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diagrams/data11.xml" ContentType="application/vnd.openxmlformats-officedocument.drawingml.diagramData+xml"/>
  <Override PartName="/ppt/diagrams/layout11.xml" ContentType="application/vnd.openxmlformats-officedocument.drawingml.diagramLayout+xml"/>
  <Override PartName="/ppt/diagrams/quickStyle11.xml" ContentType="application/vnd.openxmlformats-officedocument.drawingml.diagramStyle+xml"/>
  <Override PartName="/ppt/diagrams/colors11.xml" ContentType="application/vnd.openxmlformats-officedocument.drawingml.diagramColors+xml"/>
  <Override PartName="/ppt/diagrams/drawing11.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660" r:id="rId1"/>
    <p:sldMasterId id="2147483672" r:id="rId2"/>
  </p:sldMasterIdLst>
  <p:sldIdLst>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 id="295" r:id="rId41"/>
    <p:sldId id="296" r:id="rId42"/>
    <p:sldId id="297" r:id="rId43"/>
    <p:sldId id="298" r:id="rId44"/>
    <p:sldId id="299" r:id="rId45"/>
    <p:sldId id="300" r:id="rId46"/>
    <p:sldId id="301" r:id="rId47"/>
    <p:sldId id="302" r:id="rId48"/>
    <p:sldId id="303" r:id="rId49"/>
    <p:sldId id="304" r:id="rId50"/>
    <p:sldId id="305" r:id="rId51"/>
    <p:sldId id="306" r:id="rId52"/>
    <p:sldId id="307" r:id="rId53"/>
    <p:sldId id="308" r:id="rId54"/>
    <p:sldId id="309" r:id="rId55"/>
    <p:sldId id="310" r:id="rId56"/>
    <p:sldId id="311" r:id="rId57"/>
    <p:sldId id="312" r:id="rId58"/>
    <p:sldId id="313" r:id="rId59"/>
    <p:sldId id="314" r:id="rId60"/>
    <p:sldId id="315" r:id="rId61"/>
    <p:sldId id="316" r:id="rId62"/>
    <p:sldId id="317" r:id="rId63"/>
    <p:sldId id="318" r:id="rId64"/>
    <p:sldId id="319" r:id="rId65"/>
    <p:sldId id="320" r:id="rId66"/>
    <p:sldId id="321" r:id="rId67"/>
    <p:sldId id="322" r:id="rId68"/>
    <p:sldId id="323" r:id="rId69"/>
    <p:sldId id="324" r:id="rId70"/>
    <p:sldId id="325" r:id="rId71"/>
    <p:sldId id="326" r:id="rId72"/>
    <p:sldId id="327" r:id="rId73"/>
    <p:sldId id="328" r:id="rId74"/>
    <p:sldId id="329" r:id="rId75"/>
    <p:sldId id="330" r:id="rId76"/>
    <p:sldId id="331" r:id="rId77"/>
    <p:sldId id="332" r:id="rId78"/>
    <p:sldId id="333" r:id="rId79"/>
    <p:sldId id="334" r:id="rId80"/>
    <p:sldId id="335" r:id="rId81"/>
    <p:sldId id="336" r:id="rId82"/>
    <p:sldId id="337" r:id="rId83"/>
    <p:sldId id="338" r:id="rId84"/>
    <p:sldId id="339" r:id="rId85"/>
    <p:sldId id="340" r:id="rId86"/>
    <p:sldId id="341" r:id="rId87"/>
    <p:sldId id="342" r:id="rId88"/>
    <p:sldId id="343" r:id="rId89"/>
    <p:sldId id="344" r:id="rId90"/>
    <p:sldId id="345" r:id="rId91"/>
    <p:sldId id="346" r:id="rId92"/>
    <p:sldId id="347" r:id="rId93"/>
    <p:sldId id="348" r:id="rId94"/>
    <p:sldId id="349" r:id="rId95"/>
  </p:sldIdLst>
  <p:sldSz cx="9144000" cy="6858000" type="screen4x3"/>
  <p:notesSz cx="6858000" cy="9144000"/>
  <p:defaultTex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84380"/>
    <p:restoredTop sz="94660"/>
  </p:normalViewPr>
  <p:slideViewPr>
    <p:cSldViewPr snapToGrid="0">
      <p:cViewPr varScale="1">
        <p:scale>
          <a:sx n="75" d="100"/>
          <a:sy n="75" d="100"/>
        </p:scale>
        <p:origin x="1074" y="7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4.xml"/><Relationship Id="rId21" Type="http://schemas.openxmlformats.org/officeDocument/2006/relationships/slide" Target="slides/slide19.xml"/><Relationship Id="rId42" Type="http://schemas.openxmlformats.org/officeDocument/2006/relationships/slide" Target="slides/slide40.xml"/><Relationship Id="rId47" Type="http://schemas.openxmlformats.org/officeDocument/2006/relationships/slide" Target="slides/slide45.xml"/><Relationship Id="rId63" Type="http://schemas.openxmlformats.org/officeDocument/2006/relationships/slide" Target="slides/slide61.xml"/><Relationship Id="rId68" Type="http://schemas.openxmlformats.org/officeDocument/2006/relationships/slide" Target="slides/slide66.xml"/><Relationship Id="rId84" Type="http://schemas.openxmlformats.org/officeDocument/2006/relationships/slide" Target="slides/slide82.xml"/><Relationship Id="rId89" Type="http://schemas.openxmlformats.org/officeDocument/2006/relationships/slide" Target="slides/slide87.xml"/><Relationship Id="rId16" Type="http://schemas.openxmlformats.org/officeDocument/2006/relationships/slide" Target="slides/slide14.xml"/><Relationship Id="rId11" Type="http://schemas.openxmlformats.org/officeDocument/2006/relationships/slide" Target="slides/slide9.xml"/><Relationship Id="rId32" Type="http://schemas.openxmlformats.org/officeDocument/2006/relationships/slide" Target="slides/slide30.xml"/><Relationship Id="rId37" Type="http://schemas.openxmlformats.org/officeDocument/2006/relationships/slide" Target="slides/slide35.xml"/><Relationship Id="rId53" Type="http://schemas.openxmlformats.org/officeDocument/2006/relationships/slide" Target="slides/slide51.xml"/><Relationship Id="rId58" Type="http://schemas.openxmlformats.org/officeDocument/2006/relationships/slide" Target="slides/slide56.xml"/><Relationship Id="rId74" Type="http://schemas.openxmlformats.org/officeDocument/2006/relationships/slide" Target="slides/slide72.xml"/><Relationship Id="rId79" Type="http://schemas.openxmlformats.org/officeDocument/2006/relationships/slide" Target="slides/slide77.xml"/><Relationship Id="rId5" Type="http://schemas.openxmlformats.org/officeDocument/2006/relationships/slide" Target="slides/slide3.xml"/><Relationship Id="rId90" Type="http://schemas.openxmlformats.org/officeDocument/2006/relationships/slide" Target="slides/slide88.xml"/><Relationship Id="rId95" Type="http://schemas.openxmlformats.org/officeDocument/2006/relationships/slide" Target="slides/slide93.xml"/><Relationship Id="rId22" Type="http://schemas.openxmlformats.org/officeDocument/2006/relationships/slide" Target="slides/slide20.xml"/><Relationship Id="rId27" Type="http://schemas.openxmlformats.org/officeDocument/2006/relationships/slide" Target="slides/slide25.xml"/><Relationship Id="rId43" Type="http://schemas.openxmlformats.org/officeDocument/2006/relationships/slide" Target="slides/slide41.xml"/><Relationship Id="rId48" Type="http://schemas.openxmlformats.org/officeDocument/2006/relationships/slide" Target="slides/slide46.xml"/><Relationship Id="rId64" Type="http://schemas.openxmlformats.org/officeDocument/2006/relationships/slide" Target="slides/slide62.xml"/><Relationship Id="rId69" Type="http://schemas.openxmlformats.org/officeDocument/2006/relationships/slide" Target="slides/slide67.xml"/><Relationship Id="rId80" Type="http://schemas.openxmlformats.org/officeDocument/2006/relationships/slide" Target="slides/slide78.xml"/><Relationship Id="rId85" Type="http://schemas.openxmlformats.org/officeDocument/2006/relationships/slide" Target="slides/slide83.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slide" Target="slides/slide65.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slide" Target="slides/slide60.xml"/><Relationship Id="rId70" Type="http://schemas.openxmlformats.org/officeDocument/2006/relationships/slide" Target="slides/slide68.xml"/><Relationship Id="rId75" Type="http://schemas.openxmlformats.org/officeDocument/2006/relationships/slide" Target="slides/slide73.xml"/><Relationship Id="rId83" Type="http://schemas.openxmlformats.org/officeDocument/2006/relationships/slide" Target="slides/slide81.xml"/><Relationship Id="rId88" Type="http://schemas.openxmlformats.org/officeDocument/2006/relationships/slide" Target="slides/slide86.xml"/><Relationship Id="rId91" Type="http://schemas.openxmlformats.org/officeDocument/2006/relationships/slide" Target="slides/slide89.xml"/><Relationship Id="rId9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73" Type="http://schemas.openxmlformats.org/officeDocument/2006/relationships/slide" Target="slides/slide71.xml"/><Relationship Id="rId78" Type="http://schemas.openxmlformats.org/officeDocument/2006/relationships/slide" Target="slides/slide76.xml"/><Relationship Id="rId81" Type="http://schemas.openxmlformats.org/officeDocument/2006/relationships/slide" Target="slides/slide79.xml"/><Relationship Id="rId86" Type="http://schemas.openxmlformats.org/officeDocument/2006/relationships/slide" Target="slides/slide84.xml"/><Relationship Id="rId94" Type="http://schemas.openxmlformats.org/officeDocument/2006/relationships/slide" Target="slides/slide92.xml"/><Relationship Id="rId99"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slide" Target="slides/slide37.xml"/><Relationship Id="rId34" Type="http://schemas.openxmlformats.org/officeDocument/2006/relationships/slide" Target="slides/slide32.xml"/><Relationship Id="rId50" Type="http://schemas.openxmlformats.org/officeDocument/2006/relationships/slide" Target="slides/slide48.xml"/><Relationship Id="rId55" Type="http://schemas.openxmlformats.org/officeDocument/2006/relationships/slide" Target="slides/slide53.xml"/><Relationship Id="rId76" Type="http://schemas.openxmlformats.org/officeDocument/2006/relationships/slide" Target="slides/slide74.xml"/><Relationship Id="rId97" Type="http://schemas.openxmlformats.org/officeDocument/2006/relationships/viewProps" Target="viewProps.xml"/><Relationship Id="rId7" Type="http://schemas.openxmlformats.org/officeDocument/2006/relationships/slide" Target="slides/slide5.xml"/><Relationship Id="rId71" Type="http://schemas.openxmlformats.org/officeDocument/2006/relationships/slide" Target="slides/slide69.xml"/><Relationship Id="rId92" Type="http://schemas.openxmlformats.org/officeDocument/2006/relationships/slide" Target="slides/slide90.xml"/><Relationship Id="rId2" Type="http://schemas.openxmlformats.org/officeDocument/2006/relationships/slideMaster" Target="slideMasters/slideMaster2.xml"/><Relationship Id="rId29" Type="http://schemas.openxmlformats.org/officeDocument/2006/relationships/slide" Target="slides/slide27.xml"/><Relationship Id="rId24" Type="http://schemas.openxmlformats.org/officeDocument/2006/relationships/slide" Target="slides/slide22.xml"/><Relationship Id="rId40" Type="http://schemas.openxmlformats.org/officeDocument/2006/relationships/slide" Target="slides/slide38.xml"/><Relationship Id="rId45" Type="http://schemas.openxmlformats.org/officeDocument/2006/relationships/slide" Target="slides/slide43.xml"/><Relationship Id="rId66" Type="http://schemas.openxmlformats.org/officeDocument/2006/relationships/slide" Target="slides/slide64.xml"/><Relationship Id="rId87" Type="http://schemas.openxmlformats.org/officeDocument/2006/relationships/slide" Target="slides/slide85.xml"/><Relationship Id="rId61" Type="http://schemas.openxmlformats.org/officeDocument/2006/relationships/slide" Target="slides/slide59.xml"/><Relationship Id="rId82" Type="http://schemas.openxmlformats.org/officeDocument/2006/relationships/slide" Target="slides/slide80.xml"/><Relationship Id="rId19" Type="http://schemas.openxmlformats.org/officeDocument/2006/relationships/slide" Target="slides/slide17.xml"/><Relationship Id="rId14" Type="http://schemas.openxmlformats.org/officeDocument/2006/relationships/slide" Target="slides/slide12.xml"/><Relationship Id="rId30" Type="http://schemas.openxmlformats.org/officeDocument/2006/relationships/slide" Target="slides/slide28.xml"/><Relationship Id="rId35" Type="http://schemas.openxmlformats.org/officeDocument/2006/relationships/slide" Target="slides/slide33.xml"/><Relationship Id="rId56" Type="http://schemas.openxmlformats.org/officeDocument/2006/relationships/slide" Target="slides/slide54.xml"/><Relationship Id="rId77" Type="http://schemas.openxmlformats.org/officeDocument/2006/relationships/slide" Target="slides/slide75.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slide" Target="slides/slide70.xml"/><Relationship Id="rId93" Type="http://schemas.openxmlformats.org/officeDocument/2006/relationships/slide" Target="slides/slide91.xml"/><Relationship Id="rId98" Type="http://schemas.openxmlformats.org/officeDocument/2006/relationships/theme" Target="theme/theme1.xml"/></Relationships>
</file>

<file path=ppt/diagrams/colors1.xml><?xml version="1.0" encoding="utf-8"?>
<dgm:colorsDef xmlns:dgm="http://schemas.openxmlformats.org/drawingml/2006/diagram" xmlns:a="http://schemas.openxmlformats.org/drawingml/2006/main" uniqueId="urn:microsoft.com/office/officeart/2005/8/colors/accent0_1">
  <dgm:title val=""/>
  <dgm:desc val=""/>
  <dgm:catLst>
    <dgm:cat type="mainScheme" pri="10100"/>
  </dgm:catLst>
  <dgm:styleLbl name="node0">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dk1">
        <a:shade val="80000"/>
      </a:schemeClr>
    </dgm:linClrLst>
    <dgm:effectClrLst/>
    <dgm:txLinClrLst/>
    <dgm:txFillClrLst/>
    <dgm:txEffectClrLst/>
  </dgm:styleLbl>
  <dgm:styleLbl name="node2">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dk1">
        <a:shade val="80000"/>
      </a:schemeClr>
    </dgm:linClrLst>
    <dgm:effectClrLst/>
    <dgm:txLinClrLst/>
    <dgm:txFillClrLst meth="repeat">
      <a:schemeClr val="dk1"/>
    </dgm:txFillClrLst>
    <dgm:txEffectClrLst/>
  </dgm:styleLbl>
  <dgm:styleLbl name="f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align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b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f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b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sibTrans1D1">
    <dgm:fillClrLst meth="repeat">
      <a:schemeClr val="dk1"/>
    </dgm:fillClrLst>
    <dgm:linClrLst meth="repeat">
      <a:schemeClr val="dk1"/>
    </dgm:linClrLst>
    <dgm:effectClrLst/>
    <dgm:txLinClrLst/>
    <dgm:txFillClrLst meth="repeat">
      <a:schemeClr val="tx1"/>
    </dgm:txFillClrLst>
    <dgm:txEffectClrLst/>
  </dgm:styleLbl>
  <dgm:styleLbl name="callout">
    <dgm:fillClrLst meth="repeat">
      <a:schemeClr val="dk1"/>
    </dgm:fillClrLst>
    <dgm:linClrLst meth="repeat">
      <a:schemeClr val="dk1"/>
    </dgm:linClrLst>
    <dgm:effectClrLst/>
    <dgm:txLinClrLst/>
    <dgm:txFillClrLst meth="repeat">
      <a:schemeClr val="tx1"/>
    </dgm:txFillClrLst>
    <dgm:txEffectClrLst/>
  </dgm:styleLbl>
  <dgm:styleLbl name="asst0">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dk1">
        <a:shade val="80000"/>
      </a:schemeClr>
    </dgm:linClrLst>
    <dgm:effectClrLst/>
    <dgm:txLinClrLst/>
    <dgm:txFillClrLst meth="repeat">
      <a:schemeClr val="dk1"/>
    </dgm:txFillClrLst>
    <dgm:txEffectClrLst/>
  </dgm:styleLbl>
  <dgm:styleLbl name="parChTrans2D1">
    <dgm:fillClrLst meth="repeat">
      <a:schemeClr val="dk1">
        <a:tint val="60000"/>
      </a:schemeClr>
    </dgm:fillClrLst>
    <dgm:linClrLst meth="repeat">
      <a:schemeClr val="dk1">
        <a:tint val="60000"/>
      </a:schemeClr>
    </dgm:linClrLst>
    <dgm:effectClrLst/>
    <dgm:txLinClrLst/>
    <dgm:txFillClrLst/>
    <dgm:txEffectClrLst/>
  </dgm:styleLbl>
  <dgm:styleLbl name="parChTrans2D2">
    <dgm:fillClrLst meth="repeat">
      <a:schemeClr val="dk1"/>
    </dgm:fillClrLst>
    <dgm:linClrLst meth="repeat">
      <a:schemeClr val="dk1"/>
    </dgm:linClrLst>
    <dgm:effectClrLst/>
    <dgm:txLinClrLst/>
    <dgm:txFillClrLst/>
    <dgm:txEffectClrLst/>
  </dgm:styleLbl>
  <dgm:styleLbl name="parChTrans2D3">
    <dgm:fillClrLst meth="repeat">
      <a:schemeClr val="dk1"/>
    </dgm:fillClrLst>
    <dgm:linClrLst meth="repeat">
      <a:schemeClr val="dk1"/>
    </dgm:linClrLst>
    <dgm:effectClrLst/>
    <dgm:txLinClrLst/>
    <dgm:txFillClrLst/>
    <dgm:txEffectClrLst/>
  </dgm:styleLbl>
  <dgm:styleLbl name="parChTrans2D4">
    <dgm:fillClrLst meth="repeat">
      <a:schemeClr val="dk1"/>
    </dgm:fillClrLst>
    <dgm:linClrLst meth="repeat">
      <a:schemeClr val="dk1"/>
    </dgm:linClrLst>
    <dgm:effectClrLst/>
    <dgm:txLinClrLst/>
    <dgm:txFillClrLst meth="repeat">
      <a:schemeClr val="lt1"/>
    </dgm:txFillClrLst>
    <dgm:txEffectClrLst/>
  </dgm:styleLbl>
  <dgm:styleLbl name="parChTrans1D1">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2">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3">
    <dgm:fillClrLst meth="repeat">
      <a:schemeClr val="dk1"/>
    </dgm:fillClrLst>
    <dgm:linClrLst meth="repeat">
      <a:schemeClr val="dk1">
        <a:shade val="80000"/>
      </a:schemeClr>
    </dgm:linClrLst>
    <dgm:effectClrLst/>
    <dgm:txLinClrLst/>
    <dgm:txFillClrLst meth="repeat">
      <a:schemeClr val="tx1"/>
    </dgm:txFillClrLst>
    <dgm:txEffectClrLst/>
  </dgm:styleLbl>
  <dgm:styleLbl name="parChTrans1D4">
    <dgm:fillClrLst meth="repeat">
      <a:schemeClr val="dk1"/>
    </dgm:fillClrLst>
    <dgm:linClrLst meth="repeat">
      <a:schemeClr val="dk1">
        <a:shade val="80000"/>
      </a:schemeClr>
    </dgm:linClrLst>
    <dgm:effectClrLst/>
    <dgm:txLinClrLst/>
    <dgm:txFillClrLst meth="repeat">
      <a:schemeClr val="tx1"/>
    </dgm:txFillClrLst>
    <dgm:txEffectClrLst/>
  </dgm:styleLbl>
  <dgm:styleLbl name="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con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align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trAlignAcc1">
    <dgm:fillClrLst meth="repeat">
      <a:schemeClr val="dk1">
        <a:alpha val="40000"/>
        <a:tint val="40000"/>
      </a:schemeClr>
    </dgm:fillClrLst>
    <dgm:linClrLst meth="repeat">
      <a:schemeClr val="dk1"/>
    </dgm:linClrLst>
    <dgm:effectClrLst/>
    <dgm:txLinClrLst/>
    <dgm:txFillClrLst meth="repeat">
      <a:schemeClr val="dk1"/>
    </dgm:txFillClrLst>
    <dgm:txEffectClrLst/>
  </dgm:styleLbl>
  <dgm:styleLbl name="b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solidFgAcc1">
    <dgm:fillClrLst meth="repeat">
      <a:schemeClr val="lt1"/>
    </dgm:fillClrLst>
    <dgm:linClrLst meth="repeat">
      <a:schemeClr val="dk1"/>
    </dgm:linClrLst>
    <dgm:effectClrLst/>
    <dgm:txLinClrLst/>
    <dgm:txFillClrLst meth="repeat">
      <a:schemeClr val="dk1"/>
    </dgm:txFillClrLst>
    <dgm:txEffectClrLst/>
  </dgm:styleLbl>
  <dgm:styleLbl name="solidAlignAcc1">
    <dgm:fillClrLst meth="repeat">
      <a:schemeClr val="lt1"/>
    </dgm:fillClrLst>
    <dgm:linClrLst meth="repeat">
      <a:schemeClr val="dk1"/>
    </dgm:linClrLst>
    <dgm:effectClrLst/>
    <dgm:txLinClrLst/>
    <dgm:txFillClrLst meth="repeat">
      <a:schemeClr val="dk1"/>
    </dgm:txFillClrLst>
    <dgm:txEffectClrLst/>
  </dgm:styleLbl>
  <dgm:styleLbl name="solidBgAcc1">
    <dgm:fillClrLst meth="repeat">
      <a:schemeClr val="lt1"/>
    </dgm:fillClrLst>
    <dgm:linClrLst meth="repeat">
      <a:schemeClr val="dk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fgAcc0">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2">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3">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4">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bgShp">
    <dgm:fillClrLst meth="repeat">
      <a:schemeClr val="dk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dk1">
        <a:shade val="80000"/>
      </a:schemeClr>
    </dgm:fillClrLst>
    <dgm:linClrLst meth="repeat">
      <a:schemeClr val="dk1"/>
    </dgm:linClrLst>
    <dgm:effectClrLst/>
    <dgm:txLinClrLst/>
    <dgm:txFillClrLst meth="repeat">
      <a:schemeClr val="lt1"/>
    </dgm:txFillClrLst>
    <dgm:txEffectClrLst/>
  </dgm:styleLbl>
  <dgm:styleLbl name="trBgShp">
    <dgm:fillClrLst meth="repeat">
      <a:schemeClr val="dk1">
        <a:tint val="50000"/>
        <a:alpha val="40000"/>
      </a:schemeClr>
    </dgm:fillClrLst>
    <dgm:linClrLst meth="repeat">
      <a:schemeClr val="dk1"/>
    </dgm:linClrLst>
    <dgm:effectClrLst/>
    <dgm:txLinClrLst/>
    <dgm:txFillClrLst meth="repeat">
      <a:schemeClr val="lt1"/>
    </dgm:txFillClrLst>
    <dgm:txEffectClrLst/>
  </dgm:styleLbl>
  <dgm:styleLbl name="fgShp">
    <dgm:fillClrLst meth="repeat">
      <a:schemeClr val="dk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accent3_4">
  <dgm:title val=""/>
  <dgm:desc val=""/>
  <dgm:catLst>
    <dgm:cat type="accent3" pri="11400"/>
  </dgm:catLst>
  <dgm:styleLbl name="node0">
    <dgm:fillClrLst meth="cycle">
      <a:schemeClr val="accent3">
        <a:shade val="60000"/>
      </a:schemeClr>
    </dgm:fillClrLst>
    <dgm:linClrLst meth="repeat">
      <a:schemeClr val="lt1"/>
    </dgm:linClrLst>
    <dgm:effectClrLst/>
    <dgm:txLinClrLst/>
    <dgm:txFillClrLst/>
    <dgm:txEffectClrLst/>
  </dgm:styleLbl>
  <dgm:styleLbl name="node1">
    <dgm:fillClrLst meth="cycle">
      <a:schemeClr val="accent3">
        <a:shade val="50000"/>
      </a:schemeClr>
      <a:schemeClr val="accent3">
        <a:tint val="55000"/>
      </a:schemeClr>
    </dgm:fillClrLst>
    <dgm:linClrLst meth="repeat">
      <a:schemeClr val="lt1"/>
    </dgm:linClrLst>
    <dgm:effectClrLst/>
    <dgm:txLinClrLst/>
    <dgm:txFillClrLst/>
    <dgm:txEffectClrLst/>
  </dgm:styleLbl>
  <dgm:styleLbl name="alignNode1">
    <dgm:fillClrLst meth="cycle">
      <a:schemeClr val="accent3">
        <a:shade val="50000"/>
      </a:schemeClr>
      <a:schemeClr val="accent3">
        <a:tint val="55000"/>
      </a:schemeClr>
    </dgm:fillClrLst>
    <dgm:linClrLst meth="cycle">
      <a:schemeClr val="accent3">
        <a:shade val="50000"/>
      </a:schemeClr>
      <a:schemeClr val="accent3">
        <a:tint val="55000"/>
      </a:schemeClr>
    </dgm:linClrLst>
    <dgm:effectClrLst/>
    <dgm:txLinClrLst/>
    <dgm:txFillClrLst/>
    <dgm:txEffectClrLst/>
  </dgm:styleLbl>
  <dgm:styleLbl name="lnNode1">
    <dgm:fillClrLst meth="cycle">
      <a:schemeClr val="accent3">
        <a:shade val="50000"/>
      </a:schemeClr>
      <a:schemeClr val="accent3">
        <a:tint val="55000"/>
      </a:schemeClr>
    </dgm:fillClrLst>
    <dgm:linClrLst meth="repeat">
      <a:schemeClr val="lt1"/>
    </dgm:linClrLst>
    <dgm:effectClrLst/>
    <dgm:txLinClrLst/>
    <dgm:txFillClrLst/>
    <dgm:txEffectClrLst/>
  </dgm:styleLbl>
  <dgm:styleLbl name="vennNode1">
    <dgm:fillClrLst meth="cycle">
      <a:schemeClr val="accent3">
        <a:shade val="80000"/>
        <a:alpha val="50000"/>
      </a:schemeClr>
      <a:schemeClr val="accent3">
        <a:tint val="50000"/>
        <a:alpha val="50000"/>
      </a:schemeClr>
    </dgm:fillClrLst>
    <dgm:linClrLst meth="repeat">
      <a:schemeClr val="lt1"/>
    </dgm:linClrLst>
    <dgm:effectClrLst/>
    <dgm:txLinClrLst/>
    <dgm:txFillClrLst/>
    <dgm:txEffectClrLst/>
  </dgm:styleLbl>
  <dgm:styleLbl name="node2">
    <dgm:fillClrLst>
      <a:schemeClr val="accent3">
        <a:shade val="80000"/>
      </a:schemeClr>
    </dgm:fillClrLst>
    <dgm:linClrLst meth="repeat">
      <a:schemeClr val="lt1"/>
    </dgm:linClrLst>
    <dgm:effectClrLst/>
    <dgm:txLinClrLst/>
    <dgm:txFillClrLst/>
    <dgm:txEffectClrLst/>
  </dgm:styleLbl>
  <dgm:styleLbl name="node3">
    <dgm:fillClrLst>
      <a:schemeClr val="accent3">
        <a:tint val="99000"/>
      </a:schemeClr>
    </dgm:fillClrLst>
    <dgm:linClrLst meth="repeat">
      <a:schemeClr val="lt1"/>
    </dgm:linClrLst>
    <dgm:effectClrLst/>
    <dgm:txLinClrLst/>
    <dgm:txFillClrLst/>
    <dgm:txEffectClrLst/>
  </dgm:styleLbl>
  <dgm:styleLbl name="node4">
    <dgm:fillClrLst>
      <a:schemeClr val="accent3">
        <a:tint val="70000"/>
      </a:schemeClr>
    </dgm:fillClrLst>
    <dgm:linClrLst meth="repeat">
      <a:schemeClr val="lt1"/>
    </dgm:linClrLst>
    <dgm:effectClrLst/>
    <dgm:txLinClrLst/>
    <dgm:txFillClrLst/>
    <dgm:txEffectClrLst/>
  </dgm:styleLbl>
  <dgm:styleLbl name="fgImgPlace1">
    <dgm:fillClrLst>
      <a:schemeClr val="accent3">
        <a:tint val="50000"/>
      </a:schemeClr>
      <a:schemeClr val="accent3">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3">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3">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3">
        <a:shade val="90000"/>
      </a:schemeClr>
      <a:schemeClr val="accent3">
        <a:tint val="50000"/>
      </a:schemeClr>
    </dgm:fillClrLst>
    <dgm:linClrLst meth="cycle">
      <a:schemeClr val="accent3">
        <a:shade val="90000"/>
      </a:schemeClr>
      <a:schemeClr val="accent3">
        <a:tint val="50000"/>
      </a:schemeClr>
    </dgm:linClrLst>
    <dgm:effectClrLst/>
    <dgm:txLinClrLst/>
    <dgm:txFillClrLst/>
    <dgm:txEffectClrLst/>
  </dgm:styleLbl>
  <dgm:styleLbl name="fgSibTrans2D1">
    <dgm:fillClrLst meth="cycle">
      <a:schemeClr val="accent3">
        <a:shade val="90000"/>
      </a:schemeClr>
      <a:schemeClr val="accent3">
        <a:tint val="50000"/>
      </a:schemeClr>
    </dgm:fillClrLst>
    <dgm:linClrLst meth="cycle">
      <a:schemeClr val="accent3">
        <a:shade val="90000"/>
      </a:schemeClr>
      <a:schemeClr val="accent3">
        <a:tint val="50000"/>
      </a:schemeClr>
    </dgm:linClrLst>
    <dgm:effectClrLst/>
    <dgm:txLinClrLst/>
    <dgm:txFillClrLst/>
    <dgm:txEffectClrLst/>
  </dgm:styleLbl>
  <dgm:styleLbl name="bgSibTrans2D1">
    <dgm:fillClrLst meth="cycle">
      <a:schemeClr val="accent3">
        <a:shade val="90000"/>
      </a:schemeClr>
      <a:schemeClr val="accent3">
        <a:tint val="50000"/>
      </a:schemeClr>
    </dgm:fillClrLst>
    <dgm:linClrLst meth="cycle">
      <a:schemeClr val="accent3">
        <a:shade val="90000"/>
      </a:schemeClr>
      <a:schemeClr val="accent3">
        <a:tint val="50000"/>
      </a:schemeClr>
    </dgm:linClrLst>
    <dgm:effectClrLst/>
    <dgm:txLinClrLst/>
    <dgm:txFillClrLst/>
    <dgm:txEffectClrLst/>
  </dgm:styleLbl>
  <dgm:styleLbl name="sibTrans1D1">
    <dgm:fillClrLst meth="cycle">
      <a:schemeClr val="accent3">
        <a:shade val="90000"/>
      </a:schemeClr>
      <a:schemeClr val="accent3">
        <a:tint val="50000"/>
      </a:schemeClr>
    </dgm:fillClrLst>
    <dgm:linClrLst meth="cycle">
      <a:schemeClr val="accent3">
        <a:shade val="90000"/>
      </a:schemeClr>
      <a:schemeClr val="accent3">
        <a:tint val="50000"/>
      </a:schemeClr>
    </dgm:linClrLst>
    <dgm:effectClrLst/>
    <dgm:txLinClrLst/>
    <dgm:txFillClrLst meth="repeat">
      <a:schemeClr val="tx1"/>
    </dgm:txFillClrLst>
    <dgm:txEffectClrLst/>
  </dgm:styleLbl>
  <dgm:styleLbl name="callout">
    <dgm:fillClrLst meth="repeat">
      <a:schemeClr val="accent3"/>
    </dgm:fillClrLst>
    <dgm:linClrLst meth="repeat">
      <a:schemeClr val="accent3"/>
    </dgm:linClrLst>
    <dgm:effectClrLst/>
    <dgm:txLinClrLst/>
    <dgm:txFillClrLst meth="repeat">
      <a:schemeClr val="tx1"/>
    </dgm:txFillClrLst>
    <dgm:txEffectClrLst/>
  </dgm:styleLbl>
  <dgm:styleLbl name="asst0">
    <dgm:fillClrLst meth="repeat">
      <a:schemeClr val="accent3">
        <a:shade val="80000"/>
      </a:schemeClr>
    </dgm:fillClrLst>
    <dgm:linClrLst meth="repeat">
      <a:schemeClr val="lt1"/>
    </dgm:linClrLst>
    <dgm:effectClrLst/>
    <dgm:txLinClrLst/>
    <dgm:txFillClrLst/>
    <dgm:txEffectClrLst/>
  </dgm:styleLbl>
  <dgm:styleLbl name="asst1">
    <dgm:fillClrLst meth="repeat">
      <a:schemeClr val="accent3">
        <a:shade val="80000"/>
      </a:schemeClr>
    </dgm:fillClrLst>
    <dgm:linClrLst meth="repeat">
      <a:schemeClr val="lt1"/>
    </dgm:linClrLst>
    <dgm:effectClrLst/>
    <dgm:txLinClrLst/>
    <dgm:txFillClrLst/>
    <dgm:txEffectClrLst/>
  </dgm:styleLbl>
  <dgm:styleLbl name="asst2">
    <dgm:fillClrLst>
      <a:schemeClr val="accent3">
        <a:tint val="90000"/>
      </a:schemeClr>
    </dgm:fillClrLst>
    <dgm:linClrLst meth="repeat">
      <a:schemeClr val="lt1"/>
    </dgm:linClrLst>
    <dgm:effectClrLst/>
    <dgm:txLinClrLst/>
    <dgm:txFillClrLst/>
    <dgm:txEffectClrLst/>
  </dgm:styleLbl>
  <dgm:styleLbl name="asst3">
    <dgm:fillClrLst>
      <a:schemeClr val="accent3">
        <a:tint val="70000"/>
      </a:schemeClr>
    </dgm:fillClrLst>
    <dgm:linClrLst meth="repeat">
      <a:schemeClr val="lt1"/>
    </dgm:linClrLst>
    <dgm:effectClrLst/>
    <dgm:txLinClrLst/>
    <dgm:txFillClrLst/>
    <dgm:txEffectClrLst/>
  </dgm:styleLbl>
  <dgm:styleLbl name="asst4">
    <dgm:fillClrLst>
      <a:schemeClr val="accent3">
        <a:tint val="50000"/>
      </a:schemeClr>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shade val="80000"/>
      </a:schemeClr>
    </dgm:linClrLst>
    <dgm:effectClrLst/>
    <dgm:txLinClrLst/>
    <dgm:txFillClrLst/>
    <dgm:txEffectClrLst/>
  </dgm:styleLbl>
  <dgm:styleLbl name="parChTrans2D2">
    <dgm:fillClrLst meth="repeat">
      <a:schemeClr val="accent3">
        <a:tint val="90000"/>
      </a:schemeClr>
    </dgm:fillClrLst>
    <dgm:linClrLst meth="repeat">
      <a:schemeClr val="accent3">
        <a:tint val="90000"/>
      </a:schemeClr>
    </dgm:linClrLst>
    <dgm:effectClrLst/>
    <dgm:txLinClrLst/>
    <dgm:txFillClrLst/>
    <dgm:txEffectClrLst/>
  </dgm:styleLbl>
  <dgm:styleLbl name="parChTrans2D3">
    <dgm:fillClrLst meth="repeat">
      <a:schemeClr val="accent3">
        <a:tint val="70000"/>
      </a:schemeClr>
    </dgm:fillClrLst>
    <dgm:linClrLst meth="repeat">
      <a:schemeClr val="accent3">
        <a:tint val="70000"/>
      </a:schemeClr>
    </dgm:linClrLst>
    <dgm:effectClrLst/>
    <dgm:txLinClrLst/>
    <dgm:txFillClrLst/>
    <dgm:txEffectClrLst/>
  </dgm:styleLbl>
  <dgm:styleLbl name="parChTrans2D4">
    <dgm:fillClrLst meth="repeat">
      <a:schemeClr val="accent3">
        <a:tint val="50000"/>
      </a:schemeClr>
    </dgm:fillClrLst>
    <dgm:linClrLst meth="repeat">
      <a:schemeClr val="accent3">
        <a:tint val="50000"/>
      </a:schemeClr>
    </dgm:linClrLst>
    <dgm:effectClrLst/>
    <dgm:txLinClrLst/>
    <dgm:txFillClrLst meth="repeat">
      <a:schemeClr val="dk1"/>
    </dgm:txFillClrLst>
    <dgm:txEffectClrLst/>
  </dgm:styleLbl>
  <dgm:styleLbl name="parChTrans1D1">
    <dgm:fillClrLst meth="repeat">
      <a:schemeClr val="accent3">
        <a:shade val="80000"/>
      </a:schemeClr>
    </dgm:fillClrLst>
    <dgm:linClrLst meth="repeat">
      <a:schemeClr val="accent3">
        <a:shade val="80000"/>
      </a:schemeClr>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3">
        <a:tint val="90000"/>
      </a:schemeClr>
    </dgm:linClrLst>
    <dgm:effectClrLst/>
    <dgm:txLinClrLst/>
    <dgm:txFillClrLst meth="repeat">
      <a:schemeClr val="tx1"/>
    </dgm:txFillClrLst>
    <dgm:txEffectClrLst/>
  </dgm:styleLbl>
  <dgm:styleLbl name="parChTrans1D3">
    <dgm:fillClrLst meth="repeat">
      <a:schemeClr val="accent3">
        <a:tint val="70000"/>
      </a:schemeClr>
    </dgm:fillClrLst>
    <dgm:linClrLst meth="repeat">
      <a:schemeClr val="accent3">
        <a:tint val="70000"/>
      </a:schemeClr>
    </dgm:linClrLst>
    <dgm:effectClrLst/>
    <dgm:txLinClrLst/>
    <dgm:txFillClrLst meth="repeat">
      <a:schemeClr val="tx1"/>
    </dgm:txFillClrLst>
    <dgm:txEffectClrLst/>
  </dgm:styleLbl>
  <dgm:styleLbl name="parChTrans1D4">
    <dgm:fillClrLst meth="repeat">
      <a:schemeClr val="accent3">
        <a:tint val="50000"/>
      </a:schemeClr>
    </dgm:fillClrLst>
    <dgm:linClrLst meth="repeat">
      <a:schemeClr val="accent3">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3">
        <a:shade val="50000"/>
      </a:schemeClr>
      <a:schemeClr val="accent3">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3">
        <a:shade val="50000"/>
      </a:schemeClr>
      <a:schemeClr val="accent3">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3">
        <a:shade val="50000"/>
      </a:schemeClr>
      <a:schemeClr val="accent3">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3">
        <a:shade val="50000"/>
      </a:schemeClr>
      <a:schemeClr val="accent3">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3">
        <a:shade val="50000"/>
      </a:schemeClr>
      <a:schemeClr val="accent3">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55000"/>
      </a:schemeClr>
    </dgm:fillClrLst>
    <dgm:linClrLst meth="repeat">
      <a:schemeClr val="accent3">
        <a:alpha val="90000"/>
        <a:tint val="55000"/>
      </a:schemeClr>
    </dgm:linClrLst>
    <dgm:effectClrLst/>
    <dgm:txLinClrLst/>
    <dgm:txFillClrLst meth="repeat">
      <a:schemeClr val="dk1"/>
    </dgm:txFillClrLst>
    <dgm:txEffectClrLst/>
  </dgm:styleLbl>
  <dgm:styleLbl name="alignAccFollowNode1">
    <dgm:fillClrLst meth="repeat">
      <a:schemeClr val="accent3">
        <a:alpha val="90000"/>
        <a:tint val="55000"/>
      </a:schemeClr>
    </dgm:fillClrLst>
    <dgm:linClrLst meth="repeat">
      <a:schemeClr val="accent3">
        <a:alpha val="90000"/>
        <a:tint val="55000"/>
      </a:schemeClr>
    </dgm:linClrLst>
    <dgm:effectClrLst/>
    <dgm:txLinClrLst/>
    <dgm:txFillClrLst meth="repeat">
      <a:schemeClr val="dk1"/>
    </dgm:txFillClrLst>
    <dgm:txEffectClrLst/>
  </dgm:styleLbl>
  <dgm:styleLbl name="bgAccFollowNode1">
    <dgm:fillClrLst meth="repeat">
      <a:schemeClr val="accent3">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a:tint val="50000"/>
      </a:schemeClr>
    </dgm:linClrLst>
    <dgm:effectClrLst/>
    <dgm:txLinClrLst/>
    <dgm:txFillClrLst meth="repeat">
      <a:schemeClr val="dk1"/>
    </dgm:txFillClrLst>
    <dgm:txEffectClrLst/>
  </dgm:styleLbl>
  <dgm:styleLbl name="bgShp">
    <dgm:fillClrLst meth="repeat">
      <a:schemeClr val="accent3">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3">
        <a:tint val="50000"/>
        <a:alpha val="55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accent3_4">
  <dgm:title val=""/>
  <dgm:desc val=""/>
  <dgm:catLst>
    <dgm:cat type="accent3" pri="11400"/>
  </dgm:catLst>
  <dgm:styleLbl name="node0">
    <dgm:fillClrLst meth="cycle">
      <a:schemeClr val="accent3">
        <a:shade val="60000"/>
      </a:schemeClr>
    </dgm:fillClrLst>
    <dgm:linClrLst meth="repeat">
      <a:schemeClr val="lt1"/>
    </dgm:linClrLst>
    <dgm:effectClrLst/>
    <dgm:txLinClrLst/>
    <dgm:txFillClrLst/>
    <dgm:txEffectClrLst/>
  </dgm:styleLbl>
  <dgm:styleLbl name="node1">
    <dgm:fillClrLst meth="cycle">
      <a:schemeClr val="accent3">
        <a:shade val="50000"/>
      </a:schemeClr>
      <a:schemeClr val="accent3">
        <a:tint val="55000"/>
      </a:schemeClr>
    </dgm:fillClrLst>
    <dgm:linClrLst meth="repeat">
      <a:schemeClr val="lt1"/>
    </dgm:linClrLst>
    <dgm:effectClrLst/>
    <dgm:txLinClrLst/>
    <dgm:txFillClrLst/>
    <dgm:txEffectClrLst/>
  </dgm:styleLbl>
  <dgm:styleLbl name="alignNode1">
    <dgm:fillClrLst meth="cycle">
      <a:schemeClr val="accent3">
        <a:shade val="50000"/>
      </a:schemeClr>
      <a:schemeClr val="accent3">
        <a:tint val="55000"/>
      </a:schemeClr>
    </dgm:fillClrLst>
    <dgm:linClrLst meth="cycle">
      <a:schemeClr val="accent3">
        <a:shade val="50000"/>
      </a:schemeClr>
      <a:schemeClr val="accent3">
        <a:tint val="55000"/>
      </a:schemeClr>
    </dgm:linClrLst>
    <dgm:effectClrLst/>
    <dgm:txLinClrLst/>
    <dgm:txFillClrLst/>
    <dgm:txEffectClrLst/>
  </dgm:styleLbl>
  <dgm:styleLbl name="lnNode1">
    <dgm:fillClrLst meth="cycle">
      <a:schemeClr val="accent3">
        <a:shade val="50000"/>
      </a:schemeClr>
      <a:schemeClr val="accent3">
        <a:tint val="55000"/>
      </a:schemeClr>
    </dgm:fillClrLst>
    <dgm:linClrLst meth="repeat">
      <a:schemeClr val="lt1"/>
    </dgm:linClrLst>
    <dgm:effectClrLst/>
    <dgm:txLinClrLst/>
    <dgm:txFillClrLst/>
    <dgm:txEffectClrLst/>
  </dgm:styleLbl>
  <dgm:styleLbl name="vennNode1">
    <dgm:fillClrLst meth="cycle">
      <a:schemeClr val="accent3">
        <a:shade val="80000"/>
        <a:alpha val="50000"/>
      </a:schemeClr>
      <a:schemeClr val="accent3">
        <a:tint val="50000"/>
        <a:alpha val="50000"/>
      </a:schemeClr>
    </dgm:fillClrLst>
    <dgm:linClrLst meth="repeat">
      <a:schemeClr val="lt1"/>
    </dgm:linClrLst>
    <dgm:effectClrLst/>
    <dgm:txLinClrLst/>
    <dgm:txFillClrLst/>
    <dgm:txEffectClrLst/>
  </dgm:styleLbl>
  <dgm:styleLbl name="node2">
    <dgm:fillClrLst>
      <a:schemeClr val="accent3">
        <a:shade val="80000"/>
      </a:schemeClr>
    </dgm:fillClrLst>
    <dgm:linClrLst meth="repeat">
      <a:schemeClr val="lt1"/>
    </dgm:linClrLst>
    <dgm:effectClrLst/>
    <dgm:txLinClrLst/>
    <dgm:txFillClrLst/>
    <dgm:txEffectClrLst/>
  </dgm:styleLbl>
  <dgm:styleLbl name="node3">
    <dgm:fillClrLst>
      <a:schemeClr val="accent3">
        <a:tint val="99000"/>
      </a:schemeClr>
    </dgm:fillClrLst>
    <dgm:linClrLst meth="repeat">
      <a:schemeClr val="lt1"/>
    </dgm:linClrLst>
    <dgm:effectClrLst/>
    <dgm:txLinClrLst/>
    <dgm:txFillClrLst/>
    <dgm:txEffectClrLst/>
  </dgm:styleLbl>
  <dgm:styleLbl name="node4">
    <dgm:fillClrLst>
      <a:schemeClr val="accent3">
        <a:tint val="70000"/>
      </a:schemeClr>
    </dgm:fillClrLst>
    <dgm:linClrLst meth="repeat">
      <a:schemeClr val="lt1"/>
    </dgm:linClrLst>
    <dgm:effectClrLst/>
    <dgm:txLinClrLst/>
    <dgm:txFillClrLst/>
    <dgm:txEffectClrLst/>
  </dgm:styleLbl>
  <dgm:styleLbl name="fgImgPlace1">
    <dgm:fillClrLst>
      <a:schemeClr val="accent3">
        <a:tint val="50000"/>
      </a:schemeClr>
      <a:schemeClr val="accent3">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3">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3">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3">
        <a:shade val="90000"/>
      </a:schemeClr>
      <a:schemeClr val="accent3">
        <a:tint val="50000"/>
      </a:schemeClr>
    </dgm:fillClrLst>
    <dgm:linClrLst meth="cycle">
      <a:schemeClr val="accent3">
        <a:shade val="90000"/>
      </a:schemeClr>
      <a:schemeClr val="accent3">
        <a:tint val="50000"/>
      </a:schemeClr>
    </dgm:linClrLst>
    <dgm:effectClrLst/>
    <dgm:txLinClrLst/>
    <dgm:txFillClrLst/>
    <dgm:txEffectClrLst/>
  </dgm:styleLbl>
  <dgm:styleLbl name="fgSibTrans2D1">
    <dgm:fillClrLst meth="cycle">
      <a:schemeClr val="accent3">
        <a:shade val="90000"/>
      </a:schemeClr>
      <a:schemeClr val="accent3">
        <a:tint val="50000"/>
      </a:schemeClr>
    </dgm:fillClrLst>
    <dgm:linClrLst meth="cycle">
      <a:schemeClr val="accent3">
        <a:shade val="90000"/>
      </a:schemeClr>
      <a:schemeClr val="accent3">
        <a:tint val="50000"/>
      </a:schemeClr>
    </dgm:linClrLst>
    <dgm:effectClrLst/>
    <dgm:txLinClrLst/>
    <dgm:txFillClrLst/>
    <dgm:txEffectClrLst/>
  </dgm:styleLbl>
  <dgm:styleLbl name="bgSibTrans2D1">
    <dgm:fillClrLst meth="cycle">
      <a:schemeClr val="accent3">
        <a:shade val="90000"/>
      </a:schemeClr>
      <a:schemeClr val="accent3">
        <a:tint val="50000"/>
      </a:schemeClr>
    </dgm:fillClrLst>
    <dgm:linClrLst meth="cycle">
      <a:schemeClr val="accent3">
        <a:shade val="90000"/>
      </a:schemeClr>
      <a:schemeClr val="accent3">
        <a:tint val="50000"/>
      </a:schemeClr>
    </dgm:linClrLst>
    <dgm:effectClrLst/>
    <dgm:txLinClrLst/>
    <dgm:txFillClrLst/>
    <dgm:txEffectClrLst/>
  </dgm:styleLbl>
  <dgm:styleLbl name="sibTrans1D1">
    <dgm:fillClrLst meth="cycle">
      <a:schemeClr val="accent3">
        <a:shade val="90000"/>
      </a:schemeClr>
      <a:schemeClr val="accent3">
        <a:tint val="50000"/>
      </a:schemeClr>
    </dgm:fillClrLst>
    <dgm:linClrLst meth="cycle">
      <a:schemeClr val="accent3">
        <a:shade val="90000"/>
      </a:schemeClr>
      <a:schemeClr val="accent3">
        <a:tint val="50000"/>
      </a:schemeClr>
    </dgm:linClrLst>
    <dgm:effectClrLst/>
    <dgm:txLinClrLst/>
    <dgm:txFillClrLst meth="repeat">
      <a:schemeClr val="tx1"/>
    </dgm:txFillClrLst>
    <dgm:txEffectClrLst/>
  </dgm:styleLbl>
  <dgm:styleLbl name="callout">
    <dgm:fillClrLst meth="repeat">
      <a:schemeClr val="accent3"/>
    </dgm:fillClrLst>
    <dgm:linClrLst meth="repeat">
      <a:schemeClr val="accent3"/>
    </dgm:linClrLst>
    <dgm:effectClrLst/>
    <dgm:txLinClrLst/>
    <dgm:txFillClrLst meth="repeat">
      <a:schemeClr val="tx1"/>
    </dgm:txFillClrLst>
    <dgm:txEffectClrLst/>
  </dgm:styleLbl>
  <dgm:styleLbl name="asst0">
    <dgm:fillClrLst meth="repeat">
      <a:schemeClr val="accent3">
        <a:shade val="80000"/>
      </a:schemeClr>
    </dgm:fillClrLst>
    <dgm:linClrLst meth="repeat">
      <a:schemeClr val="lt1"/>
    </dgm:linClrLst>
    <dgm:effectClrLst/>
    <dgm:txLinClrLst/>
    <dgm:txFillClrLst/>
    <dgm:txEffectClrLst/>
  </dgm:styleLbl>
  <dgm:styleLbl name="asst1">
    <dgm:fillClrLst meth="repeat">
      <a:schemeClr val="accent3">
        <a:shade val="80000"/>
      </a:schemeClr>
    </dgm:fillClrLst>
    <dgm:linClrLst meth="repeat">
      <a:schemeClr val="lt1"/>
    </dgm:linClrLst>
    <dgm:effectClrLst/>
    <dgm:txLinClrLst/>
    <dgm:txFillClrLst/>
    <dgm:txEffectClrLst/>
  </dgm:styleLbl>
  <dgm:styleLbl name="asst2">
    <dgm:fillClrLst>
      <a:schemeClr val="accent3">
        <a:tint val="90000"/>
      </a:schemeClr>
    </dgm:fillClrLst>
    <dgm:linClrLst meth="repeat">
      <a:schemeClr val="lt1"/>
    </dgm:linClrLst>
    <dgm:effectClrLst/>
    <dgm:txLinClrLst/>
    <dgm:txFillClrLst/>
    <dgm:txEffectClrLst/>
  </dgm:styleLbl>
  <dgm:styleLbl name="asst3">
    <dgm:fillClrLst>
      <a:schemeClr val="accent3">
        <a:tint val="70000"/>
      </a:schemeClr>
    </dgm:fillClrLst>
    <dgm:linClrLst meth="repeat">
      <a:schemeClr val="lt1"/>
    </dgm:linClrLst>
    <dgm:effectClrLst/>
    <dgm:txLinClrLst/>
    <dgm:txFillClrLst/>
    <dgm:txEffectClrLst/>
  </dgm:styleLbl>
  <dgm:styleLbl name="asst4">
    <dgm:fillClrLst>
      <a:schemeClr val="accent3">
        <a:tint val="50000"/>
      </a:schemeClr>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shade val="80000"/>
      </a:schemeClr>
    </dgm:linClrLst>
    <dgm:effectClrLst/>
    <dgm:txLinClrLst/>
    <dgm:txFillClrLst/>
    <dgm:txEffectClrLst/>
  </dgm:styleLbl>
  <dgm:styleLbl name="parChTrans2D2">
    <dgm:fillClrLst meth="repeat">
      <a:schemeClr val="accent3">
        <a:tint val="90000"/>
      </a:schemeClr>
    </dgm:fillClrLst>
    <dgm:linClrLst meth="repeat">
      <a:schemeClr val="accent3">
        <a:tint val="90000"/>
      </a:schemeClr>
    </dgm:linClrLst>
    <dgm:effectClrLst/>
    <dgm:txLinClrLst/>
    <dgm:txFillClrLst/>
    <dgm:txEffectClrLst/>
  </dgm:styleLbl>
  <dgm:styleLbl name="parChTrans2D3">
    <dgm:fillClrLst meth="repeat">
      <a:schemeClr val="accent3">
        <a:tint val="70000"/>
      </a:schemeClr>
    </dgm:fillClrLst>
    <dgm:linClrLst meth="repeat">
      <a:schemeClr val="accent3">
        <a:tint val="70000"/>
      </a:schemeClr>
    </dgm:linClrLst>
    <dgm:effectClrLst/>
    <dgm:txLinClrLst/>
    <dgm:txFillClrLst/>
    <dgm:txEffectClrLst/>
  </dgm:styleLbl>
  <dgm:styleLbl name="parChTrans2D4">
    <dgm:fillClrLst meth="repeat">
      <a:schemeClr val="accent3">
        <a:tint val="50000"/>
      </a:schemeClr>
    </dgm:fillClrLst>
    <dgm:linClrLst meth="repeat">
      <a:schemeClr val="accent3">
        <a:tint val="50000"/>
      </a:schemeClr>
    </dgm:linClrLst>
    <dgm:effectClrLst/>
    <dgm:txLinClrLst/>
    <dgm:txFillClrLst meth="repeat">
      <a:schemeClr val="dk1"/>
    </dgm:txFillClrLst>
    <dgm:txEffectClrLst/>
  </dgm:styleLbl>
  <dgm:styleLbl name="parChTrans1D1">
    <dgm:fillClrLst meth="repeat">
      <a:schemeClr val="accent3">
        <a:shade val="80000"/>
      </a:schemeClr>
    </dgm:fillClrLst>
    <dgm:linClrLst meth="repeat">
      <a:schemeClr val="accent3">
        <a:shade val="80000"/>
      </a:schemeClr>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3">
        <a:tint val="90000"/>
      </a:schemeClr>
    </dgm:linClrLst>
    <dgm:effectClrLst/>
    <dgm:txLinClrLst/>
    <dgm:txFillClrLst meth="repeat">
      <a:schemeClr val="tx1"/>
    </dgm:txFillClrLst>
    <dgm:txEffectClrLst/>
  </dgm:styleLbl>
  <dgm:styleLbl name="parChTrans1D3">
    <dgm:fillClrLst meth="repeat">
      <a:schemeClr val="accent3">
        <a:tint val="70000"/>
      </a:schemeClr>
    </dgm:fillClrLst>
    <dgm:linClrLst meth="repeat">
      <a:schemeClr val="accent3">
        <a:tint val="70000"/>
      </a:schemeClr>
    </dgm:linClrLst>
    <dgm:effectClrLst/>
    <dgm:txLinClrLst/>
    <dgm:txFillClrLst meth="repeat">
      <a:schemeClr val="tx1"/>
    </dgm:txFillClrLst>
    <dgm:txEffectClrLst/>
  </dgm:styleLbl>
  <dgm:styleLbl name="parChTrans1D4">
    <dgm:fillClrLst meth="repeat">
      <a:schemeClr val="accent3">
        <a:tint val="50000"/>
      </a:schemeClr>
    </dgm:fillClrLst>
    <dgm:linClrLst meth="repeat">
      <a:schemeClr val="accent3">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3">
        <a:shade val="50000"/>
      </a:schemeClr>
      <a:schemeClr val="accent3">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3">
        <a:shade val="50000"/>
      </a:schemeClr>
      <a:schemeClr val="accent3">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3">
        <a:shade val="50000"/>
      </a:schemeClr>
      <a:schemeClr val="accent3">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3">
        <a:shade val="50000"/>
      </a:schemeClr>
      <a:schemeClr val="accent3">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3">
        <a:shade val="50000"/>
      </a:schemeClr>
      <a:schemeClr val="accent3">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55000"/>
      </a:schemeClr>
    </dgm:fillClrLst>
    <dgm:linClrLst meth="repeat">
      <a:schemeClr val="accent3">
        <a:alpha val="90000"/>
        <a:tint val="55000"/>
      </a:schemeClr>
    </dgm:linClrLst>
    <dgm:effectClrLst/>
    <dgm:txLinClrLst/>
    <dgm:txFillClrLst meth="repeat">
      <a:schemeClr val="dk1"/>
    </dgm:txFillClrLst>
    <dgm:txEffectClrLst/>
  </dgm:styleLbl>
  <dgm:styleLbl name="alignAccFollowNode1">
    <dgm:fillClrLst meth="repeat">
      <a:schemeClr val="accent3">
        <a:alpha val="90000"/>
        <a:tint val="55000"/>
      </a:schemeClr>
    </dgm:fillClrLst>
    <dgm:linClrLst meth="repeat">
      <a:schemeClr val="accent3">
        <a:alpha val="90000"/>
        <a:tint val="55000"/>
      </a:schemeClr>
    </dgm:linClrLst>
    <dgm:effectClrLst/>
    <dgm:txLinClrLst/>
    <dgm:txFillClrLst meth="repeat">
      <a:schemeClr val="dk1"/>
    </dgm:txFillClrLst>
    <dgm:txEffectClrLst/>
  </dgm:styleLbl>
  <dgm:styleLbl name="bgAccFollowNode1">
    <dgm:fillClrLst meth="repeat">
      <a:schemeClr val="accent3">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a:tint val="50000"/>
      </a:schemeClr>
    </dgm:linClrLst>
    <dgm:effectClrLst/>
    <dgm:txLinClrLst/>
    <dgm:txFillClrLst meth="repeat">
      <a:schemeClr val="dk1"/>
    </dgm:txFillClrLst>
    <dgm:txEffectClrLst/>
  </dgm:styleLbl>
  <dgm:styleLbl name="bgShp">
    <dgm:fillClrLst meth="repeat">
      <a:schemeClr val="accent3">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3">
        <a:tint val="50000"/>
        <a:alpha val="55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0_1">
  <dgm:title val=""/>
  <dgm:desc val=""/>
  <dgm:catLst>
    <dgm:cat type="mainScheme" pri="10100"/>
  </dgm:catLst>
  <dgm:styleLbl name="node0">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dk1">
        <a:shade val="80000"/>
      </a:schemeClr>
    </dgm:linClrLst>
    <dgm:effectClrLst/>
    <dgm:txLinClrLst/>
    <dgm:txFillClrLst/>
    <dgm:txEffectClrLst/>
  </dgm:styleLbl>
  <dgm:styleLbl name="node2">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dk1">
        <a:shade val="80000"/>
      </a:schemeClr>
    </dgm:linClrLst>
    <dgm:effectClrLst/>
    <dgm:txLinClrLst/>
    <dgm:txFillClrLst meth="repeat">
      <a:schemeClr val="dk1"/>
    </dgm:txFillClrLst>
    <dgm:txEffectClrLst/>
  </dgm:styleLbl>
  <dgm:styleLbl name="f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align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b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f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b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sibTrans1D1">
    <dgm:fillClrLst meth="repeat">
      <a:schemeClr val="dk1"/>
    </dgm:fillClrLst>
    <dgm:linClrLst meth="repeat">
      <a:schemeClr val="dk1"/>
    </dgm:linClrLst>
    <dgm:effectClrLst/>
    <dgm:txLinClrLst/>
    <dgm:txFillClrLst meth="repeat">
      <a:schemeClr val="tx1"/>
    </dgm:txFillClrLst>
    <dgm:txEffectClrLst/>
  </dgm:styleLbl>
  <dgm:styleLbl name="callout">
    <dgm:fillClrLst meth="repeat">
      <a:schemeClr val="dk1"/>
    </dgm:fillClrLst>
    <dgm:linClrLst meth="repeat">
      <a:schemeClr val="dk1"/>
    </dgm:linClrLst>
    <dgm:effectClrLst/>
    <dgm:txLinClrLst/>
    <dgm:txFillClrLst meth="repeat">
      <a:schemeClr val="tx1"/>
    </dgm:txFillClrLst>
    <dgm:txEffectClrLst/>
  </dgm:styleLbl>
  <dgm:styleLbl name="asst0">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dk1">
        <a:shade val="80000"/>
      </a:schemeClr>
    </dgm:linClrLst>
    <dgm:effectClrLst/>
    <dgm:txLinClrLst/>
    <dgm:txFillClrLst meth="repeat">
      <a:schemeClr val="dk1"/>
    </dgm:txFillClrLst>
    <dgm:txEffectClrLst/>
  </dgm:styleLbl>
  <dgm:styleLbl name="parChTrans2D1">
    <dgm:fillClrLst meth="repeat">
      <a:schemeClr val="dk1">
        <a:tint val="60000"/>
      </a:schemeClr>
    </dgm:fillClrLst>
    <dgm:linClrLst meth="repeat">
      <a:schemeClr val="dk1">
        <a:tint val="60000"/>
      </a:schemeClr>
    </dgm:linClrLst>
    <dgm:effectClrLst/>
    <dgm:txLinClrLst/>
    <dgm:txFillClrLst/>
    <dgm:txEffectClrLst/>
  </dgm:styleLbl>
  <dgm:styleLbl name="parChTrans2D2">
    <dgm:fillClrLst meth="repeat">
      <a:schemeClr val="dk1"/>
    </dgm:fillClrLst>
    <dgm:linClrLst meth="repeat">
      <a:schemeClr val="dk1"/>
    </dgm:linClrLst>
    <dgm:effectClrLst/>
    <dgm:txLinClrLst/>
    <dgm:txFillClrLst/>
    <dgm:txEffectClrLst/>
  </dgm:styleLbl>
  <dgm:styleLbl name="parChTrans2D3">
    <dgm:fillClrLst meth="repeat">
      <a:schemeClr val="dk1"/>
    </dgm:fillClrLst>
    <dgm:linClrLst meth="repeat">
      <a:schemeClr val="dk1"/>
    </dgm:linClrLst>
    <dgm:effectClrLst/>
    <dgm:txLinClrLst/>
    <dgm:txFillClrLst/>
    <dgm:txEffectClrLst/>
  </dgm:styleLbl>
  <dgm:styleLbl name="parChTrans2D4">
    <dgm:fillClrLst meth="repeat">
      <a:schemeClr val="dk1"/>
    </dgm:fillClrLst>
    <dgm:linClrLst meth="repeat">
      <a:schemeClr val="dk1"/>
    </dgm:linClrLst>
    <dgm:effectClrLst/>
    <dgm:txLinClrLst/>
    <dgm:txFillClrLst meth="repeat">
      <a:schemeClr val="lt1"/>
    </dgm:txFillClrLst>
    <dgm:txEffectClrLst/>
  </dgm:styleLbl>
  <dgm:styleLbl name="parChTrans1D1">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2">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3">
    <dgm:fillClrLst meth="repeat">
      <a:schemeClr val="dk1"/>
    </dgm:fillClrLst>
    <dgm:linClrLst meth="repeat">
      <a:schemeClr val="dk1">
        <a:shade val="80000"/>
      </a:schemeClr>
    </dgm:linClrLst>
    <dgm:effectClrLst/>
    <dgm:txLinClrLst/>
    <dgm:txFillClrLst meth="repeat">
      <a:schemeClr val="tx1"/>
    </dgm:txFillClrLst>
    <dgm:txEffectClrLst/>
  </dgm:styleLbl>
  <dgm:styleLbl name="parChTrans1D4">
    <dgm:fillClrLst meth="repeat">
      <a:schemeClr val="dk1"/>
    </dgm:fillClrLst>
    <dgm:linClrLst meth="repeat">
      <a:schemeClr val="dk1">
        <a:shade val="80000"/>
      </a:schemeClr>
    </dgm:linClrLst>
    <dgm:effectClrLst/>
    <dgm:txLinClrLst/>
    <dgm:txFillClrLst meth="repeat">
      <a:schemeClr val="tx1"/>
    </dgm:txFillClrLst>
    <dgm:txEffectClrLst/>
  </dgm:styleLbl>
  <dgm:styleLbl name="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con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align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trAlignAcc1">
    <dgm:fillClrLst meth="repeat">
      <a:schemeClr val="dk1">
        <a:alpha val="40000"/>
        <a:tint val="40000"/>
      </a:schemeClr>
    </dgm:fillClrLst>
    <dgm:linClrLst meth="repeat">
      <a:schemeClr val="dk1"/>
    </dgm:linClrLst>
    <dgm:effectClrLst/>
    <dgm:txLinClrLst/>
    <dgm:txFillClrLst meth="repeat">
      <a:schemeClr val="dk1"/>
    </dgm:txFillClrLst>
    <dgm:txEffectClrLst/>
  </dgm:styleLbl>
  <dgm:styleLbl name="b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solidFgAcc1">
    <dgm:fillClrLst meth="repeat">
      <a:schemeClr val="lt1"/>
    </dgm:fillClrLst>
    <dgm:linClrLst meth="repeat">
      <a:schemeClr val="dk1"/>
    </dgm:linClrLst>
    <dgm:effectClrLst/>
    <dgm:txLinClrLst/>
    <dgm:txFillClrLst meth="repeat">
      <a:schemeClr val="dk1"/>
    </dgm:txFillClrLst>
    <dgm:txEffectClrLst/>
  </dgm:styleLbl>
  <dgm:styleLbl name="solidAlignAcc1">
    <dgm:fillClrLst meth="repeat">
      <a:schemeClr val="lt1"/>
    </dgm:fillClrLst>
    <dgm:linClrLst meth="repeat">
      <a:schemeClr val="dk1"/>
    </dgm:linClrLst>
    <dgm:effectClrLst/>
    <dgm:txLinClrLst/>
    <dgm:txFillClrLst meth="repeat">
      <a:schemeClr val="dk1"/>
    </dgm:txFillClrLst>
    <dgm:txEffectClrLst/>
  </dgm:styleLbl>
  <dgm:styleLbl name="solidBgAcc1">
    <dgm:fillClrLst meth="repeat">
      <a:schemeClr val="lt1"/>
    </dgm:fillClrLst>
    <dgm:linClrLst meth="repeat">
      <a:schemeClr val="dk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fgAcc0">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2">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3">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4">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bgShp">
    <dgm:fillClrLst meth="repeat">
      <a:schemeClr val="dk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dk1">
        <a:shade val="80000"/>
      </a:schemeClr>
    </dgm:fillClrLst>
    <dgm:linClrLst meth="repeat">
      <a:schemeClr val="dk1"/>
    </dgm:linClrLst>
    <dgm:effectClrLst/>
    <dgm:txLinClrLst/>
    <dgm:txFillClrLst meth="repeat">
      <a:schemeClr val="lt1"/>
    </dgm:txFillClrLst>
    <dgm:txEffectClrLst/>
  </dgm:styleLbl>
  <dgm:styleLbl name="trBgShp">
    <dgm:fillClrLst meth="repeat">
      <a:schemeClr val="dk1">
        <a:tint val="50000"/>
        <a:alpha val="40000"/>
      </a:schemeClr>
    </dgm:fillClrLst>
    <dgm:linClrLst meth="repeat">
      <a:schemeClr val="dk1"/>
    </dgm:linClrLst>
    <dgm:effectClrLst/>
    <dgm:txLinClrLst/>
    <dgm:txFillClrLst meth="repeat">
      <a:schemeClr val="lt1"/>
    </dgm:txFillClrLst>
    <dgm:txEffectClrLst/>
  </dgm:styleLbl>
  <dgm:styleLbl name="fgShp">
    <dgm:fillClrLst meth="repeat">
      <a:schemeClr val="dk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2_5">
  <dgm:title val=""/>
  <dgm:desc val=""/>
  <dgm:catLst>
    <dgm:cat type="accent2" pri="11500"/>
  </dgm:catLst>
  <dgm:styleLbl name="node0">
    <dgm:fillClrLst meth="cycle">
      <a:schemeClr val="accent2">
        <a:alpha val="80000"/>
      </a:schemeClr>
    </dgm:fillClrLst>
    <dgm:linClrLst meth="repeat">
      <a:schemeClr val="lt1"/>
    </dgm:linClrLst>
    <dgm:effectClrLst/>
    <dgm:txLinClrLst/>
    <dgm:txFillClrLst/>
    <dgm:txEffectClrLst/>
  </dgm:styleLbl>
  <dgm:styleLbl name="node1">
    <dgm:fillClrLst>
      <a:schemeClr val="accent2">
        <a:alpha val="90000"/>
      </a:schemeClr>
      <a:schemeClr val="accent2">
        <a:alpha val="50000"/>
      </a:schemeClr>
    </dgm:fillClrLst>
    <dgm:linClrLst meth="repeat">
      <a:schemeClr val="lt1"/>
    </dgm:linClrLst>
    <dgm:effectClrLst/>
    <dgm:txLinClrLst/>
    <dgm:txFillClrLst/>
    <dgm:txEffectClrLst/>
  </dgm:styleLbl>
  <dgm:styleLbl name="alignNode1">
    <dgm:fillClrLst>
      <a:schemeClr val="accent2">
        <a:alpha val="90000"/>
      </a:schemeClr>
      <a:schemeClr val="accent2">
        <a:alpha val="50000"/>
      </a:schemeClr>
    </dgm:fillClrLst>
    <dgm:linClrLst>
      <a:schemeClr val="accent2">
        <a:alpha val="90000"/>
      </a:schemeClr>
      <a:schemeClr val="accent2">
        <a:alpha val="50000"/>
      </a:schemeClr>
    </dgm:linClrLst>
    <dgm:effectClrLst/>
    <dgm:txLinClrLst/>
    <dgm:txFillClrLst/>
    <dgm:txEffectClrLst/>
  </dgm:styleLbl>
  <dgm:styleLbl name="lnNode1">
    <dgm:fillClrLst>
      <a:schemeClr val="accent2">
        <a:shade val="90000"/>
      </a:schemeClr>
      <a:schemeClr val="accent2">
        <a:alpha val="50000"/>
        <a:tint val="50000"/>
      </a:schemeClr>
    </dgm:fillClrLst>
    <dgm:linClrLst meth="repeat">
      <a:schemeClr val="lt1"/>
    </dgm:linClrLst>
    <dgm:effectClrLst/>
    <dgm:txLinClrLst/>
    <dgm:txFillClrLst/>
    <dgm:txEffectClrLst/>
  </dgm:styleLbl>
  <dgm:styleLbl name="vennNode1">
    <dgm:fillClrLst>
      <a:schemeClr val="accent2">
        <a:shade val="80000"/>
        <a:alpha val="50000"/>
      </a:schemeClr>
      <a:schemeClr val="accent2">
        <a:alpha val="20000"/>
      </a:schemeClr>
    </dgm:fillClrLst>
    <dgm:linClrLst meth="repeat">
      <a:schemeClr val="lt1"/>
    </dgm:linClrLst>
    <dgm:effectClrLst/>
    <dgm:txLinClrLst/>
    <dgm:txFillClrLst/>
    <dgm:txEffectClrLst/>
  </dgm:styleLbl>
  <dgm:styleLbl name="node2">
    <dgm:fillClrLst>
      <a:schemeClr val="accent2">
        <a:alpha val="70000"/>
      </a:schemeClr>
    </dgm:fillClrLst>
    <dgm:linClrLst meth="repeat">
      <a:schemeClr val="lt1"/>
    </dgm:linClrLst>
    <dgm:effectClrLst/>
    <dgm:txLinClrLst/>
    <dgm:txFillClrLst/>
    <dgm:txEffectClrLst/>
  </dgm:styleLbl>
  <dgm:styleLbl name="node3">
    <dgm:fillClrLst>
      <a:schemeClr val="accent2">
        <a:alpha val="50000"/>
      </a:schemeClr>
    </dgm:fillClrLst>
    <dgm:linClrLst meth="repeat">
      <a:schemeClr val="lt1"/>
    </dgm:linClrLst>
    <dgm:effectClrLst/>
    <dgm:txLinClrLst/>
    <dgm:txFillClrLst/>
    <dgm:txEffectClrLst/>
  </dgm:styleLbl>
  <dgm:styleLbl name="node4">
    <dgm:fillClrLst>
      <a:schemeClr val="accent2">
        <a:alpha val="30000"/>
      </a:schemeClr>
    </dgm:fillClrLst>
    <dgm:linClrLst meth="repeat">
      <a:schemeClr val="lt1"/>
    </dgm:linClrLst>
    <dgm:effectClrLst/>
    <dgm:txLinClrLst/>
    <dgm:txFillClrLst/>
    <dgm:txEffectClrLst/>
  </dgm:styleLbl>
  <dgm:styleLbl name="fgImgPlace1">
    <dgm:fillClrLst>
      <a:schemeClr val="accent2">
        <a:tint val="50000"/>
        <a:alpha val="90000"/>
      </a:schemeClr>
      <a:schemeClr val="accent2">
        <a:tint val="20000"/>
        <a:alpha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hade val="90000"/>
      </a:schemeClr>
      <a:schemeClr val="accent2">
        <a:tint val="50000"/>
      </a:schemeClr>
    </dgm:fillClrLst>
    <dgm:linClrLst>
      <a:schemeClr val="accent2">
        <a:shade val="90000"/>
      </a:schemeClr>
      <a:schemeClr val="accent2">
        <a:tint val="50000"/>
      </a:schemeClr>
    </dgm:linClrLst>
    <dgm:effectClrLst/>
    <dgm:txLinClrLst/>
    <dgm:txFillClrLst/>
    <dgm:txEffectClrLst/>
  </dgm:styleLbl>
  <dgm:styleLbl name="fgSibTrans2D1">
    <dgm:fillClrLst>
      <a:schemeClr val="accent2">
        <a:shade val="90000"/>
      </a:schemeClr>
      <a:schemeClr val="accent2">
        <a:tint val="50000"/>
      </a:schemeClr>
    </dgm:fillClrLst>
    <dgm:linClrLst>
      <a:schemeClr val="accent2">
        <a:shade val="90000"/>
      </a:schemeClr>
      <a:schemeClr val="accent2">
        <a:tint val="50000"/>
      </a:schemeClr>
    </dgm:linClrLst>
    <dgm:effectClrLst/>
    <dgm:txLinClrLst/>
    <dgm:txFillClrLst/>
    <dgm:txEffectClrLst/>
  </dgm:styleLbl>
  <dgm:styleLbl name="bgSibTrans2D1">
    <dgm:fillClrLst>
      <a:schemeClr val="accent2">
        <a:shade val="90000"/>
      </a:schemeClr>
      <a:schemeClr val="accent2">
        <a:tint val="50000"/>
      </a:schemeClr>
    </dgm:fillClrLst>
    <dgm:linClrLst>
      <a:schemeClr val="accent2">
        <a:shade val="90000"/>
      </a:schemeClr>
      <a:schemeClr val="accent2">
        <a:tint val="50000"/>
      </a:schemeClr>
    </dgm:linClrLst>
    <dgm:effectClrLst/>
    <dgm:txLinClrLst/>
    <dgm:txFillClrLst/>
    <dgm:txEffectClrLst/>
  </dgm:styleLbl>
  <dgm:styleLbl name="sibTrans1D1">
    <dgm:fillClrLst>
      <a:schemeClr val="accent2">
        <a:shade val="90000"/>
      </a:schemeClr>
      <a:schemeClr val="accent2">
        <a:tint val="50000"/>
      </a:schemeClr>
    </dgm:fillClrLst>
    <dgm:linClrLst>
      <a:schemeClr val="accent2">
        <a:shade val="90000"/>
      </a:schemeClr>
      <a:schemeClr val="accent2">
        <a:tint val="50000"/>
      </a:schemeClr>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accent2">
        <a:alpha val="90000"/>
      </a:schemeClr>
    </dgm:fillClrLst>
    <dgm:linClrLst meth="repeat">
      <a:schemeClr val="lt1"/>
    </dgm:linClrLst>
    <dgm:effectClrLst/>
    <dgm:txLinClrLst/>
    <dgm:txFillClrLst/>
    <dgm:txEffectClrLst/>
  </dgm:styleLbl>
  <dgm:styleLbl name="asst1">
    <dgm:fillClrLst meth="repeat">
      <a:schemeClr val="accent2">
        <a:alpha val="90000"/>
      </a:schemeClr>
    </dgm:fillClrLst>
    <dgm:linClrLst meth="repeat">
      <a:schemeClr val="lt1"/>
    </dgm:linClrLst>
    <dgm:effectClrLst/>
    <dgm:txLinClrLst/>
    <dgm:txFillClrLst/>
    <dgm:txEffectClrLst/>
  </dgm:styleLbl>
  <dgm:styleLbl name="asst2">
    <dgm:fillClrLst>
      <a:schemeClr val="accent2">
        <a:alpha val="90000"/>
      </a:schemeClr>
    </dgm:fillClrLst>
    <dgm:linClrLst meth="repeat">
      <a:schemeClr val="lt1"/>
    </dgm:linClrLst>
    <dgm:effectClrLst/>
    <dgm:txLinClrLst/>
    <dgm:txFillClrLst/>
    <dgm:txEffectClrLst/>
  </dgm:styleLbl>
  <dgm:styleLbl name="asst3">
    <dgm:fillClrLst>
      <a:schemeClr val="accent2">
        <a:alpha val="70000"/>
      </a:schemeClr>
    </dgm:fillClrLst>
    <dgm:linClrLst meth="repeat">
      <a:schemeClr val="lt1"/>
    </dgm:linClrLst>
    <dgm:effectClrLst/>
    <dgm:txLinClrLst/>
    <dgm:txFillClrLst/>
    <dgm:txEffectClrLst/>
  </dgm:styleLbl>
  <dgm:styleLbl name="asst4">
    <dgm:fillClrLst>
      <a:schemeClr val="accent2">
        <a:alpha val="50000"/>
      </a:schemeClr>
    </dgm:fillClrLst>
    <dgm:linClrLst meth="repeat">
      <a:schemeClr val="lt1"/>
    </dgm:linClrLst>
    <dgm:effectClrLst/>
    <dgm:txLinClrLst/>
    <dgm:txFillClrLst/>
    <dgm:txEffectClrLst/>
  </dgm:styleLbl>
  <dgm:styleLbl name="parChTrans2D1">
    <dgm:fillClrLst meth="repeat">
      <a:schemeClr val="accent2">
        <a:shade val="80000"/>
      </a:schemeClr>
    </dgm:fillClrLst>
    <dgm:linClrLst meth="repeat">
      <a:schemeClr val="accent2">
        <a:shade val="80000"/>
      </a:schemeClr>
    </dgm:linClrLst>
    <dgm:effectClrLst/>
    <dgm:txLinClrLst/>
    <dgm:txFillClrLst/>
    <dgm:txEffectClrLst/>
  </dgm:styleLbl>
  <dgm:styleLbl name="parChTrans2D2">
    <dgm:fillClrLst meth="repeat">
      <a:schemeClr val="accent2">
        <a:tint val="90000"/>
      </a:schemeClr>
    </dgm:fillClrLst>
    <dgm:linClrLst meth="repeat">
      <a:schemeClr val="accent2">
        <a:tint val="90000"/>
      </a:schemeClr>
    </dgm:linClrLst>
    <dgm:effectClrLst/>
    <dgm:txLinClrLst/>
    <dgm:txFillClrLst/>
    <dgm:txEffectClrLst/>
  </dgm:styleLbl>
  <dgm:styleLbl name="parChTrans2D3">
    <dgm:fillClrLst meth="repeat">
      <a:schemeClr val="accent2">
        <a:tint val="70000"/>
      </a:schemeClr>
    </dgm:fillClrLst>
    <dgm:linClrLst meth="repeat">
      <a:schemeClr val="accent2">
        <a:tint val="70000"/>
      </a:schemeClr>
    </dgm:linClrLst>
    <dgm:effectClrLst/>
    <dgm:txLinClrLst/>
    <dgm:txFillClrLst/>
    <dgm:txEffectClrLst/>
  </dgm:styleLbl>
  <dgm:styleLbl name="parChTrans2D4">
    <dgm:fillClrLst meth="repeat">
      <a:schemeClr val="accent2">
        <a:tint val="50000"/>
      </a:schemeClr>
    </dgm:fillClrLst>
    <dgm:linClrLst meth="repeat">
      <a:schemeClr val="accent2">
        <a:tint val="50000"/>
      </a:schemeClr>
    </dgm:linClrLst>
    <dgm:effectClrLst/>
    <dgm:txLinClrLst/>
    <dgm:txFillClrLst meth="repeat">
      <a:schemeClr val="dk1"/>
    </dgm:txFillClrLst>
    <dgm:txEffectClrLst/>
  </dgm:styleLbl>
  <dgm:styleLbl name="parChTrans1D1">
    <dgm:fillClrLst meth="repeat">
      <a:schemeClr val="accent2">
        <a:shade val="80000"/>
      </a:schemeClr>
    </dgm:fillClrLst>
    <dgm:linClrLst meth="repeat">
      <a:schemeClr val="accent2">
        <a:shade val="80000"/>
      </a:schemeClr>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2">
        <a:tint val="90000"/>
      </a:schemeClr>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2">
        <a:tint val="70000"/>
      </a:schemeClr>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2">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trAlignAcc1">
    <dgm:fillClrLst meth="repeat">
      <a:schemeClr val="lt1">
        <a:alpha val="4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bgAcc1">
    <dgm:fillClrLst meth="repeat">
      <a:schemeClr val="lt1">
        <a:alpha val="9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solidFgAcc1">
    <dgm:fillClrLst meth="repeat">
      <a:schemeClr val="lt1"/>
    </dgm:fillClrLst>
    <dgm:linClrLst>
      <a:schemeClr val="accent2">
        <a:alpha val="90000"/>
      </a:schemeClr>
      <a:schemeClr val="accent2">
        <a:alpha val="5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a:schemeClr val="accent2">
        <a:alpha val="90000"/>
        <a:tint val="40000"/>
      </a:schemeClr>
      <a:schemeClr val="accent2">
        <a:alpha val="5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a:tint val="50000"/>
      </a:schemeClr>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0_1">
  <dgm:title val=""/>
  <dgm:desc val=""/>
  <dgm:catLst>
    <dgm:cat type="mainScheme" pri="10100"/>
  </dgm:catLst>
  <dgm:styleLbl name="node0">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dk1">
        <a:shade val="80000"/>
      </a:schemeClr>
    </dgm:linClrLst>
    <dgm:effectClrLst/>
    <dgm:txLinClrLst/>
    <dgm:txFillClrLst/>
    <dgm:txEffectClrLst/>
  </dgm:styleLbl>
  <dgm:styleLbl name="node2">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dk1">
        <a:shade val="80000"/>
      </a:schemeClr>
    </dgm:linClrLst>
    <dgm:effectClrLst/>
    <dgm:txLinClrLst/>
    <dgm:txFillClrLst meth="repeat">
      <a:schemeClr val="dk1"/>
    </dgm:txFillClrLst>
    <dgm:txEffectClrLst/>
  </dgm:styleLbl>
  <dgm:styleLbl name="f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align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b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f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b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sibTrans1D1">
    <dgm:fillClrLst meth="repeat">
      <a:schemeClr val="dk1"/>
    </dgm:fillClrLst>
    <dgm:linClrLst meth="repeat">
      <a:schemeClr val="dk1"/>
    </dgm:linClrLst>
    <dgm:effectClrLst/>
    <dgm:txLinClrLst/>
    <dgm:txFillClrLst meth="repeat">
      <a:schemeClr val="tx1"/>
    </dgm:txFillClrLst>
    <dgm:txEffectClrLst/>
  </dgm:styleLbl>
  <dgm:styleLbl name="callout">
    <dgm:fillClrLst meth="repeat">
      <a:schemeClr val="dk1"/>
    </dgm:fillClrLst>
    <dgm:linClrLst meth="repeat">
      <a:schemeClr val="dk1"/>
    </dgm:linClrLst>
    <dgm:effectClrLst/>
    <dgm:txLinClrLst/>
    <dgm:txFillClrLst meth="repeat">
      <a:schemeClr val="tx1"/>
    </dgm:txFillClrLst>
    <dgm:txEffectClrLst/>
  </dgm:styleLbl>
  <dgm:styleLbl name="asst0">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dk1">
        <a:shade val="80000"/>
      </a:schemeClr>
    </dgm:linClrLst>
    <dgm:effectClrLst/>
    <dgm:txLinClrLst/>
    <dgm:txFillClrLst meth="repeat">
      <a:schemeClr val="dk1"/>
    </dgm:txFillClrLst>
    <dgm:txEffectClrLst/>
  </dgm:styleLbl>
  <dgm:styleLbl name="parChTrans2D1">
    <dgm:fillClrLst meth="repeat">
      <a:schemeClr val="dk1">
        <a:tint val="60000"/>
      </a:schemeClr>
    </dgm:fillClrLst>
    <dgm:linClrLst meth="repeat">
      <a:schemeClr val="dk1">
        <a:tint val="60000"/>
      </a:schemeClr>
    </dgm:linClrLst>
    <dgm:effectClrLst/>
    <dgm:txLinClrLst/>
    <dgm:txFillClrLst/>
    <dgm:txEffectClrLst/>
  </dgm:styleLbl>
  <dgm:styleLbl name="parChTrans2D2">
    <dgm:fillClrLst meth="repeat">
      <a:schemeClr val="dk1"/>
    </dgm:fillClrLst>
    <dgm:linClrLst meth="repeat">
      <a:schemeClr val="dk1"/>
    </dgm:linClrLst>
    <dgm:effectClrLst/>
    <dgm:txLinClrLst/>
    <dgm:txFillClrLst/>
    <dgm:txEffectClrLst/>
  </dgm:styleLbl>
  <dgm:styleLbl name="parChTrans2D3">
    <dgm:fillClrLst meth="repeat">
      <a:schemeClr val="dk1"/>
    </dgm:fillClrLst>
    <dgm:linClrLst meth="repeat">
      <a:schemeClr val="dk1"/>
    </dgm:linClrLst>
    <dgm:effectClrLst/>
    <dgm:txLinClrLst/>
    <dgm:txFillClrLst/>
    <dgm:txEffectClrLst/>
  </dgm:styleLbl>
  <dgm:styleLbl name="parChTrans2D4">
    <dgm:fillClrLst meth="repeat">
      <a:schemeClr val="dk1"/>
    </dgm:fillClrLst>
    <dgm:linClrLst meth="repeat">
      <a:schemeClr val="dk1"/>
    </dgm:linClrLst>
    <dgm:effectClrLst/>
    <dgm:txLinClrLst/>
    <dgm:txFillClrLst meth="repeat">
      <a:schemeClr val="lt1"/>
    </dgm:txFillClrLst>
    <dgm:txEffectClrLst/>
  </dgm:styleLbl>
  <dgm:styleLbl name="parChTrans1D1">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2">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3">
    <dgm:fillClrLst meth="repeat">
      <a:schemeClr val="dk1"/>
    </dgm:fillClrLst>
    <dgm:linClrLst meth="repeat">
      <a:schemeClr val="dk1">
        <a:shade val="80000"/>
      </a:schemeClr>
    </dgm:linClrLst>
    <dgm:effectClrLst/>
    <dgm:txLinClrLst/>
    <dgm:txFillClrLst meth="repeat">
      <a:schemeClr val="tx1"/>
    </dgm:txFillClrLst>
    <dgm:txEffectClrLst/>
  </dgm:styleLbl>
  <dgm:styleLbl name="parChTrans1D4">
    <dgm:fillClrLst meth="repeat">
      <a:schemeClr val="dk1"/>
    </dgm:fillClrLst>
    <dgm:linClrLst meth="repeat">
      <a:schemeClr val="dk1">
        <a:shade val="80000"/>
      </a:schemeClr>
    </dgm:linClrLst>
    <dgm:effectClrLst/>
    <dgm:txLinClrLst/>
    <dgm:txFillClrLst meth="repeat">
      <a:schemeClr val="tx1"/>
    </dgm:txFillClrLst>
    <dgm:txEffectClrLst/>
  </dgm:styleLbl>
  <dgm:styleLbl name="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con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align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trAlignAcc1">
    <dgm:fillClrLst meth="repeat">
      <a:schemeClr val="dk1">
        <a:alpha val="40000"/>
        <a:tint val="40000"/>
      </a:schemeClr>
    </dgm:fillClrLst>
    <dgm:linClrLst meth="repeat">
      <a:schemeClr val="dk1"/>
    </dgm:linClrLst>
    <dgm:effectClrLst/>
    <dgm:txLinClrLst/>
    <dgm:txFillClrLst meth="repeat">
      <a:schemeClr val="dk1"/>
    </dgm:txFillClrLst>
    <dgm:txEffectClrLst/>
  </dgm:styleLbl>
  <dgm:styleLbl name="b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solidFgAcc1">
    <dgm:fillClrLst meth="repeat">
      <a:schemeClr val="lt1"/>
    </dgm:fillClrLst>
    <dgm:linClrLst meth="repeat">
      <a:schemeClr val="dk1"/>
    </dgm:linClrLst>
    <dgm:effectClrLst/>
    <dgm:txLinClrLst/>
    <dgm:txFillClrLst meth="repeat">
      <a:schemeClr val="dk1"/>
    </dgm:txFillClrLst>
    <dgm:txEffectClrLst/>
  </dgm:styleLbl>
  <dgm:styleLbl name="solidAlignAcc1">
    <dgm:fillClrLst meth="repeat">
      <a:schemeClr val="lt1"/>
    </dgm:fillClrLst>
    <dgm:linClrLst meth="repeat">
      <a:schemeClr val="dk1"/>
    </dgm:linClrLst>
    <dgm:effectClrLst/>
    <dgm:txLinClrLst/>
    <dgm:txFillClrLst meth="repeat">
      <a:schemeClr val="dk1"/>
    </dgm:txFillClrLst>
    <dgm:txEffectClrLst/>
  </dgm:styleLbl>
  <dgm:styleLbl name="solidBgAcc1">
    <dgm:fillClrLst meth="repeat">
      <a:schemeClr val="lt1"/>
    </dgm:fillClrLst>
    <dgm:linClrLst meth="repeat">
      <a:schemeClr val="dk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fgAcc0">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2">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3">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4">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bgShp">
    <dgm:fillClrLst meth="repeat">
      <a:schemeClr val="dk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dk1">
        <a:shade val="80000"/>
      </a:schemeClr>
    </dgm:fillClrLst>
    <dgm:linClrLst meth="repeat">
      <a:schemeClr val="dk1"/>
    </dgm:linClrLst>
    <dgm:effectClrLst/>
    <dgm:txLinClrLst/>
    <dgm:txFillClrLst meth="repeat">
      <a:schemeClr val="lt1"/>
    </dgm:txFillClrLst>
    <dgm:txEffectClrLst/>
  </dgm:styleLbl>
  <dgm:styleLbl name="trBgShp">
    <dgm:fillClrLst meth="repeat">
      <a:schemeClr val="dk1">
        <a:tint val="50000"/>
        <a:alpha val="40000"/>
      </a:schemeClr>
    </dgm:fillClrLst>
    <dgm:linClrLst meth="repeat">
      <a:schemeClr val="dk1"/>
    </dgm:linClrLst>
    <dgm:effectClrLst/>
    <dgm:txLinClrLst/>
    <dgm:txFillClrLst meth="repeat">
      <a:schemeClr val="lt1"/>
    </dgm:txFillClrLst>
    <dgm:txEffectClrLst/>
  </dgm:styleLbl>
  <dgm:styleLbl name="fgShp">
    <dgm:fillClrLst meth="repeat">
      <a:schemeClr val="dk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0_1">
  <dgm:title val=""/>
  <dgm:desc val=""/>
  <dgm:catLst>
    <dgm:cat type="mainScheme" pri="10100"/>
  </dgm:catLst>
  <dgm:styleLbl name="node0">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dk1">
        <a:shade val="80000"/>
      </a:schemeClr>
    </dgm:linClrLst>
    <dgm:effectClrLst/>
    <dgm:txLinClrLst/>
    <dgm:txFillClrLst/>
    <dgm:txEffectClrLst/>
  </dgm:styleLbl>
  <dgm:styleLbl name="node2">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dk1">
        <a:shade val="80000"/>
      </a:schemeClr>
    </dgm:linClrLst>
    <dgm:effectClrLst/>
    <dgm:txLinClrLst/>
    <dgm:txFillClrLst meth="repeat">
      <a:schemeClr val="dk1"/>
    </dgm:txFillClrLst>
    <dgm:txEffectClrLst/>
  </dgm:styleLbl>
  <dgm:styleLbl name="f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align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b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f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b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sibTrans1D1">
    <dgm:fillClrLst meth="repeat">
      <a:schemeClr val="dk1"/>
    </dgm:fillClrLst>
    <dgm:linClrLst meth="repeat">
      <a:schemeClr val="dk1"/>
    </dgm:linClrLst>
    <dgm:effectClrLst/>
    <dgm:txLinClrLst/>
    <dgm:txFillClrLst meth="repeat">
      <a:schemeClr val="tx1"/>
    </dgm:txFillClrLst>
    <dgm:txEffectClrLst/>
  </dgm:styleLbl>
  <dgm:styleLbl name="callout">
    <dgm:fillClrLst meth="repeat">
      <a:schemeClr val="dk1"/>
    </dgm:fillClrLst>
    <dgm:linClrLst meth="repeat">
      <a:schemeClr val="dk1"/>
    </dgm:linClrLst>
    <dgm:effectClrLst/>
    <dgm:txLinClrLst/>
    <dgm:txFillClrLst meth="repeat">
      <a:schemeClr val="tx1"/>
    </dgm:txFillClrLst>
    <dgm:txEffectClrLst/>
  </dgm:styleLbl>
  <dgm:styleLbl name="asst0">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dk1">
        <a:shade val="80000"/>
      </a:schemeClr>
    </dgm:linClrLst>
    <dgm:effectClrLst/>
    <dgm:txLinClrLst/>
    <dgm:txFillClrLst meth="repeat">
      <a:schemeClr val="dk1"/>
    </dgm:txFillClrLst>
    <dgm:txEffectClrLst/>
  </dgm:styleLbl>
  <dgm:styleLbl name="parChTrans2D1">
    <dgm:fillClrLst meth="repeat">
      <a:schemeClr val="dk1">
        <a:tint val="60000"/>
      </a:schemeClr>
    </dgm:fillClrLst>
    <dgm:linClrLst meth="repeat">
      <a:schemeClr val="dk1">
        <a:tint val="60000"/>
      </a:schemeClr>
    </dgm:linClrLst>
    <dgm:effectClrLst/>
    <dgm:txLinClrLst/>
    <dgm:txFillClrLst/>
    <dgm:txEffectClrLst/>
  </dgm:styleLbl>
  <dgm:styleLbl name="parChTrans2D2">
    <dgm:fillClrLst meth="repeat">
      <a:schemeClr val="dk1"/>
    </dgm:fillClrLst>
    <dgm:linClrLst meth="repeat">
      <a:schemeClr val="dk1"/>
    </dgm:linClrLst>
    <dgm:effectClrLst/>
    <dgm:txLinClrLst/>
    <dgm:txFillClrLst/>
    <dgm:txEffectClrLst/>
  </dgm:styleLbl>
  <dgm:styleLbl name="parChTrans2D3">
    <dgm:fillClrLst meth="repeat">
      <a:schemeClr val="dk1"/>
    </dgm:fillClrLst>
    <dgm:linClrLst meth="repeat">
      <a:schemeClr val="dk1"/>
    </dgm:linClrLst>
    <dgm:effectClrLst/>
    <dgm:txLinClrLst/>
    <dgm:txFillClrLst/>
    <dgm:txEffectClrLst/>
  </dgm:styleLbl>
  <dgm:styleLbl name="parChTrans2D4">
    <dgm:fillClrLst meth="repeat">
      <a:schemeClr val="dk1"/>
    </dgm:fillClrLst>
    <dgm:linClrLst meth="repeat">
      <a:schemeClr val="dk1"/>
    </dgm:linClrLst>
    <dgm:effectClrLst/>
    <dgm:txLinClrLst/>
    <dgm:txFillClrLst meth="repeat">
      <a:schemeClr val="lt1"/>
    </dgm:txFillClrLst>
    <dgm:txEffectClrLst/>
  </dgm:styleLbl>
  <dgm:styleLbl name="parChTrans1D1">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2">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3">
    <dgm:fillClrLst meth="repeat">
      <a:schemeClr val="dk1"/>
    </dgm:fillClrLst>
    <dgm:linClrLst meth="repeat">
      <a:schemeClr val="dk1">
        <a:shade val="80000"/>
      </a:schemeClr>
    </dgm:linClrLst>
    <dgm:effectClrLst/>
    <dgm:txLinClrLst/>
    <dgm:txFillClrLst meth="repeat">
      <a:schemeClr val="tx1"/>
    </dgm:txFillClrLst>
    <dgm:txEffectClrLst/>
  </dgm:styleLbl>
  <dgm:styleLbl name="parChTrans1D4">
    <dgm:fillClrLst meth="repeat">
      <a:schemeClr val="dk1"/>
    </dgm:fillClrLst>
    <dgm:linClrLst meth="repeat">
      <a:schemeClr val="dk1">
        <a:shade val="80000"/>
      </a:schemeClr>
    </dgm:linClrLst>
    <dgm:effectClrLst/>
    <dgm:txLinClrLst/>
    <dgm:txFillClrLst meth="repeat">
      <a:schemeClr val="tx1"/>
    </dgm:txFillClrLst>
    <dgm:txEffectClrLst/>
  </dgm:styleLbl>
  <dgm:styleLbl name="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con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align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trAlignAcc1">
    <dgm:fillClrLst meth="repeat">
      <a:schemeClr val="dk1">
        <a:alpha val="40000"/>
        <a:tint val="40000"/>
      </a:schemeClr>
    </dgm:fillClrLst>
    <dgm:linClrLst meth="repeat">
      <a:schemeClr val="dk1"/>
    </dgm:linClrLst>
    <dgm:effectClrLst/>
    <dgm:txLinClrLst/>
    <dgm:txFillClrLst meth="repeat">
      <a:schemeClr val="dk1"/>
    </dgm:txFillClrLst>
    <dgm:txEffectClrLst/>
  </dgm:styleLbl>
  <dgm:styleLbl name="b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solidFgAcc1">
    <dgm:fillClrLst meth="repeat">
      <a:schemeClr val="lt1"/>
    </dgm:fillClrLst>
    <dgm:linClrLst meth="repeat">
      <a:schemeClr val="dk1"/>
    </dgm:linClrLst>
    <dgm:effectClrLst/>
    <dgm:txLinClrLst/>
    <dgm:txFillClrLst meth="repeat">
      <a:schemeClr val="dk1"/>
    </dgm:txFillClrLst>
    <dgm:txEffectClrLst/>
  </dgm:styleLbl>
  <dgm:styleLbl name="solidAlignAcc1">
    <dgm:fillClrLst meth="repeat">
      <a:schemeClr val="lt1"/>
    </dgm:fillClrLst>
    <dgm:linClrLst meth="repeat">
      <a:schemeClr val="dk1"/>
    </dgm:linClrLst>
    <dgm:effectClrLst/>
    <dgm:txLinClrLst/>
    <dgm:txFillClrLst meth="repeat">
      <a:schemeClr val="dk1"/>
    </dgm:txFillClrLst>
    <dgm:txEffectClrLst/>
  </dgm:styleLbl>
  <dgm:styleLbl name="solidBgAcc1">
    <dgm:fillClrLst meth="repeat">
      <a:schemeClr val="lt1"/>
    </dgm:fillClrLst>
    <dgm:linClrLst meth="repeat">
      <a:schemeClr val="dk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fgAcc0">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2">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3">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4">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bgShp">
    <dgm:fillClrLst meth="repeat">
      <a:schemeClr val="dk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dk1">
        <a:shade val="80000"/>
      </a:schemeClr>
    </dgm:fillClrLst>
    <dgm:linClrLst meth="repeat">
      <a:schemeClr val="dk1"/>
    </dgm:linClrLst>
    <dgm:effectClrLst/>
    <dgm:txLinClrLst/>
    <dgm:txFillClrLst meth="repeat">
      <a:schemeClr val="lt1"/>
    </dgm:txFillClrLst>
    <dgm:txEffectClrLst/>
  </dgm:styleLbl>
  <dgm:styleLbl name="trBgShp">
    <dgm:fillClrLst meth="repeat">
      <a:schemeClr val="dk1">
        <a:tint val="50000"/>
        <a:alpha val="40000"/>
      </a:schemeClr>
    </dgm:fillClrLst>
    <dgm:linClrLst meth="repeat">
      <a:schemeClr val="dk1"/>
    </dgm:linClrLst>
    <dgm:effectClrLst/>
    <dgm:txLinClrLst/>
    <dgm:txFillClrLst meth="repeat">
      <a:schemeClr val="lt1"/>
    </dgm:txFillClrLst>
    <dgm:txEffectClrLst/>
  </dgm:styleLbl>
  <dgm:styleLbl name="fgShp">
    <dgm:fillClrLst meth="repeat">
      <a:schemeClr val="dk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2_3">
  <dgm:title val=""/>
  <dgm:desc val=""/>
  <dgm:catLst>
    <dgm:cat type="accent2" pri="11300"/>
  </dgm:catLst>
  <dgm:styleLbl name="node0">
    <dgm:fillClrLst meth="repeat">
      <a:schemeClr val="accent2">
        <a:shade val="80000"/>
      </a:schemeClr>
    </dgm:fillClrLst>
    <dgm:linClrLst meth="repeat">
      <a:schemeClr val="lt1"/>
    </dgm:linClrLst>
    <dgm:effectClrLst/>
    <dgm:txLinClrLst/>
    <dgm:txFillClrLst/>
    <dgm:txEffectClrLst/>
  </dgm:styleLbl>
  <dgm:styleLbl name="node1">
    <dgm:fillClrLst>
      <a:schemeClr val="accent2">
        <a:shade val="80000"/>
      </a:schemeClr>
      <a:schemeClr val="accent2">
        <a:tint val="70000"/>
      </a:schemeClr>
    </dgm:fillClrLst>
    <dgm:linClrLst meth="repeat">
      <a:schemeClr val="lt1"/>
    </dgm:linClrLst>
    <dgm:effectClrLst/>
    <dgm:txLinClrLst/>
    <dgm:txFillClrLst/>
    <dgm:txEffectClrLst/>
  </dgm:styleLbl>
  <dgm:styleLbl name="alignNode1">
    <dgm:fillClrLst>
      <a:schemeClr val="accent2">
        <a:shade val="80000"/>
      </a:schemeClr>
      <a:schemeClr val="accent2">
        <a:tint val="70000"/>
      </a:schemeClr>
    </dgm:fillClrLst>
    <dgm:linClrLst>
      <a:schemeClr val="accent2">
        <a:shade val="80000"/>
      </a:schemeClr>
      <a:schemeClr val="accent2">
        <a:tint val="70000"/>
      </a:schemeClr>
    </dgm:linClrLst>
    <dgm:effectClrLst/>
    <dgm:txLinClrLst/>
    <dgm:txFillClrLst/>
    <dgm:txEffectClrLst/>
  </dgm:styleLbl>
  <dgm:styleLbl name="lnNode1">
    <dgm:fillClrLst>
      <a:schemeClr val="accent2">
        <a:shade val="80000"/>
      </a:schemeClr>
      <a:schemeClr val="accent2">
        <a:tint val="70000"/>
      </a:schemeClr>
    </dgm:fillClrLst>
    <dgm:linClrLst meth="repeat">
      <a:schemeClr val="lt1"/>
    </dgm:linClrLst>
    <dgm:effectClrLst/>
    <dgm:txLinClrLst/>
    <dgm:txFillClrLst/>
    <dgm:txEffectClrLst/>
  </dgm:styleLbl>
  <dgm:styleLbl name="vennNode1">
    <dgm:fillClrLst>
      <a:schemeClr val="accent2">
        <a:shade val="80000"/>
        <a:alpha val="50000"/>
      </a:schemeClr>
      <a:schemeClr val="accent2">
        <a:tint val="70000"/>
        <a:alpha val="50000"/>
      </a:schemeClr>
    </dgm:fillClrLst>
    <dgm:linClrLst meth="repeat">
      <a:schemeClr val="lt1"/>
    </dgm:linClrLst>
    <dgm:effectClrLst/>
    <dgm:txLinClrLst/>
    <dgm:txFillClrLst/>
    <dgm:txEffectClrLst/>
  </dgm:styleLbl>
  <dgm:styleLbl name="node2">
    <dgm:fillClrLst>
      <a:schemeClr val="accent2">
        <a:tint val="99000"/>
      </a:schemeClr>
    </dgm:fillClrLst>
    <dgm:linClrLst meth="repeat">
      <a:schemeClr val="lt1"/>
    </dgm:linClrLst>
    <dgm:effectClrLst/>
    <dgm:txLinClrLst/>
    <dgm:txFillClrLst/>
    <dgm:txEffectClrLst/>
  </dgm:styleLbl>
  <dgm:styleLbl name="node3">
    <dgm:fillClrLst>
      <a:schemeClr val="accent2">
        <a:tint val="80000"/>
      </a:schemeClr>
    </dgm:fillClrLst>
    <dgm:linClrLst meth="repeat">
      <a:schemeClr val="lt1"/>
    </dgm:linClrLst>
    <dgm:effectClrLst/>
    <dgm:txLinClrLst/>
    <dgm:txFillClrLst/>
    <dgm:txEffectClrLst/>
  </dgm:styleLbl>
  <dgm:styleLbl name="node4">
    <dgm:fillClrLst>
      <a:schemeClr val="accent2">
        <a:tint val="70000"/>
      </a:schemeClr>
    </dgm:fillClrLst>
    <dgm:linClrLst meth="repeat">
      <a:schemeClr val="lt1"/>
    </dgm:linClrLst>
    <dgm:effectClrLst/>
    <dgm:txLinClrLst/>
    <dgm:txFillClrLst/>
    <dgm:txEffectClrLst/>
  </dgm:styleLbl>
  <dgm:styleLbl name="fg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dgm:txEffectClrLst/>
  </dgm:styleLbl>
  <dgm:styleLbl name="fg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lt1"/>
    </dgm:txFillClrLst>
    <dgm:txEffectClrLst/>
  </dgm:styleLbl>
  <dgm:styleLbl name="bg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lt1"/>
    </dgm:txFillClrLst>
    <dgm:txEffectClrLst/>
  </dgm:styleLbl>
  <dgm:styleLbl name="sibTrans1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accent2">
        <a:shade val="80000"/>
      </a:schemeClr>
    </dgm:fillClrLst>
    <dgm:linClrLst meth="repeat">
      <a:schemeClr val="lt1"/>
    </dgm:linClrLst>
    <dgm:effectClrLst/>
    <dgm:txLinClrLst/>
    <dgm:txFillClrLst/>
    <dgm:txEffectClrLst/>
  </dgm:styleLbl>
  <dgm:styleLbl name="asst1">
    <dgm:fillClrLst meth="repeat">
      <a:schemeClr val="accent2">
        <a:shade val="80000"/>
      </a:schemeClr>
    </dgm:fillClrLst>
    <dgm:linClrLst meth="repeat">
      <a:schemeClr val="lt1"/>
    </dgm:linClrLst>
    <dgm:effectClrLst/>
    <dgm:txLinClrLst/>
    <dgm:txFillClrLst/>
    <dgm:txEffectClrLst/>
  </dgm:styleLbl>
  <dgm:styleLbl name="asst2">
    <dgm:fillClrLst>
      <a:schemeClr val="accent2">
        <a:tint val="99000"/>
      </a:schemeClr>
    </dgm:fillClrLst>
    <dgm:linClrLst meth="repeat">
      <a:schemeClr val="lt1"/>
    </dgm:linClrLst>
    <dgm:effectClrLst/>
    <dgm:txLinClrLst/>
    <dgm:txFillClrLst/>
    <dgm:txEffectClrLst/>
  </dgm:styleLbl>
  <dgm:styleLbl name="asst3">
    <dgm:fillClrLst>
      <a:schemeClr val="accent2">
        <a:tint val="80000"/>
      </a:schemeClr>
    </dgm:fillClrLst>
    <dgm:linClrLst meth="repeat">
      <a:schemeClr val="lt1"/>
    </dgm:linClrLst>
    <dgm:effectClrLst/>
    <dgm:txLinClrLst/>
    <dgm:txFillClrLst/>
    <dgm:txEffectClrLst/>
  </dgm:styleLbl>
  <dgm:styleLbl name="asst4">
    <dgm:fillClrLst>
      <a:schemeClr val="accent2">
        <a:tint val="70000"/>
      </a:schemeClr>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a:tint val="90000"/>
      </a:schemeClr>
    </dgm:fillClrLst>
    <dgm:linClrLst meth="repeat">
      <a:schemeClr val="accent2">
        <a:tint val="90000"/>
      </a:schemeClr>
    </dgm:linClrLst>
    <dgm:effectClrLst/>
    <dgm:txLinClrLst/>
    <dgm:txFillClrLst/>
    <dgm:txEffectClrLst/>
  </dgm:styleLbl>
  <dgm:styleLbl name="parChTrans2D3">
    <dgm:fillClrLst meth="repeat">
      <a:schemeClr val="accent2">
        <a:tint val="70000"/>
      </a:schemeClr>
    </dgm:fillClrLst>
    <dgm:linClrLst meth="repeat">
      <a:schemeClr val="accent2">
        <a:tint val="70000"/>
      </a:schemeClr>
    </dgm:linClrLst>
    <dgm:effectClrLst/>
    <dgm:txLinClrLst/>
    <dgm:txFillClrLst/>
    <dgm:txEffectClrLst/>
  </dgm:styleLbl>
  <dgm:styleLbl name="parChTrans2D4">
    <dgm:fillClrLst meth="repeat">
      <a:schemeClr val="accent2">
        <a:tint val="50000"/>
      </a:schemeClr>
    </dgm:fillClrLst>
    <dgm:linClrLst meth="repeat">
      <a:schemeClr val="accent2">
        <a:tint val="50000"/>
      </a:schemeClr>
    </dgm:linClrLst>
    <dgm:effectClrLst/>
    <dgm:txLinClrLst/>
    <dgm:txFillClrLst meth="repeat">
      <a:schemeClr val="lt1"/>
    </dgm:txFillClrLst>
    <dgm:txEffectClrLst/>
  </dgm:styleLbl>
  <dgm:styleLbl name="parChTrans1D1">
    <dgm:fillClrLst meth="repeat">
      <a:schemeClr val="accent2">
        <a:shade val="80000"/>
      </a:schemeClr>
    </dgm:fillClrLst>
    <dgm:linClrLst meth="repeat">
      <a:schemeClr val="accent2">
        <a:shade val="80000"/>
      </a:schemeClr>
    </dgm:linClrLst>
    <dgm:effectClrLst/>
    <dgm:txLinClrLst/>
    <dgm:txFillClrLst meth="repeat">
      <a:schemeClr val="tx1"/>
    </dgm:txFillClrLst>
    <dgm:txEffectClrLst/>
  </dgm:styleLbl>
  <dgm:styleLbl name="parChTrans1D2">
    <dgm:fillClrLst meth="repeat">
      <a:schemeClr val="accent2">
        <a:tint val="99000"/>
      </a:schemeClr>
    </dgm:fillClrLst>
    <dgm:linClrLst meth="repeat">
      <a:schemeClr val="accent2">
        <a:tint val="99000"/>
      </a:schemeClr>
    </dgm:linClrLst>
    <dgm:effectClrLst/>
    <dgm:txLinClrLst/>
    <dgm:txFillClrLst meth="repeat">
      <a:schemeClr val="tx1"/>
    </dgm:txFillClrLst>
    <dgm:txEffectClrLst/>
  </dgm:styleLbl>
  <dgm:styleLbl name="parChTrans1D3">
    <dgm:fillClrLst meth="repeat">
      <a:schemeClr val="accent2">
        <a:tint val="80000"/>
      </a:schemeClr>
    </dgm:fillClrLst>
    <dgm:linClrLst meth="repeat">
      <a:schemeClr val="accent2">
        <a:tint val="80000"/>
      </a:schemeClr>
    </dgm:linClrLst>
    <dgm:effectClrLst/>
    <dgm:txLinClrLst/>
    <dgm:txFillClrLst meth="repeat">
      <a:schemeClr val="tx1"/>
    </dgm:txFillClrLst>
    <dgm:txEffectClrLst/>
  </dgm:styleLbl>
  <dgm:styleLbl name="parChTrans1D4">
    <dgm:fillClrLst meth="repeat">
      <a:schemeClr val="accent2">
        <a:tint val="70000"/>
      </a:schemeClr>
    </dgm:fillClrLst>
    <dgm:linClrLst meth="repeat">
      <a:schemeClr val="accent2">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2">
        <a:shade val="80000"/>
      </a:schemeClr>
      <a:schemeClr val="accent2">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a:tint val="70000"/>
      </a:schemeClr>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BBC4BCC9-B030-4893-ADB6-2F60FDABB48A}" type="doc">
      <dgm:prSet loTypeId="urn:microsoft.com/office/officeart/2005/8/layout/arrow3" loCatId="relationship" qsTypeId="urn:microsoft.com/office/officeart/2005/8/quickstyle/simple1" qsCatId="simple" csTypeId="urn:microsoft.com/office/officeart/2005/8/colors/accent0_1" csCatId="mainScheme" phldr="1"/>
      <dgm:spPr/>
      <dgm:t>
        <a:bodyPr/>
        <a:lstStyle/>
        <a:p>
          <a:pPr rtl="1"/>
          <a:endParaRPr lang="fa-IR"/>
        </a:p>
      </dgm:t>
    </dgm:pt>
    <dgm:pt modelId="{ABB25732-40DA-4949-9191-0C5CDC163750}">
      <dgm:prSet phldrT="[Text]" custT="1"/>
      <dgm:spPr/>
      <dgm:t>
        <a:bodyPr/>
        <a:lstStyle/>
        <a:p>
          <a:pPr algn="justLow" rtl="1"/>
          <a:r>
            <a:rPr lang="fa-IR" sz="1100" dirty="0">
              <a:solidFill>
                <a:schemeClr val="tx1">
                  <a:lumMod val="75000"/>
                  <a:lumOff val="25000"/>
                </a:schemeClr>
              </a:solidFill>
              <a:effectLst>
                <a:outerShdw blurRad="38100" dist="38100" dir="2700000" algn="tl">
                  <a:schemeClr val="tx1">
                    <a:lumMod val="95000"/>
                    <a:lumOff val="5000"/>
                    <a:alpha val="43000"/>
                  </a:schemeClr>
                </a:outerShdw>
              </a:effectLst>
              <a:latin typeface="Times New Roman"/>
              <a:ea typeface="Times New Roman"/>
              <a:cs typeface="B Bardiya" pitchFamily="2" charset="-78"/>
            </a:rPr>
            <a:t>آرامگاه سيد ميراحمدبن موسي الكاظم (ع) برادر حضرت رضا (ع) - معروف به شاه چراغ در مركز شيراز و كنار ميداني به نام احمدي قرار دارد.</a:t>
          </a:r>
          <a:br>
            <a:rPr lang="fa-IR" sz="1100" dirty="0">
              <a:solidFill>
                <a:schemeClr val="tx1">
                  <a:lumMod val="75000"/>
                  <a:lumOff val="25000"/>
                </a:schemeClr>
              </a:solidFill>
              <a:effectLst>
                <a:outerShdw blurRad="38100" dist="38100" dir="2700000" algn="tl">
                  <a:schemeClr val="tx1">
                    <a:lumMod val="95000"/>
                    <a:lumOff val="5000"/>
                    <a:alpha val="43000"/>
                  </a:schemeClr>
                </a:outerShdw>
              </a:effectLst>
              <a:latin typeface="Times New Roman"/>
              <a:ea typeface="Times New Roman"/>
              <a:cs typeface="B Bardiya" pitchFamily="2" charset="-78"/>
            </a:rPr>
          </a:br>
          <a:r>
            <a:rPr lang="fa-IR" sz="1100" dirty="0">
              <a:solidFill>
                <a:schemeClr val="tx1">
                  <a:lumMod val="75000"/>
                  <a:lumOff val="25000"/>
                </a:schemeClr>
              </a:solidFill>
              <a:effectLst>
                <a:outerShdw blurRad="38100" dist="38100" dir="2700000" algn="tl">
                  <a:schemeClr val="tx1">
                    <a:lumMod val="95000"/>
                    <a:lumOff val="5000"/>
                    <a:alpha val="43000"/>
                  </a:schemeClr>
                </a:outerShdw>
              </a:effectLst>
              <a:latin typeface="Times New Roman"/>
              <a:ea typeface="Times New Roman"/>
              <a:cs typeface="B Bardiya" pitchFamily="2" charset="-78"/>
            </a:rPr>
            <a:t>گنبد نيلوفري شاه چراغ به سبك بسيار زيبايي كاشي كاري شده و از دور پيداست. اين آرامگاه در نزد شيرازي ها داراي شكوه و قداست خاصي است و به همين مناسبت هميشه زيارتگاه مؤمنين و مؤمنات بوده است.</a:t>
          </a:r>
          <a:endParaRPr lang="fa-IR" sz="1100" dirty="0">
            <a:solidFill>
              <a:schemeClr val="tx1">
                <a:lumMod val="75000"/>
                <a:lumOff val="25000"/>
              </a:schemeClr>
            </a:solidFill>
            <a:effectLst>
              <a:outerShdw blurRad="38100" dist="38100" dir="2700000" algn="tl">
                <a:schemeClr val="tx1">
                  <a:lumMod val="95000"/>
                  <a:lumOff val="5000"/>
                  <a:alpha val="43000"/>
                </a:schemeClr>
              </a:outerShdw>
            </a:effectLst>
          </a:endParaRPr>
        </a:p>
      </dgm:t>
    </dgm:pt>
    <dgm:pt modelId="{3C328468-87F5-4BED-91A8-C2DB1E11AADE}" type="parTrans" cxnId="{DB716B8A-D316-4ABF-B697-5BF68A777F68}">
      <dgm:prSet/>
      <dgm:spPr/>
      <dgm:t>
        <a:bodyPr/>
        <a:lstStyle/>
        <a:p>
          <a:pPr rtl="1"/>
          <a:endParaRPr lang="fa-IR"/>
        </a:p>
      </dgm:t>
    </dgm:pt>
    <dgm:pt modelId="{8317766D-4CF1-471E-A254-CA9C5FABB6D6}" type="sibTrans" cxnId="{DB716B8A-D316-4ABF-B697-5BF68A777F68}">
      <dgm:prSet/>
      <dgm:spPr/>
      <dgm:t>
        <a:bodyPr/>
        <a:lstStyle/>
        <a:p>
          <a:pPr rtl="1"/>
          <a:endParaRPr lang="fa-IR"/>
        </a:p>
      </dgm:t>
    </dgm:pt>
    <dgm:pt modelId="{0B84385B-7A98-4E93-8D96-3402681B888F}">
      <dgm:prSet phldrT="[Text]" custT="1"/>
      <dgm:spPr/>
      <dgm:t>
        <a:bodyPr/>
        <a:lstStyle/>
        <a:p>
          <a:pPr algn="justLow" rtl="1"/>
          <a:r>
            <a:rPr lang="fa-IR" sz="1100" dirty="0">
              <a:solidFill>
                <a:schemeClr val="tx1">
                  <a:lumMod val="75000"/>
                  <a:lumOff val="25000"/>
                </a:schemeClr>
              </a:solidFill>
              <a:effectLst>
                <a:outerShdw blurRad="38100" dist="38100" dir="2700000" algn="tl">
                  <a:schemeClr val="tx1">
                    <a:lumMod val="95000"/>
                    <a:lumOff val="5000"/>
                    <a:alpha val="43000"/>
                  </a:schemeClr>
                </a:outerShdw>
              </a:effectLst>
              <a:latin typeface="Times New Roman"/>
              <a:ea typeface="Times New Roman"/>
              <a:cs typeface="B Bardiya" pitchFamily="2" charset="-78"/>
            </a:rPr>
            <a:t>آرامگاه حضرت سید علاءالدین حسین، فرزند امام موسی کاظم (ع) و برادر حضرت شاه چراغ (ع) معروف به حسین کوچک است که در میدان آستانه در جنوب شرقی شیراز و در محله بالا کفت واقع شده است.</a:t>
          </a:r>
        </a:p>
      </dgm:t>
    </dgm:pt>
    <dgm:pt modelId="{AF3E7B37-4CCA-40D5-BC90-C705B701E782}" type="parTrans" cxnId="{24CBBB2D-BB3A-4C52-9DDA-3A89F11C0B61}">
      <dgm:prSet/>
      <dgm:spPr/>
      <dgm:t>
        <a:bodyPr/>
        <a:lstStyle/>
        <a:p>
          <a:pPr rtl="1"/>
          <a:endParaRPr lang="fa-IR"/>
        </a:p>
      </dgm:t>
    </dgm:pt>
    <dgm:pt modelId="{EA35C894-986F-4EC6-832B-3021350D7117}" type="sibTrans" cxnId="{24CBBB2D-BB3A-4C52-9DDA-3A89F11C0B61}">
      <dgm:prSet/>
      <dgm:spPr/>
      <dgm:t>
        <a:bodyPr/>
        <a:lstStyle/>
        <a:p>
          <a:pPr rtl="1"/>
          <a:endParaRPr lang="fa-IR"/>
        </a:p>
      </dgm:t>
    </dgm:pt>
    <dgm:pt modelId="{FEEDF649-D265-4B64-83A3-3290E9FB898C}">
      <dgm:prSet/>
      <dgm:spPr/>
      <dgm:t>
        <a:bodyPr/>
        <a:lstStyle/>
        <a:p>
          <a:pPr rtl="1"/>
          <a:endParaRPr lang="fa-IR"/>
        </a:p>
      </dgm:t>
    </dgm:pt>
    <dgm:pt modelId="{8089CEE5-1873-43A8-BA78-40598D3B484D}" type="parTrans" cxnId="{F353BB07-EB81-4DB0-A293-C5D91F815BA9}">
      <dgm:prSet/>
      <dgm:spPr/>
      <dgm:t>
        <a:bodyPr/>
        <a:lstStyle/>
        <a:p>
          <a:pPr rtl="1"/>
          <a:endParaRPr lang="fa-IR"/>
        </a:p>
      </dgm:t>
    </dgm:pt>
    <dgm:pt modelId="{31A703DD-127E-4C02-9E35-98300CF08C80}" type="sibTrans" cxnId="{F353BB07-EB81-4DB0-A293-C5D91F815BA9}">
      <dgm:prSet/>
      <dgm:spPr/>
      <dgm:t>
        <a:bodyPr/>
        <a:lstStyle/>
        <a:p>
          <a:pPr rtl="1"/>
          <a:endParaRPr lang="fa-IR"/>
        </a:p>
      </dgm:t>
    </dgm:pt>
    <dgm:pt modelId="{85F6D91A-150B-401C-B492-4C598D4B0A8F}">
      <dgm:prSet/>
      <dgm:spPr/>
      <dgm:t>
        <a:bodyPr/>
        <a:lstStyle/>
        <a:p>
          <a:pPr rtl="1"/>
          <a:endParaRPr lang="fa-IR"/>
        </a:p>
      </dgm:t>
    </dgm:pt>
    <dgm:pt modelId="{4CB09AA4-48C8-414C-AEB2-3CE1A7C97F5F}" type="parTrans" cxnId="{B3B76499-6E4A-472A-AFFB-35340F18C735}">
      <dgm:prSet/>
      <dgm:spPr/>
      <dgm:t>
        <a:bodyPr/>
        <a:lstStyle/>
        <a:p>
          <a:pPr rtl="1"/>
          <a:endParaRPr lang="fa-IR"/>
        </a:p>
      </dgm:t>
    </dgm:pt>
    <dgm:pt modelId="{B81CDEAD-CFE3-4FE5-9222-F8111BF06E43}" type="sibTrans" cxnId="{B3B76499-6E4A-472A-AFFB-35340F18C735}">
      <dgm:prSet/>
      <dgm:spPr/>
      <dgm:t>
        <a:bodyPr/>
        <a:lstStyle/>
        <a:p>
          <a:pPr rtl="1"/>
          <a:endParaRPr lang="fa-IR"/>
        </a:p>
      </dgm:t>
    </dgm:pt>
    <dgm:pt modelId="{27355493-679D-4A37-BA14-65DDB0AF0172}" type="pres">
      <dgm:prSet presAssocID="{BBC4BCC9-B030-4893-ADB6-2F60FDABB48A}" presName="compositeShape" presStyleCnt="0">
        <dgm:presLayoutVars>
          <dgm:chMax val="2"/>
          <dgm:dir/>
          <dgm:resizeHandles val="exact"/>
        </dgm:presLayoutVars>
      </dgm:prSet>
      <dgm:spPr/>
      <dgm:t>
        <a:bodyPr/>
        <a:lstStyle/>
        <a:p>
          <a:pPr rtl="1"/>
          <a:endParaRPr lang="fa-IR"/>
        </a:p>
      </dgm:t>
    </dgm:pt>
    <dgm:pt modelId="{130587A4-4FFC-4BA4-B0A6-45D2145BC6E8}" type="pres">
      <dgm:prSet presAssocID="{BBC4BCC9-B030-4893-ADB6-2F60FDABB48A}" presName="divider" presStyleLbl="fgShp" presStyleIdx="0" presStyleCnt="1"/>
      <dgm:spPr/>
    </dgm:pt>
    <dgm:pt modelId="{81B51DD1-3670-42D8-B199-140858E3F839}" type="pres">
      <dgm:prSet presAssocID="{ABB25732-40DA-4949-9191-0C5CDC163750}" presName="downArrow" presStyleLbl="node1" presStyleIdx="0" presStyleCnt="2"/>
      <dgm:spPr/>
    </dgm:pt>
    <dgm:pt modelId="{7879C3BB-4934-483A-80A3-FC187E3A5403}" type="pres">
      <dgm:prSet presAssocID="{ABB25732-40DA-4949-9191-0C5CDC163750}" presName="downArrowText" presStyleLbl="revTx" presStyleIdx="0" presStyleCnt="2">
        <dgm:presLayoutVars>
          <dgm:bulletEnabled val="1"/>
        </dgm:presLayoutVars>
      </dgm:prSet>
      <dgm:spPr/>
      <dgm:t>
        <a:bodyPr/>
        <a:lstStyle/>
        <a:p>
          <a:pPr rtl="1"/>
          <a:endParaRPr lang="fa-IR"/>
        </a:p>
      </dgm:t>
    </dgm:pt>
    <dgm:pt modelId="{46E11263-1B75-4E75-B363-CE4C3BB62AD7}" type="pres">
      <dgm:prSet presAssocID="{0B84385B-7A98-4E93-8D96-3402681B888F}" presName="upArrow" presStyleLbl="node1" presStyleIdx="1" presStyleCnt="2"/>
      <dgm:spPr/>
    </dgm:pt>
    <dgm:pt modelId="{4D999AD8-B836-43D9-B329-D367B87735B9}" type="pres">
      <dgm:prSet presAssocID="{0B84385B-7A98-4E93-8D96-3402681B888F}" presName="upArrowText" presStyleLbl="revTx" presStyleIdx="1" presStyleCnt="2">
        <dgm:presLayoutVars>
          <dgm:bulletEnabled val="1"/>
        </dgm:presLayoutVars>
      </dgm:prSet>
      <dgm:spPr/>
      <dgm:t>
        <a:bodyPr/>
        <a:lstStyle/>
        <a:p>
          <a:pPr rtl="1"/>
          <a:endParaRPr lang="fa-IR"/>
        </a:p>
      </dgm:t>
    </dgm:pt>
  </dgm:ptLst>
  <dgm:cxnLst>
    <dgm:cxn modelId="{14A76E9E-54EB-45A9-A374-3FF2EA6D1A87}" type="presOf" srcId="{0B84385B-7A98-4E93-8D96-3402681B888F}" destId="{4D999AD8-B836-43D9-B329-D367B87735B9}" srcOrd="0" destOrd="0" presId="urn:microsoft.com/office/officeart/2005/8/layout/arrow3"/>
    <dgm:cxn modelId="{F353BB07-EB81-4DB0-A293-C5D91F815BA9}" srcId="{BBC4BCC9-B030-4893-ADB6-2F60FDABB48A}" destId="{FEEDF649-D265-4B64-83A3-3290E9FB898C}" srcOrd="2" destOrd="0" parTransId="{8089CEE5-1873-43A8-BA78-40598D3B484D}" sibTransId="{31A703DD-127E-4C02-9E35-98300CF08C80}"/>
    <dgm:cxn modelId="{70141C12-614A-4186-9E24-B6FB16358150}" type="presOf" srcId="{BBC4BCC9-B030-4893-ADB6-2F60FDABB48A}" destId="{27355493-679D-4A37-BA14-65DDB0AF0172}" srcOrd="0" destOrd="0" presId="urn:microsoft.com/office/officeart/2005/8/layout/arrow3"/>
    <dgm:cxn modelId="{24CBBB2D-BB3A-4C52-9DDA-3A89F11C0B61}" srcId="{BBC4BCC9-B030-4893-ADB6-2F60FDABB48A}" destId="{0B84385B-7A98-4E93-8D96-3402681B888F}" srcOrd="1" destOrd="0" parTransId="{AF3E7B37-4CCA-40D5-BC90-C705B701E782}" sibTransId="{EA35C894-986F-4EC6-832B-3021350D7117}"/>
    <dgm:cxn modelId="{DB716B8A-D316-4ABF-B697-5BF68A777F68}" srcId="{BBC4BCC9-B030-4893-ADB6-2F60FDABB48A}" destId="{ABB25732-40DA-4949-9191-0C5CDC163750}" srcOrd="0" destOrd="0" parTransId="{3C328468-87F5-4BED-91A8-C2DB1E11AADE}" sibTransId="{8317766D-4CF1-471E-A254-CA9C5FABB6D6}"/>
    <dgm:cxn modelId="{B3B76499-6E4A-472A-AFFB-35340F18C735}" srcId="{BBC4BCC9-B030-4893-ADB6-2F60FDABB48A}" destId="{85F6D91A-150B-401C-B492-4C598D4B0A8F}" srcOrd="3" destOrd="0" parTransId="{4CB09AA4-48C8-414C-AEB2-3CE1A7C97F5F}" sibTransId="{B81CDEAD-CFE3-4FE5-9222-F8111BF06E43}"/>
    <dgm:cxn modelId="{60B8D1C5-0179-4A36-A9D8-5087A70221C2}" type="presOf" srcId="{ABB25732-40DA-4949-9191-0C5CDC163750}" destId="{7879C3BB-4934-483A-80A3-FC187E3A5403}" srcOrd="0" destOrd="0" presId="urn:microsoft.com/office/officeart/2005/8/layout/arrow3"/>
    <dgm:cxn modelId="{F15591FA-CD87-416B-A7DE-32527BC0C3D8}" type="presParOf" srcId="{27355493-679D-4A37-BA14-65DDB0AF0172}" destId="{130587A4-4FFC-4BA4-B0A6-45D2145BC6E8}" srcOrd="0" destOrd="0" presId="urn:microsoft.com/office/officeart/2005/8/layout/arrow3"/>
    <dgm:cxn modelId="{C59F81C3-4550-46B0-B3BC-061C1733891A}" type="presParOf" srcId="{27355493-679D-4A37-BA14-65DDB0AF0172}" destId="{81B51DD1-3670-42D8-B199-140858E3F839}" srcOrd="1" destOrd="0" presId="urn:microsoft.com/office/officeart/2005/8/layout/arrow3"/>
    <dgm:cxn modelId="{A2620295-4C9C-45D1-98FE-441F5B8DCD26}" type="presParOf" srcId="{27355493-679D-4A37-BA14-65DDB0AF0172}" destId="{7879C3BB-4934-483A-80A3-FC187E3A5403}" srcOrd="2" destOrd="0" presId="urn:microsoft.com/office/officeart/2005/8/layout/arrow3"/>
    <dgm:cxn modelId="{D9211457-B4F7-43B5-8344-07792A077D87}" type="presParOf" srcId="{27355493-679D-4A37-BA14-65DDB0AF0172}" destId="{46E11263-1B75-4E75-B363-CE4C3BB62AD7}" srcOrd="3" destOrd="0" presId="urn:microsoft.com/office/officeart/2005/8/layout/arrow3"/>
    <dgm:cxn modelId="{9616C335-5AA0-4E60-8F28-4B4629D8A2E8}" type="presParOf" srcId="{27355493-679D-4A37-BA14-65DDB0AF0172}" destId="{4D999AD8-B836-43D9-B329-D367B87735B9}" srcOrd="4" destOrd="0" presId="urn:microsoft.com/office/officeart/2005/8/layout/arrow3"/>
  </dgm:cxnLst>
  <dgm:bg/>
  <dgm:whole/>
  <dgm:extLst>
    <a:ext uri="http://schemas.microsoft.com/office/drawing/2008/diagram">
      <dsp:dataModelExt xmlns:dsp="http://schemas.microsoft.com/office/drawing/2008/diagram" relId="rId14"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ACAF0DED-6E1D-4402-AEED-4CD1F644F013}" type="doc">
      <dgm:prSet loTypeId="urn:microsoft.com/office/officeart/2005/8/layout/orgChart1" loCatId="hierarchy" qsTypeId="urn:microsoft.com/office/officeart/2005/8/quickstyle/3d7" qsCatId="3D" csTypeId="urn:microsoft.com/office/officeart/2005/8/colors/accent3_4" csCatId="accent3" phldr="1"/>
      <dgm:spPr/>
      <dgm:t>
        <a:bodyPr/>
        <a:lstStyle/>
        <a:p>
          <a:pPr rtl="1"/>
          <a:endParaRPr lang="fa-IR"/>
        </a:p>
      </dgm:t>
    </dgm:pt>
    <dgm:pt modelId="{A9AD60CB-576A-46B7-A2C9-132AAB57F554}">
      <dgm:prSet phldrT="[Text]" custT="1"/>
      <dgm:spPr/>
      <dgm:t>
        <a:bodyPr/>
        <a:lstStyle/>
        <a:p>
          <a:pPr rtl="1"/>
          <a:r>
            <a:rPr lang="fa-IR" sz="2000" b="1" dirty="0">
              <a:effectLst>
                <a:outerShdw blurRad="38100" dist="38100" dir="2700000" algn="tl">
                  <a:srgbClr val="000000">
                    <a:alpha val="43137"/>
                  </a:srgbClr>
                </a:outerShdw>
              </a:effectLst>
              <a:cs typeface="B Kamran" pitchFamily="2" charset="-78"/>
            </a:rPr>
            <a:t>تامین مالی طرح ها در ایران</a:t>
          </a:r>
        </a:p>
      </dgm:t>
    </dgm:pt>
    <dgm:pt modelId="{5E4A8D9F-21D6-43B9-8A1A-B8172FCB913C}" type="parTrans" cxnId="{DF53F7D6-1817-4F0C-81DE-1E941949B267}">
      <dgm:prSet/>
      <dgm:spPr/>
      <dgm:t>
        <a:bodyPr/>
        <a:lstStyle/>
        <a:p>
          <a:pPr rtl="1"/>
          <a:endParaRPr lang="fa-IR"/>
        </a:p>
      </dgm:t>
    </dgm:pt>
    <dgm:pt modelId="{0DD7E29B-FD4E-4622-A104-923C1BBB61DE}" type="sibTrans" cxnId="{DF53F7D6-1817-4F0C-81DE-1E941949B267}">
      <dgm:prSet/>
      <dgm:spPr/>
      <dgm:t>
        <a:bodyPr/>
        <a:lstStyle/>
        <a:p>
          <a:pPr rtl="1"/>
          <a:endParaRPr lang="fa-IR"/>
        </a:p>
      </dgm:t>
    </dgm:pt>
    <dgm:pt modelId="{77579A78-222B-4322-8D34-BF1E672E2451}">
      <dgm:prSet phldrT="[Text]"/>
      <dgm:spPr/>
      <dgm:t>
        <a:bodyPr/>
        <a:lstStyle/>
        <a:p>
          <a:pPr rtl="1"/>
          <a:r>
            <a:rPr lang="fa-IR" b="1" dirty="0">
              <a:effectLst>
                <a:outerShdw blurRad="38100" dist="38100" dir="2700000" algn="tl">
                  <a:srgbClr val="000000">
                    <a:alpha val="43137"/>
                  </a:srgbClr>
                </a:outerShdw>
              </a:effectLst>
              <a:cs typeface="B Kamran" pitchFamily="2" charset="-78"/>
            </a:rPr>
            <a:t>انتشار اوراق مشارکت</a:t>
          </a:r>
        </a:p>
      </dgm:t>
    </dgm:pt>
    <dgm:pt modelId="{A8327804-B90F-4C85-AF77-6B83E649F572}" type="parTrans" cxnId="{505CCA45-0115-41EA-949F-6C062C71D401}">
      <dgm:prSet/>
      <dgm:spPr/>
      <dgm:t>
        <a:bodyPr/>
        <a:lstStyle/>
        <a:p>
          <a:pPr rtl="1"/>
          <a:endParaRPr lang="fa-IR"/>
        </a:p>
      </dgm:t>
    </dgm:pt>
    <dgm:pt modelId="{45F93D3A-80E9-47F0-B73F-9B61F60A42D0}" type="sibTrans" cxnId="{505CCA45-0115-41EA-949F-6C062C71D401}">
      <dgm:prSet/>
      <dgm:spPr/>
      <dgm:t>
        <a:bodyPr/>
        <a:lstStyle/>
        <a:p>
          <a:pPr rtl="1"/>
          <a:endParaRPr lang="fa-IR"/>
        </a:p>
      </dgm:t>
    </dgm:pt>
    <dgm:pt modelId="{E9D2B70B-0A23-47DA-9CEC-88C8E187FB5B}">
      <dgm:prSet phldrT="[Text]"/>
      <dgm:spPr/>
      <dgm:t>
        <a:bodyPr/>
        <a:lstStyle/>
        <a:p>
          <a:pPr rtl="1"/>
          <a:r>
            <a:rPr lang="fa-IR" b="1" dirty="0">
              <a:effectLst>
                <a:outerShdw blurRad="38100" dist="38100" dir="2700000" algn="tl">
                  <a:srgbClr val="000000">
                    <a:alpha val="43137"/>
                  </a:srgbClr>
                </a:outerShdw>
              </a:effectLst>
              <a:cs typeface="B Kamran" pitchFamily="2" charset="-78"/>
            </a:rPr>
            <a:t>مشارکت با بانک ها</a:t>
          </a:r>
        </a:p>
      </dgm:t>
    </dgm:pt>
    <dgm:pt modelId="{4D76B7BD-5BCB-44F4-AF77-F7495EB1F8C6}" type="parTrans" cxnId="{6B4CF794-8F88-420B-AFA3-2DEDC7EF23BF}">
      <dgm:prSet/>
      <dgm:spPr/>
      <dgm:t>
        <a:bodyPr/>
        <a:lstStyle/>
        <a:p>
          <a:pPr rtl="1"/>
          <a:endParaRPr lang="fa-IR"/>
        </a:p>
      </dgm:t>
    </dgm:pt>
    <dgm:pt modelId="{9C66551D-61E7-4A90-BF5D-DCBAF42B3785}" type="sibTrans" cxnId="{6B4CF794-8F88-420B-AFA3-2DEDC7EF23BF}">
      <dgm:prSet/>
      <dgm:spPr/>
      <dgm:t>
        <a:bodyPr/>
        <a:lstStyle/>
        <a:p>
          <a:pPr rtl="1"/>
          <a:endParaRPr lang="fa-IR"/>
        </a:p>
      </dgm:t>
    </dgm:pt>
    <dgm:pt modelId="{EAA75DAC-8F41-4CF8-B361-E84FCFC08112}">
      <dgm:prSet phldrT="[Text]"/>
      <dgm:spPr/>
      <dgm:t>
        <a:bodyPr/>
        <a:lstStyle/>
        <a:p>
          <a:pPr rtl="1"/>
          <a:r>
            <a:rPr lang="fa-IR" b="1" dirty="0">
              <a:effectLst>
                <a:outerShdw blurRad="38100" dist="38100" dir="2700000" algn="tl">
                  <a:srgbClr val="000000">
                    <a:alpha val="43137"/>
                  </a:srgbClr>
                </a:outerShdw>
              </a:effectLst>
              <a:cs typeface="B Kamran" pitchFamily="2" charset="-78"/>
            </a:rPr>
            <a:t>بودجه عمومی</a:t>
          </a:r>
        </a:p>
      </dgm:t>
    </dgm:pt>
    <dgm:pt modelId="{331C1BDA-5E9A-4D06-A328-A7A44F46932B}" type="parTrans" cxnId="{DE76111F-F650-4A38-9B9C-824DD575F9AE}">
      <dgm:prSet/>
      <dgm:spPr/>
      <dgm:t>
        <a:bodyPr/>
        <a:lstStyle/>
        <a:p>
          <a:pPr rtl="1"/>
          <a:endParaRPr lang="fa-IR"/>
        </a:p>
      </dgm:t>
    </dgm:pt>
    <dgm:pt modelId="{813ABFE7-6494-475A-A95F-10766989FC31}" type="sibTrans" cxnId="{DE76111F-F650-4A38-9B9C-824DD575F9AE}">
      <dgm:prSet/>
      <dgm:spPr/>
      <dgm:t>
        <a:bodyPr/>
        <a:lstStyle/>
        <a:p>
          <a:pPr rtl="1"/>
          <a:endParaRPr lang="fa-IR"/>
        </a:p>
      </dgm:t>
    </dgm:pt>
    <dgm:pt modelId="{3E8F374B-A0DD-4B6F-9B88-80140F80E622}" type="pres">
      <dgm:prSet presAssocID="{ACAF0DED-6E1D-4402-AEED-4CD1F644F013}" presName="hierChild1" presStyleCnt="0">
        <dgm:presLayoutVars>
          <dgm:orgChart val="1"/>
          <dgm:chPref val="1"/>
          <dgm:dir/>
          <dgm:animOne val="branch"/>
          <dgm:animLvl val="lvl"/>
          <dgm:resizeHandles/>
        </dgm:presLayoutVars>
      </dgm:prSet>
      <dgm:spPr/>
      <dgm:t>
        <a:bodyPr/>
        <a:lstStyle/>
        <a:p>
          <a:pPr rtl="1"/>
          <a:endParaRPr lang="fa-IR"/>
        </a:p>
      </dgm:t>
    </dgm:pt>
    <dgm:pt modelId="{EA530A10-870F-44DA-A0ED-741A1943B014}" type="pres">
      <dgm:prSet presAssocID="{A9AD60CB-576A-46B7-A2C9-132AAB57F554}" presName="hierRoot1" presStyleCnt="0">
        <dgm:presLayoutVars>
          <dgm:hierBranch val="init"/>
        </dgm:presLayoutVars>
      </dgm:prSet>
      <dgm:spPr/>
    </dgm:pt>
    <dgm:pt modelId="{B7A4F314-70A8-4E8E-8D1B-EC0B4C82FB12}" type="pres">
      <dgm:prSet presAssocID="{A9AD60CB-576A-46B7-A2C9-132AAB57F554}" presName="rootComposite1" presStyleCnt="0"/>
      <dgm:spPr/>
    </dgm:pt>
    <dgm:pt modelId="{77C04099-1691-40C5-B8E0-DCF7E2090118}" type="pres">
      <dgm:prSet presAssocID="{A9AD60CB-576A-46B7-A2C9-132AAB57F554}" presName="rootText1" presStyleLbl="node0" presStyleIdx="0" presStyleCnt="1" custScaleX="164551" custScaleY="81605">
        <dgm:presLayoutVars>
          <dgm:chPref val="3"/>
        </dgm:presLayoutVars>
      </dgm:prSet>
      <dgm:spPr/>
      <dgm:t>
        <a:bodyPr/>
        <a:lstStyle/>
        <a:p>
          <a:pPr rtl="1"/>
          <a:endParaRPr lang="fa-IR"/>
        </a:p>
      </dgm:t>
    </dgm:pt>
    <dgm:pt modelId="{A73DB4BB-2114-4AAE-A590-D83060066B16}" type="pres">
      <dgm:prSet presAssocID="{A9AD60CB-576A-46B7-A2C9-132AAB57F554}" presName="rootConnector1" presStyleLbl="node1" presStyleIdx="0" presStyleCnt="0"/>
      <dgm:spPr/>
      <dgm:t>
        <a:bodyPr/>
        <a:lstStyle/>
        <a:p>
          <a:pPr rtl="1"/>
          <a:endParaRPr lang="fa-IR"/>
        </a:p>
      </dgm:t>
    </dgm:pt>
    <dgm:pt modelId="{A2D48164-0BC2-44A0-A848-00C3100F33F4}" type="pres">
      <dgm:prSet presAssocID="{A9AD60CB-576A-46B7-A2C9-132AAB57F554}" presName="hierChild2" presStyleCnt="0"/>
      <dgm:spPr/>
    </dgm:pt>
    <dgm:pt modelId="{3B746246-36FC-4254-BFD7-FEAE4B9B41FE}" type="pres">
      <dgm:prSet presAssocID="{A8327804-B90F-4C85-AF77-6B83E649F572}" presName="Name37" presStyleLbl="parChTrans1D2" presStyleIdx="0" presStyleCnt="3"/>
      <dgm:spPr/>
      <dgm:t>
        <a:bodyPr/>
        <a:lstStyle/>
        <a:p>
          <a:pPr rtl="1"/>
          <a:endParaRPr lang="fa-IR"/>
        </a:p>
      </dgm:t>
    </dgm:pt>
    <dgm:pt modelId="{350094B5-92E8-4EE4-B080-B29FF2C286CE}" type="pres">
      <dgm:prSet presAssocID="{77579A78-222B-4322-8D34-BF1E672E2451}" presName="hierRoot2" presStyleCnt="0">
        <dgm:presLayoutVars>
          <dgm:hierBranch val="init"/>
        </dgm:presLayoutVars>
      </dgm:prSet>
      <dgm:spPr/>
    </dgm:pt>
    <dgm:pt modelId="{623F5C77-8E01-49F2-8905-7A77FEB36EAC}" type="pres">
      <dgm:prSet presAssocID="{77579A78-222B-4322-8D34-BF1E672E2451}" presName="rootComposite" presStyleCnt="0"/>
      <dgm:spPr/>
    </dgm:pt>
    <dgm:pt modelId="{7B74F89F-FF2C-43DA-87F4-D12127B5467F}" type="pres">
      <dgm:prSet presAssocID="{77579A78-222B-4322-8D34-BF1E672E2451}" presName="rootText" presStyleLbl="node2" presStyleIdx="0" presStyleCnt="3">
        <dgm:presLayoutVars>
          <dgm:chPref val="3"/>
        </dgm:presLayoutVars>
      </dgm:prSet>
      <dgm:spPr/>
      <dgm:t>
        <a:bodyPr/>
        <a:lstStyle/>
        <a:p>
          <a:pPr rtl="1"/>
          <a:endParaRPr lang="fa-IR"/>
        </a:p>
      </dgm:t>
    </dgm:pt>
    <dgm:pt modelId="{93F23F12-5D4A-4586-A26E-DAADEF03C8C8}" type="pres">
      <dgm:prSet presAssocID="{77579A78-222B-4322-8D34-BF1E672E2451}" presName="rootConnector" presStyleLbl="node2" presStyleIdx="0" presStyleCnt="3"/>
      <dgm:spPr/>
      <dgm:t>
        <a:bodyPr/>
        <a:lstStyle/>
        <a:p>
          <a:pPr rtl="1"/>
          <a:endParaRPr lang="fa-IR"/>
        </a:p>
      </dgm:t>
    </dgm:pt>
    <dgm:pt modelId="{19BF51EA-19AC-4BD8-9F9E-4B1B740A4294}" type="pres">
      <dgm:prSet presAssocID="{77579A78-222B-4322-8D34-BF1E672E2451}" presName="hierChild4" presStyleCnt="0"/>
      <dgm:spPr/>
    </dgm:pt>
    <dgm:pt modelId="{A2610887-1441-4870-9B72-A3512FA563C0}" type="pres">
      <dgm:prSet presAssocID="{77579A78-222B-4322-8D34-BF1E672E2451}" presName="hierChild5" presStyleCnt="0"/>
      <dgm:spPr/>
    </dgm:pt>
    <dgm:pt modelId="{5ABFF283-F2EC-46C7-8A21-3B0602944AF2}" type="pres">
      <dgm:prSet presAssocID="{4D76B7BD-5BCB-44F4-AF77-F7495EB1F8C6}" presName="Name37" presStyleLbl="parChTrans1D2" presStyleIdx="1" presStyleCnt="3"/>
      <dgm:spPr/>
      <dgm:t>
        <a:bodyPr/>
        <a:lstStyle/>
        <a:p>
          <a:pPr rtl="1"/>
          <a:endParaRPr lang="fa-IR"/>
        </a:p>
      </dgm:t>
    </dgm:pt>
    <dgm:pt modelId="{AFB10D96-9C9A-41AB-8488-901899AF2DBE}" type="pres">
      <dgm:prSet presAssocID="{E9D2B70B-0A23-47DA-9CEC-88C8E187FB5B}" presName="hierRoot2" presStyleCnt="0">
        <dgm:presLayoutVars>
          <dgm:hierBranch val="init"/>
        </dgm:presLayoutVars>
      </dgm:prSet>
      <dgm:spPr/>
    </dgm:pt>
    <dgm:pt modelId="{145BDB4D-A8B3-459F-8FF0-A16392305947}" type="pres">
      <dgm:prSet presAssocID="{E9D2B70B-0A23-47DA-9CEC-88C8E187FB5B}" presName="rootComposite" presStyleCnt="0"/>
      <dgm:spPr/>
    </dgm:pt>
    <dgm:pt modelId="{1A06D867-EC73-4881-B7F7-783355E87EAF}" type="pres">
      <dgm:prSet presAssocID="{E9D2B70B-0A23-47DA-9CEC-88C8E187FB5B}" presName="rootText" presStyleLbl="node2" presStyleIdx="1" presStyleCnt="3">
        <dgm:presLayoutVars>
          <dgm:chPref val="3"/>
        </dgm:presLayoutVars>
      </dgm:prSet>
      <dgm:spPr/>
      <dgm:t>
        <a:bodyPr/>
        <a:lstStyle/>
        <a:p>
          <a:pPr rtl="1"/>
          <a:endParaRPr lang="fa-IR"/>
        </a:p>
      </dgm:t>
    </dgm:pt>
    <dgm:pt modelId="{E92A14FF-AF22-4D8E-A42D-916012EC5CE6}" type="pres">
      <dgm:prSet presAssocID="{E9D2B70B-0A23-47DA-9CEC-88C8E187FB5B}" presName="rootConnector" presStyleLbl="node2" presStyleIdx="1" presStyleCnt="3"/>
      <dgm:spPr/>
      <dgm:t>
        <a:bodyPr/>
        <a:lstStyle/>
        <a:p>
          <a:pPr rtl="1"/>
          <a:endParaRPr lang="fa-IR"/>
        </a:p>
      </dgm:t>
    </dgm:pt>
    <dgm:pt modelId="{DDB78705-D6AB-4AF8-8806-6976A4E9DA0C}" type="pres">
      <dgm:prSet presAssocID="{E9D2B70B-0A23-47DA-9CEC-88C8E187FB5B}" presName="hierChild4" presStyleCnt="0"/>
      <dgm:spPr/>
    </dgm:pt>
    <dgm:pt modelId="{CC47C68B-7C57-416B-9E91-A91B57414825}" type="pres">
      <dgm:prSet presAssocID="{E9D2B70B-0A23-47DA-9CEC-88C8E187FB5B}" presName="hierChild5" presStyleCnt="0"/>
      <dgm:spPr/>
    </dgm:pt>
    <dgm:pt modelId="{6237BF15-BBA0-4E40-A14E-878CF30E2BE5}" type="pres">
      <dgm:prSet presAssocID="{331C1BDA-5E9A-4D06-A328-A7A44F46932B}" presName="Name37" presStyleLbl="parChTrans1D2" presStyleIdx="2" presStyleCnt="3"/>
      <dgm:spPr/>
      <dgm:t>
        <a:bodyPr/>
        <a:lstStyle/>
        <a:p>
          <a:pPr rtl="1"/>
          <a:endParaRPr lang="fa-IR"/>
        </a:p>
      </dgm:t>
    </dgm:pt>
    <dgm:pt modelId="{F68F212E-C480-46FF-927E-9C49C95DF2AD}" type="pres">
      <dgm:prSet presAssocID="{EAA75DAC-8F41-4CF8-B361-E84FCFC08112}" presName="hierRoot2" presStyleCnt="0">
        <dgm:presLayoutVars>
          <dgm:hierBranch val="init"/>
        </dgm:presLayoutVars>
      </dgm:prSet>
      <dgm:spPr/>
    </dgm:pt>
    <dgm:pt modelId="{10FC20F7-6D94-4814-983A-62B76BCEF5D9}" type="pres">
      <dgm:prSet presAssocID="{EAA75DAC-8F41-4CF8-B361-E84FCFC08112}" presName="rootComposite" presStyleCnt="0"/>
      <dgm:spPr/>
    </dgm:pt>
    <dgm:pt modelId="{8BC9FFB3-8F7D-46AB-994A-BA43725F474D}" type="pres">
      <dgm:prSet presAssocID="{EAA75DAC-8F41-4CF8-B361-E84FCFC08112}" presName="rootText" presStyleLbl="node2" presStyleIdx="2" presStyleCnt="3">
        <dgm:presLayoutVars>
          <dgm:chPref val="3"/>
        </dgm:presLayoutVars>
      </dgm:prSet>
      <dgm:spPr/>
      <dgm:t>
        <a:bodyPr/>
        <a:lstStyle/>
        <a:p>
          <a:pPr rtl="1"/>
          <a:endParaRPr lang="fa-IR"/>
        </a:p>
      </dgm:t>
    </dgm:pt>
    <dgm:pt modelId="{B8106C67-4006-4330-91E6-EDA938DBDDC1}" type="pres">
      <dgm:prSet presAssocID="{EAA75DAC-8F41-4CF8-B361-E84FCFC08112}" presName="rootConnector" presStyleLbl="node2" presStyleIdx="2" presStyleCnt="3"/>
      <dgm:spPr/>
      <dgm:t>
        <a:bodyPr/>
        <a:lstStyle/>
        <a:p>
          <a:pPr rtl="1"/>
          <a:endParaRPr lang="fa-IR"/>
        </a:p>
      </dgm:t>
    </dgm:pt>
    <dgm:pt modelId="{8B8462C4-28A7-4F22-8075-E60DABA5C514}" type="pres">
      <dgm:prSet presAssocID="{EAA75DAC-8F41-4CF8-B361-E84FCFC08112}" presName="hierChild4" presStyleCnt="0"/>
      <dgm:spPr/>
    </dgm:pt>
    <dgm:pt modelId="{979E6488-4F91-4720-8A02-CAAF82F6A818}" type="pres">
      <dgm:prSet presAssocID="{EAA75DAC-8F41-4CF8-B361-E84FCFC08112}" presName="hierChild5" presStyleCnt="0"/>
      <dgm:spPr/>
    </dgm:pt>
    <dgm:pt modelId="{1CB7DD45-2ED6-4C02-9AFB-AB1C76A52B7E}" type="pres">
      <dgm:prSet presAssocID="{A9AD60CB-576A-46B7-A2C9-132AAB57F554}" presName="hierChild3" presStyleCnt="0"/>
      <dgm:spPr/>
    </dgm:pt>
  </dgm:ptLst>
  <dgm:cxnLst>
    <dgm:cxn modelId="{6579D6C2-DC17-42B3-9BE4-614B7A4AB534}" type="presOf" srcId="{77579A78-222B-4322-8D34-BF1E672E2451}" destId="{7B74F89F-FF2C-43DA-87F4-D12127B5467F}" srcOrd="0" destOrd="0" presId="urn:microsoft.com/office/officeart/2005/8/layout/orgChart1"/>
    <dgm:cxn modelId="{6DB283D2-13AA-4AD9-A532-ADDC524CDAEB}" type="presOf" srcId="{E9D2B70B-0A23-47DA-9CEC-88C8E187FB5B}" destId="{1A06D867-EC73-4881-B7F7-783355E87EAF}" srcOrd="0" destOrd="0" presId="urn:microsoft.com/office/officeart/2005/8/layout/orgChart1"/>
    <dgm:cxn modelId="{2906CA6F-8030-4414-B954-761059A006F7}" type="presOf" srcId="{ACAF0DED-6E1D-4402-AEED-4CD1F644F013}" destId="{3E8F374B-A0DD-4B6F-9B88-80140F80E622}" srcOrd="0" destOrd="0" presId="urn:microsoft.com/office/officeart/2005/8/layout/orgChart1"/>
    <dgm:cxn modelId="{6B4CF794-8F88-420B-AFA3-2DEDC7EF23BF}" srcId="{A9AD60CB-576A-46B7-A2C9-132AAB57F554}" destId="{E9D2B70B-0A23-47DA-9CEC-88C8E187FB5B}" srcOrd="1" destOrd="0" parTransId="{4D76B7BD-5BCB-44F4-AF77-F7495EB1F8C6}" sibTransId="{9C66551D-61E7-4A90-BF5D-DCBAF42B3785}"/>
    <dgm:cxn modelId="{E8B45210-62DD-4F9B-8BD7-AB57473ACD25}" type="presOf" srcId="{331C1BDA-5E9A-4D06-A328-A7A44F46932B}" destId="{6237BF15-BBA0-4E40-A14E-878CF30E2BE5}" srcOrd="0" destOrd="0" presId="urn:microsoft.com/office/officeart/2005/8/layout/orgChart1"/>
    <dgm:cxn modelId="{DF469AE5-C4C5-450E-897C-31C8185A64ED}" type="presOf" srcId="{A8327804-B90F-4C85-AF77-6B83E649F572}" destId="{3B746246-36FC-4254-BFD7-FEAE4B9B41FE}" srcOrd="0" destOrd="0" presId="urn:microsoft.com/office/officeart/2005/8/layout/orgChart1"/>
    <dgm:cxn modelId="{33471F98-2647-45FB-8436-9BFE294A79AB}" type="presOf" srcId="{A9AD60CB-576A-46B7-A2C9-132AAB57F554}" destId="{77C04099-1691-40C5-B8E0-DCF7E2090118}" srcOrd="0" destOrd="0" presId="urn:microsoft.com/office/officeart/2005/8/layout/orgChart1"/>
    <dgm:cxn modelId="{E22D3E02-BCA0-4065-80C8-C32EB7BC20E8}" type="presOf" srcId="{4D76B7BD-5BCB-44F4-AF77-F7495EB1F8C6}" destId="{5ABFF283-F2EC-46C7-8A21-3B0602944AF2}" srcOrd="0" destOrd="0" presId="urn:microsoft.com/office/officeart/2005/8/layout/orgChart1"/>
    <dgm:cxn modelId="{E09FAF3F-D0D8-47C7-9B3B-6BE5D92D6076}" type="presOf" srcId="{77579A78-222B-4322-8D34-BF1E672E2451}" destId="{93F23F12-5D4A-4586-A26E-DAADEF03C8C8}" srcOrd="1" destOrd="0" presId="urn:microsoft.com/office/officeart/2005/8/layout/orgChart1"/>
    <dgm:cxn modelId="{D53166E7-B3A3-4C2B-884F-850D2D3C97DB}" type="presOf" srcId="{EAA75DAC-8F41-4CF8-B361-E84FCFC08112}" destId="{B8106C67-4006-4330-91E6-EDA938DBDDC1}" srcOrd="1" destOrd="0" presId="urn:microsoft.com/office/officeart/2005/8/layout/orgChart1"/>
    <dgm:cxn modelId="{79D95070-8FBB-42BA-8A41-291EB855C36A}" type="presOf" srcId="{A9AD60CB-576A-46B7-A2C9-132AAB57F554}" destId="{A73DB4BB-2114-4AAE-A590-D83060066B16}" srcOrd="1" destOrd="0" presId="urn:microsoft.com/office/officeart/2005/8/layout/orgChart1"/>
    <dgm:cxn modelId="{DE76111F-F650-4A38-9B9C-824DD575F9AE}" srcId="{A9AD60CB-576A-46B7-A2C9-132AAB57F554}" destId="{EAA75DAC-8F41-4CF8-B361-E84FCFC08112}" srcOrd="2" destOrd="0" parTransId="{331C1BDA-5E9A-4D06-A328-A7A44F46932B}" sibTransId="{813ABFE7-6494-475A-A95F-10766989FC31}"/>
    <dgm:cxn modelId="{9A473863-9FE7-4ED2-BC55-1C4AF631E958}" type="presOf" srcId="{E9D2B70B-0A23-47DA-9CEC-88C8E187FB5B}" destId="{E92A14FF-AF22-4D8E-A42D-916012EC5CE6}" srcOrd="1" destOrd="0" presId="urn:microsoft.com/office/officeart/2005/8/layout/orgChart1"/>
    <dgm:cxn modelId="{DF53F7D6-1817-4F0C-81DE-1E941949B267}" srcId="{ACAF0DED-6E1D-4402-AEED-4CD1F644F013}" destId="{A9AD60CB-576A-46B7-A2C9-132AAB57F554}" srcOrd="0" destOrd="0" parTransId="{5E4A8D9F-21D6-43B9-8A1A-B8172FCB913C}" sibTransId="{0DD7E29B-FD4E-4622-A104-923C1BBB61DE}"/>
    <dgm:cxn modelId="{505CCA45-0115-41EA-949F-6C062C71D401}" srcId="{A9AD60CB-576A-46B7-A2C9-132AAB57F554}" destId="{77579A78-222B-4322-8D34-BF1E672E2451}" srcOrd="0" destOrd="0" parTransId="{A8327804-B90F-4C85-AF77-6B83E649F572}" sibTransId="{45F93D3A-80E9-47F0-B73F-9B61F60A42D0}"/>
    <dgm:cxn modelId="{D75BA1D5-82EF-4FE7-A600-496E0C15F04F}" type="presOf" srcId="{EAA75DAC-8F41-4CF8-B361-E84FCFC08112}" destId="{8BC9FFB3-8F7D-46AB-994A-BA43725F474D}" srcOrd="0" destOrd="0" presId="urn:microsoft.com/office/officeart/2005/8/layout/orgChart1"/>
    <dgm:cxn modelId="{6C9989B9-25DF-4DBA-B0D8-CC35A1E5D63C}" type="presParOf" srcId="{3E8F374B-A0DD-4B6F-9B88-80140F80E622}" destId="{EA530A10-870F-44DA-A0ED-741A1943B014}" srcOrd="0" destOrd="0" presId="urn:microsoft.com/office/officeart/2005/8/layout/orgChart1"/>
    <dgm:cxn modelId="{AC807516-B1BE-46EB-A18C-EAC0D3E32C46}" type="presParOf" srcId="{EA530A10-870F-44DA-A0ED-741A1943B014}" destId="{B7A4F314-70A8-4E8E-8D1B-EC0B4C82FB12}" srcOrd="0" destOrd="0" presId="urn:microsoft.com/office/officeart/2005/8/layout/orgChart1"/>
    <dgm:cxn modelId="{100C3ED4-3F87-4C6B-BFB3-E0367F84AA25}" type="presParOf" srcId="{B7A4F314-70A8-4E8E-8D1B-EC0B4C82FB12}" destId="{77C04099-1691-40C5-B8E0-DCF7E2090118}" srcOrd="0" destOrd="0" presId="urn:microsoft.com/office/officeart/2005/8/layout/orgChart1"/>
    <dgm:cxn modelId="{C7E6873D-08B6-41E9-BDD2-EF408FB80DC2}" type="presParOf" srcId="{B7A4F314-70A8-4E8E-8D1B-EC0B4C82FB12}" destId="{A73DB4BB-2114-4AAE-A590-D83060066B16}" srcOrd="1" destOrd="0" presId="urn:microsoft.com/office/officeart/2005/8/layout/orgChart1"/>
    <dgm:cxn modelId="{F15A0783-E587-4457-8DAF-CF7DAF3A059C}" type="presParOf" srcId="{EA530A10-870F-44DA-A0ED-741A1943B014}" destId="{A2D48164-0BC2-44A0-A848-00C3100F33F4}" srcOrd="1" destOrd="0" presId="urn:microsoft.com/office/officeart/2005/8/layout/orgChart1"/>
    <dgm:cxn modelId="{F284B36F-D2B0-4B8D-9440-C55382A81EEC}" type="presParOf" srcId="{A2D48164-0BC2-44A0-A848-00C3100F33F4}" destId="{3B746246-36FC-4254-BFD7-FEAE4B9B41FE}" srcOrd="0" destOrd="0" presId="urn:microsoft.com/office/officeart/2005/8/layout/orgChart1"/>
    <dgm:cxn modelId="{632C4358-7272-46C3-B4CE-EC80A9D81BAC}" type="presParOf" srcId="{A2D48164-0BC2-44A0-A848-00C3100F33F4}" destId="{350094B5-92E8-4EE4-B080-B29FF2C286CE}" srcOrd="1" destOrd="0" presId="urn:microsoft.com/office/officeart/2005/8/layout/orgChart1"/>
    <dgm:cxn modelId="{E32626E2-860B-4ABB-B4D6-1CD0D593EE6C}" type="presParOf" srcId="{350094B5-92E8-4EE4-B080-B29FF2C286CE}" destId="{623F5C77-8E01-49F2-8905-7A77FEB36EAC}" srcOrd="0" destOrd="0" presId="urn:microsoft.com/office/officeart/2005/8/layout/orgChart1"/>
    <dgm:cxn modelId="{ADD6E19D-8694-42A7-B280-829FD4ABE588}" type="presParOf" srcId="{623F5C77-8E01-49F2-8905-7A77FEB36EAC}" destId="{7B74F89F-FF2C-43DA-87F4-D12127B5467F}" srcOrd="0" destOrd="0" presId="urn:microsoft.com/office/officeart/2005/8/layout/orgChart1"/>
    <dgm:cxn modelId="{1FDB152C-0A8C-4A7A-ADF0-9A99440A4BD6}" type="presParOf" srcId="{623F5C77-8E01-49F2-8905-7A77FEB36EAC}" destId="{93F23F12-5D4A-4586-A26E-DAADEF03C8C8}" srcOrd="1" destOrd="0" presId="urn:microsoft.com/office/officeart/2005/8/layout/orgChart1"/>
    <dgm:cxn modelId="{276D4DC2-71CC-43D7-8930-791137C6ADFC}" type="presParOf" srcId="{350094B5-92E8-4EE4-B080-B29FF2C286CE}" destId="{19BF51EA-19AC-4BD8-9F9E-4B1B740A4294}" srcOrd="1" destOrd="0" presId="urn:microsoft.com/office/officeart/2005/8/layout/orgChart1"/>
    <dgm:cxn modelId="{61911CFA-2720-46EB-B038-5843997DE91E}" type="presParOf" srcId="{350094B5-92E8-4EE4-B080-B29FF2C286CE}" destId="{A2610887-1441-4870-9B72-A3512FA563C0}" srcOrd="2" destOrd="0" presId="urn:microsoft.com/office/officeart/2005/8/layout/orgChart1"/>
    <dgm:cxn modelId="{BB743379-6EE2-4233-87A0-E9BA56EABE1D}" type="presParOf" srcId="{A2D48164-0BC2-44A0-A848-00C3100F33F4}" destId="{5ABFF283-F2EC-46C7-8A21-3B0602944AF2}" srcOrd="2" destOrd="0" presId="urn:microsoft.com/office/officeart/2005/8/layout/orgChart1"/>
    <dgm:cxn modelId="{4F9F98E5-D2AC-4D28-B827-68FDE354992D}" type="presParOf" srcId="{A2D48164-0BC2-44A0-A848-00C3100F33F4}" destId="{AFB10D96-9C9A-41AB-8488-901899AF2DBE}" srcOrd="3" destOrd="0" presId="urn:microsoft.com/office/officeart/2005/8/layout/orgChart1"/>
    <dgm:cxn modelId="{CA8B85EB-D359-4228-8864-48D9F0AA0A60}" type="presParOf" srcId="{AFB10D96-9C9A-41AB-8488-901899AF2DBE}" destId="{145BDB4D-A8B3-459F-8FF0-A16392305947}" srcOrd="0" destOrd="0" presId="urn:microsoft.com/office/officeart/2005/8/layout/orgChart1"/>
    <dgm:cxn modelId="{6C53A41C-A1FC-4159-8C2E-13C811793CB4}" type="presParOf" srcId="{145BDB4D-A8B3-459F-8FF0-A16392305947}" destId="{1A06D867-EC73-4881-B7F7-783355E87EAF}" srcOrd="0" destOrd="0" presId="urn:microsoft.com/office/officeart/2005/8/layout/orgChart1"/>
    <dgm:cxn modelId="{FE01CDCF-0CDF-43E4-A06B-E96D9690FC67}" type="presParOf" srcId="{145BDB4D-A8B3-459F-8FF0-A16392305947}" destId="{E92A14FF-AF22-4D8E-A42D-916012EC5CE6}" srcOrd="1" destOrd="0" presId="urn:microsoft.com/office/officeart/2005/8/layout/orgChart1"/>
    <dgm:cxn modelId="{F154C183-2754-4B65-BE9B-DEB3702FB1A5}" type="presParOf" srcId="{AFB10D96-9C9A-41AB-8488-901899AF2DBE}" destId="{DDB78705-D6AB-4AF8-8806-6976A4E9DA0C}" srcOrd="1" destOrd="0" presId="urn:microsoft.com/office/officeart/2005/8/layout/orgChart1"/>
    <dgm:cxn modelId="{D13B8669-EF1A-444C-BAC7-343EA14E9AAF}" type="presParOf" srcId="{AFB10D96-9C9A-41AB-8488-901899AF2DBE}" destId="{CC47C68B-7C57-416B-9E91-A91B57414825}" srcOrd="2" destOrd="0" presId="urn:microsoft.com/office/officeart/2005/8/layout/orgChart1"/>
    <dgm:cxn modelId="{9E448EA8-C1BF-48EE-8429-2738ADB61371}" type="presParOf" srcId="{A2D48164-0BC2-44A0-A848-00C3100F33F4}" destId="{6237BF15-BBA0-4E40-A14E-878CF30E2BE5}" srcOrd="4" destOrd="0" presId="urn:microsoft.com/office/officeart/2005/8/layout/orgChart1"/>
    <dgm:cxn modelId="{84BADD9B-978A-4BAC-B791-9DA75F2B37C9}" type="presParOf" srcId="{A2D48164-0BC2-44A0-A848-00C3100F33F4}" destId="{F68F212E-C480-46FF-927E-9C49C95DF2AD}" srcOrd="5" destOrd="0" presId="urn:microsoft.com/office/officeart/2005/8/layout/orgChart1"/>
    <dgm:cxn modelId="{8679C9CD-C9FD-4893-882D-91EDBF0C05F2}" type="presParOf" srcId="{F68F212E-C480-46FF-927E-9C49C95DF2AD}" destId="{10FC20F7-6D94-4814-983A-62B76BCEF5D9}" srcOrd="0" destOrd="0" presId="urn:microsoft.com/office/officeart/2005/8/layout/orgChart1"/>
    <dgm:cxn modelId="{AA9CA203-D7D2-4DF9-89B4-05C178F6C4DF}" type="presParOf" srcId="{10FC20F7-6D94-4814-983A-62B76BCEF5D9}" destId="{8BC9FFB3-8F7D-46AB-994A-BA43725F474D}" srcOrd="0" destOrd="0" presId="urn:microsoft.com/office/officeart/2005/8/layout/orgChart1"/>
    <dgm:cxn modelId="{1D86B2B9-7F42-4C47-9640-981620632D15}" type="presParOf" srcId="{10FC20F7-6D94-4814-983A-62B76BCEF5D9}" destId="{B8106C67-4006-4330-91E6-EDA938DBDDC1}" srcOrd="1" destOrd="0" presId="urn:microsoft.com/office/officeart/2005/8/layout/orgChart1"/>
    <dgm:cxn modelId="{B5D07813-1FDA-4CAA-AEC9-F40263A54B46}" type="presParOf" srcId="{F68F212E-C480-46FF-927E-9C49C95DF2AD}" destId="{8B8462C4-28A7-4F22-8075-E60DABA5C514}" srcOrd="1" destOrd="0" presId="urn:microsoft.com/office/officeart/2005/8/layout/orgChart1"/>
    <dgm:cxn modelId="{013AC276-1FA7-4DC2-8387-E1EABE00EC92}" type="presParOf" srcId="{F68F212E-C480-46FF-927E-9C49C95DF2AD}" destId="{979E6488-4F91-4720-8A02-CAAF82F6A818}" srcOrd="2" destOrd="0" presId="urn:microsoft.com/office/officeart/2005/8/layout/orgChart1"/>
    <dgm:cxn modelId="{6D7C0A68-8C07-46BB-82DE-4151AAC8A4F4}" type="presParOf" srcId="{EA530A10-870F-44DA-A0ED-741A1943B014}" destId="{1CB7DD45-2ED6-4C02-9AFB-AB1C76A52B7E}" srcOrd="2" destOrd="0" presId="urn:microsoft.com/office/officeart/2005/8/layout/orgChart1"/>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ACAF0DED-6E1D-4402-AEED-4CD1F644F013}" type="doc">
      <dgm:prSet loTypeId="urn:microsoft.com/office/officeart/2005/8/layout/orgChart1" loCatId="hierarchy" qsTypeId="urn:microsoft.com/office/officeart/2005/8/quickstyle/3d7" qsCatId="3D" csTypeId="urn:microsoft.com/office/officeart/2005/8/colors/accent3_4" csCatId="accent3" phldr="1"/>
      <dgm:spPr/>
      <dgm:t>
        <a:bodyPr/>
        <a:lstStyle/>
        <a:p>
          <a:pPr rtl="1"/>
          <a:endParaRPr lang="fa-IR"/>
        </a:p>
      </dgm:t>
    </dgm:pt>
    <dgm:pt modelId="{A9AD60CB-576A-46B7-A2C9-132AAB57F554}">
      <dgm:prSet phldrT="[Text]" custT="1"/>
      <dgm:spPr/>
      <dgm:t>
        <a:bodyPr/>
        <a:lstStyle/>
        <a:p>
          <a:pPr rtl="1"/>
          <a:r>
            <a:rPr lang="fa-IR" sz="2000" b="1" dirty="0">
              <a:effectLst>
                <a:outerShdw blurRad="38100" dist="38100" dir="2700000" algn="tl">
                  <a:srgbClr val="000000">
                    <a:alpha val="43137"/>
                  </a:srgbClr>
                </a:outerShdw>
              </a:effectLst>
              <a:cs typeface="B Kamran" pitchFamily="2" charset="-78"/>
            </a:rPr>
            <a:t>تامین مالی طرح ها در سایر کشور ها</a:t>
          </a:r>
        </a:p>
      </dgm:t>
    </dgm:pt>
    <dgm:pt modelId="{5E4A8D9F-21D6-43B9-8A1A-B8172FCB913C}" type="parTrans" cxnId="{DF53F7D6-1817-4F0C-81DE-1E941949B267}">
      <dgm:prSet/>
      <dgm:spPr/>
      <dgm:t>
        <a:bodyPr/>
        <a:lstStyle/>
        <a:p>
          <a:pPr rtl="1"/>
          <a:endParaRPr lang="fa-IR"/>
        </a:p>
      </dgm:t>
    </dgm:pt>
    <dgm:pt modelId="{0DD7E29B-FD4E-4622-A104-923C1BBB61DE}" type="sibTrans" cxnId="{DF53F7D6-1817-4F0C-81DE-1E941949B267}">
      <dgm:prSet/>
      <dgm:spPr/>
      <dgm:t>
        <a:bodyPr/>
        <a:lstStyle/>
        <a:p>
          <a:pPr rtl="1"/>
          <a:endParaRPr lang="fa-IR"/>
        </a:p>
      </dgm:t>
    </dgm:pt>
    <dgm:pt modelId="{77579A78-222B-4322-8D34-BF1E672E2451}">
      <dgm:prSet phldrT="[Text]" custT="1"/>
      <dgm:spPr/>
      <dgm:t>
        <a:bodyPr/>
        <a:lstStyle/>
        <a:p>
          <a:pPr rtl="1"/>
          <a:r>
            <a:rPr lang="fa-IR" sz="1900" b="1" dirty="0">
              <a:effectLst>
                <a:outerShdw blurRad="38100" dist="38100" dir="2700000" algn="tl">
                  <a:srgbClr val="000000">
                    <a:alpha val="43137"/>
                  </a:srgbClr>
                </a:outerShdw>
              </a:effectLst>
              <a:cs typeface="B Kamran" pitchFamily="2" charset="-78"/>
            </a:rPr>
            <a:t>تعاوني مشترک ساکنان، تأمين مالي کنندگان و مقامات محلي</a:t>
          </a:r>
        </a:p>
      </dgm:t>
    </dgm:pt>
    <dgm:pt modelId="{A8327804-B90F-4C85-AF77-6B83E649F572}" type="parTrans" cxnId="{505CCA45-0115-41EA-949F-6C062C71D401}">
      <dgm:prSet/>
      <dgm:spPr/>
      <dgm:t>
        <a:bodyPr/>
        <a:lstStyle/>
        <a:p>
          <a:pPr rtl="1"/>
          <a:endParaRPr lang="fa-IR"/>
        </a:p>
      </dgm:t>
    </dgm:pt>
    <dgm:pt modelId="{45F93D3A-80E9-47F0-B73F-9B61F60A42D0}" type="sibTrans" cxnId="{505CCA45-0115-41EA-949F-6C062C71D401}">
      <dgm:prSet/>
      <dgm:spPr/>
      <dgm:t>
        <a:bodyPr/>
        <a:lstStyle/>
        <a:p>
          <a:pPr rtl="1"/>
          <a:endParaRPr lang="fa-IR"/>
        </a:p>
      </dgm:t>
    </dgm:pt>
    <dgm:pt modelId="{3E8F374B-A0DD-4B6F-9B88-80140F80E622}" type="pres">
      <dgm:prSet presAssocID="{ACAF0DED-6E1D-4402-AEED-4CD1F644F013}" presName="hierChild1" presStyleCnt="0">
        <dgm:presLayoutVars>
          <dgm:orgChart val="1"/>
          <dgm:chPref val="1"/>
          <dgm:dir/>
          <dgm:animOne val="branch"/>
          <dgm:animLvl val="lvl"/>
          <dgm:resizeHandles/>
        </dgm:presLayoutVars>
      </dgm:prSet>
      <dgm:spPr/>
      <dgm:t>
        <a:bodyPr/>
        <a:lstStyle/>
        <a:p>
          <a:pPr rtl="1"/>
          <a:endParaRPr lang="fa-IR"/>
        </a:p>
      </dgm:t>
    </dgm:pt>
    <dgm:pt modelId="{EA530A10-870F-44DA-A0ED-741A1943B014}" type="pres">
      <dgm:prSet presAssocID="{A9AD60CB-576A-46B7-A2C9-132AAB57F554}" presName="hierRoot1" presStyleCnt="0">
        <dgm:presLayoutVars>
          <dgm:hierBranch val="init"/>
        </dgm:presLayoutVars>
      </dgm:prSet>
      <dgm:spPr/>
    </dgm:pt>
    <dgm:pt modelId="{B7A4F314-70A8-4E8E-8D1B-EC0B4C82FB12}" type="pres">
      <dgm:prSet presAssocID="{A9AD60CB-576A-46B7-A2C9-132AAB57F554}" presName="rootComposite1" presStyleCnt="0"/>
      <dgm:spPr/>
    </dgm:pt>
    <dgm:pt modelId="{77C04099-1691-40C5-B8E0-DCF7E2090118}" type="pres">
      <dgm:prSet presAssocID="{A9AD60CB-576A-46B7-A2C9-132AAB57F554}" presName="rootText1" presStyleLbl="node0" presStyleIdx="0" presStyleCnt="1" custScaleX="133327" custScaleY="55047" custLinFactNeighborY="-5448">
        <dgm:presLayoutVars>
          <dgm:chPref val="3"/>
        </dgm:presLayoutVars>
      </dgm:prSet>
      <dgm:spPr/>
      <dgm:t>
        <a:bodyPr/>
        <a:lstStyle/>
        <a:p>
          <a:pPr rtl="1"/>
          <a:endParaRPr lang="fa-IR"/>
        </a:p>
      </dgm:t>
    </dgm:pt>
    <dgm:pt modelId="{A73DB4BB-2114-4AAE-A590-D83060066B16}" type="pres">
      <dgm:prSet presAssocID="{A9AD60CB-576A-46B7-A2C9-132AAB57F554}" presName="rootConnector1" presStyleLbl="node1" presStyleIdx="0" presStyleCnt="0"/>
      <dgm:spPr/>
      <dgm:t>
        <a:bodyPr/>
        <a:lstStyle/>
        <a:p>
          <a:pPr rtl="1"/>
          <a:endParaRPr lang="fa-IR"/>
        </a:p>
      </dgm:t>
    </dgm:pt>
    <dgm:pt modelId="{A2D48164-0BC2-44A0-A848-00C3100F33F4}" type="pres">
      <dgm:prSet presAssocID="{A9AD60CB-576A-46B7-A2C9-132AAB57F554}" presName="hierChild2" presStyleCnt="0"/>
      <dgm:spPr/>
    </dgm:pt>
    <dgm:pt modelId="{3B746246-36FC-4254-BFD7-FEAE4B9B41FE}" type="pres">
      <dgm:prSet presAssocID="{A8327804-B90F-4C85-AF77-6B83E649F572}" presName="Name37" presStyleLbl="parChTrans1D2" presStyleIdx="0" presStyleCnt="1"/>
      <dgm:spPr/>
      <dgm:t>
        <a:bodyPr/>
        <a:lstStyle/>
        <a:p>
          <a:pPr rtl="1"/>
          <a:endParaRPr lang="fa-IR"/>
        </a:p>
      </dgm:t>
    </dgm:pt>
    <dgm:pt modelId="{350094B5-92E8-4EE4-B080-B29FF2C286CE}" type="pres">
      <dgm:prSet presAssocID="{77579A78-222B-4322-8D34-BF1E672E2451}" presName="hierRoot2" presStyleCnt="0">
        <dgm:presLayoutVars>
          <dgm:hierBranch val="init"/>
        </dgm:presLayoutVars>
      </dgm:prSet>
      <dgm:spPr/>
    </dgm:pt>
    <dgm:pt modelId="{623F5C77-8E01-49F2-8905-7A77FEB36EAC}" type="pres">
      <dgm:prSet presAssocID="{77579A78-222B-4322-8D34-BF1E672E2451}" presName="rootComposite" presStyleCnt="0"/>
      <dgm:spPr/>
    </dgm:pt>
    <dgm:pt modelId="{7B74F89F-FF2C-43DA-87F4-D12127B5467F}" type="pres">
      <dgm:prSet presAssocID="{77579A78-222B-4322-8D34-BF1E672E2451}" presName="rootText" presStyleLbl="node2" presStyleIdx="0" presStyleCnt="1" custScaleX="209514" custScaleY="67173" custLinFactNeighborY="-23735">
        <dgm:presLayoutVars>
          <dgm:chPref val="3"/>
        </dgm:presLayoutVars>
      </dgm:prSet>
      <dgm:spPr/>
      <dgm:t>
        <a:bodyPr/>
        <a:lstStyle/>
        <a:p>
          <a:pPr rtl="1"/>
          <a:endParaRPr lang="fa-IR"/>
        </a:p>
      </dgm:t>
    </dgm:pt>
    <dgm:pt modelId="{93F23F12-5D4A-4586-A26E-DAADEF03C8C8}" type="pres">
      <dgm:prSet presAssocID="{77579A78-222B-4322-8D34-BF1E672E2451}" presName="rootConnector" presStyleLbl="node2" presStyleIdx="0" presStyleCnt="1"/>
      <dgm:spPr/>
      <dgm:t>
        <a:bodyPr/>
        <a:lstStyle/>
        <a:p>
          <a:pPr rtl="1"/>
          <a:endParaRPr lang="fa-IR"/>
        </a:p>
      </dgm:t>
    </dgm:pt>
    <dgm:pt modelId="{19BF51EA-19AC-4BD8-9F9E-4B1B740A4294}" type="pres">
      <dgm:prSet presAssocID="{77579A78-222B-4322-8D34-BF1E672E2451}" presName="hierChild4" presStyleCnt="0"/>
      <dgm:spPr/>
    </dgm:pt>
    <dgm:pt modelId="{A2610887-1441-4870-9B72-A3512FA563C0}" type="pres">
      <dgm:prSet presAssocID="{77579A78-222B-4322-8D34-BF1E672E2451}" presName="hierChild5" presStyleCnt="0"/>
      <dgm:spPr/>
    </dgm:pt>
    <dgm:pt modelId="{1CB7DD45-2ED6-4C02-9AFB-AB1C76A52B7E}" type="pres">
      <dgm:prSet presAssocID="{A9AD60CB-576A-46B7-A2C9-132AAB57F554}" presName="hierChild3" presStyleCnt="0"/>
      <dgm:spPr/>
    </dgm:pt>
  </dgm:ptLst>
  <dgm:cxnLst>
    <dgm:cxn modelId="{0268C228-5A45-44AA-9EDF-495E0DEB6CB3}" type="presOf" srcId="{77579A78-222B-4322-8D34-BF1E672E2451}" destId="{93F23F12-5D4A-4586-A26E-DAADEF03C8C8}" srcOrd="1" destOrd="0" presId="urn:microsoft.com/office/officeart/2005/8/layout/orgChart1"/>
    <dgm:cxn modelId="{5CC072A5-D0BC-45DD-905C-5FC309AD3137}" type="presOf" srcId="{A9AD60CB-576A-46B7-A2C9-132AAB57F554}" destId="{77C04099-1691-40C5-B8E0-DCF7E2090118}" srcOrd="0" destOrd="0" presId="urn:microsoft.com/office/officeart/2005/8/layout/orgChart1"/>
    <dgm:cxn modelId="{DF53F7D6-1817-4F0C-81DE-1E941949B267}" srcId="{ACAF0DED-6E1D-4402-AEED-4CD1F644F013}" destId="{A9AD60CB-576A-46B7-A2C9-132AAB57F554}" srcOrd="0" destOrd="0" parTransId="{5E4A8D9F-21D6-43B9-8A1A-B8172FCB913C}" sibTransId="{0DD7E29B-FD4E-4622-A104-923C1BBB61DE}"/>
    <dgm:cxn modelId="{B70A6415-3ADE-4F50-B325-D6FB19541F1A}" type="presOf" srcId="{77579A78-222B-4322-8D34-BF1E672E2451}" destId="{7B74F89F-FF2C-43DA-87F4-D12127B5467F}" srcOrd="0" destOrd="0" presId="urn:microsoft.com/office/officeart/2005/8/layout/orgChart1"/>
    <dgm:cxn modelId="{5C753BA2-367D-4D5A-A389-88ED300D9D2B}" type="presOf" srcId="{A8327804-B90F-4C85-AF77-6B83E649F572}" destId="{3B746246-36FC-4254-BFD7-FEAE4B9B41FE}" srcOrd="0" destOrd="0" presId="urn:microsoft.com/office/officeart/2005/8/layout/orgChart1"/>
    <dgm:cxn modelId="{505CCA45-0115-41EA-949F-6C062C71D401}" srcId="{A9AD60CB-576A-46B7-A2C9-132AAB57F554}" destId="{77579A78-222B-4322-8D34-BF1E672E2451}" srcOrd="0" destOrd="0" parTransId="{A8327804-B90F-4C85-AF77-6B83E649F572}" sibTransId="{45F93D3A-80E9-47F0-B73F-9B61F60A42D0}"/>
    <dgm:cxn modelId="{AE932DF5-85A2-43A8-924F-AD01A17C1F0E}" type="presOf" srcId="{A9AD60CB-576A-46B7-A2C9-132AAB57F554}" destId="{A73DB4BB-2114-4AAE-A590-D83060066B16}" srcOrd="1" destOrd="0" presId="urn:microsoft.com/office/officeart/2005/8/layout/orgChart1"/>
    <dgm:cxn modelId="{DA1BD5D3-DE05-4BD7-BC74-3B9F8E1BE7F0}" type="presOf" srcId="{ACAF0DED-6E1D-4402-AEED-4CD1F644F013}" destId="{3E8F374B-A0DD-4B6F-9B88-80140F80E622}" srcOrd="0" destOrd="0" presId="urn:microsoft.com/office/officeart/2005/8/layout/orgChart1"/>
    <dgm:cxn modelId="{D27022B9-5F85-421F-A19E-770467298CB8}" type="presParOf" srcId="{3E8F374B-A0DD-4B6F-9B88-80140F80E622}" destId="{EA530A10-870F-44DA-A0ED-741A1943B014}" srcOrd="0" destOrd="0" presId="urn:microsoft.com/office/officeart/2005/8/layout/orgChart1"/>
    <dgm:cxn modelId="{8F3388FD-BA82-4038-BFBE-4989B8852CB2}" type="presParOf" srcId="{EA530A10-870F-44DA-A0ED-741A1943B014}" destId="{B7A4F314-70A8-4E8E-8D1B-EC0B4C82FB12}" srcOrd="0" destOrd="0" presId="urn:microsoft.com/office/officeart/2005/8/layout/orgChart1"/>
    <dgm:cxn modelId="{FFC25B19-5FAE-4429-8886-8693307F19A1}" type="presParOf" srcId="{B7A4F314-70A8-4E8E-8D1B-EC0B4C82FB12}" destId="{77C04099-1691-40C5-B8E0-DCF7E2090118}" srcOrd="0" destOrd="0" presId="urn:microsoft.com/office/officeart/2005/8/layout/orgChart1"/>
    <dgm:cxn modelId="{4F59A8FA-5415-4D3D-BDF3-39CC83CA0AD4}" type="presParOf" srcId="{B7A4F314-70A8-4E8E-8D1B-EC0B4C82FB12}" destId="{A73DB4BB-2114-4AAE-A590-D83060066B16}" srcOrd="1" destOrd="0" presId="urn:microsoft.com/office/officeart/2005/8/layout/orgChart1"/>
    <dgm:cxn modelId="{592A3133-5A85-4B64-8A1C-29E634DD6804}" type="presParOf" srcId="{EA530A10-870F-44DA-A0ED-741A1943B014}" destId="{A2D48164-0BC2-44A0-A848-00C3100F33F4}" srcOrd="1" destOrd="0" presId="urn:microsoft.com/office/officeart/2005/8/layout/orgChart1"/>
    <dgm:cxn modelId="{FAACBB98-A79B-4556-8E47-A8B6EC3DAF32}" type="presParOf" srcId="{A2D48164-0BC2-44A0-A848-00C3100F33F4}" destId="{3B746246-36FC-4254-BFD7-FEAE4B9B41FE}" srcOrd="0" destOrd="0" presId="urn:microsoft.com/office/officeart/2005/8/layout/orgChart1"/>
    <dgm:cxn modelId="{CFB7C3DD-F31A-49F3-83A5-87750B3C76D2}" type="presParOf" srcId="{A2D48164-0BC2-44A0-A848-00C3100F33F4}" destId="{350094B5-92E8-4EE4-B080-B29FF2C286CE}" srcOrd="1" destOrd="0" presId="urn:microsoft.com/office/officeart/2005/8/layout/orgChart1"/>
    <dgm:cxn modelId="{58095CC3-8AB8-48F2-B77C-4F70A2590ED1}" type="presParOf" srcId="{350094B5-92E8-4EE4-B080-B29FF2C286CE}" destId="{623F5C77-8E01-49F2-8905-7A77FEB36EAC}" srcOrd="0" destOrd="0" presId="urn:microsoft.com/office/officeart/2005/8/layout/orgChart1"/>
    <dgm:cxn modelId="{DCE7CDE0-EA3D-4E82-9917-288B08901A5E}" type="presParOf" srcId="{623F5C77-8E01-49F2-8905-7A77FEB36EAC}" destId="{7B74F89F-FF2C-43DA-87F4-D12127B5467F}" srcOrd="0" destOrd="0" presId="urn:microsoft.com/office/officeart/2005/8/layout/orgChart1"/>
    <dgm:cxn modelId="{5C2134EB-8BC7-44DA-8ECA-F712D38DCC4D}" type="presParOf" srcId="{623F5C77-8E01-49F2-8905-7A77FEB36EAC}" destId="{93F23F12-5D4A-4586-A26E-DAADEF03C8C8}" srcOrd="1" destOrd="0" presId="urn:microsoft.com/office/officeart/2005/8/layout/orgChart1"/>
    <dgm:cxn modelId="{C7D9DDD5-20DD-4F45-BA2F-3044C32964E6}" type="presParOf" srcId="{350094B5-92E8-4EE4-B080-B29FF2C286CE}" destId="{19BF51EA-19AC-4BD8-9F9E-4B1B740A4294}" srcOrd="1" destOrd="0" presId="urn:microsoft.com/office/officeart/2005/8/layout/orgChart1"/>
    <dgm:cxn modelId="{BEA07D91-9618-4AB2-9A91-C25ED53999D1}" type="presParOf" srcId="{350094B5-92E8-4EE4-B080-B29FF2C286CE}" destId="{A2610887-1441-4870-9B72-A3512FA563C0}" srcOrd="2" destOrd="0" presId="urn:microsoft.com/office/officeart/2005/8/layout/orgChart1"/>
    <dgm:cxn modelId="{364B4185-FCEA-4414-8496-1F3EAEF83B90}" type="presParOf" srcId="{EA530A10-870F-44DA-A0ED-741A1943B014}" destId="{1CB7DD45-2ED6-4C02-9AFB-AB1C76A52B7E}" srcOrd="2" destOrd="0" presId="urn:microsoft.com/office/officeart/2005/8/layout/orgChart1"/>
  </dgm:cxnLst>
  <dgm:bg/>
  <dgm:whole/>
  <dgm:extLst>
    <a:ext uri="http://schemas.microsoft.com/office/drawing/2008/diagram">
      <dsp:dataModelExt xmlns:dsp="http://schemas.microsoft.com/office/drawing/2008/diagram" relId="rId1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A8EA27BC-7ADF-44D1-9372-3B55724A70DD}" type="doc">
      <dgm:prSet loTypeId="urn:microsoft.com/office/officeart/2005/8/layout/radial4" loCatId="relationship" qsTypeId="urn:microsoft.com/office/officeart/2005/8/quickstyle/simple1" qsCatId="simple" csTypeId="urn:microsoft.com/office/officeart/2005/8/colors/accent1_2" csCatId="accent1" phldr="1"/>
      <dgm:spPr/>
      <dgm:t>
        <a:bodyPr/>
        <a:lstStyle/>
        <a:p>
          <a:endParaRPr lang="en-US"/>
        </a:p>
      </dgm:t>
    </dgm:pt>
    <dgm:pt modelId="{4B466C69-60DF-4F6B-A798-3D43C7DD824C}">
      <dgm:prSet phldrT="[Text]"/>
      <dgm:spPr>
        <a:solidFill>
          <a:schemeClr val="bg2">
            <a:lumMod val="50000"/>
          </a:schemeClr>
        </a:solidFill>
      </dgm:spPr>
      <dgm:t>
        <a:bodyPr/>
        <a:lstStyle/>
        <a:p>
          <a:r>
            <a:rPr lang="fa-IR" b="1" dirty="0">
              <a:cs typeface="B Kamran" pitchFamily="2" charset="-78"/>
            </a:rPr>
            <a:t>شاخص های اصلی بافت فرسوده</a:t>
          </a:r>
          <a:endParaRPr lang="en-US" b="1" dirty="0">
            <a:cs typeface="B Kamran" pitchFamily="2" charset="-78"/>
          </a:endParaRPr>
        </a:p>
      </dgm:t>
    </dgm:pt>
    <dgm:pt modelId="{1D73117F-9C4E-4E66-8E11-B1024E668940}" type="parTrans" cxnId="{AAE2BC9E-32CD-4A38-8E36-18FC50C575D8}">
      <dgm:prSet/>
      <dgm:spPr/>
      <dgm:t>
        <a:bodyPr/>
        <a:lstStyle/>
        <a:p>
          <a:endParaRPr lang="en-US" b="1">
            <a:cs typeface="B Kamran" pitchFamily="2" charset="-78"/>
          </a:endParaRPr>
        </a:p>
      </dgm:t>
    </dgm:pt>
    <dgm:pt modelId="{23DD23FC-EA22-4116-8277-B13FC54E551F}" type="sibTrans" cxnId="{AAE2BC9E-32CD-4A38-8E36-18FC50C575D8}">
      <dgm:prSet/>
      <dgm:spPr/>
      <dgm:t>
        <a:bodyPr/>
        <a:lstStyle/>
        <a:p>
          <a:endParaRPr lang="en-US" b="1">
            <a:cs typeface="B Kamran" pitchFamily="2" charset="-78"/>
          </a:endParaRPr>
        </a:p>
      </dgm:t>
    </dgm:pt>
    <dgm:pt modelId="{5F1C9EF6-6942-41FF-8B1B-6C40114DE88F}">
      <dgm:prSet phldrT="[Text]"/>
      <dgm:spPr>
        <a:solidFill>
          <a:schemeClr val="bg2">
            <a:lumMod val="50000"/>
          </a:schemeClr>
        </a:solidFill>
      </dgm:spPr>
      <dgm:t>
        <a:bodyPr/>
        <a:lstStyle/>
        <a:p>
          <a:r>
            <a:rPr lang="fa-IR" b="1" dirty="0">
              <a:cs typeface="B Kamran" pitchFamily="2" charset="-78"/>
            </a:rPr>
            <a:t>اجتماعی</a:t>
          </a:r>
          <a:endParaRPr lang="en-US" b="1" dirty="0">
            <a:cs typeface="B Kamran" pitchFamily="2" charset="-78"/>
          </a:endParaRPr>
        </a:p>
      </dgm:t>
    </dgm:pt>
    <dgm:pt modelId="{2CB14497-28EB-4A4E-8FA6-DB139AD2EF0B}" type="parTrans" cxnId="{56029255-F1A1-4FB4-BA0F-DFD94A9785EE}">
      <dgm:prSet/>
      <dgm:spPr>
        <a:solidFill>
          <a:schemeClr val="bg2">
            <a:lumMod val="25000"/>
          </a:schemeClr>
        </a:solidFill>
      </dgm:spPr>
      <dgm:t>
        <a:bodyPr/>
        <a:lstStyle/>
        <a:p>
          <a:endParaRPr lang="en-US" b="1">
            <a:cs typeface="B Kamran" pitchFamily="2" charset="-78"/>
          </a:endParaRPr>
        </a:p>
      </dgm:t>
    </dgm:pt>
    <dgm:pt modelId="{AF0CEE22-CADD-4D2E-B567-9955087AADB3}" type="sibTrans" cxnId="{56029255-F1A1-4FB4-BA0F-DFD94A9785EE}">
      <dgm:prSet/>
      <dgm:spPr/>
      <dgm:t>
        <a:bodyPr/>
        <a:lstStyle/>
        <a:p>
          <a:endParaRPr lang="en-US" b="1">
            <a:cs typeface="B Kamran" pitchFamily="2" charset="-78"/>
          </a:endParaRPr>
        </a:p>
      </dgm:t>
    </dgm:pt>
    <dgm:pt modelId="{DA042621-45F0-4E35-9260-9FDEB05D93C4}">
      <dgm:prSet phldrT="[Text]"/>
      <dgm:spPr>
        <a:solidFill>
          <a:schemeClr val="bg2">
            <a:lumMod val="50000"/>
          </a:schemeClr>
        </a:solidFill>
      </dgm:spPr>
      <dgm:t>
        <a:bodyPr/>
        <a:lstStyle/>
        <a:p>
          <a:r>
            <a:rPr lang="fa-IR" b="1" dirty="0">
              <a:cs typeface="B Kamran" pitchFamily="2" charset="-78"/>
            </a:rPr>
            <a:t>زیست محیطی</a:t>
          </a:r>
          <a:endParaRPr lang="en-US" b="1" dirty="0">
            <a:cs typeface="B Kamran" pitchFamily="2" charset="-78"/>
          </a:endParaRPr>
        </a:p>
      </dgm:t>
    </dgm:pt>
    <dgm:pt modelId="{1D9472E6-22F8-4B75-A96C-612601F026EC}" type="parTrans" cxnId="{582B3AFC-CBF5-4CF2-9586-F27969693977}">
      <dgm:prSet/>
      <dgm:spPr>
        <a:solidFill>
          <a:schemeClr val="bg2">
            <a:lumMod val="25000"/>
          </a:schemeClr>
        </a:solidFill>
      </dgm:spPr>
      <dgm:t>
        <a:bodyPr/>
        <a:lstStyle/>
        <a:p>
          <a:endParaRPr lang="en-US" b="1">
            <a:cs typeface="B Kamran" pitchFamily="2" charset="-78"/>
          </a:endParaRPr>
        </a:p>
      </dgm:t>
    </dgm:pt>
    <dgm:pt modelId="{90C4CAAF-B590-4F5D-A655-E2E996ADCBFA}" type="sibTrans" cxnId="{582B3AFC-CBF5-4CF2-9586-F27969693977}">
      <dgm:prSet/>
      <dgm:spPr/>
      <dgm:t>
        <a:bodyPr/>
        <a:lstStyle/>
        <a:p>
          <a:endParaRPr lang="en-US" b="1">
            <a:cs typeface="B Kamran" pitchFamily="2" charset="-78"/>
          </a:endParaRPr>
        </a:p>
      </dgm:t>
    </dgm:pt>
    <dgm:pt modelId="{3145A4F3-344B-41BA-8BE5-EA0AD8AC591B}">
      <dgm:prSet phldrT="[Text]"/>
      <dgm:spPr>
        <a:solidFill>
          <a:schemeClr val="bg2">
            <a:lumMod val="50000"/>
          </a:schemeClr>
        </a:solidFill>
      </dgm:spPr>
      <dgm:t>
        <a:bodyPr/>
        <a:lstStyle/>
        <a:p>
          <a:r>
            <a:rPr lang="fa-IR" b="1" dirty="0">
              <a:cs typeface="B Kamran" pitchFamily="2" charset="-78"/>
            </a:rPr>
            <a:t>کالبدی</a:t>
          </a:r>
          <a:endParaRPr lang="en-US" b="1" dirty="0">
            <a:cs typeface="B Kamran" pitchFamily="2" charset="-78"/>
          </a:endParaRPr>
        </a:p>
      </dgm:t>
    </dgm:pt>
    <dgm:pt modelId="{F221436B-5E4C-4825-9538-2DE8D6811D2E}" type="parTrans" cxnId="{A6608F9B-E447-49A6-A703-3ADC1E9CDA61}">
      <dgm:prSet/>
      <dgm:spPr>
        <a:solidFill>
          <a:schemeClr val="bg2">
            <a:lumMod val="25000"/>
          </a:schemeClr>
        </a:solidFill>
      </dgm:spPr>
      <dgm:t>
        <a:bodyPr/>
        <a:lstStyle/>
        <a:p>
          <a:endParaRPr lang="en-US" b="1">
            <a:cs typeface="B Kamran" pitchFamily="2" charset="-78"/>
          </a:endParaRPr>
        </a:p>
      </dgm:t>
    </dgm:pt>
    <dgm:pt modelId="{38D9CAA5-6A78-4970-B020-4A2E0706441A}" type="sibTrans" cxnId="{A6608F9B-E447-49A6-A703-3ADC1E9CDA61}">
      <dgm:prSet/>
      <dgm:spPr/>
      <dgm:t>
        <a:bodyPr/>
        <a:lstStyle/>
        <a:p>
          <a:endParaRPr lang="en-US" b="1">
            <a:cs typeface="B Kamran" pitchFamily="2" charset="-78"/>
          </a:endParaRPr>
        </a:p>
      </dgm:t>
    </dgm:pt>
    <dgm:pt modelId="{B07E8B00-5FDD-4C00-BF18-FFB302D007DA}">
      <dgm:prSet phldrT="[Text]"/>
      <dgm:spPr>
        <a:solidFill>
          <a:schemeClr val="bg2">
            <a:lumMod val="50000"/>
          </a:schemeClr>
        </a:solidFill>
      </dgm:spPr>
      <dgm:t>
        <a:bodyPr/>
        <a:lstStyle/>
        <a:p>
          <a:r>
            <a:rPr lang="fa-IR" b="1" dirty="0">
              <a:cs typeface="B Kamran" pitchFamily="2" charset="-78"/>
            </a:rPr>
            <a:t>عملکردی</a:t>
          </a:r>
          <a:endParaRPr lang="en-US" b="1" dirty="0">
            <a:cs typeface="B Kamran" pitchFamily="2" charset="-78"/>
          </a:endParaRPr>
        </a:p>
      </dgm:t>
    </dgm:pt>
    <dgm:pt modelId="{D69F1ADD-83EA-4BA2-A899-D9106C28E321}" type="parTrans" cxnId="{33089A78-5C5F-4044-8821-ACF06425D686}">
      <dgm:prSet/>
      <dgm:spPr>
        <a:solidFill>
          <a:schemeClr val="bg2">
            <a:lumMod val="25000"/>
          </a:schemeClr>
        </a:solidFill>
      </dgm:spPr>
      <dgm:t>
        <a:bodyPr/>
        <a:lstStyle/>
        <a:p>
          <a:endParaRPr lang="en-US" b="1">
            <a:cs typeface="B Kamran" pitchFamily="2" charset="-78"/>
          </a:endParaRPr>
        </a:p>
      </dgm:t>
    </dgm:pt>
    <dgm:pt modelId="{0CE7C9FB-D1CB-4423-9FCC-B9CB5207A8DF}" type="sibTrans" cxnId="{33089A78-5C5F-4044-8821-ACF06425D686}">
      <dgm:prSet/>
      <dgm:spPr/>
      <dgm:t>
        <a:bodyPr/>
        <a:lstStyle/>
        <a:p>
          <a:endParaRPr lang="en-US" b="1">
            <a:cs typeface="B Kamran" pitchFamily="2" charset="-78"/>
          </a:endParaRPr>
        </a:p>
      </dgm:t>
    </dgm:pt>
    <dgm:pt modelId="{5D29D223-09AA-44FF-AAD2-3D17D57EF331}">
      <dgm:prSet phldrT="[Text]"/>
      <dgm:spPr>
        <a:solidFill>
          <a:schemeClr val="bg2">
            <a:lumMod val="50000"/>
          </a:schemeClr>
        </a:solidFill>
      </dgm:spPr>
      <dgm:t>
        <a:bodyPr/>
        <a:lstStyle/>
        <a:p>
          <a:r>
            <a:rPr lang="fa-IR" b="1" dirty="0">
              <a:cs typeface="B Kamran" pitchFamily="2" charset="-78"/>
            </a:rPr>
            <a:t>اقتصادی</a:t>
          </a:r>
          <a:endParaRPr lang="en-US" b="1" dirty="0">
            <a:cs typeface="B Kamran" pitchFamily="2" charset="-78"/>
          </a:endParaRPr>
        </a:p>
      </dgm:t>
    </dgm:pt>
    <dgm:pt modelId="{39021AB0-EF99-49A3-B9CD-4DF3564B96E6}" type="parTrans" cxnId="{A5B3D836-C6EC-47DF-918D-423690D2F237}">
      <dgm:prSet/>
      <dgm:spPr>
        <a:solidFill>
          <a:schemeClr val="bg2">
            <a:lumMod val="25000"/>
          </a:schemeClr>
        </a:solidFill>
      </dgm:spPr>
      <dgm:t>
        <a:bodyPr/>
        <a:lstStyle/>
        <a:p>
          <a:endParaRPr lang="en-US" b="1">
            <a:cs typeface="B Kamran" pitchFamily="2" charset="-78"/>
          </a:endParaRPr>
        </a:p>
      </dgm:t>
    </dgm:pt>
    <dgm:pt modelId="{650AD8D4-B40A-4017-8E25-274D2F3B8721}" type="sibTrans" cxnId="{A5B3D836-C6EC-47DF-918D-423690D2F237}">
      <dgm:prSet/>
      <dgm:spPr/>
      <dgm:t>
        <a:bodyPr/>
        <a:lstStyle/>
        <a:p>
          <a:endParaRPr lang="en-US" b="1">
            <a:cs typeface="B Kamran" pitchFamily="2" charset="-78"/>
          </a:endParaRPr>
        </a:p>
      </dgm:t>
    </dgm:pt>
    <dgm:pt modelId="{0C43B6E2-3290-4547-8C29-F7FB25D91950}" type="pres">
      <dgm:prSet presAssocID="{A8EA27BC-7ADF-44D1-9372-3B55724A70DD}" presName="cycle" presStyleCnt="0">
        <dgm:presLayoutVars>
          <dgm:chMax val="1"/>
          <dgm:dir/>
          <dgm:animLvl val="ctr"/>
          <dgm:resizeHandles val="exact"/>
        </dgm:presLayoutVars>
      </dgm:prSet>
      <dgm:spPr/>
      <dgm:t>
        <a:bodyPr/>
        <a:lstStyle/>
        <a:p>
          <a:pPr rtl="1"/>
          <a:endParaRPr lang="fa-IR"/>
        </a:p>
      </dgm:t>
    </dgm:pt>
    <dgm:pt modelId="{48EE399F-F518-43F6-B29E-6CC0F738E881}" type="pres">
      <dgm:prSet presAssocID="{4B466C69-60DF-4F6B-A798-3D43C7DD824C}" presName="centerShape" presStyleLbl="node0" presStyleIdx="0" presStyleCnt="1"/>
      <dgm:spPr/>
      <dgm:t>
        <a:bodyPr/>
        <a:lstStyle/>
        <a:p>
          <a:pPr rtl="1"/>
          <a:endParaRPr lang="fa-IR"/>
        </a:p>
      </dgm:t>
    </dgm:pt>
    <dgm:pt modelId="{CCF5AF33-0001-496C-8441-298CE6E4083D}" type="pres">
      <dgm:prSet presAssocID="{2CB14497-28EB-4A4E-8FA6-DB139AD2EF0B}" presName="parTrans" presStyleLbl="bgSibTrans2D1" presStyleIdx="0" presStyleCnt="5"/>
      <dgm:spPr/>
      <dgm:t>
        <a:bodyPr/>
        <a:lstStyle/>
        <a:p>
          <a:pPr rtl="1"/>
          <a:endParaRPr lang="fa-IR"/>
        </a:p>
      </dgm:t>
    </dgm:pt>
    <dgm:pt modelId="{BEABE2DE-0139-4CF9-8BFE-60C97C3B6135}" type="pres">
      <dgm:prSet presAssocID="{5F1C9EF6-6942-41FF-8B1B-6C40114DE88F}" presName="node" presStyleLbl="node1" presStyleIdx="0" presStyleCnt="5">
        <dgm:presLayoutVars>
          <dgm:bulletEnabled val="1"/>
        </dgm:presLayoutVars>
      </dgm:prSet>
      <dgm:spPr/>
      <dgm:t>
        <a:bodyPr/>
        <a:lstStyle/>
        <a:p>
          <a:pPr rtl="1"/>
          <a:endParaRPr lang="fa-IR"/>
        </a:p>
      </dgm:t>
    </dgm:pt>
    <dgm:pt modelId="{ABD00DD0-46A3-4CBD-BCCF-39B8EC537C53}" type="pres">
      <dgm:prSet presAssocID="{39021AB0-EF99-49A3-B9CD-4DF3564B96E6}" presName="parTrans" presStyleLbl="bgSibTrans2D1" presStyleIdx="1" presStyleCnt="5"/>
      <dgm:spPr/>
      <dgm:t>
        <a:bodyPr/>
        <a:lstStyle/>
        <a:p>
          <a:pPr rtl="1"/>
          <a:endParaRPr lang="fa-IR"/>
        </a:p>
      </dgm:t>
    </dgm:pt>
    <dgm:pt modelId="{7E73C0F7-76C7-4A6C-87E3-6524E19E5E44}" type="pres">
      <dgm:prSet presAssocID="{5D29D223-09AA-44FF-AAD2-3D17D57EF331}" presName="node" presStyleLbl="node1" presStyleIdx="1" presStyleCnt="5">
        <dgm:presLayoutVars>
          <dgm:bulletEnabled val="1"/>
        </dgm:presLayoutVars>
      </dgm:prSet>
      <dgm:spPr/>
      <dgm:t>
        <a:bodyPr/>
        <a:lstStyle/>
        <a:p>
          <a:pPr rtl="1"/>
          <a:endParaRPr lang="fa-IR"/>
        </a:p>
      </dgm:t>
    </dgm:pt>
    <dgm:pt modelId="{DD6A6CC6-4BC8-4DBB-BECD-F5683C12BC15}" type="pres">
      <dgm:prSet presAssocID="{1D9472E6-22F8-4B75-A96C-612601F026EC}" presName="parTrans" presStyleLbl="bgSibTrans2D1" presStyleIdx="2" presStyleCnt="5"/>
      <dgm:spPr/>
      <dgm:t>
        <a:bodyPr/>
        <a:lstStyle/>
        <a:p>
          <a:pPr rtl="1"/>
          <a:endParaRPr lang="fa-IR"/>
        </a:p>
      </dgm:t>
    </dgm:pt>
    <dgm:pt modelId="{0BD27FC7-C438-453A-BFEE-70B0E9581075}" type="pres">
      <dgm:prSet presAssocID="{DA042621-45F0-4E35-9260-9FDEB05D93C4}" presName="node" presStyleLbl="node1" presStyleIdx="2" presStyleCnt="5">
        <dgm:presLayoutVars>
          <dgm:bulletEnabled val="1"/>
        </dgm:presLayoutVars>
      </dgm:prSet>
      <dgm:spPr/>
      <dgm:t>
        <a:bodyPr/>
        <a:lstStyle/>
        <a:p>
          <a:pPr rtl="1"/>
          <a:endParaRPr lang="fa-IR"/>
        </a:p>
      </dgm:t>
    </dgm:pt>
    <dgm:pt modelId="{F18628B3-949C-47AB-89F6-BCFDBA264B3A}" type="pres">
      <dgm:prSet presAssocID="{D69F1ADD-83EA-4BA2-A899-D9106C28E321}" presName="parTrans" presStyleLbl="bgSibTrans2D1" presStyleIdx="3" presStyleCnt="5"/>
      <dgm:spPr/>
      <dgm:t>
        <a:bodyPr/>
        <a:lstStyle/>
        <a:p>
          <a:pPr rtl="1"/>
          <a:endParaRPr lang="fa-IR"/>
        </a:p>
      </dgm:t>
    </dgm:pt>
    <dgm:pt modelId="{AD10D312-3415-44C2-B817-72B6B3796205}" type="pres">
      <dgm:prSet presAssocID="{B07E8B00-5FDD-4C00-BF18-FFB302D007DA}" presName="node" presStyleLbl="node1" presStyleIdx="3" presStyleCnt="5">
        <dgm:presLayoutVars>
          <dgm:bulletEnabled val="1"/>
        </dgm:presLayoutVars>
      </dgm:prSet>
      <dgm:spPr/>
      <dgm:t>
        <a:bodyPr/>
        <a:lstStyle/>
        <a:p>
          <a:pPr rtl="1"/>
          <a:endParaRPr lang="fa-IR"/>
        </a:p>
      </dgm:t>
    </dgm:pt>
    <dgm:pt modelId="{1FC6719D-156F-4933-BEF7-D302AFF57F94}" type="pres">
      <dgm:prSet presAssocID="{F221436B-5E4C-4825-9538-2DE8D6811D2E}" presName="parTrans" presStyleLbl="bgSibTrans2D1" presStyleIdx="4" presStyleCnt="5"/>
      <dgm:spPr/>
      <dgm:t>
        <a:bodyPr/>
        <a:lstStyle/>
        <a:p>
          <a:pPr rtl="1"/>
          <a:endParaRPr lang="fa-IR"/>
        </a:p>
      </dgm:t>
    </dgm:pt>
    <dgm:pt modelId="{A440C3FF-2887-4C86-BA23-D37C0C0261BE}" type="pres">
      <dgm:prSet presAssocID="{3145A4F3-344B-41BA-8BE5-EA0AD8AC591B}" presName="node" presStyleLbl="node1" presStyleIdx="4" presStyleCnt="5">
        <dgm:presLayoutVars>
          <dgm:bulletEnabled val="1"/>
        </dgm:presLayoutVars>
      </dgm:prSet>
      <dgm:spPr/>
      <dgm:t>
        <a:bodyPr/>
        <a:lstStyle/>
        <a:p>
          <a:pPr rtl="1"/>
          <a:endParaRPr lang="fa-IR"/>
        </a:p>
      </dgm:t>
    </dgm:pt>
  </dgm:ptLst>
  <dgm:cxnLst>
    <dgm:cxn modelId="{A6608F9B-E447-49A6-A703-3ADC1E9CDA61}" srcId="{4B466C69-60DF-4F6B-A798-3D43C7DD824C}" destId="{3145A4F3-344B-41BA-8BE5-EA0AD8AC591B}" srcOrd="4" destOrd="0" parTransId="{F221436B-5E4C-4825-9538-2DE8D6811D2E}" sibTransId="{38D9CAA5-6A78-4970-B020-4A2E0706441A}"/>
    <dgm:cxn modelId="{A62A753F-D3D5-4281-9362-C1E7ACD2C575}" type="presOf" srcId="{D69F1ADD-83EA-4BA2-A899-D9106C28E321}" destId="{F18628B3-949C-47AB-89F6-BCFDBA264B3A}" srcOrd="0" destOrd="0" presId="urn:microsoft.com/office/officeart/2005/8/layout/radial4"/>
    <dgm:cxn modelId="{A5B3D836-C6EC-47DF-918D-423690D2F237}" srcId="{4B466C69-60DF-4F6B-A798-3D43C7DD824C}" destId="{5D29D223-09AA-44FF-AAD2-3D17D57EF331}" srcOrd="1" destOrd="0" parTransId="{39021AB0-EF99-49A3-B9CD-4DF3564B96E6}" sibTransId="{650AD8D4-B40A-4017-8E25-274D2F3B8721}"/>
    <dgm:cxn modelId="{AAE2BC9E-32CD-4A38-8E36-18FC50C575D8}" srcId="{A8EA27BC-7ADF-44D1-9372-3B55724A70DD}" destId="{4B466C69-60DF-4F6B-A798-3D43C7DD824C}" srcOrd="0" destOrd="0" parTransId="{1D73117F-9C4E-4E66-8E11-B1024E668940}" sibTransId="{23DD23FC-EA22-4116-8277-B13FC54E551F}"/>
    <dgm:cxn modelId="{06247FD8-88F0-415E-BF16-4BA9854DC4CA}" type="presOf" srcId="{39021AB0-EF99-49A3-B9CD-4DF3564B96E6}" destId="{ABD00DD0-46A3-4CBD-BCCF-39B8EC537C53}" srcOrd="0" destOrd="0" presId="urn:microsoft.com/office/officeart/2005/8/layout/radial4"/>
    <dgm:cxn modelId="{6F2B697C-4DBD-443A-8619-D9A296CF19A3}" type="presOf" srcId="{5F1C9EF6-6942-41FF-8B1B-6C40114DE88F}" destId="{BEABE2DE-0139-4CF9-8BFE-60C97C3B6135}" srcOrd="0" destOrd="0" presId="urn:microsoft.com/office/officeart/2005/8/layout/radial4"/>
    <dgm:cxn modelId="{56029255-F1A1-4FB4-BA0F-DFD94A9785EE}" srcId="{4B466C69-60DF-4F6B-A798-3D43C7DD824C}" destId="{5F1C9EF6-6942-41FF-8B1B-6C40114DE88F}" srcOrd="0" destOrd="0" parTransId="{2CB14497-28EB-4A4E-8FA6-DB139AD2EF0B}" sibTransId="{AF0CEE22-CADD-4D2E-B567-9955087AADB3}"/>
    <dgm:cxn modelId="{1818A086-796B-46A6-91D8-7FF2FFFA4546}" type="presOf" srcId="{A8EA27BC-7ADF-44D1-9372-3B55724A70DD}" destId="{0C43B6E2-3290-4547-8C29-F7FB25D91950}" srcOrd="0" destOrd="0" presId="urn:microsoft.com/office/officeart/2005/8/layout/radial4"/>
    <dgm:cxn modelId="{AECC669B-ADB3-45D8-9061-1202297A0AF9}" type="presOf" srcId="{5D29D223-09AA-44FF-AAD2-3D17D57EF331}" destId="{7E73C0F7-76C7-4A6C-87E3-6524E19E5E44}" srcOrd="0" destOrd="0" presId="urn:microsoft.com/office/officeart/2005/8/layout/radial4"/>
    <dgm:cxn modelId="{0BB3982D-A403-4703-A458-A8A73BB09994}" type="presOf" srcId="{1D9472E6-22F8-4B75-A96C-612601F026EC}" destId="{DD6A6CC6-4BC8-4DBB-BECD-F5683C12BC15}" srcOrd="0" destOrd="0" presId="urn:microsoft.com/office/officeart/2005/8/layout/radial4"/>
    <dgm:cxn modelId="{A3FB6C9B-0F24-4912-ABA4-FC97E95416E0}" type="presOf" srcId="{DA042621-45F0-4E35-9260-9FDEB05D93C4}" destId="{0BD27FC7-C438-453A-BFEE-70B0E9581075}" srcOrd="0" destOrd="0" presId="urn:microsoft.com/office/officeart/2005/8/layout/radial4"/>
    <dgm:cxn modelId="{FE70B277-75B7-4AD1-AF85-4982B258A1E9}" type="presOf" srcId="{2CB14497-28EB-4A4E-8FA6-DB139AD2EF0B}" destId="{CCF5AF33-0001-496C-8441-298CE6E4083D}" srcOrd="0" destOrd="0" presId="urn:microsoft.com/office/officeart/2005/8/layout/radial4"/>
    <dgm:cxn modelId="{23398359-EC54-4188-A482-22855A5FBB44}" type="presOf" srcId="{3145A4F3-344B-41BA-8BE5-EA0AD8AC591B}" destId="{A440C3FF-2887-4C86-BA23-D37C0C0261BE}" srcOrd="0" destOrd="0" presId="urn:microsoft.com/office/officeart/2005/8/layout/radial4"/>
    <dgm:cxn modelId="{582B3AFC-CBF5-4CF2-9586-F27969693977}" srcId="{4B466C69-60DF-4F6B-A798-3D43C7DD824C}" destId="{DA042621-45F0-4E35-9260-9FDEB05D93C4}" srcOrd="2" destOrd="0" parTransId="{1D9472E6-22F8-4B75-A96C-612601F026EC}" sibTransId="{90C4CAAF-B590-4F5D-A655-E2E996ADCBFA}"/>
    <dgm:cxn modelId="{EBA23804-F9B3-4183-A42D-B31275563622}" type="presOf" srcId="{F221436B-5E4C-4825-9538-2DE8D6811D2E}" destId="{1FC6719D-156F-4933-BEF7-D302AFF57F94}" srcOrd="0" destOrd="0" presId="urn:microsoft.com/office/officeart/2005/8/layout/radial4"/>
    <dgm:cxn modelId="{33089A78-5C5F-4044-8821-ACF06425D686}" srcId="{4B466C69-60DF-4F6B-A798-3D43C7DD824C}" destId="{B07E8B00-5FDD-4C00-BF18-FFB302D007DA}" srcOrd="3" destOrd="0" parTransId="{D69F1ADD-83EA-4BA2-A899-D9106C28E321}" sibTransId="{0CE7C9FB-D1CB-4423-9FCC-B9CB5207A8DF}"/>
    <dgm:cxn modelId="{EE41476A-734B-474F-9A11-9E783B03B3E3}" type="presOf" srcId="{B07E8B00-5FDD-4C00-BF18-FFB302D007DA}" destId="{AD10D312-3415-44C2-B817-72B6B3796205}" srcOrd="0" destOrd="0" presId="urn:microsoft.com/office/officeart/2005/8/layout/radial4"/>
    <dgm:cxn modelId="{BE7442EF-C6EF-4094-B989-90BD9BCBF3AD}" type="presOf" srcId="{4B466C69-60DF-4F6B-A798-3D43C7DD824C}" destId="{48EE399F-F518-43F6-B29E-6CC0F738E881}" srcOrd="0" destOrd="0" presId="urn:microsoft.com/office/officeart/2005/8/layout/radial4"/>
    <dgm:cxn modelId="{E44E2085-7B00-46EC-8E62-48832A6A7BF9}" type="presParOf" srcId="{0C43B6E2-3290-4547-8C29-F7FB25D91950}" destId="{48EE399F-F518-43F6-B29E-6CC0F738E881}" srcOrd="0" destOrd="0" presId="urn:microsoft.com/office/officeart/2005/8/layout/radial4"/>
    <dgm:cxn modelId="{F8553631-B73E-4455-83C4-5AB40B62080F}" type="presParOf" srcId="{0C43B6E2-3290-4547-8C29-F7FB25D91950}" destId="{CCF5AF33-0001-496C-8441-298CE6E4083D}" srcOrd="1" destOrd="0" presId="urn:microsoft.com/office/officeart/2005/8/layout/radial4"/>
    <dgm:cxn modelId="{95B2ADD7-AFB8-4C13-898A-BAA9D28D481E}" type="presParOf" srcId="{0C43B6E2-3290-4547-8C29-F7FB25D91950}" destId="{BEABE2DE-0139-4CF9-8BFE-60C97C3B6135}" srcOrd="2" destOrd="0" presId="urn:microsoft.com/office/officeart/2005/8/layout/radial4"/>
    <dgm:cxn modelId="{C19A6880-CDCA-420A-BD74-694E1E8E454C}" type="presParOf" srcId="{0C43B6E2-3290-4547-8C29-F7FB25D91950}" destId="{ABD00DD0-46A3-4CBD-BCCF-39B8EC537C53}" srcOrd="3" destOrd="0" presId="urn:microsoft.com/office/officeart/2005/8/layout/radial4"/>
    <dgm:cxn modelId="{D23D7934-17B7-472C-B27A-E20C35B4CD68}" type="presParOf" srcId="{0C43B6E2-3290-4547-8C29-F7FB25D91950}" destId="{7E73C0F7-76C7-4A6C-87E3-6524E19E5E44}" srcOrd="4" destOrd="0" presId="urn:microsoft.com/office/officeart/2005/8/layout/radial4"/>
    <dgm:cxn modelId="{95F67800-8D20-45DB-BB1C-91DC7E0F6933}" type="presParOf" srcId="{0C43B6E2-3290-4547-8C29-F7FB25D91950}" destId="{DD6A6CC6-4BC8-4DBB-BECD-F5683C12BC15}" srcOrd="5" destOrd="0" presId="urn:microsoft.com/office/officeart/2005/8/layout/radial4"/>
    <dgm:cxn modelId="{9902BD31-2432-4154-8B23-383A6A74F05F}" type="presParOf" srcId="{0C43B6E2-3290-4547-8C29-F7FB25D91950}" destId="{0BD27FC7-C438-453A-BFEE-70B0E9581075}" srcOrd="6" destOrd="0" presId="urn:microsoft.com/office/officeart/2005/8/layout/radial4"/>
    <dgm:cxn modelId="{C5B957A5-A28B-4C5A-B9B3-4BDD112809A1}" type="presParOf" srcId="{0C43B6E2-3290-4547-8C29-F7FB25D91950}" destId="{F18628B3-949C-47AB-89F6-BCFDBA264B3A}" srcOrd="7" destOrd="0" presId="urn:microsoft.com/office/officeart/2005/8/layout/radial4"/>
    <dgm:cxn modelId="{B6C93B1D-0813-4D25-A505-7A0D64D1E87D}" type="presParOf" srcId="{0C43B6E2-3290-4547-8C29-F7FB25D91950}" destId="{AD10D312-3415-44C2-B817-72B6B3796205}" srcOrd="8" destOrd="0" presId="urn:microsoft.com/office/officeart/2005/8/layout/radial4"/>
    <dgm:cxn modelId="{8A6EBBF6-CD0C-4431-B696-6D1216C310AD}" type="presParOf" srcId="{0C43B6E2-3290-4547-8C29-F7FB25D91950}" destId="{1FC6719D-156F-4933-BEF7-D302AFF57F94}" srcOrd="9" destOrd="0" presId="urn:microsoft.com/office/officeart/2005/8/layout/radial4"/>
    <dgm:cxn modelId="{A5D3D5EB-4E18-44D7-A618-D102B565D28B}" type="presParOf" srcId="{0C43B6E2-3290-4547-8C29-F7FB25D91950}" destId="{A440C3FF-2887-4C86-BA23-D37C0C0261BE}" srcOrd="10" destOrd="0" presId="urn:microsoft.com/office/officeart/2005/8/layout/radial4"/>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D6428900-C827-42A6-8158-D78D0B287513}" type="doc">
      <dgm:prSet loTypeId="urn:microsoft.com/office/officeart/2005/8/layout/venn3" loCatId="relationship" qsTypeId="urn:microsoft.com/office/officeart/2005/8/quickstyle/simple1" qsCatId="simple" csTypeId="urn:microsoft.com/office/officeart/2005/8/colors/accent0_1" csCatId="mainScheme" phldr="1"/>
      <dgm:spPr/>
      <dgm:t>
        <a:bodyPr/>
        <a:lstStyle/>
        <a:p>
          <a:pPr rtl="1"/>
          <a:endParaRPr lang="fa-IR"/>
        </a:p>
      </dgm:t>
    </dgm:pt>
    <dgm:pt modelId="{6E6988DB-093E-4D99-A044-3D3088636C0A}">
      <dgm:prSet phldrT="[Text]" custT="1"/>
      <dgm:spPr/>
      <dgm:t>
        <a:bodyPr/>
        <a:lstStyle/>
        <a:p>
          <a:pPr rtl="1"/>
          <a:r>
            <a:rPr lang="fa-IR" sz="1100" b="1" dirty="0">
              <a:solidFill>
                <a:srgbClr val="333333"/>
              </a:solidFill>
              <a:effectLst>
                <a:outerShdw blurRad="38100" dist="38100" dir="2700000" algn="tl">
                  <a:srgbClr val="000000">
                    <a:alpha val="43137"/>
                  </a:srgbClr>
                </a:outerShdw>
              </a:effectLst>
              <a:latin typeface="Times New Roman"/>
              <a:ea typeface="Times New Roman"/>
              <a:cs typeface="B Bardiya" pitchFamily="2" charset="-78"/>
            </a:rPr>
            <a:t>بافت های تاریخی و ارزشمند</a:t>
          </a:r>
          <a:endParaRPr lang="fa-IR" sz="1100" b="1" dirty="0"/>
        </a:p>
      </dgm:t>
    </dgm:pt>
    <dgm:pt modelId="{5F2704F2-33E4-41FC-96FE-41F8CAD05CB8}" type="parTrans" cxnId="{1409A377-B512-4D6A-868B-FC9C4189D8A8}">
      <dgm:prSet/>
      <dgm:spPr/>
      <dgm:t>
        <a:bodyPr/>
        <a:lstStyle/>
        <a:p>
          <a:pPr rtl="1"/>
          <a:endParaRPr lang="fa-IR" sz="2800"/>
        </a:p>
      </dgm:t>
    </dgm:pt>
    <dgm:pt modelId="{D778B98C-4E06-46C5-A769-0016A7975709}" type="sibTrans" cxnId="{1409A377-B512-4D6A-868B-FC9C4189D8A8}">
      <dgm:prSet/>
      <dgm:spPr/>
      <dgm:t>
        <a:bodyPr/>
        <a:lstStyle/>
        <a:p>
          <a:pPr rtl="1"/>
          <a:endParaRPr lang="fa-IR" sz="2800"/>
        </a:p>
      </dgm:t>
    </dgm:pt>
    <dgm:pt modelId="{0C793A2D-2215-4EAD-8EC3-2FA2F92262B7}">
      <dgm:prSet custT="1"/>
      <dgm:spPr/>
      <dgm:t>
        <a:bodyPr/>
        <a:lstStyle/>
        <a:p>
          <a:pPr rtl="1"/>
          <a:r>
            <a:rPr lang="fa-IR" sz="1100" b="1" dirty="0">
              <a:solidFill>
                <a:srgbClr val="333333"/>
              </a:solidFill>
              <a:effectLst>
                <a:outerShdw blurRad="38100" dist="38100" dir="2700000" algn="tl">
                  <a:srgbClr val="000000">
                    <a:alpha val="43137"/>
                  </a:srgbClr>
                </a:outerShdw>
              </a:effectLst>
              <a:latin typeface="Times New Roman"/>
              <a:ea typeface="Times New Roman"/>
              <a:cs typeface="B Bardiya" pitchFamily="2" charset="-78"/>
            </a:rPr>
            <a:t>بافت های قدیمی و کهنه</a:t>
          </a:r>
        </a:p>
      </dgm:t>
    </dgm:pt>
    <dgm:pt modelId="{E8C670BC-F4F0-434D-8246-51406568FAD9}" type="parTrans" cxnId="{5EE2CF5C-2700-4A52-B404-ACC668339E5F}">
      <dgm:prSet/>
      <dgm:spPr/>
      <dgm:t>
        <a:bodyPr/>
        <a:lstStyle/>
        <a:p>
          <a:pPr rtl="1"/>
          <a:endParaRPr lang="fa-IR" sz="2800"/>
        </a:p>
      </dgm:t>
    </dgm:pt>
    <dgm:pt modelId="{70CA674D-E7B2-40C0-888B-C8D261C6DBF8}" type="sibTrans" cxnId="{5EE2CF5C-2700-4A52-B404-ACC668339E5F}">
      <dgm:prSet/>
      <dgm:spPr/>
      <dgm:t>
        <a:bodyPr/>
        <a:lstStyle/>
        <a:p>
          <a:pPr rtl="1"/>
          <a:endParaRPr lang="fa-IR" sz="2800"/>
        </a:p>
      </dgm:t>
    </dgm:pt>
    <dgm:pt modelId="{E617DB25-A937-4554-9C98-8C47EE88D915}">
      <dgm:prSet custT="1"/>
      <dgm:spPr/>
      <dgm:t>
        <a:bodyPr/>
        <a:lstStyle/>
        <a:p>
          <a:pPr rtl="1"/>
          <a:r>
            <a:rPr lang="fa-IR" sz="1100" dirty="0">
              <a:solidFill>
                <a:srgbClr val="333333"/>
              </a:solidFill>
              <a:effectLst>
                <a:outerShdw blurRad="38100" dist="38100" dir="2700000" algn="tl">
                  <a:srgbClr val="000000">
                    <a:alpha val="43137"/>
                  </a:srgbClr>
                </a:outerShdw>
              </a:effectLst>
              <a:latin typeface="Times New Roman"/>
              <a:ea typeface="Times New Roman"/>
              <a:cs typeface="B Bardiya" pitchFamily="2" charset="-78"/>
            </a:rPr>
            <a:t>بافت های روستایی که در روند رشد شهر به بافت گسترده شهری ادغام می شود</a:t>
          </a:r>
        </a:p>
      </dgm:t>
    </dgm:pt>
    <dgm:pt modelId="{D7A303D5-D201-4DC3-BFF4-7EA50231D224}" type="parTrans" cxnId="{201C7C1F-91F0-4D39-93DB-0E2AE9BF77A5}">
      <dgm:prSet/>
      <dgm:spPr/>
      <dgm:t>
        <a:bodyPr/>
        <a:lstStyle/>
        <a:p>
          <a:pPr rtl="1"/>
          <a:endParaRPr lang="fa-IR" sz="2800"/>
        </a:p>
      </dgm:t>
    </dgm:pt>
    <dgm:pt modelId="{F6D05807-47B5-4268-A42F-7B7484A2C0C0}" type="sibTrans" cxnId="{201C7C1F-91F0-4D39-93DB-0E2AE9BF77A5}">
      <dgm:prSet/>
      <dgm:spPr/>
      <dgm:t>
        <a:bodyPr/>
        <a:lstStyle/>
        <a:p>
          <a:pPr rtl="1"/>
          <a:endParaRPr lang="fa-IR" sz="2800"/>
        </a:p>
      </dgm:t>
    </dgm:pt>
    <dgm:pt modelId="{4408DAFE-42FF-4FDF-944A-3E94BC97BBBC}">
      <dgm:prSet custT="1"/>
      <dgm:spPr/>
      <dgm:t>
        <a:bodyPr/>
        <a:lstStyle/>
        <a:p>
          <a:pPr rtl="1"/>
          <a:r>
            <a:rPr lang="fa-IR" sz="1100" dirty="0">
              <a:solidFill>
                <a:srgbClr val="333333"/>
              </a:solidFill>
              <a:effectLst>
                <a:outerShdw blurRad="38100" dist="38100" dir="2700000" algn="tl">
                  <a:srgbClr val="000000">
                    <a:alpha val="43137"/>
                  </a:srgbClr>
                </a:outerShdw>
              </a:effectLst>
              <a:latin typeface="Times New Roman"/>
              <a:ea typeface="Times New Roman"/>
              <a:cs typeface="B Bardiya" pitchFamily="2" charset="-78"/>
            </a:rPr>
            <a:t>بافت های بی شکل در حاشیه و حومه شهر</a:t>
          </a:r>
        </a:p>
      </dgm:t>
    </dgm:pt>
    <dgm:pt modelId="{B619C7AF-F823-4D4C-8AC0-21A5294BA454}" type="parTrans" cxnId="{C14628D6-D70F-4764-B342-BC3B863C7117}">
      <dgm:prSet/>
      <dgm:spPr/>
      <dgm:t>
        <a:bodyPr/>
        <a:lstStyle/>
        <a:p>
          <a:pPr rtl="1"/>
          <a:endParaRPr lang="fa-IR" sz="2800"/>
        </a:p>
      </dgm:t>
    </dgm:pt>
    <dgm:pt modelId="{6EEEB81B-D0C9-435D-BD1D-785145491118}" type="sibTrans" cxnId="{C14628D6-D70F-4764-B342-BC3B863C7117}">
      <dgm:prSet/>
      <dgm:spPr/>
      <dgm:t>
        <a:bodyPr/>
        <a:lstStyle/>
        <a:p>
          <a:pPr rtl="1"/>
          <a:endParaRPr lang="fa-IR" sz="2800"/>
        </a:p>
      </dgm:t>
    </dgm:pt>
    <dgm:pt modelId="{B2F2B6E0-D13F-4AB5-BDA1-446F64F955C1}">
      <dgm:prSet custT="1"/>
      <dgm:spPr/>
      <dgm:t>
        <a:bodyPr/>
        <a:lstStyle/>
        <a:p>
          <a:pPr rtl="1"/>
          <a:r>
            <a:rPr lang="fa-IR" sz="1100" dirty="0">
              <a:solidFill>
                <a:srgbClr val="333333"/>
              </a:solidFill>
              <a:effectLst>
                <a:outerShdw blurRad="38100" dist="38100" dir="2700000" algn="tl">
                  <a:srgbClr val="000000">
                    <a:alpha val="43137"/>
                  </a:srgbClr>
                </a:outerShdw>
              </a:effectLst>
              <a:latin typeface="Times New Roman"/>
              <a:ea typeface="Times New Roman"/>
              <a:cs typeface="B Bardiya" pitchFamily="2" charset="-78"/>
            </a:rPr>
            <a:t>بافت های شهری با ساکنان کم درآمد وفقیر</a:t>
          </a:r>
        </a:p>
      </dgm:t>
    </dgm:pt>
    <dgm:pt modelId="{A9FEE718-0AE4-4EB7-9EEE-CA5EEA38D9A6}" type="parTrans" cxnId="{9FFA9608-2DAA-488A-85C0-DAB53C29D473}">
      <dgm:prSet/>
      <dgm:spPr/>
      <dgm:t>
        <a:bodyPr/>
        <a:lstStyle/>
        <a:p>
          <a:pPr rtl="1"/>
          <a:endParaRPr lang="fa-IR" sz="2800"/>
        </a:p>
      </dgm:t>
    </dgm:pt>
    <dgm:pt modelId="{4737B39E-10AC-4E62-A185-7F0C93CA286C}" type="sibTrans" cxnId="{9FFA9608-2DAA-488A-85C0-DAB53C29D473}">
      <dgm:prSet/>
      <dgm:spPr/>
      <dgm:t>
        <a:bodyPr/>
        <a:lstStyle/>
        <a:p>
          <a:pPr rtl="1"/>
          <a:endParaRPr lang="fa-IR" sz="2800"/>
        </a:p>
      </dgm:t>
    </dgm:pt>
    <dgm:pt modelId="{25C2EF97-D233-45B5-BA05-189A6E28061E}">
      <dgm:prSet custT="1"/>
      <dgm:spPr/>
      <dgm:t>
        <a:bodyPr/>
        <a:lstStyle/>
        <a:p>
          <a:pPr rtl="1"/>
          <a:r>
            <a:rPr lang="fa-IR" sz="1100" dirty="0">
              <a:solidFill>
                <a:srgbClr val="333333"/>
              </a:solidFill>
              <a:effectLst>
                <a:outerShdw blurRad="38100" dist="38100" dir="2700000" algn="tl">
                  <a:srgbClr val="000000">
                    <a:alpha val="43137"/>
                  </a:srgbClr>
                </a:outerShdw>
              </a:effectLst>
              <a:latin typeface="Times New Roman"/>
              <a:ea typeface="Times New Roman"/>
              <a:cs typeface="B Bardiya" pitchFamily="2" charset="-78"/>
            </a:rPr>
            <a:t>بافت های شهری آمیخته با کاربری های صنعتی ، کارگاهی و خدمات فنی</a:t>
          </a:r>
        </a:p>
      </dgm:t>
    </dgm:pt>
    <dgm:pt modelId="{00B1E3DA-56CD-4C90-9DB2-73F3F3359C6D}" type="parTrans" cxnId="{D38719EC-F638-431F-869D-12BDF654B940}">
      <dgm:prSet/>
      <dgm:spPr/>
      <dgm:t>
        <a:bodyPr/>
        <a:lstStyle/>
        <a:p>
          <a:pPr rtl="1"/>
          <a:endParaRPr lang="fa-IR" sz="2800"/>
        </a:p>
      </dgm:t>
    </dgm:pt>
    <dgm:pt modelId="{169B7C92-3B0B-4FF0-8945-A8F65C074571}" type="sibTrans" cxnId="{D38719EC-F638-431F-869D-12BDF654B940}">
      <dgm:prSet/>
      <dgm:spPr/>
      <dgm:t>
        <a:bodyPr/>
        <a:lstStyle/>
        <a:p>
          <a:pPr rtl="1"/>
          <a:endParaRPr lang="fa-IR" sz="2800"/>
        </a:p>
      </dgm:t>
    </dgm:pt>
    <dgm:pt modelId="{A5888654-0B17-4B7F-90C2-BD278A7CCB1B}">
      <dgm:prSet custT="1"/>
      <dgm:spPr/>
      <dgm:t>
        <a:bodyPr/>
        <a:lstStyle/>
        <a:p>
          <a:pPr rtl="1"/>
          <a:r>
            <a:rPr lang="fa-IR" sz="1100" dirty="0">
              <a:solidFill>
                <a:srgbClr val="333333"/>
              </a:solidFill>
              <a:effectLst>
                <a:outerShdw blurRad="38100" dist="38100" dir="2700000" algn="tl">
                  <a:srgbClr val="000000">
                    <a:alpha val="43137"/>
                  </a:srgbClr>
                </a:outerShdw>
              </a:effectLst>
              <a:latin typeface="Times New Roman"/>
              <a:ea typeface="Times New Roman"/>
              <a:cs typeface="B Bardiya" pitchFamily="2" charset="-78"/>
            </a:rPr>
            <a:t>بافت های متاثر از حضور انواع کاربری های ناسازگار شهری</a:t>
          </a:r>
        </a:p>
      </dgm:t>
    </dgm:pt>
    <dgm:pt modelId="{90DF2223-003E-4F52-AA04-481C00393767}" type="parTrans" cxnId="{6826FE79-4A47-4A38-BEF9-90B65CAFB417}">
      <dgm:prSet/>
      <dgm:spPr/>
      <dgm:t>
        <a:bodyPr/>
        <a:lstStyle/>
        <a:p>
          <a:pPr rtl="1"/>
          <a:endParaRPr lang="fa-IR" sz="2800"/>
        </a:p>
      </dgm:t>
    </dgm:pt>
    <dgm:pt modelId="{81050277-35A1-4F8A-8996-0145EDC8052A}" type="sibTrans" cxnId="{6826FE79-4A47-4A38-BEF9-90B65CAFB417}">
      <dgm:prSet/>
      <dgm:spPr/>
      <dgm:t>
        <a:bodyPr/>
        <a:lstStyle/>
        <a:p>
          <a:pPr rtl="1"/>
          <a:endParaRPr lang="fa-IR" sz="2800"/>
        </a:p>
      </dgm:t>
    </dgm:pt>
    <dgm:pt modelId="{C09D76A7-DC7D-4971-8DE2-7961CEC6992F}">
      <dgm:prSet custT="1"/>
      <dgm:spPr/>
      <dgm:t>
        <a:bodyPr/>
        <a:lstStyle/>
        <a:p>
          <a:pPr rtl="1"/>
          <a:r>
            <a:rPr lang="fa-IR" sz="1200" dirty="0">
              <a:solidFill>
                <a:srgbClr val="333333"/>
              </a:solidFill>
              <a:effectLst>
                <a:outerShdw blurRad="38100" dist="38100" dir="2700000" algn="tl">
                  <a:srgbClr val="000000">
                    <a:alpha val="43137"/>
                  </a:srgbClr>
                </a:outerShdw>
              </a:effectLst>
              <a:latin typeface="Times New Roman"/>
              <a:ea typeface="Times New Roman"/>
              <a:cs typeface="B Bardiya" pitchFamily="2" charset="-78"/>
            </a:rPr>
            <a:t>بافت های متاثر از نارسایی تاسیسات و زیرساخت های شهری</a:t>
          </a:r>
        </a:p>
      </dgm:t>
    </dgm:pt>
    <dgm:pt modelId="{73EC98F5-1144-4030-A555-B19C6B0605EE}" type="parTrans" cxnId="{A83D886C-D8CB-436C-B230-B3AFAA2A6394}">
      <dgm:prSet/>
      <dgm:spPr/>
      <dgm:t>
        <a:bodyPr/>
        <a:lstStyle/>
        <a:p>
          <a:pPr rtl="1"/>
          <a:endParaRPr lang="fa-IR" sz="2800"/>
        </a:p>
      </dgm:t>
    </dgm:pt>
    <dgm:pt modelId="{6224E76E-C360-4034-8F1C-D76A54763D33}" type="sibTrans" cxnId="{A83D886C-D8CB-436C-B230-B3AFAA2A6394}">
      <dgm:prSet/>
      <dgm:spPr/>
      <dgm:t>
        <a:bodyPr/>
        <a:lstStyle/>
        <a:p>
          <a:pPr rtl="1"/>
          <a:endParaRPr lang="fa-IR" sz="2800"/>
        </a:p>
      </dgm:t>
    </dgm:pt>
    <dgm:pt modelId="{6CD5BBC3-50CA-4CEB-A995-F969249F26AD}" type="pres">
      <dgm:prSet presAssocID="{D6428900-C827-42A6-8158-D78D0B287513}" presName="Name0" presStyleCnt="0">
        <dgm:presLayoutVars>
          <dgm:dir/>
          <dgm:resizeHandles val="exact"/>
        </dgm:presLayoutVars>
      </dgm:prSet>
      <dgm:spPr/>
      <dgm:t>
        <a:bodyPr/>
        <a:lstStyle/>
        <a:p>
          <a:pPr rtl="1"/>
          <a:endParaRPr lang="fa-IR"/>
        </a:p>
      </dgm:t>
    </dgm:pt>
    <dgm:pt modelId="{09AD27C2-7873-4AFE-9C15-1891E20B72D4}" type="pres">
      <dgm:prSet presAssocID="{6E6988DB-093E-4D99-A044-3D3088636C0A}" presName="Name5" presStyleLbl="vennNode1" presStyleIdx="0" presStyleCnt="8">
        <dgm:presLayoutVars>
          <dgm:bulletEnabled val="1"/>
        </dgm:presLayoutVars>
      </dgm:prSet>
      <dgm:spPr/>
      <dgm:t>
        <a:bodyPr/>
        <a:lstStyle/>
        <a:p>
          <a:pPr rtl="1"/>
          <a:endParaRPr lang="fa-IR"/>
        </a:p>
      </dgm:t>
    </dgm:pt>
    <dgm:pt modelId="{E806338C-4725-4167-99ED-6098CC5EF634}" type="pres">
      <dgm:prSet presAssocID="{D778B98C-4E06-46C5-A769-0016A7975709}" presName="space" presStyleCnt="0"/>
      <dgm:spPr/>
    </dgm:pt>
    <dgm:pt modelId="{29C6EEFB-BF8F-42CD-BEAD-DF535D634C91}" type="pres">
      <dgm:prSet presAssocID="{0C793A2D-2215-4EAD-8EC3-2FA2F92262B7}" presName="Name5" presStyleLbl="vennNode1" presStyleIdx="1" presStyleCnt="8">
        <dgm:presLayoutVars>
          <dgm:bulletEnabled val="1"/>
        </dgm:presLayoutVars>
      </dgm:prSet>
      <dgm:spPr/>
      <dgm:t>
        <a:bodyPr/>
        <a:lstStyle/>
        <a:p>
          <a:pPr rtl="1"/>
          <a:endParaRPr lang="fa-IR"/>
        </a:p>
      </dgm:t>
    </dgm:pt>
    <dgm:pt modelId="{1ECA2A71-E2F7-4D6A-8A8F-D4E52AD98BFD}" type="pres">
      <dgm:prSet presAssocID="{70CA674D-E7B2-40C0-888B-C8D261C6DBF8}" presName="space" presStyleCnt="0"/>
      <dgm:spPr/>
    </dgm:pt>
    <dgm:pt modelId="{3AEDD909-ACB8-41AA-999E-CCCA56AB6F75}" type="pres">
      <dgm:prSet presAssocID="{E617DB25-A937-4554-9C98-8C47EE88D915}" presName="Name5" presStyleLbl="vennNode1" presStyleIdx="2" presStyleCnt="8">
        <dgm:presLayoutVars>
          <dgm:bulletEnabled val="1"/>
        </dgm:presLayoutVars>
      </dgm:prSet>
      <dgm:spPr/>
      <dgm:t>
        <a:bodyPr/>
        <a:lstStyle/>
        <a:p>
          <a:pPr rtl="1"/>
          <a:endParaRPr lang="fa-IR"/>
        </a:p>
      </dgm:t>
    </dgm:pt>
    <dgm:pt modelId="{58A0810B-A9EA-4E4E-9C69-40980679B4EF}" type="pres">
      <dgm:prSet presAssocID="{F6D05807-47B5-4268-A42F-7B7484A2C0C0}" presName="space" presStyleCnt="0"/>
      <dgm:spPr/>
    </dgm:pt>
    <dgm:pt modelId="{BD0943EE-2A42-4C29-8D24-B4C4B1FBDB81}" type="pres">
      <dgm:prSet presAssocID="{4408DAFE-42FF-4FDF-944A-3E94BC97BBBC}" presName="Name5" presStyleLbl="vennNode1" presStyleIdx="3" presStyleCnt="8">
        <dgm:presLayoutVars>
          <dgm:bulletEnabled val="1"/>
        </dgm:presLayoutVars>
      </dgm:prSet>
      <dgm:spPr/>
      <dgm:t>
        <a:bodyPr/>
        <a:lstStyle/>
        <a:p>
          <a:pPr rtl="1"/>
          <a:endParaRPr lang="fa-IR"/>
        </a:p>
      </dgm:t>
    </dgm:pt>
    <dgm:pt modelId="{81EF9F3F-530A-4740-B43A-B9FE0C6BF064}" type="pres">
      <dgm:prSet presAssocID="{6EEEB81B-D0C9-435D-BD1D-785145491118}" presName="space" presStyleCnt="0"/>
      <dgm:spPr/>
    </dgm:pt>
    <dgm:pt modelId="{99002482-9DA4-4D00-B7BF-16139F63BF9A}" type="pres">
      <dgm:prSet presAssocID="{B2F2B6E0-D13F-4AB5-BDA1-446F64F955C1}" presName="Name5" presStyleLbl="vennNode1" presStyleIdx="4" presStyleCnt="8">
        <dgm:presLayoutVars>
          <dgm:bulletEnabled val="1"/>
        </dgm:presLayoutVars>
      </dgm:prSet>
      <dgm:spPr/>
      <dgm:t>
        <a:bodyPr/>
        <a:lstStyle/>
        <a:p>
          <a:pPr rtl="1"/>
          <a:endParaRPr lang="fa-IR"/>
        </a:p>
      </dgm:t>
    </dgm:pt>
    <dgm:pt modelId="{23A96C5D-A416-4BB9-B26E-ABE6B27EDB61}" type="pres">
      <dgm:prSet presAssocID="{4737B39E-10AC-4E62-A185-7F0C93CA286C}" presName="space" presStyleCnt="0"/>
      <dgm:spPr/>
    </dgm:pt>
    <dgm:pt modelId="{09042808-A43F-47E0-B2C1-5B4A8DC5F938}" type="pres">
      <dgm:prSet presAssocID="{25C2EF97-D233-45B5-BA05-189A6E28061E}" presName="Name5" presStyleLbl="vennNode1" presStyleIdx="5" presStyleCnt="8">
        <dgm:presLayoutVars>
          <dgm:bulletEnabled val="1"/>
        </dgm:presLayoutVars>
      </dgm:prSet>
      <dgm:spPr/>
      <dgm:t>
        <a:bodyPr/>
        <a:lstStyle/>
        <a:p>
          <a:pPr rtl="1"/>
          <a:endParaRPr lang="fa-IR"/>
        </a:p>
      </dgm:t>
    </dgm:pt>
    <dgm:pt modelId="{57C5F024-B527-43F8-AF60-0F70E0ABBB6C}" type="pres">
      <dgm:prSet presAssocID="{169B7C92-3B0B-4FF0-8945-A8F65C074571}" presName="space" presStyleCnt="0"/>
      <dgm:spPr/>
    </dgm:pt>
    <dgm:pt modelId="{9AF7184D-6069-41A4-AD3D-481E094CAD45}" type="pres">
      <dgm:prSet presAssocID="{A5888654-0B17-4B7F-90C2-BD278A7CCB1B}" presName="Name5" presStyleLbl="vennNode1" presStyleIdx="6" presStyleCnt="8">
        <dgm:presLayoutVars>
          <dgm:bulletEnabled val="1"/>
        </dgm:presLayoutVars>
      </dgm:prSet>
      <dgm:spPr/>
      <dgm:t>
        <a:bodyPr/>
        <a:lstStyle/>
        <a:p>
          <a:pPr rtl="1"/>
          <a:endParaRPr lang="fa-IR"/>
        </a:p>
      </dgm:t>
    </dgm:pt>
    <dgm:pt modelId="{41056FDE-9B60-4695-AD11-230EBA47F664}" type="pres">
      <dgm:prSet presAssocID="{81050277-35A1-4F8A-8996-0145EDC8052A}" presName="space" presStyleCnt="0"/>
      <dgm:spPr/>
    </dgm:pt>
    <dgm:pt modelId="{0CDCEA98-14B4-4818-A74A-12BE6E6FAF02}" type="pres">
      <dgm:prSet presAssocID="{C09D76A7-DC7D-4971-8DE2-7961CEC6992F}" presName="Name5" presStyleLbl="vennNode1" presStyleIdx="7" presStyleCnt="8">
        <dgm:presLayoutVars>
          <dgm:bulletEnabled val="1"/>
        </dgm:presLayoutVars>
      </dgm:prSet>
      <dgm:spPr/>
      <dgm:t>
        <a:bodyPr/>
        <a:lstStyle/>
        <a:p>
          <a:pPr rtl="1"/>
          <a:endParaRPr lang="fa-IR"/>
        </a:p>
      </dgm:t>
    </dgm:pt>
  </dgm:ptLst>
  <dgm:cxnLst>
    <dgm:cxn modelId="{5EE2CF5C-2700-4A52-B404-ACC668339E5F}" srcId="{D6428900-C827-42A6-8158-D78D0B287513}" destId="{0C793A2D-2215-4EAD-8EC3-2FA2F92262B7}" srcOrd="1" destOrd="0" parTransId="{E8C670BC-F4F0-434D-8246-51406568FAD9}" sibTransId="{70CA674D-E7B2-40C0-888B-C8D261C6DBF8}"/>
    <dgm:cxn modelId="{34E7D78B-5591-442E-9A3E-0D24B0766C40}" type="presOf" srcId="{6E6988DB-093E-4D99-A044-3D3088636C0A}" destId="{09AD27C2-7873-4AFE-9C15-1891E20B72D4}" srcOrd="0" destOrd="0" presId="urn:microsoft.com/office/officeart/2005/8/layout/venn3"/>
    <dgm:cxn modelId="{6826FE79-4A47-4A38-BEF9-90B65CAFB417}" srcId="{D6428900-C827-42A6-8158-D78D0B287513}" destId="{A5888654-0B17-4B7F-90C2-BD278A7CCB1B}" srcOrd="6" destOrd="0" parTransId="{90DF2223-003E-4F52-AA04-481C00393767}" sibTransId="{81050277-35A1-4F8A-8996-0145EDC8052A}"/>
    <dgm:cxn modelId="{1409A377-B512-4D6A-868B-FC9C4189D8A8}" srcId="{D6428900-C827-42A6-8158-D78D0B287513}" destId="{6E6988DB-093E-4D99-A044-3D3088636C0A}" srcOrd="0" destOrd="0" parTransId="{5F2704F2-33E4-41FC-96FE-41F8CAD05CB8}" sibTransId="{D778B98C-4E06-46C5-A769-0016A7975709}"/>
    <dgm:cxn modelId="{3EEEA9F2-F9C5-4F79-BE8F-01A612A4CE19}" type="presOf" srcId="{B2F2B6E0-D13F-4AB5-BDA1-446F64F955C1}" destId="{99002482-9DA4-4D00-B7BF-16139F63BF9A}" srcOrd="0" destOrd="0" presId="urn:microsoft.com/office/officeart/2005/8/layout/venn3"/>
    <dgm:cxn modelId="{C22A6FA2-A19B-4EF4-9758-32692280F946}" type="presOf" srcId="{0C793A2D-2215-4EAD-8EC3-2FA2F92262B7}" destId="{29C6EEFB-BF8F-42CD-BEAD-DF535D634C91}" srcOrd="0" destOrd="0" presId="urn:microsoft.com/office/officeart/2005/8/layout/venn3"/>
    <dgm:cxn modelId="{89DD2D96-A16C-41B4-BE0E-EBDEDE3C798E}" type="presOf" srcId="{4408DAFE-42FF-4FDF-944A-3E94BC97BBBC}" destId="{BD0943EE-2A42-4C29-8D24-B4C4B1FBDB81}" srcOrd="0" destOrd="0" presId="urn:microsoft.com/office/officeart/2005/8/layout/venn3"/>
    <dgm:cxn modelId="{A83D886C-D8CB-436C-B230-B3AFAA2A6394}" srcId="{D6428900-C827-42A6-8158-D78D0B287513}" destId="{C09D76A7-DC7D-4971-8DE2-7961CEC6992F}" srcOrd="7" destOrd="0" parTransId="{73EC98F5-1144-4030-A555-B19C6B0605EE}" sibTransId="{6224E76E-C360-4034-8F1C-D76A54763D33}"/>
    <dgm:cxn modelId="{201C7C1F-91F0-4D39-93DB-0E2AE9BF77A5}" srcId="{D6428900-C827-42A6-8158-D78D0B287513}" destId="{E617DB25-A937-4554-9C98-8C47EE88D915}" srcOrd="2" destOrd="0" parTransId="{D7A303D5-D201-4DC3-BFF4-7EA50231D224}" sibTransId="{F6D05807-47B5-4268-A42F-7B7484A2C0C0}"/>
    <dgm:cxn modelId="{AA3EDCA0-7BC7-46DD-8AAF-3E9D5933C99D}" type="presOf" srcId="{25C2EF97-D233-45B5-BA05-189A6E28061E}" destId="{09042808-A43F-47E0-B2C1-5B4A8DC5F938}" srcOrd="0" destOrd="0" presId="urn:microsoft.com/office/officeart/2005/8/layout/venn3"/>
    <dgm:cxn modelId="{D38719EC-F638-431F-869D-12BDF654B940}" srcId="{D6428900-C827-42A6-8158-D78D0B287513}" destId="{25C2EF97-D233-45B5-BA05-189A6E28061E}" srcOrd="5" destOrd="0" parTransId="{00B1E3DA-56CD-4C90-9DB2-73F3F3359C6D}" sibTransId="{169B7C92-3B0B-4FF0-8945-A8F65C074571}"/>
    <dgm:cxn modelId="{C14628D6-D70F-4764-B342-BC3B863C7117}" srcId="{D6428900-C827-42A6-8158-D78D0B287513}" destId="{4408DAFE-42FF-4FDF-944A-3E94BC97BBBC}" srcOrd="3" destOrd="0" parTransId="{B619C7AF-F823-4D4C-8AC0-21A5294BA454}" sibTransId="{6EEEB81B-D0C9-435D-BD1D-785145491118}"/>
    <dgm:cxn modelId="{160D89AC-1176-4C70-AC00-4FB1DF7FAC3A}" type="presOf" srcId="{E617DB25-A937-4554-9C98-8C47EE88D915}" destId="{3AEDD909-ACB8-41AA-999E-CCCA56AB6F75}" srcOrd="0" destOrd="0" presId="urn:microsoft.com/office/officeart/2005/8/layout/venn3"/>
    <dgm:cxn modelId="{508527DB-643E-476F-B635-8A0F22CF4456}" type="presOf" srcId="{D6428900-C827-42A6-8158-D78D0B287513}" destId="{6CD5BBC3-50CA-4CEB-A995-F969249F26AD}" srcOrd="0" destOrd="0" presId="urn:microsoft.com/office/officeart/2005/8/layout/venn3"/>
    <dgm:cxn modelId="{587610FF-288B-4276-ADB6-651A95AC8EFE}" type="presOf" srcId="{C09D76A7-DC7D-4971-8DE2-7961CEC6992F}" destId="{0CDCEA98-14B4-4818-A74A-12BE6E6FAF02}" srcOrd="0" destOrd="0" presId="urn:microsoft.com/office/officeart/2005/8/layout/venn3"/>
    <dgm:cxn modelId="{9FFA9608-2DAA-488A-85C0-DAB53C29D473}" srcId="{D6428900-C827-42A6-8158-D78D0B287513}" destId="{B2F2B6E0-D13F-4AB5-BDA1-446F64F955C1}" srcOrd="4" destOrd="0" parTransId="{A9FEE718-0AE4-4EB7-9EEE-CA5EEA38D9A6}" sibTransId="{4737B39E-10AC-4E62-A185-7F0C93CA286C}"/>
    <dgm:cxn modelId="{8DBB9B54-CE71-4E0A-9C63-81EF4A693D76}" type="presOf" srcId="{A5888654-0B17-4B7F-90C2-BD278A7CCB1B}" destId="{9AF7184D-6069-41A4-AD3D-481E094CAD45}" srcOrd="0" destOrd="0" presId="urn:microsoft.com/office/officeart/2005/8/layout/venn3"/>
    <dgm:cxn modelId="{4314BC5A-5DB6-48CE-B0CF-87D6C67912AD}" type="presParOf" srcId="{6CD5BBC3-50CA-4CEB-A995-F969249F26AD}" destId="{09AD27C2-7873-4AFE-9C15-1891E20B72D4}" srcOrd="0" destOrd="0" presId="urn:microsoft.com/office/officeart/2005/8/layout/venn3"/>
    <dgm:cxn modelId="{8C4BBBBA-BE71-48FE-A8FA-ED46E3D89185}" type="presParOf" srcId="{6CD5BBC3-50CA-4CEB-A995-F969249F26AD}" destId="{E806338C-4725-4167-99ED-6098CC5EF634}" srcOrd="1" destOrd="0" presId="urn:microsoft.com/office/officeart/2005/8/layout/venn3"/>
    <dgm:cxn modelId="{BDCB6237-1E8A-45CF-98AE-B1D8CDBEE6B6}" type="presParOf" srcId="{6CD5BBC3-50CA-4CEB-A995-F969249F26AD}" destId="{29C6EEFB-BF8F-42CD-BEAD-DF535D634C91}" srcOrd="2" destOrd="0" presId="urn:microsoft.com/office/officeart/2005/8/layout/venn3"/>
    <dgm:cxn modelId="{8B23E2CF-FFC5-4536-8311-3FD9AF15338B}" type="presParOf" srcId="{6CD5BBC3-50CA-4CEB-A995-F969249F26AD}" destId="{1ECA2A71-E2F7-4D6A-8A8F-D4E52AD98BFD}" srcOrd="3" destOrd="0" presId="urn:microsoft.com/office/officeart/2005/8/layout/venn3"/>
    <dgm:cxn modelId="{2023E97C-5E1D-4656-A4D4-DEF277FF93B2}" type="presParOf" srcId="{6CD5BBC3-50CA-4CEB-A995-F969249F26AD}" destId="{3AEDD909-ACB8-41AA-999E-CCCA56AB6F75}" srcOrd="4" destOrd="0" presId="urn:microsoft.com/office/officeart/2005/8/layout/venn3"/>
    <dgm:cxn modelId="{1CB84B3C-0D01-4D10-8777-64260C3F9079}" type="presParOf" srcId="{6CD5BBC3-50CA-4CEB-A995-F969249F26AD}" destId="{58A0810B-A9EA-4E4E-9C69-40980679B4EF}" srcOrd="5" destOrd="0" presId="urn:microsoft.com/office/officeart/2005/8/layout/venn3"/>
    <dgm:cxn modelId="{6CF71C5C-D93D-428B-B2D4-3CCFA0E58E1E}" type="presParOf" srcId="{6CD5BBC3-50CA-4CEB-A995-F969249F26AD}" destId="{BD0943EE-2A42-4C29-8D24-B4C4B1FBDB81}" srcOrd="6" destOrd="0" presId="urn:microsoft.com/office/officeart/2005/8/layout/venn3"/>
    <dgm:cxn modelId="{727263EF-E7BB-4514-B787-CD0FF74FF6C0}" type="presParOf" srcId="{6CD5BBC3-50CA-4CEB-A995-F969249F26AD}" destId="{81EF9F3F-530A-4740-B43A-B9FE0C6BF064}" srcOrd="7" destOrd="0" presId="urn:microsoft.com/office/officeart/2005/8/layout/venn3"/>
    <dgm:cxn modelId="{5136E36F-6168-4CDB-BA02-AB80FCA80873}" type="presParOf" srcId="{6CD5BBC3-50CA-4CEB-A995-F969249F26AD}" destId="{99002482-9DA4-4D00-B7BF-16139F63BF9A}" srcOrd="8" destOrd="0" presId="urn:microsoft.com/office/officeart/2005/8/layout/venn3"/>
    <dgm:cxn modelId="{C2A839C1-0A60-47DD-9805-EB006B019B80}" type="presParOf" srcId="{6CD5BBC3-50CA-4CEB-A995-F969249F26AD}" destId="{23A96C5D-A416-4BB9-B26E-ABE6B27EDB61}" srcOrd="9" destOrd="0" presId="urn:microsoft.com/office/officeart/2005/8/layout/venn3"/>
    <dgm:cxn modelId="{31132A16-820C-4FAD-8FA7-83F9288C287F}" type="presParOf" srcId="{6CD5BBC3-50CA-4CEB-A995-F969249F26AD}" destId="{09042808-A43F-47E0-B2C1-5B4A8DC5F938}" srcOrd="10" destOrd="0" presId="urn:microsoft.com/office/officeart/2005/8/layout/venn3"/>
    <dgm:cxn modelId="{9D18DAF1-54EA-449D-B27C-B520BBD23407}" type="presParOf" srcId="{6CD5BBC3-50CA-4CEB-A995-F969249F26AD}" destId="{57C5F024-B527-43F8-AF60-0F70E0ABBB6C}" srcOrd="11" destOrd="0" presId="urn:microsoft.com/office/officeart/2005/8/layout/venn3"/>
    <dgm:cxn modelId="{A26086A0-3653-42EA-8B21-3282DBDEE635}" type="presParOf" srcId="{6CD5BBC3-50CA-4CEB-A995-F969249F26AD}" destId="{9AF7184D-6069-41A4-AD3D-481E094CAD45}" srcOrd="12" destOrd="0" presId="urn:microsoft.com/office/officeart/2005/8/layout/venn3"/>
    <dgm:cxn modelId="{B5502D6D-3749-4AB3-A26F-6A5F31B6CC54}" type="presParOf" srcId="{6CD5BBC3-50CA-4CEB-A995-F969249F26AD}" destId="{41056FDE-9B60-4695-AD11-230EBA47F664}" srcOrd="13" destOrd="0" presId="urn:microsoft.com/office/officeart/2005/8/layout/venn3"/>
    <dgm:cxn modelId="{51B4F030-9A56-4C01-9BAA-D8DF98693217}" type="presParOf" srcId="{6CD5BBC3-50CA-4CEB-A995-F969249F26AD}" destId="{0CDCEA98-14B4-4818-A74A-12BE6E6FAF02}" srcOrd="14" destOrd="0" presId="urn:microsoft.com/office/officeart/2005/8/layout/venn3"/>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45EC275B-FCAD-46C6-9F90-6CB82E17A05C}" type="doc">
      <dgm:prSet loTypeId="urn:microsoft.com/office/officeart/2005/8/layout/hProcess9" loCatId="process" qsTypeId="urn:microsoft.com/office/officeart/2005/8/quickstyle/simple1" qsCatId="simple" csTypeId="urn:microsoft.com/office/officeart/2005/8/colors/colorful2" csCatId="colorful" phldr="1"/>
      <dgm:spPr/>
    </dgm:pt>
    <dgm:pt modelId="{C10770C1-50C6-435A-85C9-C44DAAD27467}">
      <dgm:prSet phldrT="[Text]"/>
      <dgm:spPr/>
      <dgm:t>
        <a:bodyPr/>
        <a:lstStyle/>
        <a:p>
          <a:r>
            <a:rPr lang="fa-IR">
              <a:latin typeface="Times New Roman"/>
              <a:ea typeface="Times New Roman"/>
              <a:cs typeface="B Bardiya" pitchFamily="2" charset="-78"/>
            </a:rPr>
            <a:t>بافت قدیم شیراز غیرقابل سکونت شده است</a:t>
          </a:r>
          <a:endParaRPr lang="en-US"/>
        </a:p>
      </dgm:t>
    </dgm:pt>
    <dgm:pt modelId="{EAA79479-4C83-4000-8DCB-9C94D9006DEC}" type="parTrans" cxnId="{07239CA7-600B-4DAB-8971-6A3180336223}">
      <dgm:prSet/>
      <dgm:spPr/>
      <dgm:t>
        <a:bodyPr/>
        <a:lstStyle/>
        <a:p>
          <a:endParaRPr lang="en-US"/>
        </a:p>
      </dgm:t>
    </dgm:pt>
    <dgm:pt modelId="{61EFCD61-EA3C-4CD4-8091-FD1B4AF4C718}" type="sibTrans" cxnId="{07239CA7-600B-4DAB-8971-6A3180336223}">
      <dgm:prSet/>
      <dgm:spPr/>
      <dgm:t>
        <a:bodyPr/>
        <a:lstStyle/>
        <a:p>
          <a:endParaRPr lang="en-US"/>
        </a:p>
      </dgm:t>
    </dgm:pt>
    <dgm:pt modelId="{CAA3962D-56FF-498C-8B89-DC97389C6343}">
      <dgm:prSet/>
      <dgm:spPr/>
      <dgm:t>
        <a:bodyPr/>
        <a:lstStyle/>
        <a:p>
          <a:r>
            <a:rPr lang="fa-IR">
              <a:latin typeface="Times New Roman"/>
              <a:ea typeface="Times New Roman"/>
              <a:cs typeface="B Bardiya" pitchFamily="2" charset="-78"/>
            </a:rPr>
            <a:t>استفاده از مصالح نه‌چندان محکم و بادوام و فرسوده شدن مصالح به کار رفته در ساختمان‌های قدیمی، دیگر جای امنی برای شهروندان آن منطقه محسوب نمی‌شود</a:t>
          </a:r>
          <a:endParaRPr lang="fa-IR" dirty="0">
            <a:latin typeface="Times New Roman"/>
            <a:ea typeface="Times New Roman"/>
            <a:cs typeface="B Bardiya" pitchFamily="2" charset="-78"/>
          </a:endParaRPr>
        </a:p>
      </dgm:t>
    </dgm:pt>
    <dgm:pt modelId="{E2BD0EAC-D3C4-4581-8E13-B2C0848CF33F}" type="parTrans" cxnId="{3084E9B1-76E1-46D9-9285-CC259E1880A7}">
      <dgm:prSet/>
      <dgm:spPr/>
      <dgm:t>
        <a:bodyPr/>
        <a:lstStyle/>
        <a:p>
          <a:endParaRPr lang="en-US"/>
        </a:p>
      </dgm:t>
    </dgm:pt>
    <dgm:pt modelId="{9E5C05E3-708B-46EA-B9FA-30BBAA7A3D22}" type="sibTrans" cxnId="{3084E9B1-76E1-46D9-9285-CC259E1880A7}">
      <dgm:prSet/>
      <dgm:spPr/>
      <dgm:t>
        <a:bodyPr/>
        <a:lstStyle/>
        <a:p>
          <a:endParaRPr lang="en-US"/>
        </a:p>
      </dgm:t>
    </dgm:pt>
    <dgm:pt modelId="{4E9A933C-968F-47CA-8133-E43D34747187}">
      <dgm:prSet/>
      <dgm:spPr/>
      <dgm:t>
        <a:bodyPr/>
        <a:lstStyle/>
        <a:p>
          <a:r>
            <a:rPr lang="fa-IR">
              <a:latin typeface="Times New Roman"/>
              <a:ea typeface="Times New Roman"/>
              <a:cs typeface="B Bardiya" pitchFamily="2" charset="-78"/>
            </a:rPr>
            <a:t>کوچه‌های تنگی که براساس مقتضیات زمان و شرایط گذشته طراحی شده و دیگر امکان تردد وسایل نقلیه امروزی را در خود نمی‌پذیرد. </a:t>
          </a:r>
          <a:endParaRPr lang="fa-IR" dirty="0">
            <a:latin typeface="Times New Roman"/>
            <a:ea typeface="Times New Roman"/>
            <a:cs typeface="B Bardiya" pitchFamily="2" charset="-78"/>
          </a:endParaRPr>
        </a:p>
      </dgm:t>
    </dgm:pt>
    <dgm:pt modelId="{313D5A4B-3664-4E54-8E78-73E1F2C337BB}" type="parTrans" cxnId="{3CDF475F-B158-499E-82B2-FFC96ADD0646}">
      <dgm:prSet/>
      <dgm:spPr/>
      <dgm:t>
        <a:bodyPr/>
        <a:lstStyle/>
        <a:p>
          <a:endParaRPr lang="en-US"/>
        </a:p>
      </dgm:t>
    </dgm:pt>
    <dgm:pt modelId="{1D5441FF-E04D-4EEB-B3F7-08AAEAF936EE}" type="sibTrans" cxnId="{3CDF475F-B158-499E-82B2-FFC96ADD0646}">
      <dgm:prSet/>
      <dgm:spPr/>
      <dgm:t>
        <a:bodyPr/>
        <a:lstStyle/>
        <a:p>
          <a:endParaRPr lang="en-US"/>
        </a:p>
      </dgm:t>
    </dgm:pt>
    <dgm:pt modelId="{FABDFA12-E814-4226-A153-25BC997BDCCE}">
      <dgm:prSet/>
      <dgm:spPr/>
      <dgm:t>
        <a:bodyPr/>
        <a:lstStyle/>
        <a:p>
          <a:r>
            <a:rPr lang="fa-IR" dirty="0">
              <a:solidFill>
                <a:schemeClr val="tx1">
                  <a:lumMod val="85000"/>
                  <a:lumOff val="15000"/>
                </a:schemeClr>
              </a:solidFill>
              <a:latin typeface="Times New Roman"/>
              <a:ea typeface="Times New Roman"/>
              <a:cs typeface="B Bardiya" pitchFamily="2" charset="-78"/>
            </a:rPr>
            <a:t>عدم‌فضاهای آموزشی مناسب با شرایط امروزی و نبود مکان‌های تفریحی، </a:t>
          </a:r>
        </a:p>
      </dgm:t>
    </dgm:pt>
    <dgm:pt modelId="{35DFF9EA-778D-4310-8B78-F3A399965415}" type="parTrans" cxnId="{EA3B4335-DB18-49C4-B11F-C344846BADC7}">
      <dgm:prSet/>
      <dgm:spPr/>
      <dgm:t>
        <a:bodyPr/>
        <a:lstStyle/>
        <a:p>
          <a:endParaRPr lang="en-US"/>
        </a:p>
      </dgm:t>
    </dgm:pt>
    <dgm:pt modelId="{0D5F91DC-D8A5-4515-9DDF-BC0B595DD5C1}" type="sibTrans" cxnId="{EA3B4335-DB18-49C4-B11F-C344846BADC7}">
      <dgm:prSet/>
      <dgm:spPr/>
      <dgm:t>
        <a:bodyPr/>
        <a:lstStyle/>
        <a:p>
          <a:endParaRPr lang="en-US"/>
        </a:p>
      </dgm:t>
    </dgm:pt>
    <dgm:pt modelId="{29C3D3FC-78C8-4EF5-A7B2-5B5F7382440E}">
      <dgm:prSet/>
      <dgm:spPr/>
      <dgm:t>
        <a:bodyPr/>
        <a:lstStyle/>
        <a:p>
          <a:r>
            <a:rPr lang="fa-IR" dirty="0">
              <a:solidFill>
                <a:schemeClr val="tx1"/>
              </a:solidFill>
              <a:latin typeface="Times New Roman"/>
              <a:ea typeface="Times New Roman"/>
              <a:cs typeface="B Bardiya" pitchFamily="2" charset="-78"/>
            </a:rPr>
            <a:t>جایی که دیگر هیچ نشانی از تمدنی که هر ایرانی یک روز به آن افتخار می کرد نداشت، بلکه تنها به منطقه ای تبدیل شده بود که زندگی همراه با محرومیت را به تصویر می کشید</a:t>
          </a:r>
        </a:p>
      </dgm:t>
    </dgm:pt>
    <dgm:pt modelId="{08F79D71-1B1C-4511-A1F3-AF9F037D7901}" type="parTrans" cxnId="{068CEA24-9FED-45D0-97E1-177B3671FB36}">
      <dgm:prSet/>
      <dgm:spPr/>
      <dgm:t>
        <a:bodyPr/>
        <a:lstStyle/>
        <a:p>
          <a:endParaRPr lang="en-US"/>
        </a:p>
      </dgm:t>
    </dgm:pt>
    <dgm:pt modelId="{30C13CD1-8787-43EC-9E67-44918FBECAD5}" type="sibTrans" cxnId="{068CEA24-9FED-45D0-97E1-177B3671FB36}">
      <dgm:prSet/>
      <dgm:spPr/>
      <dgm:t>
        <a:bodyPr/>
        <a:lstStyle/>
        <a:p>
          <a:endParaRPr lang="en-US"/>
        </a:p>
      </dgm:t>
    </dgm:pt>
    <dgm:pt modelId="{BFF59B1C-262E-4736-99A4-EA783D807420}" type="pres">
      <dgm:prSet presAssocID="{45EC275B-FCAD-46C6-9F90-6CB82E17A05C}" presName="CompostProcess" presStyleCnt="0">
        <dgm:presLayoutVars>
          <dgm:dir/>
          <dgm:resizeHandles val="exact"/>
        </dgm:presLayoutVars>
      </dgm:prSet>
      <dgm:spPr/>
    </dgm:pt>
    <dgm:pt modelId="{984CB381-7DDC-4A5B-9600-3CD3F44CEBE7}" type="pres">
      <dgm:prSet presAssocID="{45EC275B-FCAD-46C6-9F90-6CB82E17A05C}" presName="arrow" presStyleLbl="bgShp" presStyleIdx="0" presStyleCnt="1"/>
      <dgm:spPr>
        <a:scene3d>
          <a:camera prst="orthographicFront"/>
          <a:lightRig rig="threePt" dir="t"/>
        </a:scene3d>
        <a:sp3d>
          <a:bevelT/>
        </a:sp3d>
      </dgm:spPr>
    </dgm:pt>
    <dgm:pt modelId="{3AC3341A-FC3C-4DE3-8DAD-F8632C3D7750}" type="pres">
      <dgm:prSet presAssocID="{45EC275B-FCAD-46C6-9F90-6CB82E17A05C}" presName="linearProcess" presStyleCnt="0"/>
      <dgm:spPr/>
    </dgm:pt>
    <dgm:pt modelId="{B437E506-E145-4775-9C35-8732596633A4}" type="pres">
      <dgm:prSet presAssocID="{C10770C1-50C6-435A-85C9-C44DAAD27467}" presName="textNode" presStyleLbl="node1" presStyleIdx="0" presStyleCnt="5">
        <dgm:presLayoutVars>
          <dgm:bulletEnabled val="1"/>
        </dgm:presLayoutVars>
      </dgm:prSet>
      <dgm:spPr/>
      <dgm:t>
        <a:bodyPr/>
        <a:lstStyle/>
        <a:p>
          <a:pPr rtl="1"/>
          <a:endParaRPr lang="fa-IR"/>
        </a:p>
      </dgm:t>
    </dgm:pt>
    <dgm:pt modelId="{46A66DC7-8E25-422E-BBA3-D59F4A5B1E20}" type="pres">
      <dgm:prSet presAssocID="{61EFCD61-EA3C-4CD4-8091-FD1B4AF4C718}" presName="sibTrans" presStyleCnt="0"/>
      <dgm:spPr/>
    </dgm:pt>
    <dgm:pt modelId="{7A63A553-71F7-436B-BB01-1D59144984EE}" type="pres">
      <dgm:prSet presAssocID="{CAA3962D-56FF-498C-8B89-DC97389C6343}" presName="textNode" presStyleLbl="node1" presStyleIdx="1" presStyleCnt="5">
        <dgm:presLayoutVars>
          <dgm:bulletEnabled val="1"/>
        </dgm:presLayoutVars>
      </dgm:prSet>
      <dgm:spPr/>
      <dgm:t>
        <a:bodyPr/>
        <a:lstStyle/>
        <a:p>
          <a:pPr rtl="1"/>
          <a:endParaRPr lang="fa-IR"/>
        </a:p>
      </dgm:t>
    </dgm:pt>
    <dgm:pt modelId="{96B71714-E70B-4255-8DF9-E48F95C6269E}" type="pres">
      <dgm:prSet presAssocID="{9E5C05E3-708B-46EA-B9FA-30BBAA7A3D22}" presName="sibTrans" presStyleCnt="0"/>
      <dgm:spPr/>
    </dgm:pt>
    <dgm:pt modelId="{B47C182E-CEA6-42E2-8ABF-8908EF4193C1}" type="pres">
      <dgm:prSet presAssocID="{4E9A933C-968F-47CA-8133-E43D34747187}" presName="textNode" presStyleLbl="node1" presStyleIdx="2" presStyleCnt="5">
        <dgm:presLayoutVars>
          <dgm:bulletEnabled val="1"/>
        </dgm:presLayoutVars>
      </dgm:prSet>
      <dgm:spPr/>
      <dgm:t>
        <a:bodyPr/>
        <a:lstStyle/>
        <a:p>
          <a:pPr rtl="1"/>
          <a:endParaRPr lang="fa-IR"/>
        </a:p>
      </dgm:t>
    </dgm:pt>
    <dgm:pt modelId="{3D540F16-3332-4C4B-A113-955C3F836F12}" type="pres">
      <dgm:prSet presAssocID="{1D5441FF-E04D-4EEB-B3F7-08AAEAF936EE}" presName="sibTrans" presStyleCnt="0"/>
      <dgm:spPr/>
    </dgm:pt>
    <dgm:pt modelId="{82623E72-02B5-4EE2-BD35-4219D2DA6929}" type="pres">
      <dgm:prSet presAssocID="{FABDFA12-E814-4226-A153-25BC997BDCCE}" presName="textNode" presStyleLbl="node1" presStyleIdx="3" presStyleCnt="5">
        <dgm:presLayoutVars>
          <dgm:bulletEnabled val="1"/>
        </dgm:presLayoutVars>
      </dgm:prSet>
      <dgm:spPr/>
      <dgm:t>
        <a:bodyPr/>
        <a:lstStyle/>
        <a:p>
          <a:pPr rtl="1"/>
          <a:endParaRPr lang="fa-IR"/>
        </a:p>
      </dgm:t>
    </dgm:pt>
    <dgm:pt modelId="{D75D8878-24CF-41EA-BEA0-8AE156DC1ABF}" type="pres">
      <dgm:prSet presAssocID="{0D5F91DC-D8A5-4515-9DDF-BC0B595DD5C1}" presName="sibTrans" presStyleCnt="0"/>
      <dgm:spPr/>
    </dgm:pt>
    <dgm:pt modelId="{53AAEAA4-EC42-4152-839F-DC57404D6DD9}" type="pres">
      <dgm:prSet presAssocID="{29C3D3FC-78C8-4EF5-A7B2-5B5F7382440E}" presName="textNode" presStyleLbl="node1" presStyleIdx="4" presStyleCnt="5">
        <dgm:presLayoutVars>
          <dgm:bulletEnabled val="1"/>
        </dgm:presLayoutVars>
      </dgm:prSet>
      <dgm:spPr/>
      <dgm:t>
        <a:bodyPr/>
        <a:lstStyle/>
        <a:p>
          <a:pPr rtl="1"/>
          <a:endParaRPr lang="fa-IR"/>
        </a:p>
      </dgm:t>
    </dgm:pt>
  </dgm:ptLst>
  <dgm:cxnLst>
    <dgm:cxn modelId="{5EA4C0E9-6EDD-46AB-8257-E3D65836A271}" type="presOf" srcId="{CAA3962D-56FF-498C-8B89-DC97389C6343}" destId="{7A63A553-71F7-436B-BB01-1D59144984EE}" srcOrd="0" destOrd="0" presId="urn:microsoft.com/office/officeart/2005/8/layout/hProcess9"/>
    <dgm:cxn modelId="{EA3B4335-DB18-49C4-B11F-C344846BADC7}" srcId="{45EC275B-FCAD-46C6-9F90-6CB82E17A05C}" destId="{FABDFA12-E814-4226-A153-25BC997BDCCE}" srcOrd="3" destOrd="0" parTransId="{35DFF9EA-778D-4310-8B78-F3A399965415}" sibTransId="{0D5F91DC-D8A5-4515-9DDF-BC0B595DD5C1}"/>
    <dgm:cxn modelId="{DFCD1756-5FD1-4119-8199-38CDD94D40ED}" type="presOf" srcId="{FABDFA12-E814-4226-A153-25BC997BDCCE}" destId="{82623E72-02B5-4EE2-BD35-4219D2DA6929}" srcOrd="0" destOrd="0" presId="urn:microsoft.com/office/officeart/2005/8/layout/hProcess9"/>
    <dgm:cxn modelId="{975B1428-0330-4735-AAD9-76CE4D732295}" type="presOf" srcId="{4E9A933C-968F-47CA-8133-E43D34747187}" destId="{B47C182E-CEA6-42E2-8ABF-8908EF4193C1}" srcOrd="0" destOrd="0" presId="urn:microsoft.com/office/officeart/2005/8/layout/hProcess9"/>
    <dgm:cxn modelId="{8849D634-0E12-46D3-B249-C4B6B35D50B2}" type="presOf" srcId="{45EC275B-FCAD-46C6-9F90-6CB82E17A05C}" destId="{BFF59B1C-262E-4736-99A4-EA783D807420}" srcOrd="0" destOrd="0" presId="urn:microsoft.com/office/officeart/2005/8/layout/hProcess9"/>
    <dgm:cxn modelId="{3CDF475F-B158-499E-82B2-FFC96ADD0646}" srcId="{45EC275B-FCAD-46C6-9F90-6CB82E17A05C}" destId="{4E9A933C-968F-47CA-8133-E43D34747187}" srcOrd="2" destOrd="0" parTransId="{313D5A4B-3664-4E54-8E78-73E1F2C337BB}" sibTransId="{1D5441FF-E04D-4EEB-B3F7-08AAEAF936EE}"/>
    <dgm:cxn modelId="{068CEA24-9FED-45D0-97E1-177B3671FB36}" srcId="{45EC275B-FCAD-46C6-9F90-6CB82E17A05C}" destId="{29C3D3FC-78C8-4EF5-A7B2-5B5F7382440E}" srcOrd="4" destOrd="0" parTransId="{08F79D71-1B1C-4511-A1F3-AF9F037D7901}" sibTransId="{30C13CD1-8787-43EC-9E67-44918FBECAD5}"/>
    <dgm:cxn modelId="{3084E9B1-76E1-46D9-9285-CC259E1880A7}" srcId="{45EC275B-FCAD-46C6-9F90-6CB82E17A05C}" destId="{CAA3962D-56FF-498C-8B89-DC97389C6343}" srcOrd="1" destOrd="0" parTransId="{E2BD0EAC-D3C4-4581-8E13-B2C0848CF33F}" sibTransId="{9E5C05E3-708B-46EA-B9FA-30BBAA7A3D22}"/>
    <dgm:cxn modelId="{9CDD2577-4666-487F-9C12-49690AD49742}" type="presOf" srcId="{C10770C1-50C6-435A-85C9-C44DAAD27467}" destId="{B437E506-E145-4775-9C35-8732596633A4}" srcOrd="0" destOrd="0" presId="urn:microsoft.com/office/officeart/2005/8/layout/hProcess9"/>
    <dgm:cxn modelId="{07239CA7-600B-4DAB-8971-6A3180336223}" srcId="{45EC275B-FCAD-46C6-9F90-6CB82E17A05C}" destId="{C10770C1-50C6-435A-85C9-C44DAAD27467}" srcOrd="0" destOrd="0" parTransId="{EAA79479-4C83-4000-8DCB-9C94D9006DEC}" sibTransId="{61EFCD61-EA3C-4CD4-8091-FD1B4AF4C718}"/>
    <dgm:cxn modelId="{E40C59DD-80EC-4204-AC25-EEDAD7AF1AC4}" type="presOf" srcId="{29C3D3FC-78C8-4EF5-A7B2-5B5F7382440E}" destId="{53AAEAA4-EC42-4152-839F-DC57404D6DD9}" srcOrd="0" destOrd="0" presId="urn:microsoft.com/office/officeart/2005/8/layout/hProcess9"/>
    <dgm:cxn modelId="{7C4B6191-6274-44EC-905F-3CEB1C6AC679}" type="presParOf" srcId="{BFF59B1C-262E-4736-99A4-EA783D807420}" destId="{984CB381-7DDC-4A5B-9600-3CD3F44CEBE7}" srcOrd="0" destOrd="0" presId="urn:microsoft.com/office/officeart/2005/8/layout/hProcess9"/>
    <dgm:cxn modelId="{2C9EAC91-C046-4DD2-9330-37478A359F2E}" type="presParOf" srcId="{BFF59B1C-262E-4736-99A4-EA783D807420}" destId="{3AC3341A-FC3C-4DE3-8DAD-F8632C3D7750}" srcOrd="1" destOrd="0" presId="urn:microsoft.com/office/officeart/2005/8/layout/hProcess9"/>
    <dgm:cxn modelId="{F7C85BAA-2AFC-44F5-9027-D7486A88DA63}" type="presParOf" srcId="{3AC3341A-FC3C-4DE3-8DAD-F8632C3D7750}" destId="{B437E506-E145-4775-9C35-8732596633A4}" srcOrd="0" destOrd="0" presId="urn:microsoft.com/office/officeart/2005/8/layout/hProcess9"/>
    <dgm:cxn modelId="{0AD2812A-7655-4DF7-890A-CA575506D1D6}" type="presParOf" srcId="{3AC3341A-FC3C-4DE3-8DAD-F8632C3D7750}" destId="{46A66DC7-8E25-422E-BBA3-D59F4A5B1E20}" srcOrd="1" destOrd="0" presId="urn:microsoft.com/office/officeart/2005/8/layout/hProcess9"/>
    <dgm:cxn modelId="{329A2CBD-EC93-4DBC-A424-9CA1B5F61CAE}" type="presParOf" srcId="{3AC3341A-FC3C-4DE3-8DAD-F8632C3D7750}" destId="{7A63A553-71F7-436B-BB01-1D59144984EE}" srcOrd="2" destOrd="0" presId="urn:microsoft.com/office/officeart/2005/8/layout/hProcess9"/>
    <dgm:cxn modelId="{972841BE-3B79-4C1A-874D-7009728E6E91}" type="presParOf" srcId="{3AC3341A-FC3C-4DE3-8DAD-F8632C3D7750}" destId="{96B71714-E70B-4255-8DF9-E48F95C6269E}" srcOrd="3" destOrd="0" presId="urn:microsoft.com/office/officeart/2005/8/layout/hProcess9"/>
    <dgm:cxn modelId="{7C078EA5-E6DC-4BF0-A9C7-3F422B1E6ED4}" type="presParOf" srcId="{3AC3341A-FC3C-4DE3-8DAD-F8632C3D7750}" destId="{B47C182E-CEA6-42E2-8ABF-8908EF4193C1}" srcOrd="4" destOrd="0" presId="urn:microsoft.com/office/officeart/2005/8/layout/hProcess9"/>
    <dgm:cxn modelId="{3E01D023-2BB9-49D0-B79B-1360FC98DF8C}" type="presParOf" srcId="{3AC3341A-FC3C-4DE3-8DAD-F8632C3D7750}" destId="{3D540F16-3332-4C4B-A113-955C3F836F12}" srcOrd="5" destOrd="0" presId="urn:microsoft.com/office/officeart/2005/8/layout/hProcess9"/>
    <dgm:cxn modelId="{5FADAA33-FCE9-4E4A-9904-CDDB8B690804}" type="presParOf" srcId="{3AC3341A-FC3C-4DE3-8DAD-F8632C3D7750}" destId="{82623E72-02B5-4EE2-BD35-4219D2DA6929}" srcOrd="6" destOrd="0" presId="urn:microsoft.com/office/officeart/2005/8/layout/hProcess9"/>
    <dgm:cxn modelId="{780D1E72-79F2-4DD9-8169-F5870523E10C}" type="presParOf" srcId="{3AC3341A-FC3C-4DE3-8DAD-F8632C3D7750}" destId="{D75D8878-24CF-41EA-BEA0-8AE156DC1ABF}" srcOrd="7" destOrd="0" presId="urn:microsoft.com/office/officeart/2005/8/layout/hProcess9"/>
    <dgm:cxn modelId="{B8796DD6-F04E-43D9-A415-5F9A2884B03E}" type="presParOf" srcId="{3AC3341A-FC3C-4DE3-8DAD-F8632C3D7750}" destId="{53AAEAA4-EC42-4152-839F-DC57404D6DD9}" srcOrd="8" destOrd="0" presId="urn:microsoft.com/office/officeart/2005/8/layout/hProcess9"/>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11C491CE-BFA6-45F0-837C-5586CE37B9BD}" type="doc">
      <dgm:prSet loTypeId="urn:microsoft.com/office/officeart/2005/8/layout/hList3" loCatId="list" qsTypeId="urn:microsoft.com/office/officeart/2005/8/quickstyle/3d2#1" qsCatId="3D" csTypeId="urn:microsoft.com/office/officeart/2005/8/colors/accent2_5" csCatId="accent2" phldr="1"/>
      <dgm:spPr/>
      <dgm:t>
        <a:bodyPr/>
        <a:lstStyle/>
        <a:p>
          <a:pPr rtl="1"/>
          <a:endParaRPr lang="fa-IR"/>
        </a:p>
      </dgm:t>
    </dgm:pt>
    <dgm:pt modelId="{2D531437-B37F-40A1-9D30-4825782A07C7}">
      <dgm:prSet phldrT="[Text]"/>
      <dgm:spPr/>
      <dgm:t>
        <a:bodyPr>
          <a:scene3d>
            <a:camera prst="orthographicFront"/>
            <a:lightRig rig="flat" dir="tl"/>
          </a:scene3d>
          <a:sp3d contourW="19050" prstMaterial="clear">
            <a:bevelT w="50800" h="50800"/>
            <a:contourClr>
              <a:schemeClr val="accent5">
                <a:tint val="70000"/>
                <a:satMod val="180000"/>
                <a:alpha val="70000"/>
              </a:schemeClr>
            </a:contourClr>
          </a:sp3d>
        </a:bodyPr>
        <a:lstStyle/>
        <a:p>
          <a:pPr rtl="1"/>
          <a:r>
            <a:rPr lang="fa-IR" b="1" cap="none" spc="0" dirty="0">
              <a:ln/>
              <a:solidFill>
                <a:schemeClr val="accent5">
                  <a:tint val="50000"/>
                  <a:satMod val="180000"/>
                </a:schemeClr>
              </a:solidFill>
              <a:effectLst>
                <a:reflection blurRad="6350" stA="55000" endA="300" endPos="45500" dir="5400000" sy="-100000" algn="bl" rotWithShape="0"/>
              </a:effectLst>
              <a:cs typeface="B Kamran" pitchFamily="2" charset="-78"/>
            </a:rPr>
            <a:t>تعریف مساله</a:t>
          </a:r>
        </a:p>
      </dgm:t>
    </dgm:pt>
    <dgm:pt modelId="{969D9ACF-F5C7-4779-BEF1-0FD701339A86}" type="parTrans" cxnId="{F2439E3A-4FAC-4062-B611-BEFAEE648FC6}">
      <dgm:prSet/>
      <dgm:spPr/>
      <dgm:t>
        <a:bodyPr/>
        <a:lstStyle/>
        <a:p>
          <a:pPr rtl="1"/>
          <a:endParaRPr lang="fa-IR"/>
        </a:p>
      </dgm:t>
    </dgm:pt>
    <dgm:pt modelId="{40FBBF74-E461-4833-A1DF-C0218525E3BA}" type="sibTrans" cxnId="{F2439E3A-4FAC-4062-B611-BEFAEE648FC6}">
      <dgm:prSet/>
      <dgm:spPr/>
      <dgm:t>
        <a:bodyPr/>
        <a:lstStyle/>
        <a:p>
          <a:pPr rtl="1"/>
          <a:endParaRPr lang="fa-IR"/>
        </a:p>
      </dgm:t>
    </dgm:pt>
    <dgm:pt modelId="{47B2A2D8-33FB-4B32-95C0-11527A1CB084}">
      <dgm:prSet phldrT="[Text]" custT="1"/>
      <dgm:spPr/>
      <dgm:t>
        <a:bodyPr/>
        <a:lstStyle/>
        <a:p>
          <a:pPr rtl="1"/>
          <a:r>
            <a:rPr lang="fa-IR" sz="1800" dirty="0">
              <a:effectLst>
                <a:outerShdw blurRad="38100" dist="38100" dir="2700000" algn="tl">
                  <a:schemeClr val="bg1">
                    <a:alpha val="43000"/>
                  </a:schemeClr>
                </a:outerShdw>
              </a:effectLst>
              <a:latin typeface="Times New Roman"/>
              <a:ea typeface="Times New Roman"/>
              <a:cs typeface="B Kamran" pitchFamily="2" charset="-78"/>
            </a:rPr>
            <a:t>آیا بازسازی مناسبترین نوع مداخله در بافت بوده است؟</a:t>
          </a:r>
          <a:endParaRPr lang="fa-IR" sz="1800" dirty="0">
            <a:effectLst>
              <a:outerShdw blurRad="38100" dist="38100" dir="2700000" algn="tl">
                <a:schemeClr val="bg1">
                  <a:alpha val="43000"/>
                </a:schemeClr>
              </a:outerShdw>
            </a:effectLst>
            <a:cs typeface="B Kamran" pitchFamily="2" charset="-78"/>
          </a:endParaRPr>
        </a:p>
      </dgm:t>
    </dgm:pt>
    <dgm:pt modelId="{6EFF1495-2879-4080-B33B-82231A85823B}" type="parTrans" cxnId="{A9CF2817-07E9-4899-9C3F-324FCFDA0DF8}">
      <dgm:prSet/>
      <dgm:spPr/>
      <dgm:t>
        <a:bodyPr/>
        <a:lstStyle/>
        <a:p>
          <a:pPr rtl="1"/>
          <a:endParaRPr lang="fa-IR"/>
        </a:p>
      </dgm:t>
    </dgm:pt>
    <dgm:pt modelId="{F3981AB2-0D43-4342-8770-DE739BBDA698}" type="sibTrans" cxnId="{A9CF2817-07E9-4899-9C3F-324FCFDA0DF8}">
      <dgm:prSet/>
      <dgm:spPr/>
      <dgm:t>
        <a:bodyPr/>
        <a:lstStyle/>
        <a:p>
          <a:pPr rtl="1"/>
          <a:endParaRPr lang="fa-IR"/>
        </a:p>
      </dgm:t>
    </dgm:pt>
    <dgm:pt modelId="{BBE2050E-71A1-4914-92D3-C0E10667ED80}">
      <dgm:prSet custT="1"/>
      <dgm:spPr/>
      <dgm:t>
        <a:bodyPr/>
        <a:lstStyle/>
        <a:p>
          <a:pPr rtl="1"/>
          <a:r>
            <a:rPr lang="fa-IR" sz="1800" dirty="0">
              <a:effectLst>
                <a:outerShdw blurRad="38100" dist="38100" dir="2700000" algn="tl">
                  <a:schemeClr val="bg1">
                    <a:alpha val="43000"/>
                  </a:schemeClr>
                </a:outerShdw>
              </a:effectLst>
              <a:latin typeface="Times New Roman"/>
              <a:ea typeface="Times New Roman"/>
              <a:cs typeface="B Kamran" pitchFamily="2" charset="-78"/>
            </a:rPr>
            <a:t>اجرای طرح انتخابی به مصلحت چه کسانی بوده است؟</a:t>
          </a:r>
        </a:p>
      </dgm:t>
    </dgm:pt>
    <dgm:pt modelId="{EE155497-3ED5-4E4D-9AB7-672FD71B6BC6}" type="parTrans" cxnId="{22D60A14-EE3E-4760-822B-42663298CDA3}">
      <dgm:prSet/>
      <dgm:spPr/>
      <dgm:t>
        <a:bodyPr/>
        <a:lstStyle/>
        <a:p>
          <a:pPr rtl="1"/>
          <a:endParaRPr lang="fa-IR"/>
        </a:p>
      </dgm:t>
    </dgm:pt>
    <dgm:pt modelId="{B40EF9D2-1C5B-464F-8BFE-CD8E64E9AD95}" type="sibTrans" cxnId="{22D60A14-EE3E-4760-822B-42663298CDA3}">
      <dgm:prSet/>
      <dgm:spPr/>
      <dgm:t>
        <a:bodyPr/>
        <a:lstStyle/>
        <a:p>
          <a:pPr rtl="1"/>
          <a:endParaRPr lang="fa-IR"/>
        </a:p>
      </dgm:t>
    </dgm:pt>
    <dgm:pt modelId="{8B9B2035-F633-4534-BA36-5C3C07391A94}">
      <dgm:prSet custT="1"/>
      <dgm:spPr/>
      <dgm:t>
        <a:bodyPr/>
        <a:lstStyle/>
        <a:p>
          <a:pPr rtl="1"/>
          <a:r>
            <a:rPr lang="fa-IR" sz="1800" dirty="0">
              <a:effectLst>
                <a:outerShdw blurRad="38100" dist="38100" dir="2700000" algn="tl">
                  <a:schemeClr val="bg1">
                    <a:alpha val="43000"/>
                  </a:schemeClr>
                </a:outerShdw>
              </a:effectLst>
              <a:latin typeface="Times New Roman"/>
              <a:ea typeface="Times New Roman"/>
              <a:cs typeface="B Kamran" pitchFamily="2" charset="-78"/>
            </a:rPr>
            <a:t>اهداف در طرح انتخابی چه بوده است؟</a:t>
          </a:r>
        </a:p>
      </dgm:t>
    </dgm:pt>
    <dgm:pt modelId="{104A0A15-2360-4C2D-8FF9-F291374456AB}" type="parTrans" cxnId="{AA15E20A-B2EC-4059-93A9-8EA2AE0922BF}">
      <dgm:prSet/>
      <dgm:spPr/>
      <dgm:t>
        <a:bodyPr/>
        <a:lstStyle/>
        <a:p>
          <a:pPr rtl="1"/>
          <a:endParaRPr lang="fa-IR"/>
        </a:p>
      </dgm:t>
    </dgm:pt>
    <dgm:pt modelId="{B7351712-8990-44DC-B586-B6365A388780}" type="sibTrans" cxnId="{AA15E20A-B2EC-4059-93A9-8EA2AE0922BF}">
      <dgm:prSet/>
      <dgm:spPr/>
      <dgm:t>
        <a:bodyPr/>
        <a:lstStyle/>
        <a:p>
          <a:pPr rtl="1"/>
          <a:endParaRPr lang="fa-IR"/>
        </a:p>
      </dgm:t>
    </dgm:pt>
    <dgm:pt modelId="{FCEDCB31-F87B-408C-81F7-E8E3D09DB65E}">
      <dgm:prSet custT="1"/>
      <dgm:spPr/>
      <dgm:t>
        <a:bodyPr/>
        <a:lstStyle/>
        <a:p>
          <a:pPr rtl="1"/>
          <a:r>
            <a:rPr lang="fa-IR" sz="1800" dirty="0">
              <a:effectLst>
                <a:outerShdw blurRad="38100" dist="38100" dir="2700000" algn="tl">
                  <a:schemeClr val="bg1">
                    <a:alpha val="43000"/>
                  </a:schemeClr>
                </a:outerShdw>
              </a:effectLst>
              <a:latin typeface="Times New Roman"/>
              <a:ea typeface="Times New Roman"/>
              <a:cs typeface="B Kamran" pitchFamily="2" charset="-78"/>
            </a:rPr>
            <a:t>طرح انتخابی تا چه اندازه در راستای محقق نمودن  اهداف  گام برداشته است؟</a:t>
          </a:r>
        </a:p>
      </dgm:t>
    </dgm:pt>
    <dgm:pt modelId="{6A61326A-3682-4A2C-BEDB-3BDC9415CE8A}" type="parTrans" cxnId="{A30739E8-035D-4D08-BE3D-1D72104230ED}">
      <dgm:prSet/>
      <dgm:spPr/>
      <dgm:t>
        <a:bodyPr/>
        <a:lstStyle/>
        <a:p>
          <a:pPr rtl="1"/>
          <a:endParaRPr lang="fa-IR"/>
        </a:p>
      </dgm:t>
    </dgm:pt>
    <dgm:pt modelId="{68FC3572-94F8-47BF-96BC-F8E193258D42}" type="sibTrans" cxnId="{A30739E8-035D-4D08-BE3D-1D72104230ED}">
      <dgm:prSet/>
      <dgm:spPr/>
      <dgm:t>
        <a:bodyPr/>
        <a:lstStyle/>
        <a:p>
          <a:pPr rtl="1"/>
          <a:endParaRPr lang="fa-IR"/>
        </a:p>
      </dgm:t>
    </dgm:pt>
    <dgm:pt modelId="{33D0DE80-13C8-4099-B75E-335C8DAE1685}">
      <dgm:prSet custT="1"/>
      <dgm:spPr/>
      <dgm:t>
        <a:bodyPr/>
        <a:lstStyle/>
        <a:p>
          <a:pPr rtl="1"/>
          <a:r>
            <a:rPr lang="fa-IR" sz="1800" dirty="0">
              <a:effectLst>
                <a:outerShdw blurRad="38100" dist="38100" dir="2700000" algn="tl">
                  <a:schemeClr val="bg1">
                    <a:alpha val="43000"/>
                  </a:schemeClr>
                </a:outerShdw>
              </a:effectLst>
              <a:latin typeface="Times New Roman"/>
              <a:ea typeface="Times New Roman"/>
              <a:cs typeface="B Kamran" pitchFamily="2" charset="-78"/>
            </a:rPr>
            <a:t>در نهایت طرح انتخابی مثبت ارزیابی شده یا منفی ؟</a:t>
          </a:r>
        </a:p>
      </dgm:t>
    </dgm:pt>
    <dgm:pt modelId="{A8FCBD30-B72F-486B-BC82-C3B21921864C}" type="parTrans" cxnId="{26529049-D58D-4ECE-A8FA-2EB13DA44C8C}">
      <dgm:prSet/>
      <dgm:spPr/>
      <dgm:t>
        <a:bodyPr/>
        <a:lstStyle/>
        <a:p>
          <a:pPr rtl="1"/>
          <a:endParaRPr lang="fa-IR"/>
        </a:p>
      </dgm:t>
    </dgm:pt>
    <dgm:pt modelId="{763A0AF5-2A21-4D6F-BE7C-656635A2A4B7}" type="sibTrans" cxnId="{26529049-D58D-4ECE-A8FA-2EB13DA44C8C}">
      <dgm:prSet/>
      <dgm:spPr/>
      <dgm:t>
        <a:bodyPr/>
        <a:lstStyle/>
        <a:p>
          <a:pPr rtl="1"/>
          <a:endParaRPr lang="fa-IR"/>
        </a:p>
      </dgm:t>
    </dgm:pt>
    <dgm:pt modelId="{12FA3B84-B8DE-435E-B23F-1B077AF7075C}">
      <dgm:prSet/>
      <dgm:spPr/>
      <dgm:t>
        <a:bodyPr/>
        <a:lstStyle/>
        <a:p>
          <a:pPr rtl="1"/>
          <a:endParaRPr lang="fa-IR" dirty="0">
            <a:cs typeface="B Homa" pitchFamily="2" charset="-78"/>
          </a:endParaRPr>
        </a:p>
      </dgm:t>
    </dgm:pt>
    <dgm:pt modelId="{45CB7FB1-3762-4863-BA3B-BD808A89F5B1}" type="parTrans" cxnId="{7BB26BDF-70EE-42C2-BDF8-7EC7763D4F5B}">
      <dgm:prSet/>
      <dgm:spPr/>
      <dgm:t>
        <a:bodyPr/>
        <a:lstStyle/>
        <a:p>
          <a:pPr rtl="1"/>
          <a:endParaRPr lang="fa-IR"/>
        </a:p>
      </dgm:t>
    </dgm:pt>
    <dgm:pt modelId="{8DB511A4-B2C8-4AD9-890B-CA22231ED199}" type="sibTrans" cxnId="{7BB26BDF-70EE-42C2-BDF8-7EC7763D4F5B}">
      <dgm:prSet/>
      <dgm:spPr/>
      <dgm:t>
        <a:bodyPr/>
        <a:lstStyle/>
        <a:p>
          <a:pPr rtl="1"/>
          <a:endParaRPr lang="fa-IR"/>
        </a:p>
      </dgm:t>
    </dgm:pt>
    <dgm:pt modelId="{9577D036-643E-4468-86B0-A5E872DFC5A1}" type="pres">
      <dgm:prSet presAssocID="{11C491CE-BFA6-45F0-837C-5586CE37B9BD}" presName="composite" presStyleCnt="0">
        <dgm:presLayoutVars>
          <dgm:chMax val="1"/>
          <dgm:dir/>
          <dgm:resizeHandles val="exact"/>
        </dgm:presLayoutVars>
      </dgm:prSet>
      <dgm:spPr/>
      <dgm:t>
        <a:bodyPr/>
        <a:lstStyle/>
        <a:p>
          <a:pPr rtl="1"/>
          <a:endParaRPr lang="fa-IR"/>
        </a:p>
      </dgm:t>
    </dgm:pt>
    <dgm:pt modelId="{22C74708-D53F-4D50-B9CE-DED60719359D}" type="pres">
      <dgm:prSet presAssocID="{2D531437-B37F-40A1-9D30-4825782A07C7}" presName="roof" presStyleLbl="dkBgShp" presStyleIdx="0" presStyleCnt="2"/>
      <dgm:spPr/>
      <dgm:t>
        <a:bodyPr/>
        <a:lstStyle/>
        <a:p>
          <a:pPr rtl="1"/>
          <a:endParaRPr lang="fa-IR"/>
        </a:p>
      </dgm:t>
    </dgm:pt>
    <dgm:pt modelId="{65A82E7E-E9F4-453C-933E-52D3DE33913C}" type="pres">
      <dgm:prSet presAssocID="{2D531437-B37F-40A1-9D30-4825782A07C7}" presName="pillars" presStyleCnt="0"/>
      <dgm:spPr/>
    </dgm:pt>
    <dgm:pt modelId="{C841A9F3-7FF0-4B81-8EF3-7C618B70F89D}" type="pres">
      <dgm:prSet presAssocID="{2D531437-B37F-40A1-9D30-4825782A07C7}" presName="pillar1" presStyleLbl="node1" presStyleIdx="0" presStyleCnt="5">
        <dgm:presLayoutVars>
          <dgm:bulletEnabled val="1"/>
        </dgm:presLayoutVars>
      </dgm:prSet>
      <dgm:spPr/>
      <dgm:t>
        <a:bodyPr/>
        <a:lstStyle/>
        <a:p>
          <a:pPr rtl="1"/>
          <a:endParaRPr lang="fa-IR"/>
        </a:p>
      </dgm:t>
    </dgm:pt>
    <dgm:pt modelId="{7C636DC3-4932-45F2-B34C-F43CF444DB7A}" type="pres">
      <dgm:prSet presAssocID="{BBE2050E-71A1-4914-92D3-C0E10667ED80}" presName="pillarX" presStyleLbl="node1" presStyleIdx="1" presStyleCnt="5">
        <dgm:presLayoutVars>
          <dgm:bulletEnabled val="1"/>
        </dgm:presLayoutVars>
      </dgm:prSet>
      <dgm:spPr/>
      <dgm:t>
        <a:bodyPr/>
        <a:lstStyle/>
        <a:p>
          <a:pPr rtl="1"/>
          <a:endParaRPr lang="fa-IR"/>
        </a:p>
      </dgm:t>
    </dgm:pt>
    <dgm:pt modelId="{359EACAD-D839-4353-86B7-33FDC80BF0C5}" type="pres">
      <dgm:prSet presAssocID="{8B9B2035-F633-4534-BA36-5C3C07391A94}" presName="pillarX" presStyleLbl="node1" presStyleIdx="2" presStyleCnt="5">
        <dgm:presLayoutVars>
          <dgm:bulletEnabled val="1"/>
        </dgm:presLayoutVars>
      </dgm:prSet>
      <dgm:spPr/>
      <dgm:t>
        <a:bodyPr/>
        <a:lstStyle/>
        <a:p>
          <a:pPr rtl="1"/>
          <a:endParaRPr lang="fa-IR"/>
        </a:p>
      </dgm:t>
    </dgm:pt>
    <dgm:pt modelId="{2A519CA7-EF67-48C9-A32A-95E73A10B1AC}" type="pres">
      <dgm:prSet presAssocID="{FCEDCB31-F87B-408C-81F7-E8E3D09DB65E}" presName="pillarX" presStyleLbl="node1" presStyleIdx="3" presStyleCnt="5">
        <dgm:presLayoutVars>
          <dgm:bulletEnabled val="1"/>
        </dgm:presLayoutVars>
      </dgm:prSet>
      <dgm:spPr/>
      <dgm:t>
        <a:bodyPr/>
        <a:lstStyle/>
        <a:p>
          <a:pPr rtl="1"/>
          <a:endParaRPr lang="fa-IR"/>
        </a:p>
      </dgm:t>
    </dgm:pt>
    <dgm:pt modelId="{6ECD28FF-095C-486F-9DCD-073F0F7F1938}" type="pres">
      <dgm:prSet presAssocID="{33D0DE80-13C8-4099-B75E-335C8DAE1685}" presName="pillarX" presStyleLbl="node1" presStyleIdx="4" presStyleCnt="5">
        <dgm:presLayoutVars>
          <dgm:bulletEnabled val="1"/>
        </dgm:presLayoutVars>
      </dgm:prSet>
      <dgm:spPr/>
      <dgm:t>
        <a:bodyPr/>
        <a:lstStyle/>
        <a:p>
          <a:pPr rtl="1"/>
          <a:endParaRPr lang="fa-IR"/>
        </a:p>
      </dgm:t>
    </dgm:pt>
    <dgm:pt modelId="{00573BC7-F0DE-4FF3-B1AA-6846693FCCA5}" type="pres">
      <dgm:prSet presAssocID="{2D531437-B37F-40A1-9D30-4825782A07C7}" presName="base" presStyleLbl="dkBgShp" presStyleIdx="1" presStyleCnt="2"/>
      <dgm:spPr/>
    </dgm:pt>
  </dgm:ptLst>
  <dgm:cxnLst>
    <dgm:cxn modelId="{AA15E20A-B2EC-4059-93A9-8EA2AE0922BF}" srcId="{2D531437-B37F-40A1-9D30-4825782A07C7}" destId="{8B9B2035-F633-4534-BA36-5C3C07391A94}" srcOrd="2" destOrd="0" parTransId="{104A0A15-2360-4C2D-8FF9-F291374456AB}" sibTransId="{B7351712-8990-44DC-B586-B6365A388780}"/>
    <dgm:cxn modelId="{357E35C8-FF72-4A6E-83D5-C4AAD7F1D73C}" type="presOf" srcId="{2D531437-B37F-40A1-9D30-4825782A07C7}" destId="{22C74708-D53F-4D50-B9CE-DED60719359D}" srcOrd="0" destOrd="0" presId="urn:microsoft.com/office/officeart/2005/8/layout/hList3"/>
    <dgm:cxn modelId="{A30739E8-035D-4D08-BE3D-1D72104230ED}" srcId="{2D531437-B37F-40A1-9D30-4825782A07C7}" destId="{FCEDCB31-F87B-408C-81F7-E8E3D09DB65E}" srcOrd="3" destOrd="0" parTransId="{6A61326A-3682-4A2C-BEDB-3BDC9415CE8A}" sibTransId="{68FC3572-94F8-47BF-96BC-F8E193258D42}"/>
    <dgm:cxn modelId="{F2439E3A-4FAC-4062-B611-BEFAEE648FC6}" srcId="{11C491CE-BFA6-45F0-837C-5586CE37B9BD}" destId="{2D531437-B37F-40A1-9D30-4825782A07C7}" srcOrd="0" destOrd="0" parTransId="{969D9ACF-F5C7-4779-BEF1-0FD701339A86}" sibTransId="{40FBBF74-E461-4833-A1DF-C0218525E3BA}"/>
    <dgm:cxn modelId="{033444B6-4C31-428E-B107-91CB3A5540B0}" type="presOf" srcId="{BBE2050E-71A1-4914-92D3-C0E10667ED80}" destId="{7C636DC3-4932-45F2-B34C-F43CF444DB7A}" srcOrd="0" destOrd="0" presId="urn:microsoft.com/office/officeart/2005/8/layout/hList3"/>
    <dgm:cxn modelId="{56165332-63E8-4B30-8B41-4C5A4835E99F}" type="presOf" srcId="{8B9B2035-F633-4534-BA36-5C3C07391A94}" destId="{359EACAD-D839-4353-86B7-33FDC80BF0C5}" srcOrd="0" destOrd="0" presId="urn:microsoft.com/office/officeart/2005/8/layout/hList3"/>
    <dgm:cxn modelId="{A9CF2817-07E9-4899-9C3F-324FCFDA0DF8}" srcId="{2D531437-B37F-40A1-9D30-4825782A07C7}" destId="{47B2A2D8-33FB-4B32-95C0-11527A1CB084}" srcOrd="0" destOrd="0" parTransId="{6EFF1495-2879-4080-B33B-82231A85823B}" sibTransId="{F3981AB2-0D43-4342-8770-DE739BBDA698}"/>
    <dgm:cxn modelId="{5C8C0780-6938-4348-9B73-1FE6C8DC8271}" type="presOf" srcId="{11C491CE-BFA6-45F0-837C-5586CE37B9BD}" destId="{9577D036-643E-4468-86B0-A5E872DFC5A1}" srcOrd="0" destOrd="0" presId="urn:microsoft.com/office/officeart/2005/8/layout/hList3"/>
    <dgm:cxn modelId="{26529049-D58D-4ECE-A8FA-2EB13DA44C8C}" srcId="{2D531437-B37F-40A1-9D30-4825782A07C7}" destId="{33D0DE80-13C8-4099-B75E-335C8DAE1685}" srcOrd="4" destOrd="0" parTransId="{A8FCBD30-B72F-486B-BC82-C3B21921864C}" sibTransId="{763A0AF5-2A21-4D6F-BE7C-656635A2A4B7}"/>
    <dgm:cxn modelId="{22D60A14-EE3E-4760-822B-42663298CDA3}" srcId="{2D531437-B37F-40A1-9D30-4825782A07C7}" destId="{BBE2050E-71A1-4914-92D3-C0E10667ED80}" srcOrd="1" destOrd="0" parTransId="{EE155497-3ED5-4E4D-9AB7-672FD71B6BC6}" sibTransId="{B40EF9D2-1C5B-464F-8BFE-CD8E64E9AD95}"/>
    <dgm:cxn modelId="{DF330722-CF33-4DBC-87CC-53B202F982D2}" type="presOf" srcId="{33D0DE80-13C8-4099-B75E-335C8DAE1685}" destId="{6ECD28FF-095C-486F-9DCD-073F0F7F1938}" srcOrd="0" destOrd="0" presId="urn:microsoft.com/office/officeart/2005/8/layout/hList3"/>
    <dgm:cxn modelId="{C7A618BF-0851-4E38-8BA0-1C26D070FC56}" type="presOf" srcId="{47B2A2D8-33FB-4B32-95C0-11527A1CB084}" destId="{C841A9F3-7FF0-4B81-8EF3-7C618B70F89D}" srcOrd="0" destOrd="0" presId="urn:microsoft.com/office/officeart/2005/8/layout/hList3"/>
    <dgm:cxn modelId="{7BB26BDF-70EE-42C2-BDF8-7EC7763D4F5B}" srcId="{11C491CE-BFA6-45F0-837C-5586CE37B9BD}" destId="{12FA3B84-B8DE-435E-B23F-1B077AF7075C}" srcOrd="1" destOrd="0" parTransId="{45CB7FB1-3762-4863-BA3B-BD808A89F5B1}" sibTransId="{8DB511A4-B2C8-4AD9-890B-CA22231ED199}"/>
    <dgm:cxn modelId="{83F4F8DD-6F83-4C1B-8124-A4E4D7F89F6E}" type="presOf" srcId="{FCEDCB31-F87B-408C-81F7-E8E3D09DB65E}" destId="{2A519CA7-EF67-48C9-A32A-95E73A10B1AC}" srcOrd="0" destOrd="0" presId="urn:microsoft.com/office/officeart/2005/8/layout/hList3"/>
    <dgm:cxn modelId="{CFD10923-5FD0-446F-B032-9738A783C496}" type="presParOf" srcId="{9577D036-643E-4468-86B0-A5E872DFC5A1}" destId="{22C74708-D53F-4D50-B9CE-DED60719359D}" srcOrd="0" destOrd="0" presId="urn:microsoft.com/office/officeart/2005/8/layout/hList3"/>
    <dgm:cxn modelId="{E6B8ED75-4CA9-4127-BFE9-4FE980020CDD}" type="presParOf" srcId="{9577D036-643E-4468-86B0-A5E872DFC5A1}" destId="{65A82E7E-E9F4-453C-933E-52D3DE33913C}" srcOrd="1" destOrd="0" presId="urn:microsoft.com/office/officeart/2005/8/layout/hList3"/>
    <dgm:cxn modelId="{C1F3EF0E-B805-4C29-BEA6-54A0405FD838}" type="presParOf" srcId="{65A82E7E-E9F4-453C-933E-52D3DE33913C}" destId="{C841A9F3-7FF0-4B81-8EF3-7C618B70F89D}" srcOrd="0" destOrd="0" presId="urn:microsoft.com/office/officeart/2005/8/layout/hList3"/>
    <dgm:cxn modelId="{7D3C2A2F-3958-416C-A488-E5744C603EB5}" type="presParOf" srcId="{65A82E7E-E9F4-453C-933E-52D3DE33913C}" destId="{7C636DC3-4932-45F2-B34C-F43CF444DB7A}" srcOrd="1" destOrd="0" presId="urn:microsoft.com/office/officeart/2005/8/layout/hList3"/>
    <dgm:cxn modelId="{10F2785B-49A4-4D85-8385-15B2AE2B6003}" type="presParOf" srcId="{65A82E7E-E9F4-453C-933E-52D3DE33913C}" destId="{359EACAD-D839-4353-86B7-33FDC80BF0C5}" srcOrd="2" destOrd="0" presId="urn:microsoft.com/office/officeart/2005/8/layout/hList3"/>
    <dgm:cxn modelId="{CAC168D0-ED79-4B0E-8C4C-6512F581B122}" type="presParOf" srcId="{65A82E7E-E9F4-453C-933E-52D3DE33913C}" destId="{2A519CA7-EF67-48C9-A32A-95E73A10B1AC}" srcOrd="3" destOrd="0" presId="urn:microsoft.com/office/officeart/2005/8/layout/hList3"/>
    <dgm:cxn modelId="{4F9FA1DD-51E5-42F1-9DE0-6AE1E002CE35}" type="presParOf" srcId="{65A82E7E-E9F4-453C-933E-52D3DE33913C}" destId="{6ECD28FF-095C-486F-9DCD-073F0F7F1938}" srcOrd="4" destOrd="0" presId="urn:microsoft.com/office/officeart/2005/8/layout/hList3"/>
    <dgm:cxn modelId="{57A1A864-A09E-4D9F-BFB8-D62ED75B221A}" type="presParOf" srcId="{9577D036-643E-4468-86B0-A5E872DFC5A1}" destId="{00573BC7-F0DE-4FF3-B1AA-6846693FCCA5}" srcOrd="2" destOrd="0" presId="urn:microsoft.com/office/officeart/2005/8/layout/hList3"/>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B6035911-BC29-4AB4-A259-E2299E44F190}" type="doc">
      <dgm:prSet loTypeId="urn:microsoft.com/office/officeart/2005/8/layout/pyramid2" loCatId="pyramid" qsTypeId="urn:microsoft.com/office/officeart/2005/8/quickstyle/3d6" qsCatId="3D" csTypeId="urn:microsoft.com/office/officeart/2005/8/colors/accent0_1" csCatId="mainScheme" phldr="1"/>
      <dgm:spPr/>
    </dgm:pt>
    <dgm:pt modelId="{3F40C64F-4AF9-4227-8BD8-B4CBD8E7ECF1}">
      <dgm:prSet phldrT="[Text]" custT="1"/>
      <dgm:spPr/>
      <dgm:t>
        <a:bodyPr/>
        <a:lstStyle/>
        <a:p>
          <a:r>
            <a:rPr lang="fa-IR" sz="4000" b="1" dirty="0">
              <a:cs typeface="B Kamran" pitchFamily="2" charset="-78"/>
            </a:rPr>
            <a:t>بهسازی</a:t>
          </a:r>
          <a:endParaRPr lang="en-US" sz="4000" b="1" dirty="0">
            <a:cs typeface="B Kamran" pitchFamily="2" charset="-78"/>
          </a:endParaRPr>
        </a:p>
      </dgm:t>
    </dgm:pt>
    <dgm:pt modelId="{9D65A44A-DC84-4B9D-8535-7B018DDA6307}" type="parTrans" cxnId="{94FBBC4C-B635-4C8E-94D4-B75BECF7B198}">
      <dgm:prSet/>
      <dgm:spPr/>
      <dgm:t>
        <a:bodyPr/>
        <a:lstStyle/>
        <a:p>
          <a:endParaRPr lang="en-US" sz="2400" b="1">
            <a:cs typeface="B Kamran" pitchFamily="2" charset="-78"/>
          </a:endParaRPr>
        </a:p>
      </dgm:t>
    </dgm:pt>
    <dgm:pt modelId="{0DAC0422-526E-4CB8-B745-4F0470B76821}" type="sibTrans" cxnId="{94FBBC4C-B635-4C8E-94D4-B75BECF7B198}">
      <dgm:prSet/>
      <dgm:spPr/>
      <dgm:t>
        <a:bodyPr/>
        <a:lstStyle/>
        <a:p>
          <a:endParaRPr lang="en-US" sz="2400" b="1">
            <a:cs typeface="B Kamran" pitchFamily="2" charset="-78"/>
          </a:endParaRPr>
        </a:p>
      </dgm:t>
    </dgm:pt>
    <dgm:pt modelId="{591384D3-31A3-4F32-88FF-C876C02BD032}">
      <dgm:prSet phldrT="[Text]" custT="1"/>
      <dgm:spPr/>
      <dgm:t>
        <a:bodyPr/>
        <a:lstStyle/>
        <a:p>
          <a:r>
            <a:rPr lang="fa-IR" sz="4000" b="1" dirty="0">
              <a:cs typeface="B Kamran" pitchFamily="2" charset="-78"/>
            </a:rPr>
            <a:t>نوسازی</a:t>
          </a:r>
          <a:endParaRPr lang="en-US" sz="4000" b="1" dirty="0">
            <a:cs typeface="B Kamran" pitchFamily="2" charset="-78"/>
          </a:endParaRPr>
        </a:p>
      </dgm:t>
    </dgm:pt>
    <dgm:pt modelId="{6991F9D8-10E5-45F3-B425-0540B313B25B}" type="parTrans" cxnId="{3E0C2D2C-A5E7-416C-B0F2-88F757225356}">
      <dgm:prSet/>
      <dgm:spPr/>
      <dgm:t>
        <a:bodyPr/>
        <a:lstStyle/>
        <a:p>
          <a:endParaRPr lang="en-US" sz="2400" b="1">
            <a:cs typeface="B Kamran" pitchFamily="2" charset="-78"/>
          </a:endParaRPr>
        </a:p>
      </dgm:t>
    </dgm:pt>
    <dgm:pt modelId="{99DF4806-AE1F-4787-9ED4-3C6C8D8D8C7D}" type="sibTrans" cxnId="{3E0C2D2C-A5E7-416C-B0F2-88F757225356}">
      <dgm:prSet/>
      <dgm:spPr/>
      <dgm:t>
        <a:bodyPr/>
        <a:lstStyle/>
        <a:p>
          <a:endParaRPr lang="en-US" sz="2400" b="1">
            <a:cs typeface="B Kamran" pitchFamily="2" charset="-78"/>
          </a:endParaRPr>
        </a:p>
      </dgm:t>
    </dgm:pt>
    <dgm:pt modelId="{C6273683-A868-4312-ABD0-347AD9B42297}">
      <dgm:prSet phldrT="[Text]" custT="1"/>
      <dgm:spPr/>
      <dgm:t>
        <a:bodyPr/>
        <a:lstStyle/>
        <a:p>
          <a:r>
            <a:rPr lang="fa-IR" sz="4000" b="1" dirty="0">
              <a:cs typeface="B Kamran" pitchFamily="2" charset="-78"/>
            </a:rPr>
            <a:t>بازسازی</a:t>
          </a:r>
          <a:endParaRPr lang="en-US" sz="4000" b="1" dirty="0">
            <a:cs typeface="B Kamran" pitchFamily="2" charset="-78"/>
          </a:endParaRPr>
        </a:p>
      </dgm:t>
    </dgm:pt>
    <dgm:pt modelId="{F9A02DD3-3D98-4659-B84A-78F20D3B0E6B}" type="parTrans" cxnId="{9DDB7845-3746-4780-B377-7B0474746D45}">
      <dgm:prSet/>
      <dgm:spPr/>
      <dgm:t>
        <a:bodyPr/>
        <a:lstStyle/>
        <a:p>
          <a:endParaRPr lang="en-US" sz="2400" b="1">
            <a:cs typeface="B Kamran" pitchFamily="2" charset="-78"/>
          </a:endParaRPr>
        </a:p>
      </dgm:t>
    </dgm:pt>
    <dgm:pt modelId="{DE15C662-7DCE-4CFD-88CE-5DE343217B5E}" type="sibTrans" cxnId="{9DDB7845-3746-4780-B377-7B0474746D45}">
      <dgm:prSet/>
      <dgm:spPr/>
      <dgm:t>
        <a:bodyPr/>
        <a:lstStyle/>
        <a:p>
          <a:endParaRPr lang="en-US" sz="2400" b="1">
            <a:cs typeface="B Kamran" pitchFamily="2" charset="-78"/>
          </a:endParaRPr>
        </a:p>
      </dgm:t>
    </dgm:pt>
    <dgm:pt modelId="{A3DCDA3D-9049-4835-845A-23142EDE8B06}" type="pres">
      <dgm:prSet presAssocID="{B6035911-BC29-4AB4-A259-E2299E44F190}" presName="compositeShape" presStyleCnt="0">
        <dgm:presLayoutVars>
          <dgm:dir/>
          <dgm:resizeHandles/>
        </dgm:presLayoutVars>
      </dgm:prSet>
      <dgm:spPr/>
    </dgm:pt>
    <dgm:pt modelId="{1B95A750-E143-4930-AA94-354FF30CD674}" type="pres">
      <dgm:prSet presAssocID="{B6035911-BC29-4AB4-A259-E2299E44F190}" presName="pyramid" presStyleLbl="node1" presStyleIdx="0" presStyleCnt="1"/>
      <dgm:spPr/>
    </dgm:pt>
    <dgm:pt modelId="{F0C3A8A9-0825-48B4-B2B4-E4F0F1D8BE32}" type="pres">
      <dgm:prSet presAssocID="{B6035911-BC29-4AB4-A259-E2299E44F190}" presName="theList" presStyleCnt="0"/>
      <dgm:spPr/>
    </dgm:pt>
    <dgm:pt modelId="{F3A73D62-E99E-4913-B329-C481BAE76EB7}" type="pres">
      <dgm:prSet presAssocID="{3F40C64F-4AF9-4227-8BD8-B4CBD8E7ECF1}" presName="aNode" presStyleLbl="fgAcc1" presStyleIdx="0" presStyleCnt="3">
        <dgm:presLayoutVars>
          <dgm:bulletEnabled val="1"/>
        </dgm:presLayoutVars>
      </dgm:prSet>
      <dgm:spPr/>
      <dgm:t>
        <a:bodyPr/>
        <a:lstStyle/>
        <a:p>
          <a:pPr rtl="1"/>
          <a:endParaRPr lang="fa-IR"/>
        </a:p>
      </dgm:t>
    </dgm:pt>
    <dgm:pt modelId="{BB065671-9A25-457B-8175-1ED9E02F85D4}" type="pres">
      <dgm:prSet presAssocID="{3F40C64F-4AF9-4227-8BD8-B4CBD8E7ECF1}" presName="aSpace" presStyleCnt="0"/>
      <dgm:spPr/>
    </dgm:pt>
    <dgm:pt modelId="{92E34415-2AFD-4F55-9BAE-95B1E641F8FD}" type="pres">
      <dgm:prSet presAssocID="{591384D3-31A3-4F32-88FF-C876C02BD032}" presName="aNode" presStyleLbl="fgAcc1" presStyleIdx="1" presStyleCnt="3">
        <dgm:presLayoutVars>
          <dgm:bulletEnabled val="1"/>
        </dgm:presLayoutVars>
      </dgm:prSet>
      <dgm:spPr/>
      <dgm:t>
        <a:bodyPr/>
        <a:lstStyle/>
        <a:p>
          <a:pPr rtl="1"/>
          <a:endParaRPr lang="fa-IR"/>
        </a:p>
      </dgm:t>
    </dgm:pt>
    <dgm:pt modelId="{8671E4E7-7BAC-497F-84C6-842A330290DF}" type="pres">
      <dgm:prSet presAssocID="{591384D3-31A3-4F32-88FF-C876C02BD032}" presName="aSpace" presStyleCnt="0"/>
      <dgm:spPr/>
    </dgm:pt>
    <dgm:pt modelId="{9F6A74FF-51F4-47ED-BB37-0269393B5E17}" type="pres">
      <dgm:prSet presAssocID="{C6273683-A868-4312-ABD0-347AD9B42297}" presName="aNode" presStyleLbl="fgAcc1" presStyleIdx="2" presStyleCnt="3">
        <dgm:presLayoutVars>
          <dgm:bulletEnabled val="1"/>
        </dgm:presLayoutVars>
      </dgm:prSet>
      <dgm:spPr/>
      <dgm:t>
        <a:bodyPr/>
        <a:lstStyle/>
        <a:p>
          <a:pPr rtl="1"/>
          <a:endParaRPr lang="fa-IR"/>
        </a:p>
      </dgm:t>
    </dgm:pt>
    <dgm:pt modelId="{234E51EC-D8A8-416F-B902-230B7F2F7554}" type="pres">
      <dgm:prSet presAssocID="{C6273683-A868-4312-ABD0-347AD9B42297}" presName="aSpace" presStyleCnt="0"/>
      <dgm:spPr/>
    </dgm:pt>
  </dgm:ptLst>
  <dgm:cxnLst>
    <dgm:cxn modelId="{1B7C2F6B-F496-4E0D-9CA6-0B7AF3BC07C6}" type="presOf" srcId="{3F40C64F-4AF9-4227-8BD8-B4CBD8E7ECF1}" destId="{F3A73D62-E99E-4913-B329-C481BAE76EB7}" srcOrd="0" destOrd="0" presId="urn:microsoft.com/office/officeart/2005/8/layout/pyramid2"/>
    <dgm:cxn modelId="{5079A2BF-F9D0-496E-9A23-ABB3AC234529}" type="presOf" srcId="{C6273683-A868-4312-ABD0-347AD9B42297}" destId="{9F6A74FF-51F4-47ED-BB37-0269393B5E17}" srcOrd="0" destOrd="0" presId="urn:microsoft.com/office/officeart/2005/8/layout/pyramid2"/>
    <dgm:cxn modelId="{351A1EDE-9BC3-4B48-A58D-B454DEEA07E4}" type="presOf" srcId="{591384D3-31A3-4F32-88FF-C876C02BD032}" destId="{92E34415-2AFD-4F55-9BAE-95B1E641F8FD}" srcOrd="0" destOrd="0" presId="urn:microsoft.com/office/officeart/2005/8/layout/pyramid2"/>
    <dgm:cxn modelId="{173AB03A-F729-4389-B140-DEF3ACB3B73A}" type="presOf" srcId="{B6035911-BC29-4AB4-A259-E2299E44F190}" destId="{A3DCDA3D-9049-4835-845A-23142EDE8B06}" srcOrd="0" destOrd="0" presId="urn:microsoft.com/office/officeart/2005/8/layout/pyramid2"/>
    <dgm:cxn modelId="{94FBBC4C-B635-4C8E-94D4-B75BECF7B198}" srcId="{B6035911-BC29-4AB4-A259-E2299E44F190}" destId="{3F40C64F-4AF9-4227-8BD8-B4CBD8E7ECF1}" srcOrd="0" destOrd="0" parTransId="{9D65A44A-DC84-4B9D-8535-7B018DDA6307}" sibTransId="{0DAC0422-526E-4CB8-B745-4F0470B76821}"/>
    <dgm:cxn modelId="{9DDB7845-3746-4780-B377-7B0474746D45}" srcId="{B6035911-BC29-4AB4-A259-E2299E44F190}" destId="{C6273683-A868-4312-ABD0-347AD9B42297}" srcOrd="2" destOrd="0" parTransId="{F9A02DD3-3D98-4659-B84A-78F20D3B0E6B}" sibTransId="{DE15C662-7DCE-4CFD-88CE-5DE343217B5E}"/>
    <dgm:cxn modelId="{3E0C2D2C-A5E7-416C-B0F2-88F757225356}" srcId="{B6035911-BC29-4AB4-A259-E2299E44F190}" destId="{591384D3-31A3-4F32-88FF-C876C02BD032}" srcOrd="1" destOrd="0" parTransId="{6991F9D8-10E5-45F3-B425-0540B313B25B}" sibTransId="{99DF4806-AE1F-4787-9ED4-3C6C8D8D8C7D}"/>
    <dgm:cxn modelId="{457BF168-BFF2-49A6-BAF6-42B0CD71FAAC}" type="presParOf" srcId="{A3DCDA3D-9049-4835-845A-23142EDE8B06}" destId="{1B95A750-E143-4930-AA94-354FF30CD674}" srcOrd="0" destOrd="0" presId="urn:microsoft.com/office/officeart/2005/8/layout/pyramid2"/>
    <dgm:cxn modelId="{1F565213-55BA-488A-B9A1-01D7D85740A4}" type="presParOf" srcId="{A3DCDA3D-9049-4835-845A-23142EDE8B06}" destId="{F0C3A8A9-0825-48B4-B2B4-E4F0F1D8BE32}" srcOrd="1" destOrd="0" presId="urn:microsoft.com/office/officeart/2005/8/layout/pyramid2"/>
    <dgm:cxn modelId="{B0CBDF53-44B6-4F28-B885-56EA6A9142BC}" type="presParOf" srcId="{F0C3A8A9-0825-48B4-B2B4-E4F0F1D8BE32}" destId="{F3A73D62-E99E-4913-B329-C481BAE76EB7}" srcOrd="0" destOrd="0" presId="urn:microsoft.com/office/officeart/2005/8/layout/pyramid2"/>
    <dgm:cxn modelId="{411249F3-E033-45BE-8A67-90EBB62C0BC9}" type="presParOf" srcId="{F0C3A8A9-0825-48B4-B2B4-E4F0F1D8BE32}" destId="{BB065671-9A25-457B-8175-1ED9E02F85D4}" srcOrd="1" destOrd="0" presId="urn:microsoft.com/office/officeart/2005/8/layout/pyramid2"/>
    <dgm:cxn modelId="{FF8F1B38-93BF-42CD-B0EB-C00777E251DF}" type="presParOf" srcId="{F0C3A8A9-0825-48B4-B2B4-E4F0F1D8BE32}" destId="{92E34415-2AFD-4F55-9BAE-95B1E641F8FD}" srcOrd="2" destOrd="0" presId="urn:microsoft.com/office/officeart/2005/8/layout/pyramid2"/>
    <dgm:cxn modelId="{30BC2F65-8F86-4708-94DE-56965405AC92}" type="presParOf" srcId="{F0C3A8A9-0825-48B4-B2B4-E4F0F1D8BE32}" destId="{8671E4E7-7BAC-497F-84C6-842A330290DF}" srcOrd="3" destOrd="0" presId="urn:microsoft.com/office/officeart/2005/8/layout/pyramid2"/>
    <dgm:cxn modelId="{90BFA371-8D27-4617-94DE-677B594AFF8B}" type="presParOf" srcId="{F0C3A8A9-0825-48B4-B2B4-E4F0F1D8BE32}" destId="{9F6A74FF-51F4-47ED-BB37-0269393B5E17}" srcOrd="4" destOrd="0" presId="urn:microsoft.com/office/officeart/2005/8/layout/pyramid2"/>
    <dgm:cxn modelId="{09E03153-0E09-49B5-9B29-224CD261CD00}" type="presParOf" srcId="{F0C3A8A9-0825-48B4-B2B4-E4F0F1D8BE32}" destId="{234E51EC-D8A8-416F-B902-230B7F2F7554}" srcOrd="5" destOrd="0" presId="urn:microsoft.com/office/officeart/2005/8/layout/pyramid2"/>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479EB8E6-0B83-4531-B0BA-8C9A4C9123CC}" type="doc">
      <dgm:prSet loTypeId="urn:microsoft.com/office/officeart/2005/8/layout/equation1" loCatId="process" qsTypeId="urn:microsoft.com/office/officeart/2005/8/quickstyle/3d8" qsCatId="3D" csTypeId="urn:microsoft.com/office/officeart/2005/8/colors/accent1_2" csCatId="accent1" phldr="1"/>
      <dgm:spPr/>
    </dgm:pt>
    <dgm:pt modelId="{75CD79FB-FD4A-4310-9DFF-2D60B6DCC3E0}">
      <dgm:prSet phldrT="[Text]" custT="1"/>
      <dgm:spPr/>
      <dgm:t>
        <a:bodyPr/>
        <a:lstStyle/>
        <a:p>
          <a:r>
            <a:rPr lang="fa-IR" sz="1600" dirty="0">
              <a:solidFill>
                <a:schemeClr val="accent6">
                  <a:lumMod val="75000"/>
                </a:schemeClr>
              </a:solidFill>
              <a:cs typeface="B Koodak" pitchFamily="2" charset="-78"/>
            </a:rPr>
            <a:t>شکل (کالبد فرسوده)</a:t>
          </a:r>
          <a:endParaRPr lang="en-US" sz="1600" dirty="0">
            <a:solidFill>
              <a:schemeClr val="accent6">
                <a:lumMod val="75000"/>
              </a:schemeClr>
            </a:solidFill>
            <a:cs typeface="B Koodak" pitchFamily="2" charset="-78"/>
          </a:endParaRPr>
        </a:p>
      </dgm:t>
    </dgm:pt>
    <dgm:pt modelId="{94EA9D9C-EF28-4478-A289-0C358D84BDF1}" type="parTrans" cxnId="{4F07C003-5D31-4355-82C2-21D735C7911F}">
      <dgm:prSet/>
      <dgm:spPr/>
      <dgm:t>
        <a:bodyPr/>
        <a:lstStyle/>
        <a:p>
          <a:endParaRPr lang="en-US"/>
        </a:p>
      </dgm:t>
    </dgm:pt>
    <dgm:pt modelId="{8840DE33-5C14-4762-97E7-5E2C7D41362A}" type="sibTrans" cxnId="{4F07C003-5D31-4355-82C2-21D735C7911F}">
      <dgm:prSet/>
      <dgm:spPr/>
      <dgm:t>
        <a:bodyPr/>
        <a:lstStyle/>
        <a:p>
          <a:endParaRPr lang="en-US"/>
        </a:p>
      </dgm:t>
    </dgm:pt>
    <dgm:pt modelId="{56171FD8-0F4F-4FF4-B919-08FC281F3DDC}">
      <dgm:prSet phldrT="[Text]" custT="1"/>
      <dgm:spPr/>
      <dgm:t>
        <a:bodyPr/>
        <a:lstStyle/>
        <a:p>
          <a:r>
            <a:rPr lang="fa-IR" sz="1600" dirty="0">
              <a:solidFill>
                <a:schemeClr val="accent6">
                  <a:lumMod val="75000"/>
                </a:schemeClr>
              </a:solidFill>
              <a:cs typeface="B Koodak" pitchFamily="2" charset="-78"/>
            </a:rPr>
            <a:t>فعالیت (فرسوده)</a:t>
          </a:r>
          <a:endParaRPr lang="en-US" sz="1600" dirty="0">
            <a:solidFill>
              <a:schemeClr val="accent6">
                <a:lumMod val="75000"/>
              </a:schemeClr>
            </a:solidFill>
            <a:cs typeface="B Koodak" pitchFamily="2" charset="-78"/>
          </a:endParaRPr>
        </a:p>
      </dgm:t>
    </dgm:pt>
    <dgm:pt modelId="{E4DC96D9-D527-4E3C-8D68-54D45DA3533C}" type="parTrans" cxnId="{EAD8276C-5BFC-46D9-9296-5E39AF150269}">
      <dgm:prSet/>
      <dgm:spPr/>
      <dgm:t>
        <a:bodyPr/>
        <a:lstStyle/>
        <a:p>
          <a:endParaRPr lang="en-US"/>
        </a:p>
      </dgm:t>
    </dgm:pt>
    <dgm:pt modelId="{79AE6C9F-1C7B-42D0-894B-0ABCD77BFB0F}" type="sibTrans" cxnId="{EAD8276C-5BFC-46D9-9296-5E39AF150269}">
      <dgm:prSet/>
      <dgm:spPr/>
      <dgm:t>
        <a:bodyPr/>
        <a:lstStyle/>
        <a:p>
          <a:endParaRPr lang="en-US"/>
        </a:p>
      </dgm:t>
    </dgm:pt>
    <dgm:pt modelId="{D23BB9B3-49D5-48F3-9FF0-3AF28CB2DEA2}">
      <dgm:prSet phldrT="[Text]" custT="1"/>
      <dgm:spPr/>
      <dgm:t>
        <a:bodyPr/>
        <a:lstStyle/>
        <a:p>
          <a:r>
            <a:rPr lang="fa-IR" sz="1600" dirty="0">
              <a:solidFill>
                <a:schemeClr val="accent6">
                  <a:lumMod val="75000"/>
                </a:schemeClr>
              </a:solidFill>
              <a:cs typeface="B Koodak" pitchFamily="2" charset="-78"/>
            </a:rPr>
            <a:t>فرسودگی کامل فضا</a:t>
          </a:r>
          <a:endParaRPr lang="en-US" sz="1600" dirty="0">
            <a:solidFill>
              <a:schemeClr val="accent6">
                <a:lumMod val="75000"/>
              </a:schemeClr>
            </a:solidFill>
            <a:cs typeface="B Koodak" pitchFamily="2" charset="-78"/>
          </a:endParaRPr>
        </a:p>
      </dgm:t>
    </dgm:pt>
    <dgm:pt modelId="{FB9CE955-39C2-4947-98C1-3C6208AD2901}" type="parTrans" cxnId="{AEB527B8-8B99-4DF1-BABC-4F6DA2F405B0}">
      <dgm:prSet/>
      <dgm:spPr/>
      <dgm:t>
        <a:bodyPr/>
        <a:lstStyle/>
        <a:p>
          <a:endParaRPr lang="en-US"/>
        </a:p>
      </dgm:t>
    </dgm:pt>
    <dgm:pt modelId="{98B084C2-8F8D-46EB-BB17-FED77FC67ACB}" type="sibTrans" cxnId="{AEB527B8-8B99-4DF1-BABC-4F6DA2F405B0}">
      <dgm:prSet/>
      <dgm:spPr/>
      <dgm:t>
        <a:bodyPr/>
        <a:lstStyle/>
        <a:p>
          <a:endParaRPr lang="en-US"/>
        </a:p>
      </dgm:t>
    </dgm:pt>
    <dgm:pt modelId="{519B4D3D-0566-4BCC-92AD-CDFB62383B4B}" type="pres">
      <dgm:prSet presAssocID="{479EB8E6-0B83-4531-B0BA-8C9A4C9123CC}" presName="linearFlow" presStyleCnt="0">
        <dgm:presLayoutVars>
          <dgm:dir/>
          <dgm:resizeHandles val="exact"/>
        </dgm:presLayoutVars>
      </dgm:prSet>
      <dgm:spPr/>
    </dgm:pt>
    <dgm:pt modelId="{1B1A255B-A956-4F1B-8E37-2403F70D2317}" type="pres">
      <dgm:prSet presAssocID="{75CD79FB-FD4A-4310-9DFF-2D60B6DCC3E0}" presName="node" presStyleLbl="node1" presStyleIdx="0" presStyleCnt="3">
        <dgm:presLayoutVars>
          <dgm:bulletEnabled val="1"/>
        </dgm:presLayoutVars>
      </dgm:prSet>
      <dgm:spPr/>
      <dgm:t>
        <a:bodyPr/>
        <a:lstStyle/>
        <a:p>
          <a:pPr rtl="1"/>
          <a:endParaRPr lang="fa-IR"/>
        </a:p>
      </dgm:t>
    </dgm:pt>
    <dgm:pt modelId="{BE09C963-52F5-4A39-BFE3-450B943583B3}" type="pres">
      <dgm:prSet presAssocID="{8840DE33-5C14-4762-97E7-5E2C7D41362A}" presName="spacerL" presStyleCnt="0"/>
      <dgm:spPr/>
    </dgm:pt>
    <dgm:pt modelId="{B54FDCB8-8AAC-48D9-B10E-3E718AD6B7A2}" type="pres">
      <dgm:prSet presAssocID="{8840DE33-5C14-4762-97E7-5E2C7D41362A}" presName="sibTrans" presStyleLbl="sibTrans2D1" presStyleIdx="0" presStyleCnt="2"/>
      <dgm:spPr/>
      <dgm:t>
        <a:bodyPr/>
        <a:lstStyle/>
        <a:p>
          <a:pPr rtl="1"/>
          <a:endParaRPr lang="fa-IR"/>
        </a:p>
      </dgm:t>
    </dgm:pt>
    <dgm:pt modelId="{A39ED277-6793-4F97-89D0-DCF9B6EDA922}" type="pres">
      <dgm:prSet presAssocID="{8840DE33-5C14-4762-97E7-5E2C7D41362A}" presName="spacerR" presStyleCnt="0"/>
      <dgm:spPr/>
    </dgm:pt>
    <dgm:pt modelId="{39C365D2-0A17-4F02-8293-E3FB342B0501}" type="pres">
      <dgm:prSet presAssocID="{56171FD8-0F4F-4FF4-B919-08FC281F3DDC}" presName="node" presStyleLbl="node1" presStyleIdx="1" presStyleCnt="3">
        <dgm:presLayoutVars>
          <dgm:bulletEnabled val="1"/>
        </dgm:presLayoutVars>
      </dgm:prSet>
      <dgm:spPr/>
      <dgm:t>
        <a:bodyPr/>
        <a:lstStyle/>
        <a:p>
          <a:pPr rtl="1"/>
          <a:endParaRPr lang="fa-IR"/>
        </a:p>
      </dgm:t>
    </dgm:pt>
    <dgm:pt modelId="{E5DDB929-4BD9-48C0-B941-47FC0FC766A7}" type="pres">
      <dgm:prSet presAssocID="{79AE6C9F-1C7B-42D0-894B-0ABCD77BFB0F}" presName="spacerL" presStyleCnt="0"/>
      <dgm:spPr/>
    </dgm:pt>
    <dgm:pt modelId="{78499B0D-CDB7-4331-94AB-C4855C46102D}" type="pres">
      <dgm:prSet presAssocID="{79AE6C9F-1C7B-42D0-894B-0ABCD77BFB0F}" presName="sibTrans" presStyleLbl="sibTrans2D1" presStyleIdx="1" presStyleCnt="2"/>
      <dgm:spPr/>
      <dgm:t>
        <a:bodyPr/>
        <a:lstStyle/>
        <a:p>
          <a:pPr rtl="1"/>
          <a:endParaRPr lang="fa-IR"/>
        </a:p>
      </dgm:t>
    </dgm:pt>
    <dgm:pt modelId="{17F80DF4-6628-42D8-B131-FE902A15AE04}" type="pres">
      <dgm:prSet presAssocID="{79AE6C9F-1C7B-42D0-894B-0ABCD77BFB0F}" presName="spacerR" presStyleCnt="0"/>
      <dgm:spPr/>
    </dgm:pt>
    <dgm:pt modelId="{037BB52E-C98F-4F29-A809-43E1E9E128CA}" type="pres">
      <dgm:prSet presAssocID="{D23BB9B3-49D5-48F3-9FF0-3AF28CB2DEA2}" presName="node" presStyleLbl="node1" presStyleIdx="2" presStyleCnt="3">
        <dgm:presLayoutVars>
          <dgm:bulletEnabled val="1"/>
        </dgm:presLayoutVars>
      </dgm:prSet>
      <dgm:spPr/>
      <dgm:t>
        <a:bodyPr/>
        <a:lstStyle/>
        <a:p>
          <a:pPr rtl="1"/>
          <a:endParaRPr lang="fa-IR"/>
        </a:p>
      </dgm:t>
    </dgm:pt>
  </dgm:ptLst>
  <dgm:cxnLst>
    <dgm:cxn modelId="{3B191296-E111-4B9E-B9BB-630261ECF3AB}" type="presOf" srcId="{75CD79FB-FD4A-4310-9DFF-2D60B6DCC3E0}" destId="{1B1A255B-A956-4F1B-8E37-2403F70D2317}" srcOrd="0" destOrd="0" presId="urn:microsoft.com/office/officeart/2005/8/layout/equation1"/>
    <dgm:cxn modelId="{4F07C003-5D31-4355-82C2-21D735C7911F}" srcId="{479EB8E6-0B83-4531-B0BA-8C9A4C9123CC}" destId="{75CD79FB-FD4A-4310-9DFF-2D60B6DCC3E0}" srcOrd="0" destOrd="0" parTransId="{94EA9D9C-EF28-4478-A289-0C358D84BDF1}" sibTransId="{8840DE33-5C14-4762-97E7-5E2C7D41362A}"/>
    <dgm:cxn modelId="{EAD8276C-5BFC-46D9-9296-5E39AF150269}" srcId="{479EB8E6-0B83-4531-B0BA-8C9A4C9123CC}" destId="{56171FD8-0F4F-4FF4-B919-08FC281F3DDC}" srcOrd="1" destOrd="0" parTransId="{E4DC96D9-D527-4E3C-8D68-54D45DA3533C}" sibTransId="{79AE6C9F-1C7B-42D0-894B-0ABCD77BFB0F}"/>
    <dgm:cxn modelId="{18C95889-FA75-4911-8231-710954D9B249}" type="presOf" srcId="{79AE6C9F-1C7B-42D0-894B-0ABCD77BFB0F}" destId="{78499B0D-CDB7-4331-94AB-C4855C46102D}" srcOrd="0" destOrd="0" presId="urn:microsoft.com/office/officeart/2005/8/layout/equation1"/>
    <dgm:cxn modelId="{9E87B4CB-7A09-4978-82C2-0779F4303218}" type="presOf" srcId="{8840DE33-5C14-4762-97E7-5E2C7D41362A}" destId="{B54FDCB8-8AAC-48D9-B10E-3E718AD6B7A2}" srcOrd="0" destOrd="0" presId="urn:microsoft.com/office/officeart/2005/8/layout/equation1"/>
    <dgm:cxn modelId="{6A3A3A17-F233-48C3-AE5D-31FFF38D0AF9}" type="presOf" srcId="{D23BB9B3-49D5-48F3-9FF0-3AF28CB2DEA2}" destId="{037BB52E-C98F-4F29-A809-43E1E9E128CA}" srcOrd="0" destOrd="0" presId="urn:microsoft.com/office/officeart/2005/8/layout/equation1"/>
    <dgm:cxn modelId="{06C738A7-C268-436E-996F-64780C7D3FAF}" type="presOf" srcId="{56171FD8-0F4F-4FF4-B919-08FC281F3DDC}" destId="{39C365D2-0A17-4F02-8293-E3FB342B0501}" srcOrd="0" destOrd="0" presId="urn:microsoft.com/office/officeart/2005/8/layout/equation1"/>
    <dgm:cxn modelId="{76A170AB-F2FB-4D97-93AE-7BF51E40A5C4}" type="presOf" srcId="{479EB8E6-0B83-4531-B0BA-8C9A4C9123CC}" destId="{519B4D3D-0566-4BCC-92AD-CDFB62383B4B}" srcOrd="0" destOrd="0" presId="urn:microsoft.com/office/officeart/2005/8/layout/equation1"/>
    <dgm:cxn modelId="{AEB527B8-8B99-4DF1-BABC-4F6DA2F405B0}" srcId="{479EB8E6-0B83-4531-B0BA-8C9A4C9123CC}" destId="{D23BB9B3-49D5-48F3-9FF0-3AF28CB2DEA2}" srcOrd="2" destOrd="0" parTransId="{FB9CE955-39C2-4947-98C1-3C6208AD2901}" sibTransId="{98B084C2-8F8D-46EB-BB17-FED77FC67ACB}"/>
    <dgm:cxn modelId="{53071D92-C8E3-49FC-A574-4CE933ACEBAD}" type="presParOf" srcId="{519B4D3D-0566-4BCC-92AD-CDFB62383B4B}" destId="{1B1A255B-A956-4F1B-8E37-2403F70D2317}" srcOrd="0" destOrd="0" presId="urn:microsoft.com/office/officeart/2005/8/layout/equation1"/>
    <dgm:cxn modelId="{47A12868-DB10-42F7-A4F1-22618256C23F}" type="presParOf" srcId="{519B4D3D-0566-4BCC-92AD-CDFB62383B4B}" destId="{BE09C963-52F5-4A39-BFE3-450B943583B3}" srcOrd="1" destOrd="0" presId="urn:microsoft.com/office/officeart/2005/8/layout/equation1"/>
    <dgm:cxn modelId="{CCC48CB1-245B-4C48-A434-DE662F4EBEDB}" type="presParOf" srcId="{519B4D3D-0566-4BCC-92AD-CDFB62383B4B}" destId="{B54FDCB8-8AAC-48D9-B10E-3E718AD6B7A2}" srcOrd="2" destOrd="0" presId="urn:microsoft.com/office/officeart/2005/8/layout/equation1"/>
    <dgm:cxn modelId="{9DB17ADD-5CEA-4193-A95E-B0A98397D8EA}" type="presParOf" srcId="{519B4D3D-0566-4BCC-92AD-CDFB62383B4B}" destId="{A39ED277-6793-4F97-89D0-DCF9B6EDA922}" srcOrd="3" destOrd="0" presId="urn:microsoft.com/office/officeart/2005/8/layout/equation1"/>
    <dgm:cxn modelId="{D746FAA8-F01B-4B3D-984D-3634F23259AA}" type="presParOf" srcId="{519B4D3D-0566-4BCC-92AD-CDFB62383B4B}" destId="{39C365D2-0A17-4F02-8293-E3FB342B0501}" srcOrd="4" destOrd="0" presId="urn:microsoft.com/office/officeart/2005/8/layout/equation1"/>
    <dgm:cxn modelId="{0118C27A-3FA4-4E24-A02E-FA134F7BAA32}" type="presParOf" srcId="{519B4D3D-0566-4BCC-92AD-CDFB62383B4B}" destId="{E5DDB929-4BD9-48C0-B941-47FC0FC766A7}" srcOrd="5" destOrd="0" presId="urn:microsoft.com/office/officeart/2005/8/layout/equation1"/>
    <dgm:cxn modelId="{4104A158-FE0C-43B9-9CA8-92BB6D716686}" type="presParOf" srcId="{519B4D3D-0566-4BCC-92AD-CDFB62383B4B}" destId="{78499B0D-CDB7-4331-94AB-C4855C46102D}" srcOrd="6" destOrd="0" presId="urn:microsoft.com/office/officeart/2005/8/layout/equation1"/>
    <dgm:cxn modelId="{C286F5AA-2438-44E8-8456-DDEF1CB15191}" type="presParOf" srcId="{519B4D3D-0566-4BCC-92AD-CDFB62383B4B}" destId="{17F80DF4-6628-42D8-B131-FE902A15AE04}" srcOrd="7" destOrd="0" presId="urn:microsoft.com/office/officeart/2005/8/layout/equation1"/>
    <dgm:cxn modelId="{13777C0A-6327-4C75-899E-D82FC799AE51}" type="presParOf" srcId="{519B4D3D-0566-4BCC-92AD-CDFB62383B4B}" destId="{037BB52E-C98F-4F29-A809-43E1E9E128CA}" srcOrd="8" destOrd="0" presId="urn:microsoft.com/office/officeart/2005/8/layout/equation1"/>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DF702FA4-A76B-4537-A120-7A3687D7576E}" type="doc">
      <dgm:prSet loTypeId="urn:microsoft.com/office/officeart/2005/8/layout/radial2" loCatId="relationship" qsTypeId="urn:microsoft.com/office/officeart/2005/8/quickstyle/3d8" qsCatId="3D" csTypeId="urn:microsoft.com/office/officeart/2005/8/colors/accent0_1" csCatId="mainScheme" phldr="1"/>
      <dgm:spPr/>
      <dgm:t>
        <a:bodyPr/>
        <a:lstStyle/>
        <a:p>
          <a:endParaRPr lang="en-US"/>
        </a:p>
      </dgm:t>
    </dgm:pt>
    <dgm:pt modelId="{10DC6776-C04C-47C3-9B50-0BC456F04E19}">
      <dgm:prSet phldrT="[Text]" custT="1"/>
      <dgm:spPr/>
      <dgm:t>
        <a:bodyPr/>
        <a:lstStyle/>
        <a:p>
          <a:pPr algn="ctr"/>
          <a:r>
            <a:rPr lang="fa-IR" sz="1800" b="1" dirty="0">
              <a:cs typeface="B Mitra" pitchFamily="2" charset="-78"/>
            </a:rPr>
            <a:t>روش حفاظتی - بهداشتی</a:t>
          </a:r>
          <a:endParaRPr lang="en-US" sz="1800" b="1" dirty="0">
            <a:cs typeface="B Mitra" pitchFamily="2" charset="-78"/>
          </a:endParaRPr>
        </a:p>
      </dgm:t>
    </dgm:pt>
    <dgm:pt modelId="{79A21AF3-ECFD-40D7-8C9F-E601D1E736E1}" type="parTrans" cxnId="{7C73FFE1-49B8-47B2-A476-FBD85F8DEC5E}">
      <dgm:prSet/>
      <dgm:spPr/>
      <dgm:t>
        <a:bodyPr/>
        <a:lstStyle/>
        <a:p>
          <a:pPr algn="ctr"/>
          <a:endParaRPr lang="en-US" sz="1800" b="1">
            <a:cs typeface="B Mitra" pitchFamily="2" charset="-78"/>
          </a:endParaRPr>
        </a:p>
      </dgm:t>
    </dgm:pt>
    <dgm:pt modelId="{542399F2-E3CB-4328-BEB1-5C7CC62BA58F}" type="sibTrans" cxnId="{7C73FFE1-49B8-47B2-A476-FBD85F8DEC5E}">
      <dgm:prSet/>
      <dgm:spPr/>
      <dgm:t>
        <a:bodyPr/>
        <a:lstStyle/>
        <a:p>
          <a:pPr algn="ctr"/>
          <a:endParaRPr lang="en-US" sz="1800" b="1">
            <a:cs typeface="B Mitra" pitchFamily="2" charset="-78"/>
          </a:endParaRPr>
        </a:p>
      </dgm:t>
    </dgm:pt>
    <dgm:pt modelId="{38842736-551F-402D-8BB4-3DC38888E026}">
      <dgm:prSet phldrT="[Text]" custT="1"/>
      <dgm:spPr/>
      <dgm:t>
        <a:bodyPr/>
        <a:lstStyle/>
        <a:p>
          <a:pPr algn="ctr"/>
          <a:r>
            <a:rPr lang="fa-IR" sz="1800" b="1" dirty="0">
              <a:cs typeface="B Mitra" pitchFamily="2" charset="-78"/>
            </a:rPr>
            <a:t>روش حفاظتی تزئینی</a:t>
          </a:r>
          <a:endParaRPr lang="en-US" sz="1800" b="1" dirty="0">
            <a:cs typeface="B Mitra" pitchFamily="2" charset="-78"/>
          </a:endParaRPr>
        </a:p>
      </dgm:t>
    </dgm:pt>
    <dgm:pt modelId="{3FE798A2-BC8E-4988-9EF7-FD689DBF4F1C}" type="parTrans" cxnId="{8879D8FA-D30D-4CBC-8219-D526F810F083}">
      <dgm:prSet/>
      <dgm:spPr/>
      <dgm:t>
        <a:bodyPr/>
        <a:lstStyle/>
        <a:p>
          <a:pPr algn="ctr"/>
          <a:endParaRPr lang="en-US" sz="1800" b="1">
            <a:cs typeface="B Mitra" pitchFamily="2" charset="-78"/>
          </a:endParaRPr>
        </a:p>
      </dgm:t>
    </dgm:pt>
    <dgm:pt modelId="{AF40C8D7-FF6A-480D-95D0-F25BD6D3BC49}" type="sibTrans" cxnId="{8879D8FA-D30D-4CBC-8219-D526F810F083}">
      <dgm:prSet/>
      <dgm:spPr/>
      <dgm:t>
        <a:bodyPr/>
        <a:lstStyle/>
        <a:p>
          <a:pPr algn="ctr"/>
          <a:endParaRPr lang="en-US" sz="1800" b="1">
            <a:cs typeface="B Mitra" pitchFamily="2" charset="-78"/>
          </a:endParaRPr>
        </a:p>
      </dgm:t>
    </dgm:pt>
    <dgm:pt modelId="{3A0FD561-A594-4C06-9E82-140D2969AB3C}">
      <dgm:prSet phldrT="[Text]" custT="1"/>
      <dgm:spPr/>
      <dgm:t>
        <a:bodyPr/>
        <a:lstStyle/>
        <a:p>
          <a:pPr algn="ctr"/>
          <a:r>
            <a:rPr lang="fa-IR" sz="1800" b="1" dirty="0">
              <a:cs typeface="B Mitra" pitchFamily="2" charset="-78"/>
            </a:rPr>
            <a:t>روش بازسازی شهری</a:t>
          </a:r>
          <a:endParaRPr lang="en-US" sz="1800" b="1" dirty="0">
            <a:cs typeface="B Mitra" pitchFamily="2" charset="-78"/>
          </a:endParaRPr>
        </a:p>
      </dgm:t>
    </dgm:pt>
    <dgm:pt modelId="{730432BE-28DD-4ACD-AAB0-F63419C7B9BD}" type="parTrans" cxnId="{1782BAC4-827C-4C53-9D48-959AF01FA62F}">
      <dgm:prSet/>
      <dgm:spPr/>
      <dgm:t>
        <a:bodyPr/>
        <a:lstStyle/>
        <a:p>
          <a:pPr algn="ctr"/>
          <a:endParaRPr lang="en-US" sz="1800" b="1">
            <a:cs typeface="B Mitra" pitchFamily="2" charset="-78"/>
          </a:endParaRPr>
        </a:p>
      </dgm:t>
    </dgm:pt>
    <dgm:pt modelId="{9F6712D4-AC61-41A7-A5B8-E020BD7FB850}" type="sibTrans" cxnId="{1782BAC4-827C-4C53-9D48-959AF01FA62F}">
      <dgm:prSet/>
      <dgm:spPr/>
      <dgm:t>
        <a:bodyPr/>
        <a:lstStyle/>
        <a:p>
          <a:pPr algn="ctr"/>
          <a:endParaRPr lang="en-US" sz="1800" b="1">
            <a:cs typeface="B Mitra" pitchFamily="2" charset="-78"/>
          </a:endParaRPr>
        </a:p>
      </dgm:t>
    </dgm:pt>
    <dgm:pt modelId="{FE834A35-6224-4C7A-9C57-0F52BE491C08}">
      <dgm:prSet custT="1"/>
      <dgm:spPr/>
      <dgm:t>
        <a:bodyPr/>
        <a:lstStyle/>
        <a:p>
          <a:pPr algn="ctr" rtl="1"/>
          <a:r>
            <a:rPr lang="fa-IR" sz="1800" b="1" dirty="0">
              <a:cs typeface="B Mitra" pitchFamily="2" charset="-78"/>
            </a:rPr>
            <a:t>روش مداخله موضعی موضوعی</a:t>
          </a:r>
          <a:endParaRPr lang="en-US" sz="1800" b="1" dirty="0">
            <a:cs typeface="B Mitra" pitchFamily="2" charset="-78"/>
          </a:endParaRPr>
        </a:p>
      </dgm:t>
    </dgm:pt>
    <dgm:pt modelId="{1ED32E5D-4760-4E15-A8CC-4A122A13D2AE}" type="parTrans" cxnId="{77C13AC3-2404-4CEE-8C28-6BF801ADB2E9}">
      <dgm:prSet/>
      <dgm:spPr/>
      <dgm:t>
        <a:bodyPr/>
        <a:lstStyle/>
        <a:p>
          <a:pPr algn="ctr"/>
          <a:endParaRPr lang="en-US" sz="1800" b="1">
            <a:cs typeface="B Mitra" pitchFamily="2" charset="-78"/>
          </a:endParaRPr>
        </a:p>
      </dgm:t>
    </dgm:pt>
    <dgm:pt modelId="{85567C54-5A3F-44B5-8FF5-773594A87EF6}" type="sibTrans" cxnId="{77C13AC3-2404-4CEE-8C28-6BF801ADB2E9}">
      <dgm:prSet/>
      <dgm:spPr/>
      <dgm:t>
        <a:bodyPr/>
        <a:lstStyle/>
        <a:p>
          <a:pPr algn="ctr"/>
          <a:endParaRPr lang="en-US" sz="1800" b="1">
            <a:cs typeface="B Mitra" pitchFamily="2" charset="-78"/>
          </a:endParaRPr>
        </a:p>
      </dgm:t>
    </dgm:pt>
    <dgm:pt modelId="{D23BACBF-9E6B-4158-8A93-8D4C7FED23BE}">
      <dgm:prSet custT="1"/>
      <dgm:spPr/>
      <dgm:t>
        <a:bodyPr/>
        <a:lstStyle/>
        <a:p>
          <a:pPr algn="ctr"/>
          <a:r>
            <a:rPr lang="fa-IR" sz="1800" b="1" dirty="0">
              <a:cs typeface="B Mitra" pitchFamily="2" charset="-78"/>
            </a:rPr>
            <a:t>روش جامع مرمت شهری</a:t>
          </a:r>
          <a:endParaRPr lang="en-US" sz="1800" b="1" dirty="0">
            <a:cs typeface="B Mitra" pitchFamily="2" charset="-78"/>
          </a:endParaRPr>
        </a:p>
      </dgm:t>
    </dgm:pt>
    <dgm:pt modelId="{2B05937C-51CF-448B-A641-7F1AFDFBBCA9}" type="parTrans" cxnId="{8128D6B1-F524-4982-A7E9-94DB6A0D23A0}">
      <dgm:prSet/>
      <dgm:spPr/>
      <dgm:t>
        <a:bodyPr/>
        <a:lstStyle/>
        <a:p>
          <a:pPr algn="ctr"/>
          <a:endParaRPr lang="en-US" sz="1800" b="1">
            <a:cs typeface="B Mitra" pitchFamily="2" charset="-78"/>
          </a:endParaRPr>
        </a:p>
      </dgm:t>
    </dgm:pt>
    <dgm:pt modelId="{CAEE57CD-9E5F-46A8-B9A1-736D6A05647A}" type="sibTrans" cxnId="{8128D6B1-F524-4982-A7E9-94DB6A0D23A0}">
      <dgm:prSet/>
      <dgm:spPr/>
      <dgm:t>
        <a:bodyPr/>
        <a:lstStyle/>
        <a:p>
          <a:pPr algn="ctr"/>
          <a:endParaRPr lang="en-US" sz="1800" b="1">
            <a:cs typeface="B Mitra" pitchFamily="2" charset="-78"/>
          </a:endParaRPr>
        </a:p>
      </dgm:t>
    </dgm:pt>
    <dgm:pt modelId="{69C67305-56AB-4C6A-A777-12298AEE3550}" type="pres">
      <dgm:prSet presAssocID="{DF702FA4-A76B-4537-A120-7A3687D7576E}" presName="composite" presStyleCnt="0">
        <dgm:presLayoutVars>
          <dgm:chMax val="5"/>
          <dgm:dir val="rev"/>
          <dgm:animLvl val="ctr"/>
          <dgm:resizeHandles val="exact"/>
        </dgm:presLayoutVars>
      </dgm:prSet>
      <dgm:spPr/>
      <dgm:t>
        <a:bodyPr/>
        <a:lstStyle/>
        <a:p>
          <a:pPr rtl="1"/>
          <a:endParaRPr lang="fa-IR"/>
        </a:p>
      </dgm:t>
    </dgm:pt>
    <dgm:pt modelId="{CD1DED10-DDF5-461A-BDAF-4BDFE7DA3802}" type="pres">
      <dgm:prSet presAssocID="{DF702FA4-A76B-4537-A120-7A3687D7576E}" presName="cycle" presStyleCnt="0"/>
      <dgm:spPr/>
    </dgm:pt>
    <dgm:pt modelId="{FAD49816-5755-41BA-A270-3BD20B307851}" type="pres">
      <dgm:prSet presAssocID="{DF702FA4-A76B-4537-A120-7A3687D7576E}" presName="centerShape" presStyleCnt="0"/>
      <dgm:spPr/>
    </dgm:pt>
    <dgm:pt modelId="{6ABF87BF-5A2C-451A-8BA8-FEED8FD0B402}" type="pres">
      <dgm:prSet presAssocID="{DF702FA4-A76B-4537-A120-7A3687D7576E}" presName="connSite" presStyleLbl="node1" presStyleIdx="0" presStyleCnt="6"/>
      <dgm:spPr/>
    </dgm:pt>
    <dgm:pt modelId="{A4DB01A5-0C4A-4724-B7A5-341580D49EF2}" type="pres">
      <dgm:prSet presAssocID="{DF702FA4-A76B-4537-A120-7A3687D7576E}" presName="visible" presStyleLbl="node1" presStyleIdx="0" presStyleCnt="6" custScaleX="124529" custScaleY="76774"/>
      <dgm:spPr>
        <a:prstGeom prst="roundRect">
          <a:avLst/>
        </a:prstGeom>
      </dgm:spPr>
    </dgm:pt>
    <dgm:pt modelId="{7666240A-7487-46A1-A85D-15B18FBE6DF5}" type="pres">
      <dgm:prSet presAssocID="{79A21AF3-ECFD-40D7-8C9F-E601D1E736E1}" presName="Name25" presStyleLbl="parChTrans1D1" presStyleIdx="0" presStyleCnt="5"/>
      <dgm:spPr/>
      <dgm:t>
        <a:bodyPr/>
        <a:lstStyle/>
        <a:p>
          <a:pPr rtl="1"/>
          <a:endParaRPr lang="fa-IR"/>
        </a:p>
      </dgm:t>
    </dgm:pt>
    <dgm:pt modelId="{8B8F04B3-4A22-4181-B4BD-B6552474035F}" type="pres">
      <dgm:prSet presAssocID="{10DC6776-C04C-47C3-9B50-0BC456F04E19}" presName="node" presStyleCnt="0"/>
      <dgm:spPr/>
    </dgm:pt>
    <dgm:pt modelId="{36D0ECBD-88E2-4EC3-B7D5-886B0B439D39}" type="pres">
      <dgm:prSet presAssocID="{10DC6776-C04C-47C3-9B50-0BC456F04E19}" presName="parentNode" presStyleLbl="node1" presStyleIdx="1" presStyleCnt="6" custScaleX="286518" custScaleY="56126">
        <dgm:presLayoutVars>
          <dgm:chMax val="1"/>
          <dgm:bulletEnabled val="1"/>
        </dgm:presLayoutVars>
      </dgm:prSet>
      <dgm:spPr>
        <a:prstGeom prst="roundRect">
          <a:avLst/>
        </a:prstGeom>
      </dgm:spPr>
      <dgm:t>
        <a:bodyPr/>
        <a:lstStyle/>
        <a:p>
          <a:pPr rtl="1"/>
          <a:endParaRPr lang="fa-IR"/>
        </a:p>
      </dgm:t>
    </dgm:pt>
    <dgm:pt modelId="{4A9E8C60-1852-48CC-BB85-601585FA3B19}" type="pres">
      <dgm:prSet presAssocID="{10DC6776-C04C-47C3-9B50-0BC456F04E19}" presName="childNode" presStyleLbl="revTx" presStyleIdx="0" presStyleCnt="0">
        <dgm:presLayoutVars>
          <dgm:bulletEnabled val="1"/>
        </dgm:presLayoutVars>
      </dgm:prSet>
      <dgm:spPr/>
    </dgm:pt>
    <dgm:pt modelId="{0893426D-0A7D-40B7-94FA-10FC88B45CC5}" type="pres">
      <dgm:prSet presAssocID="{3FE798A2-BC8E-4988-9EF7-FD689DBF4F1C}" presName="Name25" presStyleLbl="parChTrans1D1" presStyleIdx="1" presStyleCnt="5"/>
      <dgm:spPr/>
      <dgm:t>
        <a:bodyPr/>
        <a:lstStyle/>
        <a:p>
          <a:pPr rtl="1"/>
          <a:endParaRPr lang="fa-IR"/>
        </a:p>
      </dgm:t>
    </dgm:pt>
    <dgm:pt modelId="{74898297-CB91-4B95-990C-C87F1226288F}" type="pres">
      <dgm:prSet presAssocID="{38842736-551F-402D-8BB4-3DC38888E026}" presName="node" presStyleCnt="0"/>
      <dgm:spPr/>
    </dgm:pt>
    <dgm:pt modelId="{B5F651A8-BB9A-4C1E-AD26-D83BBC9381A1}" type="pres">
      <dgm:prSet presAssocID="{38842736-551F-402D-8BB4-3DC38888E026}" presName="parentNode" presStyleLbl="node1" presStyleIdx="2" presStyleCnt="6" custScaleX="231741" custScaleY="55299">
        <dgm:presLayoutVars>
          <dgm:chMax val="1"/>
          <dgm:bulletEnabled val="1"/>
        </dgm:presLayoutVars>
      </dgm:prSet>
      <dgm:spPr>
        <a:prstGeom prst="roundRect">
          <a:avLst/>
        </a:prstGeom>
      </dgm:spPr>
      <dgm:t>
        <a:bodyPr/>
        <a:lstStyle/>
        <a:p>
          <a:pPr rtl="1"/>
          <a:endParaRPr lang="fa-IR"/>
        </a:p>
      </dgm:t>
    </dgm:pt>
    <dgm:pt modelId="{9C16A3C6-982A-4839-B3EC-29AA0EFCA0A7}" type="pres">
      <dgm:prSet presAssocID="{38842736-551F-402D-8BB4-3DC38888E026}" presName="childNode" presStyleLbl="revTx" presStyleIdx="0" presStyleCnt="0">
        <dgm:presLayoutVars>
          <dgm:bulletEnabled val="1"/>
        </dgm:presLayoutVars>
      </dgm:prSet>
      <dgm:spPr/>
    </dgm:pt>
    <dgm:pt modelId="{298094EB-83DD-4D43-91ED-9E592F6C9BA2}" type="pres">
      <dgm:prSet presAssocID="{730432BE-28DD-4ACD-AAB0-F63419C7B9BD}" presName="Name25" presStyleLbl="parChTrans1D1" presStyleIdx="2" presStyleCnt="5"/>
      <dgm:spPr/>
      <dgm:t>
        <a:bodyPr/>
        <a:lstStyle/>
        <a:p>
          <a:pPr rtl="1"/>
          <a:endParaRPr lang="fa-IR"/>
        </a:p>
      </dgm:t>
    </dgm:pt>
    <dgm:pt modelId="{9A8CDC6D-6F35-4141-BDE6-EB3ACB92B90E}" type="pres">
      <dgm:prSet presAssocID="{3A0FD561-A594-4C06-9E82-140D2969AB3C}" presName="node" presStyleCnt="0"/>
      <dgm:spPr/>
    </dgm:pt>
    <dgm:pt modelId="{29718F00-71DF-4905-8129-50EEC8456A04}" type="pres">
      <dgm:prSet presAssocID="{3A0FD561-A594-4C06-9E82-140D2969AB3C}" presName="parentNode" presStyleLbl="node1" presStyleIdx="3" presStyleCnt="6" custScaleX="230280" custScaleY="63010">
        <dgm:presLayoutVars>
          <dgm:chMax val="1"/>
          <dgm:bulletEnabled val="1"/>
        </dgm:presLayoutVars>
      </dgm:prSet>
      <dgm:spPr>
        <a:prstGeom prst="roundRect">
          <a:avLst/>
        </a:prstGeom>
      </dgm:spPr>
      <dgm:t>
        <a:bodyPr/>
        <a:lstStyle/>
        <a:p>
          <a:pPr rtl="1"/>
          <a:endParaRPr lang="fa-IR"/>
        </a:p>
      </dgm:t>
    </dgm:pt>
    <dgm:pt modelId="{98721E1D-AE64-4978-9E2A-DB7DCCA2ABAE}" type="pres">
      <dgm:prSet presAssocID="{3A0FD561-A594-4C06-9E82-140D2969AB3C}" presName="childNode" presStyleLbl="revTx" presStyleIdx="0" presStyleCnt="0">
        <dgm:presLayoutVars>
          <dgm:bulletEnabled val="1"/>
        </dgm:presLayoutVars>
      </dgm:prSet>
      <dgm:spPr/>
    </dgm:pt>
    <dgm:pt modelId="{59EB655B-4524-4D85-869E-18085B7595FA}" type="pres">
      <dgm:prSet presAssocID="{1ED32E5D-4760-4E15-A8CC-4A122A13D2AE}" presName="Name25" presStyleLbl="parChTrans1D1" presStyleIdx="3" presStyleCnt="5"/>
      <dgm:spPr/>
      <dgm:t>
        <a:bodyPr/>
        <a:lstStyle/>
        <a:p>
          <a:pPr rtl="1"/>
          <a:endParaRPr lang="fa-IR"/>
        </a:p>
      </dgm:t>
    </dgm:pt>
    <dgm:pt modelId="{05AA5EF1-6016-4E94-99BA-7FD2A6F59FA8}" type="pres">
      <dgm:prSet presAssocID="{FE834A35-6224-4C7A-9C57-0F52BE491C08}" presName="node" presStyleCnt="0"/>
      <dgm:spPr/>
    </dgm:pt>
    <dgm:pt modelId="{5B885FA5-264B-4729-83EA-A2F40A0522D3}" type="pres">
      <dgm:prSet presAssocID="{FE834A35-6224-4C7A-9C57-0F52BE491C08}" presName="parentNode" presStyleLbl="node1" presStyleIdx="4" presStyleCnt="6" custScaleX="258604" custScaleY="61938" custLinFactNeighborX="-30887">
        <dgm:presLayoutVars>
          <dgm:chMax val="1"/>
          <dgm:bulletEnabled val="1"/>
        </dgm:presLayoutVars>
      </dgm:prSet>
      <dgm:spPr>
        <a:prstGeom prst="roundRect">
          <a:avLst/>
        </a:prstGeom>
      </dgm:spPr>
      <dgm:t>
        <a:bodyPr/>
        <a:lstStyle/>
        <a:p>
          <a:pPr rtl="1"/>
          <a:endParaRPr lang="fa-IR"/>
        </a:p>
      </dgm:t>
    </dgm:pt>
    <dgm:pt modelId="{3C5355C9-0ADC-473A-9238-7E211EF217F5}" type="pres">
      <dgm:prSet presAssocID="{FE834A35-6224-4C7A-9C57-0F52BE491C08}" presName="childNode" presStyleLbl="revTx" presStyleIdx="0" presStyleCnt="0">
        <dgm:presLayoutVars>
          <dgm:bulletEnabled val="1"/>
        </dgm:presLayoutVars>
      </dgm:prSet>
      <dgm:spPr/>
    </dgm:pt>
    <dgm:pt modelId="{0CC883C5-D08B-43F7-A307-B59FEB5B3F37}" type="pres">
      <dgm:prSet presAssocID="{2B05937C-51CF-448B-A641-7F1AFDFBBCA9}" presName="Name25" presStyleLbl="parChTrans1D1" presStyleIdx="4" presStyleCnt="5"/>
      <dgm:spPr/>
      <dgm:t>
        <a:bodyPr/>
        <a:lstStyle/>
        <a:p>
          <a:pPr rtl="1"/>
          <a:endParaRPr lang="fa-IR"/>
        </a:p>
      </dgm:t>
    </dgm:pt>
    <dgm:pt modelId="{EC6213B1-4C50-44F4-99DB-61453E05C5D4}" type="pres">
      <dgm:prSet presAssocID="{D23BACBF-9E6B-4158-8A93-8D4C7FED23BE}" presName="node" presStyleCnt="0"/>
      <dgm:spPr/>
    </dgm:pt>
    <dgm:pt modelId="{024BA2E1-614E-4276-8C80-E2CA856C8B71}" type="pres">
      <dgm:prSet presAssocID="{D23BACBF-9E6B-4158-8A93-8D4C7FED23BE}" presName="parentNode" presStyleLbl="node1" presStyleIdx="5" presStyleCnt="6" custScaleX="229251" custScaleY="62541">
        <dgm:presLayoutVars>
          <dgm:chMax val="1"/>
          <dgm:bulletEnabled val="1"/>
        </dgm:presLayoutVars>
      </dgm:prSet>
      <dgm:spPr>
        <a:prstGeom prst="roundRect">
          <a:avLst/>
        </a:prstGeom>
      </dgm:spPr>
      <dgm:t>
        <a:bodyPr/>
        <a:lstStyle/>
        <a:p>
          <a:pPr rtl="1"/>
          <a:endParaRPr lang="fa-IR"/>
        </a:p>
      </dgm:t>
    </dgm:pt>
    <dgm:pt modelId="{99E5F60F-76AC-446E-BC61-1BE44902F7A2}" type="pres">
      <dgm:prSet presAssocID="{D23BACBF-9E6B-4158-8A93-8D4C7FED23BE}" presName="childNode" presStyleLbl="revTx" presStyleIdx="0" presStyleCnt="0">
        <dgm:presLayoutVars>
          <dgm:bulletEnabled val="1"/>
        </dgm:presLayoutVars>
      </dgm:prSet>
      <dgm:spPr/>
    </dgm:pt>
  </dgm:ptLst>
  <dgm:cxnLst>
    <dgm:cxn modelId="{F574AA96-1543-4BF9-A901-7F0902CB29B6}" type="presOf" srcId="{1ED32E5D-4760-4E15-A8CC-4A122A13D2AE}" destId="{59EB655B-4524-4D85-869E-18085B7595FA}" srcOrd="0" destOrd="0" presId="urn:microsoft.com/office/officeart/2005/8/layout/radial2"/>
    <dgm:cxn modelId="{8128D6B1-F524-4982-A7E9-94DB6A0D23A0}" srcId="{DF702FA4-A76B-4537-A120-7A3687D7576E}" destId="{D23BACBF-9E6B-4158-8A93-8D4C7FED23BE}" srcOrd="4" destOrd="0" parTransId="{2B05937C-51CF-448B-A641-7F1AFDFBBCA9}" sibTransId="{CAEE57CD-9E5F-46A8-B9A1-736D6A05647A}"/>
    <dgm:cxn modelId="{77C13AC3-2404-4CEE-8C28-6BF801ADB2E9}" srcId="{DF702FA4-A76B-4537-A120-7A3687D7576E}" destId="{FE834A35-6224-4C7A-9C57-0F52BE491C08}" srcOrd="3" destOrd="0" parTransId="{1ED32E5D-4760-4E15-A8CC-4A122A13D2AE}" sibTransId="{85567C54-5A3F-44B5-8FF5-773594A87EF6}"/>
    <dgm:cxn modelId="{C2BD364D-9C80-4176-9918-CF88E94D9ABE}" type="presOf" srcId="{10DC6776-C04C-47C3-9B50-0BC456F04E19}" destId="{36D0ECBD-88E2-4EC3-B7D5-886B0B439D39}" srcOrd="0" destOrd="0" presId="urn:microsoft.com/office/officeart/2005/8/layout/radial2"/>
    <dgm:cxn modelId="{F2F1C24B-C87B-4F86-99DC-1412C9C34A98}" type="presOf" srcId="{730432BE-28DD-4ACD-AAB0-F63419C7B9BD}" destId="{298094EB-83DD-4D43-91ED-9E592F6C9BA2}" srcOrd="0" destOrd="0" presId="urn:microsoft.com/office/officeart/2005/8/layout/radial2"/>
    <dgm:cxn modelId="{5E974D31-39F9-4E7C-84FD-A28EBD1A6130}" type="presOf" srcId="{FE834A35-6224-4C7A-9C57-0F52BE491C08}" destId="{5B885FA5-264B-4729-83EA-A2F40A0522D3}" srcOrd="0" destOrd="0" presId="urn:microsoft.com/office/officeart/2005/8/layout/radial2"/>
    <dgm:cxn modelId="{8879D8FA-D30D-4CBC-8219-D526F810F083}" srcId="{DF702FA4-A76B-4537-A120-7A3687D7576E}" destId="{38842736-551F-402D-8BB4-3DC38888E026}" srcOrd="1" destOrd="0" parTransId="{3FE798A2-BC8E-4988-9EF7-FD689DBF4F1C}" sibTransId="{AF40C8D7-FF6A-480D-95D0-F25BD6D3BC49}"/>
    <dgm:cxn modelId="{2BB4CAB5-F917-468E-9A07-A3E3A5727933}" type="presOf" srcId="{3A0FD561-A594-4C06-9E82-140D2969AB3C}" destId="{29718F00-71DF-4905-8129-50EEC8456A04}" srcOrd="0" destOrd="0" presId="urn:microsoft.com/office/officeart/2005/8/layout/radial2"/>
    <dgm:cxn modelId="{59A4A4BF-C39F-4ED6-B552-2AFD5A09346A}" type="presOf" srcId="{79A21AF3-ECFD-40D7-8C9F-E601D1E736E1}" destId="{7666240A-7487-46A1-A85D-15B18FBE6DF5}" srcOrd="0" destOrd="0" presId="urn:microsoft.com/office/officeart/2005/8/layout/radial2"/>
    <dgm:cxn modelId="{1782BAC4-827C-4C53-9D48-959AF01FA62F}" srcId="{DF702FA4-A76B-4537-A120-7A3687D7576E}" destId="{3A0FD561-A594-4C06-9E82-140D2969AB3C}" srcOrd="2" destOrd="0" parTransId="{730432BE-28DD-4ACD-AAB0-F63419C7B9BD}" sibTransId="{9F6712D4-AC61-41A7-A5B8-E020BD7FB850}"/>
    <dgm:cxn modelId="{7C73FFE1-49B8-47B2-A476-FBD85F8DEC5E}" srcId="{DF702FA4-A76B-4537-A120-7A3687D7576E}" destId="{10DC6776-C04C-47C3-9B50-0BC456F04E19}" srcOrd="0" destOrd="0" parTransId="{79A21AF3-ECFD-40D7-8C9F-E601D1E736E1}" sibTransId="{542399F2-E3CB-4328-BEB1-5C7CC62BA58F}"/>
    <dgm:cxn modelId="{7B59DEDE-00AC-460F-83A1-E63C0AA20D0B}" type="presOf" srcId="{3FE798A2-BC8E-4988-9EF7-FD689DBF4F1C}" destId="{0893426D-0A7D-40B7-94FA-10FC88B45CC5}" srcOrd="0" destOrd="0" presId="urn:microsoft.com/office/officeart/2005/8/layout/radial2"/>
    <dgm:cxn modelId="{1819F22A-43F9-4D81-8B38-BEE5644433AF}" type="presOf" srcId="{DF702FA4-A76B-4537-A120-7A3687D7576E}" destId="{69C67305-56AB-4C6A-A777-12298AEE3550}" srcOrd="0" destOrd="0" presId="urn:microsoft.com/office/officeart/2005/8/layout/radial2"/>
    <dgm:cxn modelId="{14597968-837A-4573-9013-802CD5136463}" type="presOf" srcId="{2B05937C-51CF-448B-A641-7F1AFDFBBCA9}" destId="{0CC883C5-D08B-43F7-A307-B59FEB5B3F37}" srcOrd="0" destOrd="0" presId="urn:microsoft.com/office/officeart/2005/8/layout/radial2"/>
    <dgm:cxn modelId="{557EDF94-CD62-4A27-AC21-66137F173D7B}" type="presOf" srcId="{D23BACBF-9E6B-4158-8A93-8D4C7FED23BE}" destId="{024BA2E1-614E-4276-8C80-E2CA856C8B71}" srcOrd="0" destOrd="0" presId="urn:microsoft.com/office/officeart/2005/8/layout/radial2"/>
    <dgm:cxn modelId="{8DD935B1-383D-49B0-8F86-CA1BB4D87C88}" type="presOf" srcId="{38842736-551F-402D-8BB4-3DC38888E026}" destId="{B5F651A8-BB9A-4C1E-AD26-D83BBC9381A1}" srcOrd="0" destOrd="0" presId="urn:microsoft.com/office/officeart/2005/8/layout/radial2"/>
    <dgm:cxn modelId="{7EA79C63-A5B3-42C7-B2E5-BC06EA1E24C5}" type="presParOf" srcId="{69C67305-56AB-4C6A-A777-12298AEE3550}" destId="{CD1DED10-DDF5-461A-BDAF-4BDFE7DA3802}" srcOrd="0" destOrd="0" presId="urn:microsoft.com/office/officeart/2005/8/layout/radial2"/>
    <dgm:cxn modelId="{279A9046-DA08-4335-A19F-99FCBFFC204D}" type="presParOf" srcId="{CD1DED10-DDF5-461A-BDAF-4BDFE7DA3802}" destId="{FAD49816-5755-41BA-A270-3BD20B307851}" srcOrd="0" destOrd="0" presId="urn:microsoft.com/office/officeart/2005/8/layout/radial2"/>
    <dgm:cxn modelId="{6405D3A4-F4A8-4F6B-B9AB-1C9F03E296C8}" type="presParOf" srcId="{FAD49816-5755-41BA-A270-3BD20B307851}" destId="{6ABF87BF-5A2C-451A-8BA8-FEED8FD0B402}" srcOrd="0" destOrd="0" presId="urn:microsoft.com/office/officeart/2005/8/layout/radial2"/>
    <dgm:cxn modelId="{264DEDC7-E1FD-46C1-8616-34F61BACB351}" type="presParOf" srcId="{FAD49816-5755-41BA-A270-3BD20B307851}" destId="{A4DB01A5-0C4A-4724-B7A5-341580D49EF2}" srcOrd="1" destOrd="0" presId="urn:microsoft.com/office/officeart/2005/8/layout/radial2"/>
    <dgm:cxn modelId="{E3B65539-C9F9-4F91-AF92-4D81654AC3D9}" type="presParOf" srcId="{CD1DED10-DDF5-461A-BDAF-4BDFE7DA3802}" destId="{7666240A-7487-46A1-A85D-15B18FBE6DF5}" srcOrd="1" destOrd="0" presId="urn:microsoft.com/office/officeart/2005/8/layout/radial2"/>
    <dgm:cxn modelId="{C3422FC0-1A4B-4597-AC64-8A0B61C5D73E}" type="presParOf" srcId="{CD1DED10-DDF5-461A-BDAF-4BDFE7DA3802}" destId="{8B8F04B3-4A22-4181-B4BD-B6552474035F}" srcOrd="2" destOrd="0" presId="urn:microsoft.com/office/officeart/2005/8/layout/radial2"/>
    <dgm:cxn modelId="{5035320B-8071-4D9D-8D88-44FFD7ACC336}" type="presParOf" srcId="{8B8F04B3-4A22-4181-B4BD-B6552474035F}" destId="{36D0ECBD-88E2-4EC3-B7D5-886B0B439D39}" srcOrd="0" destOrd="0" presId="urn:microsoft.com/office/officeart/2005/8/layout/radial2"/>
    <dgm:cxn modelId="{0262FAC8-F29F-4D14-95EE-93BD4B296196}" type="presParOf" srcId="{8B8F04B3-4A22-4181-B4BD-B6552474035F}" destId="{4A9E8C60-1852-48CC-BB85-601585FA3B19}" srcOrd="1" destOrd="0" presId="urn:microsoft.com/office/officeart/2005/8/layout/radial2"/>
    <dgm:cxn modelId="{66D76162-4641-438B-B197-CA602349351C}" type="presParOf" srcId="{CD1DED10-DDF5-461A-BDAF-4BDFE7DA3802}" destId="{0893426D-0A7D-40B7-94FA-10FC88B45CC5}" srcOrd="3" destOrd="0" presId="urn:microsoft.com/office/officeart/2005/8/layout/radial2"/>
    <dgm:cxn modelId="{98EE95F8-6544-4066-B574-0CF0FDE3776F}" type="presParOf" srcId="{CD1DED10-DDF5-461A-BDAF-4BDFE7DA3802}" destId="{74898297-CB91-4B95-990C-C87F1226288F}" srcOrd="4" destOrd="0" presId="urn:microsoft.com/office/officeart/2005/8/layout/radial2"/>
    <dgm:cxn modelId="{2D5BDB2D-1936-49DE-BC43-1DFFCEE2A953}" type="presParOf" srcId="{74898297-CB91-4B95-990C-C87F1226288F}" destId="{B5F651A8-BB9A-4C1E-AD26-D83BBC9381A1}" srcOrd="0" destOrd="0" presId="urn:microsoft.com/office/officeart/2005/8/layout/radial2"/>
    <dgm:cxn modelId="{F2F5EA30-0CC8-4C26-BCD4-87673AF8E9E0}" type="presParOf" srcId="{74898297-CB91-4B95-990C-C87F1226288F}" destId="{9C16A3C6-982A-4839-B3EC-29AA0EFCA0A7}" srcOrd="1" destOrd="0" presId="urn:microsoft.com/office/officeart/2005/8/layout/radial2"/>
    <dgm:cxn modelId="{5F962064-BE79-4B1D-9F05-1836E6531307}" type="presParOf" srcId="{CD1DED10-DDF5-461A-BDAF-4BDFE7DA3802}" destId="{298094EB-83DD-4D43-91ED-9E592F6C9BA2}" srcOrd="5" destOrd="0" presId="urn:microsoft.com/office/officeart/2005/8/layout/radial2"/>
    <dgm:cxn modelId="{9D114E35-E8D0-44E7-86A0-F8633F4E5E47}" type="presParOf" srcId="{CD1DED10-DDF5-461A-BDAF-4BDFE7DA3802}" destId="{9A8CDC6D-6F35-4141-BDE6-EB3ACB92B90E}" srcOrd="6" destOrd="0" presId="urn:microsoft.com/office/officeart/2005/8/layout/radial2"/>
    <dgm:cxn modelId="{5A08B8BC-05F1-4B94-A492-0EF17F851FB3}" type="presParOf" srcId="{9A8CDC6D-6F35-4141-BDE6-EB3ACB92B90E}" destId="{29718F00-71DF-4905-8129-50EEC8456A04}" srcOrd="0" destOrd="0" presId="urn:microsoft.com/office/officeart/2005/8/layout/radial2"/>
    <dgm:cxn modelId="{D2FDC9F0-73A7-4BF4-A818-62DD0468C853}" type="presParOf" srcId="{9A8CDC6D-6F35-4141-BDE6-EB3ACB92B90E}" destId="{98721E1D-AE64-4978-9E2A-DB7DCCA2ABAE}" srcOrd="1" destOrd="0" presId="urn:microsoft.com/office/officeart/2005/8/layout/radial2"/>
    <dgm:cxn modelId="{ED1D444F-A2F2-4775-AB05-A4EDA870F534}" type="presParOf" srcId="{CD1DED10-DDF5-461A-BDAF-4BDFE7DA3802}" destId="{59EB655B-4524-4D85-869E-18085B7595FA}" srcOrd="7" destOrd="0" presId="urn:microsoft.com/office/officeart/2005/8/layout/radial2"/>
    <dgm:cxn modelId="{1D103FA3-B246-4180-ADB9-C064D659968D}" type="presParOf" srcId="{CD1DED10-DDF5-461A-BDAF-4BDFE7DA3802}" destId="{05AA5EF1-6016-4E94-99BA-7FD2A6F59FA8}" srcOrd="8" destOrd="0" presId="urn:microsoft.com/office/officeart/2005/8/layout/radial2"/>
    <dgm:cxn modelId="{A2BB16E6-8786-4496-95CA-6334E0E4CA88}" type="presParOf" srcId="{05AA5EF1-6016-4E94-99BA-7FD2A6F59FA8}" destId="{5B885FA5-264B-4729-83EA-A2F40A0522D3}" srcOrd="0" destOrd="0" presId="urn:microsoft.com/office/officeart/2005/8/layout/radial2"/>
    <dgm:cxn modelId="{CA0FEDCC-3C87-44C2-9F2D-0D9E18F09867}" type="presParOf" srcId="{05AA5EF1-6016-4E94-99BA-7FD2A6F59FA8}" destId="{3C5355C9-0ADC-473A-9238-7E211EF217F5}" srcOrd="1" destOrd="0" presId="urn:microsoft.com/office/officeart/2005/8/layout/radial2"/>
    <dgm:cxn modelId="{790874B8-2820-4FB5-8227-787065FE6157}" type="presParOf" srcId="{CD1DED10-DDF5-461A-BDAF-4BDFE7DA3802}" destId="{0CC883C5-D08B-43F7-A307-B59FEB5B3F37}" srcOrd="9" destOrd="0" presId="urn:microsoft.com/office/officeart/2005/8/layout/radial2"/>
    <dgm:cxn modelId="{79589223-D3A5-4E8C-AD73-51C6DFA806BE}" type="presParOf" srcId="{CD1DED10-DDF5-461A-BDAF-4BDFE7DA3802}" destId="{EC6213B1-4C50-44F4-99DB-61453E05C5D4}" srcOrd="10" destOrd="0" presId="urn:microsoft.com/office/officeart/2005/8/layout/radial2"/>
    <dgm:cxn modelId="{4381B3D0-045A-47D9-9000-824B8D7F1E44}" type="presParOf" srcId="{EC6213B1-4C50-44F4-99DB-61453E05C5D4}" destId="{024BA2E1-614E-4276-8C80-E2CA856C8B71}" srcOrd="0" destOrd="0" presId="urn:microsoft.com/office/officeart/2005/8/layout/radial2"/>
    <dgm:cxn modelId="{A5C20A80-49CF-4C02-A21C-B6574FFF24FB}" type="presParOf" srcId="{EC6213B1-4C50-44F4-99DB-61453E05C5D4}" destId="{99E5F60F-76AC-446E-BC61-1BE44902F7A2}" srcOrd="1" destOrd="0" presId="urn:microsoft.com/office/officeart/2005/8/layout/radial2"/>
  </dgm:cxnLst>
  <dgm:bg>
    <a:noFill/>
  </dgm:bg>
  <dgm:whole/>
  <dgm:extLst>
    <a:ext uri="http://schemas.microsoft.com/office/drawing/2008/diagram">
      <dsp:dataModelExt xmlns:dsp="http://schemas.microsoft.com/office/drawing/2008/diagram" relId="rId11"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DF702FA4-A76B-4537-A120-7A3687D7576E}" type="doc">
      <dgm:prSet loTypeId="urn:microsoft.com/office/officeart/2005/8/layout/radial2" loCatId="relationship" qsTypeId="urn:microsoft.com/office/officeart/2005/8/quickstyle/3d8" qsCatId="3D" csTypeId="urn:microsoft.com/office/officeart/2005/8/colors/accent2_3" csCatId="accent2" phldr="1"/>
      <dgm:spPr/>
      <dgm:t>
        <a:bodyPr/>
        <a:lstStyle/>
        <a:p>
          <a:endParaRPr lang="en-US"/>
        </a:p>
      </dgm:t>
    </dgm:pt>
    <dgm:pt modelId="{38842736-551F-402D-8BB4-3DC38888E026}">
      <dgm:prSet phldrT="[Text]" custT="1"/>
      <dgm:spPr>
        <a:xfrm>
          <a:off x="4239573" y="352333"/>
          <a:ext cx="1812817" cy="801297"/>
        </a:xfrm>
      </dgm:spPr>
      <dgm:t>
        <a:bodyPr/>
        <a:lstStyle/>
        <a:p>
          <a:pPr algn="ctr"/>
          <a:r>
            <a:rPr lang="fa-IR" sz="2400" b="1" dirty="0">
              <a:latin typeface="Calibri"/>
              <a:ea typeface="+mn-ea"/>
              <a:cs typeface="B Mitra" pitchFamily="2" charset="-78"/>
            </a:rPr>
            <a:t>نوگرایانه</a:t>
          </a:r>
          <a:endParaRPr lang="en-US" sz="2400" b="1" dirty="0">
            <a:latin typeface="Calibri"/>
            <a:ea typeface="+mn-ea"/>
            <a:cs typeface="B Mitra" pitchFamily="2" charset="-78"/>
          </a:endParaRPr>
        </a:p>
      </dgm:t>
    </dgm:pt>
    <dgm:pt modelId="{3FE798A2-BC8E-4988-9EF7-FD689DBF4F1C}" type="parTrans" cxnId="{8879D8FA-D30D-4CBC-8219-D526F810F083}">
      <dgm:prSet/>
      <dgm:spPr>
        <a:xfrm rot="14438260">
          <a:off x="4944073" y="1834477"/>
          <a:ext cx="1650694" cy="53261"/>
        </a:xfrm>
      </dgm:spPr>
      <dgm:t>
        <a:bodyPr/>
        <a:lstStyle/>
        <a:p>
          <a:pPr algn="ctr"/>
          <a:endParaRPr lang="en-US" sz="1800" b="1">
            <a:cs typeface="B Mitra" pitchFamily="2" charset="-78"/>
          </a:endParaRPr>
        </a:p>
      </dgm:t>
    </dgm:pt>
    <dgm:pt modelId="{AF40C8D7-FF6A-480D-95D0-F25BD6D3BC49}" type="sibTrans" cxnId="{8879D8FA-D30D-4CBC-8219-D526F810F083}">
      <dgm:prSet/>
      <dgm:spPr/>
      <dgm:t>
        <a:bodyPr/>
        <a:lstStyle/>
        <a:p>
          <a:pPr algn="ctr"/>
          <a:endParaRPr lang="en-US" sz="1800" b="1">
            <a:cs typeface="B Mitra" pitchFamily="2" charset="-78"/>
          </a:endParaRPr>
        </a:p>
      </dgm:t>
    </dgm:pt>
    <dgm:pt modelId="{3A0FD561-A594-4C06-9E82-140D2969AB3C}">
      <dgm:prSet phldrT="[Text]" custT="1"/>
      <dgm:spPr>
        <a:xfrm>
          <a:off x="2331911" y="1751048"/>
          <a:ext cx="1937115" cy="824911"/>
        </a:xfrm>
      </dgm:spPr>
      <dgm:t>
        <a:bodyPr/>
        <a:lstStyle/>
        <a:p>
          <a:pPr algn="ctr"/>
          <a:r>
            <a:rPr lang="fa-IR" sz="2400" b="1" dirty="0">
              <a:latin typeface="Calibri"/>
              <a:ea typeface="+mn-ea"/>
              <a:cs typeface="B Mitra" pitchFamily="2" charset="-78"/>
            </a:rPr>
            <a:t>فرهنگ گرایانه</a:t>
          </a:r>
          <a:endParaRPr lang="en-US" sz="2400" b="1" dirty="0">
            <a:latin typeface="Calibri"/>
            <a:ea typeface="+mn-ea"/>
            <a:cs typeface="B Mitra" pitchFamily="2" charset="-78"/>
          </a:endParaRPr>
        </a:p>
      </dgm:t>
    </dgm:pt>
    <dgm:pt modelId="{730432BE-28DD-4ACD-AAB0-F63419C7B9BD}" type="parTrans" cxnId="{1782BAC4-827C-4C53-9D48-959AF01FA62F}">
      <dgm:prSet/>
      <dgm:spPr>
        <a:xfrm rot="12079488">
          <a:off x="3949577" y="2760023"/>
          <a:ext cx="1894290" cy="53261"/>
        </a:xfrm>
      </dgm:spPr>
      <dgm:t>
        <a:bodyPr/>
        <a:lstStyle/>
        <a:p>
          <a:pPr algn="ctr"/>
          <a:endParaRPr lang="en-US" sz="1800" b="1">
            <a:cs typeface="B Mitra" pitchFamily="2" charset="-78"/>
          </a:endParaRPr>
        </a:p>
      </dgm:t>
    </dgm:pt>
    <dgm:pt modelId="{9F6712D4-AC61-41A7-A5B8-E020BD7FB850}" type="sibTrans" cxnId="{1782BAC4-827C-4C53-9D48-959AF01FA62F}">
      <dgm:prSet/>
      <dgm:spPr/>
      <dgm:t>
        <a:bodyPr/>
        <a:lstStyle/>
        <a:p>
          <a:pPr algn="ctr"/>
          <a:endParaRPr lang="en-US" sz="1800" b="1">
            <a:cs typeface="B Mitra" pitchFamily="2" charset="-78"/>
          </a:endParaRPr>
        </a:p>
      </dgm:t>
    </dgm:pt>
    <dgm:pt modelId="{FE834A35-6224-4C7A-9C57-0F52BE491C08}">
      <dgm:prSet custT="1"/>
      <dgm:spPr>
        <a:xfrm>
          <a:off x="2438547" y="3572890"/>
          <a:ext cx="1740828" cy="834047"/>
        </a:xfrm>
      </dgm:spPr>
      <dgm:t>
        <a:bodyPr/>
        <a:lstStyle/>
        <a:p>
          <a:pPr algn="ctr" rtl="1"/>
          <a:r>
            <a:rPr lang="fa-IR" sz="2400" b="1" dirty="0">
              <a:latin typeface="Calibri"/>
              <a:ea typeface="+mn-ea"/>
              <a:cs typeface="B Mitra" pitchFamily="2" charset="-78"/>
            </a:rPr>
            <a:t>فرانوگرایانه</a:t>
          </a:r>
          <a:endParaRPr lang="en-US" sz="2400" b="1" dirty="0">
            <a:latin typeface="Calibri"/>
            <a:ea typeface="+mn-ea"/>
            <a:cs typeface="B Mitra" pitchFamily="2" charset="-78"/>
          </a:endParaRPr>
        </a:p>
      </dgm:t>
    </dgm:pt>
    <dgm:pt modelId="{1ED32E5D-4760-4E15-A8CC-4A122A13D2AE}" type="parTrans" cxnId="{77C13AC3-2404-4CEE-8C28-6BF801ADB2E9}">
      <dgm:prSet/>
      <dgm:spPr>
        <a:xfrm rot="10287957">
          <a:off x="4130410" y="3715635"/>
          <a:ext cx="1657787" cy="53261"/>
        </a:xfrm>
      </dgm:spPr>
      <dgm:t>
        <a:bodyPr/>
        <a:lstStyle/>
        <a:p>
          <a:pPr algn="ctr"/>
          <a:endParaRPr lang="en-US" sz="1800" b="1">
            <a:cs typeface="B Mitra" pitchFamily="2" charset="-78"/>
          </a:endParaRPr>
        </a:p>
      </dgm:t>
    </dgm:pt>
    <dgm:pt modelId="{85567C54-5A3F-44B5-8FF5-773594A87EF6}" type="sibTrans" cxnId="{77C13AC3-2404-4CEE-8C28-6BF801ADB2E9}">
      <dgm:prSet/>
      <dgm:spPr/>
      <dgm:t>
        <a:bodyPr/>
        <a:lstStyle/>
        <a:p>
          <a:pPr algn="ctr"/>
          <a:endParaRPr lang="en-US" sz="1800" b="1">
            <a:cs typeface="B Mitra" pitchFamily="2" charset="-78"/>
          </a:endParaRPr>
        </a:p>
      </dgm:t>
    </dgm:pt>
    <dgm:pt modelId="{D23BACBF-9E6B-4158-8A93-8D4C7FED23BE}">
      <dgm:prSet custT="1"/>
      <dgm:spPr>
        <a:xfrm>
          <a:off x="3193901" y="5287079"/>
          <a:ext cx="1709935" cy="887238"/>
        </a:xfrm>
      </dgm:spPr>
      <dgm:t>
        <a:bodyPr/>
        <a:lstStyle/>
        <a:p>
          <a:pPr algn="ctr"/>
          <a:r>
            <a:rPr lang="fa-IR" sz="2400" b="1" dirty="0">
              <a:latin typeface="Calibri"/>
              <a:ea typeface="+mn-ea"/>
              <a:cs typeface="B Mitra" pitchFamily="2" charset="-78"/>
            </a:rPr>
            <a:t>مردم گرایانه</a:t>
          </a:r>
          <a:endParaRPr lang="en-US" sz="2400" b="1" dirty="0">
            <a:latin typeface="Calibri"/>
            <a:ea typeface="+mn-ea"/>
            <a:cs typeface="B Mitra" pitchFamily="2" charset="-78"/>
          </a:endParaRPr>
        </a:p>
      </dgm:t>
    </dgm:pt>
    <dgm:pt modelId="{2B05937C-51CF-448B-A641-7F1AFDFBBCA9}" type="parTrans" cxnId="{8128D6B1-F524-4982-A7E9-94DB6A0D23A0}">
      <dgm:prSet/>
      <dgm:spPr>
        <a:xfrm rot="8371649">
          <a:off x="4290853" y="4776422"/>
          <a:ext cx="1690410" cy="53261"/>
        </a:xfrm>
      </dgm:spPr>
      <dgm:t>
        <a:bodyPr/>
        <a:lstStyle/>
        <a:p>
          <a:pPr algn="ctr"/>
          <a:endParaRPr lang="en-US" sz="1800" b="1">
            <a:cs typeface="B Mitra" pitchFamily="2" charset="-78"/>
          </a:endParaRPr>
        </a:p>
      </dgm:t>
    </dgm:pt>
    <dgm:pt modelId="{CAEE57CD-9E5F-46A8-B9A1-736D6A05647A}" type="sibTrans" cxnId="{8128D6B1-F524-4982-A7E9-94DB6A0D23A0}">
      <dgm:prSet/>
      <dgm:spPr/>
      <dgm:t>
        <a:bodyPr/>
        <a:lstStyle/>
        <a:p>
          <a:pPr algn="ctr"/>
          <a:endParaRPr lang="en-US" sz="1800" b="1">
            <a:cs typeface="B Mitra" pitchFamily="2" charset="-78"/>
          </a:endParaRPr>
        </a:p>
      </dgm:t>
    </dgm:pt>
    <dgm:pt modelId="{69C67305-56AB-4C6A-A777-12298AEE3550}" type="pres">
      <dgm:prSet presAssocID="{DF702FA4-A76B-4537-A120-7A3687D7576E}" presName="composite" presStyleCnt="0">
        <dgm:presLayoutVars>
          <dgm:chMax val="5"/>
          <dgm:dir val="rev"/>
          <dgm:animLvl val="ctr"/>
          <dgm:resizeHandles val="exact"/>
        </dgm:presLayoutVars>
      </dgm:prSet>
      <dgm:spPr/>
      <dgm:t>
        <a:bodyPr/>
        <a:lstStyle/>
        <a:p>
          <a:pPr rtl="1"/>
          <a:endParaRPr lang="fa-IR"/>
        </a:p>
      </dgm:t>
    </dgm:pt>
    <dgm:pt modelId="{CD1DED10-DDF5-461A-BDAF-4BDFE7DA3802}" type="pres">
      <dgm:prSet presAssocID="{DF702FA4-A76B-4537-A120-7A3687D7576E}" presName="cycle" presStyleCnt="0"/>
      <dgm:spPr/>
    </dgm:pt>
    <dgm:pt modelId="{FAD49816-5755-41BA-A270-3BD20B307851}" type="pres">
      <dgm:prSet presAssocID="{DF702FA4-A76B-4537-A120-7A3687D7576E}" presName="centerShape" presStyleCnt="0"/>
      <dgm:spPr/>
    </dgm:pt>
    <dgm:pt modelId="{6ABF87BF-5A2C-451A-8BA8-FEED8FD0B402}" type="pres">
      <dgm:prSet presAssocID="{DF702FA4-A76B-4537-A120-7A3687D7576E}" presName="connSite" presStyleLbl="node1" presStyleIdx="0" presStyleCnt="5"/>
      <dgm:spPr/>
    </dgm:pt>
    <dgm:pt modelId="{A4DB01A5-0C4A-4724-B7A5-341580D49EF2}" type="pres">
      <dgm:prSet presAssocID="{DF702FA4-A76B-4537-A120-7A3687D7576E}" presName="visible" presStyleLbl="node1" presStyleIdx="0" presStyleCnt="5" custScaleX="98117" custScaleY="57321" custLinFactNeighborX="507" custLinFactNeighborY="1996"/>
      <dgm:spPr>
        <a:xfrm>
          <a:off x="5416196" y="2744039"/>
          <a:ext cx="2532220" cy="1479350"/>
        </a:xfrm>
        <a:prstGeom prst="roundRect">
          <a:avLst/>
        </a:prstGeom>
      </dgm:spPr>
    </dgm:pt>
    <dgm:pt modelId="{0893426D-0A7D-40B7-94FA-10FC88B45CC5}" type="pres">
      <dgm:prSet presAssocID="{3FE798A2-BC8E-4988-9EF7-FD689DBF4F1C}" presName="Name25" presStyleLbl="parChTrans1D1" presStyleIdx="0" presStyleCnt="4"/>
      <dgm:spPr>
        <a:custGeom>
          <a:avLst/>
          <a:gdLst/>
          <a:ahLst/>
          <a:cxnLst/>
          <a:rect l="0" t="0" r="0" b="0"/>
          <a:pathLst>
            <a:path>
              <a:moveTo>
                <a:pt x="0" y="26630"/>
              </a:moveTo>
              <a:lnTo>
                <a:pt x="1650694" y="26630"/>
              </a:lnTo>
            </a:path>
          </a:pathLst>
        </a:custGeom>
      </dgm:spPr>
      <dgm:t>
        <a:bodyPr/>
        <a:lstStyle/>
        <a:p>
          <a:pPr rtl="1"/>
          <a:endParaRPr lang="fa-IR"/>
        </a:p>
      </dgm:t>
    </dgm:pt>
    <dgm:pt modelId="{74898297-CB91-4B95-990C-C87F1226288F}" type="pres">
      <dgm:prSet presAssocID="{38842736-551F-402D-8BB4-3DC38888E026}" presName="node" presStyleCnt="0"/>
      <dgm:spPr/>
    </dgm:pt>
    <dgm:pt modelId="{B5F651A8-BB9A-4C1E-AD26-D83BBC9381A1}" type="pres">
      <dgm:prSet presAssocID="{38842736-551F-402D-8BB4-3DC38888E026}" presName="parentNode" presStyleLbl="node1" presStyleIdx="1" presStyleCnt="5" custScaleX="117070" custScaleY="51747">
        <dgm:presLayoutVars>
          <dgm:chMax val="1"/>
          <dgm:bulletEnabled val="1"/>
        </dgm:presLayoutVars>
      </dgm:prSet>
      <dgm:spPr>
        <a:prstGeom prst="roundRect">
          <a:avLst/>
        </a:prstGeom>
      </dgm:spPr>
      <dgm:t>
        <a:bodyPr/>
        <a:lstStyle/>
        <a:p>
          <a:pPr rtl="1"/>
          <a:endParaRPr lang="fa-IR"/>
        </a:p>
      </dgm:t>
    </dgm:pt>
    <dgm:pt modelId="{9C16A3C6-982A-4839-B3EC-29AA0EFCA0A7}" type="pres">
      <dgm:prSet presAssocID="{38842736-551F-402D-8BB4-3DC38888E026}" presName="childNode" presStyleLbl="revTx" presStyleIdx="0" presStyleCnt="0">
        <dgm:presLayoutVars>
          <dgm:bulletEnabled val="1"/>
        </dgm:presLayoutVars>
      </dgm:prSet>
      <dgm:spPr/>
    </dgm:pt>
    <dgm:pt modelId="{298094EB-83DD-4D43-91ED-9E592F6C9BA2}" type="pres">
      <dgm:prSet presAssocID="{730432BE-28DD-4ACD-AAB0-F63419C7B9BD}" presName="Name25" presStyleLbl="parChTrans1D1" presStyleIdx="1" presStyleCnt="4"/>
      <dgm:spPr>
        <a:custGeom>
          <a:avLst/>
          <a:gdLst/>
          <a:ahLst/>
          <a:cxnLst/>
          <a:rect l="0" t="0" r="0" b="0"/>
          <a:pathLst>
            <a:path>
              <a:moveTo>
                <a:pt x="0" y="26630"/>
              </a:moveTo>
              <a:lnTo>
                <a:pt x="1894290" y="26630"/>
              </a:lnTo>
            </a:path>
          </a:pathLst>
        </a:custGeom>
      </dgm:spPr>
      <dgm:t>
        <a:bodyPr/>
        <a:lstStyle/>
        <a:p>
          <a:pPr rtl="1"/>
          <a:endParaRPr lang="fa-IR"/>
        </a:p>
      </dgm:t>
    </dgm:pt>
    <dgm:pt modelId="{9A8CDC6D-6F35-4141-BDE6-EB3ACB92B90E}" type="pres">
      <dgm:prSet presAssocID="{3A0FD561-A594-4C06-9E82-140D2969AB3C}" presName="node" presStyleCnt="0"/>
      <dgm:spPr/>
    </dgm:pt>
    <dgm:pt modelId="{29718F00-71DF-4905-8129-50EEC8456A04}" type="pres">
      <dgm:prSet presAssocID="{3A0FD561-A594-4C06-9E82-140D2969AB3C}" presName="parentNode" presStyleLbl="node1" presStyleIdx="2" presStyleCnt="5" custScaleX="125097" custScaleY="53272" custLinFactNeighborX="-55637" custLinFactNeighborY="-20710">
        <dgm:presLayoutVars>
          <dgm:chMax val="1"/>
          <dgm:bulletEnabled val="1"/>
        </dgm:presLayoutVars>
      </dgm:prSet>
      <dgm:spPr>
        <a:prstGeom prst="roundRect">
          <a:avLst/>
        </a:prstGeom>
      </dgm:spPr>
      <dgm:t>
        <a:bodyPr/>
        <a:lstStyle/>
        <a:p>
          <a:pPr rtl="1"/>
          <a:endParaRPr lang="fa-IR"/>
        </a:p>
      </dgm:t>
    </dgm:pt>
    <dgm:pt modelId="{98721E1D-AE64-4978-9E2A-DB7DCCA2ABAE}" type="pres">
      <dgm:prSet presAssocID="{3A0FD561-A594-4C06-9E82-140D2969AB3C}" presName="childNode" presStyleLbl="revTx" presStyleIdx="0" presStyleCnt="0">
        <dgm:presLayoutVars>
          <dgm:bulletEnabled val="1"/>
        </dgm:presLayoutVars>
      </dgm:prSet>
      <dgm:spPr/>
    </dgm:pt>
    <dgm:pt modelId="{59EB655B-4524-4D85-869E-18085B7595FA}" type="pres">
      <dgm:prSet presAssocID="{1ED32E5D-4760-4E15-A8CC-4A122A13D2AE}" presName="Name25" presStyleLbl="parChTrans1D1" presStyleIdx="2" presStyleCnt="4"/>
      <dgm:spPr>
        <a:custGeom>
          <a:avLst/>
          <a:gdLst/>
          <a:ahLst/>
          <a:cxnLst/>
          <a:rect l="0" t="0" r="0" b="0"/>
          <a:pathLst>
            <a:path>
              <a:moveTo>
                <a:pt x="0" y="26630"/>
              </a:moveTo>
              <a:lnTo>
                <a:pt x="1657787" y="26630"/>
              </a:lnTo>
            </a:path>
          </a:pathLst>
        </a:custGeom>
      </dgm:spPr>
      <dgm:t>
        <a:bodyPr/>
        <a:lstStyle/>
        <a:p>
          <a:pPr rtl="1"/>
          <a:endParaRPr lang="fa-IR"/>
        </a:p>
      </dgm:t>
    </dgm:pt>
    <dgm:pt modelId="{05AA5EF1-6016-4E94-99BA-7FD2A6F59FA8}" type="pres">
      <dgm:prSet presAssocID="{FE834A35-6224-4C7A-9C57-0F52BE491C08}" presName="node" presStyleCnt="0"/>
      <dgm:spPr/>
    </dgm:pt>
    <dgm:pt modelId="{5B885FA5-264B-4729-83EA-A2F40A0522D3}" type="pres">
      <dgm:prSet presAssocID="{FE834A35-6224-4C7A-9C57-0F52BE491C08}" presName="parentNode" presStyleLbl="node1" presStyleIdx="3" presStyleCnt="5" custScaleX="112421" custScaleY="53862" custLinFactNeighborX="-53504" custLinFactNeighborY="-31858">
        <dgm:presLayoutVars>
          <dgm:chMax val="1"/>
          <dgm:bulletEnabled val="1"/>
        </dgm:presLayoutVars>
      </dgm:prSet>
      <dgm:spPr>
        <a:prstGeom prst="roundRect">
          <a:avLst/>
        </a:prstGeom>
      </dgm:spPr>
      <dgm:t>
        <a:bodyPr/>
        <a:lstStyle/>
        <a:p>
          <a:pPr rtl="1"/>
          <a:endParaRPr lang="fa-IR"/>
        </a:p>
      </dgm:t>
    </dgm:pt>
    <dgm:pt modelId="{3C5355C9-0ADC-473A-9238-7E211EF217F5}" type="pres">
      <dgm:prSet presAssocID="{FE834A35-6224-4C7A-9C57-0F52BE491C08}" presName="childNode" presStyleLbl="revTx" presStyleIdx="0" presStyleCnt="0">
        <dgm:presLayoutVars>
          <dgm:bulletEnabled val="1"/>
        </dgm:presLayoutVars>
      </dgm:prSet>
      <dgm:spPr/>
    </dgm:pt>
    <dgm:pt modelId="{0CC883C5-D08B-43F7-A307-B59FEB5B3F37}" type="pres">
      <dgm:prSet presAssocID="{2B05937C-51CF-448B-A641-7F1AFDFBBCA9}" presName="Name25" presStyleLbl="parChTrans1D1" presStyleIdx="3" presStyleCnt="4"/>
      <dgm:spPr>
        <a:custGeom>
          <a:avLst/>
          <a:gdLst/>
          <a:ahLst/>
          <a:cxnLst/>
          <a:rect l="0" t="0" r="0" b="0"/>
          <a:pathLst>
            <a:path>
              <a:moveTo>
                <a:pt x="0" y="26630"/>
              </a:moveTo>
              <a:lnTo>
                <a:pt x="1690410" y="26630"/>
              </a:lnTo>
            </a:path>
          </a:pathLst>
        </a:custGeom>
      </dgm:spPr>
      <dgm:t>
        <a:bodyPr/>
        <a:lstStyle/>
        <a:p>
          <a:pPr rtl="1"/>
          <a:endParaRPr lang="fa-IR"/>
        </a:p>
      </dgm:t>
    </dgm:pt>
    <dgm:pt modelId="{EC6213B1-4C50-44F4-99DB-61453E05C5D4}" type="pres">
      <dgm:prSet presAssocID="{D23BACBF-9E6B-4158-8A93-8D4C7FED23BE}" presName="node" presStyleCnt="0"/>
      <dgm:spPr/>
    </dgm:pt>
    <dgm:pt modelId="{024BA2E1-614E-4276-8C80-E2CA856C8B71}" type="pres">
      <dgm:prSet presAssocID="{D23BACBF-9E6B-4158-8A93-8D4C7FED23BE}" presName="parentNode" presStyleLbl="node1" presStyleIdx="4" presStyleCnt="5" custScaleX="110426" custScaleY="57297" custLinFactNeighborX="-70020" custLinFactNeighborY="-31240">
        <dgm:presLayoutVars>
          <dgm:chMax val="1"/>
          <dgm:bulletEnabled val="1"/>
        </dgm:presLayoutVars>
      </dgm:prSet>
      <dgm:spPr>
        <a:prstGeom prst="roundRect">
          <a:avLst/>
        </a:prstGeom>
      </dgm:spPr>
      <dgm:t>
        <a:bodyPr/>
        <a:lstStyle/>
        <a:p>
          <a:pPr rtl="1"/>
          <a:endParaRPr lang="fa-IR"/>
        </a:p>
      </dgm:t>
    </dgm:pt>
    <dgm:pt modelId="{99E5F60F-76AC-446E-BC61-1BE44902F7A2}" type="pres">
      <dgm:prSet presAssocID="{D23BACBF-9E6B-4158-8A93-8D4C7FED23BE}" presName="childNode" presStyleLbl="revTx" presStyleIdx="0" presStyleCnt="0">
        <dgm:presLayoutVars>
          <dgm:bulletEnabled val="1"/>
        </dgm:presLayoutVars>
      </dgm:prSet>
      <dgm:spPr/>
    </dgm:pt>
  </dgm:ptLst>
  <dgm:cxnLst>
    <dgm:cxn modelId="{FCF06663-BBCC-41ED-88C6-B06840E4187F}" type="presOf" srcId="{3A0FD561-A594-4C06-9E82-140D2969AB3C}" destId="{29718F00-71DF-4905-8129-50EEC8456A04}" srcOrd="0" destOrd="0" presId="urn:microsoft.com/office/officeart/2005/8/layout/radial2"/>
    <dgm:cxn modelId="{9C581984-4193-42A5-A223-F411044C108C}" type="presOf" srcId="{2B05937C-51CF-448B-A641-7F1AFDFBBCA9}" destId="{0CC883C5-D08B-43F7-A307-B59FEB5B3F37}" srcOrd="0" destOrd="0" presId="urn:microsoft.com/office/officeart/2005/8/layout/radial2"/>
    <dgm:cxn modelId="{EBA4E814-F50A-4450-B738-F3791D49AAE7}" type="presOf" srcId="{1ED32E5D-4760-4E15-A8CC-4A122A13D2AE}" destId="{59EB655B-4524-4D85-869E-18085B7595FA}" srcOrd="0" destOrd="0" presId="urn:microsoft.com/office/officeart/2005/8/layout/radial2"/>
    <dgm:cxn modelId="{781EC934-3E56-4873-AADC-5E74B277FF59}" type="presOf" srcId="{730432BE-28DD-4ACD-AAB0-F63419C7B9BD}" destId="{298094EB-83DD-4D43-91ED-9E592F6C9BA2}" srcOrd="0" destOrd="0" presId="urn:microsoft.com/office/officeart/2005/8/layout/radial2"/>
    <dgm:cxn modelId="{46DBE195-0BF2-4736-A4BC-9D7DF952CA0B}" type="presOf" srcId="{DF702FA4-A76B-4537-A120-7A3687D7576E}" destId="{69C67305-56AB-4C6A-A777-12298AEE3550}" srcOrd="0" destOrd="0" presId="urn:microsoft.com/office/officeart/2005/8/layout/radial2"/>
    <dgm:cxn modelId="{77C13AC3-2404-4CEE-8C28-6BF801ADB2E9}" srcId="{DF702FA4-A76B-4537-A120-7A3687D7576E}" destId="{FE834A35-6224-4C7A-9C57-0F52BE491C08}" srcOrd="2" destOrd="0" parTransId="{1ED32E5D-4760-4E15-A8CC-4A122A13D2AE}" sibTransId="{85567C54-5A3F-44B5-8FF5-773594A87EF6}"/>
    <dgm:cxn modelId="{1BD064D9-ECE3-44F0-8D8D-CD0CD052E560}" type="presOf" srcId="{D23BACBF-9E6B-4158-8A93-8D4C7FED23BE}" destId="{024BA2E1-614E-4276-8C80-E2CA856C8B71}" srcOrd="0" destOrd="0" presId="urn:microsoft.com/office/officeart/2005/8/layout/radial2"/>
    <dgm:cxn modelId="{1782BAC4-827C-4C53-9D48-959AF01FA62F}" srcId="{DF702FA4-A76B-4537-A120-7A3687D7576E}" destId="{3A0FD561-A594-4C06-9E82-140D2969AB3C}" srcOrd="1" destOrd="0" parTransId="{730432BE-28DD-4ACD-AAB0-F63419C7B9BD}" sibTransId="{9F6712D4-AC61-41A7-A5B8-E020BD7FB850}"/>
    <dgm:cxn modelId="{8879D8FA-D30D-4CBC-8219-D526F810F083}" srcId="{DF702FA4-A76B-4537-A120-7A3687D7576E}" destId="{38842736-551F-402D-8BB4-3DC38888E026}" srcOrd="0" destOrd="0" parTransId="{3FE798A2-BC8E-4988-9EF7-FD689DBF4F1C}" sibTransId="{AF40C8D7-FF6A-480D-95D0-F25BD6D3BC49}"/>
    <dgm:cxn modelId="{04F1FBF8-0BDB-4BC7-8DE1-A3F307C8C9D6}" type="presOf" srcId="{3FE798A2-BC8E-4988-9EF7-FD689DBF4F1C}" destId="{0893426D-0A7D-40B7-94FA-10FC88B45CC5}" srcOrd="0" destOrd="0" presId="urn:microsoft.com/office/officeart/2005/8/layout/radial2"/>
    <dgm:cxn modelId="{7FEC782C-F2B2-4721-86B5-4DD14AF57DAF}" type="presOf" srcId="{FE834A35-6224-4C7A-9C57-0F52BE491C08}" destId="{5B885FA5-264B-4729-83EA-A2F40A0522D3}" srcOrd="0" destOrd="0" presId="urn:microsoft.com/office/officeart/2005/8/layout/radial2"/>
    <dgm:cxn modelId="{8128D6B1-F524-4982-A7E9-94DB6A0D23A0}" srcId="{DF702FA4-A76B-4537-A120-7A3687D7576E}" destId="{D23BACBF-9E6B-4158-8A93-8D4C7FED23BE}" srcOrd="3" destOrd="0" parTransId="{2B05937C-51CF-448B-A641-7F1AFDFBBCA9}" sibTransId="{CAEE57CD-9E5F-46A8-B9A1-736D6A05647A}"/>
    <dgm:cxn modelId="{07B84105-2224-409C-AE98-E661715B85B0}" type="presOf" srcId="{38842736-551F-402D-8BB4-3DC38888E026}" destId="{B5F651A8-BB9A-4C1E-AD26-D83BBC9381A1}" srcOrd="0" destOrd="0" presId="urn:microsoft.com/office/officeart/2005/8/layout/radial2"/>
    <dgm:cxn modelId="{2010CEF4-FB77-410B-A703-85108806027B}" type="presParOf" srcId="{69C67305-56AB-4C6A-A777-12298AEE3550}" destId="{CD1DED10-DDF5-461A-BDAF-4BDFE7DA3802}" srcOrd="0" destOrd="0" presId="urn:microsoft.com/office/officeart/2005/8/layout/radial2"/>
    <dgm:cxn modelId="{29AF1568-96B0-491E-838C-A55962C8A7F6}" type="presParOf" srcId="{CD1DED10-DDF5-461A-BDAF-4BDFE7DA3802}" destId="{FAD49816-5755-41BA-A270-3BD20B307851}" srcOrd="0" destOrd="0" presId="urn:microsoft.com/office/officeart/2005/8/layout/radial2"/>
    <dgm:cxn modelId="{F908588C-6F28-4E8A-9073-82C753459231}" type="presParOf" srcId="{FAD49816-5755-41BA-A270-3BD20B307851}" destId="{6ABF87BF-5A2C-451A-8BA8-FEED8FD0B402}" srcOrd="0" destOrd="0" presId="urn:microsoft.com/office/officeart/2005/8/layout/radial2"/>
    <dgm:cxn modelId="{54E6A436-F279-4E88-A3D6-AB0D3F197783}" type="presParOf" srcId="{FAD49816-5755-41BA-A270-3BD20B307851}" destId="{A4DB01A5-0C4A-4724-B7A5-341580D49EF2}" srcOrd="1" destOrd="0" presId="urn:microsoft.com/office/officeart/2005/8/layout/radial2"/>
    <dgm:cxn modelId="{AA99A461-98CA-47C0-A9C7-04BF08BFED15}" type="presParOf" srcId="{CD1DED10-DDF5-461A-BDAF-4BDFE7DA3802}" destId="{0893426D-0A7D-40B7-94FA-10FC88B45CC5}" srcOrd="1" destOrd="0" presId="urn:microsoft.com/office/officeart/2005/8/layout/radial2"/>
    <dgm:cxn modelId="{D096BCE0-024F-456D-8B11-866FA14C4460}" type="presParOf" srcId="{CD1DED10-DDF5-461A-BDAF-4BDFE7DA3802}" destId="{74898297-CB91-4B95-990C-C87F1226288F}" srcOrd="2" destOrd="0" presId="urn:microsoft.com/office/officeart/2005/8/layout/radial2"/>
    <dgm:cxn modelId="{EE356005-E542-45A6-B422-95E81921CD5D}" type="presParOf" srcId="{74898297-CB91-4B95-990C-C87F1226288F}" destId="{B5F651A8-BB9A-4C1E-AD26-D83BBC9381A1}" srcOrd="0" destOrd="0" presId="urn:microsoft.com/office/officeart/2005/8/layout/radial2"/>
    <dgm:cxn modelId="{70CF7160-9EC3-4EDD-BADF-D2AACE7E9494}" type="presParOf" srcId="{74898297-CB91-4B95-990C-C87F1226288F}" destId="{9C16A3C6-982A-4839-B3EC-29AA0EFCA0A7}" srcOrd="1" destOrd="0" presId="urn:microsoft.com/office/officeart/2005/8/layout/radial2"/>
    <dgm:cxn modelId="{DF4ACD52-FE5B-43DA-93A3-364E04E49273}" type="presParOf" srcId="{CD1DED10-DDF5-461A-BDAF-4BDFE7DA3802}" destId="{298094EB-83DD-4D43-91ED-9E592F6C9BA2}" srcOrd="3" destOrd="0" presId="urn:microsoft.com/office/officeart/2005/8/layout/radial2"/>
    <dgm:cxn modelId="{6B1565B8-B97C-4ED2-B710-810D1ADF54D1}" type="presParOf" srcId="{CD1DED10-DDF5-461A-BDAF-4BDFE7DA3802}" destId="{9A8CDC6D-6F35-4141-BDE6-EB3ACB92B90E}" srcOrd="4" destOrd="0" presId="urn:microsoft.com/office/officeart/2005/8/layout/radial2"/>
    <dgm:cxn modelId="{2833BC6A-1825-4C8D-9EB7-7D0678D2D6A8}" type="presParOf" srcId="{9A8CDC6D-6F35-4141-BDE6-EB3ACB92B90E}" destId="{29718F00-71DF-4905-8129-50EEC8456A04}" srcOrd="0" destOrd="0" presId="urn:microsoft.com/office/officeart/2005/8/layout/radial2"/>
    <dgm:cxn modelId="{209E7AF5-851E-46BC-8207-2442D7017AC1}" type="presParOf" srcId="{9A8CDC6D-6F35-4141-BDE6-EB3ACB92B90E}" destId="{98721E1D-AE64-4978-9E2A-DB7DCCA2ABAE}" srcOrd="1" destOrd="0" presId="urn:microsoft.com/office/officeart/2005/8/layout/radial2"/>
    <dgm:cxn modelId="{0170872F-8770-4618-A27D-745014CC1EFA}" type="presParOf" srcId="{CD1DED10-DDF5-461A-BDAF-4BDFE7DA3802}" destId="{59EB655B-4524-4D85-869E-18085B7595FA}" srcOrd="5" destOrd="0" presId="urn:microsoft.com/office/officeart/2005/8/layout/radial2"/>
    <dgm:cxn modelId="{23CD6AA6-889A-4530-B93A-4C16D69ADF76}" type="presParOf" srcId="{CD1DED10-DDF5-461A-BDAF-4BDFE7DA3802}" destId="{05AA5EF1-6016-4E94-99BA-7FD2A6F59FA8}" srcOrd="6" destOrd="0" presId="urn:microsoft.com/office/officeart/2005/8/layout/radial2"/>
    <dgm:cxn modelId="{705D1F04-23A6-4960-9E9B-489E6360F3D7}" type="presParOf" srcId="{05AA5EF1-6016-4E94-99BA-7FD2A6F59FA8}" destId="{5B885FA5-264B-4729-83EA-A2F40A0522D3}" srcOrd="0" destOrd="0" presId="urn:microsoft.com/office/officeart/2005/8/layout/radial2"/>
    <dgm:cxn modelId="{F02A71D0-882B-48CA-B69E-A205FFCA594A}" type="presParOf" srcId="{05AA5EF1-6016-4E94-99BA-7FD2A6F59FA8}" destId="{3C5355C9-0ADC-473A-9238-7E211EF217F5}" srcOrd="1" destOrd="0" presId="urn:microsoft.com/office/officeart/2005/8/layout/radial2"/>
    <dgm:cxn modelId="{D83BA9C9-21AC-4D5F-9D7E-85719DBF3B7D}" type="presParOf" srcId="{CD1DED10-DDF5-461A-BDAF-4BDFE7DA3802}" destId="{0CC883C5-D08B-43F7-A307-B59FEB5B3F37}" srcOrd="7" destOrd="0" presId="urn:microsoft.com/office/officeart/2005/8/layout/radial2"/>
    <dgm:cxn modelId="{266FE463-9DA0-4F59-B606-86F28BDD9423}" type="presParOf" srcId="{CD1DED10-DDF5-461A-BDAF-4BDFE7DA3802}" destId="{EC6213B1-4C50-44F4-99DB-61453E05C5D4}" srcOrd="8" destOrd="0" presId="urn:microsoft.com/office/officeart/2005/8/layout/radial2"/>
    <dgm:cxn modelId="{3538EE51-E388-4523-96E4-7FD3A3ED8408}" type="presParOf" srcId="{EC6213B1-4C50-44F4-99DB-61453E05C5D4}" destId="{024BA2E1-614E-4276-8C80-E2CA856C8B71}" srcOrd="0" destOrd="0" presId="urn:microsoft.com/office/officeart/2005/8/layout/radial2"/>
    <dgm:cxn modelId="{78B90120-EC98-4E31-BD3F-BB2E27EFDC6D}" type="presParOf" srcId="{EC6213B1-4C50-44F4-99DB-61453E05C5D4}" destId="{99E5F60F-76AC-446E-BC61-1BE44902F7A2}" srcOrd="1" destOrd="0" presId="urn:microsoft.com/office/officeart/2005/8/layout/radial2"/>
  </dgm:cxnLst>
  <dgm:bg>
    <a:noFill/>
  </dgm:bg>
  <dgm:whole/>
  <dgm:extLst>
    <a:ext uri="http://schemas.microsoft.com/office/drawing/2008/diagram">
      <dsp:dataModelExt xmlns:dsp="http://schemas.microsoft.com/office/drawing/2008/diagram" relId="rId11"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30587A4-4FFC-4BA4-B0A6-45D2145BC6E8}">
      <dsp:nvSpPr>
        <dsp:cNvPr id="0" name=""/>
        <dsp:cNvSpPr/>
      </dsp:nvSpPr>
      <dsp:spPr>
        <a:xfrm rot="21300000">
          <a:off x="19718" y="1765251"/>
          <a:ext cx="6386276" cy="731325"/>
        </a:xfrm>
        <a:prstGeom prst="mathMinus">
          <a:avLst/>
        </a:prstGeom>
        <a:solidFill>
          <a:schemeClr val="dk1">
            <a:tint val="6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81B51DD1-3670-42D8-B199-140858E3F839}">
      <dsp:nvSpPr>
        <dsp:cNvPr id="0" name=""/>
        <dsp:cNvSpPr/>
      </dsp:nvSpPr>
      <dsp:spPr>
        <a:xfrm>
          <a:off x="771085" y="213091"/>
          <a:ext cx="1927714" cy="1704731"/>
        </a:xfrm>
        <a:prstGeom prst="downArrow">
          <a:avLst/>
        </a:prstGeom>
        <a:solidFill>
          <a:schemeClr val="lt1">
            <a:hueOff val="0"/>
            <a:satOff val="0"/>
            <a:lumOff val="0"/>
            <a:alphaOff val="0"/>
          </a:schemeClr>
        </a:solidFill>
        <a:ln w="25400" cap="flat" cmpd="sng" algn="ctr">
          <a:solidFill>
            <a:schemeClr val="dk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7879C3BB-4934-483A-80A3-FC187E3A5403}">
      <dsp:nvSpPr>
        <dsp:cNvPr id="0" name=""/>
        <dsp:cNvSpPr/>
      </dsp:nvSpPr>
      <dsp:spPr>
        <a:xfrm>
          <a:off x="3405628" y="0"/>
          <a:ext cx="2056228" cy="178996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8232" tIns="78232" rIns="78232" bIns="78232" numCol="1" spcCol="1270" anchor="ctr" anchorCtr="0">
          <a:noAutofit/>
        </a:bodyPr>
        <a:lstStyle/>
        <a:p>
          <a:pPr lvl="0" algn="justLow" defTabSz="488950" rtl="1">
            <a:lnSpc>
              <a:spcPct val="90000"/>
            </a:lnSpc>
            <a:spcBef>
              <a:spcPct val="0"/>
            </a:spcBef>
            <a:spcAft>
              <a:spcPct val="35000"/>
            </a:spcAft>
          </a:pPr>
          <a:r>
            <a:rPr lang="fa-IR" sz="1100" kern="1200" dirty="0">
              <a:solidFill>
                <a:schemeClr val="tx1">
                  <a:lumMod val="75000"/>
                  <a:lumOff val="25000"/>
                </a:schemeClr>
              </a:solidFill>
              <a:effectLst>
                <a:outerShdw blurRad="38100" dist="38100" dir="2700000" algn="tl">
                  <a:schemeClr val="tx1">
                    <a:lumMod val="95000"/>
                    <a:lumOff val="5000"/>
                    <a:alpha val="43000"/>
                  </a:schemeClr>
                </a:outerShdw>
              </a:effectLst>
              <a:latin typeface="Times New Roman"/>
              <a:ea typeface="Times New Roman"/>
              <a:cs typeface="B Bardiya" pitchFamily="2" charset="-78"/>
            </a:rPr>
            <a:t>آرامگاه سيد ميراحمدبن موسي الكاظم (ع) برادر حضرت رضا (ع) - معروف به شاه چراغ در مركز شيراز و كنار ميداني به نام احمدي قرار دارد.</a:t>
          </a:r>
          <a:br>
            <a:rPr lang="fa-IR" sz="1100" kern="1200" dirty="0">
              <a:solidFill>
                <a:schemeClr val="tx1">
                  <a:lumMod val="75000"/>
                  <a:lumOff val="25000"/>
                </a:schemeClr>
              </a:solidFill>
              <a:effectLst>
                <a:outerShdw blurRad="38100" dist="38100" dir="2700000" algn="tl">
                  <a:schemeClr val="tx1">
                    <a:lumMod val="95000"/>
                    <a:lumOff val="5000"/>
                    <a:alpha val="43000"/>
                  </a:schemeClr>
                </a:outerShdw>
              </a:effectLst>
              <a:latin typeface="Times New Roman"/>
              <a:ea typeface="Times New Roman"/>
              <a:cs typeface="B Bardiya" pitchFamily="2" charset="-78"/>
            </a:rPr>
          </a:br>
          <a:r>
            <a:rPr lang="fa-IR" sz="1100" kern="1200" dirty="0">
              <a:solidFill>
                <a:schemeClr val="tx1">
                  <a:lumMod val="75000"/>
                  <a:lumOff val="25000"/>
                </a:schemeClr>
              </a:solidFill>
              <a:effectLst>
                <a:outerShdw blurRad="38100" dist="38100" dir="2700000" algn="tl">
                  <a:schemeClr val="tx1">
                    <a:lumMod val="95000"/>
                    <a:lumOff val="5000"/>
                    <a:alpha val="43000"/>
                  </a:schemeClr>
                </a:outerShdw>
              </a:effectLst>
              <a:latin typeface="Times New Roman"/>
              <a:ea typeface="Times New Roman"/>
              <a:cs typeface="B Bardiya" pitchFamily="2" charset="-78"/>
            </a:rPr>
            <a:t>گنبد نيلوفري شاه چراغ به سبك بسيار زيبايي كاشي كاري شده و از دور پيداست. اين آرامگاه در نزد شيرازي ها داراي شكوه و قداست خاصي است و به همين مناسبت هميشه زيارتگاه مؤمنين و مؤمنات بوده است.</a:t>
          </a:r>
          <a:endParaRPr lang="fa-IR" sz="1100" kern="1200" dirty="0">
            <a:solidFill>
              <a:schemeClr val="tx1">
                <a:lumMod val="75000"/>
                <a:lumOff val="25000"/>
              </a:schemeClr>
            </a:solidFill>
            <a:effectLst>
              <a:outerShdw blurRad="38100" dist="38100" dir="2700000" algn="tl">
                <a:schemeClr val="tx1">
                  <a:lumMod val="95000"/>
                  <a:lumOff val="5000"/>
                  <a:alpha val="43000"/>
                </a:schemeClr>
              </a:outerShdw>
            </a:effectLst>
          </a:endParaRPr>
        </a:p>
      </dsp:txBody>
      <dsp:txXfrm>
        <a:off x="3405628" y="0"/>
        <a:ext cx="2056228" cy="1789968"/>
      </dsp:txXfrm>
    </dsp:sp>
    <dsp:sp modelId="{46E11263-1B75-4E75-B363-CE4C3BB62AD7}">
      <dsp:nvSpPr>
        <dsp:cNvPr id="0" name=""/>
        <dsp:cNvSpPr/>
      </dsp:nvSpPr>
      <dsp:spPr>
        <a:xfrm>
          <a:off x="3726914" y="2344005"/>
          <a:ext cx="1927714" cy="1704731"/>
        </a:xfrm>
        <a:prstGeom prst="upArrow">
          <a:avLst/>
        </a:prstGeom>
        <a:solidFill>
          <a:schemeClr val="lt1">
            <a:hueOff val="0"/>
            <a:satOff val="0"/>
            <a:lumOff val="0"/>
            <a:alphaOff val="0"/>
          </a:schemeClr>
        </a:solidFill>
        <a:ln w="25400" cap="flat" cmpd="sng" algn="ctr">
          <a:solidFill>
            <a:schemeClr val="dk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4D999AD8-B836-43D9-B329-D367B87735B9}">
      <dsp:nvSpPr>
        <dsp:cNvPr id="0" name=""/>
        <dsp:cNvSpPr/>
      </dsp:nvSpPr>
      <dsp:spPr>
        <a:xfrm>
          <a:off x="963857" y="2471860"/>
          <a:ext cx="2056228" cy="178996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8232" tIns="78232" rIns="78232" bIns="78232" numCol="1" spcCol="1270" anchor="ctr" anchorCtr="0">
          <a:noAutofit/>
        </a:bodyPr>
        <a:lstStyle/>
        <a:p>
          <a:pPr lvl="0" algn="justLow" defTabSz="488950" rtl="1">
            <a:lnSpc>
              <a:spcPct val="90000"/>
            </a:lnSpc>
            <a:spcBef>
              <a:spcPct val="0"/>
            </a:spcBef>
            <a:spcAft>
              <a:spcPct val="35000"/>
            </a:spcAft>
          </a:pPr>
          <a:r>
            <a:rPr lang="fa-IR" sz="1100" kern="1200" dirty="0">
              <a:solidFill>
                <a:schemeClr val="tx1">
                  <a:lumMod val="75000"/>
                  <a:lumOff val="25000"/>
                </a:schemeClr>
              </a:solidFill>
              <a:effectLst>
                <a:outerShdw blurRad="38100" dist="38100" dir="2700000" algn="tl">
                  <a:schemeClr val="tx1">
                    <a:lumMod val="95000"/>
                    <a:lumOff val="5000"/>
                    <a:alpha val="43000"/>
                  </a:schemeClr>
                </a:outerShdw>
              </a:effectLst>
              <a:latin typeface="Times New Roman"/>
              <a:ea typeface="Times New Roman"/>
              <a:cs typeface="B Bardiya" pitchFamily="2" charset="-78"/>
            </a:rPr>
            <a:t>آرامگاه حضرت سید علاءالدین حسین، فرزند امام موسی کاظم (ع) و برادر حضرت شاه چراغ (ع) معروف به حسین کوچک است که در میدان آستانه در جنوب شرقی شیراز و در محله بالا کفت واقع شده است.</a:t>
          </a:r>
        </a:p>
      </dsp:txBody>
      <dsp:txXfrm>
        <a:off x="963857" y="2471860"/>
        <a:ext cx="2056228" cy="1789968"/>
      </dsp:txXfrm>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1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arrow3">
  <dgm:title val=""/>
  <dgm:desc val=""/>
  <dgm:catLst>
    <dgm:cat type="relationship" pri="5000"/>
  </dgm:catLst>
  <dgm:sampData>
    <dgm:dataModel>
      <dgm:ptLst>
        <dgm:pt modelId="0" type="doc"/>
        <dgm:pt modelId="1">
          <dgm:prSet phldr="1"/>
        </dgm:pt>
        <dgm:pt modelId="2">
          <dgm:prSet phldr="1"/>
        </dgm:pt>
      </dgm:ptLst>
      <dgm:cxnLst>
        <dgm:cxn modelId="4" srcId="0" destId="1" srcOrd="0" destOrd="0"/>
        <dgm:cxn modelId="5" srcId="0" destId="2" srcOrd="1"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Lst>
      <dgm:cxnLst>
        <dgm:cxn modelId="3" srcId="0" destId="1" srcOrd="0" destOrd="0"/>
        <dgm:cxn modelId="4" srcId="0" destId="2" srcOrd="1" destOrd="0"/>
      </dgm:cxnLst>
      <dgm:bg/>
      <dgm:whole/>
    </dgm:dataModel>
  </dgm:clrData>
  <dgm:layoutNode name="compositeShape">
    <dgm:varLst>
      <dgm:chMax val="2"/>
      <dgm:dir/>
      <dgm:resizeHandles val="exact"/>
    </dgm:varLst>
    <dgm:alg type="composite">
      <dgm:param type="horzAlign" val="none"/>
      <dgm:param type="vertAlign" val="none"/>
    </dgm:alg>
    <dgm:shape xmlns:r="http://schemas.openxmlformats.org/officeDocument/2006/relationships" r:blip="">
      <dgm:adjLst/>
    </dgm:shape>
    <dgm:presOf/>
    <dgm:choose name="Name0">
      <dgm:if name="Name1" func="var" arg="dir" op="equ" val="norm">
        <dgm:choose name="Name2">
          <dgm:if name="Name3" axis="ch" ptType="node" func="cnt" op="gte" val="2">
            <dgm:constrLst>
              <dgm:constr type="w" for="ch" forName="divider" refType="w"/>
              <dgm:constr type="h" for="ch" forName="divider" refType="w" fact="0.2"/>
              <dgm:constr type="h" for="ch" forName="divider" refType="h" op="gte" fact="0.2"/>
              <dgm:constr type="h" for="ch" forName="divider" refType="h" op="lte" fact="0.4"/>
              <dgm:constr type="ctrX" for="ch" forName="divider" refType="w" fact="0.5"/>
              <dgm:constr type="ctrY" for="ch" forName="divider" refType="h" fact="0.5"/>
              <dgm:constr type="w" for="ch" forName="downArrow" refType="w" fact="0.3"/>
              <dgm:constr type="h" for="ch" forName="downArrow" refType="h" fact="0.4"/>
              <dgm:constr type="l" for="ch" forName="downArrow" refType="w" fact="0.1"/>
              <dgm:constr type="t" for="ch" forName="downArrow" refType="h" fact="0.05"/>
              <dgm:constr type="lOff" for="ch" forName="downArrow" refType="w" fact="0.02"/>
              <dgm:constr type="w" for="ch" forName="downArrowText" refType="w" fact="0.32"/>
              <dgm:constr type="h" for="ch" forName="downArrowText" refType="h" fact="0.42"/>
              <dgm:constr type="t" for="ch" forName="downArrowText"/>
              <dgm:constr type="r" for="ch" forName="downArrowText" refType="w" fact="0.85"/>
              <dgm:constr type="w" for="ch" forName="upArrow" refType="w" fact="0.3"/>
              <dgm:constr type="h" for="ch" forName="upArrow" refType="h" fact="0.4"/>
              <dgm:constr type="b" for="ch" forName="upArrow" refType="h" fact="0.95"/>
              <dgm:constr type="r" for="ch" forName="upArrow" refType="w" fact="0.9"/>
              <dgm:constr type="rOff" for="ch" forName="upArrow" refType="w" fact="-0.02"/>
              <dgm:constr type="w" for="ch" forName="upArrowText" refType="w" fact="0.32"/>
              <dgm:constr type="h" for="ch" forName="upArrowText" refType="h" fact="0.42"/>
              <dgm:constr type="b" for="ch" forName="upArrowText" refType="h"/>
              <dgm:constr type="l" for="ch" forName="upArrowText" refType="w" fact="0.15"/>
              <dgm:constr type="primFontSz" for="ch" ptType="node" op="equ" val="65"/>
            </dgm:constrLst>
          </dgm:if>
          <dgm:else name="Name4">
            <dgm:constrLst>
              <dgm:constr type="w" for="ch" forName="downArrow" refType="w" fact="0.4"/>
              <dgm:constr type="h" for="ch" forName="downArrow" refType="h" fact="0.8"/>
              <dgm:constr type="l" for="ch" forName="downArrow" refType="w" fact="0.02"/>
              <dgm:constr type="t" for="ch" forName="downArrow" refType="h" fact="0.05"/>
              <dgm:constr type="lOff" for="ch" forName="downArrow" refType="w" fact="0.02"/>
              <dgm:constr type="w" for="ch" forName="downArrowText" refType="w" fact="0.5"/>
              <dgm:constr type="h" for="ch" forName="downArrowText" refType="h"/>
              <dgm:constr type="t" for="ch" forName="downArrowText"/>
              <dgm:constr type="r" for="ch" forName="downArrowText" refType="w"/>
              <dgm:constr type="primFontSz" for="ch" ptType="node" op="equ" val="65"/>
            </dgm:constrLst>
          </dgm:else>
        </dgm:choose>
      </dgm:if>
      <dgm:else name="Name5">
        <dgm:choose name="Name6">
          <dgm:if name="Name7" axis="ch" ptType="node" func="cnt" op="gte" val="2">
            <dgm:constrLst>
              <dgm:constr type="w" for="ch" forName="divider" refType="w"/>
              <dgm:constr type="h" for="ch" forName="divider" refType="w" fact="0.2"/>
              <dgm:constr type="h" for="ch" forName="divider" refType="h" op="gte" fact="0.2"/>
              <dgm:constr type="h" for="ch" forName="divider" refType="h" op="lte" fact="0.4"/>
              <dgm:constr type="ctrX" for="ch" forName="divider" refType="w" fact="0.5"/>
              <dgm:constr type="ctrY" for="ch" forName="divider" refType="h" fact="0.5"/>
              <dgm:constr type="w" for="ch" forName="downArrow" refType="w" fact="0.3"/>
              <dgm:constr type="h" for="ch" forName="downArrow" refType="h" fact="0.4"/>
              <dgm:constr type="r" for="ch" forName="downArrow" refType="w" fact="0.9"/>
              <dgm:constr type="t" for="ch" forName="downArrow" refType="h" fact="0.05"/>
              <dgm:constr type="rOff" for="ch" forName="downArrow" refType="w" fact="-0.02"/>
              <dgm:constr type="w" for="ch" forName="downArrowText" refType="w" fact="0.32"/>
              <dgm:constr type="h" for="ch" forName="downArrowText" refType="h" fact="0.42"/>
              <dgm:constr type="t" for="ch" forName="downArrowText"/>
              <dgm:constr type="l" for="ch" forName="downArrowText" refType="w" fact="0.15"/>
              <dgm:constr type="w" for="ch" forName="upArrow" refType="w" fact="0.3"/>
              <dgm:constr type="h" for="ch" forName="upArrow" refType="h" fact="0.4"/>
              <dgm:constr type="b" for="ch" forName="upArrow" refType="h" fact="0.95"/>
              <dgm:constr type="l" for="ch" forName="upArrow" refType="w" fact="0.1"/>
              <dgm:constr type="lOff" for="ch" forName="upArrow" refType="w" fact="0.02"/>
              <dgm:constr type="w" for="ch" forName="upArrowText" refType="w" fact="0.32"/>
              <dgm:constr type="h" for="ch" forName="upArrowText" refType="h" fact="0.42"/>
              <dgm:constr type="b" for="ch" forName="upArrowText" refType="h"/>
              <dgm:constr type="r" for="ch" forName="upArrowText" refType="w" fact="0.85"/>
              <dgm:constr type="primFontSz" for="ch" ptType="node" op="equ" val="65"/>
            </dgm:constrLst>
          </dgm:if>
          <dgm:else name="Name8">
            <dgm:constrLst>
              <dgm:constr type="w" for="ch" forName="downArrow" refType="w" fact="0.4"/>
              <dgm:constr type="h" for="ch" forName="downArrow" refType="h" fact="0.8"/>
              <dgm:constr type="r" for="ch" forName="downArrow" refType="w" fact="0.98"/>
              <dgm:constr type="t" for="ch" forName="downArrow" refType="h" fact="0.05"/>
              <dgm:constr type="rOff" for="ch" forName="downArrow" refType="w" fact="-0.02"/>
              <dgm:constr type="w" for="ch" forName="downArrowText" refType="w" fact="0.5"/>
              <dgm:constr type="h" for="ch" forName="downArrowText" refType="h"/>
              <dgm:constr type="t" for="ch" forName="downArrowText"/>
              <dgm:constr type="l" for="ch" forName="downArrowText"/>
              <dgm:constr type="primFontSz" for="ch" ptType="node" op="equ" val="65"/>
            </dgm:constrLst>
          </dgm:else>
        </dgm:choose>
      </dgm:else>
    </dgm:choose>
    <dgm:ruleLst/>
    <dgm:choose name="Name9">
      <dgm:if name="Name10" axis="ch" ptType="node" func="cnt" op="gte" val="2">
        <dgm:layoutNode name="divider" styleLbl="fgShp">
          <dgm:alg type="sp"/>
          <dgm:choose name="Name11">
            <dgm:if name="Name12" func="var" arg="dir" op="equ" val="norm">
              <dgm:shape xmlns:r="http://schemas.openxmlformats.org/officeDocument/2006/relationships" rot="-5" type="mathMinus" r:blip="">
                <dgm:adjLst/>
              </dgm:shape>
            </dgm:if>
            <dgm:else name="Name13">
              <dgm:shape xmlns:r="http://schemas.openxmlformats.org/officeDocument/2006/relationships" rot="5" type="mathMinus" r:blip="">
                <dgm:adjLst/>
              </dgm:shape>
            </dgm:else>
          </dgm:choose>
          <dgm:presOf/>
          <dgm:constrLst/>
          <dgm:ruleLst/>
        </dgm:layoutNode>
      </dgm:if>
      <dgm:else name="Name14"/>
    </dgm:choose>
    <dgm:forEach name="Name15" axis="ch" ptType="node" cnt="1">
      <dgm:layoutNode name="downArrow" styleLbl="node1">
        <dgm:alg type="sp"/>
        <dgm:shape xmlns:r="http://schemas.openxmlformats.org/officeDocument/2006/relationships" type="downArrow" r:blip="">
          <dgm:adjLst/>
        </dgm:shape>
        <dgm:presOf/>
        <dgm:constrLst/>
        <dgm:ruleLst/>
      </dgm:layoutNode>
      <dgm:layoutNode name="downArrowText" styleLbl="revTx">
        <dgm:varLst>
          <dgm:bulletEnabled val="1"/>
        </dgm:varLst>
        <dgm:alg type="tx">
          <dgm:param type="txAnchorVertCh" val="mid"/>
        </dgm:alg>
        <dgm:shape xmlns:r="http://schemas.openxmlformats.org/officeDocument/2006/relationships" type="rect" r:blip="">
          <dgm:adjLst/>
        </dgm:shape>
        <dgm:presOf axis="desOrSelf" ptType="node"/>
        <dgm:constrLst/>
        <dgm:ruleLst>
          <dgm:rule type="primFontSz" val="5" fact="NaN" max="NaN"/>
        </dgm:ruleLst>
      </dgm:layoutNode>
    </dgm:forEach>
    <dgm:forEach name="Name16" axis="ch" ptType="node" st="2" cnt="1">
      <dgm:layoutNode name="upArrow" styleLbl="node1">
        <dgm:alg type="sp"/>
        <dgm:shape xmlns:r="http://schemas.openxmlformats.org/officeDocument/2006/relationships" type="upArrow" r:blip="">
          <dgm:adjLst/>
        </dgm:shape>
        <dgm:presOf/>
        <dgm:constrLst/>
        <dgm:ruleLst/>
      </dgm:layoutNode>
      <dgm:layoutNode name="upArrowText" styleLbl="revTx">
        <dgm:varLst>
          <dgm:bulletEnabled val="1"/>
        </dgm:varLst>
        <dgm:alg type="tx">
          <dgm:param type="txAnchorVertCh" val="mid"/>
        </dgm:alg>
        <dgm:shape xmlns:r="http://schemas.openxmlformats.org/officeDocument/2006/relationships" type="rect" r:blip="">
          <dgm:adjLst/>
        </dgm:shape>
        <dgm:presOf axis="desOrSelf" ptType="node"/>
        <dgm:constrLst/>
        <dgm:ruleLst>
          <dgm:rule type="primFontSz" val="5" fact="NaN" max="NaN"/>
        </dgm:ruleLst>
      </dgm:layoutNode>
    </dgm:forEach>
  </dgm:layoutNode>
</dgm:layoutDef>
</file>

<file path=ppt/diagrams/layout10.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layout11.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radial4">
  <dgm:title val=""/>
  <dgm:desc val=""/>
  <dgm:catLst>
    <dgm:cat type="relationship" pri="190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t modelId="11"/>
        <dgm:pt modelId="12"/>
      </dgm:ptLst>
      <dgm:cxnLst>
        <dgm:cxn modelId="2" srcId="0" destId="1" srcOrd="0" destOrd="0"/>
        <dgm:cxn modelId="15" srcId="1" destId="11" srcOrd="0" destOrd="0"/>
        <dgm:cxn modelId="16" srcId="1" destId="12" srcOrd="1"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ycle">
    <dgm:varLst>
      <dgm:chMax val="1"/>
      <dgm:dir/>
      <dgm:animLvl val="ctr"/>
      <dgm:resizeHandles val="exact"/>
    </dgm:varLst>
    <dgm:choose name="Name0">
      <dgm:if name="Name1" func="var" arg="dir" op="equ" val="norm">
        <dgm:choose name="Name2">
          <dgm:if name="Name3" axis="ch ch" ptType="node node" st="1 1" cnt="1 0" func="cnt" op="lte" val="1">
            <dgm:alg type="cycle">
              <dgm:param type="stAng" val="0"/>
              <dgm:param type="spanAng" val="360"/>
              <dgm:param type="ctrShpMap" val="fNode"/>
            </dgm:alg>
          </dgm:if>
          <dgm:else name="Name4">
            <dgm:choose name="Name5">
              <dgm:if name="Name6" axis="ch ch" ptType="node node" st="1 1" cnt="1 0" func="cnt" op="lte" val="3">
                <dgm:alg type="cycle">
                  <dgm:param type="stAng" val="-55"/>
                  <dgm:param type="spanAng" val="110"/>
                  <dgm:param type="ctrShpMap" val="fNode"/>
                </dgm:alg>
              </dgm:if>
              <dgm:else name="Name7">
                <dgm:choose name="Name8">
                  <dgm:if name="Name9" axis="ch ch" ptType="node node" st="1 1" cnt="1 0" func="cnt" op="equ" val="4">
                    <dgm:alg type="cycle">
                      <dgm:param type="stAng" val="-75"/>
                      <dgm:param type="spanAng" val="150"/>
                      <dgm:param type="ctrShpMap" val="fNode"/>
                    </dgm:alg>
                  </dgm:if>
                  <dgm:else name="Name10">
                    <dgm:alg type="cycle">
                      <dgm:param type="stAng" val="-90"/>
                      <dgm:param type="spanAng" val="180"/>
                      <dgm:param type="ctrShpMap" val="fNode"/>
                    </dgm:alg>
                  </dgm:else>
                </dgm:choose>
              </dgm:else>
            </dgm:choose>
          </dgm:else>
        </dgm:choose>
      </dgm:if>
      <dgm:else name="Name11">
        <dgm:choose name="Name12">
          <dgm:if name="Name13" axis="ch ch" ptType="node node" st="1 1" cnt="1 0" func="cnt" op="lte" val="1">
            <dgm:alg type="cycle">
              <dgm:param type="stAng" val="0"/>
              <dgm:param type="spanAng" val="-360"/>
              <dgm:param type="ctrShpMap" val="fNode"/>
            </dgm:alg>
          </dgm:if>
          <dgm:else name="Name14">
            <dgm:choose name="Name15">
              <dgm:if name="Name16" axis="ch ch" ptType="node node" st="1 1" cnt="1 0" func="cnt" op="lte" val="3">
                <dgm:alg type="cycle">
                  <dgm:param type="stAng" val="55"/>
                  <dgm:param type="spanAng" val="-110"/>
                  <dgm:param type="ctrShpMap" val="fNode"/>
                </dgm:alg>
              </dgm:if>
              <dgm:else name="Name17">
                <dgm:choose name="Name18">
                  <dgm:if name="Name19" axis="ch ch" ptType="node node" st="1 1" cnt="1 0" func="cnt" op="equ" val="4">
                    <dgm:alg type="cycle">
                      <dgm:param type="stAng" val="75"/>
                      <dgm:param type="spanAng" val="-150"/>
                      <dgm:param type="ctrShpMap" val="fNode"/>
                    </dgm:alg>
                  </dgm:if>
                  <dgm:else name="Name20">
                    <dgm:alg type="cycle">
                      <dgm:param type="stAng" val="90"/>
                      <dgm:param type="spanAng" val="-180"/>
                      <dgm:param type="ctrShpMap" val="fNode"/>
                    </dgm:alg>
                  </dgm:else>
                </dgm:choose>
              </dgm:else>
            </dgm:choose>
          </dgm:else>
        </dgm:choose>
      </dgm:else>
    </dgm:choose>
    <dgm:shape xmlns:r="http://schemas.openxmlformats.org/officeDocument/2006/relationships" r:blip="">
      <dgm:adjLst/>
    </dgm:shape>
    <dgm:presOf/>
    <dgm:constrLst>
      <dgm:constr type="w" for="ch" forName="centerShape" refType="w"/>
      <dgm:constr type="w" for="ch" forName="node" refType="w" refFor="ch" refForName="centerShape" fact="0.95"/>
      <dgm:constr type="h" for="ch" forName="parTrans" refType="w" refFor="ch" refForName="centerShape" fact="0.285"/>
      <dgm:constr type="sp" refType="w" refFor="ch" refForName="centerShape" op="equ" fact="0.23"/>
      <dgm:constr type="sibSp" refType="w" refFor="ch" refForName="node" fact="0.1"/>
      <dgm:constr type="primFontSz" for="ch" forName="node" op="equ"/>
    </dgm:constrLst>
    <dgm:choose name="Name21">
      <dgm:if name="Name22" axis="ch ch" ptType="node node" st="1 1" cnt="1 0" func="cnt" op="lte" val="5">
        <dgm:ruleLst>
          <dgm:rule type="w" for="ch" forName="centerShape" val="NaN" fact="0.27" max="NaN"/>
        </dgm:ruleLst>
      </dgm:if>
      <dgm:else name="Name23">
        <dgm:ruleLst>
          <dgm:rule type="w" for="ch" forName="centerShape" val="NaN" fact="0.27" max="NaN"/>
          <dgm:rule type="w" for="ch" forName="node" val="NaN" fact="0.7" max="NaN"/>
        </dgm:ruleLst>
      </dgm:else>
    </dgm:choose>
    <dgm:forEach name="Name24" axis="ch" ptType="node" cnt="1">
      <dgm:layoutNode name="centerShape" styleLbl="node0">
        <dgm:alg type="tx"/>
        <dgm:shape xmlns:r="http://schemas.openxmlformats.org/officeDocument/2006/relationships" type="ellipse" r:blip="">
          <dgm:adjLst/>
        </dgm:shape>
        <dgm:presOf axis="self"/>
        <dgm:constrLst>
          <dgm:constr type="tMarg" refType="primFontSz" fact="0.05"/>
          <dgm:constr type="bMarg" refType="primFontSz" fact="0.05"/>
          <dgm:constr type="lMarg" refType="primFontSz" fact="0.05"/>
          <dgm:constr type="rMarg" refType="primFontSz" fact="0.05"/>
          <dgm:constr type="primFontSz" val="65"/>
          <dgm:constr type="h" refType="w"/>
        </dgm:constrLst>
        <dgm:ruleLst>
          <dgm:rule type="primFontSz" val="5" fact="NaN" max="NaN"/>
        </dgm:ruleLst>
      </dgm:layoutNode>
      <dgm:forEach name="Name25" axis="ch">
        <dgm:forEach name="Name26" axis="self" ptType="parTrans">
          <dgm:layoutNode name="parTrans" styleLbl="bgSibTrans2D1">
            <dgm:alg type="conn">
              <dgm:param type="begPts" val="auto"/>
              <dgm:param type="endPts" val="ctr"/>
              <dgm:param type="endSty" val="noArr"/>
              <dgm:param type="begSty" val="arr"/>
            </dgm:alg>
            <dgm:shape xmlns:r="http://schemas.openxmlformats.org/officeDocument/2006/relationships" type="conn" r:blip="">
              <dgm:adjLst/>
            </dgm:shape>
            <dgm:presOf axis="self"/>
            <dgm:constrLst>
              <dgm:constr type="begPad" refType="connDist" fact="0.055"/>
              <dgm:constr type="endPad"/>
            </dgm:constrLst>
            <dgm:ruleLst/>
          </dgm:layoutNode>
        </dgm:forEach>
        <dgm:forEach name="Name27" axis="self" ptType="node">
          <dgm:layoutNode name="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h" refType="w" fact="0.8"/>
              <dgm:constr type="tMarg" refType="primFontSz" fact="0.15"/>
              <dgm:constr type="bMarg" refType="primFontSz" fact="0.15"/>
              <dgm:constr type="lMarg" refType="primFontSz" fact="0.15"/>
              <dgm:constr type="rMarg" refType="primFontSz" fact="0.15"/>
            </dgm:constrLst>
            <dgm:ruleLst>
              <dgm:rule type="primFontSz" val="5" fact="NaN" max="NaN"/>
            </dgm:ruleLst>
          </dgm:layoutNode>
        </dgm:forEach>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venn3">
  <dgm:title val=""/>
  <dgm:desc val=""/>
  <dgm:catLst>
    <dgm:cat type="relationship" pri="29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param type="fallback" val="2D"/>
        </dgm:alg>
      </dgm:if>
      <dgm:else name="Name3">
        <dgm:alg type="lin">
          <dgm:param type="fallback" val="2D"/>
          <dgm:param type="linDir" val="fromR"/>
        </dgm:alg>
      </dgm:else>
    </dgm:choose>
    <dgm:shape xmlns:r="http://schemas.openxmlformats.org/officeDocument/2006/relationships" r:blip="">
      <dgm:adjLst/>
    </dgm:shape>
    <dgm:presOf/>
    <dgm:constrLst>
      <dgm:constr type="w" for="ch" ptType="node" refType="w"/>
      <dgm:constr type="h" for="ch" ptType="node" refType="w" refFor="ch" refPtType="node"/>
      <dgm:constr type="w" for="ch" forName="space" refType="w" refFor="ch" refPtType="node" fact="-0.2"/>
      <dgm:constr type="primFontSz" for="ch" ptType="node" op="equ" val="65"/>
    </dgm:constrLst>
    <dgm:ruleLst/>
    <dgm:forEach name="Name4" axis="ch" ptType="node">
      <dgm:layoutNode name="Name5" styleLbl="vennNode1">
        <dgm:varLst>
          <dgm:bulletEnabled val="1"/>
        </dgm:varLst>
        <dgm:alg type="tx">
          <dgm:param type="txAnchorVertCh" val="mid"/>
          <dgm:param type="txAnchorHorzCh" val="ctr"/>
        </dgm:alg>
        <dgm:shape xmlns:r="http://schemas.openxmlformats.org/officeDocument/2006/relationships" type="ellipse" r:blip="">
          <dgm:adjLst/>
        </dgm:shape>
        <dgm:presOf axis="desOrSelf" ptType="node"/>
        <dgm:constrLst>
          <dgm:constr type="tMarg" refType="primFontSz" fact="0.1"/>
          <dgm:constr type="bMarg" refType="primFontSz" fact="0.1"/>
          <dgm:constr type="lMarg" refType="w" fact="0.156"/>
          <dgm:constr type="rMarg" refType="w" fact="0.156"/>
        </dgm:constrLst>
        <dgm:ruleLst>
          <dgm:rule type="primFontSz" val="5" fact="NaN" max="NaN"/>
        </dgm:ruleLst>
      </dgm:layoutNode>
      <dgm:forEach name="Name6"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5.xml><?xml version="1.0" encoding="utf-8"?>
<dgm:layoutDef xmlns:dgm="http://schemas.openxmlformats.org/drawingml/2006/diagram" xmlns:a="http://schemas.openxmlformats.org/drawingml/2006/main" uniqueId="urn:microsoft.com/office/officeart/2005/8/layout/hList3">
  <dgm:title val=""/>
  <dgm:desc val=""/>
  <dgm:catLst>
    <dgm:cat type="list" pri="19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1" destId="2" srcOrd="0" destOrd="0"/>
        <dgm:cxn modelId="7" srcId="1" destId="3" srcOrd="1" destOrd="0"/>
        <dgm:cxn modelId="8" srcId="1" destId="4" srcOrd="2" destOrd="0"/>
      </dgm:cxnLst>
      <dgm:bg/>
      <dgm:whole/>
    </dgm:dataModel>
  </dgm:sampData>
  <dgm:styleData>
    <dgm:dataModel>
      <dgm:ptLst>
        <dgm:pt modelId="0" type="doc"/>
        <dgm:pt modelId="1"/>
        <dgm:pt modelId="2"/>
        <dgm:pt modelId="3"/>
      </dgm:ptLst>
      <dgm:cxnLst>
        <dgm:cxn modelId="5" srcId="0" destId="1" srcOrd="0" destOrd="0"/>
        <dgm:cxn modelId="6" srcId="1" destId="2" srcOrd="0" destOrd="0"/>
        <dgm:cxn modelId="7" srcId="1" destId="3" srcOrd="1" destOrd="0"/>
      </dgm:cxnLst>
      <dgm:bg/>
      <dgm:whole/>
    </dgm:dataModel>
  </dgm:styleData>
  <dgm:clrData>
    <dgm:dataModel>
      <dgm:ptLst>
        <dgm:pt modelId="0" type="doc"/>
        <dgm:pt modelId="1"/>
        <dgm:pt modelId="2"/>
        <dgm:pt modelId="3"/>
        <dgm:pt modelId="4"/>
        <dgm:pt modelId="5"/>
      </dgm:ptLst>
      <dgm:cxnLst>
        <dgm:cxn modelId="6" srcId="0" destId="1" srcOrd="0" destOrd="0"/>
        <dgm:cxn modelId="7" srcId="1" destId="2" srcOrd="0" destOrd="0"/>
        <dgm:cxn modelId="8" srcId="1" destId="3" srcOrd="1" destOrd="0"/>
        <dgm:cxn modelId="9" srcId="1" destId="4" srcOrd="2" destOrd="0"/>
        <dgm:cxn modelId="10" srcId="1" destId="5" srcOrd="3" destOrd="0"/>
      </dgm:cxnLst>
      <dgm:bg/>
      <dgm:whole/>
    </dgm:dataModel>
  </dgm:clrData>
  <dgm:layoutNode name="composite">
    <dgm:varLst>
      <dgm:chMax val="1"/>
      <dgm:dir/>
      <dgm:resizeHandles val="exact"/>
    </dgm:varLst>
    <dgm:alg type="composite"/>
    <dgm:shape xmlns:r="http://schemas.openxmlformats.org/officeDocument/2006/relationships" r:blip="">
      <dgm:adjLst/>
    </dgm:shape>
    <dgm:presOf/>
    <dgm:constrLst>
      <dgm:constr type="w" for="ch" forName="roof" refType="w"/>
      <dgm:constr type="h" for="ch" forName="roof" refType="h" fact="0.3"/>
      <dgm:constr type="primFontSz" for="ch" forName="roof" val="65"/>
      <dgm:constr type="w" for="ch" forName="pillars" refType="w"/>
      <dgm:constr type="h" for="ch" forName="pillars" refType="h" fact="0.63"/>
      <dgm:constr type="t" for="ch" forName="pillars" refType="h" fact="0.3"/>
      <dgm:constr type="primFontSz" for="des" forName="pillar1" val="65"/>
      <dgm:constr type="primFontSz" for="des" forName="pillarX" refType="primFontSz" refFor="des" refForName="pillar1" op="equ"/>
      <dgm:constr type="w" for="ch" forName="base" refType="w"/>
      <dgm:constr type="h" for="ch" forName="base" refType="h" fact="0.07"/>
      <dgm:constr type="t" for="ch" forName="base" refType="h" fact="0.93"/>
    </dgm:constrLst>
    <dgm:ruleLst/>
    <dgm:forEach name="Name0" axis="ch" ptType="node" cnt="1">
      <dgm:layoutNode name="roof" styleLbl="dkBgShp">
        <dgm:alg type="tx"/>
        <dgm:shape xmlns:r="http://schemas.openxmlformats.org/officeDocument/2006/relationships" type="rect" r:blip="">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pillars" styleLbl="node1">
        <dgm:choose name="Name1">
          <dgm:if name="Name2" func="var" arg="dir" op="equ" val="norm">
            <dgm:alg type="lin">
              <dgm:param type="linDir" val="fromL"/>
            </dgm:alg>
          </dgm:if>
          <dgm:else name="Name3">
            <dgm:alg type="lin">
              <dgm:param type="linDir" val="fromR"/>
            </dgm:alg>
          </dgm:else>
        </dgm:choose>
        <dgm:shape xmlns:r="http://schemas.openxmlformats.org/officeDocument/2006/relationships" r:blip="">
          <dgm:adjLst/>
        </dgm:shape>
        <dgm:presOf/>
        <dgm:constrLst>
          <dgm:constr type="w" for="ch" forName="pillar1" refType="w"/>
          <dgm:constr type="h" for="ch" forName="pillar1" refType="h"/>
          <dgm:constr type="w" for="ch" forName="pillarX" refType="w"/>
          <dgm:constr type="h" for="ch" forName="pillarX" refType="h"/>
        </dgm:constrLst>
        <dgm:ruleLst/>
        <dgm:layoutNode name="pillar1" styleLbl="node1">
          <dgm:varLst>
            <dgm:bulletEnabled val="1"/>
          </dgm:varLst>
          <dgm:alg type="tx"/>
          <dgm:shape xmlns:r="http://schemas.openxmlformats.org/officeDocument/2006/relationships" type="rect" r:blip="">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ch" ptType="node" st="2">
          <dgm:layoutNode name="pillarX" styleLbl="node1">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dgm:layoutNode>
      <dgm:layoutNode name="base" styleLbl="dkBgShp">
        <dgm:alg type="sp"/>
        <dgm:shape xmlns:r="http://schemas.openxmlformats.org/officeDocument/2006/relationships" type="rect" r:blip="">
          <dgm:adjLst/>
        </dgm:shape>
        <dgm:presOf/>
        <dgm:constrLst/>
        <dgm:ruleLst/>
      </dgm:layoutNode>
    </dgm:forEach>
  </dgm:layoutNode>
</dgm:layoutDef>
</file>

<file path=ppt/diagrams/layout6.xml><?xml version="1.0" encoding="utf-8"?>
<dgm:layoutDef xmlns:dgm="http://schemas.openxmlformats.org/drawingml/2006/diagram" xmlns:a="http://schemas.openxmlformats.org/drawingml/2006/main" uniqueId="urn:microsoft.com/office/officeart/2005/8/layout/pyramid2">
  <dgm:title val=""/>
  <dgm:desc val=""/>
  <dgm:catLst>
    <dgm:cat type="pyramid" pri="3000"/>
    <dgm:cat type="list" pri="21000"/>
    <dgm:cat type="convert" pri="17000"/>
  </dgm:catLst>
  <dgm:sampData useDef="1">
    <dgm:dataModel>
      <dgm:ptLst/>
      <dgm:bg/>
      <dgm:whole/>
    </dgm:dataModel>
  </dgm:sampData>
  <dgm:styleData useDef="1">
    <dgm:dataModel>
      <dgm:ptLst/>
      <dgm:bg/>
      <dgm:whole/>
    </dgm:dataModel>
  </dgm:styleData>
  <dgm:clrData useDef="1">
    <dgm:dataModel>
      <dgm:ptLst/>
      <dgm:bg/>
      <dgm:whole/>
    </dgm:dataModel>
  </dgm:clrData>
  <dgm:layoutNode name="compositeShape">
    <dgm:alg type="composite"/>
    <dgm:shape xmlns:r="http://schemas.openxmlformats.org/officeDocument/2006/relationships" r:blip="">
      <dgm:adjLst/>
    </dgm:shape>
    <dgm:presOf/>
    <dgm:varLst>
      <dgm:dir/>
      <dgm:resizeHandles/>
    </dgm:varLst>
    <dgm:choose name="Name0">
      <dgm:if name="Name1" func="var" arg="dir" op="equ" val="norm">
        <dgm:constrLst>
          <dgm:constr type="w" for="ch" forName="pyramid" refType="h"/>
          <dgm:constr type="h" for="ch" forName="pyramid" refType="h"/>
          <dgm:constr type="h" for="ch" forName="theList" refType="h" fact="0.8"/>
          <dgm:constr type="w" for="ch" forName="theList" refType="h" fact="0.65"/>
          <dgm:constr type="ctrY" for="ch" forName="theList" refType="h" refFor="ch" refForName="pyramid" fact="0.5"/>
          <dgm:constr type="l" for="ch" forName="theList" refType="w" refFor="ch" refForName="pyramid" fact="0.5"/>
          <dgm:constr type="h" for="des" forName="aSpace" refType="h" fact="0.1"/>
        </dgm:constrLst>
      </dgm:if>
      <dgm:else name="Name2">
        <dgm:constrLst>
          <dgm:constr type="w" for="ch" forName="pyramid" refType="h"/>
          <dgm:constr type="h" for="ch" forName="pyramid" refType="h"/>
          <dgm:constr type="h" for="ch" forName="theList" refType="h" fact="0.8"/>
          <dgm:constr type="w" for="ch" forName="theList" refType="h" fact="0.65"/>
          <dgm:constr type="ctrY" for="ch" forName="theList" refType="h" refFor="ch" refForName="pyramid" fact="0.5"/>
          <dgm:constr type="r" for="ch" forName="theList" refType="w" refFor="ch" refForName="pyramid" fact="0.5"/>
          <dgm:constr type="h" for="des" forName="aSpace" refType="h" fact="0.1"/>
        </dgm:constrLst>
      </dgm:else>
    </dgm:choose>
    <dgm:ruleLst/>
    <dgm:choose name="Name3">
      <dgm:if name="Name4" axis="ch" ptType="node" func="cnt" op="gte" val="1">
        <dgm:layoutNode name="pyramid" styleLbl="node1">
          <dgm:alg type="sp"/>
          <dgm:shape xmlns:r="http://schemas.openxmlformats.org/officeDocument/2006/relationships" type="triangle" r:blip="">
            <dgm:adjLst/>
          </dgm:shape>
          <dgm:presOf/>
          <dgm:constrLst/>
          <dgm:ruleLst/>
        </dgm:layoutNode>
        <dgm:layoutNode name="theList">
          <dgm:alg type="lin">
            <dgm:param type="linDir" val="fromT"/>
          </dgm:alg>
          <dgm:shape xmlns:r="http://schemas.openxmlformats.org/officeDocument/2006/relationships" r:blip="">
            <dgm:adjLst/>
          </dgm:shape>
          <dgm:presOf/>
          <dgm:constrLst>
            <dgm:constr type="w" for="ch" forName="aNode" refType="w"/>
            <dgm:constr type="h" for="ch" forName="aNode" refType="h"/>
            <dgm:constr type="primFontSz" for="ch" ptType="node" op="equ"/>
          </dgm:constrLst>
          <dgm:ruleLst/>
          <dgm:forEach name="aNodeForEach" axis="ch" ptType="node">
            <dgm:layoutNode name="aNode" styleLbl="fgAcc1">
              <dgm:varLst>
                <dgm:bulletEnabled val="1"/>
              </dgm:varLst>
              <dgm:alg type="tx"/>
              <dgm:shape xmlns:r="http://schemas.openxmlformats.org/officeDocument/2006/relationships" type="roundRect" r:blip="">
                <dgm:adjLst/>
              </dgm:shape>
              <dgm:presOf axis="desOrSelf" ptType="node"/>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aSpace">
              <dgm:alg type="sp"/>
              <dgm:shape xmlns:r="http://schemas.openxmlformats.org/officeDocument/2006/relationships" r:blip="">
                <dgm:adjLst/>
              </dgm:shape>
              <dgm:presOf/>
              <dgm:constrLst/>
              <dgm:ruleLst/>
            </dgm:layoutNode>
          </dgm:forEach>
        </dgm:layoutNode>
      </dgm:if>
      <dgm:else name="Name5"/>
    </dgm:choose>
  </dgm:layoutNode>
</dgm:layoutDef>
</file>

<file path=ppt/diagrams/layout7.xml><?xml version="1.0" encoding="utf-8"?>
<dgm:layoutDef xmlns:dgm="http://schemas.openxmlformats.org/drawingml/2006/diagram" xmlns:a="http://schemas.openxmlformats.org/drawingml/2006/main" uniqueId="urn:microsoft.com/office/officeart/2005/8/layout/equation1">
  <dgm:title val=""/>
  <dgm:desc val=""/>
  <dgm:catLst>
    <dgm:cat type="relationship" pri="17000"/>
    <dgm:cat type="process" pri="2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choose name="Name0">
      <dgm:if name="Name1" func="var" arg="dir" op="equ" val="norm">
        <dgm:alg type="lin">
          <dgm:param type="fallback" val="2D"/>
        </dgm:alg>
      </dgm:if>
      <dgm:else name="Name2">
        <dgm:alg type="lin">
          <dgm:param type="linDir" val="fromR"/>
          <dgm:param type="fallback" val="2D"/>
        </dgm:alg>
      </dgm:else>
    </dgm:choose>
    <dgm:shape xmlns:r="http://schemas.openxmlformats.org/officeDocument/2006/relationships" r:blip="">
      <dgm:adjLst/>
    </dgm:shape>
    <dgm:presOf/>
    <dgm:constrLst>
      <dgm:constr type="w" for="ch" ptType="node" refType="w"/>
      <dgm:constr type="w" for="ch" ptType="sibTrans" refType="w" refFor="ch" refPtType="node" fact="0.58"/>
      <dgm:constr type="primFontSz" for="ch" ptType="node" op="equ" val="65"/>
      <dgm:constr type="primFontSz" for="ch" ptType="sibTrans" op="equ" val="55"/>
      <dgm:constr type="primFontSz" for="ch" ptType="sibTrans" refType="primFontSz" refFor="ch" refPtType="node" op="lte" fact="0.8"/>
      <dgm:constr type="w" for="ch" forName="spacerL" refType="w" refFor="ch" refPtType="sibTrans" fact="0.14"/>
      <dgm:constr type="w" for="ch" forName="spacerR" refType="w" refFor="ch" refPtType="sibTrans" fact="0.14"/>
    </dgm:constrLst>
    <dgm:ruleLst/>
    <dgm:forEach name="nodesForEach" axis="ch" ptType="node">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sibTransForEach" axis="followSib" ptType="sibTrans" cnt="1">
        <dgm:layoutNode name="spacerL">
          <dgm:alg type="sp"/>
          <dgm:shape xmlns:r="http://schemas.openxmlformats.org/officeDocument/2006/relationships" r:blip="">
            <dgm:adjLst/>
          </dgm:shape>
          <dgm:presOf/>
          <dgm:constrLst/>
          <dgm:ruleLst/>
        </dgm:layoutNode>
        <dgm:layoutNode name="sibTrans">
          <dgm:alg type="tx"/>
          <dgm:choose name="Name3">
            <dgm:if name="Name4" axis="followSib" ptType="sibTrans" func="cnt" op="equ" val="0">
              <dgm:shape xmlns:r="http://schemas.openxmlformats.org/officeDocument/2006/relationships" type="mathEqual" r:blip="">
                <dgm:adjLst/>
              </dgm:shape>
            </dgm:if>
            <dgm:else name="Name5">
              <dgm:shape xmlns:r="http://schemas.openxmlformats.org/officeDocument/2006/relationships" type="mathPlus" r:blip="">
                <dgm:adjLst/>
              </dgm:shape>
            </dgm:else>
          </dgm:choose>
          <dgm:presOf axis="self"/>
          <dgm:constrLst>
            <dgm:constr type="h" refType="w"/>
            <dgm:constr type="lMarg"/>
            <dgm:constr type="rMarg"/>
            <dgm:constr type="tMarg"/>
            <dgm:constr type="bMarg"/>
          </dgm:constrLst>
          <dgm:ruleLst>
            <dgm:rule type="primFontSz" val="5" fact="NaN" max="NaN"/>
          </dgm:ruleLst>
        </dgm:layoutNode>
        <dgm:layoutNode name="spacerR">
          <dgm:alg type="sp"/>
          <dgm:shape xmlns:r="http://schemas.openxmlformats.org/officeDocument/2006/relationships" r:blip="">
            <dgm:adjLst/>
          </dgm:shape>
          <dgm:presOf/>
          <dgm:constrLst/>
          <dgm:ruleLst/>
        </dgm:layoutNode>
      </dgm:forEach>
    </dgm:forEach>
  </dgm:layoutNode>
</dgm:layoutDef>
</file>

<file path=ppt/diagrams/layout8.xml><?xml version="1.0" encoding="utf-8"?>
<dgm:layoutDef xmlns:dgm="http://schemas.openxmlformats.org/drawingml/2006/diagram" xmlns:a="http://schemas.openxmlformats.org/drawingml/2006/main" uniqueId="urn:microsoft.com/office/officeart/2005/8/layout/radial2">
  <dgm:title val=""/>
  <dgm:desc val=""/>
  <dgm:catLst>
    <dgm:cat type="relationship" pri="20000"/>
    <dgm:cat type="convert" pri="9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ite">
    <dgm:varLst>
      <dgm:chMax val="5"/>
      <dgm:dir/>
      <dgm:animLvl val="ctr"/>
      <dgm:resizeHandles val="exact"/>
    </dgm:varLst>
    <dgm:alg type="composite"/>
    <dgm:shape xmlns:r="http://schemas.openxmlformats.org/officeDocument/2006/relationships" r:blip="">
      <dgm:adjLst/>
    </dgm:shape>
    <dgm:presOf/>
    <dgm:constrLst>
      <dgm:constr type="w" for="ch" forName="cycle" refType="w"/>
      <dgm:constr type="h" for="ch" forName="cycle" refType="h"/>
    </dgm:constrLst>
    <dgm:ruleLst/>
    <dgm:layoutNode name="cycle">
      <dgm:choose name="Name0">
        <dgm:if name="Name1" func="var" arg="dir" op="equ" val="norm">
          <dgm:choose name="Name2">
            <dgm:if name="Name3" axis="ch" ptType="node" func="cnt" op="lte" val="1">
              <dgm:alg type="cycle">
                <dgm:param type="stAng" val="90"/>
                <dgm:param type="spanAng" val="360"/>
                <dgm:param type="ctrShpMap" val="fNode"/>
              </dgm:alg>
            </dgm:if>
            <dgm:if name="Name4" axis="ch" ptType="node" func="cnt" op="equ" val="2">
              <dgm:alg type="cycle">
                <dgm:param type="stAng" val="70"/>
                <dgm:param type="spanAng" val="40"/>
                <dgm:param type="ctrShpMap" val="fNode"/>
              </dgm:alg>
            </dgm:if>
            <dgm:if name="Name5" axis="ch" ptType="node" func="cnt" op="equ" val="3">
              <dgm:alg type="cycle">
                <dgm:param type="stAng" val="60"/>
                <dgm:param type="spanAng" val="60"/>
                <dgm:param type="ctrShpMap" val="fNode"/>
              </dgm:alg>
            </dgm:if>
            <dgm:else name="Name6">
              <dgm:alg type="cycle">
                <dgm:param type="stAng" val="45"/>
                <dgm:param type="spanAng" val="90"/>
                <dgm:param type="ctrShpMap" val="fNode"/>
              </dgm:alg>
            </dgm:else>
          </dgm:choose>
        </dgm:if>
        <dgm:else name="Name7">
          <dgm:choose name="Name8">
            <dgm:if name="Name9" axis="ch" ptType="node" func="cnt" op="lte" val="1">
              <dgm:alg type="cycle">
                <dgm:param type="stAng" val="-90"/>
                <dgm:param type="spanAng" val="-360"/>
                <dgm:param type="ctrShpMap" val="fNode"/>
              </dgm:alg>
            </dgm:if>
            <dgm:if name="Name10" axis="ch" ptType="node" func="cnt" op="equ" val="2">
              <dgm:alg type="cycle">
                <dgm:param type="stAng" val="-70"/>
                <dgm:param type="spanAng" val="-40"/>
                <dgm:param type="ctrShpMap" val="fNode"/>
              </dgm:alg>
            </dgm:if>
            <dgm:if name="Name11" axis="ch" ptType="node" func="cnt" op="equ" val="3">
              <dgm:alg type="cycle">
                <dgm:param type="stAng" val="-60"/>
                <dgm:param type="spanAng" val="-60"/>
                <dgm:param type="ctrShpMap" val="fNode"/>
              </dgm:alg>
            </dgm:if>
            <dgm:else name="Name12">
              <dgm:alg type="cycle">
                <dgm:param type="stAng" val="-45"/>
                <dgm:param type="spanAng" val="-90"/>
                <dgm:param type="ctrShpMap" val="fNode"/>
              </dgm:alg>
            </dgm:else>
          </dgm:choose>
        </dgm:else>
      </dgm:choose>
      <dgm:shape xmlns:r="http://schemas.openxmlformats.org/officeDocument/2006/relationships" r:blip="">
        <dgm:adjLst/>
      </dgm:shape>
      <dgm:presOf/>
      <dgm:constrLst>
        <dgm:constr type="sp" val="20"/>
        <dgm:constr type="w" for="ch" forName="centerShape" refType="w"/>
        <dgm:constr type="w" for="ch" forName="node" refType="w" refFor="ch" refForName="centerShape" fact="1.5"/>
        <dgm:constr type="sibSp" refType="w" refFor="ch" refForName="centerShape" op="equ" fact="0.08"/>
        <dgm:constr type="primFontSz" for="des" forName="parentNode" op="equ" val="65"/>
        <dgm:constr type="secFontSz" for="des" forName="childNode" op="equ" val="65"/>
      </dgm:constrLst>
      <dgm:ruleLst/>
      <dgm:choose name="Name13">
        <dgm:if name="Name14" axis="ch" ptType="node" hideLastTrans="0" func="cnt" op="gte" val="1">
          <dgm:layoutNode name="centerShape" styleLbl="node0">
            <dgm:alg type="composite"/>
            <dgm:shape xmlns:r="http://schemas.openxmlformats.org/officeDocument/2006/relationships" r:blip="">
              <dgm:adjLst/>
            </dgm:shape>
            <dgm:presOf axis="ch" ptType="node" cnt="1"/>
            <dgm:constrLst>
              <dgm:constr type="w" for="ch" forName="connSite" refType="w" fact="0.7"/>
              <dgm:constr type="h" for="ch" forName="connSite" refType="w" fact="0.7"/>
              <dgm:constr type="ctrX" for="ch" forName="connSite" refType="w" fact="0.5"/>
              <dgm:constr type="ctrY" for="ch" forName="connSite" refType="h" fact="0.5"/>
              <dgm:constr type="w" for="ch" forName="visible" refType="w"/>
              <dgm:constr type="h" for="ch" forName="visible" refType="w"/>
              <dgm:constr type="ctrX" for="ch" forName="visible" refType="w" fact="0.5"/>
              <dgm:constr type="ctrY" for="ch" forName="visible" refType="h" fact="0.5"/>
            </dgm:constrLst>
            <dgm:ruleLst/>
            <dgm:layoutNode name="connSite">
              <dgm:alg type="sp"/>
              <dgm:shape xmlns:r="http://schemas.openxmlformats.org/officeDocument/2006/relationships" type="ellipse" r:blip="" hideGeom="1">
                <dgm:adjLst/>
              </dgm:shape>
              <dgm:presOf/>
              <dgm:constrLst/>
              <dgm:ruleLst/>
            </dgm:layoutNode>
            <dgm:layoutNode name="visible">
              <dgm:alg type="sp"/>
              <dgm:shape xmlns:r="http://schemas.openxmlformats.org/officeDocument/2006/relationships" type="ellipse" r:blip="" blipPhldr="1">
                <dgm:adjLst/>
              </dgm:shape>
              <dgm:presOf/>
              <dgm:constrLst/>
              <dgm:ruleLst/>
            </dgm:layoutNode>
          </dgm:layoutNode>
        </dgm:if>
        <dgm:else name="Name15"/>
      </dgm:choose>
      <dgm:forEach name="Name16" axis="ch">
        <dgm:forEach name="Name17" axis="self" ptType="node">
          <dgm:layoutNode name="node">
            <dgm:alg type="composite"/>
            <dgm:shape xmlns:r="http://schemas.openxmlformats.org/officeDocument/2006/relationships" r:blip="">
              <dgm:adjLst/>
            </dgm:shape>
            <dgm:presOf/>
            <dgm:choose name="Name18">
              <dgm:if name="Name19" func="var" arg="dir" op="equ" val="norm">
                <dgm:constrLst>
                  <dgm:constr type="t" for="ch" forName="parentNode"/>
                  <dgm:constr type="l" for="ch" forName="parentNode"/>
                  <dgm:constr type="w" for="ch" forName="parentNode" refType="w" fact="0.4"/>
                  <dgm:constr type="h" for="ch" forName="parentNode" refType="w" refFor="ch" refForName="parentNode" op="equ"/>
                  <dgm:constr type="ctrY" for="ch" forName="childNode" refType="h" refFor="ch" refForName="parentNode" fact="0.5"/>
                  <dgm:constr type="l" for="ch" forName="childNode" refType="w" refFor="ch" refForName="parentNode" op="equ" fact="1.1"/>
                  <dgm:constr type="w" for="ch" forName="childNode" refType="w" fact="0.6"/>
                  <dgm:constr type="h" for="ch" forName="childNode" refType="h" refFor="ch" refForName="parentNode"/>
                </dgm:constrLst>
              </dgm:if>
              <dgm:else name="Name20">
                <dgm:constrLst>
                  <dgm:constr type="t" for="ch" forName="parentNode"/>
                  <dgm:constr type="r" for="ch" forName="parentNode" refType="w"/>
                  <dgm:constr type="w" for="ch" forName="parentNode" refType="w" fact="0.4"/>
                  <dgm:constr type="h" for="ch" forName="parentNode" refType="w" refFor="ch" refForName="parentNode" op="equ"/>
                  <dgm:constr type="ctrY" for="ch" forName="childNode" refType="h" refFor="ch" refForName="parentNode" fact="0.5"/>
                  <dgm:constr type="l" for="ch" forName="childNode"/>
                  <dgm:constr type="w" for="ch" forName="childNode" refType="w" fact="0.6"/>
                  <dgm:constr type="h" for="ch" forName="childNode" refType="h" refFor="ch" refForName="parentNode"/>
                </dgm:constrLst>
              </dgm:else>
            </dgm:choose>
            <dgm:ruleLst/>
            <dgm:layoutNode name="parentNode" styleLbl="node1">
              <dgm:varLst>
                <dgm:chMax val="1"/>
                <dgm:bulletEnabled val="1"/>
              </dgm:varLst>
              <dgm:alg type="tx"/>
              <dgm:shape xmlns:r="http://schemas.openxmlformats.org/officeDocument/2006/relationships" type="ellipse" r:blip="">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childNode" styleLbl="revTx" moveWith="parentNode">
              <dgm:varLst>
                <dgm:bulletEnabled val="1"/>
              </dgm:varLst>
              <dgm:alg type="tx">
                <dgm:param type="txAnchorVertCh" val="mid"/>
                <dgm:param type="stBulletLvl" val="1"/>
              </dgm:alg>
              <dgm:choose name="Name21">
                <dgm:if name="Name22" axis="ch" ptType="node" func="cnt" op="gte" val="1">
                  <dgm:shape xmlns:r="http://schemas.openxmlformats.org/officeDocument/2006/relationships" type="rect" r:blip="">
                    <dgm:adjLst/>
                  </dgm:shape>
                </dgm:if>
                <dgm:else name="Name23">
                  <dgm:shape xmlns:r="http://schemas.openxmlformats.org/officeDocument/2006/relationships" type="rect" r:blip="" hideGeom="1">
                    <dgm:adjLst/>
                  </dgm:shape>
                </dgm:else>
              </dgm:choose>
              <dgm:presOf axis="des" ptType="node"/>
              <dgm:constrLst>
                <dgm:constr type="tMarg"/>
                <dgm:constr type="bMarg"/>
                <dgm:constr type="lMarg"/>
                <dgm:constr type="rMarg"/>
              </dgm:constrLst>
              <dgm:ruleLst>
                <dgm:rule type="secFontSz" val="5" fact="NaN" max="NaN"/>
              </dgm:ruleLst>
            </dgm:layoutNode>
          </dgm:layoutNode>
        </dgm:forEach>
        <dgm:forEach name="Name24" axis="self" ptType="parTrans" cnt="1">
          <dgm:layoutNode name="Name25">
            <dgm:alg type="conn">
              <dgm:param type="dim" val="1D"/>
              <dgm:param type="endSty" val="noArr"/>
              <dgm:param type="begPts" val="auto"/>
              <dgm:param type="endPts" val="auto"/>
              <dgm:param type="srcNode" val="connSite"/>
              <dgm:param type="dstNode" val="parentNode"/>
            </dgm:alg>
            <dgm:shape xmlns:r="http://schemas.openxmlformats.org/officeDocument/2006/relationships" type="conn" r:blip="" zOrderOff="-99">
              <dgm:adjLst/>
            </dgm:shape>
            <dgm:presOf axis="self"/>
            <dgm:constrLst>
              <dgm:constr type="connDist"/>
              <dgm:constr type="w" val="1"/>
              <dgm:constr type="h" val="5"/>
              <dgm:constr type="begPad"/>
              <dgm:constr type="endPad"/>
            </dgm:constrLst>
            <dgm:ruleLst/>
          </dgm:layoutNode>
        </dgm:forEach>
      </dgm:forEach>
    </dgm:layoutNode>
  </dgm:layoutNode>
</dgm:layoutDef>
</file>

<file path=ppt/diagrams/layout9.xml><?xml version="1.0" encoding="utf-8"?>
<dgm:layoutDef xmlns:dgm="http://schemas.openxmlformats.org/drawingml/2006/diagram" xmlns:a="http://schemas.openxmlformats.org/drawingml/2006/main" uniqueId="urn:microsoft.com/office/officeart/2005/8/layout/radial2">
  <dgm:title val=""/>
  <dgm:desc val=""/>
  <dgm:catLst>
    <dgm:cat type="relationship" pri="20000"/>
    <dgm:cat type="convert" pri="9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ite">
    <dgm:varLst>
      <dgm:chMax val="5"/>
      <dgm:dir/>
      <dgm:animLvl val="ctr"/>
      <dgm:resizeHandles val="exact"/>
    </dgm:varLst>
    <dgm:alg type="composite"/>
    <dgm:shape xmlns:r="http://schemas.openxmlformats.org/officeDocument/2006/relationships" r:blip="">
      <dgm:adjLst/>
    </dgm:shape>
    <dgm:presOf/>
    <dgm:constrLst>
      <dgm:constr type="w" for="ch" forName="cycle" refType="w"/>
      <dgm:constr type="h" for="ch" forName="cycle" refType="h"/>
    </dgm:constrLst>
    <dgm:ruleLst/>
    <dgm:layoutNode name="cycle">
      <dgm:choose name="Name0">
        <dgm:if name="Name1" func="var" arg="dir" op="equ" val="norm">
          <dgm:choose name="Name2">
            <dgm:if name="Name3" axis="ch" ptType="node" func="cnt" op="lte" val="1">
              <dgm:alg type="cycle">
                <dgm:param type="stAng" val="90"/>
                <dgm:param type="spanAng" val="360"/>
                <dgm:param type="ctrShpMap" val="fNode"/>
              </dgm:alg>
            </dgm:if>
            <dgm:if name="Name4" axis="ch" ptType="node" func="cnt" op="equ" val="2">
              <dgm:alg type="cycle">
                <dgm:param type="stAng" val="70"/>
                <dgm:param type="spanAng" val="40"/>
                <dgm:param type="ctrShpMap" val="fNode"/>
              </dgm:alg>
            </dgm:if>
            <dgm:if name="Name5" axis="ch" ptType="node" func="cnt" op="equ" val="3">
              <dgm:alg type="cycle">
                <dgm:param type="stAng" val="60"/>
                <dgm:param type="spanAng" val="60"/>
                <dgm:param type="ctrShpMap" val="fNode"/>
              </dgm:alg>
            </dgm:if>
            <dgm:else name="Name6">
              <dgm:alg type="cycle">
                <dgm:param type="stAng" val="45"/>
                <dgm:param type="spanAng" val="90"/>
                <dgm:param type="ctrShpMap" val="fNode"/>
              </dgm:alg>
            </dgm:else>
          </dgm:choose>
        </dgm:if>
        <dgm:else name="Name7">
          <dgm:choose name="Name8">
            <dgm:if name="Name9" axis="ch" ptType="node" func="cnt" op="lte" val="1">
              <dgm:alg type="cycle">
                <dgm:param type="stAng" val="-90"/>
                <dgm:param type="spanAng" val="-360"/>
                <dgm:param type="ctrShpMap" val="fNode"/>
              </dgm:alg>
            </dgm:if>
            <dgm:if name="Name10" axis="ch" ptType="node" func="cnt" op="equ" val="2">
              <dgm:alg type="cycle">
                <dgm:param type="stAng" val="-70"/>
                <dgm:param type="spanAng" val="-40"/>
                <dgm:param type="ctrShpMap" val="fNode"/>
              </dgm:alg>
            </dgm:if>
            <dgm:if name="Name11" axis="ch" ptType="node" func="cnt" op="equ" val="3">
              <dgm:alg type="cycle">
                <dgm:param type="stAng" val="-60"/>
                <dgm:param type="spanAng" val="-60"/>
                <dgm:param type="ctrShpMap" val="fNode"/>
              </dgm:alg>
            </dgm:if>
            <dgm:else name="Name12">
              <dgm:alg type="cycle">
                <dgm:param type="stAng" val="-45"/>
                <dgm:param type="spanAng" val="-90"/>
                <dgm:param type="ctrShpMap" val="fNode"/>
              </dgm:alg>
            </dgm:else>
          </dgm:choose>
        </dgm:else>
      </dgm:choose>
      <dgm:shape xmlns:r="http://schemas.openxmlformats.org/officeDocument/2006/relationships" r:blip="">
        <dgm:adjLst/>
      </dgm:shape>
      <dgm:presOf/>
      <dgm:constrLst>
        <dgm:constr type="sp" val="20"/>
        <dgm:constr type="w" for="ch" forName="centerShape" refType="w"/>
        <dgm:constr type="w" for="ch" forName="node" refType="w" refFor="ch" refForName="centerShape" fact="1.5"/>
        <dgm:constr type="sibSp" refType="w" refFor="ch" refForName="centerShape" op="equ" fact="0.08"/>
        <dgm:constr type="primFontSz" for="des" forName="parentNode" op="equ" val="65"/>
        <dgm:constr type="secFontSz" for="des" forName="childNode" op="equ" val="65"/>
      </dgm:constrLst>
      <dgm:ruleLst/>
      <dgm:choose name="Name13">
        <dgm:if name="Name14" axis="ch" ptType="node" hideLastTrans="0" func="cnt" op="gte" val="1">
          <dgm:layoutNode name="centerShape" styleLbl="node0">
            <dgm:alg type="composite"/>
            <dgm:shape xmlns:r="http://schemas.openxmlformats.org/officeDocument/2006/relationships" r:blip="">
              <dgm:adjLst/>
            </dgm:shape>
            <dgm:presOf axis="ch" ptType="node" cnt="1"/>
            <dgm:constrLst>
              <dgm:constr type="w" for="ch" forName="connSite" refType="w" fact="0.7"/>
              <dgm:constr type="h" for="ch" forName="connSite" refType="w" fact="0.7"/>
              <dgm:constr type="ctrX" for="ch" forName="connSite" refType="w" fact="0.5"/>
              <dgm:constr type="ctrY" for="ch" forName="connSite" refType="h" fact="0.5"/>
              <dgm:constr type="w" for="ch" forName="visible" refType="w"/>
              <dgm:constr type="h" for="ch" forName="visible" refType="w"/>
              <dgm:constr type="ctrX" for="ch" forName="visible" refType="w" fact="0.5"/>
              <dgm:constr type="ctrY" for="ch" forName="visible" refType="h" fact="0.5"/>
            </dgm:constrLst>
            <dgm:ruleLst/>
            <dgm:layoutNode name="connSite">
              <dgm:alg type="sp"/>
              <dgm:shape xmlns:r="http://schemas.openxmlformats.org/officeDocument/2006/relationships" type="ellipse" r:blip="" hideGeom="1">
                <dgm:adjLst/>
              </dgm:shape>
              <dgm:presOf/>
              <dgm:constrLst/>
              <dgm:ruleLst/>
            </dgm:layoutNode>
            <dgm:layoutNode name="visible">
              <dgm:alg type="sp"/>
              <dgm:shape xmlns:r="http://schemas.openxmlformats.org/officeDocument/2006/relationships" type="ellipse" r:blip="" blipPhldr="1">
                <dgm:adjLst/>
              </dgm:shape>
              <dgm:presOf/>
              <dgm:constrLst/>
              <dgm:ruleLst/>
            </dgm:layoutNode>
          </dgm:layoutNode>
        </dgm:if>
        <dgm:else name="Name15"/>
      </dgm:choose>
      <dgm:forEach name="Name16" axis="ch">
        <dgm:forEach name="Name17" axis="self" ptType="node">
          <dgm:layoutNode name="node">
            <dgm:alg type="composite"/>
            <dgm:shape xmlns:r="http://schemas.openxmlformats.org/officeDocument/2006/relationships" r:blip="">
              <dgm:adjLst/>
            </dgm:shape>
            <dgm:presOf/>
            <dgm:choose name="Name18">
              <dgm:if name="Name19" func="var" arg="dir" op="equ" val="norm">
                <dgm:constrLst>
                  <dgm:constr type="t" for="ch" forName="parentNode"/>
                  <dgm:constr type="l" for="ch" forName="parentNode"/>
                  <dgm:constr type="w" for="ch" forName="parentNode" refType="w" fact="0.4"/>
                  <dgm:constr type="h" for="ch" forName="parentNode" refType="w" refFor="ch" refForName="parentNode" op="equ"/>
                  <dgm:constr type="ctrY" for="ch" forName="childNode" refType="h" refFor="ch" refForName="parentNode" fact="0.5"/>
                  <dgm:constr type="l" for="ch" forName="childNode" refType="w" refFor="ch" refForName="parentNode" op="equ" fact="1.1"/>
                  <dgm:constr type="w" for="ch" forName="childNode" refType="w" fact="0.6"/>
                  <dgm:constr type="h" for="ch" forName="childNode" refType="h" refFor="ch" refForName="parentNode"/>
                </dgm:constrLst>
              </dgm:if>
              <dgm:else name="Name20">
                <dgm:constrLst>
                  <dgm:constr type="t" for="ch" forName="parentNode"/>
                  <dgm:constr type="r" for="ch" forName="parentNode" refType="w"/>
                  <dgm:constr type="w" for="ch" forName="parentNode" refType="w" fact="0.4"/>
                  <dgm:constr type="h" for="ch" forName="parentNode" refType="w" refFor="ch" refForName="parentNode" op="equ"/>
                  <dgm:constr type="ctrY" for="ch" forName="childNode" refType="h" refFor="ch" refForName="parentNode" fact="0.5"/>
                  <dgm:constr type="l" for="ch" forName="childNode"/>
                  <dgm:constr type="w" for="ch" forName="childNode" refType="w" fact="0.6"/>
                  <dgm:constr type="h" for="ch" forName="childNode" refType="h" refFor="ch" refForName="parentNode"/>
                </dgm:constrLst>
              </dgm:else>
            </dgm:choose>
            <dgm:ruleLst/>
            <dgm:layoutNode name="parentNode" styleLbl="node1">
              <dgm:varLst>
                <dgm:chMax val="1"/>
                <dgm:bulletEnabled val="1"/>
              </dgm:varLst>
              <dgm:alg type="tx"/>
              <dgm:shape xmlns:r="http://schemas.openxmlformats.org/officeDocument/2006/relationships" type="ellipse" r:blip="">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childNode" styleLbl="revTx" moveWith="parentNode">
              <dgm:varLst>
                <dgm:bulletEnabled val="1"/>
              </dgm:varLst>
              <dgm:alg type="tx">
                <dgm:param type="txAnchorVertCh" val="mid"/>
                <dgm:param type="stBulletLvl" val="1"/>
              </dgm:alg>
              <dgm:choose name="Name21">
                <dgm:if name="Name22" axis="ch" ptType="node" func="cnt" op="gte" val="1">
                  <dgm:shape xmlns:r="http://schemas.openxmlformats.org/officeDocument/2006/relationships" type="rect" r:blip="">
                    <dgm:adjLst/>
                  </dgm:shape>
                </dgm:if>
                <dgm:else name="Name23">
                  <dgm:shape xmlns:r="http://schemas.openxmlformats.org/officeDocument/2006/relationships" type="rect" r:blip="" hideGeom="1">
                    <dgm:adjLst/>
                  </dgm:shape>
                </dgm:else>
              </dgm:choose>
              <dgm:presOf axis="des" ptType="node"/>
              <dgm:constrLst>
                <dgm:constr type="tMarg"/>
                <dgm:constr type="bMarg"/>
                <dgm:constr type="lMarg"/>
                <dgm:constr type="rMarg"/>
              </dgm:constrLst>
              <dgm:ruleLst>
                <dgm:rule type="secFontSz" val="5" fact="NaN" max="NaN"/>
              </dgm:ruleLst>
            </dgm:layoutNode>
          </dgm:layoutNode>
        </dgm:forEach>
        <dgm:forEach name="Name24" axis="self" ptType="parTrans" cnt="1">
          <dgm:layoutNode name="Name25">
            <dgm:alg type="conn">
              <dgm:param type="dim" val="1D"/>
              <dgm:param type="endSty" val="noArr"/>
              <dgm:param type="begPts" val="auto"/>
              <dgm:param type="endPts" val="auto"/>
              <dgm:param type="srcNode" val="connSite"/>
              <dgm:param type="dstNode" val="parentNode"/>
            </dgm:alg>
            <dgm:shape xmlns:r="http://schemas.openxmlformats.org/officeDocument/2006/relationships" type="conn" r:blip="" zOrderOff="-99">
              <dgm:adjLst/>
            </dgm:shape>
            <dgm:presOf axis="self"/>
            <dgm:constrLst>
              <dgm:constr type="connDist"/>
              <dgm:constr type="w" val="1"/>
              <dgm:constr type="h" val="5"/>
              <dgm:constr type="begPad"/>
              <dgm:constr type="endPad"/>
            </dgm:constrLst>
            <dgm:ruleLst/>
          </dgm:layoutNode>
        </dgm:forEach>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3d7">
  <dgm:title val=""/>
  <dgm:desc val=""/>
  <dgm:catLst>
    <dgm:cat type="3D" pri="11700"/>
  </dgm:catLst>
  <dgm:scene3d>
    <a:camera prst="perspectiveLeft" zoom="91000"/>
    <a:lightRig rig="threePt" dir="t">
      <a:rot lat="0" lon="0" rev="20640000"/>
    </a:lightRig>
  </dgm:scene3d>
  <dgm:styleLbl name="node0">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lnNode1">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vennNode1">
    <dgm:scene3d>
      <a:camera prst="orthographicFront"/>
      <a:lightRig rig="threePt" dir="t"/>
    </dgm:scene3d>
    <dgm:sp3d extrusionH="50600" prstMaterial="clear">
      <a:bevelT w="101600" h="80600" prst="relaxedInset"/>
      <a:bevelB w="80600" h="80600" prst="relaxedInset"/>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extrusionH="50600" prstMaterial="metal">
      <a:bevelT w="101600" h="80600" prst="relaxedInset"/>
      <a:bevelB w="80600" h="80600" prst="relaxedInset"/>
    </dgm:sp3d>
    <dgm:txPr/>
    <dgm:style>
      <a:lnRef idx="1">
        <a:scrgbClr r="0" g="0" b="0"/>
      </a:lnRef>
      <a:fillRef idx="1">
        <a:scrgbClr r="0" g="0" b="0"/>
      </a:fillRef>
      <a:effectRef idx="1">
        <a:scrgbClr r="0" g="0" b="0"/>
      </a:effectRef>
      <a:fontRef idx="minor">
        <a:schemeClr val="dk1"/>
      </a:fontRef>
    </dgm:style>
  </dgm:styleLbl>
  <dgm:styleLbl name="node1">
    <dgm:scene3d>
      <a:camera prst="orthographicFront"/>
      <a:lightRig rig="threePt" dir="t"/>
    </dgm:scene3d>
    <dgm:sp3d extrusionH="50600" prstMaterial="metal">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node2">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node3">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node4">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fgImgPlace1">
    <dgm:scene3d>
      <a:camera prst="orthographicFront"/>
      <a:lightRig rig="threePt" dir="t"/>
    </dgm:scene3d>
    <dgm:sp3d z="57200" extrusionH="10600" prstMaterial="plastic">
      <a:bevelT w="101600" h="8600" prst="relaxedInset"/>
      <a:bevelB w="8600" h="8600" prst="relaxedInset"/>
    </dgm:sp3d>
    <dgm:txPr/>
    <dgm:style>
      <a:lnRef idx="0">
        <a:scrgbClr r="0" g="0" b="0"/>
      </a:lnRef>
      <a:fillRef idx="1">
        <a:scrgbClr r="0" g="0" b="0"/>
      </a:fillRef>
      <a:effectRef idx="1">
        <a:scrgbClr r="0" g="0" b="0"/>
      </a:effectRef>
      <a:fontRef idx="minor"/>
    </dgm:style>
  </dgm:styleLbl>
  <dgm:styleLbl name="alignImgPlace1">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dgm:style>
  </dgm:styleLbl>
  <dgm:styleLbl name="bgImgPlace1">
    <dgm:scene3d>
      <a:camera prst="orthographicFront"/>
      <a:lightRig rig="threePt" dir="t"/>
    </dgm:scene3d>
    <dgm:sp3d z="-211800" extrusionH="10600" prstMaterial="plastic">
      <a:bevelT w="101600" h="8600" prst="relaxedInset"/>
      <a:bevelB w="8600" h="8600" prst="relaxedInset"/>
    </dgm:sp3d>
    <dgm:txPr/>
    <dgm:style>
      <a:lnRef idx="0">
        <a:scrgbClr r="0" g="0" b="0"/>
      </a:lnRef>
      <a:fillRef idx="1">
        <a:scrgbClr r="0" g="0" b="0"/>
      </a:fillRef>
      <a:effectRef idx="1">
        <a:scrgbClr r="0" g="0" b="0"/>
      </a:effectRef>
      <a:fontRef idx="minor"/>
    </dgm:style>
  </dgm:styleLbl>
  <dgm:styleLbl name="sibTrans2D1">
    <dgm:scene3d>
      <a:camera prst="orthographicFront"/>
      <a:lightRig rig="threePt" dir="t"/>
    </dgm:scene3d>
    <dgm:sp3d z="-110000">
      <a:bevelT w="40600" h="20600" prst="relaxedInset"/>
    </dgm:sp3d>
    <dgm:txPr/>
    <dgm:style>
      <a:lnRef idx="0">
        <a:scrgbClr r="0" g="0" b="0"/>
      </a:lnRef>
      <a:fillRef idx="1">
        <a:scrgbClr r="0" g="0" b="0"/>
      </a:fillRef>
      <a:effectRef idx="2">
        <a:scrgbClr r="0" g="0" b="0"/>
      </a:effectRef>
      <a:fontRef idx="minor"/>
    </dgm:style>
  </dgm:styleLbl>
  <dgm:styleLbl name="fgSibTrans2D1">
    <dgm:scene3d>
      <a:camera prst="orthographicFront"/>
      <a:lightRig rig="threePt" dir="t"/>
    </dgm:scene3d>
    <dgm:sp3d z="10600">
      <a:bevelT w="40600" h="20600" prst="relaxedInset"/>
    </dgm:sp3d>
    <dgm:txPr/>
    <dgm:style>
      <a:lnRef idx="0">
        <a:scrgbClr r="0" g="0" b="0"/>
      </a:lnRef>
      <a:fillRef idx="1">
        <a:scrgbClr r="0" g="0" b="0"/>
      </a:fillRef>
      <a:effectRef idx="2">
        <a:scrgbClr r="0" g="0" b="0"/>
      </a:effectRef>
      <a:fontRef idx="minor"/>
    </dgm:style>
  </dgm:styleLbl>
  <dgm:styleLbl name="bgSibTrans2D1">
    <dgm:scene3d>
      <a:camera prst="orthographicFront"/>
      <a:lightRig rig="threePt" dir="t"/>
    </dgm:scene3d>
    <dgm:sp3d z="-211800">
      <a:bevelT w="40600" h="20600" prst="relaxedInset"/>
    </dgm:sp3d>
    <dgm:txPr/>
    <dgm:style>
      <a:lnRef idx="0">
        <a:scrgbClr r="0" g="0" b="0"/>
      </a:lnRef>
      <a:fillRef idx="1">
        <a:scrgbClr r="0" g="0" b="0"/>
      </a:fillRef>
      <a:effectRef idx="2">
        <a:scrgbClr r="0" g="0" b="0"/>
      </a:effectRef>
      <a:fontRef idx="minor"/>
    </dgm:style>
  </dgm:styleLbl>
  <dgm:styleLbl name="sibTrans1D1">
    <dgm:scene3d>
      <a:camera prst="orthographicFront"/>
      <a:lightRig rig="threePt" dir="t"/>
    </dgm:scene3d>
    <dgm:sp3d z="-110000"/>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0000"/>
    <dgm:txPr/>
    <dgm:style>
      <a:lnRef idx="1">
        <a:scrgbClr r="0" g="0" b="0"/>
      </a:lnRef>
      <a:fillRef idx="1">
        <a:scrgbClr r="0" g="0" b="0"/>
      </a:fillRef>
      <a:effectRef idx="0">
        <a:scrgbClr r="0" g="0" b="0"/>
      </a:effectRef>
      <a:fontRef idx="minor"/>
    </dgm:style>
  </dgm:styleLbl>
  <dgm:styleLbl name="asst0">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asst1">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asst2">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asst3">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asst4">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parChTrans2D1">
    <dgm:scene3d>
      <a:camera prst="orthographicFront"/>
      <a:lightRig rig="threePt" dir="t"/>
    </dgm:scene3d>
    <dgm:sp3d z="-110000">
      <a:bevelT w="40600" h="20600" prst="relaxedInset"/>
    </dgm:sp3d>
    <dgm:txPr/>
    <dgm:style>
      <a:lnRef idx="0">
        <a:scrgbClr r="0" g="0" b="0"/>
      </a:lnRef>
      <a:fillRef idx="1">
        <a:scrgbClr r="0" g="0" b="0"/>
      </a:fillRef>
      <a:effectRef idx="0">
        <a:scrgbClr r="0" g="0" b="0"/>
      </a:effectRef>
      <a:fontRef idx="minor"/>
    </dgm:style>
  </dgm:styleLbl>
  <dgm:styleLbl name="parChTrans2D2">
    <dgm:scene3d>
      <a:camera prst="orthographicFront"/>
      <a:lightRig rig="threePt" dir="t"/>
    </dgm:scene3d>
    <dgm:sp3d z="-110000">
      <a:bevelT w="40600" h="20600" prst="relaxedInset"/>
    </dgm:sp3d>
    <dgm:txPr/>
    <dgm:style>
      <a:lnRef idx="0">
        <a:scrgbClr r="0" g="0" b="0"/>
      </a:lnRef>
      <a:fillRef idx="1">
        <a:scrgbClr r="0" g="0" b="0"/>
      </a:fillRef>
      <a:effectRef idx="0">
        <a:scrgbClr r="0" g="0" b="0"/>
      </a:effectRef>
      <a:fontRef idx="minor"/>
    </dgm:style>
  </dgm:styleLbl>
  <dgm:styleLbl name="parChTrans2D3">
    <dgm:scene3d>
      <a:camera prst="orthographicFront"/>
      <a:lightRig rig="threePt" dir="t"/>
    </dgm:scene3d>
    <dgm:sp3d z="-110000"/>
    <dgm:txPr/>
    <dgm:style>
      <a:lnRef idx="0">
        <a:scrgbClr r="0" g="0" b="0"/>
      </a:lnRef>
      <a:fillRef idx="1">
        <a:scrgbClr r="0" g="0" b="0"/>
      </a:fillRef>
      <a:effectRef idx="0">
        <a:scrgbClr r="0" g="0" b="0"/>
      </a:effectRef>
      <a:fontRef idx="minor"/>
    </dgm:style>
  </dgm:styleLbl>
  <dgm:styleLbl name="parChTrans2D4">
    <dgm:scene3d>
      <a:camera prst="orthographicFront"/>
      <a:lightRig rig="threePt" dir="t"/>
    </dgm:scene3d>
    <dgm:sp3d z="-110000"/>
    <dgm:txPr/>
    <dgm:style>
      <a:lnRef idx="0">
        <a:scrgbClr r="0" g="0" b="0"/>
      </a:lnRef>
      <a:fillRef idx="1">
        <a:scrgbClr r="0" g="0" b="0"/>
      </a:fillRef>
      <a:effectRef idx="0">
        <a:scrgbClr r="0" g="0" b="0"/>
      </a:effectRef>
      <a:fontRef idx="minor"/>
    </dgm:style>
  </dgm:styleLbl>
  <dgm:styleLbl name="parChTrans1D1">
    <dgm:scene3d>
      <a:camera prst="orthographicFront"/>
      <a:lightRig rig="threePt" dir="t"/>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z="-110000"/>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z="57200" extrusionH="600" contourW="3000">
      <a:bevelT w="48600" h="18600" prst="relaxedInset"/>
      <a:bevelB w="48600" h="8600" prst="relaxedInset"/>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z="-161800" extrusionH="10600" prstMaterial="matte">
      <a:bevelT w="90600" h="18600" prst="softRound"/>
      <a:bevelB w="48600" h="8600" prst="relaxedInset"/>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extrusionH="50600">
      <a:bevelT w="101600" h="80600"/>
      <a:bevelB w="80600" h="80600"/>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extrusionH="50600">
      <a:bevelT w="101600" h="80600"/>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z="-161800" extrusionH="10600" prstMaterial="matte">
      <a:bevelT w="90600" h="18600" prst="softRound"/>
      <a:bevelB w="48600" h="8600" prst="relaxedInset"/>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z="57200" extrusionH="600" contourW="3000">
      <a:bevelT w="48600" h="18600" prst="relaxedInset"/>
      <a:bevelB w="48600" h="8600" prst="relaxedInset"/>
    </dgm:sp3d>
    <dgm:txPr/>
    <dgm:style>
      <a:lnRef idx="0">
        <a:scrgbClr r="0" g="0" b="0"/>
      </a:lnRef>
      <a:fillRef idx="1">
        <a:scrgbClr r="0" g="0" b="0"/>
      </a:fillRef>
      <a:effectRef idx="0">
        <a:scrgbClr r="0" g="0" b="0"/>
      </a:effectRef>
      <a:fontRef idx="minor"/>
    </dgm:style>
  </dgm:styleLbl>
  <dgm:styleLbl name="solidAlignAcc1">
    <dgm:scene3d>
      <a:camera prst="orthographicFront"/>
      <a:lightRig rig="threePt" dir="t"/>
    </dgm:scene3d>
    <dgm:sp3d extrusionH="50600" contourW="3000">
      <a:bevelT w="101600" h="80600" prst="relaxedInset"/>
      <a:bevelB w="80600" h="80600" prst="relaxedInset"/>
    </dgm:sp3d>
    <dgm:txPr/>
    <dgm:style>
      <a:lnRef idx="0">
        <a:scrgbClr r="0" g="0" b="0"/>
      </a:lnRef>
      <a:fillRef idx="1">
        <a:scrgbClr r="0" g="0" b="0"/>
      </a:fillRef>
      <a:effectRef idx="0">
        <a:scrgbClr r="0" g="0" b="0"/>
      </a:effectRef>
      <a:fontRef idx="minor"/>
    </dgm:style>
  </dgm:styleLbl>
  <dgm:styleLbl name="solidBgAcc1">
    <dgm:scene3d>
      <a:camera prst="orthographicFront"/>
      <a:lightRig rig="threePt" dir="t"/>
    </dgm:scene3d>
    <dgm:sp3d z="-161800" extrusionH="10600" contourW="3000">
      <a:bevelT w="48600" h="8600" prst="softRound"/>
      <a:bevelB w="48600" h="8600" prst="relaxedInset"/>
    </dgm:sp3d>
    <dgm:txPr/>
    <dgm:style>
      <a:lnRef idx="0">
        <a:scrgbClr r="0" g="0" b="0"/>
      </a:lnRef>
      <a:fillRef idx="1">
        <a:scrgbClr r="0" g="0" b="0"/>
      </a:fillRef>
      <a:effectRef idx="0">
        <a:scrgbClr r="0" g="0" b="0"/>
      </a:effectRef>
      <a:fontRef idx="minor"/>
    </dgm:style>
  </dgm:styleLbl>
  <dgm:styleLbl name="fgAccFollowNode1">
    <dgm:scene3d>
      <a:camera prst="orthographicFront"/>
      <a:lightRig rig="threePt" dir="t"/>
    </dgm:scene3d>
    <dgm:sp3d z="57200" extrusionH="600" contourW="3000">
      <a:bevelT w="48600" h="18600" prst="relaxedInset"/>
      <a:bevelB w="48600" h="8600" prst="relaxedInset"/>
    </dgm:sp3d>
    <dgm:txPr/>
    <dgm:style>
      <a:lnRef idx="0">
        <a:scrgbClr r="0" g="0" b="0"/>
      </a:lnRef>
      <a:fillRef idx="1">
        <a:scrgbClr r="0" g="0" b="0"/>
      </a:fillRef>
      <a:effectRef idx="0">
        <a:scrgbClr r="0" g="0" b="0"/>
      </a:effectRef>
      <a:fontRef idx="minor"/>
    </dgm:style>
  </dgm:styleLbl>
  <dgm:styleLbl name="alignAccFollowNode1">
    <dgm:scene3d>
      <a:camera prst="orthographicFront"/>
      <a:lightRig rig="threePt" dir="t"/>
    </dgm:scene3d>
    <dgm:sp3d extrusionH="50600" contourW="3000">
      <a:bevelT w="101600" h="80600" prst="relaxedInset"/>
      <a:bevelB w="80600" h="80600" prst="relaxedInset"/>
    </dgm:sp3d>
    <dgm:txPr/>
    <dgm:style>
      <a:lnRef idx="0">
        <a:scrgbClr r="0" g="0" b="0"/>
      </a:lnRef>
      <a:fillRef idx="1">
        <a:scrgbClr r="0" g="0" b="0"/>
      </a:fillRef>
      <a:effectRef idx="0">
        <a:scrgbClr r="0" g="0" b="0"/>
      </a:effectRef>
      <a:fontRef idx="minor"/>
    </dgm:style>
  </dgm:styleLbl>
  <dgm:styleLbl name="bgAccFollowNode1">
    <dgm:scene3d>
      <a:camera prst="orthographicFront"/>
      <a:lightRig rig="threePt" dir="t"/>
    </dgm:scene3d>
    <dgm:sp3d z="-161800" extrusionH="10600" contourW="3000">
      <a:bevelT w="48600" h="8600" prst="relaxedInset"/>
      <a:bevelB w="48600" h="8600" prst="relaxedInset"/>
    </dgm:sp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sp3d z="57200" extrusionH="600" contourW="3000">
      <a:bevelT w="48600" h="18600" prst="relaxedInset"/>
      <a:bevelB w="48600" h="8600" prst="relaxedInset"/>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z="57200" extrusionH="600" contourW="3000">
      <a:bevelT w="48600" h="18600" prst="relaxedInset"/>
      <a:bevelB w="48600" h="8600" prst="relaxedInset"/>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z="57200" extrusionH="600" contourW="3000">
      <a:bevelT w="48600" h="18600" prst="relaxedInset"/>
      <a:bevelB w="48600" h="8600" prst="relaxedInset"/>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z="57200" extrusionH="600" contourW="3000">
      <a:bevelT w="48600" h="18600" prst="relaxedInset"/>
      <a:bevelB w="48600" h="8600" prst="relaxedInset"/>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z="-161800" extrusionH="600" contourW="3000">
      <a:bevelT w="48600" h="18600" prst="relaxedInset"/>
      <a:bevelB w="48600" h="8600" prst="relaxedInset"/>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extrusionH="50600">
      <a:bevelT w="80600" h="80600" prst="relaxedInset"/>
      <a:bevelB w="80600" h="80600" prst="relaxedInset"/>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z="57200" extrusionH="600" contourW="3000" prstMaterial="plastic">
      <a:bevelT w="80600" h="18600" prst="relaxedInset"/>
      <a:bevelB w="80600" h="8600" prst="relaxedInset"/>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3d7">
  <dgm:title val=""/>
  <dgm:desc val=""/>
  <dgm:catLst>
    <dgm:cat type="3D" pri="11700"/>
  </dgm:catLst>
  <dgm:scene3d>
    <a:camera prst="perspectiveLeft" zoom="91000"/>
    <a:lightRig rig="threePt" dir="t">
      <a:rot lat="0" lon="0" rev="20640000"/>
    </a:lightRig>
  </dgm:scene3d>
  <dgm:styleLbl name="node0">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lnNode1">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vennNode1">
    <dgm:scene3d>
      <a:camera prst="orthographicFront"/>
      <a:lightRig rig="threePt" dir="t"/>
    </dgm:scene3d>
    <dgm:sp3d extrusionH="50600" prstMaterial="clear">
      <a:bevelT w="101600" h="80600" prst="relaxedInset"/>
      <a:bevelB w="80600" h="80600" prst="relaxedInset"/>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extrusionH="50600" prstMaterial="metal">
      <a:bevelT w="101600" h="80600" prst="relaxedInset"/>
      <a:bevelB w="80600" h="80600" prst="relaxedInset"/>
    </dgm:sp3d>
    <dgm:txPr/>
    <dgm:style>
      <a:lnRef idx="1">
        <a:scrgbClr r="0" g="0" b="0"/>
      </a:lnRef>
      <a:fillRef idx="1">
        <a:scrgbClr r="0" g="0" b="0"/>
      </a:fillRef>
      <a:effectRef idx="1">
        <a:scrgbClr r="0" g="0" b="0"/>
      </a:effectRef>
      <a:fontRef idx="minor">
        <a:schemeClr val="dk1"/>
      </a:fontRef>
    </dgm:style>
  </dgm:styleLbl>
  <dgm:styleLbl name="node1">
    <dgm:scene3d>
      <a:camera prst="orthographicFront"/>
      <a:lightRig rig="threePt" dir="t"/>
    </dgm:scene3d>
    <dgm:sp3d extrusionH="50600" prstMaterial="metal">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node2">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node3">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node4">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fgImgPlace1">
    <dgm:scene3d>
      <a:camera prst="orthographicFront"/>
      <a:lightRig rig="threePt" dir="t"/>
    </dgm:scene3d>
    <dgm:sp3d z="57200" extrusionH="10600" prstMaterial="plastic">
      <a:bevelT w="101600" h="8600" prst="relaxedInset"/>
      <a:bevelB w="8600" h="8600" prst="relaxedInset"/>
    </dgm:sp3d>
    <dgm:txPr/>
    <dgm:style>
      <a:lnRef idx="0">
        <a:scrgbClr r="0" g="0" b="0"/>
      </a:lnRef>
      <a:fillRef idx="1">
        <a:scrgbClr r="0" g="0" b="0"/>
      </a:fillRef>
      <a:effectRef idx="1">
        <a:scrgbClr r="0" g="0" b="0"/>
      </a:effectRef>
      <a:fontRef idx="minor"/>
    </dgm:style>
  </dgm:styleLbl>
  <dgm:styleLbl name="alignImgPlace1">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dgm:style>
  </dgm:styleLbl>
  <dgm:styleLbl name="bgImgPlace1">
    <dgm:scene3d>
      <a:camera prst="orthographicFront"/>
      <a:lightRig rig="threePt" dir="t"/>
    </dgm:scene3d>
    <dgm:sp3d z="-211800" extrusionH="10600" prstMaterial="plastic">
      <a:bevelT w="101600" h="8600" prst="relaxedInset"/>
      <a:bevelB w="8600" h="8600" prst="relaxedInset"/>
    </dgm:sp3d>
    <dgm:txPr/>
    <dgm:style>
      <a:lnRef idx="0">
        <a:scrgbClr r="0" g="0" b="0"/>
      </a:lnRef>
      <a:fillRef idx="1">
        <a:scrgbClr r="0" g="0" b="0"/>
      </a:fillRef>
      <a:effectRef idx="1">
        <a:scrgbClr r="0" g="0" b="0"/>
      </a:effectRef>
      <a:fontRef idx="minor"/>
    </dgm:style>
  </dgm:styleLbl>
  <dgm:styleLbl name="sibTrans2D1">
    <dgm:scene3d>
      <a:camera prst="orthographicFront"/>
      <a:lightRig rig="threePt" dir="t"/>
    </dgm:scene3d>
    <dgm:sp3d z="-110000">
      <a:bevelT w="40600" h="20600" prst="relaxedInset"/>
    </dgm:sp3d>
    <dgm:txPr/>
    <dgm:style>
      <a:lnRef idx="0">
        <a:scrgbClr r="0" g="0" b="0"/>
      </a:lnRef>
      <a:fillRef idx="1">
        <a:scrgbClr r="0" g="0" b="0"/>
      </a:fillRef>
      <a:effectRef idx="2">
        <a:scrgbClr r="0" g="0" b="0"/>
      </a:effectRef>
      <a:fontRef idx="minor"/>
    </dgm:style>
  </dgm:styleLbl>
  <dgm:styleLbl name="fgSibTrans2D1">
    <dgm:scene3d>
      <a:camera prst="orthographicFront"/>
      <a:lightRig rig="threePt" dir="t"/>
    </dgm:scene3d>
    <dgm:sp3d z="10600">
      <a:bevelT w="40600" h="20600" prst="relaxedInset"/>
    </dgm:sp3d>
    <dgm:txPr/>
    <dgm:style>
      <a:lnRef idx="0">
        <a:scrgbClr r="0" g="0" b="0"/>
      </a:lnRef>
      <a:fillRef idx="1">
        <a:scrgbClr r="0" g="0" b="0"/>
      </a:fillRef>
      <a:effectRef idx="2">
        <a:scrgbClr r="0" g="0" b="0"/>
      </a:effectRef>
      <a:fontRef idx="minor"/>
    </dgm:style>
  </dgm:styleLbl>
  <dgm:styleLbl name="bgSibTrans2D1">
    <dgm:scene3d>
      <a:camera prst="orthographicFront"/>
      <a:lightRig rig="threePt" dir="t"/>
    </dgm:scene3d>
    <dgm:sp3d z="-211800">
      <a:bevelT w="40600" h="20600" prst="relaxedInset"/>
    </dgm:sp3d>
    <dgm:txPr/>
    <dgm:style>
      <a:lnRef idx="0">
        <a:scrgbClr r="0" g="0" b="0"/>
      </a:lnRef>
      <a:fillRef idx="1">
        <a:scrgbClr r="0" g="0" b="0"/>
      </a:fillRef>
      <a:effectRef idx="2">
        <a:scrgbClr r="0" g="0" b="0"/>
      </a:effectRef>
      <a:fontRef idx="minor"/>
    </dgm:style>
  </dgm:styleLbl>
  <dgm:styleLbl name="sibTrans1D1">
    <dgm:scene3d>
      <a:camera prst="orthographicFront"/>
      <a:lightRig rig="threePt" dir="t"/>
    </dgm:scene3d>
    <dgm:sp3d z="-110000"/>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0000"/>
    <dgm:txPr/>
    <dgm:style>
      <a:lnRef idx="1">
        <a:scrgbClr r="0" g="0" b="0"/>
      </a:lnRef>
      <a:fillRef idx="1">
        <a:scrgbClr r="0" g="0" b="0"/>
      </a:fillRef>
      <a:effectRef idx="0">
        <a:scrgbClr r="0" g="0" b="0"/>
      </a:effectRef>
      <a:fontRef idx="minor"/>
    </dgm:style>
  </dgm:styleLbl>
  <dgm:styleLbl name="asst0">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asst1">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asst2">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asst3">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asst4">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parChTrans2D1">
    <dgm:scene3d>
      <a:camera prst="orthographicFront"/>
      <a:lightRig rig="threePt" dir="t"/>
    </dgm:scene3d>
    <dgm:sp3d z="-110000">
      <a:bevelT w="40600" h="20600" prst="relaxedInset"/>
    </dgm:sp3d>
    <dgm:txPr/>
    <dgm:style>
      <a:lnRef idx="0">
        <a:scrgbClr r="0" g="0" b="0"/>
      </a:lnRef>
      <a:fillRef idx="1">
        <a:scrgbClr r="0" g="0" b="0"/>
      </a:fillRef>
      <a:effectRef idx="0">
        <a:scrgbClr r="0" g="0" b="0"/>
      </a:effectRef>
      <a:fontRef idx="minor"/>
    </dgm:style>
  </dgm:styleLbl>
  <dgm:styleLbl name="parChTrans2D2">
    <dgm:scene3d>
      <a:camera prst="orthographicFront"/>
      <a:lightRig rig="threePt" dir="t"/>
    </dgm:scene3d>
    <dgm:sp3d z="-110000">
      <a:bevelT w="40600" h="20600" prst="relaxedInset"/>
    </dgm:sp3d>
    <dgm:txPr/>
    <dgm:style>
      <a:lnRef idx="0">
        <a:scrgbClr r="0" g="0" b="0"/>
      </a:lnRef>
      <a:fillRef idx="1">
        <a:scrgbClr r="0" g="0" b="0"/>
      </a:fillRef>
      <a:effectRef idx="0">
        <a:scrgbClr r="0" g="0" b="0"/>
      </a:effectRef>
      <a:fontRef idx="minor"/>
    </dgm:style>
  </dgm:styleLbl>
  <dgm:styleLbl name="parChTrans2D3">
    <dgm:scene3d>
      <a:camera prst="orthographicFront"/>
      <a:lightRig rig="threePt" dir="t"/>
    </dgm:scene3d>
    <dgm:sp3d z="-110000"/>
    <dgm:txPr/>
    <dgm:style>
      <a:lnRef idx="0">
        <a:scrgbClr r="0" g="0" b="0"/>
      </a:lnRef>
      <a:fillRef idx="1">
        <a:scrgbClr r="0" g="0" b="0"/>
      </a:fillRef>
      <a:effectRef idx="0">
        <a:scrgbClr r="0" g="0" b="0"/>
      </a:effectRef>
      <a:fontRef idx="minor"/>
    </dgm:style>
  </dgm:styleLbl>
  <dgm:styleLbl name="parChTrans2D4">
    <dgm:scene3d>
      <a:camera prst="orthographicFront"/>
      <a:lightRig rig="threePt" dir="t"/>
    </dgm:scene3d>
    <dgm:sp3d z="-110000"/>
    <dgm:txPr/>
    <dgm:style>
      <a:lnRef idx="0">
        <a:scrgbClr r="0" g="0" b="0"/>
      </a:lnRef>
      <a:fillRef idx="1">
        <a:scrgbClr r="0" g="0" b="0"/>
      </a:fillRef>
      <a:effectRef idx="0">
        <a:scrgbClr r="0" g="0" b="0"/>
      </a:effectRef>
      <a:fontRef idx="minor"/>
    </dgm:style>
  </dgm:styleLbl>
  <dgm:styleLbl name="parChTrans1D1">
    <dgm:scene3d>
      <a:camera prst="orthographicFront"/>
      <a:lightRig rig="threePt" dir="t"/>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z="-110000"/>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z="57200" extrusionH="600" contourW="3000">
      <a:bevelT w="48600" h="18600" prst="relaxedInset"/>
      <a:bevelB w="48600" h="8600" prst="relaxedInset"/>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z="-161800" extrusionH="10600" prstMaterial="matte">
      <a:bevelT w="90600" h="18600" prst="softRound"/>
      <a:bevelB w="48600" h="8600" prst="relaxedInset"/>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extrusionH="50600">
      <a:bevelT w="101600" h="80600"/>
      <a:bevelB w="80600" h="80600"/>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extrusionH="50600">
      <a:bevelT w="101600" h="80600"/>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z="-161800" extrusionH="10600" prstMaterial="matte">
      <a:bevelT w="90600" h="18600" prst="softRound"/>
      <a:bevelB w="48600" h="8600" prst="relaxedInset"/>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z="57200" extrusionH="600" contourW="3000">
      <a:bevelT w="48600" h="18600" prst="relaxedInset"/>
      <a:bevelB w="48600" h="8600" prst="relaxedInset"/>
    </dgm:sp3d>
    <dgm:txPr/>
    <dgm:style>
      <a:lnRef idx="0">
        <a:scrgbClr r="0" g="0" b="0"/>
      </a:lnRef>
      <a:fillRef idx="1">
        <a:scrgbClr r="0" g="0" b="0"/>
      </a:fillRef>
      <a:effectRef idx="0">
        <a:scrgbClr r="0" g="0" b="0"/>
      </a:effectRef>
      <a:fontRef idx="minor"/>
    </dgm:style>
  </dgm:styleLbl>
  <dgm:styleLbl name="solidAlignAcc1">
    <dgm:scene3d>
      <a:camera prst="orthographicFront"/>
      <a:lightRig rig="threePt" dir="t"/>
    </dgm:scene3d>
    <dgm:sp3d extrusionH="50600" contourW="3000">
      <a:bevelT w="101600" h="80600" prst="relaxedInset"/>
      <a:bevelB w="80600" h="80600" prst="relaxedInset"/>
    </dgm:sp3d>
    <dgm:txPr/>
    <dgm:style>
      <a:lnRef idx="0">
        <a:scrgbClr r="0" g="0" b="0"/>
      </a:lnRef>
      <a:fillRef idx="1">
        <a:scrgbClr r="0" g="0" b="0"/>
      </a:fillRef>
      <a:effectRef idx="0">
        <a:scrgbClr r="0" g="0" b="0"/>
      </a:effectRef>
      <a:fontRef idx="minor"/>
    </dgm:style>
  </dgm:styleLbl>
  <dgm:styleLbl name="solidBgAcc1">
    <dgm:scene3d>
      <a:camera prst="orthographicFront"/>
      <a:lightRig rig="threePt" dir="t"/>
    </dgm:scene3d>
    <dgm:sp3d z="-161800" extrusionH="10600" contourW="3000">
      <a:bevelT w="48600" h="8600" prst="softRound"/>
      <a:bevelB w="48600" h="8600" prst="relaxedInset"/>
    </dgm:sp3d>
    <dgm:txPr/>
    <dgm:style>
      <a:lnRef idx="0">
        <a:scrgbClr r="0" g="0" b="0"/>
      </a:lnRef>
      <a:fillRef idx="1">
        <a:scrgbClr r="0" g="0" b="0"/>
      </a:fillRef>
      <a:effectRef idx="0">
        <a:scrgbClr r="0" g="0" b="0"/>
      </a:effectRef>
      <a:fontRef idx="minor"/>
    </dgm:style>
  </dgm:styleLbl>
  <dgm:styleLbl name="fgAccFollowNode1">
    <dgm:scene3d>
      <a:camera prst="orthographicFront"/>
      <a:lightRig rig="threePt" dir="t"/>
    </dgm:scene3d>
    <dgm:sp3d z="57200" extrusionH="600" contourW="3000">
      <a:bevelT w="48600" h="18600" prst="relaxedInset"/>
      <a:bevelB w="48600" h="8600" prst="relaxedInset"/>
    </dgm:sp3d>
    <dgm:txPr/>
    <dgm:style>
      <a:lnRef idx="0">
        <a:scrgbClr r="0" g="0" b="0"/>
      </a:lnRef>
      <a:fillRef idx="1">
        <a:scrgbClr r="0" g="0" b="0"/>
      </a:fillRef>
      <a:effectRef idx="0">
        <a:scrgbClr r="0" g="0" b="0"/>
      </a:effectRef>
      <a:fontRef idx="minor"/>
    </dgm:style>
  </dgm:styleLbl>
  <dgm:styleLbl name="alignAccFollowNode1">
    <dgm:scene3d>
      <a:camera prst="orthographicFront"/>
      <a:lightRig rig="threePt" dir="t"/>
    </dgm:scene3d>
    <dgm:sp3d extrusionH="50600" contourW="3000">
      <a:bevelT w="101600" h="80600" prst="relaxedInset"/>
      <a:bevelB w="80600" h="80600" prst="relaxedInset"/>
    </dgm:sp3d>
    <dgm:txPr/>
    <dgm:style>
      <a:lnRef idx="0">
        <a:scrgbClr r="0" g="0" b="0"/>
      </a:lnRef>
      <a:fillRef idx="1">
        <a:scrgbClr r="0" g="0" b="0"/>
      </a:fillRef>
      <a:effectRef idx="0">
        <a:scrgbClr r="0" g="0" b="0"/>
      </a:effectRef>
      <a:fontRef idx="minor"/>
    </dgm:style>
  </dgm:styleLbl>
  <dgm:styleLbl name="bgAccFollowNode1">
    <dgm:scene3d>
      <a:camera prst="orthographicFront"/>
      <a:lightRig rig="threePt" dir="t"/>
    </dgm:scene3d>
    <dgm:sp3d z="-161800" extrusionH="10600" contourW="3000">
      <a:bevelT w="48600" h="8600" prst="relaxedInset"/>
      <a:bevelB w="48600" h="8600" prst="relaxedInset"/>
    </dgm:sp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sp3d z="57200" extrusionH="600" contourW="3000">
      <a:bevelT w="48600" h="18600" prst="relaxedInset"/>
      <a:bevelB w="48600" h="8600" prst="relaxedInset"/>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z="57200" extrusionH="600" contourW="3000">
      <a:bevelT w="48600" h="18600" prst="relaxedInset"/>
      <a:bevelB w="48600" h="8600" prst="relaxedInset"/>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z="57200" extrusionH="600" contourW="3000">
      <a:bevelT w="48600" h="18600" prst="relaxedInset"/>
      <a:bevelB w="48600" h="8600" prst="relaxedInset"/>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z="57200" extrusionH="600" contourW="3000">
      <a:bevelT w="48600" h="18600" prst="relaxedInset"/>
      <a:bevelB w="48600" h="8600" prst="relaxedInset"/>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z="-161800" extrusionH="600" contourW="3000">
      <a:bevelT w="48600" h="18600" prst="relaxedInset"/>
      <a:bevelB w="48600" h="8600" prst="relaxedInset"/>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extrusionH="50600">
      <a:bevelT w="80600" h="80600" prst="relaxedInset"/>
      <a:bevelB w="80600" h="80600" prst="relaxedInset"/>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z="57200" extrusionH="600" contourW="3000" prstMaterial="plastic">
      <a:bevelT w="80600" h="18600" prst="relaxedInset"/>
      <a:bevelB w="80600" h="8600" prst="relaxedInset"/>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3d2#1">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3d6">
  <dgm:title val=""/>
  <dgm:desc val=""/>
  <dgm:catLst>
    <dgm:cat type="3D" pri="11600"/>
  </dgm:catLst>
  <dgm:scene3d>
    <a:camera prst="perspectiveRelaxedModerately" zoom="92000"/>
    <a:lightRig rig="balanced" dir="t">
      <a:rot lat="0" lon="0" rev="12700000"/>
    </a:lightRig>
  </dgm:scene3d>
  <dgm:styleLbl name="node0">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lnNode1">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vennNode1">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tx1"/>
      </a:fontRef>
    </dgm:style>
  </dgm:styleLbl>
  <dgm:styleLbl name="alignNode1">
    <dgm:scene3d>
      <a:camera prst="orthographicFront"/>
      <a:lightRig rig="threePt" dir="t"/>
    </dgm:scene3d>
    <dgm:sp3d prstMaterial="plastic">
      <a:bevelT w="50800" h="50800"/>
      <a:bevelB w="50800" h="50800"/>
    </dgm:sp3d>
    <dgm:txPr/>
    <dgm:style>
      <a:lnRef idx="1">
        <a:scrgbClr r="0" g="0" b="0"/>
      </a:lnRef>
      <a:fillRef idx="1">
        <a:scrgbClr r="0" g="0" b="0"/>
      </a:fillRef>
      <a:effectRef idx="2">
        <a:scrgbClr r="0" g="0" b="0"/>
      </a:effectRef>
      <a:fontRef idx="minor">
        <a:schemeClr val="lt1"/>
      </a:fontRef>
    </dgm:style>
  </dgm:styleLbl>
  <dgm:styleLbl name="node1">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node3">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node4">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fgImgPlace1">
    <dgm:scene3d>
      <a:camera prst="orthographicFront"/>
      <a:lightRig rig="threePt" dir="t"/>
    </dgm:scene3d>
    <dgm:sp3d z="50080" prstMaterial="plastic">
      <a:bevelT w="50800" h="50800"/>
      <a:bevelB w="50800" h="50800"/>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z="-54000" prstMaterial="plastic">
      <a:bevelT w="50800" h="50800"/>
      <a:bevelB w="50800" h="50800"/>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z="-25400" prstMaterial="plastic">
      <a:bevelT w="25400" h="25400"/>
      <a:bevelB w="25400" h="25400"/>
    </dgm:sp3d>
    <dgm:txPr/>
    <dgm:style>
      <a:lnRef idx="1">
        <a:scrgbClr r="0" g="0" b="0"/>
      </a:lnRef>
      <a:fillRef idx="1">
        <a:scrgbClr r="0" g="0" b="0"/>
      </a:fillRef>
      <a:effectRef idx="2">
        <a:scrgbClr r="0" g="0" b="0"/>
      </a:effectRef>
      <a:fontRef idx="minor">
        <a:schemeClr val="lt1"/>
      </a:fontRef>
    </dgm:style>
  </dgm:styleLbl>
  <dgm:styleLbl name="fgSibTrans2D1">
    <dgm:scene3d>
      <a:camera prst="orthographicFront"/>
      <a:lightRig rig="threePt" dir="t"/>
    </dgm:scene3d>
    <dgm:sp3d z="50080" prstMaterial="plastic">
      <a:bevelT w="25400" h="25400"/>
      <a:bevelB w="25400" h="25400"/>
    </dgm:sp3d>
    <dgm:txPr/>
    <dgm:style>
      <a:lnRef idx="1">
        <a:scrgbClr r="0" g="0" b="0"/>
      </a:lnRef>
      <a:fillRef idx="1">
        <a:scrgbClr r="0" g="0" b="0"/>
      </a:fillRef>
      <a:effectRef idx="2">
        <a:scrgbClr r="0" g="0" b="0"/>
      </a:effectRef>
      <a:fontRef idx="minor">
        <a:schemeClr val="lt1"/>
      </a:fontRef>
    </dgm:style>
  </dgm:styleLbl>
  <dgm:styleLbl name="bgSibTrans2D1">
    <dgm:scene3d>
      <a:camera prst="orthographicFront"/>
      <a:lightRig rig="threePt" dir="t"/>
    </dgm:scene3d>
    <dgm:sp3d z="-54080" prstMaterial="plastic">
      <a:bevelT w="25400" h="25400"/>
      <a:bevelB w="25400" h="25400"/>
    </dgm:sp3d>
    <dgm:txPr/>
    <dgm:style>
      <a:lnRef idx="1">
        <a:scrgbClr r="0" g="0" b="0"/>
      </a:lnRef>
      <a:fillRef idx="1">
        <a:scrgbClr r="0" g="0" b="0"/>
      </a:fillRef>
      <a:effectRef idx="2">
        <a:scrgbClr r="0" g="0" b="0"/>
      </a:effectRef>
      <a:fontRef idx="minor">
        <a:schemeClr val="lt1"/>
      </a:fontRef>
    </dgm:style>
  </dgm:styleLbl>
  <dgm:styleLbl name="sibTrans1D1">
    <dgm:scene3d>
      <a:camera prst="orthographicFront"/>
      <a:lightRig rig="threePt" dir="t"/>
    </dgm:scene3d>
    <dgm:sp3d z="-25400" prstMaterial="plastic"/>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75000" prstMaterial="plastic"/>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asst1">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asst2">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asst3">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parChTrans2D1">
    <dgm:scene3d>
      <a:camera prst="orthographicFront"/>
      <a:lightRig rig="threePt" dir="t"/>
    </dgm:scene3d>
    <dgm:sp3d z="-25400" prstMaterial="plastic">
      <a:bevelT w="25400" h="25400"/>
      <a:bevelB w="25400" h="25400"/>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dgm:scene3d>
    <dgm:sp3d z="-25400" prstMaterial="plastic">
      <a:bevelT w="25400" h="25400"/>
      <a:bevelB w="25400" h="25400"/>
    </dgm:sp3d>
    <dgm:txPr/>
    <dgm:style>
      <a:lnRef idx="0">
        <a:scrgbClr r="0" g="0" b="0"/>
      </a:lnRef>
      <a:fillRef idx="1">
        <a:scrgbClr r="0" g="0" b="0"/>
      </a:fillRef>
      <a:effectRef idx="2">
        <a:scrgbClr r="0" g="0" b="0"/>
      </a:effectRef>
      <a:fontRef idx="minor">
        <a:schemeClr val="lt1"/>
      </a:fontRef>
    </dgm:style>
  </dgm:styleLbl>
  <dgm:styleLbl name="parChTrans2D3">
    <dgm:scene3d>
      <a:camera prst="orthographicFront"/>
      <a:lightRig rig="threePt" dir="t"/>
    </dgm:scene3d>
    <dgm:sp3d z="-25400" prstMaterial="plastic">
      <a:bevelT w="25400" h="25400"/>
      <a:bevelB w="25400" h="25400"/>
    </dgm:sp3d>
    <dgm:txPr/>
    <dgm:style>
      <a:lnRef idx="0">
        <a:scrgbClr r="0" g="0" b="0"/>
      </a:lnRef>
      <a:fillRef idx="1">
        <a:scrgbClr r="0" g="0" b="0"/>
      </a:fillRef>
      <a:effectRef idx="2">
        <a:scrgbClr r="0" g="0" b="0"/>
      </a:effectRef>
      <a:fontRef idx="minor">
        <a:schemeClr val="lt1"/>
      </a:fontRef>
    </dgm:style>
  </dgm:styleLbl>
  <dgm:styleLbl name="parChTrans2D4">
    <dgm:scene3d>
      <a:camera prst="orthographicFront"/>
      <a:lightRig rig="threePt" dir="t"/>
    </dgm:scene3d>
    <dgm:sp3d z="-25400" prstMaterial="plastic">
      <a:bevelT w="25400" h="25400"/>
      <a:bevelB w="25400" h="25400"/>
    </dgm:sp3d>
    <dgm:txPr/>
    <dgm:style>
      <a:lnRef idx="0">
        <a:scrgbClr r="0" g="0" b="0"/>
      </a:lnRef>
      <a:fillRef idx="1">
        <a:scrgbClr r="0" g="0" b="0"/>
      </a:fillRef>
      <a:effectRef idx="2">
        <a:scrgbClr r="0" g="0" b="0"/>
      </a:effectRef>
      <a:fontRef idx="minor">
        <a:schemeClr val="lt1"/>
      </a:fontRef>
    </dgm:style>
  </dgm:styleLbl>
  <dgm:styleLbl name="parChTrans1D1">
    <dgm:scene3d>
      <a:camera prst="orthographicFront"/>
      <a:lightRig rig="threePt" dir="t"/>
    </dgm:scene3d>
    <dgm:sp3d z="-25400" prstMaterial="plastic"/>
    <dgm:txPr/>
    <dgm:style>
      <a:lnRef idx="2">
        <a:scrgbClr r="0" g="0" b="0"/>
      </a:lnRef>
      <a:fillRef idx="0">
        <a:scrgbClr r="0" g="0" b="0"/>
      </a:fillRef>
      <a:effectRef idx="0">
        <a:scrgbClr r="0" g="0" b="0"/>
      </a:effectRef>
      <a:fontRef idx="minor">
        <a:schemeClr val="tx1"/>
      </a:fontRef>
    </dgm:style>
  </dgm:styleLbl>
  <dgm:styleLbl name="parChTrans1D2">
    <dgm:scene3d>
      <a:camera prst="orthographicFront"/>
      <a:lightRig rig="threePt" dir="t"/>
    </dgm:scene3d>
    <dgm:sp3d z="-25400" prstMaterial="plastic"/>
    <dgm:txPr/>
    <dgm:style>
      <a:lnRef idx="2">
        <a:scrgbClr r="0" g="0" b="0"/>
      </a:lnRef>
      <a:fillRef idx="0">
        <a:scrgbClr r="0" g="0" b="0"/>
      </a:fillRef>
      <a:effectRef idx="0">
        <a:scrgbClr r="0" g="0" b="0"/>
      </a:effectRef>
      <a:fontRef idx="minor">
        <a:schemeClr val="tx1"/>
      </a:fontRef>
    </dgm:style>
  </dgm:styleLbl>
  <dgm:styleLbl name="parChTrans1D3">
    <dgm:scene3d>
      <a:camera prst="orthographicFront"/>
      <a:lightRig rig="threePt" dir="t"/>
    </dgm:scene3d>
    <dgm:sp3d z="-25400" prstMaterial="plastic"/>
    <dgm:txPr/>
    <dgm:style>
      <a:lnRef idx="2">
        <a:scrgbClr r="0" g="0" b="0"/>
      </a:lnRef>
      <a:fillRef idx="0">
        <a:scrgbClr r="0" g="0" b="0"/>
      </a:fillRef>
      <a:effectRef idx="0">
        <a:scrgbClr r="0" g="0" b="0"/>
      </a:effectRef>
      <a:fontRef idx="minor">
        <a:schemeClr val="tx1"/>
      </a:fontRef>
    </dgm:style>
  </dgm:styleLbl>
  <dgm:styleLbl name="parChTrans1D4">
    <dgm:scene3d>
      <a:camera prst="orthographicFront"/>
      <a:lightRig rig="threePt" dir="t"/>
    </dgm:scene3d>
    <dgm:sp3d z="-25400" prstMaterial="plastic"/>
    <dgm:txPr/>
    <dgm:style>
      <a:lnRef idx="2">
        <a:scrgbClr r="0" g="0" b="0"/>
      </a:lnRef>
      <a:fillRef idx="0">
        <a:scrgbClr r="0" g="0" b="0"/>
      </a:fillRef>
      <a:effectRef idx="0">
        <a:scrgbClr r="0" g="0" b="0"/>
      </a:effectRef>
      <a:fontRef idx="minor">
        <a:schemeClr val="tx1"/>
      </a:fontRef>
    </dgm:style>
  </dgm:styleLbl>
  <dgm:styleLbl name="fgAcc1">
    <dgm:scene3d>
      <a:camera prst="orthographicFront"/>
      <a:lightRig rig="threePt" dir="t"/>
    </dgm:scene3d>
    <dgm:sp3d z="50080" prstMaterial="plastic">
      <a:bevelT w="25400" h="25400"/>
      <a:bevelB w="25400" h="25400"/>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z="-152400" prstMaterial="plastic">
      <a:bevelT w="25400" h="25400"/>
      <a:bevelB w="25400" h="25400"/>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prstMaterial="plastic">
      <a:bevelT w="25400" h="25400"/>
      <a:bevelB w="25400" h="25400"/>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prstMaterial="plastic">
      <a:bevelT w="50800" h="50800"/>
      <a:bevelB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threePt" dir="t"/>
    </dgm:scene3d>
    <dgm:sp3d z="-152400" prstMaterial="plastic">
      <a:bevelT w="25400" h="25400"/>
      <a:bevelB w="25400" h="25400"/>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z="152400" prstMaterial="plastic">
      <a:bevelT w="25400" h="25400"/>
      <a:bevelB w="25400" h="25400"/>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prstMaterial="plastic">
      <a:bevelT w="25400" h="25400"/>
      <a:bevelB w="25400" h="25400"/>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dgm:scene3d>
    <dgm:sp3d z="-152400" prstMaterial="plastic">
      <a:bevelT w="25400" h="25400"/>
      <a:bevelB w="25400" h="254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threePt" dir="t"/>
    </dgm:scene3d>
    <dgm:sp3d z="50080" prstMaterial="plastic">
      <a:bevelT w="25400" h="25400"/>
      <a:bevelB w="25400" h="25400"/>
    </dgm:sp3d>
    <dgm:txPr/>
    <dgm:style>
      <a:lnRef idx="0">
        <a:scrgbClr r="0" g="0" b="0"/>
      </a:lnRef>
      <a:fillRef idx="1">
        <a:scrgbClr r="0" g="0" b="0"/>
      </a:fillRef>
      <a:effectRef idx="2">
        <a:scrgbClr r="0" g="0" b="0"/>
      </a:effectRef>
      <a:fontRef idx="minor"/>
    </dgm:style>
  </dgm:styleLbl>
  <dgm:styleLbl name="alignAccFollowNode1">
    <dgm:scene3d>
      <a:camera prst="orthographicFront"/>
      <a:lightRig rig="threePt" dir="t"/>
    </dgm:scene3d>
    <dgm:sp3d prstMaterial="plastic">
      <a:bevelT w="25400" h="25400"/>
      <a:bevelB w="25400" h="25400"/>
    </dgm:sp3d>
    <dgm:txPr/>
    <dgm:style>
      <a:lnRef idx="0">
        <a:scrgbClr r="0" g="0" b="0"/>
      </a:lnRef>
      <a:fillRef idx="1">
        <a:scrgbClr r="0" g="0" b="0"/>
      </a:fillRef>
      <a:effectRef idx="2">
        <a:scrgbClr r="0" g="0" b="0"/>
      </a:effectRef>
      <a:fontRef idx="minor"/>
    </dgm:style>
  </dgm:styleLbl>
  <dgm:styleLbl name="bgAccFollowNode1">
    <dgm:scene3d>
      <a:camera prst="orthographicFront"/>
      <a:lightRig rig="threePt" dir="t"/>
    </dgm:scene3d>
    <dgm:sp3d z="-152400" prstMaterial="plastic">
      <a:bevelT w="25400" h="25400"/>
      <a:bevelB w="25400" h="25400"/>
    </dgm:sp3d>
    <dgm:txPr/>
    <dgm:style>
      <a:lnRef idx="0">
        <a:scrgbClr r="0" g="0" b="0"/>
      </a:lnRef>
      <a:fillRef idx="1">
        <a:scrgbClr r="0" g="0" b="0"/>
      </a:fillRef>
      <a:effectRef idx="2">
        <a:scrgbClr r="0" g="0" b="0"/>
      </a:effectRef>
      <a:fontRef idx="minor"/>
    </dgm:style>
  </dgm:styleLbl>
  <dgm:styleLbl name="fgAcc0">
    <dgm:scene3d>
      <a:camera prst="orthographicFront"/>
      <a:lightRig rig="threePt" dir="t"/>
    </dgm:scene3d>
    <dgm:sp3d z="50080" prstMaterial="plastic">
      <a:bevelT w="25400" h="25400"/>
      <a:bevelB w="25400" h="25400"/>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z="50080" prstMaterial="plastic">
      <a:bevelT w="25400" h="25400"/>
      <a:bevelB w="25400" h="25400"/>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z="50080" prstMaterial="plastic">
      <a:bevelT w="25400" h="25400"/>
      <a:bevelB w="25400" h="25400"/>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z="50080" prstMaterial="plastic">
      <a:bevelT w="25400" h="25400"/>
      <a:bevelB w="25400" h="25400"/>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z="-152400" prstMaterial="plastic">
      <a:bevelT w="25400" h="25400"/>
      <a:bevelB w="25400" h="25400"/>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z="-10400" extrusionH="12700" prstMaterial="plastic"/>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z="50080" prstMaterial="plastic">
      <a:bevelT w="50800" h="50800"/>
      <a:bevelB w="50800" h="50800"/>
    </dgm:sp3d>
    <dgm:txPr/>
    <dgm:style>
      <a:lnRef idx="0">
        <a:scrgbClr r="0" g="0" b="0"/>
      </a:lnRef>
      <a:fillRef idx="1">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1">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3d8">
  <dgm:title val=""/>
  <dgm:desc val=""/>
  <dgm:catLst>
    <dgm:cat type="3D" pri="11800"/>
  </dgm:catLst>
  <dgm:scene3d>
    <a:camera prst="perspectiveHeroicExtremeRightFacing" zoom="82000">
      <a:rot lat="21300000" lon="20400000" rev="180000"/>
    </a:camera>
    <a:lightRig rig="morning" dir="t">
      <a:rot lat="0" lon="0" rev="20400000"/>
    </a:lightRig>
  </dgm:scene3d>
  <dgm:styleLbl name="node0">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lnNode1">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vennNode1">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tx1"/>
      </a:fontRef>
    </dgm:style>
  </dgm:styleLbl>
  <dgm:styleLbl name="alignNode1">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node3">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node4">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ImgPlace1">
    <dgm:scene3d>
      <a:camera prst="orthographicFront"/>
      <a:lightRig rig="threePt" dir="t"/>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dgm:scene3d>
    <dgm:sp3d z="-30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dgm:scene3d>
    <dgm:sp3d z="-600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dgm:scene3d>
    <dgm:sp3d z="635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dgm:scene3d>
    <dgm:sp3d z="-1520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asst1">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asst2">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asst3">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1">
    <dgm:scene3d>
      <a:camera prst="orthographicFront"/>
      <a:lightRig rig="threePt" dir="t"/>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z="60000" prstMaterial="flat">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dgm:scene3d>
    <dgm:sp3d z="60000" prstMaterial="flat">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dgm:style>
  </dgm:styleLbl>
  <dgm:styleLbl name="conFgAcc1">
    <dgm:scene3d>
      <a:camera prst="orthographicFront"/>
      <a:lightRig rig="threePt" dir="t"/>
    </dgm:scene3d>
    <dgm:sp3d z="-152400" extrusionH="63500" prstMaterial="matte">
      <a:bevelT w="44450" h="6350" prst="relaxedInset"/>
      <a:contourClr>
        <a:schemeClr val="bg1"/>
      </a:contourClr>
    </dgm:sp3d>
    <dgm:txPr/>
    <dgm:style>
      <a:lnRef idx="0">
        <a:scrgbClr r="0" g="0" b="0"/>
      </a:lnRef>
      <a:fillRef idx="1">
        <a:scrgbClr r="0" g="0" b="0"/>
      </a:fillRef>
      <a:effectRef idx="0">
        <a:scrgbClr r="0" g="0" b="0"/>
      </a:effectRef>
      <a:fontRef idx="minor"/>
    </dgm:style>
  </dgm:styleLbl>
  <dgm:styleLbl name="alignAcc1">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dgm:style>
  </dgm:styleLbl>
  <dgm:styleLbl name="trAlignAcc1">
    <dgm:scene3d>
      <a:camera prst="orthographicFront"/>
      <a:lightRig rig="threePt" dir="t"/>
    </dgm:scene3d>
    <dgm:sp3d extrusionH="190500" prstMaterial="matte">
      <a:bevelT w="120650" h="38100"/>
      <a:bevelB w="120650" h="57150" prst="relaxedInset"/>
      <a:contourClr>
        <a:schemeClr val="bg1"/>
      </a:contourClr>
    </dgm:sp3d>
    <dgm:txPr/>
    <dgm:style>
      <a:lnRef idx="0">
        <a:scrgbClr r="0" g="0" b="0"/>
      </a:lnRef>
      <a:fillRef idx="1">
        <a:scrgbClr r="0" g="0" b="0"/>
      </a:fillRef>
      <a:effectRef idx="2">
        <a:scrgbClr r="0" g="0" b="0"/>
      </a:effectRef>
      <a:fontRef idx="minor"/>
    </dgm:style>
  </dgm:styleLbl>
  <dgm:styleLbl name="bgAcc1">
    <dgm:scene3d>
      <a:camera prst="orthographicFront"/>
      <a:lightRig rig="threePt" dir="t"/>
    </dgm:scene3d>
    <dgm:sp3d z="-152400" extrusionH="63500" prstMaterial="matte">
      <a:bevelT w="44450" h="6350" prst="relaxedInset"/>
      <a:contourClr>
        <a:schemeClr val="bg1"/>
      </a:contourClr>
    </dgm:sp3d>
    <dgm:txPr/>
    <dgm:style>
      <a:lnRef idx="0">
        <a:scrgbClr r="0" g="0" b="0"/>
      </a:lnRef>
      <a:fillRef idx="1">
        <a:scrgbClr r="0" g="0" b="0"/>
      </a:fillRef>
      <a:effectRef idx="0">
        <a:scrgbClr r="0" g="0" b="0"/>
      </a:effectRef>
      <a:fontRef idx="minor"/>
    </dgm:style>
  </dgm:styleLbl>
  <dgm:styleLbl name="solidFgAcc1">
    <dgm:scene3d>
      <a:camera prst="orthographicFront"/>
      <a:lightRig rig="threePt" dir="t"/>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dgm:style>
  </dgm:styleLbl>
  <dgm:styleLbl name="solidAlignAcc1">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dgm:style>
  </dgm:styleLbl>
  <dgm:styleLbl name="solidBgAcc1">
    <dgm:scene3d>
      <a:camera prst="orthographicFront"/>
      <a:lightRig rig="threePt" dir="t"/>
    </dgm:scene3d>
    <dgm:sp3d z="-152400" extrusionH="63500" prstMaterial="matte">
      <a:bevelT w="44450" h="6350" prst="relaxedInset"/>
      <a:contourClr>
        <a:schemeClr val="bg1"/>
      </a:contourClr>
    </dgm:sp3d>
    <dgm:txPr/>
    <dgm:style>
      <a:lnRef idx="0">
        <a:scrgbClr r="0" g="0" b="0"/>
      </a:lnRef>
      <a:fillRef idx="1">
        <a:scrgbClr r="0" g="0" b="0"/>
      </a:fillRef>
      <a:effectRef idx="0">
        <a:scrgbClr r="0" g="0" b="0"/>
      </a:effectRef>
      <a:fontRef idx="minor"/>
    </dgm:style>
  </dgm:styleLbl>
  <dgm:styleLbl name="fgAccFollowNode1">
    <dgm:scene3d>
      <a:camera prst="orthographicFront"/>
      <a:lightRig rig="threePt" dir="t"/>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AccFollowNode1">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dgm:style>
  </dgm:styleLbl>
  <dgm:styleLbl name="bgAccFollowNode1">
    <dgm:scene3d>
      <a:camera prst="orthographicFront"/>
      <a:lightRig rig="threePt" dir="t"/>
    </dgm:scene3d>
    <dgm:sp3d z="-152400" extrusionH="63500" prstMaterial="matte">
      <a:bevelT w="44450" h="6350" prst="relaxedInset"/>
      <a:contourClr>
        <a:schemeClr val="bg1"/>
      </a:contourClr>
    </dgm:sp3d>
    <dgm:txPr/>
    <dgm:style>
      <a:lnRef idx="0">
        <a:scrgbClr r="0" g="0" b="0"/>
      </a:lnRef>
      <a:fillRef idx="1">
        <a:scrgbClr r="0" g="0" b="0"/>
      </a:fillRef>
      <a:effectRef idx="2">
        <a:scrgbClr r="0" g="0" b="0"/>
      </a:effectRef>
      <a:fontRef idx="minor"/>
    </dgm:style>
  </dgm:styleLbl>
  <dgm:styleLbl name="fgAcc0">
    <dgm:scene3d>
      <a:camera prst="orthographicFront"/>
      <a:lightRig rig="threePt" dir="t"/>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fgAcc2">
    <dgm:scene3d>
      <a:camera prst="orthographicFront"/>
      <a:lightRig rig="threePt" dir="t"/>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fgAcc3">
    <dgm:scene3d>
      <a:camera prst="orthographicFront"/>
      <a:lightRig rig="threePt" dir="t"/>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fgAcc4">
    <dgm:scene3d>
      <a:camera prst="orthographicFront"/>
      <a:lightRig rig="threePt" dir="t"/>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bgShp">
    <dgm:scene3d>
      <a:camera prst="orthographicFront"/>
      <a:lightRig rig="threePt" dir="t"/>
    </dgm:scene3d>
    <dgm:sp3d z="-152400" extrusionH="63500" prstMaterial="matte">
      <a:bevelT w="44450" h="6350" prst="relaxedInset"/>
      <a:contourClr>
        <a:schemeClr val="bg1"/>
      </a:contourClr>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3d8">
  <dgm:title val=""/>
  <dgm:desc val=""/>
  <dgm:catLst>
    <dgm:cat type="3D" pri="11800"/>
  </dgm:catLst>
  <dgm:scene3d>
    <a:camera prst="perspectiveHeroicExtremeRightFacing" zoom="82000">
      <a:rot lat="21300000" lon="20400000" rev="180000"/>
    </a:camera>
    <a:lightRig rig="morning" dir="t">
      <a:rot lat="0" lon="0" rev="20400000"/>
    </a:lightRig>
  </dgm:scene3d>
  <dgm:styleLbl name="node0">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lnNode1">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vennNode1">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tx1"/>
      </a:fontRef>
    </dgm:style>
  </dgm:styleLbl>
  <dgm:styleLbl name="alignNode1">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node3">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node4">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ImgPlace1">
    <dgm:scene3d>
      <a:camera prst="orthographicFront"/>
      <a:lightRig rig="threePt" dir="t"/>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dgm:scene3d>
    <dgm:sp3d z="-30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dgm:scene3d>
    <dgm:sp3d z="-600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dgm:scene3d>
    <dgm:sp3d z="635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dgm:scene3d>
    <dgm:sp3d z="-1520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asst1">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asst2">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asst3">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1">
    <dgm:scene3d>
      <a:camera prst="orthographicFront"/>
      <a:lightRig rig="threePt" dir="t"/>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z="60000" prstMaterial="flat">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dgm:scene3d>
    <dgm:sp3d z="60000" prstMaterial="flat">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dgm:style>
  </dgm:styleLbl>
  <dgm:styleLbl name="conFgAcc1">
    <dgm:scene3d>
      <a:camera prst="orthographicFront"/>
      <a:lightRig rig="threePt" dir="t"/>
    </dgm:scene3d>
    <dgm:sp3d z="-152400" extrusionH="63500" prstMaterial="matte">
      <a:bevelT w="44450" h="6350" prst="relaxedInset"/>
      <a:contourClr>
        <a:schemeClr val="bg1"/>
      </a:contourClr>
    </dgm:sp3d>
    <dgm:txPr/>
    <dgm:style>
      <a:lnRef idx="0">
        <a:scrgbClr r="0" g="0" b="0"/>
      </a:lnRef>
      <a:fillRef idx="1">
        <a:scrgbClr r="0" g="0" b="0"/>
      </a:fillRef>
      <a:effectRef idx="0">
        <a:scrgbClr r="0" g="0" b="0"/>
      </a:effectRef>
      <a:fontRef idx="minor"/>
    </dgm:style>
  </dgm:styleLbl>
  <dgm:styleLbl name="alignAcc1">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dgm:style>
  </dgm:styleLbl>
  <dgm:styleLbl name="trAlignAcc1">
    <dgm:scene3d>
      <a:camera prst="orthographicFront"/>
      <a:lightRig rig="threePt" dir="t"/>
    </dgm:scene3d>
    <dgm:sp3d extrusionH="190500" prstMaterial="matte">
      <a:bevelT w="120650" h="38100"/>
      <a:bevelB w="120650" h="57150" prst="relaxedInset"/>
      <a:contourClr>
        <a:schemeClr val="bg1"/>
      </a:contourClr>
    </dgm:sp3d>
    <dgm:txPr/>
    <dgm:style>
      <a:lnRef idx="0">
        <a:scrgbClr r="0" g="0" b="0"/>
      </a:lnRef>
      <a:fillRef idx="1">
        <a:scrgbClr r="0" g="0" b="0"/>
      </a:fillRef>
      <a:effectRef idx="2">
        <a:scrgbClr r="0" g="0" b="0"/>
      </a:effectRef>
      <a:fontRef idx="minor"/>
    </dgm:style>
  </dgm:styleLbl>
  <dgm:styleLbl name="bgAcc1">
    <dgm:scene3d>
      <a:camera prst="orthographicFront"/>
      <a:lightRig rig="threePt" dir="t"/>
    </dgm:scene3d>
    <dgm:sp3d z="-152400" extrusionH="63500" prstMaterial="matte">
      <a:bevelT w="44450" h="6350" prst="relaxedInset"/>
      <a:contourClr>
        <a:schemeClr val="bg1"/>
      </a:contourClr>
    </dgm:sp3d>
    <dgm:txPr/>
    <dgm:style>
      <a:lnRef idx="0">
        <a:scrgbClr r="0" g="0" b="0"/>
      </a:lnRef>
      <a:fillRef idx="1">
        <a:scrgbClr r="0" g="0" b="0"/>
      </a:fillRef>
      <a:effectRef idx="0">
        <a:scrgbClr r="0" g="0" b="0"/>
      </a:effectRef>
      <a:fontRef idx="minor"/>
    </dgm:style>
  </dgm:styleLbl>
  <dgm:styleLbl name="solidFgAcc1">
    <dgm:scene3d>
      <a:camera prst="orthographicFront"/>
      <a:lightRig rig="threePt" dir="t"/>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dgm:style>
  </dgm:styleLbl>
  <dgm:styleLbl name="solidAlignAcc1">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dgm:style>
  </dgm:styleLbl>
  <dgm:styleLbl name="solidBgAcc1">
    <dgm:scene3d>
      <a:camera prst="orthographicFront"/>
      <a:lightRig rig="threePt" dir="t"/>
    </dgm:scene3d>
    <dgm:sp3d z="-152400" extrusionH="63500" prstMaterial="matte">
      <a:bevelT w="44450" h="6350" prst="relaxedInset"/>
      <a:contourClr>
        <a:schemeClr val="bg1"/>
      </a:contourClr>
    </dgm:sp3d>
    <dgm:txPr/>
    <dgm:style>
      <a:lnRef idx="0">
        <a:scrgbClr r="0" g="0" b="0"/>
      </a:lnRef>
      <a:fillRef idx="1">
        <a:scrgbClr r="0" g="0" b="0"/>
      </a:fillRef>
      <a:effectRef idx="0">
        <a:scrgbClr r="0" g="0" b="0"/>
      </a:effectRef>
      <a:fontRef idx="minor"/>
    </dgm:style>
  </dgm:styleLbl>
  <dgm:styleLbl name="fgAccFollowNode1">
    <dgm:scene3d>
      <a:camera prst="orthographicFront"/>
      <a:lightRig rig="threePt" dir="t"/>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AccFollowNode1">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dgm:style>
  </dgm:styleLbl>
  <dgm:styleLbl name="bgAccFollowNode1">
    <dgm:scene3d>
      <a:camera prst="orthographicFront"/>
      <a:lightRig rig="threePt" dir="t"/>
    </dgm:scene3d>
    <dgm:sp3d z="-152400" extrusionH="63500" prstMaterial="matte">
      <a:bevelT w="44450" h="6350" prst="relaxedInset"/>
      <a:contourClr>
        <a:schemeClr val="bg1"/>
      </a:contourClr>
    </dgm:sp3d>
    <dgm:txPr/>
    <dgm:style>
      <a:lnRef idx="0">
        <a:scrgbClr r="0" g="0" b="0"/>
      </a:lnRef>
      <a:fillRef idx="1">
        <a:scrgbClr r="0" g="0" b="0"/>
      </a:fillRef>
      <a:effectRef idx="2">
        <a:scrgbClr r="0" g="0" b="0"/>
      </a:effectRef>
      <a:fontRef idx="minor"/>
    </dgm:style>
  </dgm:styleLbl>
  <dgm:styleLbl name="fgAcc0">
    <dgm:scene3d>
      <a:camera prst="orthographicFront"/>
      <a:lightRig rig="threePt" dir="t"/>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fgAcc2">
    <dgm:scene3d>
      <a:camera prst="orthographicFront"/>
      <a:lightRig rig="threePt" dir="t"/>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fgAcc3">
    <dgm:scene3d>
      <a:camera prst="orthographicFront"/>
      <a:lightRig rig="threePt" dir="t"/>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fgAcc4">
    <dgm:scene3d>
      <a:camera prst="orthographicFront"/>
      <a:lightRig rig="threePt" dir="t"/>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bgShp">
    <dgm:scene3d>
      <a:camera prst="orthographicFront"/>
      <a:lightRig rig="threePt" dir="t"/>
    </dgm:scene3d>
    <dgm:sp3d z="-152400" extrusionH="63500" prstMaterial="matte">
      <a:bevelT w="44450" h="6350" prst="relaxedInset"/>
      <a:contourClr>
        <a:schemeClr val="bg1"/>
      </a:contourClr>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3d8">
  <dgm:title val=""/>
  <dgm:desc val=""/>
  <dgm:catLst>
    <dgm:cat type="3D" pri="11800"/>
  </dgm:catLst>
  <dgm:scene3d>
    <a:camera prst="perspectiveHeroicExtremeRightFacing" zoom="82000">
      <a:rot lat="21300000" lon="20400000" rev="180000"/>
    </a:camera>
    <a:lightRig rig="morning" dir="t">
      <a:rot lat="0" lon="0" rev="20400000"/>
    </a:lightRig>
  </dgm:scene3d>
  <dgm:styleLbl name="node0">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lnNode1">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vennNode1">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tx1"/>
      </a:fontRef>
    </dgm:style>
  </dgm:styleLbl>
  <dgm:styleLbl name="alignNode1">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node3">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node4">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ImgPlace1">
    <dgm:scene3d>
      <a:camera prst="orthographicFront"/>
      <a:lightRig rig="threePt" dir="t"/>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dgm:scene3d>
    <dgm:sp3d z="-30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dgm:scene3d>
    <dgm:sp3d z="-600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dgm:scene3d>
    <dgm:sp3d z="635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dgm:scene3d>
    <dgm:sp3d z="-1520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asst1">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asst2">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asst3">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1">
    <dgm:scene3d>
      <a:camera prst="orthographicFront"/>
      <a:lightRig rig="threePt" dir="t"/>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z="60000" prstMaterial="flat">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dgm:scene3d>
    <dgm:sp3d z="60000" prstMaterial="flat">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dgm:style>
  </dgm:styleLbl>
  <dgm:styleLbl name="conFgAcc1">
    <dgm:scene3d>
      <a:camera prst="orthographicFront"/>
      <a:lightRig rig="threePt" dir="t"/>
    </dgm:scene3d>
    <dgm:sp3d z="-152400" extrusionH="63500" prstMaterial="matte">
      <a:bevelT w="44450" h="6350" prst="relaxedInset"/>
      <a:contourClr>
        <a:schemeClr val="bg1"/>
      </a:contourClr>
    </dgm:sp3d>
    <dgm:txPr/>
    <dgm:style>
      <a:lnRef idx="0">
        <a:scrgbClr r="0" g="0" b="0"/>
      </a:lnRef>
      <a:fillRef idx="1">
        <a:scrgbClr r="0" g="0" b="0"/>
      </a:fillRef>
      <a:effectRef idx="0">
        <a:scrgbClr r="0" g="0" b="0"/>
      </a:effectRef>
      <a:fontRef idx="minor"/>
    </dgm:style>
  </dgm:styleLbl>
  <dgm:styleLbl name="alignAcc1">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dgm:style>
  </dgm:styleLbl>
  <dgm:styleLbl name="trAlignAcc1">
    <dgm:scene3d>
      <a:camera prst="orthographicFront"/>
      <a:lightRig rig="threePt" dir="t"/>
    </dgm:scene3d>
    <dgm:sp3d extrusionH="190500" prstMaterial="matte">
      <a:bevelT w="120650" h="38100"/>
      <a:bevelB w="120650" h="57150" prst="relaxedInset"/>
      <a:contourClr>
        <a:schemeClr val="bg1"/>
      </a:contourClr>
    </dgm:sp3d>
    <dgm:txPr/>
    <dgm:style>
      <a:lnRef idx="0">
        <a:scrgbClr r="0" g="0" b="0"/>
      </a:lnRef>
      <a:fillRef idx="1">
        <a:scrgbClr r="0" g="0" b="0"/>
      </a:fillRef>
      <a:effectRef idx="2">
        <a:scrgbClr r="0" g="0" b="0"/>
      </a:effectRef>
      <a:fontRef idx="minor"/>
    </dgm:style>
  </dgm:styleLbl>
  <dgm:styleLbl name="bgAcc1">
    <dgm:scene3d>
      <a:camera prst="orthographicFront"/>
      <a:lightRig rig="threePt" dir="t"/>
    </dgm:scene3d>
    <dgm:sp3d z="-152400" extrusionH="63500" prstMaterial="matte">
      <a:bevelT w="44450" h="6350" prst="relaxedInset"/>
      <a:contourClr>
        <a:schemeClr val="bg1"/>
      </a:contourClr>
    </dgm:sp3d>
    <dgm:txPr/>
    <dgm:style>
      <a:lnRef idx="0">
        <a:scrgbClr r="0" g="0" b="0"/>
      </a:lnRef>
      <a:fillRef idx="1">
        <a:scrgbClr r="0" g="0" b="0"/>
      </a:fillRef>
      <a:effectRef idx="0">
        <a:scrgbClr r="0" g="0" b="0"/>
      </a:effectRef>
      <a:fontRef idx="minor"/>
    </dgm:style>
  </dgm:styleLbl>
  <dgm:styleLbl name="solidFgAcc1">
    <dgm:scene3d>
      <a:camera prst="orthographicFront"/>
      <a:lightRig rig="threePt" dir="t"/>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dgm:style>
  </dgm:styleLbl>
  <dgm:styleLbl name="solidAlignAcc1">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dgm:style>
  </dgm:styleLbl>
  <dgm:styleLbl name="solidBgAcc1">
    <dgm:scene3d>
      <a:camera prst="orthographicFront"/>
      <a:lightRig rig="threePt" dir="t"/>
    </dgm:scene3d>
    <dgm:sp3d z="-152400" extrusionH="63500" prstMaterial="matte">
      <a:bevelT w="44450" h="6350" prst="relaxedInset"/>
      <a:contourClr>
        <a:schemeClr val="bg1"/>
      </a:contourClr>
    </dgm:sp3d>
    <dgm:txPr/>
    <dgm:style>
      <a:lnRef idx="0">
        <a:scrgbClr r="0" g="0" b="0"/>
      </a:lnRef>
      <a:fillRef idx="1">
        <a:scrgbClr r="0" g="0" b="0"/>
      </a:fillRef>
      <a:effectRef idx="0">
        <a:scrgbClr r="0" g="0" b="0"/>
      </a:effectRef>
      <a:fontRef idx="minor"/>
    </dgm:style>
  </dgm:styleLbl>
  <dgm:styleLbl name="fgAccFollowNode1">
    <dgm:scene3d>
      <a:camera prst="orthographicFront"/>
      <a:lightRig rig="threePt" dir="t"/>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AccFollowNode1">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dgm:style>
  </dgm:styleLbl>
  <dgm:styleLbl name="bgAccFollowNode1">
    <dgm:scene3d>
      <a:camera prst="orthographicFront"/>
      <a:lightRig rig="threePt" dir="t"/>
    </dgm:scene3d>
    <dgm:sp3d z="-152400" extrusionH="63500" prstMaterial="matte">
      <a:bevelT w="44450" h="6350" prst="relaxedInset"/>
      <a:contourClr>
        <a:schemeClr val="bg1"/>
      </a:contourClr>
    </dgm:sp3d>
    <dgm:txPr/>
    <dgm:style>
      <a:lnRef idx="0">
        <a:scrgbClr r="0" g="0" b="0"/>
      </a:lnRef>
      <a:fillRef idx="1">
        <a:scrgbClr r="0" g="0" b="0"/>
      </a:fillRef>
      <a:effectRef idx="2">
        <a:scrgbClr r="0" g="0" b="0"/>
      </a:effectRef>
      <a:fontRef idx="minor"/>
    </dgm:style>
  </dgm:styleLbl>
  <dgm:styleLbl name="fgAcc0">
    <dgm:scene3d>
      <a:camera prst="orthographicFront"/>
      <a:lightRig rig="threePt" dir="t"/>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fgAcc2">
    <dgm:scene3d>
      <a:camera prst="orthographicFront"/>
      <a:lightRig rig="threePt" dir="t"/>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fgAcc3">
    <dgm:scene3d>
      <a:camera prst="orthographicFront"/>
      <a:lightRig rig="threePt" dir="t"/>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fgAcc4">
    <dgm:scene3d>
      <a:camera prst="orthographicFront"/>
      <a:lightRig rig="threePt" dir="t"/>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bgShp">
    <dgm:scene3d>
      <a:camera prst="orthographicFront"/>
      <a:lightRig rig="threePt" dir="t"/>
    </dgm:scene3d>
    <dgm:sp3d z="-152400" extrusionH="63500" prstMaterial="matte">
      <a:bevelT w="44450" h="6350" prst="relaxedInset"/>
      <a:contourClr>
        <a:schemeClr val="bg1"/>
      </a:contourClr>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gradFill rotWithShape="0">
          <a:gsLst>
            <a:gs pos="0">
              <a:schemeClr val="bg1">
                <a:gamma/>
                <a:shade val="46275"/>
                <a:invGamma/>
              </a:schemeClr>
            </a:gs>
            <a:gs pos="50000">
              <a:schemeClr val="bg1"/>
            </a:gs>
            <a:gs pos="100000">
              <a:schemeClr val="bg1">
                <a:gamma/>
                <a:shade val="46275"/>
                <a:invGamma/>
              </a:schemeClr>
            </a:gs>
          </a:gsLst>
          <a:lin ang="5400000" scaled="1"/>
        </a:gradFill>
        <a:effectLst/>
      </p:bgPr>
    </p:bg>
    <p:spTree>
      <p:nvGrpSpPr>
        <p:cNvPr id="1" name=""/>
        <p:cNvGrpSpPr/>
        <p:nvPr/>
      </p:nvGrpSpPr>
      <p:grpSpPr>
        <a:xfrm>
          <a:off x="0" y="0"/>
          <a:ext cx="0" cy="0"/>
          <a:chOff x="0" y="0"/>
          <a:chExt cx="0" cy="0"/>
        </a:xfrm>
      </p:grpSpPr>
      <p:sp>
        <p:nvSpPr>
          <p:cNvPr id="4" name="Rectangle 2"/>
          <p:cNvSpPr>
            <a:spLocks noChangeArrowheads="1"/>
          </p:cNvSpPr>
          <p:nvPr/>
        </p:nvSpPr>
        <p:spPr bwMode="auto">
          <a:xfrm>
            <a:off x="381000" y="4"/>
            <a:ext cx="1447800" cy="6856413"/>
          </a:xfrm>
          <a:prstGeom prst="rect">
            <a:avLst/>
          </a:prstGeom>
          <a:gradFill rotWithShape="0">
            <a:gsLst>
              <a:gs pos="0">
                <a:schemeClr val="bg1">
                  <a:gamma/>
                  <a:shade val="61961"/>
                  <a:invGamma/>
                </a:schemeClr>
              </a:gs>
              <a:gs pos="50000">
                <a:schemeClr val="bg1">
                  <a:alpha val="50000"/>
                </a:schemeClr>
              </a:gs>
              <a:gs pos="100000">
                <a:schemeClr val="bg1">
                  <a:gamma/>
                  <a:shade val="61961"/>
                  <a:invGamma/>
                </a:schemeClr>
              </a:gs>
            </a:gsLst>
            <a:lin ang="5400000" scaled="1"/>
          </a:gradFill>
          <a:ln w="9525">
            <a:noFill/>
            <a:miter lim="800000"/>
            <a:headEnd/>
            <a:tailEnd/>
          </a:ln>
          <a:effectLst/>
        </p:spPr>
        <p:txBody>
          <a:bodyPr/>
          <a:lstStyle/>
          <a:p>
            <a:pPr>
              <a:defRPr/>
            </a:pPr>
            <a:endParaRPr lang="fa-IR" sz="1662">
              <a:solidFill>
                <a:srgbClr val="000000"/>
              </a:solidFill>
            </a:endParaRPr>
          </a:p>
        </p:txBody>
      </p:sp>
      <p:sp>
        <p:nvSpPr>
          <p:cNvPr id="5" name="Rectangle 3"/>
          <p:cNvSpPr>
            <a:spLocks noChangeArrowheads="1"/>
          </p:cNvSpPr>
          <p:nvPr/>
        </p:nvSpPr>
        <p:spPr bwMode="auto">
          <a:xfrm>
            <a:off x="685802" y="2438400"/>
            <a:ext cx="8456613" cy="762000"/>
          </a:xfrm>
          <a:prstGeom prst="rect">
            <a:avLst/>
          </a:prstGeom>
          <a:gradFill rotWithShape="0">
            <a:gsLst>
              <a:gs pos="0">
                <a:schemeClr val="bg1"/>
              </a:gs>
              <a:gs pos="100000">
                <a:schemeClr val="bg1">
                  <a:gamma/>
                  <a:shade val="15294"/>
                  <a:invGamma/>
                </a:schemeClr>
              </a:gs>
            </a:gsLst>
            <a:lin ang="0" scaled="1"/>
          </a:gradFill>
          <a:ln w="9525">
            <a:noFill/>
            <a:miter lim="800000"/>
            <a:headEnd/>
            <a:tailEnd/>
          </a:ln>
          <a:effectLst/>
        </p:spPr>
        <p:txBody>
          <a:bodyPr/>
          <a:lstStyle/>
          <a:p>
            <a:pPr>
              <a:defRPr/>
            </a:pPr>
            <a:endParaRPr lang="fa-IR" sz="1662">
              <a:solidFill>
                <a:srgbClr val="000000"/>
              </a:solidFill>
            </a:endParaRPr>
          </a:p>
        </p:txBody>
      </p:sp>
      <p:sp>
        <p:nvSpPr>
          <p:cNvPr id="6" name="Rectangle 9"/>
          <p:cNvSpPr>
            <a:spLocks noChangeArrowheads="1"/>
          </p:cNvSpPr>
          <p:nvPr/>
        </p:nvSpPr>
        <p:spPr bwMode="auto">
          <a:xfrm>
            <a:off x="0" y="3505200"/>
            <a:ext cx="4724400" cy="152400"/>
          </a:xfrm>
          <a:prstGeom prst="rect">
            <a:avLst/>
          </a:prstGeom>
          <a:solidFill>
            <a:schemeClr val="accent1">
              <a:alpha val="50000"/>
            </a:schemeClr>
          </a:solidFill>
          <a:ln w="9525">
            <a:noFill/>
            <a:miter lim="800000"/>
            <a:headEnd/>
            <a:tailEnd/>
          </a:ln>
          <a:effectLst/>
        </p:spPr>
        <p:txBody>
          <a:bodyPr/>
          <a:lstStyle/>
          <a:p>
            <a:pPr>
              <a:defRPr/>
            </a:pPr>
            <a:endParaRPr lang="fa-IR" sz="1662">
              <a:solidFill>
                <a:srgbClr val="000000"/>
              </a:solidFill>
            </a:endParaRPr>
          </a:p>
        </p:txBody>
      </p:sp>
      <p:sp>
        <p:nvSpPr>
          <p:cNvPr id="3076" name="Rectangle 4"/>
          <p:cNvSpPr>
            <a:spLocks noGrp="1" noChangeArrowheads="1"/>
          </p:cNvSpPr>
          <p:nvPr>
            <p:ph type="ctrTitle" sz="quarter"/>
          </p:nvPr>
        </p:nvSpPr>
        <p:spPr>
          <a:xfrm>
            <a:off x="685800" y="2286000"/>
            <a:ext cx="7772400" cy="1143000"/>
          </a:xfrm>
        </p:spPr>
        <p:txBody>
          <a:bodyPr/>
          <a:lstStyle>
            <a:lvl1pPr>
              <a:defRPr/>
            </a:lvl1pPr>
          </a:lstStyle>
          <a:p>
            <a:r>
              <a:rPr lang="en-US"/>
              <a:t>Click to edit Master title style</a:t>
            </a:r>
          </a:p>
        </p:txBody>
      </p:sp>
      <p:sp>
        <p:nvSpPr>
          <p:cNvPr id="3077" name="Rectangle 5"/>
          <p:cNvSpPr>
            <a:spLocks noGrp="1" noChangeArrowheads="1"/>
          </p:cNvSpPr>
          <p:nvPr>
            <p:ph type="subTitle" sz="quarter" idx="1"/>
          </p:nvPr>
        </p:nvSpPr>
        <p:spPr>
          <a:xfrm>
            <a:off x="2057400" y="4114800"/>
            <a:ext cx="6400800" cy="1752600"/>
          </a:xfrm>
        </p:spPr>
        <p:txBody>
          <a:bodyPr/>
          <a:lstStyle>
            <a:lvl1pPr marL="0" indent="0" algn="ctr">
              <a:buFont typeface="Wingdings" pitchFamily="2" charset="2"/>
              <a:buNone/>
              <a:defRPr b="0">
                <a:latin typeface="Times New Roman" pitchFamily="18" charset="0"/>
              </a:defRPr>
            </a:lvl1pPr>
          </a:lstStyle>
          <a:p>
            <a:r>
              <a:rPr lang="en-US"/>
              <a:t>Click to edit Master subtitle style</a:t>
            </a:r>
          </a:p>
        </p:txBody>
      </p:sp>
      <p:sp>
        <p:nvSpPr>
          <p:cNvPr id="7" name="Rectangle 6"/>
          <p:cNvSpPr>
            <a:spLocks noGrp="1" noChangeArrowheads="1"/>
          </p:cNvSpPr>
          <p:nvPr>
            <p:ph type="dt" sz="quarter" idx="10"/>
          </p:nvPr>
        </p:nvSpPr>
        <p:spPr/>
        <p:txBody>
          <a:bodyPr/>
          <a:lstStyle>
            <a:lvl1pPr>
              <a:defRPr smtClean="0"/>
            </a:lvl1pPr>
          </a:lstStyle>
          <a:p>
            <a:pPr>
              <a:defRPr/>
            </a:pPr>
            <a:endParaRPr lang="en-US">
              <a:solidFill>
                <a:srgbClr val="000000"/>
              </a:solidFill>
            </a:endParaRPr>
          </a:p>
        </p:txBody>
      </p:sp>
      <p:sp>
        <p:nvSpPr>
          <p:cNvPr id="8" name="Rectangle 7"/>
          <p:cNvSpPr>
            <a:spLocks noGrp="1" noChangeArrowheads="1"/>
          </p:cNvSpPr>
          <p:nvPr>
            <p:ph type="ftr" sz="quarter" idx="11"/>
          </p:nvPr>
        </p:nvSpPr>
        <p:spPr/>
        <p:txBody>
          <a:bodyPr/>
          <a:lstStyle>
            <a:lvl1pPr>
              <a:defRPr smtClean="0"/>
            </a:lvl1pPr>
          </a:lstStyle>
          <a:p>
            <a:pPr>
              <a:defRPr/>
            </a:pPr>
            <a:endParaRPr lang="en-US">
              <a:solidFill>
                <a:srgbClr val="000000"/>
              </a:solidFill>
            </a:endParaRPr>
          </a:p>
        </p:txBody>
      </p:sp>
      <p:sp>
        <p:nvSpPr>
          <p:cNvPr id="9" name="Rectangle 8"/>
          <p:cNvSpPr>
            <a:spLocks noGrp="1" noChangeArrowheads="1"/>
          </p:cNvSpPr>
          <p:nvPr>
            <p:ph type="sldNum" sz="quarter" idx="12"/>
          </p:nvPr>
        </p:nvSpPr>
        <p:spPr/>
        <p:txBody>
          <a:bodyPr/>
          <a:lstStyle>
            <a:lvl1pPr>
              <a:defRPr smtClean="0"/>
            </a:lvl1pPr>
          </a:lstStyle>
          <a:p>
            <a:pPr>
              <a:defRPr/>
            </a:pPr>
            <a:fld id="{8CDA4DB2-95BA-4189-8DCF-E28F797762B8}"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199876814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fa-I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4" name="Rectangle 8"/>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9"/>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10"/>
          <p:cNvSpPr>
            <a:spLocks noGrp="1" noChangeArrowheads="1"/>
          </p:cNvSpPr>
          <p:nvPr>
            <p:ph type="sldNum" sz="quarter" idx="12"/>
          </p:nvPr>
        </p:nvSpPr>
        <p:spPr>
          <a:ln/>
        </p:spPr>
        <p:txBody>
          <a:bodyPr/>
          <a:lstStyle>
            <a:lvl1pPr>
              <a:defRPr/>
            </a:lvl1pPr>
          </a:lstStyle>
          <a:p>
            <a:pPr>
              <a:defRPr/>
            </a:pPr>
            <a:fld id="{1043808F-E1B6-4D01-A48A-E2C01D601386}"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165320786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15100" y="609600"/>
            <a:ext cx="1943100" cy="5486400"/>
          </a:xfrm>
        </p:spPr>
        <p:txBody>
          <a:bodyPr vert="eaVert"/>
          <a:lstStyle/>
          <a:p>
            <a:r>
              <a:rPr lang="en-US"/>
              <a:t>Click to edit Master title style</a:t>
            </a:r>
            <a:endParaRPr lang="fa-IR"/>
          </a:p>
        </p:txBody>
      </p:sp>
      <p:sp>
        <p:nvSpPr>
          <p:cNvPr id="3" name="Vertical Text Placeholder 2"/>
          <p:cNvSpPr>
            <a:spLocks noGrp="1"/>
          </p:cNvSpPr>
          <p:nvPr>
            <p:ph type="body" orient="vert" idx="1"/>
          </p:nvPr>
        </p:nvSpPr>
        <p:spPr>
          <a:xfrm>
            <a:off x="685800" y="609600"/>
            <a:ext cx="5676900" cy="54864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4" name="Rectangle 8"/>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9"/>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10"/>
          <p:cNvSpPr>
            <a:spLocks noGrp="1" noChangeArrowheads="1"/>
          </p:cNvSpPr>
          <p:nvPr>
            <p:ph type="sldNum" sz="quarter" idx="12"/>
          </p:nvPr>
        </p:nvSpPr>
        <p:spPr>
          <a:ln/>
        </p:spPr>
        <p:txBody>
          <a:bodyPr/>
          <a:lstStyle>
            <a:lvl1pPr>
              <a:defRPr/>
            </a:lvl1pPr>
          </a:lstStyle>
          <a:p>
            <a:pPr>
              <a:defRPr/>
            </a:pPr>
            <a:fld id="{1CE329CF-37CE-4B49-88A4-DE9EEBEAA439}"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147294215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gradFill rotWithShape="0">
          <a:gsLst>
            <a:gs pos="0">
              <a:schemeClr val="bg1">
                <a:gamma/>
                <a:shade val="46275"/>
                <a:invGamma/>
              </a:schemeClr>
            </a:gs>
            <a:gs pos="50000">
              <a:schemeClr val="bg1"/>
            </a:gs>
            <a:gs pos="100000">
              <a:schemeClr val="bg1">
                <a:gamma/>
                <a:shade val="46275"/>
                <a:invGamma/>
              </a:schemeClr>
            </a:gs>
          </a:gsLst>
          <a:lin ang="5400000" scaled="1"/>
        </a:gradFill>
        <a:effectLst/>
      </p:bgPr>
    </p:bg>
    <p:spTree>
      <p:nvGrpSpPr>
        <p:cNvPr id="1" name=""/>
        <p:cNvGrpSpPr/>
        <p:nvPr/>
      </p:nvGrpSpPr>
      <p:grpSpPr>
        <a:xfrm>
          <a:off x="0" y="0"/>
          <a:ext cx="0" cy="0"/>
          <a:chOff x="0" y="0"/>
          <a:chExt cx="0" cy="0"/>
        </a:xfrm>
      </p:grpSpPr>
      <p:sp>
        <p:nvSpPr>
          <p:cNvPr id="4" name="Rectangle 2"/>
          <p:cNvSpPr>
            <a:spLocks noChangeArrowheads="1"/>
          </p:cNvSpPr>
          <p:nvPr/>
        </p:nvSpPr>
        <p:spPr bwMode="auto">
          <a:xfrm>
            <a:off x="381000" y="10"/>
            <a:ext cx="1447800" cy="6856413"/>
          </a:xfrm>
          <a:prstGeom prst="rect">
            <a:avLst/>
          </a:prstGeom>
          <a:gradFill rotWithShape="0">
            <a:gsLst>
              <a:gs pos="0">
                <a:schemeClr val="bg1">
                  <a:gamma/>
                  <a:shade val="61961"/>
                  <a:invGamma/>
                </a:schemeClr>
              </a:gs>
              <a:gs pos="50000">
                <a:schemeClr val="bg1">
                  <a:alpha val="50000"/>
                </a:schemeClr>
              </a:gs>
              <a:gs pos="100000">
                <a:schemeClr val="bg1">
                  <a:gamma/>
                  <a:shade val="61961"/>
                  <a:invGamma/>
                </a:schemeClr>
              </a:gs>
            </a:gsLst>
            <a:lin ang="5400000" scaled="1"/>
          </a:gradFill>
          <a:ln w="9525">
            <a:noFill/>
            <a:miter lim="800000"/>
            <a:headEnd/>
            <a:tailEnd/>
          </a:ln>
          <a:effectLst/>
        </p:spPr>
        <p:txBody>
          <a:bodyPr/>
          <a:lstStyle/>
          <a:p>
            <a:pPr>
              <a:defRPr/>
            </a:pPr>
            <a:endParaRPr lang="fa-IR" sz="1662">
              <a:solidFill>
                <a:srgbClr val="000000"/>
              </a:solidFill>
            </a:endParaRPr>
          </a:p>
        </p:txBody>
      </p:sp>
      <p:sp>
        <p:nvSpPr>
          <p:cNvPr id="5" name="Rectangle 3"/>
          <p:cNvSpPr>
            <a:spLocks noChangeArrowheads="1"/>
          </p:cNvSpPr>
          <p:nvPr/>
        </p:nvSpPr>
        <p:spPr bwMode="auto">
          <a:xfrm>
            <a:off x="685805" y="2438400"/>
            <a:ext cx="8456613" cy="762000"/>
          </a:xfrm>
          <a:prstGeom prst="rect">
            <a:avLst/>
          </a:prstGeom>
          <a:gradFill rotWithShape="0">
            <a:gsLst>
              <a:gs pos="0">
                <a:schemeClr val="bg1"/>
              </a:gs>
              <a:gs pos="100000">
                <a:schemeClr val="bg1">
                  <a:gamma/>
                  <a:shade val="15294"/>
                  <a:invGamma/>
                </a:schemeClr>
              </a:gs>
            </a:gsLst>
            <a:lin ang="0" scaled="1"/>
          </a:gradFill>
          <a:ln w="9525">
            <a:noFill/>
            <a:miter lim="800000"/>
            <a:headEnd/>
            <a:tailEnd/>
          </a:ln>
          <a:effectLst/>
        </p:spPr>
        <p:txBody>
          <a:bodyPr/>
          <a:lstStyle/>
          <a:p>
            <a:pPr>
              <a:defRPr/>
            </a:pPr>
            <a:endParaRPr lang="fa-IR" sz="1662">
              <a:solidFill>
                <a:srgbClr val="000000"/>
              </a:solidFill>
            </a:endParaRPr>
          </a:p>
        </p:txBody>
      </p:sp>
      <p:sp>
        <p:nvSpPr>
          <p:cNvPr id="6" name="Rectangle 9"/>
          <p:cNvSpPr>
            <a:spLocks noChangeArrowheads="1"/>
          </p:cNvSpPr>
          <p:nvPr/>
        </p:nvSpPr>
        <p:spPr bwMode="auto">
          <a:xfrm>
            <a:off x="0" y="3505200"/>
            <a:ext cx="4724400" cy="152400"/>
          </a:xfrm>
          <a:prstGeom prst="rect">
            <a:avLst/>
          </a:prstGeom>
          <a:solidFill>
            <a:schemeClr val="accent1">
              <a:alpha val="50000"/>
            </a:schemeClr>
          </a:solidFill>
          <a:ln w="9525">
            <a:noFill/>
            <a:miter lim="800000"/>
            <a:headEnd/>
            <a:tailEnd/>
          </a:ln>
          <a:effectLst/>
        </p:spPr>
        <p:txBody>
          <a:bodyPr/>
          <a:lstStyle/>
          <a:p>
            <a:pPr>
              <a:defRPr/>
            </a:pPr>
            <a:endParaRPr lang="fa-IR" sz="1662">
              <a:solidFill>
                <a:srgbClr val="000000"/>
              </a:solidFill>
            </a:endParaRPr>
          </a:p>
        </p:txBody>
      </p:sp>
      <p:sp>
        <p:nvSpPr>
          <p:cNvPr id="3076" name="Rectangle 4"/>
          <p:cNvSpPr>
            <a:spLocks noGrp="1" noChangeArrowheads="1"/>
          </p:cNvSpPr>
          <p:nvPr>
            <p:ph type="ctrTitle" sz="quarter"/>
          </p:nvPr>
        </p:nvSpPr>
        <p:spPr>
          <a:xfrm>
            <a:off x="685800" y="2286000"/>
            <a:ext cx="7772400" cy="1143000"/>
          </a:xfrm>
        </p:spPr>
        <p:txBody>
          <a:bodyPr/>
          <a:lstStyle>
            <a:lvl1pPr>
              <a:defRPr/>
            </a:lvl1pPr>
          </a:lstStyle>
          <a:p>
            <a:r>
              <a:rPr lang="en-US"/>
              <a:t>Click to edit Master title style</a:t>
            </a:r>
          </a:p>
        </p:txBody>
      </p:sp>
      <p:sp>
        <p:nvSpPr>
          <p:cNvPr id="3077" name="Rectangle 5"/>
          <p:cNvSpPr>
            <a:spLocks noGrp="1" noChangeArrowheads="1"/>
          </p:cNvSpPr>
          <p:nvPr>
            <p:ph type="subTitle" sz="quarter" idx="1"/>
          </p:nvPr>
        </p:nvSpPr>
        <p:spPr>
          <a:xfrm>
            <a:off x="2057400" y="4114800"/>
            <a:ext cx="6400800" cy="1752600"/>
          </a:xfrm>
        </p:spPr>
        <p:txBody>
          <a:bodyPr/>
          <a:lstStyle>
            <a:lvl1pPr marL="0" indent="0" algn="ctr">
              <a:buFont typeface="Wingdings" pitchFamily="2" charset="2"/>
              <a:buNone/>
              <a:defRPr b="0">
                <a:latin typeface="Times New Roman" pitchFamily="18" charset="0"/>
              </a:defRPr>
            </a:lvl1pPr>
          </a:lstStyle>
          <a:p>
            <a:r>
              <a:rPr lang="en-US"/>
              <a:t>Click to edit Master subtitle style</a:t>
            </a:r>
          </a:p>
        </p:txBody>
      </p:sp>
      <p:sp>
        <p:nvSpPr>
          <p:cNvPr id="7" name="Rectangle 6"/>
          <p:cNvSpPr>
            <a:spLocks noGrp="1" noChangeArrowheads="1"/>
          </p:cNvSpPr>
          <p:nvPr>
            <p:ph type="dt" sz="quarter" idx="10"/>
          </p:nvPr>
        </p:nvSpPr>
        <p:spPr/>
        <p:txBody>
          <a:bodyPr/>
          <a:lstStyle>
            <a:lvl1pPr>
              <a:defRPr smtClean="0"/>
            </a:lvl1pPr>
          </a:lstStyle>
          <a:p>
            <a:pPr>
              <a:defRPr/>
            </a:pPr>
            <a:endParaRPr lang="en-US">
              <a:solidFill>
                <a:srgbClr val="000000"/>
              </a:solidFill>
            </a:endParaRPr>
          </a:p>
        </p:txBody>
      </p:sp>
      <p:sp>
        <p:nvSpPr>
          <p:cNvPr id="8" name="Rectangle 7"/>
          <p:cNvSpPr>
            <a:spLocks noGrp="1" noChangeArrowheads="1"/>
          </p:cNvSpPr>
          <p:nvPr>
            <p:ph type="ftr" sz="quarter" idx="11"/>
          </p:nvPr>
        </p:nvSpPr>
        <p:spPr/>
        <p:txBody>
          <a:bodyPr/>
          <a:lstStyle>
            <a:lvl1pPr>
              <a:defRPr smtClean="0"/>
            </a:lvl1pPr>
          </a:lstStyle>
          <a:p>
            <a:pPr>
              <a:defRPr/>
            </a:pPr>
            <a:endParaRPr lang="en-US">
              <a:solidFill>
                <a:srgbClr val="000000"/>
              </a:solidFill>
            </a:endParaRPr>
          </a:p>
        </p:txBody>
      </p:sp>
      <p:sp>
        <p:nvSpPr>
          <p:cNvPr id="9" name="Rectangle 8"/>
          <p:cNvSpPr>
            <a:spLocks noGrp="1" noChangeArrowheads="1"/>
          </p:cNvSpPr>
          <p:nvPr>
            <p:ph type="sldNum" sz="quarter" idx="12"/>
          </p:nvPr>
        </p:nvSpPr>
        <p:spPr/>
        <p:txBody>
          <a:bodyPr/>
          <a:lstStyle>
            <a:lvl1pPr>
              <a:defRPr smtClean="0"/>
            </a:lvl1pPr>
          </a:lstStyle>
          <a:p>
            <a:pPr>
              <a:defRPr/>
            </a:pPr>
            <a:fld id="{8CDA4DB2-95BA-4189-8DCF-E28F797762B8}"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399527881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fa-I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4" name="Rectangle 8"/>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9"/>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10"/>
          <p:cNvSpPr>
            <a:spLocks noGrp="1" noChangeArrowheads="1"/>
          </p:cNvSpPr>
          <p:nvPr>
            <p:ph type="sldNum" sz="quarter" idx="12"/>
          </p:nvPr>
        </p:nvSpPr>
        <p:spPr>
          <a:ln/>
        </p:spPr>
        <p:txBody>
          <a:bodyPr/>
          <a:lstStyle>
            <a:lvl1pPr>
              <a:defRPr/>
            </a:lvl1pPr>
          </a:lstStyle>
          <a:p>
            <a:pPr>
              <a:defRPr/>
            </a:pPr>
            <a:fld id="{B7952DD3-1DFD-466D-8FD5-DB915C2B1E4D}"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257244539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10"/>
            <a:ext cx="7772400" cy="1362075"/>
          </a:xfrm>
        </p:spPr>
        <p:txBody>
          <a:bodyPr anchor="t"/>
          <a:lstStyle>
            <a:lvl1pPr algn="r">
              <a:defRPr sz="3692" b="1" cap="all"/>
            </a:lvl1pPr>
          </a:lstStyle>
          <a:p>
            <a:r>
              <a:rPr lang="en-US"/>
              <a:t>Click to edit Master title style</a:t>
            </a:r>
            <a:endParaRPr lang="fa-I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1846"/>
            </a:lvl1pPr>
            <a:lvl2pPr marL="422041" indent="0">
              <a:buNone/>
              <a:defRPr sz="1662"/>
            </a:lvl2pPr>
            <a:lvl3pPr marL="844083" indent="0">
              <a:buNone/>
              <a:defRPr sz="1477"/>
            </a:lvl3pPr>
            <a:lvl4pPr marL="1266124" indent="0">
              <a:buNone/>
              <a:defRPr sz="1292"/>
            </a:lvl4pPr>
            <a:lvl5pPr marL="1688165" indent="0">
              <a:buNone/>
              <a:defRPr sz="1292"/>
            </a:lvl5pPr>
            <a:lvl6pPr marL="2110207" indent="0">
              <a:buNone/>
              <a:defRPr sz="1292"/>
            </a:lvl6pPr>
            <a:lvl7pPr marL="2532248" indent="0">
              <a:buNone/>
              <a:defRPr sz="1292"/>
            </a:lvl7pPr>
            <a:lvl8pPr marL="2954289" indent="0">
              <a:buNone/>
              <a:defRPr sz="1292"/>
            </a:lvl8pPr>
            <a:lvl9pPr marL="3376331" indent="0">
              <a:buNone/>
              <a:defRPr sz="1292"/>
            </a:lvl9pPr>
          </a:lstStyle>
          <a:p>
            <a:pPr lvl="0"/>
            <a:r>
              <a:rPr lang="en-US"/>
              <a:t>Click to edit Master text styles</a:t>
            </a:r>
          </a:p>
        </p:txBody>
      </p:sp>
      <p:sp>
        <p:nvSpPr>
          <p:cNvPr id="4" name="Rectangle 8"/>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9"/>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10"/>
          <p:cNvSpPr>
            <a:spLocks noGrp="1" noChangeArrowheads="1"/>
          </p:cNvSpPr>
          <p:nvPr>
            <p:ph type="sldNum" sz="quarter" idx="12"/>
          </p:nvPr>
        </p:nvSpPr>
        <p:spPr>
          <a:ln/>
        </p:spPr>
        <p:txBody>
          <a:bodyPr/>
          <a:lstStyle>
            <a:lvl1pPr>
              <a:defRPr/>
            </a:lvl1pPr>
          </a:lstStyle>
          <a:p>
            <a:pPr>
              <a:defRPr/>
            </a:pPr>
            <a:fld id="{CF4525BA-A2F0-4853-B65F-5E0D392BE79E}"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160932612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fa-IR"/>
          </a:p>
        </p:txBody>
      </p:sp>
      <p:sp>
        <p:nvSpPr>
          <p:cNvPr id="3" name="Content Placeholder 2"/>
          <p:cNvSpPr>
            <a:spLocks noGrp="1"/>
          </p:cNvSpPr>
          <p:nvPr>
            <p:ph sz="half" idx="1"/>
          </p:nvPr>
        </p:nvSpPr>
        <p:spPr>
          <a:xfrm>
            <a:off x="685800" y="1981200"/>
            <a:ext cx="3810000" cy="4114800"/>
          </a:xfrm>
        </p:spPr>
        <p:txBody>
          <a:bodyPr/>
          <a:lstStyle>
            <a:lvl1pPr>
              <a:defRPr sz="2585"/>
            </a:lvl1pPr>
            <a:lvl2pPr>
              <a:defRPr sz="2215"/>
            </a:lvl2pPr>
            <a:lvl3pPr>
              <a:defRPr sz="1846"/>
            </a:lvl3pPr>
            <a:lvl4pPr>
              <a:defRPr sz="1662"/>
            </a:lvl4pPr>
            <a:lvl5pPr>
              <a:defRPr sz="1662"/>
            </a:lvl5pPr>
            <a:lvl6pPr>
              <a:defRPr sz="1662"/>
            </a:lvl6pPr>
            <a:lvl7pPr>
              <a:defRPr sz="1662"/>
            </a:lvl7pPr>
            <a:lvl8pPr>
              <a:defRPr sz="1662"/>
            </a:lvl8pPr>
            <a:lvl9pPr>
              <a:defRPr sz="1662"/>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4" name="Content Placeholder 3"/>
          <p:cNvSpPr>
            <a:spLocks noGrp="1"/>
          </p:cNvSpPr>
          <p:nvPr>
            <p:ph sz="half" idx="2"/>
          </p:nvPr>
        </p:nvSpPr>
        <p:spPr>
          <a:xfrm>
            <a:off x="4648200" y="1981200"/>
            <a:ext cx="3810000" cy="4114800"/>
          </a:xfrm>
        </p:spPr>
        <p:txBody>
          <a:bodyPr/>
          <a:lstStyle>
            <a:lvl1pPr>
              <a:defRPr sz="2585"/>
            </a:lvl1pPr>
            <a:lvl2pPr>
              <a:defRPr sz="2215"/>
            </a:lvl2pPr>
            <a:lvl3pPr>
              <a:defRPr sz="1846"/>
            </a:lvl3pPr>
            <a:lvl4pPr>
              <a:defRPr sz="1662"/>
            </a:lvl4pPr>
            <a:lvl5pPr>
              <a:defRPr sz="1662"/>
            </a:lvl5pPr>
            <a:lvl6pPr>
              <a:defRPr sz="1662"/>
            </a:lvl6pPr>
            <a:lvl7pPr>
              <a:defRPr sz="1662"/>
            </a:lvl7pPr>
            <a:lvl8pPr>
              <a:defRPr sz="1662"/>
            </a:lvl8pPr>
            <a:lvl9pPr>
              <a:defRPr sz="1662"/>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5" name="Rectangle 8"/>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9"/>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10"/>
          <p:cNvSpPr>
            <a:spLocks noGrp="1" noChangeArrowheads="1"/>
          </p:cNvSpPr>
          <p:nvPr>
            <p:ph type="sldNum" sz="quarter" idx="12"/>
          </p:nvPr>
        </p:nvSpPr>
        <p:spPr>
          <a:ln/>
        </p:spPr>
        <p:txBody>
          <a:bodyPr/>
          <a:lstStyle>
            <a:lvl1pPr>
              <a:defRPr/>
            </a:lvl1pPr>
          </a:lstStyle>
          <a:p>
            <a:pPr>
              <a:defRPr/>
            </a:pPr>
            <a:fld id="{C55D8CB9-FC4C-4D58-9F83-0EA4DF972DFB}"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345761326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endParaRPr lang="fa-I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215" b="1"/>
            </a:lvl1pPr>
            <a:lvl2pPr marL="422041" indent="0">
              <a:buNone/>
              <a:defRPr sz="1846" b="1"/>
            </a:lvl2pPr>
            <a:lvl3pPr marL="844083" indent="0">
              <a:buNone/>
              <a:defRPr sz="1662" b="1"/>
            </a:lvl3pPr>
            <a:lvl4pPr marL="1266124" indent="0">
              <a:buNone/>
              <a:defRPr sz="1477" b="1"/>
            </a:lvl4pPr>
            <a:lvl5pPr marL="1688165" indent="0">
              <a:buNone/>
              <a:defRPr sz="1477" b="1"/>
            </a:lvl5pPr>
            <a:lvl6pPr marL="2110207" indent="0">
              <a:buNone/>
              <a:defRPr sz="1477" b="1"/>
            </a:lvl6pPr>
            <a:lvl7pPr marL="2532248" indent="0">
              <a:buNone/>
              <a:defRPr sz="1477" b="1"/>
            </a:lvl7pPr>
            <a:lvl8pPr marL="2954289" indent="0">
              <a:buNone/>
              <a:defRPr sz="1477" b="1"/>
            </a:lvl8pPr>
            <a:lvl9pPr marL="3376331" indent="0">
              <a:buNone/>
              <a:defRPr sz="1477"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215"/>
            </a:lvl1pPr>
            <a:lvl2pPr>
              <a:defRPr sz="1846"/>
            </a:lvl2pPr>
            <a:lvl3pPr>
              <a:defRPr sz="1662"/>
            </a:lvl3pPr>
            <a:lvl4pPr>
              <a:defRPr sz="1477"/>
            </a:lvl4pPr>
            <a:lvl5pPr>
              <a:defRPr sz="1477"/>
            </a:lvl5pPr>
            <a:lvl6pPr>
              <a:defRPr sz="1477"/>
            </a:lvl6pPr>
            <a:lvl7pPr>
              <a:defRPr sz="1477"/>
            </a:lvl7pPr>
            <a:lvl8pPr>
              <a:defRPr sz="1477"/>
            </a:lvl8pPr>
            <a:lvl9pPr>
              <a:defRPr sz="1477"/>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5" name="Text Placeholder 4"/>
          <p:cNvSpPr>
            <a:spLocks noGrp="1"/>
          </p:cNvSpPr>
          <p:nvPr>
            <p:ph type="body" sz="quarter" idx="3"/>
          </p:nvPr>
        </p:nvSpPr>
        <p:spPr>
          <a:xfrm>
            <a:off x="4645029" y="1535113"/>
            <a:ext cx="4041775" cy="639762"/>
          </a:xfrm>
        </p:spPr>
        <p:txBody>
          <a:bodyPr anchor="b"/>
          <a:lstStyle>
            <a:lvl1pPr marL="0" indent="0">
              <a:buNone/>
              <a:defRPr sz="2215" b="1"/>
            </a:lvl1pPr>
            <a:lvl2pPr marL="422041" indent="0">
              <a:buNone/>
              <a:defRPr sz="1846" b="1"/>
            </a:lvl2pPr>
            <a:lvl3pPr marL="844083" indent="0">
              <a:buNone/>
              <a:defRPr sz="1662" b="1"/>
            </a:lvl3pPr>
            <a:lvl4pPr marL="1266124" indent="0">
              <a:buNone/>
              <a:defRPr sz="1477" b="1"/>
            </a:lvl4pPr>
            <a:lvl5pPr marL="1688165" indent="0">
              <a:buNone/>
              <a:defRPr sz="1477" b="1"/>
            </a:lvl5pPr>
            <a:lvl6pPr marL="2110207" indent="0">
              <a:buNone/>
              <a:defRPr sz="1477" b="1"/>
            </a:lvl6pPr>
            <a:lvl7pPr marL="2532248" indent="0">
              <a:buNone/>
              <a:defRPr sz="1477" b="1"/>
            </a:lvl7pPr>
            <a:lvl8pPr marL="2954289" indent="0">
              <a:buNone/>
              <a:defRPr sz="1477" b="1"/>
            </a:lvl8pPr>
            <a:lvl9pPr marL="3376331" indent="0">
              <a:buNone/>
              <a:defRPr sz="1477" b="1"/>
            </a:lvl9pPr>
          </a:lstStyle>
          <a:p>
            <a:pPr lvl="0"/>
            <a:r>
              <a:rPr lang="en-US"/>
              <a:t>Click to edit Master text styles</a:t>
            </a:r>
          </a:p>
        </p:txBody>
      </p:sp>
      <p:sp>
        <p:nvSpPr>
          <p:cNvPr id="6" name="Content Placeholder 5"/>
          <p:cNvSpPr>
            <a:spLocks noGrp="1"/>
          </p:cNvSpPr>
          <p:nvPr>
            <p:ph sz="quarter" idx="4"/>
          </p:nvPr>
        </p:nvSpPr>
        <p:spPr>
          <a:xfrm>
            <a:off x="4645029" y="2174875"/>
            <a:ext cx="4041775" cy="3951288"/>
          </a:xfrm>
        </p:spPr>
        <p:txBody>
          <a:bodyPr/>
          <a:lstStyle>
            <a:lvl1pPr>
              <a:defRPr sz="2215"/>
            </a:lvl1pPr>
            <a:lvl2pPr>
              <a:defRPr sz="1846"/>
            </a:lvl2pPr>
            <a:lvl3pPr>
              <a:defRPr sz="1662"/>
            </a:lvl3pPr>
            <a:lvl4pPr>
              <a:defRPr sz="1477"/>
            </a:lvl4pPr>
            <a:lvl5pPr>
              <a:defRPr sz="1477"/>
            </a:lvl5pPr>
            <a:lvl6pPr>
              <a:defRPr sz="1477"/>
            </a:lvl6pPr>
            <a:lvl7pPr>
              <a:defRPr sz="1477"/>
            </a:lvl7pPr>
            <a:lvl8pPr>
              <a:defRPr sz="1477"/>
            </a:lvl8pPr>
            <a:lvl9pPr>
              <a:defRPr sz="1477"/>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7" name="Rectangle 8"/>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8" name="Rectangle 9"/>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9" name="Rectangle 10"/>
          <p:cNvSpPr>
            <a:spLocks noGrp="1" noChangeArrowheads="1"/>
          </p:cNvSpPr>
          <p:nvPr>
            <p:ph type="sldNum" sz="quarter" idx="12"/>
          </p:nvPr>
        </p:nvSpPr>
        <p:spPr>
          <a:ln/>
        </p:spPr>
        <p:txBody>
          <a:bodyPr/>
          <a:lstStyle>
            <a:lvl1pPr>
              <a:defRPr/>
            </a:lvl1pPr>
          </a:lstStyle>
          <a:p>
            <a:pPr>
              <a:defRPr/>
            </a:pPr>
            <a:fld id="{9B3158A7-BE71-41D2-8674-A248BFD1D255}"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340696480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fa-IR"/>
          </a:p>
        </p:txBody>
      </p:sp>
      <p:sp>
        <p:nvSpPr>
          <p:cNvPr id="3" name="Rectangle 8"/>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4" name="Rectangle 9"/>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5" name="Rectangle 10"/>
          <p:cNvSpPr>
            <a:spLocks noGrp="1" noChangeArrowheads="1"/>
          </p:cNvSpPr>
          <p:nvPr>
            <p:ph type="sldNum" sz="quarter" idx="12"/>
          </p:nvPr>
        </p:nvSpPr>
        <p:spPr>
          <a:ln/>
        </p:spPr>
        <p:txBody>
          <a:bodyPr/>
          <a:lstStyle>
            <a:lvl1pPr>
              <a:defRPr/>
            </a:lvl1pPr>
          </a:lstStyle>
          <a:p>
            <a:pPr>
              <a:defRPr/>
            </a:pPr>
            <a:fld id="{FFB4A743-78C9-48A1-96BD-FFEF941DAC67}"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395596467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8"/>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3" name="Rectangle 9"/>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4" name="Rectangle 10"/>
          <p:cNvSpPr>
            <a:spLocks noGrp="1" noChangeArrowheads="1"/>
          </p:cNvSpPr>
          <p:nvPr>
            <p:ph type="sldNum" sz="quarter" idx="12"/>
          </p:nvPr>
        </p:nvSpPr>
        <p:spPr>
          <a:ln/>
        </p:spPr>
        <p:txBody>
          <a:bodyPr/>
          <a:lstStyle>
            <a:lvl1pPr>
              <a:defRPr/>
            </a:lvl1pPr>
          </a:lstStyle>
          <a:p>
            <a:pPr>
              <a:defRPr/>
            </a:pPr>
            <a:fld id="{D3829566-7BA0-4001-8B1A-19A7B62D116F}"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14009645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r">
              <a:defRPr sz="1846" b="1"/>
            </a:lvl1pPr>
          </a:lstStyle>
          <a:p>
            <a:r>
              <a:rPr lang="en-US"/>
              <a:t>Click to edit Master title style</a:t>
            </a:r>
            <a:endParaRPr lang="fa-IR"/>
          </a:p>
        </p:txBody>
      </p:sp>
      <p:sp>
        <p:nvSpPr>
          <p:cNvPr id="3" name="Content Placeholder 2"/>
          <p:cNvSpPr>
            <a:spLocks noGrp="1"/>
          </p:cNvSpPr>
          <p:nvPr>
            <p:ph idx="1"/>
          </p:nvPr>
        </p:nvSpPr>
        <p:spPr>
          <a:xfrm>
            <a:off x="3575051" y="273060"/>
            <a:ext cx="5111750" cy="5853113"/>
          </a:xfrm>
        </p:spPr>
        <p:txBody>
          <a:bodyPr/>
          <a:lstStyle>
            <a:lvl1pPr>
              <a:defRPr sz="2954"/>
            </a:lvl1pPr>
            <a:lvl2pPr>
              <a:defRPr sz="2585"/>
            </a:lvl2pPr>
            <a:lvl3pPr>
              <a:defRPr sz="2215"/>
            </a:lvl3pPr>
            <a:lvl4pPr>
              <a:defRPr sz="1846"/>
            </a:lvl4pPr>
            <a:lvl5pPr>
              <a:defRPr sz="1846"/>
            </a:lvl5pPr>
            <a:lvl6pPr>
              <a:defRPr sz="1846"/>
            </a:lvl6pPr>
            <a:lvl7pPr>
              <a:defRPr sz="1846"/>
            </a:lvl7pPr>
            <a:lvl8pPr>
              <a:defRPr sz="1846"/>
            </a:lvl8pPr>
            <a:lvl9pPr>
              <a:defRPr sz="1846"/>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4" name="Text Placeholder 3"/>
          <p:cNvSpPr>
            <a:spLocks noGrp="1"/>
          </p:cNvSpPr>
          <p:nvPr>
            <p:ph type="body" sz="half" idx="2"/>
          </p:nvPr>
        </p:nvSpPr>
        <p:spPr>
          <a:xfrm>
            <a:off x="457200" y="1435103"/>
            <a:ext cx="3008313" cy="4691063"/>
          </a:xfrm>
        </p:spPr>
        <p:txBody>
          <a:bodyPr/>
          <a:lstStyle>
            <a:lvl1pPr marL="0" indent="0">
              <a:buNone/>
              <a:defRPr sz="1292"/>
            </a:lvl1pPr>
            <a:lvl2pPr marL="422041" indent="0">
              <a:buNone/>
              <a:defRPr sz="1108"/>
            </a:lvl2pPr>
            <a:lvl3pPr marL="844083" indent="0">
              <a:buNone/>
              <a:defRPr sz="923"/>
            </a:lvl3pPr>
            <a:lvl4pPr marL="1266124" indent="0">
              <a:buNone/>
              <a:defRPr sz="831"/>
            </a:lvl4pPr>
            <a:lvl5pPr marL="1688165" indent="0">
              <a:buNone/>
              <a:defRPr sz="831"/>
            </a:lvl5pPr>
            <a:lvl6pPr marL="2110207" indent="0">
              <a:buNone/>
              <a:defRPr sz="831"/>
            </a:lvl6pPr>
            <a:lvl7pPr marL="2532248" indent="0">
              <a:buNone/>
              <a:defRPr sz="831"/>
            </a:lvl7pPr>
            <a:lvl8pPr marL="2954289" indent="0">
              <a:buNone/>
              <a:defRPr sz="831"/>
            </a:lvl8pPr>
            <a:lvl9pPr marL="3376331" indent="0">
              <a:buNone/>
              <a:defRPr sz="831"/>
            </a:lvl9pPr>
          </a:lstStyle>
          <a:p>
            <a:pPr lvl="0"/>
            <a:r>
              <a:rPr lang="en-US"/>
              <a:t>Click to edit Master text styles</a:t>
            </a:r>
          </a:p>
        </p:txBody>
      </p:sp>
      <p:sp>
        <p:nvSpPr>
          <p:cNvPr id="5" name="Rectangle 8"/>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9"/>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10"/>
          <p:cNvSpPr>
            <a:spLocks noGrp="1" noChangeArrowheads="1"/>
          </p:cNvSpPr>
          <p:nvPr>
            <p:ph type="sldNum" sz="quarter" idx="12"/>
          </p:nvPr>
        </p:nvSpPr>
        <p:spPr>
          <a:ln/>
        </p:spPr>
        <p:txBody>
          <a:bodyPr/>
          <a:lstStyle>
            <a:lvl1pPr>
              <a:defRPr/>
            </a:lvl1pPr>
          </a:lstStyle>
          <a:p>
            <a:pPr>
              <a:defRPr/>
            </a:pPr>
            <a:fld id="{C3DB168C-D26F-4165-B92F-0B5485CCAE69}"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359165029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fa-I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4" name="Rectangle 8"/>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9"/>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10"/>
          <p:cNvSpPr>
            <a:spLocks noGrp="1" noChangeArrowheads="1"/>
          </p:cNvSpPr>
          <p:nvPr>
            <p:ph type="sldNum" sz="quarter" idx="12"/>
          </p:nvPr>
        </p:nvSpPr>
        <p:spPr>
          <a:ln/>
        </p:spPr>
        <p:txBody>
          <a:bodyPr/>
          <a:lstStyle>
            <a:lvl1pPr>
              <a:defRPr/>
            </a:lvl1pPr>
          </a:lstStyle>
          <a:p>
            <a:pPr>
              <a:defRPr/>
            </a:pPr>
            <a:fld id="{B7952DD3-1DFD-466D-8FD5-DB915C2B1E4D}"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418171700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r">
              <a:defRPr sz="1846" b="1"/>
            </a:lvl1pPr>
          </a:lstStyle>
          <a:p>
            <a:r>
              <a:rPr lang="en-US"/>
              <a:t>Click to edit Master title style</a:t>
            </a:r>
            <a:endParaRPr lang="fa-IR"/>
          </a:p>
        </p:txBody>
      </p:sp>
      <p:sp>
        <p:nvSpPr>
          <p:cNvPr id="3" name="Picture Placeholder 2"/>
          <p:cNvSpPr>
            <a:spLocks noGrp="1"/>
          </p:cNvSpPr>
          <p:nvPr>
            <p:ph type="pic" idx="1"/>
          </p:nvPr>
        </p:nvSpPr>
        <p:spPr>
          <a:xfrm>
            <a:off x="1792288" y="612775"/>
            <a:ext cx="5486400" cy="4114800"/>
          </a:xfrm>
        </p:spPr>
        <p:txBody>
          <a:bodyPr/>
          <a:lstStyle>
            <a:lvl1pPr marL="0" indent="0">
              <a:buNone/>
              <a:defRPr sz="2954"/>
            </a:lvl1pPr>
            <a:lvl2pPr marL="422041" indent="0">
              <a:buNone/>
              <a:defRPr sz="2585"/>
            </a:lvl2pPr>
            <a:lvl3pPr marL="844083" indent="0">
              <a:buNone/>
              <a:defRPr sz="2215"/>
            </a:lvl3pPr>
            <a:lvl4pPr marL="1266124" indent="0">
              <a:buNone/>
              <a:defRPr sz="1846"/>
            </a:lvl4pPr>
            <a:lvl5pPr marL="1688165" indent="0">
              <a:buNone/>
              <a:defRPr sz="1846"/>
            </a:lvl5pPr>
            <a:lvl6pPr marL="2110207" indent="0">
              <a:buNone/>
              <a:defRPr sz="1846"/>
            </a:lvl6pPr>
            <a:lvl7pPr marL="2532248" indent="0">
              <a:buNone/>
              <a:defRPr sz="1846"/>
            </a:lvl7pPr>
            <a:lvl8pPr marL="2954289" indent="0">
              <a:buNone/>
              <a:defRPr sz="1846"/>
            </a:lvl8pPr>
            <a:lvl9pPr marL="3376331" indent="0">
              <a:buNone/>
              <a:defRPr sz="1846"/>
            </a:lvl9pPr>
          </a:lstStyle>
          <a:p>
            <a:pPr lvl="0"/>
            <a:endParaRPr lang="fa-IR"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292"/>
            </a:lvl1pPr>
            <a:lvl2pPr marL="422041" indent="0">
              <a:buNone/>
              <a:defRPr sz="1108"/>
            </a:lvl2pPr>
            <a:lvl3pPr marL="844083" indent="0">
              <a:buNone/>
              <a:defRPr sz="923"/>
            </a:lvl3pPr>
            <a:lvl4pPr marL="1266124" indent="0">
              <a:buNone/>
              <a:defRPr sz="831"/>
            </a:lvl4pPr>
            <a:lvl5pPr marL="1688165" indent="0">
              <a:buNone/>
              <a:defRPr sz="831"/>
            </a:lvl5pPr>
            <a:lvl6pPr marL="2110207" indent="0">
              <a:buNone/>
              <a:defRPr sz="831"/>
            </a:lvl6pPr>
            <a:lvl7pPr marL="2532248" indent="0">
              <a:buNone/>
              <a:defRPr sz="831"/>
            </a:lvl7pPr>
            <a:lvl8pPr marL="2954289" indent="0">
              <a:buNone/>
              <a:defRPr sz="831"/>
            </a:lvl8pPr>
            <a:lvl9pPr marL="3376331" indent="0">
              <a:buNone/>
              <a:defRPr sz="831"/>
            </a:lvl9pPr>
          </a:lstStyle>
          <a:p>
            <a:pPr lvl="0"/>
            <a:r>
              <a:rPr lang="en-US"/>
              <a:t>Click to edit Master text styles</a:t>
            </a:r>
          </a:p>
        </p:txBody>
      </p:sp>
      <p:sp>
        <p:nvSpPr>
          <p:cNvPr id="5" name="Rectangle 8"/>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9"/>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10"/>
          <p:cNvSpPr>
            <a:spLocks noGrp="1" noChangeArrowheads="1"/>
          </p:cNvSpPr>
          <p:nvPr>
            <p:ph type="sldNum" sz="quarter" idx="12"/>
          </p:nvPr>
        </p:nvSpPr>
        <p:spPr>
          <a:ln/>
        </p:spPr>
        <p:txBody>
          <a:bodyPr/>
          <a:lstStyle>
            <a:lvl1pPr>
              <a:defRPr/>
            </a:lvl1pPr>
          </a:lstStyle>
          <a:p>
            <a:pPr>
              <a:defRPr/>
            </a:pPr>
            <a:fld id="{B3FD0322-9471-4222-8920-67342DF65157}"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34837107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fa-I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4" name="Rectangle 8"/>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9"/>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10"/>
          <p:cNvSpPr>
            <a:spLocks noGrp="1" noChangeArrowheads="1"/>
          </p:cNvSpPr>
          <p:nvPr>
            <p:ph type="sldNum" sz="quarter" idx="12"/>
          </p:nvPr>
        </p:nvSpPr>
        <p:spPr>
          <a:ln/>
        </p:spPr>
        <p:txBody>
          <a:bodyPr/>
          <a:lstStyle>
            <a:lvl1pPr>
              <a:defRPr/>
            </a:lvl1pPr>
          </a:lstStyle>
          <a:p>
            <a:pPr>
              <a:defRPr/>
            </a:pPr>
            <a:fld id="{1043808F-E1B6-4D01-A48A-E2C01D601386}"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214379977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15100" y="609600"/>
            <a:ext cx="1943100" cy="5486400"/>
          </a:xfrm>
        </p:spPr>
        <p:txBody>
          <a:bodyPr vert="eaVert"/>
          <a:lstStyle/>
          <a:p>
            <a:r>
              <a:rPr lang="en-US"/>
              <a:t>Click to edit Master title style</a:t>
            </a:r>
            <a:endParaRPr lang="fa-IR"/>
          </a:p>
        </p:txBody>
      </p:sp>
      <p:sp>
        <p:nvSpPr>
          <p:cNvPr id="3" name="Vertical Text Placeholder 2"/>
          <p:cNvSpPr>
            <a:spLocks noGrp="1"/>
          </p:cNvSpPr>
          <p:nvPr>
            <p:ph type="body" orient="vert" idx="1"/>
          </p:nvPr>
        </p:nvSpPr>
        <p:spPr>
          <a:xfrm>
            <a:off x="685800" y="609600"/>
            <a:ext cx="5676900" cy="54864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4" name="Rectangle 8"/>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9"/>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10"/>
          <p:cNvSpPr>
            <a:spLocks noGrp="1" noChangeArrowheads="1"/>
          </p:cNvSpPr>
          <p:nvPr>
            <p:ph type="sldNum" sz="quarter" idx="12"/>
          </p:nvPr>
        </p:nvSpPr>
        <p:spPr>
          <a:ln/>
        </p:spPr>
        <p:txBody>
          <a:bodyPr/>
          <a:lstStyle>
            <a:lvl1pPr>
              <a:defRPr/>
            </a:lvl1pPr>
          </a:lstStyle>
          <a:p>
            <a:pPr>
              <a:defRPr/>
            </a:pPr>
            <a:fld id="{1CE329CF-37CE-4B49-88A4-DE9EEBEAA439}"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226620729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4"/>
            <a:ext cx="7772400" cy="1362075"/>
          </a:xfrm>
        </p:spPr>
        <p:txBody>
          <a:bodyPr anchor="t"/>
          <a:lstStyle>
            <a:lvl1pPr algn="r">
              <a:defRPr sz="3692" b="1" cap="all"/>
            </a:lvl1pPr>
          </a:lstStyle>
          <a:p>
            <a:r>
              <a:rPr lang="en-US"/>
              <a:t>Click to edit Master title style</a:t>
            </a:r>
            <a:endParaRPr lang="fa-I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1846"/>
            </a:lvl1pPr>
            <a:lvl2pPr marL="422041" indent="0">
              <a:buNone/>
              <a:defRPr sz="1662"/>
            </a:lvl2pPr>
            <a:lvl3pPr marL="844083" indent="0">
              <a:buNone/>
              <a:defRPr sz="1477"/>
            </a:lvl3pPr>
            <a:lvl4pPr marL="1266124" indent="0">
              <a:buNone/>
              <a:defRPr sz="1292"/>
            </a:lvl4pPr>
            <a:lvl5pPr marL="1688165" indent="0">
              <a:buNone/>
              <a:defRPr sz="1292"/>
            </a:lvl5pPr>
            <a:lvl6pPr marL="2110207" indent="0">
              <a:buNone/>
              <a:defRPr sz="1292"/>
            </a:lvl6pPr>
            <a:lvl7pPr marL="2532248" indent="0">
              <a:buNone/>
              <a:defRPr sz="1292"/>
            </a:lvl7pPr>
            <a:lvl8pPr marL="2954289" indent="0">
              <a:buNone/>
              <a:defRPr sz="1292"/>
            </a:lvl8pPr>
            <a:lvl9pPr marL="3376331" indent="0">
              <a:buNone/>
              <a:defRPr sz="1292"/>
            </a:lvl9pPr>
          </a:lstStyle>
          <a:p>
            <a:pPr lvl="0"/>
            <a:r>
              <a:rPr lang="en-US"/>
              <a:t>Click to edit Master text styles</a:t>
            </a:r>
          </a:p>
        </p:txBody>
      </p:sp>
      <p:sp>
        <p:nvSpPr>
          <p:cNvPr id="4" name="Rectangle 8"/>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9"/>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10"/>
          <p:cNvSpPr>
            <a:spLocks noGrp="1" noChangeArrowheads="1"/>
          </p:cNvSpPr>
          <p:nvPr>
            <p:ph type="sldNum" sz="quarter" idx="12"/>
          </p:nvPr>
        </p:nvSpPr>
        <p:spPr>
          <a:ln/>
        </p:spPr>
        <p:txBody>
          <a:bodyPr/>
          <a:lstStyle>
            <a:lvl1pPr>
              <a:defRPr/>
            </a:lvl1pPr>
          </a:lstStyle>
          <a:p>
            <a:pPr>
              <a:defRPr/>
            </a:pPr>
            <a:fld id="{CF4525BA-A2F0-4853-B65F-5E0D392BE79E}"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359909598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fa-IR"/>
          </a:p>
        </p:txBody>
      </p:sp>
      <p:sp>
        <p:nvSpPr>
          <p:cNvPr id="3" name="Content Placeholder 2"/>
          <p:cNvSpPr>
            <a:spLocks noGrp="1"/>
          </p:cNvSpPr>
          <p:nvPr>
            <p:ph sz="half" idx="1"/>
          </p:nvPr>
        </p:nvSpPr>
        <p:spPr>
          <a:xfrm>
            <a:off x="685800" y="1981200"/>
            <a:ext cx="3810000" cy="4114800"/>
          </a:xfrm>
        </p:spPr>
        <p:txBody>
          <a:bodyPr/>
          <a:lstStyle>
            <a:lvl1pPr>
              <a:defRPr sz="2585"/>
            </a:lvl1pPr>
            <a:lvl2pPr>
              <a:defRPr sz="2215"/>
            </a:lvl2pPr>
            <a:lvl3pPr>
              <a:defRPr sz="1846"/>
            </a:lvl3pPr>
            <a:lvl4pPr>
              <a:defRPr sz="1662"/>
            </a:lvl4pPr>
            <a:lvl5pPr>
              <a:defRPr sz="1662"/>
            </a:lvl5pPr>
            <a:lvl6pPr>
              <a:defRPr sz="1662"/>
            </a:lvl6pPr>
            <a:lvl7pPr>
              <a:defRPr sz="1662"/>
            </a:lvl7pPr>
            <a:lvl8pPr>
              <a:defRPr sz="1662"/>
            </a:lvl8pPr>
            <a:lvl9pPr>
              <a:defRPr sz="1662"/>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4" name="Content Placeholder 3"/>
          <p:cNvSpPr>
            <a:spLocks noGrp="1"/>
          </p:cNvSpPr>
          <p:nvPr>
            <p:ph sz="half" idx="2"/>
          </p:nvPr>
        </p:nvSpPr>
        <p:spPr>
          <a:xfrm>
            <a:off x="4648200" y="1981200"/>
            <a:ext cx="3810000" cy="4114800"/>
          </a:xfrm>
        </p:spPr>
        <p:txBody>
          <a:bodyPr/>
          <a:lstStyle>
            <a:lvl1pPr>
              <a:defRPr sz="2585"/>
            </a:lvl1pPr>
            <a:lvl2pPr>
              <a:defRPr sz="2215"/>
            </a:lvl2pPr>
            <a:lvl3pPr>
              <a:defRPr sz="1846"/>
            </a:lvl3pPr>
            <a:lvl4pPr>
              <a:defRPr sz="1662"/>
            </a:lvl4pPr>
            <a:lvl5pPr>
              <a:defRPr sz="1662"/>
            </a:lvl5pPr>
            <a:lvl6pPr>
              <a:defRPr sz="1662"/>
            </a:lvl6pPr>
            <a:lvl7pPr>
              <a:defRPr sz="1662"/>
            </a:lvl7pPr>
            <a:lvl8pPr>
              <a:defRPr sz="1662"/>
            </a:lvl8pPr>
            <a:lvl9pPr>
              <a:defRPr sz="1662"/>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5" name="Rectangle 8"/>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9"/>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10"/>
          <p:cNvSpPr>
            <a:spLocks noGrp="1" noChangeArrowheads="1"/>
          </p:cNvSpPr>
          <p:nvPr>
            <p:ph type="sldNum" sz="quarter" idx="12"/>
          </p:nvPr>
        </p:nvSpPr>
        <p:spPr>
          <a:ln/>
        </p:spPr>
        <p:txBody>
          <a:bodyPr/>
          <a:lstStyle>
            <a:lvl1pPr>
              <a:defRPr/>
            </a:lvl1pPr>
          </a:lstStyle>
          <a:p>
            <a:pPr>
              <a:defRPr/>
            </a:pPr>
            <a:fld id="{C55D8CB9-FC4C-4D58-9F83-0EA4DF972DFB}"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43439099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endParaRPr lang="fa-I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215" b="1"/>
            </a:lvl1pPr>
            <a:lvl2pPr marL="422041" indent="0">
              <a:buNone/>
              <a:defRPr sz="1846" b="1"/>
            </a:lvl2pPr>
            <a:lvl3pPr marL="844083" indent="0">
              <a:buNone/>
              <a:defRPr sz="1662" b="1"/>
            </a:lvl3pPr>
            <a:lvl4pPr marL="1266124" indent="0">
              <a:buNone/>
              <a:defRPr sz="1477" b="1"/>
            </a:lvl4pPr>
            <a:lvl5pPr marL="1688165" indent="0">
              <a:buNone/>
              <a:defRPr sz="1477" b="1"/>
            </a:lvl5pPr>
            <a:lvl6pPr marL="2110207" indent="0">
              <a:buNone/>
              <a:defRPr sz="1477" b="1"/>
            </a:lvl6pPr>
            <a:lvl7pPr marL="2532248" indent="0">
              <a:buNone/>
              <a:defRPr sz="1477" b="1"/>
            </a:lvl7pPr>
            <a:lvl8pPr marL="2954289" indent="0">
              <a:buNone/>
              <a:defRPr sz="1477" b="1"/>
            </a:lvl8pPr>
            <a:lvl9pPr marL="3376331" indent="0">
              <a:buNone/>
              <a:defRPr sz="1477"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215"/>
            </a:lvl1pPr>
            <a:lvl2pPr>
              <a:defRPr sz="1846"/>
            </a:lvl2pPr>
            <a:lvl3pPr>
              <a:defRPr sz="1662"/>
            </a:lvl3pPr>
            <a:lvl4pPr>
              <a:defRPr sz="1477"/>
            </a:lvl4pPr>
            <a:lvl5pPr>
              <a:defRPr sz="1477"/>
            </a:lvl5pPr>
            <a:lvl6pPr>
              <a:defRPr sz="1477"/>
            </a:lvl6pPr>
            <a:lvl7pPr>
              <a:defRPr sz="1477"/>
            </a:lvl7pPr>
            <a:lvl8pPr>
              <a:defRPr sz="1477"/>
            </a:lvl8pPr>
            <a:lvl9pPr>
              <a:defRPr sz="1477"/>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5" name="Text Placeholder 4"/>
          <p:cNvSpPr>
            <a:spLocks noGrp="1"/>
          </p:cNvSpPr>
          <p:nvPr>
            <p:ph type="body" sz="quarter" idx="3"/>
          </p:nvPr>
        </p:nvSpPr>
        <p:spPr>
          <a:xfrm>
            <a:off x="4645027" y="1535113"/>
            <a:ext cx="4041775" cy="639762"/>
          </a:xfrm>
        </p:spPr>
        <p:txBody>
          <a:bodyPr anchor="b"/>
          <a:lstStyle>
            <a:lvl1pPr marL="0" indent="0">
              <a:buNone/>
              <a:defRPr sz="2215" b="1"/>
            </a:lvl1pPr>
            <a:lvl2pPr marL="422041" indent="0">
              <a:buNone/>
              <a:defRPr sz="1846" b="1"/>
            </a:lvl2pPr>
            <a:lvl3pPr marL="844083" indent="0">
              <a:buNone/>
              <a:defRPr sz="1662" b="1"/>
            </a:lvl3pPr>
            <a:lvl4pPr marL="1266124" indent="0">
              <a:buNone/>
              <a:defRPr sz="1477" b="1"/>
            </a:lvl4pPr>
            <a:lvl5pPr marL="1688165" indent="0">
              <a:buNone/>
              <a:defRPr sz="1477" b="1"/>
            </a:lvl5pPr>
            <a:lvl6pPr marL="2110207" indent="0">
              <a:buNone/>
              <a:defRPr sz="1477" b="1"/>
            </a:lvl6pPr>
            <a:lvl7pPr marL="2532248" indent="0">
              <a:buNone/>
              <a:defRPr sz="1477" b="1"/>
            </a:lvl7pPr>
            <a:lvl8pPr marL="2954289" indent="0">
              <a:buNone/>
              <a:defRPr sz="1477" b="1"/>
            </a:lvl8pPr>
            <a:lvl9pPr marL="3376331" indent="0">
              <a:buNone/>
              <a:defRPr sz="1477" b="1"/>
            </a:lvl9pPr>
          </a:lstStyle>
          <a:p>
            <a:pPr lvl="0"/>
            <a:r>
              <a:rPr lang="en-US"/>
              <a:t>Click to edit Master text styles</a:t>
            </a:r>
          </a:p>
        </p:txBody>
      </p:sp>
      <p:sp>
        <p:nvSpPr>
          <p:cNvPr id="6" name="Content Placeholder 5"/>
          <p:cNvSpPr>
            <a:spLocks noGrp="1"/>
          </p:cNvSpPr>
          <p:nvPr>
            <p:ph sz="quarter" idx="4"/>
          </p:nvPr>
        </p:nvSpPr>
        <p:spPr>
          <a:xfrm>
            <a:off x="4645027" y="2174875"/>
            <a:ext cx="4041775" cy="3951288"/>
          </a:xfrm>
        </p:spPr>
        <p:txBody>
          <a:bodyPr/>
          <a:lstStyle>
            <a:lvl1pPr>
              <a:defRPr sz="2215"/>
            </a:lvl1pPr>
            <a:lvl2pPr>
              <a:defRPr sz="1846"/>
            </a:lvl2pPr>
            <a:lvl3pPr>
              <a:defRPr sz="1662"/>
            </a:lvl3pPr>
            <a:lvl4pPr>
              <a:defRPr sz="1477"/>
            </a:lvl4pPr>
            <a:lvl5pPr>
              <a:defRPr sz="1477"/>
            </a:lvl5pPr>
            <a:lvl6pPr>
              <a:defRPr sz="1477"/>
            </a:lvl6pPr>
            <a:lvl7pPr>
              <a:defRPr sz="1477"/>
            </a:lvl7pPr>
            <a:lvl8pPr>
              <a:defRPr sz="1477"/>
            </a:lvl8pPr>
            <a:lvl9pPr>
              <a:defRPr sz="1477"/>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7" name="Rectangle 8"/>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8" name="Rectangle 9"/>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9" name="Rectangle 10"/>
          <p:cNvSpPr>
            <a:spLocks noGrp="1" noChangeArrowheads="1"/>
          </p:cNvSpPr>
          <p:nvPr>
            <p:ph type="sldNum" sz="quarter" idx="12"/>
          </p:nvPr>
        </p:nvSpPr>
        <p:spPr>
          <a:ln/>
        </p:spPr>
        <p:txBody>
          <a:bodyPr/>
          <a:lstStyle>
            <a:lvl1pPr>
              <a:defRPr/>
            </a:lvl1pPr>
          </a:lstStyle>
          <a:p>
            <a:pPr>
              <a:defRPr/>
            </a:pPr>
            <a:fld id="{9B3158A7-BE71-41D2-8674-A248BFD1D255}"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159260852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fa-IR"/>
          </a:p>
        </p:txBody>
      </p:sp>
      <p:sp>
        <p:nvSpPr>
          <p:cNvPr id="3" name="Rectangle 8"/>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4" name="Rectangle 9"/>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5" name="Rectangle 10"/>
          <p:cNvSpPr>
            <a:spLocks noGrp="1" noChangeArrowheads="1"/>
          </p:cNvSpPr>
          <p:nvPr>
            <p:ph type="sldNum" sz="quarter" idx="12"/>
          </p:nvPr>
        </p:nvSpPr>
        <p:spPr>
          <a:ln/>
        </p:spPr>
        <p:txBody>
          <a:bodyPr/>
          <a:lstStyle>
            <a:lvl1pPr>
              <a:defRPr/>
            </a:lvl1pPr>
          </a:lstStyle>
          <a:p>
            <a:pPr>
              <a:defRPr/>
            </a:pPr>
            <a:fld id="{FFB4A743-78C9-48A1-96BD-FFEF941DAC67}"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95234688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8"/>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3" name="Rectangle 9"/>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4" name="Rectangle 10"/>
          <p:cNvSpPr>
            <a:spLocks noGrp="1" noChangeArrowheads="1"/>
          </p:cNvSpPr>
          <p:nvPr>
            <p:ph type="sldNum" sz="quarter" idx="12"/>
          </p:nvPr>
        </p:nvSpPr>
        <p:spPr>
          <a:ln/>
        </p:spPr>
        <p:txBody>
          <a:bodyPr/>
          <a:lstStyle>
            <a:lvl1pPr>
              <a:defRPr/>
            </a:lvl1pPr>
          </a:lstStyle>
          <a:p>
            <a:pPr>
              <a:defRPr/>
            </a:pPr>
            <a:fld id="{D3829566-7BA0-4001-8B1A-19A7B62D116F}"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34348052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r">
              <a:defRPr sz="1846" b="1"/>
            </a:lvl1pPr>
          </a:lstStyle>
          <a:p>
            <a:r>
              <a:rPr lang="en-US"/>
              <a:t>Click to edit Master title style</a:t>
            </a:r>
            <a:endParaRPr lang="fa-IR"/>
          </a:p>
        </p:txBody>
      </p:sp>
      <p:sp>
        <p:nvSpPr>
          <p:cNvPr id="3" name="Content Placeholder 2"/>
          <p:cNvSpPr>
            <a:spLocks noGrp="1"/>
          </p:cNvSpPr>
          <p:nvPr>
            <p:ph idx="1"/>
          </p:nvPr>
        </p:nvSpPr>
        <p:spPr>
          <a:xfrm>
            <a:off x="3575051" y="273054"/>
            <a:ext cx="5111750" cy="5853113"/>
          </a:xfrm>
        </p:spPr>
        <p:txBody>
          <a:bodyPr/>
          <a:lstStyle>
            <a:lvl1pPr>
              <a:defRPr sz="2954"/>
            </a:lvl1pPr>
            <a:lvl2pPr>
              <a:defRPr sz="2585"/>
            </a:lvl2pPr>
            <a:lvl3pPr>
              <a:defRPr sz="2215"/>
            </a:lvl3pPr>
            <a:lvl4pPr>
              <a:defRPr sz="1846"/>
            </a:lvl4pPr>
            <a:lvl5pPr>
              <a:defRPr sz="1846"/>
            </a:lvl5pPr>
            <a:lvl6pPr>
              <a:defRPr sz="1846"/>
            </a:lvl6pPr>
            <a:lvl7pPr>
              <a:defRPr sz="1846"/>
            </a:lvl7pPr>
            <a:lvl8pPr>
              <a:defRPr sz="1846"/>
            </a:lvl8pPr>
            <a:lvl9pPr>
              <a:defRPr sz="1846"/>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4" name="Text Placeholder 3"/>
          <p:cNvSpPr>
            <a:spLocks noGrp="1"/>
          </p:cNvSpPr>
          <p:nvPr>
            <p:ph type="body" sz="half" idx="2"/>
          </p:nvPr>
        </p:nvSpPr>
        <p:spPr>
          <a:xfrm>
            <a:off x="457200" y="1435103"/>
            <a:ext cx="3008313" cy="4691063"/>
          </a:xfrm>
        </p:spPr>
        <p:txBody>
          <a:bodyPr/>
          <a:lstStyle>
            <a:lvl1pPr marL="0" indent="0">
              <a:buNone/>
              <a:defRPr sz="1292"/>
            </a:lvl1pPr>
            <a:lvl2pPr marL="422041" indent="0">
              <a:buNone/>
              <a:defRPr sz="1108"/>
            </a:lvl2pPr>
            <a:lvl3pPr marL="844083" indent="0">
              <a:buNone/>
              <a:defRPr sz="923"/>
            </a:lvl3pPr>
            <a:lvl4pPr marL="1266124" indent="0">
              <a:buNone/>
              <a:defRPr sz="831"/>
            </a:lvl4pPr>
            <a:lvl5pPr marL="1688165" indent="0">
              <a:buNone/>
              <a:defRPr sz="831"/>
            </a:lvl5pPr>
            <a:lvl6pPr marL="2110207" indent="0">
              <a:buNone/>
              <a:defRPr sz="831"/>
            </a:lvl6pPr>
            <a:lvl7pPr marL="2532248" indent="0">
              <a:buNone/>
              <a:defRPr sz="831"/>
            </a:lvl7pPr>
            <a:lvl8pPr marL="2954289" indent="0">
              <a:buNone/>
              <a:defRPr sz="831"/>
            </a:lvl8pPr>
            <a:lvl9pPr marL="3376331" indent="0">
              <a:buNone/>
              <a:defRPr sz="831"/>
            </a:lvl9pPr>
          </a:lstStyle>
          <a:p>
            <a:pPr lvl="0"/>
            <a:r>
              <a:rPr lang="en-US"/>
              <a:t>Click to edit Master text styles</a:t>
            </a:r>
          </a:p>
        </p:txBody>
      </p:sp>
      <p:sp>
        <p:nvSpPr>
          <p:cNvPr id="5" name="Rectangle 8"/>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9"/>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10"/>
          <p:cNvSpPr>
            <a:spLocks noGrp="1" noChangeArrowheads="1"/>
          </p:cNvSpPr>
          <p:nvPr>
            <p:ph type="sldNum" sz="quarter" idx="12"/>
          </p:nvPr>
        </p:nvSpPr>
        <p:spPr>
          <a:ln/>
        </p:spPr>
        <p:txBody>
          <a:bodyPr/>
          <a:lstStyle>
            <a:lvl1pPr>
              <a:defRPr/>
            </a:lvl1pPr>
          </a:lstStyle>
          <a:p>
            <a:pPr>
              <a:defRPr/>
            </a:pPr>
            <a:fld id="{C3DB168C-D26F-4165-B92F-0B5485CCAE69}"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50076080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r">
              <a:defRPr sz="1846" b="1"/>
            </a:lvl1pPr>
          </a:lstStyle>
          <a:p>
            <a:r>
              <a:rPr lang="en-US"/>
              <a:t>Click to edit Master title style</a:t>
            </a:r>
            <a:endParaRPr lang="fa-IR"/>
          </a:p>
        </p:txBody>
      </p:sp>
      <p:sp>
        <p:nvSpPr>
          <p:cNvPr id="3" name="Picture Placeholder 2"/>
          <p:cNvSpPr>
            <a:spLocks noGrp="1"/>
          </p:cNvSpPr>
          <p:nvPr>
            <p:ph type="pic" idx="1"/>
          </p:nvPr>
        </p:nvSpPr>
        <p:spPr>
          <a:xfrm>
            <a:off x="1792288" y="612775"/>
            <a:ext cx="5486400" cy="4114800"/>
          </a:xfrm>
        </p:spPr>
        <p:txBody>
          <a:bodyPr/>
          <a:lstStyle>
            <a:lvl1pPr marL="0" indent="0">
              <a:buNone/>
              <a:defRPr sz="2954"/>
            </a:lvl1pPr>
            <a:lvl2pPr marL="422041" indent="0">
              <a:buNone/>
              <a:defRPr sz="2585"/>
            </a:lvl2pPr>
            <a:lvl3pPr marL="844083" indent="0">
              <a:buNone/>
              <a:defRPr sz="2215"/>
            </a:lvl3pPr>
            <a:lvl4pPr marL="1266124" indent="0">
              <a:buNone/>
              <a:defRPr sz="1846"/>
            </a:lvl4pPr>
            <a:lvl5pPr marL="1688165" indent="0">
              <a:buNone/>
              <a:defRPr sz="1846"/>
            </a:lvl5pPr>
            <a:lvl6pPr marL="2110207" indent="0">
              <a:buNone/>
              <a:defRPr sz="1846"/>
            </a:lvl6pPr>
            <a:lvl7pPr marL="2532248" indent="0">
              <a:buNone/>
              <a:defRPr sz="1846"/>
            </a:lvl7pPr>
            <a:lvl8pPr marL="2954289" indent="0">
              <a:buNone/>
              <a:defRPr sz="1846"/>
            </a:lvl8pPr>
            <a:lvl9pPr marL="3376331" indent="0">
              <a:buNone/>
              <a:defRPr sz="1846"/>
            </a:lvl9pPr>
          </a:lstStyle>
          <a:p>
            <a:pPr lvl="0"/>
            <a:endParaRPr lang="fa-IR"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292"/>
            </a:lvl1pPr>
            <a:lvl2pPr marL="422041" indent="0">
              <a:buNone/>
              <a:defRPr sz="1108"/>
            </a:lvl2pPr>
            <a:lvl3pPr marL="844083" indent="0">
              <a:buNone/>
              <a:defRPr sz="923"/>
            </a:lvl3pPr>
            <a:lvl4pPr marL="1266124" indent="0">
              <a:buNone/>
              <a:defRPr sz="831"/>
            </a:lvl4pPr>
            <a:lvl5pPr marL="1688165" indent="0">
              <a:buNone/>
              <a:defRPr sz="831"/>
            </a:lvl5pPr>
            <a:lvl6pPr marL="2110207" indent="0">
              <a:buNone/>
              <a:defRPr sz="831"/>
            </a:lvl6pPr>
            <a:lvl7pPr marL="2532248" indent="0">
              <a:buNone/>
              <a:defRPr sz="831"/>
            </a:lvl7pPr>
            <a:lvl8pPr marL="2954289" indent="0">
              <a:buNone/>
              <a:defRPr sz="831"/>
            </a:lvl8pPr>
            <a:lvl9pPr marL="3376331" indent="0">
              <a:buNone/>
              <a:defRPr sz="831"/>
            </a:lvl9pPr>
          </a:lstStyle>
          <a:p>
            <a:pPr lvl="0"/>
            <a:r>
              <a:rPr lang="en-US"/>
              <a:t>Click to edit Master text styles</a:t>
            </a:r>
          </a:p>
        </p:txBody>
      </p:sp>
      <p:sp>
        <p:nvSpPr>
          <p:cNvPr id="5" name="Rectangle 8"/>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9"/>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10"/>
          <p:cNvSpPr>
            <a:spLocks noGrp="1" noChangeArrowheads="1"/>
          </p:cNvSpPr>
          <p:nvPr>
            <p:ph type="sldNum" sz="quarter" idx="12"/>
          </p:nvPr>
        </p:nvSpPr>
        <p:spPr>
          <a:ln/>
        </p:spPr>
        <p:txBody>
          <a:bodyPr/>
          <a:lstStyle>
            <a:lvl1pPr>
              <a:defRPr/>
            </a:lvl1pPr>
          </a:lstStyle>
          <a:p>
            <a:pPr>
              <a:defRPr/>
            </a:pPr>
            <a:fld id="{B3FD0322-9471-4222-8920-67342DF65157}"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218453834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rotWithShape="0">
          <a:gsLst>
            <a:gs pos="0">
              <a:schemeClr val="bg1"/>
            </a:gs>
            <a:gs pos="100000">
              <a:schemeClr val="bg1">
                <a:gamma/>
                <a:shade val="46275"/>
                <a:invGamma/>
              </a:schemeClr>
            </a:gs>
          </a:gsLst>
          <a:lin ang="5400000" scaled="1"/>
        </a:gradFill>
        <a:effectLst/>
      </p:bgPr>
    </p:bg>
    <p:spTree>
      <p:nvGrpSpPr>
        <p:cNvPr id="1" name=""/>
        <p:cNvGrpSpPr/>
        <p:nvPr/>
      </p:nvGrpSpPr>
      <p:grpSpPr>
        <a:xfrm>
          <a:off x="0" y="0"/>
          <a:ext cx="0" cy="0"/>
          <a:chOff x="0" y="0"/>
          <a:chExt cx="0" cy="0"/>
        </a:xfrm>
      </p:grpSpPr>
      <p:sp>
        <p:nvSpPr>
          <p:cNvPr id="1026" name="Rectangle 2"/>
          <p:cNvSpPr>
            <a:spLocks noChangeArrowheads="1"/>
          </p:cNvSpPr>
          <p:nvPr/>
        </p:nvSpPr>
        <p:spPr bwMode="auto">
          <a:xfrm>
            <a:off x="381000" y="4"/>
            <a:ext cx="1447800" cy="6856413"/>
          </a:xfrm>
          <a:prstGeom prst="rect">
            <a:avLst/>
          </a:prstGeom>
          <a:gradFill rotWithShape="0">
            <a:gsLst>
              <a:gs pos="0">
                <a:schemeClr val="bg1">
                  <a:alpha val="50000"/>
                </a:schemeClr>
              </a:gs>
              <a:gs pos="100000">
                <a:schemeClr val="bg1">
                  <a:gamma/>
                  <a:shade val="61961"/>
                  <a:invGamma/>
                </a:schemeClr>
              </a:gs>
            </a:gsLst>
            <a:lin ang="5400000" scaled="1"/>
          </a:gradFill>
          <a:ln w="9525">
            <a:noFill/>
            <a:miter lim="800000"/>
            <a:headEnd/>
            <a:tailEnd/>
          </a:ln>
          <a:effectLst/>
        </p:spPr>
        <p:txBody>
          <a:bodyPr/>
          <a:lstStyle/>
          <a:p>
            <a:pPr>
              <a:defRPr/>
            </a:pPr>
            <a:endParaRPr lang="fa-IR" sz="1662">
              <a:solidFill>
                <a:srgbClr val="000000"/>
              </a:solidFill>
            </a:endParaRPr>
          </a:p>
        </p:txBody>
      </p:sp>
      <p:sp>
        <p:nvSpPr>
          <p:cNvPr id="1027" name="Rectangle 3"/>
          <p:cNvSpPr>
            <a:spLocks noChangeArrowheads="1"/>
          </p:cNvSpPr>
          <p:nvPr/>
        </p:nvSpPr>
        <p:spPr bwMode="auto">
          <a:xfrm>
            <a:off x="152400" y="1752600"/>
            <a:ext cx="4724400" cy="152400"/>
          </a:xfrm>
          <a:prstGeom prst="rect">
            <a:avLst/>
          </a:prstGeom>
          <a:solidFill>
            <a:schemeClr val="accent1">
              <a:alpha val="50000"/>
            </a:schemeClr>
          </a:solidFill>
          <a:ln w="9525">
            <a:noFill/>
            <a:miter lim="800000"/>
            <a:headEnd/>
            <a:tailEnd/>
          </a:ln>
          <a:effectLst/>
        </p:spPr>
        <p:txBody>
          <a:bodyPr/>
          <a:lstStyle/>
          <a:p>
            <a:pPr>
              <a:defRPr/>
            </a:pPr>
            <a:endParaRPr lang="fa-IR" sz="1662">
              <a:solidFill>
                <a:srgbClr val="000000"/>
              </a:solidFill>
            </a:endParaRPr>
          </a:p>
        </p:txBody>
      </p:sp>
      <p:sp>
        <p:nvSpPr>
          <p:cNvPr id="1028" name="Rectangle 4"/>
          <p:cNvSpPr>
            <a:spLocks noChangeArrowheads="1"/>
          </p:cNvSpPr>
          <p:nvPr/>
        </p:nvSpPr>
        <p:spPr bwMode="auto">
          <a:xfrm>
            <a:off x="685800" y="6629404"/>
            <a:ext cx="3505200" cy="227013"/>
          </a:xfrm>
          <a:prstGeom prst="rect">
            <a:avLst/>
          </a:prstGeom>
          <a:gradFill rotWithShape="0">
            <a:gsLst>
              <a:gs pos="0">
                <a:schemeClr val="hlink">
                  <a:gamma/>
                  <a:shade val="46275"/>
                  <a:invGamma/>
                </a:schemeClr>
              </a:gs>
              <a:gs pos="50000">
                <a:schemeClr val="hlink"/>
              </a:gs>
              <a:gs pos="100000">
                <a:schemeClr val="hlink">
                  <a:gamma/>
                  <a:shade val="46275"/>
                  <a:invGamma/>
                </a:schemeClr>
              </a:gs>
            </a:gsLst>
            <a:lin ang="0" scaled="1"/>
          </a:gradFill>
          <a:ln w="9525">
            <a:noFill/>
            <a:miter lim="800000"/>
            <a:headEnd/>
            <a:tailEnd/>
          </a:ln>
          <a:effectLst/>
        </p:spPr>
        <p:txBody>
          <a:bodyPr/>
          <a:lstStyle/>
          <a:p>
            <a:pPr>
              <a:defRPr/>
            </a:pPr>
            <a:endParaRPr lang="fa-IR" sz="1662">
              <a:solidFill>
                <a:srgbClr val="000000"/>
              </a:solidFill>
            </a:endParaRPr>
          </a:p>
        </p:txBody>
      </p:sp>
      <p:sp>
        <p:nvSpPr>
          <p:cNvPr id="1029" name="Rectangle 5"/>
          <p:cNvSpPr>
            <a:spLocks noChangeArrowheads="1"/>
          </p:cNvSpPr>
          <p:nvPr/>
        </p:nvSpPr>
        <p:spPr bwMode="auto">
          <a:xfrm>
            <a:off x="762002" y="762000"/>
            <a:ext cx="8380413" cy="762000"/>
          </a:xfrm>
          <a:prstGeom prst="rect">
            <a:avLst/>
          </a:prstGeom>
          <a:gradFill rotWithShape="0">
            <a:gsLst>
              <a:gs pos="0">
                <a:schemeClr val="bg1"/>
              </a:gs>
              <a:gs pos="100000">
                <a:schemeClr val="bg1">
                  <a:gamma/>
                  <a:shade val="15294"/>
                  <a:invGamma/>
                </a:schemeClr>
              </a:gs>
            </a:gsLst>
            <a:lin ang="0" scaled="1"/>
          </a:gradFill>
          <a:ln w="9525">
            <a:noFill/>
            <a:miter lim="800000"/>
            <a:headEnd/>
            <a:tailEnd/>
          </a:ln>
          <a:effectLst/>
        </p:spPr>
        <p:txBody>
          <a:bodyPr/>
          <a:lstStyle/>
          <a:p>
            <a:pPr>
              <a:defRPr/>
            </a:pPr>
            <a:endParaRPr lang="fa-IR" sz="1662">
              <a:solidFill>
                <a:srgbClr val="000000"/>
              </a:solidFill>
            </a:endParaRPr>
          </a:p>
        </p:txBody>
      </p:sp>
      <p:sp>
        <p:nvSpPr>
          <p:cNvPr id="1030" name="Rectangle 6"/>
          <p:cNvSpPr>
            <a:spLocks noGrp="1" noChangeArrowheads="1"/>
          </p:cNvSpPr>
          <p:nvPr>
            <p:ph type="title"/>
          </p:nvPr>
        </p:nvSpPr>
        <p:spPr bwMode="auto">
          <a:xfrm>
            <a:off x="685800" y="609600"/>
            <a:ext cx="7772400" cy="1143000"/>
          </a:xfrm>
          <a:prstGeom prst="rect">
            <a:avLst/>
          </a:prstGeom>
          <a:noFill/>
          <a:ln w="9525">
            <a:noFill/>
            <a:miter lim="800000"/>
            <a:headEnd/>
            <a:tailEnd/>
          </a:ln>
          <a:effectLst/>
        </p:spPr>
        <p:txBody>
          <a:bodyPr vert="horz" wrap="square" lIns="92075" tIns="46038" rIns="92075" bIns="46038" numCol="1" anchor="ctr" anchorCtr="0" compatLnSpc="1">
            <a:prstTxWarp prst="textNoShape">
              <a:avLst/>
            </a:prstTxWarp>
          </a:bodyPr>
          <a:lstStyle/>
          <a:p>
            <a:pPr lvl="0"/>
            <a:r>
              <a:rPr lang="en-US"/>
              <a:t>Click to edit Master title style</a:t>
            </a:r>
          </a:p>
        </p:txBody>
      </p:sp>
      <p:sp>
        <p:nvSpPr>
          <p:cNvPr id="1031" name="Rectangle 7"/>
          <p:cNvSpPr>
            <a:spLocks noGrp="1" noChangeArrowheads="1"/>
          </p:cNvSpPr>
          <p:nvPr>
            <p:ph type="body" idx="1"/>
          </p:nvPr>
        </p:nvSpPr>
        <p:spPr bwMode="auto">
          <a:xfrm>
            <a:off x="685800" y="1981200"/>
            <a:ext cx="7772400" cy="4114800"/>
          </a:xfrm>
          <a:prstGeom prst="rect">
            <a:avLst/>
          </a:prstGeom>
          <a:noFill/>
          <a:ln w="9525">
            <a:noFill/>
            <a:miter lim="800000"/>
            <a:headEnd/>
            <a:tailEnd/>
          </a:ln>
        </p:spPr>
        <p:txBody>
          <a:bodyPr vert="horz" wrap="square" lIns="92075" tIns="46038" rIns="92075" bIns="46038"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32" name="Rectangle 8"/>
          <p:cNvSpPr>
            <a:spLocks noGrp="1" noChangeArrowheads="1"/>
          </p:cNvSpPr>
          <p:nvPr>
            <p:ph type="dt" sz="half" idx="2"/>
          </p:nvPr>
        </p:nvSpPr>
        <p:spPr bwMode="auto">
          <a:xfrm>
            <a:off x="685800" y="6172200"/>
            <a:ext cx="1905000" cy="457200"/>
          </a:xfrm>
          <a:prstGeom prst="rect">
            <a:avLst/>
          </a:prstGeom>
          <a:noFill/>
          <a:ln w="9525">
            <a:noFill/>
            <a:miter lim="800000"/>
            <a:headEnd/>
            <a:tailEnd/>
          </a:ln>
          <a:effectLst/>
        </p:spPr>
        <p:txBody>
          <a:bodyPr vert="horz" wrap="square" lIns="92075" tIns="46038" rIns="92075" bIns="46038" numCol="1" anchor="ctr" anchorCtr="0" compatLnSpc="1">
            <a:prstTxWarp prst="textNoShape">
              <a:avLst/>
            </a:prstTxWarp>
          </a:bodyPr>
          <a:lstStyle>
            <a:lvl1pPr>
              <a:defRPr kumimoji="0" sz="1292" smtClean="0"/>
            </a:lvl1pPr>
          </a:lstStyle>
          <a:p>
            <a:pPr>
              <a:defRPr/>
            </a:pPr>
            <a:endParaRPr lang="en-US">
              <a:solidFill>
                <a:srgbClr val="000000"/>
              </a:solidFill>
            </a:endParaRPr>
          </a:p>
        </p:txBody>
      </p:sp>
      <p:sp>
        <p:nvSpPr>
          <p:cNvPr id="1033" name="Rectangle 9"/>
          <p:cNvSpPr>
            <a:spLocks noGrp="1" noChangeArrowheads="1"/>
          </p:cNvSpPr>
          <p:nvPr>
            <p:ph type="ftr" sz="quarter" idx="3"/>
          </p:nvPr>
        </p:nvSpPr>
        <p:spPr bwMode="auto">
          <a:xfrm>
            <a:off x="3124200" y="6172200"/>
            <a:ext cx="2895600" cy="457200"/>
          </a:xfrm>
          <a:prstGeom prst="rect">
            <a:avLst/>
          </a:prstGeom>
          <a:noFill/>
          <a:ln w="9525">
            <a:noFill/>
            <a:miter lim="800000"/>
            <a:headEnd/>
            <a:tailEnd/>
          </a:ln>
          <a:effectLst/>
        </p:spPr>
        <p:txBody>
          <a:bodyPr vert="horz" wrap="square" lIns="92075" tIns="46038" rIns="92075" bIns="46038" numCol="1" anchor="ctr" anchorCtr="0" compatLnSpc="1">
            <a:prstTxWarp prst="textNoShape">
              <a:avLst/>
            </a:prstTxWarp>
          </a:bodyPr>
          <a:lstStyle>
            <a:lvl1pPr algn="ctr">
              <a:defRPr kumimoji="0" sz="1292" smtClean="0"/>
            </a:lvl1pPr>
          </a:lstStyle>
          <a:p>
            <a:pPr>
              <a:defRPr/>
            </a:pPr>
            <a:endParaRPr lang="en-US">
              <a:solidFill>
                <a:srgbClr val="000000"/>
              </a:solidFill>
            </a:endParaRPr>
          </a:p>
        </p:txBody>
      </p:sp>
      <p:sp>
        <p:nvSpPr>
          <p:cNvPr id="1034" name="Rectangle 10"/>
          <p:cNvSpPr>
            <a:spLocks noGrp="1" noChangeArrowheads="1"/>
          </p:cNvSpPr>
          <p:nvPr>
            <p:ph type="sldNum" sz="quarter" idx="4"/>
          </p:nvPr>
        </p:nvSpPr>
        <p:spPr bwMode="auto">
          <a:xfrm>
            <a:off x="6553200" y="6172200"/>
            <a:ext cx="1905000" cy="457200"/>
          </a:xfrm>
          <a:prstGeom prst="rect">
            <a:avLst/>
          </a:prstGeom>
          <a:noFill/>
          <a:ln w="9525">
            <a:noFill/>
            <a:miter lim="800000"/>
            <a:headEnd/>
            <a:tailEnd/>
          </a:ln>
          <a:effectLst/>
        </p:spPr>
        <p:txBody>
          <a:bodyPr vert="horz" wrap="square" lIns="92075" tIns="46038" rIns="92075" bIns="46038" numCol="1" anchor="ctr" anchorCtr="0" compatLnSpc="1">
            <a:prstTxWarp prst="textNoShape">
              <a:avLst/>
            </a:prstTxWarp>
          </a:bodyPr>
          <a:lstStyle>
            <a:lvl1pPr algn="r">
              <a:defRPr kumimoji="0" sz="1292" smtClean="0"/>
            </a:lvl1pPr>
          </a:lstStyle>
          <a:p>
            <a:pPr>
              <a:defRPr/>
            </a:pPr>
            <a:fld id="{7FE4BC95-8733-4B0B-85DC-46AD135C3620}"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151932847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0" fontAlgn="base" hangingPunct="0">
        <a:spcBef>
          <a:spcPct val="0"/>
        </a:spcBef>
        <a:spcAft>
          <a:spcPct val="0"/>
        </a:spcAft>
        <a:defRPr sz="4062">
          <a:solidFill>
            <a:schemeClr val="tx2"/>
          </a:solidFill>
          <a:effectLst>
            <a:outerShdw blurRad="38100" dist="38100" dir="2700000" algn="tl">
              <a:srgbClr val="000000"/>
            </a:outerShdw>
          </a:effectLst>
          <a:latin typeface="+mj-lt"/>
          <a:ea typeface="+mj-ea"/>
          <a:cs typeface="+mj-cs"/>
        </a:defRPr>
      </a:lvl1pPr>
      <a:lvl2pPr algn="l" rtl="0" eaLnBrk="0" fontAlgn="base" hangingPunct="0">
        <a:spcBef>
          <a:spcPct val="0"/>
        </a:spcBef>
        <a:spcAft>
          <a:spcPct val="0"/>
        </a:spcAft>
        <a:defRPr sz="4062">
          <a:solidFill>
            <a:schemeClr val="tx2"/>
          </a:solidFill>
          <a:effectLst>
            <a:outerShdw blurRad="38100" dist="38100" dir="2700000" algn="tl">
              <a:srgbClr val="000000"/>
            </a:outerShdw>
          </a:effectLst>
          <a:latin typeface="Times New Roman" pitchFamily="18" charset="0"/>
        </a:defRPr>
      </a:lvl2pPr>
      <a:lvl3pPr algn="l" rtl="0" eaLnBrk="0" fontAlgn="base" hangingPunct="0">
        <a:spcBef>
          <a:spcPct val="0"/>
        </a:spcBef>
        <a:spcAft>
          <a:spcPct val="0"/>
        </a:spcAft>
        <a:defRPr sz="4062">
          <a:solidFill>
            <a:schemeClr val="tx2"/>
          </a:solidFill>
          <a:effectLst>
            <a:outerShdw blurRad="38100" dist="38100" dir="2700000" algn="tl">
              <a:srgbClr val="000000"/>
            </a:outerShdw>
          </a:effectLst>
          <a:latin typeface="Times New Roman" pitchFamily="18" charset="0"/>
        </a:defRPr>
      </a:lvl3pPr>
      <a:lvl4pPr algn="l" rtl="0" eaLnBrk="0" fontAlgn="base" hangingPunct="0">
        <a:spcBef>
          <a:spcPct val="0"/>
        </a:spcBef>
        <a:spcAft>
          <a:spcPct val="0"/>
        </a:spcAft>
        <a:defRPr sz="4062">
          <a:solidFill>
            <a:schemeClr val="tx2"/>
          </a:solidFill>
          <a:effectLst>
            <a:outerShdw blurRad="38100" dist="38100" dir="2700000" algn="tl">
              <a:srgbClr val="000000"/>
            </a:outerShdw>
          </a:effectLst>
          <a:latin typeface="Times New Roman" pitchFamily="18" charset="0"/>
        </a:defRPr>
      </a:lvl4pPr>
      <a:lvl5pPr algn="l" rtl="0" eaLnBrk="0" fontAlgn="base" hangingPunct="0">
        <a:spcBef>
          <a:spcPct val="0"/>
        </a:spcBef>
        <a:spcAft>
          <a:spcPct val="0"/>
        </a:spcAft>
        <a:defRPr sz="4062">
          <a:solidFill>
            <a:schemeClr val="tx2"/>
          </a:solidFill>
          <a:effectLst>
            <a:outerShdw blurRad="38100" dist="38100" dir="2700000" algn="tl">
              <a:srgbClr val="000000"/>
            </a:outerShdw>
          </a:effectLst>
          <a:latin typeface="Times New Roman" pitchFamily="18" charset="0"/>
        </a:defRPr>
      </a:lvl5pPr>
      <a:lvl6pPr marL="422041" algn="l" rtl="0" fontAlgn="base">
        <a:spcBef>
          <a:spcPct val="0"/>
        </a:spcBef>
        <a:spcAft>
          <a:spcPct val="0"/>
        </a:spcAft>
        <a:defRPr sz="4062">
          <a:solidFill>
            <a:schemeClr val="tx2"/>
          </a:solidFill>
          <a:effectLst>
            <a:outerShdw blurRad="38100" dist="38100" dir="2700000" algn="tl">
              <a:srgbClr val="000000"/>
            </a:outerShdw>
          </a:effectLst>
          <a:latin typeface="Times New Roman" pitchFamily="18" charset="0"/>
        </a:defRPr>
      </a:lvl6pPr>
      <a:lvl7pPr marL="844083" algn="l" rtl="0" fontAlgn="base">
        <a:spcBef>
          <a:spcPct val="0"/>
        </a:spcBef>
        <a:spcAft>
          <a:spcPct val="0"/>
        </a:spcAft>
        <a:defRPr sz="4062">
          <a:solidFill>
            <a:schemeClr val="tx2"/>
          </a:solidFill>
          <a:effectLst>
            <a:outerShdw blurRad="38100" dist="38100" dir="2700000" algn="tl">
              <a:srgbClr val="000000"/>
            </a:outerShdw>
          </a:effectLst>
          <a:latin typeface="Times New Roman" pitchFamily="18" charset="0"/>
        </a:defRPr>
      </a:lvl7pPr>
      <a:lvl8pPr marL="1266124" algn="l" rtl="0" fontAlgn="base">
        <a:spcBef>
          <a:spcPct val="0"/>
        </a:spcBef>
        <a:spcAft>
          <a:spcPct val="0"/>
        </a:spcAft>
        <a:defRPr sz="4062">
          <a:solidFill>
            <a:schemeClr val="tx2"/>
          </a:solidFill>
          <a:effectLst>
            <a:outerShdw blurRad="38100" dist="38100" dir="2700000" algn="tl">
              <a:srgbClr val="000000"/>
            </a:outerShdw>
          </a:effectLst>
          <a:latin typeface="Times New Roman" pitchFamily="18" charset="0"/>
        </a:defRPr>
      </a:lvl8pPr>
      <a:lvl9pPr marL="1688165" algn="l" rtl="0" fontAlgn="base">
        <a:spcBef>
          <a:spcPct val="0"/>
        </a:spcBef>
        <a:spcAft>
          <a:spcPct val="0"/>
        </a:spcAft>
        <a:defRPr sz="4062">
          <a:solidFill>
            <a:schemeClr val="tx2"/>
          </a:solidFill>
          <a:effectLst>
            <a:outerShdw blurRad="38100" dist="38100" dir="2700000" algn="tl">
              <a:srgbClr val="000000"/>
            </a:outerShdw>
          </a:effectLst>
          <a:latin typeface="Times New Roman" pitchFamily="18" charset="0"/>
        </a:defRPr>
      </a:lvl9pPr>
    </p:titleStyle>
    <p:bodyStyle>
      <a:lvl1pPr marL="316531" indent="-316531" algn="l" rtl="0" eaLnBrk="0" fontAlgn="base" hangingPunct="0">
        <a:spcBef>
          <a:spcPct val="20000"/>
        </a:spcBef>
        <a:spcAft>
          <a:spcPct val="0"/>
        </a:spcAft>
        <a:buClr>
          <a:schemeClr val="accent2"/>
        </a:buClr>
        <a:buSzPct val="80000"/>
        <a:buFont typeface="Wingdings" pitchFamily="2" charset="2"/>
        <a:buChar char="l"/>
        <a:defRPr sz="2954" b="1">
          <a:solidFill>
            <a:schemeClr val="tx1"/>
          </a:solidFill>
          <a:latin typeface="+mn-lt"/>
          <a:ea typeface="+mn-ea"/>
          <a:cs typeface="+mn-cs"/>
        </a:defRPr>
      </a:lvl1pPr>
      <a:lvl2pPr marL="685817" indent="-263776" algn="l" rtl="0" eaLnBrk="0" fontAlgn="base" hangingPunct="0">
        <a:spcBef>
          <a:spcPct val="20000"/>
        </a:spcBef>
        <a:spcAft>
          <a:spcPct val="0"/>
        </a:spcAft>
        <a:buChar char="–"/>
        <a:defRPr sz="2585" b="1">
          <a:solidFill>
            <a:schemeClr val="tx1"/>
          </a:solidFill>
          <a:latin typeface="+mn-lt"/>
        </a:defRPr>
      </a:lvl2pPr>
      <a:lvl3pPr marL="1055103" indent="-211021" algn="l" rtl="0" eaLnBrk="0" fontAlgn="base" hangingPunct="0">
        <a:spcBef>
          <a:spcPct val="20000"/>
        </a:spcBef>
        <a:spcAft>
          <a:spcPct val="0"/>
        </a:spcAft>
        <a:buClr>
          <a:schemeClr val="accent2"/>
        </a:buClr>
        <a:buChar char="•"/>
        <a:defRPr sz="2215" b="1">
          <a:solidFill>
            <a:schemeClr val="tx1"/>
          </a:solidFill>
          <a:latin typeface="+mn-lt"/>
        </a:defRPr>
      </a:lvl3pPr>
      <a:lvl4pPr marL="1477145" indent="-211021" algn="l" rtl="0" eaLnBrk="0" fontAlgn="base" hangingPunct="0">
        <a:spcBef>
          <a:spcPct val="20000"/>
        </a:spcBef>
        <a:spcAft>
          <a:spcPct val="0"/>
        </a:spcAft>
        <a:buChar char="–"/>
        <a:defRPr sz="1846" b="1">
          <a:solidFill>
            <a:schemeClr val="tx1"/>
          </a:solidFill>
          <a:latin typeface="+mn-lt"/>
        </a:defRPr>
      </a:lvl4pPr>
      <a:lvl5pPr marL="1899186" indent="-211021" algn="l" rtl="0" eaLnBrk="0" fontAlgn="base" hangingPunct="0">
        <a:spcBef>
          <a:spcPct val="20000"/>
        </a:spcBef>
        <a:spcAft>
          <a:spcPct val="0"/>
        </a:spcAft>
        <a:buClr>
          <a:schemeClr val="accent2"/>
        </a:buClr>
        <a:buChar char="•"/>
        <a:defRPr sz="1846" b="1">
          <a:solidFill>
            <a:schemeClr val="tx1"/>
          </a:solidFill>
          <a:latin typeface="+mn-lt"/>
        </a:defRPr>
      </a:lvl5pPr>
      <a:lvl6pPr marL="2321227" indent="-211021" algn="l" rtl="0" fontAlgn="base">
        <a:spcBef>
          <a:spcPct val="20000"/>
        </a:spcBef>
        <a:spcAft>
          <a:spcPct val="0"/>
        </a:spcAft>
        <a:buClr>
          <a:schemeClr val="accent2"/>
        </a:buClr>
        <a:buChar char="•"/>
        <a:defRPr sz="1846" b="1">
          <a:solidFill>
            <a:schemeClr val="tx1"/>
          </a:solidFill>
          <a:latin typeface="+mn-lt"/>
        </a:defRPr>
      </a:lvl6pPr>
      <a:lvl7pPr marL="2743269" indent="-211021" algn="l" rtl="0" fontAlgn="base">
        <a:spcBef>
          <a:spcPct val="20000"/>
        </a:spcBef>
        <a:spcAft>
          <a:spcPct val="0"/>
        </a:spcAft>
        <a:buClr>
          <a:schemeClr val="accent2"/>
        </a:buClr>
        <a:buChar char="•"/>
        <a:defRPr sz="1846" b="1">
          <a:solidFill>
            <a:schemeClr val="tx1"/>
          </a:solidFill>
          <a:latin typeface="+mn-lt"/>
        </a:defRPr>
      </a:lvl7pPr>
      <a:lvl8pPr marL="3165310" indent="-211021" algn="l" rtl="0" fontAlgn="base">
        <a:spcBef>
          <a:spcPct val="20000"/>
        </a:spcBef>
        <a:spcAft>
          <a:spcPct val="0"/>
        </a:spcAft>
        <a:buClr>
          <a:schemeClr val="accent2"/>
        </a:buClr>
        <a:buChar char="•"/>
        <a:defRPr sz="1846" b="1">
          <a:solidFill>
            <a:schemeClr val="tx1"/>
          </a:solidFill>
          <a:latin typeface="+mn-lt"/>
        </a:defRPr>
      </a:lvl8pPr>
      <a:lvl9pPr marL="3587351" indent="-211021" algn="l" rtl="0" fontAlgn="base">
        <a:spcBef>
          <a:spcPct val="20000"/>
        </a:spcBef>
        <a:spcAft>
          <a:spcPct val="0"/>
        </a:spcAft>
        <a:buClr>
          <a:schemeClr val="accent2"/>
        </a:buClr>
        <a:buChar char="•"/>
        <a:defRPr sz="1846" b="1">
          <a:solidFill>
            <a:schemeClr val="tx1"/>
          </a:solidFill>
          <a:latin typeface="+mn-lt"/>
        </a:defRPr>
      </a:lvl9pPr>
    </p:bodyStyle>
    <p:otherStyle>
      <a:defPPr>
        <a:defRPr lang="fa-IR"/>
      </a:defPPr>
      <a:lvl1pPr marL="0" algn="r" defTabSz="844083" rtl="1" eaLnBrk="1" latinLnBrk="0" hangingPunct="1">
        <a:defRPr sz="1662" kern="1200">
          <a:solidFill>
            <a:schemeClr val="tx1"/>
          </a:solidFill>
          <a:latin typeface="+mn-lt"/>
          <a:ea typeface="+mn-ea"/>
          <a:cs typeface="+mn-cs"/>
        </a:defRPr>
      </a:lvl1pPr>
      <a:lvl2pPr marL="422041" algn="r" defTabSz="844083" rtl="1" eaLnBrk="1" latinLnBrk="0" hangingPunct="1">
        <a:defRPr sz="1662" kern="1200">
          <a:solidFill>
            <a:schemeClr val="tx1"/>
          </a:solidFill>
          <a:latin typeface="+mn-lt"/>
          <a:ea typeface="+mn-ea"/>
          <a:cs typeface="+mn-cs"/>
        </a:defRPr>
      </a:lvl2pPr>
      <a:lvl3pPr marL="844083" algn="r" defTabSz="844083" rtl="1" eaLnBrk="1" latinLnBrk="0" hangingPunct="1">
        <a:defRPr sz="1662" kern="1200">
          <a:solidFill>
            <a:schemeClr val="tx1"/>
          </a:solidFill>
          <a:latin typeface="+mn-lt"/>
          <a:ea typeface="+mn-ea"/>
          <a:cs typeface="+mn-cs"/>
        </a:defRPr>
      </a:lvl3pPr>
      <a:lvl4pPr marL="1266124" algn="r" defTabSz="844083" rtl="1" eaLnBrk="1" latinLnBrk="0" hangingPunct="1">
        <a:defRPr sz="1662" kern="1200">
          <a:solidFill>
            <a:schemeClr val="tx1"/>
          </a:solidFill>
          <a:latin typeface="+mn-lt"/>
          <a:ea typeface="+mn-ea"/>
          <a:cs typeface="+mn-cs"/>
        </a:defRPr>
      </a:lvl4pPr>
      <a:lvl5pPr marL="1688165" algn="r" defTabSz="844083" rtl="1" eaLnBrk="1" latinLnBrk="0" hangingPunct="1">
        <a:defRPr sz="1662" kern="1200">
          <a:solidFill>
            <a:schemeClr val="tx1"/>
          </a:solidFill>
          <a:latin typeface="+mn-lt"/>
          <a:ea typeface="+mn-ea"/>
          <a:cs typeface="+mn-cs"/>
        </a:defRPr>
      </a:lvl5pPr>
      <a:lvl6pPr marL="2110207" algn="r" defTabSz="844083" rtl="1" eaLnBrk="1" latinLnBrk="0" hangingPunct="1">
        <a:defRPr sz="1662" kern="1200">
          <a:solidFill>
            <a:schemeClr val="tx1"/>
          </a:solidFill>
          <a:latin typeface="+mn-lt"/>
          <a:ea typeface="+mn-ea"/>
          <a:cs typeface="+mn-cs"/>
        </a:defRPr>
      </a:lvl6pPr>
      <a:lvl7pPr marL="2532248" algn="r" defTabSz="844083" rtl="1" eaLnBrk="1" latinLnBrk="0" hangingPunct="1">
        <a:defRPr sz="1662" kern="1200">
          <a:solidFill>
            <a:schemeClr val="tx1"/>
          </a:solidFill>
          <a:latin typeface="+mn-lt"/>
          <a:ea typeface="+mn-ea"/>
          <a:cs typeface="+mn-cs"/>
        </a:defRPr>
      </a:lvl7pPr>
      <a:lvl8pPr marL="2954289" algn="r" defTabSz="844083" rtl="1" eaLnBrk="1" latinLnBrk="0" hangingPunct="1">
        <a:defRPr sz="1662" kern="1200">
          <a:solidFill>
            <a:schemeClr val="tx1"/>
          </a:solidFill>
          <a:latin typeface="+mn-lt"/>
          <a:ea typeface="+mn-ea"/>
          <a:cs typeface="+mn-cs"/>
        </a:defRPr>
      </a:lvl8pPr>
      <a:lvl9pPr marL="3376331" algn="r" defTabSz="844083" rtl="1" eaLnBrk="1" latinLnBrk="0" hangingPunct="1">
        <a:defRPr sz="1662"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gradFill rotWithShape="0">
          <a:gsLst>
            <a:gs pos="0">
              <a:schemeClr val="bg1"/>
            </a:gs>
            <a:gs pos="100000">
              <a:schemeClr val="bg1">
                <a:gamma/>
                <a:shade val="46275"/>
                <a:invGamma/>
              </a:schemeClr>
            </a:gs>
          </a:gsLst>
          <a:lin ang="5400000" scaled="1"/>
        </a:gradFill>
        <a:effectLst/>
      </p:bgPr>
    </p:bg>
    <p:spTree>
      <p:nvGrpSpPr>
        <p:cNvPr id="1" name=""/>
        <p:cNvGrpSpPr/>
        <p:nvPr/>
      </p:nvGrpSpPr>
      <p:grpSpPr>
        <a:xfrm>
          <a:off x="0" y="0"/>
          <a:ext cx="0" cy="0"/>
          <a:chOff x="0" y="0"/>
          <a:chExt cx="0" cy="0"/>
        </a:xfrm>
      </p:grpSpPr>
      <p:sp>
        <p:nvSpPr>
          <p:cNvPr id="1026" name="Rectangle 2"/>
          <p:cNvSpPr>
            <a:spLocks noChangeArrowheads="1"/>
          </p:cNvSpPr>
          <p:nvPr/>
        </p:nvSpPr>
        <p:spPr bwMode="auto">
          <a:xfrm>
            <a:off x="381000" y="10"/>
            <a:ext cx="1447800" cy="6856413"/>
          </a:xfrm>
          <a:prstGeom prst="rect">
            <a:avLst/>
          </a:prstGeom>
          <a:gradFill rotWithShape="0">
            <a:gsLst>
              <a:gs pos="0">
                <a:schemeClr val="bg1">
                  <a:alpha val="50000"/>
                </a:schemeClr>
              </a:gs>
              <a:gs pos="100000">
                <a:schemeClr val="bg1">
                  <a:gamma/>
                  <a:shade val="61961"/>
                  <a:invGamma/>
                </a:schemeClr>
              </a:gs>
            </a:gsLst>
            <a:lin ang="5400000" scaled="1"/>
          </a:gradFill>
          <a:ln w="9525">
            <a:noFill/>
            <a:miter lim="800000"/>
            <a:headEnd/>
            <a:tailEnd/>
          </a:ln>
          <a:effectLst/>
        </p:spPr>
        <p:txBody>
          <a:bodyPr/>
          <a:lstStyle/>
          <a:p>
            <a:pPr>
              <a:defRPr/>
            </a:pPr>
            <a:endParaRPr lang="fa-IR" sz="1662">
              <a:solidFill>
                <a:srgbClr val="000000"/>
              </a:solidFill>
            </a:endParaRPr>
          </a:p>
        </p:txBody>
      </p:sp>
      <p:sp>
        <p:nvSpPr>
          <p:cNvPr id="1027" name="Rectangle 3"/>
          <p:cNvSpPr>
            <a:spLocks noChangeArrowheads="1"/>
          </p:cNvSpPr>
          <p:nvPr/>
        </p:nvSpPr>
        <p:spPr bwMode="auto">
          <a:xfrm>
            <a:off x="152400" y="1752600"/>
            <a:ext cx="4724400" cy="152400"/>
          </a:xfrm>
          <a:prstGeom prst="rect">
            <a:avLst/>
          </a:prstGeom>
          <a:solidFill>
            <a:schemeClr val="accent1">
              <a:alpha val="50000"/>
            </a:schemeClr>
          </a:solidFill>
          <a:ln w="9525">
            <a:noFill/>
            <a:miter lim="800000"/>
            <a:headEnd/>
            <a:tailEnd/>
          </a:ln>
          <a:effectLst/>
        </p:spPr>
        <p:txBody>
          <a:bodyPr/>
          <a:lstStyle/>
          <a:p>
            <a:pPr>
              <a:defRPr/>
            </a:pPr>
            <a:endParaRPr lang="fa-IR" sz="1662">
              <a:solidFill>
                <a:srgbClr val="000000"/>
              </a:solidFill>
            </a:endParaRPr>
          </a:p>
        </p:txBody>
      </p:sp>
      <p:sp>
        <p:nvSpPr>
          <p:cNvPr id="1028" name="Rectangle 4"/>
          <p:cNvSpPr>
            <a:spLocks noChangeArrowheads="1"/>
          </p:cNvSpPr>
          <p:nvPr/>
        </p:nvSpPr>
        <p:spPr bwMode="auto">
          <a:xfrm>
            <a:off x="685800" y="6629410"/>
            <a:ext cx="3505200" cy="227013"/>
          </a:xfrm>
          <a:prstGeom prst="rect">
            <a:avLst/>
          </a:prstGeom>
          <a:gradFill rotWithShape="0">
            <a:gsLst>
              <a:gs pos="0">
                <a:schemeClr val="hlink">
                  <a:gamma/>
                  <a:shade val="46275"/>
                  <a:invGamma/>
                </a:schemeClr>
              </a:gs>
              <a:gs pos="50000">
                <a:schemeClr val="hlink"/>
              </a:gs>
              <a:gs pos="100000">
                <a:schemeClr val="hlink">
                  <a:gamma/>
                  <a:shade val="46275"/>
                  <a:invGamma/>
                </a:schemeClr>
              </a:gs>
            </a:gsLst>
            <a:lin ang="0" scaled="1"/>
          </a:gradFill>
          <a:ln w="9525">
            <a:noFill/>
            <a:miter lim="800000"/>
            <a:headEnd/>
            <a:tailEnd/>
          </a:ln>
          <a:effectLst/>
        </p:spPr>
        <p:txBody>
          <a:bodyPr/>
          <a:lstStyle/>
          <a:p>
            <a:pPr>
              <a:defRPr/>
            </a:pPr>
            <a:endParaRPr lang="fa-IR" sz="1662">
              <a:solidFill>
                <a:srgbClr val="000000"/>
              </a:solidFill>
            </a:endParaRPr>
          </a:p>
        </p:txBody>
      </p:sp>
      <p:sp>
        <p:nvSpPr>
          <p:cNvPr id="1029" name="Rectangle 5"/>
          <p:cNvSpPr>
            <a:spLocks noChangeArrowheads="1"/>
          </p:cNvSpPr>
          <p:nvPr/>
        </p:nvSpPr>
        <p:spPr bwMode="auto">
          <a:xfrm>
            <a:off x="762005" y="762000"/>
            <a:ext cx="8380413" cy="762000"/>
          </a:xfrm>
          <a:prstGeom prst="rect">
            <a:avLst/>
          </a:prstGeom>
          <a:gradFill rotWithShape="0">
            <a:gsLst>
              <a:gs pos="0">
                <a:schemeClr val="bg1"/>
              </a:gs>
              <a:gs pos="100000">
                <a:schemeClr val="bg1">
                  <a:gamma/>
                  <a:shade val="15294"/>
                  <a:invGamma/>
                </a:schemeClr>
              </a:gs>
            </a:gsLst>
            <a:lin ang="0" scaled="1"/>
          </a:gradFill>
          <a:ln w="9525">
            <a:noFill/>
            <a:miter lim="800000"/>
            <a:headEnd/>
            <a:tailEnd/>
          </a:ln>
          <a:effectLst/>
        </p:spPr>
        <p:txBody>
          <a:bodyPr/>
          <a:lstStyle/>
          <a:p>
            <a:pPr>
              <a:defRPr/>
            </a:pPr>
            <a:endParaRPr lang="fa-IR" sz="1662">
              <a:solidFill>
                <a:srgbClr val="000000"/>
              </a:solidFill>
            </a:endParaRPr>
          </a:p>
        </p:txBody>
      </p:sp>
      <p:sp>
        <p:nvSpPr>
          <p:cNvPr id="1030" name="Rectangle 6"/>
          <p:cNvSpPr>
            <a:spLocks noGrp="1" noChangeArrowheads="1"/>
          </p:cNvSpPr>
          <p:nvPr>
            <p:ph type="title"/>
          </p:nvPr>
        </p:nvSpPr>
        <p:spPr bwMode="auto">
          <a:xfrm>
            <a:off x="685800" y="609600"/>
            <a:ext cx="7772400" cy="1143000"/>
          </a:xfrm>
          <a:prstGeom prst="rect">
            <a:avLst/>
          </a:prstGeom>
          <a:noFill/>
          <a:ln w="9525">
            <a:noFill/>
            <a:miter lim="800000"/>
            <a:headEnd/>
            <a:tailEnd/>
          </a:ln>
          <a:effectLst/>
        </p:spPr>
        <p:txBody>
          <a:bodyPr vert="horz" wrap="square" lIns="92075" tIns="46038" rIns="92075" bIns="46038" numCol="1" anchor="ctr" anchorCtr="0" compatLnSpc="1">
            <a:prstTxWarp prst="textNoShape">
              <a:avLst/>
            </a:prstTxWarp>
          </a:bodyPr>
          <a:lstStyle/>
          <a:p>
            <a:pPr lvl="0"/>
            <a:r>
              <a:rPr lang="en-US"/>
              <a:t>Click to edit Master title style</a:t>
            </a:r>
          </a:p>
        </p:txBody>
      </p:sp>
      <p:sp>
        <p:nvSpPr>
          <p:cNvPr id="1031" name="Rectangle 7"/>
          <p:cNvSpPr>
            <a:spLocks noGrp="1" noChangeArrowheads="1"/>
          </p:cNvSpPr>
          <p:nvPr>
            <p:ph type="body" idx="1"/>
          </p:nvPr>
        </p:nvSpPr>
        <p:spPr bwMode="auto">
          <a:xfrm>
            <a:off x="685800" y="1981200"/>
            <a:ext cx="7772400" cy="4114800"/>
          </a:xfrm>
          <a:prstGeom prst="rect">
            <a:avLst/>
          </a:prstGeom>
          <a:noFill/>
          <a:ln w="9525">
            <a:noFill/>
            <a:miter lim="800000"/>
            <a:headEnd/>
            <a:tailEnd/>
          </a:ln>
        </p:spPr>
        <p:txBody>
          <a:bodyPr vert="horz" wrap="square" lIns="92075" tIns="46038" rIns="92075" bIns="46038"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32" name="Rectangle 8"/>
          <p:cNvSpPr>
            <a:spLocks noGrp="1" noChangeArrowheads="1"/>
          </p:cNvSpPr>
          <p:nvPr>
            <p:ph type="dt" sz="half" idx="2"/>
          </p:nvPr>
        </p:nvSpPr>
        <p:spPr bwMode="auto">
          <a:xfrm>
            <a:off x="685800" y="6172200"/>
            <a:ext cx="1905000" cy="457200"/>
          </a:xfrm>
          <a:prstGeom prst="rect">
            <a:avLst/>
          </a:prstGeom>
          <a:noFill/>
          <a:ln w="9525">
            <a:noFill/>
            <a:miter lim="800000"/>
            <a:headEnd/>
            <a:tailEnd/>
          </a:ln>
          <a:effectLst/>
        </p:spPr>
        <p:txBody>
          <a:bodyPr vert="horz" wrap="square" lIns="92075" tIns="46038" rIns="92075" bIns="46038" numCol="1" anchor="ctr" anchorCtr="0" compatLnSpc="1">
            <a:prstTxWarp prst="textNoShape">
              <a:avLst/>
            </a:prstTxWarp>
          </a:bodyPr>
          <a:lstStyle>
            <a:lvl1pPr>
              <a:defRPr kumimoji="0" sz="1292" smtClean="0"/>
            </a:lvl1pPr>
          </a:lstStyle>
          <a:p>
            <a:pPr>
              <a:defRPr/>
            </a:pPr>
            <a:endParaRPr lang="en-US">
              <a:solidFill>
                <a:srgbClr val="000000"/>
              </a:solidFill>
            </a:endParaRPr>
          </a:p>
        </p:txBody>
      </p:sp>
      <p:sp>
        <p:nvSpPr>
          <p:cNvPr id="1033" name="Rectangle 9"/>
          <p:cNvSpPr>
            <a:spLocks noGrp="1" noChangeArrowheads="1"/>
          </p:cNvSpPr>
          <p:nvPr>
            <p:ph type="ftr" sz="quarter" idx="3"/>
          </p:nvPr>
        </p:nvSpPr>
        <p:spPr bwMode="auto">
          <a:xfrm>
            <a:off x="3124200" y="6172200"/>
            <a:ext cx="2895600" cy="457200"/>
          </a:xfrm>
          <a:prstGeom prst="rect">
            <a:avLst/>
          </a:prstGeom>
          <a:noFill/>
          <a:ln w="9525">
            <a:noFill/>
            <a:miter lim="800000"/>
            <a:headEnd/>
            <a:tailEnd/>
          </a:ln>
          <a:effectLst/>
        </p:spPr>
        <p:txBody>
          <a:bodyPr vert="horz" wrap="square" lIns="92075" tIns="46038" rIns="92075" bIns="46038" numCol="1" anchor="ctr" anchorCtr="0" compatLnSpc="1">
            <a:prstTxWarp prst="textNoShape">
              <a:avLst/>
            </a:prstTxWarp>
          </a:bodyPr>
          <a:lstStyle>
            <a:lvl1pPr algn="ctr">
              <a:defRPr kumimoji="0" sz="1292" smtClean="0"/>
            </a:lvl1pPr>
          </a:lstStyle>
          <a:p>
            <a:pPr>
              <a:defRPr/>
            </a:pPr>
            <a:endParaRPr lang="en-US">
              <a:solidFill>
                <a:srgbClr val="000000"/>
              </a:solidFill>
            </a:endParaRPr>
          </a:p>
        </p:txBody>
      </p:sp>
      <p:sp>
        <p:nvSpPr>
          <p:cNvPr id="1034" name="Rectangle 10"/>
          <p:cNvSpPr>
            <a:spLocks noGrp="1" noChangeArrowheads="1"/>
          </p:cNvSpPr>
          <p:nvPr>
            <p:ph type="sldNum" sz="quarter" idx="4"/>
          </p:nvPr>
        </p:nvSpPr>
        <p:spPr bwMode="auto">
          <a:xfrm>
            <a:off x="6553200" y="6172200"/>
            <a:ext cx="1905000" cy="457200"/>
          </a:xfrm>
          <a:prstGeom prst="rect">
            <a:avLst/>
          </a:prstGeom>
          <a:noFill/>
          <a:ln w="9525">
            <a:noFill/>
            <a:miter lim="800000"/>
            <a:headEnd/>
            <a:tailEnd/>
          </a:ln>
          <a:effectLst/>
        </p:spPr>
        <p:txBody>
          <a:bodyPr vert="horz" wrap="square" lIns="92075" tIns="46038" rIns="92075" bIns="46038" numCol="1" anchor="ctr" anchorCtr="0" compatLnSpc="1">
            <a:prstTxWarp prst="textNoShape">
              <a:avLst/>
            </a:prstTxWarp>
          </a:bodyPr>
          <a:lstStyle>
            <a:lvl1pPr algn="r">
              <a:defRPr kumimoji="0" sz="1292" smtClean="0"/>
            </a:lvl1pPr>
          </a:lstStyle>
          <a:p>
            <a:pPr>
              <a:defRPr/>
            </a:pPr>
            <a:fld id="{7FE4BC95-8733-4B0B-85DC-46AD135C3620}"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3010996972"/>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rtl="0" eaLnBrk="0" fontAlgn="base" hangingPunct="0">
        <a:spcBef>
          <a:spcPct val="0"/>
        </a:spcBef>
        <a:spcAft>
          <a:spcPct val="0"/>
        </a:spcAft>
        <a:defRPr sz="4062">
          <a:solidFill>
            <a:schemeClr val="tx2"/>
          </a:solidFill>
          <a:effectLst>
            <a:outerShdw blurRad="38100" dist="38100" dir="2700000" algn="tl">
              <a:srgbClr val="000000"/>
            </a:outerShdw>
          </a:effectLst>
          <a:latin typeface="+mj-lt"/>
          <a:ea typeface="+mj-ea"/>
          <a:cs typeface="+mj-cs"/>
        </a:defRPr>
      </a:lvl1pPr>
      <a:lvl2pPr algn="l" rtl="0" eaLnBrk="0" fontAlgn="base" hangingPunct="0">
        <a:spcBef>
          <a:spcPct val="0"/>
        </a:spcBef>
        <a:spcAft>
          <a:spcPct val="0"/>
        </a:spcAft>
        <a:defRPr sz="4062">
          <a:solidFill>
            <a:schemeClr val="tx2"/>
          </a:solidFill>
          <a:effectLst>
            <a:outerShdw blurRad="38100" dist="38100" dir="2700000" algn="tl">
              <a:srgbClr val="000000"/>
            </a:outerShdw>
          </a:effectLst>
          <a:latin typeface="Times New Roman" pitchFamily="18" charset="0"/>
        </a:defRPr>
      </a:lvl2pPr>
      <a:lvl3pPr algn="l" rtl="0" eaLnBrk="0" fontAlgn="base" hangingPunct="0">
        <a:spcBef>
          <a:spcPct val="0"/>
        </a:spcBef>
        <a:spcAft>
          <a:spcPct val="0"/>
        </a:spcAft>
        <a:defRPr sz="4062">
          <a:solidFill>
            <a:schemeClr val="tx2"/>
          </a:solidFill>
          <a:effectLst>
            <a:outerShdw blurRad="38100" dist="38100" dir="2700000" algn="tl">
              <a:srgbClr val="000000"/>
            </a:outerShdw>
          </a:effectLst>
          <a:latin typeface="Times New Roman" pitchFamily="18" charset="0"/>
        </a:defRPr>
      </a:lvl3pPr>
      <a:lvl4pPr algn="l" rtl="0" eaLnBrk="0" fontAlgn="base" hangingPunct="0">
        <a:spcBef>
          <a:spcPct val="0"/>
        </a:spcBef>
        <a:spcAft>
          <a:spcPct val="0"/>
        </a:spcAft>
        <a:defRPr sz="4062">
          <a:solidFill>
            <a:schemeClr val="tx2"/>
          </a:solidFill>
          <a:effectLst>
            <a:outerShdw blurRad="38100" dist="38100" dir="2700000" algn="tl">
              <a:srgbClr val="000000"/>
            </a:outerShdw>
          </a:effectLst>
          <a:latin typeface="Times New Roman" pitchFamily="18" charset="0"/>
        </a:defRPr>
      </a:lvl4pPr>
      <a:lvl5pPr algn="l" rtl="0" eaLnBrk="0" fontAlgn="base" hangingPunct="0">
        <a:spcBef>
          <a:spcPct val="0"/>
        </a:spcBef>
        <a:spcAft>
          <a:spcPct val="0"/>
        </a:spcAft>
        <a:defRPr sz="4062">
          <a:solidFill>
            <a:schemeClr val="tx2"/>
          </a:solidFill>
          <a:effectLst>
            <a:outerShdw blurRad="38100" dist="38100" dir="2700000" algn="tl">
              <a:srgbClr val="000000"/>
            </a:outerShdw>
          </a:effectLst>
          <a:latin typeface="Times New Roman" pitchFamily="18" charset="0"/>
        </a:defRPr>
      </a:lvl5pPr>
      <a:lvl6pPr marL="422041" algn="l" rtl="0" fontAlgn="base">
        <a:spcBef>
          <a:spcPct val="0"/>
        </a:spcBef>
        <a:spcAft>
          <a:spcPct val="0"/>
        </a:spcAft>
        <a:defRPr sz="4062">
          <a:solidFill>
            <a:schemeClr val="tx2"/>
          </a:solidFill>
          <a:effectLst>
            <a:outerShdw blurRad="38100" dist="38100" dir="2700000" algn="tl">
              <a:srgbClr val="000000"/>
            </a:outerShdw>
          </a:effectLst>
          <a:latin typeface="Times New Roman" pitchFamily="18" charset="0"/>
        </a:defRPr>
      </a:lvl6pPr>
      <a:lvl7pPr marL="844083" algn="l" rtl="0" fontAlgn="base">
        <a:spcBef>
          <a:spcPct val="0"/>
        </a:spcBef>
        <a:spcAft>
          <a:spcPct val="0"/>
        </a:spcAft>
        <a:defRPr sz="4062">
          <a:solidFill>
            <a:schemeClr val="tx2"/>
          </a:solidFill>
          <a:effectLst>
            <a:outerShdw blurRad="38100" dist="38100" dir="2700000" algn="tl">
              <a:srgbClr val="000000"/>
            </a:outerShdw>
          </a:effectLst>
          <a:latin typeface="Times New Roman" pitchFamily="18" charset="0"/>
        </a:defRPr>
      </a:lvl7pPr>
      <a:lvl8pPr marL="1266124" algn="l" rtl="0" fontAlgn="base">
        <a:spcBef>
          <a:spcPct val="0"/>
        </a:spcBef>
        <a:spcAft>
          <a:spcPct val="0"/>
        </a:spcAft>
        <a:defRPr sz="4062">
          <a:solidFill>
            <a:schemeClr val="tx2"/>
          </a:solidFill>
          <a:effectLst>
            <a:outerShdw blurRad="38100" dist="38100" dir="2700000" algn="tl">
              <a:srgbClr val="000000"/>
            </a:outerShdw>
          </a:effectLst>
          <a:latin typeface="Times New Roman" pitchFamily="18" charset="0"/>
        </a:defRPr>
      </a:lvl8pPr>
      <a:lvl9pPr marL="1688165" algn="l" rtl="0" fontAlgn="base">
        <a:spcBef>
          <a:spcPct val="0"/>
        </a:spcBef>
        <a:spcAft>
          <a:spcPct val="0"/>
        </a:spcAft>
        <a:defRPr sz="4062">
          <a:solidFill>
            <a:schemeClr val="tx2"/>
          </a:solidFill>
          <a:effectLst>
            <a:outerShdw blurRad="38100" dist="38100" dir="2700000" algn="tl">
              <a:srgbClr val="000000"/>
            </a:outerShdw>
          </a:effectLst>
          <a:latin typeface="Times New Roman" pitchFamily="18" charset="0"/>
        </a:defRPr>
      </a:lvl9pPr>
    </p:titleStyle>
    <p:bodyStyle>
      <a:lvl1pPr marL="316531" indent="-316531" algn="l" rtl="0" eaLnBrk="0" fontAlgn="base" hangingPunct="0">
        <a:spcBef>
          <a:spcPct val="20000"/>
        </a:spcBef>
        <a:spcAft>
          <a:spcPct val="0"/>
        </a:spcAft>
        <a:buClr>
          <a:schemeClr val="accent2"/>
        </a:buClr>
        <a:buSzPct val="80000"/>
        <a:buFont typeface="Wingdings" pitchFamily="2" charset="2"/>
        <a:buChar char="l"/>
        <a:defRPr sz="2954" b="1">
          <a:solidFill>
            <a:schemeClr val="tx1"/>
          </a:solidFill>
          <a:latin typeface="+mn-lt"/>
          <a:ea typeface="+mn-ea"/>
          <a:cs typeface="+mn-cs"/>
        </a:defRPr>
      </a:lvl1pPr>
      <a:lvl2pPr marL="685817" indent="-263776" algn="l" rtl="0" eaLnBrk="0" fontAlgn="base" hangingPunct="0">
        <a:spcBef>
          <a:spcPct val="20000"/>
        </a:spcBef>
        <a:spcAft>
          <a:spcPct val="0"/>
        </a:spcAft>
        <a:buChar char="–"/>
        <a:defRPr sz="2585" b="1">
          <a:solidFill>
            <a:schemeClr val="tx1"/>
          </a:solidFill>
          <a:latin typeface="+mn-lt"/>
        </a:defRPr>
      </a:lvl2pPr>
      <a:lvl3pPr marL="1055103" indent="-211021" algn="l" rtl="0" eaLnBrk="0" fontAlgn="base" hangingPunct="0">
        <a:spcBef>
          <a:spcPct val="20000"/>
        </a:spcBef>
        <a:spcAft>
          <a:spcPct val="0"/>
        </a:spcAft>
        <a:buClr>
          <a:schemeClr val="accent2"/>
        </a:buClr>
        <a:buChar char="•"/>
        <a:defRPr sz="2215" b="1">
          <a:solidFill>
            <a:schemeClr val="tx1"/>
          </a:solidFill>
          <a:latin typeface="+mn-lt"/>
        </a:defRPr>
      </a:lvl3pPr>
      <a:lvl4pPr marL="1477145" indent="-211021" algn="l" rtl="0" eaLnBrk="0" fontAlgn="base" hangingPunct="0">
        <a:spcBef>
          <a:spcPct val="20000"/>
        </a:spcBef>
        <a:spcAft>
          <a:spcPct val="0"/>
        </a:spcAft>
        <a:buChar char="–"/>
        <a:defRPr sz="1846" b="1">
          <a:solidFill>
            <a:schemeClr val="tx1"/>
          </a:solidFill>
          <a:latin typeface="+mn-lt"/>
        </a:defRPr>
      </a:lvl4pPr>
      <a:lvl5pPr marL="1899186" indent="-211021" algn="l" rtl="0" eaLnBrk="0" fontAlgn="base" hangingPunct="0">
        <a:spcBef>
          <a:spcPct val="20000"/>
        </a:spcBef>
        <a:spcAft>
          <a:spcPct val="0"/>
        </a:spcAft>
        <a:buClr>
          <a:schemeClr val="accent2"/>
        </a:buClr>
        <a:buChar char="•"/>
        <a:defRPr sz="1846" b="1">
          <a:solidFill>
            <a:schemeClr val="tx1"/>
          </a:solidFill>
          <a:latin typeface="+mn-lt"/>
        </a:defRPr>
      </a:lvl5pPr>
      <a:lvl6pPr marL="2321227" indent="-211021" algn="l" rtl="0" fontAlgn="base">
        <a:spcBef>
          <a:spcPct val="20000"/>
        </a:spcBef>
        <a:spcAft>
          <a:spcPct val="0"/>
        </a:spcAft>
        <a:buClr>
          <a:schemeClr val="accent2"/>
        </a:buClr>
        <a:buChar char="•"/>
        <a:defRPr sz="1846" b="1">
          <a:solidFill>
            <a:schemeClr val="tx1"/>
          </a:solidFill>
          <a:latin typeface="+mn-lt"/>
        </a:defRPr>
      </a:lvl6pPr>
      <a:lvl7pPr marL="2743269" indent="-211021" algn="l" rtl="0" fontAlgn="base">
        <a:spcBef>
          <a:spcPct val="20000"/>
        </a:spcBef>
        <a:spcAft>
          <a:spcPct val="0"/>
        </a:spcAft>
        <a:buClr>
          <a:schemeClr val="accent2"/>
        </a:buClr>
        <a:buChar char="•"/>
        <a:defRPr sz="1846" b="1">
          <a:solidFill>
            <a:schemeClr val="tx1"/>
          </a:solidFill>
          <a:latin typeface="+mn-lt"/>
        </a:defRPr>
      </a:lvl7pPr>
      <a:lvl8pPr marL="3165310" indent="-211021" algn="l" rtl="0" fontAlgn="base">
        <a:spcBef>
          <a:spcPct val="20000"/>
        </a:spcBef>
        <a:spcAft>
          <a:spcPct val="0"/>
        </a:spcAft>
        <a:buClr>
          <a:schemeClr val="accent2"/>
        </a:buClr>
        <a:buChar char="•"/>
        <a:defRPr sz="1846" b="1">
          <a:solidFill>
            <a:schemeClr val="tx1"/>
          </a:solidFill>
          <a:latin typeface="+mn-lt"/>
        </a:defRPr>
      </a:lvl8pPr>
      <a:lvl9pPr marL="3587351" indent="-211021" algn="l" rtl="0" fontAlgn="base">
        <a:spcBef>
          <a:spcPct val="20000"/>
        </a:spcBef>
        <a:spcAft>
          <a:spcPct val="0"/>
        </a:spcAft>
        <a:buClr>
          <a:schemeClr val="accent2"/>
        </a:buClr>
        <a:buChar char="•"/>
        <a:defRPr sz="1846" b="1">
          <a:solidFill>
            <a:schemeClr val="tx1"/>
          </a:solidFill>
          <a:latin typeface="+mn-lt"/>
        </a:defRPr>
      </a:lvl9pPr>
    </p:bodyStyle>
    <p:otherStyle>
      <a:defPPr>
        <a:defRPr lang="fa-IR"/>
      </a:defPPr>
      <a:lvl1pPr marL="0" algn="r" defTabSz="844083" rtl="1" eaLnBrk="1" latinLnBrk="0" hangingPunct="1">
        <a:defRPr sz="1662" kern="1200">
          <a:solidFill>
            <a:schemeClr val="tx1"/>
          </a:solidFill>
          <a:latin typeface="+mn-lt"/>
          <a:ea typeface="+mn-ea"/>
          <a:cs typeface="+mn-cs"/>
        </a:defRPr>
      </a:lvl1pPr>
      <a:lvl2pPr marL="422041" algn="r" defTabSz="844083" rtl="1" eaLnBrk="1" latinLnBrk="0" hangingPunct="1">
        <a:defRPr sz="1662" kern="1200">
          <a:solidFill>
            <a:schemeClr val="tx1"/>
          </a:solidFill>
          <a:latin typeface="+mn-lt"/>
          <a:ea typeface="+mn-ea"/>
          <a:cs typeface="+mn-cs"/>
        </a:defRPr>
      </a:lvl2pPr>
      <a:lvl3pPr marL="844083" algn="r" defTabSz="844083" rtl="1" eaLnBrk="1" latinLnBrk="0" hangingPunct="1">
        <a:defRPr sz="1662" kern="1200">
          <a:solidFill>
            <a:schemeClr val="tx1"/>
          </a:solidFill>
          <a:latin typeface="+mn-lt"/>
          <a:ea typeface="+mn-ea"/>
          <a:cs typeface="+mn-cs"/>
        </a:defRPr>
      </a:lvl3pPr>
      <a:lvl4pPr marL="1266124" algn="r" defTabSz="844083" rtl="1" eaLnBrk="1" latinLnBrk="0" hangingPunct="1">
        <a:defRPr sz="1662" kern="1200">
          <a:solidFill>
            <a:schemeClr val="tx1"/>
          </a:solidFill>
          <a:latin typeface="+mn-lt"/>
          <a:ea typeface="+mn-ea"/>
          <a:cs typeface="+mn-cs"/>
        </a:defRPr>
      </a:lvl4pPr>
      <a:lvl5pPr marL="1688165" algn="r" defTabSz="844083" rtl="1" eaLnBrk="1" latinLnBrk="0" hangingPunct="1">
        <a:defRPr sz="1662" kern="1200">
          <a:solidFill>
            <a:schemeClr val="tx1"/>
          </a:solidFill>
          <a:latin typeface="+mn-lt"/>
          <a:ea typeface="+mn-ea"/>
          <a:cs typeface="+mn-cs"/>
        </a:defRPr>
      </a:lvl5pPr>
      <a:lvl6pPr marL="2110207" algn="r" defTabSz="844083" rtl="1" eaLnBrk="1" latinLnBrk="0" hangingPunct="1">
        <a:defRPr sz="1662" kern="1200">
          <a:solidFill>
            <a:schemeClr val="tx1"/>
          </a:solidFill>
          <a:latin typeface="+mn-lt"/>
          <a:ea typeface="+mn-ea"/>
          <a:cs typeface="+mn-cs"/>
        </a:defRPr>
      </a:lvl6pPr>
      <a:lvl7pPr marL="2532248" algn="r" defTabSz="844083" rtl="1" eaLnBrk="1" latinLnBrk="0" hangingPunct="1">
        <a:defRPr sz="1662" kern="1200">
          <a:solidFill>
            <a:schemeClr val="tx1"/>
          </a:solidFill>
          <a:latin typeface="+mn-lt"/>
          <a:ea typeface="+mn-ea"/>
          <a:cs typeface="+mn-cs"/>
        </a:defRPr>
      </a:lvl7pPr>
      <a:lvl8pPr marL="2954289" algn="r" defTabSz="844083" rtl="1" eaLnBrk="1" latinLnBrk="0" hangingPunct="1">
        <a:defRPr sz="1662" kern="1200">
          <a:solidFill>
            <a:schemeClr val="tx1"/>
          </a:solidFill>
          <a:latin typeface="+mn-lt"/>
          <a:ea typeface="+mn-ea"/>
          <a:cs typeface="+mn-cs"/>
        </a:defRPr>
      </a:lvl8pPr>
      <a:lvl9pPr marL="3376331" algn="r" defTabSz="844083" rtl="1" eaLnBrk="1" latinLnBrk="0" hangingPunct="1">
        <a:defRPr sz="1662"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28.jpeg"/><Relationship Id="rId13" Type="http://schemas.openxmlformats.org/officeDocument/2006/relationships/image" Target="../media/image33.jpeg"/><Relationship Id="rId3" Type="http://schemas.openxmlformats.org/officeDocument/2006/relationships/hyperlink" Target="http://www.anobanini.ir/pic/travel/fars/shiraz/shahe-cheragh/b/PIC_0103.jpg" TargetMode="External"/><Relationship Id="rId7" Type="http://schemas.openxmlformats.org/officeDocument/2006/relationships/image" Target="../media/image27.jpeg"/><Relationship Id="rId12" Type="http://schemas.openxmlformats.org/officeDocument/2006/relationships/image" Target="../media/image32.jpeg"/><Relationship Id="rId2" Type="http://schemas.openxmlformats.org/officeDocument/2006/relationships/image" Target="../media/image1.jpeg"/><Relationship Id="rId1" Type="http://schemas.openxmlformats.org/officeDocument/2006/relationships/slideLayout" Target="../slideLayouts/slideLayout18.xml"/><Relationship Id="rId6" Type="http://schemas.openxmlformats.org/officeDocument/2006/relationships/image" Target="../media/image4.jpeg"/><Relationship Id="rId11" Type="http://schemas.openxmlformats.org/officeDocument/2006/relationships/image" Target="../media/image31.jpeg"/><Relationship Id="rId5" Type="http://schemas.openxmlformats.org/officeDocument/2006/relationships/image" Target="../media/image3.jpeg"/><Relationship Id="rId10" Type="http://schemas.openxmlformats.org/officeDocument/2006/relationships/image" Target="../media/image30.jpeg"/><Relationship Id="rId4" Type="http://schemas.openxmlformats.org/officeDocument/2006/relationships/image" Target="../media/image2.jpeg"/><Relationship Id="rId9" Type="http://schemas.openxmlformats.org/officeDocument/2006/relationships/image" Target="../media/image29.jpeg"/></Relationships>
</file>

<file path=ppt/slides/_rels/slide11.xml.rels><?xml version="1.0" encoding="UTF-8" standalone="yes"?>
<Relationships xmlns="http://schemas.openxmlformats.org/package/2006/relationships"><Relationship Id="rId3" Type="http://schemas.openxmlformats.org/officeDocument/2006/relationships/hyperlink" Target="http://www.anobanini.ir/pic/travel/fars/shiraz/shahe-cheragh/b/PIC_0103.jpg" TargetMode="External"/><Relationship Id="rId7" Type="http://schemas.openxmlformats.org/officeDocument/2006/relationships/image" Target="../media/image35.jpeg"/><Relationship Id="rId2" Type="http://schemas.openxmlformats.org/officeDocument/2006/relationships/image" Target="../media/image1.jpeg"/><Relationship Id="rId1" Type="http://schemas.openxmlformats.org/officeDocument/2006/relationships/slideLayout" Target="../slideLayouts/slideLayout18.xml"/><Relationship Id="rId6" Type="http://schemas.openxmlformats.org/officeDocument/2006/relationships/image" Target="../media/image34.jpeg"/><Relationship Id="rId5" Type="http://schemas.openxmlformats.org/officeDocument/2006/relationships/image" Target="../media/image3.jpeg"/><Relationship Id="rId4" Type="http://schemas.openxmlformats.org/officeDocument/2006/relationships/image" Target="../media/image2.jpeg"/></Relationships>
</file>

<file path=ppt/slides/_rels/slide12.xml.rels><?xml version="1.0" encoding="UTF-8" standalone="yes"?>
<Relationships xmlns="http://schemas.openxmlformats.org/package/2006/relationships"><Relationship Id="rId8" Type="http://schemas.openxmlformats.org/officeDocument/2006/relationships/image" Target="../media/image37.jpeg"/><Relationship Id="rId3" Type="http://schemas.openxmlformats.org/officeDocument/2006/relationships/hyperlink" Target="http://www.anobanini.ir/pic/travel/fars/shiraz/shahe-cheragh/b/PIC_0103.jpg" TargetMode="External"/><Relationship Id="rId7" Type="http://schemas.openxmlformats.org/officeDocument/2006/relationships/image" Target="../media/image36.jpeg"/><Relationship Id="rId2" Type="http://schemas.openxmlformats.org/officeDocument/2006/relationships/image" Target="../media/image1.jpeg"/><Relationship Id="rId1" Type="http://schemas.openxmlformats.org/officeDocument/2006/relationships/slideLayout" Target="../slideLayouts/slideLayout18.xml"/><Relationship Id="rId6" Type="http://schemas.openxmlformats.org/officeDocument/2006/relationships/image" Target="../media/image4.jpeg"/><Relationship Id="rId5" Type="http://schemas.openxmlformats.org/officeDocument/2006/relationships/image" Target="../media/image3.jpeg"/><Relationship Id="rId4" Type="http://schemas.openxmlformats.org/officeDocument/2006/relationships/image" Target="../media/image2.jpeg"/><Relationship Id="rId9" Type="http://schemas.openxmlformats.org/officeDocument/2006/relationships/image" Target="../media/image38.jpeg"/></Relationships>
</file>

<file path=ppt/slides/_rels/slide13.xml.rels><?xml version="1.0" encoding="UTF-8" standalone="yes"?>
<Relationships xmlns="http://schemas.openxmlformats.org/package/2006/relationships"><Relationship Id="rId8" Type="http://schemas.openxmlformats.org/officeDocument/2006/relationships/image" Target="../media/image41.jpeg"/><Relationship Id="rId13" Type="http://schemas.openxmlformats.org/officeDocument/2006/relationships/image" Target="../media/image46.jpeg"/><Relationship Id="rId18" Type="http://schemas.openxmlformats.org/officeDocument/2006/relationships/image" Target="../media/image51.jpeg"/><Relationship Id="rId3" Type="http://schemas.openxmlformats.org/officeDocument/2006/relationships/hyperlink" Target="http://www.anobanini.ir/pic/travel/fars/shiraz/shahe-cheragh/b/PIC_0103.jpg" TargetMode="External"/><Relationship Id="rId7" Type="http://schemas.openxmlformats.org/officeDocument/2006/relationships/image" Target="../media/image40.jpeg"/><Relationship Id="rId12" Type="http://schemas.openxmlformats.org/officeDocument/2006/relationships/image" Target="../media/image45.jpeg"/><Relationship Id="rId17" Type="http://schemas.openxmlformats.org/officeDocument/2006/relationships/image" Target="../media/image50.jpeg"/><Relationship Id="rId2" Type="http://schemas.openxmlformats.org/officeDocument/2006/relationships/image" Target="../media/image1.jpeg"/><Relationship Id="rId16" Type="http://schemas.openxmlformats.org/officeDocument/2006/relationships/image" Target="../media/image49.jpeg"/><Relationship Id="rId1" Type="http://schemas.openxmlformats.org/officeDocument/2006/relationships/slideLayout" Target="../slideLayouts/slideLayout18.xml"/><Relationship Id="rId6" Type="http://schemas.openxmlformats.org/officeDocument/2006/relationships/image" Target="../media/image39.jpeg"/><Relationship Id="rId11" Type="http://schemas.openxmlformats.org/officeDocument/2006/relationships/image" Target="../media/image44.jpeg"/><Relationship Id="rId5" Type="http://schemas.openxmlformats.org/officeDocument/2006/relationships/image" Target="../media/image3.jpeg"/><Relationship Id="rId15" Type="http://schemas.openxmlformats.org/officeDocument/2006/relationships/image" Target="../media/image48.jpeg"/><Relationship Id="rId10" Type="http://schemas.openxmlformats.org/officeDocument/2006/relationships/image" Target="../media/image43.jpeg"/><Relationship Id="rId4" Type="http://schemas.openxmlformats.org/officeDocument/2006/relationships/image" Target="../media/image2.jpeg"/><Relationship Id="rId9" Type="http://schemas.openxmlformats.org/officeDocument/2006/relationships/image" Target="../media/image42.jpeg"/><Relationship Id="rId14" Type="http://schemas.openxmlformats.org/officeDocument/2006/relationships/image" Target="../media/image47.jpeg"/></Relationships>
</file>

<file path=ppt/slides/_rels/slide14.xml.rels><?xml version="1.0" encoding="UTF-8" standalone="yes"?>
<Relationships xmlns="http://schemas.openxmlformats.org/package/2006/relationships"><Relationship Id="rId8" Type="http://schemas.openxmlformats.org/officeDocument/2006/relationships/image" Target="../media/image53.jpeg"/><Relationship Id="rId3" Type="http://schemas.openxmlformats.org/officeDocument/2006/relationships/hyperlink" Target="http://www.anobanini.ir/pic/travel/fars/shiraz/shahe-cheragh/b/PIC_0103.jpg" TargetMode="External"/><Relationship Id="rId7" Type="http://schemas.openxmlformats.org/officeDocument/2006/relationships/image" Target="../media/image52.jpeg"/><Relationship Id="rId2" Type="http://schemas.openxmlformats.org/officeDocument/2006/relationships/image" Target="../media/image1.jpeg"/><Relationship Id="rId1" Type="http://schemas.openxmlformats.org/officeDocument/2006/relationships/slideLayout" Target="../slideLayouts/slideLayout18.xml"/><Relationship Id="rId6" Type="http://schemas.openxmlformats.org/officeDocument/2006/relationships/image" Target="../media/image4.jpeg"/><Relationship Id="rId5" Type="http://schemas.openxmlformats.org/officeDocument/2006/relationships/image" Target="../media/image3.jpeg"/><Relationship Id="rId4" Type="http://schemas.openxmlformats.org/officeDocument/2006/relationships/image" Target="../media/image2.jpeg"/><Relationship Id="rId9" Type="http://schemas.openxmlformats.org/officeDocument/2006/relationships/image" Target="../media/image54.jpeg"/></Relationships>
</file>

<file path=ppt/slides/_rels/slide15.xml.rels><?xml version="1.0" encoding="UTF-8" standalone="yes"?>
<Relationships xmlns="http://schemas.openxmlformats.org/package/2006/relationships"><Relationship Id="rId8" Type="http://schemas.openxmlformats.org/officeDocument/2006/relationships/image" Target="../media/image57.jpeg"/><Relationship Id="rId3" Type="http://schemas.openxmlformats.org/officeDocument/2006/relationships/hyperlink" Target="http://www.anobanini.ir/pic/travel/fars/shiraz/shahe-cheragh/b/PIC_0103.jpg" TargetMode="External"/><Relationship Id="rId7" Type="http://schemas.openxmlformats.org/officeDocument/2006/relationships/image" Target="../media/image56.jpeg"/><Relationship Id="rId2" Type="http://schemas.openxmlformats.org/officeDocument/2006/relationships/image" Target="../media/image1.jpeg"/><Relationship Id="rId1" Type="http://schemas.openxmlformats.org/officeDocument/2006/relationships/slideLayout" Target="../slideLayouts/slideLayout18.xml"/><Relationship Id="rId6" Type="http://schemas.openxmlformats.org/officeDocument/2006/relationships/image" Target="../media/image55.jpeg"/><Relationship Id="rId5" Type="http://schemas.openxmlformats.org/officeDocument/2006/relationships/image" Target="../media/image3.jpeg"/><Relationship Id="rId4" Type="http://schemas.openxmlformats.org/officeDocument/2006/relationships/image" Target="../media/image2.jpeg"/></Relationships>
</file>

<file path=ppt/slides/_rels/slide16.xml.rels><?xml version="1.0" encoding="UTF-8" standalone="yes"?>
<Relationships xmlns="http://schemas.openxmlformats.org/package/2006/relationships"><Relationship Id="rId8" Type="http://schemas.openxmlformats.org/officeDocument/2006/relationships/image" Target="../media/image59.jpeg"/><Relationship Id="rId3" Type="http://schemas.openxmlformats.org/officeDocument/2006/relationships/hyperlink" Target="http://www.anobanini.ir/pic/travel/fars/shiraz/shahe-cheragh/b/PIC_0103.jpg" TargetMode="External"/><Relationship Id="rId7" Type="http://schemas.openxmlformats.org/officeDocument/2006/relationships/image" Target="../media/image58.jpeg"/><Relationship Id="rId2" Type="http://schemas.openxmlformats.org/officeDocument/2006/relationships/image" Target="../media/image1.jpeg"/><Relationship Id="rId1" Type="http://schemas.openxmlformats.org/officeDocument/2006/relationships/slideLayout" Target="../slideLayouts/slideLayout18.xml"/><Relationship Id="rId6" Type="http://schemas.openxmlformats.org/officeDocument/2006/relationships/image" Target="../media/image55.jpeg"/><Relationship Id="rId5" Type="http://schemas.openxmlformats.org/officeDocument/2006/relationships/image" Target="../media/image3.jpeg"/><Relationship Id="rId4" Type="http://schemas.openxmlformats.org/officeDocument/2006/relationships/image" Target="../media/image2.jpeg"/></Relationships>
</file>

<file path=ppt/slides/_rels/slide17.xml.rels><?xml version="1.0" encoding="UTF-8" standalone="yes"?>
<Relationships xmlns="http://schemas.openxmlformats.org/package/2006/relationships"><Relationship Id="rId8" Type="http://schemas.openxmlformats.org/officeDocument/2006/relationships/image" Target="../media/image61.jpeg"/><Relationship Id="rId3" Type="http://schemas.openxmlformats.org/officeDocument/2006/relationships/hyperlink" Target="http://www.anobanini.ir/pic/travel/fars/shiraz/shahe-cheragh/b/PIC_0103.jpg" TargetMode="External"/><Relationship Id="rId7" Type="http://schemas.openxmlformats.org/officeDocument/2006/relationships/image" Target="../media/image60.jpeg"/><Relationship Id="rId2" Type="http://schemas.openxmlformats.org/officeDocument/2006/relationships/image" Target="../media/image1.jpeg"/><Relationship Id="rId1" Type="http://schemas.openxmlformats.org/officeDocument/2006/relationships/slideLayout" Target="../slideLayouts/slideLayout18.xml"/><Relationship Id="rId6" Type="http://schemas.openxmlformats.org/officeDocument/2006/relationships/image" Target="../media/image55.jpeg"/><Relationship Id="rId5" Type="http://schemas.openxmlformats.org/officeDocument/2006/relationships/image" Target="../media/image3.jpeg"/><Relationship Id="rId4" Type="http://schemas.openxmlformats.org/officeDocument/2006/relationships/image" Target="../media/image2.jpeg"/></Relationships>
</file>

<file path=ppt/slides/_rels/slide18.xml.rels><?xml version="1.0" encoding="UTF-8" standalone="yes"?>
<Relationships xmlns="http://schemas.openxmlformats.org/package/2006/relationships"><Relationship Id="rId8" Type="http://schemas.openxmlformats.org/officeDocument/2006/relationships/image" Target="../media/image63.jpeg"/><Relationship Id="rId3" Type="http://schemas.openxmlformats.org/officeDocument/2006/relationships/hyperlink" Target="http://www.anobanini.ir/pic/travel/fars/shiraz/shahe-cheragh/b/PIC_0103.jpg" TargetMode="External"/><Relationship Id="rId7" Type="http://schemas.openxmlformats.org/officeDocument/2006/relationships/image" Target="../media/image62.jpeg"/><Relationship Id="rId2" Type="http://schemas.openxmlformats.org/officeDocument/2006/relationships/image" Target="../media/image1.jpeg"/><Relationship Id="rId1" Type="http://schemas.openxmlformats.org/officeDocument/2006/relationships/slideLayout" Target="../slideLayouts/slideLayout18.xml"/><Relationship Id="rId6" Type="http://schemas.openxmlformats.org/officeDocument/2006/relationships/image" Target="../media/image55.jpeg"/><Relationship Id="rId5" Type="http://schemas.openxmlformats.org/officeDocument/2006/relationships/image" Target="../media/image3.jpeg"/><Relationship Id="rId4" Type="http://schemas.openxmlformats.org/officeDocument/2006/relationships/image" Target="../media/image2.jpeg"/></Relationships>
</file>

<file path=ppt/slides/_rels/slide19.xml.rels><?xml version="1.0" encoding="UTF-8" standalone="yes"?>
<Relationships xmlns="http://schemas.openxmlformats.org/package/2006/relationships"><Relationship Id="rId8" Type="http://schemas.openxmlformats.org/officeDocument/2006/relationships/image" Target="../media/image65.jpeg"/><Relationship Id="rId3" Type="http://schemas.openxmlformats.org/officeDocument/2006/relationships/hyperlink" Target="http://www.anobanini.ir/pic/travel/fars/shiraz/shahe-cheragh/b/PIC_0103.jpg" TargetMode="External"/><Relationship Id="rId7" Type="http://schemas.openxmlformats.org/officeDocument/2006/relationships/image" Target="../media/image64.jpeg"/><Relationship Id="rId2" Type="http://schemas.openxmlformats.org/officeDocument/2006/relationships/image" Target="../media/image1.jpeg"/><Relationship Id="rId1" Type="http://schemas.openxmlformats.org/officeDocument/2006/relationships/slideLayout" Target="../slideLayouts/slideLayout18.xml"/><Relationship Id="rId6" Type="http://schemas.openxmlformats.org/officeDocument/2006/relationships/image" Target="../media/image55.jpeg"/><Relationship Id="rId5" Type="http://schemas.openxmlformats.org/officeDocument/2006/relationships/image" Target="../media/image3.jpeg"/><Relationship Id="rId4" Type="http://schemas.openxmlformats.org/officeDocument/2006/relationships/image" Target="../media/image2.jpeg"/></Relationships>
</file>

<file path=ppt/slides/_rels/slide2.xml.rels><?xml version="1.0" encoding="UTF-8" standalone="yes"?>
<Relationships xmlns="http://schemas.openxmlformats.org/package/2006/relationships"><Relationship Id="rId8" Type="http://schemas.openxmlformats.org/officeDocument/2006/relationships/image" Target="../media/image6.jpeg"/><Relationship Id="rId3" Type="http://schemas.openxmlformats.org/officeDocument/2006/relationships/hyperlink" Target="http://www.anobanini.ir/pic/travel/fars/shiraz/shahe-cheragh/b/PIC_0103.jpg" TargetMode="External"/><Relationship Id="rId7" Type="http://schemas.openxmlformats.org/officeDocument/2006/relationships/image" Target="../media/image5.jpeg"/><Relationship Id="rId2" Type="http://schemas.openxmlformats.org/officeDocument/2006/relationships/image" Target="../media/image1.jpeg"/><Relationship Id="rId1" Type="http://schemas.openxmlformats.org/officeDocument/2006/relationships/slideLayout" Target="../slideLayouts/slideLayout18.xml"/><Relationship Id="rId6" Type="http://schemas.openxmlformats.org/officeDocument/2006/relationships/image" Target="../media/image4.jpeg"/><Relationship Id="rId11" Type="http://schemas.openxmlformats.org/officeDocument/2006/relationships/image" Target="../media/image9.gif"/><Relationship Id="rId5" Type="http://schemas.openxmlformats.org/officeDocument/2006/relationships/image" Target="../media/image3.jpeg"/><Relationship Id="rId10" Type="http://schemas.openxmlformats.org/officeDocument/2006/relationships/image" Target="../media/image8.jpeg"/><Relationship Id="rId4" Type="http://schemas.openxmlformats.org/officeDocument/2006/relationships/image" Target="../media/image2.jpeg"/><Relationship Id="rId9" Type="http://schemas.openxmlformats.org/officeDocument/2006/relationships/image" Target="../media/image7.jpeg"/></Relationships>
</file>

<file path=ppt/slides/_rels/slide20.xml.rels><?xml version="1.0" encoding="UTF-8" standalone="yes"?>
<Relationships xmlns="http://schemas.openxmlformats.org/package/2006/relationships"><Relationship Id="rId8" Type="http://schemas.openxmlformats.org/officeDocument/2006/relationships/image" Target="../media/image68.jpeg"/><Relationship Id="rId13" Type="http://schemas.openxmlformats.org/officeDocument/2006/relationships/image" Target="../media/image73.jpeg"/><Relationship Id="rId3" Type="http://schemas.openxmlformats.org/officeDocument/2006/relationships/hyperlink" Target="http://www.anobanini.ir/pic/travel/fars/shiraz/shahe-cheragh/b/PIC_0103.jpg" TargetMode="External"/><Relationship Id="rId7" Type="http://schemas.openxmlformats.org/officeDocument/2006/relationships/image" Target="../media/image67.jpeg"/><Relationship Id="rId12" Type="http://schemas.openxmlformats.org/officeDocument/2006/relationships/image" Target="../media/image72.jpeg"/><Relationship Id="rId2" Type="http://schemas.openxmlformats.org/officeDocument/2006/relationships/image" Target="../media/image1.jpeg"/><Relationship Id="rId1" Type="http://schemas.openxmlformats.org/officeDocument/2006/relationships/slideLayout" Target="../slideLayouts/slideLayout18.xml"/><Relationship Id="rId6" Type="http://schemas.openxmlformats.org/officeDocument/2006/relationships/image" Target="../media/image66.jpeg"/><Relationship Id="rId11" Type="http://schemas.openxmlformats.org/officeDocument/2006/relationships/image" Target="../media/image71.jpeg"/><Relationship Id="rId5" Type="http://schemas.openxmlformats.org/officeDocument/2006/relationships/image" Target="../media/image3.jpeg"/><Relationship Id="rId10" Type="http://schemas.openxmlformats.org/officeDocument/2006/relationships/image" Target="../media/image70.jpeg"/><Relationship Id="rId4" Type="http://schemas.openxmlformats.org/officeDocument/2006/relationships/image" Target="../media/image2.jpeg"/><Relationship Id="rId9" Type="http://schemas.openxmlformats.org/officeDocument/2006/relationships/image" Target="../media/image69.jpeg"/><Relationship Id="rId14" Type="http://schemas.openxmlformats.org/officeDocument/2006/relationships/image" Target="../media/image74.jpeg"/></Relationships>
</file>

<file path=ppt/slides/_rels/slide21.xml.rels><?xml version="1.0" encoding="UTF-8" standalone="yes"?>
<Relationships xmlns="http://schemas.openxmlformats.org/package/2006/relationships"><Relationship Id="rId3" Type="http://schemas.openxmlformats.org/officeDocument/2006/relationships/hyperlink" Target="http://www.anobanini.ir/pic/travel/fars/shiraz/shahe-cheragh/b/PIC_0103.jpg" TargetMode="External"/><Relationship Id="rId2" Type="http://schemas.openxmlformats.org/officeDocument/2006/relationships/image" Target="../media/image1.jpeg"/><Relationship Id="rId1" Type="http://schemas.openxmlformats.org/officeDocument/2006/relationships/slideLayout" Target="../slideLayouts/slideLayout18.xml"/><Relationship Id="rId6" Type="http://schemas.openxmlformats.org/officeDocument/2006/relationships/image" Target="../media/image4.jpeg"/><Relationship Id="rId5" Type="http://schemas.openxmlformats.org/officeDocument/2006/relationships/image" Target="../media/image3.jpeg"/><Relationship Id="rId4" Type="http://schemas.openxmlformats.org/officeDocument/2006/relationships/image" Target="../media/image2.jpeg"/></Relationships>
</file>

<file path=ppt/slides/_rels/slide22.xml.rels><?xml version="1.0" encoding="UTF-8" standalone="yes"?>
<Relationships xmlns="http://schemas.openxmlformats.org/package/2006/relationships"><Relationship Id="rId8" Type="http://schemas.openxmlformats.org/officeDocument/2006/relationships/diagramLayout" Target="../diagrams/layout2.xml"/><Relationship Id="rId3" Type="http://schemas.openxmlformats.org/officeDocument/2006/relationships/hyperlink" Target="http://www.anobanini.ir/pic/travel/fars/shiraz/shahe-cheragh/b/PIC_0103.jpg" TargetMode="External"/><Relationship Id="rId7" Type="http://schemas.openxmlformats.org/officeDocument/2006/relationships/diagramData" Target="../diagrams/data2.xml"/><Relationship Id="rId2" Type="http://schemas.openxmlformats.org/officeDocument/2006/relationships/image" Target="../media/image1.jpeg"/><Relationship Id="rId1" Type="http://schemas.openxmlformats.org/officeDocument/2006/relationships/slideLayout" Target="../slideLayouts/slideLayout18.xml"/><Relationship Id="rId6" Type="http://schemas.openxmlformats.org/officeDocument/2006/relationships/image" Target="../media/image4.jpeg"/><Relationship Id="rId11" Type="http://schemas.microsoft.com/office/2007/relationships/diagramDrawing" Target="../diagrams/drawing2.xml"/><Relationship Id="rId5" Type="http://schemas.openxmlformats.org/officeDocument/2006/relationships/image" Target="../media/image3.jpeg"/><Relationship Id="rId10" Type="http://schemas.openxmlformats.org/officeDocument/2006/relationships/diagramColors" Target="../diagrams/colors2.xml"/><Relationship Id="rId4" Type="http://schemas.openxmlformats.org/officeDocument/2006/relationships/image" Target="../media/image2.jpeg"/><Relationship Id="rId9" Type="http://schemas.openxmlformats.org/officeDocument/2006/relationships/diagramQuickStyle" Target="../diagrams/quickStyle2.xml"/></Relationships>
</file>

<file path=ppt/slides/_rels/slide23.xml.rels><?xml version="1.0" encoding="UTF-8" standalone="yes"?>
<Relationships xmlns="http://schemas.openxmlformats.org/package/2006/relationships"><Relationship Id="rId8" Type="http://schemas.openxmlformats.org/officeDocument/2006/relationships/diagramLayout" Target="../diagrams/layout3.xml"/><Relationship Id="rId3" Type="http://schemas.openxmlformats.org/officeDocument/2006/relationships/hyperlink" Target="http://www.anobanini.ir/pic/travel/fars/shiraz/shahe-cheragh/b/PIC_0103.jpg" TargetMode="External"/><Relationship Id="rId7" Type="http://schemas.openxmlformats.org/officeDocument/2006/relationships/diagramData" Target="../diagrams/data3.xml"/><Relationship Id="rId2" Type="http://schemas.openxmlformats.org/officeDocument/2006/relationships/image" Target="../media/image1.jpeg"/><Relationship Id="rId1" Type="http://schemas.openxmlformats.org/officeDocument/2006/relationships/slideLayout" Target="../slideLayouts/slideLayout18.xml"/><Relationship Id="rId6" Type="http://schemas.openxmlformats.org/officeDocument/2006/relationships/image" Target="../media/image4.jpeg"/><Relationship Id="rId11" Type="http://schemas.microsoft.com/office/2007/relationships/diagramDrawing" Target="../diagrams/drawing3.xml"/><Relationship Id="rId5" Type="http://schemas.openxmlformats.org/officeDocument/2006/relationships/image" Target="../media/image3.jpeg"/><Relationship Id="rId10" Type="http://schemas.openxmlformats.org/officeDocument/2006/relationships/diagramColors" Target="../diagrams/colors3.xml"/><Relationship Id="rId4" Type="http://schemas.openxmlformats.org/officeDocument/2006/relationships/image" Target="../media/image2.jpeg"/><Relationship Id="rId9" Type="http://schemas.openxmlformats.org/officeDocument/2006/relationships/diagramQuickStyle" Target="../diagrams/quickStyle3.xml"/></Relationships>
</file>

<file path=ppt/slides/_rels/slide24.xml.rels><?xml version="1.0" encoding="UTF-8" standalone="yes"?>
<Relationships xmlns="http://schemas.openxmlformats.org/package/2006/relationships"><Relationship Id="rId8" Type="http://schemas.openxmlformats.org/officeDocument/2006/relationships/diagramLayout" Target="../diagrams/layout4.xml"/><Relationship Id="rId3" Type="http://schemas.openxmlformats.org/officeDocument/2006/relationships/hyperlink" Target="http://www.anobanini.ir/pic/travel/fars/shiraz/shahe-cheragh/b/PIC_0103.jpg" TargetMode="External"/><Relationship Id="rId7" Type="http://schemas.openxmlformats.org/officeDocument/2006/relationships/diagramData" Target="../diagrams/data4.xml"/><Relationship Id="rId2" Type="http://schemas.openxmlformats.org/officeDocument/2006/relationships/image" Target="../media/image1.jpeg"/><Relationship Id="rId1" Type="http://schemas.openxmlformats.org/officeDocument/2006/relationships/slideLayout" Target="../slideLayouts/slideLayout18.xml"/><Relationship Id="rId6" Type="http://schemas.openxmlformats.org/officeDocument/2006/relationships/image" Target="../media/image4.jpeg"/><Relationship Id="rId11" Type="http://schemas.microsoft.com/office/2007/relationships/diagramDrawing" Target="../diagrams/drawing4.xml"/><Relationship Id="rId5" Type="http://schemas.openxmlformats.org/officeDocument/2006/relationships/image" Target="../media/image3.jpeg"/><Relationship Id="rId10" Type="http://schemas.openxmlformats.org/officeDocument/2006/relationships/diagramColors" Target="../diagrams/colors4.xml"/><Relationship Id="rId4" Type="http://schemas.openxmlformats.org/officeDocument/2006/relationships/image" Target="../media/image2.jpeg"/><Relationship Id="rId9" Type="http://schemas.openxmlformats.org/officeDocument/2006/relationships/diagramQuickStyle" Target="../diagrams/quickStyle4.xml"/></Relationships>
</file>

<file path=ppt/slides/_rels/slide25.xml.rels><?xml version="1.0" encoding="UTF-8" standalone="yes"?>
<Relationships xmlns="http://schemas.openxmlformats.org/package/2006/relationships"><Relationship Id="rId3" Type="http://schemas.openxmlformats.org/officeDocument/2006/relationships/hyperlink" Target="http://www.anobanini.ir/pic/travel/fars/shiraz/shahe-cheragh/b/PIC_0103.jpg" TargetMode="External"/><Relationship Id="rId2" Type="http://schemas.openxmlformats.org/officeDocument/2006/relationships/image" Target="../media/image1.jpeg"/><Relationship Id="rId1" Type="http://schemas.openxmlformats.org/officeDocument/2006/relationships/slideLayout" Target="../slideLayouts/slideLayout18.xml"/><Relationship Id="rId6" Type="http://schemas.openxmlformats.org/officeDocument/2006/relationships/image" Target="../media/image4.jpeg"/><Relationship Id="rId5" Type="http://schemas.openxmlformats.org/officeDocument/2006/relationships/image" Target="../media/image3.jpeg"/><Relationship Id="rId4" Type="http://schemas.openxmlformats.org/officeDocument/2006/relationships/image" Target="../media/image2.jpeg"/></Relationships>
</file>

<file path=ppt/slides/_rels/slide26.xml.rels><?xml version="1.0" encoding="UTF-8" standalone="yes"?>
<Relationships xmlns="http://schemas.openxmlformats.org/package/2006/relationships"><Relationship Id="rId3" Type="http://schemas.openxmlformats.org/officeDocument/2006/relationships/hyperlink" Target="http://www.anobanini.ir/pic/travel/fars/shiraz/shahe-cheragh/b/PIC_0103.jpg" TargetMode="External"/><Relationship Id="rId7" Type="http://schemas.openxmlformats.org/officeDocument/2006/relationships/image" Target="../media/image76.jpeg"/><Relationship Id="rId2" Type="http://schemas.openxmlformats.org/officeDocument/2006/relationships/image" Target="../media/image1.jpeg"/><Relationship Id="rId1" Type="http://schemas.openxmlformats.org/officeDocument/2006/relationships/slideLayout" Target="../slideLayouts/slideLayout18.xml"/><Relationship Id="rId6" Type="http://schemas.openxmlformats.org/officeDocument/2006/relationships/image" Target="../media/image75.jpeg"/><Relationship Id="rId5" Type="http://schemas.openxmlformats.org/officeDocument/2006/relationships/image" Target="../media/image3.jpeg"/><Relationship Id="rId4" Type="http://schemas.openxmlformats.org/officeDocument/2006/relationships/image" Target="../media/image2.jpeg"/></Relationships>
</file>

<file path=ppt/slides/_rels/slide27.xml.rels><?xml version="1.0" encoding="UTF-8" standalone="yes"?>
<Relationships xmlns="http://schemas.openxmlformats.org/package/2006/relationships"><Relationship Id="rId3" Type="http://schemas.openxmlformats.org/officeDocument/2006/relationships/hyperlink" Target="http://www.anobanini.ir/pic/travel/fars/shiraz/shahe-cheragh/b/PIC_0103.jpg" TargetMode="External"/><Relationship Id="rId2" Type="http://schemas.openxmlformats.org/officeDocument/2006/relationships/image" Target="../media/image1.jpeg"/><Relationship Id="rId1" Type="http://schemas.openxmlformats.org/officeDocument/2006/relationships/slideLayout" Target="../slideLayouts/slideLayout18.xml"/><Relationship Id="rId6" Type="http://schemas.openxmlformats.org/officeDocument/2006/relationships/image" Target="../media/image4.jpeg"/><Relationship Id="rId5" Type="http://schemas.openxmlformats.org/officeDocument/2006/relationships/image" Target="../media/image3.jpeg"/><Relationship Id="rId4" Type="http://schemas.openxmlformats.org/officeDocument/2006/relationships/image" Target="../media/image2.jpeg"/></Relationships>
</file>

<file path=ppt/slides/_rels/slide28.xml.rels><?xml version="1.0" encoding="UTF-8" standalone="yes"?>
<Relationships xmlns="http://schemas.openxmlformats.org/package/2006/relationships"><Relationship Id="rId3" Type="http://schemas.openxmlformats.org/officeDocument/2006/relationships/hyperlink" Target="http://www.anobanini.ir/pic/travel/fars/shiraz/shahe-cheragh/b/PIC_0103.jpg" TargetMode="External"/><Relationship Id="rId2" Type="http://schemas.openxmlformats.org/officeDocument/2006/relationships/image" Target="../media/image1.jpeg"/><Relationship Id="rId1" Type="http://schemas.openxmlformats.org/officeDocument/2006/relationships/slideLayout" Target="../slideLayouts/slideLayout18.xml"/><Relationship Id="rId5" Type="http://schemas.openxmlformats.org/officeDocument/2006/relationships/image" Target="../media/image3.jpeg"/><Relationship Id="rId4" Type="http://schemas.openxmlformats.org/officeDocument/2006/relationships/image" Target="../media/image2.jpeg"/></Relationships>
</file>

<file path=ppt/slides/_rels/slide29.xml.rels><?xml version="1.0" encoding="UTF-8" standalone="yes"?>
<Relationships xmlns="http://schemas.openxmlformats.org/package/2006/relationships"><Relationship Id="rId8" Type="http://schemas.openxmlformats.org/officeDocument/2006/relationships/image" Target="../media/image79.jpeg"/><Relationship Id="rId3" Type="http://schemas.openxmlformats.org/officeDocument/2006/relationships/hyperlink" Target="http://www.anobanini.ir/pic/travel/fars/shiraz/shahe-cheragh/b/PIC_0103.jpg" TargetMode="External"/><Relationship Id="rId7" Type="http://schemas.openxmlformats.org/officeDocument/2006/relationships/image" Target="../media/image78.jpeg"/><Relationship Id="rId2" Type="http://schemas.openxmlformats.org/officeDocument/2006/relationships/image" Target="../media/image1.jpeg"/><Relationship Id="rId1" Type="http://schemas.openxmlformats.org/officeDocument/2006/relationships/slideLayout" Target="../slideLayouts/slideLayout18.xml"/><Relationship Id="rId6" Type="http://schemas.openxmlformats.org/officeDocument/2006/relationships/image" Target="../media/image77.jpeg"/><Relationship Id="rId5" Type="http://schemas.openxmlformats.org/officeDocument/2006/relationships/image" Target="../media/image3.jpeg"/><Relationship Id="rId4" Type="http://schemas.openxmlformats.org/officeDocument/2006/relationships/image" Target="../media/image2.jpeg"/></Relationships>
</file>

<file path=ppt/slides/_rels/slide3.xml.rels><?xml version="1.0" encoding="UTF-8" standalone="yes"?>
<Relationships xmlns="http://schemas.openxmlformats.org/package/2006/relationships"><Relationship Id="rId8" Type="http://schemas.openxmlformats.org/officeDocument/2006/relationships/image" Target="../media/image11.jpeg"/><Relationship Id="rId3" Type="http://schemas.openxmlformats.org/officeDocument/2006/relationships/hyperlink" Target="http://www.anobanini.ir/pic/travel/fars/shiraz/shahe-cheragh/b/PIC_0103.jpg" TargetMode="External"/><Relationship Id="rId7" Type="http://schemas.openxmlformats.org/officeDocument/2006/relationships/image" Target="../media/image10.jpeg"/><Relationship Id="rId2" Type="http://schemas.openxmlformats.org/officeDocument/2006/relationships/image" Target="../media/image1.jpeg"/><Relationship Id="rId1" Type="http://schemas.openxmlformats.org/officeDocument/2006/relationships/slideLayout" Target="../slideLayouts/slideLayout18.xml"/><Relationship Id="rId6" Type="http://schemas.openxmlformats.org/officeDocument/2006/relationships/image" Target="../media/image4.jpeg"/><Relationship Id="rId5" Type="http://schemas.openxmlformats.org/officeDocument/2006/relationships/image" Target="../media/image3.jpeg"/><Relationship Id="rId4" Type="http://schemas.openxmlformats.org/officeDocument/2006/relationships/image" Target="../media/image2.jpeg"/><Relationship Id="rId9" Type="http://schemas.openxmlformats.org/officeDocument/2006/relationships/image" Target="../media/image12.jpeg"/></Relationships>
</file>

<file path=ppt/slides/_rels/slide30.xml.rels><?xml version="1.0" encoding="UTF-8" standalone="yes"?>
<Relationships xmlns="http://schemas.openxmlformats.org/package/2006/relationships"><Relationship Id="rId3" Type="http://schemas.openxmlformats.org/officeDocument/2006/relationships/hyperlink" Target="http://www.anobanini.ir/pic/travel/fars/shiraz/shahe-cheragh/b/PIC_0103.jpg" TargetMode="External"/><Relationship Id="rId2" Type="http://schemas.openxmlformats.org/officeDocument/2006/relationships/image" Target="../media/image1.jpeg"/><Relationship Id="rId1" Type="http://schemas.openxmlformats.org/officeDocument/2006/relationships/slideLayout" Target="../slideLayouts/slideLayout18.xml"/><Relationship Id="rId6" Type="http://schemas.openxmlformats.org/officeDocument/2006/relationships/image" Target="../media/image4.jpeg"/><Relationship Id="rId5" Type="http://schemas.openxmlformats.org/officeDocument/2006/relationships/image" Target="../media/image3.jpeg"/><Relationship Id="rId4" Type="http://schemas.openxmlformats.org/officeDocument/2006/relationships/image" Target="../media/image2.jpeg"/></Relationships>
</file>

<file path=ppt/slides/_rels/slide31.xml.rels><?xml version="1.0" encoding="UTF-8" standalone="yes"?>
<Relationships xmlns="http://schemas.openxmlformats.org/package/2006/relationships"><Relationship Id="rId8" Type="http://schemas.openxmlformats.org/officeDocument/2006/relationships/image" Target="../media/image81.jpeg"/><Relationship Id="rId3" Type="http://schemas.openxmlformats.org/officeDocument/2006/relationships/hyperlink" Target="http://www.anobanini.ir/pic/travel/fars/shiraz/shahe-cheragh/b/PIC_0103.jpg" TargetMode="External"/><Relationship Id="rId7" Type="http://schemas.openxmlformats.org/officeDocument/2006/relationships/image" Target="../media/image80.jpeg"/><Relationship Id="rId2" Type="http://schemas.openxmlformats.org/officeDocument/2006/relationships/image" Target="../media/image1.jpeg"/><Relationship Id="rId1" Type="http://schemas.openxmlformats.org/officeDocument/2006/relationships/slideLayout" Target="../slideLayouts/slideLayout18.xml"/><Relationship Id="rId6" Type="http://schemas.openxmlformats.org/officeDocument/2006/relationships/image" Target="../media/image4.jpeg"/><Relationship Id="rId5" Type="http://schemas.openxmlformats.org/officeDocument/2006/relationships/image" Target="../media/image3.jpeg"/><Relationship Id="rId4" Type="http://schemas.openxmlformats.org/officeDocument/2006/relationships/image" Target="../media/image2.jpeg"/><Relationship Id="rId9" Type="http://schemas.openxmlformats.org/officeDocument/2006/relationships/image" Target="../media/image82.gif"/></Relationships>
</file>

<file path=ppt/slides/_rels/slide32.xml.rels><?xml version="1.0" encoding="UTF-8" standalone="yes"?>
<Relationships xmlns="http://schemas.openxmlformats.org/package/2006/relationships"><Relationship Id="rId3" Type="http://schemas.openxmlformats.org/officeDocument/2006/relationships/hyperlink" Target="http://www.anobanini.ir/pic/travel/fars/shiraz/shahe-cheragh/b/PIC_0103.jpg" TargetMode="External"/><Relationship Id="rId2" Type="http://schemas.openxmlformats.org/officeDocument/2006/relationships/image" Target="../media/image1.jpeg"/><Relationship Id="rId1" Type="http://schemas.openxmlformats.org/officeDocument/2006/relationships/slideLayout" Target="../slideLayouts/slideLayout18.xml"/><Relationship Id="rId6" Type="http://schemas.openxmlformats.org/officeDocument/2006/relationships/image" Target="../media/image83.jpeg"/><Relationship Id="rId5" Type="http://schemas.openxmlformats.org/officeDocument/2006/relationships/image" Target="../media/image3.jpeg"/><Relationship Id="rId4" Type="http://schemas.openxmlformats.org/officeDocument/2006/relationships/image" Target="../media/image2.jpeg"/></Relationships>
</file>

<file path=ppt/slides/_rels/slide33.xml.rels><?xml version="1.0" encoding="UTF-8" standalone="yes"?>
<Relationships xmlns="http://schemas.openxmlformats.org/package/2006/relationships"><Relationship Id="rId8" Type="http://schemas.openxmlformats.org/officeDocument/2006/relationships/image" Target="../media/image86.jpeg"/><Relationship Id="rId3" Type="http://schemas.openxmlformats.org/officeDocument/2006/relationships/hyperlink" Target="http://www.anobanini.ir/pic/travel/fars/shiraz/shahe-cheragh/b/PIC_0103.jpg" TargetMode="External"/><Relationship Id="rId7" Type="http://schemas.openxmlformats.org/officeDocument/2006/relationships/image" Target="../media/image85.jpeg"/><Relationship Id="rId2" Type="http://schemas.openxmlformats.org/officeDocument/2006/relationships/image" Target="../media/image1.jpeg"/><Relationship Id="rId1" Type="http://schemas.openxmlformats.org/officeDocument/2006/relationships/slideLayout" Target="../slideLayouts/slideLayout18.xml"/><Relationship Id="rId6" Type="http://schemas.openxmlformats.org/officeDocument/2006/relationships/image" Target="../media/image84.jpeg"/><Relationship Id="rId5" Type="http://schemas.openxmlformats.org/officeDocument/2006/relationships/image" Target="../media/image3.jpeg"/><Relationship Id="rId4" Type="http://schemas.openxmlformats.org/officeDocument/2006/relationships/image" Target="../media/image2.jpeg"/></Relationships>
</file>

<file path=ppt/slides/_rels/slide34.xml.rels><?xml version="1.0" encoding="UTF-8" standalone="yes"?>
<Relationships xmlns="http://schemas.openxmlformats.org/package/2006/relationships"><Relationship Id="rId3" Type="http://schemas.openxmlformats.org/officeDocument/2006/relationships/hyperlink" Target="http://www.anobanini.ir/pic/travel/fars/shiraz/shahe-cheragh/b/PIC_0103.jpg" TargetMode="External"/><Relationship Id="rId2" Type="http://schemas.openxmlformats.org/officeDocument/2006/relationships/image" Target="../media/image1.jpeg"/><Relationship Id="rId1" Type="http://schemas.openxmlformats.org/officeDocument/2006/relationships/slideLayout" Target="../slideLayouts/slideLayout18.xml"/><Relationship Id="rId6" Type="http://schemas.openxmlformats.org/officeDocument/2006/relationships/image" Target="../media/image87.jpeg"/><Relationship Id="rId5" Type="http://schemas.openxmlformats.org/officeDocument/2006/relationships/image" Target="../media/image3.jpeg"/><Relationship Id="rId4" Type="http://schemas.openxmlformats.org/officeDocument/2006/relationships/image" Target="../media/image2.jpeg"/></Relationships>
</file>

<file path=ppt/slides/_rels/slide35.xml.rels><?xml version="1.0" encoding="UTF-8" standalone="yes"?>
<Relationships xmlns="http://schemas.openxmlformats.org/package/2006/relationships"><Relationship Id="rId3" Type="http://schemas.openxmlformats.org/officeDocument/2006/relationships/hyperlink" Target="http://www.anobanini.ir/pic/travel/fars/shiraz/shahe-cheragh/b/PIC_0103.jpg" TargetMode="External"/><Relationship Id="rId2" Type="http://schemas.openxmlformats.org/officeDocument/2006/relationships/image" Target="../media/image1.jpeg"/><Relationship Id="rId1" Type="http://schemas.openxmlformats.org/officeDocument/2006/relationships/slideLayout" Target="../slideLayouts/slideLayout18.xml"/><Relationship Id="rId6" Type="http://schemas.openxmlformats.org/officeDocument/2006/relationships/image" Target="../media/image88.jpeg"/><Relationship Id="rId5" Type="http://schemas.openxmlformats.org/officeDocument/2006/relationships/image" Target="../media/image3.jpeg"/><Relationship Id="rId4" Type="http://schemas.openxmlformats.org/officeDocument/2006/relationships/image" Target="../media/image2.jpeg"/></Relationships>
</file>

<file path=ppt/slides/_rels/slide36.xml.rels><?xml version="1.0" encoding="UTF-8" standalone="yes"?>
<Relationships xmlns="http://schemas.openxmlformats.org/package/2006/relationships"><Relationship Id="rId3" Type="http://schemas.openxmlformats.org/officeDocument/2006/relationships/hyperlink" Target="http://www.anobanini.ir/pic/travel/fars/shiraz/shahe-cheragh/b/PIC_0103.jpg" TargetMode="External"/><Relationship Id="rId2" Type="http://schemas.openxmlformats.org/officeDocument/2006/relationships/image" Target="../media/image1.jpeg"/><Relationship Id="rId1" Type="http://schemas.openxmlformats.org/officeDocument/2006/relationships/slideLayout" Target="../slideLayouts/slideLayout18.xml"/><Relationship Id="rId6" Type="http://schemas.openxmlformats.org/officeDocument/2006/relationships/image" Target="../media/image89.jpeg"/><Relationship Id="rId5" Type="http://schemas.openxmlformats.org/officeDocument/2006/relationships/image" Target="../media/image3.jpeg"/><Relationship Id="rId4" Type="http://schemas.openxmlformats.org/officeDocument/2006/relationships/image" Target="../media/image2.jpeg"/></Relationships>
</file>

<file path=ppt/slides/_rels/slide37.xml.rels><?xml version="1.0" encoding="UTF-8" standalone="yes"?>
<Relationships xmlns="http://schemas.openxmlformats.org/package/2006/relationships"><Relationship Id="rId3" Type="http://schemas.openxmlformats.org/officeDocument/2006/relationships/hyperlink" Target="http://www.anobanini.ir/pic/travel/fars/shiraz/shahe-cheragh/b/PIC_0103.jpg" TargetMode="External"/><Relationship Id="rId2" Type="http://schemas.openxmlformats.org/officeDocument/2006/relationships/image" Target="../media/image1.jpeg"/><Relationship Id="rId1" Type="http://schemas.openxmlformats.org/officeDocument/2006/relationships/slideLayout" Target="../slideLayouts/slideLayout18.xml"/><Relationship Id="rId6" Type="http://schemas.openxmlformats.org/officeDocument/2006/relationships/image" Target="../media/image90.jpeg"/><Relationship Id="rId5" Type="http://schemas.openxmlformats.org/officeDocument/2006/relationships/image" Target="../media/image3.jpeg"/><Relationship Id="rId4" Type="http://schemas.openxmlformats.org/officeDocument/2006/relationships/image" Target="../media/image2.jpeg"/></Relationships>
</file>

<file path=ppt/slides/_rels/slide38.xml.rels><?xml version="1.0" encoding="UTF-8" standalone="yes"?>
<Relationships xmlns="http://schemas.openxmlformats.org/package/2006/relationships"><Relationship Id="rId3" Type="http://schemas.openxmlformats.org/officeDocument/2006/relationships/hyperlink" Target="http://www.anobanini.ir/pic/travel/fars/shiraz/shahe-cheragh/b/PIC_0103.jpg" TargetMode="External"/><Relationship Id="rId2" Type="http://schemas.openxmlformats.org/officeDocument/2006/relationships/image" Target="../media/image1.jpeg"/><Relationship Id="rId1" Type="http://schemas.openxmlformats.org/officeDocument/2006/relationships/slideLayout" Target="../slideLayouts/slideLayout18.xml"/><Relationship Id="rId6" Type="http://schemas.openxmlformats.org/officeDocument/2006/relationships/image" Target="../media/image91.jpeg"/><Relationship Id="rId5" Type="http://schemas.openxmlformats.org/officeDocument/2006/relationships/image" Target="../media/image3.jpeg"/><Relationship Id="rId4" Type="http://schemas.openxmlformats.org/officeDocument/2006/relationships/image" Target="../media/image2.jpeg"/></Relationships>
</file>

<file path=ppt/slides/_rels/slide39.xml.rels><?xml version="1.0" encoding="UTF-8" standalone="yes"?>
<Relationships xmlns="http://schemas.openxmlformats.org/package/2006/relationships"><Relationship Id="rId3" Type="http://schemas.openxmlformats.org/officeDocument/2006/relationships/hyperlink" Target="http://www.anobanini.ir/pic/travel/fars/shiraz/shahe-cheragh/b/PIC_0103.jpg" TargetMode="External"/><Relationship Id="rId2" Type="http://schemas.openxmlformats.org/officeDocument/2006/relationships/image" Target="../media/image1.jpeg"/><Relationship Id="rId1" Type="http://schemas.openxmlformats.org/officeDocument/2006/relationships/slideLayout" Target="../slideLayouts/slideLayout18.xml"/><Relationship Id="rId6" Type="http://schemas.openxmlformats.org/officeDocument/2006/relationships/image" Target="../media/image92.jpeg"/><Relationship Id="rId5" Type="http://schemas.openxmlformats.org/officeDocument/2006/relationships/image" Target="../media/image3.jpeg"/><Relationship Id="rId4" Type="http://schemas.openxmlformats.org/officeDocument/2006/relationships/image" Target="../media/image2.jpeg"/></Relationships>
</file>

<file path=ppt/slides/_rels/slide4.xml.rels><?xml version="1.0" encoding="UTF-8" standalone="yes"?>
<Relationships xmlns="http://schemas.openxmlformats.org/package/2006/relationships"><Relationship Id="rId8" Type="http://schemas.openxmlformats.org/officeDocument/2006/relationships/image" Target="../media/image14.jpeg"/><Relationship Id="rId13" Type="http://schemas.openxmlformats.org/officeDocument/2006/relationships/diagramColors" Target="../diagrams/colors1.xml"/><Relationship Id="rId3" Type="http://schemas.openxmlformats.org/officeDocument/2006/relationships/hyperlink" Target="http://www.anobanini.ir/pic/travel/fars/shiraz/shahe-cheragh/b/PIC_0103.jpg" TargetMode="External"/><Relationship Id="rId7" Type="http://schemas.openxmlformats.org/officeDocument/2006/relationships/image" Target="../media/image13.jpeg"/><Relationship Id="rId12" Type="http://schemas.openxmlformats.org/officeDocument/2006/relationships/diagramQuickStyle" Target="../diagrams/quickStyle1.xml"/><Relationship Id="rId2" Type="http://schemas.openxmlformats.org/officeDocument/2006/relationships/image" Target="../media/image1.jpeg"/><Relationship Id="rId1" Type="http://schemas.openxmlformats.org/officeDocument/2006/relationships/slideLayout" Target="../slideLayouts/slideLayout18.xml"/><Relationship Id="rId6" Type="http://schemas.openxmlformats.org/officeDocument/2006/relationships/image" Target="../media/image4.jpeg"/><Relationship Id="rId11" Type="http://schemas.openxmlformats.org/officeDocument/2006/relationships/diagramLayout" Target="../diagrams/layout1.xml"/><Relationship Id="rId5" Type="http://schemas.openxmlformats.org/officeDocument/2006/relationships/image" Target="../media/image3.jpeg"/><Relationship Id="rId10" Type="http://schemas.openxmlformats.org/officeDocument/2006/relationships/diagramData" Target="../diagrams/data1.xml"/><Relationship Id="rId4" Type="http://schemas.openxmlformats.org/officeDocument/2006/relationships/image" Target="../media/image2.jpeg"/><Relationship Id="rId9" Type="http://schemas.openxmlformats.org/officeDocument/2006/relationships/image" Target="../media/image15.jpeg"/><Relationship Id="rId14" Type="http://schemas.microsoft.com/office/2007/relationships/diagramDrawing" Target="../diagrams/drawing1.xml"/></Relationships>
</file>

<file path=ppt/slides/_rels/slide40.xml.rels><?xml version="1.0" encoding="UTF-8" standalone="yes"?>
<Relationships xmlns="http://schemas.openxmlformats.org/package/2006/relationships"><Relationship Id="rId3" Type="http://schemas.openxmlformats.org/officeDocument/2006/relationships/hyperlink" Target="http://www.anobanini.ir/pic/travel/fars/shiraz/shahe-cheragh/b/PIC_0103.jpg" TargetMode="External"/><Relationship Id="rId2" Type="http://schemas.openxmlformats.org/officeDocument/2006/relationships/image" Target="../media/image1.jpeg"/><Relationship Id="rId1" Type="http://schemas.openxmlformats.org/officeDocument/2006/relationships/slideLayout" Target="../slideLayouts/slideLayout18.xml"/><Relationship Id="rId6" Type="http://schemas.openxmlformats.org/officeDocument/2006/relationships/image" Target="../media/image93.jpeg"/><Relationship Id="rId5" Type="http://schemas.openxmlformats.org/officeDocument/2006/relationships/image" Target="../media/image3.jpeg"/><Relationship Id="rId4" Type="http://schemas.openxmlformats.org/officeDocument/2006/relationships/image" Target="../media/image2.jpeg"/></Relationships>
</file>

<file path=ppt/slides/_rels/slide41.xml.rels><?xml version="1.0" encoding="UTF-8" standalone="yes"?>
<Relationships xmlns="http://schemas.openxmlformats.org/package/2006/relationships"><Relationship Id="rId3" Type="http://schemas.openxmlformats.org/officeDocument/2006/relationships/hyperlink" Target="http://www.anobanini.ir/pic/travel/fars/shiraz/shahe-cheragh/b/PIC_0103.jpg" TargetMode="External"/><Relationship Id="rId7" Type="http://schemas.openxmlformats.org/officeDocument/2006/relationships/image" Target="../media/image95.jpeg"/><Relationship Id="rId2" Type="http://schemas.openxmlformats.org/officeDocument/2006/relationships/image" Target="../media/image1.jpeg"/><Relationship Id="rId1" Type="http://schemas.openxmlformats.org/officeDocument/2006/relationships/slideLayout" Target="../slideLayouts/slideLayout18.xml"/><Relationship Id="rId6" Type="http://schemas.openxmlformats.org/officeDocument/2006/relationships/image" Target="../media/image94.jpeg"/><Relationship Id="rId5" Type="http://schemas.openxmlformats.org/officeDocument/2006/relationships/image" Target="../media/image3.jpeg"/><Relationship Id="rId4" Type="http://schemas.openxmlformats.org/officeDocument/2006/relationships/image" Target="../media/image2.jpeg"/></Relationships>
</file>

<file path=ppt/slides/_rels/slide42.xml.rels><?xml version="1.0" encoding="UTF-8" standalone="yes"?>
<Relationships xmlns="http://schemas.openxmlformats.org/package/2006/relationships"><Relationship Id="rId3" Type="http://schemas.openxmlformats.org/officeDocument/2006/relationships/hyperlink" Target="http://www.anobanini.ir/pic/travel/fars/shiraz/shahe-cheragh/b/PIC_0103.jpg" TargetMode="External"/><Relationship Id="rId7" Type="http://schemas.openxmlformats.org/officeDocument/2006/relationships/image" Target="../media/image97.jpeg"/><Relationship Id="rId2" Type="http://schemas.openxmlformats.org/officeDocument/2006/relationships/image" Target="../media/image1.jpeg"/><Relationship Id="rId1" Type="http://schemas.openxmlformats.org/officeDocument/2006/relationships/slideLayout" Target="../slideLayouts/slideLayout18.xml"/><Relationship Id="rId6" Type="http://schemas.openxmlformats.org/officeDocument/2006/relationships/image" Target="../media/image96.jpeg"/><Relationship Id="rId5" Type="http://schemas.openxmlformats.org/officeDocument/2006/relationships/image" Target="../media/image3.jpeg"/><Relationship Id="rId4" Type="http://schemas.openxmlformats.org/officeDocument/2006/relationships/image" Target="../media/image2.jpeg"/></Relationships>
</file>

<file path=ppt/slides/_rels/slide43.xml.rels><?xml version="1.0" encoding="UTF-8" standalone="yes"?>
<Relationships xmlns="http://schemas.openxmlformats.org/package/2006/relationships"><Relationship Id="rId3" Type="http://schemas.openxmlformats.org/officeDocument/2006/relationships/hyperlink" Target="http://www.anobanini.ir/pic/travel/fars/shiraz/shahe-cheragh/b/PIC_0103.jpg" TargetMode="External"/><Relationship Id="rId7" Type="http://schemas.openxmlformats.org/officeDocument/2006/relationships/image" Target="../media/image98.jpeg"/><Relationship Id="rId2" Type="http://schemas.openxmlformats.org/officeDocument/2006/relationships/image" Target="../media/image1.jpeg"/><Relationship Id="rId1" Type="http://schemas.openxmlformats.org/officeDocument/2006/relationships/slideLayout" Target="../slideLayouts/slideLayout18.xml"/><Relationship Id="rId6" Type="http://schemas.openxmlformats.org/officeDocument/2006/relationships/image" Target="../media/image96.jpeg"/><Relationship Id="rId5" Type="http://schemas.openxmlformats.org/officeDocument/2006/relationships/image" Target="../media/image3.jpeg"/><Relationship Id="rId4" Type="http://schemas.openxmlformats.org/officeDocument/2006/relationships/image" Target="../media/image2.jpeg"/></Relationships>
</file>

<file path=ppt/slides/_rels/slide44.xml.rels><?xml version="1.0" encoding="UTF-8" standalone="yes"?>
<Relationships xmlns="http://schemas.openxmlformats.org/package/2006/relationships"><Relationship Id="rId3" Type="http://schemas.openxmlformats.org/officeDocument/2006/relationships/hyperlink" Target="http://www.anobanini.ir/pic/travel/fars/shiraz/shahe-cheragh/b/PIC_0103.jpg" TargetMode="External"/><Relationship Id="rId7" Type="http://schemas.openxmlformats.org/officeDocument/2006/relationships/image" Target="../media/image99.jpeg"/><Relationship Id="rId2" Type="http://schemas.openxmlformats.org/officeDocument/2006/relationships/image" Target="../media/image1.jpeg"/><Relationship Id="rId1" Type="http://schemas.openxmlformats.org/officeDocument/2006/relationships/slideLayout" Target="../slideLayouts/slideLayout18.xml"/><Relationship Id="rId6" Type="http://schemas.openxmlformats.org/officeDocument/2006/relationships/image" Target="../media/image96.jpeg"/><Relationship Id="rId5" Type="http://schemas.openxmlformats.org/officeDocument/2006/relationships/image" Target="../media/image3.jpeg"/><Relationship Id="rId4" Type="http://schemas.openxmlformats.org/officeDocument/2006/relationships/image" Target="../media/image2.jpeg"/></Relationships>
</file>

<file path=ppt/slides/_rels/slide45.xml.rels><?xml version="1.0" encoding="UTF-8" standalone="yes"?>
<Relationships xmlns="http://schemas.openxmlformats.org/package/2006/relationships"><Relationship Id="rId3" Type="http://schemas.openxmlformats.org/officeDocument/2006/relationships/hyperlink" Target="http://www.anobanini.ir/pic/travel/fars/shiraz/shahe-cheragh/b/PIC_0103.jpg" TargetMode="External"/><Relationship Id="rId7" Type="http://schemas.openxmlformats.org/officeDocument/2006/relationships/image" Target="../media/image100.jpeg"/><Relationship Id="rId2" Type="http://schemas.openxmlformats.org/officeDocument/2006/relationships/image" Target="../media/image1.jpeg"/><Relationship Id="rId1" Type="http://schemas.openxmlformats.org/officeDocument/2006/relationships/slideLayout" Target="../slideLayouts/slideLayout18.xml"/><Relationship Id="rId6" Type="http://schemas.openxmlformats.org/officeDocument/2006/relationships/image" Target="../media/image96.jpeg"/><Relationship Id="rId5" Type="http://schemas.openxmlformats.org/officeDocument/2006/relationships/image" Target="../media/image3.jpeg"/><Relationship Id="rId4" Type="http://schemas.openxmlformats.org/officeDocument/2006/relationships/image" Target="../media/image2.jpeg"/></Relationships>
</file>

<file path=ppt/slides/_rels/slide46.xml.rels><?xml version="1.0" encoding="UTF-8" standalone="yes"?>
<Relationships xmlns="http://schemas.openxmlformats.org/package/2006/relationships"><Relationship Id="rId8" Type="http://schemas.openxmlformats.org/officeDocument/2006/relationships/image" Target="../media/image102.jpeg"/><Relationship Id="rId3" Type="http://schemas.openxmlformats.org/officeDocument/2006/relationships/hyperlink" Target="http://www.anobanini.ir/pic/travel/fars/shiraz/shahe-cheragh/b/PIC_0103.jpg" TargetMode="External"/><Relationship Id="rId7" Type="http://schemas.openxmlformats.org/officeDocument/2006/relationships/image" Target="../media/image101.jpeg"/><Relationship Id="rId2" Type="http://schemas.openxmlformats.org/officeDocument/2006/relationships/image" Target="../media/image1.jpeg"/><Relationship Id="rId1" Type="http://schemas.openxmlformats.org/officeDocument/2006/relationships/slideLayout" Target="../slideLayouts/slideLayout18.xml"/><Relationship Id="rId6" Type="http://schemas.openxmlformats.org/officeDocument/2006/relationships/image" Target="../media/image96.jpeg"/><Relationship Id="rId5" Type="http://schemas.openxmlformats.org/officeDocument/2006/relationships/image" Target="../media/image3.jpeg"/><Relationship Id="rId4" Type="http://schemas.openxmlformats.org/officeDocument/2006/relationships/image" Target="../media/image2.jpeg"/></Relationships>
</file>

<file path=ppt/slides/_rels/slide47.xml.rels><?xml version="1.0" encoding="UTF-8" standalone="yes"?>
<Relationships xmlns="http://schemas.openxmlformats.org/package/2006/relationships"><Relationship Id="rId8" Type="http://schemas.openxmlformats.org/officeDocument/2006/relationships/image" Target="../media/image104.jpeg"/><Relationship Id="rId3" Type="http://schemas.openxmlformats.org/officeDocument/2006/relationships/hyperlink" Target="http://www.anobanini.ir/pic/travel/fars/shiraz/shahe-cheragh/b/PIC_0103.jpg" TargetMode="External"/><Relationship Id="rId7" Type="http://schemas.openxmlformats.org/officeDocument/2006/relationships/image" Target="../media/image103.jpeg"/><Relationship Id="rId2" Type="http://schemas.openxmlformats.org/officeDocument/2006/relationships/image" Target="../media/image1.jpeg"/><Relationship Id="rId1" Type="http://schemas.openxmlformats.org/officeDocument/2006/relationships/slideLayout" Target="../slideLayouts/slideLayout18.xml"/><Relationship Id="rId6" Type="http://schemas.openxmlformats.org/officeDocument/2006/relationships/image" Target="../media/image4.jpeg"/><Relationship Id="rId5" Type="http://schemas.openxmlformats.org/officeDocument/2006/relationships/image" Target="../media/image3.jpeg"/><Relationship Id="rId4" Type="http://schemas.openxmlformats.org/officeDocument/2006/relationships/image" Target="../media/image2.jpeg"/></Relationships>
</file>

<file path=ppt/slides/_rels/slide48.xml.rels><?xml version="1.0" encoding="UTF-8" standalone="yes"?>
<Relationships xmlns="http://schemas.openxmlformats.org/package/2006/relationships"><Relationship Id="rId3" Type="http://schemas.openxmlformats.org/officeDocument/2006/relationships/hyperlink" Target="http://www.anobanini.ir/pic/travel/fars/shiraz/shahe-cheragh/b/PIC_0103.jpg" TargetMode="External"/><Relationship Id="rId7" Type="http://schemas.openxmlformats.org/officeDocument/2006/relationships/image" Target="../media/image4.jpeg"/><Relationship Id="rId2" Type="http://schemas.openxmlformats.org/officeDocument/2006/relationships/image" Target="../media/image1.jpeg"/><Relationship Id="rId1" Type="http://schemas.openxmlformats.org/officeDocument/2006/relationships/slideLayout" Target="../slideLayouts/slideLayout18.xml"/><Relationship Id="rId6" Type="http://schemas.openxmlformats.org/officeDocument/2006/relationships/image" Target="../media/image103.jpeg"/><Relationship Id="rId5" Type="http://schemas.openxmlformats.org/officeDocument/2006/relationships/image" Target="../media/image3.jpeg"/><Relationship Id="rId4" Type="http://schemas.openxmlformats.org/officeDocument/2006/relationships/image" Target="../media/image2.jpeg"/></Relationships>
</file>

<file path=ppt/slides/_rels/slide49.xml.rels><?xml version="1.0" encoding="UTF-8" standalone="yes"?>
<Relationships xmlns="http://schemas.openxmlformats.org/package/2006/relationships"><Relationship Id="rId8" Type="http://schemas.openxmlformats.org/officeDocument/2006/relationships/image" Target="../media/image107.jpeg"/><Relationship Id="rId3" Type="http://schemas.openxmlformats.org/officeDocument/2006/relationships/hyperlink" Target="http://www.anobanini.ir/pic/travel/fars/shiraz/shahe-cheragh/b/PIC_0103.jpg" TargetMode="External"/><Relationship Id="rId7" Type="http://schemas.openxmlformats.org/officeDocument/2006/relationships/image" Target="../media/image106.jpeg"/><Relationship Id="rId2" Type="http://schemas.openxmlformats.org/officeDocument/2006/relationships/image" Target="../media/image1.jpeg"/><Relationship Id="rId1" Type="http://schemas.openxmlformats.org/officeDocument/2006/relationships/slideLayout" Target="../slideLayouts/slideLayout18.xml"/><Relationship Id="rId6" Type="http://schemas.openxmlformats.org/officeDocument/2006/relationships/image" Target="../media/image105.jpeg"/><Relationship Id="rId5" Type="http://schemas.openxmlformats.org/officeDocument/2006/relationships/image" Target="../media/image3.jpeg"/><Relationship Id="rId4" Type="http://schemas.openxmlformats.org/officeDocument/2006/relationships/image" Target="../media/image2.jpeg"/></Relationships>
</file>

<file path=ppt/slides/_rels/slide5.xml.rels><?xml version="1.0" encoding="UTF-8" standalone="yes"?>
<Relationships xmlns="http://schemas.openxmlformats.org/package/2006/relationships"><Relationship Id="rId8" Type="http://schemas.openxmlformats.org/officeDocument/2006/relationships/image" Target="../media/image17.jpeg"/><Relationship Id="rId3" Type="http://schemas.openxmlformats.org/officeDocument/2006/relationships/hyperlink" Target="http://www.anobanini.ir/pic/travel/fars/shiraz/shahe-cheragh/b/PIC_0103.jpg" TargetMode="External"/><Relationship Id="rId7" Type="http://schemas.openxmlformats.org/officeDocument/2006/relationships/image" Target="../media/image16.jpeg"/><Relationship Id="rId2" Type="http://schemas.openxmlformats.org/officeDocument/2006/relationships/image" Target="../media/image1.jpeg"/><Relationship Id="rId1" Type="http://schemas.openxmlformats.org/officeDocument/2006/relationships/slideLayout" Target="../slideLayouts/slideLayout18.xml"/><Relationship Id="rId6" Type="http://schemas.openxmlformats.org/officeDocument/2006/relationships/image" Target="../media/image4.jpeg"/><Relationship Id="rId11" Type="http://schemas.openxmlformats.org/officeDocument/2006/relationships/image" Target="../media/image20.jpeg"/><Relationship Id="rId5" Type="http://schemas.openxmlformats.org/officeDocument/2006/relationships/image" Target="../media/image3.jpeg"/><Relationship Id="rId10" Type="http://schemas.openxmlformats.org/officeDocument/2006/relationships/image" Target="../media/image19.jpeg"/><Relationship Id="rId4" Type="http://schemas.openxmlformats.org/officeDocument/2006/relationships/image" Target="../media/image2.jpeg"/><Relationship Id="rId9" Type="http://schemas.openxmlformats.org/officeDocument/2006/relationships/image" Target="../media/image18.jpeg"/></Relationships>
</file>

<file path=ppt/slides/_rels/slide50.xml.rels><?xml version="1.0" encoding="UTF-8" standalone="yes"?>
<Relationships xmlns="http://schemas.openxmlformats.org/package/2006/relationships"><Relationship Id="rId3" Type="http://schemas.openxmlformats.org/officeDocument/2006/relationships/hyperlink" Target="http://www.anobanini.ir/pic/travel/fars/shiraz/shahe-cheragh/b/PIC_0103.jpg" TargetMode="External"/><Relationship Id="rId7" Type="http://schemas.openxmlformats.org/officeDocument/2006/relationships/image" Target="../media/image4.jpeg"/><Relationship Id="rId2" Type="http://schemas.openxmlformats.org/officeDocument/2006/relationships/image" Target="../media/image1.jpeg"/><Relationship Id="rId1" Type="http://schemas.openxmlformats.org/officeDocument/2006/relationships/slideLayout" Target="../slideLayouts/slideLayout18.xml"/><Relationship Id="rId6" Type="http://schemas.openxmlformats.org/officeDocument/2006/relationships/image" Target="../media/image103.jpeg"/><Relationship Id="rId5" Type="http://schemas.openxmlformats.org/officeDocument/2006/relationships/image" Target="../media/image3.jpeg"/><Relationship Id="rId4" Type="http://schemas.openxmlformats.org/officeDocument/2006/relationships/image" Target="../media/image2.jpeg"/></Relationships>
</file>

<file path=ppt/slides/_rels/slide51.xml.rels><?xml version="1.0" encoding="UTF-8" standalone="yes"?>
<Relationships xmlns="http://schemas.openxmlformats.org/package/2006/relationships"><Relationship Id="rId3" Type="http://schemas.openxmlformats.org/officeDocument/2006/relationships/hyperlink" Target="http://www.anobanini.ir/pic/travel/fars/shiraz/shahe-cheragh/b/PIC_0103.jpg" TargetMode="External"/><Relationship Id="rId7" Type="http://schemas.openxmlformats.org/officeDocument/2006/relationships/image" Target="../media/image108.jpeg"/><Relationship Id="rId2" Type="http://schemas.openxmlformats.org/officeDocument/2006/relationships/image" Target="../media/image1.jpeg"/><Relationship Id="rId1" Type="http://schemas.openxmlformats.org/officeDocument/2006/relationships/slideLayout" Target="../slideLayouts/slideLayout18.xml"/><Relationship Id="rId6" Type="http://schemas.openxmlformats.org/officeDocument/2006/relationships/image" Target="../media/image105.jpeg"/><Relationship Id="rId5" Type="http://schemas.openxmlformats.org/officeDocument/2006/relationships/image" Target="../media/image3.jpeg"/><Relationship Id="rId4" Type="http://schemas.openxmlformats.org/officeDocument/2006/relationships/image" Target="../media/image2.jpeg"/></Relationships>
</file>

<file path=ppt/slides/_rels/slide52.xml.rels><?xml version="1.0" encoding="UTF-8" standalone="yes"?>
<Relationships xmlns="http://schemas.openxmlformats.org/package/2006/relationships"><Relationship Id="rId8" Type="http://schemas.openxmlformats.org/officeDocument/2006/relationships/image" Target="../media/image110.jpeg"/><Relationship Id="rId3" Type="http://schemas.openxmlformats.org/officeDocument/2006/relationships/hyperlink" Target="http://www.anobanini.ir/pic/travel/fars/shiraz/shahe-cheragh/b/PIC_0103.jpg" TargetMode="External"/><Relationship Id="rId7" Type="http://schemas.openxmlformats.org/officeDocument/2006/relationships/image" Target="../media/image109.jpeg"/><Relationship Id="rId2" Type="http://schemas.openxmlformats.org/officeDocument/2006/relationships/image" Target="../media/image1.jpeg"/><Relationship Id="rId1" Type="http://schemas.openxmlformats.org/officeDocument/2006/relationships/slideLayout" Target="../slideLayouts/slideLayout18.xml"/><Relationship Id="rId6" Type="http://schemas.openxmlformats.org/officeDocument/2006/relationships/image" Target="../media/image105.jpeg"/><Relationship Id="rId5" Type="http://schemas.openxmlformats.org/officeDocument/2006/relationships/image" Target="../media/image3.jpeg"/><Relationship Id="rId4" Type="http://schemas.openxmlformats.org/officeDocument/2006/relationships/image" Target="../media/image2.jpeg"/><Relationship Id="rId9" Type="http://schemas.openxmlformats.org/officeDocument/2006/relationships/image" Target="../media/image111.jpeg"/></Relationships>
</file>

<file path=ppt/slides/_rels/slide53.xml.rels><?xml version="1.0" encoding="UTF-8" standalone="yes"?>
<Relationships xmlns="http://schemas.openxmlformats.org/package/2006/relationships"><Relationship Id="rId3" Type="http://schemas.openxmlformats.org/officeDocument/2006/relationships/hyperlink" Target="http://www.anobanini.ir/pic/travel/fars/shiraz/shahe-cheragh/b/PIC_0103.jpg" TargetMode="External"/><Relationship Id="rId7" Type="http://schemas.openxmlformats.org/officeDocument/2006/relationships/image" Target="../media/image103.jpeg"/><Relationship Id="rId2" Type="http://schemas.openxmlformats.org/officeDocument/2006/relationships/image" Target="../media/image1.jpeg"/><Relationship Id="rId1" Type="http://schemas.openxmlformats.org/officeDocument/2006/relationships/slideLayout" Target="../slideLayouts/slideLayout18.xml"/><Relationship Id="rId6" Type="http://schemas.openxmlformats.org/officeDocument/2006/relationships/image" Target="../media/image4.jpeg"/><Relationship Id="rId5" Type="http://schemas.openxmlformats.org/officeDocument/2006/relationships/image" Target="../media/image3.jpeg"/><Relationship Id="rId4" Type="http://schemas.openxmlformats.org/officeDocument/2006/relationships/image" Target="../media/image2.jpeg"/></Relationships>
</file>

<file path=ppt/slides/_rels/slide54.xml.rels><?xml version="1.0" encoding="UTF-8" standalone="yes"?>
<Relationships xmlns="http://schemas.openxmlformats.org/package/2006/relationships"><Relationship Id="rId8" Type="http://schemas.openxmlformats.org/officeDocument/2006/relationships/image" Target="../media/image114.jpeg"/><Relationship Id="rId3" Type="http://schemas.openxmlformats.org/officeDocument/2006/relationships/hyperlink" Target="http://www.anobanini.ir/pic/travel/fars/shiraz/shahe-cheragh/b/PIC_0103.jpg" TargetMode="External"/><Relationship Id="rId7" Type="http://schemas.openxmlformats.org/officeDocument/2006/relationships/image" Target="../media/image113.jpeg"/><Relationship Id="rId2" Type="http://schemas.openxmlformats.org/officeDocument/2006/relationships/image" Target="../media/image1.jpeg"/><Relationship Id="rId1" Type="http://schemas.openxmlformats.org/officeDocument/2006/relationships/slideLayout" Target="../slideLayouts/slideLayout18.xml"/><Relationship Id="rId6" Type="http://schemas.openxmlformats.org/officeDocument/2006/relationships/image" Target="../media/image112.jpeg"/><Relationship Id="rId5" Type="http://schemas.openxmlformats.org/officeDocument/2006/relationships/image" Target="../media/image3.jpeg"/><Relationship Id="rId4" Type="http://schemas.openxmlformats.org/officeDocument/2006/relationships/image" Target="../media/image2.jpeg"/><Relationship Id="rId9" Type="http://schemas.openxmlformats.org/officeDocument/2006/relationships/image" Target="../media/image115.jpeg"/></Relationships>
</file>

<file path=ppt/slides/_rels/slide55.xml.rels><?xml version="1.0" encoding="UTF-8" standalone="yes"?>
<Relationships xmlns="http://schemas.openxmlformats.org/package/2006/relationships"><Relationship Id="rId3" Type="http://schemas.openxmlformats.org/officeDocument/2006/relationships/hyperlink" Target="http://www.anobanini.ir/pic/travel/fars/shiraz/shahe-cheragh/b/PIC_0103.jpg" TargetMode="External"/><Relationship Id="rId7" Type="http://schemas.openxmlformats.org/officeDocument/2006/relationships/image" Target="../media/image112.jpeg"/><Relationship Id="rId2" Type="http://schemas.openxmlformats.org/officeDocument/2006/relationships/image" Target="../media/image1.jpeg"/><Relationship Id="rId1" Type="http://schemas.openxmlformats.org/officeDocument/2006/relationships/slideLayout" Target="../slideLayouts/slideLayout18.xml"/><Relationship Id="rId6" Type="http://schemas.openxmlformats.org/officeDocument/2006/relationships/image" Target="../media/image116.jpeg"/><Relationship Id="rId5" Type="http://schemas.openxmlformats.org/officeDocument/2006/relationships/image" Target="../media/image3.jpeg"/><Relationship Id="rId4" Type="http://schemas.openxmlformats.org/officeDocument/2006/relationships/image" Target="../media/image2.jpeg"/></Relationships>
</file>

<file path=ppt/slides/_rels/slide56.xml.rels><?xml version="1.0" encoding="UTF-8" standalone="yes"?>
<Relationships xmlns="http://schemas.openxmlformats.org/package/2006/relationships"><Relationship Id="rId8" Type="http://schemas.openxmlformats.org/officeDocument/2006/relationships/diagramLayout" Target="../diagrams/layout5.xml"/><Relationship Id="rId3" Type="http://schemas.openxmlformats.org/officeDocument/2006/relationships/hyperlink" Target="http://www.anobanini.ir/pic/travel/fars/shiraz/shahe-cheragh/b/PIC_0103.jpg" TargetMode="External"/><Relationship Id="rId7" Type="http://schemas.openxmlformats.org/officeDocument/2006/relationships/diagramData" Target="../diagrams/data5.xml"/><Relationship Id="rId2" Type="http://schemas.openxmlformats.org/officeDocument/2006/relationships/image" Target="../media/image1.jpeg"/><Relationship Id="rId1" Type="http://schemas.openxmlformats.org/officeDocument/2006/relationships/slideLayout" Target="../slideLayouts/slideLayout18.xml"/><Relationship Id="rId6" Type="http://schemas.openxmlformats.org/officeDocument/2006/relationships/image" Target="../media/image4.jpeg"/><Relationship Id="rId11" Type="http://schemas.microsoft.com/office/2007/relationships/diagramDrawing" Target="../diagrams/drawing5.xml"/><Relationship Id="rId5" Type="http://schemas.openxmlformats.org/officeDocument/2006/relationships/image" Target="../media/image3.jpeg"/><Relationship Id="rId10" Type="http://schemas.openxmlformats.org/officeDocument/2006/relationships/diagramColors" Target="../diagrams/colors5.xml"/><Relationship Id="rId4" Type="http://schemas.openxmlformats.org/officeDocument/2006/relationships/image" Target="../media/image2.jpeg"/><Relationship Id="rId9" Type="http://schemas.openxmlformats.org/officeDocument/2006/relationships/diagramQuickStyle" Target="../diagrams/quickStyle5.xml"/></Relationships>
</file>

<file path=ppt/slides/_rels/slide57.xml.rels><?xml version="1.0" encoding="UTF-8" standalone="yes"?>
<Relationships xmlns="http://schemas.openxmlformats.org/package/2006/relationships"><Relationship Id="rId8" Type="http://schemas.openxmlformats.org/officeDocument/2006/relationships/diagramLayout" Target="../diagrams/layout6.xml"/><Relationship Id="rId3" Type="http://schemas.openxmlformats.org/officeDocument/2006/relationships/hyperlink" Target="http://www.anobanini.ir/pic/travel/fars/shiraz/shahe-cheragh/b/PIC_0103.jpg" TargetMode="External"/><Relationship Id="rId7" Type="http://schemas.openxmlformats.org/officeDocument/2006/relationships/diagramData" Target="../diagrams/data6.xml"/><Relationship Id="rId2" Type="http://schemas.openxmlformats.org/officeDocument/2006/relationships/image" Target="../media/image1.jpeg"/><Relationship Id="rId1" Type="http://schemas.openxmlformats.org/officeDocument/2006/relationships/slideLayout" Target="../slideLayouts/slideLayout18.xml"/><Relationship Id="rId6" Type="http://schemas.openxmlformats.org/officeDocument/2006/relationships/image" Target="../media/image4.jpeg"/><Relationship Id="rId11" Type="http://schemas.microsoft.com/office/2007/relationships/diagramDrawing" Target="../diagrams/drawing6.xml"/><Relationship Id="rId5" Type="http://schemas.openxmlformats.org/officeDocument/2006/relationships/image" Target="../media/image3.jpeg"/><Relationship Id="rId10" Type="http://schemas.openxmlformats.org/officeDocument/2006/relationships/diagramColors" Target="../diagrams/colors6.xml"/><Relationship Id="rId4" Type="http://schemas.openxmlformats.org/officeDocument/2006/relationships/image" Target="../media/image2.jpeg"/><Relationship Id="rId9" Type="http://schemas.openxmlformats.org/officeDocument/2006/relationships/diagramQuickStyle" Target="../diagrams/quickStyle6.xml"/></Relationships>
</file>

<file path=ppt/slides/_rels/slide58.xml.rels><?xml version="1.0" encoding="UTF-8" standalone="yes"?>
<Relationships xmlns="http://schemas.openxmlformats.org/package/2006/relationships"><Relationship Id="rId8" Type="http://schemas.openxmlformats.org/officeDocument/2006/relationships/diagramLayout" Target="../diagrams/layout7.xml"/><Relationship Id="rId3" Type="http://schemas.openxmlformats.org/officeDocument/2006/relationships/hyperlink" Target="http://www.anobanini.ir/pic/travel/fars/shiraz/shahe-cheragh/b/PIC_0103.jpg" TargetMode="External"/><Relationship Id="rId7" Type="http://schemas.openxmlformats.org/officeDocument/2006/relationships/diagramData" Target="../diagrams/data7.xml"/><Relationship Id="rId2" Type="http://schemas.openxmlformats.org/officeDocument/2006/relationships/image" Target="../media/image1.jpeg"/><Relationship Id="rId1" Type="http://schemas.openxmlformats.org/officeDocument/2006/relationships/slideLayout" Target="../slideLayouts/slideLayout18.xml"/><Relationship Id="rId6" Type="http://schemas.openxmlformats.org/officeDocument/2006/relationships/image" Target="../media/image4.jpeg"/><Relationship Id="rId11" Type="http://schemas.microsoft.com/office/2007/relationships/diagramDrawing" Target="../diagrams/drawing7.xml"/><Relationship Id="rId5" Type="http://schemas.openxmlformats.org/officeDocument/2006/relationships/image" Target="../media/image3.jpeg"/><Relationship Id="rId10" Type="http://schemas.openxmlformats.org/officeDocument/2006/relationships/diagramColors" Target="../diagrams/colors7.xml"/><Relationship Id="rId4" Type="http://schemas.openxmlformats.org/officeDocument/2006/relationships/image" Target="../media/image2.jpeg"/><Relationship Id="rId9" Type="http://schemas.openxmlformats.org/officeDocument/2006/relationships/diagramQuickStyle" Target="../diagrams/quickStyle7.xml"/></Relationships>
</file>

<file path=ppt/slides/_rels/slide59.xml.rels><?xml version="1.0" encoding="UTF-8" standalone="yes"?>
<Relationships xmlns="http://schemas.openxmlformats.org/package/2006/relationships"><Relationship Id="rId3" Type="http://schemas.openxmlformats.org/officeDocument/2006/relationships/hyperlink" Target="http://www.anobanini.ir/pic/travel/fars/shiraz/shahe-cheragh/b/PIC_0103.jpg" TargetMode="External"/><Relationship Id="rId2" Type="http://schemas.openxmlformats.org/officeDocument/2006/relationships/image" Target="../media/image1.jpeg"/><Relationship Id="rId1" Type="http://schemas.openxmlformats.org/officeDocument/2006/relationships/slideLayout" Target="../slideLayouts/slideLayout18.xml"/><Relationship Id="rId6" Type="http://schemas.openxmlformats.org/officeDocument/2006/relationships/image" Target="../media/image4.jpeg"/><Relationship Id="rId5" Type="http://schemas.openxmlformats.org/officeDocument/2006/relationships/image" Target="../media/image3.jpeg"/><Relationship Id="rId4" Type="http://schemas.openxmlformats.org/officeDocument/2006/relationships/image" Target="../media/image2.jpeg"/></Relationships>
</file>

<file path=ppt/slides/_rels/slide6.xml.rels><?xml version="1.0" encoding="UTF-8" standalone="yes"?>
<Relationships xmlns="http://schemas.openxmlformats.org/package/2006/relationships"><Relationship Id="rId3" Type="http://schemas.openxmlformats.org/officeDocument/2006/relationships/hyperlink" Target="http://www.anobanini.ir/pic/travel/fars/shiraz/shahe-cheragh/b/PIC_0103.jpg" TargetMode="External"/><Relationship Id="rId7" Type="http://schemas.openxmlformats.org/officeDocument/2006/relationships/image" Target="../media/image21.jpeg"/><Relationship Id="rId2" Type="http://schemas.openxmlformats.org/officeDocument/2006/relationships/image" Target="../media/image1.jpeg"/><Relationship Id="rId1" Type="http://schemas.openxmlformats.org/officeDocument/2006/relationships/slideLayout" Target="../slideLayouts/slideLayout18.xml"/><Relationship Id="rId6" Type="http://schemas.openxmlformats.org/officeDocument/2006/relationships/image" Target="../media/image4.jpeg"/><Relationship Id="rId5" Type="http://schemas.openxmlformats.org/officeDocument/2006/relationships/image" Target="../media/image3.jpeg"/><Relationship Id="rId4" Type="http://schemas.openxmlformats.org/officeDocument/2006/relationships/image" Target="../media/image2.jpeg"/></Relationships>
</file>

<file path=ppt/slides/_rels/slide60.xml.rels><?xml version="1.0" encoding="UTF-8" standalone="yes"?>
<Relationships xmlns="http://schemas.openxmlformats.org/package/2006/relationships"><Relationship Id="rId8" Type="http://schemas.openxmlformats.org/officeDocument/2006/relationships/diagramLayout" Target="../diagrams/layout8.xml"/><Relationship Id="rId3" Type="http://schemas.openxmlformats.org/officeDocument/2006/relationships/hyperlink" Target="http://www.anobanini.ir/pic/travel/fars/shiraz/shahe-cheragh/b/PIC_0103.jpg" TargetMode="External"/><Relationship Id="rId7" Type="http://schemas.openxmlformats.org/officeDocument/2006/relationships/diagramData" Target="../diagrams/data8.xml"/><Relationship Id="rId2" Type="http://schemas.openxmlformats.org/officeDocument/2006/relationships/image" Target="../media/image1.jpeg"/><Relationship Id="rId1" Type="http://schemas.openxmlformats.org/officeDocument/2006/relationships/slideLayout" Target="../slideLayouts/slideLayout18.xml"/><Relationship Id="rId6" Type="http://schemas.openxmlformats.org/officeDocument/2006/relationships/image" Target="../media/image4.jpeg"/><Relationship Id="rId11" Type="http://schemas.microsoft.com/office/2007/relationships/diagramDrawing" Target="../diagrams/drawing8.xml"/><Relationship Id="rId5" Type="http://schemas.openxmlformats.org/officeDocument/2006/relationships/image" Target="../media/image3.jpeg"/><Relationship Id="rId10" Type="http://schemas.openxmlformats.org/officeDocument/2006/relationships/diagramColors" Target="../diagrams/colors8.xml"/><Relationship Id="rId4" Type="http://schemas.openxmlformats.org/officeDocument/2006/relationships/image" Target="../media/image2.jpeg"/><Relationship Id="rId9" Type="http://schemas.openxmlformats.org/officeDocument/2006/relationships/diagramQuickStyle" Target="../diagrams/quickStyle8.xml"/></Relationships>
</file>

<file path=ppt/slides/_rels/slide61.xml.rels><?xml version="1.0" encoding="UTF-8" standalone="yes"?>
<Relationships xmlns="http://schemas.openxmlformats.org/package/2006/relationships"><Relationship Id="rId3" Type="http://schemas.openxmlformats.org/officeDocument/2006/relationships/hyperlink" Target="http://www.anobanini.ir/pic/travel/fars/shiraz/shahe-cheragh/b/PIC_0103.jpg" TargetMode="External"/><Relationship Id="rId2" Type="http://schemas.openxmlformats.org/officeDocument/2006/relationships/image" Target="../media/image1.jpeg"/><Relationship Id="rId1" Type="http://schemas.openxmlformats.org/officeDocument/2006/relationships/slideLayout" Target="../slideLayouts/slideLayout18.xml"/><Relationship Id="rId6" Type="http://schemas.openxmlformats.org/officeDocument/2006/relationships/image" Target="../media/image4.jpeg"/><Relationship Id="rId5" Type="http://schemas.openxmlformats.org/officeDocument/2006/relationships/image" Target="../media/image3.jpeg"/><Relationship Id="rId4" Type="http://schemas.openxmlformats.org/officeDocument/2006/relationships/image" Target="../media/image2.jpeg"/></Relationships>
</file>

<file path=ppt/slides/_rels/slide62.xml.rels><?xml version="1.0" encoding="UTF-8" standalone="yes"?>
<Relationships xmlns="http://schemas.openxmlformats.org/package/2006/relationships"><Relationship Id="rId3" Type="http://schemas.openxmlformats.org/officeDocument/2006/relationships/hyperlink" Target="http://www.anobanini.ir/pic/travel/fars/shiraz/shahe-cheragh/b/PIC_0103.jpg" TargetMode="External"/><Relationship Id="rId2" Type="http://schemas.openxmlformats.org/officeDocument/2006/relationships/image" Target="../media/image1.jpeg"/><Relationship Id="rId1" Type="http://schemas.openxmlformats.org/officeDocument/2006/relationships/slideLayout" Target="../slideLayouts/slideLayout18.xml"/><Relationship Id="rId5" Type="http://schemas.openxmlformats.org/officeDocument/2006/relationships/image" Target="../media/image3.jpeg"/><Relationship Id="rId4" Type="http://schemas.openxmlformats.org/officeDocument/2006/relationships/image" Target="../media/image2.jpeg"/></Relationships>
</file>

<file path=ppt/slides/_rels/slide63.xml.rels><?xml version="1.0" encoding="UTF-8" standalone="yes"?>
<Relationships xmlns="http://schemas.openxmlformats.org/package/2006/relationships"><Relationship Id="rId3" Type="http://schemas.openxmlformats.org/officeDocument/2006/relationships/hyperlink" Target="http://www.anobanini.ir/pic/travel/fars/shiraz/shahe-cheragh/b/PIC_0103.jpg" TargetMode="External"/><Relationship Id="rId2" Type="http://schemas.openxmlformats.org/officeDocument/2006/relationships/image" Target="../media/image1.jpeg"/><Relationship Id="rId1" Type="http://schemas.openxmlformats.org/officeDocument/2006/relationships/slideLayout" Target="../slideLayouts/slideLayout18.xml"/><Relationship Id="rId6" Type="http://schemas.openxmlformats.org/officeDocument/2006/relationships/image" Target="../media/image4.jpeg"/><Relationship Id="rId5" Type="http://schemas.openxmlformats.org/officeDocument/2006/relationships/image" Target="../media/image3.jpeg"/><Relationship Id="rId4" Type="http://schemas.openxmlformats.org/officeDocument/2006/relationships/image" Target="../media/image2.jpeg"/></Relationships>
</file>

<file path=ppt/slides/_rels/slide64.xml.rels><?xml version="1.0" encoding="UTF-8" standalone="yes"?>
<Relationships xmlns="http://schemas.openxmlformats.org/package/2006/relationships"><Relationship Id="rId3" Type="http://schemas.openxmlformats.org/officeDocument/2006/relationships/hyperlink" Target="http://www.anobanini.ir/pic/travel/fars/shiraz/shahe-cheragh/b/PIC_0103.jpg" TargetMode="External"/><Relationship Id="rId2" Type="http://schemas.openxmlformats.org/officeDocument/2006/relationships/image" Target="../media/image1.jpeg"/><Relationship Id="rId1" Type="http://schemas.openxmlformats.org/officeDocument/2006/relationships/slideLayout" Target="../slideLayouts/slideLayout18.xml"/><Relationship Id="rId6" Type="http://schemas.openxmlformats.org/officeDocument/2006/relationships/image" Target="../media/image4.jpeg"/><Relationship Id="rId5" Type="http://schemas.openxmlformats.org/officeDocument/2006/relationships/image" Target="../media/image3.jpeg"/><Relationship Id="rId4" Type="http://schemas.openxmlformats.org/officeDocument/2006/relationships/image" Target="../media/image2.jpeg"/></Relationships>
</file>

<file path=ppt/slides/_rels/slide65.xml.rels><?xml version="1.0" encoding="UTF-8" standalone="yes"?>
<Relationships xmlns="http://schemas.openxmlformats.org/package/2006/relationships"><Relationship Id="rId8" Type="http://schemas.openxmlformats.org/officeDocument/2006/relationships/diagramLayout" Target="../diagrams/layout9.xml"/><Relationship Id="rId3" Type="http://schemas.openxmlformats.org/officeDocument/2006/relationships/hyperlink" Target="http://www.anobanini.ir/pic/travel/fars/shiraz/shahe-cheragh/b/PIC_0103.jpg" TargetMode="External"/><Relationship Id="rId7" Type="http://schemas.openxmlformats.org/officeDocument/2006/relationships/diagramData" Target="../diagrams/data9.xml"/><Relationship Id="rId2" Type="http://schemas.openxmlformats.org/officeDocument/2006/relationships/image" Target="../media/image1.jpeg"/><Relationship Id="rId1" Type="http://schemas.openxmlformats.org/officeDocument/2006/relationships/slideLayout" Target="../slideLayouts/slideLayout18.xml"/><Relationship Id="rId6" Type="http://schemas.openxmlformats.org/officeDocument/2006/relationships/image" Target="../media/image4.jpeg"/><Relationship Id="rId11" Type="http://schemas.microsoft.com/office/2007/relationships/diagramDrawing" Target="../diagrams/drawing9.xml"/><Relationship Id="rId5" Type="http://schemas.openxmlformats.org/officeDocument/2006/relationships/image" Target="../media/image3.jpeg"/><Relationship Id="rId10" Type="http://schemas.openxmlformats.org/officeDocument/2006/relationships/diagramColors" Target="../diagrams/colors9.xml"/><Relationship Id="rId4" Type="http://schemas.openxmlformats.org/officeDocument/2006/relationships/image" Target="../media/image2.jpeg"/><Relationship Id="rId9" Type="http://schemas.openxmlformats.org/officeDocument/2006/relationships/diagramQuickStyle" Target="../diagrams/quickStyle9.xml"/></Relationships>
</file>

<file path=ppt/slides/_rels/slide66.xml.rels><?xml version="1.0" encoding="UTF-8" standalone="yes"?>
<Relationships xmlns="http://schemas.openxmlformats.org/package/2006/relationships"><Relationship Id="rId3" Type="http://schemas.openxmlformats.org/officeDocument/2006/relationships/hyperlink" Target="http://www.anobanini.ir/pic/travel/fars/shiraz/shahe-cheragh/b/PIC_0103.jpg" TargetMode="External"/><Relationship Id="rId2" Type="http://schemas.openxmlformats.org/officeDocument/2006/relationships/image" Target="../media/image1.jpeg"/><Relationship Id="rId1" Type="http://schemas.openxmlformats.org/officeDocument/2006/relationships/slideLayout" Target="../slideLayouts/slideLayout18.xml"/><Relationship Id="rId6" Type="http://schemas.openxmlformats.org/officeDocument/2006/relationships/image" Target="../media/image4.jpeg"/><Relationship Id="rId5" Type="http://schemas.openxmlformats.org/officeDocument/2006/relationships/image" Target="../media/image3.jpeg"/><Relationship Id="rId4" Type="http://schemas.openxmlformats.org/officeDocument/2006/relationships/image" Target="../media/image2.jpeg"/></Relationships>
</file>

<file path=ppt/slides/_rels/slide67.xml.rels><?xml version="1.0" encoding="UTF-8" standalone="yes"?>
<Relationships xmlns="http://schemas.openxmlformats.org/package/2006/relationships"><Relationship Id="rId3" Type="http://schemas.openxmlformats.org/officeDocument/2006/relationships/hyperlink" Target="http://www.anobanini.ir/pic/travel/fars/shiraz/shahe-cheragh/b/PIC_0103.jpg" TargetMode="External"/><Relationship Id="rId2" Type="http://schemas.openxmlformats.org/officeDocument/2006/relationships/image" Target="../media/image1.jpeg"/><Relationship Id="rId1" Type="http://schemas.openxmlformats.org/officeDocument/2006/relationships/slideLayout" Target="../slideLayouts/slideLayout18.xml"/><Relationship Id="rId5" Type="http://schemas.openxmlformats.org/officeDocument/2006/relationships/image" Target="../media/image3.jpeg"/><Relationship Id="rId4" Type="http://schemas.openxmlformats.org/officeDocument/2006/relationships/image" Target="../media/image2.jpeg"/></Relationships>
</file>

<file path=ppt/slides/_rels/slide68.xml.rels><?xml version="1.0" encoding="UTF-8" standalone="yes"?>
<Relationships xmlns="http://schemas.openxmlformats.org/package/2006/relationships"><Relationship Id="rId3" Type="http://schemas.openxmlformats.org/officeDocument/2006/relationships/hyperlink" Target="http://www.anobanini.ir/pic/travel/fars/shiraz/shahe-cheragh/b/PIC_0103.jpg" TargetMode="External"/><Relationship Id="rId2" Type="http://schemas.openxmlformats.org/officeDocument/2006/relationships/image" Target="../media/image1.jpeg"/><Relationship Id="rId1" Type="http://schemas.openxmlformats.org/officeDocument/2006/relationships/slideLayout" Target="../slideLayouts/slideLayout18.xml"/><Relationship Id="rId5" Type="http://schemas.openxmlformats.org/officeDocument/2006/relationships/image" Target="../media/image3.jpeg"/><Relationship Id="rId4" Type="http://schemas.openxmlformats.org/officeDocument/2006/relationships/image" Target="../media/image2.jpeg"/></Relationships>
</file>

<file path=ppt/slides/_rels/slide69.xml.rels><?xml version="1.0" encoding="UTF-8" standalone="yes"?>
<Relationships xmlns="http://schemas.openxmlformats.org/package/2006/relationships"><Relationship Id="rId8" Type="http://schemas.openxmlformats.org/officeDocument/2006/relationships/image" Target="../media/image69.jpeg"/><Relationship Id="rId3" Type="http://schemas.openxmlformats.org/officeDocument/2006/relationships/hyperlink" Target="http://www.anobanini.ir/pic/travel/fars/shiraz/shahe-cheragh/b/PIC_0103.jpg" TargetMode="External"/><Relationship Id="rId7" Type="http://schemas.openxmlformats.org/officeDocument/2006/relationships/image" Target="../media/image67.jpeg"/><Relationship Id="rId12" Type="http://schemas.openxmlformats.org/officeDocument/2006/relationships/image" Target="../media/image117.jpeg"/><Relationship Id="rId2" Type="http://schemas.openxmlformats.org/officeDocument/2006/relationships/image" Target="../media/image1.jpeg"/><Relationship Id="rId1" Type="http://schemas.openxmlformats.org/officeDocument/2006/relationships/slideLayout" Target="../slideLayouts/slideLayout18.xml"/><Relationship Id="rId6" Type="http://schemas.openxmlformats.org/officeDocument/2006/relationships/image" Target="../media/image66.jpeg"/><Relationship Id="rId11" Type="http://schemas.openxmlformats.org/officeDocument/2006/relationships/image" Target="../media/image74.jpeg"/><Relationship Id="rId5" Type="http://schemas.openxmlformats.org/officeDocument/2006/relationships/image" Target="../media/image3.jpeg"/><Relationship Id="rId10" Type="http://schemas.openxmlformats.org/officeDocument/2006/relationships/image" Target="../media/image73.jpeg"/><Relationship Id="rId4" Type="http://schemas.openxmlformats.org/officeDocument/2006/relationships/image" Target="../media/image2.jpeg"/><Relationship Id="rId9" Type="http://schemas.openxmlformats.org/officeDocument/2006/relationships/image" Target="../media/image71.jpeg"/></Relationships>
</file>

<file path=ppt/slides/_rels/slide7.xml.rels><?xml version="1.0" encoding="UTF-8" standalone="yes"?>
<Relationships xmlns="http://schemas.openxmlformats.org/package/2006/relationships"><Relationship Id="rId8" Type="http://schemas.openxmlformats.org/officeDocument/2006/relationships/image" Target="../media/image23.jpeg"/><Relationship Id="rId3" Type="http://schemas.openxmlformats.org/officeDocument/2006/relationships/hyperlink" Target="http://www.anobanini.ir/pic/travel/fars/shiraz/shahe-cheragh/b/PIC_0103.jpg" TargetMode="External"/><Relationship Id="rId7" Type="http://schemas.openxmlformats.org/officeDocument/2006/relationships/image" Target="../media/image22.jpeg"/><Relationship Id="rId2" Type="http://schemas.openxmlformats.org/officeDocument/2006/relationships/image" Target="../media/image1.jpeg"/><Relationship Id="rId1" Type="http://schemas.openxmlformats.org/officeDocument/2006/relationships/slideLayout" Target="../slideLayouts/slideLayout18.xml"/><Relationship Id="rId6" Type="http://schemas.openxmlformats.org/officeDocument/2006/relationships/image" Target="../media/image4.jpeg"/><Relationship Id="rId5" Type="http://schemas.openxmlformats.org/officeDocument/2006/relationships/image" Target="../media/image3.jpeg"/><Relationship Id="rId4" Type="http://schemas.openxmlformats.org/officeDocument/2006/relationships/image" Target="../media/image2.jpeg"/></Relationships>
</file>

<file path=ppt/slides/_rels/slide70.xml.rels><?xml version="1.0" encoding="UTF-8" standalone="yes"?>
<Relationships xmlns="http://schemas.openxmlformats.org/package/2006/relationships"><Relationship Id="rId3" Type="http://schemas.openxmlformats.org/officeDocument/2006/relationships/hyperlink" Target="http://www.anobanini.ir/pic/travel/fars/shiraz/shahe-cheragh/b/PIC_0103.jpg" TargetMode="External"/><Relationship Id="rId7" Type="http://schemas.openxmlformats.org/officeDocument/2006/relationships/image" Target="../media/image118.jpeg"/><Relationship Id="rId2" Type="http://schemas.openxmlformats.org/officeDocument/2006/relationships/image" Target="../media/image1.jpeg"/><Relationship Id="rId1" Type="http://schemas.openxmlformats.org/officeDocument/2006/relationships/slideLayout" Target="../slideLayouts/slideLayout18.xml"/><Relationship Id="rId6" Type="http://schemas.openxmlformats.org/officeDocument/2006/relationships/image" Target="../media/image101.jpeg"/><Relationship Id="rId5" Type="http://schemas.openxmlformats.org/officeDocument/2006/relationships/image" Target="../media/image3.jpeg"/><Relationship Id="rId4" Type="http://schemas.openxmlformats.org/officeDocument/2006/relationships/image" Target="../media/image2.jpeg"/></Relationships>
</file>

<file path=ppt/slides/_rels/slide71.xml.rels><?xml version="1.0" encoding="UTF-8" standalone="yes"?>
<Relationships xmlns="http://schemas.openxmlformats.org/package/2006/relationships"><Relationship Id="rId8" Type="http://schemas.openxmlformats.org/officeDocument/2006/relationships/image" Target="../media/image121.jpeg"/><Relationship Id="rId3" Type="http://schemas.openxmlformats.org/officeDocument/2006/relationships/hyperlink" Target="http://www.anobanini.ir/pic/travel/fars/shiraz/shahe-cheragh/b/PIC_0103.jpg" TargetMode="External"/><Relationship Id="rId7" Type="http://schemas.openxmlformats.org/officeDocument/2006/relationships/image" Target="../media/image120.jpeg"/><Relationship Id="rId2" Type="http://schemas.openxmlformats.org/officeDocument/2006/relationships/image" Target="../media/image1.jpeg"/><Relationship Id="rId1" Type="http://schemas.openxmlformats.org/officeDocument/2006/relationships/slideLayout" Target="../slideLayouts/slideLayout18.xml"/><Relationship Id="rId6" Type="http://schemas.openxmlformats.org/officeDocument/2006/relationships/image" Target="../media/image119.jpeg"/><Relationship Id="rId5" Type="http://schemas.openxmlformats.org/officeDocument/2006/relationships/image" Target="../media/image3.jpeg"/><Relationship Id="rId4" Type="http://schemas.openxmlformats.org/officeDocument/2006/relationships/image" Target="../media/image2.jpeg"/><Relationship Id="rId9" Type="http://schemas.openxmlformats.org/officeDocument/2006/relationships/image" Target="../media/image122.jpeg"/></Relationships>
</file>

<file path=ppt/slides/_rels/slide72.xml.rels><?xml version="1.0" encoding="UTF-8" standalone="yes"?>
<Relationships xmlns="http://schemas.openxmlformats.org/package/2006/relationships"><Relationship Id="rId3" Type="http://schemas.openxmlformats.org/officeDocument/2006/relationships/hyperlink" Target="http://www.anobanini.ir/pic/travel/fars/shiraz/shahe-cheragh/b/PIC_0103.jpg" TargetMode="External"/><Relationship Id="rId2" Type="http://schemas.openxmlformats.org/officeDocument/2006/relationships/image" Target="../media/image1.jpeg"/><Relationship Id="rId1" Type="http://schemas.openxmlformats.org/officeDocument/2006/relationships/slideLayout" Target="../slideLayouts/slideLayout18.xml"/><Relationship Id="rId5" Type="http://schemas.openxmlformats.org/officeDocument/2006/relationships/image" Target="../media/image3.jpeg"/><Relationship Id="rId4" Type="http://schemas.openxmlformats.org/officeDocument/2006/relationships/image" Target="../media/image2.jpeg"/></Relationships>
</file>

<file path=ppt/slides/_rels/slide73.xml.rels><?xml version="1.0" encoding="UTF-8" standalone="yes"?>
<Relationships xmlns="http://schemas.openxmlformats.org/package/2006/relationships"><Relationship Id="rId3" Type="http://schemas.openxmlformats.org/officeDocument/2006/relationships/hyperlink" Target="http://www.anobanini.ir/pic/travel/fars/shiraz/shahe-cheragh/b/PIC_0103.jpg" TargetMode="External"/><Relationship Id="rId2" Type="http://schemas.openxmlformats.org/officeDocument/2006/relationships/image" Target="../media/image1.jpeg"/><Relationship Id="rId1" Type="http://schemas.openxmlformats.org/officeDocument/2006/relationships/slideLayout" Target="../slideLayouts/slideLayout18.xml"/><Relationship Id="rId5" Type="http://schemas.openxmlformats.org/officeDocument/2006/relationships/image" Target="../media/image3.jpeg"/><Relationship Id="rId4" Type="http://schemas.openxmlformats.org/officeDocument/2006/relationships/image" Target="../media/image2.jpeg"/></Relationships>
</file>

<file path=ppt/slides/_rels/slide74.xml.rels><?xml version="1.0" encoding="UTF-8" standalone="yes"?>
<Relationships xmlns="http://schemas.openxmlformats.org/package/2006/relationships"><Relationship Id="rId3" Type="http://schemas.openxmlformats.org/officeDocument/2006/relationships/hyperlink" Target="http://www.anobanini.ir/pic/travel/fars/shiraz/shahe-cheragh/b/PIC_0103.jpg" TargetMode="External"/><Relationship Id="rId2" Type="http://schemas.openxmlformats.org/officeDocument/2006/relationships/image" Target="../media/image1.jpeg"/><Relationship Id="rId1" Type="http://schemas.openxmlformats.org/officeDocument/2006/relationships/slideLayout" Target="../slideLayouts/slideLayout18.xml"/><Relationship Id="rId5" Type="http://schemas.openxmlformats.org/officeDocument/2006/relationships/image" Target="../media/image3.jpeg"/><Relationship Id="rId4" Type="http://schemas.openxmlformats.org/officeDocument/2006/relationships/image" Target="../media/image2.jpeg"/></Relationships>
</file>

<file path=ppt/slides/_rels/slide75.xml.rels><?xml version="1.0" encoding="UTF-8" standalone="yes"?>
<Relationships xmlns="http://schemas.openxmlformats.org/package/2006/relationships"><Relationship Id="rId3" Type="http://schemas.openxmlformats.org/officeDocument/2006/relationships/hyperlink" Target="http://www.anobanini.ir/pic/travel/fars/shiraz/shahe-cheragh/b/PIC_0103.jpg" TargetMode="External"/><Relationship Id="rId2" Type="http://schemas.openxmlformats.org/officeDocument/2006/relationships/image" Target="../media/image1.jpeg"/><Relationship Id="rId1" Type="http://schemas.openxmlformats.org/officeDocument/2006/relationships/slideLayout" Target="../slideLayouts/slideLayout18.xml"/><Relationship Id="rId5" Type="http://schemas.openxmlformats.org/officeDocument/2006/relationships/image" Target="../media/image3.jpeg"/><Relationship Id="rId4" Type="http://schemas.openxmlformats.org/officeDocument/2006/relationships/image" Target="../media/image2.jpeg"/></Relationships>
</file>

<file path=ppt/slides/_rels/slide76.xml.rels><?xml version="1.0" encoding="UTF-8" standalone="yes"?>
<Relationships xmlns="http://schemas.openxmlformats.org/package/2006/relationships"><Relationship Id="rId3" Type="http://schemas.openxmlformats.org/officeDocument/2006/relationships/hyperlink" Target="http://www.anobanini.ir/pic/travel/fars/shiraz/shahe-cheragh/b/PIC_0103.jpg" TargetMode="External"/><Relationship Id="rId2" Type="http://schemas.openxmlformats.org/officeDocument/2006/relationships/image" Target="../media/image1.jpeg"/><Relationship Id="rId1" Type="http://schemas.openxmlformats.org/officeDocument/2006/relationships/slideLayout" Target="../slideLayouts/slideLayout18.xml"/><Relationship Id="rId6" Type="http://schemas.openxmlformats.org/officeDocument/2006/relationships/image" Target="../media/image90.jpeg"/><Relationship Id="rId5" Type="http://schemas.openxmlformats.org/officeDocument/2006/relationships/image" Target="../media/image3.jpeg"/><Relationship Id="rId4" Type="http://schemas.openxmlformats.org/officeDocument/2006/relationships/image" Target="../media/image2.jpeg"/></Relationships>
</file>

<file path=ppt/slides/_rels/slide77.xml.rels><?xml version="1.0" encoding="UTF-8" standalone="yes"?>
<Relationships xmlns="http://schemas.openxmlformats.org/package/2006/relationships"><Relationship Id="rId3" Type="http://schemas.openxmlformats.org/officeDocument/2006/relationships/hyperlink" Target="http://www.anobanini.ir/pic/travel/fars/shiraz/shahe-cheragh/b/PIC_0103.jpg" TargetMode="External"/><Relationship Id="rId7" Type="http://schemas.openxmlformats.org/officeDocument/2006/relationships/image" Target="../media/image112.jpeg"/><Relationship Id="rId2" Type="http://schemas.openxmlformats.org/officeDocument/2006/relationships/image" Target="../media/image1.jpeg"/><Relationship Id="rId1" Type="http://schemas.openxmlformats.org/officeDocument/2006/relationships/slideLayout" Target="../slideLayouts/slideLayout18.xml"/><Relationship Id="rId6" Type="http://schemas.openxmlformats.org/officeDocument/2006/relationships/image" Target="../media/image123.jpeg"/><Relationship Id="rId5" Type="http://schemas.openxmlformats.org/officeDocument/2006/relationships/image" Target="../media/image3.jpeg"/><Relationship Id="rId4" Type="http://schemas.openxmlformats.org/officeDocument/2006/relationships/image" Target="../media/image2.jpeg"/></Relationships>
</file>

<file path=ppt/slides/_rels/slide78.xml.rels><?xml version="1.0" encoding="UTF-8" standalone="yes"?>
<Relationships xmlns="http://schemas.openxmlformats.org/package/2006/relationships"><Relationship Id="rId3" Type="http://schemas.openxmlformats.org/officeDocument/2006/relationships/hyperlink" Target="http://www.anobanini.ir/pic/travel/fars/shiraz/shahe-cheragh/b/PIC_0103.jpg" TargetMode="External"/><Relationship Id="rId2" Type="http://schemas.openxmlformats.org/officeDocument/2006/relationships/image" Target="../media/image1.jpeg"/><Relationship Id="rId1" Type="http://schemas.openxmlformats.org/officeDocument/2006/relationships/slideLayout" Target="../slideLayouts/slideLayout18.xml"/><Relationship Id="rId6" Type="http://schemas.openxmlformats.org/officeDocument/2006/relationships/image" Target="../media/image124.jpeg"/><Relationship Id="rId5" Type="http://schemas.openxmlformats.org/officeDocument/2006/relationships/image" Target="../media/image3.jpeg"/><Relationship Id="rId4" Type="http://schemas.openxmlformats.org/officeDocument/2006/relationships/image" Target="../media/image2.jpeg"/></Relationships>
</file>

<file path=ppt/slides/_rels/slide79.xml.rels><?xml version="1.0" encoding="UTF-8" standalone="yes"?>
<Relationships xmlns="http://schemas.openxmlformats.org/package/2006/relationships"><Relationship Id="rId3" Type="http://schemas.openxmlformats.org/officeDocument/2006/relationships/hyperlink" Target="http://www.anobanini.ir/pic/travel/fars/shiraz/shahe-cheragh/b/PIC_0103.jpg" TargetMode="External"/><Relationship Id="rId2" Type="http://schemas.openxmlformats.org/officeDocument/2006/relationships/image" Target="../media/image1.jpeg"/><Relationship Id="rId1" Type="http://schemas.openxmlformats.org/officeDocument/2006/relationships/slideLayout" Target="../slideLayouts/slideLayout18.xml"/><Relationship Id="rId5" Type="http://schemas.openxmlformats.org/officeDocument/2006/relationships/image" Target="../media/image3.jpeg"/><Relationship Id="rId4" Type="http://schemas.openxmlformats.org/officeDocument/2006/relationships/image" Target="../media/image2.jpeg"/></Relationships>
</file>

<file path=ppt/slides/_rels/slide8.xml.rels><?xml version="1.0" encoding="UTF-8" standalone="yes"?>
<Relationships xmlns="http://schemas.openxmlformats.org/package/2006/relationships"><Relationship Id="rId3" Type="http://schemas.openxmlformats.org/officeDocument/2006/relationships/hyperlink" Target="http://www.anobanini.ir/pic/travel/fars/shiraz/shahe-cheragh/b/PIC_0103.jpg" TargetMode="External"/><Relationship Id="rId7" Type="http://schemas.openxmlformats.org/officeDocument/2006/relationships/image" Target="../media/image24.png"/><Relationship Id="rId2" Type="http://schemas.openxmlformats.org/officeDocument/2006/relationships/image" Target="../media/image1.jpeg"/><Relationship Id="rId1" Type="http://schemas.openxmlformats.org/officeDocument/2006/relationships/slideLayout" Target="../slideLayouts/slideLayout18.xml"/><Relationship Id="rId6" Type="http://schemas.openxmlformats.org/officeDocument/2006/relationships/image" Target="../media/image4.jpeg"/><Relationship Id="rId5" Type="http://schemas.openxmlformats.org/officeDocument/2006/relationships/image" Target="../media/image3.jpeg"/><Relationship Id="rId4" Type="http://schemas.openxmlformats.org/officeDocument/2006/relationships/image" Target="../media/image2.jpeg"/></Relationships>
</file>

<file path=ppt/slides/_rels/slide80.xml.rels><?xml version="1.0" encoding="UTF-8" standalone="yes"?>
<Relationships xmlns="http://schemas.openxmlformats.org/package/2006/relationships"><Relationship Id="rId8" Type="http://schemas.openxmlformats.org/officeDocument/2006/relationships/image" Target="../media/image102.jpeg"/><Relationship Id="rId3" Type="http://schemas.openxmlformats.org/officeDocument/2006/relationships/hyperlink" Target="http://www.anobanini.ir/pic/travel/fars/shiraz/shahe-cheragh/b/PIC_0103.jpg" TargetMode="External"/><Relationship Id="rId7" Type="http://schemas.openxmlformats.org/officeDocument/2006/relationships/image" Target="../media/image101.jpeg"/><Relationship Id="rId2" Type="http://schemas.openxmlformats.org/officeDocument/2006/relationships/image" Target="../media/image1.jpeg"/><Relationship Id="rId1" Type="http://schemas.openxmlformats.org/officeDocument/2006/relationships/slideLayout" Target="../slideLayouts/slideLayout18.xml"/><Relationship Id="rId6" Type="http://schemas.openxmlformats.org/officeDocument/2006/relationships/image" Target="../media/image125.jpeg"/><Relationship Id="rId5" Type="http://schemas.openxmlformats.org/officeDocument/2006/relationships/image" Target="../media/image3.jpeg"/><Relationship Id="rId4" Type="http://schemas.openxmlformats.org/officeDocument/2006/relationships/image" Target="../media/image2.jpeg"/><Relationship Id="rId9" Type="http://schemas.openxmlformats.org/officeDocument/2006/relationships/image" Target="../media/image126.jpeg"/></Relationships>
</file>

<file path=ppt/slides/_rels/slide81.xml.rels><?xml version="1.0" encoding="UTF-8" standalone="yes"?>
<Relationships xmlns="http://schemas.openxmlformats.org/package/2006/relationships"><Relationship Id="rId3" Type="http://schemas.openxmlformats.org/officeDocument/2006/relationships/hyperlink" Target="http://www.anobanini.ir/pic/travel/fars/shiraz/shahe-cheragh/b/PIC_0103.jpg" TargetMode="External"/><Relationship Id="rId2" Type="http://schemas.openxmlformats.org/officeDocument/2006/relationships/image" Target="../media/image1.jpeg"/><Relationship Id="rId1" Type="http://schemas.openxmlformats.org/officeDocument/2006/relationships/slideLayout" Target="../slideLayouts/slideLayout18.xml"/><Relationship Id="rId6" Type="http://schemas.openxmlformats.org/officeDocument/2006/relationships/image" Target="../media/image127.jpeg"/><Relationship Id="rId5" Type="http://schemas.openxmlformats.org/officeDocument/2006/relationships/image" Target="../media/image3.jpeg"/><Relationship Id="rId4" Type="http://schemas.openxmlformats.org/officeDocument/2006/relationships/image" Target="../media/image2.jpeg"/></Relationships>
</file>

<file path=ppt/slides/_rels/slide82.xml.rels><?xml version="1.0" encoding="UTF-8" standalone="yes"?>
<Relationships xmlns="http://schemas.openxmlformats.org/package/2006/relationships"><Relationship Id="rId3" Type="http://schemas.openxmlformats.org/officeDocument/2006/relationships/hyperlink" Target="http://www.anobanini.ir/pic/travel/fars/shiraz/shahe-cheragh/b/PIC_0103.jpg" TargetMode="External"/><Relationship Id="rId2" Type="http://schemas.openxmlformats.org/officeDocument/2006/relationships/image" Target="../media/image1.jpeg"/><Relationship Id="rId1" Type="http://schemas.openxmlformats.org/officeDocument/2006/relationships/slideLayout" Target="../slideLayouts/slideLayout18.xml"/><Relationship Id="rId5" Type="http://schemas.openxmlformats.org/officeDocument/2006/relationships/image" Target="../media/image3.jpeg"/><Relationship Id="rId4" Type="http://schemas.openxmlformats.org/officeDocument/2006/relationships/image" Target="../media/image2.jpeg"/></Relationships>
</file>

<file path=ppt/slides/_rels/slide83.xml.rels><?xml version="1.0" encoding="UTF-8" standalone="yes"?>
<Relationships xmlns="http://schemas.openxmlformats.org/package/2006/relationships"><Relationship Id="rId8" Type="http://schemas.openxmlformats.org/officeDocument/2006/relationships/image" Target="../media/image130.jpeg"/><Relationship Id="rId3" Type="http://schemas.openxmlformats.org/officeDocument/2006/relationships/hyperlink" Target="http://www.anobanini.ir/pic/travel/fars/shiraz/shahe-cheragh/b/PIC_0103.jpg" TargetMode="External"/><Relationship Id="rId7" Type="http://schemas.openxmlformats.org/officeDocument/2006/relationships/image" Target="../media/image129.jpeg"/><Relationship Id="rId2" Type="http://schemas.openxmlformats.org/officeDocument/2006/relationships/image" Target="../media/image1.jpeg"/><Relationship Id="rId1" Type="http://schemas.openxmlformats.org/officeDocument/2006/relationships/slideLayout" Target="../slideLayouts/slideLayout18.xml"/><Relationship Id="rId6" Type="http://schemas.openxmlformats.org/officeDocument/2006/relationships/image" Target="../media/image128.jpeg"/><Relationship Id="rId5" Type="http://schemas.openxmlformats.org/officeDocument/2006/relationships/image" Target="../media/image3.jpeg"/><Relationship Id="rId4" Type="http://schemas.openxmlformats.org/officeDocument/2006/relationships/image" Target="../media/image2.jpeg"/><Relationship Id="rId9" Type="http://schemas.openxmlformats.org/officeDocument/2006/relationships/image" Target="../media/image131.jpeg"/></Relationships>
</file>

<file path=ppt/slides/_rels/slide84.xml.rels><?xml version="1.0" encoding="UTF-8" standalone="yes"?>
<Relationships xmlns="http://schemas.openxmlformats.org/package/2006/relationships"><Relationship Id="rId3" Type="http://schemas.openxmlformats.org/officeDocument/2006/relationships/hyperlink" Target="http://www.anobanini.ir/pic/travel/fars/shiraz/shahe-cheragh/b/PIC_0103.jpg" TargetMode="External"/><Relationship Id="rId7" Type="http://schemas.openxmlformats.org/officeDocument/2006/relationships/image" Target="../media/image133.jpeg"/><Relationship Id="rId2" Type="http://schemas.openxmlformats.org/officeDocument/2006/relationships/image" Target="../media/image1.jpeg"/><Relationship Id="rId1" Type="http://schemas.openxmlformats.org/officeDocument/2006/relationships/slideLayout" Target="../slideLayouts/slideLayout18.xml"/><Relationship Id="rId6" Type="http://schemas.openxmlformats.org/officeDocument/2006/relationships/image" Target="../media/image132.jpeg"/><Relationship Id="rId5" Type="http://schemas.openxmlformats.org/officeDocument/2006/relationships/image" Target="../media/image3.jpeg"/><Relationship Id="rId4" Type="http://schemas.openxmlformats.org/officeDocument/2006/relationships/image" Target="../media/image2.jpeg"/></Relationships>
</file>

<file path=ppt/slides/_rels/slide85.xml.rels><?xml version="1.0" encoding="UTF-8" standalone="yes"?>
<Relationships xmlns="http://schemas.openxmlformats.org/package/2006/relationships"><Relationship Id="rId3" Type="http://schemas.openxmlformats.org/officeDocument/2006/relationships/hyperlink" Target="http://www.anobanini.ir/pic/travel/fars/shiraz/shahe-cheragh/b/PIC_0103.jpg" TargetMode="External"/><Relationship Id="rId7" Type="http://schemas.openxmlformats.org/officeDocument/2006/relationships/image" Target="../media/image135.jpeg"/><Relationship Id="rId2" Type="http://schemas.openxmlformats.org/officeDocument/2006/relationships/image" Target="../media/image1.jpeg"/><Relationship Id="rId1" Type="http://schemas.openxmlformats.org/officeDocument/2006/relationships/slideLayout" Target="../slideLayouts/slideLayout18.xml"/><Relationship Id="rId6" Type="http://schemas.openxmlformats.org/officeDocument/2006/relationships/image" Target="../media/image134.jpeg"/><Relationship Id="rId5" Type="http://schemas.openxmlformats.org/officeDocument/2006/relationships/image" Target="../media/image3.jpeg"/><Relationship Id="rId4" Type="http://schemas.openxmlformats.org/officeDocument/2006/relationships/image" Target="../media/image2.jpeg"/></Relationships>
</file>

<file path=ppt/slides/_rels/slide86.xml.rels><?xml version="1.0" encoding="UTF-8" standalone="yes"?>
<Relationships xmlns="http://schemas.openxmlformats.org/package/2006/relationships"><Relationship Id="rId3" Type="http://schemas.openxmlformats.org/officeDocument/2006/relationships/hyperlink" Target="http://www.anobanini.ir/pic/travel/fars/shiraz/shahe-cheragh/b/PIC_0103.jpg" TargetMode="External"/><Relationship Id="rId7" Type="http://schemas.openxmlformats.org/officeDocument/2006/relationships/image" Target="../media/image137.jpeg"/><Relationship Id="rId2" Type="http://schemas.openxmlformats.org/officeDocument/2006/relationships/image" Target="../media/image1.jpeg"/><Relationship Id="rId1" Type="http://schemas.openxmlformats.org/officeDocument/2006/relationships/slideLayout" Target="../slideLayouts/slideLayout18.xml"/><Relationship Id="rId6" Type="http://schemas.openxmlformats.org/officeDocument/2006/relationships/image" Target="../media/image136.jpeg"/><Relationship Id="rId5" Type="http://schemas.openxmlformats.org/officeDocument/2006/relationships/image" Target="../media/image3.jpeg"/><Relationship Id="rId4" Type="http://schemas.openxmlformats.org/officeDocument/2006/relationships/image" Target="../media/image2.jpeg"/></Relationships>
</file>

<file path=ppt/slides/_rels/slide87.xml.rels><?xml version="1.0" encoding="UTF-8" standalone="yes"?>
<Relationships xmlns="http://schemas.openxmlformats.org/package/2006/relationships"><Relationship Id="rId3" Type="http://schemas.openxmlformats.org/officeDocument/2006/relationships/hyperlink" Target="http://www.anobanini.ir/pic/travel/fars/shiraz/shahe-cheragh/b/PIC_0103.jpg" TargetMode="External"/><Relationship Id="rId7" Type="http://schemas.openxmlformats.org/officeDocument/2006/relationships/image" Target="../media/image139.jpeg"/><Relationship Id="rId2" Type="http://schemas.openxmlformats.org/officeDocument/2006/relationships/image" Target="../media/image1.jpeg"/><Relationship Id="rId1" Type="http://schemas.openxmlformats.org/officeDocument/2006/relationships/slideLayout" Target="../slideLayouts/slideLayout18.xml"/><Relationship Id="rId6" Type="http://schemas.openxmlformats.org/officeDocument/2006/relationships/image" Target="../media/image138.jpeg"/><Relationship Id="rId5" Type="http://schemas.openxmlformats.org/officeDocument/2006/relationships/image" Target="../media/image3.jpeg"/><Relationship Id="rId4" Type="http://schemas.openxmlformats.org/officeDocument/2006/relationships/image" Target="../media/image2.jpeg"/></Relationships>
</file>

<file path=ppt/slides/_rels/slide88.xml.rels><?xml version="1.0" encoding="UTF-8" standalone="yes"?>
<Relationships xmlns="http://schemas.openxmlformats.org/package/2006/relationships"><Relationship Id="rId3" Type="http://schemas.openxmlformats.org/officeDocument/2006/relationships/hyperlink" Target="http://www.anobanini.ir/pic/travel/fars/shiraz/shahe-cheragh/b/PIC_0103.jpg" TargetMode="External"/><Relationship Id="rId2" Type="http://schemas.openxmlformats.org/officeDocument/2006/relationships/image" Target="../media/image1.jpeg"/><Relationship Id="rId1" Type="http://schemas.openxmlformats.org/officeDocument/2006/relationships/slideLayout" Target="../slideLayouts/slideLayout18.xml"/><Relationship Id="rId5" Type="http://schemas.openxmlformats.org/officeDocument/2006/relationships/image" Target="../media/image3.jpeg"/><Relationship Id="rId4" Type="http://schemas.openxmlformats.org/officeDocument/2006/relationships/image" Target="../media/image2.jpeg"/></Relationships>
</file>

<file path=ppt/slides/_rels/slide89.xml.rels><?xml version="1.0" encoding="UTF-8" standalone="yes"?>
<Relationships xmlns="http://schemas.openxmlformats.org/package/2006/relationships"><Relationship Id="rId3" Type="http://schemas.openxmlformats.org/officeDocument/2006/relationships/hyperlink" Target="http://www.anobanini.ir/pic/travel/fars/shiraz/shahe-cheragh/b/PIC_0103.jpg" TargetMode="External"/><Relationship Id="rId2" Type="http://schemas.openxmlformats.org/officeDocument/2006/relationships/image" Target="../media/image1.jpeg"/><Relationship Id="rId1" Type="http://schemas.openxmlformats.org/officeDocument/2006/relationships/slideLayout" Target="../slideLayouts/slideLayout18.xml"/><Relationship Id="rId6" Type="http://schemas.openxmlformats.org/officeDocument/2006/relationships/image" Target="../media/image140.jpeg"/><Relationship Id="rId5" Type="http://schemas.openxmlformats.org/officeDocument/2006/relationships/image" Target="../media/image3.jpeg"/><Relationship Id="rId4" Type="http://schemas.openxmlformats.org/officeDocument/2006/relationships/image" Target="../media/image2.jpeg"/></Relationships>
</file>

<file path=ppt/slides/_rels/slide9.xml.rels><?xml version="1.0" encoding="UTF-8" standalone="yes"?>
<Relationships xmlns="http://schemas.openxmlformats.org/package/2006/relationships"><Relationship Id="rId3" Type="http://schemas.openxmlformats.org/officeDocument/2006/relationships/hyperlink" Target="http://www.anobanini.ir/pic/travel/fars/shiraz/shahe-cheragh/b/PIC_0103.jpg" TargetMode="External"/><Relationship Id="rId7" Type="http://schemas.openxmlformats.org/officeDocument/2006/relationships/image" Target="../media/image26.jpeg"/><Relationship Id="rId2" Type="http://schemas.openxmlformats.org/officeDocument/2006/relationships/image" Target="../media/image1.jpeg"/><Relationship Id="rId1" Type="http://schemas.openxmlformats.org/officeDocument/2006/relationships/slideLayout" Target="../slideLayouts/slideLayout18.xml"/><Relationship Id="rId6" Type="http://schemas.openxmlformats.org/officeDocument/2006/relationships/image" Target="../media/image25.jpeg"/><Relationship Id="rId5" Type="http://schemas.openxmlformats.org/officeDocument/2006/relationships/image" Target="../media/image3.jpeg"/><Relationship Id="rId4" Type="http://schemas.openxmlformats.org/officeDocument/2006/relationships/image" Target="../media/image2.jpeg"/></Relationships>
</file>

<file path=ppt/slides/_rels/slide90.xml.rels><?xml version="1.0" encoding="UTF-8" standalone="yes"?>
<Relationships xmlns="http://schemas.openxmlformats.org/package/2006/relationships"><Relationship Id="rId3" Type="http://schemas.openxmlformats.org/officeDocument/2006/relationships/hyperlink" Target="http://www.anobanini.ir/pic/travel/fars/shiraz/shahe-cheragh/b/PIC_0103.jpg" TargetMode="External"/><Relationship Id="rId2" Type="http://schemas.openxmlformats.org/officeDocument/2006/relationships/image" Target="../media/image1.jpeg"/><Relationship Id="rId1" Type="http://schemas.openxmlformats.org/officeDocument/2006/relationships/slideLayout" Target="../slideLayouts/slideLayout18.xml"/><Relationship Id="rId6" Type="http://schemas.openxmlformats.org/officeDocument/2006/relationships/image" Target="../media/image124.jpeg"/><Relationship Id="rId5" Type="http://schemas.openxmlformats.org/officeDocument/2006/relationships/image" Target="../media/image3.jpeg"/><Relationship Id="rId4" Type="http://schemas.openxmlformats.org/officeDocument/2006/relationships/image" Target="../media/image2.jpeg"/></Relationships>
</file>

<file path=ppt/slides/_rels/slide91.xml.rels><?xml version="1.0" encoding="UTF-8" standalone="yes"?>
<Relationships xmlns="http://schemas.openxmlformats.org/package/2006/relationships"><Relationship Id="rId8" Type="http://schemas.openxmlformats.org/officeDocument/2006/relationships/image" Target="../media/image143.jpeg"/><Relationship Id="rId13" Type="http://schemas.openxmlformats.org/officeDocument/2006/relationships/image" Target="../media/image148.jpeg"/><Relationship Id="rId18" Type="http://schemas.openxmlformats.org/officeDocument/2006/relationships/image" Target="../media/image153.jpeg"/><Relationship Id="rId3" Type="http://schemas.openxmlformats.org/officeDocument/2006/relationships/hyperlink" Target="http://www.anobanini.ir/pic/travel/fars/shiraz/shahe-cheragh/b/PIC_0103.jpg" TargetMode="External"/><Relationship Id="rId7" Type="http://schemas.openxmlformats.org/officeDocument/2006/relationships/image" Target="../media/image142.jpeg"/><Relationship Id="rId12" Type="http://schemas.openxmlformats.org/officeDocument/2006/relationships/image" Target="../media/image147.jpeg"/><Relationship Id="rId17" Type="http://schemas.openxmlformats.org/officeDocument/2006/relationships/image" Target="../media/image152.jpeg"/><Relationship Id="rId2" Type="http://schemas.openxmlformats.org/officeDocument/2006/relationships/image" Target="../media/image1.jpeg"/><Relationship Id="rId16" Type="http://schemas.openxmlformats.org/officeDocument/2006/relationships/image" Target="../media/image151.jpeg"/><Relationship Id="rId1" Type="http://schemas.openxmlformats.org/officeDocument/2006/relationships/slideLayout" Target="../slideLayouts/slideLayout18.xml"/><Relationship Id="rId6" Type="http://schemas.openxmlformats.org/officeDocument/2006/relationships/image" Target="../media/image141.jpeg"/><Relationship Id="rId11" Type="http://schemas.openxmlformats.org/officeDocument/2006/relationships/image" Target="../media/image146.jpeg"/><Relationship Id="rId5" Type="http://schemas.openxmlformats.org/officeDocument/2006/relationships/image" Target="../media/image3.jpeg"/><Relationship Id="rId15" Type="http://schemas.openxmlformats.org/officeDocument/2006/relationships/image" Target="../media/image150.jpeg"/><Relationship Id="rId10" Type="http://schemas.openxmlformats.org/officeDocument/2006/relationships/image" Target="../media/image145.jpeg"/><Relationship Id="rId4" Type="http://schemas.openxmlformats.org/officeDocument/2006/relationships/image" Target="../media/image2.jpeg"/><Relationship Id="rId9" Type="http://schemas.openxmlformats.org/officeDocument/2006/relationships/image" Target="../media/image144.jpeg"/><Relationship Id="rId14" Type="http://schemas.openxmlformats.org/officeDocument/2006/relationships/image" Target="../media/image149.jpeg"/></Relationships>
</file>

<file path=ppt/slides/_rels/slide92.xml.rels><?xml version="1.0" encoding="UTF-8" standalone="yes"?>
<Relationships xmlns="http://schemas.openxmlformats.org/package/2006/relationships"><Relationship Id="rId8" Type="http://schemas.openxmlformats.org/officeDocument/2006/relationships/diagramLayout" Target="../diagrams/layout10.xml"/><Relationship Id="rId13" Type="http://schemas.openxmlformats.org/officeDocument/2006/relationships/diagramLayout" Target="../diagrams/layout11.xml"/><Relationship Id="rId3" Type="http://schemas.openxmlformats.org/officeDocument/2006/relationships/hyperlink" Target="http://www.anobanini.ir/pic/travel/fars/shiraz/shahe-cheragh/b/PIC_0103.jpg" TargetMode="External"/><Relationship Id="rId7" Type="http://schemas.openxmlformats.org/officeDocument/2006/relationships/diagramData" Target="../diagrams/data10.xml"/><Relationship Id="rId12" Type="http://schemas.openxmlformats.org/officeDocument/2006/relationships/diagramData" Target="../diagrams/data11.xml"/><Relationship Id="rId2" Type="http://schemas.openxmlformats.org/officeDocument/2006/relationships/image" Target="../media/image1.jpeg"/><Relationship Id="rId16" Type="http://schemas.microsoft.com/office/2007/relationships/diagramDrawing" Target="../diagrams/drawing11.xml"/><Relationship Id="rId1" Type="http://schemas.openxmlformats.org/officeDocument/2006/relationships/slideLayout" Target="../slideLayouts/slideLayout18.xml"/><Relationship Id="rId6" Type="http://schemas.openxmlformats.org/officeDocument/2006/relationships/image" Target="../media/image4.jpeg"/><Relationship Id="rId11" Type="http://schemas.microsoft.com/office/2007/relationships/diagramDrawing" Target="../diagrams/drawing10.xml"/><Relationship Id="rId5" Type="http://schemas.openxmlformats.org/officeDocument/2006/relationships/image" Target="../media/image3.jpeg"/><Relationship Id="rId15" Type="http://schemas.openxmlformats.org/officeDocument/2006/relationships/diagramColors" Target="../diagrams/colors11.xml"/><Relationship Id="rId10" Type="http://schemas.openxmlformats.org/officeDocument/2006/relationships/diagramColors" Target="../diagrams/colors10.xml"/><Relationship Id="rId4" Type="http://schemas.openxmlformats.org/officeDocument/2006/relationships/image" Target="../media/image2.jpeg"/><Relationship Id="rId9" Type="http://schemas.openxmlformats.org/officeDocument/2006/relationships/diagramQuickStyle" Target="../diagrams/quickStyle10.xml"/><Relationship Id="rId14" Type="http://schemas.openxmlformats.org/officeDocument/2006/relationships/diagramQuickStyle" Target="../diagrams/quickStyle11.xml"/></Relationships>
</file>

<file path=ppt/slides/_rels/slide93.xml.rels><?xml version="1.0" encoding="UTF-8" standalone="yes"?>
<Relationships xmlns="http://schemas.openxmlformats.org/package/2006/relationships"><Relationship Id="rId3" Type="http://schemas.openxmlformats.org/officeDocument/2006/relationships/hyperlink" Target="http://www.anobanini.ir/pic/travel/fars/shiraz/shahe-cheragh/b/PIC_0103.jpg" TargetMode="External"/><Relationship Id="rId2" Type="http://schemas.openxmlformats.org/officeDocument/2006/relationships/image" Target="../media/image1.jpeg"/><Relationship Id="rId1" Type="http://schemas.openxmlformats.org/officeDocument/2006/relationships/slideLayout" Target="../slideLayouts/slideLayout18.xml"/><Relationship Id="rId6" Type="http://schemas.openxmlformats.org/officeDocument/2006/relationships/image" Target="../media/image4.jpeg"/><Relationship Id="rId5" Type="http://schemas.openxmlformats.org/officeDocument/2006/relationships/image" Target="../media/image3.jpeg"/><Relationship Id="rId4" Type="http://schemas.openxmlformats.org/officeDocument/2006/relationships/image" Target="../media/image2.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Picture 17" descr="E:\baft farsoode\ax\pic\bird%20view.jpg"/>
          <p:cNvPicPr>
            <a:picLocks noChangeAspect="1" noChangeArrowheads="1"/>
          </p:cNvPicPr>
          <p:nvPr/>
        </p:nvPicPr>
        <p:blipFill>
          <a:blip r:embed="rId2">
            <a:clrChange>
              <a:clrFrom>
                <a:srgbClr val="000000"/>
              </a:clrFrom>
              <a:clrTo>
                <a:srgbClr val="000000">
                  <a:alpha val="0"/>
                </a:srgbClr>
              </a:clrTo>
            </a:clrChange>
            <a:lum bright="-10000" contrast="-60000"/>
          </a:blip>
          <a:srcRect/>
          <a:stretch>
            <a:fillRect/>
          </a:stretch>
        </p:blipFill>
        <p:spPr bwMode="auto">
          <a:xfrm>
            <a:off x="0" y="2751183"/>
            <a:ext cx="9144000" cy="3840377"/>
          </a:xfrm>
          <a:prstGeom prst="rect">
            <a:avLst/>
          </a:prstGeom>
          <a:ln>
            <a:noFill/>
          </a:ln>
          <a:effectLst>
            <a:outerShdw blurRad="50800" dist="50800" dir="2700000" algn="tl" rotWithShape="0">
              <a:prstClr val="black">
                <a:alpha val="40000"/>
              </a:prstClr>
            </a:outerShdw>
          </a:effectLst>
        </p:spPr>
      </p:pic>
      <p:sp>
        <p:nvSpPr>
          <p:cNvPr id="14" name="Rectangle 7"/>
          <p:cNvSpPr>
            <a:spLocks noChangeArrowheads="1"/>
          </p:cNvSpPr>
          <p:nvPr/>
        </p:nvSpPr>
        <p:spPr bwMode="auto">
          <a:xfrm>
            <a:off x="5242418" y="2203383"/>
            <a:ext cx="3758738" cy="916292"/>
          </a:xfrm>
          <a:prstGeom prst="rect">
            <a:avLst/>
          </a:prstGeom>
          <a:noFill/>
          <a:ln w="9525">
            <a:noFill/>
            <a:miter lim="800000"/>
            <a:headEnd/>
            <a:tailEnd/>
          </a:ln>
          <a:effectLst/>
        </p:spPr>
        <p:txBody>
          <a:bodyPr vert="horz" wrap="square" lIns="84406" tIns="42203" rIns="84406" bIns="42203" numCol="1" anchor="ctr" anchorCtr="0" compatLnSpc="1">
            <a:prstTxWarp prst="textNoShape">
              <a:avLst/>
            </a:prstTxWarp>
            <a:spAutoFit/>
          </a:bodyPr>
          <a:lstStyle/>
          <a:p>
            <a:pPr algn="ctr" fontAlgn="base">
              <a:spcBef>
                <a:spcPct val="0"/>
              </a:spcBef>
              <a:spcAft>
                <a:spcPct val="0"/>
              </a:spcAft>
              <a:defRPr/>
            </a:pPr>
            <a:r>
              <a:rPr lang="fa-IR" sz="1477" b="1" u="sng" kern="0" dirty="0">
                <a:solidFill>
                  <a:sysClr val="windowText" lastClr="000000"/>
                </a:solidFill>
                <a:latin typeface="Calibri" pitchFamily="34" charset="0"/>
                <a:ea typeface="Calibri" pitchFamily="34" charset="0"/>
                <a:cs typeface="B Jadid" pitchFamily="2" charset="-78"/>
              </a:rPr>
              <a:t>عنوان درس </a:t>
            </a:r>
            <a:r>
              <a:rPr lang="fa-IR" sz="1477" kern="0" dirty="0">
                <a:solidFill>
                  <a:sysClr val="windowText" lastClr="000000"/>
                </a:solidFill>
                <a:latin typeface="Calibri" pitchFamily="34" charset="0"/>
                <a:ea typeface="Calibri" pitchFamily="34" charset="0"/>
                <a:cs typeface="B Jadid" pitchFamily="2" charset="-78"/>
              </a:rPr>
              <a:t>:</a:t>
            </a:r>
            <a:endParaRPr lang="en-US" sz="969" kern="0" dirty="0">
              <a:solidFill>
                <a:sysClr val="windowText" lastClr="000000"/>
              </a:solidFill>
              <a:cs typeface="B Jadid" pitchFamily="2" charset="-78"/>
            </a:endParaRPr>
          </a:p>
          <a:p>
            <a:pPr eaLnBrk="0" fontAlgn="base" hangingPunct="0">
              <a:spcBef>
                <a:spcPct val="0"/>
              </a:spcBef>
              <a:spcAft>
                <a:spcPct val="0"/>
              </a:spcAft>
              <a:defRPr/>
            </a:pPr>
            <a:r>
              <a:rPr lang="fa-IR" sz="2954" kern="0" dirty="0">
                <a:solidFill>
                  <a:srgbClr val="FFFFFF">
                    <a:lumMod val="85000"/>
                  </a:srgbClr>
                </a:solidFill>
                <a:latin typeface="Calibri" pitchFamily="34" charset="0"/>
                <a:ea typeface="Calibri" pitchFamily="34" charset="0"/>
                <a:cs typeface="B Kamran" pitchFamily="2" charset="-78"/>
              </a:rPr>
              <a:t>بافت های فرسوده و تاریخی</a:t>
            </a:r>
          </a:p>
          <a:p>
            <a:pPr algn="ctr" eaLnBrk="0" fontAlgn="base" hangingPunct="0">
              <a:spcBef>
                <a:spcPct val="0"/>
              </a:spcBef>
              <a:spcAft>
                <a:spcPct val="0"/>
              </a:spcAft>
              <a:defRPr/>
            </a:pPr>
            <a:endParaRPr lang="fa-IR" sz="969" kern="0" dirty="0">
              <a:solidFill>
                <a:sysClr val="windowText" lastClr="000000"/>
              </a:solidFill>
              <a:cs typeface="Arial" pitchFamily="34" charset="0"/>
            </a:endParaRPr>
          </a:p>
        </p:txBody>
      </p:sp>
      <p:sp>
        <p:nvSpPr>
          <p:cNvPr id="16" name="Rectangle 15"/>
          <p:cNvSpPr/>
          <p:nvPr/>
        </p:nvSpPr>
        <p:spPr>
          <a:xfrm>
            <a:off x="3922419" y="593461"/>
            <a:ext cx="4971234" cy="490134"/>
          </a:xfrm>
          <a:prstGeom prst="rect">
            <a:avLst/>
          </a:prstGeom>
        </p:spPr>
        <p:txBody>
          <a:bodyPr wrap="none">
            <a:spAutoFit/>
          </a:bodyPr>
          <a:lstStyle/>
          <a:p>
            <a:pPr>
              <a:defRPr/>
            </a:pPr>
            <a:r>
              <a:rPr lang="en-US" sz="2585" b="1" kern="0" dirty="0">
                <a:ln w="10541" cmpd="sng">
                  <a:solidFill>
                    <a:srgbClr val="EAEAEA">
                      <a:shade val="88000"/>
                      <a:satMod val="110000"/>
                    </a:srgbClr>
                  </a:solidFill>
                  <a:prstDash val="solid"/>
                </a:ln>
                <a:gradFill>
                  <a:gsLst>
                    <a:gs pos="0">
                      <a:srgbClr val="EAEAEA">
                        <a:tint val="40000"/>
                        <a:satMod val="250000"/>
                      </a:srgbClr>
                    </a:gs>
                    <a:gs pos="9000">
                      <a:srgbClr val="EAEAEA">
                        <a:tint val="52000"/>
                        <a:satMod val="300000"/>
                      </a:srgbClr>
                    </a:gs>
                    <a:gs pos="50000">
                      <a:srgbClr val="EAEAEA">
                        <a:shade val="20000"/>
                        <a:satMod val="300000"/>
                      </a:srgbClr>
                    </a:gs>
                    <a:gs pos="79000">
                      <a:srgbClr val="EAEAEA">
                        <a:tint val="52000"/>
                        <a:satMod val="300000"/>
                      </a:srgbClr>
                    </a:gs>
                    <a:gs pos="100000">
                      <a:srgbClr val="EAEAEA">
                        <a:tint val="40000"/>
                        <a:satMod val="250000"/>
                      </a:srgbClr>
                    </a:gs>
                  </a:gsLst>
                  <a:lin ang="5400000"/>
                </a:gradFill>
                <a:effectLst>
                  <a:reflection blurRad="6350" stA="60000" endA="900" endPos="60000" dist="29997" dir="5400000" sy="-100000" algn="bl" rotWithShape="0"/>
                </a:effectLst>
                <a:latin typeface="BankGothic Lt BT" pitchFamily="34" charset="0"/>
              </a:rPr>
              <a:t>(</a:t>
            </a:r>
            <a:r>
              <a:rPr lang="en-US" sz="2585" b="1" kern="0" dirty="0" err="1">
                <a:ln w="10541" cmpd="sng">
                  <a:solidFill>
                    <a:srgbClr val="EAEAEA">
                      <a:shade val="88000"/>
                      <a:satMod val="110000"/>
                    </a:srgbClr>
                  </a:solidFill>
                  <a:prstDash val="solid"/>
                </a:ln>
                <a:gradFill>
                  <a:gsLst>
                    <a:gs pos="0">
                      <a:srgbClr val="EAEAEA">
                        <a:tint val="40000"/>
                        <a:satMod val="250000"/>
                      </a:srgbClr>
                    </a:gs>
                    <a:gs pos="9000">
                      <a:srgbClr val="EAEAEA">
                        <a:tint val="52000"/>
                        <a:satMod val="300000"/>
                      </a:srgbClr>
                    </a:gs>
                    <a:gs pos="50000">
                      <a:srgbClr val="EAEAEA">
                        <a:shade val="20000"/>
                        <a:satMod val="300000"/>
                      </a:srgbClr>
                    </a:gs>
                    <a:gs pos="79000">
                      <a:srgbClr val="EAEAEA">
                        <a:tint val="52000"/>
                        <a:satMod val="300000"/>
                      </a:srgbClr>
                    </a:gs>
                    <a:gs pos="100000">
                      <a:srgbClr val="EAEAEA">
                        <a:tint val="40000"/>
                        <a:satMod val="250000"/>
                      </a:srgbClr>
                    </a:gs>
                  </a:gsLst>
                  <a:lin ang="5400000"/>
                </a:gradFill>
                <a:effectLst>
                  <a:reflection blurRad="6350" stA="60000" endA="900" endPos="60000" dist="29997" dir="5400000" sy="-100000" algn="bl" rotWithShape="0"/>
                </a:effectLst>
                <a:latin typeface="BankGothic Lt BT" pitchFamily="34" charset="0"/>
              </a:rPr>
              <a:t>beinolharamein</a:t>
            </a:r>
            <a:r>
              <a:rPr lang="en-US" sz="2585" b="1" kern="0" dirty="0">
                <a:ln w="10541" cmpd="sng">
                  <a:solidFill>
                    <a:srgbClr val="EAEAEA">
                      <a:shade val="88000"/>
                      <a:satMod val="110000"/>
                    </a:srgbClr>
                  </a:solidFill>
                  <a:prstDash val="solid"/>
                </a:ln>
                <a:gradFill>
                  <a:gsLst>
                    <a:gs pos="0">
                      <a:srgbClr val="EAEAEA">
                        <a:tint val="40000"/>
                        <a:satMod val="250000"/>
                      </a:srgbClr>
                    </a:gs>
                    <a:gs pos="9000">
                      <a:srgbClr val="EAEAEA">
                        <a:tint val="52000"/>
                        <a:satMod val="300000"/>
                      </a:srgbClr>
                    </a:gs>
                    <a:gs pos="50000">
                      <a:srgbClr val="EAEAEA">
                        <a:shade val="20000"/>
                        <a:satMod val="300000"/>
                      </a:srgbClr>
                    </a:gs>
                    <a:gs pos="79000">
                      <a:srgbClr val="EAEAEA">
                        <a:tint val="52000"/>
                        <a:satMod val="300000"/>
                      </a:srgbClr>
                    </a:gs>
                    <a:gs pos="100000">
                      <a:srgbClr val="EAEAEA">
                        <a:tint val="40000"/>
                        <a:satMod val="250000"/>
                      </a:srgbClr>
                    </a:gs>
                  </a:gsLst>
                  <a:lin ang="5400000"/>
                </a:gradFill>
                <a:effectLst>
                  <a:reflection blurRad="6350" stA="60000" endA="900" endPos="60000" dist="29997" dir="5400000" sy="-100000" algn="bl" rotWithShape="0"/>
                </a:effectLst>
                <a:latin typeface="BankGothic Lt BT" pitchFamily="34" charset="0"/>
              </a:rPr>
              <a:t> of shiraz)</a:t>
            </a:r>
          </a:p>
        </p:txBody>
      </p:sp>
      <p:sp>
        <p:nvSpPr>
          <p:cNvPr id="17" name="Rectangle 16"/>
          <p:cNvSpPr/>
          <p:nvPr/>
        </p:nvSpPr>
        <p:spPr>
          <a:xfrm>
            <a:off x="2593717" y="1186946"/>
            <a:ext cx="2571768" cy="490134"/>
          </a:xfrm>
          <a:prstGeom prst="rect">
            <a:avLst/>
          </a:prstGeom>
        </p:spPr>
        <p:txBody>
          <a:bodyPr wrap="square">
            <a:spAutoFit/>
            <a:scene3d>
              <a:camera prst="orthographicFront"/>
              <a:lightRig rig="glow" dir="tl">
                <a:rot lat="0" lon="0" rev="5400000"/>
              </a:lightRig>
            </a:scene3d>
            <a:sp3d contourW="12700">
              <a:bevelT w="25400" h="25400"/>
              <a:contourClr>
                <a:schemeClr val="accent6">
                  <a:shade val="73000"/>
                </a:schemeClr>
              </a:contourClr>
            </a:sp3d>
          </a:bodyPr>
          <a:lstStyle/>
          <a:p>
            <a:pPr algn="ctr"/>
            <a:r>
              <a:rPr lang="fa-IR" sz="2585" b="1" dirty="0">
                <a:ln w="11430"/>
                <a:gradFill>
                  <a:gsLst>
                    <a:gs pos="0">
                      <a:srgbClr val="555555">
                        <a:tint val="90000"/>
                        <a:satMod val="120000"/>
                      </a:srgbClr>
                    </a:gs>
                    <a:gs pos="25000">
                      <a:srgbClr val="555555">
                        <a:tint val="93000"/>
                        <a:satMod val="120000"/>
                      </a:srgbClr>
                    </a:gs>
                    <a:gs pos="50000">
                      <a:srgbClr val="555555">
                        <a:shade val="89000"/>
                        <a:satMod val="110000"/>
                      </a:srgbClr>
                    </a:gs>
                    <a:gs pos="75000">
                      <a:srgbClr val="555555">
                        <a:tint val="93000"/>
                        <a:satMod val="120000"/>
                      </a:srgbClr>
                    </a:gs>
                    <a:gs pos="100000">
                      <a:srgbClr val="555555">
                        <a:tint val="90000"/>
                        <a:satMod val="120000"/>
                      </a:srgbClr>
                    </a:gs>
                  </a:gsLst>
                  <a:lin ang="5400000"/>
                </a:gradFill>
                <a:effectLst>
                  <a:outerShdw blurRad="80000" dist="40000" dir="5040000" algn="tl">
                    <a:srgbClr val="000000">
                      <a:alpha val="30000"/>
                    </a:srgbClr>
                  </a:outerShdw>
                  <a:reflection blurRad="6350" stA="55000" endA="50" endPos="85000" dist="60007" dir="5400000" sy="-100000" algn="bl" rotWithShape="0"/>
                </a:effectLst>
                <a:cs typeface="B Kamran" pitchFamily="2" charset="-78"/>
              </a:rPr>
              <a:t>بین الحرمین شیراز</a:t>
            </a:r>
          </a:p>
        </p:txBody>
      </p:sp>
      <p:sp>
        <p:nvSpPr>
          <p:cNvPr id="10" name="Rectangle 25"/>
          <p:cNvSpPr>
            <a:spLocks noChangeArrowheads="1"/>
          </p:cNvSpPr>
          <p:nvPr/>
        </p:nvSpPr>
        <p:spPr bwMode="auto">
          <a:xfrm flipV="1">
            <a:off x="544507" y="2684235"/>
            <a:ext cx="165112" cy="1968586"/>
          </a:xfrm>
          <a:prstGeom prst="rect">
            <a:avLst/>
          </a:prstGeom>
          <a:gradFill rotWithShape="1">
            <a:gsLst>
              <a:gs pos="0">
                <a:schemeClr val="bg1">
                  <a:lumMod val="65000"/>
                </a:schemeClr>
              </a:gs>
              <a:gs pos="100000">
                <a:srgbClr val="FFFFCC"/>
              </a:gs>
            </a:gsLst>
            <a:lin ang="5400000" scaled="1"/>
          </a:gradFill>
          <a:ln w="9525">
            <a:noFill/>
            <a:miter lim="800000"/>
            <a:headEnd/>
            <a:tailEnd/>
          </a:ln>
          <a:effectLst/>
        </p:spPr>
        <p:txBody>
          <a:bodyPr wrap="none" anchor="ctr"/>
          <a:lstStyle/>
          <a:p>
            <a:pPr>
              <a:defRPr/>
            </a:pPr>
            <a:endParaRPr lang="fa-IR" sz="1662" kern="0">
              <a:solidFill>
                <a:sysClr val="windowText" lastClr="000000"/>
              </a:solidFill>
            </a:endParaRPr>
          </a:p>
        </p:txBody>
      </p:sp>
      <p:sp>
        <p:nvSpPr>
          <p:cNvPr id="12" name="Rectangle 26"/>
          <p:cNvSpPr>
            <a:spLocks noChangeArrowheads="1"/>
          </p:cNvSpPr>
          <p:nvPr/>
        </p:nvSpPr>
        <p:spPr bwMode="auto">
          <a:xfrm flipV="1">
            <a:off x="379395" y="2796727"/>
            <a:ext cx="3219681" cy="112491"/>
          </a:xfrm>
          <a:prstGeom prst="rect">
            <a:avLst/>
          </a:prstGeom>
          <a:gradFill rotWithShape="1">
            <a:gsLst>
              <a:gs pos="0">
                <a:srgbClr val="FFFFCC"/>
              </a:gs>
              <a:gs pos="100000">
                <a:srgbClr val="FFFFCC">
                  <a:gamma/>
                  <a:shade val="46275"/>
                  <a:invGamma/>
                </a:srgbClr>
              </a:gs>
            </a:gsLst>
            <a:lin ang="0" scaled="1"/>
          </a:gradFill>
          <a:ln w="9525">
            <a:noFill/>
            <a:miter lim="800000"/>
            <a:headEnd/>
            <a:tailEnd/>
          </a:ln>
          <a:effectLst/>
        </p:spPr>
        <p:txBody>
          <a:bodyPr wrap="none" anchor="ctr"/>
          <a:lstStyle/>
          <a:p>
            <a:pPr>
              <a:defRPr/>
            </a:pPr>
            <a:endParaRPr lang="fa-IR" sz="1662" kern="0">
              <a:solidFill>
                <a:sysClr val="windowText" lastClr="000000"/>
              </a:solidFill>
            </a:endParaRPr>
          </a:p>
        </p:txBody>
      </p:sp>
      <p:sp>
        <p:nvSpPr>
          <p:cNvPr id="20" name="Line 29"/>
          <p:cNvSpPr>
            <a:spLocks noChangeShapeType="1"/>
          </p:cNvSpPr>
          <p:nvPr/>
        </p:nvSpPr>
        <p:spPr bwMode="auto">
          <a:xfrm flipV="1">
            <a:off x="3599075" y="2852970"/>
            <a:ext cx="1568562" cy="0"/>
          </a:xfrm>
          <a:prstGeom prst="line">
            <a:avLst/>
          </a:prstGeom>
          <a:ln w="12700">
            <a:prstDash val="sysDot"/>
            <a:headEnd/>
            <a:tailEnd/>
          </a:ln>
        </p:spPr>
        <p:style>
          <a:lnRef idx="1">
            <a:schemeClr val="dk1"/>
          </a:lnRef>
          <a:fillRef idx="0">
            <a:schemeClr val="dk1"/>
          </a:fillRef>
          <a:effectRef idx="0">
            <a:schemeClr val="dk1"/>
          </a:effectRef>
          <a:fontRef idx="minor">
            <a:schemeClr val="tx1"/>
          </a:fontRef>
        </p:style>
        <p:txBody>
          <a:bodyPr/>
          <a:lstStyle/>
          <a:p>
            <a:pPr>
              <a:defRPr/>
            </a:pPr>
            <a:endParaRPr lang="fa-IR" sz="1662" kern="0">
              <a:solidFill>
                <a:sysClr val="windowText" lastClr="000000"/>
              </a:solidFill>
            </a:endParaRPr>
          </a:p>
        </p:txBody>
      </p:sp>
      <p:sp>
        <p:nvSpPr>
          <p:cNvPr id="21" name="Line 30"/>
          <p:cNvSpPr>
            <a:spLocks noChangeShapeType="1"/>
          </p:cNvSpPr>
          <p:nvPr/>
        </p:nvSpPr>
        <p:spPr bwMode="auto">
          <a:xfrm flipV="1">
            <a:off x="3599076" y="2796726"/>
            <a:ext cx="2559233" cy="0"/>
          </a:xfrm>
          <a:prstGeom prst="line">
            <a:avLst/>
          </a:prstGeom>
          <a:ln w="19050">
            <a:prstDash val="sysDot"/>
            <a:headEnd/>
            <a:tailEnd/>
          </a:ln>
        </p:spPr>
        <p:style>
          <a:lnRef idx="1">
            <a:schemeClr val="accent1"/>
          </a:lnRef>
          <a:fillRef idx="0">
            <a:schemeClr val="accent1"/>
          </a:fillRef>
          <a:effectRef idx="0">
            <a:schemeClr val="accent1"/>
          </a:effectRef>
          <a:fontRef idx="minor">
            <a:schemeClr val="tx1"/>
          </a:fontRef>
        </p:style>
        <p:txBody>
          <a:bodyPr/>
          <a:lstStyle/>
          <a:p>
            <a:pPr>
              <a:defRPr/>
            </a:pPr>
            <a:endParaRPr lang="fa-IR" sz="1662" kern="0">
              <a:solidFill>
                <a:sysClr val="windowText" lastClr="000000"/>
              </a:solidFill>
            </a:endParaRPr>
          </a:p>
        </p:txBody>
      </p:sp>
      <p:sp>
        <p:nvSpPr>
          <p:cNvPr id="22" name="Line 32"/>
          <p:cNvSpPr>
            <a:spLocks noChangeShapeType="1"/>
          </p:cNvSpPr>
          <p:nvPr/>
        </p:nvSpPr>
        <p:spPr bwMode="auto">
          <a:xfrm flipH="1" flipV="1">
            <a:off x="214283" y="2852970"/>
            <a:ext cx="3384793" cy="0"/>
          </a:xfrm>
          <a:prstGeom prst="line">
            <a:avLst/>
          </a:prstGeom>
          <a:noFill/>
          <a:ln w="22225">
            <a:solidFill>
              <a:srgbClr val="9383B3"/>
            </a:solidFill>
            <a:prstDash val="sysDot"/>
            <a:round/>
            <a:headEnd/>
            <a:tailEnd/>
          </a:ln>
          <a:effectLst/>
        </p:spPr>
        <p:txBody>
          <a:bodyPr/>
          <a:lstStyle/>
          <a:p>
            <a:pPr>
              <a:defRPr/>
            </a:pPr>
            <a:endParaRPr lang="fa-IR" sz="1662" kern="0">
              <a:solidFill>
                <a:sysClr val="windowText" lastClr="000000"/>
              </a:solidFill>
            </a:endParaRPr>
          </a:p>
        </p:txBody>
      </p:sp>
      <p:sp>
        <p:nvSpPr>
          <p:cNvPr id="23" name="Line 33"/>
          <p:cNvSpPr>
            <a:spLocks noChangeShapeType="1"/>
          </p:cNvSpPr>
          <p:nvPr/>
        </p:nvSpPr>
        <p:spPr bwMode="auto">
          <a:xfrm>
            <a:off x="627062" y="2571744"/>
            <a:ext cx="0" cy="2081077"/>
          </a:xfrm>
          <a:prstGeom prst="line">
            <a:avLst/>
          </a:prstGeom>
          <a:noFill/>
          <a:ln w="22225">
            <a:solidFill>
              <a:srgbClr val="9383B3"/>
            </a:solidFill>
            <a:prstDash val="sysDot"/>
            <a:round/>
            <a:headEnd/>
            <a:tailEnd/>
          </a:ln>
          <a:effectLst/>
        </p:spPr>
        <p:txBody>
          <a:bodyPr/>
          <a:lstStyle/>
          <a:p>
            <a:pPr>
              <a:defRPr/>
            </a:pPr>
            <a:endParaRPr lang="fa-IR" sz="1662" kern="0">
              <a:solidFill>
                <a:sysClr val="windowText" lastClr="000000"/>
              </a:solidFill>
            </a:endParaRPr>
          </a:p>
        </p:txBody>
      </p:sp>
      <p:sp>
        <p:nvSpPr>
          <p:cNvPr id="24" name="Line 34"/>
          <p:cNvSpPr>
            <a:spLocks noChangeShapeType="1"/>
          </p:cNvSpPr>
          <p:nvPr/>
        </p:nvSpPr>
        <p:spPr bwMode="auto">
          <a:xfrm>
            <a:off x="627062" y="4652822"/>
            <a:ext cx="0" cy="1237397"/>
          </a:xfrm>
          <a:prstGeom prst="line">
            <a:avLst/>
          </a:prstGeom>
          <a:ln w="12700">
            <a:prstDash val="sysDot"/>
            <a:headEnd/>
            <a:tailEnd/>
          </a:ln>
        </p:spPr>
        <p:style>
          <a:lnRef idx="1">
            <a:schemeClr val="dk1"/>
          </a:lnRef>
          <a:fillRef idx="0">
            <a:schemeClr val="dk1"/>
          </a:fillRef>
          <a:effectRef idx="0">
            <a:schemeClr val="dk1"/>
          </a:effectRef>
          <a:fontRef idx="minor">
            <a:schemeClr val="tx1"/>
          </a:fontRef>
        </p:style>
        <p:txBody>
          <a:bodyPr/>
          <a:lstStyle/>
          <a:p>
            <a:pPr>
              <a:defRPr/>
            </a:pPr>
            <a:endParaRPr lang="fa-IR" sz="1662" kern="0">
              <a:solidFill>
                <a:sysClr val="windowText" lastClr="000000"/>
              </a:solidFill>
            </a:endParaRPr>
          </a:p>
        </p:txBody>
      </p:sp>
      <p:sp>
        <p:nvSpPr>
          <p:cNvPr id="25" name="Line 35"/>
          <p:cNvSpPr>
            <a:spLocks noChangeShapeType="1"/>
          </p:cNvSpPr>
          <p:nvPr/>
        </p:nvSpPr>
        <p:spPr bwMode="auto">
          <a:xfrm>
            <a:off x="544506" y="4652821"/>
            <a:ext cx="0" cy="1743604"/>
          </a:xfrm>
          <a:prstGeom prst="line">
            <a:avLst/>
          </a:prstGeom>
          <a:ln w="19050">
            <a:prstDash val="sysDot"/>
            <a:headEnd/>
            <a:tailEnd/>
          </a:ln>
        </p:spPr>
        <p:style>
          <a:lnRef idx="1">
            <a:schemeClr val="accent1"/>
          </a:lnRef>
          <a:fillRef idx="0">
            <a:schemeClr val="accent1"/>
          </a:fillRef>
          <a:effectRef idx="0">
            <a:schemeClr val="accent1"/>
          </a:effectRef>
          <a:fontRef idx="minor">
            <a:schemeClr val="tx1"/>
          </a:fontRef>
        </p:style>
        <p:txBody>
          <a:bodyPr/>
          <a:lstStyle/>
          <a:p>
            <a:pPr>
              <a:defRPr/>
            </a:pPr>
            <a:endParaRPr lang="fa-IR" sz="1662" kern="0">
              <a:solidFill>
                <a:sysClr val="windowText" lastClr="000000"/>
              </a:solidFill>
            </a:endParaRPr>
          </a:p>
        </p:txBody>
      </p:sp>
      <p:cxnSp>
        <p:nvCxnSpPr>
          <p:cNvPr id="26" name="Straight Connector 25"/>
          <p:cNvCxnSpPr/>
          <p:nvPr/>
        </p:nvCxnSpPr>
        <p:spPr bwMode="auto">
          <a:xfrm rot="5400000">
            <a:off x="-586876" y="4864354"/>
            <a:ext cx="2044204" cy="1588"/>
          </a:xfrm>
          <a:prstGeom prst="line">
            <a:avLst/>
          </a:prstGeom>
          <a:ln cmpd="dbl">
            <a:solidFill>
              <a:srgbClr val="D1D1D1"/>
            </a:solidFill>
            <a:prstDash val="solid"/>
            <a:headEnd type="none" w="sm" len="sm"/>
            <a:tailEnd type="none" w="sm" len="sm"/>
          </a:ln>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262966687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66"/>
          <p:cNvGrpSpPr/>
          <p:nvPr/>
        </p:nvGrpSpPr>
        <p:grpSpPr>
          <a:xfrm>
            <a:off x="0" y="263769"/>
            <a:ext cx="9144000" cy="6327790"/>
            <a:chOff x="0" y="0"/>
            <a:chExt cx="9144000" cy="6855106"/>
          </a:xfrm>
        </p:grpSpPr>
        <p:pic>
          <p:nvPicPr>
            <p:cNvPr id="3" name="Picture 2" descr="E:\baft farsoode\ax\pic\bird%20view.jpg"/>
            <p:cNvPicPr>
              <a:picLocks noChangeAspect="1" noChangeArrowheads="1"/>
            </p:cNvPicPr>
            <p:nvPr/>
          </p:nvPicPr>
          <p:blipFill>
            <a:blip r:embed="rId2">
              <a:clrChange>
                <a:clrFrom>
                  <a:srgbClr val="000000"/>
                </a:clrFrom>
                <a:clrTo>
                  <a:srgbClr val="000000">
                    <a:alpha val="0"/>
                  </a:srgbClr>
                </a:clrTo>
              </a:clrChange>
              <a:duotone>
                <a:schemeClr val="accent6">
                  <a:shade val="45000"/>
                  <a:satMod val="135000"/>
                </a:schemeClr>
                <a:prstClr val="white"/>
              </a:duotone>
              <a:lum bright="20000" contrast="-75000"/>
            </a:blip>
            <a:srcRect/>
            <a:stretch>
              <a:fillRect/>
            </a:stretch>
          </p:blipFill>
          <p:spPr bwMode="auto">
            <a:xfrm>
              <a:off x="0" y="2694698"/>
              <a:ext cx="9144000" cy="4160408"/>
            </a:xfrm>
            <a:prstGeom prst="rect">
              <a:avLst/>
            </a:prstGeom>
            <a:ln>
              <a:noFill/>
            </a:ln>
            <a:effectLst>
              <a:outerShdw blurRad="50800" dist="50800" dir="2700000" algn="tl" rotWithShape="0">
                <a:schemeClr val="tx1">
                  <a:alpha val="40000"/>
                </a:schemeClr>
              </a:outerShdw>
            </a:effectLst>
          </p:spPr>
        </p:pic>
        <p:grpSp>
          <p:nvGrpSpPr>
            <p:cNvPr id="4" name="Group 259"/>
            <p:cNvGrpSpPr/>
            <p:nvPr/>
          </p:nvGrpSpPr>
          <p:grpSpPr>
            <a:xfrm flipV="1">
              <a:off x="271048" y="857232"/>
              <a:ext cx="5944026" cy="4143404"/>
              <a:chOff x="-236" y="1676402"/>
              <a:chExt cx="5944026" cy="5181601"/>
            </a:xfrm>
          </p:grpSpPr>
          <p:sp>
            <p:nvSpPr>
              <p:cNvPr id="250" name="Rectangle 25"/>
              <p:cNvSpPr>
                <a:spLocks noChangeArrowheads="1"/>
              </p:cNvSpPr>
              <p:nvPr/>
            </p:nvSpPr>
            <p:spPr bwMode="auto">
              <a:xfrm>
                <a:off x="329988" y="4038602"/>
                <a:ext cx="165112" cy="2667001"/>
              </a:xfrm>
              <a:prstGeom prst="rect">
                <a:avLst/>
              </a:prstGeom>
              <a:gradFill rotWithShape="1">
                <a:gsLst>
                  <a:gs pos="0">
                    <a:schemeClr val="bg1">
                      <a:lumMod val="65000"/>
                    </a:schemeClr>
                  </a:gs>
                  <a:gs pos="100000">
                    <a:srgbClr val="FFFFCC"/>
                  </a:gs>
                </a:gsLst>
                <a:lin ang="5400000" scaled="1"/>
              </a:gradFill>
              <a:ln w="9525">
                <a:noFill/>
                <a:miter lim="800000"/>
                <a:headEnd/>
                <a:tailEnd/>
              </a:ln>
              <a:effectLst/>
            </p:spPr>
            <p:txBody>
              <a:bodyPr wrap="none" anchor="ctr"/>
              <a:lstStyle/>
              <a:p>
                <a:pPr>
                  <a:defRPr/>
                </a:pPr>
                <a:endParaRPr lang="fa-IR" sz="1662" kern="0">
                  <a:solidFill>
                    <a:sysClr val="windowText" lastClr="000000"/>
                  </a:solidFill>
                </a:endParaRPr>
              </a:p>
            </p:txBody>
          </p:sp>
          <p:sp>
            <p:nvSpPr>
              <p:cNvPr id="251" name="Rectangle 26"/>
              <p:cNvSpPr>
                <a:spLocks noChangeArrowheads="1"/>
              </p:cNvSpPr>
              <p:nvPr/>
            </p:nvSpPr>
            <p:spPr bwMode="auto">
              <a:xfrm>
                <a:off x="164876" y="6400803"/>
                <a:ext cx="3219681" cy="152400"/>
              </a:xfrm>
              <a:prstGeom prst="rect">
                <a:avLst/>
              </a:prstGeom>
              <a:gradFill rotWithShape="1">
                <a:gsLst>
                  <a:gs pos="0">
                    <a:srgbClr val="FFFFCC"/>
                  </a:gs>
                  <a:gs pos="100000">
                    <a:srgbClr val="FFFFCC">
                      <a:gamma/>
                      <a:shade val="46275"/>
                      <a:invGamma/>
                    </a:srgbClr>
                  </a:gs>
                </a:gsLst>
                <a:lin ang="0" scaled="1"/>
              </a:gradFill>
              <a:ln w="9525">
                <a:noFill/>
                <a:miter lim="800000"/>
                <a:headEnd/>
                <a:tailEnd/>
              </a:ln>
              <a:effectLst/>
            </p:spPr>
            <p:txBody>
              <a:bodyPr wrap="none" anchor="ctr"/>
              <a:lstStyle/>
              <a:p>
                <a:pPr>
                  <a:defRPr/>
                </a:pPr>
                <a:endParaRPr lang="fa-IR" sz="1662" kern="0">
                  <a:solidFill>
                    <a:sysClr val="windowText" lastClr="000000"/>
                  </a:solidFill>
                </a:endParaRPr>
              </a:p>
            </p:txBody>
          </p:sp>
          <p:sp>
            <p:nvSpPr>
              <p:cNvPr id="252" name="Rectangle 27"/>
              <p:cNvSpPr>
                <a:spLocks noChangeArrowheads="1"/>
              </p:cNvSpPr>
              <p:nvPr/>
            </p:nvSpPr>
            <p:spPr bwMode="auto">
              <a:xfrm>
                <a:off x="495100" y="5791203"/>
                <a:ext cx="82556" cy="609600"/>
              </a:xfrm>
              <a:prstGeom prst="rect">
                <a:avLst/>
              </a:prstGeom>
              <a:solidFill>
                <a:srgbClr val="CC9900"/>
              </a:solidFill>
              <a:ln w="9525">
                <a:noFill/>
                <a:miter lim="800000"/>
                <a:headEnd/>
                <a:tailEnd/>
              </a:ln>
              <a:effectLst/>
            </p:spPr>
            <p:txBody>
              <a:bodyPr wrap="none" anchor="ctr"/>
              <a:lstStyle/>
              <a:p>
                <a:pPr>
                  <a:defRPr/>
                </a:pPr>
                <a:endParaRPr lang="fa-IR" sz="1662" kern="0">
                  <a:solidFill>
                    <a:sysClr val="windowText" lastClr="000000"/>
                  </a:solidFill>
                </a:endParaRPr>
              </a:p>
            </p:txBody>
          </p:sp>
          <p:sp>
            <p:nvSpPr>
              <p:cNvPr id="253" name="Rectangle 28"/>
              <p:cNvSpPr>
                <a:spLocks noChangeArrowheads="1"/>
              </p:cNvSpPr>
              <p:nvPr/>
            </p:nvSpPr>
            <p:spPr bwMode="auto">
              <a:xfrm rot="5400000">
                <a:off x="828501" y="6073757"/>
                <a:ext cx="76200" cy="577891"/>
              </a:xfrm>
              <a:prstGeom prst="rect">
                <a:avLst/>
              </a:prstGeom>
              <a:solidFill>
                <a:srgbClr val="CC9900"/>
              </a:solidFill>
              <a:ln w="9525">
                <a:noFill/>
                <a:miter lim="800000"/>
                <a:headEnd/>
                <a:tailEnd/>
              </a:ln>
              <a:effectLst/>
            </p:spPr>
            <p:txBody>
              <a:bodyPr wrap="none" anchor="ctr"/>
              <a:lstStyle/>
              <a:p>
                <a:pPr>
                  <a:defRPr/>
                </a:pPr>
                <a:endParaRPr lang="fa-IR" sz="1662" kern="0">
                  <a:solidFill>
                    <a:sysClr val="windowText" lastClr="000000"/>
                  </a:solidFill>
                </a:endParaRPr>
              </a:p>
            </p:txBody>
          </p:sp>
          <p:sp>
            <p:nvSpPr>
              <p:cNvPr id="254" name="Line 29"/>
              <p:cNvSpPr>
                <a:spLocks noChangeShapeType="1"/>
              </p:cNvSpPr>
              <p:nvPr/>
            </p:nvSpPr>
            <p:spPr bwMode="auto">
              <a:xfrm>
                <a:off x="3384557" y="6477003"/>
                <a:ext cx="1568562" cy="0"/>
              </a:xfrm>
              <a:prstGeom prst="line">
                <a:avLst/>
              </a:prstGeom>
              <a:ln w="12700">
                <a:prstDash val="sysDot"/>
                <a:headEnd/>
                <a:tailEnd/>
              </a:ln>
            </p:spPr>
            <p:style>
              <a:lnRef idx="1">
                <a:schemeClr val="dk1"/>
              </a:lnRef>
              <a:fillRef idx="0">
                <a:schemeClr val="dk1"/>
              </a:fillRef>
              <a:effectRef idx="0">
                <a:schemeClr val="dk1"/>
              </a:effectRef>
              <a:fontRef idx="minor">
                <a:schemeClr val="tx1"/>
              </a:fontRef>
            </p:style>
            <p:txBody>
              <a:bodyPr/>
              <a:lstStyle/>
              <a:p>
                <a:pPr>
                  <a:defRPr/>
                </a:pPr>
                <a:endParaRPr lang="fa-IR" sz="1662" kern="0">
                  <a:solidFill>
                    <a:sysClr val="windowText" lastClr="000000"/>
                  </a:solidFill>
                </a:endParaRPr>
              </a:p>
            </p:txBody>
          </p:sp>
          <p:sp>
            <p:nvSpPr>
              <p:cNvPr id="255" name="Line 30"/>
              <p:cNvSpPr>
                <a:spLocks noChangeShapeType="1"/>
              </p:cNvSpPr>
              <p:nvPr/>
            </p:nvSpPr>
            <p:spPr bwMode="auto">
              <a:xfrm>
                <a:off x="3384557" y="6553203"/>
                <a:ext cx="2559233" cy="0"/>
              </a:xfrm>
              <a:prstGeom prst="line">
                <a:avLst/>
              </a:prstGeom>
              <a:ln w="19050">
                <a:prstDash val="sysDot"/>
                <a:headEnd/>
                <a:tailEnd/>
              </a:ln>
            </p:spPr>
            <p:style>
              <a:lnRef idx="1">
                <a:schemeClr val="accent1"/>
              </a:lnRef>
              <a:fillRef idx="0">
                <a:schemeClr val="accent1"/>
              </a:fillRef>
              <a:effectRef idx="0">
                <a:schemeClr val="accent1"/>
              </a:effectRef>
              <a:fontRef idx="minor">
                <a:schemeClr val="tx1"/>
              </a:fontRef>
            </p:style>
            <p:txBody>
              <a:bodyPr/>
              <a:lstStyle/>
              <a:p>
                <a:pPr>
                  <a:defRPr/>
                </a:pPr>
                <a:endParaRPr lang="fa-IR" sz="1662" kern="0">
                  <a:solidFill>
                    <a:sysClr val="windowText" lastClr="000000"/>
                  </a:solidFill>
                </a:endParaRPr>
              </a:p>
            </p:txBody>
          </p:sp>
          <p:sp>
            <p:nvSpPr>
              <p:cNvPr id="256" name="Line 32"/>
              <p:cNvSpPr>
                <a:spLocks noChangeShapeType="1"/>
              </p:cNvSpPr>
              <p:nvPr/>
            </p:nvSpPr>
            <p:spPr bwMode="auto">
              <a:xfrm flipH="1">
                <a:off x="-236" y="6477003"/>
                <a:ext cx="3384793" cy="0"/>
              </a:xfrm>
              <a:prstGeom prst="line">
                <a:avLst/>
              </a:prstGeom>
              <a:noFill/>
              <a:ln w="22225">
                <a:solidFill>
                  <a:srgbClr val="9383B3"/>
                </a:solidFill>
                <a:prstDash val="sysDot"/>
                <a:round/>
                <a:headEnd/>
                <a:tailEnd/>
              </a:ln>
              <a:effectLst/>
            </p:spPr>
            <p:txBody>
              <a:bodyPr/>
              <a:lstStyle/>
              <a:p>
                <a:pPr>
                  <a:defRPr/>
                </a:pPr>
                <a:endParaRPr lang="fa-IR" sz="1662" kern="0">
                  <a:solidFill>
                    <a:sysClr val="windowText" lastClr="000000"/>
                  </a:solidFill>
                </a:endParaRPr>
              </a:p>
            </p:txBody>
          </p:sp>
          <p:sp>
            <p:nvSpPr>
              <p:cNvPr id="257" name="Line 33"/>
              <p:cNvSpPr>
                <a:spLocks noChangeShapeType="1"/>
              </p:cNvSpPr>
              <p:nvPr/>
            </p:nvSpPr>
            <p:spPr bwMode="auto">
              <a:xfrm flipV="1">
                <a:off x="412544" y="4038602"/>
                <a:ext cx="0" cy="2819401"/>
              </a:xfrm>
              <a:prstGeom prst="line">
                <a:avLst/>
              </a:prstGeom>
              <a:noFill/>
              <a:ln w="22225">
                <a:solidFill>
                  <a:srgbClr val="9383B3"/>
                </a:solidFill>
                <a:prstDash val="sysDot"/>
                <a:round/>
                <a:headEnd/>
                <a:tailEnd/>
              </a:ln>
              <a:effectLst/>
            </p:spPr>
            <p:txBody>
              <a:bodyPr/>
              <a:lstStyle/>
              <a:p>
                <a:pPr>
                  <a:defRPr/>
                </a:pPr>
                <a:endParaRPr lang="fa-IR" sz="1662" kern="0">
                  <a:solidFill>
                    <a:sysClr val="windowText" lastClr="000000"/>
                  </a:solidFill>
                </a:endParaRPr>
              </a:p>
            </p:txBody>
          </p:sp>
          <p:sp>
            <p:nvSpPr>
              <p:cNvPr id="258" name="Line 34"/>
              <p:cNvSpPr>
                <a:spLocks noChangeShapeType="1"/>
              </p:cNvSpPr>
              <p:nvPr/>
            </p:nvSpPr>
            <p:spPr bwMode="auto">
              <a:xfrm flipV="1">
                <a:off x="412544" y="2362202"/>
                <a:ext cx="0" cy="1676400"/>
              </a:xfrm>
              <a:prstGeom prst="line">
                <a:avLst/>
              </a:prstGeom>
              <a:ln w="12700">
                <a:prstDash val="sysDot"/>
                <a:headEnd/>
                <a:tailEnd/>
              </a:ln>
            </p:spPr>
            <p:style>
              <a:lnRef idx="1">
                <a:schemeClr val="dk1"/>
              </a:lnRef>
              <a:fillRef idx="0">
                <a:schemeClr val="dk1"/>
              </a:fillRef>
              <a:effectRef idx="0">
                <a:schemeClr val="dk1"/>
              </a:effectRef>
              <a:fontRef idx="minor">
                <a:schemeClr val="tx1"/>
              </a:fontRef>
            </p:style>
            <p:txBody>
              <a:bodyPr/>
              <a:lstStyle/>
              <a:p>
                <a:pPr>
                  <a:defRPr/>
                </a:pPr>
                <a:endParaRPr lang="fa-IR" sz="1662" kern="0">
                  <a:solidFill>
                    <a:sysClr val="windowText" lastClr="000000"/>
                  </a:solidFill>
                </a:endParaRPr>
              </a:p>
            </p:txBody>
          </p:sp>
          <p:sp>
            <p:nvSpPr>
              <p:cNvPr id="259" name="Line 35"/>
              <p:cNvSpPr>
                <a:spLocks noChangeShapeType="1"/>
              </p:cNvSpPr>
              <p:nvPr/>
            </p:nvSpPr>
            <p:spPr bwMode="auto">
              <a:xfrm flipV="1">
                <a:off x="329988" y="1676402"/>
                <a:ext cx="0" cy="2362200"/>
              </a:xfrm>
              <a:prstGeom prst="line">
                <a:avLst/>
              </a:prstGeom>
              <a:ln w="19050">
                <a:prstDash val="sysDot"/>
                <a:headEnd/>
                <a:tailEnd/>
              </a:ln>
            </p:spPr>
            <p:style>
              <a:lnRef idx="1">
                <a:schemeClr val="accent1"/>
              </a:lnRef>
              <a:fillRef idx="0">
                <a:schemeClr val="accent1"/>
              </a:fillRef>
              <a:effectRef idx="0">
                <a:schemeClr val="accent1"/>
              </a:effectRef>
              <a:fontRef idx="minor">
                <a:schemeClr val="tx1"/>
              </a:fontRef>
            </p:style>
            <p:txBody>
              <a:bodyPr/>
              <a:lstStyle/>
              <a:p>
                <a:pPr>
                  <a:defRPr/>
                </a:pPr>
                <a:endParaRPr lang="fa-IR" sz="1662" kern="0">
                  <a:solidFill>
                    <a:sysClr val="windowText" lastClr="000000"/>
                  </a:solidFill>
                </a:endParaRPr>
              </a:p>
            </p:txBody>
          </p:sp>
        </p:grpSp>
        <p:grpSp>
          <p:nvGrpSpPr>
            <p:cNvPr id="5" name="Group 15"/>
            <p:cNvGrpSpPr/>
            <p:nvPr/>
          </p:nvGrpSpPr>
          <p:grpSpPr>
            <a:xfrm>
              <a:off x="67432" y="538679"/>
              <a:ext cx="5218950" cy="3318948"/>
              <a:chOff x="73051" y="538679"/>
              <a:chExt cx="5653862" cy="3318948"/>
            </a:xfrm>
          </p:grpSpPr>
          <p:sp>
            <p:nvSpPr>
              <p:cNvPr id="7" name="Rectangle 6"/>
              <p:cNvSpPr/>
              <p:nvPr/>
            </p:nvSpPr>
            <p:spPr>
              <a:xfrm>
                <a:off x="1824455" y="538679"/>
                <a:ext cx="3902458" cy="407750"/>
              </a:xfrm>
              <a:prstGeom prst="rect">
                <a:avLst/>
              </a:prstGeom>
            </p:spPr>
            <p:txBody>
              <a:bodyPr wrap="none">
                <a:spAutoFit/>
              </a:bodyPr>
              <a:lstStyle/>
              <a:p>
                <a:pPr>
                  <a:defRPr/>
                </a:pPr>
                <a:r>
                  <a:rPr lang="en-US" sz="1846" b="1" kern="0" dirty="0">
                    <a:ln w="10541" cmpd="sng">
                      <a:solidFill>
                        <a:srgbClr val="EAEAEA">
                          <a:shade val="88000"/>
                          <a:satMod val="110000"/>
                        </a:srgbClr>
                      </a:solidFill>
                      <a:prstDash val="solid"/>
                    </a:ln>
                    <a:gradFill>
                      <a:gsLst>
                        <a:gs pos="0">
                          <a:srgbClr val="EAEAEA">
                            <a:tint val="40000"/>
                            <a:satMod val="250000"/>
                          </a:srgbClr>
                        </a:gs>
                        <a:gs pos="9000">
                          <a:srgbClr val="EAEAEA">
                            <a:tint val="52000"/>
                            <a:satMod val="300000"/>
                          </a:srgbClr>
                        </a:gs>
                        <a:gs pos="50000">
                          <a:srgbClr val="EAEAEA">
                            <a:shade val="20000"/>
                            <a:satMod val="300000"/>
                          </a:srgbClr>
                        </a:gs>
                        <a:gs pos="79000">
                          <a:srgbClr val="EAEAEA">
                            <a:tint val="52000"/>
                            <a:satMod val="300000"/>
                          </a:srgbClr>
                        </a:gs>
                        <a:gs pos="100000">
                          <a:srgbClr val="EAEAEA">
                            <a:tint val="40000"/>
                            <a:satMod val="250000"/>
                          </a:srgbClr>
                        </a:gs>
                      </a:gsLst>
                      <a:lin ang="5400000"/>
                    </a:gradFill>
                    <a:latin typeface="BankGothic Lt BT" pitchFamily="34" charset="0"/>
                  </a:rPr>
                  <a:t>(</a:t>
                </a:r>
                <a:r>
                  <a:rPr lang="en-US" sz="1846" b="1" kern="0" dirty="0" err="1">
                    <a:ln w="10541" cmpd="sng">
                      <a:solidFill>
                        <a:srgbClr val="EAEAEA">
                          <a:shade val="88000"/>
                          <a:satMod val="110000"/>
                        </a:srgbClr>
                      </a:solidFill>
                      <a:prstDash val="solid"/>
                    </a:ln>
                    <a:gradFill>
                      <a:gsLst>
                        <a:gs pos="0">
                          <a:srgbClr val="EAEAEA">
                            <a:tint val="40000"/>
                            <a:satMod val="250000"/>
                          </a:srgbClr>
                        </a:gs>
                        <a:gs pos="9000">
                          <a:srgbClr val="EAEAEA">
                            <a:tint val="52000"/>
                            <a:satMod val="300000"/>
                          </a:srgbClr>
                        </a:gs>
                        <a:gs pos="50000">
                          <a:srgbClr val="EAEAEA">
                            <a:shade val="20000"/>
                            <a:satMod val="300000"/>
                          </a:srgbClr>
                        </a:gs>
                        <a:gs pos="79000">
                          <a:srgbClr val="EAEAEA">
                            <a:tint val="52000"/>
                            <a:satMod val="300000"/>
                          </a:srgbClr>
                        </a:gs>
                        <a:gs pos="100000">
                          <a:srgbClr val="EAEAEA">
                            <a:tint val="40000"/>
                            <a:satMod val="250000"/>
                          </a:srgbClr>
                        </a:gs>
                      </a:gsLst>
                      <a:lin ang="5400000"/>
                    </a:gradFill>
                    <a:latin typeface="BankGothic Lt BT" pitchFamily="34" charset="0"/>
                  </a:rPr>
                  <a:t>beinolharamein</a:t>
                </a:r>
                <a:r>
                  <a:rPr lang="en-US" sz="1846" b="1" kern="0" dirty="0">
                    <a:ln w="10541" cmpd="sng">
                      <a:solidFill>
                        <a:srgbClr val="EAEAEA">
                          <a:shade val="88000"/>
                          <a:satMod val="110000"/>
                        </a:srgbClr>
                      </a:solidFill>
                      <a:prstDash val="solid"/>
                    </a:ln>
                    <a:gradFill>
                      <a:gsLst>
                        <a:gs pos="0">
                          <a:srgbClr val="EAEAEA">
                            <a:tint val="40000"/>
                            <a:satMod val="250000"/>
                          </a:srgbClr>
                        </a:gs>
                        <a:gs pos="9000">
                          <a:srgbClr val="EAEAEA">
                            <a:tint val="52000"/>
                            <a:satMod val="300000"/>
                          </a:srgbClr>
                        </a:gs>
                        <a:gs pos="50000">
                          <a:srgbClr val="EAEAEA">
                            <a:shade val="20000"/>
                            <a:satMod val="300000"/>
                          </a:srgbClr>
                        </a:gs>
                        <a:gs pos="79000">
                          <a:srgbClr val="EAEAEA">
                            <a:tint val="52000"/>
                            <a:satMod val="300000"/>
                          </a:srgbClr>
                        </a:gs>
                        <a:gs pos="100000">
                          <a:srgbClr val="EAEAEA">
                            <a:tint val="40000"/>
                            <a:satMod val="250000"/>
                          </a:srgbClr>
                        </a:gs>
                      </a:gsLst>
                      <a:lin ang="5400000"/>
                    </a:gradFill>
                    <a:latin typeface="BankGothic Lt BT" pitchFamily="34" charset="0"/>
                  </a:rPr>
                  <a:t> of shiraz)</a:t>
                </a:r>
                <a:endParaRPr lang="fa-IR" sz="1846" b="1" kern="0" dirty="0">
                  <a:ln w="10541" cmpd="sng">
                    <a:solidFill>
                      <a:srgbClr val="EAEAEA">
                        <a:shade val="88000"/>
                        <a:satMod val="110000"/>
                      </a:srgbClr>
                    </a:solidFill>
                    <a:prstDash val="solid"/>
                  </a:ln>
                  <a:gradFill>
                    <a:gsLst>
                      <a:gs pos="0">
                        <a:srgbClr val="EAEAEA">
                          <a:tint val="40000"/>
                          <a:satMod val="250000"/>
                        </a:srgbClr>
                      </a:gs>
                      <a:gs pos="9000">
                        <a:srgbClr val="EAEAEA">
                          <a:tint val="52000"/>
                          <a:satMod val="300000"/>
                        </a:srgbClr>
                      </a:gs>
                      <a:gs pos="50000">
                        <a:srgbClr val="EAEAEA">
                          <a:shade val="20000"/>
                          <a:satMod val="300000"/>
                        </a:srgbClr>
                      </a:gs>
                      <a:gs pos="79000">
                        <a:srgbClr val="EAEAEA">
                          <a:tint val="52000"/>
                          <a:satMod val="300000"/>
                        </a:srgbClr>
                      </a:gs>
                      <a:gs pos="100000">
                        <a:srgbClr val="EAEAEA">
                          <a:tint val="40000"/>
                          <a:satMod val="250000"/>
                        </a:srgbClr>
                      </a:gs>
                    </a:gsLst>
                    <a:lin ang="5400000"/>
                  </a:gradFill>
                  <a:latin typeface="BankGothic Lt BT" pitchFamily="34" charset="0"/>
                </a:endParaRPr>
              </a:p>
            </p:txBody>
          </p:sp>
          <p:sp>
            <p:nvSpPr>
              <p:cNvPr id="8" name="Rectangle 7"/>
              <p:cNvSpPr/>
              <p:nvPr/>
            </p:nvSpPr>
            <p:spPr>
              <a:xfrm rot="16200000">
                <a:off x="-1131431" y="2276027"/>
                <a:ext cx="2786082" cy="377118"/>
              </a:xfrm>
              <a:prstGeom prst="rect">
                <a:avLst/>
              </a:prstGeom>
            </p:spPr>
            <p:txBody>
              <a:bodyPr wrap="square">
                <a:spAutoFit/>
                <a:scene3d>
                  <a:camera prst="orthographicFront"/>
                  <a:lightRig rig="glow" dir="tl">
                    <a:rot lat="0" lon="0" rev="5400000"/>
                  </a:lightRig>
                </a:scene3d>
                <a:sp3d contourW="12700">
                  <a:bevelT w="25400" h="25400"/>
                  <a:contourClr>
                    <a:schemeClr val="accent6">
                      <a:shade val="73000"/>
                    </a:schemeClr>
                  </a:contourClr>
                </a:sp3d>
              </a:bodyPr>
              <a:lstStyle/>
              <a:p>
                <a:pPr algn="ctr"/>
                <a:r>
                  <a:rPr lang="fa-IR" sz="1662" b="1" dirty="0">
                    <a:ln w="11430"/>
                    <a:gradFill>
                      <a:gsLst>
                        <a:gs pos="0">
                          <a:srgbClr val="555555">
                            <a:tint val="90000"/>
                            <a:satMod val="120000"/>
                          </a:srgbClr>
                        </a:gs>
                        <a:gs pos="25000">
                          <a:srgbClr val="555555">
                            <a:tint val="93000"/>
                            <a:satMod val="120000"/>
                          </a:srgbClr>
                        </a:gs>
                        <a:gs pos="50000">
                          <a:srgbClr val="555555">
                            <a:shade val="89000"/>
                            <a:satMod val="110000"/>
                          </a:srgbClr>
                        </a:gs>
                        <a:gs pos="75000">
                          <a:srgbClr val="555555">
                            <a:tint val="93000"/>
                            <a:satMod val="120000"/>
                          </a:srgbClr>
                        </a:gs>
                        <a:gs pos="100000">
                          <a:srgbClr val="555555">
                            <a:tint val="90000"/>
                            <a:satMod val="120000"/>
                          </a:srgbClr>
                        </a:gs>
                      </a:gsLst>
                      <a:lin ang="5400000"/>
                    </a:gradFill>
                    <a:effectLst>
                      <a:outerShdw blurRad="80000" dist="40000" dir="5040000" algn="tl">
                        <a:srgbClr val="000000">
                          <a:alpha val="30000"/>
                        </a:srgbClr>
                      </a:outerShdw>
                    </a:effectLst>
                    <a:cs typeface="B Kamran" pitchFamily="2" charset="-78"/>
                  </a:rPr>
                  <a:t>بین الحرمین شیراز</a:t>
                </a:r>
              </a:p>
            </p:txBody>
          </p:sp>
        </p:grpSp>
        <p:pic>
          <p:nvPicPr>
            <p:cNvPr id="235" name="Picture 6" descr="شاهچراغ؛ شیراز؛ عکس از آنوبانینی">
              <a:hlinkClick r:id="rId3"/>
            </p:cNvPr>
            <p:cNvPicPr>
              <a:picLocks noChangeAspect="1" noChangeArrowheads="1"/>
            </p:cNvPicPr>
            <p:nvPr/>
          </p:nvPicPr>
          <p:blipFill>
            <a:blip r:embed="rId4">
              <a:clrChange>
                <a:clrFrom>
                  <a:srgbClr val="03030F"/>
                </a:clrFrom>
                <a:clrTo>
                  <a:srgbClr val="03030F">
                    <a:alpha val="0"/>
                  </a:srgbClr>
                </a:clrTo>
              </a:clrChange>
            </a:blip>
            <a:srcRect/>
            <a:stretch>
              <a:fillRect/>
            </a:stretch>
          </p:blipFill>
          <p:spPr bwMode="auto">
            <a:xfrm>
              <a:off x="7212343" y="285728"/>
              <a:ext cx="1931657" cy="1191187"/>
            </a:xfrm>
            <a:prstGeom prst="rect">
              <a:avLst/>
            </a:prstGeom>
            <a:ln>
              <a:noFill/>
            </a:ln>
            <a:effectLst>
              <a:outerShdw blurRad="50800" dist="38100" dir="2700000" algn="tl" rotWithShape="0">
                <a:prstClr val="black">
                  <a:alpha val="40000"/>
                </a:prstClr>
              </a:outerShdw>
              <a:softEdge rad="63500"/>
            </a:effectLst>
          </p:spPr>
        </p:pic>
        <p:pic>
          <p:nvPicPr>
            <p:cNvPr id="1028" name="Picture 4" descr="E:\baft farsoode\ax\pic\shahchw.jpg"/>
            <p:cNvPicPr>
              <a:picLocks noChangeAspect="1" noChangeArrowheads="1"/>
            </p:cNvPicPr>
            <p:nvPr/>
          </p:nvPicPr>
          <p:blipFill>
            <a:blip r:embed="rId5" cstate="screen">
              <a:clrChange>
                <a:clrFrom>
                  <a:srgbClr val="BEE2FA"/>
                </a:clrFrom>
                <a:clrTo>
                  <a:srgbClr val="BEE2FA">
                    <a:alpha val="0"/>
                  </a:srgbClr>
                </a:clrTo>
              </a:clrChange>
              <a:extLst>
                <a:ext uri="{28A0092B-C50C-407E-A947-70E740481C1C}">
                  <a14:useLocalDpi xmlns:a14="http://schemas.microsoft.com/office/drawing/2010/main"/>
                </a:ext>
              </a:extLst>
            </a:blip>
            <a:srcRect/>
            <a:stretch>
              <a:fillRect/>
            </a:stretch>
          </p:blipFill>
          <p:spPr bwMode="auto">
            <a:xfrm>
              <a:off x="0" y="0"/>
              <a:ext cx="1813436" cy="1464431"/>
            </a:xfrm>
            <a:prstGeom prst="rect">
              <a:avLst/>
            </a:prstGeom>
            <a:ln>
              <a:noFill/>
            </a:ln>
            <a:effectLst>
              <a:outerShdw blurRad="50800" dist="38100" dir="2700000" algn="tl" rotWithShape="0">
                <a:prstClr val="black">
                  <a:alpha val="40000"/>
                </a:prstClr>
              </a:outerShdw>
              <a:softEdge rad="63500"/>
            </a:effectLst>
          </p:spPr>
        </p:pic>
        <p:cxnSp>
          <p:nvCxnSpPr>
            <p:cNvPr id="263" name="Straight Connector 262"/>
            <p:cNvCxnSpPr/>
            <p:nvPr/>
          </p:nvCxnSpPr>
          <p:spPr bwMode="auto">
            <a:xfrm rot="5400000">
              <a:off x="-1535949" y="4179099"/>
              <a:ext cx="4071966" cy="1588"/>
            </a:xfrm>
            <a:prstGeom prst="line">
              <a:avLst/>
            </a:prstGeom>
            <a:ln cmpd="dbl">
              <a:solidFill>
                <a:srgbClr val="D1D1D1"/>
              </a:solidFill>
              <a:prstDash val="solid"/>
              <a:headEnd type="none" w="sm" len="sm"/>
              <a:tailEnd type="none" w="sm" len="sm"/>
            </a:ln>
          </p:spPr>
          <p:style>
            <a:lnRef idx="3">
              <a:schemeClr val="accent1"/>
            </a:lnRef>
            <a:fillRef idx="0">
              <a:schemeClr val="accent1"/>
            </a:fillRef>
            <a:effectRef idx="2">
              <a:schemeClr val="accent1"/>
            </a:effectRef>
            <a:fontRef idx="minor">
              <a:schemeClr val="tx1"/>
            </a:fontRef>
          </p:style>
        </p:cxnSp>
      </p:grpSp>
      <p:sp>
        <p:nvSpPr>
          <p:cNvPr id="264" name="Rectangle 263"/>
          <p:cNvSpPr/>
          <p:nvPr/>
        </p:nvSpPr>
        <p:spPr>
          <a:xfrm>
            <a:off x="4893995" y="857232"/>
            <a:ext cx="2432076" cy="490134"/>
          </a:xfrm>
          <a:prstGeom prst="rect">
            <a:avLst/>
          </a:prstGeom>
        </p:spPr>
        <p:txBody>
          <a:bodyPr wrap="none">
            <a:spAutoFit/>
          </a:bodyPr>
          <a:lstStyle/>
          <a:p>
            <a:pPr algn="justLow"/>
            <a:r>
              <a:rPr lang="fa-IR" sz="2585" b="1" dirty="0">
                <a:ln w="12700">
                  <a:solidFill>
                    <a:srgbClr val="000000">
                      <a:satMod val="155000"/>
                    </a:srgbClr>
                  </a:solidFill>
                  <a:prstDash val="solid"/>
                </a:ln>
                <a:blipFill>
                  <a:blip r:embed="rId6"/>
                  <a:tile tx="0" ty="0" sx="100000" sy="100000" flip="none" algn="tl"/>
                </a:blipFill>
                <a:effectLst>
                  <a:outerShdw blurRad="41275" dist="20320" dir="1800000" algn="tl" rotWithShape="0">
                    <a:srgbClr val="000000">
                      <a:alpha val="40000"/>
                    </a:srgbClr>
                  </a:outerShdw>
                  <a:reflection blurRad="6350" stA="60000" endA="900" endPos="60000" dist="29997" dir="5400000" sy="-100000" algn="bl" rotWithShape="0"/>
                </a:effectLst>
                <a:cs typeface="B Aria" pitchFamily="2" charset="-78"/>
              </a:rPr>
              <a:t>بررسـی بـافـت مجــاور</a:t>
            </a:r>
          </a:p>
        </p:txBody>
      </p:sp>
      <p:sp>
        <p:nvSpPr>
          <p:cNvPr id="45" name="Text Box 39"/>
          <p:cNvSpPr txBox="1">
            <a:spLocks noChangeArrowheads="1"/>
          </p:cNvSpPr>
          <p:nvPr/>
        </p:nvSpPr>
        <p:spPr bwMode="auto">
          <a:xfrm>
            <a:off x="4191224" y="5698058"/>
            <a:ext cx="3546029" cy="241380"/>
          </a:xfrm>
          <a:prstGeom prst="rect">
            <a:avLst/>
          </a:prstGeom>
          <a:noFill/>
          <a:ln w="9525">
            <a:noFill/>
            <a:miter lim="800000"/>
            <a:headEnd/>
            <a:tailEnd/>
          </a:ln>
          <a:effectLst/>
        </p:spPr>
        <p:txBody>
          <a:bodyPr wrap="square" lIns="84357" tIns="42180" rIns="84357" bIns="42180">
            <a:spAutoFit/>
          </a:bodyPr>
          <a:lstStyle/>
          <a:p>
            <a:pPr defTabSz="843914">
              <a:spcBef>
                <a:spcPct val="50000"/>
              </a:spcBef>
            </a:pPr>
            <a:r>
              <a:rPr lang="fa-IR" sz="1015" dirty="0">
                <a:solidFill>
                  <a:srgbClr val="000000"/>
                </a:solidFill>
                <a:effectLst>
                  <a:outerShdw blurRad="38100" dist="63500" dir="2700000" algn="tl">
                    <a:srgbClr val="FFFFFF">
                      <a:alpha val="43000"/>
                    </a:srgbClr>
                  </a:outerShdw>
                </a:effectLst>
                <a:cs typeface="B Homa" pitchFamily="2" charset="-78"/>
              </a:rPr>
              <a:t>محدوده بافت قديم و کاربريهای پيشنهادی در طرح تفصيلی بافت قديم</a:t>
            </a:r>
            <a:endParaRPr lang="en-US" sz="1015" dirty="0">
              <a:solidFill>
                <a:srgbClr val="000000"/>
              </a:solidFill>
              <a:effectLst>
                <a:outerShdw blurRad="38100" dist="63500" dir="2700000" algn="tl">
                  <a:srgbClr val="FFFFFF">
                    <a:alpha val="43000"/>
                  </a:srgbClr>
                </a:outerShdw>
              </a:effectLst>
              <a:cs typeface="B Homa" pitchFamily="2" charset="-78"/>
            </a:endParaRPr>
          </a:p>
        </p:txBody>
      </p:sp>
      <p:pic>
        <p:nvPicPr>
          <p:cNvPr id="46" name="Picture 40" descr="2-Tafsili Bafte Ghadim"/>
          <p:cNvPicPr>
            <a:picLocks noChangeAspect="1" noChangeArrowheads="1"/>
          </p:cNvPicPr>
          <p:nvPr/>
        </p:nvPicPr>
        <p:blipFill>
          <a:blip r:embed="rId7" cstate="screen">
            <a:clrChange>
              <a:clrFrom>
                <a:srgbClr val="FEFDFB"/>
              </a:clrFrom>
              <a:clrTo>
                <a:srgbClr val="FEFDFB">
                  <a:alpha val="0"/>
                </a:srgbClr>
              </a:clrTo>
            </a:clrChange>
            <a:extLst>
              <a:ext uri="{28A0092B-C50C-407E-A947-70E740481C1C}">
                <a14:useLocalDpi xmlns:a14="http://schemas.microsoft.com/office/drawing/2010/main"/>
              </a:ext>
            </a:extLst>
          </a:blip>
          <a:srcRect/>
          <a:stretch>
            <a:fillRect/>
          </a:stretch>
        </p:blipFill>
        <p:spPr bwMode="auto">
          <a:xfrm>
            <a:off x="3424307" y="1688143"/>
            <a:ext cx="4500940" cy="3889861"/>
          </a:xfrm>
          <a:prstGeom prst="rect">
            <a:avLst/>
          </a:prstGeom>
          <a:noFill/>
          <a:effectLst/>
        </p:spPr>
      </p:pic>
      <p:sp>
        <p:nvSpPr>
          <p:cNvPr id="50" name="Freeform 44"/>
          <p:cNvSpPr>
            <a:spLocks/>
          </p:cNvSpPr>
          <p:nvPr/>
        </p:nvSpPr>
        <p:spPr bwMode="auto">
          <a:xfrm>
            <a:off x="4801273" y="3868845"/>
            <a:ext cx="1372941" cy="1266091"/>
          </a:xfrm>
          <a:custGeom>
            <a:avLst/>
            <a:gdLst/>
            <a:ahLst/>
            <a:cxnLst>
              <a:cxn ang="0">
                <a:pos x="864" y="432"/>
              </a:cxn>
              <a:cxn ang="0">
                <a:pos x="672" y="864"/>
              </a:cxn>
              <a:cxn ang="0">
                <a:pos x="584" y="860"/>
              </a:cxn>
              <a:cxn ang="0">
                <a:pos x="536" y="840"/>
              </a:cxn>
              <a:cxn ang="0">
                <a:pos x="436" y="824"/>
              </a:cxn>
              <a:cxn ang="0">
                <a:pos x="392" y="804"/>
              </a:cxn>
              <a:cxn ang="0">
                <a:pos x="368" y="796"/>
              </a:cxn>
              <a:cxn ang="0">
                <a:pos x="0" y="480"/>
              </a:cxn>
              <a:cxn ang="0">
                <a:pos x="288" y="0"/>
              </a:cxn>
              <a:cxn ang="0">
                <a:pos x="308" y="20"/>
              </a:cxn>
              <a:cxn ang="0">
                <a:pos x="384" y="72"/>
              </a:cxn>
              <a:cxn ang="0">
                <a:pos x="412" y="72"/>
              </a:cxn>
              <a:cxn ang="0">
                <a:pos x="460" y="80"/>
              </a:cxn>
              <a:cxn ang="0">
                <a:pos x="464" y="92"/>
              </a:cxn>
              <a:cxn ang="0">
                <a:pos x="500" y="112"/>
              </a:cxn>
              <a:cxn ang="0">
                <a:pos x="576" y="196"/>
              </a:cxn>
              <a:cxn ang="0">
                <a:pos x="608" y="252"/>
              </a:cxn>
              <a:cxn ang="0">
                <a:pos x="620" y="304"/>
              </a:cxn>
              <a:cxn ang="0">
                <a:pos x="656" y="320"/>
              </a:cxn>
              <a:cxn ang="0">
                <a:pos x="732" y="328"/>
              </a:cxn>
              <a:cxn ang="0">
                <a:pos x="756" y="344"/>
              </a:cxn>
              <a:cxn ang="0">
                <a:pos x="796" y="384"/>
              </a:cxn>
              <a:cxn ang="0">
                <a:pos x="848" y="428"/>
              </a:cxn>
              <a:cxn ang="0">
                <a:pos x="864" y="432"/>
              </a:cxn>
            </a:cxnLst>
            <a:rect l="0" t="0" r="r" b="b"/>
            <a:pathLst>
              <a:path w="865" h="864">
                <a:moveTo>
                  <a:pt x="864" y="432"/>
                </a:moveTo>
                <a:lnTo>
                  <a:pt x="672" y="864"/>
                </a:lnTo>
                <a:cubicBezTo>
                  <a:pt x="643" y="863"/>
                  <a:pt x="613" y="863"/>
                  <a:pt x="584" y="860"/>
                </a:cubicBezTo>
                <a:cubicBezTo>
                  <a:pt x="563" y="858"/>
                  <a:pt x="553" y="846"/>
                  <a:pt x="536" y="840"/>
                </a:cubicBezTo>
                <a:cubicBezTo>
                  <a:pt x="507" y="829"/>
                  <a:pt x="467" y="828"/>
                  <a:pt x="436" y="824"/>
                </a:cubicBezTo>
                <a:cubicBezTo>
                  <a:pt x="423" y="815"/>
                  <a:pt x="407" y="810"/>
                  <a:pt x="392" y="804"/>
                </a:cubicBezTo>
                <a:cubicBezTo>
                  <a:pt x="384" y="801"/>
                  <a:pt x="368" y="796"/>
                  <a:pt x="368" y="796"/>
                </a:cubicBezTo>
                <a:lnTo>
                  <a:pt x="0" y="480"/>
                </a:lnTo>
                <a:lnTo>
                  <a:pt x="288" y="0"/>
                </a:lnTo>
                <a:cubicBezTo>
                  <a:pt x="307" y="38"/>
                  <a:pt x="284" y="1"/>
                  <a:pt x="308" y="20"/>
                </a:cubicBezTo>
                <a:cubicBezTo>
                  <a:pt x="347" y="50"/>
                  <a:pt x="338" y="57"/>
                  <a:pt x="384" y="72"/>
                </a:cubicBezTo>
                <a:cubicBezTo>
                  <a:pt x="408" y="108"/>
                  <a:pt x="394" y="100"/>
                  <a:pt x="412" y="72"/>
                </a:cubicBezTo>
                <a:cubicBezTo>
                  <a:pt x="428" y="74"/>
                  <a:pt x="447" y="70"/>
                  <a:pt x="460" y="80"/>
                </a:cubicBezTo>
                <a:cubicBezTo>
                  <a:pt x="463" y="83"/>
                  <a:pt x="461" y="89"/>
                  <a:pt x="464" y="92"/>
                </a:cubicBezTo>
                <a:cubicBezTo>
                  <a:pt x="478" y="106"/>
                  <a:pt x="485" y="107"/>
                  <a:pt x="500" y="112"/>
                </a:cubicBezTo>
                <a:cubicBezTo>
                  <a:pt x="532" y="136"/>
                  <a:pt x="539" y="171"/>
                  <a:pt x="576" y="196"/>
                </a:cubicBezTo>
                <a:cubicBezTo>
                  <a:pt x="583" y="218"/>
                  <a:pt x="583" y="244"/>
                  <a:pt x="608" y="252"/>
                </a:cubicBezTo>
                <a:cubicBezTo>
                  <a:pt x="631" y="286"/>
                  <a:pt x="595" y="228"/>
                  <a:pt x="620" y="304"/>
                </a:cubicBezTo>
                <a:cubicBezTo>
                  <a:pt x="624" y="316"/>
                  <a:pt x="656" y="320"/>
                  <a:pt x="656" y="320"/>
                </a:cubicBezTo>
                <a:cubicBezTo>
                  <a:pt x="685" y="315"/>
                  <a:pt x="704" y="319"/>
                  <a:pt x="732" y="328"/>
                </a:cubicBezTo>
                <a:cubicBezTo>
                  <a:pt x="741" y="331"/>
                  <a:pt x="756" y="344"/>
                  <a:pt x="756" y="344"/>
                </a:cubicBezTo>
                <a:cubicBezTo>
                  <a:pt x="766" y="359"/>
                  <a:pt x="781" y="374"/>
                  <a:pt x="796" y="384"/>
                </a:cubicBezTo>
                <a:cubicBezTo>
                  <a:pt x="812" y="408"/>
                  <a:pt x="822" y="417"/>
                  <a:pt x="848" y="428"/>
                </a:cubicBezTo>
                <a:cubicBezTo>
                  <a:pt x="865" y="435"/>
                  <a:pt x="864" y="442"/>
                  <a:pt x="864" y="432"/>
                </a:cubicBezTo>
                <a:close/>
              </a:path>
            </a:pathLst>
          </a:custGeom>
          <a:solidFill>
            <a:schemeClr val="bg2">
              <a:alpha val="20000"/>
            </a:schemeClr>
          </a:solidFill>
          <a:ln w="50800">
            <a:solidFill>
              <a:srgbClr val="FF9900"/>
            </a:solidFill>
            <a:round/>
            <a:headEnd/>
            <a:tailEnd/>
          </a:ln>
          <a:effectLst/>
        </p:spPr>
        <p:txBody>
          <a:bodyPr lIns="71274" tIns="35636" rIns="71274" bIns="35636"/>
          <a:lstStyle/>
          <a:p>
            <a:endParaRPr lang="fa-IR" sz="1662">
              <a:solidFill>
                <a:srgbClr val="000000"/>
              </a:solidFill>
              <a:cs typeface="B Homa" pitchFamily="2" charset="-78"/>
            </a:endParaRPr>
          </a:p>
        </p:txBody>
      </p:sp>
      <p:sp>
        <p:nvSpPr>
          <p:cNvPr id="51" name="Text Box 45"/>
          <p:cNvSpPr txBox="1">
            <a:spLocks noChangeArrowheads="1"/>
          </p:cNvSpPr>
          <p:nvPr/>
        </p:nvSpPr>
        <p:spPr bwMode="auto">
          <a:xfrm>
            <a:off x="3047556" y="5417113"/>
            <a:ext cx="762893" cy="653288"/>
          </a:xfrm>
          <a:prstGeom prst="rect">
            <a:avLst/>
          </a:prstGeom>
          <a:noFill/>
          <a:ln w="9525">
            <a:noFill/>
            <a:miter lim="800000"/>
            <a:headEnd/>
            <a:tailEnd/>
          </a:ln>
          <a:effectLst/>
        </p:spPr>
        <p:txBody>
          <a:bodyPr lIns="84357" tIns="42180" rIns="84357" bIns="42180">
            <a:spAutoFit/>
          </a:bodyPr>
          <a:lstStyle/>
          <a:p>
            <a:pPr defTabSz="843914"/>
            <a:r>
              <a:rPr lang="fa-IR" sz="923" dirty="0">
                <a:solidFill>
                  <a:srgbClr val="000000"/>
                </a:solidFill>
                <a:effectLst>
                  <a:outerShdw blurRad="38100" dist="38100" dir="2700000" algn="tl">
                    <a:srgbClr val="000000">
                      <a:alpha val="43137"/>
                    </a:srgbClr>
                  </a:outerShdw>
                </a:effectLst>
                <a:latin typeface="Yaqouti" pitchFamily="2" charset="2"/>
                <a:cs typeface="B Homa" pitchFamily="2" charset="-78"/>
              </a:rPr>
              <a:t>درصـــــــد کاربريهــای مختلــف در </a:t>
            </a:r>
          </a:p>
          <a:p>
            <a:pPr defTabSz="843914"/>
            <a:r>
              <a:rPr lang="fa-IR" sz="923" dirty="0">
                <a:solidFill>
                  <a:srgbClr val="000000"/>
                </a:solidFill>
                <a:effectLst>
                  <a:outerShdw blurRad="38100" dist="38100" dir="2700000" algn="tl">
                    <a:srgbClr val="000000">
                      <a:alpha val="43137"/>
                    </a:srgbClr>
                  </a:outerShdw>
                </a:effectLst>
                <a:latin typeface="Yaqouti" pitchFamily="2" charset="2"/>
                <a:cs typeface="B Homa" pitchFamily="2" charset="-78"/>
              </a:rPr>
              <a:t>محله جنوبی</a:t>
            </a:r>
          </a:p>
        </p:txBody>
      </p:sp>
      <p:sp>
        <p:nvSpPr>
          <p:cNvPr id="52" name="Text Box 46"/>
          <p:cNvSpPr txBox="1">
            <a:spLocks noChangeArrowheads="1"/>
          </p:cNvSpPr>
          <p:nvPr/>
        </p:nvSpPr>
        <p:spPr bwMode="auto">
          <a:xfrm>
            <a:off x="3047556" y="3844092"/>
            <a:ext cx="762893" cy="653288"/>
          </a:xfrm>
          <a:prstGeom prst="rect">
            <a:avLst/>
          </a:prstGeom>
          <a:noFill/>
          <a:ln w="9525">
            <a:noFill/>
            <a:miter lim="800000"/>
            <a:headEnd/>
            <a:tailEnd/>
          </a:ln>
          <a:effectLst/>
        </p:spPr>
        <p:txBody>
          <a:bodyPr lIns="84357" tIns="42180" rIns="84357" bIns="42180">
            <a:spAutoFit/>
          </a:bodyPr>
          <a:lstStyle/>
          <a:p>
            <a:pPr defTabSz="843914"/>
            <a:r>
              <a:rPr lang="fa-IR" sz="923" dirty="0">
                <a:solidFill>
                  <a:srgbClr val="000000"/>
                </a:solidFill>
                <a:effectLst>
                  <a:outerShdw blurRad="38100" dist="38100" dir="2700000" algn="tl">
                    <a:srgbClr val="000000">
                      <a:alpha val="43137"/>
                    </a:srgbClr>
                  </a:outerShdw>
                </a:effectLst>
                <a:latin typeface="Yaqouti" pitchFamily="2" charset="2"/>
                <a:cs typeface="B Homa" pitchFamily="2" charset="-78"/>
              </a:rPr>
              <a:t>درصـــــــد کاربريهــای مختلــف در </a:t>
            </a:r>
          </a:p>
          <a:p>
            <a:pPr defTabSz="843914"/>
            <a:r>
              <a:rPr lang="fa-IR" sz="923" dirty="0">
                <a:solidFill>
                  <a:srgbClr val="000000"/>
                </a:solidFill>
                <a:effectLst>
                  <a:outerShdw blurRad="38100" dist="38100" dir="2700000" algn="tl">
                    <a:srgbClr val="000000">
                      <a:alpha val="43137"/>
                    </a:srgbClr>
                  </a:outerShdw>
                </a:effectLst>
                <a:latin typeface="Yaqouti" pitchFamily="2" charset="2"/>
                <a:cs typeface="B Homa" pitchFamily="2" charset="-78"/>
              </a:rPr>
              <a:t>محلـه شمالی</a:t>
            </a:r>
          </a:p>
        </p:txBody>
      </p:sp>
      <p:sp>
        <p:nvSpPr>
          <p:cNvPr id="53" name="Text Box 47"/>
          <p:cNvSpPr txBox="1">
            <a:spLocks noChangeArrowheads="1"/>
          </p:cNvSpPr>
          <p:nvPr/>
        </p:nvSpPr>
        <p:spPr bwMode="auto">
          <a:xfrm>
            <a:off x="2972472" y="2251264"/>
            <a:ext cx="761553" cy="653288"/>
          </a:xfrm>
          <a:prstGeom prst="rect">
            <a:avLst/>
          </a:prstGeom>
          <a:noFill/>
          <a:ln w="9525">
            <a:noFill/>
            <a:miter lim="800000"/>
            <a:headEnd/>
            <a:tailEnd/>
          </a:ln>
          <a:effectLst/>
        </p:spPr>
        <p:txBody>
          <a:bodyPr lIns="84357" tIns="42180" rIns="84357" bIns="42180">
            <a:spAutoFit/>
          </a:bodyPr>
          <a:lstStyle/>
          <a:p>
            <a:pPr defTabSz="843914"/>
            <a:r>
              <a:rPr lang="fa-IR" sz="923" dirty="0">
                <a:solidFill>
                  <a:srgbClr val="000000"/>
                </a:solidFill>
                <a:effectLst>
                  <a:outerShdw blurRad="38100" dist="38100" dir="2700000" algn="tl">
                    <a:srgbClr val="000000">
                      <a:alpha val="43137"/>
                    </a:srgbClr>
                  </a:outerShdw>
                </a:effectLst>
                <a:latin typeface="Yaqouti" pitchFamily="2" charset="2"/>
                <a:cs typeface="B Homa" pitchFamily="2" charset="-78"/>
              </a:rPr>
              <a:t>درصـــــــد کاربريهــای مختلــف در </a:t>
            </a:r>
          </a:p>
          <a:p>
            <a:pPr defTabSz="843914"/>
            <a:r>
              <a:rPr lang="fa-IR" sz="923" dirty="0">
                <a:solidFill>
                  <a:srgbClr val="000000"/>
                </a:solidFill>
                <a:effectLst>
                  <a:outerShdw blurRad="38100" dist="38100" dir="2700000" algn="tl">
                    <a:srgbClr val="000000">
                      <a:alpha val="43137"/>
                    </a:srgbClr>
                  </a:outerShdw>
                </a:effectLst>
                <a:latin typeface="Yaqouti" pitchFamily="2" charset="2"/>
                <a:cs typeface="B Homa" pitchFamily="2" charset="-78"/>
              </a:rPr>
              <a:t> دو محلــــه</a:t>
            </a:r>
          </a:p>
        </p:txBody>
      </p:sp>
      <p:sp>
        <p:nvSpPr>
          <p:cNvPr id="54" name="Freeform 48"/>
          <p:cNvSpPr>
            <a:spLocks/>
          </p:cNvSpPr>
          <p:nvPr/>
        </p:nvSpPr>
        <p:spPr bwMode="auto">
          <a:xfrm>
            <a:off x="5333554" y="3236415"/>
            <a:ext cx="1296518" cy="1278469"/>
          </a:xfrm>
          <a:custGeom>
            <a:avLst/>
            <a:gdLst/>
            <a:ahLst/>
            <a:cxnLst>
              <a:cxn ang="0">
                <a:pos x="816" y="432"/>
              </a:cxn>
              <a:cxn ang="0">
                <a:pos x="624" y="864"/>
              </a:cxn>
              <a:cxn ang="0">
                <a:pos x="600" y="844"/>
              </a:cxn>
              <a:cxn ang="0">
                <a:pos x="548" y="812"/>
              </a:cxn>
              <a:cxn ang="0">
                <a:pos x="516" y="792"/>
              </a:cxn>
              <a:cxn ang="0">
                <a:pos x="504" y="788"/>
              </a:cxn>
              <a:cxn ang="0">
                <a:pos x="468" y="708"/>
              </a:cxn>
              <a:cxn ang="0">
                <a:pos x="440" y="660"/>
              </a:cxn>
              <a:cxn ang="0">
                <a:pos x="412" y="652"/>
              </a:cxn>
              <a:cxn ang="0">
                <a:pos x="372" y="604"/>
              </a:cxn>
              <a:cxn ang="0">
                <a:pos x="348" y="592"/>
              </a:cxn>
              <a:cxn ang="0">
                <a:pos x="328" y="572"/>
              </a:cxn>
              <a:cxn ang="0">
                <a:pos x="292" y="524"/>
              </a:cxn>
              <a:cxn ang="0">
                <a:pos x="232" y="508"/>
              </a:cxn>
              <a:cxn ang="0">
                <a:pos x="180" y="488"/>
              </a:cxn>
              <a:cxn ang="0">
                <a:pos x="156" y="468"/>
              </a:cxn>
              <a:cxn ang="0">
                <a:pos x="124" y="444"/>
              </a:cxn>
              <a:cxn ang="0">
                <a:pos x="100" y="428"/>
              </a:cxn>
              <a:cxn ang="0">
                <a:pos x="88" y="420"/>
              </a:cxn>
              <a:cxn ang="0">
                <a:pos x="32" y="376"/>
              </a:cxn>
              <a:cxn ang="0">
                <a:pos x="8" y="360"/>
              </a:cxn>
              <a:cxn ang="0">
                <a:pos x="0" y="348"/>
              </a:cxn>
              <a:cxn ang="0">
                <a:pos x="192" y="0"/>
              </a:cxn>
              <a:cxn ang="0">
                <a:pos x="816" y="432"/>
              </a:cxn>
            </a:cxnLst>
            <a:rect l="0" t="0" r="r" b="b"/>
            <a:pathLst>
              <a:path w="816" h="873">
                <a:moveTo>
                  <a:pt x="816" y="432"/>
                </a:moveTo>
                <a:cubicBezTo>
                  <a:pt x="752" y="576"/>
                  <a:pt x="697" y="724"/>
                  <a:pt x="624" y="864"/>
                </a:cubicBezTo>
                <a:cubicBezTo>
                  <a:pt x="619" y="873"/>
                  <a:pt x="609" y="850"/>
                  <a:pt x="600" y="844"/>
                </a:cubicBezTo>
                <a:cubicBezTo>
                  <a:pt x="583" y="832"/>
                  <a:pt x="548" y="812"/>
                  <a:pt x="548" y="812"/>
                </a:cubicBezTo>
                <a:cubicBezTo>
                  <a:pt x="535" y="793"/>
                  <a:pt x="545" y="802"/>
                  <a:pt x="516" y="792"/>
                </a:cubicBezTo>
                <a:cubicBezTo>
                  <a:pt x="512" y="791"/>
                  <a:pt x="504" y="788"/>
                  <a:pt x="504" y="788"/>
                </a:cubicBezTo>
                <a:cubicBezTo>
                  <a:pt x="485" y="759"/>
                  <a:pt x="500" y="729"/>
                  <a:pt x="468" y="708"/>
                </a:cubicBezTo>
                <a:cubicBezTo>
                  <a:pt x="457" y="692"/>
                  <a:pt x="451" y="677"/>
                  <a:pt x="440" y="660"/>
                </a:cubicBezTo>
                <a:cubicBezTo>
                  <a:pt x="435" y="652"/>
                  <a:pt x="421" y="655"/>
                  <a:pt x="412" y="652"/>
                </a:cubicBezTo>
                <a:cubicBezTo>
                  <a:pt x="398" y="638"/>
                  <a:pt x="387" y="616"/>
                  <a:pt x="372" y="604"/>
                </a:cubicBezTo>
                <a:cubicBezTo>
                  <a:pt x="365" y="598"/>
                  <a:pt x="355" y="597"/>
                  <a:pt x="348" y="592"/>
                </a:cubicBezTo>
                <a:cubicBezTo>
                  <a:pt x="316" y="544"/>
                  <a:pt x="365" y="615"/>
                  <a:pt x="328" y="572"/>
                </a:cubicBezTo>
                <a:cubicBezTo>
                  <a:pt x="318" y="561"/>
                  <a:pt x="305" y="532"/>
                  <a:pt x="292" y="524"/>
                </a:cubicBezTo>
                <a:cubicBezTo>
                  <a:pt x="275" y="514"/>
                  <a:pt x="250" y="513"/>
                  <a:pt x="232" y="508"/>
                </a:cubicBezTo>
                <a:cubicBezTo>
                  <a:pt x="214" y="503"/>
                  <a:pt x="198" y="494"/>
                  <a:pt x="180" y="488"/>
                </a:cubicBezTo>
                <a:cubicBezTo>
                  <a:pt x="173" y="481"/>
                  <a:pt x="163" y="476"/>
                  <a:pt x="156" y="468"/>
                </a:cubicBezTo>
                <a:cubicBezTo>
                  <a:pt x="142" y="450"/>
                  <a:pt x="153" y="451"/>
                  <a:pt x="124" y="444"/>
                </a:cubicBezTo>
                <a:cubicBezTo>
                  <a:pt x="116" y="439"/>
                  <a:pt x="108" y="433"/>
                  <a:pt x="100" y="428"/>
                </a:cubicBezTo>
                <a:cubicBezTo>
                  <a:pt x="96" y="425"/>
                  <a:pt x="88" y="420"/>
                  <a:pt x="88" y="420"/>
                </a:cubicBezTo>
                <a:cubicBezTo>
                  <a:pt x="76" y="402"/>
                  <a:pt x="50" y="388"/>
                  <a:pt x="32" y="376"/>
                </a:cubicBezTo>
                <a:cubicBezTo>
                  <a:pt x="24" y="371"/>
                  <a:pt x="8" y="360"/>
                  <a:pt x="8" y="360"/>
                </a:cubicBezTo>
                <a:cubicBezTo>
                  <a:pt x="5" y="356"/>
                  <a:pt x="0" y="348"/>
                  <a:pt x="0" y="348"/>
                </a:cubicBezTo>
                <a:lnTo>
                  <a:pt x="192" y="0"/>
                </a:lnTo>
                <a:lnTo>
                  <a:pt x="816" y="432"/>
                </a:lnTo>
                <a:close/>
              </a:path>
            </a:pathLst>
          </a:custGeom>
          <a:solidFill>
            <a:schemeClr val="accent1">
              <a:alpha val="20000"/>
            </a:schemeClr>
          </a:solidFill>
          <a:ln w="50800">
            <a:solidFill>
              <a:srgbClr val="FF9900"/>
            </a:solidFill>
            <a:round/>
            <a:headEnd/>
            <a:tailEnd/>
          </a:ln>
          <a:effectLst/>
        </p:spPr>
        <p:txBody>
          <a:bodyPr lIns="71274" tIns="35636" rIns="71274" bIns="35636"/>
          <a:lstStyle/>
          <a:p>
            <a:endParaRPr lang="fa-IR" sz="1662">
              <a:solidFill>
                <a:srgbClr val="000000"/>
              </a:solidFill>
              <a:cs typeface="B Homa" pitchFamily="2" charset="-78"/>
            </a:endParaRPr>
          </a:p>
        </p:txBody>
      </p:sp>
      <p:grpSp>
        <p:nvGrpSpPr>
          <p:cNvPr id="55" name="Group 49"/>
          <p:cNvGrpSpPr>
            <a:grpSpLocks/>
          </p:cNvGrpSpPr>
          <p:nvPr/>
        </p:nvGrpSpPr>
        <p:grpSpPr bwMode="auto">
          <a:xfrm>
            <a:off x="686471" y="4924538"/>
            <a:ext cx="2488455" cy="1405944"/>
            <a:chOff x="432" y="2976"/>
            <a:chExt cx="1568" cy="960"/>
          </a:xfrm>
        </p:grpSpPr>
        <p:pic>
          <p:nvPicPr>
            <p:cNvPr id="56" name="Picture 50" descr="Legend"/>
            <p:cNvPicPr>
              <a:picLocks noChangeAspect="1" noChangeArrowheads="1"/>
            </p:cNvPicPr>
            <p:nvPr/>
          </p:nvPicPr>
          <p:blipFill>
            <a:blip r:embed="rId8" cstate="screen">
              <a:clrChange>
                <a:clrFrom>
                  <a:srgbClr val="000000"/>
                </a:clrFrom>
                <a:clrTo>
                  <a:srgbClr val="000000">
                    <a:alpha val="0"/>
                  </a:srgbClr>
                </a:clrTo>
              </a:clrChange>
              <a:extLst>
                <a:ext uri="{28A0092B-C50C-407E-A947-70E740481C1C}">
                  <a14:useLocalDpi xmlns:a14="http://schemas.microsoft.com/office/drawing/2010/main"/>
                </a:ext>
              </a:extLst>
            </a:blip>
            <a:srcRect/>
            <a:stretch>
              <a:fillRect/>
            </a:stretch>
          </p:blipFill>
          <p:spPr bwMode="auto">
            <a:xfrm>
              <a:off x="432" y="2993"/>
              <a:ext cx="1568" cy="943"/>
            </a:xfrm>
            <a:prstGeom prst="rect">
              <a:avLst/>
            </a:prstGeom>
            <a:noFill/>
          </p:spPr>
        </p:pic>
        <p:pic>
          <p:nvPicPr>
            <p:cNvPr id="57" name="Picture 51" descr="Southern"/>
            <p:cNvPicPr>
              <a:picLocks noChangeAspect="1" noChangeArrowheads="1"/>
            </p:cNvPicPr>
            <p:nvPr/>
          </p:nvPicPr>
          <p:blipFill>
            <a:blip r:embed="rId9"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480" y="2976"/>
              <a:ext cx="1488" cy="745"/>
            </a:xfrm>
            <a:prstGeom prst="rect">
              <a:avLst/>
            </a:prstGeom>
            <a:noFill/>
          </p:spPr>
        </p:pic>
      </p:grpSp>
      <p:grpSp>
        <p:nvGrpSpPr>
          <p:cNvPr id="58" name="Group 52"/>
          <p:cNvGrpSpPr>
            <a:grpSpLocks/>
          </p:cNvGrpSpPr>
          <p:nvPr/>
        </p:nvGrpSpPr>
        <p:grpSpPr bwMode="auto">
          <a:xfrm>
            <a:off x="647589" y="3394834"/>
            <a:ext cx="2489795" cy="1388617"/>
            <a:chOff x="408" y="1932"/>
            <a:chExt cx="1568" cy="948"/>
          </a:xfrm>
        </p:grpSpPr>
        <p:pic>
          <p:nvPicPr>
            <p:cNvPr id="59" name="Picture 53" descr="Northern"/>
            <p:cNvPicPr>
              <a:picLocks noChangeAspect="1" noChangeArrowheads="1"/>
            </p:cNvPicPr>
            <p:nvPr/>
          </p:nvPicPr>
          <p:blipFill>
            <a:blip r:embed="rId10"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480" y="1932"/>
              <a:ext cx="1488" cy="739"/>
            </a:xfrm>
            <a:prstGeom prst="rect">
              <a:avLst/>
            </a:prstGeom>
            <a:noFill/>
            <a:ln w="9525">
              <a:noFill/>
              <a:miter lim="800000"/>
              <a:headEnd/>
              <a:tailEnd/>
            </a:ln>
          </p:spPr>
        </p:pic>
        <p:pic>
          <p:nvPicPr>
            <p:cNvPr id="60" name="Picture 54" descr="Legend"/>
            <p:cNvPicPr>
              <a:picLocks noChangeAspect="1" noChangeArrowheads="1"/>
            </p:cNvPicPr>
            <p:nvPr/>
          </p:nvPicPr>
          <p:blipFill>
            <a:blip r:embed="rId8" cstate="screen">
              <a:clrChange>
                <a:clrFrom>
                  <a:srgbClr val="000000"/>
                </a:clrFrom>
                <a:clrTo>
                  <a:srgbClr val="000000">
                    <a:alpha val="0"/>
                  </a:srgbClr>
                </a:clrTo>
              </a:clrChange>
              <a:extLst>
                <a:ext uri="{28A0092B-C50C-407E-A947-70E740481C1C}">
                  <a14:useLocalDpi xmlns:a14="http://schemas.microsoft.com/office/drawing/2010/main"/>
                </a:ext>
              </a:extLst>
            </a:blip>
            <a:srcRect/>
            <a:stretch>
              <a:fillRect/>
            </a:stretch>
          </p:blipFill>
          <p:spPr bwMode="auto">
            <a:xfrm>
              <a:off x="408" y="1937"/>
              <a:ext cx="1568" cy="943"/>
            </a:xfrm>
            <a:prstGeom prst="rect">
              <a:avLst/>
            </a:prstGeom>
            <a:noFill/>
            <a:ln w="9525">
              <a:noFill/>
              <a:miter lim="800000"/>
              <a:headEnd/>
              <a:tailEnd/>
            </a:ln>
          </p:spPr>
        </p:pic>
      </p:grpSp>
      <p:grpSp>
        <p:nvGrpSpPr>
          <p:cNvPr id="61" name="Group 55"/>
          <p:cNvGrpSpPr>
            <a:grpSpLocks/>
          </p:cNvGrpSpPr>
          <p:nvPr/>
        </p:nvGrpSpPr>
        <p:grpSpPr bwMode="auto">
          <a:xfrm>
            <a:off x="686471" y="1853988"/>
            <a:ext cx="2488455" cy="1382429"/>
            <a:chOff x="432" y="864"/>
            <a:chExt cx="1568" cy="943"/>
          </a:xfrm>
        </p:grpSpPr>
        <p:pic>
          <p:nvPicPr>
            <p:cNvPr id="62" name="Picture 56" descr="Overal"/>
            <p:cNvPicPr>
              <a:picLocks noChangeAspect="1" noChangeArrowheads="1"/>
            </p:cNvPicPr>
            <p:nvPr/>
          </p:nvPicPr>
          <p:blipFill>
            <a:blip r:embed="rId11"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472" y="864"/>
              <a:ext cx="1488" cy="735"/>
            </a:xfrm>
            <a:prstGeom prst="rect">
              <a:avLst/>
            </a:prstGeom>
            <a:noFill/>
            <a:ln w="9525">
              <a:noFill/>
              <a:miter lim="800000"/>
              <a:headEnd/>
              <a:tailEnd/>
            </a:ln>
          </p:spPr>
        </p:pic>
        <p:pic>
          <p:nvPicPr>
            <p:cNvPr id="63" name="Picture 57" descr="Legend"/>
            <p:cNvPicPr>
              <a:picLocks noChangeAspect="1" noChangeArrowheads="1"/>
            </p:cNvPicPr>
            <p:nvPr/>
          </p:nvPicPr>
          <p:blipFill>
            <a:blip r:embed="rId8" cstate="screen">
              <a:clrChange>
                <a:clrFrom>
                  <a:srgbClr val="000000"/>
                </a:clrFrom>
                <a:clrTo>
                  <a:srgbClr val="000000">
                    <a:alpha val="0"/>
                  </a:srgbClr>
                </a:clrTo>
              </a:clrChange>
              <a:extLst>
                <a:ext uri="{28A0092B-C50C-407E-A947-70E740481C1C}">
                  <a14:useLocalDpi xmlns:a14="http://schemas.microsoft.com/office/drawing/2010/main"/>
                </a:ext>
              </a:extLst>
            </a:blip>
            <a:srcRect/>
            <a:stretch>
              <a:fillRect/>
            </a:stretch>
          </p:blipFill>
          <p:spPr bwMode="auto">
            <a:xfrm>
              <a:off x="432" y="864"/>
              <a:ext cx="1568" cy="943"/>
            </a:xfrm>
            <a:prstGeom prst="rect">
              <a:avLst/>
            </a:prstGeom>
            <a:noFill/>
          </p:spPr>
        </p:pic>
      </p:grpSp>
      <p:sp>
        <p:nvSpPr>
          <p:cNvPr id="64" name="Text Box 59"/>
          <p:cNvSpPr txBox="1">
            <a:spLocks noChangeArrowheads="1"/>
          </p:cNvSpPr>
          <p:nvPr/>
        </p:nvSpPr>
        <p:spPr bwMode="auto">
          <a:xfrm>
            <a:off x="761555" y="3376267"/>
            <a:ext cx="2362423" cy="426175"/>
          </a:xfrm>
          <a:prstGeom prst="rect">
            <a:avLst/>
          </a:prstGeom>
          <a:noFill/>
          <a:ln w="9525">
            <a:noFill/>
            <a:miter lim="800000"/>
            <a:headEnd/>
            <a:tailEnd/>
          </a:ln>
          <a:effectLst/>
        </p:spPr>
        <p:txBody>
          <a:bodyPr lIns="84357" tIns="42180" rIns="84357" bIns="42180">
            <a:spAutoFit/>
          </a:bodyPr>
          <a:lstStyle/>
          <a:p>
            <a:pPr defTabSz="843914">
              <a:spcBef>
                <a:spcPct val="50000"/>
              </a:spcBef>
            </a:pPr>
            <a:r>
              <a:rPr lang="fa-IR" sz="1108" dirty="0">
                <a:solidFill>
                  <a:srgbClr val="000000"/>
                </a:solidFill>
                <a:cs typeface="B Homa" pitchFamily="2" charset="-78"/>
              </a:rPr>
              <a:t>وسعت 32 هکتار  ،   44/85%  فضــای پـر شهری  ،   65/14% فضای باز شهری </a:t>
            </a:r>
            <a:endParaRPr lang="en-US" sz="1108" dirty="0">
              <a:solidFill>
                <a:srgbClr val="000000"/>
              </a:solidFill>
              <a:cs typeface="B Homa" pitchFamily="2" charset="-78"/>
            </a:endParaRPr>
          </a:p>
        </p:txBody>
      </p:sp>
      <p:sp>
        <p:nvSpPr>
          <p:cNvPr id="65" name="Text Box 60"/>
          <p:cNvSpPr txBox="1">
            <a:spLocks noChangeArrowheads="1"/>
          </p:cNvSpPr>
          <p:nvPr/>
        </p:nvSpPr>
        <p:spPr bwMode="auto">
          <a:xfrm>
            <a:off x="761555" y="4939390"/>
            <a:ext cx="2362423" cy="426175"/>
          </a:xfrm>
          <a:prstGeom prst="rect">
            <a:avLst/>
          </a:prstGeom>
          <a:noFill/>
          <a:ln w="9525">
            <a:noFill/>
            <a:miter lim="800000"/>
            <a:headEnd/>
            <a:tailEnd/>
          </a:ln>
          <a:effectLst/>
        </p:spPr>
        <p:txBody>
          <a:bodyPr lIns="84357" tIns="42180" rIns="84357" bIns="42180">
            <a:spAutoFit/>
          </a:bodyPr>
          <a:lstStyle/>
          <a:p>
            <a:pPr defTabSz="843914">
              <a:spcBef>
                <a:spcPct val="50000"/>
              </a:spcBef>
            </a:pPr>
            <a:r>
              <a:rPr lang="fa-IR" sz="1108" dirty="0">
                <a:solidFill>
                  <a:srgbClr val="000000"/>
                </a:solidFill>
                <a:cs typeface="B Homa" pitchFamily="2" charset="-78"/>
              </a:rPr>
              <a:t>وسعت 42 هکتار  ،   53/75%  فضــای پـر شهری  ،   67/24% فضای باز شهری </a:t>
            </a:r>
            <a:endParaRPr lang="en-US" sz="1108" dirty="0">
              <a:solidFill>
                <a:srgbClr val="000000"/>
              </a:solidFill>
              <a:cs typeface="B Homa" pitchFamily="2" charset="-78"/>
            </a:endParaRPr>
          </a:p>
        </p:txBody>
      </p:sp>
      <p:sp>
        <p:nvSpPr>
          <p:cNvPr id="66" name="Rectangle 65"/>
          <p:cNvSpPr/>
          <p:nvPr/>
        </p:nvSpPr>
        <p:spPr bwMode="auto">
          <a:xfrm>
            <a:off x="7143768" y="2242030"/>
            <a:ext cx="2000232" cy="3560910"/>
          </a:xfrm>
          <a:prstGeom prst="rect">
            <a:avLst/>
          </a:prstGeom>
          <a:solidFill>
            <a:schemeClr val="accent1">
              <a:alpha val="26000"/>
            </a:schemeClr>
          </a:solidFill>
          <a:ln w="12700" cap="sq" cmpd="sng" algn="ctr">
            <a:solidFill>
              <a:schemeClr val="tx1"/>
            </a:solidFill>
            <a:prstDash val="solid"/>
            <a:round/>
            <a:headEnd type="none" w="sm" len="sm"/>
            <a:tailEnd type="none" w="sm" len="sm"/>
          </a:ln>
          <a:effectLst>
            <a:softEdge rad="317500"/>
          </a:effectLst>
        </p:spPr>
        <p:txBody>
          <a:bodyPr vert="horz" wrap="square" lIns="84406" tIns="42203" rIns="84406" bIns="42203" numCol="1" rtlCol="1" anchor="t" anchorCtr="0" compatLnSpc="1">
            <a:prstTxWarp prst="textNoShape">
              <a:avLst/>
            </a:prstTxWarp>
          </a:bodyPr>
          <a:lstStyle/>
          <a:p>
            <a:pPr algn="l" rtl="0" fontAlgn="base">
              <a:spcBef>
                <a:spcPct val="0"/>
              </a:spcBef>
              <a:spcAft>
                <a:spcPct val="0"/>
              </a:spcAft>
            </a:pPr>
            <a:endParaRPr kumimoji="1" lang="fa-IR" sz="2215">
              <a:solidFill>
                <a:srgbClr val="000000"/>
              </a:solidFill>
              <a:latin typeface="Times New Roman" pitchFamily="18" charset="0"/>
            </a:endParaRPr>
          </a:p>
        </p:txBody>
      </p:sp>
      <p:pic>
        <p:nvPicPr>
          <p:cNvPr id="70" name="Picture 42" descr="2"/>
          <p:cNvPicPr>
            <a:picLocks noChangeAspect="1" noChangeArrowheads="1"/>
          </p:cNvPicPr>
          <p:nvPr/>
        </p:nvPicPr>
        <p:blipFill>
          <a:blip r:embed="rId12" cstate="screen">
            <a:clrChange>
              <a:clrFrom>
                <a:srgbClr val="373737"/>
              </a:clrFrom>
              <a:clrTo>
                <a:srgbClr val="373737">
                  <a:alpha val="0"/>
                </a:srgbClr>
              </a:clrTo>
            </a:clrChange>
            <a:lum bright="-40000" contrast="-10000"/>
            <a:extLst>
              <a:ext uri="{28A0092B-C50C-407E-A947-70E740481C1C}">
                <a14:useLocalDpi xmlns:a14="http://schemas.microsoft.com/office/drawing/2010/main"/>
              </a:ext>
            </a:extLst>
          </a:blip>
          <a:srcRect/>
          <a:stretch>
            <a:fillRect/>
          </a:stretch>
        </p:blipFill>
        <p:spPr bwMode="auto">
          <a:xfrm>
            <a:off x="7315202" y="2362653"/>
            <a:ext cx="1273506" cy="3235552"/>
          </a:xfrm>
          <a:prstGeom prst="rect">
            <a:avLst/>
          </a:prstGeom>
          <a:noFill/>
          <a:ln w="9525">
            <a:noFill/>
            <a:miter lim="800000"/>
            <a:headEnd/>
            <a:tailEnd/>
          </a:ln>
        </p:spPr>
      </p:pic>
      <p:pic>
        <p:nvPicPr>
          <p:cNvPr id="71" name="Picture 43" descr="2"/>
          <p:cNvPicPr>
            <a:picLocks noChangeAspect="1" noChangeArrowheads="1"/>
          </p:cNvPicPr>
          <p:nvPr/>
        </p:nvPicPr>
        <p:blipFill>
          <a:blip r:embed="rId13" cstate="screen">
            <a:clrChange>
              <a:clrFrom>
                <a:srgbClr val="FDFDFD"/>
              </a:clrFrom>
              <a:clrTo>
                <a:srgbClr val="FDFDFD">
                  <a:alpha val="0"/>
                </a:srgbClr>
              </a:clrTo>
            </a:clrChange>
            <a:lum bright="-30000"/>
            <a:extLst>
              <a:ext uri="{28A0092B-C50C-407E-A947-70E740481C1C}">
                <a14:useLocalDpi xmlns:a14="http://schemas.microsoft.com/office/drawing/2010/main"/>
              </a:ext>
            </a:extLst>
          </a:blip>
          <a:srcRect/>
          <a:stretch>
            <a:fillRect/>
          </a:stretch>
        </p:blipFill>
        <p:spPr bwMode="auto">
          <a:xfrm>
            <a:off x="8610939" y="2391960"/>
            <a:ext cx="366808" cy="3235552"/>
          </a:xfrm>
          <a:prstGeom prst="rect">
            <a:avLst/>
          </a:prstGeom>
          <a:noFill/>
        </p:spPr>
      </p:pic>
    </p:spTree>
    <p:extLst>
      <p:ext uri="{BB962C8B-B14F-4D97-AF65-F5344CB8AC3E}">
        <p14:creationId xmlns:p14="http://schemas.microsoft.com/office/powerpoint/2010/main" val="26695407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1000"/>
                                  </p:stCondLst>
                                  <p:childTnLst>
                                    <p:set>
                                      <p:cBhvr>
                                        <p:cTn id="6" dur="1" fill="hold">
                                          <p:stCondLst>
                                            <p:cond delay="0"/>
                                          </p:stCondLst>
                                        </p:cTn>
                                        <p:tgtEl>
                                          <p:spTgt spid="46"/>
                                        </p:tgtEl>
                                        <p:attrNameLst>
                                          <p:attrName>style.visibility</p:attrName>
                                        </p:attrNameLst>
                                      </p:cBhvr>
                                      <p:to>
                                        <p:strVal val="visible"/>
                                      </p:to>
                                    </p:set>
                                    <p:animEffect transition="in" filter="fade">
                                      <p:cBhvr>
                                        <p:cTn id="7" dur="2000"/>
                                        <p:tgtEl>
                                          <p:spTgt spid="46"/>
                                        </p:tgtEl>
                                      </p:cBhvr>
                                    </p:animEffect>
                                  </p:childTnLst>
                                </p:cTn>
                              </p:par>
                            </p:childTnLst>
                          </p:cTn>
                        </p:par>
                        <p:par>
                          <p:cTn id="8" fill="hold">
                            <p:stCondLst>
                              <p:cond delay="3000"/>
                            </p:stCondLst>
                            <p:childTnLst>
                              <p:par>
                                <p:cTn id="9" presetID="3" presetClass="entr" presetSubtype="10" fill="hold" grpId="0" nodeType="afterEffect">
                                  <p:stCondLst>
                                    <p:cond delay="1000"/>
                                  </p:stCondLst>
                                  <p:childTnLst>
                                    <p:set>
                                      <p:cBhvr>
                                        <p:cTn id="10" dur="1" fill="hold">
                                          <p:stCondLst>
                                            <p:cond delay="0"/>
                                          </p:stCondLst>
                                        </p:cTn>
                                        <p:tgtEl>
                                          <p:spTgt spid="45"/>
                                        </p:tgtEl>
                                        <p:attrNameLst>
                                          <p:attrName>style.visibility</p:attrName>
                                        </p:attrNameLst>
                                      </p:cBhvr>
                                      <p:to>
                                        <p:strVal val="visible"/>
                                      </p:to>
                                    </p:set>
                                    <p:animEffect transition="in" filter="blinds(horizontal)">
                                      <p:cBhvr>
                                        <p:cTn id="11" dur="500"/>
                                        <p:tgtEl>
                                          <p:spTgt spid="45"/>
                                        </p:tgtEl>
                                      </p:cBhvr>
                                    </p:animEffect>
                                  </p:childTnLst>
                                </p:cTn>
                              </p:par>
                            </p:childTnLst>
                          </p:cTn>
                        </p:par>
                      </p:childTnLst>
                    </p:cTn>
                  </p:par>
                  <p:par>
                    <p:cTn id="12" fill="hold">
                      <p:stCondLst>
                        <p:cond delay="indefinite"/>
                      </p:stCondLst>
                      <p:childTnLst>
                        <p:par>
                          <p:cTn id="13" fill="hold">
                            <p:stCondLst>
                              <p:cond delay="0"/>
                            </p:stCondLst>
                            <p:childTnLst>
                              <p:par>
                                <p:cTn id="14" presetID="9" presetClass="entr" presetSubtype="0" fill="hold" grpId="0" nodeType="clickEffect">
                                  <p:stCondLst>
                                    <p:cond delay="0"/>
                                  </p:stCondLst>
                                  <p:childTnLst>
                                    <p:set>
                                      <p:cBhvr>
                                        <p:cTn id="15" dur="1" fill="hold">
                                          <p:stCondLst>
                                            <p:cond delay="0"/>
                                          </p:stCondLst>
                                        </p:cTn>
                                        <p:tgtEl>
                                          <p:spTgt spid="50"/>
                                        </p:tgtEl>
                                        <p:attrNameLst>
                                          <p:attrName>style.visibility</p:attrName>
                                        </p:attrNameLst>
                                      </p:cBhvr>
                                      <p:to>
                                        <p:strVal val="visible"/>
                                      </p:to>
                                    </p:set>
                                    <p:animEffect transition="in" filter="dissolve">
                                      <p:cBhvr>
                                        <p:cTn id="16" dur="2000"/>
                                        <p:tgtEl>
                                          <p:spTgt spid="50"/>
                                        </p:tgtEl>
                                      </p:cBhvr>
                                    </p:animEffect>
                                  </p:childTnLst>
                                </p:cTn>
                              </p:par>
                              <p:par>
                                <p:cTn id="17" presetID="22" presetClass="entr" presetSubtype="4" fill="hold" nodeType="withEffect">
                                  <p:stCondLst>
                                    <p:cond delay="0"/>
                                  </p:stCondLst>
                                  <p:childTnLst>
                                    <p:set>
                                      <p:cBhvr>
                                        <p:cTn id="18" dur="1" fill="hold">
                                          <p:stCondLst>
                                            <p:cond delay="0"/>
                                          </p:stCondLst>
                                        </p:cTn>
                                        <p:tgtEl>
                                          <p:spTgt spid="55"/>
                                        </p:tgtEl>
                                        <p:attrNameLst>
                                          <p:attrName>style.visibility</p:attrName>
                                        </p:attrNameLst>
                                      </p:cBhvr>
                                      <p:to>
                                        <p:strVal val="visible"/>
                                      </p:to>
                                    </p:set>
                                    <p:animEffect transition="in" filter="wipe(down)">
                                      <p:cBhvr>
                                        <p:cTn id="19" dur="2000"/>
                                        <p:tgtEl>
                                          <p:spTgt spid="55"/>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51"/>
                                        </p:tgtEl>
                                        <p:attrNameLst>
                                          <p:attrName>style.visibility</p:attrName>
                                        </p:attrNameLst>
                                      </p:cBhvr>
                                      <p:to>
                                        <p:strVal val="visible"/>
                                      </p:to>
                                    </p:set>
                                    <p:animEffect transition="in" filter="fade">
                                      <p:cBhvr>
                                        <p:cTn id="22" dur="2000"/>
                                        <p:tgtEl>
                                          <p:spTgt spid="51"/>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65"/>
                                        </p:tgtEl>
                                        <p:attrNameLst>
                                          <p:attrName>style.visibility</p:attrName>
                                        </p:attrNameLst>
                                      </p:cBhvr>
                                      <p:to>
                                        <p:strVal val="visible"/>
                                      </p:to>
                                    </p:set>
                                    <p:animEffect transition="in" filter="fade">
                                      <p:cBhvr>
                                        <p:cTn id="25" dur="2000"/>
                                        <p:tgtEl>
                                          <p:spTgt spid="65"/>
                                        </p:tgtEl>
                                      </p:cBhvr>
                                    </p:animEffect>
                                  </p:childTnLst>
                                </p:cTn>
                              </p:par>
                            </p:childTnLst>
                          </p:cTn>
                        </p:par>
                      </p:childTnLst>
                    </p:cTn>
                  </p:par>
                  <p:par>
                    <p:cTn id="26" fill="hold">
                      <p:stCondLst>
                        <p:cond delay="indefinite"/>
                      </p:stCondLst>
                      <p:childTnLst>
                        <p:par>
                          <p:cTn id="27" fill="hold">
                            <p:stCondLst>
                              <p:cond delay="0"/>
                            </p:stCondLst>
                            <p:childTnLst>
                              <p:par>
                                <p:cTn id="28" presetID="9" presetClass="entr" presetSubtype="0" fill="hold" grpId="0" nodeType="clickEffect">
                                  <p:stCondLst>
                                    <p:cond delay="0"/>
                                  </p:stCondLst>
                                  <p:childTnLst>
                                    <p:set>
                                      <p:cBhvr>
                                        <p:cTn id="29" dur="1" fill="hold">
                                          <p:stCondLst>
                                            <p:cond delay="0"/>
                                          </p:stCondLst>
                                        </p:cTn>
                                        <p:tgtEl>
                                          <p:spTgt spid="54"/>
                                        </p:tgtEl>
                                        <p:attrNameLst>
                                          <p:attrName>style.visibility</p:attrName>
                                        </p:attrNameLst>
                                      </p:cBhvr>
                                      <p:to>
                                        <p:strVal val="visible"/>
                                      </p:to>
                                    </p:set>
                                    <p:animEffect transition="in" filter="dissolve">
                                      <p:cBhvr>
                                        <p:cTn id="30" dur="2000"/>
                                        <p:tgtEl>
                                          <p:spTgt spid="54"/>
                                        </p:tgtEl>
                                      </p:cBhvr>
                                    </p:animEffect>
                                  </p:childTnLst>
                                </p:cTn>
                              </p:par>
                              <p:par>
                                <p:cTn id="31" presetID="22" presetClass="entr" presetSubtype="4" fill="hold" nodeType="withEffect">
                                  <p:stCondLst>
                                    <p:cond delay="0"/>
                                  </p:stCondLst>
                                  <p:childTnLst>
                                    <p:set>
                                      <p:cBhvr>
                                        <p:cTn id="32" dur="1" fill="hold">
                                          <p:stCondLst>
                                            <p:cond delay="0"/>
                                          </p:stCondLst>
                                        </p:cTn>
                                        <p:tgtEl>
                                          <p:spTgt spid="58"/>
                                        </p:tgtEl>
                                        <p:attrNameLst>
                                          <p:attrName>style.visibility</p:attrName>
                                        </p:attrNameLst>
                                      </p:cBhvr>
                                      <p:to>
                                        <p:strVal val="visible"/>
                                      </p:to>
                                    </p:set>
                                    <p:animEffect transition="in" filter="wipe(down)">
                                      <p:cBhvr>
                                        <p:cTn id="33" dur="2000"/>
                                        <p:tgtEl>
                                          <p:spTgt spid="58"/>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52"/>
                                        </p:tgtEl>
                                        <p:attrNameLst>
                                          <p:attrName>style.visibility</p:attrName>
                                        </p:attrNameLst>
                                      </p:cBhvr>
                                      <p:to>
                                        <p:strVal val="visible"/>
                                      </p:to>
                                    </p:set>
                                    <p:animEffect transition="in" filter="fade">
                                      <p:cBhvr>
                                        <p:cTn id="36" dur="2000"/>
                                        <p:tgtEl>
                                          <p:spTgt spid="52"/>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64"/>
                                        </p:tgtEl>
                                        <p:attrNameLst>
                                          <p:attrName>style.visibility</p:attrName>
                                        </p:attrNameLst>
                                      </p:cBhvr>
                                      <p:to>
                                        <p:strVal val="visible"/>
                                      </p:to>
                                    </p:set>
                                    <p:animEffect transition="in" filter="fade">
                                      <p:cBhvr>
                                        <p:cTn id="39" dur="2000"/>
                                        <p:tgtEl>
                                          <p:spTgt spid="64"/>
                                        </p:tgtEl>
                                      </p:cBhvr>
                                    </p:animEffect>
                                  </p:childTnLst>
                                </p:cTn>
                              </p:par>
                            </p:childTnLst>
                          </p:cTn>
                        </p:par>
                      </p:childTnLst>
                    </p:cTn>
                  </p:par>
                  <p:par>
                    <p:cTn id="40" fill="hold">
                      <p:stCondLst>
                        <p:cond delay="indefinite"/>
                      </p:stCondLst>
                      <p:childTnLst>
                        <p:par>
                          <p:cTn id="41" fill="hold">
                            <p:stCondLst>
                              <p:cond delay="0"/>
                            </p:stCondLst>
                            <p:childTnLst>
                              <p:par>
                                <p:cTn id="42" presetID="22" presetClass="entr" presetSubtype="4" fill="hold" nodeType="clickEffect">
                                  <p:stCondLst>
                                    <p:cond delay="0"/>
                                  </p:stCondLst>
                                  <p:childTnLst>
                                    <p:set>
                                      <p:cBhvr>
                                        <p:cTn id="43" dur="1" fill="hold">
                                          <p:stCondLst>
                                            <p:cond delay="0"/>
                                          </p:stCondLst>
                                        </p:cTn>
                                        <p:tgtEl>
                                          <p:spTgt spid="61"/>
                                        </p:tgtEl>
                                        <p:attrNameLst>
                                          <p:attrName>style.visibility</p:attrName>
                                        </p:attrNameLst>
                                      </p:cBhvr>
                                      <p:to>
                                        <p:strVal val="visible"/>
                                      </p:to>
                                    </p:set>
                                    <p:animEffect transition="in" filter="wipe(down)">
                                      <p:cBhvr>
                                        <p:cTn id="44" dur="2000"/>
                                        <p:tgtEl>
                                          <p:spTgt spid="61"/>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53"/>
                                        </p:tgtEl>
                                        <p:attrNameLst>
                                          <p:attrName>style.visibility</p:attrName>
                                        </p:attrNameLst>
                                      </p:cBhvr>
                                      <p:to>
                                        <p:strVal val="visible"/>
                                      </p:to>
                                    </p:set>
                                    <p:animEffect transition="in" filter="fade">
                                      <p:cBhvr>
                                        <p:cTn id="47" dur="2000"/>
                                        <p:tgtEl>
                                          <p:spTgt spid="53"/>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xit" presetSubtype="0" fill="hold" grpId="1" nodeType="clickEffect">
                                  <p:stCondLst>
                                    <p:cond delay="0"/>
                                  </p:stCondLst>
                                  <p:childTnLst>
                                    <p:animEffect transition="out" filter="fade">
                                      <p:cBhvr>
                                        <p:cTn id="51" dur="2000"/>
                                        <p:tgtEl>
                                          <p:spTgt spid="51"/>
                                        </p:tgtEl>
                                      </p:cBhvr>
                                    </p:animEffect>
                                    <p:set>
                                      <p:cBhvr>
                                        <p:cTn id="52" dur="1" fill="hold">
                                          <p:stCondLst>
                                            <p:cond delay="1999"/>
                                          </p:stCondLst>
                                        </p:cTn>
                                        <p:tgtEl>
                                          <p:spTgt spid="51"/>
                                        </p:tgtEl>
                                        <p:attrNameLst>
                                          <p:attrName>style.visibility</p:attrName>
                                        </p:attrNameLst>
                                      </p:cBhvr>
                                      <p:to>
                                        <p:strVal val="hidden"/>
                                      </p:to>
                                    </p:set>
                                  </p:childTnLst>
                                </p:cTn>
                              </p:par>
                              <p:par>
                                <p:cTn id="53" presetID="10" presetClass="exit" presetSubtype="0" fill="hold" grpId="1" nodeType="withEffect">
                                  <p:stCondLst>
                                    <p:cond delay="0"/>
                                  </p:stCondLst>
                                  <p:childTnLst>
                                    <p:animEffect transition="out" filter="fade">
                                      <p:cBhvr>
                                        <p:cTn id="54" dur="2000"/>
                                        <p:tgtEl>
                                          <p:spTgt spid="52"/>
                                        </p:tgtEl>
                                      </p:cBhvr>
                                    </p:animEffect>
                                    <p:set>
                                      <p:cBhvr>
                                        <p:cTn id="55" dur="1" fill="hold">
                                          <p:stCondLst>
                                            <p:cond delay="1999"/>
                                          </p:stCondLst>
                                        </p:cTn>
                                        <p:tgtEl>
                                          <p:spTgt spid="52"/>
                                        </p:tgtEl>
                                        <p:attrNameLst>
                                          <p:attrName>style.visibility</p:attrName>
                                        </p:attrNameLst>
                                      </p:cBhvr>
                                      <p:to>
                                        <p:strVal val="hidden"/>
                                      </p:to>
                                    </p:set>
                                  </p:childTnLst>
                                </p:cTn>
                              </p:par>
                              <p:par>
                                <p:cTn id="56" presetID="10" presetClass="exit" presetSubtype="0" fill="hold" grpId="1" nodeType="withEffect">
                                  <p:stCondLst>
                                    <p:cond delay="0"/>
                                  </p:stCondLst>
                                  <p:childTnLst>
                                    <p:animEffect transition="out" filter="fade">
                                      <p:cBhvr>
                                        <p:cTn id="57" dur="2000"/>
                                        <p:tgtEl>
                                          <p:spTgt spid="53"/>
                                        </p:tgtEl>
                                      </p:cBhvr>
                                    </p:animEffect>
                                    <p:set>
                                      <p:cBhvr>
                                        <p:cTn id="58" dur="1" fill="hold">
                                          <p:stCondLst>
                                            <p:cond delay="1999"/>
                                          </p:stCondLst>
                                        </p:cTn>
                                        <p:tgtEl>
                                          <p:spTgt spid="53"/>
                                        </p:tgtEl>
                                        <p:attrNameLst>
                                          <p:attrName>style.visibility</p:attrName>
                                        </p:attrNameLst>
                                      </p:cBhvr>
                                      <p:to>
                                        <p:strVal val="hidden"/>
                                      </p:to>
                                    </p:set>
                                  </p:childTnLst>
                                </p:cTn>
                              </p:par>
                              <p:par>
                                <p:cTn id="59" presetID="9" presetClass="exit" presetSubtype="0" fill="hold" grpId="1" nodeType="withEffect">
                                  <p:stCondLst>
                                    <p:cond delay="0"/>
                                  </p:stCondLst>
                                  <p:childTnLst>
                                    <p:animEffect transition="out" filter="dissolve">
                                      <p:cBhvr>
                                        <p:cTn id="60" dur="2000"/>
                                        <p:tgtEl>
                                          <p:spTgt spid="50"/>
                                        </p:tgtEl>
                                      </p:cBhvr>
                                    </p:animEffect>
                                    <p:set>
                                      <p:cBhvr>
                                        <p:cTn id="61" dur="1" fill="hold">
                                          <p:stCondLst>
                                            <p:cond delay="1999"/>
                                          </p:stCondLst>
                                        </p:cTn>
                                        <p:tgtEl>
                                          <p:spTgt spid="50"/>
                                        </p:tgtEl>
                                        <p:attrNameLst>
                                          <p:attrName>style.visibility</p:attrName>
                                        </p:attrNameLst>
                                      </p:cBhvr>
                                      <p:to>
                                        <p:strVal val="hidden"/>
                                      </p:to>
                                    </p:set>
                                  </p:childTnLst>
                                </p:cTn>
                              </p:par>
                              <p:par>
                                <p:cTn id="62" presetID="9" presetClass="exit" presetSubtype="0" fill="hold" grpId="1" nodeType="withEffect">
                                  <p:stCondLst>
                                    <p:cond delay="0"/>
                                  </p:stCondLst>
                                  <p:childTnLst>
                                    <p:animEffect transition="out" filter="dissolve">
                                      <p:cBhvr>
                                        <p:cTn id="63" dur="2000"/>
                                        <p:tgtEl>
                                          <p:spTgt spid="54"/>
                                        </p:tgtEl>
                                      </p:cBhvr>
                                    </p:animEffect>
                                    <p:set>
                                      <p:cBhvr>
                                        <p:cTn id="64" dur="1" fill="hold">
                                          <p:stCondLst>
                                            <p:cond delay="1999"/>
                                          </p:stCondLst>
                                        </p:cTn>
                                        <p:tgtEl>
                                          <p:spTgt spid="54"/>
                                        </p:tgtEl>
                                        <p:attrNameLst>
                                          <p:attrName>style.visibility</p:attrName>
                                        </p:attrNameLst>
                                      </p:cBhvr>
                                      <p:to>
                                        <p:strVal val="hidden"/>
                                      </p:to>
                                    </p:set>
                                  </p:childTnLst>
                                </p:cTn>
                              </p:par>
                              <p:par>
                                <p:cTn id="65" presetID="10" presetClass="exit" presetSubtype="0" fill="hold" grpId="1" nodeType="withEffect">
                                  <p:stCondLst>
                                    <p:cond delay="0"/>
                                  </p:stCondLst>
                                  <p:childTnLst>
                                    <p:animEffect transition="out" filter="fade">
                                      <p:cBhvr>
                                        <p:cTn id="66" dur="2000"/>
                                        <p:tgtEl>
                                          <p:spTgt spid="45"/>
                                        </p:tgtEl>
                                      </p:cBhvr>
                                    </p:animEffect>
                                    <p:set>
                                      <p:cBhvr>
                                        <p:cTn id="67" dur="1" fill="hold">
                                          <p:stCondLst>
                                            <p:cond delay="1999"/>
                                          </p:stCondLst>
                                        </p:cTn>
                                        <p:tgtEl>
                                          <p:spTgt spid="45"/>
                                        </p:tgtEl>
                                        <p:attrNameLst>
                                          <p:attrName>style.visibility</p:attrName>
                                        </p:attrNameLst>
                                      </p:cBhvr>
                                      <p:to>
                                        <p:strVal val="hidden"/>
                                      </p:to>
                                    </p:set>
                                  </p:childTnLst>
                                </p:cTn>
                              </p:par>
                              <p:par>
                                <p:cTn id="68" presetID="10" presetClass="exit" presetSubtype="0" fill="hold" nodeType="withEffect">
                                  <p:stCondLst>
                                    <p:cond delay="0"/>
                                  </p:stCondLst>
                                  <p:childTnLst>
                                    <p:animEffect transition="out" filter="fade">
                                      <p:cBhvr>
                                        <p:cTn id="69" dur="2000"/>
                                        <p:tgtEl>
                                          <p:spTgt spid="61"/>
                                        </p:tgtEl>
                                      </p:cBhvr>
                                    </p:animEffect>
                                    <p:set>
                                      <p:cBhvr>
                                        <p:cTn id="70" dur="1" fill="hold">
                                          <p:stCondLst>
                                            <p:cond delay="1999"/>
                                          </p:stCondLst>
                                        </p:cTn>
                                        <p:tgtEl>
                                          <p:spTgt spid="61"/>
                                        </p:tgtEl>
                                        <p:attrNameLst>
                                          <p:attrName>style.visibility</p:attrName>
                                        </p:attrNameLst>
                                      </p:cBhvr>
                                      <p:to>
                                        <p:strVal val="hidden"/>
                                      </p:to>
                                    </p:set>
                                  </p:childTnLst>
                                </p:cTn>
                              </p:par>
                              <p:par>
                                <p:cTn id="71" presetID="10" presetClass="exit" presetSubtype="0" fill="hold" nodeType="withEffect">
                                  <p:stCondLst>
                                    <p:cond delay="0"/>
                                  </p:stCondLst>
                                  <p:childTnLst>
                                    <p:animEffect transition="out" filter="fade">
                                      <p:cBhvr>
                                        <p:cTn id="72" dur="2000"/>
                                        <p:tgtEl>
                                          <p:spTgt spid="58"/>
                                        </p:tgtEl>
                                      </p:cBhvr>
                                    </p:animEffect>
                                    <p:set>
                                      <p:cBhvr>
                                        <p:cTn id="73" dur="1" fill="hold">
                                          <p:stCondLst>
                                            <p:cond delay="1999"/>
                                          </p:stCondLst>
                                        </p:cTn>
                                        <p:tgtEl>
                                          <p:spTgt spid="58"/>
                                        </p:tgtEl>
                                        <p:attrNameLst>
                                          <p:attrName>style.visibility</p:attrName>
                                        </p:attrNameLst>
                                      </p:cBhvr>
                                      <p:to>
                                        <p:strVal val="hidden"/>
                                      </p:to>
                                    </p:set>
                                  </p:childTnLst>
                                </p:cTn>
                              </p:par>
                              <p:par>
                                <p:cTn id="74" presetID="10" presetClass="exit" presetSubtype="0" fill="hold" nodeType="withEffect">
                                  <p:stCondLst>
                                    <p:cond delay="0"/>
                                  </p:stCondLst>
                                  <p:childTnLst>
                                    <p:animEffect transition="out" filter="fade">
                                      <p:cBhvr>
                                        <p:cTn id="75" dur="2000"/>
                                        <p:tgtEl>
                                          <p:spTgt spid="55"/>
                                        </p:tgtEl>
                                      </p:cBhvr>
                                    </p:animEffect>
                                    <p:set>
                                      <p:cBhvr>
                                        <p:cTn id="76" dur="1" fill="hold">
                                          <p:stCondLst>
                                            <p:cond delay="1999"/>
                                          </p:stCondLst>
                                        </p:cTn>
                                        <p:tgtEl>
                                          <p:spTgt spid="55"/>
                                        </p:tgtEl>
                                        <p:attrNameLst>
                                          <p:attrName>style.visibility</p:attrName>
                                        </p:attrNameLst>
                                      </p:cBhvr>
                                      <p:to>
                                        <p:strVal val="hidden"/>
                                      </p:to>
                                    </p:set>
                                  </p:childTnLst>
                                </p:cTn>
                              </p:par>
                              <p:par>
                                <p:cTn id="77" presetID="10" presetClass="exit" presetSubtype="0" fill="hold" grpId="1" nodeType="withEffect">
                                  <p:stCondLst>
                                    <p:cond delay="0"/>
                                  </p:stCondLst>
                                  <p:childTnLst>
                                    <p:animEffect transition="out" filter="fade">
                                      <p:cBhvr>
                                        <p:cTn id="78" dur="2000"/>
                                        <p:tgtEl>
                                          <p:spTgt spid="65"/>
                                        </p:tgtEl>
                                      </p:cBhvr>
                                    </p:animEffect>
                                    <p:set>
                                      <p:cBhvr>
                                        <p:cTn id="79" dur="1" fill="hold">
                                          <p:stCondLst>
                                            <p:cond delay="1999"/>
                                          </p:stCondLst>
                                        </p:cTn>
                                        <p:tgtEl>
                                          <p:spTgt spid="65"/>
                                        </p:tgtEl>
                                        <p:attrNameLst>
                                          <p:attrName>style.visibility</p:attrName>
                                        </p:attrNameLst>
                                      </p:cBhvr>
                                      <p:to>
                                        <p:strVal val="hidden"/>
                                      </p:to>
                                    </p:set>
                                  </p:childTnLst>
                                </p:cTn>
                              </p:par>
                              <p:par>
                                <p:cTn id="80" presetID="10" presetClass="exit" presetSubtype="0" fill="hold" grpId="1" nodeType="withEffect">
                                  <p:stCondLst>
                                    <p:cond delay="0"/>
                                  </p:stCondLst>
                                  <p:childTnLst>
                                    <p:animEffect transition="out" filter="fade">
                                      <p:cBhvr>
                                        <p:cTn id="81" dur="2000"/>
                                        <p:tgtEl>
                                          <p:spTgt spid="64"/>
                                        </p:tgtEl>
                                      </p:cBhvr>
                                    </p:animEffect>
                                    <p:set>
                                      <p:cBhvr>
                                        <p:cTn id="82" dur="1" fill="hold">
                                          <p:stCondLst>
                                            <p:cond delay="1999"/>
                                          </p:stCondLst>
                                        </p:cTn>
                                        <p:tgtEl>
                                          <p:spTgt spid="6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p:bldP spid="45" grpId="1"/>
      <p:bldP spid="50" grpId="0" animBg="1"/>
      <p:bldP spid="50" grpId="1" animBg="1"/>
      <p:bldP spid="51" grpId="0"/>
      <p:bldP spid="51" grpId="1"/>
      <p:bldP spid="52" grpId="0"/>
      <p:bldP spid="52" grpId="1"/>
      <p:bldP spid="53" grpId="0"/>
      <p:bldP spid="53" grpId="1"/>
      <p:bldP spid="54" grpId="0" animBg="1"/>
      <p:bldP spid="54" grpId="1" animBg="1"/>
      <p:bldP spid="64" grpId="0"/>
      <p:bldP spid="64" grpId="1"/>
      <p:bldP spid="65" grpId="0"/>
      <p:bldP spid="65" grpId="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66"/>
          <p:cNvGrpSpPr/>
          <p:nvPr/>
        </p:nvGrpSpPr>
        <p:grpSpPr>
          <a:xfrm>
            <a:off x="0" y="263769"/>
            <a:ext cx="9144000" cy="6327790"/>
            <a:chOff x="0" y="0"/>
            <a:chExt cx="9144000" cy="6855106"/>
          </a:xfrm>
        </p:grpSpPr>
        <p:pic>
          <p:nvPicPr>
            <p:cNvPr id="3" name="Picture 2" descr="E:\baft farsoode\ax\pic\bird%20view.jpg"/>
            <p:cNvPicPr>
              <a:picLocks noChangeAspect="1" noChangeArrowheads="1"/>
            </p:cNvPicPr>
            <p:nvPr/>
          </p:nvPicPr>
          <p:blipFill>
            <a:blip r:embed="rId2">
              <a:clrChange>
                <a:clrFrom>
                  <a:srgbClr val="000000"/>
                </a:clrFrom>
                <a:clrTo>
                  <a:srgbClr val="000000">
                    <a:alpha val="0"/>
                  </a:srgbClr>
                </a:clrTo>
              </a:clrChange>
              <a:duotone>
                <a:schemeClr val="accent6">
                  <a:shade val="45000"/>
                  <a:satMod val="135000"/>
                </a:schemeClr>
                <a:prstClr val="white"/>
              </a:duotone>
              <a:lum bright="20000" contrast="-75000"/>
            </a:blip>
            <a:srcRect/>
            <a:stretch>
              <a:fillRect/>
            </a:stretch>
          </p:blipFill>
          <p:spPr bwMode="auto">
            <a:xfrm>
              <a:off x="0" y="2694698"/>
              <a:ext cx="9144000" cy="4160408"/>
            </a:xfrm>
            <a:prstGeom prst="rect">
              <a:avLst/>
            </a:prstGeom>
            <a:ln>
              <a:noFill/>
            </a:ln>
            <a:effectLst>
              <a:outerShdw blurRad="50800" dist="50800" dir="2700000" algn="tl" rotWithShape="0">
                <a:schemeClr val="tx1">
                  <a:alpha val="40000"/>
                </a:schemeClr>
              </a:outerShdw>
            </a:effectLst>
          </p:spPr>
        </p:pic>
        <p:grpSp>
          <p:nvGrpSpPr>
            <p:cNvPr id="4" name="Group 259"/>
            <p:cNvGrpSpPr/>
            <p:nvPr/>
          </p:nvGrpSpPr>
          <p:grpSpPr>
            <a:xfrm flipV="1">
              <a:off x="271048" y="857232"/>
              <a:ext cx="5944026" cy="4143404"/>
              <a:chOff x="-236" y="1676402"/>
              <a:chExt cx="5944026" cy="5181601"/>
            </a:xfrm>
          </p:grpSpPr>
          <p:sp>
            <p:nvSpPr>
              <p:cNvPr id="250" name="Rectangle 25"/>
              <p:cNvSpPr>
                <a:spLocks noChangeArrowheads="1"/>
              </p:cNvSpPr>
              <p:nvPr/>
            </p:nvSpPr>
            <p:spPr bwMode="auto">
              <a:xfrm>
                <a:off x="329988" y="4038602"/>
                <a:ext cx="165112" cy="2667001"/>
              </a:xfrm>
              <a:prstGeom prst="rect">
                <a:avLst/>
              </a:prstGeom>
              <a:gradFill rotWithShape="1">
                <a:gsLst>
                  <a:gs pos="0">
                    <a:schemeClr val="bg1">
                      <a:lumMod val="65000"/>
                    </a:schemeClr>
                  </a:gs>
                  <a:gs pos="100000">
                    <a:srgbClr val="FFFFCC"/>
                  </a:gs>
                </a:gsLst>
                <a:lin ang="5400000" scaled="1"/>
              </a:gradFill>
              <a:ln w="9525">
                <a:noFill/>
                <a:miter lim="800000"/>
                <a:headEnd/>
                <a:tailEnd/>
              </a:ln>
              <a:effectLst/>
            </p:spPr>
            <p:txBody>
              <a:bodyPr wrap="none" anchor="ctr"/>
              <a:lstStyle/>
              <a:p>
                <a:pPr>
                  <a:defRPr/>
                </a:pPr>
                <a:endParaRPr lang="fa-IR" sz="1662" kern="0">
                  <a:solidFill>
                    <a:sysClr val="windowText" lastClr="000000"/>
                  </a:solidFill>
                </a:endParaRPr>
              </a:p>
            </p:txBody>
          </p:sp>
          <p:sp>
            <p:nvSpPr>
              <p:cNvPr id="251" name="Rectangle 26"/>
              <p:cNvSpPr>
                <a:spLocks noChangeArrowheads="1"/>
              </p:cNvSpPr>
              <p:nvPr/>
            </p:nvSpPr>
            <p:spPr bwMode="auto">
              <a:xfrm>
                <a:off x="164876" y="6400803"/>
                <a:ext cx="3219681" cy="152400"/>
              </a:xfrm>
              <a:prstGeom prst="rect">
                <a:avLst/>
              </a:prstGeom>
              <a:gradFill rotWithShape="1">
                <a:gsLst>
                  <a:gs pos="0">
                    <a:srgbClr val="FFFFCC"/>
                  </a:gs>
                  <a:gs pos="100000">
                    <a:srgbClr val="FFFFCC">
                      <a:gamma/>
                      <a:shade val="46275"/>
                      <a:invGamma/>
                    </a:srgbClr>
                  </a:gs>
                </a:gsLst>
                <a:lin ang="0" scaled="1"/>
              </a:gradFill>
              <a:ln w="9525">
                <a:noFill/>
                <a:miter lim="800000"/>
                <a:headEnd/>
                <a:tailEnd/>
              </a:ln>
              <a:effectLst/>
            </p:spPr>
            <p:txBody>
              <a:bodyPr wrap="none" anchor="ctr"/>
              <a:lstStyle/>
              <a:p>
                <a:pPr>
                  <a:defRPr/>
                </a:pPr>
                <a:endParaRPr lang="fa-IR" sz="1662" kern="0">
                  <a:solidFill>
                    <a:sysClr val="windowText" lastClr="000000"/>
                  </a:solidFill>
                </a:endParaRPr>
              </a:p>
            </p:txBody>
          </p:sp>
          <p:sp>
            <p:nvSpPr>
              <p:cNvPr id="252" name="Rectangle 27"/>
              <p:cNvSpPr>
                <a:spLocks noChangeArrowheads="1"/>
              </p:cNvSpPr>
              <p:nvPr/>
            </p:nvSpPr>
            <p:spPr bwMode="auto">
              <a:xfrm>
                <a:off x="495100" y="5791203"/>
                <a:ext cx="82556" cy="609600"/>
              </a:xfrm>
              <a:prstGeom prst="rect">
                <a:avLst/>
              </a:prstGeom>
              <a:solidFill>
                <a:srgbClr val="CC9900"/>
              </a:solidFill>
              <a:ln w="9525">
                <a:noFill/>
                <a:miter lim="800000"/>
                <a:headEnd/>
                <a:tailEnd/>
              </a:ln>
              <a:effectLst/>
            </p:spPr>
            <p:txBody>
              <a:bodyPr wrap="none" anchor="ctr"/>
              <a:lstStyle/>
              <a:p>
                <a:pPr>
                  <a:defRPr/>
                </a:pPr>
                <a:endParaRPr lang="fa-IR" sz="1662" kern="0">
                  <a:solidFill>
                    <a:sysClr val="windowText" lastClr="000000"/>
                  </a:solidFill>
                </a:endParaRPr>
              </a:p>
            </p:txBody>
          </p:sp>
          <p:sp>
            <p:nvSpPr>
              <p:cNvPr id="253" name="Rectangle 28"/>
              <p:cNvSpPr>
                <a:spLocks noChangeArrowheads="1"/>
              </p:cNvSpPr>
              <p:nvPr/>
            </p:nvSpPr>
            <p:spPr bwMode="auto">
              <a:xfrm rot="5400000">
                <a:off x="828501" y="6073757"/>
                <a:ext cx="76200" cy="577891"/>
              </a:xfrm>
              <a:prstGeom prst="rect">
                <a:avLst/>
              </a:prstGeom>
              <a:solidFill>
                <a:srgbClr val="CC9900"/>
              </a:solidFill>
              <a:ln w="9525">
                <a:noFill/>
                <a:miter lim="800000"/>
                <a:headEnd/>
                <a:tailEnd/>
              </a:ln>
              <a:effectLst/>
            </p:spPr>
            <p:txBody>
              <a:bodyPr wrap="none" anchor="ctr"/>
              <a:lstStyle/>
              <a:p>
                <a:pPr>
                  <a:defRPr/>
                </a:pPr>
                <a:endParaRPr lang="fa-IR" sz="1662" kern="0">
                  <a:solidFill>
                    <a:sysClr val="windowText" lastClr="000000"/>
                  </a:solidFill>
                </a:endParaRPr>
              </a:p>
            </p:txBody>
          </p:sp>
          <p:sp>
            <p:nvSpPr>
              <p:cNvPr id="254" name="Line 29"/>
              <p:cNvSpPr>
                <a:spLocks noChangeShapeType="1"/>
              </p:cNvSpPr>
              <p:nvPr/>
            </p:nvSpPr>
            <p:spPr bwMode="auto">
              <a:xfrm>
                <a:off x="3384557" y="6477003"/>
                <a:ext cx="1568562" cy="0"/>
              </a:xfrm>
              <a:prstGeom prst="line">
                <a:avLst/>
              </a:prstGeom>
              <a:ln w="12700">
                <a:prstDash val="sysDot"/>
                <a:headEnd/>
                <a:tailEnd/>
              </a:ln>
            </p:spPr>
            <p:style>
              <a:lnRef idx="1">
                <a:schemeClr val="dk1"/>
              </a:lnRef>
              <a:fillRef idx="0">
                <a:schemeClr val="dk1"/>
              </a:fillRef>
              <a:effectRef idx="0">
                <a:schemeClr val="dk1"/>
              </a:effectRef>
              <a:fontRef idx="minor">
                <a:schemeClr val="tx1"/>
              </a:fontRef>
            </p:style>
            <p:txBody>
              <a:bodyPr/>
              <a:lstStyle/>
              <a:p>
                <a:pPr>
                  <a:defRPr/>
                </a:pPr>
                <a:endParaRPr lang="fa-IR" sz="1662" kern="0">
                  <a:solidFill>
                    <a:sysClr val="windowText" lastClr="000000"/>
                  </a:solidFill>
                </a:endParaRPr>
              </a:p>
            </p:txBody>
          </p:sp>
          <p:sp>
            <p:nvSpPr>
              <p:cNvPr id="255" name="Line 30"/>
              <p:cNvSpPr>
                <a:spLocks noChangeShapeType="1"/>
              </p:cNvSpPr>
              <p:nvPr/>
            </p:nvSpPr>
            <p:spPr bwMode="auto">
              <a:xfrm>
                <a:off x="3384557" y="6553203"/>
                <a:ext cx="2559233" cy="0"/>
              </a:xfrm>
              <a:prstGeom prst="line">
                <a:avLst/>
              </a:prstGeom>
              <a:ln w="19050">
                <a:prstDash val="sysDot"/>
                <a:headEnd/>
                <a:tailEnd/>
              </a:ln>
            </p:spPr>
            <p:style>
              <a:lnRef idx="1">
                <a:schemeClr val="accent1"/>
              </a:lnRef>
              <a:fillRef idx="0">
                <a:schemeClr val="accent1"/>
              </a:fillRef>
              <a:effectRef idx="0">
                <a:schemeClr val="accent1"/>
              </a:effectRef>
              <a:fontRef idx="minor">
                <a:schemeClr val="tx1"/>
              </a:fontRef>
            </p:style>
            <p:txBody>
              <a:bodyPr/>
              <a:lstStyle/>
              <a:p>
                <a:pPr>
                  <a:defRPr/>
                </a:pPr>
                <a:endParaRPr lang="fa-IR" sz="1662" kern="0">
                  <a:solidFill>
                    <a:sysClr val="windowText" lastClr="000000"/>
                  </a:solidFill>
                </a:endParaRPr>
              </a:p>
            </p:txBody>
          </p:sp>
          <p:sp>
            <p:nvSpPr>
              <p:cNvPr id="256" name="Line 32"/>
              <p:cNvSpPr>
                <a:spLocks noChangeShapeType="1"/>
              </p:cNvSpPr>
              <p:nvPr/>
            </p:nvSpPr>
            <p:spPr bwMode="auto">
              <a:xfrm flipH="1">
                <a:off x="-236" y="6477003"/>
                <a:ext cx="3384793" cy="0"/>
              </a:xfrm>
              <a:prstGeom prst="line">
                <a:avLst/>
              </a:prstGeom>
              <a:noFill/>
              <a:ln w="22225">
                <a:solidFill>
                  <a:srgbClr val="9383B3"/>
                </a:solidFill>
                <a:prstDash val="sysDot"/>
                <a:round/>
                <a:headEnd/>
                <a:tailEnd/>
              </a:ln>
              <a:effectLst/>
            </p:spPr>
            <p:txBody>
              <a:bodyPr/>
              <a:lstStyle/>
              <a:p>
                <a:pPr>
                  <a:defRPr/>
                </a:pPr>
                <a:endParaRPr lang="fa-IR" sz="1662" kern="0">
                  <a:solidFill>
                    <a:sysClr val="windowText" lastClr="000000"/>
                  </a:solidFill>
                </a:endParaRPr>
              </a:p>
            </p:txBody>
          </p:sp>
          <p:sp>
            <p:nvSpPr>
              <p:cNvPr id="257" name="Line 33"/>
              <p:cNvSpPr>
                <a:spLocks noChangeShapeType="1"/>
              </p:cNvSpPr>
              <p:nvPr/>
            </p:nvSpPr>
            <p:spPr bwMode="auto">
              <a:xfrm flipV="1">
                <a:off x="412544" y="4038602"/>
                <a:ext cx="0" cy="2819401"/>
              </a:xfrm>
              <a:prstGeom prst="line">
                <a:avLst/>
              </a:prstGeom>
              <a:noFill/>
              <a:ln w="22225">
                <a:solidFill>
                  <a:srgbClr val="9383B3"/>
                </a:solidFill>
                <a:prstDash val="sysDot"/>
                <a:round/>
                <a:headEnd/>
                <a:tailEnd/>
              </a:ln>
              <a:effectLst/>
            </p:spPr>
            <p:txBody>
              <a:bodyPr/>
              <a:lstStyle/>
              <a:p>
                <a:pPr>
                  <a:defRPr/>
                </a:pPr>
                <a:endParaRPr lang="fa-IR" sz="1662" kern="0">
                  <a:solidFill>
                    <a:sysClr val="windowText" lastClr="000000"/>
                  </a:solidFill>
                </a:endParaRPr>
              </a:p>
            </p:txBody>
          </p:sp>
          <p:sp>
            <p:nvSpPr>
              <p:cNvPr id="258" name="Line 34"/>
              <p:cNvSpPr>
                <a:spLocks noChangeShapeType="1"/>
              </p:cNvSpPr>
              <p:nvPr/>
            </p:nvSpPr>
            <p:spPr bwMode="auto">
              <a:xfrm flipV="1">
                <a:off x="412544" y="2362202"/>
                <a:ext cx="0" cy="1676400"/>
              </a:xfrm>
              <a:prstGeom prst="line">
                <a:avLst/>
              </a:prstGeom>
              <a:ln w="12700">
                <a:prstDash val="sysDot"/>
                <a:headEnd/>
                <a:tailEnd/>
              </a:ln>
            </p:spPr>
            <p:style>
              <a:lnRef idx="1">
                <a:schemeClr val="dk1"/>
              </a:lnRef>
              <a:fillRef idx="0">
                <a:schemeClr val="dk1"/>
              </a:fillRef>
              <a:effectRef idx="0">
                <a:schemeClr val="dk1"/>
              </a:effectRef>
              <a:fontRef idx="minor">
                <a:schemeClr val="tx1"/>
              </a:fontRef>
            </p:style>
            <p:txBody>
              <a:bodyPr/>
              <a:lstStyle/>
              <a:p>
                <a:pPr>
                  <a:defRPr/>
                </a:pPr>
                <a:endParaRPr lang="fa-IR" sz="1662" kern="0">
                  <a:solidFill>
                    <a:sysClr val="windowText" lastClr="000000"/>
                  </a:solidFill>
                </a:endParaRPr>
              </a:p>
            </p:txBody>
          </p:sp>
          <p:sp>
            <p:nvSpPr>
              <p:cNvPr id="259" name="Line 35"/>
              <p:cNvSpPr>
                <a:spLocks noChangeShapeType="1"/>
              </p:cNvSpPr>
              <p:nvPr/>
            </p:nvSpPr>
            <p:spPr bwMode="auto">
              <a:xfrm flipV="1">
                <a:off x="329988" y="1676402"/>
                <a:ext cx="0" cy="2362200"/>
              </a:xfrm>
              <a:prstGeom prst="line">
                <a:avLst/>
              </a:prstGeom>
              <a:ln w="19050">
                <a:prstDash val="sysDot"/>
                <a:headEnd/>
                <a:tailEnd/>
              </a:ln>
            </p:spPr>
            <p:style>
              <a:lnRef idx="1">
                <a:schemeClr val="accent1"/>
              </a:lnRef>
              <a:fillRef idx="0">
                <a:schemeClr val="accent1"/>
              </a:fillRef>
              <a:effectRef idx="0">
                <a:schemeClr val="accent1"/>
              </a:effectRef>
              <a:fontRef idx="minor">
                <a:schemeClr val="tx1"/>
              </a:fontRef>
            </p:style>
            <p:txBody>
              <a:bodyPr/>
              <a:lstStyle/>
              <a:p>
                <a:pPr>
                  <a:defRPr/>
                </a:pPr>
                <a:endParaRPr lang="fa-IR" sz="1662" kern="0">
                  <a:solidFill>
                    <a:sysClr val="windowText" lastClr="000000"/>
                  </a:solidFill>
                </a:endParaRPr>
              </a:p>
            </p:txBody>
          </p:sp>
        </p:grpSp>
        <p:grpSp>
          <p:nvGrpSpPr>
            <p:cNvPr id="5" name="Group 15"/>
            <p:cNvGrpSpPr/>
            <p:nvPr/>
          </p:nvGrpSpPr>
          <p:grpSpPr>
            <a:xfrm>
              <a:off x="67432" y="538679"/>
              <a:ext cx="5218950" cy="3318948"/>
              <a:chOff x="73051" y="538679"/>
              <a:chExt cx="5653862" cy="3318948"/>
            </a:xfrm>
          </p:grpSpPr>
          <p:sp>
            <p:nvSpPr>
              <p:cNvPr id="7" name="Rectangle 6"/>
              <p:cNvSpPr/>
              <p:nvPr/>
            </p:nvSpPr>
            <p:spPr>
              <a:xfrm>
                <a:off x="1824455" y="538679"/>
                <a:ext cx="3902458" cy="407750"/>
              </a:xfrm>
              <a:prstGeom prst="rect">
                <a:avLst/>
              </a:prstGeom>
            </p:spPr>
            <p:txBody>
              <a:bodyPr wrap="none">
                <a:spAutoFit/>
              </a:bodyPr>
              <a:lstStyle/>
              <a:p>
                <a:pPr>
                  <a:defRPr/>
                </a:pPr>
                <a:r>
                  <a:rPr lang="en-US" sz="1846" b="1" kern="0" dirty="0">
                    <a:ln w="10541" cmpd="sng">
                      <a:solidFill>
                        <a:srgbClr val="EAEAEA">
                          <a:shade val="88000"/>
                          <a:satMod val="110000"/>
                        </a:srgbClr>
                      </a:solidFill>
                      <a:prstDash val="solid"/>
                    </a:ln>
                    <a:gradFill>
                      <a:gsLst>
                        <a:gs pos="0">
                          <a:srgbClr val="EAEAEA">
                            <a:tint val="40000"/>
                            <a:satMod val="250000"/>
                          </a:srgbClr>
                        </a:gs>
                        <a:gs pos="9000">
                          <a:srgbClr val="EAEAEA">
                            <a:tint val="52000"/>
                            <a:satMod val="300000"/>
                          </a:srgbClr>
                        </a:gs>
                        <a:gs pos="50000">
                          <a:srgbClr val="EAEAEA">
                            <a:shade val="20000"/>
                            <a:satMod val="300000"/>
                          </a:srgbClr>
                        </a:gs>
                        <a:gs pos="79000">
                          <a:srgbClr val="EAEAEA">
                            <a:tint val="52000"/>
                            <a:satMod val="300000"/>
                          </a:srgbClr>
                        </a:gs>
                        <a:gs pos="100000">
                          <a:srgbClr val="EAEAEA">
                            <a:tint val="40000"/>
                            <a:satMod val="250000"/>
                          </a:srgbClr>
                        </a:gs>
                      </a:gsLst>
                      <a:lin ang="5400000"/>
                    </a:gradFill>
                    <a:latin typeface="BankGothic Lt BT" pitchFamily="34" charset="0"/>
                  </a:rPr>
                  <a:t>(</a:t>
                </a:r>
                <a:r>
                  <a:rPr lang="en-US" sz="1846" b="1" kern="0" dirty="0" err="1">
                    <a:ln w="10541" cmpd="sng">
                      <a:solidFill>
                        <a:srgbClr val="EAEAEA">
                          <a:shade val="88000"/>
                          <a:satMod val="110000"/>
                        </a:srgbClr>
                      </a:solidFill>
                      <a:prstDash val="solid"/>
                    </a:ln>
                    <a:gradFill>
                      <a:gsLst>
                        <a:gs pos="0">
                          <a:srgbClr val="EAEAEA">
                            <a:tint val="40000"/>
                            <a:satMod val="250000"/>
                          </a:srgbClr>
                        </a:gs>
                        <a:gs pos="9000">
                          <a:srgbClr val="EAEAEA">
                            <a:tint val="52000"/>
                            <a:satMod val="300000"/>
                          </a:srgbClr>
                        </a:gs>
                        <a:gs pos="50000">
                          <a:srgbClr val="EAEAEA">
                            <a:shade val="20000"/>
                            <a:satMod val="300000"/>
                          </a:srgbClr>
                        </a:gs>
                        <a:gs pos="79000">
                          <a:srgbClr val="EAEAEA">
                            <a:tint val="52000"/>
                            <a:satMod val="300000"/>
                          </a:srgbClr>
                        </a:gs>
                        <a:gs pos="100000">
                          <a:srgbClr val="EAEAEA">
                            <a:tint val="40000"/>
                            <a:satMod val="250000"/>
                          </a:srgbClr>
                        </a:gs>
                      </a:gsLst>
                      <a:lin ang="5400000"/>
                    </a:gradFill>
                    <a:latin typeface="BankGothic Lt BT" pitchFamily="34" charset="0"/>
                  </a:rPr>
                  <a:t>beinolharamein</a:t>
                </a:r>
                <a:r>
                  <a:rPr lang="en-US" sz="1846" b="1" kern="0" dirty="0">
                    <a:ln w="10541" cmpd="sng">
                      <a:solidFill>
                        <a:srgbClr val="EAEAEA">
                          <a:shade val="88000"/>
                          <a:satMod val="110000"/>
                        </a:srgbClr>
                      </a:solidFill>
                      <a:prstDash val="solid"/>
                    </a:ln>
                    <a:gradFill>
                      <a:gsLst>
                        <a:gs pos="0">
                          <a:srgbClr val="EAEAEA">
                            <a:tint val="40000"/>
                            <a:satMod val="250000"/>
                          </a:srgbClr>
                        </a:gs>
                        <a:gs pos="9000">
                          <a:srgbClr val="EAEAEA">
                            <a:tint val="52000"/>
                            <a:satMod val="300000"/>
                          </a:srgbClr>
                        </a:gs>
                        <a:gs pos="50000">
                          <a:srgbClr val="EAEAEA">
                            <a:shade val="20000"/>
                            <a:satMod val="300000"/>
                          </a:srgbClr>
                        </a:gs>
                        <a:gs pos="79000">
                          <a:srgbClr val="EAEAEA">
                            <a:tint val="52000"/>
                            <a:satMod val="300000"/>
                          </a:srgbClr>
                        </a:gs>
                        <a:gs pos="100000">
                          <a:srgbClr val="EAEAEA">
                            <a:tint val="40000"/>
                            <a:satMod val="250000"/>
                          </a:srgbClr>
                        </a:gs>
                      </a:gsLst>
                      <a:lin ang="5400000"/>
                    </a:gradFill>
                    <a:latin typeface="BankGothic Lt BT" pitchFamily="34" charset="0"/>
                  </a:rPr>
                  <a:t> of shiraz)</a:t>
                </a:r>
                <a:endParaRPr lang="fa-IR" sz="1846" b="1" kern="0" dirty="0">
                  <a:ln w="10541" cmpd="sng">
                    <a:solidFill>
                      <a:srgbClr val="EAEAEA">
                        <a:shade val="88000"/>
                        <a:satMod val="110000"/>
                      </a:srgbClr>
                    </a:solidFill>
                    <a:prstDash val="solid"/>
                  </a:ln>
                  <a:gradFill>
                    <a:gsLst>
                      <a:gs pos="0">
                        <a:srgbClr val="EAEAEA">
                          <a:tint val="40000"/>
                          <a:satMod val="250000"/>
                        </a:srgbClr>
                      </a:gs>
                      <a:gs pos="9000">
                        <a:srgbClr val="EAEAEA">
                          <a:tint val="52000"/>
                          <a:satMod val="300000"/>
                        </a:srgbClr>
                      </a:gs>
                      <a:gs pos="50000">
                        <a:srgbClr val="EAEAEA">
                          <a:shade val="20000"/>
                          <a:satMod val="300000"/>
                        </a:srgbClr>
                      </a:gs>
                      <a:gs pos="79000">
                        <a:srgbClr val="EAEAEA">
                          <a:tint val="52000"/>
                          <a:satMod val="300000"/>
                        </a:srgbClr>
                      </a:gs>
                      <a:gs pos="100000">
                        <a:srgbClr val="EAEAEA">
                          <a:tint val="40000"/>
                          <a:satMod val="250000"/>
                        </a:srgbClr>
                      </a:gs>
                    </a:gsLst>
                    <a:lin ang="5400000"/>
                  </a:gradFill>
                  <a:latin typeface="BankGothic Lt BT" pitchFamily="34" charset="0"/>
                </a:endParaRPr>
              </a:p>
            </p:txBody>
          </p:sp>
          <p:sp>
            <p:nvSpPr>
              <p:cNvPr id="8" name="Rectangle 7"/>
              <p:cNvSpPr/>
              <p:nvPr/>
            </p:nvSpPr>
            <p:spPr>
              <a:xfrm rot="16200000">
                <a:off x="-1131431" y="2276027"/>
                <a:ext cx="2786082" cy="377118"/>
              </a:xfrm>
              <a:prstGeom prst="rect">
                <a:avLst/>
              </a:prstGeom>
            </p:spPr>
            <p:txBody>
              <a:bodyPr wrap="square">
                <a:spAutoFit/>
                <a:scene3d>
                  <a:camera prst="orthographicFront"/>
                  <a:lightRig rig="glow" dir="tl">
                    <a:rot lat="0" lon="0" rev="5400000"/>
                  </a:lightRig>
                </a:scene3d>
                <a:sp3d contourW="12700">
                  <a:bevelT w="25400" h="25400"/>
                  <a:contourClr>
                    <a:schemeClr val="accent6">
                      <a:shade val="73000"/>
                    </a:schemeClr>
                  </a:contourClr>
                </a:sp3d>
              </a:bodyPr>
              <a:lstStyle/>
              <a:p>
                <a:pPr algn="ctr"/>
                <a:r>
                  <a:rPr lang="fa-IR" sz="1662" b="1" dirty="0">
                    <a:ln w="11430"/>
                    <a:gradFill>
                      <a:gsLst>
                        <a:gs pos="0">
                          <a:srgbClr val="555555">
                            <a:tint val="90000"/>
                            <a:satMod val="120000"/>
                          </a:srgbClr>
                        </a:gs>
                        <a:gs pos="25000">
                          <a:srgbClr val="555555">
                            <a:tint val="93000"/>
                            <a:satMod val="120000"/>
                          </a:srgbClr>
                        </a:gs>
                        <a:gs pos="50000">
                          <a:srgbClr val="555555">
                            <a:shade val="89000"/>
                            <a:satMod val="110000"/>
                          </a:srgbClr>
                        </a:gs>
                        <a:gs pos="75000">
                          <a:srgbClr val="555555">
                            <a:tint val="93000"/>
                            <a:satMod val="120000"/>
                          </a:srgbClr>
                        </a:gs>
                        <a:gs pos="100000">
                          <a:srgbClr val="555555">
                            <a:tint val="90000"/>
                            <a:satMod val="120000"/>
                          </a:srgbClr>
                        </a:gs>
                      </a:gsLst>
                      <a:lin ang="5400000"/>
                    </a:gradFill>
                    <a:effectLst>
                      <a:outerShdw blurRad="80000" dist="40000" dir="5040000" algn="tl">
                        <a:srgbClr val="000000">
                          <a:alpha val="30000"/>
                        </a:srgbClr>
                      </a:outerShdw>
                    </a:effectLst>
                    <a:cs typeface="B Kamran" pitchFamily="2" charset="-78"/>
                  </a:rPr>
                  <a:t>بین الحرمین شیراز</a:t>
                </a:r>
              </a:p>
            </p:txBody>
          </p:sp>
        </p:grpSp>
        <p:pic>
          <p:nvPicPr>
            <p:cNvPr id="235" name="Picture 6" descr="شاهچراغ؛ شیراز؛ عکس از آنوبانینی">
              <a:hlinkClick r:id="rId3"/>
            </p:cNvPr>
            <p:cNvPicPr>
              <a:picLocks noChangeAspect="1" noChangeArrowheads="1"/>
            </p:cNvPicPr>
            <p:nvPr/>
          </p:nvPicPr>
          <p:blipFill>
            <a:blip r:embed="rId4">
              <a:clrChange>
                <a:clrFrom>
                  <a:srgbClr val="03030F"/>
                </a:clrFrom>
                <a:clrTo>
                  <a:srgbClr val="03030F">
                    <a:alpha val="0"/>
                  </a:srgbClr>
                </a:clrTo>
              </a:clrChange>
            </a:blip>
            <a:srcRect/>
            <a:stretch>
              <a:fillRect/>
            </a:stretch>
          </p:blipFill>
          <p:spPr bwMode="auto">
            <a:xfrm>
              <a:off x="7212343" y="285728"/>
              <a:ext cx="1931657" cy="1191187"/>
            </a:xfrm>
            <a:prstGeom prst="rect">
              <a:avLst/>
            </a:prstGeom>
            <a:ln>
              <a:noFill/>
            </a:ln>
            <a:effectLst>
              <a:outerShdw blurRad="50800" dist="38100" dir="2700000" algn="tl" rotWithShape="0">
                <a:prstClr val="black">
                  <a:alpha val="40000"/>
                </a:prstClr>
              </a:outerShdw>
              <a:softEdge rad="63500"/>
            </a:effectLst>
          </p:spPr>
        </p:pic>
        <p:pic>
          <p:nvPicPr>
            <p:cNvPr id="1028" name="Picture 4" descr="E:\baft farsoode\ax\pic\shahchw.jpg"/>
            <p:cNvPicPr>
              <a:picLocks noChangeAspect="1" noChangeArrowheads="1"/>
            </p:cNvPicPr>
            <p:nvPr/>
          </p:nvPicPr>
          <p:blipFill>
            <a:blip r:embed="rId5" cstate="screen">
              <a:clrChange>
                <a:clrFrom>
                  <a:srgbClr val="BEE2FA"/>
                </a:clrFrom>
                <a:clrTo>
                  <a:srgbClr val="BEE2FA">
                    <a:alpha val="0"/>
                  </a:srgbClr>
                </a:clrTo>
              </a:clrChange>
              <a:extLst>
                <a:ext uri="{28A0092B-C50C-407E-A947-70E740481C1C}">
                  <a14:useLocalDpi xmlns:a14="http://schemas.microsoft.com/office/drawing/2010/main"/>
                </a:ext>
              </a:extLst>
            </a:blip>
            <a:srcRect/>
            <a:stretch>
              <a:fillRect/>
            </a:stretch>
          </p:blipFill>
          <p:spPr bwMode="auto">
            <a:xfrm>
              <a:off x="0" y="0"/>
              <a:ext cx="1813436" cy="1464431"/>
            </a:xfrm>
            <a:prstGeom prst="rect">
              <a:avLst/>
            </a:prstGeom>
            <a:ln>
              <a:noFill/>
            </a:ln>
            <a:effectLst>
              <a:outerShdw blurRad="50800" dist="38100" dir="2700000" algn="tl" rotWithShape="0">
                <a:prstClr val="black">
                  <a:alpha val="40000"/>
                </a:prstClr>
              </a:outerShdw>
              <a:softEdge rad="63500"/>
            </a:effectLst>
          </p:spPr>
        </p:pic>
        <p:cxnSp>
          <p:nvCxnSpPr>
            <p:cNvPr id="263" name="Straight Connector 262"/>
            <p:cNvCxnSpPr/>
            <p:nvPr/>
          </p:nvCxnSpPr>
          <p:spPr bwMode="auto">
            <a:xfrm rot="5400000">
              <a:off x="-1535949" y="4179099"/>
              <a:ext cx="4071966" cy="1588"/>
            </a:xfrm>
            <a:prstGeom prst="line">
              <a:avLst/>
            </a:prstGeom>
            <a:ln cmpd="dbl">
              <a:solidFill>
                <a:srgbClr val="D1D1D1"/>
              </a:solidFill>
              <a:prstDash val="solid"/>
              <a:headEnd type="none" w="sm" len="sm"/>
              <a:tailEnd type="none" w="sm" len="sm"/>
            </a:ln>
          </p:spPr>
          <p:style>
            <a:lnRef idx="3">
              <a:schemeClr val="accent1"/>
            </a:lnRef>
            <a:fillRef idx="0">
              <a:schemeClr val="accent1"/>
            </a:fillRef>
            <a:effectRef idx="2">
              <a:schemeClr val="accent1"/>
            </a:effectRef>
            <a:fontRef idx="minor">
              <a:schemeClr val="tx1"/>
            </a:fontRef>
          </p:style>
        </p:cxnSp>
      </p:grpSp>
      <p:sp>
        <p:nvSpPr>
          <p:cNvPr id="24" name="Text Box 40"/>
          <p:cNvSpPr txBox="1">
            <a:spLocks noChangeArrowheads="1"/>
          </p:cNvSpPr>
          <p:nvPr/>
        </p:nvSpPr>
        <p:spPr bwMode="auto">
          <a:xfrm>
            <a:off x="4637943" y="5934826"/>
            <a:ext cx="3267325" cy="241380"/>
          </a:xfrm>
          <a:prstGeom prst="rect">
            <a:avLst/>
          </a:prstGeom>
          <a:noFill/>
          <a:ln w="9525">
            <a:noFill/>
            <a:miter lim="800000"/>
            <a:headEnd/>
            <a:tailEnd/>
          </a:ln>
          <a:effectLst/>
        </p:spPr>
        <p:txBody>
          <a:bodyPr wrap="square" lIns="84357" tIns="42180" rIns="84357" bIns="42180">
            <a:spAutoFit/>
          </a:bodyPr>
          <a:lstStyle/>
          <a:p>
            <a:pPr defTabSz="843914">
              <a:spcBef>
                <a:spcPct val="50000"/>
              </a:spcBef>
            </a:pPr>
            <a:r>
              <a:rPr lang="fa-IR" sz="1015" dirty="0">
                <a:solidFill>
                  <a:srgbClr val="FFFFFF"/>
                </a:solidFill>
                <a:effectLst>
                  <a:outerShdw blurRad="38100" dist="38100" dir="2700000" algn="tl">
                    <a:srgbClr val="000000">
                      <a:alpha val="43137"/>
                    </a:srgbClr>
                  </a:outerShdw>
                  <a:reflection blurRad="6350" stA="60000" endA="900" endPos="60000" dist="29997" dir="5400000" sy="-100000" algn="bl" rotWithShape="0"/>
                </a:effectLst>
                <a:cs typeface="B Homa" pitchFamily="2" charset="-78"/>
              </a:rPr>
              <a:t>کــاربريهــای پيشنهـادی  محــدوده طـــرح پيــــش از تخريــــب</a:t>
            </a:r>
            <a:endParaRPr lang="en-US" sz="1015" dirty="0">
              <a:solidFill>
                <a:srgbClr val="FFFFFF"/>
              </a:solidFill>
              <a:effectLst>
                <a:outerShdw blurRad="38100" dist="38100" dir="2700000" algn="tl">
                  <a:srgbClr val="000000">
                    <a:alpha val="43137"/>
                  </a:srgbClr>
                </a:outerShdw>
                <a:reflection blurRad="6350" stA="60000" endA="900" endPos="60000" dist="29997" dir="5400000" sy="-100000" algn="bl" rotWithShape="0"/>
              </a:effectLst>
              <a:cs typeface="B Homa" pitchFamily="2" charset="-78"/>
            </a:endParaRPr>
          </a:p>
        </p:txBody>
      </p:sp>
      <p:pic>
        <p:nvPicPr>
          <p:cNvPr id="25" name="Picture 44" descr="Leg"/>
          <p:cNvPicPr>
            <a:picLocks noChangeAspect="1" noChangeArrowheads="1"/>
          </p:cNvPicPr>
          <p:nvPr/>
        </p:nvPicPr>
        <p:blipFill>
          <a:blip r:embed="rId6" cstate="screen">
            <a:lum bright="-20000" contrast="-40000"/>
            <a:clrChange>
              <a:clrFrom>
                <a:srgbClr val="0C0C0C"/>
              </a:clrFrom>
              <a:clrTo>
                <a:srgbClr val="0C0C0C">
                  <a:alpha val="0"/>
                </a:srgbClr>
              </a:clrTo>
            </a:clrChange>
            <a:extLst>
              <a:ext uri="{28A0092B-C50C-407E-A947-70E740481C1C}">
                <a14:useLocalDpi xmlns:a14="http://schemas.microsoft.com/office/drawing/2010/main"/>
              </a:ext>
            </a:extLst>
          </a:blip>
          <a:srcRect/>
          <a:stretch>
            <a:fillRect/>
          </a:stretch>
        </p:blipFill>
        <p:spPr bwMode="auto">
          <a:xfrm>
            <a:off x="5758970" y="1978260"/>
            <a:ext cx="990823" cy="764853"/>
          </a:xfrm>
          <a:prstGeom prst="rect">
            <a:avLst/>
          </a:prstGeom>
          <a:noFill/>
          <a:effectLst>
            <a:outerShdw blurRad="50800" dist="50800" dir="2700000" algn="tl" rotWithShape="0">
              <a:prstClr val="black">
                <a:alpha val="60000"/>
              </a:prstClr>
            </a:outerShdw>
          </a:effectLst>
        </p:spPr>
      </p:pic>
      <p:pic>
        <p:nvPicPr>
          <p:cNvPr id="26" name="Picture 45" descr="5-5"/>
          <p:cNvPicPr>
            <a:picLocks noChangeAspect="1" noChangeArrowheads="1"/>
          </p:cNvPicPr>
          <p:nvPr/>
        </p:nvPicPr>
        <p:blipFill>
          <a:blip r:embed="rId7"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1205118" y="1383299"/>
            <a:ext cx="4356024" cy="5013126"/>
          </a:xfrm>
          <a:prstGeom prst="rect">
            <a:avLst/>
          </a:prstGeom>
          <a:noFill/>
          <a:effectLst>
            <a:outerShdw blurRad="50800" dist="63500" dir="2700000" algn="tl" rotWithShape="0">
              <a:prstClr val="black">
                <a:alpha val="70000"/>
              </a:prstClr>
            </a:outerShdw>
          </a:effectLst>
        </p:spPr>
      </p:pic>
    </p:spTree>
    <p:extLst>
      <p:ext uri="{BB962C8B-B14F-4D97-AF65-F5344CB8AC3E}">
        <p14:creationId xmlns:p14="http://schemas.microsoft.com/office/powerpoint/2010/main" val="408671486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66"/>
          <p:cNvGrpSpPr/>
          <p:nvPr/>
        </p:nvGrpSpPr>
        <p:grpSpPr>
          <a:xfrm>
            <a:off x="0" y="263769"/>
            <a:ext cx="9144000" cy="6327790"/>
            <a:chOff x="0" y="0"/>
            <a:chExt cx="9144000" cy="6855106"/>
          </a:xfrm>
        </p:grpSpPr>
        <p:pic>
          <p:nvPicPr>
            <p:cNvPr id="3" name="Picture 2" descr="E:\baft farsoode\ax\pic\bird%20view.jpg"/>
            <p:cNvPicPr>
              <a:picLocks noChangeAspect="1" noChangeArrowheads="1"/>
            </p:cNvPicPr>
            <p:nvPr/>
          </p:nvPicPr>
          <p:blipFill>
            <a:blip r:embed="rId2">
              <a:clrChange>
                <a:clrFrom>
                  <a:srgbClr val="000000"/>
                </a:clrFrom>
                <a:clrTo>
                  <a:srgbClr val="000000">
                    <a:alpha val="0"/>
                  </a:srgbClr>
                </a:clrTo>
              </a:clrChange>
              <a:duotone>
                <a:schemeClr val="accent6">
                  <a:shade val="45000"/>
                  <a:satMod val="135000"/>
                </a:schemeClr>
                <a:prstClr val="white"/>
              </a:duotone>
              <a:lum bright="20000" contrast="-75000"/>
            </a:blip>
            <a:srcRect/>
            <a:stretch>
              <a:fillRect/>
            </a:stretch>
          </p:blipFill>
          <p:spPr bwMode="auto">
            <a:xfrm>
              <a:off x="0" y="2694698"/>
              <a:ext cx="9144000" cy="4160408"/>
            </a:xfrm>
            <a:prstGeom prst="rect">
              <a:avLst/>
            </a:prstGeom>
            <a:ln>
              <a:noFill/>
            </a:ln>
            <a:effectLst>
              <a:outerShdw blurRad="50800" dist="50800" dir="2700000" algn="tl" rotWithShape="0">
                <a:schemeClr val="tx1">
                  <a:alpha val="40000"/>
                </a:schemeClr>
              </a:outerShdw>
            </a:effectLst>
          </p:spPr>
        </p:pic>
        <p:grpSp>
          <p:nvGrpSpPr>
            <p:cNvPr id="4" name="Group 259"/>
            <p:cNvGrpSpPr/>
            <p:nvPr/>
          </p:nvGrpSpPr>
          <p:grpSpPr>
            <a:xfrm flipV="1">
              <a:off x="271048" y="857232"/>
              <a:ext cx="5944026" cy="4143404"/>
              <a:chOff x="-236" y="1676402"/>
              <a:chExt cx="5944026" cy="5181601"/>
            </a:xfrm>
          </p:grpSpPr>
          <p:sp>
            <p:nvSpPr>
              <p:cNvPr id="250" name="Rectangle 25"/>
              <p:cNvSpPr>
                <a:spLocks noChangeArrowheads="1"/>
              </p:cNvSpPr>
              <p:nvPr/>
            </p:nvSpPr>
            <p:spPr bwMode="auto">
              <a:xfrm>
                <a:off x="329988" y="4038602"/>
                <a:ext cx="165112" cy="2667001"/>
              </a:xfrm>
              <a:prstGeom prst="rect">
                <a:avLst/>
              </a:prstGeom>
              <a:gradFill rotWithShape="1">
                <a:gsLst>
                  <a:gs pos="0">
                    <a:schemeClr val="bg1">
                      <a:lumMod val="65000"/>
                    </a:schemeClr>
                  </a:gs>
                  <a:gs pos="100000">
                    <a:srgbClr val="FFFFCC"/>
                  </a:gs>
                </a:gsLst>
                <a:lin ang="5400000" scaled="1"/>
              </a:gradFill>
              <a:ln w="9525">
                <a:noFill/>
                <a:miter lim="800000"/>
                <a:headEnd/>
                <a:tailEnd/>
              </a:ln>
              <a:effectLst/>
            </p:spPr>
            <p:txBody>
              <a:bodyPr wrap="none" anchor="ctr"/>
              <a:lstStyle/>
              <a:p>
                <a:pPr>
                  <a:defRPr/>
                </a:pPr>
                <a:endParaRPr lang="fa-IR" sz="1662" kern="0">
                  <a:solidFill>
                    <a:sysClr val="windowText" lastClr="000000"/>
                  </a:solidFill>
                </a:endParaRPr>
              </a:p>
            </p:txBody>
          </p:sp>
          <p:sp>
            <p:nvSpPr>
              <p:cNvPr id="251" name="Rectangle 26"/>
              <p:cNvSpPr>
                <a:spLocks noChangeArrowheads="1"/>
              </p:cNvSpPr>
              <p:nvPr/>
            </p:nvSpPr>
            <p:spPr bwMode="auto">
              <a:xfrm>
                <a:off x="164876" y="6400803"/>
                <a:ext cx="3219681" cy="152400"/>
              </a:xfrm>
              <a:prstGeom prst="rect">
                <a:avLst/>
              </a:prstGeom>
              <a:gradFill rotWithShape="1">
                <a:gsLst>
                  <a:gs pos="0">
                    <a:srgbClr val="FFFFCC"/>
                  </a:gs>
                  <a:gs pos="100000">
                    <a:srgbClr val="FFFFCC">
                      <a:gamma/>
                      <a:shade val="46275"/>
                      <a:invGamma/>
                    </a:srgbClr>
                  </a:gs>
                </a:gsLst>
                <a:lin ang="0" scaled="1"/>
              </a:gradFill>
              <a:ln w="9525">
                <a:noFill/>
                <a:miter lim="800000"/>
                <a:headEnd/>
                <a:tailEnd/>
              </a:ln>
              <a:effectLst/>
            </p:spPr>
            <p:txBody>
              <a:bodyPr wrap="none" anchor="ctr"/>
              <a:lstStyle/>
              <a:p>
                <a:pPr>
                  <a:defRPr/>
                </a:pPr>
                <a:endParaRPr lang="fa-IR" sz="1662" kern="0">
                  <a:solidFill>
                    <a:sysClr val="windowText" lastClr="000000"/>
                  </a:solidFill>
                </a:endParaRPr>
              </a:p>
            </p:txBody>
          </p:sp>
          <p:sp>
            <p:nvSpPr>
              <p:cNvPr id="252" name="Rectangle 27"/>
              <p:cNvSpPr>
                <a:spLocks noChangeArrowheads="1"/>
              </p:cNvSpPr>
              <p:nvPr/>
            </p:nvSpPr>
            <p:spPr bwMode="auto">
              <a:xfrm>
                <a:off x="495100" y="5791203"/>
                <a:ext cx="82556" cy="609600"/>
              </a:xfrm>
              <a:prstGeom prst="rect">
                <a:avLst/>
              </a:prstGeom>
              <a:solidFill>
                <a:srgbClr val="CC9900"/>
              </a:solidFill>
              <a:ln w="9525">
                <a:noFill/>
                <a:miter lim="800000"/>
                <a:headEnd/>
                <a:tailEnd/>
              </a:ln>
              <a:effectLst/>
            </p:spPr>
            <p:txBody>
              <a:bodyPr wrap="none" anchor="ctr"/>
              <a:lstStyle/>
              <a:p>
                <a:pPr>
                  <a:defRPr/>
                </a:pPr>
                <a:endParaRPr lang="fa-IR" sz="1662" kern="0">
                  <a:solidFill>
                    <a:sysClr val="windowText" lastClr="000000"/>
                  </a:solidFill>
                </a:endParaRPr>
              </a:p>
            </p:txBody>
          </p:sp>
          <p:sp>
            <p:nvSpPr>
              <p:cNvPr id="253" name="Rectangle 28"/>
              <p:cNvSpPr>
                <a:spLocks noChangeArrowheads="1"/>
              </p:cNvSpPr>
              <p:nvPr/>
            </p:nvSpPr>
            <p:spPr bwMode="auto">
              <a:xfrm rot="5400000">
                <a:off x="828501" y="6073757"/>
                <a:ext cx="76200" cy="577891"/>
              </a:xfrm>
              <a:prstGeom prst="rect">
                <a:avLst/>
              </a:prstGeom>
              <a:solidFill>
                <a:srgbClr val="CC9900"/>
              </a:solidFill>
              <a:ln w="9525">
                <a:noFill/>
                <a:miter lim="800000"/>
                <a:headEnd/>
                <a:tailEnd/>
              </a:ln>
              <a:effectLst/>
            </p:spPr>
            <p:txBody>
              <a:bodyPr wrap="none" anchor="ctr"/>
              <a:lstStyle/>
              <a:p>
                <a:pPr>
                  <a:defRPr/>
                </a:pPr>
                <a:endParaRPr lang="fa-IR" sz="1662" kern="0">
                  <a:solidFill>
                    <a:sysClr val="windowText" lastClr="000000"/>
                  </a:solidFill>
                </a:endParaRPr>
              </a:p>
            </p:txBody>
          </p:sp>
          <p:sp>
            <p:nvSpPr>
              <p:cNvPr id="254" name="Line 29"/>
              <p:cNvSpPr>
                <a:spLocks noChangeShapeType="1"/>
              </p:cNvSpPr>
              <p:nvPr/>
            </p:nvSpPr>
            <p:spPr bwMode="auto">
              <a:xfrm>
                <a:off x="3384557" y="6477003"/>
                <a:ext cx="1568562" cy="0"/>
              </a:xfrm>
              <a:prstGeom prst="line">
                <a:avLst/>
              </a:prstGeom>
              <a:ln w="12700">
                <a:prstDash val="sysDot"/>
                <a:headEnd/>
                <a:tailEnd/>
              </a:ln>
            </p:spPr>
            <p:style>
              <a:lnRef idx="1">
                <a:schemeClr val="dk1"/>
              </a:lnRef>
              <a:fillRef idx="0">
                <a:schemeClr val="dk1"/>
              </a:fillRef>
              <a:effectRef idx="0">
                <a:schemeClr val="dk1"/>
              </a:effectRef>
              <a:fontRef idx="minor">
                <a:schemeClr val="tx1"/>
              </a:fontRef>
            </p:style>
            <p:txBody>
              <a:bodyPr/>
              <a:lstStyle/>
              <a:p>
                <a:pPr>
                  <a:defRPr/>
                </a:pPr>
                <a:endParaRPr lang="fa-IR" sz="1662" kern="0">
                  <a:solidFill>
                    <a:sysClr val="windowText" lastClr="000000"/>
                  </a:solidFill>
                </a:endParaRPr>
              </a:p>
            </p:txBody>
          </p:sp>
          <p:sp>
            <p:nvSpPr>
              <p:cNvPr id="255" name="Line 30"/>
              <p:cNvSpPr>
                <a:spLocks noChangeShapeType="1"/>
              </p:cNvSpPr>
              <p:nvPr/>
            </p:nvSpPr>
            <p:spPr bwMode="auto">
              <a:xfrm>
                <a:off x="3384557" y="6553203"/>
                <a:ext cx="2559233" cy="0"/>
              </a:xfrm>
              <a:prstGeom prst="line">
                <a:avLst/>
              </a:prstGeom>
              <a:ln w="19050">
                <a:prstDash val="sysDot"/>
                <a:headEnd/>
                <a:tailEnd/>
              </a:ln>
            </p:spPr>
            <p:style>
              <a:lnRef idx="1">
                <a:schemeClr val="accent1"/>
              </a:lnRef>
              <a:fillRef idx="0">
                <a:schemeClr val="accent1"/>
              </a:fillRef>
              <a:effectRef idx="0">
                <a:schemeClr val="accent1"/>
              </a:effectRef>
              <a:fontRef idx="minor">
                <a:schemeClr val="tx1"/>
              </a:fontRef>
            </p:style>
            <p:txBody>
              <a:bodyPr/>
              <a:lstStyle/>
              <a:p>
                <a:pPr>
                  <a:defRPr/>
                </a:pPr>
                <a:endParaRPr lang="fa-IR" sz="1662" kern="0">
                  <a:solidFill>
                    <a:sysClr val="windowText" lastClr="000000"/>
                  </a:solidFill>
                </a:endParaRPr>
              </a:p>
            </p:txBody>
          </p:sp>
          <p:sp>
            <p:nvSpPr>
              <p:cNvPr id="256" name="Line 32"/>
              <p:cNvSpPr>
                <a:spLocks noChangeShapeType="1"/>
              </p:cNvSpPr>
              <p:nvPr/>
            </p:nvSpPr>
            <p:spPr bwMode="auto">
              <a:xfrm flipH="1">
                <a:off x="-236" y="6477003"/>
                <a:ext cx="3384793" cy="0"/>
              </a:xfrm>
              <a:prstGeom prst="line">
                <a:avLst/>
              </a:prstGeom>
              <a:noFill/>
              <a:ln w="22225">
                <a:solidFill>
                  <a:srgbClr val="9383B3"/>
                </a:solidFill>
                <a:prstDash val="sysDot"/>
                <a:round/>
                <a:headEnd/>
                <a:tailEnd/>
              </a:ln>
              <a:effectLst/>
            </p:spPr>
            <p:txBody>
              <a:bodyPr/>
              <a:lstStyle/>
              <a:p>
                <a:pPr>
                  <a:defRPr/>
                </a:pPr>
                <a:endParaRPr lang="fa-IR" sz="1662" kern="0">
                  <a:solidFill>
                    <a:sysClr val="windowText" lastClr="000000"/>
                  </a:solidFill>
                </a:endParaRPr>
              </a:p>
            </p:txBody>
          </p:sp>
          <p:sp>
            <p:nvSpPr>
              <p:cNvPr id="257" name="Line 33"/>
              <p:cNvSpPr>
                <a:spLocks noChangeShapeType="1"/>
              </p:cNvSpPr>
              <p:nvPr/>
            </p:nvSpPr>
            <p:spPr bwMode="auto">
              <a:xfrm flipV="1">
                <a:off x="412544" y="4038602"/>
                <a:ext cx="0" cy="2819401"/>
              </a:xfrm>
              <a:prstGeom prst="line">
                <a:avLst/>
              </a:prstGeom>
              <a:noFill/>
              <a:ln w="22225">
                <a:solidFill>
                  <a:srgbClr val="9383B3"/>
                </a:solidFill>
                <a:prstDash val="sysDot"/>
                <a:round/>
                <a:headEnd/>
                <a:tailEnd/>
              </a:ln>
              <a:effectLst/>
            </p:spPr>
            <p:txBody>
              <a:bodyPr/>
              <a:lstStyle/>
              <a:p>
                <a:pPr>
                  <a:defRPr/>
                </a:pPr>
                <a:endParaRPr lang="fa-IR" sz="1662" kern="0">
                  <a:solidFill>
                    <a:sysClr val="windowText" lastClr="000000"/>
                  </a:solidFill>
                </a:endParaRPr>
              </a:p>
            </p:txBody>
          </p:sp>
          <p:sp>
            <p:nvSpPr>
              <p:cNvPr id="258" name="Line 34"/>
              <p:cNvSpPr>
                <a:spLocks noChangeShapeType="1"/>
              </p:cNvSpPr>
              <p:nvPr/>
            </p:nvSpPr>
            <p:spPr bwMode="auto">
              <a:xfrm flipV="1">
                <a:off x="412544" y="2362202"/>
                <a:ext cx="0" cy="1676400"/>
              </a:xfrm>
              <a:prstGeom prst="line">
                <a:avLst/>
              </a:prstGeom>
              <a:ln w="12700">
                <a:prstDash val="sysDot"/>
                <a:headEnd/>
                <a:tailEnd/>
              </a:ln>
            </p:spPr>
            <p:style>
              <a:lnRef idx="1">
                <a:schemeClr val="dk1"/>
              </a:lnRef>
              <a:fillRef idx="0">
                <a:schemeClr val="dk1"/>
              </a:fillRef>
              <a:effectRef idx="0">
                <a:schemeClr val="dk1"/>
              </a:effectRef>
              <a:fontRef idx="minor">
                <a:schemeClr val="tx1"/>
              </a:fontRef>
            </p:style>
            <p:txBody>
              <a:bodyPr/>
              <a:lstStyle/>
              <a:p>
                <a:pPr>
                  <a:defRPr/>
                </a:pPr>
                <a:endParaRPr lang="fa-IR" sz="1662" kern="0">
                  <a:solidFill>
                    <a:sysClr val="windowText" lastClr="000000"/>
                  </a:solidFill>
                </a:endParaRPr>
              </a:p>
            </p:txBody>
          </p:sp>
          <p:sp>
            <p:nvSpPr>
              <p:cNvPr id="259" name="Line 35"/>
              <p:cNvSpPr>
                <a:spLocks noChangeShapeType="1"/>
              </p:cNvSpPr>
              <p:nvPr/>
            </p:nvSpPr>
            <p:spPr bwMode="auto">
              <a:xfrm flipV="1">
                <a:off x="329988" y="1676402"/>
                <a:ext cx="0" cy="2362200"/>
              </a:xfrm>
              <a:prstGeom prst="line">
                <a:avLst/>
              </a:prstGeom>
              <a:ln w="19050">
                <a:prstDash val="sysDot"/>
                <a:headEnd/>
                <a:tailEnd/>
              </a:ln>
            </p:spPr>
            <p:style>
              <a:lnRef idx="1">
                <a:schemeClr val="accent1"/>
              </a:lnRef>
              <a:fillRef idx="0">
                <a:schemeClr val="accent1"/>
              </a:fillRef>
              <a:effectRef idx="0">
                <a:schemeClr val="accent1"/>
              </a:effectRef>
              <a:fontRef idx="minor">
                <a:schemeClr val="tx1"/>
              </a:fontRef>
            </p:style>
            <p:txBody>
              <a:bodyPr/>
              <a:lstStyle/>
              <a:p>
                <a:pPr>
                  <a:defRPr/>
                </a:pPr>
                <a:endParaRPr lang="fa-IR" sz="1662" kern="0">
                  <a:solidFill>
                    <a:sysClr val="windowText" lastClr="000000"/>
                  </a:solidFill>
                </a:endParaRPr>
              </a:p>
            </p:txBody>
          </p:sp>
        </p:grpSp>
        <p:grpSp>
          <p:nvGrpSpPr>
            <p:cNvPr id="5" name="Group 15"/>
            <p:cNvGrpSpPr/>
            <p:nvPr/>
          </p:nvGrpSpPr>
          <p:grpSpPr>
            <a:xfrm>
              <a:off x="67432" y="538679"/>
              <a:ext cx="5218950" cy="3318948"/>
              <a:chOff x="73051" y="538679"/>
              <a:chExt cx="5653862" cy="3318948"/>
            </a:xfrm>
          </p:grpSpPr>
          <p:sp>
            <p:nvSpPr>
              <p:cNvPr id="7" name="Rectangle 6"/>
              <p:cNvSpPr/>
              <p:nvPr/>
            </p:nvSpPr>
            <p:spPr>
              <a:xfrm>
                <a:off x="1824455" y="538679"/>
                <a:ext cx="3902458" cy="407750"/>
              </a:xfrm>
              <a:prstGeom prst="rect">
                <a:avLst/>
              </a:prstGeom>
            </p:spPr>
            <p:txBody>
              <a:bodyPr wrap="none">
                <a:spAutoFit/>
              </a:bodyPr>
              <a:lstStyle/>
              <a:p>
                <a:pPr>
                  <a:defRPr/>
                </a:pPr>
                <a:r>
                  <a:rPr lang="en-US" sz="1846" b="1" kern="0" dirty="0">
                    <a:ln w="10541" cmpd="sng">
                      <a:solidFill>
                        <a:srgbClr val="EAEAEA">
                          <a:shade val="88000"/>
                          <a:satMod val="110000"/>
                        </a:srgbClr>
                      </a:solidFill>
                      <a:prstDash val="solid"/>
                    </a:ln>
                    <a:gradFill>
                      <a:gsLst>
                        <a:gs pos="0">
                          <a:srgbClr val="EAEAEA">
                            <a:tint val="40000"/>
                            <a:satMod val="250000"/>
                          </a:srgbClr>
                        </a:gs>
                        <a:gs pos="9000">
                          <a:srgbClr val="EAEAEA">
                            <a:tint val="52000"/>
                            <a:satMod val="300000"/>
                          </a:srgbClr>
                        </a:gs>
                        <a:gs pos="50000">
                          <a:srgbClr val="EAEAEA">
                            <a:shade val="20000"/>
                            <a:satMod val="300000"/>
                          </a:srgbClr>
                        </a:gs>
                        <a:gs pos="79000">
                          <a:srgbClr val="EAEAEA">
                            <a:tint val="52000"/>
                            <a:satMod val="300000"/>
                          </a:srgbClr>
                        </a:gs>
                        <a:gs pos="100000">
                          <a:srgbClr val="EAEAEA">
                            <a:tint val="40000"/>
                            <a:satMod val="250000"/>
                          </a:srgbClr>
                        </a:gs>
                      </a:gsLst>
                      <a:lin ang="5400000"/>
                    </a:gradFill>
                    <a:latin typeface="BankGothic Lt BT" pitchFamily="34" charset="0"/>
                  </a:rPr>
                  <a:t>(</a:t>
                </a:r>
                <a:r>
                  <a:rPr lang="en-US" sz="1846" b="1" kern="0" dirty="0" err="1">
                    <a:ln w="10541" cmpd="sng">
                      <a:solidFill>
                        <a:srgbClr val="EAEAEA">
                          <a:shade val="88000"/>
                          <a:satMod val="110000"/>
                        </a:srgbClr>
                      </a:solidFill>
                      <a:prstDash val="solid"/>
                    </a:ln>
                    <a:gradFill>
                      <a:gsLst>
                        <a:gs pos="0">
                          <a:srgbClr val="EAEAEA">
                            <a:tint val="40000"/>
                            <a:satMod val="250000"/>
                          </a:srgbClr>
                        </a:gs>
                        <a:gs pos="9000">
                          <a:srgbClr val="EAEAEA">
                            <a:tint val="52000"/>
                            <a:satMod val="300000"/>
                          </a:srgbClr>
                        </a:gs>
                        <a:gs pos="50000">
                          <a:srgbClr val="EAEAEA">
                            <a:shade val="20000"/>
                            <a:satMod val="300000"/>
                          </a:srgbClr>
                        </a:gs>
                        <a:gs pos="79000">
                          <a:srgbClr val="EAEAEA">
                            <a:tint val="52000"/>
                            <a:satMod val="300000"/>
                          </a:srgbClr>
                        </a:gs>
                        <a:gs pos="100000">
                          <a:srgbClr val="EAEAEA">
                            <a:tint val="40000"/>
                            <a:satMod val="250000"/>
                          </a:srgbClr>
                        </a:gs>
                      </a:gsLst>
                      <a:lin ang="5400000"/>
                    </a:gradFill>
                    <a:latin typeface="BankGothic Lt BT" pitchFamily="34" charset="0"/>
                  </a:rPr>
                  <a:t>beinolharamein</a:t>
                </a:r>
                <a:r>
                  <a:rPr lang="en-US" sz="1846" b="1" kern="0" dirty="0">
                    <a:ln w="10541" cmpd="sng">
                      <a:solidFill>
                        <a:srgbClr val="EAEAEA">
                          <a:shade val="88000"/>
                          <a:satMod val="110000"/>
                        </a:srgbClr>
                      </a:solidFill>
                      <a:prstDash val="solid"/>
                    </a:ln>
                    <a:gradFill>
                      <a:gsLst>
                        <a:gs pos="0">
                          <a:srgbClr val="EAEAEA">
                            <a:tint val="40000"/>
                            <a:satMod val="250000"/>
                          </a:srgbClr>
                        </a:gs>
                        <a:gs pos="9000">
                          <a:srgbClr val="EAEAEA">
                            <a:tint val="52000"/>
                            <a:satMod val="300000"/>
                          </a:srgbClr>
                        </a:gs>
                        <a:gs pos="50000">
                          <a:srgbClr val="EAEAEA">
                            <a:shade val="20000"/>
                            <a:satMod val="300000"/>
                          </a:srgbClr>
                        </a:gs>
                        <a:gs pos="79000">
                          <a:srgbClr val="EAEAEA">
                            <a:tint val="52000"/>
                            <a:satMod val="300000"/>
                          </a:srgbClr>
                        </a:gs>
                        <a:gs pos="100000">
                          <a:srgbClr val="EAEAEA">
                            <a:tint val="40000"/>
                            <a:satMod val="250000"/>
                          </a:srgbClr>
                        </a:gs>
                      </a:gsLst>
                      <a:lin ang="5400000"/>
                    </a:gradFill>
                    <a:latin typeface="BankGothic Lt BT" pitchFamily="34" charset="0"/>
                  </a:rPr>
                  <a:t> of shiraz)</a:t>
                </a:r>
                <a:endParaRPr lang="fa-IR" sz="1846" b="1" kern="0" dirty="0">
                  <a:ln w="10541" cmpd="sng">
                    <a:solidFill>
                      <a:srgbClr val="EAEAEA">
                        <a:shade val="88000"/>
                        <a:satMod val="110000"/>
                      </a:srgbClr>
                    </a:solidFill>
                    <a:prstDash val="solid"/>
                  </a:ln>
                  <a:gradFill>
                    <a:gsLst>
                      <a:gs pos="0">
                        <a:srgbClr val="EAEAEA">
                          <a:tint val="40000"/>
                          <a:satMod val="250000"/>
                        </a:srgbClr>
                      </a:gs>
                      <a:gs pos="9000">
                        <a:srgbClr val="EAEAEA">
                          <a:tint val="52000"/>
                          <a:satMod val="300000"/>
                        </a:srgbClr>
                      </a:gs>
                      <a:gs pos="50000">
                        <a:srgbClr val="EAEAEA">
                          <a:shade val="20000"/>
                          <a:satMod val="300000"/>
                        </a:srgbClr>
                      </a:gs>
                      <a:gs pos="79000">
                        <a:srgbClr val="EAEAEA">
                          <a:tint val="52000"/>
                          <a:satMod val="300000"/>
                        </a:srgbClr>
                      </a:gs>
                      <a:gs pos="100000">
                        <a:srgbClr val="EAEAEA">
                          <a:tint val="40000"/>
                          <a:satMod val="250000"/>
                        </a:srgbClr>
                      </a:gs>
                    </a:gsLst>
                    <a:lin ang="5400000"/>
                  </a:gradFill>
                  <a:latin typeface="BankGothic Lt BT" pitchFamily="34" charset="0"/>
                </a:endParaRPr>
              </a:p>
            </p:txBody>
          </p:sp>
          <p:sp>
            <p:nvSpPr>
              <p:cNvPr id="8" name="Rectangle 7"/>
              <p:cNvSpPr/>
              <p:nvPr/>
            </p:nvSpPr>
            <p:spPr>
              <a:xfrm rot="16200000">
                <a:off x="-1131431" y="2276027"/>
                <a:ext cx="2786082" cy="377118"/>
              </a:xfrm>
              <a:prstGeom prst="rect">
                <a:avLst/>
              </a:prstGeom>
            </p:spPr>
            <p:txBody>
              <a:bodyPr wrap="square">
                <a:spAutoFit/>
                <a:scene3d>
                  <a:camera prst="orthographicFront"/>
                  <a:lightRig rig="glow" dir="tl">
                    <a:rot lat="0" lon="0" rev="5400000"/>
                  </a:lightRig>
                </a:scene3d>
                <a:sp3d contourW="12700">
                  <a:bevelT w="25400" h="25400"/>
                  <a:contourClr>
                    <a:schemeClr val="accent6">
                      <a:shade val="73000"/>
                    </a:schemeClr>
                  </a:contourClr>
                </a:sp3d>
              </a:bodyPr>
              <a:lstStyle/>
              <a:p>
                <a:pPr algn="ctr"/>
                <a:r>
                  <a:rPr lang="fa-IR" sz="1662" b="1" dirty="0">
                    <a:ln w="11430"/>
                    <a:gradFill>
                      <a:gsLst>
                        <a:gs pos="0">
                          <a:srgbClr val="555555">
                            <a:tint val="90000"/>
                            <a:satMod val="120000"/>
                          </a:srgbClr>
                        </a:gs>
                        <a:gs pos="25000">
                          <a:srgbClr val="555555">
                            <a:tint val="93000"/>
                            <a:satMod val="120000"/>
                          </a:srgbClr>
                        </a:gs>
                        <a:gs pos="50000">
                          <a:srgbClr val="555555">
                            <a:shade val="89000"/>
                            <a:satMod val="110000"/>
                          </a:srgbClr>
                        </a:gs>
                        <a:gs pos="75000">
                          <a:srgbClr val="555555">
                            <a:tint val="93000"/>
                            <a:satMod val="120000"/>
                          </a:srgbClr>
                        </a:gs>
                        <a:gs pos="100000">
                          <a:srgbClr val="555555">
                            <a:tint val="90000"/>
                            <a:satMod val="120000"/>
                          </a:srgbClr>
                        </a:gs>
                      </a:gsLst>
                      <a:lin ang="5400000"/>
                    </a:gradFill>
                    <a:effectLst>
                      <a:outerShdw blurRad="80000" dist="40000" dir="5040000" algn="tl">
                        <a:srgbClr val="000000">
                          <a:alpha val="30000"/>
                        </a:srgbClr>
                      </a:outerShdw>
                    </a:effectLst>
                    <a:cs typeface="B Kamran" pitchFamily="2" charset="-78"/>
                  </a:rPr>
                  <a:t>بین الحرمین شیراز</a:t>
                </a:r>
              </a:p>
            </p:txBody>
          </p:sp>
        </p:grpSp>
        <p:pic>
          <p:nvPicPr>
            <p:cNvPr id="235" name="Picture 6" descr="شاهچراغ؛ شیراز؛ عکس از آنوبانینی">
              <a:hlinkClick r:id="rId3"/>
            </p:cNvPr>
            <p:cNvPicPr>
              <a:picLocks noChangeAspect="1" noChangeArrowheads="1"/>
            </p:cNvPicPr>
            <p:nvPr/>
          </p:nvPicPr>
          <p:blipFill>
            <a:blip r:embed="rId4">
              <a:clrChange>
                <a:clrFrom>
                  <a:srgbClr val="03030F"/>
                </a:clrFrom>
                <a:clrTo>
                  <a:srgbClr val="03030F">
                    <a:alpha val="0"/>
                  </a:srgbClr>
                </a:clrTo>
              </a:clrChange>
            </a:blip>
            <a:srcRect/>
            <a:stretch>
              <a:fillRect/>
            </a:stretch>
          </p:blipFill>
          <p:spPr bwMode="auto">
            <a:xfrm>
              <a:off x="7212343" y="285728"/>
              <a:ext cx="1931657" cy="1191187"/>
            </a:xfrm>
            <a:prstGeom prst="rect">
              <a:avLst/>
            </a:prstGeom>
            <a:ln>
              <a:noFill/>
            </a:ln>
            <a:effectLst>
              <a:outerShdw blurRad="50800" dist="38100" dir="2700000" algn="tl" rotWithShape="0">
                <a:prstClr val="black">
                  <a:alpha val="40000"/>
                </a:prstClr>
              </a:outerShdw>
              <a:softEdge rad="63500"/>
            </a:effectLst>
          </p:spPr>
        </p:pic>
        <p:pic>
          <p:nvPicPr>
            <p:cNvPr id="1028" name="Picture 4" descr="E:\baft farsoode\ax\pic\shahchw.jpg"/>
            <p:cNvPicPr>
              <a:picLocks noChangeAspect="1" noChangeArrowheads="1"/>
            </p:cNvPicPr>
            <p:nvPr/>
          </p:nvPicPr>
          <p:blipFill>
            <a:blip r:embed="rId5" cstate="screen">
              <a:clrChange>
                <a:clrFrom>
                  <a:srgbClr val="BEE2FA"/>
                </a:clrFrom>
                <a:clrTo>
                  <a:srgbClr val="BEE2FA">
                    <a:alpha val="0"/>
                  </a:srgbClr>
                </a:clrTo>
              </a:clrChange>
              <a:extLst>
                <a:ext uri="{28A0092B-C50C-407E-A947-70E740481C1C}">
                  <a14:useLocalDpi xmlns:a14="http://schemas.microsoft.com/office/drawing/2010/main"/>
                </a:ext>
              </a:extLst>
            </a:blip>
            <a:srcRect/>
            <a:stretch>
              <a:fillRect/>
            </a:stretch>
          </p:blipFill>
          <p:spPr bwMode="auto">
            <a:xfrm>
              <a:off x="0" y="0"/>
              <a:ext cx="1813436" cy="1464431"/>
            </a:xfrm>
            <a:prstGeom prst="rect">
              <a:avLst/>
            </a:prstGeom>
            <a:ln>
              <a:noFill/>
            </a:ln>
            <a:effectLst>
              <a:outerShdw blurRad="50800" dist="38100" dir="2700000" algn="tl" rotWithShape="0">
                <a:prstClr val="black">
                  <a:alpha val="40000"/>
                </a:prstClr>
              </a:outerShdw>
              <a:softEdge rad="63500"/>
            </a:effectLst>
          </p:spPr>
        </p:pic>
        <p:cxnSp>
          <p:nvCxnSpPr>
            <p:cNvPr id="263" name="Straight Connector 262"/>
            <p:cNvCxnSpPr/>
            <p:nvPr/>
          </p:nvCxnSpPr>
          <p:spPr bwMode="auto">
            <a:xfrm rot="5400000">
              <a:off x="-1535949" y="4179099"/>
              <a:ext cx="4071966" cy="1588"/>
            </a:xfrm>
            <a:prstGeom prst="line">
              <a:avLst/>
            </a:prstGeom>
            <a:ln cmpd="dbl">
              <a:solidFill>
                <a:srgbClr val="D1D1D1"/>
              </a:solidFill>
              <a:prstDash val="solid"/>
              <a:headEnd type="none" w="sm" len="sm"/>
              <a:tailEnd type="none" w="sm" len="sm"/>
            </a:ln>
          </p:spPr>
          <p:style>
            <a:lnRef idx="3">
              <a:schemeClr val="accent1"/>
            </a:lnRef>
            <a:fillRef idx="0">
              <a:schemeClr val="accent1"/>
            </a:fillRef>
            <a:effectRef idx="2">
              <a:schemeClr val="accent1"/>
            </a:effectRef>
            <a:fontRef idx="minor">
              <a:schemeClr val="tx1"/>
            </a:fontRef>
          </p:style>
        </p:cxnSp>
      </p:grpSp>
      <p:sp>
        <p:nvSpPr>
          <p:cNvPr id="264" name="Rectangle 263"/>
          <p:cNvSpPr/>
          <p:nvPr/>
        </p:nvSpPr>
        <p:spPr>
          <a:xfrm>
            <a:off x="3838788" y="857232"/>
            <a:ext cx="3339376" cy="490134"/>
          </a:xfrm>
          <a:prstGeom prst="rect">
            <a:avLst/>
          </a:prstGeom>
        </p:spPr>
        <p:txBody>
          <a:bodyPr wrap="none">
            <a:spAutoFit/>
          </a:bodyPr>
          <a:lstStyle/>
          <a:p>
            <a:pPr algn="justLow"/>
            <a:r>
              <a:rPr lang="fa-IR" sz="2585" b="1" dirty="0">
                <a:ln w="12700">
                  <a:solidFill>
                    <a:srgbClr val="000000">
                      <a:satMod val="155000"/>
                    </a:srgbClr>
                  </a:solidFill>
                  <a:prstDash val="solid"/>
                </a:ln>
                <a:blipFill>
                  <a:blip r:embed="rId6"/>
                  <a:tile tx="0" ty="0" sx="100000" sy="100000" flip="none" algn="tl"/>
                </a:blipFill>
                <a:effectLst>
                  <a:outerShdw blurRad="41275" dist="20320" dir="1800000" algn="tl" rotWithShape="0">
                    <a:srgbClr val="000000">
                      <a:alpha val="40000"/>
                    </a:srgbClr>
                  </a:outerShdw>
                  <a:reflection blurRad="6350" stA="60000" endA="900" endPos="60000" dist="29997" dir="5400000" sy="-100000" algn="bl" rotWithShape="0"/>
                </a:effectLst>
                <a:cs typeface="B Aria" pitchFamily="2" charset="-78"/>
              </a:rPr>
              <a:t>نظــام ارتبـاطـی و دسترسيــها</a:t>
            </a:r>
          </a:p>
        </p:txBody>
      </p:sp>
      <p:grpSp>
        <p:nvGrpSpPr>
          <p:cNvPr id="83" name="Group 6"/>
          <p:cNvGrpSpPr>
            <a:grpSpLocks/>
          </p:cNvGrpSpPr>
          <p:nvPr/>
        </p:nvGrpSpPr>
        <p:grpSpPr bwMode="auto">
          <a:xfrm>
            <a:off x="4502828" y="1780431"/>
            <a:ext cx="3366311" cy="3319043"/>
            <a:chOff x="2208" y="768"/>
            <a:chExt cx="2396" cy="2611"/>
          </a:xfrm>
        </p:grpSpPr>
        <p:pic>
          <p:nvPicPr>
            <p:cNvPr id="84" name="Picture 7" descr="3-General Map"/>
            <p:cNvPicPr>
              <a:picLocks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a:off x="2208" y="768"/>
              <a:ext cx="2396" cy="199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85" name="Picture 8" descr="3"/>
            <p:cNvPicPr>
              <a:picLocks noChangeAspect="1" noChangeArrowheads="1"/>
            </p:cNvPicPr>
            <p:nvPr/>
          </p:nvPicPr>
          <p:blipFill>
            <a:blip r:embed="rId8" cstate="screen">
              <a:extLst>
                <a:ext uri="{28A0092B-C50C-407E-A947-70E740481C1C}">
                  <a14:useLocalDpi xmlns:a14="http://schemas.microsoft.com/office/drawing/2010/main"/>
                </a:ext>
              </a:extLst>
            </a:blip>
            <a:srcRect/>
            <a:stretch>
              <a:fillRect/>
            </a:stretch>
          </p:blipFill>
          <p:spPr bwMode="auto">
            <a:xfrm>
              <a:off x="3118" y="2995"/>
              <a:ext cx="509" cy="384"/>
            </a:xfrm>
            <a:prstGeom prst="rect">
              <a:avLst/>
            </a:prstGeom>
            <a:ln>
              <a:noFill/>
            </a:ln>
            <a:effectLst>
              <a:outerShdw blurRad="292100" dist="139700" dir="2700000" algn="tl" rotWithShape="0">
                <a:srgbClr val="333333">
                  <a:alpha val="65000"/>
                </a:srgbClr>
              </a:outerShdw>
            </a:effectLst>
          </p:spPr>
        </p:pic>
      </p:grpSp>
      <p:grpSp>
        <p:nvGrpSpPr>
          <p:cNvPr id="86" name="Group 9"/>
          <p:cNvGrpSpPr>
            <a:grpSpLocks/>
          </p:cNvGrpSpPr>
          <p:nvPr/>
        </p:nvGrpSpPr>
        <p:grpSpPr bwMode="auto">
          <a:xfrm>
            <a:off x="6102354" y="3379444"/>
            <a:ext cx="471948" cy="304457"/>
            <a:chOff x="3456" y="1859"/>
            <a:chExt cx="297" cy="208"/>
          </a:xfrm>
        </p:grpSpPr>
        <p:sp>
          <p:nvSpPr>
            <p:cNvPr id="87" name="Freeform 10"/>
            <p:cNvSpPr>
              <a:spLocks/>
            </p:cNvSpPr>
            <p:nvPr/>
          </p:nvSpPr>
          <p:spPr bwMode="auto">
            <a:xfrm>
              <a:off x="3552" y="1900"/>
              <a:ext cx="92" cy="130"/>
            </a:xfrm>
            <a:custGeom>
              <a:avLst/>
              <a:gdLst/>
              <a:ahLst/>
              <a:cxnLst>
                <a:cxn ang="0">
                  <a:pos x="0" y="150"/>
                </a:cxn>
                <a:cxn ang="0">
                  <a:pos x="10" y="134"/>
                </a:cxn>
                <a:cxn ang="0">
                  <a:pos x="44" y="76"/>
                </a:cxn>
                <a:cxn ang="0">
                  <a:pos x="48" y="70"/>
                </a:cxn>
                <a:cxn ang="0">
                  <a:pos x="54" y="66"/>
                </a:cxn>
                <a:cxn ang="0">
                  <a:pos x="84" y="26"/>
                </a:cxn>
                <a:cxn ang="0">
                  <a:pos x="104" y="0"/>
                </a:cxn>
              </a:cxnLst>
              <a:rect l="0" t="0" r="r" b="b"/>
              <a:pathLst>
                <a:path w="104" h="150">
                  <a:moveTo>
                    <a:pt x="0" y="150"/>
                  </a:moveTo>
                  <a:cubicBezTo>
                    <a:pt x="5" y="136"/>
                    <a:pt x="0" y="140"/>
                    <a:pt x="10" y="134"/>
                  </a:cubicBezTo>
                  <a:cubicBezTo>
                    <a:pt x="22" y="116"/>
                    <a:pt x="25" y="88"/>
                    <a:pt x="44" y="76"/>
                  </a:cubicBezTo>
                  <a:cubicBezTo>
                    <a:pt x="45" y="74"/>
                    <a:pt x="46" y="72"/>
                    <a:pt x="48" y="70"/>
                  </a:cubicBezTo>
                  <a:cubicBezTo>
                    <a:pt x="50" y="68"/>
                    <a:pt x="52" y="68"/>
                    <a:pt x="54" y="66"/>
                  </a:cubicBezTo>
                  <a:cubicBezTo>
                    <a:pt x="65" y="53"/>
                    <a:pt x="70" y="35"/>
                    <a:pt x="84" y="26"/>
                  </a:cubicBezTo>
                  <a:cubicBezTo>
                    <a:pt x="90" y="17"/>
                    <a:pt x="99" y="11"/>
                    <a:pt x="104" y="0"/>
                  </a:cubicBezTo>
                </a:path>
              </a:pathLst>
            </a:custGeom>
            <a:noFill/>
            <a:ln w="19050">
              <a:solidFill>
                <a:srgbClr val="333333"/>
              </a:solidFill>
              <a:round/>
              <a:headEnd/>
              <a:tailEnd type="triangle" w="med" len="med"/>
            </a:ln>
            <a:effectLst/>
          </p:spPr>
          <p:txBody>
            <a:bodyPr/>
            <a:lstStyle/>
            <a:p>
              <a:pPr>
                <a:defRPr/>
              </a:pPr>
              <a:endParaRPr lang="fa-IR" sz="1662" kern="0">
                <a:solidFill>
                  <a:sysClr val="windowText" lastClr="000000"/>
                </a:solidFill>
              </a:endParaRPr>
            </a:p>
          </p:txBody>
        </p:sp>
        <p:sp>
          <p:nvSpPr>
            <p:cNvPr id="88" name="Freeform 11"/>
            <p:cNvSpPr>
              <a:spLocks/>
            </p:cNvSpPr>
            <p:nvPr/>
          </p:nvSpPr>
          <p:spPr bwMode="auto">
            <a:xfrm>
              <a:off x="3456" y="1859"/>
              <a:ext cx="114" cy="141"/>
            </a:xfrm>
            <a:custGeom>
              <a:avLst/>
              <a:gdLst/>
              <a:ahLst/>
              <a:cxnLst>
                <a:cxn ang="0">
                  <a:pos x="0" y="162"/>
                </a:cxn>
                <a:cxn ang="0">
                  <a:pos x="24" y="129"/>
                </a:cxn>
                <a:cxn ang="0">
                  <a:pos x="42" y="105"/>
                </a:cxn>
                <a:cxn ang="0">
                  <a:pos x="57" y="87"/>
                </a:cxn>
                <a:cxn ang="0">
                  <a:pos x="81" y="54"/>
                </a:cxn>
                <a:cxn ang="0">
                  <a:pos x="99" y="27"/>
                </a:cxn>
                <a:cxn ang="0">
                  <a:pos x="117" y="15"/>
                </a:cxn>
                <a:cxn ang="0">
                  <a:pos x="129" y="0"/>
                </a:cxn>
              </a:cxnLst>
              <a:rect l="0" t="0" r="r" b="b"/>
              <a:pathLst>
                <a:path w="129" h="162">
                  <a:moveTo>
                    <a:pt x="0" y="162"/>
                  </a:moveTo>
                  <a:cubicBezTo>
                    <a:pt x="9" y="149"/>
                    <a:pt x="10" y="138"/>
                    <a:pt x="24" y="129"/>
                  </a:cubicBezTo>
                  <a:cubicBezTo>
                    <a:pt x="28" y="117"/>
                    <a:pt x="32" y="112"/>
                    <a:pt x="42" y="105"/>
                  </a:cubicBezTo>
                  <a:cubicBezTo>
                    <a:pt x="46" y="99"/>
                    <a:pt x="53" y="93"/>
                    <a:pt x="57" y="87"/>
                  </a:cubicBezTo>
                  <a:cubicBezTo>
                    <a:pt x="65" y="75"/>
                    <a:pt x="68" y="63"/>
                    <a:pt x="81" y="54"/>
                  </a:cubicBezTo>
                  <a:cubicBezTo>
                    <a:pt x="87" y="45"/>
                    <a:pt x="90" y="33"/>
                    <a:pt x="99" y="27"/>
                  </a:cubicBezTo>
                  <a:cubicBezTo>
                    <a:pt x="105" y="23"/>
                    <a:pt x="117" y="15"/>
                    <a:pt x="117" y="15"/>
                  </a:cubicBezTo>
                  <a:cubicBezTo>
                    <a:pt x="125" y="4"/>
                    <a:pt x="120" y="9"/>
                    <a:pt x="129" y="0"/>
                  </a:cubicBezTo>
                </a:path>
              </a:pathLst>
            </a:custGeom>
            <a:noFill/>
            <a:ln w="19050">
              <a:solidFill>
                <a:srgbClr val="333333"/>
              </a:solidFill>
              <a:round/>
              <a:headEnd/>
              <a:tailEnd type="triangle" w="med" len="med"/>
            </a:ln>
            <a:effectLst/>
          </p:spPr>
          <p:txBody>
            <a:bodyPr/>
            <a:lstStyle/>
            <a:p>
              <a:pPr>
                <a:defRPr/>
              </a:pPr>
              <a:endParaRPr lang="fa-IR" sz="1662" kern="0">
                <a:solidFill>
                  <a:sysClr val="windowText" lastClr="000000"/>
                </a:solidFill>
              </a:endParaRPr>
            </a:p>
          </p:txBody>
        </p:sp>
        <p:sp>
          <p:nvSpPr>
            <p:cNvPr id="89" name="Freeform 12"/>
            <p:cNvSpPr>
              <a:spLocks/>
            </p:cNvSpPr>
            <p:nvPr/>
          </p:nvSpPr>
          <p:spPr bwMode="auto">
            <a:xfrm>
              <a:off x="3673" y="1963"/>
              <a:ext cx="80" cy="104"/>
            </a:xfrm>
            <a:custGeom>
              <a:avLst/>
              <a:gdLst/>
              <a:ahLst/>
              <a:cxnLst>
                <a:cxn ang="0">
                  <a:pos x="0" y="120"/>
                </a:cxn>
                <a:cxn ang="0">
                  <a:pos x="27" y="60"/>
                </a:cxn>
                <a:cxn ang="0">
                  <a:pos x="72" y="18"/>
                </a:cxn>
                <a:cxn ang="0">
                  <a:pos x="90" y="0"/>
                </a:cxn>
              </a:cxnLst>
              <a:rect l="0" t="0" r="r" b="b"/>
              <a:pathLst>
                <a:path w="90" h="120">
                  <a:moveTo>
                    <a:pt x="0" y="120"/>
                  </a:moveTo>
                  <a:cubicBezTo>
                    <a:pt x="6" y="101"/>
                    <a:pt x="5" y="67"/>
                    <a:pt x="27" y="60"/>
                  </a:cubicBezTo>
                  <a:cubicBezTo>
                    <a:pt x="47" y="30"/>
                    <a:pt x="45" y="36"/>
                    <a:pt x="72" y="18"/>
                  </a:cubicBezTo>
                  <a:cubicBezTo>
                    <a:pt x="78" y="8"/>
                    <a:pt x="85" y="9"/>
                    <a:pt x="90" y="0"/>
                  </a:cubicBezTo>
                </a:path>
              </a:pathLst>
            </a:custGeom>
            <a:noFill/>
            <a:ln w="15875">
              <a:solidFill>
                <a:srgbClr val="333333"/>
              </a:solidFill>
              <a:round/>
              <a:headEnd/>
              <a:tailEnd type="triangle" w="med" len="med"/>
            </a:ln>
            <a:effectLst/>
          </p:spPr>
          <p:txBody>
            <a:bodyPr/>
            <a:lstStyle/>
            <a:p>
              <a:pPr>
                <a:defRPr/>
              </a:pPr>
              <a:endParaRPr lang="fa-IR" sz="1662" kern="0">
                <a:solidFill>
                  <a:sysClr val="windowText" lastClr="000000"/>
                </a:solidFill>
              </a:endParaRPr>
            </a:p>
          </p:txBody>
        </p:sp>
      </p:grpSp>
      <p:sp>
        <p:nvSpPr>
          <p:cNvPr id="90" name="Freeform 13"/>
          <p:cNvSpPr>
            <a:spLocks/>
          </p:cNvSpPr>
          <p:nvPr/>
        </p:nvSpPr>
        <p:spPr bwMode="auto">
          <a:xfrm>
            <a:off x="6102357" y="3009393"/>
            <a:ext cx="320443" cy="178218"/>
          </a:xfrm>
          <a:custGeom>
            <a:avLst/>
            <a:gdLst/>
            <a:ahLst/>
            <a:cxnLst>
              <a:cxn ang="0">
                <a:pos x="0" y="0"/>
              </a:cxn>
              <a:cxn ang="0">
                <a:pos x="36" y="15"/>
              </a:cxn>
              <a:cxn ang="0">
                <a:pos x="69" y="39"/>
              </a:cxn>
              <a:cxn ang="0">
                <a:pos x="87" y="51"/>
              </a:cxn>
              <a:cxn ang="0">
                <a:pos x="129" y="84"/>
              </a:cxn>
              <a:cxn ang="0">
                <a:pos x="147" y="96"/>
              </a:cxn>
              <a:cxn ang="0">
                <a:pos x="228" y="141"/>
              </a:cxn>
            </a:cxnLst>
            <a:rect l="0" t="0" r="r" b="b"/>
            <a:pathLst>
              <a:path w="228" h="141">
                <a:moveTo>
                  <a:pt x="0" y="0"/>
                </a:moveTo>
                <a:cubicBezTo>
                  <a:pt x="14" y="5"/>
                  <a:pt x="24" y="7"/>
                  <a:pt x="36" y="15"/>
                </a:cubicBezTo>
                <a:cubicBezTo>
                  <a:pt x="44" y="27"/>
                  <a:pt x="56" y="30"/>
                  <a:pt x="69" y="39"/>
                </a:cubicBezTo>
                <a:cubicBezTo>
                  <a:pt x="75" y="43"/>
                  <a:pt x="87" y="51"/>
                  <a:pt x="87" y="51"/>
                </a:cubicBezTo>
                <a:cubicBezTo>
                  <a:pt x="97" y="66"/>
                  <a:pt x="114" y="74"/>
                  <a:pt x="129" y="84"/>
                </a:cubicBezTo>
                <a:cubicBezTo>
                  <a:pt x="135" y="88"/>
                  <a:pt x="147" y="96"/>
                  <a:pt x="147" y="96"/>
                </a:cubicBezTo>
                <a:cubicBezTo>
                  <a:pt x="158" y="113"/>
                  <a:pt x="206" y="141"/>
                  <a:pt x="228" y="141"/>
                </a:cubicBezTo>
              </a:path>
            </a:pathLst>
          </a:custGeom>
          <a:noFill/>
          <a:ln w="19050">
            <a:solidFill>
              <a:srgbClr val="333333"/>
            </a:solidFill>
            <a:round/>
            <a:headEnd/>
            <a:tailEnd type="triangle" w="med" len="med"/>
          </a:ln>
          <a:effectLst/>
        </p:spPr>
        <p:txBody>
          <a:bodyPr lIns="71274" tIns="35636" rIns="71274" bIns="35636"/>
          <a:lstStyle/>
          <a:p>
            <a:pPr>
              <a:defRPr/>
            </a:pPr>
            <a:endParaRPr lang="fa-IR" sz="1662" kern="0">
              <a:solidFill>
                <a:sysClr val="windowText" lastClr="000000"/>
              </a:solidFill>
            </a:endParaRPr>
          </a:p>
        </p:txBody>
      </p:sp>
      <p:grpSp>
        <p:nvGrpSpPr>
          <p:cNvPr id="91" name="Group 14"/>
          <p:cNvGrpSpPr>
            <a:grpSpLocks/>
          </p:cNvGrpSpPr>
          <p:nvPr/>
        </p:nvGrpSpPr>
        <p:grpSpPr bwMode="auto">
          <a:xfrm>
            <a:off x="6511288" y="2980927"/>
            <a:ext cx="430384" cy="341585"/>
            <a:chOff x="3714" y="1587"/>
            <a:chExt cx="271" cy="233"/>
          </a:xfrm>
        </p:grpSpPr>
        <p:sp>
          <p:nvSpPr>
            <p:cNvPr id="92" name="Freeform 15"/>
            <p:cNvSpPr>
              <a:spLocks/>
            </p:cNvSpPr>
            <p:nvPr/>
          </p:nvSpPr>
          <p:spPr bwMode="auto">
            <a:xfrm>
              <a:off x="3714" y="1587"/>
              <a:ext cx="82" cy="130"/>
            </a:xfrm>
            <a:custGeom>
              <a:avLst/>
              <a:gdLst/>
              <a:ahLst/>
              <a:cxnLst>
                <a:cxn ang="0">
                  <a:pos x="93" y="0"/>
                </a:cxn>
                <a:cxn ang="0">
                  <a:pos x="69" y="33"/>
                </a:cxn>
                <a:cxn ang="0">
                  <a:pos x="39" y="78"/>
                </a:cxn>
                <a:cxn ang="0">
                  <a:pos x="15" y="111"/>
                </a:cxn>
                <a:cxn ang="0">
                  <a:pos x="0" y="150"/>
                </a:cxn>
              </a:cxnLst>
              <a:rect l="0" t="0" r="r" b="b"/>
              <a:pathLst>
                <a:path w="93" h="150">
                  <a:moveTo>
                    <a:pt x="93" y="0"/>
                  </a:moveTo>
                  <a:cubicBezTo>
                    <a:pt x="90" y="10"/>
                    <a:pt x="77" y="25"/>
                    <a:pt x="69" y="33"/>
                  </a:cubicBezTo>
                  <a:cubicBezTo>
                    <a:pt x="63" y="51"/>
                    <a:pt x="51" y="64"/>
                    <a:pt x="39" y="78"/>
                  </a:cubicBezTo>
                  <a:cubicBezTo>
                    <a:pt x="29" y="90"/>
                    <a:pt x="29" y="102"/>
                    <a:pt x="15" y="111"/>
                  </a:cubicBezTo>
                  <a:cubicBezTo>
                    <a:pt x="11" y="122"/>
                    <a:pt x="9" y="141"/>
                    <a:pt x="0" y="150"/>
                  </a:cubicBezTo>
                </a:path>
              </a:pathLst>
            </a:custGeom>
            <a:noFill/>
            <a:ln w="15875">
              <a:solidFill>
                <a:srgbClr val="333333"/>
              </a:solidFill>
              <a:round/>
              <a:headEnd/>
              <a:tailEnd type="triangle" w="med" len="med"/>
            </a:ln>
            <a:effectLst/>
          </p:spPr>
          <p:txBody>
            <a:bodyPr/>
            <a:lstStyle/>
            <a:p>
              <a:pPr>
                <a:defRPr/>
              </a:pPr>
              <a:endParaRPr lang="fa-IR" sz="1662" kern="0">
                <a:solidFill>
                  <a:sysClr val="windowText" lastClr="000000"/>
                </a:solidFill>
              </a:endParaRPr>
            </a:p>
          </p:txBody>
        </p:sp>
        <p:sp>
          <p:nvSpPr>
            <p:cNvPr id="93" name="Freeform 16"/>
            <p:cNvSpPr>
              <a:spLocks/>
            </p:cNvSpPr>
            <p:nvPr/>
          </p:nvSpPr>
          <p:spPr bwMode="auto">
            <a:xfrm>
              <a:off x="3792" y="1632"/>
              <a:ext cx="80" cy="115"/>
            </a:xfrm>
            <a:custGeom>
              <a:avLst/>
              <a:gdLst/>
              <a:ahLst/>
              <a:cxnLst>
                <a:cxn ang="0">
                  <a:pos x="90" y="0"/>
                </a:cxn>
                <a:cxn ang="0">
                  <a:pos x="72" y="24"/>
                </a:cxn>
                <a:cxn ang="0">
                  <a:pos x="24" y="93"/>
                </a:cxn>
                <a:cxn ang="0">
                  <a:pos x="0" y="132"/>
                </a:cxn>
              </a:cxnLst>
              <a:rect l="0" t="0" r="r" b="b"/>
              <a:pathLst>
                <a:path w="90" h="132">
                  <a:moveTo>
                    <a:pt x="90" y="0"/>
                  </a:moveTo>
                  <a:cubicBezTo>
                    <a:pt x="83" y="11"/>
                    <a:pt x="83" y="17"/>
                    <a:pt x="72" y="24"/>
                  </a:cubicBezTo>
                  <a:cubicBezTo>
                    <a:pt x="57" y="46"/>
                    <a:pt x="47" y="77"/>
                    <a:pt x="24" y="93"/>
                  </a:cubicBezTo>
                  <a:cubicBezTo>
                    <a:pt x="18" y="102"/>
                    <a:pt x="8" y="124"/>
                    <a:pt x="0" y="132"/>
                  </a:cubicBezTo>
                </a:path>
              </a:pathLst>
            </a:custGeom>
            <a:noFill/>
            <a:ln w="22225">
              <a:solidFill>
                <a:srgbClr val="333333"/>
              </a:solidFill>
              <a:round/>
              <a:headEnd/>
              <a:tailEnd type="triangle" w="med" len="med"/>
            </a:ln>
            <a:effectLst/>
          </p:spPr>
          <p:txBody>
            <a:bodyPr/>
            <a:lstStyle/>
            <a:p>
              <a:pPr>
                <a:defRPr/>
              </a:pPr>
              <a:endParaRPr lang="fa-IR" sz="1662" kern="0">
                <a:solidFill>
                  <a:sysClr val="windowText" lastClr="000000"/>
                </a:solidFill>
              </a:endParaRPr>
            </a:p>
          </p:txBody>
        </p:sp>
        <p:sp>
          <p:nvSpPr>
            <p:cNvPr id="94" name="Freeform 17"/>
            <p:cNvSpPr>
              <a:spLocks/>
            </p:cNvSpPr>
            <p:nvPr/>
          </p:nvSpPr>
          <p:spPr bwMode="auto">
            <a:xfrm>
              <a:off x="3834" y="1728"/>
              <a:ext cx="151" cy="92"/>
            </a:xfrm>
            <a:custGeom>
              <a:avLst/>
              <a:gdLst/>
              <a:ahLst/>
              <a:cxnLst>
                <a:cxn ang="0">
                  <a:pos x="171" y="0"/>
                </a:cxn>
                <a:cxn ang="0">
                  <a:pos x="138" y="24"/>
                </a:cxn>
                <a:cxn ang="0">
                  <a:pos x="117" y="51"/>
                </a:cxn>
                <a:cxn ang="0">
                  <a:pos x="93" y="78"/>
                </a:cxn>
                <a:cxn ang="0">
                  <a:pos x="0" y="102"/>
                </a:cxn>
              </a:cxnLst>
              <a:rect l="0" t="0" r="r" b="b"/>
              <a:pathLst>
                <a:path w="171" h="106">
                  <a:moveTo>
                    <a:pt x="171" y="0"/>
                  </a:moveTo>
                  <a:cubicBezTo>
                    <a:pt x="161" y="7"/>
                    <a:pt x="148" y="21"/>
                    <a:pt x="138" y="24"/>
                  </a:cubicBezTo>
                  <a:cubicBezTo>
                    <a:pt x="124" y="46"/>
                    <a:pt x="131" y="37"/>
                    <a:pt x="117" y="51"/>
                  </a:cubicBezTo>
                  <a:cubicBezTo>
                    <a:pt x="113" y="62"/>
                    <a:pt x="103" y="75"/>
                    <a:pt x="93" y="78"/>
                  </a:cubicBezTo>
                  <a:cubicBezTo>
                    <a:pt x="74" y="106"/>
                    <a:pt x="29" y="102"/>
                    <a:pt x="0" y="102"/>
                  </a:cubicBezTo>
                </a:path>
              </a:pathLst>
            </a:custGeom>
            <a:noFill/>
            <a:ln w="15875">
              <a:solidFill>
                <a:srgbClr val="333333"/>
              </a:solidFill>
              <a:round/>
              <a:headEnd/>
              <a:tailEnd type="triangle" w="med" len="med"/>
            </a:ln>
            <a:effectLst/>
          </p:spPr>
          <p:txBody>
            <a:bodyPr/>
            <a:lstStyle/>
            <a:p>
              <a:pPr>
                <a:defRPr/>
              </a:pPr>
              <a:endParaRPr lang="fa-IR" sz="1662" kern="0">
                <a:solidFill>
                  <a:sysClr val="windowText" lastClr="000000"/>
                </a:solidFill>
              </a:endParaRPr>
            </a:p>
          </p:txBody>
        </p:sp>
      </p:grpSp>
      <p:sp>
        <p:nvSpPr>
          <p:cNvPr id="95" name="Text Box 55"/>
          <p:cNvSpPr txBox="1">
            <a:spLocks noChangeArrowheads="1"/>
          </p:cNvSpPr>
          <p:nvPr/>
        </p:nvSpPr>
        <p:spPr bwMode="auto">
          <a:xfrm>
            <a:off x="1165444" y="3688772"/>
            <a:ext cx="4038377" cy="241380"/>
          </a:xfrm>
          <a:prstGeom prst="rect">
            <a:avLst/>
          </a:prstGeom>
          <a:noFill/>
          <a:ln w="9525">
            <a:noFill/>
            <a:miter lim="800000"/>
            <a:headEnd/>
            <a:tailEnd/>
          </a:ln>
          <a:effectLst/>
        </p:spPr>
        <p:txBody>
          <a:bodyPr lIns="84357" tIns="42180" rIns="84357" bIns="42180">
            <a:spAutoFit/>
          </a:bodyPr>
          <a:lstStyle/>
          <a:p>
            <a:pPr defTabSz="843914">
              <a:spcBef>
                <a:spcPct val="50000"/>
              </a:spcBef>
            </a:pPr>
            <a:r>
              <a:rPr lang="fa-IR" sz="1015" dirty="0">
                <a:solidFill>
                  <a:srgbClr val="000000"/>
                </a:solidFill>
                <a:effectLst>
                  <a:outerShdw blurRad="38100" dist="38100" dir="2700000" algn="tl">
                    <a:srgbClr val="000000">
                      <a:alpha val="43137"/>
                    </a:srgbClr>
                  </a:outerShdw>
                  <a:reflection blurRad="6350" stA="60000" endA="900" endPos="60000" dist="29997" dir="5400000" sy="-100000" algn="bl" rotWithShape="0"/>
                </a:effectLst>
                <a:cs typeface="B Homa" pitchFamily="2" charset="-78"/>
              </a:rPr>
              <a:t>دستـرسيهای عمـده شهــری بـه محدوده بــافت تــاريخی - فــرهنگی شهر</a:t>
            </a:r>
            <a:endParaRPr lang="en-US" sz="1015" dirty="0">
              <a:solidFill>
                <a:srgbClr val="000000"/>
              </a:solidFill>
              <a:effectLst>
                <a:outerShdw blurRad="38100" dist="38100" dir="2700000" algn="tl">
                  <a:srgbClr val="000000">
                    <a:alpha val="43137"/>
                  </a:srgbClr>
                </a:outerShdw>
                <a:reflection blurRad="6350" stA="60000" endA="900" endPos="60000" dist="29997" dir="5400000" sy="-100000" algn="bl" rotWithShape="0"/>
              </a:effectLst>
              <a:cs typeface="B Homa" pitchFamily="2" charset="-78"/>
            </a:endParaRPr>
          </a:p>
        </p:txBody>
      </p:sp>
      <p:sp>
        <p:nvSpPr>
          <p:cNvPr id="96" name="Freeform 56"/>
          <p:cNvSpPr>
            <a:spLocks/>
          </p:cNvSpPr>
          <p:nvPr/>
        </p:nvSpPr>
        <p:spPr bwMode="auto">
          <a:xfrm>
            <a:off x="6300790" y="3177714"/>
            <a:ext cx="328487" cy="346535"/>
          </a:xfrm>
          <a:custGeom>
            <a:avLst/>
            <a:gdLst/>
            <a:ahLst/>
            <a:cxnLst>
              <a:cxn ang="0">
                <a:pos x="216" y="258"/>
              </a:cxn>
              <a:cxn ang="0">
                <a:pos x="225" y="213"/>
              </a:cxn>
              <a:cxn ang="0">
                <a:pos x="231" y="195"/>
              </a:cxn>
              <a:cxn ang="0">
                <a:pos x="225" y="105"/>
              </a:cxn>
              <a:cxn ang="0">
                <a:pos x="204" y="33"/>
              </a:cxn>
              <a:cxn ang="0">
                <a:pos x="198" y="24"/>
              </a:cxn>
              <a:cxn ang="0">
                <a:pos x="135" y="0"/>
              </a:cxn>
              <a:cxn ang="0">
                <a:pos x="108" y="3"/>
              </a:cxn>
              <a:cxn ang="0">
                <a:pos x="90" y="15"/>
              </a:cxn>
              <a:cxn ang="0">
                <a:pos x="48" y="63"/>
              </a:cxn>
              <a:cxn ang="0">
                <a:pos x="27" y="87"/>
              </a:cxn>
              <a:cxn ang="0">
                <a:pos x="6" y="123"/>
              </a:cxn>
              <a:cxn ang="0">
                <a:pos x="0" y="141"/>
              </a:cxn>
              <a:cxn ang="0">
                <a:pos x="75" y="207"/>
              </a:cxn>
              <a:cxn ang="0">
                <a:pos x="198" y="267"/>
              </a:cxn>
              <a:cxn ang="0">
                <a:pos x="216" y="258"/>
              </a:cxn>
            </a:cxnLst>
            <a:rect l="0" t="0" r="r" b="b"/>
            <a:pathLst>
              <a:path w="234" h="273">
                <a:moveTo>
                  <a:pt x="216" y="258"/>
                </a:moveTo>
                <a:cubicBezTo>
                  <a:pt x="211" y="243"/>
                  <a:pt x="220" y="228"/>
                  <a:pt x="225" y="213"/>
                </a:cubicBezTo>
                <a:cubicBezTo>
                  <a:pt x="227" y="207"/>
                  <a:pt x="231" y="195"/>
                  <a:pt x="231" y="195"/>
                </a:cubicBezTo>
                <a:cubicBezTo>
                  <a:pt x="234" y="163"/>
                  <a:pt x="231" y="136"/>
                  <a:pt x="225" y="105"/>
                </a:cubicBezTo>
                <a:cubicBezTo>
                  <a:pt x="223" y="84"/>
                  <a:pt x="225" y="47"/>
                  <a:pt x="204" y="33"/>
                </a:cubicBezTo>
                <a:cubicBezTo>
                  <a:pt x="202" y="30"/>
                  <a:pt x="201" y="26"/>
                  <a:pt x="198" y="24"/>
                </a:cubicBezTo>
                <a:cubicBezTo>
                  <a:pt x="187" y="17"/>
                  <a:pt x="150" y="5"/>
                  <a:pt x="135" y="0"/>
                </a:cubicBezTo>
                <a:cubicBezTo>
                  <a:pt x="126" y="1"/>
                  <a:pt x="117" y="0"/>
                  <a:pt x="108" y="3"/>
                </a:cubicBezTo>
                <a:cubicBezTo>
                  <a:pt x="101" y="5"/>
                  <a:pt x="90" y="15"/>
                  <a:pt x="90" y="15"/>
                </a:cubicBezTo>
                <a:cubicBezTo>
                  <a:pt x="83" y="36"/>
                  <a:pt x="62" y="46"/>
                  <a:pt x="48" y="63"/>
                </a:cubicBezTo>
                <a:cubicBezTo>
                  <a:pt x="29" y="87"/>
                  <a:pt x="44" y="75"/>
                  <a:pt x="27" y="87"/>
                </a:cubicBezTo>
                <a:cubicBezTo>
                  <a:pt x="22" y="101"/>
                  <a:pt x="14" y="111"/>
                  <a:pt x="6" y="123"/>
                </a:cubicBezTo>
                <a:cubicBezTo>
                  <a:pt x="2" y="128"/>
                  <a:pt x="0" y="141"/>
                  <a:pt x="0" y="141"/>
                </a:cubicBezTo>
                <a:cubicBezTo>
                  <a:pt x="11" y="173"/>
                  <a:pt x="43" y="196"/>
                  <a:pt x="75" y="207"/>
                </a:cubicBezTo>
                <a:cubicBezTo>
                  <a:pt x="91" y="231"/>
                  <a:pt x="167" y="273"/>
                  <a:pt x="198" y="267"/>
                </a:cubicBezTo>
                <a:cubicBezTo>
                  <a:pt x="205" y="266"/>
                  <a:pt x="210" y="261"/>
                  <a:pt x="216" y="258"/>
                </a:cubicBezTo>
                <a:close/>
              </a:path>
            </a:pathLst>
          </a:custGeom>
          <a:solidFill>
            <a:srgbClr val="FF6600">
              <a:alpha val="52000"/>
            </a:srgbClr>
          </a:solidFill>
          <a:ln w="15875">
            <a:solidFill>
              <a:srgbClr val="FF0000"/>
            </a:solidFill>
            <a:round/>
            <a:headEnd/>
            <a:tailEnd/>
          </a:ln>
          <a:effectLst/>
        </p:spPr>
        <p:txBody>
          <a:bodyPr lIns="71274" tIns="35636" rIns="71274" bIns="35636"/>
          <a:lstStyle/>
          <a:p>
            <a:pPr>
              <a:defRPr/>
            </a:pPr>
            <a:endParaRPr lang="fa-IR" sz="1662" kern="0">
              <a:solidFill>
                <a:sysClr val="windowText" lastClr="000000"/>
              </a:solidFill>
            </a:endParaRPr>
          </a:p>
        </p:txBody>
      </p:sp>
      <p:sp>
        <p:nvSpPr>
          <p:cNvPr id="97" name="Freeform 65"/>
          <p:cNvSpPr>
            <a:spLocks/>
          </p:cNvSpPr>
          <p:nvPr/>
        </p:nvSpPr>
        <p:spPr bwMode="auto">
          <a:xfrm>
            <a:off x="4724053" y="1794046"/>
            <a:ext cx="2540745" cy="2108916"/>
          </a:xfrm>
          <a:custGeom>
            <a:avLst/>
            <a:gdLst/>
            <a:ahLst/>
            <a:cxnLst>
              <a:cxn ang="0">
                <a:pos x="16" y="219"/>
              </a:cxn>
              <a:cxn ang="0">
                <a:pos x="184" y="151"/>
              </a:cxn>
              <a:cxn ang="0">
                <a:pos x="264" y="39"/>
              </a:cxn>
              <a:cxn ang="0">
                <a:pos x="336" y="79"/>
              </a:cxn>
              <a:cxn ang="0">
                <a:pos x="412" y="191"/>
              </a:cxn>
              <a:cxn ang="0">
                <a:pos x="468" y="347"/>
              </a:cxn>
              <a:cxn ang="0">
                <a:pos x="552" y="531"/>
              </a:cxn>
              <a:cxn ang="0">
                <a:pos x="628" y="631"/>
              </a:cxn>
              <a:cxn ang="0">
                <a:pos x="804" y="803"/>
              </a:cxn>
              <a:cxn ang="0">
                <a:pos x="940" y="743"/>
              </a:cxn>
              <a:cxn ang="0">
                <a:pos x="976" y="731"/>
              </a:cxn>
              <a:cxn ang="0">
                <a:pos x="1160" y="787"/>
              </a:cxn>
              <a:cxn ang="0">
                <a:pos x="1304" y="875"/>
              </a:cxn>
              <a:cxn ang="0">
                <a:pos x="1360" y="939"/>
              </a:cxn>
              <a:cxn ang="0">
                <a:pos x="1392" y="975"/>
              </a:cxn>
              <a:cxn ang="0">
                <a:pos x="1432" y="1015"/>
              </a:cxn>
              <a:cxn ang="0">
                <a:pos x="1496" y="1079"/>
              </a:cxn>
              <a:cxn ang="0">
                <a:pos x="1564" y="1139"/>
              </a:cxn>
              <a:cxn ang="0">
                <a:pos x="1584" y="1159"/>
              </a:cxn>
              <a:cxn ang="0">
                <a:pos x="1572" y="1239"/>
              </a:cxn>
              <a:cxn ang="0">
                <a:pos x="1492" y="1359"/>
              </a:cxn>
              <a:cxn ang="0">
                <a:pos x="1380" y="1435"/>
              </a:cxn>
              <a:cxn ang="0">
                <a:pos x="1268" y="1403"/>
              </a:cxn>
              <a:cxn ang="0">
                <a:pos x="1168" y="1419"/>
              </a:cxn>
              <a:cxn ang="0">
                <a:pos x="1132" y="1431"/>
              </a:cxn>
              <a:cxn ang="0">
                <a:pos x="1028" y="1399"/>
              </a:cxn>
              <a:cxn ang="0">
                <a:pos x="904" y="1363"/>
              </a:cxn>
              <a:cxn ang="0">
                <a:pos x="828" y="1331"/>
              </a:cxn>
              <a:cxn ang="0">
                <a:pos x="728" y="1287"/>
              </a:cxn>
              <a:cxn ang="0">
                <a:pos x="536" y="1179"/>
              </a:cxn>
              <a:cxn ang="0">
                <a:pos x="400" y="1135"/>
              </a:cxn>
              <a:cxn ang="0">
                <a:pos x="304" y="1091"/>
              </a:cxn>
              <a:cxn ang="0">
                <a:pos x="244" y="971"/>
              </a:cxn>
              <a:cxn ang="0">
                <a:pos x="196" y="859"/>
              </a:cxn>
              <a:cxn ang="0">
                <a:pos x="184" y="823"/>
              </a:cxn>
              <a:cxn ang="0">
                <a:pos x="116" y="539"/>
              </a:cxn>
              <a:cxn ang="0">
                <a:pos x="44" y="331"/>
              </a:cxn>
            </a:cxnLst>
            <a:rect l="0" t="0" r="r" b="b"/>
            <a:pathLst>
              <a:path w="1600" h="1439">
                <a:moveTo>
                  <a:pt x="8" y="279"/>
                </a:moveTo>
                <a:cubicBezTo>
                  <a:pt x="10" y="259"/>
                  <a:pt x="0" y="232"/>
                  <a:pt x="16" y="219"/>
                </a:cubicBezTo>
                <a:cubicBezTo>
                  <a:pt x="33" y="205"/>
                  <a:pt x="108" y="199"/>
                  <a:pt x="132" y="191"/>
                </a:cubicBezTo>
                <a:cubicBezTo>
                  <a:pt x="145" y="172"/>
                  <a:pt x="165" y="164"/>
                  <a:pt x="184" y="151"/>
                </a:cubicBezTo>
                <a:cubicBezTo>
                  <a:pt x="203" y="123"/>
                  <a:pt x="192" y="132"/>
                  <a:pt x="212" y="119"/>
                </a:cubicBezTo>
                <a:cubicBezTo>
                  <a:pt x="220" y="94"/>
                  <a:pt x="242" y="54"/>
                  <a:pt x="264" y="39"/>
                </a:cubicBezTo>
                <a:cubicBezTo>
                  <a:pt x="277" y="0"/>
                  <a:pt x="282" y="27"/>
                  <a:pt x="300" y="39"/>
                </a:cubicBezTo>
                <a:cubicBezTo>
                  <a:pt x="305" y="55"/>
                  <a:pt x="322" y="70"/>
                  <a:pt x="336" y="79"/>
                </a:cubicBezTo>
                <a:cubicBezTo>
                  <a:pt x="346" y="94"/>
                  <a:pt x="361" y="109"/>
                  <a:pt x="376" y="119"/>
                </a:cubicBezTo>
                <a:cubicBezTo>
                  <a:pt x="385" y="145"/>
                  <a:pt x="405" y="162"/>
                  <a:pt x="412" y="191"/>
                </a:cubicBezTo>
                <a:cubicBezTo>
                  <a:pt x="419" y="220"/>
                  <a:pt x="417" y="260"/>
                  <a:pt x="432" y="287"/>
                </a:cubicBezTo>
                <a:cubicBezTo>
                  <a:pt x="440" y="302"/>
                  <a:pt x="456" y="333"/>
                  <a:pt x="468" y="347"/>
                </a:cubicBezTo>
                <a:cubicBezTo>
                  <a:pt x="478" y="359"/>
                  <a:pt x="504" y="375"/>
                  <a:pt x="504" y="375"/>
                </a:cubicBezTo>
                <a:cubicBezTo>
                  <a:pt x="518" y="443"/>
                  <a:pt x="492" y="491"/>
                  <a:pt x="552" y="531"/>
                </a:cubicBezTo>
                <a:cubicBezTo>
                  <a:pt x="567" y="554"/>
                  <a:pt x="581" y="583"/>
                  <a:pt x="604" y="599"/>
                </a:cubicBezTo>
                <a:cubicBezTo>
                  <a:pt x="613" y="613"/>
                  <a:pt x="614" y="621"/>
                  <a:pt x="628" y="631"/>
                </a:cubicBezTo>
                <a:cubicBezTo>
                  <a:pt x="636" y="654"/>
                  <a:pt x="657" y="672"/>
                  <a:pt x="672" y="691"/>
                </a:cubicBezTo>
                <a:cubicBezTo>
                  <a:pt x="711" y="741"/>
                  <a:pt x="737" y="793"/>
                  <a:pt x="804" y="803"/>
                </a:cubicBezTo>
                <a:cubicBezTo>
                  <a:pt x="831" y="800"/>
                  <a:pt x="861" y="802"/>
                  <a:pt x="884" y="787"/>
                </a:cubicBezTo>
                <a:cubicBezTo>
                  <a:pt x="895" y="753"/>
                  <a:pt x="904" y="755"/>
                  <a:pt x="940" y="743"/>
                </a:cubicBezTo>
                <a:cubicBezTo>
                  <a:pt x="948" y="740"/>
                  <a:pt x="956" y="738"/>
                  <a:pt x="964" y="735"/>
                </a:cubicBezTo>
                <a:cubicBezTo>
                  <a:pt x="968" y="734"/>
                  <a:pt x="976" y="731"/>
                  <a:pt x="976" y="731"/>
                </a:cubicBezTo>
                <a:cubicBezTo>
                  <a:pt x="1047" y="736"/>
                  <a:pt x="1046" y="743"/>
                  <a:pt x="1100" y="767"/>
                </a:cubicBezTo>
                <a:cubicBezTo>
                  <a:pt x="1117" y="775"/>
                  <a:pt x="1144" y="776"/>
                  <a:pt x="1160" y="787"/>
                </a:cubicBezTo>
                <a:cubicBezTo>
                  <a:pt x="1188" y="806"/>
                  <a:pt x="1224" y="824"/>
                  <a:pt x="1256" y="835"/>
                </a:cubicBezTo>
                <a:cubicBezTo>
                  <a:pt x="1270" y="849"/>
                  <a:pt x="1287" y="864"/>
                  <a:pt x="1304" y="875"/>
                </a:cubicBezTo>
                <a:cubicBezTo>
                  <a:pt x="1313" y="889"/>
                  <a:pt x="1328" y="906"/>
                  <a:pt x="1344" y="911"/>
                </a:cubicBezTo>
                <a:cubicBezTo>
                  <a:pt x="1349" y="926"/>
                  <a:pt x="1393" y="961"/>
                  <a:pt x="1360" y="939"/>
                </a:cubicBezTo>
                <a:cubicBezTo>
                  <a:pt x="1366" y="957"/>
                  <a:pt x="1374" y="970"/>
                  <a:pt x="1380" y="987"/>
                </a:cubicBezTo>
                <a:cubicBezTo>
                  <a:pt x="1384" y="983"/>
                  <a:pt x="1392" y="975"/>
                  <a:pt x="1392" y="975"/>
                </a:cubicBezTo>
                <a:cubicBezTo>
                  <a:pt x="1393" y="982"/>
                  <a:pt x="1392" y="990"/>
                  <a:pt x="1396" y="995"/>
                </a:cubicBezTo>
                <a:cubicBezTo>
                  <a:pt x="1412" y="1016"/>
                  <a:pt x="1416" y="1007"/>
                  <a:pt x="1432" y="1015"/>
                </a:cubicBezTo>
                <a:cubicBezTo>
                  <a:pt x="1445" y="1021"/>
                  <a:pt x="1457" y="1034"/>
                  <a:pt x="1468" y="1043"/>
                </a:cubicBezTo>
                <a:cubicBezTo>
                  <a:pt x="1502" y="1071"/>
                  <a:pt x="1451" y="1034"/>
                  <a:pt x="1496" y="1079"/>
                </a:cubicBezTo>
                <a:cubicBezTo>
                  <a:pt x="1511" y="1094"/>
                  <a:pt x="1523" y="1110"/>
                  <a:pt x="1540" y="1123"/>
                </a:cubicBezTo>
                <a:cubicBezTo>
                  <a:pt x="1548" y="1129"/>
                  <a:pt x="1564" y="1139"/>
                  <a:pt x="1564" y="1139"/>
                </a:cubicBezTo>
                <a:cubicBezTo>
                  <a:pt x="1567" y="1143"/>
                  <a:pt x="1569" y="1148"/>
                  <a:pt x="1572" y="1151"/>
                </a:cubicBezTo>
                <a:cubicBezTo>
                  <a:pt x="1575" y="1154"/>
                  <a:pt x="1581" y="1155"/>
                  <a:pt x="1584" y="1159"/>
                </a:cubicBezTo>
                <a:cubicBezTo>
                  <a:pt x="1590" y="1167"/>
                  <a:pt x="1597" y="1185"/>
                  <a:pt x="1600" y="1195"/>
                </a:cubicBezTo>
                <a:cubicBezTo>
                  <a:pt x="1593" y="1217"/>
                  <a:pt x="1591" y="1226"/>
                  <a:pt x="1572" y="1239"/>
                </a:cubicBezTo>
                <a:cubicBezTo>
                  <a:pt x="1557" y="1262"/>
                  <a:pt x="1544" y="1287"/>
                  <a:pt x="1532" y="1311"/>
                </a:cubicBezTo>
                <a:cubicBezTo>
                  <a:pt x="1523" y="1329"/>
                  <a:pt x="1504" y="1343"/>
                  <a:pt x="1492" y="1359"/>
                </a:cubicBezTo>
                <a:cubicBezTo>
                  <a:pt x="1467" y="1391"/>
                  <a:pt x="1487" y="1376"/>
                  <a:pt x="1464" y="1391"/>
                </a:cubicBezTo>
                <a:cubicBezTo>
                  <a:pt x="1445" y="1420"/>
                  <a:pt x="1412" y="1427"/>
                  <a:pt x="1380" y="1435"/>
                </a:cubicBezTo>
                <a:cubicBezTo>
                  <a:pt x="1355" y="1433"/>
                  <a:pt x="1326" y="1439"/>
                  <a:pt x="1304" y="1427"/>
                </a:cubicBezTo>
                <a:cubicBezTo>
                  <a:pt x="1304" y="1427"/>
                  <a:pt x="1274" y="1407"/>
                  <a:pt x="1268" y="1403"/>
                </a:cubicBezTo>
                <a:cubicBezTo>
                  <a:pt x="1264" y="1400"/>
                  <a:pt x="1256" y="1395"/>
                  <a:pt x="1256" y="1395"/>
                </a:cubicBezTo>
                <a:cubicBezTo>
                  <a:pt x="1226" y="1401"/>
                  <a:pt x="1197" y="1409"/>
                  <a:pt x="1168" y="1419"/>
                </a:cubicBezTo>
                <a:cubicBezTo>
                  <a:pt x="1160" y="1422"/>
                  <a:pt x="1152" y="1424"/>
                  <a:pt x="1144" y="1427"/>
                </a:cubicBezTo>
                <a:cubicBezTo>
                  <a:pt x="1140" y="1428"/>
                  <a:pt x="1132" y="1431"/>
                  <a:pt x="1132" y="1431"/>
                </a:cubicBezTo>
                <a:cubicBezTo>
                  <a:pt x="1113" y="1430"/>
                  <a:pt x="1095" y="1430"/>
                  <a:pt x="1076" y="1427"/>
                </a:cubicBezTo>
                <a:cubicBezTo>
                  <a:pt x="1049" y="1423"/>
                  <a:pt x="1049" y="1411"/>
                  <a:pt x="1028" y="1399"/>
                </a:cubicBezTo>
                <a:cubicBezTo>
                  <a:pt x="1018" y="1393"/>
                  <a:pt x="999" y="1388"/>
                  <a:pt x="988" y="1383"/>
                </a:cubicBezTo>
                <a:cubicBezTo>
                  <a:pt x="960" y="1371"/>
                  <a:pt x="933" y="1370"/>
                  <a:pt x="904" y="1363"/>
                </a:cubicBezTo>
                <a:cubicBezTo>
                  <a:pt x="889" y="1359"/>
                  <a:pt x="879" y="1351"/>
                  <a:pt x="864" y="1347"/>
                </a:cubicBezTo>
                <a:cubicBezTo>
                  <a:pt x="853" y="1340"/>
                  <a:pt x="839" y="1338"/>
                  <a:pt x="828" y="1331"/>
                </a:cubicBezTo>
                <a:cubicBezTo>
                  <a:pt x="816" y="1323"/>
                  <a:pt x="806" y="1309"/>
                  <a:pt x="792" y="1303"/>
                </a:cubicBezTo>
                <a:cubicBezTo>
                  <a:pt x="773" y="1295"/>
                  <a:pt x="748" y="1291"/>
                  <a:pt x="728" y="1287"/>
                </a:cubicBezTo>
                <a:cubicBezTo>
                  <a:pt x="701" y="1269"/>
                  <a:pt x="680" y="1242"/>
                  <a:pt x="648" y="1231"/>
                </a:cubicBezTo>
                <a:cubicBezTo>
                  <a:pt x="621" y="1191"/>
                  <a:pt x="578" y="1190"/>
                  <a:pt x="536" y="1179"/>
                </a:cubicBezTo>
                <a:cubicBezTo>
                  <a:pt x="514" y="1173"/>
                  <a:pt x="498" y="1162"/>
                  <a:pt x="476" y="1155"/>
                </a:cubicBezTo>
                <a:cubicBezTo>
                  <a:pt x="451" y="1147"/>
                  <a:pt x="425" y="1143"/>
                  <a:pt x="400" y="1135"/>
                </a:cubicBezTo>
                <a:cubicBezTo>
                  <a:pt x="375" y="1127"/>
                  <a:pt x="353" y="1115"/>
                  <a:pt x="328" y="1107"/>
                </a:cubicBezTo>
                <a:cubicBezTo>
                  <a:pt x="319" y="1104"/>
                  <a:pt x="312" y="1096"/>
                  <a:pt x="304" y="1091"/>
                </a:cubicBezTo>
                <a:cubicBezTo>
                  <a:pt x="300" y="1088"/>
                  <a:pt x="292" y="1083"/>
                  <a:pt x="292" y="1083"/>
                </a:cubicBezTo>
                <a:cubicBezTo>
                  <a:pt x="269" y="1049"/>
                  <a:pt x="274" y="1001"/>
                  <a:pt x="244" y="971"/>
                </a:cubicBezTo>
                <a:cubicBezTo>
                  <a:pt x="235" y="936"/>
                  <a:pt x="220" y="903"/>
                  <a:pt x="204" y="871"/>
                </a:cubicBezTo>
                <a:cubicBezTo>
                  <a:pt x="202" y="867"/>
                  <a:pt x="198" y="863"/>
                  <a:pt x="196" y="859"/>
                </a:cubicBezTo>
                <a:cubicBezTo>
                  <a:pt x="193" y="851"/>
                  <a:pt x="191" y="843"/>
                  <a:pt x="188" y="835"/>
                </a:cubicBezTo>
                <a:cubicBezTo>
                  <a:pt x="187" y="831"/>
                  <a:pt x="184" y="823"/>
                  <a:pt x="184" y="823"/>
                </a:cubicBezTo>
                <a:cubicBezTo>
                  <a:pt x="181" y="795"/>
                  <a:pt x="180" y="770"/>
                  <a:pt x="164" y="747"/>
                </a:cubicBezTo>
                <a:cubicBezTo>
                  <a:pt x="157" y="682"/>
                  <a:pt x="153" y="595"/>
                  <a:pt x="116" y="539"/>
                </a:cubicBezTo>
                <a:cubicBezTo>
                  <a:pt x="107" y="492"/>
                  <a:pt x="99" y="444"/>
                  <a:pt x="84" y="399"/>
                </a:cubicBezTo>
                <a:cubicBezTo>
                  <a:pt x="76" y="374"/>
                  <a:pt x="67" y="346"/>
                  <a:pt x="44" y="331"/>
                </a:cubicBezTo>
                <a:cubicBezTo>
                  <a:pt x="33" y="314"/>
                  <a:pt x="22" y="293"/>
                  <a:pt x="8" y="279"/>
                </a:cubicBezTo>
                <a:close/>
              </a:path>
            </a:pathLst>
          </a:custGeom>
          <a:noFill/>
          <a:ln w="31750" cap="flat">
            <a:solidFill>
              <a:srgbClr val="000018"/>
            </a:solidFill>
            <a:prstDash val="sysDot"/>
            <a:round/>
            <a:headEnd/>
            <a:tailEnd/>
          </a:ln>
          <a:effectLst/>
        </p:spPr>
        <p:txBody>
          <a:bodyPr lIns="71274" tIns="35636" rIns="71274" bIns="35636"/>
          <a:lstStyle/>
          <a:p>
            <a:pPr>
              <a:defRPr/>
            </a:pPr>
            <a:endParaRPr lang="fa-IR" sz="1662" kern="0">
              <a:solidFill>
                <a:sysClr val="windowText" lastClr="000000"/>
              </a:solidFill>
            </a:endParaRPr>
          </a:p>
        </p:txBody>
      </p:sp>
      <p:grpSp>
        <p:nvGrpSpPr>
          <p:cNvPr id="98" name="Group 66"/>
          <p:cNvGrpSpPr>
            <a:grpSpLocks/>
          </p:cNvGrpSpPr>
          <p:nvPr/>
        </p:nvGrpSpPr>
        <p:grpSpPr bwMode="auto">
          <a:xfrm>
            <a:off x="6602461" y="3328701"/>
            <a:ext cx="652951" cy="931933"/>
            <a:chOff x="3771" y="1824"/>
            <a:chExt cx="411" cy="636"/>
          </a:xfrm>
        </p:grpSpPr>
        <p:sp>
          <p:nvSpPr>
            <p:cNvPr id="99" name="Freeform 67"/>
            <p:cNvSpPr>
              <a:spLocks/>
            </p:cNvSpPr>
            <p:nvPr/>
          </p:nvSpPr>
          <p:spPr bwMode="auto">
            <a:xfrm>
              <a:off x="3771" y="1968"/>
              <a:ext cx="63" cy="200"/>
            </a:xfrm>
            <a:custGeom>
              <a:avLst/>
              <a:gdLst/>
              <a:ahLst/>
              <a:cxnLst>
                <a:cxn ang="0">
                  <a:pos x="71" y="230"/>
                </a:cxn>
                <a:cxn ang="0">
                  <a:pos x="57" y="180"/>
                </a:cxn>
                <a:cxn ang="0">
                  <a:pos x="17" y="94"/>
                </a:cxn>
                <a:cxn ang="0">
                  <a:pos x="9" y="76"/>
                </a:cxn>
                <a:cxn ang="0">
                  <a:pos x="3" y="38"/>
                </a:cxn>
                <a:cxn ang="0">
                  <a:pos x="7" y="0"/>
                </a:cxn>
              </a:cxnLst>
              <a:rect l="0" t="0" r="r" b="b"/>
              <a:pathLst>
                <a:path w="71" h="230">
                  <a:moveTo>
                    <a:pt x="71" y="230"/>
                  </a:moveTo>
                  <a:cubicBezTo>
                    <a:pt x="61" y="215"/>
                    <a:pt x="67" y="195"/>
                    <a:pt x="57" y="180"/>
                  </a:cubicBezTo>
                  <a:cubicBezTo>
                    <a:pt x="50" y="150"/>
                    <a:pt x="34" y="119"/>
                    <a:pt x="17" y="94"/>
                  </a:cubicBezTo>
                  <a:cubicBezTo>
                    <a:pt x="13" y="89"/>
                    <a:pt x="13" y="81"/>
                    <a:pt x="9" y="76"/>
                  </a:cubicBezTo>
                  <a:cubicBezTo>
                    <a:pt x="6" y="63"/>
                    <a:pt x="6" y="51"/>
                    <a:pt x="3" y="38"/>
                  </a:cubicBezTo>
                  <a:cubicBezTo>
                    <a:pt x="5" y="3"/>
                    <a:pt x="0" y="14"/>
                    <a:pt x="7" y="0"/>
                  </a:cubicBezTo>
                </a:path>
              </a:pathLst>
            </a:custGeom>
            <a:noFill/>
            <a:ln w="31750">
              <a:solidFill>
                <a:srgbClr val="333333"/>
              </a:solidFill>
              <a:round/>
              <a:headEnd/>
              <a:tailEnd type="triangle" w="med" len="med"/>
            </a:ln>
            <a:effectLst/>
          </p:spPr>
          <p:txBody>
            <a:bodyPr/>
            <a:lstStyle/>
            <a:p>
              <a:pPr>
                <a:defRPr/>
              </a:pPr>
              <a:endParaRPr lang="fa-IR" sz="1662" kern="0">
                <a:solidFill>
                  <a:sysClr val="windowText" lastClr="000000"/>
                </a:solidFill>
              </a:endParaRPr>
            </a:p>
          </p:txBody>
        </p:sp>
        <p:grpSp>
          <p:nvGrpSpPr>
            <p:cNvPr id="100" name="Group 68"/>
            <p:cNvGrpSpPr>
              <a:grpSpLocks/>
            </p:cNvGrpSpPr>
            <p:nvPr/>
          </p:nvGrpSpPr>
          <p:grpSpPr bwMode="auto">
            <a:xfrm>
              <a:off x="3792" y="1824"/>
              <a:ext cx="390" cy="636"/>
              <a:chOff x="3792" y="1824"/>
              <a:chExt cx="390" cy="636"/>
            </a:xfrm>
          </p:grpSpPr>
          <p:sp>
            <p:nvSpPr>
              <p:cNvPr id="101" name="Freeform 69"/>
              <p:cNvSpPr>
                <a:spLocks/>
              </p:cNvSpPr>
              <p:nvPr/>
            </p:nvSpPr>
            <p:spPr bwMode="auto">
              <a:xfrm>
                <a:off x="3792" y="1824"/>
                <a:ext cx="257" cy="382"/>
              </a:xfrm>
              <a:custGeom>
                <a:avLst/>
                <a:gdLst/>
                <a:ahLst/>
                <a:cxnLst>
                  <a:cxn ang="0">
                    <a:pos x="290" y="440"/>
                  </a:cxn>
                  <a:cxn ang="0">
                    <a:pos x="270" y="400"/>
                  </a:cxn>
                  <a:cxn ang="0">
                    <a:pos x="258" y="382"/>
                  </a:cxn>
                  <a:cxn ang="0">
                    <a:pos x="250" y="372"/>
                  </a:cxn>
                  <a:cxn ang="0">
                    <a:pos x="216" y="324"/>
                  </a:cxn>
                  <a:cxn ang="0">
                    <a:pos x="188" y="276"/>
                  </a:cxn>
                  <a:cxn ang="0">
                    <a:pos x="180" y="258"/>
                  </a:cxn>
                  <a:cxn ang="0">
                    <a:pos x="172" y="246"/>
                  </a:cxn>
                  <a:cxn ang="0">
                    <a:pos x="152" y="208"/>
                  </a:cxn>
                  <a:cxn ang="0">
                    <a:pos x="138" y="190"/>
                  </a:cxn>
                  <a:cxn ang="0">
                    <a:pos x="112" y="150"/>
                  </a:cxn>
                  <a:cxn ang="0">
                    <a:pos x="82" y="90"/>
                  </a:cxn>
                  <a:cxn ang="0">
                    <a:pos x="34" y="18"/>
                  </a:cxn>
                  <a:cxn ang="0">
                    <a:pos x="0" y="0"/>
                  </a:cxn>
                </a:cxnLst>
                <a:rect l="0" t="0" r="r" b="b"/>
                <a:pathLst>
                  <a:path w="290" h="440">
                    <a:moveTo>
                      <a:pt x="290" y="440"/>
                    </a:moveTo>
                    <a:cubicBezTo>
                      <a:pt x="288" y="426"/>
                      <a:pt x="283" y="409"/>
                      <a:pt x="270" y="400"/>
                    </a:cubicBezTo>
                    <a:cubicBezTo>
                      <a:pt x="267" y="392"/>
                      <a:pt x="264" y="388"/>
                      <a:pt x="258" y="382"/>
                    </a:cubicBezTo>
                    <a:cubicBezTo>
                      <a:pt x="253" y="367"/>
                      <a:pt x="260" y="385"/>
                      <a:pt x="250" y="372"/>
                    </a:cubicBezTo>
                    <a:cubicBezTo>
                      <a:pt x="238" y="357"/>
                      <a:pt x="229" y="339"/>
                      <a:pt x="216" y="324"/>
                    </a:cubicBezTo>
                    <a:cubicBezTo>
                      <a:pt x="204" y="310"/>
                      <a:pt x="201" y="289"/>
                      <a:pt x="188" y="276"/>
                    </a:cubicBezTo>
                    <a:cubicBezTo>
                      <a:pt x="186" y="270"/>
                      <a:pt x="183" y="263"/>
                      <a:pt x="180" y="258"/>
                    </a:cubicBezTo>
                    <a:cubicBezTo>
                      <a:pt x="178" y="254"/>
                      <a:pt x="172" y="246"/>
                      <a:pt x="172" y="246"/>
                    </a:cubicBezTo>
                    <a:cubicBezTo>
                      <a:pt x="169" y="234"/>
                      <a:pt x="159" y="219"/>
                      <a:pt x="152" y="208"/>
                    </a:cubicBezTo>
                    <a:cubicBezTo>
                      <a:pt x="145" y="198"/>
                      <a:pt x="143" y="206"/>
                      <a:pt x="138" y="190"/>
                    </a:cubicBezTo>
                    <a:cubicBezTo>
                      <a:pt x="134" y="179"/>
                      <a:pt x="122" y="157"/>
                      <a:pt x="112" y="150"/>
                    </a:cubicBezTo>
                    <a:cubicBezTo>
                      <a:pt x="99" y="131"/>
                      <a:pt x="93" y="110"/>
                      <a:pt x="82" y="90"/>
                    </a:cubicBezTo>
                    <a:cubicBezTo>
                      <a:pt x="68" y="65"/>
                      <a:pt x="50" y="42"/>
                      <a:pt x="34" y="18"/>
                    </a:cubicBezTo>
                    <a:cubicBezTo>
                      <a:pt x="27" y="8"/>
                      <a:pt x="10" y="5"/>
                      <a:pt x="0" y="0"/>
                    </a:cubicBezTo>
                  </a:path>
                </a:pathLst>
              </a:custGeom>
              <a:noFill/>
              <a:ln w="31750">
                <a:solidFill>
                  <a:srgbClr val="333333"/>
                </a:solidFill>
                <a:round/>
                <a:headEnd/>
                <a:tailEnd type="triangle" w="med" len="med"/>
              </a:ln>
              <a:effectLst/>
            </p:spPr>
            <p:txBody>
              <a:bodyPr/>
              <a:lstStyle/>
              <a:p>
                <a:pPr>
                  <a:defRPr/>
                </a:pPr>
                <a:endParaRPr lang="fa-IR" sz="1662" kern="0">
                  <a:solidFill>
                    <a:sysClr val="windowText" lastClr="000000"/>
                  </a:solidFill>
                </a:endParaRPr>
              </a:p>
            </p:txBody>
          </p:sp>
          <p:sp>
            <p:nvSpPr>
              <p:cNvPr id="102" name="Freeform 70"/>
              <p:cNvSpPr>
                <a:spLocks/>
              </p:cNvSpPr>
              <p:nvPr/>
            </p:nvSpPr>
            <p:spPr bwMode="auto">
              <a:xfrm>
                <a:off x="4047" y="2196"/>
                <a:ext cx="135" cy="264"/>
              </a:xfrm>
              <a:custGeom>
                <a:avLst/>
                <a:gdLst/>
                <a:ahLst/>
                <a:cxnLst>
                  <a:cxn ang="0">
                    <a:pos x="0" y="0"/>
                  </a:cxn>
                  <a:cxn ang="0">
                    <a:pos x="78" y="144"/>
                  </a:cxn>
                  <a:cxn ang="0">
                    <a:pos x="96" y="177"/>
                  </a:cxn>
                  <a:cxn ang="0">
                    <a:pos x="120" y="222"/>
                  </a:cxn>
                  <a:cxn ang="0">
                    <a:pos x="135" y="264"/>
                  </a:cxn>
                </a:cxnLst>
                <a:rect l="0" t="0" r="r" b="b"/>
                <a:pathLst>
                  <a:path w="135" h="264">
                    <a:moveTo>
                      <a:pt x="0" y="0"/>
                    </a:moveTo>
                    <a:cubicBezTo>
                      <a:pt x="39" y="39"/>
                      <a:pt x="48" y="99"/>
                      <a:pt x="78" y="144"/>
                    </a:cubicBezTo>
                    <a:cubicBezTo>
                      <a:pt x="89" y="161"/>
                      <a:pt x="80" y="166"/>
                      <a:pt x="96" y="177"/>
                    </a:cubicBezTo>
                    <a:cubicBezTo>
                      <a:pt x="101" y="193"/>
                      <a:pt x="111" y="208"/>
                      <a:pt x="120" y="222"/>
                    </a:cubicBezTo>
                    <a:cubicBezTo>
                      <a:pt x="127" y="233"/>
                      <a:pt x="126" y="255"/>
                      <a:pt x="135" y="264"/>
                    </a:cubicBezTo>
                  </a:path>
                </a:pathLst>
              </a:custGeom>
              <a:noFill/>
              <a:ln w="31750">
                <a:solidFill>
                  <a:srgbClr val="333300"/>
                </a:solidFill>
                <a:round/>
                <a:headEnd/>
                <a:tailEnd/>
              </a:ln>
              <a:effectLst/>
            </p:spPr>
            <p:txBody>
              <a:bodyPr/>
              <a:lstStyle/>
              <a:p>
                <a:pPr>
                  <a:defRPr/>
                </a:pPr>
                <a:endParaRPr lang="fa-IR" sz="1662" kern="0">
                  <a:solidFill>
                    <a:sysClr val="windowText" lastClr="000000"/>
                  </a:solidFill>
                </a:endParaRPr>
              </a:p>
            </p:txBody>
          </p:sp>
        </p:grpSp>
      </p:grpSp>
      <p:grpSp>
        <p:nvGrpSpPr>
          <p:cNvPr id="103" name="Group 71"/>
          <p:cNvGrpSpPr>
            <a:grpSpLocks/>
          </p:cNvGrpSpPr>
          <p:nvPr/>
        </p:nvGrpSpPr>
        <p:grpSpPr bwMode="auto">
          <a:xfrm>
            <a:off x="5060583" y="2682663"/>
            <a:ext cx="722671" cy="839111"/>
            <a:chOff x="2800" y="1383"/>
            <a:chExt cx="455" cy="573"/>
          </a:xfrm>
        </p:grpSpPr>
        <p:sp>
          <p:nvSpPr>
            <p:cNvPr id="104" name="Freeform 72"/>
            <p:cNvSpPr>
              <a:spLocks/>
            </p:cNvSpPr>
            <p:nvPr/>
          </p:nvSpPr>
          <p:spPr bwMode="auto">
            <a:xfrm>
              <a:off x="2861" y="1383"/>
              <a:ext cx="196" cy="168"/>
            </a:xfrm>
            <a:custGeom>
              <a:avLst/>
              <a:gdLst/>
              <a:ahLst/>
              <a:cxnLst>
                <a:cxn ang="0">
                  <a:pos x="196" y="0"/>
                </a:cxn>
                <a:cxn ang="0">
                  <a:pos x="160" y="21"/>
                </a:cxn>
                <a:cxn ang="0">
                  <a:pos x="142" y="27"/>
                </a:cxn>
                <a:cxn ang="0">
                  <a:pos x="130" y="39"/>
                </a:cxn>
                <a:cxn ang="0">
                  <a:pos x="112" y="51"/>
                </a:cxn>
                <a:cxn ang="0">
                  <a:pos x="82" y="75"/>
                </a:cxn>
                <a:cxn ang="0">
                  <a:pos x="76" y="84"/>
                </a:cxn>
                <a:cxn ang="0">
                  <a:pos x="67" y="87"/>
                </a:cxn>
                <a:cxn ang="0">
                  <a:pos x="64" y="96"/>
                </a:cxn>
                <a:cxn ang="0">
                  <a:pos x="55" y="102"/>
                </a:cxn>
                <a:cxn ang="0">
                  <a:pos x="37" y="126"/>
                </a:cxn>
                <a:cxn ang="0">
                  <a:pos x="19" y="138"/>
                </a:cxn>
                <a:cxn ang="0">
                  <a:pos x="4" y="168"/>
                </a:cxn>
              </a:cxnLst>
              <a:rect l="0" t="0" r="r" b="b"/>
              <a:pathLst>
                <a:path w="196" h="168">
                  <a:moveTo>
                    <a:pt x="196" y="0"/>
                  </a:moveTo>
                  <a:cubicBezTo>
                    <a:pt x="182" y="5"/>
                    <a:pt x="173" y="17"/>
                    <a:pt x="160" y="21"/>
                  </a:cubicBezTo>
                  <a:cubicBezTo>
                    <a:pt x="154" y="23"/>
                    <a:pt x="142" y="27"/>
                    <a:pt x="142" y="27"/>
                  </a:cubicBezTo>
                  <a:cubicBezTo>
                    <a:pt x="137" y="42"/>
                    <a:pt x="143" y="32"/>
                    <a:pt x="130" y="39"/>
                  </a:cubicBezTo>
                  <a:cubicBezTo>
                    <a:pt x="124" y="43"/>
                    <a:pt x="112" y="51"/>
                    <a:pt x="112" y="51"/>
                  </a:cubicBezTo>
                  <a:cubicBezTo>
                    <a:pt x="106" y="61"/>
                    <a:pt x="93" y="71"/>
                    <a:pt x="82" y="75"/>
                  </a:cubicBezTo>
                  <a:cubicBezTo>
                    <a:pt x="80" y="78"/>
                    <a:pt x="79" y="82"/>
                    <a:pt x="76" y="84"/>
                  </a:cubicBezTo>
                  <a:cubicBezTo>
                    <a:pt x="74" y="86"/>
                    <a:pt x="69" y="85"/>
                    <a:pt x="67" y="87"/>
                  </a:cubicBezTo>
                  <a:cubicBezTo>
                    <a:pt x="65" y="89"/>
                    <a:pt x="66" y="94"/>
                    <a:pt x="64" y="96"/>
                  </a:cubicBezTo>
                  <a:cubicBezTo>
                    <a:pt x="62" y="99"/>
                    <a:pt x="58" y="100"/>
                    <a:pt x="55" y="102"/>
                  </a:cubicBezTo>
                  <a:cubicBezTo>
                    <a:pt x="52" y="111"/>
                    <a:pt x="44" y="120"/>
                    <a:pt x="37" y="126"/>
                  </a:cubicBezTo>
                  <a:cubicBezTo>
                    <a:pt x="32" y="131"/>
                    <a:pt x="19" y="138"/>
                    <a:pt x="19" y="138"/>
                  </a:cubicBezTo>
                  <a:cubicBezTo>
                    <a:pt x="16" y="147"/>
                    <a:pt x="0" y="164"/>
                    <a:pt x="4" y="168"/>
                  </a:cubicBezTo>
                </a:path>
              </a:pathLst>
            </a:custGeom>
            <a:noFill/>
            <a:ln w="15875">
              <a:solidFill>
                <a:srgbClr val="5F5F5F"/>
              </a:solidFill>
              <a:round/>
              <a:headEnd type="triangle" w="sm" len="med"/>
              <a:tailEnd type="triangle" w="sm" len="med"/>
            </a:ln>
            <a:effectLst/>
          </p:spPr>
          <p:txBody>
            <a:bodyPr/>
            <a:lstStyle/>
            <a:p>
              <a:pPr>
                <a:defRPr/>
              </a:pPr>
              <a:endParaRPr lang="fa-IR" sz="1662" kern="0">
                <a:solidFill>
                  <a:sysClr val="windowText" lastClr="000000"/>
                </a:solidFill>
              </a:endParaRPr>
            </a:p>
          </p:txBody>
        </p:sp>
        <p:sp>
          <p:nvSpPr>
            <p:cNvPr id="105" name="Freeform 73"/>
            <p:cNvSpPr>
              <a:spLocks/>
            </p:cNvSpPr>
            <p:nvPr/>
          </p:nvSpPr>
          <p:spPr bwMode="auto">
            <a:xfrm>
              <a:off x="3006" y="1545"/>
              <a:ext cx="249" cy="120"/>
            </a:xfrm>
            <a:custGeom>
              <a:avLst/>
              <a:gdLst/>
              <a:ahLst/>
              <a:cxnLst>
                <a:cxn ang="0">
                  <a:pos x="249" y="0"/>
                </a:cxn>
                <a:cxn ang="0">
                  <a:pos x="204" y="21"/>
                </a:cxn>
                <a:cxn ang="0">
                  <a:pos x="87" y="57"/>
                </a:cxn>
                <a:cxn ang="0">
                  <a:pos x="51" y="69"/>
                </a:cxn>
                <a:cxn ang="0">
                  <a:pos x="33" y="81"/>
                </a:cxn>
                <a:cxn ang="0">
                  <a:pos x="24" y="87"/>
                </a:cxn>
                <a:cxn ang="0">
                  <a:pos x="0" y="120"/>
                </a:cxn>
              </a:cxnLst>
              <a:rect l="0" t="0" r="r" b="b"/>
              <a:pathLst>
                <a:path w="249" h="120">
                  <a:moveTo>
                    <a:pt x="249" y="0"/>
                  </a:moveTo>
                  <a:cubicBezTo>
                    <a:pt x="233" y="5"/>
                    <a:pt x="219" y="14"/>
                    <a:pt x="204" y="21"/>
                  </a:cubicBezTo>
                  <a:cubicBezTo>
                    <a:pt x="167" y="37"/>
                    <a:pt x="126" y="49"/>
                    <a:pt x="87" y="57"/>
                  </a:cubicBezTo>
                  <a:cubicBezTo>
                    <a:pt x="75" y="59"/>
                    <a:pt x="62" y="65"/>
                    <a:pt x="51" y="69"/>
                  </a:cubicBezTo>
                  <a:cubicBezTo>
                    <a:pt x="44" y="71"/>
                    <a:pt x="39" y="77"/>
                    <a:pt x="33" y="81"/>
                  </a:cubicBezTo>
                  <a:cubicBezTo>
                    <a:pt x="30" y="83"/>
                    <a:pt x="24" y="87"/>
                    <a:pt x="24" y="87"/>
                  </a:cubicBezTo>
                  <a:cubicBezTo>
                    <a:pt x="16" y="99"/>
                    <a:pt x="10" y="110"/>
                    <a:pt x="0" y="120"/>
                  </a:cubicBezTo>
                </a:path>
              </a:pathLst>
            </a:custGeom>
            <a:noFill/>
            <a:ln w="15875">
              <a:solidFill>
                <a:srgbClr val="5F5F5F"/>
              </a:solidFill>
              <a:round/>
              <a:headEnd type="triangle" w="sm" len="med"/>
              <a:tailEnd type="triangle" w="sm" len="med"/>
            </a:ln>
            <a:effectLst/>
          </p:spPr>
          <p:txBody>
            <a:bodyPr/>
            <a:lstStyle/>
            <a:p>
              <a:pPr>
                <a:defRPr/>
              </a:pPr>
              <a:endParaRPr lang="fa-IR" sz="1662" kern="0">
                <a:solidFill>
                  <a:sysClr val="windowText" lastClr="000000"/>
                </a:solidFill>
              </a:endParaRPr>
            </a:p>
          </p:txBody>
        </p:sp>
        <p:sp>
          <p:nvSpPr>
            <p:cNvPr id="106" name="Freeform 74"/>
            <p:cNvSpPr>
              <a:spLocks/>
            </p:cNvSpPr>
            <p:nvPr/>
          </p:nvSpPr>
          <p:spPr bwMode="auto">
            <a:xfrm>
              <a:off x="2800" y="1569"/>
              <a:ext cx="53" cy="94"/>
            </a:xfrm>
            <a:custGeom>
              <a:avLst/>
              <a:gdLst/>
              <a:ahLst/>
              <a:cxnLst>
                <a:cxn ang="0">
                  <a:pos x="53" y="0"/>
                </a:cxn>
                <a:cxn ang="0">
                  <a:pos x="14" y="51"/>
                </a:cxn>
                <a:cxn ang="0">
                  <a:pos x="2" y="78"/>
                </a:cxn>
                <a:cxn ang="0">
                  <a:pos x="8" y="93"/>
                </a:cxn>
              </a:cxnLst>
              <a:rect l="0" t="0" r="r" b="b"/>
              <a:pathLst>
                <a:path w="53" h="94">
                  <a:moveTo>
                    <a:pt x="53" y="0"/>
                  </a:moveTo>
                  <a:cubicBezTo>
                    <a:pt x="47" y="18"/>
                    <a:pt x="30" y="40"/>
                    <a:pt x="14" y="51"/>
                  </a:cubicBezTo>
                  <a:cubicBezTo>
                    <a:pt x="11" y="61"/>
                    <a:pt x="5" y="68"/>
                    <a:pt x="2" y="78"/>
                  </a:cubicBezTo>
                  <a:cubicBezTo>
                    <a:pt x="5" y="94"/>
                    <a:pt x="0" y="93"/>
                    <a:pt x="8" y="93"/>
                  </a:cubicBezTo>
                </a:path>
              </a:pathLst>
            </a:custGeom>
            <a:noFill/>
            <a:ln w="15875">
              <a:solidFill>
                <a:srgbClr val="5F5F5F"/>
              </a:solidFill>
              <a:round/>
              <a:headEnd type="triangle" w="sm" len="sm"/>
              <a:tailEnd type="triangle" w="sm" len="sm"/>
            </a:ln>
            <a:effectLst/>
          </p:spPr>
          <p:txBody>
            <a:bodyPr/>
            <a:lstStyle/>
            <a:p>
              <a:pPr>
                <a:defRPr/>
              </a:pPr>
              <a:endParaRPr lang="fa-IR" sz="1662" kern="0">
                <a:solidFill>
                  <a:sysClr val="windowText" lastClr="000000"/>
                </a:solidFill>
              </a:endParaRPr>
            </a:p>
          </p:txBody>
        </p:sp>
        <p:sp>
          <p:nvSpPr>
            <p:cNvPr id="107" name="Freeform 75"/>
            <p:cNvSpPr>
              <a:spLocks/>
            </p:cNvSpPr>
            <p:nvPr/>
          </p:nvSpPr>
          <p:spPr bwMode="auto">
            <a:xfrm>
              <a:off x="2935" y="1677"/>
              <a:ext cx="65" cy="240"/>
            </a:xfrm>
            <a:custGeom>
              <a:avLst/>
              <a:gdLst/>
              <a:ahLst/>
              <a:cxnLst>
                <a:cxn ang="0">
                  <a:pos x="65" y="0"/>
                </a:cxn>
                <a:cxn ang="0">
                  <a:pos x="32" y="63"/>
                </a:cxn>
                <a:cxn ang="0">
                  <a:pos x="23" y="81"/>
                </a:cxn>
                <a:cxn ang="0">
                  <a:pos x="17" y="99"/>
                </a:cxn>
                <a:cxn ang="0">
                  <a:pos x="11" y="144"/>
                </a:cxn>
                <a:cxn ang="0">
                  <a:pos x="2" y="174"/>
                </a:cxn>
                <a:cxn ang="0">
                  <a:pos x="11" y="240"/>
                </a:cxn>
              </a:cxnLst>
              <a:rect l="0" t="0" r="r" b="b"/>
              <a:pathLst>
                <a:path w="65" h="240">
                  <a:moveTo>
                    <a:pt x="65" y="0"/>
                  </a:moveTo>
                  <a:cubicBezTo>
                    <a:pt x="48" y="17"/>
                    <a:pt x="40" y="40"/>
                    <a:pt x="32" y="63"/>
                  </a:cubicBezTo>
                  <a:cubicBezTo>
                    <a:pt x="21" y="96"/>
                    <a:pt x="39" y="46"/>
                    <a:pt x="23" y="81"/>
                  </a:cubicBezTo>
                  <a:cubicBezTo>
                    <a:pt x="20" y="87"/>
                    <a:pt x="17" y="99"/>
                    <a:pt x="17" y="99"/>
                  </a:cubicBezTo>
                  <a:cubicBezTo>
                    <a:pt x="12" y="156"/>
                    <a:pt x="18" y="119"/>
                    <a:pt x="11" y="144"/>
                  </a:cubicBezTo>
                  <a:cubicBezTo>
                    <a:pt x="8" y="154"/>
                    <a:pt x="2" y="174"/>
                    <a:pt x="2" y="174"/>
                  </a:cubicBezTo>
                  <a:cubicBezTo>
                    <a:pt x="4" y="204"/>
                    <a:pt x="0" y="218"/>
                    <a:pt x="11" y="240"/>
                  </a:cubicBezTo>
                </a:path>
              </a:pathLst>
            </a:custGeom>
            <a:noFill/>
            <a:ln w="15875">
              <a:solidFill>
                <a:srgbClr val="5F5F5F"/>
              </a:solidFill>
              <a:round/>
              <a:headEnd type="triangle" w="sm" len="sm"/>
              <a:tailEnd type="triangle" w="sm" len="sm"/>
            </a:ln>
            <a:effectLst/>
          </p:spPr>
          <p:txBody>
            <a:bodyPr/>
            <a:lstStyle/>
            <a:p>
              <a:pPr>
                <a:defRPr/>
              </a:pPr>
              <a:endParaRPr lang="fa-IR" sz="1662" kern="0">
                <a:solidFill>
                  <a:sysClr val="windowText" lastClr="000000"/>
                </a:solidFill>
              </a:endParaRPr>
            </a:p>
          </p:txBody>
        </p:sp>
        <p:sp>
          <p:nvSpPr>
            <p:cNvPr id="108" name="Freeform 76"/>
            <p:cNvSpPr>
              <a:spLocks/>
            </p:cNvSpPr>
            <p:nvPr/>
          </p:nvSpPr>
          <p:spPr bwMode="auto">
            <a:xfrm>
              <a:off x="3087" y="1776"/>
              <a:ext cx="45" cy="180"/>
            </a:xfrm>
            <a:custGeom>
              <a:avLst/>
              <a:gdLst/>
              <a:ahLst/>
              <a:cxnLst>
                <a:cxn ang="0">
                  <a:pos x="45" y="0"/>
                </a:cxn>
                <a:cxn ang="0">
                  <a:pos x="24" y="24"/>
                </a:cxn>
                <a:cxn ang="0">
                  <a:pos x="18" y="33"/>
                </a:cxn>
                <a:cxn ang="0">
                  <a:pos x="9" y="84"/>
                </a:cxn>
                <a:cxn ang="0">
                  <a:pos x="9" y="141"/>
                </a:cxn>
                <a:cxn ang="0">
                  <a:pos x="0" y="180"/>
                </a:cxn>
              </a:cxnLst>
              <a:rect l="0" t="0" r="r" b="b"/>
              <a:pathLst>
                <a:path w="45" h="180">
                  <a:moveTo>
                    <a:pt x="45" y="0"/>
                  </a:moveTo>
                  <a:cubicBezTo>
                    <a:pt x="30" y="10"/>
                    <a:pt x="38" y="3"/>
                    <a:pt x="24" y="24"/>
                  </a:cubicBezTo>
                  <a:cubicBezTo>
                    <a:pt x="22" y="27"/>
                    <a:pt x="18" y="33"/>
                    <a:pt x="18" y="33"/>
                  </a:cubicBezTo>
                  <a:cubicBezTo>
                    <a:pt x="16" y="52"/>
                    <a:pt x="15" y="66"/>
                    <a:pt x="9" y="84"/>
                  </a:cubicBezTo>
                  <a:cubicBezTo>
                    <a:pt x="12" y="110"/>
                    <a:pt x="14" y="112"/>
                    <a:pt x="9" y="141"/>
                  </a:cubicBezTo>
                  <a:cubicBezTo>
                    <a:pt x="6" y="157"/>
                    <a:pt x="0" y="164"/>
                    <a:pt x="0" y="180"/>
                  </a:cubicBezTo>
                </a:path>
              </a:pathLst>
            </a:custGeom>
            <a:noFill/>
            <a:ln w="15875">
              <a:solidFill>
                <a:srgbClr val="5F5F5F"/>
              </a:solidFill>
              <a:round/>
              <a:headEnd type="triangle" w="sm" len="med"/>
              <a:tailEnd type="triangle" w="sm" len="med"/>
            </a:ln>
            <a:effectLst/>
          </p:spPr>
          <p:txBody>
            <a:bodyPr/>
            <a:lstStyle/>
            <a:p>
              <a:pPr>
                <a:defRPr/>
              </a:pPr>
              <a:endParaRPr lang="fa-IR" sz="1662" kern="0">
                <a:solidFill>
                  <a:sysClr val="windowText" lastClr="000000"/>
                </a:solidFill>
              </a:endParaRPr>
            </a:p>
          </p:txBody>
        </p:sp>
      </p:grpSp>
      <p:grpSp>
        <p:nvGrpSpPr>
          <p:cNvPr id="109" name="Group 77"/>
          <p:cNvGrpSpPr>
            <a:grpSpLocks/>
          </p:cNvGrpSpPr>
          <p:nvPr/>
        </p:nvGrpSpPr>
        <p:grpSpPr bwMode="auto">
          <a:xfrm>
            <a:off x="4756229" y="1945037"/>
            <a:ext cx="1611596" cy="1483915"/>
            <a:chOff x="2608" y="880"/>
            <a:chExt cx="1015" cy="1013"/>
          </a:xfrm>
        </p:grpSpPr>
        <p:grpSp>
          <p:nvGrpSpPr>
            <p:cNvPr id="110" name="Group 78"/>
            <p:cNvGrpSpPr>
              <a:grpSpLocks/>
            </p:cNvGrpSpPr>
            <p:nvPr/>
          </p:nvGrpSpPr>
          <p:grpSpPr bwMode="auto">
            <a:xfrm>
              <a:off x="2608" y="880"/>
              <a:ext cx="1015" cy="964"/>
              <a:chOff x="2608" y="880"/>
              <a:chExt cx="1015" cy="964"/>
            </a:xfrm>
          </p:grpSpPr>
          <p:grpSp>
            <p:nvGrpSpPr>
              <p:cNvPr id="112" name="Group 79"/>
              <p:cNvGrpSpPr>
                <a:grpSpLocks/>
              </p:cNvGrpSpPr>
              <p:nvPr/>
            </p:nvGrpSpPr>
            <p:grpSpPr bwMode="auto">
              <a:xfrm>
                <a:off x="2608" y="948"/>
                <a:ext cx="990" cy="896"/>
                <a:chOff x="2608" y="948"/>
                <a:chExt cx="990" cy="896"/>
              </a:xfrm>
            </p:grpSpPr>
            <p:sp>
              <p:nvSpPr>
                <p:cNvPr id="116" name="Freeform 80"/>
                <p:cNvSpPr>
                  <a:spLocks/>
                </p:cNvSpPr>
                <p:nvPr/>
              </p:nvSpPr>
              <p:spPr bwMode="auto">
                <a:xfrm>
                  <a:off x="3168" y="1776"/>
                  <a:ext cx="430" cy="68"/>
                </a:xfrm>
                <a:custGeom>
                  <a:avLst/>
                  <a:gdLst/>
                  <a:ahLst/>
                  <a:cxnLst>
                    <a:cxn ang="0">
                      <a:pos x="0" y="0"/>
                    </a:cxn>
                    <a:cxn ang="0">
                      <a:pos x="166" y="2"/>
                    </a:cxn>
                    <a:cxn ang="0">
                      <a:pos x="364" y="10"/>
                    </a:cxn>
                    <a:cxn ang="0">
                      <a:pos x="392" y="18"/>
                    </a:cxn>
                    <a:cxn ang="0">
                      <a:pos x="446" y="50"/>
                    </a:cxn>
                    <a:cxn ang="0">
                      <a:pos x="464" y="64"/>
                    </a:cxn>
                    <a:cxn ang="0">
                      <a:pos x="476" y="68"/>
                    </a:cxn>
                    <a:cxn ang="0">
                      <a:pos x="486" y="78"/>
                    </a:cxn>
                  </a:cxnLst>
                  <a:rect l="0" t="0" r="r" b="b"/>
                  <a:pathLst>
                    <a:path w="486" h="78">
                      <a:moveTo>
                        <a:pt x="0" y="0"/>
                      </a:moveTo>
                      <a:cubicBezTo>
                        <a:pt x="49" y="12"/>
                        <a:pt x="136" y="2"/>
                        <a:pt x="166" y="2"/>
                      </a:cubicBezTo>
                      <a:cubicBezTo>
                        <a:pt x="244" y="3"/>
                        <a:pt x="295" y="5"/>
                        <a:pt x="364" y="10"/>
                      </a:cubicBezTo>
                      <a:cubicBezTo>
                        <a:pt x="374" y="17"/>
                        <a:pt x="379" y="16"/>
                        <a:pt x="392" y="18"/>
                      </a:cubicBezTo>
                      <a:cubicBezTo>
                        <a:pt x="411" y="24"/>
                        <a:pt x="431" y="38"/>
                        <a:pt x="446" y="50"/>
                      </a:cubicBezTo>
                      <a:cubicBezTo>
                        <a:pt x="452" y="55"/>
                        <a:pt x="457" y="60"/>
                        <a:pt x="464" y="64"/>
                      </a:cubicBezTo>
                      <a:cubicBezTo>
                        <a:pt x="468" y="66"/>
                        <a:pt x="476" y="68"/>
                        <a:pt x="476" y="68"/>
                      </a:cubicBezTo>
                      <a:cubicBezTo>
                        <a:pt x="478" y="71"/>
                        <a:pt x="486" y="76"/>
                        <a:pt x="486" y="78"/>
                      </a:cubicBezTo>
                    </a:path>
                  </a:pathLst>
                </a:custGeom>
                <a:noFill/>
                <a:ln w="31750">
                  <a:solidFill>
                    <a:srgbClr val="5B5D6B"/>
                  </a:solidFill>
                  <a:round/>
                  <a:headEnd/>
                  <a:tailEnd type="triangle" w="med" len="med"/>
                </a:ln>
                <a:effectLst/>
              </p:spPr>
              <p:txBody>
                <a:bodyPr/>
                <a:lstStyle/>
                <a:p>
                  <a:pPr>
                    <a:defRPr/>
                  </a:pPr>
                  <a:endParaRPr lang="fa-IR" sz="1662" kern="0">
                    <a:solidFill>
                      <a:sysClr val="windowText" lastClr="000000"/>
                    </a:solidFill>
                  </a:endParaRPr>
                </a:p>
              </p:txBody>
            </p:sp>
            <p:sp>
              <p:nvSpPr>
                <p:cNvPr id="117" name="Freeform 81"/>
                <p:cNvSpPr>
                  <a:spLocks/>
                </p:cNvSpPr>
                <p:nvPr/>
              </p:nvSpPr>
              <p:spPr bwMode="auto">
                <a:xfrm>
                  <a:off x="2608" y="948"/>
                  <a:ext cx="564" cy="828"/>
                </a:xfrm>
                <a:custGeom>
                  <a:avLst/>
                  <a:gdLst/>
                  <a:ahLst/>
                  <a:cxnLst>
                    <a:cxn ang="0">
                      <a:pos x="564" y="828"/>
                    </a:cxn>
                    <a:cxn ang="0">
                      <a:pos x="476" y="772"/>
                    </a:cxn>
                    <a:cxn ang="0">
                      <a:pos x="452" y="756"/>
                    </a:cxn>
                    <a:cxn ang="0">
                      <a:pos x="440" y="748"/>
                    </a:cxn>
                    <a:cxn ang="0">
                      <a:pos x="396" y="716"/>
                    </a:cxn>
                    <a:cxn ang="0">
                      <a:pos x="288" y="636"/>
                    </a:cxn>
                    <a:cxn ang="0">
                      <a:pos x="252" y="608"/>
                    </a:cxn>
                    <a:cxn ang="0">
                      <a:pos x="240" y="600"/>
                    </a:cxn>
                    <a:cxn ang="0">
                      <a:pos x="232" y="588"/>
                    </a:cxn>
                    <a:cxn ang="0">
                      <a:pos x="220" y="584"/>
                    </a:cxn>
                    <a:cxn ang="0">
                      <a:pos x="184" y="500"/>
                    </a:cxn>
                    <a:cxn ang="0">
                      <a:pos x="160" y="408"/>
                    </a:cxn>
                    <a:cxn ang="0">
                      <a:pos x="152" y="344"/>
                    </a:cxn>
                    <a:cxn ang="0">
                      <a:pos x="140" y="292"/>
                    </a:cxn>
                    <a:cxn ang="0">
                      <a:pos x="124" y="196"/>
                    </a:cxn>
                    <a:cxn ang="0">
                      <a:pos x="100" y="136"/>
                    </a:cxn>
                    <a:cxn ang="0">
                      <a:pos x="64" y="92"/>
                    </a:cxn>
                    <a:cxn ang="0">
                      <a:pos x="4" y="12"/>
                    </a:cxn>
                    <a:cxn ang="0">
                      <a:pos x="0" y="0"/>
                    </a:cxn>
                  </a:cxnLst>
                  <a:rect l="0" t="0" r="r" b="b"/>
                  <a:pathLst>
                    <a:path w="564" h="828">
                      <a:moveTo>
                        <a:pt x="564" y="828"/>
                      </a:moveTo>
                      <a:cubicBezTo>
                        <a:pt x="535" y="821"/>
                        <a:pt x="500" y="791"/>
                        <a:pt x="476" y="772"/>
                      </a:cubicBezTo>
                      <a:cubicBezTo>
                        <a:pt x="468" y="766"/>
                        <a:pt x="460" y="761"/>
                        <a:pt x="452" y="756"/>
                      </a:cubicBezTo>
                      <a:cubicBezTo>
                        <a:pt x="448" y="753"/>
                        <a:pt x="440" y="748"/>
                        <a:pt x="440" y="748"/>
                      </a:cubicBezTo>
                      <a:cubicBezTo>
                        <a:pt x="431" y="734"/>
                        <a:pt x="412" y="721"/>
                        <a:pt x="396" y="716"/>
                      </a:cubicBezTo>
                      <a:cubicBezTo>
                        <a:pt x="364" y="684"/>
                        <a:pt x="319" y="667"/>
                        <a:pt x="288" y="636"/>
                      </a:cubicBezTo>
                      <a:cubicBezTo>
                        <a:pt x="269" y="617"/>
                        <a:pt x="281" y="627"/>
                        <a:pt x="252" y="608"/>
                      </a:cubicBezTo>
                      <a:cubicBezTo>
                        <a:pt x="248" y="605"/>
                        <a:pt x="240" y="600"/>
                        <a:pt x="240" y="600"/>
                      </a:cubicBezTo>
                      <a:cubicBezTo>
                        <a:pt x="237" y="596"/>
                        <a:pt x="236" y="591"/>
                        <a:pt x="232" y="588"/>
                      </a:cubicBezTo>
                      <a:cubicBezTo>
                        <a:pt x="229" y="585"/>
                        <a:pt x="223" y="587"/>
                        <a:pt x="220" y="584"/>
                      </a:cubicBezTo>
                      <a:cubicBezTo>
                        <a:pt x="219" y="583"/>
                        <a:pt x="187" y="511"/>
                        <a:pt x="184" y="500"/>
                      </a:cubicBezTo>
                      <a:cubicBezTo>
                        <a:pt x="176" y="468"/>
                        <a:pt x="178" y="436"/>
                        <a:pt x="160" y="408"/>
                      </a:cubicBezTo>
                      <a:cubicBezTo>
                        <a:pt x="158" y="387"/>
                        <a:pt x="163" y="361"/>
                        <a:pt x="152" y="344"/>
                      </a:cubicBezTo>
                      <a:cubicBezTo>
                        <a:pt x="149" y="326"/>
                        <a:pt x="146" y="309"/>
                        <a:pt x="140" y="292"/>
                      </a:cubicBezTo>
                      <a:cubicBezTo>
                        <a:pt x="137" y="261"/>
                        <a:pt x="134" y="225"/>
                        <a:pt x="124" y="196"/>
                      </a:cubicBezTo>
                      <a:cubicBezTo>
                        <a:pt x="133" y="168"/>
                        <a:pt x="115" y="155"/>
                        <a:pt x="100" y="136"/>
                      </a:cubicBezTo>
                      <a:cubicBezTo>
                        <a:pt x="86" y="118"/>
                        <a:pt x="82" y="104"/>
                        <a:pt x="64" y="92"/>
                      </a:cubicBezTo>
                      <a:cubicBezTo>
                        <a:pt x="57" y="72"/>
                        <a:pt x="24" y="25"/>
                        <a:pt x="4" y="12"/>
                      </a:cubicBezTo>
                      <a:cubicBezTo>
                        <a:pt x="3" y="8"/>
                        <a:pt x="0" y="0"/>
                        <a:pt x="0" y="0"/>
                      </a:cubicBezTo>
                    </a:path>
                  </a:pathLst>
                </a:custGeom>
                <a:noFill/>
                <a:ln w="31750">
                  <a:solidFill>
                    <a:srgbClr val="000018"/>
                  </a:solidFill>
                  <a:round/>
                  <a:headEnd/>
                  <a:tailEnd/>
                </a:ln>
                <a:effectLst/>
              </p:spPr>
              <p:txBody>
                <a:bodyPr/>
                <a:lstStyle/>
                <a:p>
                  <a:pPr>
                    <a:defRPr/>
                  </a:pPr>
                  <a:endParaRPr lang="fa-IR" sz="1662" kern="0">
                    <a:solidFill>
                      <a:sysClr val="windowText" lastClr="000000"/>
                    </a:solidFill>
                  </a:endParaRPr>
                </a:p>
              </p:txBody>
            </p:sp>
          </p:grpSp>
          <p:grpSp>
            <p:nvGrpSpPr>
              <p:cNvPr id="113" name="Group 82"/>
              <p:cNvGrpSpPr>
                <a:grpSpLocks/>
              </p:cNvGrpSpPr>
              <p:nvPr/>
            </p:nvGrpSpPr>
            <p:grpSpPr bwMode="auto">
              <a:xfrm>
                <a:off x="2820" y="880"/>
                <a:ext cx="803" cy="887"/>
                <a:chOff x="2820" y="880"/>
                <a:chExt cx="803" cy="887"/>
              </a:xfrm>
            </p:grpSpPr>
            <p:sp>
              <p:nvSpPr>
                <p:cNvPr id="114" name="Freeform 83"/>
                <p:cNvSpPr>
                  <a:spLocks/>
                </p:cNvSpPr>
                <p:nvPr/>
              </p:nvSpPr>
              <p:spPr bwMode="auto">
                <a:xfrm>
                  <a:off x="3265" y="1536"/>
                  <a:ext cx="358" cy="231"/>
                </a:xfrm>
                <a:custGeom>
                  <a:avLst/>
                  <a:gdLst/>
                  <a:ahLst/>
                  <a:cxnLst>
                    <a:cxn ang="0">
                      <a:pos x="0" y="0"/>
                    </a:cxn>
                    <a:cxn ang="0">
                      <a:pos x="16" y="20"/>
                    </a:cxn>
                    <a:cxn ang="0">
                      <a:pos x="48" y="60"/>
                    </a:cxn>
                    <a:cxn ang="0">
                      <a:pos x="74" y="94"/>
                    </a:cxn>
                    <a:cxn ang="0">
                      <a:pos x="110" y="140"/>
                    </a:cxn>
                    <a:cxn ang="0">
                      <a:pos x="126" y="154"/>
                    </a:cxn>
                    <a:cxn ang="0">
                      <a:pos x="202" y="186"/>
                    </a:cxn>
                    <a:cxn ang="0">
                      <a:pos x="268" y="212"/>
                    </a:cxn>
                    <a:cxn ang="0">
                      <a:pos x="290" y="222"/>
                    </a:cxn>
                    <a:cxn ang="0">
                      <a:pos x="338" y="242"/>
                    </a:cxn>
                    <a:cxn ang="0">
                      <a:pos x="404" y="266"/>
                    </a:cxn>
                  </a:cxnLst>
                  <a:rect l="0" t="0" r="r" b="b"/>
                  <a:pathLst>
                    <a:path w="404" h="266">
                      <a:moveTo>
                        <a:pt x="0" y="0"/>
                      </a:moveTo>
                      <a:cubicBezTo>
                        <a:pt x="10" y="3"/>
                        <a:pt x="12" y="11"/>
                        <a:pt x="16" y="20"/>
                      </a:cubicBezTo>
                      <a:cubicBezTo>
                        <a:pt x="22" y="31"/>
                        <a:pt x="37" y="53"/>
                        <a:pt x="48" y="60"/>
                      </a:cubicBezTo>
                      <a:cubicBezTo>
                        <a:pt x="56" y="72"/>
                        <a:pt x="62" y="86"/>
                        <a:pt x="74" y="94"/>
                      </a:cubicBezTo>
                      <a:cubicBezTo>
                        <a:pt x="84" y="109"/>
                        <a:pt x="94" y="130"/>
                        <a:pt x="110" y="140"/>
                      </a:cubicBezTo>
                      <a:cubicBezTo>
                        <a:pt x="115" y="147"/>
                        <a:pt x="118" y="151"/>
                        <a:pt x="126" y="154"/>
                      </a:cubicBezTo>
                      <a:cubicBezTo>
                        <a:pt x="139" y="173"/>
                        <a:pt x="180" y="183"/>
                        <a:pt x="202" y="186"/>
                      </a:cubicBezTo>
                      <a:cubicBezTo>
                        <a:pt x="222" y="193"/>
                        <a:pt x="251" y="201"/>
                        <a:pt x="268" y="212"/>
                      </a:cubicBezTo>
                      <a:cubicBezTo>
                        <a:pt x="283" y="222"/>
                        <a:pt x="275" y="219"/>
                        <a:pt x="290" y="222"/>
                      </a:cubicBezTo>
                      <a:cubicBezTo>
                        <a:pt x="304" y="233"/>
                        <a:pt x="324" y="232"/>
                        <a:pt x="338" y="242"/>
                      </a:cubicBezTo>
                      <a:cubicBezTo>
                        <a:pt x="355" y="253"/>
                        <a:pt x="383" y="266"/>
                        <a:pt x="404" y="266"/>
                      </a:cubicBezTo>
                    </a:path>
                  </a:pathLst>
                </a:custGeom>
                <a:noFill/>
                <a:ln w="31750">
                  <a:solidFill>
                    <a:srgbClr val="333333"/>
                  </a:solidFill>
                  <a:round/>
                  <a:headEnd/>
                  <a:tailEnd type="triangle" w="med" len="med"/>
                </a:ln>
                <a:effectLst/>
              </p:spPr>
              <p:txBody>
                <a:bodyPr/>
                <a:lstStyle/>
                <a:p>
                  <a:pPr>
                    <a:defRPr/>
                  </a:pPr>
                  <a:endParaRPr lang="fa-IR" sz="1662" kern="0">
                    <a:solidFill>
                      <a:sysClr val="windowText" lastClr="000000"/>
                    </a:solidFill>
                  </a:endParaRPr>
                </a:p>
              </p:txBody>
            </p:sp>
            <p:sp>
              <p:nvSpPr>
                <p:cNvPr id="115" name="Freeform 84"/>
                <p:cNvSpPr>
                  <a:spLocks/>
                </p:cNvSpPr>
                <p:nvPr/>
              </p:nvSpPr>
              <p:spPr bwMode="auto">
                <a:xfrm>
                  <a:off x="2820" y="880"/>
                  <a:ext cx="448" cy="660"/>
                </a:xfrm>
                <a:custGeom>
                  <a:avLst/>
                  <a:gdLst/>
                  <a:ahLst/>
                  <a:cxnLst>
                    <a:cxn ang="0">
                      <a:pos x="448" y="660"/>
                    </a:cxn>
                    <a:cxn ang="0">
                      <a:pos x="416" y="636"/>
                    </a:cxn>
                    <a:cxn ang="0">
                      <a:pos x="384" y="604"/>
                    </a:cxn>
                    <a:cxn ang="0">
                      <a:pos x="360" y="588"/>
                    </a:cxn>
                    <a:cxn ang="0">
                      <a:pos x="348" y="580"/>
                    </a:cxn>
                    <a:cxn ang="0">
                      <a:pos x="280" y="528"/>
                    </a:cxn>
                    <a:cxn ang="0">
                      <a:pos x="232" y="484"/>
                    </a:cxn>
                    <a:cxn ang="0">
                      <a:pos x="200" y="440"/>
                    </a:cxn>
                    <a:cxn ang="0">
                      <a:pos x="168" y="396"/>
                    </a:cxn>
                    <a:cxn ang="0">
                      <a:pos x="140" y="348"/>
                    </a:cxn>
                    <a:cxn ang="0">
                      <a:pos x="124" y="252"/>
                    </a:cxn>
                    <a:cxn ang="0">
                      <a:pos x="84" y="80"/>
                    </a:cxn>
                    <a:cxn ang="0">
                      <a:pos x="20" y="16"/>
                    </a:cxn>
                    <a:cxn ang="0">
                      <a:pos x="0" y="0"/>
                    </a:cxn>
                  </a:cxnLst>
                  <a:rect l="0" t="0" r="r" b="b"/>
                  <a:pathLst>
                    <a:path w="448" h="660">
                      <a:moveTo>
                        <a:pt x="448" y="660"/>
                      </a:moveTo>
                      <a:cubicBezTo>
                        <a:pt x="426" y="655"/>
                        <a:pt x="434" y="648"/>
                        <a:pt x="416" y="636"/>
                      </a:cubicBezTo>
                      <a:cubicBezTo>
                        <a:pt x="408" y="624"/>
                        <a:pt x="396" y="613"/>
                        <a:pt x="384" y="604"/>
                      </a:cubicBezTo>
                      <a:cubicBezTo>
                        <a:pt x="376" y="598"/>
                        <a:pt x="368" y="593"/>
                        <a:pt x="360" y="588"/>
                      </a:cubicBezTo>
                      <a:cubicBezTo>
                        <a:pt x="356" y="585"/>
                        <a:pt x="348" y="580"/>
                        <a:pt x="348" y="580"/>
                      </a:cubicBezTo>
                      <a:cubicBezTo>
                        <a:pt x="333" y="557"/>
                        <a:pt x="300" y="548"/>
                        <a:pt x="280" y="528"/>
                      </a:cubicBezTo>
                      <a:cubicBezTo>
                        <a:pt x="264" y="512"/>
                        <a:pt x="251" y="496"/>
                        <a:pt x="232" y="484"/>
                      </a:cubicBezTo>
                      <a:cubicBezTo>
                        <a:pt x="225" y="464"/>
                        <a:pt x="217" y="451"/>
                        <a:pt x="200" y="440"/>
                      </a:cubicBezTo>
                      <a:cubicBezTo>
                        <a:pt x="193" y="420"/>
                        <a:pt x="185" y="407"/>
                        <a:pt x="168" y="396"/>
                      </a:cubicBezTo>
                      <a:cubicBezTo>
                        <a:pt x="157" y="379"/>
                        <a:pt x="151" y="364"/>
                        <a:pt x="140" y="348"/>
                      </a:cubicBezTo>
                      <a:cubicBezTo>
                        <a:pt x="135" y="317"/>
                        <a:pt x="134" y="282"/>
                        <a:pt x="124" y="252"/>
                      </a:cubicBezTo>
                      <a:cubicBezTo>
                        <a:pt x="121" y="221"/>
                        <a:pt x="113" y="100"/>
                        <a:pt x="84" y="80"/>
                      </a:cubicBezTo>
                      <a:cubicBezTo>
                        <a:pt x="76" y="57"/>
                        <a:pt x="45" y="24"/>
                        <a:pt x="20" y="16"/>
                      </a:cubicBezTo>
                      <a:cubicBezTo>
                        <a:pt x="6" y="2"/>
                        <a:pt x="13" y="7"/>
                        <a:pt x="0" y="0"/>
                      </a:cubicBezTo>
                    </a:path>
                  </a:pathLst>
                </a:custGeom>
                <a:noFill/>
                <a:ln w="31750">
                  <a:solidFill>
                    <a:srgbClr val="000018"/>
                  </a:solidFill>
                  <a:round/>
                  <a:headEnd/>
                  <a:tailEnd/>
                </a:ln>
                <a:effectLst/>
              </p:spPr>
              <p:txBody>
                <a:bodyPr/>
                <a:lstStyle/>
                <a:p>
                  <a:pPr>
                    <a:defRPr/>
                  </a:pPr>
                  <a:endParaRPr lang="fa-IR" sz="1662" kern="0">
                    <a:solidFill>
                      <a:sysClr val="windowText" lastClr="000000"/>
                    </a:solidFill>
                  </a:endParaRPr>
                </a:p>
              </p:txBody>
            </p:sp>
          </p:grpSp>
        </p:grpSp>
        <p:sp>
          <p:nvSpPr>
            <p:cNvPr id="111" name="Freeform 85"/>
            <p:cNvSpPr>
              <a:spLocks/>
            </p:cNvSpPr>
            <p:nvPr/>
          </p:nvSpPr>
          <p:spPr bwMode="auto">
            <a:xfrm>
              <a:off x="2865" y="1800"/>
              <a:ext cx="528" cy="93"/>
            </a:xfrm>
            <a:custGeom>
              <a:avLst/>
              <a:gdLst/>
              <a:ahLst/>
              <a:cxnLst>
                <a:cxn ang="0">
                  <a:pos x="0" y="12"/>
                </a:cxn>
                <a:cxn ang="0">
                  <a:pos x="75" y="9"/>
                </a:cxn>
                <a:cxn ang="0">
                  <a:pos x="105" y="0"/>
                </a:cxn>
                <a:cxn ang="0">
                  <a:pos x="135" y="3"/>
                </a:cxn>
                <a:cxn ang="0">
                  <a:pos x="147" y="6"/>
                </a:cxn>
                <a:cxn ang="0">
                  <a:pos x="210" y="12"/>
                </a:cxn>
                <a:cxn ang="0">
                  <a:pos x="279" y="36"/>
                </a:cxn>
                <a:cxn ang="0">
                  <a:pos x="288" y="42"/>
                </a:cxn>
                <a:cxn ang="0">
                  <a:pos x="330" y="45"/>
                </a:cxn>
                <a:cxn ang="0">
                  <a:pos x="483" y="84"/>
                </a:cxn>
                <a:cxn ang="0">
                  <a:pos x="528" y="93"/>
                </a:cxn>
              </a:cxnLst>
              <a:rect l="0" t="0" r="r" b="b"/>
              <a:pathLst>
                <a:path w="528" h="93">
                  <a:moveTo>
                    <a:pt x="0" y="12"/>
                  </a:moveTo>
                  <a:cubicBezTo>
                    <a:pt x="16" y="7"/>
                    <a:pt x="73" y="9"/>
                    <a:pt x="75" y="9"/>
                  </a:cubicBezTo>
                  <a:cubicBezTo>
                    <a:pt x="85" y="6"/>
                    <a:pt x="95" y="3"/>
                    <a:pt x="105" y="0"/>
                  </a:cubicBezTo>
                  <a:cubicBezTo>
                    <a:pt x="115" y="1"/>
                    <a:pt x="125" y="2"/>
                    <a:pt x="135" y="3"/>
                  </a:cubicBezTo>
                  <a:cubicBezTo>
                    <a:pt x="139" y="4"/>
                    <a:pt x="143" y="6"/>
                    <a:pt x="147" y="6"/>
                  </a:cubicBezTo>
                  <a:cubicBezTo>
                    <a:pt x="168" y="9"/>
                    <a:pt x="210" y="12"/>
                    <a:pt x="210" y="12"/>
                  </a:cubicBezTo>
                  <a:cubicBezTo>
                    <a:pt x="233" y="20"/>
                    <a:pt x="256" y="28"/>
                    <a:pt x="279" y="36"/>
                  </a:cubicBezTo>
                  <a:cubicBezTo>
                    <a:pt x="282" y="37"/>
                    <a:pt x="284" y="41"/>
                    <a:pt x="288" y="42"/>
                  </a:cubicBezTo>
                  <a:cubicBezTo>
                    <a:pt x="302" y="44"/>
                    <a:pt x="316" y="44"/>
                    <a:pt x="330" y="45"/>
                  </a:cubicBezTo>
                  <a:cubicBezTo>
                    <a:pt x="382" y="54"/>
                    <a:pt x="432" y="73"/>
                    <a:pt x="483" y="84"/>
                  </a:cubicBezTo>
                  <a:cubicBezTo>
                    <a:pt x="498" y="87"/>
                    <a:pt x="512" y="93"/>
                    <a:pt x="528" y="93"/>
                  </a:cubicBezTo>
                </a:path>
              </a:pathLst>
            </a:custGeom>
            <a:noFill/>
            <a:ln w="31750">
              <a:solidFill>
                <a:srgbClr val="333300"/>
              </a:solidFill>
              <a:round/>
              <a:headEnd/>
              <a:tailEnd type="triangle" w="med" len="med"/>
            </a:ln>
            <a:effectLst/>
          </p:spPr>
          <p:txBody>
            <a:bodyPr/>
            <a:lstStyle/>
            <a:p>
              <a:pPr>
                <a:defRPr/>
              </a:pPr>
              <a:endParaRPr lang="fa-IR" sz="1662" kern="0">
                <a:solidFill>
                  <a:sysClr val="windowText" lastClr="000000"/>
                </a:solidFill>
              </a:endParaRPr>
            </a:p>
          </p:txBody>
        </p:sp>
      </p:grpSp>
      <p:sp>
        <p:nvSpPr>
          <p:cNvPr id="118" name="Freeform 86"/>
          <p:cNvSpPr>
            <a:spLocks/>
          </p:cNvSpPr>
          <p:nvPr/>
        </p:nvSpPr>
        <p:spPr bwMode="auto">
          <a:xfrm>
            <a:off x="5549963" y="3425238"/>
            <a:ext cx="1145011" cy="391090"/>
          </a:xfrm>
          <a:custGeom>
            <a:avLst/>
            <a:gdLst/>
            <a:ahLst/>
            <a:cxnLst>
              <a:cxn ang="0">
                <a:pos x="0" y="0"/>
              </a:cxn>
              <a:cxn ang="0">
                <a:pos x="66" y="9"/>
              </a:cxn>
              <a:cxn ang="0">
                <a:pos x="378" y="111"/>
              </a:cxn>
              <a:cxn ang="0">
                <a:pos x="447" y="141"/>
              </a:cxn>
              <a:cxn ang="0">
                <a:pos x="522" y="174"/>
              </a:cxn>
              <a:cxn ang="0">
                <a:pos x="576" y="192"/>
              </a:cxn>
              <a:cxn ang="0">
                <a:pos x="648" y="228"/>
              </a:cxn>
              <a:cxn ang="0">
                <a:pos x="702" y="252"/>
              </a:cxn>
              <a:cxn ang="0">
                <a:pos x="720" y="267"/>
              </a:cxn>
            </a:cxnLst>
            <a:rect l="0" t="0" r="r" b="b"/>
            <a:pathLst>
              <a:path w="721" h="267">
                <a:moveTo>
                  <a:pt x="0" y="0"/>
                </a:moveTo>
                <a:cubicBezTo>
                  <a:pt x="32" y="2"/>
                  <a:pt x="41" y="3"/>
                  <a:pt x="66" y="9"/>
                </a:cubicBezTo>
                <a:cubicBezTo>
                  <a:pt x="147" y="90"/>
                  <a:pt x="267" y="107"/>
                  <a:pt x="378" y="111"/>
                </a:cubicBezTo>
                <a:cubicBezTo>
                  <a:pt x="402" y="119"/>
                  <a:pt x="422" y="136"/>
                  <a:pt x="447" y="141"/>
                </a:cubicBezTo>
                <a:cubicBezTo>
                  <a:pt x="471" y="153"/>
                  <a:pt x="497" y="163"/>
                  <a:pt x="522" y="174"/>
                </a:cubicBezTo>
                <a:cubicBezTo>
                  <a:pt x="538" y="181"/>
                  <a:pt x="562" y="182"/>
                  <a:pt x="576" y="192"/>
                </a:cubicBezTo>
                <a:cubicBezTo>
                  <a:pt x="597" y="206"/>
                  <a:pt x="624" y="218"/>
                  <a:pt x="648" y="228"/>
                </a:cubicBezTo>
                <a:cubicBezTo>
                  <a:pt x="666" y="236"/>
                  <a:pt x="685" y="242"/>
                  <a:pt x="702" y="252"/>
                </a:cubicBezTo>
                <a:cubicBezTo>
                  <a:pt x="721" y="262"/>
                  <a:pt x="720" y="257"/>
                  <a:pt x="720" y="267"/>
                </a:cubicBezTo>
              </a:path>
            </a:pathLst>
          </a:custGeom>
          <a:noFill/>
          <a:ln w="19050">
            <a:solidFill>
              <a:srgbClr val="5F5F5F"/>
            </a:solidFill>
            <a:round/>
            <a:headEnd type="triangle" w="sm" len="med"/>
            <a:tailEnd type="triangle" w="sm" len="med"/>
          </a:ln>
          <a:effectLst/>
        </p:spPr>
        <p:txBody>
          <a:bodyPr lIns="71274" tIns="35636" rIns="71274" bIns="35636"/>
          <a:lstStyle/>
          <a:p>
            <a:pPr>
              <a:defRPr/>
            </a:pPr>
            <a:endParaRPr lang="fa-IR" sz="1662" kern="0">
              <a:solidFill>
                <a:sysClr val="windowText" lastClr="000000"/>
              </a:solidFill>
            </a:endParaRPr>
          </a:p>
        </p:txBody>
      </p:sp>
      <p:grpSp>
        <p:nvGrpSpPr>
          <p:cNvPr id="119" name="Group 87"/>
          <p:cNvGrpSpPr>
            <a:grpSpLocks/>
          </p:cNvGrpSpPr>
          <p:nvPr/>
        </p:nvGrpSpPr>
        <p:grpSpPr bwMode="auto">
          <a:xfrm>
            <a:off x="5988391" y="2974742"/>
            <a:ext cx="1010935" cy="683170"/>
            <a:chOff x="3384" y="1583"/>
            <a:chExt cx="637" cy="466"/>
          </a:xfrm>
        </p:grpSpPr>
        <p:grpSp>
          <p:nvGrpSpPr>
            <p:cNvPr id="120" name="Group 88"/>
            <p:cNvGrpSpPr>
              <a:grpSpLocks/>
            </p:cNvGrpSpPr>
            <p:nvPr/>
          </p:nvGrpSpPr>
          <p:grpSpPr bwMode="auto">
            <a:xfrm>
              <a:off x="3384" y="1583"/>
              <a:ext cx="637" cy="466"/>
              <a:chOff x="3384" y="1583"/>
              <a:chExt cx="637" cy="466"/>
            </a:xfrm>
          </p:grpSpPr>
          <p:sp>
            <p:nvSpPr>
              <p:cNvPr id="122" name="Freeform 89"/>
              <p:cNvSpPr>
                <a:spLocks/>
              </p:cNvSpPr>
              <p:nvPr/>
            </p:nvSpPr>
            <p:spPr bwMode="auto">
              <a:xfrm>
                <a:off x="3384" y="1794"/>
                <a:ext cx="198" cy="177"/>
              </a:xfrm>
              <a:custGeom>
                <a:avLst/>
                <a:gdLst/>
                <a:ahLst/>
                <a:cxnLst>
                  <a:cxn ang="0">
                    <a:pos x="6" y="0"/>
                  </a:cxn>
                  <a:cxn ang="0">
                    <a:pos x="3" y="36"/>
                  </a:cxn>
                  <a:cxn ang="0">
                    <a:pos x="9" y="87"/>
                  </a:cxn>
                  <a:cxn ang="0">
                    <a:pos x="90" y="129"/>
                  </a:cxn>
                  <a:cxn ang="0">
                    <a:pos x="153" y="159"/>
                  </a:cxn>
                  <a:cxn ang="0">
                    <a:pos x="180" y="174"/>
                  </a:cxn>
                  <a:cxn ang="0">
                    <a:pos x="171" y="171"/>
                  </a:cxn>
                  <a:cxn ang="0">
                    <a:pos x="189" y="165"/>
                  </a:cxn>
                  <a:cxn ang="0">
                    <a:pos x="198" y="168"/>
                  </a:cxn>
                </a:cxnLst>
                <a:rect l="0" t="0" r="r" b="b"/>
                <a:pathLst>
                  <a:path w="198" h="177">
                    <a:moveTo>
                      <a:pt x="6" y="0"/>
                    </a:moveTo>
                    <a:cubicBezTo>
                      <a:pt x="5" y="12"/>
                      <a:pt x="3" y="24"/>
                      <a:pt x="3" y="36"/>
                    </a:cubicBezTo>
                    <a:cubicBezTo>
                      <a:pt x="3" y="53"/>
                      <a:pt x="0" y="73"/>
                      <a:pt x="9" y="87"/>
                    </a:cubicBezTo>
                    <a:cubicBezTo>
                      <a:pt x="24" y="111"/>
                      <a:pt x="70" y="115"/>
                      <a:pt x="90" y="129"/>
                    </a:cubicBezTo>
                    <a:cubicBezTo>
                      <a:pt x="112" y="143"/>
                      <a:pt x="128" y="151"/>
                      <a:pt x="153" y="159"/>
                    </a:cubicBezTo>
                    <a:cubicBezTo>
                      <a:pt x="163" y="162"/>
                      <a:pt x="190" y="177"/>
                      <a:pt x="180" y="174"/>
                    </a:cubicBezTo>
                    <a:cubicBezTo>
                      <a:pt x="177" y="173"/>
                      <a:pt x="174" y="172"/>
                      <a:pt x="171" y="171"/>
                    </a:cubicBezTo>
                    <a:cubicBezTo>
                      <a:pt x="177" y="169"/>
                      <a:pt x="183" y="167"/>
                      <a:pt x="189" y="165"/>
                    </a:cubicBezTo>
                    <a:cubicBezTo>
                      <a:pt x="192" y="164"/>
                      <a:pt x="198" y="168"/>
                      <a:pt x="198" y="168"/>
                    </a:cubicBezTo>
                  </a:path>
                </a:pathLst>
              </a:custGeom>
              <a:noFill/>
              <a:ln w="19050">
                <a:solidFill>
                  <a:srgbClr val="5F5F5F"/>
                </a:solidFill>
                <a:round/>
                <a:headEnd type="triangle" w="sm" len="med"/>
                <a:tailEnd type="triangle" w="sm" len="med"/>
              </a:ln>
              <a:effectLst/>
            </p:spPr>
            <p:txBody>
              <a:bodyPr/>
              <a:lstStyle/>
              <a:p>
                <a:pPr>
                  <a:defRPr/>
                </a:pPr>
                <a:endParaRPr lang="fa-IR" sz="1662" kern="0">
                  <a:solidFill>
                    <a:sysClr val="windowText" lastClr="000000"/>
                  </a:solidFill>
                </a:endParaRPr>
              </a:p>
            </p:txBody>
          </p:sp>
          <p:sp>
            <p:nvSpPr>
              <p:cNvPr id="123" name="Freeform 90"/>
              <p:cNvSpPr>
                <a:spLocks/>
              </p:cNvSpPr>
              <p:nvPr/>
            </p:nvSpPr>
            <p:spPr bwMode="auto">
              <a:xfrm>
                <a:off x="3573" y="1583"/>
                <a:ext cx="448" cy="466"/>
              </a:xfrm>
              <a:custGeom>
                <a:avLst/>
                <a:gdLst/>
                <a:ahLst/>
                <a:cxnLst>
                  <a:cxn ang="0">
                    <a:pos x="0" y="88"/>
                  </a:cxn>
                  <a:cxn ang="0">
                    <a:pos x="42" y="28"/>
                  </a:cxn>
                  <a:cxn ang="0">
                    <a:pos x="72" y="16"/>
                  </a:cxn>
                  <a:cxn ang="0">
                    <a:pos x="174" y="31"/>
                  </a:cxn>
                  <a:cxn ang="0">
                    <a:pos x="219" y="67"/>
                  </a:cxn>
                  <a:cxn ang="0">
                    <a:pos x="264" y="112"/>
                  </a:cxn>
                  <a:cxn ang="0">
                    <a:pos x="324" y="163"/>
                  </a:cxn>
                  <a:cxn ang="0">
                    <a:pos x="360" y="199"/>
                  </a:cxn>
                  <a:cxn ang="0">
                    <a:pos x="405" y="238"/>
                  </a:cxn>
                  <a:cxn ang="0">
                    <a:pos x="432" y="271"/>
                  </a:cxn>
                  <a:cxn ang="0">
                    <a:pos x="444" y="289"/>
                  </a:cxn>
                  <a:cxn ang="0">
                    <a:pos x="441" y="310"/>
                  </a:cxn>
                  <a:cxn ang="0">
                    <a:pos x="378" y="370"/>
                  </a:cxn>
                  <a:cxn ang="0">
                    <a:pos x="357" y="391"/>
                  </a:cxn>
                  <a:cxn ang="0">
                    <a:pos x="339" y="403"/>
                  </a:cxn>
                  <a:cxn ang="0">
                    <a:pos x="297" y="427"/>
                  </a:cxn>
                  <a:cxn ang="0">
                    <a:pos x="231" y="466"/>
                  </a:cxn>
                </a:cxnLst>
                <a:rect l="0" t="0" r="r" b="b"/>
                <a:pathLst>
                  <a:path w="448" h="466">
                    <a:moveTo>
                      <a:pt x="0" y="88"/>
                    </a:moveTo>
                    <a:cubicBezTo>
                      <a:pt x="15" y="65"/>
                      <a:pt x="18" y="44"/>
                      <a:pt x="42" y="28"/>
                    </a:cubicBezTo>
                    <a:cubicBezTo>
                      <a:pt x="51" y="0"/>
                      <a:pt x="42" y="10"/>
                      <a:pt x="72" y="16"/>
                    </a:cubicBezTo>
                    <a:cubicBezTo>
                      <a:pt x="98" y="33"/>
                      <a:pt x="141" y="26"/>
                      <a:pt x="174" y="31"/>
                    </a:cubicBezTo>
                    <a:cubicBezTo>
                      <a:pt x="189" y="41"/>
                      <a:pt x="208" y="53"/>
                      <a:pt x="219" y="67"/>
                    </a:cubicBezTo>
                    <a:cubicBezTo>
                      <a:pt x="233" y="85"/>
                      <a:pt x="242" y="105"/>
                      <a:pt x="264" y="112"/>
                    </a:cubicBezTo>
                    <a:cubicBezTo>
                      <a:pt x="279" y="134"/>
                      <a:pt x="305" y="144"/>
                      <a:pt x="324" y="163"/>
                    </a:cubicBezTo>
                    <a:cubicBezTo>
                      <a:pt x="330" y="180"/>
                      <a:pt x="343" y="193"/>
                      <a:pt x="360" y="199"/>
                    </a:cubicBezTo>
                    <a:cubicBezTo>
                      <a:pt x="374" y="213"/>
                      <a:pt x="393" y="223"/>
                      <a:pt x="405" y="238"/>
                    </a:cubicBezTo>
                    <a:cubicBezTo>
                      <a:pt x="416" y="252"/>
                      <a:pt x="418" y="262"/>
                      <a:pt x="432" y="271"/>
                    </a:cubicBezTo>
                    <a:cubicBezTo>
                      <a:pt x="436" y="277"/>
                      <a:pt x="440" y="283"/>
                      <a:pt x="444" y="289"/>
                    </a:cubicBezTo>
                    <a:cubicBezTo>
                      <a:pt x="448" y="295"/>
                      <a:pt x="444" y="303"/>
                      <a:pt x="441" y="310"/>
                    </a:cubicBezTo>
                    <a:cubicBezTo>
                      <a:pt x="429" y="340"/>
                      <a:pt x="399" y="349"/>
                      <a:pt x="378" y="370"/>
                    </a:cubicBezTo>
                    <a:cubicBezTo>
                      <a:pt x="373" y="386"/>
                      <a:pt x="378" y="377"/>
                      <a:pt x="357" y="391"/>
                    </a:cubicBezTo>
                    <a:cubicBezTo>
                      <a:pt x="351" y="395"/>
                      <a:pt x="339" y="403"/>
                      <a:pt x="339" y="403"/>
                    </a:cubicBezTo>
                    <a:cubicBezTo>
                      <a:pt x="329" y="418"/>
                      <a:pt x="311" y="417"/>
                      <a:pt x="297" y="427"/>
                    </a:cubicBezTo>
                    <a:cubicBezTo>
                      <a:pt x="291" y="461"/>
                      <a:pt x="262" y="466"/>
                      <a:pt x="231" y="466"/>
                    </a:cubicBezTo>
                  </a:path>
                </a:pathLst>
              </a:custGeom>
              <a:noFill/>
              <a:ln w="19050">
                <a:solidFill>
                  <a:srgbClr val="5F5F5F"/>
                </a:solidFill>
                <a:round/>
                <a:headEnd type="triangle" w="sm" len="med"/>
                <a:tailEnd type="triangle" w="sm" len="med"/>
              </a:ln>
              <a:effectLst/>
            </p:spPr>
            <p:txBody>
              <a:bodyPr/>
              <a:lstStyle/>
              <a:p>
                <a:pPr>
                  <a:defRPr/>
                </a:pPr>
                <a:endParaRPr lang="fa-IR" sz="1662" kern="0">
                  <a:solidFill>
                    <a:sysClr val="windowText" lastClr="000000"/>
                  </a:solidFill>
                </a:endParaRPr>
              </a:p>
            </p:txBody>
          </p:sp>
        </p:grpSp>
        <p:sp>
          <p:nvSpPr>
            <p:cNvPr id="121" name="Freeform 91"/>
            <p:cNvSpPr>
              <a:spLocks/>
            </p:cNvSpPr>
            <p:nvPr/>
          </p:nvSpPr>
          <p:spPr bwMode="auto">
            <a:xfrm>
              <a:off x="3390" y="1692"/>
              <a:ext cx="18" cy="84"/>
            </a:xfrm>
            <a:custGeom>
              <a:avLst/>
              <a:gdLst/>
              <a:ahLst/>
              <a:cxnLst>
                <a:cxn ang="0">
                  <a:pos x="0" y="84"/>
                </a:cxn>
                <a:cxn ang="0">
                  <a:pos x="18" y="0"/>
                </a:cxn>
              </a:cxnLst>
              <a:rect l="0" t="0" r="r" b="b"/>
              <a:pathLst>
                <a:path w="18" h="84">
                  <a:moveTo>
                    <a:pt x="0" y="84"/>
                  </a:moveTo>
                  <a:cubicBezTo>
                    <a:pt x="2" y="54"/>
                    <a:pt x="5" y="27"/>
                    <a:pt x="18" y="0"/>
                  </a:cubicBezTo>
                </a:path>
              </a:pathLst>
            </a:custGeom>
            <a:noFill/>
            <a:ln w="19050">
              <a:solidFill>
                <a:srgbClr val="5F5F5F"/>
              </a:solidFill>
              <a:round/>
              <a:headEnd type="triangle" w="sm" len="sm"/>
              <a:tailEnd type="triangle" w="sm" len="sm"/>
            </a:ln>
            <a:effectLst/>
          </p:spPr>
          <p:txBody>
            <a:bodyPr/>
            <a:lstStyle/>
            <a:p>
              <a:pPr>
                <a:defRPr/>
              </a:pPr>
              <a:endParaRPr lang="fa-IR" sz="1662" kern="0">
                <a:solidFill>
                  <a:sysClr val="windowText" lastClr="000000"/>
                </a:solidFill>
              </a:endParaRPr>
            </a:p>
          </p:txBody>
        </p:sp>
      </p:grpSp>
      <p:grpSp>
        <p:nvGrpSpPr>
          <p:cNvPr id="124" name="Group 158"/>
          <p:cNvGrpSpPr/>
          <p:nvPr/>
        </p:nvGrpSpPr>
        <p:grpSpPr>
          <a:xfrm>
            <a:off x="1318067" y="4081714"/>
            <a:ext cx="2198849" cy="2248768"/>
            <a:chOff x="5459922" y="4042403"/>
            <a:chExt cx="2382086" cy="2436165"/>
          </a:xfrm>
        </p:grpSpPr>
        <p:pic>
          <p:nvPicPr>
            <p:cNvPr id="125" name="Picture 2" descr="1"/>
            <p:cNvPicPr>
              <a:picLocks noChangeAspect="1" noChangeArrowheads="1"/>
            </p:cNvPicPr>
            <p:nvPr/>
          </p:nvPicPr>
          <p:blipFill>
            <a:blip r:embed="rId9">
              <a:lum bright="6000" contrast="12000"/>
            </a:blip>
            <a:srcRect/>
            <a:stretch>
              <a:fillRect/>
            </a:stretch>
          </p:blipFill>
          <p:spPr bwMode="auto">
            <a:xfrm>
              <a:off x="5459922" y="4042403"/>
              <a:ext cx="2380635" cy="243616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grpSp>
          <p:nvGrpSpPr>
            <p:cNvPr id="126" name="Group 3"/>
            <p:cNvGrpSpPr>
              <a:grpSpLocks/>
            </p:cNvGrpSpPr>
            <p:nvPr/>
          </p:nvGrpSpPr>
          <p:grpSpPr bwMode="auto">
            <a:xfrm>
              <a:off x="5937790" y="4344072"/>
              <a:ext cx="1904218" cy="1275064"/>
              <a:chOff x="3453" y="2736"/>
              <a:chExt cx="1107" cy="804"/>
            </a:xfrm>
          </p:grpSpPr>
          <p:sp>
            <p:nvSpPr>
              <p:cNvPr id="139" name="Line 4"/>
              <p:cNvSpPr>
                <a:spLocks noChangeShapeType="1"/>
              </p:cNvSpPr>
              <p:nvPr/>
            </p:nvSpPr>
            <p:spPr bwMode="auto">
              <a:xfrm>
                <a:off x="3648" y="2736"/>
                <a:ext cx="912" cy="576"/>
              </a:xfrm>
              <a:prstGeom prst="line">
                <a:avLst/>
              </a:prstGeom>
              <a:noFill/>
              <a:ln w="44450">
                <a:solidFill>
                  <a:srgbClr val="FF6600"/>
                </a:solidFill>
                <a:round/>
                <a:headEnd type="stealth" w="sm" len="lg"/>
                <a:tailEnd type="stealth" w="sm" len="lg"/>
              </a:ln>
              <a:effectLst/>
            </p:spPr>
            <p:txBody>
              <a:bodyPr/>
              <a:lstStyle/>
              <a:p>
                <a:pPr>
                  <a:defRPr/>
                </a:pPr>
                <a:endParaRPr lang="fa-IR" sz="1662" kern="0">
                  <a:solidFill>
                    <a:sysClr val="windowText" lastClr="000000"/>
                  </a:solidFill>
                </a:endParaRPr>
              </a:p>
            </p:txBody>
          </p:sp>
          <p:sp>
            <p:nvSpPr>
              <p:cNvPr id="140" name="Freeform 5"/>
              <p:cNvSpPr>
                <a:spLocks/>
              </p:cNvSpPr>
              <p:nvPr/>
            </p:nvSpPr>
            <p:spPr bwMode="auto">
              <a:xfrm>
                <a:off x="3453" y="2904"/>
                <a:ext cx="1083" cy="636"/>
              </a:xfrm>
              <a:custGeom>
                <a:avLst/>
                <a:gdLst/>
                <a:ahLst/>
                <a:cxnLst>
                  <a:cxn ang="0">
                    <a:pos x="0" y="0"/>
                  </a:cxn>
                  <a:cxn ang="0">
                    <a:pos x="69" y="36"/>
                  </a:cxn>
                  <a:cxn ang="0">
                    <a:pos x="105" y="51"/>
                  </a:cxn>
                  <a:cxn ang="0">
                    <a:pos x="123" y="57"/>
                  </a:cxn>
                  <a:cxn ang="0">
                    <a:pos x="150" y="78"/>
                  </a:cxn>
                  <a:cxn ang="0">
                    <a:pos x="183" y="102"/>
                  </a:cxn>
                  <a:cxn ang="0">
                    <a:pos x="237" y="132"/>
                  </a:cxn>
                  <a:cxn ang="0">
                    <a:pos x="273" y="156"/>
                  </a:cxn>
                  <a:cxn ang="0">
                    <a:pos x="348" y="192"/>
                  </a:cxn>
                  <a:cxn ang="0">
                    <a:pos x="399" y="231"/>
                  </a:cxn>
                  <a:cxn ang="0">
                    <a:pos x="453" y="276"/>
                  </a:cxn>
                  <a:cxn ang="0">
                    <a:pos x="480" y="294"/>
                  </a:cxn>
                  <a:cxn ang="0">
                    <a:pos x="489" y="300"/>
                  </a:cxn>
                  <a:cxn ang="0">
                    <a:pos x="522" y="318"/>
                  </a:cxn>
                  <a:cxn ang="0">
                    <a:pos x="558" y="342"/>
                  </a:cxn>
                  <a:cxn ang="0">
                    <a:pos x="585" y="360"/>
                  </a:cxn>
                  <a:cxn ang="0">
                    <a:pos x="594" y="366"/>
                  </a:cxn>
                  <a:cxn ang="0">
                    <a:pos x="663" y="411"/>
                  </a:cxn>
                  <a:cxn ang="0">
                    <a:pos x="717" y="450"/>
                  </a:cxn>
                  <a:cxn ang="0">
                    <a:pos x="771" y="486"/>
                  </a:cxn>
                  <a:cxn ang="0">
                    <a:pos x="816" y="519"/>
                  </a:cxn>
                  <a:cxn ang="0">
                    <a:pos x="909" y="561"/>
                  </a:cxn>
                  <a:cxn ang="0">
                    <a:pos x="975" y="591"/>
                  </a:cxn>
                  <a:cxn ang="0">
                    <a:pos x="1062" y="627"/>
                  </a:cxn>
                  <a:cxn ang="0">
                    <a:pos x="1083" y="636"/>
                  </a:cxn>
                </a:cxnLst>
                <a:rect l="0" t="0" r="r" b="b"/>
                <a:pathLst>
                  <a:path w="1083" h="636">
                    <a:moveTo>
                      <a:pt x="0" y="0"/>
                    </a:moveTo>
                    <a:cubicBezTo>
                      <a:pt x="26" y="5"/>
                      <a:pt x="45" y="25"/>
                      <a:pt x="69" y="36"/>
                    </a:cubicBezTo>
                    <a:cubicBezTo>
                      <a:pt x="81" y="41"/>
                      <a:pt x="93" y="46"/>
                      <a:pt x="105" y="51"/>
                    </a:cubicBezTo>
                    <a:cubicBezTo>
                      <a:pt x="111" y="54"/>
                      <a:pt x="123" y="57"/>
                      <a:pt x="123" y="57"/>
                    </a:cubicBezTo>
                    <a:cubicBezTo>
                      <a:pt x="131" y="65"/>
                      <a:pt x="150" y="78"/>
                      <a:pt x="150" y="78"/>
                    </a:cubicBezTo>
                    <a:cubicBezTo>
                      <a:pt x="158" y="91"/>
                      <a:pt x="169" y="97"/>
                      <a:pt x="183" y="102"/>
                    </a:cubicBezTo>
                    <a:cubicBezTo>
                      <a:pt x="199" y="118"/>
                      <a:pt x="218" y="122"/>
                      <a:pt x="237" y="132"/>
                    </a:cubicBezTo>
                    <a:cubicBezTo>
                      <a:pt x="247" y="138"/>
                      <a:pt x="261" y="152"/>
                      <a:pt x="273" y="156"/>
                    </a:cubicBezTo>
                    <a:cubicBezTo>
                      <a:pt x="301" y="165"/>
                      <a:pt x="322" y="179"/>
                      <a:pt x="348" y="192"/>
                    </a:cubicBezTo>
                    <a:cubicBezTo>
                      <a:pt x="355" y="203"/>
                      <a:pt x="386" y="227"/>
                      <a:pt x="399" y="231"/>
                    </a:cubicBezTo>
                    <a:cubicBezTo>
                      <a:pt x="415" y="247"/>
                      <a:pt x="435" y="262"/>
                      <a:pt x="453" y="276"/>
                    </a:cubicBezTo>
                    <a:cubicBezTo>
                      <a:pt x="453" y="276"/>
                      <a:pt x="475" y="291"/>
                      <a:pt x="480" y="294"/>
                    </a:cubicBezTo>
                    <a:cubicBezTo>
                      <a:pt x="483" y="296"/>
                      <a:pt x="489" y="300"/>
                      <a:pt x="489" y="300"/>
                    </a:cubicBezTo>
                    <a:cubicBezTo>
                      <a:pt x="498" y="314"/>
                      <a:pt x="510" y="310"/>
                      <a:pt x="522" y="318"/>
                    </a:cubicBezTo>
                    <a:cubicBezTo>
                      <a:pt x="534" y="326"/>
                      <a:pt x="546" y="334"/>
                      <a:pt x="558" y="342"/>
                    </a:cubicBezTo>
                    <a:cubicBezTo>
                      <a:pt x="567" y="348"/>
                      <a:pt x="576" y="354"/>
                      <a:pt x="585" y="360"/>
                    </a:cubicBezTo>
                    <a:cubicBezTo>
                      <a:pt x="588" y="362"/>
                      <a:pt x="594" y="366"/>
                      <a:pt x="594" y="366"/>
                    </a:cubicBezTo>
                    <a:cubicBezTo>
                      <a:pt x="605" y="383"/>
                      <a:pt x="644" y="405"/>
                      <a:pt x="663" y="411"/>
                    </a:cubicBezTo>
                    <a:cubicBezTo>
                      <a:pt x="679" y="427"/>
                      <a:pt x="699" y="438"/>
                      <a:pt x="717" y="450"/>
                    </a:cubicBezTo>
                    <a:cubicBezTo>
                      <a:pt x="735" y="462"/>
                      <a:pt x="750" y="479"/>
                      <a:pt x="771" y="486"/>
                    </a:cubicBezTo>
                    <a:cubicBezTo>
                      <a:pt x="784" y="499"/>
                      <a:pt x="799" y="513"/>
                      <a:pt x="816" y="519"/>
                    </a:cubicBezTo>
                    <a:cubicBezTo>
                      <a:pt x="841" y="544"/>
                      <a:pt x="879" y="546"/>
                      <a:pt x="909" y="561"/>
                    </a:cubicBezTo>
                    <a:cubicBezTo>
                      <a:pt x="930" y="572"/>
                      <a:pt x="952" y="585"/>
                      <a:pt x="975" y="591"/>
                    </a:cubicBezTo>
                    <a:cubicBezTo>
                      <a:pt x="995" y="604"/>
                      <a:pt x="1039" y="620"/>
                      <a:pt x="1062" y="627"/>
                    </a:cubicBezTo>
                    <a:cubicBezTo>
                      <a:pt x="1069" y="629"/>
                      <a:pt x="1076" y="636"/>
                      <a:pt x="1083" y="636"/>
                    </a:cubicBezTo>
                  </a:path>
                </a:pathLst>
              </a:custGeom>
              <a:noFill/>
              <a:ln w="44450">
                <a:solidFill>
                  <a:srgbClr val="FF6600"/>
                </a:solidFill>
                <a:round/>
                <a:headEnd type="stealth" w="sm" len="lg"/>
                <a:tailEnd type="stealth" w="sm" len="lg"/>
              </a:ln>
              <a:effectLst/>
            </p:spPr>
            <p:txBody>
              <a:bodyPr/>
              <a:lstStyle/>
              <a:p>
                <a:pPr>
                  <a:defRPr/>
                </a:pPr>
                <a:endParaRPr lang="fa-IR" sz="1662" kern="0">
                  <a:solidFill>
                    <a:sysClr val="windowText" lastClr="000000"/>
                  </a:solidFill>
                </a:endParaRPr>
              </a:p>
            </p:txBody>
          </p:sp>
        </p:grpSp>
        <p:sp>
          <p:nvSpPr>
            <p:cNvPr id="127" name="Rectangle 57"/>
            <p:cNvSpPr>
              <a:spLocks noChangeArrowheads="1"/>
            </p:cNvSpPr>
            <p:nvPr/>
          </p:nvSpPr>
          <p:spPr bwMode="auto">
            <a:xfrm rot="1942841">
              <a:off x="6386610" y="5486404"/>
              <a:ext cx="772727" cy="163573"/>
            </a:xfrm>
            <a:prstGeom prst="rect">
              <a:avLst/>
            </a:prstGeom>
            <a:solidFill>
              <a:srgbClr val="FF9900">
                <a:alpha val="50999"/>
              </a:srgbClr>
            </a:solidFill>
            <a:ln w="19050">
              <a:solidFill>
                <a:srgbClr val="000000"/>
              </a:solidFill>
              <a:miter lim="800000"/>
              <a:headEnd/>
              <a:tailEnd/>
            </a:ln>
            <a:effectLst/>
          </p:spPr>
          <p:txBody>
            <a:bodyPr wrap="none" lIns="71274" tIns="35636" rIns="71274" bIns="35636" anchor="ctr"/>
            <a:lstStyle/>
            <a:p>
              <a:pPr>
                <a:defRPr/>
              </a:pPr>
              <a:endParaRPr lang="fa-IR" sz="1662" kern="0">
                <a:solidFill>
                  <a:sysClr val="windowText" lastClr="000000"/>
                </a:solidFill>
              </a:endParaRPr>
            </a:p>
          </p:txBody>
        </p:sp>
        <p:grpSp>
          <p:nvGrpSpPr>
            <p:cNvPr id="128" name="Group 58"/>
            <p:cNvGrpSpPr>
              <a:grpSpLocks/>
            </p:cNvGrpSpPr>
            <p:nvPr/>
          </p:nvGrpSpPr>
          <p:grpSpPr bwMode="auto">
            <a:xfrm>
              <a:off x="5599360" y="4121504"/>
              <a:ext cx="2119186" cy="2253822"/>
              <a:chOff x="3256" y="2596"/>
              <a:chExt cx="1232" cy="1420"/>
            </a:xfrm>
          </p:grpSpPr>
          <p:sp>
            <p:nvSpPr>
              <p:cNvPr id="137" name="Freeform 59"/>
              <p:cNvSpPr>
                <a:spLocks/>
              </p:cNvSpPr>
              <p:nvPr/>
            </p:nvSpPr>
            <p:spPr bwMode="auto">
              <a:xfrm>
                <a:off x="3256" y="2596"/>
                <a:ext cx="1232" cy="1308"/>
              </a:xfrm>
              <a:custGeom>
                <a:avLst/>
                <a:gdLst/>
                <a:ahLst/>
                <a:cxnLst>
                  <a:cxn ang="0">
                    <a:pos x="324" y="1080"/>
                  </a:cxn>
                  <a:cxn ang="0">
                    <a:pos x="288" y="1036"/>
                  </a:cxn>
                  <a:cxn ang="0">
                    <a:pos x="228" y="988"/>
                  </a:cxn>
                  <a:cxn ang="0">
                    <a:pos x="192" y="960"/>
                  </a:cxn>
                  <a:cxn ang="0">
                    <a:pos x="168" y="944"/>
                  </a:cxn>
                  <a:cxn ang="0">
                    <a:pos x="128" y="904"/>
                  </a:cxn>
                  <a:cxn ang="0">
                    <a:pos x="76" y="836"/>
                  </a:cxn>
                  <a:cxn ang="0">
                    <a:pos x="40" y="796"/>
                  </a:cxn>
                  <a:cxn ang="0">
                    <a:pos x="0" y="756"/>
                  </a:cxn>
                  <a:cxn ang="0">
                    <a:pos x="32" y="700"/>
                  </a:cxn>
                  <a:cxn ang="0">
                    <a:pos x="68" y="656"/>
                  </a:cxn>
                  <a:cxn ang="0">
                    <a:pos x="156" y="536"/>
                  </a:cxn>
                  <a:cxn ang="0">
                    <a:pos x="184" y="476"/>
                  </a:cxn>
                  <a:cxn ang="0">
                    <a:pos x="208" y="448"/>
                  </a:cxn>
                  <a:cxn ang="0">
                    <a:pos x="248" y="392"/>
                  </a:cxn>
                  <a:cxn ang="0">
                    <a:pos x="272" y="340"/>
                  </a:cxn>
                  <a:cxn ang="0">
                    <a:pos x="280" y="300"/>
                  </a:cxn>
                  <a:cxn ang="0">
                    <a:pos x="344" y="272"/>
                  </a:cxn>
                  <a:cxn ang="0">
                    <a:pos x="416" y="224"/>
                  </a:cxn>
                  <a:cxn ang="0">
                    <a:pos x="440" y="212"/>
                  </a:cxn>
                  <a:cxn ang="0">
                    <a:pos x="476" y="168"/>
                  </a:cxn>
                  <a:cxn ang="0">
                    <a:pos x="512" y="124"/>
                  </a:cxn>
                  <a:cxn ang="0">
                    <a:pos x="536" y="108"/>
                  </a:cxn>
                  <a:cxn ang="0">
                    <a:pos x="548" y="100"/>
                  </a:cxn>
                  <a:cxn ang="0">
                    <a:pos x="592" y="68"/>
                  </a:cxn>
                  <a:cxn ang="0">
                    <a:pos x="672" y="0"/>
                  </a:cxn>
                  <a:cxn ang="0">
                    <a:pos x="736" y="16"/>
                  </a:cxn>
                  <a:cxn ang="0">
                    <a:pos x="780" y="40"/>
                  </a:cxn>
                  <a:cxn ang="0">
                    <a:pos x="804" y="48"/>
                  </a:cxn>
                  <a:cxn ang="0">
                    <a:pos x="864" y="68"/>
                  </a:cxn>
                  <a:cxn ang="0">
                    <a:pos x="888" y="84"/>
                  </a:cxn>
                  <a:cxn ang="0">
                    <a:pos x="900" y="92"/>
                  </a:cxn>
                  <a:cxn ang="0">
                    <a:pos x="1028" y="152"/>
                  </a:cxn>
                  <a:cxn ang="0">
                    <a:pos x="1052" y="172"/>
                  </a:cxn>
                  <a:cxn ang="0">
                    <a:pos x="1076" y="180"/>
                  </a:cxn>
                  <a:cxn ang="0">
                    <a:pos x="1124" y="276"/>
                  </a:cxn>
                  <a:cxn ang="0">
                    <a:pos x="1144" y="316"/>
                  </a:cxn>
                  <a:cxn ang="0">
                    <a:pos x="1176" y="400"/>
                  </a:cxn>
                  <a:cxn ang="0">
                    <a:pos x="1192" y="424"/>
                  </a:cxn>
                  <a:cxn ang="0">
                    <a:pos x="1200" y="448"/>
                  </a:cxn>
                  <a:cxn ang="0">
                    <a:pos x="1204" y="460"/>
                  </a:cxn>
                  <a:cxn ang="0">
                    <a:pos x="1192" y="512"/>
                  </a:cxn>
                  <a:cxn ang="0">
                    <a:pos x="1184" y="536"/>
                  </a:cxn>
                  <a:cxn ang="0">
                    <a:pos x="1212" y="656"/>
                  </a:cxn>
                  <a:cxn ang="0">
                    <a:pos x="1224" y="696"/>
                  </a:cxn>
                  <a:cxn ang="0">
                    <a:pos x="1232" y="720"/>
                  </a:cxn>
                  <a:cxn ang="0">
                    <a:pos x="1212" y="872"/>
                  </a:cxn>
                  <a:cxn ang="0">
                    <a:pos x="1164" y="1132"/>
                  </a:cxn>
                  <a:cxn ang="0">
                    <a:pos x="1144" y="1196"/>
                  </a:cxn>
                  <a:cxn ang="0">
                    <a:pos x="1136" y="1220"/>
                  </a:cxn>
                  <a:cxn ang="0">
                    <a:pos x="1128" y="1308"/>
                  </a:cxn>
                </a:cxnLst>
                <a:rect l="0" t="0" r="r" b="b"/>
                <a:pathLst>
                  <a:path w="1232" h="1308">
                    <a:moveTo>
                      <a:pt x="324" y="1080"/>
                    </a:moveTo>
                    <a:cubicBezTo>
                      <a:pt x="307" y="1068"/>
                      <a:pt x="302" y="1050"/>
                      <a:pt x="288" y="1036"/>
                    </a:cubicBezTo>
                    <a:cubicBezTo>
                      <a:pt x="268" y="1016"/>
                      <a:pt x="252" y="1004"/>
                      <a:pt x="228" y="988"/>
                    </a:cubicBezTo>
                    <a:cubicBezTo>
                      <a:pt x="215" y="979"/>
                      <a:pt x="204" y="970"/>
                      <a:pt x="192" y="960"/>
                    </a:cubicBezTo>
                    <a:cubicBezTo>
                      <a:pt x="184" y="954"/>
                      <a:pt x="168" y="944"/>
                      <a:pt x="168" y="944"/>
                    </a:cubicBezTo>
                    <a:cubicBezTo>
                      <a:pt x="158" y="929"/>
                      <a:pt x="143" y="914"/>
                      <a:pt x="128" y="904"/>
                    </a:cubicBezTo>
                    <a:cubicBezTo>
                      <a:pt x="113" y="881"/>
                      <a:pt x="99" y="852"/>
                      <a:pt x="76" y="836"/>
                    </a:cubicBezTo>
                    <a:cubicBezTo>
                      <a:pt x="71" y="820"/>
                      <a:pt x="54" y="805"/>
                      <a:pt x="40" y="796"/>
                    </a:cubicBezTo>
                    <a:cubicBezTo>
                      <a:pt x="30" y="781"/>
                      <a:pt x="15" y="766"/>
                      <a:pt x="0" y="756"/>
                    </a:cubicBezTo>
                    <a:cubicBezTo>
                      <a:pt x="7" y="735"/>
                      <a:pt x="14" y="712"/>
                      <a:pt x="32" y="700"/>
                    </a:cubicBezTo>
                    <a:cubicBezTo>
                      <a:pt x="38" y="682"/>
                      <a:pt x="53" y="666"/>
                      <a:pt x="68" y="656"/>
                    </a:cubicBezTo>
                    <a:cubicBezTo>
                      <a:pt x="96" y="615"/>
                      <a:pt x="128" y="578"/>
                      <a:pt x="156" y="536"/>
                    </a:cubicBezTo>
                    <a:cubicBezTo>
                      <a:pt x="170" y="514"/>
                      <a:pt x="165" y="495"/>
                      <a:pt x="184" y="476"/>
                    </a:cubicBezTo>
                    <a:cubicBezTo>
                      <a:pt x="189" y="460"/>
                      <a:pt x="192" y="453"/>
                      <a:pt x="208" y="448"/>
                    </a:cubicBezTo>
                    <a:cubicBezTo>
                      <a:pt x="216" y="425"/>
                      <a:pt x="228" y="405"/>
                      <a:pt x="248" y="392"/>
                    </a:cubicBezTo>
                    <a:cubicBezTo>
                      <a:pt x="261" y="372"/>
                      <a:pt x="267" y="363"/>
                      <a:pt x="272" y="340"/>
                    </a:cubicBezTo>
                    <a:cubicBezTo>
                      <a:pt x="275" y="327"/>
                      <a:pt x="269" y="308"/>
                      <a:pt x="280" y="300"/>
                    </a:cubicBezTo>
                    <a:cubicBezTo>
                      <a:pt x="304" y="284"/>
                      <a:pt x="316" y="281"/>
                      <a:pt x="344" y="272"/>
                    </a:cubicBezTo>
                    <a:cubicBezTo>
                      <a:pt x="372" y="263"/>
                      <a:pt x="392" y="240"/>
                      <a:pt x="416" y="224"/>
                    </a:cubicBezTo>
                    <a:cubicBezTo>
                      <a:pt x="452" y="200"/>
                      <a:pt x="402" y="243"/>
                      <a:pt x="440" y="212"/>
                    </a:cubicBezTo>
                    <a:cubicBezTo>
                      <a:pt x="457" y="198"/>
                      <a:pt x="459" y="179"/>
                      <a:pt x="476" y="168"/>
                    </a:cubicBezTo>
                    <a:cubicBezTo>
                      <a:pt x="483" y="148"/>
                      <a:pt x="496" y="137"/>
                      <a:pt x="512" y="124"/>
                    </a:cubicBezTo>
                    <a:cubicBezTo>
                      <a:pt x="520" y="118"/>
                      <a:pt x="528" y="113"/>
                      <a:pt x="536" y="108"/>
                    </a:cubicBezTo>
                    <a:cubicBezTo>
                      <a:pt x="540" y="105"/>
                      <a:pt x="548" y="100"/>
                      <a:pt x="548" y="100"/>
                    </a:cubicBezTo>
                    <a:cubicBezTo>
                      <a:pt x="557" y="86"/>
                      <a:pt x="576" y="73"/>
                      <a:pt x="592" y="68"/>
                    </a:cubicBezTo>
                    <a:cubicBezTo>
                      <a:pt x="605" y="49"/>
                      <a:pt x="652" y="14"/>
                      <a:pt x="672" y="0"/>
                    </a:cubicBezTo>
                    <a:cubicBezTo>
                      <a:pt x="702" y="3"/>
                      <a:pt x="713" y="1"/>
                      <a:pt x="736" y="16"/>
                    </a:cubicBezTo>
                    <a:cubicBezTo>
                      <a:pt x="747" y="33"/>
                      <a:pt x="762" y="34"/>
                      <a:pt x="780" y="40"/>
                    </a:cubicBezTo>
                    <a:cubicBezTo>
                      <a:pt x="788" y="43"/>
                      <a:pt x="804" y="48"/>
                      <a:pt x="804" y="48"/>
                    </a:cubicBezTo>
                    <a:cubicBezTo>
                      <a:pt x="823" y="67"/>
                      <a:pt x="843" y="56"/>
                      <a:pt x="864" y="68"/>
                    </a:cubicBezTo>
                    <a:cubicBezTo>
                      <a:pt x="872" y="73"/>
                      <a:pt x="880" y="79"/>
                      <a:pt x="888" y="84"/>
                    </a:cubicBezTo>
                    <a:cubicBezTo>
                      <a:pt x="892" y="87"/>
                      <a:pt x="900" y="92"/>
                      <a:pt x="900" y="92"/>
                    </a:cubicBezTo>
                    <a:cubicBezTo>
                      <a:pt x="937" y="147"/>
                      <a:pt x="984" y="123"/>
                      <a:pt x="1028" y="152"/>
                    </a:cubicBezTo>
                    <a:cubicBezTo>
                      <a:pt x="1037" y="158"/>
                      <a:pt x="1043" y="167"/>
                      <a:pt x="1052" y="172"/>
                    </a:cubicBezTo>
                    <a:cubicBezTo>
                      <a:pt x="1059" y="176"/>
                      <a:pt x="1076" y="180"/>
                      <a:pt x="1076" y="180"/>
                    </a:cubicBezTo>
                    <a:cubicBezTo>
                      <a:pt x="1096" y="211"/>
                      <a:pt x="1104" y="246"/>
                      <a:pt x="1124" y="276"/>
                    </a:cubicBezTo>
                    <a:cubicBezTo>
                      <a:pt x="1130" y="301"/>
                      <a:pt x="1125" y="287"/>
                      <a:pt x="1144" y="316"/>
                    </a:cubicBezTo>
                    <a:cubicBezTo>
                      <a:pt x="1156" y="334"/>
                      <a:pt x="1169" y="379"/>
                      <a:pt x="1176" y="400"/>
                    </a:cubicBezTo>
                    <a:cubicBezTo>
                      <a:pt x="1179" y="409"/>
                      <a:pt x="1187" y="416"/>
                      <a:pt x="1192" y="424"/>
                    </a:cubicBezTo>
                    <a:cubicBezTo>
                      <a:pt x="1197" y="431"/>
                      <a:pt x="1197" y="440"/>
                      <a:pt x="1200" y="448"/>
                    </a:cubicBezTo>
                    <a:cubicBezTo>
                      <a:pt x="1201" y="452"/>
                      <a:pt x="1204" y="460"/>
                      <a:pt x="1204" y="460"/>
                    </a:cubicBezTo>
                    <a:cubicBezTo>
                      <a:pt x="1199" y="496"/>
                      <a:pt x="1203" y="479"/>
                      <a:pt x="1192" y="512"/>
                    </a:cubicBezTo>
                    <a:cubicBezTo>
                      <a:pt x="1189" y="520"/>
                      <a:pt x="1184" y="536"/>
                      <a:pt x="1184" y="536"/>
                    </a:cubicBezTo>
                    <a:cubicBezTo>
                      <a:pt x="1189" y="576"/>
                      <a:pt x="1201" y="617"/>
                      <a:pt x="1212" y="656"/>
                    </a:cubicBezTo>
                    <a:cubicBezTo>
                      <a:pt x="1224" y="698"/>
                      <a:pt x="1205" y="639"/>
                      <a:pt x="1224" y="696"/>
                    </a:cubicBezTo>
                    <a:cubicBezTo>
                      <a:pt x="1227" y="704"/>
                      <a:pt x="1232" y="720"/>
                      <a:pt x="1232" y="720"/>
                    </a:cubicBezTo>
                    <a:cubicBezTo>
                      <a:pt x="1229" y="786"/>
                      <a:pt x="1223" y="815"/>
                      <a:pt x="1212" y="872"/>
                    </a:cubicBezTo>
                    <a:cubicBezTo>
                      <a:pt x="1207" y="951"/>
                      <a:pt x="1211" y="1062"/>
                      <a:pt x="1164" y="1132"/>
                    </a:cubicBezTo>
                    <a:cubicBezTo>
                      <a:pt x="1159" y="1154"/>
                      <a:pt x="1151" y="1175"/>
                      <a:pt x="1144" y="1196"/>
                    </a:cubicBezTo>
                    <a:cubicBezTo>
                      <a:pt x="1141" y="1204"/>
                      <a:pt x="1136" y="1220"/>
                      <a:pt x="1136" y="1220"/>
                    </a:cubicBezTo>
                    <a:cubicBezTo>
                      <a:pt x="1133" y="1249"/>
                      <a:pt x="1128" y="1279"/>
                      <a:pt x="1128" y="1308"/>
                    </a:cubicBezTo>
                  </a:path>
                </a:pathLst>
              </a:custGeom>
              <a:noFill/>
              <a:ln w="82550" cap="flat">
                <a:solidFill>
                  <a:srgbClr val="FFCC00"/>
                </a:solidFill>
                <a:prstDash val="sysDot"/>
                <a:round/>
                <a:headEnd/>
                <a:tailEnd/>
              </a:ln>
              <a:effectLst/>
            </p:spPr>
            <p:txBody>
              <a:bodyPr/>
              <a:lstStyle/>
              <a:p>
                <a:pPr>
                  <a:defRPr/>
                </a:pPr>
                <a:endParaRPr lang="fa-IR" sz="1662" kern="0">
                  <a:solidFill>
                    <a:sysClr val="windowText" lastClr="000000"/>
                  </a:solidFill>
                </a:endParaRPr>
              </a:p>
            </p:txBody>
          </p:sp>
          <p:sp>
            <p:nvSpPr>
              <p:cNvPr id="138" name="Freeform 60"/>
              <p:cNvSpPr>
                <a:spLocks/>
              </p:cNvSpPr>
              <p:nvPr/>
            </p:nvSpPr>
            <p:spPr bwMode="auto">
              <a:xfrm>
                <a:off x="3604" y="3692"/>
                <a:ext cx="795" cy="324"/>
              </a:xfrm>
              <a:custGeom>
                <a:avLst/>
                <a:gdLst/>
                <a:ahLst/>
                <a:cxnLst>
                  <a:cxn ang="0">
                    <a:pos x="0" y="0"/>
                  </a:cxn>
                  <a:cxn ang="0">
                    <a:pos x="32" y="24"/>
                  </a:cxn>
                  <a:cxn ang="0">
                    <a:pos x="56" y="40"/>
                  </a:cxn>
                  <a:cxn ang="0">
                    <a:pos x="92" y="84"/>
                  </a:cxn>
                  <a:cxn ang="0">
                    <a:pos x="132" y="128"/>
                  </a:cxn>
                  <a:cxn ang="0">
                    <a:pos x="236" y="180"/>
                  </a:cxn>
                  <a:cxn ang="0">
                    <a:pos x="308" y="216"/>
                  </a:cxn>
                  <a:cxn ang="0">
                    <a:pos x="352" y="224"/>
                  </a:cxn>
                  <a:cxn ang="0">
                    <a:pos x="500" y="276"/>
                  </a:cxn>
                  <a:cxn ang="0">
                    <a:pos x="560" y="280"/>
                  </a:cxn>
                  <a:cxn ang="0">
                    <a:pos x="660" y="300"/>
                  </a:cxn>
                  <a:cxn ang="0">
                    <a:pos x="724" y="324"/>
                  </a:cxn>
                  <a:cxn ang="0">
                    <a:pos x="772" y="208"/>
                  </a:cxn>
                </a:cxnLst>
                <a:rect l="0" t="0" r="r" b="b"/>
                <a:pathLst>
                  <a:path w="795" h="324">
                    <a:moveTo>
                      <a:pt x="0" y="0"/>
                    </a:moveTo>
                    <a:cubicBezTo>
                      <a:pt x="17" y="6"/>
                      <a:pt x="19" y="13"/>
                      <a:pt x="32" y="24"/>
                    </a:cubicBezTo>
                    <a:cubicBezTo>
                      <a:pt x="39" y="30"/>
                      <a:pt x="56" y="40"/>
                      <a:pt x="56" y="40"/>
                    </a:cubicBezTo>
                    <a:cubicBezTo>
                      <a:pt x="66" y="55"/>
                      <a:pt x="77" y="74"/>
                      <a:pt x="92" y="84"/>
                    </a:cubicBezTo>
                    <a:cubicBezTo>
                      <a:pt x="103" y="100"/>
                      <a:pt x="116" y="117"/>
                      <a:pt x="132" y="128"/>
                    </a:cubicBezTo>
                    <a:cubicBezTo>
                      <a:pt x="147" y="150"/>
                      <a:pt x="208" y="171"/>
                      <a:pt x="236" y="180"/>
                    </a:cubicBezTo>
                    <a:cubicBezTo>
                      <a:pt x="260" y="188"/>
                      <a:pt x="283" y="209"/>
                      <a:pt x="308" y="216"/>
                    </a:cubicBezTo>
                    <a:cubicBezTo>
                      <a:pt x="322" y="220"/>
                      <a:pt x="338" y="220"/>
                      <a:pt x="352" y="224"/>
                    </a:cubicBezTo>
                    <a:cubicBezTo>
                      <a:pt x="401" y="239"/>
                      <a:pt x="449" y="271"/>
                      <a:pt x="500" y="276"/>
                    </a:cubicBezTo>
                    <a:cubicBezTo>
                      <a:pt x="520" y="278"/>
                      <a:pt x="540" y="279"/>
                      <a:pt x="560" y="280"/>
                    </a:cubicBezTo>
                    <a:cubicBezTo>
                      <a:pt x="590" y="290"/>
                      <a:pt x="628" y="294"/>
                      <a:pt x="660" y="300"/>
                    </a:cubicBezTo>
                    <a:cubicBezTo>
                      <a:pt x="682" y="304"/>
                      <a:pt x="703" y="317"/>
                      <a:pt x="724" y="324"/>
                    </a:cubicBezTo>
                    <a:cubicBezTo>
                      <a:pt x="795" y="314"/>
                      <a:pt x="772" y="281"/>
                      <a:pt x="772" y="208"/>
                    </a:cubicBezTo>
                  </a:path>
                </a:pathLst>
              </a:custGeom>
              <a:noFill/>
              <a:ln w="82550" cap="flat">
                <a:solidFill>
                  <a:srgbClr val="FFCC00"/>
                </a:solidFill>
                <a:prstDash val="sysDot"/>
                <a:round/>
                <a:headEnd/>
                <a:tailEnd/>
              </a:ln>
              <a:effectLst/>
            </p:spPr>
            <p:txBody>
              <a:bodyPr/>
              <a:lstStyle/>
              <a:p>
                <a:pPr>
                  <a:defRPr/>
                </a:pPr>
                <a:endParaRPr lang="fa-IR" sz="1662" kern="0">
                  <a:solidFill>
                    <a:sysClr val="windowText" lastClr="000000"/>
                  </a:solidFill>
                </a:endParaRPr>
              </a:p>
            </p:txBody>
          </p:sp>
        </p:grpSp>
        <p:grpSp>
          <p:nvGrpSpPr>
            <p:cNvPr id="129" name="Group 62"/>
            <p:cNvGrpSpPr>
              <a:grpSpLocks/>
            </p:cNvGrpSpPr>
            <p:nvPr/>
          </p:nvGrpSpPr>
          <p:grpSpPr bwMode="auto">
            <a:xfrm>
              <a:off x="6851410" y="5790773"/>
              <a:ext cx="660883" cy="382118"/>
              <a:chOff x="3984" y="3648"/>
              <a:chExt cx="384" cy="240"/>
            </a:xfrm>
          </p:grpSpPr>
          <p:sp>
            <p:nvSpPr>
              <p:cNvPr id="135" name="Line 63"/>
              <p:cNvSpPr>
                <a:spLocks noChangeShapeType="1"/>
              </p:cNvSpPr>
              <p:nvPr/>
            </p:nvSpPr>
            <p:spPr bwMode="auto">
              <a:xfrm flipH="1" flipV="1">
                <a:off x="4128" y="3648"/>
                <a:ext cx="240" cy="192"/>
              </a:xfrm>
              <a:prstGeom prst="line">
                <a:avLst/>
              </a:prstGeom>
              <a:noFill/>
              <a:ln w="25400">
                <a:solidFill>
                  <a:srgbClr val="FF9900"/>
                </a:solidFill>
                <a:round/>
                <a:headEnd/>
                <a:tailEnd type="triangle" w="med" len="med"/>
              </a:ln>
              <a:effectLst/>
            </p:spPr>
            <p:txBody>
              <a:bodyPr/>
              <a:lstStyle/>
              <a:p>
                <a:pPr>
                  <a:defRPr/>
                </a:pPr>
                <a:endParaRPr lang="fa-IR" sz="1662" kern="0">
                  <a:solidFill>
                    <a:sysClr val="windowText" lastClr="000000"/>
                  </a:solidFill>
                </a:endParaRPr>
              </a:p>
            </p:txBody>
          </p:sp>
          <p:sp>
            <p:nvSpPr>
              <p:cNvPr id="136" name="Line 64"/>
              <p:cNvSpPr>
                <a:spLocks noChangeShapeType="1"/>
              </p:cNvSpPr>
              <p:nvPr/>
            </p:nvSpPr>
            <p:spPr bwMode="auto">
              <a:xfrm flipV="1">
                <a:off x="3984" y="3648"/>
                <a:ext cx="96" cy="240"/>
              </a:xfrm>
              <a:prstGeom prst="line">
                <a:avLst/>
              </a:prstGeom>
              <a:noFill/>
              <a:ln w="25400">
                <a:solidFill>
                  <a:srgbClr val="FF9900"/>
                </a:solidFill>
                <a:round/>
                <a:headEnd/>
                <a:tailEnd type="triangle" w="med" len="med"/>
              </a:ln>
              <a:effectLst/>
            </p:spPr>
            <p:txBody>
              <a:bodyPr/>
              <a:lstStyle/>
              <a:p>
                <a:pPr>
                  <a:defRPr/>
                </a:pPr>
                <a:endParaRPr lang="fa-IR" sz="1662" kern="0">
                  <a:solidFill>
                    <a:sysClr val="windowText" lastClr="000000"/>
                  </a:solidFill>
                </a:endParaRPr>
              </a:p>
            </p:txBody>
          </p:sp>
        </p:grpSp>
        <p:sp>
          <p:nvSpPr>
            <p:cNvPr id="130" name="Freeform 92"/>
            <p:cNvSpPr>
              <a:spLocks/>
            </p:cNvSpPr>
            <p:nvPr/>
          </p:nvSpPr>
          <p:spPr bwMode="auto">
            <a:xfrm>
              <a:off x="6305273" y="4562615"/>
              <a:ext cx="289045" cy="599320"/>
            </a:xfrm>
            <a:custGeom>
              <a:avLst/>
              <a:gdLst/>
              <a:ahLst/>
              <a:cxnLst>
                <a:cxn ang="0">
                  <a:pos x="141" y="0"/>
                </a:cxn>
                <a:cxn ang="0">
                  <a:pos x="96" y="69"/>
                </a:cxn>
                <a:cxn ang="0">
                  <a:pos x="66" y="111"/>
                </a:cxn>
                <a:cxn ang="0">
                  <a:pos x="39" y="147"/>
                </a:cxn>
                <a:cxn ang="0">
                  <a:pos x="21" y="171"/>
                </a:cxn>
                <a:cxn ang="0">
                  <a:pos x="0" y="207"/>
                </a:cxn>
                <a:cxn ang="0">
                  <a:pos x="3" y="252"/>
                </a:cxn>
                <a:cxn ang="0">
                  <a:pos x="36" y="297"/>
                </a:cxn>
                <a:cxn ang="0">
                  <a:pos x="81" y="318"/>
                </a:cxn>
                <a:cxn ang="0">
                  <a:pos x="105" y="339"/>
                </a:cxn>
                <a:cxn ang="0">
                  <a:pos x="168" y="378"/>
                </a:cxn>
              </a:cxnLst>
              <a:rect l="0" t="0" r="r" b="b"/>
              <a:pathLst>
                <a:path w="168" h="378">
                  <a:moveTo>
                    <a:pt x="141" y="0"/>
                  </a:moveTo>
                  <a:cubicBezTo>
                    <a:pt x="133" y="24"/>
                    <a:pt x="118" y="55"/>
                    <a:pt x="96" y="69"/>
                  </a:cubicBezTo>
                  <a:cubicBezTo>
                    <a:pt x="90" y="86"/>
                    <a:pt x="81" y="101"/>
                    <a:pt x="66" y="111"/>
                  </a:cubicBezTo>
                  <a:cubicBezTo>
                    <a:pt x="58" y="123"/>
                    <a:pt x="49" y="137"/>
                    <a:pt x="39" y="147"/>
                  </a:cubicBezTo>
                  <a:cubicBezTo>
                    <a:pt x="35" y="159"/>
                    <a:pt x="31" y="164"/>
                    <a:pt x="21" y="171"/>
                  </a:cubicBezTo>
                  <a:cubicBezTo>
                    <a:pt x="13" y="183"/>
                    <a:pt x="8" y="195"/>
                    <a:pt x="0" y="207"/>
                  </a:cubicBezTo>
                  <a:cubicBezTo>
                    <a:pt x="1" y="222"/>
                    <a:pt x="1" y="237"/>
                    <a:pt x="3" y="252"/>
                  </a:cubicBezTo>
                  <a:cubicBezTo>
                    <a:pt x="4" y="258"/>
                    <a:pt x="31" y="294"/>
                    <a:pt x="36" y="297"/>
                  </a:cubicBezTo>
                  <a:cubicBezTo>
                    <a:pt x="50" y="306"/>
                    <a:pt x="67" y="309"/>
                    <a:pt x="81" y="318"/>
                  </a:cubicBezTo>
                  <a:cubicBezTo>
                    <a:pt x="87" y="327"/>
                    <a:pt x="105" y="339"/>
                    <a:pt x="105" y="339"/>
                  </a:cubicBezTo>
                  <a:cubicBezTo>
                    <a:pt x="113" y="351"/>
                    <a:pt x="152" y="378"/>
                    <a:pt x="168" y="378"/>
                  </a:cubicBezTo>
                </a:path>
              </a:pathLst>
            </a:custGeom>
            <a:noFill/>
            <a:ln w="25400">
              <a:solidFill>
                <a:srgbClr val="FF9900"/>
              </a:solidFill>
              <a:round/>
              <a:headEnd/>
              <a:tailEnd type="triangle" w="med" len="med"/>
            </a:ln>
            <a:effectLst/>
          </p:spPr>
          <p:txBody>
            <a:bodyPr lIns="71274" tIns="35636" rIns="71274" bIns="35636"/>
            <a:lstStyle/>
            <a:p>
              <a:pPr>
                <a:defRPr/>
              </a:pPr>
              <a:endParaRPr lang="fa-IR" sz="1662" kern="0">
                <a:solidFill>
                  <a:sysClr val="windowText" lastClr="000000"/>
                </a:solidFill>
              </a:endParaRPr>
            </a:p>
          </p:txBody>
        </p:sp>
        <p:grpSp>
          <p:nvGrpSpPr>
            <p:cNvPr id="131" name="Group 93"/>
            <p:cNvGrpSpPr>
              <a:grpSpLocks/>
            </p:cNvGrpSpPr>
            <p:nvPr/>
          </p:nvGrpSpPr>
          <p:grpSpPr bwMode="auto">
            <a:xfrm>
              <a:off x="6080137" y="5029203"/>
              <a:ext cx="580997" cy="990823"/>
              <a:chOff x="3535" y="3168"/>
              <a:chExt cx="338" cy="624"/>
            </a:xfrm>
          </p:grpSpPr>
          <p:sp>
            <p:nvSpPr>
              <p:cNvPr id="133" name="Line 94"/>
              <p:cNvSpPr>
                <a:spLocks noChangeShapeType="1"/>
              </p:cNvSpPr>
              <p:nvPr/>
            </p:nvSpPr>
            <p:spPr bwMode="auto">
              <a:xfrm flipV="1">
                <a:off x="3535" y="3456"/>
                <a:ext cx="192" cy="336"/>
              </a:xfrm>
              <a:prstGeom prst="line">
                <a:avLst/>
              </a:prstGeom>
              <a:noFill/>
              <a:ln w="25400">
                <a:solidFill>
                  <a:srgbClr val="FF9900"/>
                </a:solidFill>
                <a:round/>
                <a:headEnd/>
                <a:tailEnd type="triangle" w="med" len="med"/>
              </a:ln>
              <a:effectLst/>
            </p:spPr>
            <p:txBody>
              <a:bodyPr/>
              <a:lstStyle/>
              <a:p>
                <a:pPr>
                  <a:defRPr/>
                </a:pPr>
                <a:endParaRPr lang="fa-IR" sz="1662" kern="0">
                  <a:solidFill>
                    <a:sysClr val="windowText" lastClr="000000"/>
                  </a:solidFill>
                </a:endParaRPr>
              </a:p>
            </p:txBody>
          </p:sp>
          <p:sp>
            <p:nvSpPr>
              <p:cNvPr id="134" name="Line 95"/>
              <p:cNvSpPr>
                <a:spLocks noChangeShapeType="1"/>
              </p:cNvSpPr>
              <p:nvPr/>
            </p:nvSpPr>
            <p:spPr bwMode="auto">
              <a:xfrm flipH="1">
                <a:off x="3777" y="3168"/>
                <a:ext cx="96" cy="192"/>
              </a:xfrm>
              <a:prstGeom prst="line">
                <a:avLst/>
              </a:prstGeom>
              <a:noFill/>
              <a:ln w="25400">
                <a:solidFill>
                  <a:srgbClr val="FF9900"/>
                </a:solidFill>
                <a:round/>
                <a:headEnd/>
                <a:tailEnd type="triangle" w="med" len="med"/>
              </a:ln>
              <a:effectLst/>
            </p:spPr>
            <p:txBody>
              <a:bodyPr/>
              <a:lstStyle/>
              <a:p>
                <a:pPr>
                  <a:defRPr/>
                </a:pPr>
                <a:endParaRPr lang="fa-IR" sz="1662" kern="0">
                  <a:solidFill>
                    <a:sysClr val="windowText" lastClr="000000"/>
                  </a:solidFill>
                </a:endParaRPr>
              </a:p>
            </p:txBody>
          </p:sp>
        </p:grpSp>
        <p:sp>
          <p:nvSpPr>
            <p:cNvPr id="132" name="Freeform 96"/>
            <p:cNvSpPr>
              <a:spLocks/>
            </p:cNvSpPr>
            <p:nvPr/>
          </p:nvSpPr>
          <p:spPr bwMode="auto">
            <a:xfrm>
              <a:off x="6604488" y="4219380"/>
              <a:ext cx="190276" cy="281560"/>
            </a:xfrm>
            <a:custGeom>
              <a:avLst/>
              <a:gdLst/>
              <a:ahLst/>
              <a:cxnLst>
                <a:cxn ang="0">
                  <a:pos x="111" y="0"/>
                </a:cxn>
                <a:cxn ang="0">
                  <a:pos x="78" y="42"/>
                </a:cxn>
                <a:cxn ang="0">
                  <a:pos x="54" y="75"/>
                </a:cxn>
                <a:cxn ang="0">
                  <a:pos x="36" y="102"/>
                </a:cxn>
                <a:cxn ang="0">
                  <a:pos x="30" y="111"/>
                </a:cxn>
                <a:cxn ang="0">
                  <a:pos x="15" y="156"/>
                </a:cxn>
                <a:cxn ang="0">
                  <a:pos x="0" y="177"/>
                </a:cxn>
              </a:cxnLst>
              <a:rect l="0" t="0" r="r" b="b"/>
              <a:pathLst>
                <a:path w="111" h="177">
                  <a:moveTo>
                    <a:pt x="111" y="0"/>
                  </a:moveTo>
                  <a:cubicBezTo>
                    <a:pt x="102" y="14"/>
                    <a:pt x="92" y="33"/>
                    <a:pt x="78" y="42"/>
                  </a:cubicBezTo>
                  <a:cubicBezTo>
                    <a:pt x="73" y="57"/>
                    <a:pt x="66" y="67"/>
                    <a:pt x="54" y="75"/>
                  </a:cubicBezTo>
                  <a:cubicBezTo>
                    <a:pt x="48" y="84"/>
                    <a:pt x="42" y="93"/>
                    <a:pt x="36" y="102"/>
                  </a:cubicBezTo>
                  <a:cubicBezTo>
                    <a:pt x="34" y="105"/>
                    <a:pt x="30" y="111"/>
                    <a:pt x="30" y="111"/>
                  </a:cubicBezTo>
                  <a:cubicBezTo>
                    <a:pt x="28" y="133"/>
                    <a:pt x="32" y="145"/>
                    <a:pt x="15" y="156"/>
                  </a:cubicBezTo>
                  <a:cubicBezTo>
                    <a:pt x="12" y="166"/>
                    <a:pt x="9" y="172"/>
                    <a:pt x="0" y="177"/>
                  </a:cubicBezTo>
                </a:path>
              </a:pathLst>
            </a:custGeom>
            <a:noFill/>
            <a:ln w="25400">
              <a:solidFill>
                <a:srgbClr val="FF9900"/>
              </a:solidFill>
              <a:round/>
              <a:headEnd/>
              <a:tailEnd type="triangle" w="med" len="med"/>
            </a:ln>
            <a:effectLst/>
          </p:spPr>
          <p:txBody>
            <a:bodyPr lIns="71274" tIns="35636" rIns="71274" bIns="35636"/>
            <a:lstStyle/>
            <a:p>
              <a:pPr>
                <a:defRPr/>
              </a:pPr>
              <a:endParaRPr lang="fa-IR" sz="1662" kern="0">
                <a:solidFill>
                  <a:sysClr val="windowText" lastClr="000000"/>
                </a:solidFill>
              </a:endParaRPr>
            </a:p>
          </p:txBody>
        </p:sp>
      </p:grpSp>
      <p:sp>
        <p:nvSpPr>
          <p:cNvPr id="141" name="Text Box 61"/>
          <p:cNvSpPr txBox="1">
            <a:spLocks noChangeArrowheads="1"/>
          </p:cNvSpPr>
          <p:nvPr/>
        </p:nvSpPr>
        <p:spPr bwMode="auto">
          <a:xfrm>
            <a:off x="1363273" y="5996769"/>
            <a:ext cx="4267647" cy="241380"/>
          </a:xfrm>
          <a:prstGeom prst="rect">
            <a:avLst/>
          </a:prstGeom>
          <a:noFill/>
          <a:ln w="9525">
            <a:noFill/>
            <a:miter lim="800000"/>
            <a:headEnd/>
            <a:tailEnd/>
          </a:ln>
          <a:effectLst/>
        </p:spPr>
        <p:txBody>
          <a:bodyPr lIns="84357" tIns="42180" rIns="84357" bIns="42180">
            <a:spAutoFit/>
          </a:bodyPr>
          <a:lstStyle/>
          <a:p>
            <a:pPr defTabSz="843914">
              <a:spcBef>
                <a:spcPct val="50000"/>
              </a:spcBef>
            </a:pPr>
            <a:r>
              <a:rPr lang="fa-IR" sz="1015" dirty="0">
                <a:solidFill>
                  <a:srgbClr val="FFFFFF"/>
                </a:solidFill>
                <a:effectLst>
                  <a:outerShdw blurRad="38100" dist="38100" dir="2700000" algn="tl">
                    <a:srgbClr val="000000">
                      <a:alpha val="43137"/>
                    </a:srgbClr>
                  </a:outerShdw>
                  <a:reflection blurRad="6350" stA="60000" endA="900" endPos="60000" dist="29997" dir="5400000" sy="-100000" algn="bl" rotWithShape="0"/>
                </a:effectLst>
                <a:cs typeface="B Homa" pitchFamily="2" charset="-78"/>
              </a:rPr>
              <a:t>دستـرسيهای اصلی بـه سايت پروژه در محدوده بافت قديم</a:t>
            </a:r>
            <a:endParaRPr lang="en-US" sz="1015" dirty="0">
              <a:solidFill>
                <a:srgbClr val="FFFFFF"/>
              </a:solidFill>
              <a:effectLst>
                <a:outerShdw blurRad="38100" dist="38100" dir="2700000" algn="tl">
                  <a:srgbClr val="000000">
                    <a:alpha val="43137"/>
                  </a:srgbClr>
                </a:outerShdw>
                <a:reflection blurRad="6350" stA="60000" endA="900" endPos="60000" dist="29997" dir="5400000" sy="-100000" algn="bl" rotWithShape="0"/>
              </a:effectLst>
              <a:cs typeface="B Homa" pitchFamily="2" charset="-78"/>
            </a:endParaRPr>
          </a:p>
        </p:txBody>
      </p:sp>
    </p:spTree>
    <p:extLst>
      <p:ext uri="{BB962C8B-B14F-4D97-AF65-F5344CB8AC3E}">
        <p14:creationId xmlns:p14="http://schemas.microsoft.com/office/powerpoint/2010/main" val="193809768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66"/>
          <p:cNvGrpSpPr/>
          <p:nvPr/>
        </p:nvGrpSpPr>
        <p:grpSpPr>
          <a:xfrm>
            <a:off x="0" y="263769"/>
            <a:ext cx="9144000" cy="6327790"/>
            <a:chOff x="0" y="0"/>
            <a:chExt cx="9144000" cy="6855106"/>
          </a:xfrm>
        </p:grpSpPr>
        <p:pic>
          <p:nvPicPr>
            <p:cNvPr id="3" name="Picture 2" descr="E:\baft farsoode\ax\pic\bird%20view.jpg"/>
            <p:cNvPicPr>
              <a:picLocks noChangeAspect="1" noChangeArrowheads="1"/>
            </p:cNvPicPr>
            <p:nvPr/>
          </p:nvPicPr>
          <p:blipFill>
            <a:blip r:embed="rId2">
              <a:clrChange>
                <a:clrFrom>
                  <a:srgbClr val="000000"/>
                </a:clrFrom>
                <a:clrTo>
                  <a:srgbClr val="000000">
                    <a:alpha val="0"/>
                  </a:srgbClr>
                </a:clrTo>
              </a:clrChange>
              <a:duotone>
                <a:schemeClr val="accent6">
                  <a:shade val="45000"/>
                  <a:satMod val="135000"/>
                </a:schemeClr>
                <a:prstClr val="white"/>
              </a:duotone>
              <a:lum bright="20000" contrast="-75000"/>
            </a:blip>
            <a:srcRect/>
            <a:stretch>
              <a:fillRect/>
            </a:stretch>
          </p:blipFill>
          <p:spPr bwMode="auto">
            <a:xfrm>
              <a:off x="0" y="2694698"/>
              <a:ext cx="9144000" cy="4160408"/>
            </a:xfrm>
            <a:prstGeom prst="rect">
              <a:avLst/>
            </a:prstGeom>
            <a:ln>
              <a:noFill/>
            </a:ln>
            <a:effectLst>
              <a:outerShdw blurRad="50800" dist="50800" dir="2700000" algn="tl" rotWithShape="0">
                <a:schemeClr val="tx1">
                  <a:alpha val="40000"/>
                </a:schemeClr>
              </a:outerShdw>
            </a:effectLst>
          </p:spPr>
        </p:pic>
        <p:grpSp>
          <p:nvGrpSpPr>
            <p:cNvPr id="4" name="Group 259"/>
            <p:cNvGrpSpPr/>
            <p:nvPr/>
          </p:nvGrpSpPr>
          <p:grpSpPr>
            <a:xfrm flipV="1">
              <a:off x="271048" y="857232"/>
              <a:ext cx="5944026" cy="4143404"/>
              <a:chOff x="-236" y="1676402"/>
              <a:chExt cx="5944026" cy="5181601"/>
            </a:xfrm>
          </p:grpSpPr>
          <p:sp>
            <p:nvSpPr>
              <p:cNvPr id="250" name="Rectangle 25"/>
              <p:cNvSpPr>
                <a:spLocks noChangeArrowheads="1"/>
              </p:cNvSpPr>
              <p:nvPr/>
            </p:nvSpPr>
            <p:spPr bwMode="auto">
              <a:xfrm>
                <a:off x="329988" y="4038602"/>
                <a:ext cx="165112" cy="2667001"/>
              </a:xfrm>
              <a:prstGeom prst="rect">
                <a:avLst/>
              </a:prstGeom>
              <a:gradFill rotWithShape="1">
                <a:gsLst>
                  <a:gs pos="0">
                    <a:schemeClr val="bg1">
                      <a:lumMod val="65000"/>
                    </a:schemeClr>
                  </a:gs>
                  <a:gs pos="100000">
                    <a:srgbClr val="FFFFCC"/>
                  </a:gs>
                </a:gsLst>
                <a:lin ang="5400000" scaled="1"/>
              </a:gradFill>
              <a:ln w="9525">
                <a:noFill/>
                <a:miter lim="800000"/>
                <a:headEnd/>
                <a:tailEnd/>
              </a:ln>
              <a:effectLst/>
            </p:spPr>
            <p:txBody>
              <a:bodyPr wrap="none" anchor="ctr"/>
              <a:lstStyle/>
              <a:p>
                <a:pPr>
                  <a:defRPr/>
                </a:pPr>
                <a:endParaRPr lang="fa-IR" sz="1662" kern="0">
                  <a:solidFill>
                    <a:sysClr val="windowText" lastClr="000000"/>
                  </a:solidFill>
                </a:endParaRPr>
              </a:p>
            </p:txBody>
          </p:sp>
          <p:sp>
            <p:nvSpPr>
              <p:cNvPr id="251" name="Rectangle 26"/>
              <p:cNvSpPr>
                <a:spLocks noChangeArrowheads="1"/>
              </p:cNvSpPr>
              <p:nvPr/>
            </p:nvSpPr>
            <p:spPr bwMode="auto">
              <a:xfrm>
                <a:off x="164876" y="6400803"/>
                <a:ext cx="3219681" cy="152400"/>
              </a:xfrm>
              <a:prstGeom prst="rect">
                <a:avLst/>
              </a:prstGeom>
              <a:gradFill rotWithShape="1">
                <a:gsLst>
                  <a:gs pos="0">
                    <a:srgbClr val="FFFFCC"/>
                  </a:gs>
                  <a:gs pos="100000">
                    <a:srgbClr val="FFFFCC">
                      <a:gamma/>
                      <a:shade val="46275"/>
                      <a:invGamma/>
                    </a:srgbClr>
                  </a:gs>
                </a:gsLst>
                <a:lin ang="0" scaled="1"/>
              </a:gradFill>
              <a:ln w="9525">
                <a:noFill/>
                <a:miter lim="800000"/>
                <a:headEnd/>
                <a:tailEnd/>
              </a:ln>
              <a:effectLst/>
            </p:spPr>
            <p:txBody>
              <a:bodyPr wrap="none" anchor="ctr"/>
              <a:lstStyle/>
              <a:p>
                <a:pPr>
                  <a:defRPr/>
                </a:pPr>
                <a:endParaRPr lang="fa-IR" sz="1662" kern="0">
                  <a:solidFill>
                    <a:sysClr val="windowText" lastClr="000000"/>
                  </a:solidFill>
                </a:endParaRPr>
              </a:p>
            </p:txBody>
          </p:sp>
          <p:sp>
            <p:nvSpPr>
              <p:cNvPr id="252" name="Rectangle 27"/>
              <p:cNvSpPr>
                <a:spLocks noChangeArrowheads="1"/>
              </p:cNvSpPr>
              <p:nvPr/>
            </p:nvSpPr>
            <p:spPr bwMode="auto">
              <a:xfrm>
                <a:off x="495100" y="5791203"/>
                <a:ext cx="82556" cy="609600"/>
              </a:xfrm>
              <a:prstGeom prst="rect">
                <a:avLst/>
              </a:prstGeom>
              <a:solidFill>
                <a:srgbClr val="CC9900"/>
              </a:solidFill>
              <a:ln w="9525">
                <a:noFill/>
                <a:miter lim="800000"/>
                <a:headEnd/>
                <a:tailEnd/>
              </a:ln>
              <a:effectLst/>
            </p:spPr>
            <p:txBody>
              <a:bodyPr wrap="none" anchor="ctr"/>
              <a:lstStyle/>
              <a:p>
                <a:pPr>
                  <a:defRPr/>
                </a:pPr>
                <a:endParaRPr lang="fa-IR" sz="1662" kern="0">
                  <a:solidFill>
                    <a:sysClr val="windowText" lastClr="000000"/>
                  </a:solidFill>
                </a:endParaRPr>
              </a:p>
            </p:txBody>
          </p:sp>
          <p:sp>
            <p:nvSpPr>
              <p:cNvPr id="253" name="Rectangle 28"/>
              <p:cNvSpPr>
                <a:spLocks noChangeArrowheads="1"/>
              </p:cNvSpPr>
              <p:nvPr/>
            </p:nvSpPr>
            <p:spPr bwMode="auto">
              <a:xfrm rot="5400000">
                <a:off x="828501" y="6073757"/>
                <a:ext cx="76200" cy="577891"/>
              </a:xfrm>
              <a:prstGeom prst="rect">
                <a:avLst/>
              </a:prstGeom>
              <a:solidFill>
                <a:srgbClr val="CC9900"/>
              </a:solidFill>
              <a:ln w="9525">
                <a:noFill/>
                <a:miter lim="800000"/>
                <a:headEnd/>
                <a:tailEnd/>
              </a:ln>
              <a:effectLst/>
            </p:spPr>
            <p:txBody>
              <a:bodyPr wrap="none" anchor="ctr"/>
              <a:lstStyle/>
              <a:p>
                <a:pPr>
                  <a:defRPr/>
                </a:pPr>
                <a:endParaRPr lang="fa-IR" sz="1662" kern="0">
                  <a:solidFill>
                    <a:sysClr val="windowText" lastClr="000000"/>
                  </a:solidFill>
                </a:endParaRPr>
              </a:p>
            </p:txBody>
          </p:sp>
          <p:sp>
            <p:nvSpPr>
              <p:cNvPr id="254" name="Line 29"/>
              <p:cNvSpPr>
                <a:spLocks noChangeShapeType="1"/>
              </p:cNvSpPr>
              <p:nvPr/>
            </p:nvSpPr>
            <p:spPr bwMode="auto">
              <a:xfrm>
                <a:off x="3384557" y="6477003"/>
                <a:ext cx="1568562" cy="0"/>
              </a:xfrm>
              <a:prstGeom prst="line">
                <a:avLst/>
              </a:prstGeom>
              <a:ln w="12700">
                <a:prstDash val="sysDot"/>
                <a:headEnd/>
                <a:tailEnd/>
              </a:ln>
            </p:spPr>
            <p:style>
              <a:lnRef idx="1">
                <a:schemeClr val="dk1"/>
              </a:lnRef>
              <a:fillRef idx="0">
                <a:schemeClr val="dk1"/>
              </a:fillRef>
              <a:effectRef idx="0">
                <a:schemeClr val="dk1"/>
              </a:effectRef>
              <a:fontRef idx="minor">
                <a:schemeClr val="tx1"/>
              </a:fontRef>
            </p:style>
            <p:txBody>
              <a:bodyPr/>
              <a:lstStyle/>
              <a:p>
                <a:pPr>
                  <a:defRPr/>
                </a:pPr>
                <a:endParaRPr lang="fa-IR" sz="1662" kern="0">
                  <a:solidFill>
                    <a:sysClr val="windowText" lastClr="000000"/>
                  </a:solidFill>
                </a:endParaRPr>
              </a:p>
            </p:txBody>
          </p:sp>
          <p:sp>
            <p:nvSpPr>
              <p:cNvPr id="255" name="Line 30"/>
              <p:cNvSpPr>
                <a:spLocks noChangeShapeType="1"/>
              </p:cNvSpPr>
              <p:nvPr/>
            </p:nvSpPr>
            <p:spPr bwMode="auto">
              <a:xfrm>
                <a:off x="3384557" y="6553203"/>
                <a:ext cx="2559233" cy="0"/>
              </a:xfrm>
              <a:prstGeom prst="line">
                <a:avLst/>
              </a:prstGeom>
              <a:ln w="19050">
                <a:prstDash val="sysDot"/>
                <a:headEnd/>
                <a:tailEnd/>
              </a:ln>
            </p:spPr>
            <p:style>
              <a:lnRef idx="1">
                <a:schemeClr val="accent1"/>
              </a:lnRef>
              <a:fillRef idx="0">
                <a:schemeClr val="accent1"/>
              </a:fillRef>
              <a:effectRef idx="0">
                <a:schemeClr val="accent1"/>
              </a:effectRef>
              <a:fontRef idx="minor">
                <a:schemeClr val="tx1"/>
              </a:fontRef>
            </p:style>
            <p:txBody>
              <a:bodyPr/>
              <a:lstStyle/>
              <a:p>
                <a:pPr>
                  <a:defRPr/>
                </a:pPr>
                <a:endParaRPr lang="fa-IR" sz="1662" kern="0">
                  <a:solidFill>
                    <a:sysClr val="windowText" lastClr="000000"/>
                  </a:solidFill>
                </a:endParaRPr>
              </a:p>
            </p:txBody>
          </p:sp>
          <p:sp>
            <p:nvSpPr>
              <p:cNvPr id="256" name="Line 32"/>
              <p:cNvSpPr>
                <a:spLocks noChangeShapeType="1"/>
              </p:cNvSpPr>
              <p:nvPr/>
            </p:nvSpPr>
            <p:spPr bwMode="auto">
              <a:xfrm flipH="1">
                <a:off x="-236" y="6477003"/>
                <a:ext cx="3384793" cy="0"/>
              </a:xfrm>
              <a:prstGeom prst="line">
                <a:avLst/>
              </a:prstGeom>
              <a:noFill/>
              <a:ln w="22225">
                <a:solidFill>
                  <a:srgbClr val="9383B3"/>
                </a:solidFill>
                <a:prstDash val="sysDot"/>
                <a:round/>
                <a:headEnd/>
                <a:tailEnd/>
              </a:ln>
              <a:effectLst/>
            </p:spPr>
            <p:txBody>
              <a:bodyPr/>
              <a:lstStyle/>
              <a:p>
                <a:pPr>
                  <a:defRPr/>
                </a:pPr>
                <a:endParaRPr lang="fa-IR" sz="1662" kern="0">
                  <a:solidFill>
                    <a:sysClr val="windowText" lastClr="000000"/>
                  </a:solidFill>
                </a:endParaRPr>
              </a:p>
            </p:txBody>
          </p:sp>
          <p:sp>
            <p:nvSpPr>
              <p:cNvPr id="257" name="Line 33"/>
              <p:cNvSpPr>
                <a:spLocks noChangeShapeType="1"/>
              </p:cNvSpPr>
              <p:nvPr/>
            </p:nvSpPr>
            <p:spPr bwMode="auto">
              <a:xfrm flipV="1">
                <a:off x="412544" y="4038602"/>
                <a:ext cx="0" cy="2819401"/>
              </a:xfrm>
              <a:prstGeom prst="line">
                <a:avLst/>
              </a:prstGeom>
              <a:noFill/>
              <a:ln w="22225">
                <a:solidFill>
                  <a:srgbClr val="9383B3"/>
                </a:solidFill>
                <a:prstDash val="sysDot"/>
                <a:round/>
                <a:headEnd/>
                <a:tailEnd/>
              </a:ln>
              <a:effectLst/>
            </p:spPr>
            <p:txBody>
              <a:bodyPr/>
              <a:lstStyle/>
              <a:p>
                <a:pPr>
                  <a:defRPr/>
                </a:pPr>
                <a:endParaRPr lang="fa-IR" sz="1662" kern="0">
                  <a:solidFill>
                    <a:sysClr val="windowText" lastClr="000000"/>
                  </a:solidFill>
                </a:endParaRPr>
              </a:p>
            </p:txBody>
          </p:sp>
          <p:sp>
            <p:nvSpPr>
              <p:cNvPr id="258" name="Line 34"/>
              <p:cNvSpPr>
                <a:spLocks noChangeShapeType="1"/>
              </p:cNvSpPr>
              <p:nvPr/>
            </p:nvSpPr>
            <p:spPr bwMode="auto">
              <a:xfrm flipV="1">
                <a:off x="412544" y="2362202"/>
                <a:ext cx="0" cy="1676400"/>
              </a:xfrm>
              <a:prstGeom prst="line">
                <a:avLst/>
              </a:prstGeom>
              <a:ln w="12700">
                <a:prstDash val="sysDot"/>
                <a:headEnd/>
                <a:tailEnd/>
              </a:ln>
            </p:spPr>
            <p:style>
              <a:lnRef idx="1">
                <a:schemeClr val="dk1"/>
              </a:lnRef>
              <a:fillRef idx="0">
                <a:schemeClr val="dk1"/>
              </a:fillRef>
              <a:effectRef idx="0">
                <a:schemeClr val="dk1"/>
              </a:effectRef>
              <a:fontRef idx="minor">
                <a:schemeClr val="tx1"/>
              </a:fontRef>
            </p:style>
            <p:txBody>
              <a:bodyPr/>
              <a:lstStyle/>
              <a:p>
                <a:pPr>
                  <a:defRPr/>
                </a:pPr>
                <a:endParaRPr lang="fa-IR" sz="1662" kern="0">
                  <a:solidFill>
                    <a:sysClr val="windowText" lastClr="000000"/>
                  </a:solidFill>
                </a:endParaRPr>
              </a:p>
            </p:txBody>
          </p:sp>
          <p:sp>
            <p:nvSpPr>
              <p:cNvPr id="259" name="Line 35"/>
              <p:cNvSpPr>
                <a:spLocks noChangeShapeType="1"/>
              </p:cNvSpPr>
              <p:nvPr/>
            </p:nvSpPr>
            <p:spPr bwMode="auto">
              <a:xfrm flipV="1">
                <a:off x="329988" y="1676402"/>
                <a:ext cx="0" cy="2362200"/>
              </a:xfrm>
              <a:prstGeom prst="line">
                <a:avLst/>
              </a:prstGeom>
              <a:ln w="19050">
                <a:prstDash val="sysDot"/>
                <a:headEnd/>
                <a:tailEnd/>
              </a:ln>
            </p:spPr>
            <p:style>
              <a:lnRef idx="1">
                <a:schemeClr val="accent1"/>
              </a:lnRef>
              <a:fillRef idx="0">
                <a:schemeClr val="accent1"/>
              </a:fillRef>
              <a:effectRef idx="0">
                <a:schemeClr val="accent1"/>
              </a:effectRef>
              <a:fontRef idx="minor">
                <a:schemeClr val="tx1"/>
              </a:fontRef>
            </p:style>
            <p:txBody>
              <a:bodyPr/>
              <a:lstStyle/>
              <a:p>
                <a:pPr>
                  <a:defRPr/>
                </a:pPr>
                <a:endParaRPr lang="fa-IR" sz="1662" kern="0">
                  <a:solidFill>
                    <a:sysClr val="windowText" lastClr="000000"/>
                  </a:solidFill>
                </a:endParaRPr>
              </a:p>
            </p:txBody>
          </p:sp>
        </p:grpSp>
        <p:grpSp>
          <p:nvGrpSpPr>
            <p:cNvPr id="5" name="Group 15"/>
            <p:cNvGrpSpPr/>
            <p:nvPr/>
          </p:nvGrpSpPr>
          <p:grpSpPr>
            <a:xfrm>
              <a:off x="67432" y="538679"/>
              <a:ext cx="5218950" cy="3318948"/>
              <a:chOff x="73051" y="538679"/>
              <a:chExt cx="5653862" cy="3318948"/>
            </a:xfrm>
          </p:grpSpPr>
          <p:sp>
            <p:nvSpPr>
              <p:cNvPr id="7" name="Rectangle 6"/>
              <p:cNvSpPr/>
              <p:nvPr/>
            </p:nvSpPr>
            <p:spPr>
              <a:xfrm>
                <a:off x="1824455" y="538679"/>
                <a:ext cx="3902458" cy="407750"/>
              </a:xfrm>
              <a:prstGeom prst="rect">
                <a:avLst/>
              </a:prstGeom>
            </p:spPr>
            <p:txBody>
              <a:bodyPr wrap="none">
                <a:spAutoFit/>
              </a:bodyPr>
              <a:lstStyle/>
              <a:p>
                <a:pPr>
                  <a:defRPr/>
                </a:pPr>
                <a:r>
                  <a:rPr lang="en-US" sz="1846" b="1" kern="0" dirty="0">
                    <a:ln w="10541" cmpd="sng">
                      <a:solidFill>
                        <a:srgbClr val="EAEAEA">
                          <a:shade val="88000"/>
                          <a:satMod val="110000"/>
                        </a:srgbClr>
                      </a:solidFill>
                      <a:prstDash val="solid"/>
                    </a:ln>
                    <a:gradFill>
                      <a:gsLst>
                        <a:gs pos="0">
                          <a:srgbClr val="EAEAEA">
                            <a:tint val="40000"/>
                            <a:satMod val="250000"/>
                          </a:srgbClr>
                        </a:gs>
                        <a:gs pos="9000">
                          <a:srgbClr val="EAEAEA">
                            <a:tint val="52000"/>
                            <a:satMod val="300000"/>
                          </a:srgbClr>
                        </a:gs>
                        <a:gs pos="50000">
                          <a:srgbClr val="EAEAEA">
                            <a:shade val="20000"/>
                            <a:satMod val="300000"/>
                          </a:srgbClr>
                        </a:gs>
                        <a:gs pos="79000">
                          <a:srgbClr val="EAEAEA">
                            <a:tint val="52000"/>
                            <a:satMod val="300000"/>
                          </a:srgbClr>
                        </a:gs>
                        <a:gs pos="100000">
                          <a:srgbClr val="EAEAEA">
                            <a:tint val="40000"/>
                            <a:satMod val="250000"/>
                          </a:srgbClr>
                        </a:gs>
                      </a:gsLst>
                      <a:lin ang="5400000"/>
                    </a:gradFill>
                    <a:latin typeface="BankGothic Lt BT" pitchFamily="34" charset="0"/>
                  </a:rPr>
                  <a:t>(</a:t>
                </a:r>
                <a:r>
                  <a:rPr lang="en-US" sz="1846" b="1" kern="0" dirty="0" err="1">
                    <a:ln w="10541" cmpd="sng">
                      <a:solidFill>
                        <a:srgbClr val="EAEAEA">
                          <a:shade val="88000"/>
                          <a:satMod val="110000"/>
                        </a:srgbClr>
                      </a:solidFill>
                      <a:prstDash val="solid"/>
                    </a:ln>
                    <a:gradFill>
                      <a:gsLst>
                        <a:gs pos="0">
                          <a:srgbClr val="EAEAEA">
                            <a:tint val="40000"/>
                            <a:satMod val="250000"/>
                          </a:srgbClr>
                        </a:gs>
                        <a:gs pos="9000">
                          <a:srgbClr val="EAEAEA">
                            <a:tint val="52000"/>
                            <a:satMod val="300000"/>
                          </a:srgbClr>
                        </a:gs>
                        <a:gs pos="50000">
                          <a:srgbClr val="EAEAEA">
                            <a:shade val="20000"/>
                            <a:satMod val="300000"/>
                          </a:srgbClr>
                        </a:gs>
                        <a:gs pos="79000">
                          <a:srgbClr val="EAEAEA">
                            <a:tint val="52000"/>
                            <a:satMod val="300000"/>
                          </a:srgbClr>
                        </a:gs>
                        <a:gs pos="100000">
                          <a:srgbClr val="EAEAEA">
                            <a:tint val="40000"/>
                            <a:satMod val="250000"/>
                          </a:srgbClr>
                        </a:gs>
                      </a:gsLst>
                      <a:lin ang="5400000"/>
                    </a:gradFill>
                    <a:latin typeface="BankGothic Lt BT" pitchFamily="34" charset="0"/>
                  </a:rPr>
                  <a:t>beinolharamein</a:t>
                </a:r>
                <a:r>
                  <a:rPr lang="en-US" sz="1846" b="1" kern="0" dirty="0">
                    <a:ln w="10541" cmpd="sng">
                      <a:solidFill>
                        <a:srgbClr val="EAEAEA">
                          <a:shade val="88000"/>
                          <a:satMod val="110000"/>
                        </a:srgbClr>
                      </a:solidFill>
                      <a:prstDash val="solid"/>
                    </a:ln>
                    <a:gradFill>
                      <a:gsLst>
                        <a:gs pos="0">
                          <a:srgbClr val="EAEAEA">
                            <a:tint val="40000"/>
                            <a:satMod val="250000"/>
                          </a:srgbClr>
                        </a:gs>
                        <a:gs pos="9000">
                          <a:srgbClr val="EAEAEA">
                            <a:tint val="52000"/>
                            <a:satMod val="300000"/>
                          </a:srgbClr>
                        </a:gs>
                        <a:gs pos="50000">
                          <a:srgbClr val="EAEAEA">
                            <a:shade val="20000"/>
                            <a:satMod val="300000"/>
                          </a:srgbClr>
                        </a:gs>
                        <a:gs pos="79000">
                          <a:srgbClr val="EAEAEA">
                            <a:tint val="52000"/>
                            <a:satMod val="300000"/>
                          </a:srgbClr>
                        </a:gs>
                        <a:gs pos="100000">
                          <a:srgbClr val="EAEAEA">
                            <a:tint val="40000"/>
                            <a:satMod val="250000"/>
                          </a:srgbClr>
                        </a:gs>
                      </a:gsLst>
                      <a:lin ang="5400000"/>
                    </a:gradFill>
                    <a:latin typeface="BankGothic Lt BT" pitchFamily="34" charset="0"/>
                  </a:rPr>
                  <a:t> of shiraz)</a:t>
                </a:r>
                <a:endParaRPr lang="fa-IR" sz="1846" b="1" kern="0" dirty="0">
                  <a:ln w="10541" cmpd="sng">
                    <a:solidFill>
                      <a:srgbClr val="EAEAEA">
                        <a:shade val="88000"/>
                        <a:satMod val="110000"/>
                      </a:srgbClr>
                    </a:solidFill>
                    <a:prstDash val="solid"/>
                  </a:ln>
                  <a:gradFill>
                    <a:gsLst>
                      <a:gs pos="0">
                        <a:srgbClr val="EAEAEA">
                          <a:tint val="40000"/>
                          <a:satMod val="250000"/>
                        </a:srgbClr>
                      </a:gs>
                      <a:gs pos="9000">
                        <a:srgbClr val="EAEAEA">
                          <a:tint val="52000"/>
                          <a:satMod val="300000"/>
                        </a:srgbClr>
                      </a:gs>
                      <a:gs pos="50000">
                        <a:srgbClr val="EAEAEA">
                          <a:shade val="20000"/>
                          <a:satMod val="300000"/>
                        </a:srgbClr>
                      </a:gs>
                      <a:gs pos="79000">
                        <a:srgbClr val="EAEAEA">
                          <a:tint val="52000"/>
                          <a:satMod val="300000"/>
                        </a:srgbClr>
                      </a:gs>
                      <a:gs pos="100000">
                        <a:srgbClr val="EAEAEA">
                          <a:tint val="40000"/>
                          <a:satMod val="250000"/>
                        </a:srgbClr>
                      </a:gs>
                    </a:gsLst>
                    <a:lin ang="5400000"/>
                  </a:gradFill>
                  <a:latin typeface="BankGothic Lt BT" pitchFamily="34" charset="0"/>
                </a:endParaRPr>
              </a:p>
            </p:txBody>
          </p:sp>
          <p:sp>
            <p:nvSpPr>
              <p:cNvPr id="8" name="Rectangle 7"/>
              <p:cNvSpPr/>
              <p:nvPr/>
            </p:nvSpPr>
            <p:spPr>
              <a:xfrm rot="16200000">
                <a:off x="-1131431" y="2276027"/>
                <a:ext cx="2786082" cy="377118"/>
              </a:xfrm>
              <a:prstGeom prst="rect">
                <a:avLst/>
              </a:prstGeom>
            </p:spPr>
            <p:txBody>
              <a:bodyPr wrap="square">
                <a:spAutoFit/>
                <a:scene3d>
                  <a:camera prst="orthographicFront"/>
                  <a:lightRig rig="glow" dir="tl">
                    <a:rot lat="0" lon="0" rev="5400000"/>
                  </a:lightRig>
                </a:scene3d>
                <a:sp3d contourW="12700">
                  <a:bevelT w="25400" h="25400"/>
                  <a:contourClr>
                    <a:schemeClr val="accent6">
                      <a:shade val="73000"/>
                    </a:schemeClr>
                  </a:contourClr>
                </a:sp3d>
              </a:bodyPr>
              <a:lstStyle/>
              <a:p>
                <a:pPr algn="ctr"/>
                <a:r>
                  <a:rPr lang="fa-IR" sz="1662" b="1" dirty="0">
                    <a:ln w="11430"/>
                    <a:gradFill>
                      <a:gsLst>
                        <a:gs pos="0">
                          <a:srgbClr val="555555">
                            <a:tint val="90000"/>
                            <a:satMod val="120000"/>
                          </a:srgbClr>
                        </a:gs>
                        <a:gs pos="25000">
                          <a:srgbClr val="555555">
                            <a:tint val="93000"/>
                            <a:satMod val="120000"/>
                          </a:srgbClr>
                        </a:gs>
                        <a:gs pos="50000">
                          <a:srgbClr val="555555">
                            <a:shade val="89000"/>
                            <a:satMod val="110000"/>
                          </a:srgbClr>
                        </a:gs>
                        <a:gs pos="75000">
                          <a:srgbClr val="555555">
                            <a:tint val="93000"/>
                            <a:satMod val="120000"/>
                          </a:srgbClr>
                        </a:gs>
                        <a:gs pos="100000">
                          <a:srgbClr val="555555">
                            <a:tint val="90000"/>
                            <a:satMod val="120000"/>
                          </a:srgbClr>
                        </a:gs>
                      </a:gsLst>
                      <a:lin ang="5400000"/>
                    </a:gradFill>
                    <a:effectLst>
                      <a:outerShdw blurRad="80000" dist="40000" dir="5040000" algn="tl">
                        <a:srgbClr val="000000">
                          <a:alpha val="30000"/>
                        </a:srgbClr>
                      </a:outerShdw>
                    </a:effectLst>
                    <a:cs typeface="B Kamran" pitchFamily="2" charset="-78"/>
                  </a:rPr>
                  <a:t>بین الحرمین شیراز</a:t>
                </a:r>
              </a:p>
            </p:txBody>
          </p:sp>
        </p:grpSp>
        <p:pic>
          <p:nvPicPr>
            <p:cNvPr id="235" name="Picture 6" descr="شاهچراغ؛ شیراز؛ عکس از آنوبانینی">
              <a:hlinkClick r:id="rId3"/>
            </p:cNvPr>
            <p:cNvPicPr>
              <a:picLocks noChangeAspect="1" noChangeArrowheads="1"/>
            </p:cNvPicPr>
            <p:nvPr/>
          </p:nvPicPr>
          <p:blipFill>
            <a:blip r:embed="rId4">
              <a:clrChange>
                <a:clrFrom>
                  <a:srgbClr val="03030F"/>
                </a:clrFrom>
                <a:clrTo>
                  <a:srgbClr val="03030F">
                    <a:alpha val="0"/>
                  </a:srgbClr>
                </a:clrTo>
              </a:clrChange>
            </a:blip>
            <a:srcRect/>
            <a:stretch>
              <a:fillRect/>
            </a:stretch>
          </p:blipFill>
          <p:spPr bwMode="auto">
            <a:xfrm>
              <a:off x="7212343" y="285728"/>
              <a:ext cx="1931657" cy="1191187"/>
            </a:xfrm>
            <a:prstGeom prst="rect">
              <a:avLst/>
            </a:prstGeom>
            <a:ln>
              <a:noFill/>
            </a:ln>
            <a:effectLst>
              <a:outerShdw blurRad="50800" dist="38100" dir="2700000" algn="tl" rotWithShape="0">
                <a:prstClr val="black">
                  <a:alpha val="40000"/>
                </a:prstClr>
              </a:outerShdw>
              <a:softEdge rad="63500"/>
            </a:effectLst>
          </p:spPr>
        </p:pic>
        <p:pic>
          <p:nvPicPr>
            <p:cNvPr id="1028" name="Picture 4" descr="E:\baft farsoode\ax\pic\shahchw.jpg"/>
            <p:cNvPicPr>
              <a:picLocks noChangeAspect="1" noChangeArrowheads="1"/>
            </p:cNvPicPr>
            <p:nvPr/>
          </p:nvPicPr>
          <p:blipFill>
            <a:blip r:embed="rId5" cstate="screen">
              <a:clrChange>
                <a:clrFrom>
                  <a:srgbClr val="BEE2FA"/>
                </a:clrFrom>
                <a:clrTo>
                  <a:srgbClr val="BEE2FA">
                    <a:alpha val="0"/>
                  </a:srgbClr>
                </a:clrTo>
              </a:clrChange>
              <a:extLst>
                <a:ext uri="{28A0092B-C50C-407E-A947-70E740481C1C}">
                  <a14:useLocalDpi xmlns:a14="http://schemas.microsoft.com/office/drawing/2010/main"/>
                </a:ext>
              </a:extLst>
            </a:blip>
            <a:srcRect/>
            <a:stretch>
              <a:fillRect/>
            </a:stretch>
          </p:blipFill>
          <p:spPr bwMode="auto">
            <a:xfrm>
              <a:off x="0" y="0"/>
              <a:ext cx="1813436" cy="1464431"/>
            </a:xfrm>
            <a:prstGeom prst="rect">
              <a:avLst/>
            </a:prstGeom>
            <a:ln>
              <a:noFill/>
            </a:ln>
            <a:effectLst>
              <a:outerShdw blurRad="50800" dist="38100" dir="2700000" algn="tl" rotWithShape="0">
                <a:prstClr val="black">
                  <a:alpha val="40000"/>
                </a:prstClr>
              </a:outerShdw>
              <a:softEdge rad="63500"/>
            </a:effectLst>
          </p:spPr>
        </p:pic>
        <p:cxnSp>
          <p:nvCxnSpPr>
            <p:cNvPr id="263" name="Straight Connector 262"/>
            <p:cNvCxnSpPr/>
            <p:nvPr/>
          </p:nvCxnSpPr>
          <p:spPr bwMode="auto">
            <a:xfrm rot="5400000">
              <a:off x="-1535949" y="4179099"/>
              <a:ext cx="4071966" cy="1588"/>
            </a:xfrm>
            <a:prstGeom prst="line">
              <a:avLst/>
            </a:prstGeom>
            <a:ln cmpd="dbl">
              <a:solidFill>
                <a:srgbClr val="D1D1D1"/>
              </a:solidFill>
              <a:prstDash val="solid"/>
              <a:headEnd type="none" w="sm" len="sm"/>
              <a:tailEnd type="none" w="sm" len="sm"/>
            </a:ln>
          </p:spPr>
          <p:style>
            <a:lnRef idx="3">
              <a:schemeClr val="accent1"/>
            </a:lnRef>
            <a:fillRef idx="0">
              <a:schemeClr val="accent1"/>
            </a:fillRef>
            <a:effectRef idx="2">
              <a:schemeClr val="accent1"/>
            </a:effectRef>
            <a:fontRef idx="minor">
              <a:schemeClr val="tx1"/>
            </a:fontRef>
          </p:style>
        </p:cxnSp>
      </p:grpSp>
      <p:grpSp>
        <p:nvGrpSpPr>
          <p:cNvPr id="24" name="Group 71"/>
          <p:cNvGrpSpPr/>
          <p:nvPr/>
        </p:nvGrpSpPr>
        <p:grpSpPr>
          <a:xfrm>
            <a:off x="7539425" y="1979566"/>
            <a:ext cx="1384299" cy="790660"/>
            <a:chOff x="8167710" y="4344066"/>
            <a:chExt cx="1499657" cy="856548"/>
          </a:xfrm>
        </p:grpSpPr>
        <p:grpSp>
          <p:nvGrpSpPr>
            <p:cNvPr id="25" name="Group 48"/>
            <p:cNvGrpSpPr>
              <a:grpSpLocks/>
            </p:cNvGrpSpPr>
            <p:nvPr/>
          </p:nvGrpSpPr>
          <p:grpSpPr bwMode="auto">
            <a:xfrm>
              <a:off x="8167710" y="4344066"/>
              <a:ext cx="1485900" cy="247985"/>
              <a:chOff x="4848" y="2736"/>
              <a:chExt cx="864" cy="157"/>
            </a:xfrm>
          </p:grpSpPr>
          <p:sp>
            <p:nvSpPr>
              <p:cNvPr id="38" name="Rectangle 49"/>
              <p:cNvSpPr>
                <a:spLocks noChangeArrowheads="1"/>
              </p:cNvSpPr>
              <p:nvPr/>
            </p:nvSpPr>
            <p:spPr bwMode="auto">
              <a:xfrm>
                <a:off x="5568" y="2784"/>
                <a:ext cx="144" cy="48"/>
              </a:xfrm>
              <a:prstGeom prst="rect">
                <a:avLst/>
              </a:prstGeom>
              <a:solidFill>
                <a:srgbClr val="FF9900">
                  <a:alpha val="84000"/>
                </a:srgbClr>
              </a:solidFill>
              <a:ln w="9525">
                <a:noFill/>
                <a:miter lim="800000"/>
                <a:headEnd/>
                <a:tailEnd/>
              </a:ln>
              <a:effectLst/>
            </p:spPr>
            <p:txBody>
              <a:bodyPr wrap="none" anchor="ctr"/>
              <a:lstStyle/>
              <a:p>
                <a:pPr>
                  <a:defRPr/>
                </a:pPr>
                <a:endParaRPr lang="fa-IR" sz="1662" kern="0">
                  <a:solidFill>
                    <a:srgbClr val="000000"/>
                  </a:solidFill>
                </a:endParaRPr>
              </a:p>
            </p:txBody>
          </p:sp>
          <p:sp>
            <p:nvSpPr>
              <p:cNvPr id="39" name="Text Box 50"/>
              <p:cNvSpPr txBox="1">
                <a:spLocks noChangeArrowheads="1"/>
              </p:cNvSpPr>
              <p:nvPr/>
            </p:nvSpPr>
            <p:spPr bwMode="auto">
              <a:xfrm>
                <a:off x="4848" y="2736"/>
                <a:ext cx="720" cy="157"/>
              </a:xfrm>
              <a:prstGeom prst="rect">
                <a:avLst/>
              </a:prstGeom>
              <a:noFill/>
              <a:ln w="9525">
                <a:noFill/>
                <a:miter lim="800000"/>
                <a:headEnd/>
                <a:tailEnd/>
              </a:ln>
              <a:effectLst/>
            </p:spPr>
            <p:txBody>
              <a:bodyPr lIns="99901" tIns="49952" rIns="99901" bIns="49952">
                <a:spAutoFit/>
              </a:bodyPr>
              <a:lstStyle/>
              <a:p>
                <a:pPr defTabSz="843914">
                  <a:spcBef>
                    <a:spcPct val="50000"/>
                  </a:spcBef>
                  <a:defRPr/>
                </a:pPr>
                <a:r>
                  <a:rPr lang="fa-IR" sz="831" kern="0" dirty="0">
                    <a:solidFill>
                      <a:srgbClr val="000000"/>
                    </a:solidFill>
                    <a:latin typeface="Yaqouti" pitchFamily="2" charset="2"/>
                    <a:cs typeface="Zar" pitchFamily="2" charset="-78"/>
                  </a:rPr>
                  <a:t>دسترسيهای سواره اصلی</a:t>
                </a:r>
                <a:endParaRPr lang="en-US" sz="831" kern="0" dirty="0">
                  <a:solidFill>
                    <a:srgbClr val="000000"/>
                  </a:solidFill>
                  <a:latin typeface="Yaqouti" pitchFamily="2" charset="2"/>
                  <a:cs typeface="Zar" pitchFamily="2" charset="-78"/>
                </a:endParaRPr>
              </a:p>
            </p:txBody>
          </p:sp>
        </p:grpSp>
        <p:grpSp>
          <p:nvGrpSpPr>
            <p:cNvPr id="26" name="Group 51"/>
            <p:cNvGrpSpPr>
              <a:grpSpLocks/>
            </p:cNvGrpSpPr>
            <p:nvPr/>
          </p:nvGrpSpPr>
          <p:grpSpPr bwMode="auto">
            <a:xfrm>
              <a:off x="8167710" y="4648440"/>
              <a:ext cx="1485900" cy="247839"/>
              <a:chOff x="4848" y="2928"/>
              <a:chExt cx="864" cy="156"/>
            </a:xfrm>
          </p:grpSpPr>
          <p:sp>
            <p:nvSpPr>
              <p:cNvPr id="36" name="Rectangle 52"/>
              <p:cNvSpPr>
                <a:spLocks noChangeArrowheads="1"/>
              </p:cNvSpPr>
              <p:nvPr/>
            </p:nvSpPr>
            <p:spPr bwMode="auto">
              <a:xfrm>
                <a:off x="5568" y="2976"/>
                <a:ext cx="144" cy="48"/>
              </a:xfrm>
              <a:prstGeom prst="rect">
                <a:avLst/>
              </a:prstGeom>
              <a:solidFill>
                <a:srgbClr val="3366FF">
                  <a:alpha val="84000"/>
                </a:srgbClr>
              </a:solidFill>
              <a:ln w="9525">
                <a:noFill/>
                <a:miter lim="800000"/>
                <a:headEnd/>
                <a:tailEnd/>
              </a:ln>
              <a:effectLst/>
            </p:spPr>
            <p:txBody>
              <a:bodyPr wrap="none" anchor="ctr"/>
              <a:lstStyle/>
              <a:p>
                <a:pPr>
                  <a:defRPr/>
                </a:pPr>
                <a:endParaRPr lang="fa-IR" sz="1662" kern="0">
                  <a:solidFill>
                    <a:srgbClr val="000000"/>
                  </a:solidFill>
                </a:endParaRPr>
              </a:p>
            </p:txBody>
          </p:sp>
          <p:sp>
            <p:nvSpPr>
              <p:cNvPr id="37" name="Text Box 53"/>
              <p:cNvSpPr txBox="1">
                <a:spLocks noChangeArrowheads="1"/>
              </p:cNvSpPr>
              <p:nvPr/>
            </p:nvSpPr>
            <p:spPr bwMode="auto">
              <a:xfrm>
                <a:off x="4848" y="2928"/>
                <a:ext cx="720" cy="156"/>
              </a:xfrm>
              <a:prstGeom prst="rect">
                <a:avLst/>
              </a:prstGeom>
              <a:noFill/>
              <a:ln w="9525">
                <a:noFill/>
                <a:miter lim="800000"/>
                <a:headEnd/>
                <a:tailEnd/>
              </a:ln>
              <a:effectLst/>
            </p:spPr>
            <p:txBody>
              <a:bodyPr lIns="99901" tIns="49952" rIns="99901" bIns="49952">
                <a:spAutoFit/>
              </a:bodyPr>
              <a:lstStyle/>
              <a:p>
                <a:pPr defTabSz="843914">
                  <a:spcBef>
                    <a:spcPct val="50000"/>
                  </a:spcBef>
                  <a:defRPr/>
                </a:pPr>
                <a:r>
                  <a:rPr lang="fa-IR" sz="831" kern="0" dirty="0">
                    <a:solidFill>
                      <a:srgbClr val="000000"/>
                    </a:solidFill>
                    <a:latin typeface="Yaqouti" pitchFamily="2" charset="2"/>
                    <a:cs typeface="Zar" pitchFamily="2" charset="-78"/>
                  </a:rPr>
                  <a:t>گـــــذرهــای مـــهــــم </a:t>
                </a:r>
                <a:endParaRPr lang="en-US" sz="831" kern="0" dirty="0">
                  <a:solidFill>
                    <a:srgbClr val="000000"/>
                  </a:solidFill>
                  <a:latin typeface="Yaqouti" pitchFamily="2" charset="2"/>
                  <a:cs typeface="Zar" pitchFamily="2" charset="-78"/>
                </a:endParaRPr>
              </a:p>
            </p:txBody>
          </p:sp>
        </p:grpSp>
        <p:grpSp>
          <p:nvGrpSpPr>
            <p:cNvPr id="27" name="Group 54"/>
            <p:cNvGrpSpPr>
              <a:grpSpLocks/>
            </p:cNvGrpSpPr>
            <p:nvPr/>
          </p:nvGrpSpPr>
          <p:grpSpPr bwMode="auto">
            <a:xfrm>
              <a:off x="8167710" y="4801236"/>
              <a:ext cx="1485900" cy="247575"/>
              <a:chOff x="4848" y="3024"/>
              <a:chExt cx="864" cy="156"/>
            </a:xfrm>
          </p:grpSpPr>
          <p:sp>
            <p:nvSpPr>
              <p:cNvPr id="34" name="Rectangle 55"/>
              <p:cNvSpPr>
                <a:spLocks noChangeArrowheads="1"/>
              </p:cNvSpPr>
              <p:nvPr/>
            </p:nvSpPr>
            <p:spPr bwMode="auto">
              <a:xfrm>
                <a:off x="5568" y="3072"/>
                <a:ext cx="144" cy="48"/>
              </a:xfrm>
              <a:prstGeom prst="rect">
                <a:avLst/>
              </a:prstGeom>
              <a:solidFill>
                <a:srgbClr val="FF0000">
                  <a:alpha val="84000"/>
                </a:srgbClr>
              </a:solidFill>
              <a:ln w="9525">
                <a:noFill/>
                <a:miter lim="800000"/>
                <a:headEnd/>
                <a:tailEnd/>
              </a:ln>
              <a:effectLst/>
            </p:spPr>
            <p:txBody>
              <a:bodyPr wrap="none" anchor="ctr"/>
              <a:lstStyle/>
              <a:p>
                <a:pPr>
                  <a:defRPr/>
                </a:pPr>
                <a:endParaRPr lang="fa-IR" sz="1662" kern="0">
                  <a:solidFill>
                    <a:srgbClr val="000000"/>
                  </a:solidFill>
                </a:endParaRPr>
              </a:p>
            </p:txBody>
          </p:sp>
          <p:sp>
            <p:nvSpPr>
              <p:cNvPr id="35" name="Text Box 56"/>
              <p:cNvSpPr txBox="1">
                <a:spLocks noChangeArrowheads="1"/>
              </p:cNvSpPr>
              <p:nvPr/>
            </p:nvSpPr>
            <p:spPr bwMode="auto">
              <a:xfrm>
                <a:off x="4848" y="3024"/>
                <a:ext cx="720" cy="156"/>
              </a:xfrm>
              <a:prstGeom prst="rect">
                <a:avLst/>
              </a:prstGeom>
              <a:noFill/>
              <a:ln w="9525">
                <a:noFill/>
                <a:miter lim="800000"/>
                <a:headEnd/>
                <a:tailEnd/>
              </a:ln>
              <a:effectLst/>
            </p:spPr>
            <p:txBody>
              <a:bodyPr lIns="99901" tIns="49952" rIns="99901" bIns="49952">
                <a:spAutoFit/>
              </a:bodyPr>
              <a:lstStyle/>
              <a:p>
                <a:pPr defTabSz="843914">
                  <a:spcBef>
                    <a:spcPct val="50000"/>
                  </a:spcBef>
                  <a:defRPr/>
                </a:pPr>
                <a:r>
                  <a:rPr lang="fa-IR" sz="831" kern="0" dirty="0">
                    <a:solidFill>
                      <a:srgbClr val="000000"/>
                    </a:solidFill>
                    <a:latin typeface="Yaqouti" pitchFamily="2" charset="2"/>
                    <a:cs typeface="Zar" pitchFamily="2" charset="-78"/>
                  </a:rPr>
                  <a:t>گـــــذرهــای ثــانويـــه</a:t>
                </a:r>
                <a:endParaRPr lang="en-US" sz="831" kern="0" dirty="0">
                  <a:solidFill>
                    <a:srgbClr val="000000"/>
                  </a:solidFill>
                  <a:latin typeface="Yaqouti" pitchFamily="2" charset="2"/>
                  <a:cs typeface="Zar" pitchFamily="2" charset="-78"/>
                </a:endParaRPr>
              </a:p>
            </p:txBody>
          </p:sp>
        </p:grpSp>
        <p:grpSp>
          <p:nvGrpSpPr>
            <p:cNvPr id="28" name="Group 57"/>
            <p:cNvGrpSpPr>
              <a:grpSpLocks/>
            </p:cNvGrpSpPr>
            <p:nvPr/>
          </p:nvGrpSpPr>
          <p:grpSpPr bwMode="auto">
            <a:xfrm>
              <a:off x="8167710" y="4952775"/>
              <a:ext cx="1485900" cy="247839"/>
              <a:chOff x="4848" y="3120"/>
              <a:chExt cx="864" cy="156"/>
            </a:xfrm>
          </p:grpSpPr>
          <p:sp>
            <p:nvSpPr>
              <p:cNvPr id="32" name="Rectangle 58"/>
              <p:cNvSpPr>
                <a:spLocks noChangeArrowheads="1"/>
              </p:cNvSpPr>
              <p:nvPr/>
            </p:nvSpPr>
            <p:spPr bwMode="auto">
              <a:xfrm>
                <a:off x="5568" y="3168"/>
                <a:ext cx="144" cy="48"/>
              </a:xfrm>
              <a:prstGeom prst="rect">
                <a:avLst/>
              </a:prstGeom>
              <a:solidFill>
                <a:srgbClr val="FFFF00">
                  <a:alpha val="84000"/>
                </a:srgbClr>
              </a:solidFill>
              <a:ln w="9525">
                <a:noFill/>
                <a:miter lim="800000"/>
                <a:headEnd/>
                <a:tailEnd/>
              </a:ln>
              <a:effectLst/>
            </p:spPr>
            <p:txBody>
              <a:bodyPr wrap="none" anchor="ctr"/>
              <a:lstStyle/>
              <a:p>
                <a:pPr>
                  <a:defRPr/>
                </a:pPr>
                <a:endParaRPr lang="fa-IR" sz="1662" kern="0">
                  <a:solidFill>
                    <a:srgbClr val="000000"/>
                  </a:solidFill>
                </a:endParaRPr>
              </a:p>
            </p:txBody>
          </p:sp>
          <p:sp>
            <p:nvSpPr>
              <p:cNvPr id="33" name="Text Box 59"/>
              <p:cNvSpPr txBox="1">
                <a:spLocks noChangeArrowheads="1"/>
              </p:cNvSpPr>
              <p:nvPr/>
            </p:nvSpPr>
            <p:spPr bwMode="auto">
              <a:xfrm>
                <a:off x="4848" y="3120"/>
                <a:ext cx="720" cy="156"/>
              </a:xfrm>
              <a:prstGeom prst="rect">
                <a:avLst/>
              </a:prstGeom>
              <a:noFill/>
              <a:ln w="9525">
                <a:noFill/>
                <a:miter lim="800000"/>
                <a:headEnd/>
                <a:tailEnd/>
              </a:ln>
              <a:effectLst/>
            </p:spPr>
            <p:txBody>
              <a:bodyPr lIns="99901" tIns="49952" rIns="99901" bIns="49952">
                <a:spAutoFit/>
              </a:bodyPr>
              <a:lstStyle/>
              <a:p>
                <a:pPr defTabSz="843914">
                  <a:spcBef>
                    <a:spcPct val="50000"/>
                  </a:spcBef>
                  <a:defRPr/>
                </a:pPr>
                <a:r>
                  <a:rPr lang="fa-IR" sz="831" kern="0" dirty="0">
                    <a:solidFill>
                      <a:srgbClr val="000000"/>
                    </a:solidFill>
                    <a:latin typeface="Yaqouti" pitchFamily="2" charset="2"/>
                    <a:cs typeface="Zar" pitchFamily="2" charset="-78"/>
                  </a:rPr>
                  <a:t>بـــــن بـــــسـتــهــــــــا</a:t>
                </a:r>
                <a:endParaRPr lang="en-US" sz="831" kern="0" dirty="0">
                  <a:solidFill>
                    <a:srgbClr val="000000"/>
                  </a:solidFill>
                  <a:latin typeface="Yaqouti" pitchFamily="2" charset="2"/>
                  <a:cs typeface="Zar" pitchFamily="2" charset="-78"/>
                </a:endParaRPr>
              </a:p>
            </p:txBody>
          </p:sp>
        </p:grpSp>
        <p:grpSp>
          <p:nvGrpSpPr>
            <p:cNvPr id="29" name="Group 60"/>
            <p:cNvGrpSpPr>
              <a:grpSpLocks/>
            </p:cNvGrpSpPr>
            <p:nvPr/>
          </p:nvGrpSpPr>
          <p:grpSpPr bwMode="auto">
            <a:xfrm>
              <a:off x="8181467" y="4500570"/>
              <a:ext cx="1485900" cy="247797"/>
              <a:chOff x="4856" y="4499463"/>
              <a:chExt cx="864" cy="247797"/>
            </a:xfrm>
          </p:grpSpPr>
          <p:sp>
            <p:nvSpPr>
              <p:cNvPr id="30" name="Line 61"/>
              <p:cNvSpPr>
                <a:spLocks noChangeShapeType="1"/>
              </p:cNvSpPr>
              <p:nvPr/>
            </p:nvSpPr>
            <p:spPr bwMode="auto">
              <a:xfrm>
                <a:off x="5576" y="4613311"/>
                <a:ext cx="144" cy="0"/>
              </a:xfrm>
              <a:prstGeom prst="line">
                <a:avLst/>
              </a:prstGeom>
              <a:noFill/>
              <a:ln w="19050" cap="rnd">
                <a:solidFill>
                  <a:schemeClr val="tx1"/>
                </a:solidFill>
                <a:prstDash val="sysDot"/>
                <a:round/>
                <a:headEnd/>
                <a:tailEnd/>
              </a:ln>
              <a:effectLst/>
            </p:spPr>
            <p:txBody>
              <a:bodyPr/>
              <a:lstStyle/>
              <a:p>
                <a:pPr>
                  <a:defRPr/>
                </a:pPr>
                <a:endParaRPr lang="fa-IR" sz="1662" kern="0">
                  <a:solidFill>
                    <a:srgbClr val="000000"/>
                  </a:solidFill>
                </a:endParaRPr>
              </a:p>
            </p:txBody>
          </p:sp>
          <p:sp>
            <p:nvSpPr>
              <p:cNvPr id="31" name="Text Box 62"/>
              <p:cNvSpPr txBox="1">
                <a:spLocks noChangeArrowheads="1"/>
              </p:cNvSpPr>
              <p:nvPr/>
            </p:nvSpPr>
            <p:spPr bwMode="auto">
              <a:xfrm>
                <a:off x="4856" y="4499463"/>
                <a:ext cx="720" cy="247797"/>
              </a:xfrm>
              <a:prstGeom prst="rect">
                <a:avLst/>
              </a:prstGeom>
              <a:noFill/>
              <a:ln w="9525">
                <a:noFill/>
                <a:miter lim="800000"/>
                <a:headEnd/>
                <a:tailEnd/>
              </a:ln>
              <a:effectLst/>
            </p:spPr>
            <p:txBody>
              <a:bodyPr lIns="99901" tIns="49952" rIns="99901" bIns="49952">
                <a:spAutoFit/>
              </a:bodyPr>
              <a:lstStyle/>
              <a:p>
                <a:pPr defTabSz="843914">
                  <a:spcBef>
                    <a:spcPct val="50000"/>
                  </a:spcBef>
                  <a:defRPr/>
                </a:pPr>
                <a:r>
                  <a:rPr lang="fa-IR" sz="831" kern="0" dirty="0">
                    <a:solidFill>
                      <a:srgbClr val="000000"/>
                    </a:solidFill>
                    <a:latin typeface="Yaqouti" pitchFamily="2" charset="2"/>
                    <a:cs typeface="Zar" pitchFamily="2" charset="-78"/>
                  </a:rPr>
                  <a:t>گـــــذر بـــــــــا  ارزش</a:t>
                </a:r>
                <a:endParaRPr lang="en-US" sz="831" kern="0" dirty="0">
                  <a:solidFill>
                    <a:srgbClr val="000000"/>
                  </a:solidFill>
                  <a:latin typeface="Yaqouti" pitchFamily="2" charset="2"/>
                  <a:cs typeface="Zar" pitchFamily="2" charset="-78"/>
                </a:endParaRPr>
              </a:p>
            </p:txBody>
          </p:sp>
        </p:grpSp>
      </p:grpSp>
      <p:grpSp>
        <p:nvGrpSpPr>
          <p:cNvPr id="40" name="Group 87"/>
          <p:cNvGrpSpPr/>
          <p:nvPr/>
        </p:nvGrpSpPr>
        <p:grpSpPr>
          <a:xfrm>
            <a:off x="3714744" y="1253543"/>
            <a:ext cx="3692795" cy="3670404"/>
            <a:chOff x="2476503" y="660998"/>
            <a:chExt cx="5728630" cy="5693895"/>
          </a:xfrm>
          <a:effectLst>
            <a:outerShdw blurRad="50800" dist="38100" dir="2700000" algn="tl" rotWithShape="0">
              <a:prstClr val="black">
                <a:alpha val="40000"/>
              </a:prstClr>
            </a:outerShdw>
          </a:effectLst>
        </p:grpSpPr>
        <p:grpSp>
          <p:nvGrpSpPr>
            <p:cNvPr id="41" name="Group 2"/>
            <p:cNvGrpSpPr>
              <a:grpSpLocks/>
            </p:cNvGrpSpPr>
            <p:nvPr/>
          </p:nvGrpSpPr>
          <p:grpSpPr bwMode="auto">
            <a:xfrm>
              <a:off x="4553567" y="1187916"/>
              <a:ext cx="1632602" cy="1031047"/>
              <a:chOff x="2640" y="742"/>
              <a:chExt cx="949" cy="650"/>
            </a:xfrm>
          </p:grpSpPr>
          <p:sp>
            <p:nvSpPr>
              <p:cNvPr id="52" name="Line 3"/>
              <p:cNvSpPr>
                <a:spLocks noChangeShapeType="1"/>
              </p:cNvSpPr>
              <p:nvPr/>
            </p:nvSpPr>
            <p:spPr bwMode="auto">
              <a:xfrm flipV="1">
                <a:off x="2640" y="765"/>
                <a:ext cx="336" cy="627"/>
              </a:xfrm>
              <a:prstGeom prst="line">
                <a:avLst/>
              </a:prstGeom>
              <a:noFill/>
              <a:ln w="63500">
                <a:solidFill>
                  <a:srgbClr val="FF9900"/>
                </a:solidFill>
                <a:round/>
                <a:headEnd/>
                <a:tailEnd/>
              </a:ln>
              <a:effectLst/>
            </p:spPr>
            <p:txBody>
              <a:bodyPr/>
              <a:lstStyle/>
              <a:p>
                <a:pPr>
                  <a:defRPr/>
                </a:pPr>
                <a:endParaRPr lang="fa-IR" sz="1662" kern="0">
                  <a:solidFill>
                    <a:srgbClr val="000000"/>
                  </a:solidFill>
                </a:endParaRPr>
              </a:p>
            </p:txBody>
          </p:sp>
          <p:sp>
            <p:nvSpPr>
              <p:cNvPr id="53" name="Line 4"/>
              <p:cNvSpPr>
                <a:spLocks noChangeShapeType="1"/>
              </p:cNvSpPr>
              <p:nvPr/>
            </p:nvSpPr>
            <p:spPr bwMode="auto">
              <a:xfrm flipH="1" flipV="1">
                <a:off x="2965" y="742"/>
                <a:ext cx="624" cy="384"/>
              </a:xfrm>
              <a:prstGeom prst="line">
                <a:avLst/>
              </a:prstGeom>
              <a:noFill/>
              <a:ln w="63500">
                <a:solidFill>
                  <a:srgbClr val="FF9900"/>
                </a:solidFill>
                <a:round/>
                <a:headEnd/>
                <a:tailEnd/>
              </a:ln>
              <a:effectLst/>
            </p:spPr>
            <p:txBody>
              <a:bodyPr/>
              <a:lstStyle/>
              <a:p>
                <a:pPr>
                  <a:defRPr/>
                </a:pPr>
                <a:endParaRPr lang="fa-IR" sz="1662" kern="0">
                  <a:solidFill>
                    <a:srgbClr val="000000"/>
                  </a:solidFill>
                </a:endParaRPr>
              </a:p>
            </p:txBody>
          </p:sp>
        </p:grpSp>
        <p:sp>
          <p:nvSpPr>
            <p:cNvPr id="42" name="Text Box 42"/>
            <p:cNvSpPr txBox="1">
              <a:spLocks noChangeArrowheads="1"/>
            </p:cNvSpPr>
            <p:nvPr/>
          </p:nvSpPr>
          <p:spPr bwMode="auto">
            <a:xfrm>
              <a:off x="2885691" y="5980440"/>
              <a:ext cx="5115262" cy="374453"/>
            </a:xfrm>
            <a:prstGeom prst="rect">
              <a:avLst/>
            </a:prstGeom>
            <a:noFill/>
            <a:ln w="9525">
              <a:noFill/>
              <a:miter lim="800000"/>
              <a:headEnd/>
              <a:tailEnd/>
            </a:ln>
            <a:effectLst/>
          </p:spPr>
          <p:txBody>
            <a:bodyPr wrap="square" lIns="84357" tIns="42180" rIns="84357" bIns="42180">
              <a:spAutoFit/>
            </a:bodyPr>
            <a:lstStyle/>
            <a:p>
              <a:pPr defTabSz="843914">
                <a:spcBef>
                  <a:spcPct val="50000"/>
                </a:spcBef>
                <a:defRPr/>
              </a:pPr>
              <a:r>
                <a:rPr lang="fa-IR" sz="1015" kern="0" dirty="0">
                  <a:solidFill>
                    <a:srgbClr val="000000"/>
                  </a:solidFill>
                  <a:effectLst>
                    <a:outerShdw blurRad="38100" dist="38100" dir="2700000" algn="tl">
                      <a:srgbClr val="000000">
                        <a:alpha val="43137"/>
                      </a:srgbClr>
                    </a:outerShdw>
                    <a:reflection blurRad="6350" stA="60000" endA="900" endPos="60000" dist="29997" dir="5400000" sy="-100000" algn="bl" rotWithShape="0"/>
                  </a:effectLst>
                  <a:cs typeface="B Homa" pitchFamily="2" charset="-78"/>
                </a:rPr>
                <a:t>شبکـــه ارتبــاطـی  پيـشنهــادی طـــرح تفصــيلی در  بـــافت اطراف </a:t>
              </a:r>
              <a:endParaRPr lang="en-US" sz="1015" kern="0" dirty="0">
                <a:solidFill>
                  <a:srgbClr val="000000"/>
                </a:solidFill>
                <a:effectLst>
                  <a:outerShdw blurRad="38100" dist="38100" dir="2700000" algn="tl">
                    <a:srgbClr val="000000">
                      <a:alpha val="43137"/>
                    </a:srgbClr>
                  </a:outerShdw>
                  <a:reflection blurRad="6350" stA="60000" endA="900" endPos="60000" dist="29997" dir="5400000" sy="-100000" algn="bl" rotWithShape="0"/>
                </a:effectLst>
                <a:cs typeface="B Homa" pitchFamily="2" charset="-78"/>
              </a:endParaRPr>
            </a:p>
          </p:txBody>
        </p:sp>
        <p:pic>
          <p:nvPicPr>
            <p:cNvPr id="43" name="Picture 43" descr="Shabake Ertebati-base"/>
            <p:cNvPicPr>
              <a:picLocks noChangeAspect="1" noChangeArrowheads="1"/>
            </p:cNvPicPr>
            <p:nvPr/>
          </p:nvPicPr>
          <p:blipFill>
            <a:blip r:embed="rId6"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3000852" y="837979"/>
              <a:ext cx="5204281" cy="5029199"/>
            </a:xfrm>
            <a:prstGeom prst="rect">
              <a:avLst/>
            </a:prstGeom>
            <a:noFill/>
          </p:spPr>
        </p:pic>
        <p:pic>
          <p:nvPicPr>
            <p:cNvPr id="44" name="Picture 44" descr="Shabake Ertebati-k1"/>
            <p:cNvPicPr>
              <a:picLocks noChangeAspect="1" noChangeArrowheads="1"/>
            </p:cNvPicPr>
            <p:nvPr/>
          </p:nvPicPr>
          <p:blipFill>
            <a:blip r:embed="rId7"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2476503" y="1641094"/>
              <a:ext cx="5531092" cy="4302507"/>
            </a:xfrm>
            <a:prstGeom prst="rect">
              <a:avLst/>
            </a:prstGeom>
            <a:noFill/>
            <a:ln w="9525">
              <a:noFill/>
              <a:miter lim="800000"/>
              <a:headEnd/>
              <a:tailEnd/>
            </a:ln>
          </p:spPr>
        </p:pic>
        <p:pic>
          <p:nvPicPr>
            <p:cNvPr id="45" name="Picture 45" descr="Shabake Ertebati-Gozarmohem"/>
            <p:cNvPicPr>
              <a:picLocks noChangeAspect="1" noChangeArrowheads="1"/>
            </p:cNvPicPr>
            <p:nvPr/>
          </p:nvPicPr>
          <p:blipFill>
            <a:blip r:embed="rId8" cstate="screen">
              <a:clrChange>
                <a:clrFrom>
                  <a:srgbClr val="FFFFFF"/>
                </a:clrFrom>
                <a:clrTo>
                  <a:srgbClr val="FFFFFF">
                    <a:alpha val="0"/>
                  </a:srgbClr>
                </a:clrTo>
              </a:clrChange>
              <a:extLst>
                <a:ext uri="{28A0092B-C50C-407E-A947-70E740481C1C}">
                  <a14:useLocalDpi xmlns:a14="http://schemas.microsoft.com/office/drawing/2010/main"/>
                </a:ext>
              </a:extLst>
            </a:blip>
            <a:srcRect t="-2563"/>
            <a:stretch>
              <a:fillRect/>
            </a:stretch>
          </p:blipFill>
          <p:spPr bwMode="auto">
            <a:xfrm>
              <a:off x="3164984" y="660998"/>
              <a:ext cx="4546303" cy="4647082"/>
            </a:xfrm>
            <a:prstGeom prst="rect">
              <a:avLst/>
            </a:prstGeom>
            <a:noFill/>
            <a:ln w="9525">
              <a:noFill/>
              <a:miter lim="800000"/>
              <a:headEnd/>
              <a:tailEnd/>
            </a:ln>
          </p:spPr>
        </p:pic>
        <p:pic>
          <p:nvPicPr>
            <p:cNvPr id="46" name="Picture 46" descr="Shabake Ertebati-gozar sanavie"/>
            <p:cNvPicPr>
              <a:picLocks noChangeAspect="1" noChangeArrowheads="1"/>
            </p:cNvPicPr>
            <p:nvPr/>
          </p:nvPicPr>
          <p:blipFill>
            <a:blip r:embed="rId9"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3435145" y="1544558"/>
              <a:ext cx="4159939" cy="4038376"/>
            </a:xfrm>
            <a:prstGeom prst="rect">
              <a:avLst/>
            </a:prstGeom>
            <a:noFill/>
            <a:ln w="9525">
              <a:noFill/>
              <a:miter lim="800000"/>
              <a:headEnd/>
              <a:tailEnd/>
            </a:ln>
          </p:spPr>
        </p:pic>
        <p:pic>
          <p:nvPicPr>
            <p:cNvPr id="47" name="Picture 47" descr="Shabake Ertebati-Bonbast"/>
            <p:cNvPicPr>
              <a:picLocks noChangeAspect="1" noChangeArrowheads="1"/>
            </p:cNvPicPr>
            <p:nvPr/>
          </p:nvPicPr>
          <p:blipFill>
            <a:blip r:embed="rId10" cstate="screen">
              <a:clrChange>
                <a:clrFrom>
                  <a:srgbClr val="FEFFF1"/>
                </a:clrFrom>
                <a:clrTo>
                  <a:srgbClr val="FEFFF1">
                    <a:alpha val="0"/>
                  </a:srgbClr>
                </a:clrTo>
              </a:clrChange>
              <a:extLst>
                <a:ext uri="{28A0092B-C50C-407E-A947-70E740481C1C}">
                  <a14:useLocalDpi xmlns:a14="http://schemas.microsoft.com/office/drawing/2010/main"/>
                </a:ext>
              </a:extLst>
            </a:blip>
            <a:srcRect/>
            <a:stretch>
              <a:fillRect/>
            </a:stretch>
          </p:blipFill>
          <p:spPr bwMode="auto">
            <a:xfrm>
              <a:off x="3632684" y="1536514"/>
              <a:ext cx="3879607" cy="4125526"/>
            </a:xfrm>
            <a:prstGeom prst="rect">
              <a:avLst/>
            </a:prstGeom>
            <a:noFill/>
            <a:ln w="9525">
              <a:noFill/>
              <a:miter lim="800000"/>
              <a:headEnd/>
              <a:tailEnd/>
            </a:ln>
          </p:spPr>
        </p:pic>
        <p:sp>
          <p:nvSpPr>
            <p:cNvPr id="48" name="Line 63"/>
            <p:cNvSpPr>
              <a:spLocks noChangeShapeType="1"/>
            </p:cNvSpPr>
            <p:nvPr/>
          </p:nvSpPr>
          <p:spPr bwMode="auto">
            <a:xfrm flipH="1">
              <a:off x="6743924" y="3115932"/>
              <a:ext cx="576639" cy="990824"/>
            </a:xfrm>
            <a:prstGeom prst="line">
              <a:avLst/>
            </a:prstGeom>
            <a:noFill/>
            <a:ln w="44450">
              <a:solidFill>
                <a:srgbClr val="FF9900"/>
              </a:solidFill>
              <a:round/>
              <a:headEnd/>
              <a:tailEnd/>
            </a:ln>
            <a:effectLst/>
          </p:spPr>
          <p:txBody>
            <a:bodyPr lIns="71274" tIns="35636" rIns="71274" bIns="35636"/>
            <a:lstStyle/>
            <a:p>
              <a:pPr>
                <a:defRPr/>
              </a:pPr>
              <a:endParaRPr lang="fa-IR" sz="1662" kern="0">
                <a:solidFill>
                  <a:srgbClr val="000000"/>
                </a:solidFill>
              </a:endParaRPr>
            </a:p>
          </p:txBody>
        </p:sp>
        <p:grpSp>
          <p:nvGrpSpPr>
            <p:cNvPr id="49" name="Group 64"/>
            <p:cNvGrpSpPr>
              <a:grpSpLocks/>
            </p:cNvGrpSpPr>
            <p:nvPr/>
          </p:nvGrpSpPr>
          <p:grpSpPr bwMode="auto">
            <a:xfrm>
              <a:off x="4374911" y="2438845"/>
              <a:ext cx="2063995" cy="1523105"/>
              <a:chOff x="2544" y="1536"/>
              <a:chExt cx="1200" cy="960"/>
            </a:xfrm>
          </p:grpSpPr>
          <p:sp>
            <p:nvSpPr>
              <p:cNvPr id="50" name="Line 65"/>
              <p:cNvSpPr>
                <a:spLocks noChangeShapeType="1"/>
              </p:cNvSpPr>
              <p:nvPr/>
            </p:nvSpPr>
            <p:spPr bwMode="auto">
              <a:xfrm flipH="1" flipV="1">
                <a:off x="3504" y="2304"/>
                <a:ext cx="240" cy="192"/>
              </a:xfrm>
              <a:prstGeom prst="line">
                <a:avLst/>
              </a:prstGeom>
              <a:noFill/>
              <a:ln w="76200">
                <a:solidFill>
                  <a:srgbClr val="FF9900"/>
                </a:solidFill>
                <a:round/>
                <a:headEnd/>
                <a:tailEnd type="triangle" w="med" len="med"/>
              </a:ln>
              <a:effectLst/>
            </p:spPr>
            <p:txBody>
              <a:bodyPr/>
              <a:lstStyle/>
              <a:p>
                <a:pPr>
                  <a:defRPr/>
                </a:pPr>
                <a:endParaRPr lang="fa-IR" sz="1662" kern="0">
                  <a:solidFill>
                    <a:srgbClr val="000000"/>
                  </a:solidFill>
                </a:endParaRPr>
              </a:p>
            </p:txBody>
          </p:sp>
          <p:sp>
            <p:nvSpPr>
              <p:cNvPr id="51" name="Line 66"/>
              <p:cNvSpPr>
                <a:spLocks noChangeShapeType="1"/>
              </p:cNvSpPr>
              <p:nvPr/>
            </p:nvSpPr>
            <p:spPr bwMode="auto">
              <a:xfrm>
                <a:off x="2544" y="1536"/>
                <a:ext cx="240" cy="192"/>
              </a:xfrm>
              <a:prstGeom prst="line">
                <a:avLst/>
              </a:prstGeom>
              <a:noFill/>
              <a:ln w="76200">
                <a:solidFill>
                  <a:srgbClr val="FF9900"/>
                </a:solidFill>
                <a:round/>
                <a:headEnd/>
                <a:tailEnd type="triangle" w="med" len="med"/>
              </a:ln>
              <a:effectLst/>
            </p:spPr>
            <p:txBody>
              <a:bodyPr/>
              <a:lstStyle/>
              <a:p>
                <a:pPr>
                  <a:defRPr/>
                </a:pPr>
                <a:endParaRPr lang="fa-IR" sz="1662" kern="0">
                  <a:solidFill>
                    <a:srgbClr val="000000"/>
                  </a:solidFill>
                </a:endParaRPr>
              </a:p>
            </p:txBody>
          </p:sp>
        </p:grpSp>
      </p:grpSp>
      <p:grpSp>
        <p:nvGrpSpPr>
          <p:cNvPr id="54" name="Group 121"/>
          <p:cNvGrpSpPr/>
          <p:nvPr/>
        </p:nvGrpSpPr>
        <p:grpSpPr>
          <a:xfrm>
            <a:off x="549491" y="2638341"/>
            <a:ext cx="3507511" cy="3522592"/>
            <a:chOff x="2476503" y="660998"/>
            <a:chExt cx="5728630" cy="5753260"/>
          </a:xfrm>
          <a:effectLst>
            <a:outerShdw blurRad="50800" dist="38100" dir="2700000" algn="tl" rotWithShape="0">
              <a:prstClr val="black">
                <a:alpha val="40000"/>
              </a:prstClr>
            </a:outerShdw>
          </a:effectLst>
        </p:grpSpPr>
        <p:grpSp>
          <p:nvGrpSpPr>
            <p:cNvPr id="55" name="Group 122"/>
            <p:cNvGrpSpPr>
              <a:grpSpLocks/>
            </p:cNvGrpSpPr>
            <p:nvPr/>
          </p:nvGrpSpPr>
          <p:grpSpPr bwMode="auto">
            <a:xfrm>
              <a:off x="4540494" y="1195962"/>
              <a:ext cx="1631150" cy="1031047"/>
              <a:chOff x="2640" y="742"/>
              <a:chExt cx="949" cy="650"/>
            </a:xfrm>
          </p:grpSpPr>
          <p:sp>
            <p:nvSpPr>
              <p:cNvPr id="72" name="Line 3"/>
              <p:cNvSpPr>
                <a:spLocks noChangeShapeType="1"/>
              </p:cNvSpPr>
              <p:nvPr/>
            </p:nvSpPr>
            <p:spPr bwMode="auto">
              <a:xfrm flipV="1">
                <a:off x="2640" y="765"/>
                <a:ext cx="336" cy="627"/>
              </a:xfrm>
              <a:prstGeom prst="line">
                <a:avLst/>
              </a:prstGeom>
              <a:noFill/>
              <a:ln w="63500">
                <a:solidFill>
                  <a:srgbClr val="FF9900"/>
                </a:solidFill>
                <a:round/>
                <a:headEnd/>
                <a:tailEnd/>
              </a:ln>
              <a:effectLst/>
            </p:spPr>
            <p:txBody>
              <a:bodyPr/>
              <a:lstStyle/>
              <a:p>
                <a:pPr>
                  <a:defRPr/>
                </a:pPr>
                <a:endParaRPr lang="fa-IR" sz="1662" kern="0">
                  <a:solidFill>
                    <a:srgbClr val="000000"/>
                  </a:solidFill>
                </a:endParaRPr>
              </a:p>
            </p:txBody>
          </p:sp>
          <p:sp>
            <p:nvSpPr>
              <p:cNvPr id="73" name="Line 4"/>
              <p:cNvSpPr>
                <a:spLocks noChangeShapeType="1"/>
              </p:cNvSpPr>
              <p:nvPr/>
            </p:nvSpPr>
            <p:spPr bwMode="auto">
              <a:xfrm flipH="1" flipV="1">
                <a:off x="2965" y="742"/>
                <a:ext cx="624" cy="384"/>
              </a:xfrm>
              <a:prstGeom prst="line">
                <a:avLst/>
              </a:prstGeom>
              <a:noFill/>
              <a:ln w="63500">
                <a:solidFill>
                  <a:srgbClr val="FF9900"/>
                </a:solidFill>
                <a:round/>
                <a:headEnd/>
                <a:tailEnd/>
              </a:ln>
              <a:effectLst/>
            </p:spPr>
            <p:txBody>
              <a:bodyPr/>
              <a:lstStyle/>
              <a:p>
                <a:pPr>
                  <a:defRPr/>
                </a:pPr>
                <a:endParaRPr lang="fa-IR" sz="1662" kern="0">
                  <a:solidFill>
                    <a:srgbClr val="000000"/>
                  </a:solidFill>
                </a:endParaRPr>
              </a:p>
            </p:txBody>
          </p:sp>
        </p:grpSp>
        <p:sp>
          <p:nvSpPr>
            <p:cNvPr id="56" name="Line 5"/>
            <p:cNvSpPr>
              <a:spLocks noChangeShapeType="1"/>
            </p:cNvSpPr>
            <p:nvPr/>
          </p:nvSpPr>
          <p:spPr bwMode="auto">
            <a:xfrm flipH="1">
              <a:off x="6729401" y="3123978"/>
              <a:ext cx="578092" cy="990824"/>
            </a:xfrm>
            <a:prstGeom prst="line">
              <a:avLst/>
            </a:prstGeom>
            <a:noFill/>
            <a:ln w="44450">
              <a:solidFill>
                <a:srgbClr val="FF9900"/>
              </a:solidFill>
              <a:round/>
              <a:headEnd/>
              <a:tailEnd/>
            </a:ln>
            <a:effectLst/>
          </p:spPr>
          <p:txBody>
            <a:bodyPr lIns="71274" tIns="35636" rIns="71274" bIns="35636"/>
            <a:lstStyle/>
            <a:p>
              <a:pPr>
                <a:defRPr/>
              </a:pPr>
              <a:endParaRPr lang="fa-IR" sz="1662" kern="0">
                <a:solidFill>
                  <a:srgbClr val="000000"/>
                </a:solidFill>
              </a:endParaRPr>
            </a:p>
          </p:txBody>
        </p:sp>
        <p:sp>
          <p:nvSpPr>
            <p:cNvPr id="57" name="Text Box 43"/>
            <p:cNvSpPr txBox="1">
              <a:spLocks noChangeArrowheads="1"/>
            </p:cNvSpPr>
            <p:nvPr/>
          </p:nvSpPr>
          <p:spPr bwMode="auto">
            <a:xfrm>
              <a:off x="2559294" y="6020025"/>
              <a:ext cx="4623285" cy="394233"/>
            </a:xfrm>
            <a:prstGeom prst="rect">
              <a:avLst/>
            </a:prstGeom>
            <a:noFill/>
            <a:ln w="9525">
              <a:noFill/>
              <a:miter lim="800000"/>
              <a:headEnd/>
              <a:tailEnd/>
            </a:ln>
            <a:effectLst/>
          </p:spPr>
          <p:txBody>
            <a:bodyPr lIns="84357" tIns="42180" rIns="84357" bIns="42180">
              <a:spAutoFit/>
            </a:bodyPr>
            <a:lstStyle/>
            <a:p>
              <a:pPr defTabSz="843914">
                <a:spcBef>
                  <a:spcPct val="50000"/>
                </a:spcBef>
                <a:defRPr/>
              </a:pPr>
              <a:r>
                <a:rPr lang="fa-IR" sz="1015" kern="0" dirty="0">
                  <a:solidFill>
                    <a:srgbClr val="000000"/>
                  </a:solidFill>
                  <a:effectLst>
                    <a:outerShdw blurRad="38100" dist="38100" dir="2700000" algn="tl">
                      <a:srgbClr val="000000">
                        <a:alpha val="43137"/>
                      </a:srgbClr>
                    </a:outerShdw>
                    <a:reflection blurRad="6350" stA="60000" endA="900" endPos="60000" dist="29997" dir="5400000" sy="-100000" algn="bl" rotWithShape="0"/>
                  </a:effectLst>
                  <a:cs typeface="B Homa" pitchFamily="2" charset="-78"/>
                </a:rPr>
                <a:t>شبکـــه ارتبــاطـی  مــحدوده سايــت پيــش از تخـــريب </a:t>
              </a:r>
              <a:endParaRPr lang="en-US" sz="1015" kern="0" dirty="0">
                <a:solidFill>
                  <a:srgbClr val="000000"/>
                </a:solidFill>
                <a:effectLst>
                  <a:outerShdw blurRad="38100" dist="38100" dir="2700000" algn="tl">
                    <a:srgbClr val="000000">
                      <a:alpha val="43137"/>
                    </a:srgbClr>
                  </a:outerShdw>
                  <a:reflection blurRad="6350" stA="60000" endA="900" endPos="60000" dist="29997" dir="5400000" sy="-100000" algn="bl" rotWithShape="0"/>
                </a:effectLst>
                <a:cs typeface="B Homa" pitchFamily="2" charset="-78"/>
              </a:endParaRPr>
            </a:p>
          </p:txBody>
        </p:sp>
        <p:pic>
          <p:nvPicPr>
            <p:cNvPr id="58" name="Picture 44" descr="Shabake Ertebati-base"/>
            <p:cNvPicPr>
              <a:picLocks noChangeAspect="1" noChangeArrowheads="1"/>
            </p:cNvPicPr>
            <p:nvPr/>
          </p:nvPicPr>
          <p:blipFill>
            <a:blip r:embed="rId11"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3000852" y="837979"/>
              <a:ext cx="5204281" cy="5029199"/>
            </a:xfrm>
            <a:prstGeom prst="rect">
              <a:avLst/>
            </a:prstGeom>
            <a:noFill/>
          </p:spPr>
        </p:pic>
        <p:pic>
          <p:nvPicPr>
            <p:cNvPr id="59" name="Picture 45" descr="Shabake Ertebati-k1"/>
            <p:cNvPicPr>
              <a:picLocks noChangeAspect="1" noChangeArrowheads="1"/>
            </p:cNvPicPr>
            <p:nvPr/>
          </p:nvPicPr>
          <p:blipFill>
            <a:blip r:embed="rId12"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2476503" y="1641094"/>
              <a:ext cx="5531092" cy="4302507"/>
            </a:xfrm>
            <a:prstGeom prst="rect">
              <a:avLst/>
            </a:prstGeom>
            <a:noFill/>
            <a:ln w="9525">
              <a:noFill/>
              <a:miter lim="800000"/>
              <a:headEnd/>
              <a:tailEnd/>
            </a:ln>
          </p:spPr>
        </p:pic>
        <p:pic>
          <p:nvPicPr>
            <p:cNvPr id="60" name="Picture 46" descr="Shabake Ertebati-Gozarmohem"/>
            <p:cNvPicPr>
              <a:picLocks noChangeAspect="1" noChangeArrowheads="1"/>
            </p:cNvPicPr>
            <p:nvPr/>
          </p:nvPicPr>
          <p:blipFill>
            <a:blip r:embed="rId13" cstate="screen">
              <a:clrChange>
                <a:clrFrom>
                  <a:srgbClr val="FFFFFF"/>
                </a:clrFrom>
                <a:clrTo>
                  <a:srgbClr val="FFFFFF">
                    <a:alpha val="0"/>
                  </a:srgbClr>
                </a:clrTo>
              </a:clrChange>
              <a:extLst>
                <a:ext uri="{28A0092B-C50C-407E-A947-70E740481C1C}">
                  <a14:useLocalDpi xmlns:a14="http://schemas.microsoft.com/office/drawing/2010/main"/>
                </a:ext>
              </a:extLst>
            </a:blip>
            <a:srcRect t="-2563"/>
            <a:stretch>
              <a:fillRect/>
            </a:stretch>
          </p:blipFill>
          <p:spPr bwMode="auto">
            <a:xfrm>
              <a:off x="3164984" y="660998"/>
              <a:ext cx="4546303" cy="4647082"/>
            </a:xfrm>
            <a:prstGeom prst="rect">
              <a:avLst/>
            </a:prstGeom>
            <a:noFill/>
            <a:ln w="9525">
              <a:noFill/>
              <a:miter lim="800000"/>
              <a:headEnd/>
              <a:tailEnd/>
            </a:ln>
          </p:spPr>
        </p:pic>
        <p:pic>
          <p:nvPicPr>
            <p:cNvPr id="61" name="Picture 47" descr="Shabake Ertebati-gozar sanavie"/>
            <p:cNvPicPr>
              <a:picLocks noChangeAspect="1" noChangeArrowheads="1"/>
            </p:cNvPicPr>
            <p:nvPr/>
          </p:nvPicPr>
          <p:blipFill>
            <a:blip r:embed="rId14"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3435145" y="1544558"/>
              <a:ext cx="4159939" cy="4038376"/>
            </a:xfrm>
            <a:prstGeom prst="rect">
              <a:avLst/>
            </a:prstGeom>
            <a:noFill/>
            <a:ln w="9525">
              <a:noFill/>
              <a:miter lim="800000"/>
              <a:headEnd/>
              <a:tailEnd/>
            </a:ln>
          </p:spPr>
        </p:pic>
        <p:pic>
          <p:nvPicPr>
            <p:cNvPr id="62" name="Picture 48" descr="Shabake Ertebati-Bonbast"/>
            <p:cNvPicPr>
              <a:picLocks noChangeAspect="1" noChangeArrowheads="1"/>
            </p:cNvPicPr>
            <p:nvPr/>
          </p:nvPicPr>
          <p:blipFill>
            <a:blip r:embed="rId15" cstate="screen">
              <a:clrChange>
                <a:clrFrom>
                  <a:srgbClr val="FEFFF1"/>
                </a:clrFrom>
                <a:clrTo>
                  <a:srgbClr val="FEFFF1">
                    <a:alpha val="0"/>
                  </a:srgbClr>
                </a:clrTo>
              </a:clrChange>
              <a:extLst>
                <a:ext uri="{28A0092B-C50C-407E-A947-70E740481C1C}">
                  <a14:useLocalDpi xmlns:a14="http://schemas.microsoft.com/office/drawing/2010/main"/>
                </a:ext>
              </a:extLst>
            </a:blip>
            <a:srcRect/>
            <a:stretch>
              <a:fillRect/>
            </a:stretch>
          </p:blipFill>
          <p:spPr bwMode="auto">
            <a:xfrm>
              <a:off x="3632684" y="1536514"/>
              <a:ext cx="3879607" cy="4125526"/>
            </a:xfrm>
            <a:prstGeom prst="rect">
              <a:avLst/>
            </a:prstGeom>
            <a:noFill/>
            <a:ln w="9525">
              <a:noFill/>
              <a:miter lim="800000"/>
              <a:headEnd/>
              <a:tailEnd/>
            </a:ln>
          </p:spPr>
        </p:pic>
        <p:sp>
          <p:nvSpPr>
            <p:cNvPr id="63" name="Freeform 64"/>
            <p:cNvSpPr>
              <a:spLocks/>
            </p:cNvSpPr>
            <p:nvPr/>
          </p:nvSpPr>
          <p:spPr bwMode="auto">
            <a:xfrm>
              <a:off x="3220179" y="1218756"/>
              <a:ext cx="4374908" cy="4496917"/>
            </a:xfrm>
            <a:custGeom>
              <a:avLst/>
              <a:gdLst/>
              <a:ahLst/>
              <a:cxnLst>
                <a:cxn ang="0">
                  <a:pos x="1152" y="0"/>
                </a:cxn>
                <a:cxn ang="0">
                  <a:pos x="2544" y="912"/>
                </a:cxn>
                <a:cxn ang="0">
                  <a:pos x="2016" y="1824"/>
                </a:cxn>
                <a:cxn ang="0">
                  <a:pos x="2016" y="1872"/>
                </a:cxn>
                <a:cxn ang="0">
                  <a:pos x="1872" y="1776"/>
                </a:cxn>
                <a:cxn ang="0">
                  <a:pos x="1440" y="2832"/>
                </a:cxn>
                <a:cxn ang="0">
                  <a:pos x="912" y="2640"/>
                </a:cxn>
                <a:cxn ang="0">
                  <a:pos x="0" y="1968"/>
                </a:cxn>
                <a:cxn ang="0">
                  <a:pos x="768" y="576"/>
                </a:cxn>
                <a:cxn ang="0">
                  <a:pos x="624" y="528"/>
                </a:cxn>
                <a:cxn ang="0">
                  <a:pos x="960" y="192"/>
                </a:cxn>
                <a:cxn ang="0">
                  <a:pos x="1152" y="0"/>
                </a:cxn>
              </a:cxnLst>
              <a:rect l="0" t="0" r="r" b="b"/>
              <a:pathLst>
                <a:path w="2544" h="2832">
                  <a:moveTo>
                    <a:pt x="1152" y="0"/>
                  </a:moveTo>
                  <a:lnTo>
                    <a:pt x="2544" y="912"/>
                  </a:lnTo>
                  <a:lnTo>
                    <a:pt x="2016" y="1824"/>
                  </a:lnTo>
                  <a:lnTo>
                    <a:pt x="2016" y="1872"/>
                  </a:lnTo>
                  <a:lnTo>
                    <a:pt x="1872" y="1776"/>
                  </a:lnTo>
                  <a:lnTo>
                    <a:pt x="1440" y="2832"/>
                  </a:lnTo>
                  <a:lnTo>
                    <a:pt x="912" y="2640"/>
                  </a:lnTo>
                  <a:lnTo>
                    <a:pt x="0" y="1968"/>
                  </a:lnTo>
                  <a:lnTo>
                    <a:pt x="768" y="576"/>
                  </a:lnTo>
                  <a:lnTo>
                    <a:pt x="624" y="528"/>
                  </a:lnTo>
                  <a:lnTo>
                    <a:pt x="960" y="192"/>
                  </a:lnTo>
                  <a:lnTo>
                    <a:pt x="1152" y="0"/>
                  </a:lnTo>
                  <a:close/>
                </a:path>
              </a:pathLst>
            </a:custGeom>
            <a:solidFill>
              <a:srgbClr val="9966FF">
                <a:alpha val="57001"/>
              </a:srgbClr>
            </a:solidFill>
            <a:ln w="9525">
              <a:noFill/>
              <a:round/>
              <a:headEnd/>
              <a:tailEnd/>
            </a:ln>
            <a:effectLst/>
          </p:spPr>
          <p:txBody>
            <a:bodyPr lIns="71274" tIns="35636" rIns="71274" bIns="35636"/>
            <a:lstStyle/>
            <a:p>
              <a:pPr>
                <a:defRPr/>
              </a:pPr>
              <a:endParaRPr lang="fa-IR" sz="1662" kern="0">
                <a:solidFill>
                  <a:srgbClr val="000000"/>
                </a:solidFill>
              </a:endParaRPr>
            </a:p>
          </p:txBody>
        </p:sp>
        <p:pic>
          <p:nvPicPr>
            <p:cNvPr id="64" name="Picture 65" descr="Site-shabake-back"/>
            <p:cNvPicPr>
              <a:picLocks noChangeAspect="1" noChangeArrowheads="1"/>
            </p:cNvPicPr>
            <p:nvPr/>
          </p:nvPicPr>
          <p:blipFill>
            <a:blip r:embed="rId16"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4292116" y="2286003"/>
              <a:ext cx="2312369" cy="1675953"/>
            </a:xfrm>
            <a:prstGeom prst="rect">
              <a:avLst/>
            </a:prstGeom>
            <a:noFill/>
            <a:ln w="9525">
              <a:noFill/>
              <a:miter lim="800000"/>
              <a:headEnd/>
              <a:tailEnd/>
            </a:ln>
          </p:spPr>
        </p:pic>
        <p:pic>
          <p:nvPicPr>
            <p:cNvPr id="65" name="Picture 66" descr="SIte-Shabake-bonbast"/>
            <p:cNvPicPr>
              <a:picLocks noChangeAspect="1" noChangeArrowheads="1"/>
            </p:cNvPicPr>
            <p:nvPr/>
          </p:nvPicPr>
          <p:blipFill>
            <a:blip r:embed="rId17"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4287760" y="2375832"/>
              <a:ext cx="2215052" cy="1444002"/>
            </a:xfrm>
            <a:prstGeom prst="rect">
              <a:avLst/>
            </a:prstGeom>
            <a:noFill/>
            <a:ln w="9525">
              <a:noFill/>
              <a:miter lim="800000"/>
              <a:headEnd/>
              <a:tailEnd/>
            </a:ln>
          </p:spPr>
        </p:pic>
        <p:grpSp>
          <p:nvGrpSpPr>
            <p:cNvPr id="66" name="Group 67"/>
            <p:cNvGrpSpPr>
              <a:grpSpLocks/>
            </p:cNvGrpSpPr>
            <p:nvPr/>
          </p:nvGrpSpPr>
          <p:grpSpPr bwMode="auto">
            <a:xfrm>
              <a:off x="3940600" y="2147898"/>
              <a:ext cx="3053129" cy="1981642"/>
              <a:chOff x="2291" y="1353"/>
              <a:chExt cx="1776" cy="1248"/>
            </a:xfrm>
          </p:grpSpPr>
          <p:sp>
            <p:nvSpPr>
              <p:cNvPr id="67" name="Line 68"/>
              <p:cNvSpPr>
                <a:spLocks noChangeShapeType="1"/>
              </p:cNvSpPr>
              <p:nvPr/>
            </p:nvSpPr>
            <p:spPr bwMode="auto">
              <a:xfrm flipV="1">
                <a:off x="2585" y="1525"/>
                <a:ext cx="48" cy="48"/>
              </a:xfrm>
              <a:prstGeom prst="line">
                <a:avLst/>
              </a:prstGeom>
              <a:noFill/>
              <a:ln w="15875">
                <a:solidFill>
                  <a:srgbClr val="FF0000"/>
                </a:solidFill>
                <a:round/>
                <a:headEnd/>
                <a:tailEnd/>
              </a:ln>
              <a:effectLst/>
            </p:spPr>
            <p:txBody>
              <a:bodyPr/>
              <a:lstStyle/>
              <a:p>
                <a:pPr>
                  <a:defRPr/>
                </a:pPr>
                <a:endParaRPr lang="fa-IR" sz="1662" kern="0">
                  <a:solidFill>
                    <a:srgbClr val="000000"/>
                  </a:solidFill>
                </a:endParaRPr>
              </a:p>
            </p:txBody>
          </p:sp>
          <p:grpSp>
            <p:nvGrpSpPr>
              <p:cNvPr id="68" name="Group 69"/>
              <p:cNvGrpSpPr>
                <a:grpSpLocks/>
              </p:cNvGrpSpPr>
              <p:nvPr/>
            </p:nvGrpSpPr>
            <p:grpSpPr bwMode="auto">
              <a:xfrm>
                <a:off x="2291" y="1353"/>
                <a:ext cx="1776" cy="1248"/>
                <a:chOff x="2291" y="1353"/>
                <a:chExt cx="1776" cy="1248"/>
              </a:xfrm>
            </p:grpSpPr>
            <p:pic>
              <p:nvPicPr>
                <p:cNvPr id="69" name="Picture 70" descr="site-shabake-sanavie"/>
                <p:cNvPicPr>
                  <a:picLocks noChangeAspect="1" noChangeArrowheads="1"/>
                </p:cNvPicPr>
                <p:nvPr/>
              </p:nvPicPr>
              <p:blipFill>
                <a:blip r:embed="rId18"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2291" y="1353"/>
                  <a:ext cx="1776" cy="1248"/>
                </a:xfrm>
                <a:prstGeom prst="rect">
                  <a:avLst/>
                </a:prstGeom>
                <a:noFill/>
                <a:ln w="9525">
                  <a:noFill/>
                  <a:miter lim="800000"/>
                  <a:headEnd/>
                  <a:tailEnd/>
                </a:ln>
              </p:spPr>
            </p:pic>
            <p:sp>
              <p:nvSpPr>
                <p:cNvPr id="70" name="Line 71"/>
                <p:cNvSpPr>
                  <a:spLocks noChangeShapeType="1"/>
                </p:cNvSpPr>
                <p:nvPr/>
              </p:nvSpPr>
              <p:spPr bwMode="auto">
                <a:xfrm>
                  <a:off x="3535" y="2383"/>
                  <a:ext cx="144" cy="48"/>
                </a:xfrm>
                <a:prstGeom prst="line">
                  <a:avLst/>
                </a:prstGeom>
                <a:noFill/>
                <a:ln w="19050">
                  <a:solidFill>
                    <a:srgbClr val="FF0000"/>
                  </a:solidFill>
                  <a:round/>
                  <a:headEnd/>
                  <a:tailEnd/>
                </a:ln>
                <a:effectLst/>
              </p:spPr>
              <p:txBody>
                <a:bodyPr/>
                <a:lstStyle/>
                <a:p>
                  <a:pPr>
                    <a:defRPr/>
                  </a:pPr>
                  <a:endParaRPr lang="fa-IR" sz="1662" kern="0">
                    <a:solidFill>
                      <a:srgbClr val="000000"/>
                    </a:solidFill>
                  </a:endParaRPr>
                </a:p>
              </p:txBody>
            </p:sp>
            <p:sp>
              <p:nvSpPr>
                <p:cNvPr id="71" name="Line 72"/>
                <p:cNvSpPr>
                  <a:spLocks noChangeShapeType="1"/>
                </p:cNvSpPr>
                <p:nvPr/>
              </p:nvSpPr>
              <p:spPr bwMode="auto">
                <a:xfrm>
                  <a:off x="3564" y="2412"/>
                  <a:ext cx="96" cy="48"/>
                </a:xfrm>
                <a:prstGeom prst="line">
                  <a:avLst/>
                </a:prstGeom>
                <a:noFill/>
                <a:ln w="19050">
                  <a:solidFill>
                    <a:srgbClr val="FF0000"/>
                  </a:solidFill>
                  <a:round/>
                  <a:headEnd/>
                  <a:tailEnd/>
                </a:ln>
                <a:effectLst/>
              </p:spPr>
              <p:txBody>
                <a:bodyPr/>
                <a:lstStyle/>
                <a:p>
                  <a:pPr>
                    <a:defRPr/>
                  </a:pPr>
                  <a:endParaRPr lang="fa-IR" sz="1662" kern="0">
                    <a:solidFill>
                      <a:srgbClr val="000000"/>
                    </a:solidFill>
                  </a:endParaRPr>
                </a:p>
              </p:txBody>
            </p:sp>
          </p:grpSp>
        </p:grpSp>
      </p:grpSp>
      <p:grpSp>
        <p:nvGrpSpPr>
          <p:cNvPr id="74" name="Group 173"/>
          <p:cNvGrpSpPr/>
          <p:nvPr/>
        </p:nvGrpSpPr>
        <p:grpSpPr>
          <a:xfrm>
            <a:off x="3582859" y="5473879"/>
            <a:ext cx="1384299" cy="790660"/>
            <a:chOff x="8167710" y="4344066"/>
            <a:chExt cx="1499657" cy="856548"/>
          </a:xfrm>
        </p:grpSpPr>
        <p:grpSp>
          <p:nvGrpSpPr>
            <p:cNvPr id="75" name="Group 48"/>
            <p:cNvGrpSpPr>
              <a:grpSpLocks/>
            </p:cNvGrpSpPr>
            <p:nvPr/>
          </p:nvGrpSpPr>
          <p:grpSpPr bwMode="auto">
            <a:xfrm>
              <a:off x="8167710" y="4344066"/>
              <a:ext cx="1485900" cy="247985"/>
              <a:chOff x="4848" y="2736"/>
              <a:chExt cx="864" cy="157"/>
            </a:xfrm>
          </p:grpSpPr>
          <p:sp>
            <p:nvSpPr>
              <p:cNvPr id="88" name="Rectangle 49"/>
              <p:cNvSpPr>
                <a:spLocks noChangeArrowheads="1"/>
              </p:cNvSpPr>
              <p:nvPr/>
            </p:nvSpPr>
            <p:spPr bwMode="auto">
              <a:xfrm>
                <a:off x="5568" y="2784"/>
                <a:ext cx="144" cy="48"/>
              </a:xfrm>
              <a:prstGeom prst="rect">
                <a:avLst/>
              </a:prstGeom>
              <a:solidFill>
                <a:srgbClr val="FF9900">
                  <a:alpha val="84000"/>
                </a:srgbClr>
              </a:solidFill>
              <a:ln w="9525">
                <a:noFill/>
                <a:miter lim="800000"/>
                <a:headEnd/>
                <a:tailEnd/>
              </a:ln>
              <a:effectLst/>
            </p:spPr>
            <p:txBody>
              <a:bodyPr wrap="none" anchor="ctr"/>
              <a:lstStyle/>
              <a:p>
                <a:pPr>
                  <a:defRPr/>
                </a:pPr>
                <a:endParaRPr lang="fa-IR" sz="1662" kern="0">
                  <a:solidFill>
                    <a:srgbClr val="000000"/>
                  </a:solidFill>
                </a:endParaRPr>
              </a:p>
            </p:txBody>
          </p:sp>
          <p:sp>
            <p:nvSpPr>
              <p:cNvPr id="89" name="Text Box 50"/>
              <p:cNvSpPr txBox="1">
                <a:spLocks noChangeArrowheads="1"/>
              </p:cNvSpPr>
              <p:nvPr/>
            </p:nvSpPr>
            <p:spPr bwMode="auto">
              <a:xfrm>
                <a:off x="4848" y="2736"/>
                <a:ext cx="720" cy="157"/>
              </a:xfrm>
              <a:prstGeom prst="rect">
                <a:avLst/>
              </a:prstGeom>
              <a:noFill/>
              <a:ln w="9525">
                <a:noFill/>
                <a:miter lim="800000"/>
                <a:headEnd/>
                <a:tailEnd/>
              </a:ln>
              <a:effectLst/>
            </p:spPr>
            <p:txBody>
              <a:bodyPr lIns="99901" tIns="49952" rIns="99901" bIns="49952">
                <a:spAutoFit/>
              </a:bodyPr>
              <a:lstStyle/>
              <a:p>
                <a:pPr defTabSz="843914">
                  <a:spcBef>
                    <a:spcPct val="50000"/>
                  </a:spcBef>
                  <a:defRPr/>
                </a:pPr>
                <a:r>
                  <a:rPr lang="fa-IR" sz="831" kern="0" dirty="0">
                    <a:solidFill>
                      <a:srgbClr val="000000"/>
                    </a:solidFill>
                    <a:latin typeface="Yaqouti" pitchFamily="2" charset="2"/>
                    <a:cs typeface="Zar" pitchFamily="2" charset="-78"/>
                  </a:rPr>
                  <a:t>دسترسيهای سواره اصلی</a:t>
                </a:r>
                <a:endParaRPr lang="en-US" sz="831" kern="0" dirty="0">
                  <a:solidFill>
                    <a:srgbClr val="000000"/>
                  </a:solidFill>
                  <a:latin typeface="Yaqouti" pitchFamily="2" charset="2"/>
                  <a:cs typeface="Zar" pitchFamily="2" charset="-78"/>
                </a:endParaRPr>
              </a:p>
            </p:txBody>
          </p:sp>
        </p:grpSp>
        <p:grpSp>
          <p:nvGrpSpPr>
            <p:cNvPr id="76" name="Group 51"/>
            <p:cNvGrpSpPr>
              <a:grpSpLocks/>
            </p:cNvGrpSpPr>
            <p:nvPr/>
          </p:nvGrpSpPr>
          <p:grpSpPr bwMode="auto">
            <a:xfrm>
              <a:off x="8167710" y="4648440"/>
              <a:ext cx="1485900" cy="247839"/>
              <a:chOff x="4848" y="2928"/>
              <a:chExt cx="864" cy="156"/>
            </a:xfrm>
          </p:grpSpPr>
          <p:sp>
            <p:nvSpPr>
              <p:cNvPr id="86" name="Rectangle 52"/>
              <p:cNvSpPr>
                <a:spLocks noChangeArrowheads="1"/>
              </p:cNvSpPr>
              <p:nvPr/>
            </p:nvSpPr>
            <p:spPr bwMode="auto">
              <a:xfrm>
                <a:off x="5568" y="2976"/>
                <a:ext cx="144" cy="48"/>
              </a:xfrm>
              <a:prstGeom prst="rect">
                <a:avLst/>
              </a:prstGeom>
              <a:solidFill>
                <a:srgbClr val="3366FF">
                  <a:alpha val="84000"/>
                </a:srgbClr>
              </a:solidFill>
              <a:ln w="9525">
                <a:noFill/>
                <a:miter lim="800000"/>
                <a:headEnd/>
                <a:tailEnd/>
              </a:ln>
              <a:effectLst/>
            </p:spPr>
            <p:txBody>
              <a:bodyPr wrap="none" anchor="ctr"/>
              <a:lstStyle/>
              <a:p>
                <a:pPr>
                  <a:defRPr/>
                </a:pPr>
                <a:endParaRPr lang="fa-IR" sz="1662" kern="0">
                  <a:solidFill>
                    <a:srgbClr val="000000"/>
                  </a:solidFill>
                </a:endParaRPr>
              </a:p>
            </p:txBody>
          </p:sp>
          <p:sp>
            <p:nvSpPr>
              <p:cNvPr id="87" name="Text Box 53"/>
              <p:cNvSpPr txBox="1">
                <a:spLocks noChangeArrowheads="1"/>
              </p:cNvSpPr>
              <p:nvPr/>
            </p:nvSpPr>
            <p:spPr bwMode="auto">
              <a:xfrm>
                <a:off x="4848" y="2928"/>
                <a:ext cx="720" cy="156"/>
              </a:xfrm>
              <a:prstGeom prst="rect">
                <a:avLst/>
              </a:prstGeom>
              <a:noFill/>
              <a:ln w="9525">
                <a:noFill/>
                <a:miter lim="800000"/>
                <a:headEnd/>
                <a:tailEnd/>
              </a:ln>
              <a:effectLst/>
            </p:spPr>
            <p:txBody>
              <a:bodyPr lIns="99901" tIns="49952" rIns="99901" bIns="49952">
                <a:spAutoFit/>
              </a:bodyPr>
              <a:lstStyle/>
              <a:p>
                <a:pPr defTabSz="843914">
                  <a:spcBef>
                    <a:spcPct val="50000"/>
                  </a:spcBef>
                  <a:defRPr/>
                </a:pPr>
                <a:r>
                  <a:rPr lang="fa-IR" sz="831" kern="0" dirty="0">
                    <a:solidFill>
                      <a:srgbClr val="000000"/>
                    </a:solidFill>
                    <a:latin typeface="Yaqouti" pitchFamily="2" charset="2"/>
                    <a:cs typeface="Zar" pitchFamily="2" charset="-78"/>
                  </a:rPr>
                  <a:t>گـــــذرهــای مـــهــــم </a:t>
                </a:r>
                <a:endParaRPr lang="en-US" sz="831" kern="0" dirty="0">
                  <a:solidFill>
                    <a:srgbClr val="000000"/>
                  </a:solidFill>
                  <a:latin typeface="Yaqouti" pitchFamily="2" charset="2"/>
                  <a:cs typeface="Zar" pitchFamily="2" charset="-78"/>
                </a:endParaRPr>
              </a:p>
            </p:txBody>
          </p:sp>
        </p:grpSp>
        <p:grpSp>
          <p:nvGrpSpPr>
            <p:cNvPr id="77" name="Group 76"/>
            <p:cNvGrpSpPr>
              <a:grpSpLocks/>
            </p:cNvGrpSpPr>
            <p:nvPr/>
          </p:nvGrpSpPr>
          <p:grpSpPr bwMode="auto">
            <a:xfrm>
              <a:off x="8167710" y="4801236"/>
              <a:ext cx="1485900" cy="247575"/>
              <a:chOff x="4848" y="3024"/>
              <a:chExt cx="864" cy="156"/>
            </a:xfrm>
          </p:grpSpPr>
          <p:sp>
            <p:nvSpPr>
              <p:cNvPr id="84" name="Rectangle 55"/>
              <p:cNvSpPr>
                <a:spLocks noChangeArrowheads="1"/>
              </p:cNvSpPr>
              <p:nvPr/>
            </p:nvSpPr>
            <p:spPr bwMode="auto">
              <a:xfrm>
                <a:off x="5568" y="3072"/>
                <a:ext cx="144" cy="48"/>
              </a:xfrm>
              <a:prstGeom prst="rect">
                <a:avLst/>
              </a:prstGeom>
              <a:solidFill>
                <a:srgbClr val="FF0000">
                  <a:alpha val="84000"/>
                </a:srgbClr>
              </a:solidFill>
              <a:ln w="9525">
                <a:noFill/>
                <a:miter lim="800000"/>
                <a:headEnd/>
                <a:tailEnd/>
              </a:ln>
              <a:effectLst/>
            </p:spPr>
            <p:txBody>
              <a:bodyPr wrap="none" anchor="ctr"/>
              <a:lstStyle/>
              <a:p>
                <a:pPr>
                  <a:defRPr/>
                </a:pPr>
                <a:endParaRPr lang="fa-IR" sz="1662" kern="0">
                  <a:solidFill>
                    <a:srgbClr val="000000"/>
                  </a:solidFill>
                </a:endParaRPr>
              </a:p>
            </p:txBody>
          </p:sp>
          <p:sp>
            <p:nvSpPr>
              <p:cNvPr id="85" name="Text Box 56"/>
              <p:cNvSpPr txBox="1">
                <a:spLocks noChangeArrowheads="1"/>
              </p:cNvSpPr>
              <p:nvPr/>
            </p:nvSpPr>
            <p:spPr bwMode="auto">
              <a:xfrm>
                <a:off x="4848" y="3024"/>
                <a:ext cx="720" cy="156"/>
              </a:xfrm>
              <a:prstGeom prst="rect">
                <a:avLst/>
              </a:prstGeom>
              <a:noFill/>
              <a:ln w="9525">
                <a:noFill/>
                <a:miter lim="800000"/>
                <a:headEnd/>
                <a:tailEnd/>
              </a:ln>
              <a:effectLst/>
            </p:spPr>
            <p:txBody>
              <a:bodyPr lIns="99901" tIns="49952" rIns="99901" bIns="49952">
                <a:spAutoFit/>
              </a:bodyPr>
              <a:lstStyle/>
              <a:p>
                <a:pPr defTabSz="843914">
                  <a:spcBef>
                    <a:spcPct val="50000"/>
                  </a:spcBef>
                  <a:defRPr/>
                </a:pPr>
                <a:r>
                  <a:rPr lang="fa-IR" sz="831" kern="0" dirty="0">
                    <a:solidFill>
                      <a:srgbClr val="000000"/>
                    </a:solidFill>
                    <a:latin typeface="Yaqouti" pitchFamily="2" charset="2"/>
                    <a:cs typeface="Zar" pitchFamily="2" charset="-78"/>
                  </a:rPr>
                  <a:t>گـــــذرهــای ثــانويـــه</a:t>
                </a:r>
                <a:endParaRPr lang="en-US" sz="831" kern="0" dirty="0">
                  <a:solidFill>
                    <a:srgbClr val="000000"/>
                  </a:solidFill>
                  <a:latin typeface="Yaqouti" pitchFamily="2" charset="2"/>
                  <a:cs typeface="Zar" pitchFamily="2" charset="-78"/>
                </a:endParaRPr>
              </a:p>
            </p:txBody>
          </p:sp>
        </p:grpSp>
        <p:grpSp>
          <p:nvGrpSpPr>
            <p:cNvPr id="78" name="Group 57"/>
            <p:cNvGrpSpPr>
              <a:grpSpLocks/>
            </p:cNvGrpSpPr>
            <p:nvPr/>
          </p:nvGrpSpPr>
          <p:grpSpPr bwMode="auto">
            <a:xfrm>
              <a:off x="8167710" y="4952775"/>
              <a:ext cx="1485900" cy="247839"/>
              <a:chOff x="4848" y="3120"/>
              <a:chExt cx="864" cy="156"/>
            </a:xfrm>
          </p:grpSpPr>
          <p:sp>
            <p:nvSpPr>
              <p:cNvPr id="82" name="Rectangle 58"/>
              <p:cNvSpPr>
                <a:spLocks noChangeArrowheads="1"/>
              </p:cNvSpPr>
              <p:nvPr/>
            </p:nvSpPr>
            <p:spPr bwMode="auto">
              <a:xfrm>
                <a:off x="5568" y="3168"/>
                <a:ext cx="144" cy="48"/>
              </a:xfrm>
              <a:prstGeom prst="rect">
                <a:avLst/>
              </a:prstGeom>
              <a:solidFill>
                <a:srgbClr val="FFFF00">
                  <a:alpha val="84000"/>
                </a:srgbClr>
              </a:solidFill>
              <a:ln w="9525">
                <a:noFill/>
                <a:miter lim="800000"/>
                <a:headEnd/>
                <a:tailEnd/>
              </a:ln>
              <a:effectLst/>
            </p:spPr>
            <p:txBody>
              <a:bodyPr wrap="none" anchor="ctr"/>
              <a:lstStyle/>
              <a:p>
                <a:pPr>
                  <a:defRPr/>
                </a:pPr>
                <a:endParaRPr lang="fa-IR" sz="1662" kern="0">
                  <a:solidFill>
                    <a:srgbClr val="000000"/>
                  </a:solidFill>
                </a:endParaRPr>
              </a:p>
            </p:txBody>
          </p:sp>
          <p:sp>
            <p:nvSpPr>
              <p:cNvPr id="83" name="Text Box 59"/>
              <p:cNvSpPr txBox="1">
                <a:spLocks noChangeArrowheads="1"/>
              </p:cNvSpPr>
              <p:nvPr/>
            </p:nvSpPr>
            <p:spPr bwMode="auto">
              <a:xfrm>
                <a:off x="4848" y="3120"/>
                <a:ext cx="720" cy="156"/>
              </a:xfrm>
              <a:prstGeom prst="rect">
                <a:avLst/>
              </a:prstGeom>
              <a:noFill/>
              <a:ln w="9525">
                <a:noFill/>
                <a:miter lim="800000"/>
                <a:headEnd/>
                <a:tailEnd/>
              </a:ln>
              <a:effectLst/>
            </p:spPr>
            <p:txBody>
              <a:bodyPr lIns="99901" tIns="49952" rIns="99901" bIns="49952">
                <a:spAutoFit/>
              </a:bodyPr>
              <a:lstStyle/>
              <a:p>
                <a:pPr defTabSz="843914">
                  <a:spcBef>
                    <a:spcPct val="50000"/>
                  </a:spcBef>
                  <a:defRPr/>
                </a:pPr>
                <a:r>
                  <a:rPr lang="fa-IR" sz="831" kern="0" dirty="0">
                    <a:solidFill>
                      <a:srgbClr val="000000"/>
                    </a:solidFill>
                    <a:latin typeface="Yaqouti" pitchFamily="2" charset="2"/>
                    <a:cs typeface="Zar" pitchFamily="2" charset="-78"/>
                  </a:rPr>
                  <a:t>بـــــن بـــــسـتــهــــــــا</a:t>
                </a:r>
                <a:endParaRPr lang="en-US" sz="831" kern="0" dirty="0">
                  <a:solidFill>
                    <a:srgbClr val="000000"/>
                  </a:solidFill>
                  <a:latin typeface="Yaqouti" pitchFamily="2" charset="2"/>
                  <a:cs typeface="Zar" pitchFamily="2" charset="-78"/>
                </a:endParaRPr>
              </a:p>
            </p:txBody>
          </p:sp>
        </p:grpSp>
        <p:grpSp>
          <p:nvGrpSpPr>
            <p:cNvPr id="79" name="Group 60"/>
            <p:cNvGrpSpPr>
              <a:grpSpLocks/>
            </p:cNvGrpSpPr>
            <p:nvPr/>
          </p:nvGrpSpPr>
          <p:grpSpPr bwMode="auto">
            <a:xfrm>
              <a:off x="8181467" y="4500570"/>
              <a:ext cx="1485900" cy="247797"/>
              <a:chOff x="4856" y="4499463"/>
              <a:chExt cx="864" cy="247797"/>
            </a:xfrm>
          </p:grpSpPr>
          <p:sp>
            <p:nvSpPr>
              <p:cNvPr id="80" name="Line 61"/>
              <p:cNvSpPr>
                <a:spLocks noChangeShapeType="1"/>
              </p:cNvSpPr>
              <p:nvPr/>
            </p:nvSpPr>
            <p:spPr bwMode="auto">
              <a:xfrm>
                <a:off x="5576" y="4613311"/>
                <a:ext cx="144" cy="0"/>
              </a:xfrm>
              <a:prstGeom prst="line">
                <a:avLst/>
              </a:prstGeom>
              <a:noFill/>
              <a:ln w="19050" cap="rnd">
                <a:solidFill>
                  <a:schemeClr val="tx1"/>
                </a:solidFill>
                <a:prstDash val="sysDot"/>
                <a:round/>
                <a:headEnd/>
                <a:tailEnd/>
              </a:ln>
              <a:effectLst/>
            </p:spPr>
            <p:txBody>
              <a:bodyPr/>
              <a:lstStyle/>
              <a:p>
                <a:pPr>
                  <a:defRPr/>
                </a:pPr>
                <a:endParaRPr lang="fa-IR" sz="1662" kern="0">
                  <a:solidFill>
                    <a:srgbClr val="000000"/>
                  </a:solidFill>
                </a:endParaRPr>
              </a:p>
            </p:txBody>
          </p:sp>
          <p:sp>
            <p:nvSpPr>
              <p:cNvPr id="81" name="Text Box 62"/>
              <p:cNvSpPr txBox="1">
                <a:spLocks noChangeArrowheads="1"/>
              </p:cNvSpPr>
              <p:nvPr/>
            </p:nvSpPr>
            <p:spPr bwMode="auto">
              <a:xfrm>
                <a:off x="4856" y="4499463"/>
                <a:ext cx="720" cy="247797"/>
              </a:xfrm>
              <a:prstGeom prst="rect">
                <a:avLst/>
              </a:prstGeom>
              <a:noFill/>
              <a:ln w="9525">
                <a:noFill/>
                <a:miter lim="800000"/>
                <a:headEnd/>
                <a:tailEnd/>
              </a:ln>
              <a:effectLst/>
            </p:spPr>
            <p:txBody>
              <a:bodyPr lIns="99901" tIns="49952" rIns="99901" bIns="49952">
                <a:spAutoFit/>
              </a:bodyPr>
              <a:lstStyle/>
              <a:p>
                <a:pPr defTabSz="843914">
                  <a:spcBef>
                    <a:spcPct val="50000"/>
                  </a:spcBef>
                  <a:defRPr/>
                </a:pPr>
                <a:r>
                  <a:rPr lang="fa-IR" sz="831" kern="0" dirty="0">
                    <a:solidFill>
                      <a:srgbClr val="000000"/>
                    </a:solidFill>
                    <a:latin typeface="Yaqouti" pitchFamily="2" charset="2"/>
                    <a:cs typeface="Zar" pitchFamily="2" charset="-78"/>
                  </a:rPr>
                  <a:t>گـــــذر بـــــــــا  ارزش</a:t>
                </a:r>
                <a:endParaRPr lang="en-US" sz="831" kern="0" dirty="0">
                  <a:solidFill>
                    <a:srgbClr val="000000"/>
                  </a:solidFill>
                  <a:latin typeface="Yaqouti" pitchFamily="2" charset="2"/>
                  <a:cs typeface="Zar" pitchFamily="2" charset="-78"/>
                </a:endParaRPr>
              </a:p>
            </p:txBody>
          </p:sp>
        </p:grpSp>
      </p:grpSp>
    </p:spTree>
    <p:extLst>
      <p:ext uri="{BB962C8B-B14F-4D97-AF65-F5344CB8AC3E}">
        <p14:creationId xmlns:p14="http://schemas.microsoft.com/office/powerpoint/2010/main" val="351093011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66"/>
          <p:cNvGrpSpPr/>
          <p:nvPr/>
        </p:nvGrpSpPr>
        <p:grpSpPr>
          <a:xfrm>
            <a:off x="0" y="263769"/>
            <a:ext cx="9144000" cy="6327790"/>
            <a:chOff x="0" y="0"/>
            <a:chExt cx="9144000" cy="6855106"/>
          </a:xfrm>
        </p:grpSpPr>
        <p:pic>
          <p:nvPicPr>
            <p:cNvPr id="3" name="Picture 2" descr="E:\baft farsoode\ax\pic\bird%20view.jpg"/>
            <p:cNvPicPr>
              <a:picLocks noChangeAspect="1" noChangeArrowheads="1"/>
            </p:cNvPicPr>
            <p:nvPr/>
          </p:nvPicPr>
          <p:blipFill>
            <a:blip r:embed="rId2">
              <a:clrChange>
                <a:clrFrom>
                  <a:srgbClr val="000000"/>
                </a:clrFrom>
                <a:clrTo>
                  <a:srgbClr val="000000">
                    <a:alpha val="0"/>
                  </a:srgbClr>
                </a:clrTo>
              </a:clrChange>
              <a:duotone>
                <a:schemeClr val="accent6">
                  <a:shade val="45000"/>
                  <a:satMod val="135000"/>
                </a:schemeClr>
                <a:prstClr val="white"/>
              </a:duotone>
              <a:lum bright="20000" contrast="-75000"/>
            </a:blip>
            <a:srcRect/>
            <a:stretch>
              <a:fillRect/>
            </a:stretch>
          </p:blipFill>
          <p:spPr bwMode="auto">
            <a:xfrm>
              <a:off x="0" y="2694698"/>
              <a:ext cx="9144000" cy="4160408"/>
            </a:xfrm>
            <a:prstGeom prst="rect">
              <a:avLst/>
            </a:prstGeom>
            <a:ln>
              <a:noFill/>
            </a:ln>
            <a:effectLst>
              <a:outerShdw blurRad="50800" dist="50800" dir="2700000" algn="tl" rotWithShape="0">
                <a:schemeClr val="tx1">
                  <a:alpha val="40000"/>
                </a:schemeClr>
              </a:outerShdw>
            </a:effectLst>
          </p:spPr>
        </p:pic>
        <p:grpSp>
          <p:nvGrpSpPr>
            <p:cNvPr id="4" name="Group 259"/>
            <p:cNvGrpSpPr/>
            <p:nvPr/>
          </p:nvGrpSpPr>
          <p:grpSpPr>
            <a:xfrm flipV="1">
              <a:off x="271048" y="857232"/>
              <a:ext cx="5944026" cy="4143404"/>
              <a:chOff x="-236" y="1676402"/>
              <a:chExt cx="5944026" cy="5181601"/>
            </a:xfrm>
          </p:grpSpPr>
          <p:sp>
            <p:nvSpPr>
              <p:cNvPr id="250" name="Rectangle 25"/>
              <p:cNvSpPr>
                <a:spLocks noChangeArrowheads="1"/>
              </p:cNvSpPr>
              <p:nvPr/>
            </p:nvSpPr>
            <p:spPr bwMode="auto">
              <a:xfrm>
                <a:off x="329988" y="4038602"/>
                <a:ext cx="165112" cy="2667001"/>
              </a:xfrm>
              <a:prstGeom prst="rect">
                <a:avLst/>
              </a:prstGeom>
              <a:gradFill rotWithShape="1">
                <a:gsLst>
                  <a:gs pos="0">
                    <a:schemeClr val="bg1">
                      <a:lumMod val="65000"/>
                    </a:schemeClr>
                  </a:gs>
                  <a:gs pos="100000">
                    <a:srgbClr val="FFFFCC"/>
                  </a:gs>
                </a:gsLst>
                <a:lin ang="5400000" scaled="1"/>
              </a:gradFill>
              <a:ln w="9525">
                <a:noFill/>
                <a:miter lim="800000"/>
                <a:headEnd/>
                <a:tailEnd/>
              </a:ln>
              <a:effectLst/>
            </p:spPr>
            <p:txBody>
              <a:bodyPr wrap="none" anchor="ctr"/>
              <a:lstStyle/>
              <a:p>
                <a:pPr>
                  <a:defRPr/>
                </a:pPr>
                <a:endParaRPr lang="fa-IR" sz="1662" kern="0">
                  <a:solidFill>
                    <a:sysClr val="windowText" lastClr="000000"/>
                  </a:solidFill>
                </a:endParaRPr>
              </a:p>
            </p:txBody>
          </p:sp>
          <p:sp>
            <p:nvSpPr>
              <p:cNvPr id="251" name="Rectangle 26"/>
              <p:cNvSpPr>
                <a:spLocks noChangeArrowheads="1"/>
              </p:cNvSpPr>
              <p:nvPr/>
            </p:nvSpPr>
            <p:spPr bwMode="auto">
              <a:xfrm>
                <a:off x="164876" y="6400803"/>
                <a:ext cx="3219681" cy="152400"/>
              </a:xfrm>
              <a:prstGeom prst="rect">
                <a:avLst/>
              </a:prstGeom>
              <a:gradFill rotWithShape="1">
                <a:gsLst>
                  <a:gs pos="0">
                    <a:srgbClr val="FFFFCC"/>
                  </a:gs>
                  <a:gs pos="100000">
                    <a:srgbClr val="FFFFCC">
                      <a:gamma/>
                      <a:shade val="46275"/>
                      <a:invGamma/>
                    </a:srgbClr>
                  </a:gs>
                </a:gsLst>
                <a:lin ang="0" scaled="1"/>
              </a:gradFill>
              <a:ln w="9525">
                <a:noFill/>
                <a:miter lim="800000"/>
                <a:headEnd/>
                <a:tailEnd/>
              </a:ln>
              <a:effectLst/>
            </p:spPr>
            <p:txBody>
              <a:bodyPr wrap="none" anchor="ctr"/>
              <a:lstStyle/>
              <a:p>
                <a:pPr>
                  <a:defRPr/>
                </a:pPr>
                <a:endParaRPr lang="fa-IR" sz="1662" kern="0">
                  <a:solidFill>
                    <a:sysClr val="windowText" lastClr="000000"/>
                  </a:solidFill>
                </a:endParaRPr>
              </a:p>
            </p:txBody>
          </p:sp>
          <p:sp>
            <p:nvSpPr>
              <p:cNvPr id="252" name="Rectangle 27"/>
              <p:cNvSpPr>
                <a:spLocks noChangeArrowheads="1"/>
              </p:cNvSpPr>
              <p:nvPr/>
            </p:nvSpPr>
            <p:spPr bwMode="auto">
              <a:xfrm>
                <a:off x="495100" y="5791203"/>
                <a:ext cx="82556" cy="609600"/>
              </a:xfrm>
              <a:prstGeom prst="rect">
                <a:avLst/>
              </a:prstGeom>
              <a:solidFill>
                <a:srgbClr val="CC9900"/>
              </a:solidFill>
              <a:ln w="9525">
                <a:noFill/>
                <a:miter lim="800000"/>
                <a:headEnd/>
                <a:tailEnd/>
              </a:ln>
              <a:effectLst/>
            </p:spPr>
            <p:txBody>
              <a:bodyPr wrap="none" anchor="ctr"/>
              <a:lstStyle/>
              <a:p>
                <a:pPr>
                  <a:defRPr/>
                </a:pPr>
                <a:endParaRPr lang="fa-IR" sz="1662" kern="0">
                  <a:solidFill>
                    <a:sysClr val="windowText" lastClr="000000"/>
                  </a:solidFill>
                </a:endParaRPr>
              </a:p>
            </p:txBody>
          </p:sp>
          <p:sp>
            <p:nvSpPr>
              <p:cNvPr id="253" name="Rectangle 28"/>
              <p:cNvSpPr>
                <a:spLocks noChangeArrowheads="1"/>
              </p:cNvSpPr>
              <p:nvPr/>
            </p:nvSpPr>
            <p:spPr bwMode="auto">
              <a:xfrm rot="5400000">
                <a:off x="828501" y="6073757"/>
                <a:ext cx="76200" cy="577891"/>
              </a:xfrm>
              <a:prstGeom prst="rect">
                <a:avLst/>
              </a:prstGeom>
              <a:solidFill>
                <a:srgbClr val="CC9900"/>
              </a:solidFill>
              <a:ln w="9525">
                <a:noFill/>
                <a:miter lim="800000"/>
                <a:headEnd/>
                <a:tailEnd/>
              </a:ln>
              <a:effectLst/>
            </p:spPr>
            <p:txBody>
              <a:bodyPr wrap="none" anchor="ctr"/>
              <a:lstStyle/>
              <a:p>
                <a:pPr>
                  <a:defRPr/>
                </a:pPr>
                <a:endParaRPr lang="fa-IR" sz="1662" kern="0">
                  <a:solidFill>
                    <a:sysClr val="windowText" lastClr="000000"/>
                  </a:solidFill>
                </a:endParaRPr>
              </a:p>
            </p:txBody>
          </p:sp>
          <p:sp>
            <p:nvSpPr>
              <p:cNvPr id="254" name="Line 29"/>
              <p:cNvSpPr>
                <a:spLocks noChangeShapeType="1"/>
              </p:cNvSpPr>
              <p:nvPr/>
            </p:nvSpPr>
            <p:spPr bwMode="auto">
              <a:xfrm>
                <a:off x="3384557" y="6477003"/>
                <a:ext cx="1568562" cy="0"/>
              </a:xfrm>
              <a:prstGeom prst="line">
                <a:avLst/>
              </a:prstGeom>
              <a:ln w="12700">
                <a:prstDash val="sysDot"/>
                <a:headEnd/>
                <a:tailEnd/>
              </a:ln>
            </p:spPr>
            <p:style>
              <a:lnRef idx="1">
                <a:schemeClr val="dk1"/>
              </a:lnRef>
              <a:fillRef idx="0">
                <a:schemeClr val="dk1"/>
              </a:fillRef>
              <a:effectRef idx="0">
                <a:schemeClr val="dk1"/>
              </a:effectRef>
              <a:fontRef idx="minor">
                <a:schemeClr val="tx1"/>
              </a:fontRef>
            </p:style>
            <p:txBody>
              <a:bodyPr/>
              <a:lstStyle/>
              <a:p>
                <a:pPr>
                  <a:defRPr/>
                </a:pPr>
                <a:endParaRPr lang="fa-IR" sz="1662" kern="0">
                  <a:solidFill>
                    <a:sysClr val="windowText" lastClr="000000"/>
                  </a:solidFill>
                </a:endParaRPr>
              </a:p>
            </p:txBody>
          </p:sp>
          <p:sp>
            <p:nvSpPr>
              <p:cNvPr id="255" name="Line 30"/>
              <p:cNvSpPr>
                <a:spLocks noChangeShapeType="1"/>
              </p:cNvSpPr>
              <p:nvPr/>
            </p:nvSpPr>
            <p:spPr bwMode="auto">
              <a:xfrm>
                <a:off x="3384557" y="6553203"/>
                <a:ext cx="2559233" cy="0"/>
              </a:xfrm>
              <a:prstGeom prst="line">
                <a:avLst/>
              </a:prstGeom>
              <a:ln w="19050">
                <a:prstDash val="sysDot"/>
                <a:headEnd/>
                <a:tailEnd/>
              </a:ln>
            </p:spPr>
            <p:style>
              <a:lnRef idx="1">
                <a:schemeClr val="accent1"/>
              </a:lnRef>
              <a:fillRef idx="0">
                <a:schemeClr val="accent1"/>
              </a:fillRef>
              <a:effectRef idx="0">
                <a:schemeClr val="accent1"/>
              </a:effectRef>
              <a:fontRef idx="minor">
                <a:schemeClr val="tx1"/>
              </a:fontRef>
            </p:style>
            <p:txBody>
              <a:bodyPr/>
              <a:lstStyle/>
              <a:p>
                <a:pPr>
                  <a:defRPr/>
                </a:pPr>
                <a:endParaRPr lang="fa-IR" sz="1662" kern="0">
                  <a:solidFill>
                    <a:sysClr val="windowText" lastClr="000000"/>
                  </a:solidFill>
                </a:endParaRPr>
              </a:p>
            </p:txBody>
          </p:sp>
          <p:sp>
            <p:nvSpPr>
              <p:cNvPr id="256" name="Line 32"/>
              <p:cNvSpPr>
                <a:spLocks noChangeShapeType="1"/>
              </p:cNvSpPr>
              <p:nvPr/>
            </p:nvSpPr>
            <p:spPr bwMode="auto">
              <a:xfrm flipH="1">
                <a:off x="-236" y="6477003"/>
                <a:ext cx="3384793" cy="0"/>
              </a:xfrm>
              <a:prstGeom prst="line">
                <a:avLst/>
              </a:prstGeom>
              <a:noFill/>
              <a:ln w="22225">
                <a:solidFill>
                  <a:srgbClr val="9383B3"/>
                </a:solidFill>
                <a:prstDash val="sysDot"/>
                <a:round/>
                <a:headEnd/>
                <a:tailEnd/>
              </a:ln>
              <a:effectLst/>
            </p:spPr>
            <p:txBody>
              <a:bodyPr/>
              <a:lstStyle/>
              <a:p>
                <a:pPr>
                  <a:defRPr/>
                </a:pPr>
                <a:endParaRPr lang="fa-IR" sz="1662" kern="0">
                  <a:solidFill>
                    <a:sysClr val="windowText" lastClr="000000"/>
                  </a:solidFill>
                </a:endParaRPr>
              </a:p>
            </p:txBody>
          </p:sp>
          <p:sp>
            <p:nvSpPr>
              <p:cNvPr id="257" name="Line 33"/>
              <p:cNvSpPr>
                <a:spLocks noChangeShapeType="1"/>
              </p:cNvSpPr>
              <p:nvPr/>
            </p:nvSpPr>
            <p:spPr bwMode="auto">
              <a:xfrm flipV="1">
                <a:off x="412544" y="4038602"/>
                <a:ext cx="0" cy="2819401"/>
              </a:xfrm>
              <a:prstGeom prst="line">
                <a:avLst/>
              </a:prstGeom>
              <a:noFill/>
              <a:ln w="22225">
                <a:solidFill>
                  <a:srgbClr val="9383B3"/>
                </a:solidFill>
                <a:prstDash val="sysDot"/>
                <a:round/>
                <a:headEnd/>
                <a:tailEnd/>
              </a:ln>
              <a:effectLst/>
            </p:spPr>
            <p:txBody>
              <a:bodyPr/>
              <a:lstStyle/>
              <a:p>
                <a:pPr>
                  <a:defRPr/>
                </a:pPr>
                <a:endParaRPr lang="fa-IR" sz="1662" kern="0">
                  <a:solidFill>
                    <a:sysClr val="windowText" lastClr="000000"/>
                  </a:solidFill>
                </a:endParaRPr>
              </a:p>
            </p:txBody>
          </p:sp>
          <p:sp>
            <p:nvSpPr>
              <p:cNvPr id="258" name="Line 34"/>
              <p:cNvSpPr>
                <a:spLocks noChangeShapeType="1"/>
              </p:cNvSpPr>
              <p:nvPr/>
            </p:nvSpPr>
            <p:spPr bwMode="auto">
              <a:xfrm flipV="1">
                <a:off x="412544" y="2362202"/>
                <a:ext cx="0" cy="1676400"/>
              </a:xfrm>
              <a:prstGeom prst="line">
                <a:avLst/>
              </a:prstGeom>
              <a:ln w="12700">
                <a:prstDash val="sysDot"/>
                <a:headEnd/>
                <a:tailEnd/>
              </a:ln>
            </p:spPr>
            <p:style>
              <a:lnRef idx="1">
                <a:schemeClr val="dk1"/>
              </a:lnRef>
              <a:fillRef idx="0">
                <a:schemeClr val="dk1"/>
              </a:fillRef>
              <a:effectRef idx="0">
                <a:schemeClr val="dk1"/>
              </a:effectRef>
              <a:fontRef idx="minor">
                <a:schemeClr val="tx1"/>
              </a:fontRef>
            </p:style>
            <p:txBody>
              <a:bodyPr/>
              <a:lstStyle/>
              <a:p>
                <a:pPr>
                  <a:defRPr/>
                </a:pPr>
                <a:endParaRPr lang="fa-IR" sz="1662" kern="0">
                  <a:solidFill>
                    <a:sysClr val="windowText" lastClr="000000"/>
                  </a:solidFill>
                </a:endParaRPr>
              </a:p>
            </p:txBody>
          </p:sp>
          <p:sp>
            <p:nvSpPr>
              <p:cNvPr id="259" name="Line 35"/>
              <p:cNvSpPr>
                <a:spLocks noChangeShapeType="1"/>
              </p:cNvSpPr>
              <p:nvPr/>
            </p:nvSpPr>
            <p:spPr bwMode="auto">
              <a:xfrm flipV="1">
                <a:off x="329988" y="1676402"/>
                <a:ext cx="0" cy="2362200"/>
              </a:xfrm>
              <a:prstGeom prst="line">
                <a:avLst/>
              </a:prstGeom>
              <a:ln w="19050">
                <a:prstDash val="sysDot"/>
                <a:headEnd/>
                <a:tailEnd/>
              </a:ln>
            </p:spPr>
            <p:style>
              <a:lnRef idx="1">
                <a:schemeClr val="accent1"/>
              </a:lnRef>
              <a:fillRef idx="0">
                <a:schemeClr val="accent1"/>
              </a:fillRef>
              <a:effectRef idx="0">
                <a:schemeClr val="accent1"/>
              </a:effectRef>
              <a:fontRef idx="minor">
                <a:schemeClr val="tx1"/>
              </a:fontRef>
            </p:style>
            <p:txBody>
              <a:bodyPr/>
              <a:lstStyle/>
              <a:p>
                <a:pPr>
                  <a:defRPr/>
                </a:pPr>
                <a:endParaRPr lang="fa-IR" sz="1662" kern="0">
                  <a:solidFill>
                    <a:sysClr val="windowText" lastClr="000000"/>
                  </a:solidFill>
                </a:endParaRPr>
              </a:p>
            </p:txBody>
          </p:sp>
        </p:grpSp>
        <p:grpSp>
          <p:nvGrpSpPr>
            <p:cNvPr id="5" name="Group 15"/>
            <p:cNvGrpSpPr/>
            <p:nvPr/>
          </p:nvGrpSpPr>
          <p:grpSpPr>
            <a:xfrm>
              <a:off x="67432" y="538679"/>
              <a:ext cx="5218950" cy="3318948"/>
              <a:chOff x="73051" y="538679"/>
              <a:chExt cx="5653862" cy="3318948"/>
            </a:xfrm>
          </p:grpSpPr>
          <p:sp>
            <p:nvSpPr>
              <p:cNvPr id="7" name="Rectangle 6"/>
              <p:cNvSpPr/>
              <p:nvPr/>
            </p:nvSpPr>
            <p:spPr>
              <a:xfrm>
                <a:off x="1824455" y="538679"/>
                <a:ext cx="3902458" cy="407750"/>
              </a:xfrm>
              <a:prstGeom prst="rect">
                <a:avLst/>
              </a:prstGeom>
            </p:spPr>
            <p:txBody>
              <a:bodyPr wrap="none">
                <a:spAutoFit/>
              </a:bodyPr>
              <a:lstStyle/>
              <a:p>
                <a:pPr>
                  <a:defRPr/>
                </a:pPr>
                <a:r>
                  <a:rPr lang="en-US" sz="1846" b="1" kern="0" dirty="0">
                    <a:ln w="10541" cmpd="sng">
                      <a:solidFill>
                        <a:srgbClr val="EAEAEA">
                          <a:shade val="88000"/>
                          <a:satMod val="110000"/>
                        </a:srgbClr>
                      </a:solidFill>
                      <a:prstDash val="solid"/>
                    </a:ln>
                    <a:gradFill>
                      <a:gsLst>
                        <a:gs pos="0">
                          <a:srgbClr val="EAEAEA">
                            <a:tint val="40000"/>
                            <a:satMod val="250000"/>
                          </a:srgbClr>
                        </a:gs>
                        <a:gs pos="9000">
                          <a:srgbClr val="EAEAEA">
                            <a:tint val="52000"/>
                            <a:satMod val="300000"/>
                          </a:srgbClr>
                        </a:gs>
                        <a:gs pos="50000">
                          <a:srgbClr val="EAEAEA">
                            <a:shade val="20000"/>
                            <a:satMod val="300000"/>
                          </a:srgbClr>
                        </a:gs>
                        <a:gs pos="79000">
                          <a:srgbClr val="EAEAEA">
                            <a:tint val="52000"/>
                            <a:satMod val="300000"/>
                          </a:srgbClr>
                        </a:gs>
                        <a:gs pos="100000">
                          <a:srgbClr val="EAEAEA">
                            <a:tint val="40000"/>
                            <a:satMod val="250000"/>
                          </a:srgbClr>
                        </a:gs>
                      </a:gsLst>
                      <a:lin ang="5400000"/>
                    </a:gradFill>
                    <a:latin typeface="BankGothic Lt BT" pitchFamily="34" charset="0"/>
                  </a:rPr>
                  <a:t>(</a:t>
                </a:r>
                <a:r>
                  <a:rPr lang="en-US" sz="1846" b="1" kern="0" dirty="0" err="1">
                    <a:ln w="10541" cmpd="sng">
                      <a:solidFill>
                        <a:srgbClr val="EAEAEA">
                          <a:shade val="88000"/>
                          <a:satMod val="110000"/>
                        </a:srgbClr>
                      </a:solidFill>
                      <a:prstDash val="solid"/>
                    </a:ln>
                    <a:gradFill>
                      <a:gsLst>
                        <a:gs pos="0">
                          <a:srgbClr val="EAEAEA">
                            <a:tint val="40000"/>
                            <a:satMod val="250000"/>
                          </a:srgbClr>
                        </a:gs>
                        <a:gs pos="9000">
                          <a:srgbClr val="EAEAEA">
                            <a:tint val="52000"/>
                            <a:satMod val="300000"/>
                          </a:srgbClr>
                        </a:gs>
                        <a:gs pos="50000">
                          <a:srgbClr val="EAEAEA">
                            <a:shade val="20000"/>
                            <a:satMod val="300000"/>
                          </a:srgbClr>
                        </a:gs>
                        <a:gs pos="79000">
                          <a:srgbClr val="EAEAEA">
                            <a:tint val="52000"/>
                            <a:satMod val="300000"/>
                          </a:srgbClr>
                        </a:gs>
                        <a:gs pos="100000">
                          <a:srgbClr val="EAEAEA">
                            <a:tint val="40000"/>
                            <a:satMod val="250000"/>
                          </a:srgbClr>
                        </a:gs>
                      </a:gsLst>
                      <a:lin ang="5400000"/>
                    </a:gradFill>
                    <a:latin typeface="BankGothic Lt BT" pitchFamily="34" charset="0"/>
                  </a:rPr>
                  <a:t>beinolharamein</a:t>
                </a:r>
                <a:r>
                  <a:rPr lang="en-US" sz="1846" b="1" kern="0" dirty="0">
                    <a:ln w="10541" cmpd="sng">
                      <a:solidFill>
                        <a:srgbClr val="EAEAEA">
                          <a:shade val="88000"/>
                          <a:satMod val="110000"/>
                        </a:srgbClr>
                      </a:solidFill>
                      <a:prstDash val="solid"/>
                    </a:ln>
                    <a:gradFill>
                      <a:gsLst>
                        <a:gs pos="0">
                          <a:srgbClr val="EAEAEA">
                            <a:tint val="40000"/>
                            <a:satMod val="250000"/>
                          </a:srgbClr>
                        </a:gs>
                        <a:gs pos="9000">
                          <a:srgbClr val="EAEAEA">
                            <a:tint val="52000"/>
                            <a:satMod val="300000"/>
                          </a:srgbClr>
                        </a:gs>
                        <a:gs pos="50000">
                          <a:srgbClr val="EAEAEA">
                            <a:shade val="20000"/>
                            <a:satMod val="300000"/>
                          </a:srgbClr>
                        </a:gs>
                        <a:gs pos="79000">
                          <a:srgbClr val="EAEAEA">
                            <a:tint val="52000"/>
                            <a:satMod val="300000"/>
                          </a:srgbClr>
                        </a:gs>
                        <a:gs pos="100000">
                          <a:srgbClr val="EAEAEA">
                            <a:tint val="40000"/>
                            <a:satMod val="250000"/>
                          </a:srgbClr>
                        </a:gs>
                      </a:gsLst>
                      <a:lin ang="5400000"/>
                    </a:gradFill>
                    <a:latin typeface="BankGothic Lt BT" pitchFamily="34" charset="0"/>
                  </a:rPr>
                  <a:t> of shiraz)</a:t>
                </a:r>
                <a:endParaRPr lang="fa-IR" sz="1846" b="1" kern="0" dirty="0">
                  <a:ln w="10541" cmpd="sng">
                    <a:solidFill>
                      <a:srgbClr val="EAEAEA">
                        <a:shade val="88000"/>
                        <a:satMod val="110000"/>
                      </a:srgbClr>
                    </a:solidFill>
                    <a:prstDash val="solid"/>
                  </a:ln>
                  <a:gradFill>
                    <a:gsLst>
                      <a:gs pos="0">
                        <a:srgbClr val="EAEAEA">
                          <a:tint val="40000"/>
                          <a:satMod val="250000"/>
                        </a:srgbClr>
                      </a:gs>
                      <a:gs pos="9000">
                        <a:srgbClr val="EAEAEA">
                          <a:tint val="52000"/>
                          <a:satMod val="300000"/>
                        </a:srgbClr>
                      </a:gs>
                      <a:gs pos="50000">
                        <a:srgbClr val="EAEAEA">
                          <a:shade val="20000"/>
                          <a:satMod val="300000"/>
                        </a:srgbClr>
                      </a:gs>
                      <a:gs pos="79000">
                        <a:srgbClr val="EAEAEA">
                          <a:tint val="52000"/>
                          <a:satMod val="300000"/>
                        </a:srgbClr>
                      </a:gs>
                      <a:gs pos="100000">
                        <a:srgbClr val="EAEAEA">
                          <a:tint val="40000"/>
                          <a:satMod val="250000"/>
                        </a:srgbClr>
                      </a:gs>
                    </a:gsLst>
                    <a:lin ang="5400000"/>
                  </a:gradFill>
                  <a:latin typeface="BankGothic Lt BT" pitchFamily="34" charset="0"/>
                </a:endParaRPr>
              </a:p>
            </p:txBody>
          </p:sp>
          <p:sp>
            <p:nvSpPr>
              <p:cNvPr id="8" name="Rectangle 7"/>
              <p:cNvSpPr/>
              <p:nvPr/>
            </p:nvSpPr>
            <p:spPr>
              <a:xfrm rot="16200000">
                <a:off x="-1131431" y="2276027"/>
                <a:ext cx="2786082" cy="377118"/>
              </a:xfrm>
              <a:prstGeom prst="rect">
                <a:avLst/>
              </a:prstGeom>
            </p:spPr>
            <p:txBody>
              <a:bodyPr wrap="square">
                <a:spAutoFit/>
                <a:scene3d>
                  <a:camera prst="orthographicFront"/>
                  <a:lightRig rig="glow" dir="tl">
                    <a:rot lat="0" lon="0" rev="5400000"/>
                  </a:lightRig>
                </a:scene3d>
                <a:sp3d contourW="12700">
                  <a:bevelT w="25400" h="25400"/>
                  <a:contourClr>
                    <a:schemeClr val="accent6">
                      <a:shade val="73000"/>
                    </a:schemeClr>
                  </a:contourClr>
                </a:sp3d>
              </a:bodyPr>
              <a:lstStyle/>
              <a:p>
                <a:pPr algn="ctr"/>
                <a:r>
                  <a:rPr lang="fa-IR" sz="1662" b="1" dirty="0">
                    <a:ln w="11430"/>
                    <a:gradFill>
                      <a:gsLst>
                        <a:gs pos="0">
                          <a:srgbClr val="555555">
                            <a:tint val="90000"/>
                            <a:satMod val="120000"/>
                          </a:srgbClr>
                        </a:gs>
                        <a:gs pos="25000">
                          <a:srgbClr val="555555">
                            <a:tint val="93000"/>
                            <a:satMod val="120000"/>
                          </a:srgbClr>
                        </a:gs>
                        <a:gs pos="50000">
                          <a:srgbClr val="555555">
                            <a:shade val="89000"/>
                            <a:satMod val="110000"/>
                          </a:srgbClr>
                        </a:gs>
                        <a:gs pos="75000">
                          <a:srgbClr val="555555">
                            <a:tint val="93000"/>
                            <a:satMod val="120000"/>
                          </a:srgbClr>
                        </a:gs>
                        <a:gs pos="100000">
                          <a:srgbClr val="555555">
                            <a:tint val="90000"/>
                            <a:satMod val="120000"/>
                          </a:srgbClr>
                        </a:gs>
                      </a:gsLst>
                      <a:lin ang="5400000"/>
                    </a:gradFill>
                    <a:effectLst>
                      <a:outerShdw blurRad="80000" dist="40000" dir="5040000" algn="tl">
                        <a:srgbClr val="000000">
                          <a:alpha val="30000"/>
                        </a:srgbClr>
                      </a:outerShdw>
                    </a:effectLst>
                    <a:cs typeface="B Kamran" pitchFamily="2" charset="-78"/>
                  </a:rPr>
                  <a:t>بین الحرمین شیراز</a:t>
                </a:r>
              </a:p>
            </p:txBody>
          </p:sp>
        </p:grpSp>
        <p:pic>
          <p:nvPicPr>
            <p:cNvPr id="235" name="Picture 6" descr="شاهچراغ؛ شیراز؛ عکس از آنوبانینی">
              <a:hlinkClick r:id="rId3"/>
            </p:cNvPr>
            <p:cNvPicPr>
              <a:picLocks noChangeAspect="1" noChangeArrowheads="1"/>
            </p:cNvPicPr>
            <p:nvPr/>
          </p:nvPicPr>
          <p:blipFill>
            <a:blip r:embed="rId4">
              <a:clrChange>
                <a:clrFrom>
                  <a:srgbClr val="03030F"/>
                </a:clrFrom>
                <a:clrTo>
                  <a:srgbClr val="03030F">
                    <a:alpha val="0"/>
                  </a:srgbClr>
                </a:clrTo>
              </a:clrChange>
            </a:blip>
            <a:srcRect/>
            <a:stretch>
              <a:fillRect/>
            </a:stretch>
          </p:blipFill>
          <p:spPr bwMode="auto">
            <a:xfrm>
              <a:off x="7212343" y="285728"/>
              <a:ext cx="1931657" cy="1191187"/>
            </a:xfrm>
            <a:prstGeom prst="rect">
              <a:avLst/>
            </a:prstGeom>
            <a:ln>
              <a:noFill/>
            </a:ln>
            <a:effectLst>
              <a:outerShdw blurRad="50800" dist="38100" dir="2700000" algn="tl" rotWithShape="0">
                <a:prstClr val="black">
                  <a:alpha val="40000"/>
                </a:prstClr>
              </a:outerShdw>
              <a:softEdge rad="63500"/>
            </a:effectLst>
          </p:spPr>
        </p:pic>
        <p:pic>
          <p:nvPicPr>
            <p:cNvPr id="1028" name="Picture 4" descr="E:\baft farsoode\ax\pic\shahchw.jpg"/>
            <p:cNvPicPr>
              <a:picLocks noChangeAspect="1" noChangeArrowheads="1"/>
            </p:cNvPicPr>
            <p:nvPr/>
          </p:nvPicPr>
          <p:blipFill>
            <a:blip r:embed="rId5" cstate="screen">
              <a:clrChange>
                <a:clrFrom>
                  <a:srgbClr val="BEE2FA"/>
                </a:clrFrom>
                <a:clrTo>
                  <a:srgbClr val="BEE2FA">
                    <a:alpha val="0"/>
                  </a:srgbClr>
                </a:clrTo>
              </a:clrChange>
              <a:extLst>
                <a:ext uri="{28A0092B-C50C-407E-A947-70E740481C1C}">
                  <a14:useLocalDpi xmlns:a14="http://schemas.microsoft.com/office/drawing/2010/main"/>
                </a:ext>
              </a:extLst>
            </a:blip>
            <a:srcRect/>
            <a:stretch>
              <a:fillRect/>
            </a:stretch>
          </p:blipFill>
          <p:spPr bwMode="auto">
            <a:xfrm>
              <a:off x="0" y="0"/>
              <a:ext cx="1813436" cy="1464431"/>
            </a:xfrm>
            <a:prstGeom prst="rect">
              <a:avLst/>
            </a:prstGeom>
            <a:ln>
              <a:noFill/>
            </a:ln>
            <a:effectLst>
              <a:outerShdw blurRad="50800" dist="38100" dir="2700000" algn="tl" rotWithShape="0">
                <a:prstClr val="black">
                  <a:alpha val="40000"/>
                </a:prstClr>
              </a:outerShdw>
              <a:softEdge rad="63500"/>
            </a:effectLst>
          </p:spPr>
        </p:pic>
        <p:cxnSp>
          <p:nvCxnSpPr>
            <p:cNvPr id="263" name="Straight Connector 262"/>
            <p:cNvCxnSpPr/>
            <p:nvPr/>
          </p:nvCxnSpPr>
          <p:spPr bwMode="auto">
            <a:xfrm rot="5400000">
              <a:off x="-1535949" y="4179099"/>
              <a:ext cx="4071966" cy="1588"/>
            </a:xfrm>
            <a:prstGeom prst="line">
              <a:avLst/>
            </a:prstGeom>
            <a:ln cmpd="dbl">
              <a:solidFill>
                <a:srgbClr val="D1D1D1"/>
              </a:solidFill>
              <a:prstDash val="solid"/>
              <a:headEnd type="none" w="sm" len="sm"/>
              <a:tailEnd type="none" w="sm" len="sm"/>
            </a:ln>
          </p:spPr>
          <p:style>
            <a:lnRef idx="3">
              <a:schemeClr val="accent1"/>
            </a:lnRef>
            <a:fillRef idx="0">
              <a:schemeClr val="accent1"/>
            </a:fillRef>
            <a:effectRef idx="2">
              <a:schemeClr val="accent1"/>
            </a:effectRef>
            <a:fontRef idx="minor">
              <a:schemeClr val="tx1"/>
            </a:fontRef>
          </p:style>
        </p:cxnSp>
      </p:grpSp>
      <p:sp>
        <p:nvSpPr>
          <p:cNvPr id="27" name="Rectangle 26"/>
          <p:cNvSpPr/>
          <p:nvPr/>
        </p:nvSpPr>
        <p:spPr bwMode="auto">
          <a:xfrm>
            <a:off x="1077033" y="1714488"/>
            <a:ext cx="5934849" cy="1582626"/>
          </a:xfrm>
          <a:prstGeom prst="rect">
            <a:avLst/>
          </a:prstGeom>
          <a:solidFill>
            <a:schemeClr val="accent1">
              <a:lumMod val="75000"/>
              <a:alpha val="54000"/>
            </a:schemeClr>
          </a:solidFill>
          <a:ln w="12700" cap="sq" cmpd="sng" algn="ctr">
            <a:solidFill>
              <a:schemeClr val="tx1"/>
            </a:solidFill>
            <a:prstDash val="solid"/>
            <a:round/>
            <a:headEnd type="none" w="sm" len="sm"/>
            <a:tailEnd type="none" w="sm" len="sm"/>
          </a:ln>
          <a:effectLst>
            <a:softEdge rad="317500"/>
          </a:effectLst>
        </p:spPr>
        <p:txBody>
          <a:bodyPr vert="horz" wrap="square" lIns="84406" tIns="42203" rIns="84406" bIns="42203" numCol="1" rtlCol="0" anchor="t" anchorCtr="0" compatLnSpc="1">
            <a:prstTxWarp prst="textNoShape">
              <a:avLst/>
            </a:prstTxWarp>
          </a:bodyPr>
          <a:lstStyle/>
          <a:p>
            <a:pPr algn="l" rtl="0" fontAlgn="base">
              <a:spcBef>
                <a:spcPct val="0"/>
              </a:spcBef>
              <a:spcAft>
                <a:spcPct val="0"/>
              </a:spcAft>
            </a:pPr>
            <a:endParaRPr kumimoji="1" lang="en-US" sz="2215">
              <a:solidFill>
                <a:srgbClr val="000000"/>
              </a:solidFill>
              <a:latin typeface="Times New Roman" pitchFamily="18" charset="0"/>
            </a:endParaRPr>
          </a:p>
        </p:txBody>
      </p:sp>
      <p:sp>
        <p:nvSpPr>
          <p:cNvPr id="264" name="Rectangle 263"/>
          <p:cNvSpPr/>
          <p:nvPr/>
        </p:nvSpPr>
        <p:spPr>
          <a:xfrm>
            <a:off x="5850534" y="857232"/>
            <a:ext cx="1672254" cy="490134"/>
          </a:xfrm>
          <a:prstGeom prst="rect">
            <a:avLst/>
          </a:prstGeom>
        </p:spPr>
        <p:txBody>
          <a:bodyPr wrap="none">
            <a:spAutoFit/>
          </a:bodyPr>
          <a:lstStyle/>
          <a:p>
            <a:pPr algn="justLow"/>
            <a:r>
              <a:rPr lang="fa-IR" sz="2585" b="1" dirty="0">
                <a:ln w="12700">
                  <a:solidFill>
                    <a:srgbClr val="000000">
                      <a:satMod val="155000"/>
                    </a:srgbClr>
                  </a:solidFill>
                  <a:prstDash val="solid"/>
                </a:ln>
                <a:blipFill>
                  <a:blip r:embed="rId6"/>
                  <a:tile tx="0" ty="0" sx="100000" sy="100000" flip="none" algn="tl"/>
                </a:blipFill>
                <a:effectLst>
                  <a:outerShdw blurRad="41275" dist="20320" dir="1800000" algn="tl" rotWithShape="0">
                    <a:srgbClr val="000000">
                      <a:alpha val="40000"/>
                    </a:srgbClr>
                  </a:outerShdw>
                  <a:reflection blurRad="6350" stA="60000" endA="900" endPos="60000" dist="29997" dir="5400000" sy="-100000" algn="bl" rotWithShape="0"/>
                </a:effectLst>
                <a:cs typeface="B Aria" pitchFamily="2" charset="-78"/>
              </a:rPr>
              <a:t>همسایگی ها</a:t>
            </a:r>
          </a:p>
        </p:txBody>
      </p:sp>
      <p:pic>
        <p:nvPicPr>
          <p:cNvPr id="24" name="Picture 2" descr="Areal view-site-takhrib"/>
          <p:cNvPicPr>
            <a:picLocks noChangeAspect="1" noChangeArrowheads="1"/>
          </p:cNvPicPr>
          <p:nvPr/>
        </p:nvPicPr>
        <p:blipFill>
          <a:blip r:embed="rId7" cstate="screen">
            <a:lum bright="-6000"/>
            <a:extLst>
              <a:ext uri="{28A0092B-C50C-407E-A947-70E740481C1C}">
                <a14:useLocalDpi xmlns:a14="http://schemas.microsoft.com/office/drawing/2010/main"/>
              </a:ext>
            </a:extLst>
          </a:blip>
          <a:srcRect/>
          <a:stretch>
            <a:fillRect/>
          </a:stretch>
        </p:blipFill>
        <p:spPr bwMode="auto">
          <a:xfrm>
            <a:off x="904630" y="2769572"/>
            <a:ext cx="6766680" cy="2901482"/>
          </a:xfrm>
          <a:prstGeom prst="rect">
            <a:avLst/>
          </a:prstGeom>
          <a:ln>
            <a:noFill/>
          </a:ln>
          <a:effectLst>
            <a:outerShdw blurRad="292100" dist="139700" dir="2700000" algn="tl" rotWithShape="0">
              <a:srgbClr val="333333">
                <a:alpha val="65000"/>
              </a:srgbClr>
            </a:outerShdw>
          </a:effectLst>
        </p:spPr>
      </p:pic>
      <p:pic>
        <p:nvPicPr>
          <p:cNvPr id="25" name="Picture 40" descr="Site-new"/>
          <p:cNvPicPr>
            <a:picLocks noChangeAspect="1" noChangeArrowheads="1"/>
          </p:cNvPicPr>
          <p:nvPr/>
        </p:nvPicPr>
        <p:blipFill>
          <a:blip r:embed="rId8" cstate="screen">
            <a:clrChange>
              <a:clrFrom>
                <a:srgbClr val="010101"/>
              </a:clrFrom>
              <a:clrTo>
                <a:srgbClr val="010101">
                  <a:alpha val="0"/>
                </a:srgbClr>
              </a:clrTo>
            </a:clrChange>
            <a:lum bright="40000" contrast="30000"/>
            <a:extLst>
              <a:ext uri="{28A0092B-C50C-407E-A947-70E740481C1C}">
                <a14:useLocalDpi xmlns:a14="http://schemas.microsoft.com/office/drawing/2010/main"/>
              </a:ext>
            </a:extLst>
          </a:blip>
          <a:srcRect/>
          <a:stretch>
            <a:fillRect/>
          </a:stretch>
        </p:blipFill>
        <p:spPr bwMode="auto">
          <a:xfrm>
            <a:off x="715582" y="3362411"/>
            <a:ext cx="6112091" cy="2261616"/>
          </a:xfrm>
          <a:prstGeom prst="rect">
            <a:avLst/>
          </a:prstGeom>
          <a:noFill/>
          <a:ln w="9525">
            <a:noFill/>
            <a:miter lim="800000"/>
            <a:headEnd/>
            <a:tailEnd/>
          </a:ln>
        </p:spPr>
      </p:pic>
      <p:pic>
        <p:nvPicPr>
          <p:cNvPr id="26" name="Picture 41" descr="SIte-new-leg"/>
          <p:cNvPicPr>
            <a:picLocks noChangeAspect="1" noChangeArrowheads="1"/>
          </p:cNvPicPr>
          <p:nvPr/>
        </p:nvPicPr>
        <p:blipFill>
          <a:blip r:embed="rId9" cstate="screen">
            <a:clrChange>
              <a:clrFrom>
                <a:srgbClr val="000000"/>
              </a:clrFrom>
              <a:clrTo>
                <a:srgbClr val="000000">
                  <a:alpha val="0"/>
                </a:srgbClr>
              </a:clrTo>
            </a:clrChange>
            <a:lum bright="-40000" contrast="-40000"/>
            <a:extLst>
              <a:ext uri="{28A0092B-C50C-407E-A947-70E740481C1C}">
                <a14:useLocalDpi xmlns:a14="http://schemas.microsoft.com/office/drawing/2010/main"/>
              </a:ext>
            </a:extLst>
          </a:blip>
          <a:srcRect/>
          <a:stretch>
            <a:fillRect/>
          </a:stretch>
        </p:blipFill>
        <p:spPr bwMode="auto">
          <a:xfrm>
            <a:off x="7619556" y="4220556"/>
            <a:ext cx="1360873" cy="788369"/>
          </a:xfrm>
          <a:prstGeom prst="rect">
            <a:avLst/>
          </a:prstGeom>
          <a:noFill/>
        </p:spPr>
      </p:pic>
    </p:spTree>
    <p:extLst>
      <p:ext uri="{BB962C8B-B14F-4D97-AF65-F5344CB8AC3E}">
        <p14:creationId xmlns:p14="http://schemas.microsoft.com/office/powerpoint/2010/main" val="18035972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100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2000"/>
                                        <p:tgtEl>
                                          <p:spTgt spid="25"/>
                                        </p:tgtEl>
                                      </p:cBhvr>
                                    </p:animEffect>
                                  </p:childTnLst>
                                </p:cTn>
                              </p:par>
                              <p:par>
                                <p:cTn id="8" presetID="10" presetClass="entr" presetSubtype="0" fill="hold" nodeType="withEffect">
                                  <p:stCondLst>
                                    <p:cond delay="1000"/>
                                  </p:stCondLst>
                                  <p:childTnLst>
                                    <p:set>
                                      <p:cBhvr>
                                        <p:cTn id="9" dur="1" fill="hold">
                                          <p:stCondLst>
                                            <p:cond delay="0"/>
                                          </p:stCondLst>
                                        </p:cTn>
                                        <p:tgtEl>
                                          <p:spTgt spid="26"/>
                                        </p:tgtEl>
                                        <p:attrNameLst>
                                          <p:attrName>style.visibility</p:attrName>
                                        </p:attrNameLst>
                                      </p:cBhvr>
                                      <p:to>
                                        <p:strVal val="visible"/>
                                      </p:to>
                                    </p:set>
                                    <p:animEffect transition="in" filter="fade">
                                      <p:cBhvr>
                                        <p:cTn id="10" dur="2000"/>
                                        <p:tgtEl>
                                          <p:spTgt spid="26"/>
                                        </p:tgtEl>
                                      </p:cBhvr>
                                    </p:animEffect>
                                  </p:childTnLst>
                                </p:cTn>
                              </p:par>
                            </p:childTnLst>
                          </p:cTn>
                        </p:par>
                        <p:par>
                          <p:cTn id="11" fill="hold">
                            <p:stCondLst>
                              <p:cond delay="3000"/>
                            </p:stCondLst>
                            <p:childTnLst>
                              <p:par>
                                <p:cTn id="12" presetID="10" presetClass="entr" presetSubtype="0" fill="hold" nodeType="afterEffect">
                                  <p:stCondLst>
                                    <p:cond delay="3000"/>
                                  </p:stCondLst>
                                  <p:childTnLst>
                                    <p:set>
                                      <p:cBhvr>
                                        <p:cTn id="13" dur="1" fill="hold">
                                          <p:stCondLst>
                                            <p:cond delay="0"/>
                                          </p:stCondLst>
                                        </p:cTn>
                                        <p:tgtEl>
                                          <p:spTgt spid="24"/>
                                        </p:tgtEl>
                                        <p:attrNameLst>
                                          <p:attrName>style.visibility</p:attrName>
                                        </p:attrNameLst>
                                      </p:cBhvr>
                                      <p:to>
                                        <p:strVal val="visible"/>
                                      </p:to>
                                    </p:set>
                                    <p:animEffect transition="in" filter="fade">
                                      <p:cBhvr>
                                        <p:cTn id="14" dur="2000"/>
                                        <p:tgtEl>
                                          <p:spTgt spid="24"/>
                                        </p:tgtEl>
                                      </p:cBhvr>
                                    </p:animEffect>
                                  </p:childTnLst>
                                </p:cTn>
                              </p:par>
                            </p:childTnLst>
                          </p:cTn>
                        </p:par>
                      </p:childTnLst>
                    </p:cTn>
                  </p:par>
                  <p:par>
                    <p:cTn id="15" fill="hold">
                      <p:stCondLst>
                        <p:cond delay="indefinite"/>
                      </p:stCondLst>
                      <p:childTnLst>
                        <p:par>
                          <p:cTn id="16" fill="hold">
                            <p:stCondLst>
                              <p:cond delay="0"/>
                            </p:stCondLst>
                            <p:childTnLst>
                              <p:par>
                                <p:cTn id="17" presetID="42" presetClass="path" presetSubtype="0" accel="50000" decel="50000" fill="hold" nodeType="clickEffect">
                                  <p:stCondLst>
                                    <p:cond delay="0"/>
                                  </p:stCondLst>
                                  <p:childTnLst>
                                    <p:animMotion origin="layout" path="M -3.88889E-6 -1.11111E-6 L -0.00034 0.15 " pathEditMode="relative" rAng="0" ptsTypes="AA">
                                      <p:cBhvr>
                                        <p:cTn id="18" dur="3000" fill="hold"/>
                                        <p:tgtEl>
                                          <p:spTgt spid="24"/>
                                        </p:tgtEl>
                                        <p:attrNameLst>
                                          <p:attrName>ppt_x</p:attrName>
                                          <p:attrName>ppt_y</p:attrName>
                                        </p:attrNameLst>
                                      </p:cBhvr>
                                      <p:rCtr x="0" y="75"/>
                                    </p:animMotion>
                                  </p:childTnLst>
                                </p:cTn>
                              </p:par>
                              <p:par>
                                <p:cTn id="19" presetID="64" presetClass="path" presetSubtype="0" accel="50000" decel="50000" fill="hold" nodeType="withEffect">
                                  <p:stCondLst>
                                    <p:cond delay="0"/>
                                  </p:stCondLst>
                                  <p:childTnLst>
                                    <p:animMotion origin="layout" path="M -4.44444E-6 -1.48148E-6 L 0.00139 -0.25579 " pathEditMode="relative" rAng="0" ptsTypes="AA">
                                      <p:cBhvr>
                                        <p:cTn id="20" dur="2000" fill="hold"/>
                                        <p:tgtEl>
                                          <p:spTgt spid="25"/>
                                        </p:tgtEl>
                                        <p:attrNameLst>
                                          <p:attrName>ppt_x</p:attrName>
                                          <p:attrName>ppt_y</p:attrName>
                                        </p:attrNameLst>
                                      </p:cBhvr>
                                      <p:rCtr x="1" y="-128"/>
                                    </p:animMotion>
                                  </p:childTnLst>
                                </p:cTn>
                              </p:par>
                            </p:childTnLst>
                          </p:cTn>
                        </p:par>
                      </p:childTnLst>
                    </p:cTn>
                  </p:par>
                  <p:par>
                    <p:cTn id="21" fill="hold">
                      <p:stCondLst>
                        <p:cond delay="indefinite"/>
                      </p:stCondLst>
                      <p:childTnLst>
                        <p:par>
                          <p:cTn id="22" fill="hold">
                            <p:stCondLst>
                              <p:cond delay="0"/>
                            </p:stCondLst>
                            <p:childTnLst>
                              <p:par>
                                <p:cTn id="23" presetID="10" presetClass="exit" presetSubtype="0" fill="hold" nodeType="clickEffect">
                                  <p:stCondLst>
                                    <p:cond delay="0"/>
                                  </p:stCondLst>
                                  <p:childTnLst>
                                    <p:animEffect transition="out" filter="fade">
                                      <p:cBhvr>
                                        <p:cTn id="24" dur="2000"/>
                                        <p:tgtEl>
                                          <p:spTgt spid="25"/>
                                        </p:tgtEl>
                                      </p:cBhvr>
                                    </p:animEffect>
                                    <p:set>
                                      <p:cBhvr>
                                        <p:cTn id="25" dur="1" fill="hold">
                                          <p:stCondLst>
                                            <p:cond delay="1999"/>
                                          </p:stCondLst>
                                        </p:cTn>
                                        <p:tgtEl>
                                          <p:spTgt spid="25"/>
                                        </p:tgtEl>
                                        <p:attrNameLst>
                                          <p:attrName>style.visibility</p:attrName>
                                        </p:attrNameLst>
                                      </p:cBhvr>
                                      <p:to>
                                        <p:strVal val="hidden"/>
                                      </p:to>
                                    </p:set>
                                  </p:childTnLst>
                                </p:cTn>
                              </p:par>
                              <p:par>
                                <p:cTn id="26" presetID="10" presetClass="exit" presetSubtype="0" fill="hold" nodeType="withEffect">
                                  <p:stCondLst>
                                    <p:cond delay="0"/>
                                  </p:stCondLst>
                                  <p:childTnLst>
                                    <p:animEffect transition="out" filter="fade">
                                      <p:cBhvr>
                                        <p:cTn id="27" dur="2000"/>
                                        <p:tgtEl>
                                          <p:spTgt spid="26"/>
                                        </p:tgtEl>
                                      </p:cBhvr>
                                    </p:animEffect>
                                    <p:set>
                                      <p:cBhvr>
                                        <p:cTn id="28" dur="1" fill="hold">
                                          <p:stCondLst>
                                            <p:cond delay="1999"/>
                                          </p:stCondLst>
                                        </p:cTn>
                                        <p:tgtEl>
                                          <p:spTgt spid="2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66"/>
          <p:cNvGrpSpPr/>
          <p:nvPr/>
        </p:nvGrpSpPr>
        <p:grpSpPr>
          <a:xfrm>
            <a:off x="0" y="263769"/>
            <a:ext cx="9144000" cy="6327790"/>
            <a:chOff x="0" y="0"/>
            <a:chExt cx="9144000" cy="6855106"/>
          </a:xfrm>
        </p:grpSpPr>
        <p:pic>
          <p:nvPicPr>
            <p:cNvPr id="3" name="Picture 2" descr="E:\baft farsoode\ax\pic\bird%20view.jpg"/>
            <p:cNvPicPr>
              <a:picLocks noChangeAspect="1" noChangeArrowheads="1"/>
            </p:cNvPicPr>
            <p:nvPr/>
          </p:nvPicPr>
          <p:blipFill>
            <a:blip r:embed="rId2">
              <a:clrChange>
                <a:clrFrom>
                  <a:srgbClr val="000000"/>
                </a:clrFrom>
                <a:clrTo>
                  <a:srgbClr val="000000">
                    <a:alpha val="0"/>
                  </a:srgbClr>
                </a:clrTo>
              </a:clrChange>
              <a:duotone>
                <a:schemeClr val="accent6">
                  <a:shade val="45000"/>
                  <a:satMod val="135000"/>
                </a:schemeClr>
                <a:prstClr val="white"/>
              </a:duotone>
              <a:lum bright="20000" contrast="-75000"/>
            </a:blip>
            <a:srcRect/>
            <a:stretch>
              <a:fillRect/>
            </a:stretch>
          </p:blipFill>
          <p:spPr bwMode="auto">
            <a:xfrm>
              <a:off x="0" y="2694698"/>
              <a:ext cx="9144000" cy="4160408"/>
            </a:xfrm>
            <a:prstGeom prst="rect">
              <a:avLst/>
            </a:prstGeom>
            <a:ln>
              <a:noFill/>
            </a:ln>
            <a:effectLst>
              <a:outerShdw blurRad="50800" dist="50800" dir="2700000" algn="tl" rotWithShape="0">
                <a:schemeClr val="tx1">
                  <a:alpha val="40000"/>
                </a:schemeClr>
              </a:outerShdw>
            </a:effectLst>
          </p:spPr>
        </p:pic>
        <p:grpSp>
          <p:nvGrpSpPr>
            <p:cNvPr id="4" name="Group 259"/>
            <p:cNvGrpSpPr/>
            <p:nvPr/>
          </p:nvGrpSpPr>
          <p:grpSpPr>
            <a:xfrm flipV="1">
              <a:off x="271048" y="857232"/>
              <a:ext cx="5944026" cy="4143404"/>
              <a:chOff x="-236" y="1676402"/>
              <a:chExt cx="5944026" cy="5181601"/>
            </a:xfrm>
          </p:grpSpPr>
          <p:sp>
            <p:nvSpPr>
              <p:cNvPr id="250" name="Rectangle 25"/>
              <p:cNvSpPr>
                <a:spLocks noChangeArrowheads="1"/>
              </p:cNvSpPr>
              <p:nvPr/>
            </p:nvSpPr>
            <p:spPr bwMode="auto">
              <a:xfrm>
                <a:off x="329988" y="4038602"/>
                <a:ext cx="165112" cy="2667001"/>
              </a:xfrm>
              <a:prstGeom prst="rect">
                <a:avLst/>
              </a:prstGeom>
              <a:gradFill rotWithShape="1">
                <a:gsLst>
                  <a:gs pos="0">
                    <a:schemeClr val="bg1">
                      <a:lumMod val="65000"/>
                    </a:schemeClr>
                  </a:gs>
                  <a:gs pos="100000">
                    <a:srgbClr val="FFFFCC"/>
                  </a:gs>
                </a:gsLst>
                <a:lin ang="5400000" scaled="1"/>
              </a:gradFill>
              <a:ln w="9525">
                <a:noFill/>
                <a:miter lim="800000"/>
                <a:headEnd/>
                <a:tailEnd/>
              </a:ln>
              <a:effectLst/>
            </p:spPr>
            <p:txBody>
              <a:bodyPr wrap="none" anchor="ctr"/>
              <a:lstStyle/>
              <a:p>
                <a:pPr>
                  <a:defRPr/>
                </a:pPr>
                <a:endParaRPr lang="fa-IR" sz="1662" kern="0">
                  <a:solidFill>
                    <a:sysClr val="windowText" lastClr="000000"/>
                  </a:solidFill>
                </a:endParaRPr>
              </a:p>
            </p:txBody>
          </p:sp>
          <p:sp>
            <p:nvSpPr>
              <p:cNvPr id="251" name="Rectangle 26"/>
              <p:cNvSpPr>
                <a:spLocks noChangeArrowheads="1"/>
              </p:cNvSpPr>
              <p:nvPr/>
            </p:nvSpPr>
            <p:spPr bwMode="auto">
              <a:xfrm>
                <a:off x="164876" y="6400803"/>
                <a:ext cx="3219681" cy="152400"/>
              </a:xfrm>
              <a:prstGeom prst="rect">
                <a:avLst/>
              </a:prstGeom>
              <a:gradFill rotWithShape="1">
                <a:gsLst>
                  <a:gs pos="0">
                    <a:srgbClr val="FFFFCC"/>
                  </a:gs>
                  <a:gs pos="100000">
                    <a:srgbClr val="FFFFCC">
                      <a:gamma/>
                      <a:shade val="46275"/>
                      <a:invGamma/>
                    </a:srgbClr>
                  </a:gs>
                </a:gsLst>
                <a:lin ang="0" scaled="1"/>
              </a:gradFill>
              <a:ln w="9525">
                <a:noFill/>
                <a:miter lim="800000"/>
                <a:headEnd/>
                <a:tailEnd/>
              </a:ln>
              <a:effectLst/>
            </p:spPr>
            <p:txBody>
              <a:bodyPr wrap="none" anchor="ctr"/>
              <a:lstStyle/>
              <a:p>
                <a:pPr>
                  <a:defRPr/>
                </a:pPr>
                <a:endParaRPr lang="fa-IR" sz="1662" kern="0">
                  <a:solidFill>
                    <a:sysClr val="windowText" lastClr="000000"/>
                  </a:solidFill>
                </a:endParaRPr>
              </a:p>
            </p:txBody>
          </p:sp>
          <p:sp>
            <p:nvSpPr>
              <p:cNvPr id="252" name="Rectangle 27"/>
              <p:cNvSpPr>
                <a:spLocks noChangeArrowheads="1"/>
              </p:cNvSpPr>
              <p:nvPr/>
            </p:nvSpPr>
            <p:spPr bwMode="auto">
              <a:xfrm>
                <a:off x="495100" y="5791203"/>
                <a:ext cx="82556" cy="609600"/>
              </a:xfrm>
              <a:prstGeom prst="rect">
                <a:avLst/>
              </a:prstGeom>
              <a:solidFill>
                <a:srgbClr val="CC9900"/>
              </a:solidFill>
              <a:ln w="9525">
                <a:noFill/>
                <a:miter lim="800000"/>
                <a:headEnd/>
                <a:tailEnd/>
              </a:ln>
              <a:effectLst/>
            </p:spPr>
            <p:txBody>
              <a:bodyPr wrap="none" anchor="ctr"/>
              <a:lstStyle/>
              <a:p>
                <a:pPr>
                  <a:defRPr/>
                </a:pPr>
                <a:endParaRPr lang="fa-IR" sz="1662" kern="0">
                  <a:solidFill>
                    <a:sysClr val="windowText" lastClr="000000"/>
                  </a:solidFill>
                </a:endParaRPr>
              </a:p>
            </p:txBody>
          </p:sp>
          <p:sp>
            <p:nvSpPr>
              <p:cNvPr id="253" name="Rectangle 28"/>
              <p:cNvSpPr>
                <a:spLocks noChangeArrowheads="1"/>
              </p:cNvSpPr>
              <p:nvPr/>
            </p:nvSpPr>
            <p:spPr bwMode="auto">
              <a:xfrm rot="5400000">
                <a:off x="828501" y="6073757"/>
                <a:ext cx="76200" cy="577891"/>
              </a:xfrm>
              <a:prstGeom prst="rect">
                <a:avLst/>
              </a:prstGeom>
              <a:solidFill>
                <a:srgbClr val="CC9900"/>
              </a:solidFill>
              <a:ln w="9525">
                <a:noFill/>
                <a:miter lim="800000"/>
                <a:headEnd/>
                <a:tailEnd/>
              </a:ln>
              <a:effectLst/>
            </p:spPr>
            <p:txBody>
              <a:bodyPr wrap="none" anchor="ctr"/>
              <a:lstStyle/>
              <a:p>
                <a:pPr>
                  <a:defRPr/>
                </a:pPr>
                <a:endParaRPr lang="fa-IR" sz="1662" kern="0">
                  <a:solidFill>
                    <a:sysClr val="windowText" lastClr="000000"/>
                  </a:solidFill>
                </a:endParaRPr>
              </a:p>
            </p:txBody>
          </p:sp>
          <p:sp>
            <p:nvSpPr>
              <p:cNvPr id="254" name="Line 29"/>
              <p:cNvSpPr>
                <a:spLocks noChangeShapeType="1"/>
              </p:cNvSpPr>
              <p:nvPr/>
            </p:nvSpPr>
            <p:spPr bwMode="auto">
              <a:xfrm>
                <a:off x="3384557" y="6477003"/>
                <a:ext cx="1568562" cy="0"/>
              </a:xfrm>
              <a:prstGeom prst="line">
                <a:avLst/>
              </a:prstGeom>
              <a:ln w="12700">
                <a:prstDash val="sysDot"/>
                <a:headEnd/>
                <a:tailEnd/>
              </a:ln>
            </p:spPr>
            <p:style>
              <a:lnRef idx="1">
                <a:schemeClr val="dk1"/>
              </a:lnRef>
              <a:fillRef idx="0">
                <a:schemeClr val="dk1"/>
              </a:fillRef>
              <a:effectRef idx="0">
                <a:schemeClr val="dk1"/>
              </a:effectRef>
              <a:fontRef idx="minor">
                <a:schemeClr val="tx1"/>
              </a:fontRef>
            </p:style>
            <p:txBody>
              <a:bodyPr/>
              <a:lstStyle/>
              <a:p>
                <a:pPr>
                  <a:defRPr/>
                </a:pPr>
                <a:endParaRPr lang="fa-IR" sz="1662" kern="0">
                  <a:solidFill>
                    <a:sysClr val="windowText" lastClr="000000"/>
                  </a:solidFill>
                </a:endParaRPr>
              </a:p>
            </p:txBody>
          </p:sp>
          <p:sp>
            <p:nvSpPr>
              <p:cNvPr id="255" name="Line 30"/>
              <p:cNvSpPr>
                <a:spLocks noChangeShapeType="1"/>
              </p:cNvSpPr>
              <p:nvPr/>
            </p:nvSpPr>
            <p:spPr bwMode="auto">
              <a:xfrm>
                <a:off x="3384557" y="6553203"/>
                <a:ext cx="2559233" cy="0"/>
              </a:xfrm>
              <a:prstGeom prst="line">
                <a:avLst/>
              </a:prstGeom>
              <a:ln w="19050">
                <a:prstDash val="sysDot"/>
                <a:headEnd/>
                <a:tailEnd/>
              </a:ln>
            </p:spPr>
            <p:style>
              <a:lnRef idx="1">
                <a:schemeClr val="accent1"/>
              </a:lnRef>
              <a:fillRef idx="0">
                <a:schemeClr val="accent1"/>
              </a:fillRef>
              <a:effectRef idx="0">
                <a:schemeClr val="accent1"/>
              </a:effectRef>
              <a:fontRef idx="minor">
                <a:schemeClr val="tx1"/>
              </a:fontRef>
            </p:style>
            <p:txBody>
              <a:bodyPr/>
              <a:lstStyle/>
              <a:p>
                <a:pPr>
                  <a:defRPr/>
                </a:pPr>
                <a:endParaRPr lang="fa-IR" sz="1662" kern="0">
                  <a:solidFill>
                    <a:sysClr val="windowText" lastClr="000000"/>
                  </a:solidFill>
                </a:endParaRPr>
              </a:p>
            </p:txBody>
          </p:sp>
          <p:sp>
            <p:nvSpPr>
              <p:cNvPr id="256" name="Line 32"/>
              <p:cNvSpPr>
                <a:spLocks noChangeShapeType="1"/>
              </p:cNvSpPr>
              <p:nvPr/>
            </p:nvSpPr>
            <p:spPr bwMode="auto">
              <a:xfrm flipH="1">
                <a:off x="-236" y="6477003"/>
                <a:ext cx="3384793" cy="0"/>
              </a:xfrm>
              <a:prstGeom prst="line">
                <a:avLst/>
              </a:prstGeom>
              <a:noFill/>
              <a:ln w="22225">
                <a:solidFill>
                  <a:srgbClr val="9383B3"/>
                </a:solidFill>
                <a:prstDash val="sysDot"/>
                <a:round/>
                <a:headEnd/>
                <a:tailEnd/>
              </a:ln>
              <a:effectLst/>
            </p:spPr>
            <p:txBody>
              <a:bodyPr/>
              <a:lstStyle/>
              <a:p>
                <a:pPr>
                  <a:defRPr/>
                </a:pPr>
                <a:endParaRPr lang="fa-IR" sz="1662" kern="0">
                  <a:solidFill>
                    <a:sysClr val="windowText" lastClr="000000"/>
                  </a:solidFill>
                </a:endParaRPr>
              </a:p>
            </p:txBody>
          </p:sp>
          <p:sp>
            <p:nvSpPr>
              <p:cNvPr id="257" name="Line 33"/>
              <p:cNvSpPr>
                <a:spLocks noChangeShapeType="1"/>
              </p:cNvSpPr>
              <p:nvPr/>
            </p:nvSpPr>
            <p:spPr bwMode="auto">
              <a:xfrm flipV="1">
                <a:off x="412544" y="4038602"/>
                <a:ext cx="0" cy="2819401"/>
              </a:xfrm>
              <a:prstGeom prst="line">
                <a:avLst/>
              </a:prstGeom>
              <a:noFill/>
              <a:ln w="22225">
                <a:solidFill>
                  <a:srgbClr val="9383B3"/>
                </a:solidFill>
                <a:prstDash val="sysDot"/>
                <a:round/>
                <a:headEnd/>
                <a:tailEnd/>
              </a:ln>
              <a:effectLst/>
            </p:spPr>
            <p:txBody>
              <a:bodyPr/>
              <a:lstStyle/>
              <a:p>
                <a:pPr>
                  <a:defRPr/>
                </a:pPr>
                <a:endParaRPr lang="fa-IR" sz="1662" kern="0">
                  <a:solidFill>
                    <a:sysClr val="windowText" lastClr="000000"/>
                  </a:solidFill>
                </a:endParaRPr>
              </a:p>
            </p:txBody>
          </p:sp>
          <p:sp>
            <p:nvSpPr>
              <p:cNvPr id="258" name="Line 34"/>
              <p:cNvSpPr>
                <a:spLocks noChangeShapeType="1"/>
              </p:cNvSpPr>
              <p:nvPr/>
            </p:nvSpPr>
            <p:spPr bwMode="auto">
              <a:xfrm flipV="1">
                <a:off x="412544" y="2362202"/>
                <a:ext cx="0" cy="1676400"/>
              </a:xfrm>
              <a:prstGeom prst="line">
                <a:avLst/>
              </a:prstGeom>
              <a:ln w="12700">
                <a:prstDash val="sysDot"/>
                <a:headEnd/>
                <a:tailEnd/>
              </a:ln>
            </p:spPr>
            <p:style>
              <a:lnRef idx="1">
                <a:schemeClr val="dk1"/>
              </a:lnRef>
              <a:fillRef idx="0">
                <a:schemeClr val="dk1"/>
              </a:fillRef>
              <a:effectRef idx="0">
                <a:schemeClr val="dk1"/>
              </a:effectRef>
              <a:fontRef idx="minor">
                <a:schemeClr val="tx1"/>
              </a:fontRef>
            </p:style>
            <p:txBody>
              <a:bodyPr/>
              <a:lstStyle/>
              <a:p>
                <a:pPr>
                  <a:defRPr/>
                </a:pPr>
                <a:endParaRPr lang="fa-IR" sz="1662" kern="0">
                  <a:solidFill>
                    <a:sysClr val="windowText" lastClr="000000"/>
                  </a:solidFill>
                </a:endParaRPr>
              </a:p>
            </p:txBody>
          </p:sp>
          <p:sp>
            <p:nvSpPr>
              <p:cNvPr id="259" name="Line 35"/>
              <p:cNvSpPr>
                <a:spLocks noChangeShapeType="1"/>
              </p:cNvSpPr>
              <p:nvPr/>
            </p:nvSpPr>
            <p:spPr bwMode="auto">
              <a:xfrm flipV="1">
                <a:off x="329988" y="1676402"/>
                <a:ext cx="0" cy="2362200"/>
              </a:xfrm>
              <a:prstGeom prst="line">
                <a:avLst/>
              </a:prstGeom>
              <a:ln w="19050">
                <a:prstDash val="sysDot"/>
                <a:headEnd/>
                <a:tailEnd/>
              </a:ln>
            </p:spPr>
            <p:style>
              <a:lnRef idx="1">
                <a:schemeClr val="accent1"/>
              </a:lnRef>
              <a:fillRef idx="0">
                <a:schemeClr val="accent1"/>
              </a:fillRef>
              <a:effectRef idx="0">
                <a:schemeClr val="accent1"/>
              </a:effectRef>
              <a:fontRef idx="minor">
                <a:schemeClr val="tx1"/>
              </a:fontRef>
            </p:style>
            <p:txBody>
              <a:bodyPr/>
              <a:lstStyle/>
              <a:p>
                <a:pPr>
                  <a:defRPr/>
                </a:pPr>
                <a:endParaRPr lang="fa-IR" sz="1662" kern="0">
                  <a:solidFill>
                    <a:sysClr val="windowText" lastClr="000000"/>
                  </a:solidFill>
                </a:endParaRPr>
              </a:p>
            </p:txBody>
          </p:sp>
        </p:grpSp>
        <p:grpSp>
          <p:nvGrpSpPr>
            <p:cNvPr id="5" name="Group 15"/>
            <p:cNvGrpSpPr/>
            <p:nvPr/>
          </p:nvGrpSpPr>
          <p:grpSpPr>
            <a:xfrm>
              <a:off x="67432" y="538679"/>
              <a:ext cx="5218950" cy="3318948"/>
              <a:chOff x="73051" y="538679"/>
              <a:chExt cx="5653862" cy="3318948"/>
            </a:xfrm>
          </p:grpSpPr>
          <p:sp>
            <p:nvSpPr>
              <p:cNvPr id="7" name="Rectangle 6"/>
              <p:cNvSpPr/>
              <p:nvPr/>
            </p:nvSpPr>
            <p:spPr>
              <a:xfrm>
                <a:off x="1824455" y="538679"/>
                <a:ext cx="3902458" cy="407750"/>
              </a:xfrm>
              <a:prstGeom prst="rect">
                <a:avLst/>
              </a:prstGeom>
            </p:spPr>
            <p:txBody>
              <a:bodyPr wrap="none">
                <a:spAutoFit/>
              </a:bodyPr>
              <a:lstStyle/>
              <a:p>
                <a:pPr>
                  <a:defRPr/>
                </a:pPr>
                <a:r>
                  <a:rPr lang="en-US" sz="1846" b="1" kern="0" dirty="0">
                    <a:ln w="10541" cmpd="sng">
                      <a:solidFill>
                        <a:srgbClr val="EAEAEA">
                          <a:shade val="88000"/>
                          <a:satMod val="110000"/>
                        </a:srgbClr>
                      </a:solidFill>
                      <a:prstDash val="solid"/>
                    </a:ln>
                    <a:gradFill>
                      <a:gsLst>
                        <a:gs pos="0">
                          <a:srgbClr val="EAEAEA">
                            <a:tint val="40000"/>
                            <a:satMod val="250000"/>
                          </a:srgbClr>
                        </a:gs>
                        <a:gs pos="9000">
                          <a:srgbClr val="EAEAEA">
                            <a:tint val="52000"/>
                            <a:satMod val="300000"/>
                          </a:srgbClr>
                        </a:gs>
                        <a:gs pos="50000">
                          <a:srgbClr val="EAEAEA">
                            <a:shade val="20000"/>
                            <a:satMod val="300000"/>
                          </a:srgbClr>
                        </a:gs>
                        <a:gs pos="79000">
                          <a:srgbClr val="EAEAEA">
                            <a:tint val="52000"/>
                            <a:satMod val="300000"/>
                          </a:srgbClr>
                        </a:gs>
                        <a:gs pos="100000">
                          <a:srgbClr val="EAEAEA">
                            <a:tint val="40000"/>
                            <a:satMod val="250000"/>
                          </a:srgbClr>
                        </a:gs>
                      </a:gsLst>
                      <a:lin ang="5400000"/>
                    </a:gradFill>
                    <a:latin typeface="BankGothic Lt BT" pitchFamily="34" charset="0"/>
                  </a:rPr>
                  <a:t>(</a:t>
                </a:r>
                <a:r>
                  <a:rPr lang="en-US" sz="1846" b="1" kern="0" dirty="0" err="1">
                    <a:ln w="10541" cmpd="sng">
                      <a:solidFill>
                        <a:srgbClr val="EAEAEA">
                          <a:shade val="88000"/>
                          <a:satMod val="110000"/>
                        </a:srgbClr>
                      </a:solidFill>
                      <a:prstDash val="solid"/>
                    </a:ln>
                    <a:gradFill>
                      <a:gsLst>
                        <a:gs pos="0">
                          <a:srgbClr val="EAEAEA">
                            <a:tint val="40000"/>
                            <a:satMod val="250000"/>
                          </a:srgbClr>
                        </a:gs>
                        <a:gs pos="9000">
                          <a:srgbClr val="EAEAEA">
                            <a:tint val="52000"/>
                            <a:satMod val="300000"/>
                          </a:srgbClr>
                        </a:gs>
                        <a:gs pos="50000">
                          <a:srgbClr val="EAEAEA">
                            <a:shade val="20000"/>
                            <a:satMod val="300000"/>
                          </a:srgbClr>
                        </a:gs>
                        <a:gs pos="79000">
                          <a:srgbClr val="EAEAEA">
                            <a:tint val="52000"/>
                            <a:satMod val="300000"/>
                          </a:srgbClr>
                        </a:gs>
                        <a:gs pos="100000">
                          <a:srgbClr val="EAEAEA">
                            <a:tint val="40000"/>
                            <a:satMod val="250000"/>
                          </a:srgbClr>
                        </a:gs>
                      </a:gsLst>
                      <a:lin ang="5400000"/>
                    </a:gradFill>
                    <a:latin typeface="BankGothic Lt BT" pitchFamily="34" charset="0"/>
                  </a:rPr>
                  <a:t>beinolharamein</a:t>
                </a:r>
                <a:r>
                  <a:rPr lang="en-US" sz="1846" b="1" kern="0" dirty="0">
                    <a:ln w="10541" cmpd="sng">
                      <a:solidFill>
                        <a:srgbClr val="EAEAEA">
                          <a:shade val="88000"/>
                          <a:satMod val="110000"/>
                        </a:srgbClr>
                      </a:solidFill>
                      <a:prstDash val="solid"/>
                    </a:ln>
                    <a:gradFill>
                      <a:gsLst>
                        <a:gs pos="0">
                          <a:srgbClr val="EAEAEA">
                            <a:tint val="40000"/>
                            <a:satMod val="250000"/>
                          </a:srgbClr>
                        </a:gs>
                        <a:gs pos="9000">
                          <a:srgbClr val="EAEAEA">
                            <a:tint val="52000"/>
                            <a:satMod val="300000"/>
                          </a:srgbClr>
                        </a:gs>
                        <a:gs pos="50000">
                          <a:srgbClr val="EAEAEA">
                            <a:shade val="20000"/>
                            <a:satMod val="300000"/>
                          </a:srgbClr>
                        </a:gs>
                        <a:gs pos="79000">
                          <a:srgbClr val="EAEAEA">
                            <a:tint val="52000"/>
                            <a:satMod val="300000"/>
                          </a:srgbClr>
                        </a:gs>
                        <a:gs pos="100000">
                          <a:srgbClr val="EAEAEA">
                            <a:tint val="40000"/>
                            <a:satMod val="250000"/>
                          </a:srgbClr>
                        </a:gs>
                      </a:gsLst>
                      <a:lin ang="5400000"/>
                    </a:gradFill>
                    <a:latin typeface="BankGothic Lt BT" pitchFamily="34" charset="0"/>
                  </a:rPr>
                  <a:t> of shiraz)</a:t>
                </a:r>
                <a:endParaRPr lang="fa-IR" sz="1846" b="1" kern="0" dirty="0">
                  <a:ln w="10541" cmpd="sng">
                    <a:solidFill>
                      <a:srgbClr val="EAEAEA">
                        <a:shade val="88000"/>
                        <a:satMod val="110000"/>
                      </a:srgbClr>
                    </a:solidFill>
                    <a:prstDash val="solid"/>
                  </a:ln>
                  <a:gradFill>
                    <a:gsLst>
                      <a:gs pos="0">
                        <a:srgbClr val="EAEAEA">
                          <a:tint val="40000"/>
                          <a:satMod val="250000"/>
                        </a:srgbClr>
                      </a:gs>
                      <a:gs pos="9000">
                        <a:srgbClr val="EAEAEA">
                          <a:tint val="52000"/>
                          <a:satMod val="300000"/>
                        </a:srgbClr>
                      </a:gs>
                      <a:gs pos="50000">
                        <a:srgbClr val="EAEAEA">
                          <a:shade val="20000"/>
                          <a:satMod val="300000"/>
                        </a:srgbClr>
                      </a:gs>
                      <a:gs pos="79000">
                        <a:srgbClr val="EAEAEA">
                          <a:tint val="52000"/>
                          <a:satMod val="300000"/>
                        </a:srgbClr>
                      </a:gs>
                      <a:gs pos="100000">
                        <a:srgbClr val="EAEAEA">
                          <a:tint val="40000"/>
                          <a:satMod val="250000"/>
                        </a:srgbClr>
                      </a:gs>
                    </a:gsLst>
                    <a:lin ang="5400000"/>
                  </a:gradFill>
                  <a:latin typeface="BankGothic Lt BT" pitchFamily="34" charset="0"/>
                </a:endParaRPr>
              </a:p>
            </p:txBody>
          </p:sp>
          <p:sp>
            <p:nvSpPr>
              <p:cNvPr id="8" name="Rectangle 7"/>
              <p:cNvSpPr/>
              <p:nvPr/>
            </p:nvSpPr>
            <p:spPr>
              <a:xfrm rot="16200000">
                <a:off x="-1131431" y="2276027"/>
                <a:ext cx="2786082" cy="377118"/>
              </a:xfrm>
              <a:prstGeom prst="rect">
                <a:avLst/>
              </a:prstGeom>
            </p:spPr>
            <p:txBody>
              <a:bodyPr wrap="square">
                <a:spAutoFit/>
                <a:scene3d>
                  <a:camera prst="orthographicFront"/>
                  <a:lightRig rig="glow" dir="tl">
                    <a:rot lat="0" lon="0" rev="5400000"/>
                  </a:lightRig>
                </a:scene3d>
                <a:sp3d contourW="12700">
                  <a:bevelT w="25400" h="25400"/>
                  <a:contourClr>
                    <a:schemeClr val="accent6">
                      <a:shade val="73000"/>
                    </a:schemeClr>
                  </a:contourClr>
                </a:sp3d>
              </a:bodyPr>
              <a:lstStyle/>
              <a:p>
                <a:pPr algn="ctr"/>
                <a:r>
                  <a:rPr lang="fa-IR" sz="1662" b="1" dirty="0">
                    <a:ln w="11430"/>
                    <a:gradFill>
                      <a:gsLst>
                        <a:gs pos="0">
                          <a:srgbClr val="555555">
                            <a:tint val="90000"/>
                            <a:satMod val="120000"/>
                          </a:srgbClr>
                        </a:gs>
                        <a:gs pos="25000">
                          <a:srgbClr val="555555">
                            <a:tint val="93000"/>
                            <a:satMod val="120000"/>
                          </a:srgbClr>
                        </a:gs>
                        <a:gs pos="50000">
                          <a:srgbClr val="555555">
                            <a:shade val="89000"/>
                            <a:satMod val="110000"/>
                          </a:srgbClr>
                        </a:gs>
                        <a:gs pos="75000">
                          <a:srgbClr val="555555">
                            <a:tint val="93000"/>
                            <a:satMod val="120000"/>
                          </a:srgbClr>
                        </a:gs>
                        <a:gs pos="100000">
                          <a:srgbClr val="555555">
                            <a:tint val="90000"/>
                            <a:satMod val="120000"/>
                          </a:srgbClr>
                        </a:gs>
                      </a:gsLst>
                      <a:lin ang="5400000"/>
                    </a:gradFill>
                    <a:effectLst>
                      <a:outerShdw blurRad="80000" dist="40000" dir="5040000" algn="tl">
                        <a:srgbClr val="000000">
                          <a:alpha val="30000"/>
                        </a:srgbClr>
                      </a:outerShdw>
                    </a:effectLst>
                    <a:cs typeface="B Kamran" pitchFamily="2" charset="-78"/>
                  </a:rPr>
                  <a:t>بین الحرمین شیراز</a:t>
                </a:r>
              </a:p>
            </p:txBody>
          </p:sp>
        </p:grpSp>
        <p:pic>
          <p:nvPicPr>
            <p:cNvPr id="235" name="Picture 6" descr="شاهچراغ؛ شیراز؛ عکس از آنوبانینی">
              <a:hlinkClick r:id="rId3"/>
            </p:cNvPr>
            <p:cNvPicPr>
              <a:picLocks noChangeAspect="1" noChangeArrowheads="1"/>
            </p:cNvPicPr>
            <p:nvPr/>
          </p:nvPicPr>
          <p:blipFill>
            <a:blip r:embed="rId4">
              <a:clrChange>
                <a:clrFrom>
                  <a:srgbClr val="03030F"/>
                </a:clrFrom>
                <a:clrTo>
                  <a:srgbClr val="03030F">
                    <a:alpha val="0"/>
                  </a:srgbClr>
                </a:clrTo>
              </a:clrChange>
            </a:blip>
            <a:srcRect/>
            <a:stretch>
              <a:fillRect/>
            </a:stretch>
          </p:blipFill>
          <p:spPr bwMode="auto">
            <a:xfrm>
              <a:off x="7212343" y="285728"/>
              <a:ext cx="1931657" cy="1191187"/>
            </a:xfrm>
            <a:prstGeom prst="rect">
              <a:avLst/>
            </a:prstGeom>
            <a:ln>
              <a:noFill/>
            </a:ln>
            <a:effectLst>
              <a:outerShdw blurRad="50800" dist="38100" dir="2700000" algn="tl" rotWithShape="0">
                <a:prstClr val="black">
                  <a:alpha val="40000"/>
                </a:prstClr>
              </a:outerShdw>
              <a:softEdge rad="63500"/>
            </a:effectLst>
          </p:spPr>
        </p:pic>
        <p:pic>
          <p:nvPicPr>
            <p:cNvPr id="1028" name="Picture 4" descr="E:\baft farsoode\ax\pic\shahchw.jpg"/>
            <p:cNvPicPr>
              <a:picLocks noChangeAspect="1" noChangeArrowheads="1"/>
            </p:cNvPicPr>
            <p:nvPr/>
          </p:nvPicPr>
          <p:blipFill>
            <a:blip r:embed="rId5" cstate="screen">
              <a:clrChange>
                <a:clrFrom>
                  <a:srgbClr val="BEE2FA"/>
                </a:clrFrom>
                <a:clrTo>
                  <a:srgbClr val="BEE2FA">
                    <a:alpha val="0"/>
                  </a:srgbClr>
                </a:clrTo>
              </a:clrChange>
              <a:extLst>
                <a:ext uri="{28A0092B-C50C-407E-A947-70E740481C1C}">
                  <a14:useLocalDpi xmlns:a14="http://schemas.microsoft.com/office/drawing/2010/main"/>
                </a:ext>
              </a:extLst>
            </a:blip>
            <a:srcRect/>
            <a:stretch>
              <a:fillRect/>
            </a:stretch>
          </p:blipFill>
          <p:spPr bwMode="auto">
            <a:xfrm>
              <a:off x="0" y="0"/>
              <a:ext cx="1813436" cy="1464431"/>
            </a:xfrm>
            <a:prstGeom prst="rect">
              <a:avLst/>
            </a:prstGeom>
            <a:ln>
              <a:noFill/>
            </a:ln>
            <a:effectLst>
              <a:outerShdw blurRad="50800" dist="38100" dir="2700000" algn="tl" rotWithShape="0">
                <a:prstClr val="black">
                  <a:alpha val="40000"/>
                </a:prstClr>
              </a:outerShdw>
              <a:softEdge rad="63500"/>
            </a:effectLst>
          </p:spPr>
        </p:pic>
        <p:cxnSp>
          <p:nvCxnSpPr>
            <p:cNvPr id="263" name="Straight Connector 262"/>
            <p:cNvCxnSpPr/>
            <p:nvPr/>
          </p:nvCxnSpPr>
          <p:spPr bwMode="auto">
            <a:xfrm rot="5400000">
              <a:off x="-1535949" y="4179099"/>
              <a:ext cx="4071966" cy="1588"/>
            </a:xfrm>
            <a:prstGeom prst="line">
              <a:avLst/>
            </a:prstGeom>
            <a:ln cmpd="dbl">
              <a:solidFill>
                <a:srgbClr val="D1D1D1"/>
              </a:solidFill>
              <a:prstDash val="solid"/>
              <a:headEnd type="none" w="sm" len="sm"/>
              <a:tailEnd type="none" w="sm" len="sm"/>
            </a:ln>
          </p:spPr>
          <p:style>
            <a:lnRef idx="3">
              <a:schemeClr val="accent1"/>
            </a:lnRef>
            <a:fillRef idx="0">
              <a:schemeClr val="accent1"/>
            </a:fillRef>
            <a:effectRef idx="2">
              <a:schemeClr val="accent1"/>
            </a:effectRef>
            <a:fontRef idx="minor">
              <a:schemeClr val="tx1"/>
            </a:fontRef>
          </p:style>
        </p:cxnSp>
      </p:grpSp>
      <p:pic>
        <p:nvPicPr>
          <p:cNvPr id="24" name="Picture 39" descr="Areal view-site-takhrib"/>
          <p:cNvPicPr>
            <a:picLocks noChangeAspect="1" noChangeArrowheads="1"/>
          </p:cNvPicPr>
          <p:nvPr/>
        </p:nvPicPr>
        <p:blipFill>
          <a:blip r:embed="rId6" cstate="screen">
            <a:lum bright="-6000"/>
            <a:extLst>
              <a:ext uri="{28A0092B-C50C-407E-A947-70E740481C1C}">
                <a14:useLocalDpi xmlns:a14="http://schemas.microsoft.com/office/drawing/2010/main"/>
              </a:ext>
            </a:extLst>
          </a:blip>
          <a:srcRect/>
          <a:stretch>
            <a:fillRect/>
          </a:stretch>
        </p:blipFill>
        <p:spPr bwMode="auto">
          <a:xfrm>
            <a:off x="1103450" y="3744731"/>
            <a:ext cx="5876561" cy="2519808"/>
          </a:xfrm>
          <a:prstGeom prst="rect">
            <a:avLst/>
          </a:prstGeom>
          <a:ln>
            <a:noFill/>
          </a:ln>
          <a:effectLst>
            <a:outerShdw blurRad="292100" dist="139700" dir="2700000" algn="tl" rotWithShape="0">
              <a:srgbClr val="333333">
                <a:alpha val="65000"/>
              </a:srgbClr>
            </a:outerShdw>
          </a:effectLst>
        </p:spPr>
      </p:pic>
      <p:pic>
        <p:nvPicPr>
          <p:cNvPr id="25" name="Picture 40" descr="No "/>
          <p:cNvPicPr>
            <a:picLocks noChangeAspect="1" noChangeArrowheads="1"/>
          </p:cNvPicPr>
          <p:nvPr/>
        </p:nvPicPr>
        <p:blipFill>
          <a:blip r:embed="rId7">
            <a:lum bright="-12000" contrast="12000"/>
          </a:blip>
          <a:srcRect/>
          <a:stretch>
            <a:fillRect/>
          </a:stretch>
        </p:blipFill>
        <p:spPr bwMode="auto">
          <a:xfrm>
            <a:off x="4191226" y="1763291"/>
            <a:ext cx="2803535" cy="172030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26" name="Oval 41"/>
          <p:cNvSpPr>
            <a:spLocks noChangeArrowheads="1"/>
          </p:cNvSpPr>
          <p:nvPr/>
        </p:nvSpPr>
        <p:spPr bwMode="auto">
          <a:xfrm>
            <a:off x="6020025" y="4576418"/>
            <a:ext cx="152847" cy="141090"/>
          </a:xfrm>
          <a:prstGeom prst="ellipse">
            <a:avLst/>
          </a:prstGeom>
          <a:solidFill>
            <a:srgbClr val="FF0000"/>
          </a:solidFill>
          <a:ln w="9525">
            <a:solidFill>
              <a:srgbClr val="FFFF00"/>
            </a:solidFill>
            <a:round/>
            <a:headEnd/>
            <a:tailEnd/>
          </a:ln>
          <a:effectLst/>
        </p:spPr>
        <p:txBody>
          <a:bodyPr wrap="none" lIns="71274" tIns="35636" rIns="71274" bIns="35636" anchor="ctr"/>
          <a:lstStyle/>
          <a:p>
            <a:endParaRPr lang="fa-IR" sz="1662">
              <a:solidFill>
                <a:srgbClr val="000000"/>
              </a:solidFill>
            </a:endParaRPr>
          </a:p>
        </p:txBody>
      </p:sp>
      <p:pic>
        <p:nvPicPr>
          <p:cNvPr id="27" name="Picture 42" descr="1"/>
          <p:cNvPicPr>
            <a:picLocks noChangeAspect="1" noChangeArrowheads="1"/>
          </p:cNvPicPr>
          <p:nvPr/>
        </p:nvPicPr>
        <p:blipFill>
          <a:blip r:embed="rId8">
            <a:lum bright="-12000" contrast="12000"/>
          </a:blip>
          <a:srcRect/>
          <a:stretch>
            <a:fillRect/>
          </a:stretch>
        </p:blipFill>
        <p:spPr bwMode="auto">
          <a:xfrm>
            <a:off x="1068590" y="1773192"/>
            <a:ext cx="2741859" cy="1683173"/>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28" name="Oval 43"/>
          <p:cNvSpPr>
            <a:spLocks noChangeArrowheads="1"/>
          </p:cNvSpPr>
          <p:nvPr/>
        </p:nvSpPr>
        <p:spPr bwMode="auto">
          <a:xfrm>
            <a:off x="1981649" y="4224932"/>
            <a:ext cx="151507" cy="141090"/>
          </a:xfrm>
          <a:prstGeom prst="ellipse">
            <a:avLst/>
          </a:prstGeom>
          <a:solidFill>
            <a:srgbClr val="FFCC00"/>
          </a:solidFill>
          <a:ln w="9525">
            <a:solidFill>
              <a:srgbClr val="FFFF00"/>
            </a:solidFill>
            <a:round/>
            <a:headEnd/>
            <a:tailEnd/>
          </a:ln>
          <a:effectLst/>
        </p:spPr>
        <p:txBody>
          <a:bodyPr wrap="none" lIns="71274" tIns="35636" rIns="71274" bIns="35636" anchor="ctr"/>
          <a:lstStyle/>
          <a:p>
            <a:endParaRPr lang="fa-IR" sz="1662">
              <a:solidFill>
                <a:srgbClr val="000000"/>
              </a:solidFill>
            </a:endParaRPr>
          </a:p>
        </p:txBody>
      </p:sp>
      <p:sp>
        <p:nvSpPr>
          <p:cNvPr id="29" name="Text Box 44"/>
          <p:cNvSpPr txBox="1">
            <a:spLocks noChangeArrowheads="1"/>
          </p:cNvSpPr>
          <p:nvPr/>
        </p:nvSpPr>
        <p:spPr bwMode="auto">
          <a:xfrm>
            <a:off x="7848823" y="1974926"/>
            <a:ext cx="1142330" cy="340959"/>
          </a:xfrm>
          <a:prstGeom prst="rect">
            <a:avLst/>
          </a:prstGeom>
          <a:noFill/>
          <a:ln w="9525">
            <a:noFill/>
            <a:miter lim="800000"/>
            <a:headEnd/>
            <a:tailEnd/>
          </a:ln>
          <a:effectLst/>
        </p:spPr>
        <p:txBody>
          <a:bodyPr lIns="84357" tIns="42180" rIns="84357" bIns="42180">
            <a:spAutoFit/>
          </a:bodyPr>
          <a:lstStyle/>
          <a:p>
            <a:pPr defTabSz="843914">
              <a:spcBef>
                <a:spcPct val="50000"/>
              </a:spcBef>
            </a:pPr>
            <a:endParaRPr lang="fa-IR" sz="1662" dirty="0">
              <a:solidFill>
                <a:srgbClr val="000000"/>
              </a:solidFill>
            </a:endParaRPr>
          </a:p>
        </p:txBody>
      </p:sp>
      <p:grpSp>
        <p:nvGrpSpPr>
          <p:cNvPr id="30" name="Group 45"/>
          <p:cNvGrpSpPr>
            <a:grpSpLocks/>
          </p:cNvGrpSpPr>
          <p:nvPr/>
        </p:nvGrpSpPr>
        <p:grpSpPr bwMode="auto">
          <a:xfrm>
            <a:off x="7772401" y="2239775"/>
            <a:ext cx="1067247" cy="228532"/>
            <a:chOff x="4896" y="1189"/>
            <a:chExt cx="672" cy="156"/>
          </a:xfrm>
        </p:grpSpPr>
        <p:sp>
          <p:nvSpPr>
            <p:cNvPr id="31" name="Text Box 46"/>
            <p:cNvSpPr txBox="1">
              <a:spLocks noChangeArrowheads="1"/>
            </p:cNvSpPr>
            <p:nvPr/>
          </p:nvSpPr>
          <p:spPr bwMode="auto">
            <a:xfrm>
              <a:off x="4896" y="1189"/>
              <a:ext cx="672" cy="156"/>
            </a:xfrm>
            <a:prstGeom prst="rect">
              <a:avLst/>
            </a:prstGeom>
            <a:noFill/>
            <a:ln w="9525">
              <a:noFill/>
              <a:miter lim="800000"/>
              <a:headEnd/>
              <a:tailEnd/>
            </a:ln>
            <a:effectLst/>
          </p:spPr>
          <p:txBody>
            <a:bodyPr lIns="99901" tIns="49952" rIns="99901" bIns="49952">
              <a:spAutoFit/>
            </a:bodyPr>
            <a:lstStyle/>
            <a:p>
              <a:pPr defTabSz="843914">
                <a:spcBef>
                  <a:spcPct val="50000"/>
                </a:spcBef>
              </a:pPr>
              <a:r>
                <a:rPr lang="fa-IR" sz="831" dirty="0">
                  <a:solidFill>
                    <a:srgbClr val="000000"/>
                  </a:solidFill>
                  <a:latin typeface="Yaqouti" pitchFamily="2" charset="2"/>
                  <a:cs typeface="Zar" pitchFamily="2" charset="-78"/>
                </a:rPr>
                <a:t>   آستـــانـــــه</a:t>
              </a:r>
            </a:p>
          </p:txBody>
        </p:sp>
        <p:sp>
          <p:nvSpPr>
            <p:cNvPr id="32" name="Oval 47"/>
            <p:cNvSpPr>
              <a:spLocks noChangeArrowheads="1"/>
            </p:cNvSpPr>
            <p:nvPr/>
          </p:nvSpPr>
          <p:spPr bwMode="auto">
            <a:xfrm>
              <a:off x="5520" y="1232"/>
              <a:ext cx="48" cy="48"/>
            </a:xfrm>
            <a:prstGeom prst="ellipse">
              <a:avLst/>
            </a:prstGeom>
            <a:solidFill>
              <a:srgbClr val="FF0000"/>
            </a:solidFill>
            <a:ln w="6350">
              <a:solidFill>
                <a:srgbClr val="FFFF00"/>
              </a:solidFill>
              <a:round/>
              <a:headEnd/>
              <a:tailEnd/>
            </a:ln>
            <a:effectLst/>
          </p:spPr>
          <p:txBody>
            <a:bodyPr wrap="none" anchor="ctr"/>
            <a:lstStyle/>
            <a:p>
              <a:endParaRPr lang="fa-IR" sz="1662">
                <a:solidFill>
                  <a:srgbClr val="000000"/>
                </a:solidFill>
              </a:endParaRPr>
            </a:p>
          </p:txBody>
        </p:sp>
      </p:grpSp>
      <p:grpSp>
        <p:nvGrpSpPr>
          <p:cNvPr id="33" name="Group 48"/>
          <p:cNvGrpSpPr>
            <a:grpSpLocks/>
          </p:cNvGrpSpPr>
          <p:nvPr/>
        </p:nvGrpSpPr>
        <p:grpSpPr bwMode="auto">
          <a:xfrm>
            <a:off x="7772401" y="2466262"/>
            <a:ext cx="1067247" cy="228532"/>
            <a:chOff x="4896" y="1296"/>
            <a:chExt cx="672" cy="156"/>
          </a:xfrm>
        </p:grpSpPr>
        <p:sp>
          <p:nvSpPr>
            <p:cNvPr id="34" name="Text Box 49"/>
            <p:cNvSpPr txBox="1">
              <a:spLocks noChangeArrowheads="1"/>
            </p:cNvSpPr>
            <p:nvPr/>
          </p:nvSpPr>
          <p:spPr bwMode="auto">
            <a:xfrm>
              <a:off x="4896" y="1296"/>
              <a:ext cx="672" cy="156"/>
            </a:xfrm>
            <a:prstGeom prst="rect">
              <a:avLst/>
            </a:prstGeom>
            <a:noFill/>
            <a:ln w="9525">
              <a:noFill/>
              <a:miter lim="800000"/>
              <a:headEnd/>
              <a:tailEnd/>
            </a:ln>
            <a:effectLst/>
          </p:spPr>
          <p:txBody>
            <a:bodyPr lIns="99901" tIns="49952" rIns="99901" bIns="49952">
              <a:spAutoFit/>
            </a:bodyPr>
            <a:lstStyle/>
            <a:p>
              <a:pPr defTabSz="843914">
                <a:spcBef>
                  <a:spcPct val="50000"/>
                </a:spcBef>
              </a:pPr>
              <a:r>
                <a:rPr lang="fa-IR" sz="831" dirty="0">
                  <a:solidFill>
                    <a:srgbClr val="000000"/>
                  </a:solidFill>
                  <a:latin typeface="Yaqouti" pitchFamily="2" charset="2"/>
                  <a:cs typeface="Zar" pitchFamily="2" charset="-78"/>
                </a:rPr>
                <a:t>   شــاهچــراغ</a:t>
              </a:r>
            </a:p>
          </p:txBody>
        </p:sp>
        <p:sp>
          <p:nvSpPr>
            <p:cNvPr id="35" name="Oval 50"/>
            <p:cNvSpPr>
              <a:spLocks noChangeArrowheads="1"/>
            </p:cNvSpPr>
            <p:nvPr/>
          </p:nvSpPr>
          <p:spPr bwMode="auto">
            <a:xfrm>
              <a:off x="5520" y="1335"/>
              <a:ext cx="48" cy="48"/>
            </a:xfrm>
            <a:prstGeom prst="ellipse">
              <a:avLst/>
            </a:prstGeom>
            <a:solidFill>
              <a:srgbClr val="FFCC00"/>
            </a:solidFill>
            <a:ln w="6350">
              <a:solidFill>
                <a:srgbClr val="FFFF00"/>
              </a:solidFill>
              <a:round/>
              <a:headEnd/>
              <a:tailEnd/>
            </a:ln>
            <a:effectLst/>
          </p:spPr>
          <p:txBody>
            <a:bodyPr wrap="none" anchor="ctr"/>
            <a:lstStyle/>
            <a:p>
              <a:endParaRPr lang="fa-IR" sz="1662">
                <a:solidFill>
                  <a:srgbClr val="000000"/>
                </a:solidFill>
              </a:endParaRPr>
            </a:p>
          </p:txBody>
        </p:sp>
      </p:grpSp>
    </p:spTree>
    <p:extLst>
      <p:ext uri="{BB962C8B-B14F-4D97-AF65-F5344CB8AC3E}">
        <p14:creationId xmlns:p14="http://schemas.microsoft.com/office/powerpoint/2010/main" val="20113889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fade">
                                      <p:cBhvr>
                                        <p:cTn id="7" dur="2000"/>
                                        <p:tgtEl>
                                          <p:spTgt spid="26"/>
                                        </p:tgtEl>
                                      </p:cBhvr>
                                    </p:animEffect>
                                  </p:childTnLst>
                                </p:cTn>
                              </p:par>
                              <p:par>
                                <p:cTn id="8" presetID="10" presetClass="entr" presetSubtype="0" fill="hold" nodeType="withEffect">
                                  <p:stCondLst>
                                    <p:cond delay="0"/>
                                  </p:stCondLst>
                                  <p:childTnLst>
                                    <p:set>
                                      <p:cBhvr>
                                        <p:cTn id="9" dur="1" fill="hold">
                                          <p:stCondLst>
                                            <p:cond delay="0"/>
                                          </p:stCondLst>
                                        </p:cTn>
                                        <p:tgtEl>
                                          <p:spTgt spid="25"/>
                                        </p:tgtEl>
                                        <p:attrNameLst>
                                          <p:attrName>style.visibility</p:attrName>
                                        </p:attrNameLst>
                                      </p:cBhvr>
                                      <p:to>
                                        <p:strVal val="visible"/>
                                      </p:to>
                                    </p:set>
                                    <p:animEffect transition="in" filter="fade">
                                      <p:cBhvr>
                                        <p:cTn id="10" dur="2000"/>
                                        <p:tgtEl>
                                          <p:spTgt spid="25"/>
                                        </p:tgtEl>
                                      </p:cBhvr>
                                    </p:animEffect>
                                  </p:childTnLst>
                                </p:cTn>
                              </p:par>
                              <p:par>
                                <p:cTn id="11" presetID="10" presetClass="entr" presetSubtype="0" fill="hold" nodeType="withEffect">
                                  <p:stCondLst>
                                    <p:cond delay="0"/>
                                  </p:stCondLst>
                                  <p:childTnLst>
                                    <p:set>
                                      <p:cBhvr>
                                        <p:cTn id="12" dur="1" fill="hold">
                                          <p:stCondLst>
                                            <p:cond delay="0"/>
                                          </p:stCondLst>
                                        </p:cTn>
                                        <p:tgtEl>
                                          <p:spTgt spid="30"/>
                                        </p:tgtEl>
                                        <p:attrNameLst>
                                          <p:attrName>style.visibility</p:attrName>
                                        </p:attrNameLst>
                                      </p:cBhvr>
                                      <p:to>
                                        <p:strVal val="visible"/>
                                      </p:to>
                                    </p:set>
                                    <p:animEffect transition="in" filter="fade">
                                      <p:cBhvr>
                                        <p:cTn id="13" dur="2000"/>
                                        <p:tgtEl>
                                          <p:spTgt spid="30"/>
                                        </p:tgtEl>
                                      </p:cBhvr>
                                    </p:animEffect>
                                  </p:childTnLst>
                                </p:cTn>
                              </p:par>
                            </p:childTnLst>
                          </p:cTn>
                        </p:par>
                        <p:par>
                          <p:cTn id="14" fill="hold">
                            <p:stCondLst>
                              <p:cond delay="2000"/>
                            </p:stCondLst>
                            <p:childTnLst>
                              <p:par>
                                <p:cTn id="15" presetID="10" presetClass="entr" presetSubtype="0" fill="hold" nodeType="afterEffect">
                                  <p:stCondLst>
                                    <p:cond delay="2000"/>
                                  </p:stCondLst>
                                  <p:childTnLst>
                                    <p:set>
                                      <p:cBhvr>
                                        <p:cTn id="16" dur="1" fill="hold">
                                          <p:stCondLst>
                                            <p:cond delay="0"/>
                                          </p:stCondLst>
                                        </p:cTn>
                                        <p:tgtEl>
                                          <p:spTgt spid="27"/>
                                        </p:tgtEl>
                                        <p:attrNameLst>
                                          <p:attrName>style.visibility</p:attrName>
                                        </p:attrNameLst>
                                      </p:cBhvr>
                                      <p:to>
                                        <p:strVal val="visible"/>
                                      </p:to>
                                    </p:set>
                                    <p:animEffect transition="in" filter="fade">
                                      <p:cBhvr>
                                        <p:cTn id="17" dur="2000"/>
                                        <p:tgtEl>
                                          <p:spTgt spid="27"/>
                                        </p:tgtEl>
                                      </p:cBhvr>
                                    </p:animEffect>
                                  </p:childTnLst>
                                </p:cTn>
                              </p:par>
                              <p:par>
                                <p:cTn id="18" presetID="10" presetClass="entr" presetSubtype="0" fill="hold" nodeType="withEffect">
                                  <p:stCondLst>
                                    <p:cond delay="2000"/>
                                  </p:stCondLst>
                                  <p:childTnLst>
                                    <p:set>
                                      <p:cBhvr>
                                        <p:cTn id="19" dur="1" fill="hold">
                                          <p:stCondLst>
                                            <p:cond delay="0"/>
                                          </p:stCondLst>
                                        </p:cTn>
                                        <p:tgtEl>
                                          <p:spTgt spid="28"/>
                                        </p:tgtEl>
                                        <p:attrNameLst>
                                          <p:attrName>style.visibility</p:attrName>
                                        </p:attrNameLst>
                                      </p:cBhvr>
                                      <p:to>
                                        <p:strVal val="visible"/>
                                      </p:to>
                                    </p:set>
                                    <p:animEffect transition="in" filter="fade">
                                      <p:cBhvr>
                                        <p:cTn id="20" dur="2000"/>
                                        <p:tgtEl>
                                          <p:spTgt spid="28"/>
                                        </p:tgtEl>
                                      </p:cBhvr>
                                    </p:animEffect>
                                  </p:childTnLst>
                                </p:cTn>
                              </p:par>
                              <p:par>
                                <p:cTn id="21" presetID="10" presetClass="entr" presetSubtype="0" fill="hold" nodeType="withEffect">
                                  <p:stCondLst>
                                    <p:cond delay="2000"/>
                                  </p:stCondLst>
                                  <p:childTnLst>
                                    <p:set>
                                      <p:cBhvr>
                                        <p:cTn id="22" dur="1" fill="hold">
                                          <p:stCondLst>
                                            <p:cond delay="0"/>
                                          </p:stCondLst>
                                        </p:cTn>
                                        <p:tgtEl>
                                          <p:spTgt spid="33"/>
                                        </p:tgtEl>
                                        <p:attrNameLst>
                                          <p:attrName>style.visibility</p:attrName>
                                        </p:attrNameLst>
                                      </p:cBhvr>
                                      <p:to>
                                        <p:strVal val="visible"/>
                                      </p:to>
                                    </p:set>
                                    <p:animEffect transition="in" filter="fade">
                                      <p:cBhvr>
                                        <p:cTn id="23" dur="2000"/>
                                        <p:tgtEl>
                                          <p:spTgt spid="33"/>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xit" presetSubtype="0" fill="hold" nodeType="clickEffect">
                                  <p:stCondLst>
                                    <p:cond delay="0"/>
                                  </p:stCondLst>
                                  <p:childTnLst>
                                    <p:animEffect transition="out" filter="fade">
                                      <p:cBhvr>
                                        <p:cTn id="27" dur="2000"/>
                                        <p:tgtEl>
                                          <p:spTgt spid="27"/>
                                        </p:tgtEl>
                                      </p:cBhvr>
                                    </p:animEffect>
                                    <p:set>
                                      <p:cBhvr>
                                        <p:cTn id="28" dur="1" fill="hold">
                                          <p:stCondLst>
                                            <p:cond delay="1999"/>
                                          </p:stCondLst>
                                        </p:cTn>
                                        <p:tgtEl>
                                          <p:spTgt spid="27"/>
                                        </p:tgtEl>
                                        <p:attrNameLst>
                                          <p:attrName>style.visibility</p:attrName>
                                        </p:attrNameLst>
                                      </p:cBhvr>
                                      <p:to>
                                        <p:strVal val="hidden"/>
                                      </p:to>
                                    </p:set>
                                  </p:childTnLst>
                                </p:cTn>
                              </p:par>
                              <p:par>
                                <p:cTn id="29" presetID="10" presetClass="exit" presetSubtype="0" fill="hold" nodeType="withEffect">
                                  <p:stCondLst>
                                    <p:cond delay="0"/>
                                  </p:stCondLst>
                                  <p:childTnLst>
                                    <p:animEffect transition="out" filter="fade">
                                      <p:cBhvr>
                                        <p:cTn id="30" dur="2000"/>
                                        <p:tgtEl>
                                          <p:spTgt spid="25"/>
                                        </p:tgtEl>
                                      </p:cBhvr>
                                    </p:animEffect>
                                    <p:set>
                                      <p:cBhvr>
                                        <p:cTn id="31" dur="1" fill="hold">
                                          <p:stCondLst>
                                            <p:cond delay="1999"/>
                                          </p:stCondLst>
                                        </p:cTn>
                                        <p:tgtEl>
                                          <p:spTgt spid="2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66"/>
          <p:cNvGrpSpPr/>
          <p:nvPr/>
        </p:nvGrpSpPr>
        <p:grpSpPr>
          <a:xfrm>
            <a:off x="0" y="263769"/>
            <a:ext cx="9144000" cy="6327790"/>
            <a:chOff x="0" y="0"/>
            <a:chExt cx="9144000" cy="6855106"/>
          </a:xfrm>
        </p:grpSpPr>
        <p:pic>
          <p:nvPicPr>
            <p:cNvPr id="3" name="Picture 2" descr="E:\baft farsoode\ax\pic\bird%20view.jpg"/>
            <p:cNvPicPr>
              <a:picLocks noChangeAspect="1" noChangeArrowheads="1"/>
            </p:cNvPicPr>
            <p:nvPr/>
          </p:nvPicPr>
          <p:blipFill>
            <a:blip r:embed="rId2">
              <a:clrChange>
                <a:clrFrom>
                  <a:srgbClr val="000000"/>
                </a:clrFrom>
                <a:clrTo>
                  <a:srgbClr val="000000">
                    <a:alpha val="0"/>
                  </a:srgbClr>
                </a:clrTo>
              </a:clrChange>
              <a:duotone>
                <a:schemeClr val="accent6">
                  <a:shade val="45000"/>
                  <a:satMod val="135000"/>
                </a:schemeClr>
                <a:prstClr val="white"/>
              </a:duotone>
              <a:lum bright="20000" contrast="-75000"/>
            </a:blip>
            <a:srcRect/>
            <a:stretch>
              <a:fillRect/>
            </a:stretch>
          </p:blipFill>
          <p:spPr bwMode="auto">
            <a:xfrm>
              <a:off x="0" y="2694698"/>
              <a:ext cx="9144000" cy="4160408"/>
            </a:xfrm>
            <a:prstGeom prst="rect">
              <a:avLst/>
            </a:prstGeom>
            <a:ln>
              <a:noFill/>
            </a:ln>
            <a:effectLst>
              <a:outerShdw blurRad="50800" dist="50800" dir="2700000" algn="tl" rotWithShape="0">
                <a:schemeClr val="tx1">
                  <a:alpha val="40000"/>
                </a:schemeClr>
              </a:outerShdw>
            </a:effectLst>
          </p:spPr>
        </p:pic>
        <p:grpSp>
          <p:nvGrpSpPr>
            <p:cNvPr id="4" name="Group 259"/>
            <p:cNvGrpSpPr/>
            <p:nvPr/>
          </p:nvGrpSpPr>
          <p:grpSpPr>
            <a:xfrm flipV="1">
              <a:off x="271048" y="857232"/>
              <a:ext cx="5944026" cy="4143404"/>
              <a:chOff x="-236" y="1676402"/>
              <a:chExt cx="5944026" cy="5181601"/>
            </a:xfrm>
          </p:grpSpPr>
          <p:sp>
            <p:nvSpPr>
              <p:cNvPr id="250" name="Rectangle 25"/>
              <p:cNvSpPr>
                <a:spLocks noChangeArrowheads="1"/>
              </p:cNvSpPr>
              <p:nvPr/>
            </p:nvSpPr>
            <p:spPr bwMode="auto">
              <a:xfrm>
                <a:off x="329988" y="4038602"/>
                <a:ext cx="165112" cy="2667001"/>
              </a:xfrm>
              <a:prstGeom prst="rect">
                <a:avLst/>
              </a:prstGeom>
              <a:gradFill rotWithShape="1">
                <a:gsLst>
                  <a:gs pos="0">
                    <a:schemeClr val="bg1">
                      <a:lumMod val="65000"/>
                    </a:schemeClr>
                  </a:gs>
                  <a:gs pos="100000">
                    <a:srgbClr val="FFFFCC"/>
                  </a:gs>
                </a:gsLst>
                <a:lin ang="5400000" scaled="1"/>
              </a:gradFill>
              <a:ln w="9525">
                <a:noFill/>
                <a:miter lim="800000"/>
                <a:headEnd/>
                <a:tailEnd/>
              </a:ln>
              <a:effectLst/>
            </p:spPr>
            <p:txBody>
              <a:bodyPr wrap="none" anchor="ctr"/>
              <a:lstStyle/>
              <a:p>
                <a:pPr>
                  <a:defRPr/>
                </a:pPr>
                <a:endParaRPr lang="fa-IR" sz="1662" kern="0">
                  <a:solidFill>
                    <a:sysClr val="windowText" lastClr="000000"/>
                  </a:solidFill>
                </a:endParaRPr>
              </a:p>
            </p:txBody>
          </p:sp>
          <p:sp>
            <p:nvSpPr>
              <p:cNvPr id="251" name="Rectangle 26"/>
              <p:cNvSpPr>
                <a:spLocks noChangeArrowheads="1"/>
              </p:cNvSpPr>
              <p:nvPr/>
            </p:nvSpPr>
            <p:spPr bwMode="auto">
              <a:xfrm>
                <a:off x="164876" y="6400803"/>
                <a:ext cx="3219681" cy="152400"/>
              </a:xfrm>
              <a:prstGeom prst="rect">
                <a:avLst/>
              </a:prstGeom>
              <a:gradFill rotWithShape="1">
                <a:gsLst>
                  <a:gs pos="0">
                    <a:srgbClr val="FFFFCC"/>
                  </a:gs>
                  <a:gs pos="100000">
                    <a:srgbClr val="FFFFCC">
                      <a:gamma/>
                      <a:shade val="46275"/>
                      <a:invGamma/>
                    </a:srgbClr>
                  </a:gs>
                </a:gsLst>
                <a:lin ang="0" scaled="1"/>
              </a:gradFill>
              <a:ln w="9525">
                <a:noFill/>
                <a:miter lim="800000"/>
                <a:headEnd/>
                <a:tailEnd/>
              </a:ln>
              <a:effectLst/>
            </p:spPr>
            <p:txBody>
              <a:bodyPr wrap="none" anchor="ctr"/>
              <a:lstStyle/>
              <a:p>
                <a:pPr>
                  <a:defRPr/>
                </a:pPr>
                <a:endParaRPr lang="fa-IR" sz="1662" kern="0">
                  <a:solidFill>
                    <a:sysClr val="windowText" lastClr="000000"/>
                  </a:solidFill>
                </a:endParaRPr>
              </a:p>
            </p:txBody>
          </p:sp>
          <p:sp>
            <p:nvSpPr>
              <p:cNvPr id="252" name="Rectangle 27"/>
              <p:cNvSpPr>
                <a:spLocks noChangeArrowheads="1"/>
              </p:cNvSpPr>
              <p:nvPr/>
            </p:nvSpPr>
            <p:spPr bwMode="auto">
              <a:xfrm>
                <a:off x="495100" y="5791203"/>
                <a:ext cx="82556" cy="609600"/>
              </a:xfrm>
              <a:prstGeom prst="rect">
                <a:avLst/>
              </a:prstGeom>
              <a:solidFill>
                <a:srgbClr val="CC9900"/>
              </a:solidFill>
              <a:ln w="9525">
                <a:noFill/>
                <a:miter lim="800000"/>
                <a:headEnd/>
                <a:tailEnd/>
              </a:ln>
              <a:effectLst/>
            </p:spPr>
            <p:txBody>
              <a:bodyPr wrap="none" anchor="ctr"/>
              <a:lstStyle/>
              <a:p>
                <a:pPr>
                  <a:defRPr/>
                </a:pPr>
                <a:endParaRPr lang="fa-IR" sz="1662" kern="0">
                  <a:solidFill>
                    <a:sysClr val="windowText" lastClr="000000"/>
                  </a:solidFill>
                </a:endParaRPr>
              </a:p>
            </p:txBody>
          </p:sp>
          <p:sp>
            <p:nvSpPr>
              <p:cNvPr id="253" name="Rectangle 28"/>
              <p:cNvSpPr>
                <a:spLocks noChangeArrowheads="1"/>
              </p:cNvSpPr>
              <p:nvPr/>
            </p:nvSpPr>
            <p:spPr bwMode="auto">
              <a:xfrm rot="5400000">
                <a:off x="828501" y="6073757"/>
                <a:ext cx="76200" cy="577891"/>
              </a:xfrm>
              <a:prstGeom prst="rect">
                <a:avLst/>
              </a:prstGeom>
              <a:solidFill>
                <a:srgbClr val="CC9900"/>
              </a:solidFill>
              <a:ln w="9525">
                <a:noFill/>
                <a:miter lim="800000"/>
                <a:headEnd/>
                <a:tailEnd/>
              </a:ln>
              <a:effectLst/>
            </p:spPr>
            <p:txBody>
              <a:bodyPr wrap="none" anchor="ctr"/>
              <a:lstStyle/>
              <a:p>
                <a:pPr>
                  <a:defRPr/>
                </a:pPr>
                <a:endParaRPr lang="fa-IR" sz="1662" kern="0">
                  <a:solidFill>
                    <a:sysClr val="windowText" lastClr="000000"/>
                  </a:solidFill>
                </a:endParaRPr>
              </a:p>
            </p:txBody>
          </p:sp>
          <p:sp>
            <p:nvSpPr>
              <p:cNvPr id="254" name="Line 29"/>
              <p:cNvSpPr>
                <a:spLocks noChangeShapeType="1"/>
              </p:cNvSpPr>
              <p:nvPr/>
            </p:nvSpPr>
            <p:spPr bwMode="auto">
              <a:xfrm>
                <a:off x="3384557" y="6477003"/>
                <a:ext cx="1568562" cy="0"/>
              </a:xfrm>
              <a:prstGeom prst="line">
                <a:avLst/>
              </a:prstGeom>
              <a:ln w="12700">
                <a:prstDash val="sysDot"/>
                <a:headEnd/>
                <a:tailEnd/>
              </a:ln>
            </p:spPr>
            <p:style>
              <a:lnRef idx="1">
                <a:schemeClr val="dk1"/>
              </a:lnRef>
              <a:fillRef idx="0">
                <a:schemeClr val="dk1"/>
              </a:fillRef>
              <a:effectRef idx="0">
                <a:schemeClr val="dk1"/>
              </a:effectRef>
              <a:fontRef idx="minor">
                <a:schemeClr val="tx1"/>
              </a:fontRef>
            </p:style>
            <p:txBody>
              <a:bodyPr/>
              <a:lstStyle/>
              <a:p>
                <a:pPr>
                  <a:defRPr/>
                </a:pPr>
                <a:endParaRPr lang="fa-IR" sz="1662" kern="0">
                  <a:solidFill>
                    <a:sysClr val="windowText" lastClr="000000"/>
                  </a:solidFill>
                </a:endParaRPr>
              </a:p>
            </p:txBody>
          </p:sp>
          <p:sp>
            <p:nvSpPr>
              <p:cNvPr id="255" name="Line 30"/>
              <p:cNvSpPr>
                <a:spLocks noChangeShapeType="1"/>
              </p:cNvSpPr>
              <p:nvPr/>
            </p:nvSpPr>
            <p:spPr bwMode="auto">
              <a:xfrm>
                <a:off x="3384557" y="6553203"/>
                <a:ext cx="2559233" cy="0"/>
              </a:xfrm>
              <a:prstGeom prst="line">
                <a:avLst/>
              </a:prstGeom>
              <a:ln w="19050">
                <a:prstDash val="sysDot"/>
                <a:headEnd/>
                <a:tailEnd/>
              </a:ln>
            </p:spPr>
            <p:style>
              <a:lnRef idx="1">
                <a:schemeClr val="accent1"/>
              </a:lnRef>
              <a:fillRef idx="0">
                <a:schemeClr val="accent1"/>
              </a:fillRef>
              <a:effectRef idx="0">
                <a:schemeClr val="accent1"/>
              </a:effectRef>
              <a:fontRef idx="minor">
                <a:schemeClr val="tx1"/>
              </a:fontRef>
            </p:style>
            <p:txBody>
              <a:bodyPr/>
              <a:lstStyle/>
              <a:p>
                <a:pPr>
                  <a:defRPr/>
                </a:pPr>
                <a:endParaRPr lang="fa-IR" sz="1662" kern="0">
                  <a:solidFill>
                    <a:sysClr val="windowText" lastClr="000000"/>
                  </a:solidFill>
                </a:endParaRPr>
              </a:p>
            </p:txBody>
          </p:sp>
          <p:sp>
            <p:nvSpPr>
              <p:cNvPr id="256" name="Line 32"/>
              <p:cNvSpPr>
                <a:spLocks noChangeShapeType="1"/>
              </p:cNvSpPr>
              <p:nvPr/>
            </p:nvSpPr>
            <p:spPr bwMode="auto">
              <a:xfrm flipH="1">
                <a:off x="-236" y="6477003"/>
                <a:ext cx="3384793" cy="0"/>
              </a:xfrm>
              <a:prstGeom prst="line">
                <a:avLst/>
              </a:prstGeom>
              <a:noFill/>
              <a:ln w="22225">
                <a:solidFill>
                  <a:srgbClr val="9383B3"/>
                </a:solidFill>
                <a:prstDash val="sysDot"/>
                <a:round/>
                <a:headEnd/>
                <a:tailEnd/>
              </a:ln>
              <a:effectLst/>
            </p:spPr>
            <p:txBody>
              <a:bodyPr/>
              <a:lstStyle/>
              <a:p>
                <a:pPr>
                  <a:defRPr/>
                </a:pPr>
                <a:endParaRPr lang="fa-IR" sz="1662" kern="0">
                  <a:solidFill>
                    <a:sysClr val="windowText" lastClr="000000"/>
                  </a:solidFill>
                </a:endParaRPr>
              </a:p>
            </p:txBody>
          </p:sp>
          <p:sp>
            <p:nvSpPr>
              <p:cNvPr id="257" name="Line 33"/>
              <p:cNvSpPr>
                <a:spLocks noChangeShapeType="1"/>
              </p:cNvSpPr>
              <p:nvPr/>
            </p:nvSpPr>
            <p:spPr bwMode="auto">
              <a:xfrm flipV="1">
                <a:off x="412544" y="4038602"/>
                <a:ext cx="0" cy="2819401"/>
              </a:xfrm>
              <a:prstGeom prst="line">
                <a:avLst/>
              </a:prstGeom>
              <a:noFill/>
              <a:ln w="22225">
                <a:solidFill>
                  <a:srgbClr val="9383B3"/>
                </a:solidFill>
                <a:prstDash val="sysDot"/>
                <a:round/>
                <a:headEnd/>
                <a:tailEnd/>
              </a:ln>
              <a:effectLst/>
            </p:spPr>
            <p:txBody>
              <a:bodyPr/>
              <a:lstStyle/>
              <a:p>
                <a:pPr>
                  <a:defRPr/>
                </a:pPr>
                <a:endParaRPr lang="fa-IR" sz="1662" kern="0">
                  <a:solidFill>
                    <a:sysClr val="windowText" lastClr="000000"/>
                  </a:solidFill>
                </a:endParaRPr>
              </a:p>
            </p:txBody>
          </p:sp>
          <p:sp>
            <p:nvSpPr>
              <p:cNvPr id="258" name="Line 34"/>
              <p:cNvSpPr>
                <a:spLocks noChangeShapeType="1"/>
              </p:cNvSpPr>
              <p:nvPr/>
            </p:nvSpPr>
            <p:spPr bwMode="auto">
              <a:xfrm flipV="1">
                <a:off x="412544" y="2362202"/>
                <a:ext cx="0" cy="1676400"/>
              </a:xfrm>
              <a:prstGeom prst="line">
                <a:avLst/>
              </a:prstGeom>
              <a:ln w="12700">
                <a:prstDash val="sysDot"/>
                <a:headEnd/>
                <a:tailEnd/>
              </a:ln>
            </p:spPr>
            <p:style>
              <a:lnRef idx="1">
                <a:schemeClr val="dk1"/>
              </a:lnRef>
              <a:fillRef idx="0">
                <a:schemeClr val="dk1"/>
              </a:fillRef>
              <a:effectRef idx="0">
                <a:schemeClr val="dk1"/>
              </a:effectRef>
              <a:fontRef idx="minor">
                <a:schemeClr val="tx1"/>
              </a:fontRef>
            </p:style>
            <p:txBody>
              <a:bodyPr/>
              <a:lstStyle/>
              <a:p>
                <a:pPr>
                  <a:defRPr/>
                </a:pPr>
                <a:endParaRPr lang="fa-IR" sz="1662" kern="0">
                  <a:solidFill>
                    <a:sysClr val="windowText" lastClr="000000"/>
                  </a:solidFill>
                </a:endParaRPr>
              </a:p>
            </p:txBody>
          </p:sp>
          <p:sp>
            <p:nvSpPr>
              <p:cNvPr id="259" name="Line 35"/>
              <p:cNvSpPr>
                <a:spLocks noChangeShapeType="1"/>
              </p:cNvSpPr>
              <p:nvPr/>
            </p:nvSpPr>
            <p:spPr bwMode="auto">
              <a:xfrm flipV="1">
                <a:off x="329988" y="1676402"/>
                <a:ext cx="0" cy="2362200"/>
              </a:xfrm>
              <a:prstGeom prst="line">
                <a:avLst/>
              </a:prstGeom>
              <a:ln w="19050">
                <a:prstDash val="sysDot"/>
                <a:headEnd/>
                <a:tailEnd/>
              </a:ln>
            </p:spPr>
            <p:style>
              <a:lnRef idx="1">
                <a:schemeClr val="accent1"/>
              </a:lnRef>
              <a:fillRef idx="0">
                <a:schemeClr val="accent1"/>
              </a:fillRef>
              <a:effectRef idx="0">
                <a:schemeClr val="accent1"/>
              </a:effectRef>
              <a:fontRef idx="minor">
                <a:schemeClr val="tx1"/>
              </a:fontRef>
            </p:style>
            <p:txBody>
              <a:bodyPr/>
              <a:lstStyle/>
              <a:p>
                <a:pPr>
                  <a:defRPr/>
                </a:pPr>
                <a:endParaRPr lang="fa-IR" sz="1662" kern="0">
                  <a:solidFill>
                    <a:sysClr val="windowText" lastClr="000000"/>
                  </a:solidFill>
                </a:endParaRPr>
              </a:p>
            </p:txBody>
          </p:sp>
        </p:grpSp>
        <p:grpSp>
          <p:nvGrpSpPr>
            <p:cNvPr id="5" name="Group 15"/>
            <p:cNvGrpSpPr/>
            <p:nvPr/>
          </p:nvGrpSpPr>
          <p:grpSpPr>
            <a:xfrm>
              <a:off x="67432" y="538679"/>
              <a:ext cx="5218950" cy="3318948"/>
              <a:chOff x="73051" y="538679"/>
              <a:chExt cx="5653862" cy="3318948"/>
            </a:xfrm>
          </p:grpSpPr>
          <p:sp>
            <p:nvSpPr>
              <p:cNvPr id="7" name="Rectangle 6"/>
              <p:cNvSpPr/>
              <p:nvPr/>
            </p:nvSpPr>
            <p:spPr>
              <a:xfrm>
                <a:off x="1824455" y="538679"/>
                <a:ext cx="3902458" cy="407750"/>
              </a:xfrm>
              <a:prstGeom prst="rect">
                <a:avLst/>
              </a:prstGeom>
            </p:spPr>
            <p:txBody>
              <a:bodyPr wrap="none">
                <a:spAutoFit/>
              </a:bodyPr>
              <a:lstStyle/>
              <a:p>
                <a:pPr>
                  <a:defRPr/>
                </a:pPr>
                <a:r>
                  <a:rPr lang="en-US" sz="1846" b="1" kern="0" dirty="0">
                    <a:ln w="10541" cmpd="sng">
                      <a:solidFill>
                        <a:srgbClr val="EAEAEA">
                          <a:shade val="88000"/>
                          <a:satMod val="110000"/>
                        </a:srgbClr>
                      </a:solidFill>
                      <a:prstDash val="solid"/>
                    </a:ln>
                    <a:gradFill>
                      <a:gsLst>
                        <a:gs pos="0">
                          <a:srgbClr val="EAEAEA">
                            <a:tint val="40000"/>
                            <a:satMod val="250000"/>
                          </a:srgbClr>
                        </a:gs>
                        <a:gs pos="9000">
                          <a:srgbClr val="EAEAEA">
                            <a:tint val="52000"/>
                            <a:satMod val="300000"/>
                          </a:srgbClr>
                        </a:gs>
                        <a:gs pos="50000">
                          <a:srgbClr val="EAEAEA">
                            <a:shade val="20000"/>
                            <a:satMod val="300000"/>
                          </a:srgbClr>
                        </a:gs>
                        <a:gs pos="79000">
                          <a:srgbClr val="EAEAEA">
                            <a:tint val="52000"/>
                            <a:satMod val="300000"/>
                          </a:srgbClr>
                        </a:gs>
                        <a:gs pos="100000">
                          <a:srgbClr val="EAEAEA">
                            <a:tint val="40000"/>
                            <a:satMod val="250000"/>
                          </a:srgbClr>
                        </a:gs>
                      </a:gsLst>
                      <a:lin ang="5400000"/>
                    </a:gradFill>
                    <a:latin typeface="BankGothic Lt BT" pitchFamily="34" charset="0"/>
                  </a:rPr>
                  <a:t>(</a:t>
                </a:r>
                <a:r>
                  <a:rPr lang="en-US" sz="1846" b="1" kern="0" dirty="0" err="1">
                    <a:ln w="10541" cmpd="sng">
                      <a:solidFill>
                        <a:srgbClr val="EAEAEA">
                          <a:shade val="88000"/>
                          <a:satMod val="110000"/>
                        </a:srgbClr>
                      </a:solidFill>
                      <a:prstDash val="solid"/>
                    </a:ln>
                    <a:gradFill>
                      <a:gsLst>
                        <a:gs pos="0">
                          <a:srgbClr val="EAEAEA">
                            <a:tint val="40000"/>
                            <a:satMod val="250000"/>
                          </a:srgbClr>
                        </a:gs>
                        <a:gs pos="9000">
                          <a:srgbClr val="EAEAEA">
                            <a:tint val="52000"/>
                            <a:satMod val="300000"/>
                          </a:srgbClr>
                        </a:gs>
                        <a:gs pos="50000">
                          <a:srgbClr val="EAEAEA">
                            <a:shade val="20000"/>
                            <a:satMod val="300000"/>
                          </a:srgbClr>
                        </a:gs>
                        <a:gs pos="79000">
                          <a:srgbClr val="EAEAEA">
                            <a:tint val="52000"/>
                            <a:satMod val="300000"/>
                          </a:srgbClr>
                        </a:gs>
                        <a:gs pos="100000">
                          <a:srgbClr val="EAEAEA">
                            <a:tint val="40000"/>
                            <a:satMod val="250000"/>
                          </a:srgbClr>
                        </a:gs>
                      </a:gsLst>
                      <a:lin ang="5400000"/>
                    </a:gradFill>
                    <a:latin typeface="BankGothic Lt BT" pitchFamily="34" charset="0"/>
                  </a:rPr>
                  <a:t>beinolharamein</a:t>
                </a:r>
                <a:r>
                  <a:rPr lang="en-US" sz="1846" b="1" kern="0" dirty="0">
                    <a:ln w="10541" cmpd="sng">
                      <a:solidFill>
                        <a:srgbClr val="EAEAEA">
                          <a:shade val="88000"/>
                          <a:satMod val="110000"/>
                        </a:srgbClr>
                      </a:solidFill>
                      <a:prstDash val="solid"/>
                    </a:ln>
                    <a:gradFill>
                      <a:gsLst>
                        <a:gs pos="0">
                          <a:srgbClr val="EAEAEA">
                            <a:tint val="40000"/>
                            <a:satMod val="250000"/>
                          </a:srgbClr>
                        </a:gs>
                        <a:gs pos="9000">
                          <a:srgbClr val="EAEAEA">
                            <a:tint val="52000"/>
                            <a:satMod val="300000"/>
                          </a:srgbClr>
                        </a:gs>
                        <a:gs pos="50000">
                          <a:srgbClr val="EAEAEA">
                            <a:shade val="20000"/>
                            <a:satMod val="300000"/>
                          </a:srgbClr>
                        </a:gs>
                        <a:gs pos="79000">
                          <a:srgbClr val="EAEAEA">
                            <a:tint val="52000"/>
                            <a:satMod val="300000"/>
                          </a:srgbClr>
                        </a:gs>
                        <a:gs pos="100000">
                          <a:srgbClr val="EAEAEA">
                            <a:tint val="40000"/>
                            <a:satMod val="250000"/>
                          </a:srgbClr>
                        </a:gs>
                      </a:gsLst>
                      <a:lin ang="5400000"/>
                    </a:gradFill>
                    <a:latin typeface="BankGothic Lt BT" pitchFamily="34" charset="0"/>
                  </a:rPr>
                  <a:t> of shiraz)</a:t>
                </a:r>
                <a:endParaRPr lang="fa-IR" sz="1846" b="1" kern="0" dirty="0">
                  <a:ln w="10541" cmpd="sng">
                    <a:solidFill>
                      <a:srgbClr val="EAEAEA">
                        <a:shade val="88000"/>
                        <a:satMod val="110000"/>
                      </a:srgbClr>
                    </a:solidFill>
                    <a:prstDash val="solid"/>
                  </a:ln>
                  <a:gradFill>
                    <a:gsLst>
                      <a:gs pos="0">
                        <a:srgbClr val="EAEAEA">
                          <a:tint val="40000"/>
                          <a:satMod val="250000"/>
                        </a:srgbClr>
                      </a:gs>
                      <a:gs pos="9000">
                        <a:srgbClr val="EAEAEA">
                          <a:tint val="52000"/>
                          <a:satMod val="300000"/>
                        </a:srgbClr>
                      </a:gs>
                      <a:gs pos="50000">
                        <a:srgbClr val="EAEAEA">
                          <a:shade val="20000"/>
                          <a:satMod val="300000"/>
                        </a:srgbClr>
                      </a:gs>
                      <a:gs pos="79000">
                        <a:srgbClr val="EAEAEA">
                          <a:tint val="52000"/>
                          <a:satMod val="300000"/>
                        </a:srgbClr>
                      </a:gs>
                      <a:gs pos="100000">
                        <a:srgbClr val="EAEAEA">
                          <a:tint val="40000"/>
                          <a:satMod val="250000"/>
                        </a:srgbClr>
                      </a:gs>
                    </a:gsLst>
                    <a:lin ang="5400000"/>
                  </a:gradFill>
                  <a:latin typeface="BankGothic Lt BT" pitchFamily="34" charset="0"/>
                </a:endParaRPr>
              </a:p>
            </p:txBody>
          </p:sp>
          <p:sp>
            <p:nvSpPr>
              <p:cNvPr id="8" name="Rectangle 7"/>
              <p:cNvSpPr/>
              <p:nvPr/>
            </p:nvSpPr>
            <p:spPr>
              <a:xfrm rot="16200000">
                <a:off x="-1131431" y="2276027"/>
                <a:ext cx="2786082" cy="377118"/>
              </a:xfrm>
              <a:prstGeom prst="rect">
                <a:avLst/>
              </a:prstGeom>
            </p:spPr>
            <p:txBody>
              <a:bodyPr wrap="square">
                <a:spAutoFit/>
                <a:scene3d>
                  <a:camera prst="orthographicFront"/>
                  <a:lightRig rig="glow" dir="tl">
                    <a:rot lat="0" lon="0" rev="5400000"/>
                  </a:lightRig>
                </a:scene3d>
                <a:sp3d contourW="12700">
                  <a:bevelT w="25400" h="25400"/>
                  <a:contourClr>
                    <a:schemeClr val="accent6">
                      <a:shade val="73000"/>
                    </a:schemeClr>
                  </a:contourClr>
                </a:sp3d>
              </a:bodyPr>
              <a:lstStyle/>
              <a:p>
                <a:pPr algn="ctr"/>
                <a:r>
                  <a:rPr lang="fa-IR" sz="1662" b="1" dirty="0">
                    <a:ln w="11430"/>
                    <a:gradFill>
                      <a:gsLst>
                        <a:gs pos="0">
                          <a:srgbClr val="555555">
                            <a:tint val="90000"/>
                            <a:satMod val="120000"/>
                          </a:srgbClr>
                        </a:gs>
                        <a:gs pos="25000">
                          <a:srgbClr val="555555">
                            <a:tint val="93000"/>
                            <a:satMod val="120000"/>
                          </a:srgbClr>
                        </a:gs>
                        <a:gs pos="50000">
                          <a:srgbClr val="555555">
                            <a:shade val="89000"/>
                            <a:satMod val="110000"/>
                          </a:srgbClr>
                        </a:gs>
                        <a:gs pos="75000">
                          <a:srgbClr val="555555">
                            <a:tint val="93000"/>
                            <a:satMod val="120000"/>
                          </a:srgbClr>
                        </a:gs>
                        <a:gs pos="100000">
                          <a:srgbClr val="555555">
                            <a:tint val="90000"/>
                            <a:satMod val="120000"/>
                          </a:srgbClr>
                        </a:gs>
                      </a:gsLst>
                      <a:lin ang="5400000"/>
                    </a:gradFill>
                    <a:effectLst>
                      <a:outerShdw blurRad="80000" dist="40000" dir="5040000" algn="tl">
                        <a:srgbClr val="000000">
                          <a:alpha val="30000"/>
                        </a:srgbClr>
                      </a:outerShdw>
                    </a:effectLst>
                    <a:cs typeface="B Kamran" pitchFamily="2" charset="-78"/>
                  </a:rPr>
                  <a:t>بین الحرمین شیراز</a:t>
                </a:r>
              </a:p>
            </p:txBody>
          </p:sp>
        </p:grpSp>
        <p:pic>
          <p:nvPicPr>
            <p:cNvPr id="235" name="Picture 6" descr="شاهچراغ؛ شیراز؛ عکس از آنوبانینی">
              <a:hlinkClick r:id="rId3"/>
            </p:cNvPr>
            <p:cNvPicPr>
              <a:picLocks noChangeAspect="1" noChangeArrowheads="1"/>
            </p:cNvPicPr>
            <p:nvPr/>
          </p:nvPicPr>
          <p:blipFill>
            <a:blip r:embed="rId4">
              <a:clrChange>
                <a:clrFrom>
                  <a:srgbClr val="03030F"/>
                </a:clrFrom>
                <a:clrTo>
                  <a:srgbClr val="03030F">
                    <a:alpha val="0"/>
                  </a:srgbClr>
                </a:clrTo>
              </a:clrChange>
            </a:blip>
            <a:srcRect/>
            <a:stretch>
              <a:fillRect/>
            </a:stretch>
          </p:blipFill>
          <p:spPr bwMode="auto">
            <a:xfrm>
              <a:off x="7212343" y="285728"/>
              <a:ext cx="1931657" cy="1191187"/>
            </a:xfrm>
            <a:prstGeom prst="rect">
              <a:avLst/>
            </a:prstGeom>
            <a:ln>
              <a:noFill/>
            </a:ln>
            <a:effectLst>
              <a:outerShdw blurRad="50800" dist="38100" dir="2700000" algn="tl" rotWithShape="0">
                <a:prstClr val="black">
                  <a:alpha val="40000"/>
                </a:prstClr>
              </a:outerShdw>
              <a:softEdge rad="63500"/>
            </a:effectLst>
          </p:spPr>
        </p:pic>
        <p:pic>
          <p:nvPicPr>
            <p:cNvPr id="1028" name="Picture 4" descr="E:\baft farsoode\ax\pic\shahchw.jpg"/>
            <p:cNvPicPr>
              <a:picLocks noChangeAspect="1" noChangeArrowheads="1"/>
            </p:cNvPicPr>
            <p:nvPr/>
          </p:nvPicPr>
          <p:blipFill>
            <a:blip r:embed="rId5" cstate="screen">
              <a:clrChange>
                <a:clrFrom>
                  <a:srgbClr val="BEE2FA"/>
                </a:clrFrom>
                <a:clrTo>
                  <a:srgbClr val="BEE2FA">
                    <a:alpha val="0"/>
                  </a:srgbClr>
                </a:clrTo>
              </a:clrChange>
              <a:extLst>
                <a:ext uri="{28A0092B-C50C-407E-A947-70E740481C1C}">
                  <a14:useLocalDpi xmlns:a14="http://schemas.microsoft.com/office/drawing/2010/main"/>
                </a:ext>
              </a:extLst>
            </a:blip>
            <a:srcRect/>
            <a:stretch>
              <a:fillRect/>
            </a:stretch>
          </p:blipFill>
          <p:spPr bwMode="auto">
            <a:xfrm>
              <a:off x="0" y="0"/>
              <a:ext cx="1813436" cy="1464431"/>
            </a:xfrm>
            <a:prstGeom prst="rect">
              <a:avLst/>
            </a:prstGeom>
            <a:ln>
              <a:noFill/>
            </a:ln>
            <a:effectLst>
              <a:outerShdw blurRad="50800" dist="38100" dir="2700000" algn="tl" rotWithShape="0">
                <a:prstClr val="black">
                  <a:alpha val="40000"/>
                </a:prstClr>
              </a:outerShdw>
              <a:softEdge rad="63500"/>
            </a:effectLst>
          </p:spPr>
        </p:pic>
        <p:cxnSp>
          <p:nvCxnSpPr>
            <p:cNvPr id="263" name="Straight Connector 262"/>
            <p:cNvCxnSpPr/>
            <p:nvPr/>
          </p:nvCxnSpPr>
          <p:spPr bwMode="auto">
            <a:xfrm rot="5400000">
              <a:off x="-1535949" y="4179099"/>
              <a:ext cx="4071966" cy="1588"/>
            </a:xfrm>
            <a:prstGeom prst="line">
              <a:avLst/>
            </a:prstGeom>
            <a:ln cmpd="dbl">
              <a:solidFill>
                <a:srgbClr val="D1D1D1"/>
              </a:solidFill>
              <a:prstDash val="solid"/>
              <a:headEnd type="none" w="sm" len="sm"/>
              <a:tailEnd type="none" w="sm" len="sm"/>
            </a:ln>
          </p:spPr>
          <p:style>
            <a:lnRef idx="3">
              <a:schemeClr val="accent1"/>
            </a:lnRef>
            <a:fillRef idx="0">
              <a:schemeClr val="accent1"/>
            </a:fillRef>
            <a:effectRef idx="2">
              <a:schemeClr val="accent1"/>
            </a:effectRef>
            <a:fontRef idx="minor">
              <a:schemeClr val="tx1"/>
            </a:fontRef>
          </p:style>
        </p:cxnSp>
      </p:grpSp>
      <p:pic>
        <p:nvPicPr>
          <p:cNvPr id="24" name="Picture 39" descr="Areal view-site-takhrib"/>
          <p:cNvPicPr>
            <a:picLocks noChangeAspect="1" noChangeArrowheads="1"/>
          </p:cNvPicPr>
          <p:nvPr/>
        </p:nvPicPr>
        <p:blipFill>
          <a:blip r:embed="rId6" cstate="screen">
            <a:lum bright="-6000"/>
            <a:extLst>
              <a:ext uri="{28A0092B-C50C-407E-A947-70E740481C1C}">
                <a14:useLocalDpi xmlns:a14="http://schemas.microsoft.com/office/drawing/2010/main"/>
              </a:ext>
            </a:extLst>
          </a:blip>
          <a:srcRect/>
          <a:stretch>
            <a:fillRect/>
          </a:stretch>
        </p:blipFill>
        <p:spPr bwMode="auto">
          <a:xfrm>
            <a:off x="1103450" y="3674540"/>
            <a:ext cx="5876561" cy="2519808"/>
          </a:xfrm>
          <a:prstGeom prst="rect">
            <a:avLst/>
          </a:prstGeom>
          <a:ln>
            <a:noFill/>
          </a:ln>
          <a:effectLst>
            <a:outerShdw blurRad="292100" dist="139700" dir="2700000" algn="tl" rotWithShape="0">
              <a:srgbClr val="333333">
                <a:alpha val="65000"/>
              </a:srgbClr>
            </a:outerShdw>
          </a:effectLst>
        </p:spPr>
      </p:pic>
      <p:sp>
        <p:nvSpPr>
          <p:cNvPr id="25" name="Oval 40"/>
          <p:cNvSpPr>
            <a:spLocks noChangeArrowheads="1"/>
          </p:cNvSpPr>
          <p:nvPr/>
        </p:nvSpPr>
        <p:spPr bwMode="auto">
          <a:xfrm>
            <a:off x="6020025" y="4506227"/>
            <a:ext cx="152847" cy="141090"/>
          </a:xfrm>
          <a:prstGeom prst="ellipse">
            <a:avLst/>
          </a:prstGeom>
          <a:solidFill>
            <a:srgbClr val="FF0000"/>
          </a:solidFill>
          <a:ln w="9525">
            <a:solidFill>
              <a:srgbClr val="FFFF00"/>
            </a:solidFill>
            <a:round/>
            <a:headEnd/>
            <a:tailEnd/>
          </a:ln>
          <a:effectLst/>
        </p:spPr>
        <p:txBody>
          <a:bodyPr wrap="none" lIns="71274" tIns="35636" rIns="71274" bIns="35636" anchor="ctr"/>
          <a:lstStyle/>
          <a:p>
            <a:endParaRPr lang="fa-IR" sz="1662">
              <a:solidFill>
                <a:srgbClr val="000000"/>
              </a:solidFill>
            </a:endParaRPr>
          </a:p>
        </p:txBody>
      </p:sp>
      <p:sp>
        <p:nvSpPr>
          <p:cNvPr id="26" name="Oval 41"/>
          <p:cNvSpPr>
            <a:spLocks noChangeArrowheads="1"/>
          </p:cNvSpPr>
          <p:nvPr/>
        </p:nvSpPr>
        <p:spPr bwMode="auto">
          <a:xfrm>
            <a:off x="1981649" y="4154741"/>
            <a:ext cx="151507" cy="141090"/>
          </a:xfrm>
          <a:prstGeom prst="ellipse">
            <a:avLst/>
          </a:prstGeom>
          <a:solidFill>
            <a:srgbClr val="FFCC00"/>
          </a:solidFill>
          <a:ln w="9525">
            <a:solidFill>
              <a:srgbClr val="FFFF00"/>
            </a:solidFill>
            <a:round/>
            <a:headEnd/>
            <a:tailEnd/>
          </a:ln>
          <a:effectLst/>
        </p:spPr>
        <p:txBody>
          <a:bodyPr wrap="none" lIns="71274" tIns="35636" rIns="71274" bIns="35636" anchor="ctr"/>
          <a:lstStyle/>
          <a:p>
            <a:endParaRPr lang="fa-IR" sz="1662">
              <a:solidFill>
                <a:srgbClr val="000000"/>
              </a:solidFill>
            </a:endParaRPr>
          </a:p>
        </p:txBody>
      </p:sp>
      <p:sp>
        <p:nvSpPr>
          <p:cNvPr id="27" name="Text Box 42"/>
          <p:cNvSpPr txBox="1">
            <a:spLocks noChangeArrowheads="1"/>
          </p:cNvSpPr>
          <p:nvPr/>
        </p:nvSpPr>
        <p:spPr bwMode="auto">
          <a:xfrm>
            <a:off x="7848823" y="1904735"/>
            <a:ext cx="1142330" cy="340959"/>
          </a:xfrm>
          <a:prstGeom prst="rect">
            <a:avLst/>
          </a:prstGeom>
          <a:noFill/>
          <a:ln w="9525">
            <a:noFill/>
            <a:miter lim="800000"/>
            <a:headEnd/>
            <a:tailEnd/>
          </a:ln>
          <a:effectLst/>
        </p:spPr>
        <p:txBody>
          <a:bodyPr lIns="84357" tIns="42180" rIns="84357" bIns="42180">
            <a:spAutoFit/>
          </a:bodyPr>
          <a:lstStyle/>
          <a:p>
            <a:pPr defTabSz="843914">
              <a:spcBef>
                <a:spcPct val="50000"/>
              </a:spcBef>
            </a:pPr>
            <a:endParaRPr lang="fa-IR" sz="1662" dirty="0">
              <a:solidFill>
                <a:srgbClr val="000000"/>
              </a:solidFill>
            </a:endParaRPr>
          </a:p>
        </p:txBody>
      </p:sp>
      <p:grpSp>
        <p:nvGrpSpPr>
          <p:cNvPr id="28" name="Group 43"/>
          <p:cNvGrpSpPr>
            <a:grpSpLocks/>
          </p:cNvGrpSpPr>
          <p:nvPr/>
        </p:nvGrpSpPr>
        <p:grpSpPr bwMode="auto">
          <a:xfrm>
            <a:off x="7772401" y="2169584"/>
            <a:ext cx="1067247" cy="228532"/>
            <a:chOff x="4896" y="1189"/>
            <a:chExt cx="672" cy="156"/>
          </a:xfrm>
        </p:grpSpPr>
        <p:sp>
          <p:nvSpPr>
            <p:cNvPr id="29" name="Text Box 44"/>
            <p:cNvSpPr txBox="1">
              <a:spLocks noChangeArrowheads="1"/>
            </p:cNvSpPr>
            <p:nvPr/>
          </p:nvSpPr>
          <p:spPr bwMode="auto">
            <a:xfrm>
              <a:off x="4896" y="1189"/>
              <a:ext cx="672" cy="156"/>
            </a:xfrm>
            <a:prstGeom prst="rect">
              <a:avLst/>
            </a:prstGeom>
            <a:noFill/>
            <a:ln w="9525">
              <a:noFill/>
              <a:miter lim="800000"/>
              <a:headEnd/>
              <a:tailEnd/>
            </a:ln>
            <a:effectLst/>
          </p:spPr>
          <p:txBody>
            <a:bodyPr lIns="99901" tIns="49952" rIns="99901" bIns="49952">
              <a:spAutoFit/>
            </a:bodyPr>
            <a:lstStyle/>
            <a:p>
              <a:pPr defTabSz="843914">
                <a:spcBef>
                  <a:spcPct val="50000"/>
                </a:spcBef>
              </a:pPr>
              <a:r>
                <a:rPr lang="fa-IR" sz="831" dirty="0">
                  <a:solidFill>
                    <a:srgbClr val="000000"/>
                  </a:solidFill>
                  <a:latin typeface="Yaqouti" pitchFamily="2" charset="2"/>
                  <a:cs typeface="Zar" pitchFamily="2" charset="-78"/>
                </a:rPr>
                <a:t>   آستـــانـــــه</a:t>
              </a:r>
            </a:p>
          </p:txBody>
        </p:sp>
        <p:sp>
          <p:nvSpPr>
            <p:cNvPr id="30" name="Oval 45"/>
            <p:cNvSpPr>
              <a:spLocks noChangeArrowheads="1"/>
            </p:cNvSpPr>
            <p:nvPr/>
          </p:nvSpPr>
          <p:spPr bwMode="auto">
            <a:xfrm>
              <a:off x="5520" y="1232"/>
              <a:ext cx="48" cy="48"/>
            </a:xfrm>
            <a:prstGeom prst="ellipse">
              <a:avLst/>
            </a:prstGeom>
            <a:solidFill>
              <a:srgbClr val="FF0000"/>
            </a:solidFill>
            <a:ln w="6350">
              <a:solidFill>
                <a:srgbClr val="FFFF00"/>
              </a:solidFill>
              <a:round/>
              <a:headEnd/>
              <a:tailEnd/>
            </a:ln>
            <a:effectLst/>
          </p:spPr>
          <p:txBody>
            <a:bodyPr wrap="none" anchor="ctr"/>
            <a:lstStyle/>
            <a:p>
              <a:endParaRPr lang="fa-IR" sz="1662">
                <a:solidFill>
                  <a:srgbClr val="000000"/>
                </a:solidFill>
              </a:endParaRPr>
            </a:p>
          </p:txBody>
        </p:sp>
      </p:grpSp>
      <p:grpSp>
        <p:nvGrpSpPr>
          <p:cNvPr id="31" name="Group 46"/>
          <p:cNvGrpSpPr>
            <a:grpSpLocks/>
          </p:cNvGrpSpPr>
          <p:nvPr/>
        </p:nvGrpSpPr>
        <p:grpSpPr bwMode="auto">
          <a:xfrm>
            <a:off x="7772401" y="2396071"/>
            <a:ext cx="1067247" cy="228532"/>
            <a:chOff x="4896" y="1296"/>
            <a:chExt cx="672" cy="156"/>
          </a:xfrm>
        </p:grpSpPr>
        <p:sp>
          <p:nvSpPr>
            <p:cNvPr id="32" name="Text Box 47"/>
            <p:cNvSpPr txBox="1">
              <a:spLocks noChangeArrowheads="1"/>
            </p:cNvSpPr>
            <p:nvPr/>
          </p:nvSpPr>
          <p:spPr bwMode="auto">
            <a:xfrm>
              <a:off x="4896" y="1296"/>
              <a:ext cx="672" cy="156"/>
            </a:xfrm>
            <a:prstGeom prst="rect">
              <a:avLst/>
            </a:prstGeom>
            <a:noFill/>
            <a:ln w="9525">
              <a:noFill/>
              <a:miter lim="800000"/>
              <a:headEnd/>
              <a:tailEnd/>
            </a:ln>
            <a:effectLst/>
          </p:spPr>
          <p:txBody>
            <a:bodyPr lIns="99901" tIns="49952" rIns="99901" bIns="49952">
              <a:spAutoFit/>
            </a:bodyPr>
            <a:lstStyle/>
            <a:p>
              <a:pPr defTabSz="843914">
                <a:spcBef>
                  <a:spcPct val="50000"/>
                </a:spcBef>
              </a:pPr>
              <a:r>
                <a:rPr lang="fa-IR" sz="831" dirty="0">
                  <a:solidFill>
                    <a:srgbClr val="000000"/>
                  </a:solidFill>
                  <a:latin typeface="Yaqouti" pitchFamily="2" charset="2"/>
                  <a:cs typeface="Zar" pitchFamily="2" charset="-78"/>
                </a:rPr>
                <a:t>   شــاهچــراغ</a:t>
              </a:r>
            </a:p>
          </p:txBody>
        </p:sp>
        <p:sp>
          <p:nvSpPr>
            <p:cNvPr id="33" name="Oval 48"/>
            <p:cNvSpPr>
              <a:spLocks noChangeArrowheads="1"/>
            </p:cNvSpPr>
            <p:nvPr/>
          </p:nvSpPr>
          <p:spPr bwMode="auto">
            <a:xfrm>
              <a:off x="5520" y="1335"/>
              <a:ext cx="48" cy="48"/>
            </a:xfrm>
            <a:prstGeom prst="ellipse">
              <a:avLst/>
            </a:prstGeom>
            <a:solidFill>
              <a:srgbClr val="FFCC00"/>
            </a:solidFill>
            <a:ln w="6350">
              <a:solidFill>
                <a:srgbClr val="FFFF00"/>
              </a:solidFill>
              <a:round/>
              <a:headEnd/>
              <a:tailEnd/>
            </a:ln>
            <a:effectLst/>
          </p:spPr>
          <p:txBody>
            <a:bodyPr wrap="none" anchor="ctr"/>
            <a:lstStyle/>
            <a:p>
              <a:endParaRPr lang="fa-IR" sz="1662">
                <a:solidFill>
                  <a:srgbClr val="000000"/>
                </a:solidFill>
              </a:endParaRPr>
            </a:p>
          </p:txBody>
        </p:sp>
      </p:grpSp>
      <p:sp>
        <p:nvSpPr>
          <p:cNvPr id="34" name="Oval 49"/>
          <p:cNvSpPr>
            <a:spLocks noChangeArrowheads="1"/>
          </p:cNvSpPr>
          <p:nvPr/>
        </p:nvSpPr>
        <p:spPr bwMode="auto">
          <a:xfrm>
            <a:off x="2896049" y="4366373"/>
            <a:ext cx="151507" cy="139852"/>
          </a:xfrm>
          <a:prstGeom prst="ellipse">
            <a:avLst/>
          </a:prstGeom>
          <a:solidFill>
            <a:srgbClr val="99CC00"/>
          </a:solidFill>
          <a:ln w="9525">
            <a:solidFill>
              <a:srgbClr val="FFFF00"/>
            </a:solidFill>
            <a:round/>
            <a:headEnd/>
            <a:tailEnd/>
          </a:ln>
          <a:effectLst/>
        </p:spPr>
        <p:txBody>
          <a:bodyPr wrap="none" lIns="71274" tIns="35636" rIns="71274" bIns="35636" anchor="ctr"/>
          <a:lstStyle/>
          <a:p>
            <a:endParaRPr lang="fa-IR" sz="1662">
              <a:solidFill>
                <a:srgbClr val="000000"/>
              </a:solidFill>
            </a:endParaRPr>
          </a:p>
        </p:txBody>
      </p:sp>
      <p:grpSp>
        <p:nvGrpSpPr>
          <p:cNvPr id="35" name="Group 50"/>
          <p:cNvGrpSpPr>
            <a:grpSpLocks/>
          </p:cNvGrpSpPr>
          <p:nvPr/>
        </p:nvGrpSpPr>
        <p:grpSpPr bwMode="auto">
          <a:xfrm>
            <a:off x="7772401" y="2607710"/>
            <a:ext cx="1067247" cy="228775"/>
            <a:chOff x="4896" y="1296"/>
            <a:chExt cx="672" cy="156"/>
          </a:xfrm>
        </p:grpSpPr>
        <p:sp>
          <p:nvSpPr>
            <p:cNvPr id="36" name="Text Box 51"/>
            <p:cNvSpPr txBox="1">
              <a:spLocks noChangeArrowheads="1"/>
            </p:cNvSpPr>
            <p:nvPr/>
          </p:nvSpPr>
          <p:spPr bwMode="auto">
            <a:xfrm>
              <a:off x="4896" y="1296"/>
              <a:ext cx="672" cy="156"/>
            </a:xfrm>
            <a:prstGeom prst="rect">
              <a:avLst/>
            </a:prstGeom>
            <a:noFill/>
            <a:ln w="9525">
              <a:noFill/>
              <a:miter lim="800000"/>
              <a:headEnd/>
              <a:tailEnd/>
            </a:ln>
            <a:effectLst/>
          </p:spPr>
          <p:txBody>
            <a:bodyPr lIns="99901" tIns="49952" rIns="99901" bIns="49952">
              <a:spAutoFit/>
            </a:bodyPr>
            <a:lstStyle/>
            <a:p>
              <a:pPr defTabSz="843914">
                <a:spcBef>
                  <a:spcPct val="50000"/>
                </a:spcBef>
              </a:pPr>
              <a:r>
                <a:rPr lang="fa-IR" sz="831" dirty="0">
                  <a:solidFill>
                    <a:srgbClr val="000000"/>
                  </a:solidFill>
                  <a:latin typeface="Yaqouti" pitchFamily="2" charset="2"/>
                  <a:cs typeface="Zar" pitchFamily="2" charset="-78"/>
                </a:rPr>
                <a:t>   مسجـد جـامـع عتيــق</a:t>
              </a:r>
            </a:p>
          </p:txBody>
        </p:sp>
        <p:sp>
          <p:nvSpPr>
            <p:cNvPr id="37" name="Oval 52"/>
            <p:cNvSpPr>
              <a:spLocks noChangeArrowheads="1"/>
            </p:cNvSpPr>
            <p:nvPr/>
          </p:nvSpPr>
          <p:spPr bwMode="auto">
            <a:xfrm>
              <a:off x="5520" y="1335"/>
              <a:ext cx="48" cy="48"/>
            </a:xfrm>
            <a:prstGeom prst="ellipse">
              <a:avLst/>
            </a:prstGeom>
            <a:solidFill>
              <a:srgbClr val="99CC00"/>
            </a:solidFill>
            <a:ln w="6350">
              <a:solidFill>
                <a:srgbClr val="FFFF00"/>
              </a:solidFill>
              <a:round/>
              <a:headEnd/>
              <a:tailEnd/>
            </a:ln>
            <a:effectLst/>
          </p:spPr>
          <p:txBody>
            <a:bodyPr wrap="none" anchor="ctr"/>
            <a:lstStyle/>
            <a:p>
              <a:endParaRPr lang="fa-IR" sz="1662">
                <a:solidFill>
                  <a:srgbClr val="000000"/>
                </a:solidFill>
              </a:endParaRPr>
            </a:p>
          </p:txBody>
        </p:sp>
      </p:grpSp>
      <p:pic>
        <p:nvPicPr>
          <p:cNvPr id="38" name="Picture 53" descr="Atigh-1"/>
          <p:cNvPicPr>
            <a:picLocks noChangeAspect="1" noChangeArrowheads="1"/>
          </p:cNvPicPr>
          <p:nvPr/>
        </p:nvPicPr>
        <p:blipFill>
          <a:blip r:embed="rId7">
            <a:lum contrast="24000"/>
          </a:blip>
          <a:srcRect/>
          <a:stretch>
            <a:fillRect/>
          </a:stretch>
        </p:blipFill>
        <p:spPr bwMode="auto">
          <a:xfrm>
            <a:off x="1068589" y="1648545"/>
            <a:ext cx="2743200" cy="1743816"/>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39" name="Picture 54" descr="Atigh-2"/>
          <p:cNvPicPr>
            <a:picLocks noChangeAspect="1" noChangeArrowheads="1"/>
          </p:cNvPicPr>
          <p:nvPr/>
        </p:nvPicPr>
        <p:blipFill>
          <a:blip r:embed="rId8"/>
          <a:srcRect/>
          <a:stretch>
            <a:fillRect/>
          </a:stretch>
        </p:blipFill>
        <p:spPr bwMode="auto">
          <a:xfrm>
            <a:off x="4191226" y="1659685"/>
            <a:ext cx="2819624" cy="1740103"/>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25206086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fade">
                                      <p:cBhvr>
                                        <p:cTn id="7" dur="2000"/>
                                        <p:tgtEl>
                                          <p:spTgt spid="3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4"/>
                                        </p:tgtEl>
                                        <p:attrNameLst>
                                          <p:attrName>style.visibility</p:attrName>
                                        </p:attrNameLst>
                                      </p:cBhvr>
                                      <p:to>
                                        <p:strVal val="visible"/>
                                      </p:to>
                                    </p:set>
                                    <p:animEffect transition="in" filter="fade">
                                      <p:cBhvr>
                                        <p:cTn id="10" dur="2000"/>
                                        <p:tgtEl>
                                          <p:spTgt spid="34"/>
                                        </p:tgtEl>
                                      </p:cBhvr>
                                    </p:animEffect>
                                  </p:childTnLst>
                                </p:cTn>
                              </p:par>
                              <p:par>
                                <p:cTn id="11" presetID="10" presetClass="entr" presetSubtype="0" fill="hold" nodeType="withEffect">
                                  <p:stCondLst>
                                    <p:cond delay="0"/>
                                  </p:stCondLst>
                                  <p:childTnLst>
                                    <p:set>
                                      <p:cBhvr>
                                        <p:cTn id="12" dur="1" fill="hold">
                                          <p:stCondLst>
                                            <p:cond delay="0"/>
                                          </p:stCondLst>
                                        </p:cTn>
                                        <p:tgtEl>
                                          <p:spTgt spid="38"/>
                                        </p:tgtEl>
                                        <p:attrNameLst>
                                          <p:attrName>style.visibility</p:attrName>
                                        </p:attrNameLst>
                                      </p:cBhvr>
                                      <p:to>
                                        <p:strVal val="visible"/>
                                      </p:to>
                                    </p:set>
                                    <p:animEffect transition="in" filter="fade">
                                      <p:cBhvr>
                                        <p:cTn id="13" dur="2000"/>
                                        <p:tgtEl>
                                          <p:spTgt spid="38"/>
                                        </p:tgtEl>
                                      </p:cBhvr>
                                    </p:animEffect>
                                  </p:childTnLst>
                                </p:cTn>
                              </p:par>
                              <p:par>
                                <p:cTn id="14" presetID="10" presetClass="entr" presetSubtype="0" fill="hold" nodeType="withEffect">
                                  <p:stCondLst>
                                    <p:cond delay="0"/>
                                  </p:stCondLst>
                                  <p:childTnLst>
                                    <p:set>
                                      <p:cBhvr>
                                        <p:cTn id="15" dur="1" fill="hold">
                                          <p:stCondLst>
                                            <p:cond delay="0"/>
                                          </p:stCondLst>
                                        </p:cTn>
                                        <p:tgtEl>
                                          <p:spTgt spid="39"/>
                                        </p:tgtEl>
                                        <p:attrNameLst>
                                          <p:attrName>style.visibility</p:attrName>
                                        </p:attrNameLst>
                                      </p:cBhvr>
                                      <p:to>
                                        <p:strVal val="visible"/>
                                      </p:to>
                                    </p:set>
                                    <p:animEffect transition="in" filter="fade">
                                      <p:cBhvr>
                                        <p:cTn id="16" dur="2000"/>
                                        <p:tgtEl>
                                          <p:spTgt spid="39"/>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xit" presetSubtype="0" fill="hold" nodeType="clickEffect">
                                  <p:stCondLst>
                                    <p:cond delay="0"/>
                                  </p:stCondLst>
                                  <p:childTnLst>
                                    <p:animEffect transition="out" filter="fade">
                                      <p:cBhvr>
                                        <p:cTn id="20" dur="2000"/>
                                        <p:tgtEl>
                                          <p:spTgt spid="38"/>
                                        </p:tgtEl>
                                      </p:cBhvr>
                                    </p:animEffect>
                                    <p:set>
                                      <p:cBhvr>
                                        <p:cTn id="21" dur="1" fill="hold">
                                          <p:stCondLst>
                                            <p:cond delay="1999"/>
                                          </p:stCondLst>
                                        </p:cTn>
                                        <p:tgtEl>
                                          <p:spTgt spid="38"/>
                                        </p:tgtEl>
                                        <p:attrNameLst>
                                          <p:attrName>style.visibility</p:attrName>
                                        </p:attrNameLst>
                                      </p:cBhvr>
                                      <p:to>
                                        <p:strVal val="hidden"/>
                                      </p:to>
                                    </p:set>
                                  </p:childTnLst>
                                </p:cTn>
                              </p:par>
                              <p:par>
                                <p:cTn id="22" presetID="10" presetClass="exit" presetSubtype="0" fill="hold" nodeType="withEffect">
                                  <p:stCondLst>
                                    <p:cond delay="0"/>
                                  </p:stCondLst>
                                  <p:childTnLst>
                                    <p:animEffect transition="out" filter="fade">
                                      <p:cBhvr>
                                        <p:cTn id="23" dur="2000"/>
                                        <p:tgtEl>
                                          <p:spTgt spid="39"/>
                                        </p:tgtEl>
                                      </p:cBhvr>
                                    </p:animEffect>
                                    <p:set>
                                      <p:cBhvr>
                                        <p:cTn id="24" dur="1" fill="hold">
                                          <p:stCondLst>
                                            <p:cond delay="1999"/>
                                          </p:stCondLst>
                                        </p:cTn>
                                        <p:tgtEl>
                                          <p:spTgt spid="3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66"/>
          <p:cNvGrpSpPr/>
          <p:nvPr/>
        </p:nvGrpSpPr>
        <p:grpSpPr>
          <a:xfrm>
            <a:off x="0" y="263769"/>
            <a:ext cx="9144000" cy="6327790"/>
            <a:chOff x="0" y="0"/>
            <a:chExt cx="9144000" cy="6855106"/>
          </a:xfrm>
        </p:grpSpPr>
        <p:pic>
          <p:nvPicPr>
            <p:cNvPr id="3" name="Picture 2" descr="E:\baft farsoode\ax\pic\bird%20view.jpg"/>
            <p:cNvPicPr>
              <a:picLocks noChangeAspect="1" noChangeArrowheads="1"/>
            </p:cNvPicPr>
            <p:nvPr/>
          </p:nvPicPr>
          <p:blipFill>
            <a:blip r:embed="rId2">
              <a:clrChange>
                <a:clrFrom>
                  <a:srgbClr val="000000"/>
                </a:clrFrom>
                <a:clrTo>
                  <a:srgbClr val="000000">
                    <a:alpha val="0"/>
                  </a:srgbClr>
                </a:clrTo>
              </a:clrChange>
              <a:duotone>
                <a:schemeClr val="accent6">
                  <a:shade val="45000"/>
                  <a:satMod val="135000"/>
                </a:schemeClr>
                <a:prstClr val="white"/>
              </a:duotone>
              <a:lum bright="20000" contrast="-75000"/>
            </a:blip>
            <a:srcRect/>
            <a:stretch>
              <a:fillRect/>
            </a:stretch>
          </p:blipFill>
          <p:spPr bwMode="auto">
            <a:xfrm>
              <a:off x="0" y="2694698"/>
              <a:ext cx="9144000" cy="4160408"/>
            </a:xfrm>
            <a:prstGeom prst="rect">
              <a:avLst/>
            </a:prstGeom>
            <a:ln>
              <a:noFill/>
            </a:ln>
            <a:effectLst>
              <a:outerShdw blurRad="50800" dist="50800" dir="2700000" algn="tl" rotWithShape="0">
                <a:schemeClr val="tx1">
                  <a:alpha val="40000"/>
                </a:schemeClr>
              </a:outerShdw>
            </a:effectLst>
          </p:spPr>
        </p:pic>
        <p:grpSp>
          <p:nvGrpSpPr>
            <p:cNvPr id="4" name="Group 259"/>
            <p:cNvGrpSpPr/>
            <p:nvPr/>
          </p:nvGrpSpPr>
          <p:grpSpPr>
            <a:xfrm flipV="1">
              <a:off x="271048" y="857232"/>
              <a:ext cx="5944026" cy="4143404"/>
              <a:chOff x="-236" y="1676402"/>
              <a:chExt cx="5944026" cy="5181601"/>
            </a:xfrm>
          </p:grpSpPr>
          <p:sp>
            <p:nvSpPr>
              <p:cNvPr id="250" name="Rectangle 25"/>
              <p:cNvSpPr>
                <a:spLocks noChangeArrowheads="1"/>
              </p:cNvSpPr>
              <p:nvPr/>
            </p:nvSpPr>
            <p:spPr bwMode="auto">
              <a:xfrm>
                <a:off x="329988" y="4038602"/>
                <a:ext cx="165112" cy="2667001"/>
              </a:xfrm>
              <a:prstGeom prst="rect">
                <a:avLst/>
              </a:prstGeom>
              <a:gradFill rotWithShape="1">
                <a:gsLst>
                  <a:gs pos="0">
                    <a:schemeClr val="bg1">
                      <a:lumMod val="65000"/>
                    </a:schemeClr>
                  </a:gs>
                  <a:gs pos="100000">
                    <a:srgbClr val="FFFFCC"/>
                  </a:gs>
                </a:gsLst>
                <a:lin ang="5400000" scaled="1"/>
              </a:gradFill>
              <a:ln w="9525">
                <a:noFill/>
                <a:miter lim="800000"/>
                <a:headEnd/>
                <a:tailEnd/>
              </a:ln>
              <a:effectLst/>
            </p:spPr>
            <p:txBody>
              <a:bodyPr wrap="none" anchor="ctr"/>
              <a:lstStyle/>
              <a:p>
                <a:pPr>
                  <a:defRPr/>
                </a:pPr>
                <a:endParaRPr lang="fa-IR" sz="1662" kern="0">
                  <a:solidFill>
                    <a:sysClr val="windowText" lastClr="000000"/>
                  </a:solidFill>
                </a:endParaRPr>
              </a:p>
            </p:txBody>
          </p:sp>
          <p:sp>
            <p:nvSpPr>
              <p:cNvPr id="251" name="Rectangle 26"/>
              <p:cNvSpPr>
                <a:spLocks noChangeArrowheads="1"/>
              </p:cNvSpPr>
              <p:nvPr/>
            </p:nvSpPr>
            <p:spPr bwMode="auto">
              <a:xfrm>
                <a:off x="164876" y="6400803"/>
                <a:ext cx="3219681" cy="152400"/>
              </a:xfrm>
              <a:prstGeom prst="rect">
                <a:avLst/>
              </a:prstGeom>
              <a:gradFill rotWithShape="1">
                <a:gsLst>
                  <a:gs pos="0">
                    <a:srgbClr val="FFFFCC"/>
                  </a:gs>
                  <a:gs pos="100000">
                    <a:srgbClr val="FFFFCC">
                      <a:gamma/>
                      <a:shade val="46275"/>
                      <a:invGamma/>
                    </a:srgbClr>
                  </a:gs>
                </a:gsLst>
                <a:lin ang="0" scaled="1"/>
              </a:gradFill>
              <a:ln w="9525">
                <a:noFill/>
                <a:miter lim="800000"/>
                <a:headEnd/>
                <a:tailEnd/>
              </a:ln>
              <a:effectLst/>
            </p:spPr>
            <p:txBody>
              <a:bodyPr wrap="none" anchor="ctr"/>
              <a:lstStyle/>
              <a:p>
                <a:pPr>
                  <a:defRPr/>
                </a:pPr>
                <a:endParaRPr lang="fa-IR" sz="1662" kern="0">
                  <a:solidFill>
                    <a:sysClr val="windowText" lastClr="000000"/>
                  </a:solidFill>
                </a:endParaRPr>
              </a:p>
            </p:txBody>
          </p:sp>
          <p:sp>
            <p:nvSpPr>
              <p:cNvPr id="252" name="Rectangle 27"/>
              <p:cNvSpPr>
                <a:spLocks noChangeArrowheads="1"/>
              </p:cNvSpPr>
              <p:nvPr/>
            </p:nvSpPr>
            <p:spPr bwMode="auto">
              <a:xfrm>
                <a:off x="495100" y="5791203"/>
                <a:ext cx="82556" cy="609600"/>
              </a:xfrm>
              <a:prstGeom prst="rect">
                <a:avLst/>
              </a:prstGeom>
              <a:solidFill>
                <a:srgbClr val="CC9900"/>
              </a:solidFill>
              <a:ln w="9525">
                <a:noFill/>
                <a:miter lim="800000"/>
                <a:headEnd/>
                <a:tailEnd/>
              </a:ln>
              <a:effectLst/>
            </p:spPr>
            <p:txBody>
              <a:bodyPr wrap="none" anchor="ctr"/>
              <a:lstStyle/>
              <a:p>
                <a:pPr>
                  <a:defRPr/>
                </a:pPr>
                <a:endParaRPr lang="fa-IR" sz="1662" kern="0">
                  <a:solidFill>
                    <a:sysClr val="windowText" lastClr="000000"/>
                  </a:solidFill>
                </a:endParaRPr>
              </a:p>
            </p:txBody>
          </p:sp>
          <p:sp>
            <p:nvSpPr>
              <p:cNvPr id="253" name="Rectangle 28"/>
              <p:cNvSpPr>
                <a:spLocks noChangeArrowheads="1"/>
              </p:cNvSpPr>
              <p:nvPr/>
            </p:nvSpPr>
            <p:spPr bwMode="auto">
              <a:xfrm rot="5400000">
                <a:off x="828501" y="6073757"/>
                <a:ext cx="76200" cy="577891"/>
              </a:xfrm>
              <a:prstGeom prst="rect">
                <a:avLst/>
              </a:prstGeom>
              <a:solidFill>
                <a:srgbClr val="CC9900"/>
              </a:solidFill>
              <a:ln w="9525">
                <a:noFill/>
                <a:miter lim="800000"/>
                <a:headEnd/>
                <a:tailEnd/>
              </a:ln>
              <a:effectLst/>
            </p:spPr>
            <p:txBody>
              <a:bodyPr wrap="none" anchor="ctr"/>
              <a:lstStyle/>
              <a:p>
                <a:pPr>
                  <a:defRPr/>
                </a:pPr>
                <a:endParaRPr lang="fa-IR" sz="1662" kern="0">
                  <a:solidFill>
                    <a:sysClr val="windowText" lastClr="000000"/>
                  </a:solidFill>
                </a:endParaRPr>
              </a:p>
            </p:txBody>
          </p:sp>
          <p:sp>
            <p:nvSpPr>
              <p:cNvPr id="254" name="Line 29"/>
              <p:cNvSpPr>
                <a:spLocks noChangeShapeType="1"/>
              </p:cNvSpPr>
              <p:nvPr/>
            </p:nvSpPr>
            <p:spPr bwMode="auto">
              <a:xfrm>
                <a:off x="3384557" y="6477003"/>
                <a:ext cx="1568562" cy="0"/>
              </a:xfrm>
              <a:prstGeom prst="line">
                <a:avLst/>
              </a:prstGeom>
              <a:ln w="12700">
                <a:prstDash val="sysDot"/>
                <a:headEnd/>
                <a:tailEnd/>
              </a:ln>
            </p:spPr>
            <p:style>
              <a:lnRef idx="1">
                <a:schemeClr val="dk1"/>
              </a:lnRef>
              <a:fillRef idx="0">
                <a:schemeClr val="dk1"/>
              </a:fillRef>
              <a:effectRef idx="0">
                <a:schemeClr val="dk1"/>
              </a:effectRef>
              <a:fontRef idx="minor">
                <a:schemeClr val="tx1"/>
              </a:fontRef>
            </p:style>
            <p:txBody>
              <a:bodyPr/>
              <a:lstStyle/>
              <a:p>
                <a:pPr>
                  <a:defRPr/>
                </a:pPr>
                <a:endParaRPr lang="fa-IR" sz="1662" kern="0">
                  <a:solidFill>
                    <a:sysClr val="windowText" lastClr="000000"/>
                  </a:solidFill>
                </a:endParaRPr>
              </a:p>
            </p:txBody>
          </p:sp>
          <p:sp>
            <p:nvSpPr>
              <p:cNvPr id="255" name="Line 30"/>
              <p:cNvSpPr>
                <a:spLocks noChangeShapeType="1"/>
              </p:cNvSpPr>
              <p:nvPr/>
            </p:nvSpPr>
            <p:spPr bwMode="auto">
              <a:xfrm>
                <a:off x="3384557" y="6553203"/>
                <a:ext cx="2559233" cy="0"/>
              </a:xfrm>
              <a:prstGeom prst="line">
                <a:avLst/>
              </a:prstGeom>
              <a:ln w="19050">
                <a:prstDash val="sysDot"/>
                <a:headEnd/>
                <a:tailEnd/>
              </a:ln>
            </p:spPr>
            <p:style>
              <a:lnRef idx="1">
                <a:schemeClr val="accent1"/>
              </a:lnRef>
              <a:fillRef idx="0">
                <a:schemeClr val="accent1"/>
              </a:fillRef>
              <a:effectRef idx="0">
                <a:schemeClr val="accent1"/>
              </a:effectRef>
              <a:fontRef idx="minor">
                <a:schemeClr val="tx1"/>
              </a:fontRef>
            </p:style>
            <p:txBody>
              <a:bodyPr/>
              <a:lstStyle/>
              <a:p>
                <a:pPr>
                  <a:defRPr/>
                </a:pPr>
                <a:endParaRPr lang="fa-IR" sz="1662" kern="0">
                  <a:solidFill>
                    <a:sysClr val="windowText" lastClr="000000"/>
                  </a:solidFill>
                </a:endParaRPr>
              </a:p>
            </p:txBody>
          </p:sp>
          <p:sp>
            <p:nvSpPr>
              <p:cNvPr id="256" name="Line 32"/>
              <p:cNvSpPr>
                <a:spLocks noChangeShapeType="1"/>
              </p:cNvSpPr>
              <p:nvPr/>
            </p:nvSpPr>
            <p:spPr bwMode="auto">
              <a:xfrm flipH="1">
                <a:off x="-236" y="6477003"/>
                <a:ext cx="3384793" cy="0"/>
              </a:xfrm>
              <a:prstGeom prst="line">
                <a:avLst/>
              </a:prstGeom>
              <a:noFill/>
              <a:ln w="22225">
                <a:solidFill>
                  <a:srgbClr val="9383B3"/>
                </a:solidFill>
                <a:prstDash val="sysDot"/>
                <a:round/>
                <a:headEnd/>
                <a:tailEnd/>
              </a:ln>
              <a:effectLst/>
            </p:spPr>
            <p:txBody>
              <a:bodyPr/>
              <a:lstStyle/>
              <a:p>
                <a:pPr>
                  <a:defRPr/>
                </a:pPr>
                <a:endParaRPr lang="fa-IR" sz="1662" kern="0">
                  <a:solidFill>
                    <a:sysClr val="windowText" lastClr="000000"/>
                  </a:solidFill>
                </a:endParaRPr>
              </a:p>
            </p:txBody>
          </p:sp>
          <p:sp>
            <p:nvSpPr>
              <p:cNvPr id="257" name="Line 33"/>
              <p:cNvSpPr>
                <a:spLocks noChangeShapeType="1"/>
              </p:cNvSpPr>
              <p:nvPr/>
            </p:nvSpPr>
            <p:spPr bwMode="auto">
              <a:xfrm flipV="1">
                <a:off x="412544" y="4038602"/>
                <a:ext cx="0" cy="2819401"/>
              </a:xfrm>
              <a:prstGeom prst="line">
                <a:avLst/>
              </a:prstGeom>
              <a:noFill/>
              <a:ln w="22225">
                <a:solidFill>
                  <a:srgbClr val="9383B3"/>
                </a:solidFill>
                <a:prstDash val="sysDot"/>
                <a:round/>
                <a:headEnd/>
                <a:tailEnd/>
              </a:ln>
              <a:effectLst/>
            </p:spPr>
            <p:txBody>
              <a:bodyPr/>
              <a:lstStyle/>
              <a:p>
                <a:pPr>
                  <a:defRPr/>
                </a:pPr>
                <a:endParaRPr lang="fa-IR" sz="1662" kern="0">
                  <a:solidFill>
                    <a:sysClr val="windowText" lastClr="000000"/>
                  </a:solidFill>
                </a:endParaRPr>
              </a:p>
            </p:txBody>
          </p:sp>
          <p:sp>
            <p:nvSpPr>
              <p:cNvPr id="258" name="Line 34"/>
              <p:cNvSpPr>
                <a:spLocks noChangeShapeType="1"/>
              </p:cNvSpPr>
              <p:nvPr/>
            </p:nvSpPr>
            <p:spPr bwMode="auto">
              <a:xfrm flipV="1">
                <a:off x="412544" y="2362202"/>
                <a:ext cx="0" cy="1676400"/>
              </a:xfrm>
              <a:prstGeom prst="line">
                <a:avLst/>
              </a:prstGeom>
              <a:ln w="12700">
                <a:prstDash val="sysDot"/>
                <a:headEnd/>
                <a:tailEnd/>
              </a:ln>
            </p:spPr>
            <p:style>
              <a:lnRef idx="1">
                <a:schemeClr val="dk1"/>
              </a:lnRef>
              <a:fillRef idx="0">
                <a:schemeClr val="dk1"/>
              </a:fillRef>
              <a:effectRef idx="0">
                <a:schemeClr val="dk1"/>
              </a:effectRef>
              <a:fontRef idx="minor">
                <a:schemeClr val="tx1"/>
              </a:fontRef>
            </p:style>
            <p:txBody>
              <a:bodyPr/>
              <a:lstStyle/>
              <a:p>
                <a:pPr>
                  <a:defRPr/>
                </a:pPr>
                <a:endParaRPr lang="fa-IR" sz="1662" kern="0">
                  <a:solidFill>
                    <a:sysClr val="windowText" lastClr="000000"/>
                  </a:solidFill>
                </a:endParaRPr>
              </a:p>
            </p:txBody>
          </p:sp>
          <p:sp>
            <p:nvSpPr>
              <p:cNvPr id="259" name="Line 35"/>
              <p:cNvSpPr>
                <a:spLocks noChangeShapeType="1"/>
              </p:cNvSpPr>
              <p:nvPr/>
            </p:nvSpPr>
            <p:spPr bwMode="auto">
              <a:xfrm flipV="1">
                <a:off x="329988" y="1676402"/>
                <a:ext cx="0" cy="2362200"/>
              </a:xfrm>
              <a:prstGeom prst="line">
                <a:avLst/>
              </a:prstGeom>
              <a:ln w="19050">
                <a:prstDash val="sysDot"/>
                <a:headEnd/>
                <a:tailEnd/>
              </a:ln>
            </p:spPr>
            <p:style>
              <a:lnRef idx="1">
                <a:schemeClr val="accent1"/>
              </a:lnRef>
              <a:fillRef idx="0">
                <a:schemeClr val="accent1"/>
              </a:fillRef>
              <a:effectRef idx="0">
                <a:schemeClr val="accent1"/>
              </a:effectRef>
              <a:fontRef idx="minor">
                <a:schemeClr val="tx1"/>
              </a:fontRef>
            </p:style>
            <p:txBody>
              <a:bodyPr/>
              <a:lstStyle/>
              <a:p>
                <a:pPr>
                  <a:defRPr/>
                </a:pPr>
                <a:endParaRPr lang="fa-IR" sz="1662" kern="0">
                  <a:solidFill>
                    <a:sysClr val="windowText" lastClr="000000"/>
                  </a:solidFill>
                </a:endParaRPr>
              </a:p>
            </p:txBody>
          </p:sp>
        </p:grpSp>
        <p:grpSp>
          <p:nvGrpSpPr>
            <p:cNvPr id="5" name="Group 15"/>
            <p:cNvGrpSpPr/>
            <p:nvPr/>
          </p:nvGrpSpPr>
          <p:grpSpPr>
            <a:xfrm>
              <a:off x="67432" y="538679"/>
              <a:ext cx="5218950" cy="3318948"/>
              <a:chOff x="73051" y="538679"/>
              <a:chExt cx="5653862" cy="3318948"/>
            </a:xfrm>
          </p:grpSpPr>
          <p:sp>
            <p:nvSpPr>
              <p:cNvPr id="7" name="Rectangle 6"/>
              <p:cNvSpPr/>
              <p:nvPr/>
            </p:nvSpPr>
            <p:spPr>
              <a:xfrm>
                <a:off x="1824455" y="538679"/>
                <a:ext cx="3902458" cy="407750"/>
              </a:xfrm>
              <a:prstGeom prst="rect">
                <a:avLst/>
              </a:prstGeom>
            </p:spPr>
            <p:txBody>
              <a:bodyPr wrap="none">
                <a:spAutoFit/>
              </a:bodyPr>
              <a:lstStyle/>
              <a:p>
                <a:pPr>
                  <a:defRPr/>
                </a:pPr>
                <a:r>
                  <a:rPr lang="en-US" sz="1846" b="1" kern="0" dirty="0">
                    <a:ln w="10541" cmpd="sng">
                      <a:solidFill>
                        <a:srgbClr val="EAEAEA">
                          <a:shade val="88000"/>
                          <a:satMod val="110000"/>
                        </a:srgbClr>
                      </a:solidFill>
                      <a:prstDash val="solid"/>
                    </a:ln>
                    <a:gradFill>
                      <a:gsLst>
                        <a:gs pos="0">
                          <a:srgbClr val="EAEAEA">
                            <a:tint val="40000"/>
                            <a:satMod val="250000"/>
                          </a:srgbClr>
                        </a:gs>
                        <a:gs pos="9000">
                          <a:srgbClr val="EAEAEA">
                            <a:tint val="52000"/>
                            <a:satMod val="300000"/>
                          </a:srgbClr>
                        </a:gs>
                        <a:gs pos="50000">
                          <a:srgbClr val="EAEAEA">
                            <a:shade val="20000"/>
                            <a:satMod val="300000"/>
                          </a:srgbClr>
                        </a:gs>
                        <a:gs pos="79000">
                          <a:srgbClr val="EAEAEA">
                            <a:tint val="52000"/>
                            <a:satMod val="300000"/>
                          </a:srgbClr>
                        </a:gs>
                        <a:gs pos="100000">
                          <a:srgbClr val="EAEAEA">
                            <a:tint val="40000"/>
                            <a:satMod val="250000"/>
                          </a:srgbClr>
                        </a:gs>
                      </a:gsLst>
                      <a:lin ang="5400000"/>
                    </a:gradFill>
                    <a:latin typeface="BankGothic Lt BT" pitchFamily="34" charset="0"/>
                  </a:rPr>
                  <a:t>(</a:t>
                </a:r>
                <a:r>
                  <a:rPr lang="en-US" sz="1846" b="1" kern="0" dirty="0" err="1">
                    <a:ln w="10541" cmpd="sng">
                      <a:solidFill>
                        <a:srgbClr val="EAEAEA">
                          <a:shade val="88000"/>
                          <a:satMod val="110000"/>
                        </a:srgbClr>
                      </a:solidFill>
                      <a:prstDash val="solid"/>
                    </a:ln>
                    <a:gradFill>
                      <a:gsLst>
                        <a:gs pos="0">
                          <a:srgbClr val="EAEAEA">
                            <a:tint val="40000"/>
                            <a:satMod val="250000"/>
                          </a:srgbClr>
                        </a:gs>
                        <a:gs pos="9000">
                          <a:srgbClr val="EAEAEA">
                            <a:tint val="52000"/>
                            <a:satMod val="300000"/>
                          </a:srgbClr>
                        </a:gs>
                        <a:gs pos="50000">
                          <a:srgbClr val="EAEAEA">
                            <a:shade val="20000"/>
                            <a:satMod val="300000"/>
                          </a:srgbClr>
                        </a:gs>
                        <a:gs pos="79000">
                          <a:srgbClr val="EAEAEA">
                            <a:tint val="52000"/>
                            <a:satMod val="300000"/>
                          </a:srgbClr>
                        </a:gs>
                        <a:gs pos="100000">
                          <a:srgbClr val="EAEAEA">
                            <a:tint val="40000"/>
                            <a:satMod val="250000"/>
                          </a:srgbClr>
                        </a:gs>
                      </a:gsLst>
                      <a:lin ang="5400000"/>
                    </a:gradFill>
                    <a:latin typeface="BankGothic Lt BT" pitchFamily="34" charset="0"/>
                  </a:rPr>
                  <a:t>beinolharamein</a:t>
                </a:r>
                <a:r>
                  <a:rPr lang="en-US" sz="1846" b="1" kern="0" dirty="0">
                    <a:ln w="10541" cmpd="sng">
                      <a:solidFill>
                        <a:srgbClr val="EAEAEA">
                          <a:shade val="88000"/>
                          <a:satMod val="110000"/>
                        </a:srgbClr>
                      </a:solidFill>
                      <a:prstDash val="solid"/>
                    </a:ln>
                    <a:gradFill>
                      <a:gsLst>
                        <a:gs pos="0">
                          <a:srgbClr val="EAEAEA">
                            <a:tint val="40000"/>
                            <a:satMod val="250000"/>
                          </a:srgbClr>
                        </a:gs>
                        <a:gs pos="9000">
                          <a:srgbClr val="EAEAEA">
                            <a:tint val="52000"/>
                            <a:satMod val="300000"/>
                          </a:srgbClr>
                        </a:gs>
                        <a:gs pos="50000">
                          <a:srgbClr val="EAEAEA">
                            <a:shade val="20000"/>
                            <a:satMod val="300000"/>
                          </a:srgbClr>
                        </a:gs>
                        <a:gs pos="79000">
                          <a:srgbClr val="EAEAEA">
                            <a:tint val="52000"/>
                            <a:satMod val="300000"/>
                          </a:srgbClr>
                        </a:gs>
                        <a:gs pos="100000">
                          <a:srgbClr val="EAEAEA">
                            <a:tint val="40000"/>
                            <a:satMod val="250000"/>
                          </a:srgbClr>
                        </a:gs>
                      </a:gsLst>
                      <a:lin ang="5400000"/>
                    </a:gradFill>
                    <a:latin typeface="BankGothic Lt BT" pitchFamily="34" charset="0"/>
                  </a:rPr>
                  <a:t> of shiraz)</a:t>
                </a:r>
                <a:endParaRPr lang="fa-IR" sz="1846" b="1" kern="0" dirty="0">
                  <a:ln w="10541" cmpd="sng">
                    <a:solidFill>
                      <a:srgbClr val="EAEAEA">
                        <a:shade val="88000"/>
                        <a:satMod val="110000"/>
                      </a:srgbClr>
                    </a:solidFill>
                    <a:prstDash val="solid"/>
                  </a:ln>
                  <a:gradFill>
                    <a:gsLst>
                      <a:gs pos="0">
                        <a:srgbClr val="EAEAEA">
                          <a:tint val="40000"/>
                          <a:satMod val="250000"/>
                        </a:srgbClr>
                      </a:gs>
                      <a:gs pos="9000">
                        <a:srgbClr val="EAEAEA">
                          <a:tint val="52000"/>
                          <a:satMod val="300000"/>
                        </a:srgbClr>
                      </a:gs>
                      <a:gs pos="50000">
                        <a:srgbClr val="EAEAEA">
                          <a:shade val="20000"/>
                          <a:satMod val="300000"/>
                        </a:srgbClr>
                      </a:gs>
                      <a:gs pos="79000">
                        <a:srgbClr val="EAEAEA">
                          <a:tint val="52000"/>
                          <a:satMod val="300000"/>
                        </a:srgbClr>
                      </a:gs>
                      <a:gs pos="100000">
                        <a:srgbClr val="EAEAEA">
                          <a:tint val="40000"/>
                          <a:satMod val="250000"/>
                        </a:srgbClr>
                      </a:gs>
                    </a:gsLst>
                    <a:lin ang="5400000"/>
                  </a:gradFill>
                  <a:latin typeface="BankGothic Lt BT" pitchFamily="34" charset="0"/>
                </a:endParaRPr>
              </a:p>
            </p:txBody>
          </p:sp>
          <p:sp>
            <p:nvSpPr>
              <p:cNvPr id="8" name="Rectangle 7"/>
              <p:cNvSpPr/>
              <p:nvPr/>
            </p:nvSpPr>
            <p:spPr>
              <a:xfrm rot="16200000">
                <a:off x="-1131431" y="2276027"/>
                <a:ext cx="2786082" cy="377118"/>
              </a:xfrm>
              <a:prstGeom prst="rect">
                <a:avLst/>
              </a:prstGeom>
            </p:spPr>
            <p:txBody>
              <a:bodyPr wrap="square">
                <a:spAutoFit/>
                <a:scene3d>
                  <a:camera prst="orthographicFront"/>
                  <a:lightRig rig="glow" dir="tl">
                    <a:rot lat="0" lon="0" rev="5400000"/>
                  </a:lightRig>
                </a:scene3d>
                <a:sp3d contourW="12700">
                  <a:bevelT w="25400" h="25400"/>
                  <a:contourClr>
                    <a:schemeClr val="accent6">
                      <a:shade val="73000"/>
                    </a:schemeClr>
                  </a:contourClr>
                </a:sp3d>
              </a:bodyPr>
              <a:lstStyle/>
              <a:p>
                <a:pPr algn="ctr"/>
                <a:r>
                  <a:rPr lang="fa-IR" sz="1662" b="1" dirty="0">
                    <a:ln w="11430"/>
                    <a:gradFill>
                      <a:gsLst>
                        <a:gs pos="0">
                          <a:srgbClr val="555555">
                            <a:tint val="90000"/>
                            <a:satMod val="120000"/>
                          </a:srgbClr>
                        </a:gs>
                        <a:gs pos="25000">
                          <a:srgbClr val="555555">
                            <a:tint val="93000"/>
                            <a:satMod val="120000"/>
                          </a:srgbClr>
                        </a:gs>
                        <a:gs pos="50000">
                          <a:srgbClr val="555555">
                            <a:shade val="89000"/>
                            <a:satMod val="110000"/>
                          </a:srgbClr>
                        </a:gs>
                        <a:gs pos="75000">
                          <a:srgbClr val="555555">
                            <a:tint val="93000"/>
                            <a:satMod val="120000"/>
                          </a:srgbClr>
                        </a:gs>
                        <a:gs pos="100000">
                          <a:srgbClr val="555555">
                            <a:tint val="90000"/>
                            <a:satMod val="120000"/>
                          </a:srgbClr>
                        </a:gs>
                      </a:gsLst>
                      <a:lin ang="5400000"/>
                    </a:gradFill>
                    <a:effectLst>
                      <a:outerShdw blurRad="80000" dist="40000" dir="5040000" algn="tl">
                        <a:srgbClr val="000000">
                          <a:alpha val="30000"/>
                        </a:srgbClr>
                      </a:outerShdw>
                    </a:effectLst>
                    <a:cs typeface="B Kamran" pitchFamily="2" charset="-78"/>
                  </a:rPr>
                  <a:t>بین الحرمین شیراز</a:t>
                </a:r>
              </a:p>
            </p:txBody>
          </p:sp>
        </p:grpSp>
        <p:pic>
          <p:nvPicPr>
            <p:cNvPr id="235" name="Picture 6" descr="شاهچراغ؛ شیراز؛ عکس از آنوبانینی">
              <a:hlinkClick r:id="rId3"/>
            </p:cNvPr>
            <p:cNvPicPr>
              <a:picLocks noChangeAspect="1" noChangeArrowheads="1"/>
            </p:cNvPicPr>
            <p:nvPr/>
          </p:nvPicPr>
          <p:blipFill>
            <a:blip r:embed="rId4">
              <a:clrChange>
                <a:clrFrom>
                  <a:srgbClr val="03030F"/>
                </a:clrFrom>
                <a:clrTo>
                  <a:srgbClr val="03030F">
                    <a:alpha val="0"/>
                  </a:srgbClr>
                </a:clrTo>
              </a:clrChange>
            </a:blip>
            <a:srcRect/>
            <a:stretch>
              <a:fillRect/>
            </a:stretch>
          </p:blipFill>
          <p:spPr bwMode="auto">
            <a:xfrm>
              <a:off x="7212343" y="285728"/>
              <a:ext cx="1931657" cy="1191187"/>
            </a:xfrm>
            <a:prstGeom prst="rect">
              <a:avLst/>
            </a:prstGeom>
            <a:ln>
              <a:noFill/>
            </a:ln>
            <a:effectLst>
              <a:outerShdw blurRad="50800" dist="38100" dir="2700000" algn="tl" rotWithShape="0">
                <a:prstClr val="black">
                  <a:alpha val="40000"/>
                </a:prstClr>
              </a:outerShdw>
              <a:softEdge rad="63500"/>
            </a:effectLst>
          </p:spPr>
        </p:pic>
        <p:pic>
          <p:nvPicPr>
            <p:cNvPr id="1028" name="Picture 4" descr="E:\baft farsoode\ax\pic\shahchw.jpg"/>
            <p:cNvPicPr>
              <a:picLocks noChangeAspect="1" noChangeArrowheads="1"/>
            </p:cNvPicPr>
            <p:nvPr/>
          </p:nvPicPr>
          <p:blipFill>
            <a:blip r:embed="rId5" cstate="screen">
              <a:clrChange>
                <a:clrFrom>
                  <a:srgbClr val="BEE2FA"/>
                </a:clrFrom>
                <a:clrTo>
                  <a:srgbClr val="BEE2FA">
                    <a:alpha val="0"/>
                  </a:srgbClr>
                </a:clrTo>
              </a:clrChange>
              <a:extLst>
                <a:ext uri="{28A0092B-C50C-407E-A947-70E740481C1C}">
                  <a14:useLocalDpi xmlns:a14="http://schemas.microsoft.com/office/drawing/2010/main"/>
                </a:ext>
              </a:extLst>
            </a:blip>
            <a:srcRect/>
            <a:stretch>
              <a:fillRect/>
            </a:stretch>
          </p:blipFill>
          <p:spPr bwMode="auto">
            <a:xfrm>
              <a:off x="0" y="0"/>
              <a:ext cx="1813436" cy="1464431"/>
            </a:xfrm>
            <a:prstGeom prst="rect">
              <a:avLst/>
            </a:prstGeom>
            <a:ln>
              <a:noFill/>
            </a:ln>
            <a:effectLst>
              <a:outerShdw blurRad="50800" dist="38100" dir="2700000" algn="tl" rotWithShape="0">
                <a:prstClr val="black">
                  <a:alpha val="40000"/>
                </a:prstClr>
              </a:outerShdw>
              <a:softEdge rad="63500"/>
            </a:effectLst>
          </p:spPr>
        </p:pic>
        <p:cxnSp>
          <p:nvCxnSpPr>
            <p:cNvPr id="263" name="Straight Connector 262"/>
            <p:cNvCxnSpPr/>
            <p:nvPr/>
          </p:nvCxnSpPr>
          <p:spPr bwMode="auto">
            <a:xfrm rot="5400000">
              <a:off x="-1535949" y="4179099"/>
              <a:ext cx="4071966" cy="1588"/>
            </a:xfrm>
            <a:prstGeom prst="line">
              <a:avLst/>
            </a:prstGeom>
            <a:ln cmpd="dbl">
              <a:solidFill>
                <a:srgbClr val="D1D1D1"/>
              </a:solidFill>
              <a:prstDash val="solid"/>
              <a:headEnd type="none" w="sm" len="sm"/>
              <a:tailEnd type="none" w="sm" len="sm"/>
            </a:ln>
          </p:spPr>
          <p:style>
            <a:lnRef idx="3">
              <a:schemeClr val="accent1"/>
            </a:lnRef>
            <a:fillRef idx="0">
              <a:schemeClr val="accent1"/>
            </a:fillRef>
            <a:effectRef idx="2">
              <a:schemeClr val="accent1"/>
            </a:effectRef>
            <a:fontRef idx="minor">
              <a:schemeClr val="tx1"/>
            </a:fontRef>
          </p:style>
        </p:cxnSp>
      </p:grpSp>
      <p:pic>
        <p:nvPicPr>
          <p:cNvPr id="24" name="Picture 39" descr="Areal view-site-takhrib"/>
          <p:cNvPicPr>
            <a:picLocks noChangeAspect="1" noChangeArrowheads="1"/>
          </p:cNvPicPr>
          <p:nvPr/>
        </p:nvPicPr>
        <p:blipFill>
          <a:blip r:embed="rId6" cstate="screen">
            <a:lum bright="-6000"/>
            <a:extLst>
              <a:ext uri="{28A0092B-C50C-407E-A947-70E740481C1C}">
                <a14:useLocalDpi xmlns:a14="http://schemas.microsoft.com/office/drawing/2010/main"/>
              </a:ext>
            </a:extLst>
          </a:blip>
          <a:srcRect/>
          <a:stretch>
            <a:fillRect/>
          </a:stretch>
        </p:blipFill>
        <p:spPr bwMode="auto">
          <a:xfrm>
            <a:off x="1103450" y="3678788"/>
            <a:ext cx="5876561" cy="2519808"/>
          </a:xfrm>
          <a:prstGeom prst="rect">
            <a:avLst/>
          </a:prstGeom>
          <a:ln>
            <a:noFill/>
          </a:ln>
          <a:effectLst>
            <a:outerShdw blurRad="292100" dist="139700" dir="2700000" algn="tl" rotWithShape="0">
              <a:srgbClr val="333333">
                <a:alpha val="65000"/>
              </a:srgbClr>
            </a:outerShdw>
          </a:effectLst>
        </p:spPr>
      </p:pic>
      <p:sp>
        <p:nvSpPr>
          <p:cNvPr id="25" name="Oval 40"/>
          <p:cNvSpPr>
            <a:spLocks noChangeArrowheads="1"/>
          </p:cNvSpPr>
          <p:nvPr/>
        </p:nvSpPr>
        <p:spPr bwMode="auto">
          <a:xfrm>
            <a:off x="6020025" y="4510475"/>
            <a:ext cx="152847" cy="141090"/>
          </a:xfrm>
          <a:prstGeom prst="ellipse">
            <a:avLst/>
          </a:prstGeom>
          <a:solidFill>
            <a:srgbClr val="FF0000"/>
          </a:solidFill>
          <a:ln w="9525">
            <a:solidFill>
              <a:srgbClr val="FFFF00"/>
            </a:solidFill>
            <a:round/>
            <a:headEnd/>
            <a:tailEnd/>
          </a:ln>
          <a:effectLst/>
        </p:spPr>
        <p:txBody>
          <a:bodyPr wrap="none" lIns="71274" tIns="35636" rIns="71274" bIns="35636" anchor="ctr"/>
          <a:lstStyle/>
          <a:p>
            <a:endParaRPr lang="fa-IR" sz="1662">
              <a:solidFill>
                <a:srgbClr val="000000"/>
              </a:solidFill>
            </a:endParaRPr>
          </a:p>
        </p:txBody>
      </p:sp>
      <p:sp>
        <p:nvSpPr>
          <p:cNvPr id="26" name="Oval 41"/>
          <p:cNvSpPr>
            <a:spLocks noChangeArrowheads="1"/>
          </p:cNvSpPr>
          <p:nvPr/>
        </p:nvSpPr>
        <p:spPr bwMode="auto">
          <a:xfrm>
            <a:off x="1981649" y="4158989"/>
            <a:ext cx="151507" cy="141090"/>
          </a:xfrm>
          <a:prstGeom prst="ellipse">
            <a:avLst/>
          </a:prstGeom>
          <a:solidFill>
            <a:srgbClr val="FFCC00"/>
          </a:solidFill>
          <a:ln w="9525">
            <a:solidFill>
              <a:srgbClr val="FFFF00"/>
            </a:solidFill>
            <a:round/>
            <a:headEnd/>
            <a:tailEnd/>
          </a:ln>
          <a:effectLst/>
        </p:spPr>
        <p:txBody>
          <a:bodyPr wrap="none" lIns="71274" tIns="35636" rIns="71274" bIns="35636" anchor="ctr"/>
          <a:lstStyle/>
          <a:p>
            <a:endParaRPr lang="fa-IR" sz="1662">
              <a:solidFill>
                <a:srgbClr val="000000"/>
              </a:solidFill>
            </a:endParaRPr>
          </a:p>
        </p:txBody>
      </p:sp>
      <p:sp>
        <p:nvSpPr>
          <p:cNvPr id="27" name="Text Box 42"/>
          <p:cNvSpPr txBox="1">
            <a:spLocks noChangeArrowheads="1"/>
          </p:cNvSpPr>
          <p:nvPr/>
        </p:nvSpPr>
        <p:spPr bwMode="auto">
          <a:xfrm>
            <a:off x="7848823" y="1908983"/>
            <a:ext cx="1142330" cy="340959"/>
          </a:xfrm>
          <a:prstGeom prst="rect">
            <a:avLst/>
          </a:prstGeom>
          <a:noFill/>
          <a:ln w="9525">
            <a:noFill/>
            <a:miter lim="800000"/>
            <a:headEnd/>
            <a:tailEnd/>
          </a:ln>
          <a:effectLst/>
        </p:spPr>
        <p:txBody>
          <a:bodyPr lIns="84357" tIns="42180" rIns="84357" bIns="42180">
            <a:spAutoFit/>
          </a:bodyPr>
          <a:lstStyle/>
          <a:p>
            <a:pPr defTabSz="843914">
              <a:spcBef>
                <a:spcPct val="50000"/>
              </a:spcBef>
            </a:pPr>
            <a:endParaRPr lang="fa-IR" sz="1662" dirty="0">
              <a:solidFill>
                <a:srgbClr val="000000"/>
              </a:solidFill>
            </a:endParaRPr>
          </a:p>
        </p:txBody>
      </p:sp>
      <p:grpSp>
        <p:nvGrpSpPr>
          <p:cNvPr id="28" name="Group 43"/>
          <p:cNvGrpSpPr>
            <a:grpSpLocks/>
          </p:cNvGrpSpPr>
          <p:nvPr/>
        </p:nvGrpSpPr>
        <p:grpSpPr bwMode="auto">
          <a:xfrm>
            <a:off x="7772401" y="2173832"/>
            <a:ext cx="1067247" cy="228532"/>
            <a:chOff x="4896" y="1189"/>
            <a:chExt cx="672" cy="156"/>
          </a:xfrm>
        </p:grpSpPr>
        <p:sp>
          <p:nvSpPr>
            <p:cNvPr id="29" name="Text Box 44"/>
            <p:cNvSpPr txBox="1">
              <a:spLocks noChangeArrowheads="1"/>
            </p:cNvSpPr>
            <p:nvPr/>
          </p:nvSpPr>
          <p:spPr bwMode="auto">
            <a:xfrm>
              <a:off x="4896" y="1189"/>
              <a:ext cx="672" cy="156"/>
            </a:xfrm>
            <a:prstGeom prst="rect">
              <a:avLst/>
            </a:prstGeom>
            <a:noFill/>
            <a:ln w="9525">
              <a:noFill/>
              <a:miter lim="800000"/>
              <a:headEnd/>
              <a:tailEnd/>
            </a:ln>
            <a:effectLst/>
          </p:spPr>
          <p:txBody>
            <a:bodyPr lIns="99901" tIns="49952" rIns="99901" bIns="49952">
              <a:spAutoFit/>
            </a:bodyPr>
            <a:lstStyle/>
            <a:p>
              <a:pPr defTabSz="843914">
                <a:spcBef>
                  <a:spcPct val="50000"/>
                </a:spcBef>
              </a:pPr>
              <a:r>
                <a:rPr lang="fa-IR" sz="831" dirty="0">
                  <a:solidFill>
                    <a:srgbClr val="000000"/>
                  </a:solidFill>
                  <a:latin typeface="Yaqouti" pitchFamily="2" charset="2"/>
                  <a:cs typeface="Zar" pitchFamily="2" charset="-78"/>
                </a:rPr>
                <a:t>   آستـــانـــــه</a:t>
              </a:r>
            </a:p>
          </p:txBody>
        </p:sp>
        <p:sp>
          <p:nvSpPr>
            <p:cNvPr id="30" name="Oval 45"/>
            <p:cNvSpPr>
              <a:spLocks noChangeArrowheads="1"/>
            </p:cNvSpPr>
            <p:nvPr/>
          </p:nvSpPr>
          <p:spPr bwMode="auto">
            <a:xfrm>
              <a:off x="5520" y="1232"/>
              <a:ext cx="48" cy="48"/>
            </a:xfrm>
            <a:prstGeom prst="ellipse">
              <a:avLst/>
            </a:prstGeom>
            <a:solidFill>
              <a:srgbClr val="FF0000"/>
            </a:solidFill>
            <a:ln w="6350">
              <a:solidFill>
                <a:srgbClr val="FFFF00"/>
              </a:solidFill>
              <a:round/>
              <a:headEnd/>
              <a:tailEnd/>
            </a:ln>
            <a:effectLst/>
          </p:spPr>
          <p:txBody>
            <a:bodyPr wrap="none" anchor="ctr"/>
            <a:lstStyle/>
            <a:p>
              <a:endParaRPr lang="fa-IR" sz="1662">
                <a:solidFill>
                  <a:srgbClr val="000000"/>
                </a:solidFill>
              </a:endParaRPr>
            </a:p>
          </p:txBody>
        </p:sp>
      </p:grpSp>
      <p:grpSp>
        <p:nvGrpSpPr>
          <p:cNvPr id="31" name="Group 46"/>
          <p:cNvGrpSpPr>
            <a:grpSpLocks/>
          </p:cNvGrpSpPr>
          <p:nvPr/>
        </p:nvGrpSpPr>
        <p:grpSpPr bwMode="auto">
          <a:xfrm>
            <a:off x="7772401" y="2400319"/>
            <a:ext cx="1067247" cy="228532"/>
            <a:chOff x="4896" y="1296"/>
            <a:chExt cx="672" cy="156"/>
          </a:xfrm>
        </p:grpSpPr>
        <p:sp>
          <p:nvSpPr>
            <p:cNvPr id="32" name="Text Box 47"/>
            <p:cNvSpPr txBox="1">
              <a:spLocks noChangeArrowheads="1"/>
            </p:cNvSpPr>
            <p:nvPr/>
          </p:nvSpPr>
          <p:spPr bwMode="auto">
            <a:xfrm>
              <a:off x="4896" y="1296"/>
              <a:ext cx="672" cy="156"/>
            </a:xfrm>
            <a:prstGeom prst="rect">
              <a:avLst/>
            </a:prstGeom>
            <a:noFill/>
            <a:ln w="9525">
              <a:noFill/>
              <a:miter lim="800000"/>
              <a:headEnd/>
              <a:tailEnd/>
            </a:ln>
            <a:effectLst/>
          </p:spPr>
          <p:txBody>
            <a:bodyPr lIns="99901" tIns="49952" rIns="99901" bIns="49952">
              <a:spAutoFit/>
            </a:bodyPr>
            <a:lstStyle/>
            <a:p>
              <a:pPr defTabSz="843914">
                <a:spcBef>
                  <a:spcPct val="50000"/>
                </a:spcBef>
              </a:pPr>
              <a:r>
                <a:rPr lang="fa-IR" sz="831" dirty="0">
                  <a:solidFill>
                    <a:srgbClr val="000000"/>
                  </a:solidFill>
                  <a:latin typeface="Yaqouti" pitchFamily="2" charset="2"/>
                  <a:cs typeface="Zar" pitchFamily="2" charset="-78"/>
                </a:rPr>
                <a:t>   شــاهچــراغ</a:t>
              </a:r>
            </a:p>
          </p:txBody>
        </p:sp>
        <p:sp>
          <p:nvSpPr>
            <p:cNvPr id="33" name="Oval 48"/>
            <p:cNvSpPr>
              <a:spLocks noChangeArrowheads="1"/>
            </p:cNvSpPr>
            <p:nvPr/>
          </p:nvSpPr>
          <p:spPr bwMode="auto">
            <a:xfrm>
              <a:off x="5520" y="1335"/>
              <a:ext cx="48" cy="48"/>
            </a:xfrm>
            <a:prstGeom prst="ellipse">
              <a:avLst/>
            </a:prstGeom>
            <a:solidFill>
              <a:srgbClr val="FFCC00"/>
            </a:solidFill>
            <a:ln w="6350">
              <a:solidFill>
                <a:srgbClr val="FFFF00"/>
              </a:solidFill>
              <a:round/>
              <a:headEnd/>
              <a:tailEnd/>
            </a:ln>
            <a:effectLst/>
          </p:spPr>
          <p:txBody>
            <a:bodyPr wrap="none" anchor="ctr"/>
            <a:lstStyle/>
            <a:p>
              <a:endParaRPr lang="fa-IR" sz="1662">
                <a:solidFill>
                  <a:srgbClr val="000000"/>
                </a:solidFill>
              </a:endParaRPr>
            </a:p>
          </p:txBody>
        </p:sp>
      </p:grpSp>
      <p:sp>
        <p:nvSpPr>
          <p:cNvPr id="34" name="Oval 49"/>
          <p:cNvSpPr>
            <a:spLocks noChangeArrowheads="1"/>
          </p:cNvSpPr>
          <p:nvPr/>
        </p:nvSpPr>
        <p:spPr bwMode="auto">
          <a:xfrm>
            <a:off x="2896049" y="4370621"/>
            <a:ext cx="151507" cy="139852"/>
          </a:xfrm>
          <a:prstGeom prst="ellipse">
            <a:avLst/>
          </a:prstGeom>
          <a:solidFill>
            <a:srgbClr val="99CC00"/>
          </a:solidFill>
          <a:ln w="9525">
            <a:solidFill>
              <a:srgbClr val="FFFF00"/>
            </a:solidFill>
            <a:round/>
            <a:headEnd/>
            <a:tailEnd/>
          </a:ln>
          <a:effectLst/>
        </p:spPr>
        <p:txBody>
          <a:bodyPr wrap="none" lIns="71274" tIns="35636" rIns="71274" bIns="35636" anchor="ctr"/>
          <a:lstStyle/>
          <a:p>
            <a:endParaRPr lang="fa-IR" sz="1662">
              <a:solidFill>
                <a:srgbClr val="000000"/>
              </a:solidFill>
            </a:endParaRPr>
          </a:p>
        </p:txBody>
      </p:sp>
      <p:grpSp>
        <p:nvGrpSpPr>
          <p:cNvPr id="35" name="Group 50"/>
          <p:cNvGrpSpPr>
            <a:grpSpLocks/>
          </p:cNvGrpSpPr>
          <p:nvPr/>
        </p:nvGrpSpPr>
        <p:grpSpPr bwMode="auto">
          <a:xfrm>
            <a:off x="7772401" y="2611958"/>
            <a:ext cx="1067247" cy="228775"/>
            <a:chOff x="4896" y="1296"/>
            <a:chExt cx="672" cy="156"/>
          </a:xfrm>
        </p:grpSpPr>
        <p:sp>
          <p:nvSpPr>
            <p:cNvPr id="36" name="Text Box 51"/>
            <p:cNvSpPr txBox="1">
              <a:spLocks noChangeArrowheads="1"/>
            </p:cNvSpPr>
            <p:nvPr/>
          </p:nvSpPr>
          <p:spPr bwMode="auto">
            <a:xfrm>
              <a:off x="4896" y="1296"/>
              <a:ext cx="672" cy="156"/>
            </a:xfrm>
            <a:prstGeom prst="rect">
              <a:avLst/>
            </a:prstGeom>
            <a:noFill/>
            <a:ln w="9525">
              <a:noFill/>
              <a:miter lim="800000"/>
              <a:headEnd/>
              <a:tailEnd/>
            </a:ln>
            <a:effectLst/>
          </p:spPr>
          <p:txBody>
            <a:bodyPr lIns="99901" tIns="49952" rIns="99901" bIns="49952">
              <a:spAutoFit/>
            </a:bodyPr>
            <a:lstStyle/>
            <a:p>
              <a:pPr defTabSz="843914">
                <a:spcBef>
                  <a:spcPct val="50000"/>
                </a:spcBef>
              </a:pPr>
              <a:r>
                <a:rPr lang="fa-IR" sz="831" dirty="0">
                  <a:solidFill>
                    <a:srgbClr val="000000"/>
                  </a:solidFill>
                  <a:latin typeface="Yaqouti" pitchFamily="2" charset="2"/>
                  <a:cs typeface="Zar" pitchFamily="2" charset="-78"/>
                </a:rPr>
                <a:t>   مسجـد جـامـع عتيــق</a:t>
              </a:r>
            </a:p>
          </p:txBody>
        </p:sp>
        <p:sp>
          <p:nvSpPr>
            <p:cNvPr id="37" name="Oval 52"/>
            <p:cNvSpPr>
              <a:spLocks noChangeArrowheads="1"/>
            </p:cNvSpPr>
            <p:nvPr/>
          </p:nvSpPr>
          <p:spPr bwMode="auto">
            <a:xfrm>
              <a:off x="5520" y="1335"/>
              <a:ext cx="48" cy="48"/>
            </a:xfrm>
            <a:prstGeom prst="ellipse">
              <a:avLst/>
            </a:prstGeom>
            <a:solidFill>
              <a:srgbClr val="99CC00"/>
            </a:solidFill>
            <a:ln w="6350">
              <a:solidFill>
                <a:srgbClr val="FFFF00"/>
              </a:solidFill>
              <a:round/>
              <a:headEnd/>
              <a:tailEnd/>
            </a:ln>
            <a:effectLst/>
          </p:spPr>
          <p:txBody>
            <a:bodyPr wrap="none" anchor="ctr"/>
            <a:lstStyle/>
            <a:p>
              <a:endParaRPr lang="fa-IR" sz="1662">
                <a:solidFill>
                  <a:srgbClr val="000000"/>
                </a:solidFill>
              </a:endParaRPr>
            </a:p>
          </p:txBody>
        </p:sp>
      </p:grpSp>
      <p:grpSp>
        <p:nvGrpSpPr>
          <p:cNvPr id="38" name="Group 53"/>
          <p:cNvGrpSpPr>
            <a:grpSpLocks/>
          </p:cNvGrpSpPr>
          <p:nvPr/>
        </p:nvGrpSpPr>
        <p:grpSpPr bwMode="auto">
          <a:xfrm>
            <a:off x="7772401" y="2822350"/>
            <a:ext cx="1067247" cy="228532"/>
            <a:chOff x="4896" y="1296"/>
            <a:chExt cx="672" cy="156"/>
          </a:xfrm>
        </p:grpSpPr>
        <p:sp>
          <p:nvSpPr>
            <p:cNvPr id="39" name="Text Box 54"/>
            <p:cNvSpPr txBox="1">
              <a:spLocks noChangeArrowheads="1"/>
            </p:cNvSpPr>
            <p:nvPr/>
          </p:nvSpPr>
          <p:spPr bwMode="auto">
            <a:xfrm>
              <a:off x="4896" y="1296"/>
              <a:ext cx="672" cy="156"/>
            </a:xfrm>
            <a:prstGeom prst="rect">
              <a:avLst/>
            </a:prstGeom>
            <a:noFill/>
            <a:ln w="9525">
              <a:noFill/>
              <a:miter lim="800000"/>
              <a:headEnd/>
              <a:tailEnd/>
            </a:ln>
            <a:effectLst/>
          </p:spPr>
          <p:txBody>
            <a:bodyPr lIns="99901" tIns="49952" rIns="99901" bIns="49952">
              <a:spAutoFit/>
            </a:bodyPr>
            <a:lstStyle/>
            <a:p>
              <a:pPr defTabSz="843914">
                <a:spcBef>
                  <a:spcPct val="50000"/>
                </a:spcBef>
              </a:pPr>
              <a:r>
                <a:rPr lang="fa-IR" sz="831" dirty="0">
                  <a:solidFill>
                    <a:srgbClr val="000000"/>
                  </a:solidFill>
                  <a:latin typeface="Yaqouti" pitchFamily="2" charset="2"/>
                  <a:cs typeface="Zar" pitchFamily="2" charset="-78"/>
                </a:rPr>
                <a:t>   بــازار شـاهچـــراغ</a:t>
              </a:r>
            </a:p>
          </p:txBody>
        </p:sp>
        <p:sp>
          <p:nvSpPr>
            <p:cNvPr id="40" name="Oval 55"/>
            <p:cNvSpPr>
              <a:spLocks noChangeArrowheads="1"/>
            </p:cNvSpPr>
            <p:nvPr/>
          </p:nvSpPr>
          <p:spPr bwMode="auto">
            <a:xfrm>
              <a:off x="5520" y="1335"/>
              <a:ext cx="48" cy="48"/>
            </a:xfrm>
            <a:prstGeom prst="ellipse">
              <a:avLst/>
            </a:prstGeom>
            <a:solidFill>
              <a:srgbClr val="33CCCC"/>
            </a:solidFill>
            <a:ln w="6350">
              <a:solidFill>
                <a:srgbClr val="FFFF00"/>
              </a:solidFill>
              <a:round/>
              <a:headEnd/>
              <a:tailEnd/>
            </a:ln>
            <a:effectLst/>
          </p:spPr>
          <p:txBody>
            <a:bodyPr wrap="none" anchor="ctr"/>
            <a:lstStyle/>
            <a:p>
              <a:endParaRPr lang="fa-IR" sz="1662">
                <a:solidFill>
                  <a:srgbClr val="000000"/>
                </a:solidFill>
              </a:endParaRPr>
            </a:p>
          </p:txBody>
        </p:sp>
      </p:grpSp>
      <p:grpSp>
        <p:nvGrpSpPr>
          <p:cNvPr id="41" name="Group 56"/>
          <p:cNvGrpSpPr>
            <a:grpSpLocks/>
          </p:cNvGrpSpPr>
          <p:nvPr/>
        </p:nvGrpSpPr>
        <p:grpSpPr bwMode="auto">
          <a:xfrm>
            <a:off x="1752378" y="3597106"/>
            <a:ext cx="152847" cy="1266092"/>
            <a:chOff x="1104" y="2160"/>
            <a:chExt cx="96" cy="864"/>
          </a:xfrm>
        </p:grpSpPr>
        <p:sp>
          <p:nvSpPr>
            <p:cNvPr id="42" name="Oval 57"/>
            <p:cNvSpPr>
              <a:spLocks noChangeArrowheads="1"/>
            </p:cNvSpPr>
            <p:nvPr/>
          </p:nvSpPr>
          <p:spPr bwMode="auto">
            <a:xfrm>
              <a:off x="1104" y="2928"/>
              <a:ext cx="96" cy="96"/>
            </a:xfrm>
            <a:prstGeom prst="ellipse">
              <a:avLst/>
            </a:prstGeom>
            <a:solidFill>
              <a:srgbClr val="33CCCC"/>
            </a:solidFill>
            <a:ln w="9525">
              <a:solidFill>
                <a:srgbClr val="FFFF00"/>
              </a:solidFill>
              <a:round/>
              <a:headEnd/>
              <a:tailEnd/>
            </a:ln>
            <a:effectLst/>
          </p:spPr>
          <p:txBody>
            <a:bodyPr wrap="none" anchor="ctr"/>
            <a:lstStyle/>
            <a:p>
              <a:endParaRPr lang="fa-IR" sz="1662">
                <a:solidFill>
                  <a:srgbClr val="000000"/>
                </a:solidFill>
              </a:endParaRPr>
            </a:p>
          </p:txBody>
        </p:sp>
        <p:sp>
          <p:nvSpPr>
            <p:cNvPr id="43" name="Oval 58"/>
            <p:cNvSpPr>
              <a:spLocks noChangeArrowheads="1"/>
            </p:cNvSpPr>
            <p:nvPr/>
          </p:nvSpPr>
          <p:spPr bwMode="auto">
            <a:xfrm>
              <a:off x="1104" y="2160"/>
              <a:ext cx="96" cy="96"/>
            </a:xfrm>
            <a:prstGeom prst="ellipse">
              <a:avLst/>
            </a:prstGeom>
            <a:solidFill>
              <a:srgbClr val="33CCCC"/>
            </a:solidFill>
            <a:ln w="9525">
              <a:solidFill>
                <a:srgbClr val="FFFF00"/>
              </a:solidFill>
              <a:round/>
              <a:headEnd/>
              <a:tailEnd/>
            </a:ln>
            <a:effectLst/>
          </p:spPr>
          <p:txBody>
            <a:bodyPr wrap="none" anchor="ctr"/>
            <a:lstStyle/>
            <a:p>
              <a:endParaRPr lang="fa-IR" sz="1662">
                <a:solidFill>
                  <a:srgbClr val="000000"/>
                </a:solidFill>
              </a:endParaRPr>
            </a:p>
          </p:txBody>
        </p:sp>
      </p:grpSp>
      <p:pic>
        <p:nvPicPr>
          <p:cNvPr id="44" name="Picture 59" descr="108"/>
          <p:cNvPicPr>
            <a:picLocks noChangeAspect="1" noChangeArrowheads="1"/>
          </p:cNvPicPr>
          <p:nvPr/>
        </p:nvPicPr>
        <p:blipFill>
          <a:blip r:embed="rId7"/>
          <a:srcRect/>
          <a:stretch>
            <a:fillRect/>
          </a:stretch>
        </p:blipFill>
        <p:spPr bwMode="auto">
          <a:xfrm>
            <a:off x="4191226" y="1697348"/>
            <a:ext cx="2803535" cy="1743816"/>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45" name="Picture 60" descr="Shahe Cheragh1"/>
          <p:cNvPicPr>
            <a:picLocks noChangeAspect="1" noChangeArrowheads="1"/>
          </p:cNvPicPr>
          <p:nvPr/>
        </p:nvPicPr>
        <p:blipFill>
          <a:blip r:embed="rId8" cstate="screen">
            <a:extLst>
              <a:ext uri="{28A0092B-C50C-407E-A947-70E740481C1C}">
                <a14:useLocalDpi xmlns:a14="http://schemas.microsoft.com/office/drawing/2010/main"/>
              </a:ext>
            </a:extLst>
          </a:blip>
          <a:srcRect/>
          <a:stretch>
            <a:fillRect/>
          </a:stretch>
        </p:blipFill>
        <p:spPr bwMode="auto">
          <a:xfrm>
            <a:off x="1143671" y="1697348"/>
            <a:ext cx="2666776" cy="1721538"/>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19506691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8"/>
                                        </p:tgtEl>
                                        <p:attrNameLst>
                                          <p:attrName>style.visibility</p:attrName>
                                        </p:attrNameLst>
                                      </p:cBhvr>
                                      <p:to>
                                        <p:strVal val="visible"/>
                                      </p:to>
                                    </p:set>
                                    <p:animEffect transition="in" filter="fade">
                                      <p:cBhvr>
                                        <p:cTn id="7" dur="2000"/>
                                        <p:tgtEl>
                                          <p:spTgt spid="38"/>
                                        </p:tgtEl>
                                      </p:cBhvr>
                                    </p:animEffect>
                                  </p:childTnLst>
                                </p:cTn>
                              </p:par>
                              <p:par>
                                <p:cTn id="8" presetID="10" presetClass="entr" presetSubtype="0" fill="hold" nodeType="withEffect">
                                  <p:stCondLst>
                                    <p:cond delay="500"/>
                                  </p:stCondLst>
                                  <p:childTnLst>
                                    <p:set>
                                      <p:cBhvr>
                                        <p:cTn id="9" dur="1" fill="hold">
                                          <p:stCondLst>
                                            <p:cond delay="0"/>
                                          </p:stCondLst>
                                        </p:cTn>
                                        <p:tgtEl>
                                          <p:spTgt spid="41"/>
                                        </p:tgtEl>
                                        <p:attrNameLst>
                                          <p:attrName>style.visibility</p:attrName>
                                        </p:attrNameLst>
                                      </p:cBhvr>
                                      <p:to>
                                        <p:strVal val="visible"/>
                                      </p:to>
                                    </p:set>
                                    <p:animEffect transition="in" filter="fade">
                                      <p:cBhvr>
                                        <p:cTn id="10" dur="2000"/>
                                        <p:tgtEl>
                                          <p:spTgt spid="41"/>
                                        </p:tgtEl>
                                      </p:cBhvr>
                                    </p:animEffect>
                                  </p:childTnLst>
                                </p:cTn>
                              </p:par>
                              <p:par>
                                <p:cTn id="11" presetID="10" presetClass="entr" presetSubtype="0" fill="hold" nodeType="withEffect">
                                  <p:stCondLst>
                                    <p:cond delay="500"/>
                                  </p:stCondLst>
                                  <p:childTnLst>
                                    <p:set>
                                      <p:cBhvr>
                                        <p:cTn id="12" dur="1" fill="hold">
                                          <p:stCondLst>
                                            <p:cond delay="0"/>
                                          </p:stCondLst>
                                        </p:cTn>
                                        <p:tgtEl>
                                          <p:spTgt spid="44"/>
                                        </p:tgtEl>
                                        <p:attrNameLst>
                                          <p:attrName>style.visibility</p:attrName>
                                        </p:attrNameLst>
                                      </p:cBhvr>
                                      <p:to>
                                        <p:strVal val="visible"/>
                                      </p:to>
                                    </p:set>
                                    <p:animEffect transition="in" filter="fade">
                                      <p:cBhvr>
                                        <p:cTn id="13" dur="2000"/>
                                        <p:tgtEl>
                                          <p:spTgt spid="44"/>
                                        </p:tgtEl>
                                      </p:cBhvr>
                                    </p:animEffect>
                                  </p:childTnLst>
                                </p:cTn>
                              </p:par>
                              <p:par>
                                <p:cTn id="14" presetID="10" presetClass="entr" presetSubtype="0" fill="hold" nodeType="withEffect">
                                  <p:stCondLst>
                                    <p:cond delay="500"/>
                                  </p:stCondLst>
                                  <p:childTnLst>
                                    <p:set>
                                      <p:cBhvr>
                                        <p:cTn id="15" dur="1" fill="hold">
                                          <p:stCondLst>
                                            <p:cond delay="0"/>
                                          </p:stCondLst>
                                        </p:cTn>
                                        <p:tgtEl>
                                          <p:spTgt spid="45"/>
                                        </p:tgtEl>
                                        <p:attrNameLst>
                                          <p:attrName>style.visibility</p:attrName>
                                        </p:attrNameLst>
                                      </p:cBhvr>
                                      <p:to>
                                        <p:strVal val="visible"/>
                                      </p:to>
                                    </p:set>
                                    <p:animEffect transition="in" filter="fade">
                                      <p:cBhvr>
                                        <p:cTn id="16" dur="2000"/>
                                        <p:tgtEl>
                                          <p:spTgt spid="45"/>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xit" presetSubtype="0" fill="hold" nodeType="clickEffect">
                                  <p:stCondLst>
                                    <p:cond delay="0"/>
                                  </p:stCondLst>
                                  <p:childTnLst>
                                    <p:animEffect transition="out" filter="fade">
                                      <p:cBhvr>
                                        <p:cTn id="20" dur="2000"/>
                                        <p:tgtEl>
                                          <p:spTgt spid="45"/>
                                        </p:tgtEl>
                                      </p:cBhvr>
                                    </p:animEffect>
                                    <p:set>
                                      <p:cBhvr>
                                        <p:cTn id="21" dur="1" fill="hold">
                                          <p:stCondLst>
                                            <p:cond delay="1999"/>
                                          </p:stCondLst>
                                        </p:cTn>
                                        <p:tgtEl>
                                          <p:spTgt spid="45"/>
                                        </p:tgtEl>
                                        <p:attrNameLst>
                                          <p:attrName>style.visibility</p:attrName>
                                        </p:attrNameLst>
                                      </p:cBhvr>
                                      <p:to>
                                        <p:strVal val="hidden"/>
                                      </p:to>
                                    </p:set>
                                  </p:childTnLst>
                                </p:cTn>
                              </p:par>
                              <p:par>
                                <p:cTn id="22" presetID="10" presetClass="exit" presetSubtype="0" fill="hold" nodeType="withEffect">
                                  <p:stCondLst>
                                    <p:cond delay="0"/>
                                  </p:stCondLst>
                                  <p:childTnLst>
                                    <p:animEffect transition="out" filter="fade">
                                      <p:cBhvr>
                                        <p:cTn id="23" dur="2000"/>
                                        <p:tgtEl>
                                          <p:spTgt spid="44"/>
                                        </p:tgtEl>
                                      </p:cBhvr>
                                    </p:animEffect>
                                    <p:set>
                                      <p:cBhvr>
                                        <p:cTn id="24" dur="1" fill="hold">
                                          <p:stCondLst>
                                            <p:cond delay="1999"/>
                                          </p:stCondLst>
                                        </p:cTn>
                                        <p:tgtEl>
                                          <p:spTgt spid="4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66"/>
          <p:cNvGrpSpPr/>
          <p:nvPr/>
        </p:nvGrpSpPr>
        <p:grpSpPr>
          <a:xfrm>
            <a:off x="0" y="263769"/>
            <a:ext cx="9144000" cy="6327790"/>
            <a:chOff x="0" y="0"/>
            <a:chExt cx="9144000" cy="6855106"/>
          </a:xfrm>
        </p:grpSpPr>
        <p:pic>
          <p:nvPicPr>
            <p:cNvPr id="3" name="Picture 2" descr="E:\baft farsoode\ax\pic\bird%20view.jpg"/>
            <p:cNvPicPr>
              <a:picLocks noChangeAspect="1" noChangeArrowheads="1"/>
            </p:cNvPicPr>
            <p:nvPr/>
          </p:nvPicPr>
          <p:blipFill>
            <a:blip r:embed="rId2">
              <a:clrChange>
                <a:clrFrom>
                  <a:srgbClr val="000000"/>
                </a:clrFrom>
                <a:clrTo>
                  <a:srgbClr val="000000">
                    <a:alpha val="0"/>
                  </a:srgbClr>
                </a:clrTo>
              </a:clrChange>
              <a:duotone>
                <a:schemeClr val="accent6">
                  <a:shade val="45000"/>
                  <a:satMod val="135000"/>
                </a:schemeClr>
                <a:prstClr val="white"/>
              </a:duotone>
              <a:lum bright="20000" contrast="-75000"/>
            </a:blip>
            <a:srcRect/>
            <a:stretch>
              <a:fillRect/>
            </a:stretch>
          </p:blipFill>
          <p:spPr bwMode="auto">
            <a:xfrm>
              <a:off x="0" y="2694698"/>
              <a:ext cx="9144000" cy="4160408"/>
            </a:xfrm>
            <a:prstGeom prst="rect">
              <a:avLst/>
            </a:prstGeom>
            <a:ln>
              <a:noFill/>
            </a:ln>
            <a:effectLst>
              <a:outerShdw blurRad="50800" dist="50800" dir="2700000" algn="tl" rotWithShape="0">
                <a:schemeClr val="tx1">
                  <a:alpha val="40000"/>
                </a:schemeClr>
              </a:outerShdw>
            </a:effectLst>
          </p:spPr>
        </p:pic>
        <p:grpSp>
          <p:nvGrpSpPr>
            <p:cNvPr id="4" name="Group 259"/>
            <p:cNvGrpSpPr/>
            <p:nvPr/>
          </p:nvGrpSpPr>
          <p:grpSpPr>
            <a:xfrm flipV="1">
              <a:off x="271048" y="857232"/>
              <a:ext cx="5944026" cy="4143404"/>
              <a:chOff x="-236" y="1676402"/>
              <a:chExt cx="5944026" cy="5181601"/>
            </a:xfrm>
          </p:grpSpPr>
          <p:sp>
            <p:nvSpPr>
              <p:cNvPr id="250" name="Rectangle 25"/>
              <p:cNvSpPr>
                <a:spLocks noChangeArrowheads="1"/>
              </p:cNvSpPr>
              <p:nvPr/>
            </p:nvSpPr>
            <p:spPr bwMode="auto">
              <a:xfrm>
                <a:off x="329988" y="4038602"/>
                <a:ext cx="165112" cy="2667001"/>
              </a:xfrm>
              <a:prstGeom prst="rect">
                <a:avLst/>
              </a:prstGeom>
              <a:gradFill rotWithShape="1">
                <a:gsLst>
                  <a:gs pos="0">
                    <a:schemeClr val="bg1">
                      <a:lumMod val="65000"/>
                    </a:schemeClr>
                  </a:gs>
                  <a:gs pos="100000">
                    <a:srgbClr val="FFFFCC"/>
                  </a:gs>
                </a:gsLst>
                <a:lin ang="5400000" scaled="1"/>
              </a:gradFill>
              <a:ln w="9525">
                <a:noFill/>
                <a:miter lim="800000"/>
                <a:headEnd/>
                <a:tailEnd/>
              </a:ln>
              <a:effectLst/>
            </p:spPr>
            <p:txBody>
              <a:bodyPr wrap="none" anchor="ctr"/>
              <a:lstStyle/>
              <a:p>
                <a:pPr>
                  <a:defRPr/>
                </a:pPr>
                <a:endParaRPr lang="fa-IR" sz="1662" kern="0">
                  <a:solidFill>
                    <a:sysClr val="windowText" lastClr="000000"/>
                  </a:solidFill>
                </a:endParaRPr>
              </a:p>
            </p:txBody>
          </p:sp>
          <p:sp>
            <p:nvSpPr>
              <p:cNvPr id="251" name="Rectangle 26"/>
              <p:cNvSpPr>
                <a:spLocks noChangeArrowheads="1"/>
              </p:cNvSpPr>
              <p:nvPr/>
            </p:nvSpPr>
            <p:spPr bwMode="auto">
              <a:xfrm>
                <a:off x="164876" y="6400803"/>
                <a:ext cx="3219681" cy="152400"/>
              </a:xfrm>
              <a:prstGeom prst="rect">
                <a:avLst/>
              </a:prstGeom>
              <a:gradFill rotWithShape="1">
                <a:gsLst>
                  <a:gs pos="0">
                    <a:srgbClr val="FFFFCC"/>
                  </a:gs>
                  <a:gs pos="100000">
                    <a:srgbClr val="FFFFCC">
                      <a:gamma/>
                      <a:shade val="46275"/>
                      <a:invGamma/>
                    </a:srgbClr>
                  </a:gs>
                </a:gsLst>
                <a:lin ang="0" scaled="1"/>
              </a:gradFill>
              <a:ln w="9525">
                <a:noFill/>
                <a:miter lim="800000"/>
                <a:headEnd/>
                <a:tailEnd/>
              </a:ln>
              <a:effectLst/>
            </p:spPr>
            <p:txBody>
              <a:bodyPr wrap="none" anchor="ctr"/>
              <a:lstStyle/>
              <a:p>
                <a:pPr>
                  <a:defRPr/>
                </a:pPr>
                <a:endParaRPr lang="fa-IR" sz="1662" kern="0">
                  <a:solidFill>
                    <a:sysClr val="windowText" lastClr="000000"/>
                  </a:solidFill>
                </a:endParaRPr>
              </a:p>
            </p:txBody>
          </p:sp>
          <p:sp>
            <p:nvSpPr>
              <p:cNvPr id="252" name="Rectangle 27"/>
              <p:cNvSpPr>
                <a:spLocks noChangeArrowheads="1"/>
              </p:cNvSpPr>
              <p:nvPr/>
            </p:nvSpPr>
            <p:spPr bwMode="auto">
              <a:xfrm>
                <a:off x="495100" y="5791203"/>
                <a:ext cx="82556" cy="609600"/>
              </a:xfrm>
              <a:prstGeom prst="rect">
                <a:avLst/>
              </a:prstGeom>
              <a:solidFill>
                <a:srgbClr val="CC9900"/>
              </a:solidFill>
              <a:ln w="9525">
                <a:noFill/>
                <a:miter lim="800000"/>
                <a:headEnd/>
                <a:tailEnd/>
              </a:ln>
              <a:effectLst/>
            </p:spPr>
            <p:txBody>
              <a:bodyPr wrap="none" anchor="ctr"/>
              <a:lstStyle/>
              <a:p>
                <a:pPr>
                  <a:defRPr/>
                </a:pPr>
                <a:endParaRPr lang="fa-IR" sz="1662" kern="0">
                  <a:solidFill>
                    <a:sysClr val="windowText" lastClr="000000"/>
                  </a:solidFill>
                </a:endParaRPr>
              </a:p>
            </p:txBody>
          </p:sp>
          <p:sp>
            <p:nvSpPr>
              <p:cNvPr id="253" name="Rectangle 28"/>
              <p:cNvSpPr>
                <a:spLocks noChangeArrowheads="1"/>
              </p:cNvSpPr>
              <p:nvPr/>
            </p:nvSpPr>
            <p:spPr bwMode="auto">
              <a:xfrm rot="5400000">
                <a:off x="828501" y="6073757"/>
                <a:ext cx="76200" cy="577891"/>
              </a:xfrm>
              <a:prstGeom prst="rect">
                <a:avLst/>
              </a:prstGeom>
              <a:solidFill>
                <a:srgbClr val="CC9900"/>
              </a:solidFill>
              <a:ln w="9525">
                <a:noFill/>
                <a:miter lim="800000"/>
                <a:headEnd/>
                <a:tailEnd/>
              </a:ln>
              <a:effectLst/>
            </p:spPr>
            <p:txBody>
              <a:bodyPr wrap="none" anchor="ctr"/>
              <a:lstStyle/>
              <a:p>
                <a:pPr>
                  <a:defRPr/>
                </a:pPr>
                <a:endParaRPr lang="fa-IR" sz="1662" kern="0">
                  <a:solidFill>
                    <a:sysClr val="windowText" lastClr="000000"/>
                  </a:solidFill>
                </a:endParaRPr>
              </a:p>
            </p:txBody>
          </p:sp>
          <p:sp>
            <p:nvSpPr>
              <p:cNvPr id="254" name="Line 29"/>
              <p:cNvSpPr>
                <a:spLocks noChangeShapeType="1"/>
              </p:cNvSpPr>
              <p:nvPr/>
            </p:nvSpPr>
            <p:spPr bwMode="auto">
              <a:xfrm>
                <a:off x="3384557" y="6477003"/>
                <a:ext cx="1568562" cy="0"/>
              </a:xfrm>
              <a:prstGeom prst="line">
                <a:avLst/>
              </a:prstGeom>
              <a:ln w="12700">
                <a:prstDash val="sysDot"/>
                <a:headEnd/>
                <a:tailEnd/>
              </a:ln>
            </p:spPr>
            <p:style>
              <a:lnRef idx="1">
                <a:schemeClr val="dk1"/>
              </a:lnRef>
              <a:fillRef idx="0">
                <a:schemeClr val="dk1"/>
              </a:fillRef>
              <a:effectRef idx="0">
                <a:schemeClr val="dk1"/>
              </a:effectRef>
              <a:fontRef idx="minor">
                <a:schemeClr val="tx1"/>
              </a:fontRef>
            </p:style>
            <p:txBody>
              <a:bodyPr/>
              <a:lstStyle/>
              <a:p>
                <a:pPr>
                  <a:defRPr/>
                </a:pPr>
                <a:endParaRPr lang="fa-IR" sz="1662" kern="0">
                  <a:solidFill>
                    <a:sysClr val="windowText" lastClr="000000"/>
                  </a:solidFill>
                </a:endParaRPr>
              </a:p>
            </p:txBody>
          </p:sp>
          <p:sp>
            <p:nvSpPr>
              <p:cNvPr id="255" name="Line 30"/>
              <p:cNvSpPr>
                <a:spLocks noChangeShapeType="1"/>
              </p:cNvSpPr>
              <p:nvPr/>
            </p:nvSpPr>
            <p:spPr bwMode="auto">
              <a:xfrm>
                <a:off x="3384557" y="6553203"/>
                <a:ext cx="2559233" cy="0"/>
              </a:xfrm>
              <a:prstGeom prst="line">
                <a:avLst/>
              </a:prstGeom>
              <a:ln w="19050">
                <a:prstDash val="sysDot"/>
                <a:headEnd/>
                <a:tailEnd/>
              </a:ln>
            </p:spPr>
            <p:style>
              <a:lnRef idx="1">
                <a:schemeClr val="accent1"/>
              </a:lnRef>
              <a:fillRef idx="0">
                <a:schemeClr val="accent1"/>
              </a:fillRef>
              <a:effectRef idx="0">
                <a:schemeClr val="accent1"/>
              </a:effectRef>
              <a:fontRef idx="minor">
                <a:schemeClr val="tx1"/>
              </a:fontRef>
            </p:style>
            <p:txBody>
              <a:bodyPr/>
              <a:lstStyle/>
              <a:p>
                <a:pPr>
                  <a:defRPr/>
                </a:pPr>
                <a:endParaRPr lang="fa-IR" sz="1662" kern="0">
                  <a:solidFill>
                    <a:sysClr val="windowText" lastClr="000000"/>
                  </a:solidFill>
                </a:endParaRPr>
              </a:p>
            </p:txBody>
          </p:sp>
          <p:sp>
            <p:nvSpPr>
              <p:cNvPr id="256" name="Line 32"/>
              <p:cNvSpPr>
                <a:spLocks noChangeShapeType="1"/>
              </p:cNvSpPr>
              <p:nvPr/>
            </p:nvSpPr>
            <p:spPr bwMode="auto">
              <a:xfrm flipH="1">
                <a:off x="-236" y="6477003"/>
                <a:ext cx="3384793" cy="0"/>
              </a:xfrm>
              <a:prstGeom prst="line">
                <a:avLst/>
              </a:prstGeom>
              <a:noFill/>
              <a:ln w="22225">
                <a:solidFill>
                  <a:srgbClr val="9383B3"/>
                </a:solidFill>
                <a:prstDash val="sysDot"/>
                <a:round/>
                <a:headEnd/>
                <a:tailEnd/>
              </a:ln>
              <a:effectLst/>
            </p:spPr>
            <p:txBody>
              <a:bodyPr/>
              <a:lstStyle/>
              <a:p>
                <a:pPr>
                  <a:defRPr/>
                </a:pPr>
                <a:endParaRPr lang="fa-IR" sz="1662" kern="0">
                  <a:solidFill>
                    <a:sysClr val="windowText" lastClr="000000"/>
                  </a:solidFill>
                </a:endParaRPr>
              </a:p>
            </p:txBody>
          </p:sp>
          <p:sp>
            <p:nvSpPr>
              <p:cNvPr id="257" name="Line 33"/>
              <p:cNvSpPr>
                <a:spLocks noChangeShapeType="1"/>
              </p:cNvSpPr>
              <p:nvPr/>
            </p:nvSpPr>
            <p:spPr bwMode="auto">
              <a:xfrm flipV="1">
                <a:off x="412544" y="4038602"/>
                <a:ext cx="0" cy="2819401"/>
              </a:xfrm>
              <a:prstGeom prst="line">
                <a:avLst/>
              </a:prstGeom>
              <a:noFill/>
              <a:ln w="22225">
                <a:solidFill>
                  <a:srgbClr val="9383B3"/>
                </a:solidFill>
                <a:prstDash val="sysDot"/>
                <a:round/>
                <a:headEnd/>
                <a:tailEnd/>
              </a:ln>
              <a:effectLst/>
            </p:spPr>
            <p:txBody>
              <a:bodyPr/>
              <a:lstStyle/>
              <a:p>
                <a:pPr>
                  <a:defRPr/>
                </a:pPr>
                <a:endParaRPr lang="fa-IR" sz="1662" kern="0">
                  <a:solidFill>
                    <a:sysClr val="windowText" lastClr="000000"/>
                  </a:solidFill>
                </a:endParaRPr>
              </a:p>
            </p:txBody>
          </p:sp>
          <p:sp>
            <p:nvSpPr>
              <p:cNvPr id="258" name="Line 34"/>
              <p:cNvSpPr>
                <a:spLocks noChangeShapeType="1"/>
              </p:cNvSpPr>
              <p:nvPr/>
            </p:nvSpPr>
            <p:spPr bwMode="auto">
              <a:xfrm flipV="1">
                <a:off x="412544" y="2362202"/>
                <a:ext cx="0" cy="1676400"/>
              </a:xfrm>
              <a:prstGeom prst="line">
                <a:avLst/>
              </a:prstGeom>
              <a:ln w="12700">
                <a:prstDash val="sysDot"/>
                <a:headEnd/>
                <a:tailEnd/>
              </a:ln>
            </p:spPr>
            <p:style>
              <a:lnRef idx="1">
                <a:schemeClr val="dk1"/>
              </a:lnRef>
              <a:fillRef idx="0">
                <a:schemeClr val="dk1"/>
              </a:fillRef>
              <a:effectRef idx="0">
                <a:schemeClr val="dk1"/>
              </a:effectRef>
              <a:fontRef idx="minor">
                <a:schemeClr val="tx1"/>
              </a:fontRef>
            </p:style>
            <p:txBody>
              <a:bodyPr/>
              <a:lstStyle/>
              <a:p>
                <a:pPr>
                  <a:defRPr/>
                </a:pPr>
                <a:endParaRPr lang="fa-IR" sz="1662" kern="0">
                  <a:solidFill>
                    <a:sysClr val="windowText" lastClr="000000"/>
                  </a:solidFill>
                </a:endParaRPr>
              </a:p>
            </p:txBody>
          </p:sp>
          <p:sp>
            <p:nvSpPr>
              <p:cNvPr id="259" name="Line 35"/>
              <p:cNvSpPr>
                <a:spLocks noChangeShapeType="1"/>
              </p:cNvSpPr>
              <p:nvPr/>
            </p:nvSpPr>
            <p:spPr bwMode="auto">
              <a:xfrm flipV="1">
                <a:off x="329988" y="1676402"/>
                <a:ext cx="0" cy="2362200"/>
              </a:xfrm>
              <a:prstGeom prst="line">
                <a:avLst/>
              </a:prstGeom>
              <a:ln w="19050">
                <a:prstDash val="sysDot"/>
                <a:headEnd/>
                <a:tailEnd/>
              </a:ln>
            </p:spPr>
            <p:style>
              <a:lnRef idx="1">
                <a:schemeClr val="accent1"/>
              </a:lnRef>
              <a:fillRef idx="0">
                <a:schemeClr val="accent1"/>
              </a:fillRef>
              <a:effectRef idx="0">
                <a:schemeClr val="accent1"/>
              </a:effectRef>
              <a:fontRef idx="minor">
                <a:schemeClr val="tx1"/>
              </a:fontRef>
            </p:style>
            <p:txBody>
              <a:bodyPr/>
              <a:lstStyle/>
              <a:p>
                <a:pPr>
                  <a:defRPr/>
                </a:pPr>
                <a:endParaRPr lang="fa-IR" sz="1662" kern="0">
                  <a:solidFill>
                    <a:sysClr val="windowText" lastClr="000000"/>
                  </a:solidFill>
                </a:endParaRPr>
              </a:p>
            </p:txBody>
          </p:sp>
        </p:grpSp>
        <p:grpSp>
          <p:nvGrpSpPr>
            <p:cNvPr id="5" name="Group 15"/>
            <p:cNvGrpSpPr/>
            <p:nvPr/>
          </p:nvGrpSpPr>
          <p:grpSpPr>
            <a:xfrm>
              <a:off x="67432" y="538679"/>
              <a:ext cx="5218950" cy="3318948"/>
              <a:chOff x="73051" y="538679"/>
              <a:chExt cx="5653862" cy="3318948"/>
            </a:xfrm>
          </p:grpSpPr>
          <p:sp>
            <p:nvSpPr>
              <p:cNvPr id="7" name="Rectangle 6"/>
              <p:cNvSpPr/>
              <p:nvPr/>
            </p:nvSpPr>
            <p:spPr>
              <a:xfrm>
                <a:off x="1824455" y="538679"/>
                <a:ext cx="3902458" cy="407750"/>
              </a:xfrm>
              <a:prstGeom prst="rect">
                <a:avLst/>
              </a:prstGeom>
            </p:spPr>
            <p:txBody>
              <a:bodyPr wrap="none">
                <a:spAutoFit/>
              </a:bodyPr>
              <a:lstStyle/>
              <a:p>
                <a:pPr>
                  <a:defRPr/>
                </a:pPr>
                <a:r>
                  <a:rPr lang="en-US" sz="1846" b="1" kern="0" dirty="0">
                    <a:ln w="10541" cmpd="sng">
                      <a:solidFill>
                        <a:srgbClr val="EAEAEA">
                          <a:shade val="88000"/>
                          <a:satMod val="110000"/>
                        </a:srgbClr>
                      </a:solidFill>
                      <a:prstDash val="solid"/>
                    </a:ln>
                    <a:gradFill>
                      <a:gsLst>
                        <a:gs pos="0">
                          <a:srgbClr val="EAEAEA">
                            <a:tint val="40000"/>
                            <a:satMod val="250000"/>
                          </a:srgbClr>
                        </a:gs>
                        <a:gs pos="9000">
                          <a:srgbClr val="EAEAEA">
                            <a:tint val="52000"/>
                            <a:satMod val="300000"/>
                          </a:srgbClr>
                        </a:gs>
                        <a:gs pos="50000">
                          <a:srgbClr val="EAEAEA">
                            <a:shade val="20000"/>
                            <a:satMod val="300000"/>
                          </a:srgbClr>
                        </a:gs>
                        <a:gs pos="79000">
                          <a:srgbClr val="EAEAEA">
                            <a:tint val="52000"/>
                            <a:satMod val="300000"/>
                          </a:srgbClr>
                        </a:gs>
                        <a:gs pos="100000">
                          <a:srgbClr val="EAEAEA">
                            <a:tint val="40000"/>
                            <a:satMod val="250000"/>
                          </a:srgbClr>
                        </a:gs>
                      </a:gsLst>
                      <a:lin ang="5400000"/>
                    </a:gradFill>
                    <a:latin typeface="BankGothic Lt BT" pitchFamily="34" charset="0"/>
                  </a:rPr>
                  <a:t>(</a:t>
                </a:r>
                <a:r>
                  <a:rPr lang="en-US" sz="1846" b="1" kern="0" dirty="0" err="1">
                    <a:ln w="10541" cmpd="sng">
                      <a:solidFill>
                        <a:srgbClr val="EAEAEA">
                          <a:shade val="88000"/>
                          <a:satMod val="110000"/>
                        </a:srgbClr>
                      </a:solidFill>
                      <a:prstDash val="solid"/>
                    </a:ln>
                    <a:gradFill>
                      <a:gsLst>
                        <a:gs pos="0">
                          <a:srgbClr val="EAEAEA">
                            <a:tint val="40000"/>
                            <a:satMod val="250000"/>
                          </a:srgbClr>
                        </a:gs>
                        <a:gs pos="9000">
                          <a:srgbClr val="EAEAEA">
                            <a:tint val="52000"/>
                            <a:satMod val="300000"/>
                          </a:srgbClr>
                        </a:gs>
                        <a:gs pos="50000">
                          <a:srgbClr val="EAEAEA">
                            <a:shade val="20000"/>
                            <a:satMod val="300000"/>
                          </a:srgbClr>
                        </a:gs>
                        <a:gs pos="79000">
                          <a:srgbClr val="EAEAEA">
                            <a:tint val="52000"/>
                            <a:satMod val="300000"/>
                          </a:srgbClr>
                        </a:gs>
                        <a:gs pos="100000">
                          <a:srgbClr val="EAEAEA">
                            <a:tint val="40000"/>
                            <a:satMod val="250000"/>
                          </a:srgbClr>
                        </a:gs>
                      </a:gsLst>
                      <a:lin ang="5400000"/>
                    </a:gradFill>
                    <a:latin typeface="BankGothic Lt BT" pitchFamily="34" charset="0"/>
                  </a:rPr>
                  <a:t>beinolharamein</a:t>
                </a:r>
                <a:r>
                  <a:rPr lang="en-US" sz="1846" b="1" kern="0" dirty="0">
                    <a:ln w="10541" cmpd="sng">
                      <a:solidFill>
                        <a:srgbClr val="EAEAEA">
                          <a:shade val="88000"/>
                          <a:satMod val="110000"/>
                        </a:srgbClr>
                      </a:solidFill>
                      <a:prstDash val="solid"/>
                    </a:ln>
                    <a:gradFill>
                      <a:gsLst>
                        <a:gs pos="0">
                          <a:srgbClr val="EAEAEA">
                            <a:tint val="40000"/>
                            <a:satMod val="250000"/>
                          </a:srgbClr>
                        </a:gs>
                        <a:gs pos="9000">
                          <a:srgbClr val="EAEAEA">
                            <a:tint val="52000"/>
                            <a:satMod val="300000"/>
                          </a:srgbClr>
                        </a:gs>
                        <a:gs pos="50000">
                          <a:srgbClr val="EAEAEA">
                            <a:shade val="20000"/>
                            <a:satMod val="300000"/>
                          </a:srgbClr>
                        </a:gs>
                        <a:gs pos="79000">
                          <a:srgbClr val="EAEAEA">
                            <a:tint val="52000"/>
                            <a:satMod val="300000"/>
                          </a:srgbClr>
                        </a:gs>
                        <a:gs pos="100000">
                          <a:srgbClr val="EAEAEA">
                            <a:tint val="40000"/>
                            <a:satMod val="250000"/>
                          </a:srgbClr>
                        </a:gs>
                      </a:gsLst>
                      <a:lin ang="5400000"/>
                    </a:gradFill>
                    <a:latin typeface="BankGothic Lt BT" pitchFamily="34" charset="0"/>
                  </a:rPr>
                  <a:t> of shiraz)</a:t>
                </a:r>
                <a:endParaRPr lang="fa-IR" sz="1846" b="1" kern="0" dirty="0">
                  <a:ln w="10541" cmpd="sng">
                    <a:solidFill>
                      <a:srgbClr val="EAEAEA">
                        <a:shade val="88000"/>
                        <a:satMod val="110000"/>
                      </a:srgbClr>
                    </a:solidFill>
                    <a:prstDash val="solid"/>
                  </a:ln>
                  <a:gradFill>
                    <a:gsLst>
                      <a:gs pos="0">
                        <a:srgbClr val="EAEAEA">
                          <a:tint val="40000"/>
                          <a:satMod val="250000"/>
                        </a:srgbClr>
                      </a:gs>
                      <a:gs pos="9000">
                        <a:srgbClr val="EAEAEA">
                          <a:tint val="52000"/>
                          <a:satMod val="300000"/>
                        </a:srgbClr>
                      </a:gs>
                      <a:gs pos="50000">
                        <a:srgbClr val="EAEAEA">
                          <a:shade val="20000"/>
                          <a:satMod val="300000"/>
                        </a:srgbClr>
                      </a:gs>
                      <a:gs pos="79000">
                        <a:srgbClr val="EAEAEA">
                          <a:tint val="52000"/>
                          <a:satMod val="300000"/>
                        </a:srgbClr>
                      </a:gs>
                      <a:gs pos="100000">
                        <a:srgbClr val="EAEAEA">
                          <a:tint val="40000"/>
                          <a:satMod val="250000"/>
                        </a:srgbClr>
                      </a:gs>
                    </a:gsLst>
                    <a:lin ang="5400000"/>
                  </a:gradFill>
                  <a:latin typeface="BankGothic Lt BT" pitchFamily="34" charset="0"/>
                </a:endParaRPr>
              </a:p>
            </p:txBody>
          </p:sp>
          <p:sp>
            <p:nvSpPr>
              <p:cNvPr id="8" name="Rectangle 7"/>
              <p:cNvSpPr/>
              <p:nvPr/>
            </p:nvSpPr>
            <p:spPr>
              <a:xfrm rot="16200000">
                <a:off x="-1131431" y="2276027"/>
                <a:ext cx="2786082" cy="377118"/>
              </a:xfrm>
              <a:prstGeom prst="rect">
                <a:avLst/>
              </a:prstGeom>
            </p:spPr>
            <p:txBody>
              <a:bodyPr wrap="square">
                <a:spAutoFit/>
                <a:scene3d>
                  <a:camera prst="orthographicFront"/>
                  <a:lightRig rig="glow" dir="tl">
                    <a:rot lat="0" lon="0" rev="5400000"/>
                  </a:lightRig>
                </a:scene3d>
                <a:sp3d contourW="12700">
                  <a:bevelT w="25400" h="25400"/>
                  <a:contourClr>
                    <a:schemeClr val="accent6">
                      <a:shade val="73000"/>
                    </a:schemeClr>
                  </a:contourClr>
                </a:sp3d>
              </a:bodyPr>
              <a:lstStyle/>
              <a:p>
                <a:pPr algn="ctr"/>
                <a:r>
                  <a:rPr lang="fa-IR" sz="1662" b="1" dirty="0">
                    <a:ln w="11430"/>
                    <a:gradFill>
                      <a:gsLst>
                        <a:gs pos="0">
                          <a:srgbClr val="555555">
                            <a:tint val="90000"/>
                            <a:satMod val="120000"/>
                          </a:srgbClr>
                        </a:gs>
                        <a:gs pos="25000">
                          <a:srgbClr val="555555">
                            <a:tint val="93000"/>
                            <a:satMod val="120000"/>
                          </a:srgbClr>
                        </a:gs>
                        <a:gs pos="50000">
                          <a:srgbClr val="555555">
                            <a:shade val="89000"/>
                            <a:satMod val="110000"/>
                          </a:srgbClr>
                        </a:gs>
                        <a:gs pos="75000">
                          <a:srgbClr val="555555">
                            <a:tint val="93000"/>
                            <a:satMod val="120000"/>
                          </a:srgbClr>
                        </a:gs>
                        <a:gs pos="100000">
                          <a:srgbClr val="555555">
                            <a:tint val="90000"/>
                            <a:satMod val="120000"/>
                          </a:srgbClr>
                        </a:gs>
                      </a:gsLst>
                      <a:lin ang="5400000"/>
                    </a:gradFill>
                    <a:effectLst>
                      <a:outerShdw blurRad="80000" dist="40000" dir="5040000" algn="tl">
                        <a:srgbClr val="000000">
                          <a:alpha val="30000"/>
                        </a:srgbClr>
                      </a:outerShdw>
                    </a:effectLst>
                    <a:cs typeface="B Kamran" pitchFamily="2" charset="-78"/>
                  </a:rPr>
                  <a:t>بین الحرمین شیراز</a:t>
                </a:r>
              </a:p>
            </p:txBody>
          </p:sp>
        </p:grpSp>
        <p:pic>
          <p:nvPicPr>
            <p:cNvPr id="235" name="Picture 6" descr="شاهچراغ؛ شیراز؛ عکس از آنوبانینی">
              <a:hlinkClick r:id="rId3"/>
            </p:cNvPr>
            <p:cNvPicPr>
              <a:picLocks noChangeAspect="1" noChangeArrowheads="1"/>
            </p:cNvPicPr>
            <p:nvPr/>
          </p:nvPicPr>
          <p:blipFill>
            <a:blip r:embed="rId4">
              <a:clrChange>
                <a:clrFrom>
                  <a:srgbClr val="03030F"/>
                </a:clrFrom>
                <a:clrTo>
                  <a:srgbClr val="03030F">
                    <a:alpha val="0"/>
                  </a:srgbClr>
                </a:clrTo>
              </a:clrChange>
            </a:blip>
            <a:srcRect/>
            <a:stretch>
              <a:fillRect/>
            </a:stretch>
          </p:blipFill>
          <p:spPr bwMode="auto">
            <a:xfrm>
              <a:off x="7212343" y="285728"/>
              <a:ext cx="1931657" cy="1191187"/>
            </a:xfrm>
            <a:prstGeom prst="rect">
              <a:avLst/>
            </a:prstGeom>
            <a:ln>
              <a:noFill/>
            </a:ln>
            <a:effectLst>
              <a:outerShdw blurRad="50800" dist="38100" dir="2700000" algn="tl" rotWithShape="0">
                <a:prstClr val="black">
                  <a:alpha val="40000"/>
                </a:prstClr>
              </a:outerShdw>
              <a:softEdge rad="63500"/>
            </a:effectLst>
          </p:spPr>
        </p:pic>
        <p:pic>
          <p:nvPicPr>
            <p:cNvPr id="1028" name="Picture 4" descr="E:\baft farsoode\ax\pic\shahchw.jpg"/>
            <p:cNvPicPr>
              <a:picLocks noChangeAspect="1" noChangeArrowheads="1"/>
            </p:cNvPicPr>
            <p:nvPr/>
          </p:nvPicPr>
          <p:blipFill>
            <a:blip r:embed="rId5" cstate="screen">
              <a:clrChange>
                <a:clrFrom>
                  <a:srgbClr val="BEE2FA"/>
                </a:clrFrom>
                <a:clrTo>
                  <a:srgbClr val="BEE2FA">
                    <a:alpha val="0"/>
                  </a:srgbClr>
                </a:clrTo>
              </a:clrChange>
              <a:extLst>
                <a:ext uri="{28A0092B-C50C-407E-A947-70E740481C1C}">
                  <a14:useLocalDpi xmlns:a14="http://schemas.microsoft.com/office/drawing/2010/main"/>
                </a:ext>
              </a:extLst>
            </a:blip>
            <a:srcRect/>
            <a:stretch>
              <a:fillRect/>
            </a:stretch>
          </p:blipFill>
          <p:spPr bwMode="auto">
            <a:xfrm>
              <a:off x="0" y="0"/>
              <a:ext cx="1813436" cy="1464431"/>
            </a:xfrm>
            <a:prstGeom prst="rect">
              <a:avLst/>
            </a:prstGeom>
            <a:ln>
              <a:noFill/>
            </a:ln>
            <a:effectLst>
              <a:outerShdw blurRad="50800" dist="38100" dir="2700000" algn="tl" rotWithShape="0">
                <a:prstClr val="black">
                  <a:alpha val="40000"/>
                </a:prstClr>
              </a:outerShdw>
              <a:softEdge rad="63500"/>
            </a:effectLst>
          </p:spPr>
        </p:pic>
        <p:cxnSp>
          <p:nvCxnSpPr>
            <p:cNvPr id="263" name="Straight Connector 262"/>
            <p:cNvCxnSpPr/>
            <p:nvPr/>
          </p:nvCxnSpPr>
          <p:spPr bwMode="auto">
            <a:xfrm rot="5400000">
              <a:off x="-1535949" y="4179099"/>
              <a:ext cx="4071966" cy="1588"/>
            </a:xfrm>
            <a:prstGeom prst="line">
              <a:avLst/>
            </a:prstGeom>
            <a:ln cmpd="dbl">
              <a:solidFill>
                <a:srgbClr val="D1D1D1"/>
              </a:solidFill>
              <a:prstDash val="solid"/>
              <a:headEnd type="none" w="sm" len="sm"/>
              <a:tailEnd type="none" w="sm" len="sm"/>
            </a:ln>
          </p:spPr>
          <p:style>
            <a:lnRef idx="3">
              <a:schemeClr val="accent1"/>
            </a:lnRef>
            <a:fillRef idx="0">
              <a:schemeClr val="accent1"/>
            </a:fillRef>
            <a:effectRef idx="2">
              <a:schemeClr val="accent1"/>
            </a:effectRef>
            <a:fontRef idx="minor">
              <a:schemeClr val="tx1"/>
            </a:fontRef>
          </p:style>
        </p:cxnSp>
      </p:grpSp>
      <p:pic>
        <p:nvPicPr>
          <p:cNvPr id="24" name="Picture 39" descr="Areal view-site-takhrib"/>
          <p:cNvPicPr>
            <a:picLocks noChangeAspect="1" noChangeArrowheads="1"/>
          </p:cNvPicPr>
          <p:nvPr/>
        </p:nvPicPr>
        <p:blipFill>
          <a:blip r:embed="rId6" cstate="screen">
            <a:lum bright="-6000"/>
            <a:extLst>
              <a:ext uri="{28A0092B-C50C-407E-A947-70E740481C1C}">
                <a14:useLocalDpi xmlns:a14="http://schemas.microsoft.com/office/drawing/2010/main"/>
              </a:ext>
            </a:extLst>
          </a:blip>
          <a:srcRect/>
          <a:stretch>
            <a:fillRect/>
          </a:stretch>
        </p:blipFill>
        <p:spPr bwMode="auto">
          <a:xfrm>
            <a:off x="1103450" y="3744731"/>
            <a:ext cx="5876561" cy="2519808"/>
          </a:xfrm>
          <a:prstGeom prst="rect">
            <a:avLst/>
          </a:prstGeom>
          <a:ln>
            <a:noFill/>
          </a:ln>
          <a:effectLst>
            <a:outerShdw blurRad="292100" dist="139700" dir="2700000" algn="tl" rotWithShape="0">
              <a:srgbClr val="333333">
                <a:alpha val="65000"/>
              </a:srgbClr>
            </a:outerShdw>
          </a:effectLst>
        </p:spPr>
      </p:pic>
      <p:sp>
        <p:nvSpPr>
          <p:cNvPr id="25" name="Oval 40"/>
          <p:cNvSpPr>
            <a:spLocks noChangeArrowheads="1"/>
          </p:cNvSpPr>
          <p:nvPr/>
        </p:nvSpPr>
        <p:spPr bwMode="auto">
          <a:xfrm>
            <a:off x="6020025" y="4576418"/>
            <a:ext cx="152847" cy="141090"/>
          </a:xfrm>
          <a:prstGeom prst="ellipse">
            <a:avLst/>
          </a:prstGeom>
          <a:solidFill>
            <a:srgbClr val="FF0000"/>
          </a:solidFill>
          <a:ln w="9525">
            <a:solidFill>
              <a:srgbClr val="FFFF00"/>
            </a:solidFill>
            <a:round/>
            <a:headEnd/>
            <a:tailEnd/>
          </a:ln>
          <a:effectLst/>
        </p:spPr>
        <p:txBody>
          <a:bodyPr wrap="none" lIns="71274" tIns="35636" rIns="71274" bIns="35636" anchor="ctr"/>
          <a:lstStyle/>
          <a:p>
            <a:endParaRPr lang="fa-IR" sz="1662">
              <a:solidFill>
                <a:srgbClr val="000000"/>
              </a:solidFill>
            </a:endParaRPr>
          </a:p>
        </p:txBody>
      </p:sp>
      <p:sp>
        <p:nvSpPr>
          <p:cNvPr id="26" name="Oval 41"/>
          <p:cNvSpPr>
            <a:spLocks noChangeArrowheads="1"/>
          </p:cNvSpPr>
          <p:nvPr/>
        </p:nvSpPr>
        <p:spPr bwMode="auto">
          <a:xfrm>
            <a:off x="1981649" y="4224932"/>
            <a:ext cx="151507" cy="141090"/>
          </a:xfrm>
          <a:prstGeom prst="ellipse">
            <a:avLst/>
          </a:prstGeom>
          <a:solidFill>
            <a:srgbClr val="FFCC00"/>
          </a:solidFill>
          <a:ln w="9525">
            <a:solidFill>
              <a:srgbClr val="FFFF00"/>
            </a:solidFill>
            <a:round/>
            <a:headEnd/>
            <a:tailEnd/>
          </a:ln>
          <a:effectLst/>
        </p:spPr>
        <p:txBody>
          <a:bodyPr wrap="none" lIns="71274" tIns="35636" rIns="71274" bIns="35636" anchor="ctr"/>
          <a:lstStyle/>
          <a:p>
            <a:endParaRPr lang="fa-IR" sz="1662">
              <a:solidFill>
                <a:srgbClr val="000000"/>
              </a:solidFill>
            </a:endParaRPr>
          </a:p>
        </p:txBody>
      </p:sp>
      <p:sp>
        <p:nvSpPr>
          <p:cNvPr id="27" name="Text Box 42"/>
          <p:cNvSpPr txBox="1">
            <a:spLocks noChangeArrowheads="1"/>
          </p:cNvSpPr>
          <p:nvPr/>
        </p:nvSpPr>
        <p:spPr bwMode="auto">
          <a:xfrm>
            <a:off x="7848823" y="1974926"/>
            <a:ext cx="1142330" cy="340959"/>
          </a:xfrm>
          <a:prstGeom prst="rect">
            <a:avLst/>
          </a:prstGeom>
          <a:noFill/>
          <a:ln w="9525">
            <a:noFill/>
            <a:miter lim="800000"/>
            <a:headEnd/>
            <a:tailEnd/>
          </a:ln>
          <a:effectLst/>
        </p:spPr>
        <p:txBody>
          <a:bodyPr lIns="84357" tIns="42180" rIns="84357" bIns="42180">
            <a:spAutoFit/>
          </a:bodyPr>
          <a:lstStyle/>
          <a:p>
            <a:pPr defTabSz="843914">
              <a:spcBef>
                <a:spcPct val="50000"/>
              </a:spcBef>
            </a:pPr>
            <a:endParaRPr lang="fa-IR" sz="1662" dirty="0">
              <a:solidFill>
                <a:srgbClr val="000000"/>
              </a:solidFill>
            </a:endParaRPr>
          </a:p>
        </p:txBody>
      </p:sp>
      <p:grpSp>
        <p:nvGrpSpPr>
          <p:cNvPr id="28" name="Group 43"/>
          <p:cNvGrpSpPr>
            <a:grpSpLocks/>
          </p:cNvGrpSpPr>
          <p:nvPr/>
        </p:nvGrpSpPr>
        <p:grpSpPr bwMode="auto">
          <a:xfrm>
            <a:off x="7772401" y="2239775"/>
            <a:ext cx="1067247" cy="228532"/>
            <a:chOff x="4896" y="1189"/>
            <a:chExt cx="672" cy="156"/>
          </a:xfrm>
        </p:grpSpPr>
        <p:sp>
          <p:nvSpPr>
            <p:cNvPr id="29" name="Text Box 44"/>
            <p:cNvSpPr txBox="1">
              <a:spLocks noChangeArrowheads="1"/>
            </p:cNvSpPr>
            <p:nvPr/>
          </p:nvSpPr>
          <p:spPr bwMode="auto">
            <a:xfrm>
              <a:off x="4896" y="1189"/>
              <a:ext cx="672" cy="156"/>
            </a:xfrm>
            <a:prstGeom prst="rect">
              <a:avLst/>
            </a:prstGeom>
            <a:noFill/>
            <a:ln w="9525">
              <a:noFill/>
              <a:miter lim="800000"/>
              <a:headEnd/>
              <a:tailEnd/>
            </a:ln>
            <a:effectLst/>
          </p:spPr>
          <p:txBody>
            <a:bodyPr lIns="99901" tIns="49952" rIns="99901" bIns="49952">
              <a:spAutoFit/>
            </a:bodyPr>
            <a:lstStyle/>
            <a:p>
              <a:pPr defTabSz="843914">
                <a:spcBef>
                  <a:spcPct val="50000"/>
                </a:spcBef>
              </a:pPr>
              <a:r>
                <a:rPr lang="fa-IR" sz="831" dirty="0">
                  <a:solidFill>
                    <a:srgbClr val="000000"/>
                  </a:solidFill>
                  <a:latin typeface="Yaqouti" pitchFamily="2" charset="2"/>
                  <a:cs typeface="Zar" pitchFamily="2" charset="-78"/>
                </a:rPr>
                <a:t>   آستـــانـــــه</a:t>
              </a:r>
            </a:p>
          </p:txBody>
        </p:sp>
        <p:sp>
          <p:nvSpPr>
            <p:cNvPr id="30" name="Oval 45"/>
            <p:cNvSpPr>
              <a:spLocks noChangeArrowheads="1"/>
            </p:cNvSpPr>
            <p:nvPr/>
          </p:nvSpPr>
          <p:spPr bwMode="auto">
            <a:xfrm>
              <a:off x="5520" y="1232"/>
              <a:ext cx="48" cy="48"/>
            </a:xfrm>
            <a:prstGeom prst="ellipse">
              <a:avLst/>
            </a:prstGeom>
            <a:solidFill>
              <a:srgbClr val="FF0000"/>
            </a:solidFill>
            <a:ln w="6350">
              <a:solidFill>
                <a:srgbClr val="FFFF00"/>
              </a:solidFill>
              <a:round/>
              <a:headEnd/>
              <a:tailEnd/>
            </a:ln>
            <a:effectLst/>
          </p:spPr>
          <p:txBody>
            <a:bodyPr wrap="none" anchor="ctr"/>
            <a:lstStyle/>
            <a:p>
              <a:endParaRPr lang="fa-IR" sz="1662">
                <a:solidFill>
                  <a:srgbClr val="000000"/>
                </a:solidFill>
              </a:endParaRPr>
            </a:p>
          </p:txBody>
        </p:sp>
      </p:grpSp>
      <p:grpSp>
        <p:nvGrpSpPr>
          <p:cNvPr id="31" name="Group 46"/>
          <p:cNvGrpSpPr>
            <a:grpSpLocks/>
          </p:cNvGrpSpPr>
          <p:nvPr/>
        </p:nvGrpSpPr>
        <p:grpSpPr bwMode="auto">
          <a:xfrm>
            <a:off x="7772401" y="2466262"/>
            <a:ext cx="1067247" cy="228532"/>
            <a:chOff x="4896" y="1296"/>
            <a:chExt cx="672" cy="156"/>
          </a:xfrm>
        </p:grpSpPr>
        <p:sp>
          <p:nvSpPr>
            <p:cNvPr id="32" name="Text Box 47"/>
            <p:cNvSpPr txBox="1">
              <a:spLocks noChangeArrowheads="1"/>
            </p:cNvSpPr>
            <p:nvPr/>
          </p:nvSpPr>
          <p:spPr bwMode="auto">
            <a:xfrm>
              <a:off x="4896" y="1296"/>
              <a:ext cx="672" cy="156"/>
            </a:xfrm>
            <a:prstGeom prst="rect">
              <a:avLst/>
            </a:prstGeom>
            <a:noFill/>
            <a:ln w="9525">
              <a:noFill/>
              <a:miter lim="800000"/>
              <a:headEnd/>
              <a:tailEnd/>
            </a:ln>
            <a:effectLst/>
          </p:spPr>
          <p:txBody>
            <a:bodyPr lIns="99901" tIns="49952" rIns="99901" bIns="49952">
              <a:spAutoFit/>
            </a:bodyPr>
            <a:lstStyle/>
            <a:p>
              <a:pPr defTabSz="843914">
                <a:spcBef>
                  <a:spcPct val="50000"/>
                </a:spcBef>
              </a:pPr>
              <a:r>
                <a:rPr lang="fa-IR" sz="831" dirty="0">
                  <a:solidFill>
                    <a:srgbClr val="000000"/>
                  </a:solidFill>
                  <a:latin typeface="Yaqouti" pitchFamily="2" charset="2"/>
                  <a:cs typeface="Zar" pitchFamily="2" charset="-78"/>
                </a:rPr>
                <a:t>   شــاهچــراغ</a:t>
              </a:r>
            </a:p>
          </p:txBody>
        </p:sp>
        <p:sp>
          <p:nvSpPr>
            <p:cNvPr id="33" name="Oval 48"/>
            <p:cNvSpPr>
              <a:spLocks noChangeArrowheads="1"/>
            </p:cNvSpPr>
            <p:nvPr/>
          </p:nvSpPr>
          <p:spPr bwMode="auto">
            <a:xfrm>
              <a:off x="5520" y="1335"/>
              <a:ext cx="48" cy="48"/>
            </a:xfrm>
            <a:prstGeom prst="ellipse">
              <a:avLst/>
            </a:prstGeom>
            <a:solidFill>
              <a:srgbClr val="FFCC00"/>
            </a:solidFill>
            <a:ln w="6350">
              <a:solidFill>
                <a:srgbClr val="FFFF00"/>
              </a:solidFill>
              <a:round/>
              <a:headEnd/>
              <a:tailEnd/>
            </a:ln>
            <a:effectLst/>
          </p:spPr>
          <p:txBody>
            <a:bodyPr wrap="none" anchor="ctr"/>
            <a:lstStyle/>
            <a:p>
              <a:endParaRPr lang="fa-IR" sz="1662">
                <a:solidFill>
                  <a:srgbClr val="000000"/>
                </a:solidFill>
              </a:endParaRPr>
            </a:p>
          </p:txBody>
        </p:sp>
      </p:grpSp>
      <p:sp>
        <p:nvSpPr>
          <p:cNvPr id="34" name="Oval 49"/>
          <p:cNvSpPr>
            <a:spLocks noChangeArrowheads="1"/>
          </p:cNvSpPr>
          <p:nvPr/>
        </p:nvSpPr>
        <p:spPr bwMode="auto">
          <a:xfrm>
            <a:off x="2896049" y="4436564"/>
            <a:ext cx="151507" cy="139852"/>
          </a:xfrm>
          <a:prstGeom prst="ellipse">
            <a:avLst/>
          </a:prstGeom>
          <a:solidFill>
            <a:srgbClr val="99CC00"/>
          </a:solidFill>
          <a:ln w="9525">
            <a:solidFill>
              <a:srgbClr val="FFFF00"/>
            </a:solidFill>
            <a:round/>
            <a:headEnd/>
            <a:tailEnd/>
          </a:ln>
          <a:effectLst/>
        </p:spPr>
        <p:txBody>
          <a:bodyPr wrap="none" lIns="71274" tIns="35636" rIns="71274" bIns="35636" anchor="ctr"/>
          <a:lstStyle/>
          <a:p>
            <a:endParaRPr lang="fa-IR" sz="1662">
              <a:solidFill>
                <a:srgbClr val="000000"/>
              </a:solidFill>
            </a:endParaRPr>
          </a:p>
        </p:txBody>
      </p:sp>
      <p:grpSp>
        <p:nvGrpSpPr>
          <p:cNvPr id="35" name="Group 50"/>
          <p:cNvGrpSpPr>
            <a:grpSpLocks/>
          </p:cNvGrpSpPr>
          <p:nvPr/>
        </p:nvGrpSpPr>
        <p:grpSpPr bwMode="auto">
          <a:xfrm>
            <a:off x="7772401" y="2677901"/>
            <a:ext cx="1067247" cy="228775"/>
            <a:chOff x="4896" y="1296"/>
            <a:chExt cx="672" cy="156"/>
          </a:xfrm>
        </p:grpSpPr>
        <p:sp>
          <p:nvSpPr>
            <p:cNvPr id="36" name="Text Box 51"/>
            <p:cNvSpPr txBox="1">
              <a:spLocks noChangeArrowheads="1"/>
            </p:cNvSpPr>
            <p:nvPr/>
          </p:nvSpPr>
          <p:spPr bwMode="auto">
            <a:xfrm>
              <a:off x="4896" y="1296"/>
              <a:ext cx="672" cy="156"/>
            </a:xfrm>
            <a:prstGeom prst="rect">
              <a:avLst/>
            </a:prstGeom>
            <a:noFill/>
            <a:ln w="9525">
              <a:noFill/>
              <a:miter lim="800000"/>
              <a:headEnd/>
              <a:tailEnd/>
            </a:ln>
            <a:effectLst/>
          </p:spPr>
          <p:txBody>
            <a:bodyPr lIns="99901" tIns="49952" rIns="99901" bIns="49952">
              <a:spAutoFit/>
            </a:bodyPr>
            <a:lstStyle/>
            <a:p>
              <a:pPr defTabSz="843914">
                <a:spcBef>
                  <a:spcPct val="50000"/>
                </a:spcBef>
              </a:pPr>
              <a:r>
                <a:rPr lang="fa-IR" sz="831" dirty="0">
                  <a:solidFill>
                    <a:srgbClr val="000000"/>
                  </a:solidFill>
                  <a:latin typeface="Yaqouti" pitchFamily="2" charset="2"/>
                  <a:cs typeface="Zar" pitchFamily="2" charset="-78"/>
                </a:rPr>
                <a:t>   مسجـد جـامـع عتيــق</a:t>
              </a:r>
            </a:p>
          </p:txBody>
        </p:sp>
        <p:sp>
          <p:nvSpPr>
            <p:cNvPr id="37" name="Oval 52"/>
            <p:cNvSpPr>
              <a:spLocks noChangeArrowheads="1"/>
            </p:cNvSpPr>
            <p:nvPr/>
          </p:nvSpPr>
          <p:spPr bwMode="auto">
            <a:xfrm>
              <a:off x="5520" y="1335"/>
              <a:ext cx="48" cy="48"/>
            </a:xfrm>
            <a:prstGeom prst="ellipse">
              <a:avLst/>
            </a:prstGeom>
            <a:solidFill>
              <a:srgbClr val="99CC00"/>
            </a:solidFill>
            <a:ln w="6350">
              <a:solidFill>
                <a:srgbClr val="FFFF00"/>
              </a:solidFill>
              <a:round/>
              <a:headEnd/>
              <a:tailEnd/>
            </a:ln>
            <a:effectLst/>
          </p:spPr>
          <p:txBody>
            <a:bodyPr wrap="none" anchor="ctr"/>
            <a:lstStyle/>
            <a:p>
              <a:endParaRPr lang="fa-IR" sz="1662">
                <a:solidFill>
                  <a:srgbClr val="000000"/>
                </a:solidFill>
              </a:endParaRPr>
            </a:p>
          </p:txBody>
        </p:sp>
      </p:grpSp>
      <p:grpSp>
        <p:nvGrpSpPr>
          <p:cNvPr id="38" name="Group 53"/>
          <p:cNvGrpSpPr>
            <a:grpSpLocks/>
          </p:cNvGrpSpPr>
          <p:nvPr/>
        </p:nvGrpSpPr>
        <p:grpSpPr bwMode="auto">
          <a:xfrm>
            <a:off x="7772401" y="2888293"/>
            <a:ext cx="1067247" cy="228532"/>
            <a:chOff x="4896" y="1296"/>
            <a:chExt cx="672" cy="156"/>
          </a:xfrm>
        </p:grpSpPr>
        <p:sp>
          <p:nvSpPr>
            <p:cNvPr id="39" name="Text Box 54"/>
            <p:cNvSpPr txBox="1">
              <a:spLocks noChangeArrowheads="1"/>
            </p:cNvSpPr>
            <p:nvPr/>
          </p:nvSpPr>
          <p:spPr bwMode="auto">
            <a:xfrm>
              <a:off x="4896" y="1296"/>
              <a:ext cx="672" cy="156"/>
            </a:xfrm>
            <a:prstGeom prst="rect">
              <a:avLst/>
            </a:prstGeom>
            <a:noFill/>
            <a:ln w="9525">
              <a:noFill/>
              <a:miter lim="800000"/>
              <a:headEnd/>
              <a:tailEnd/>
            </a:ln>
            <a:effectLst/>
          </p:spPr>
          <p:txBody>
            <a:bodyPr lIns="99901" tIns="49952" rIns="99901" bIns="49952">
              <a:spAutoFit/>
            </a:bodyPr>
            <a:lstStyle/>
            <a:p>
              <a:pPr defTabSz="843914">
                <a:spcBef>
                  <a:spcPct val="50000"/>
                </a:spcBef>
              </a:pPr>
              <a:r>
                <a:rPr lang="fa-IR" sz="831" dirty="0">
                  <a:solidFill>
                    <a:srgbClr val="000000"/>
                  </a:solidFill>
                  <a:latin typeface="Yaqouti" pitchFamily="2" charset="2"/>
                  <a:cs typeface="Zar" pitchFamily="2" charset="-78"/>
                </a:rPr>
                <a:t>   بــازار شـاهچـــراغ</a:t>
              </a:r>
            </a:p>
          </p:txBody>
        </p:sp>
        <p:sp>
          <p:nvSpPr>
            <p:cNvPr id="40" name="Oval 55"/>
            <p:cNvSpPr>
              <a:spLocks noChangeArrowheads="1"/>
            </p:cNvSpPr>
            <p:nvPr/>
          </p:nvSpPr>
          <p:spPr bwMode="auto">
            <a:xfrm>
              <a:off x="5520" y="1335"/>
              <a:ext cx="48" cy="48"/>
            </a:xfrm>
            <a:prstGeom prst="ellipse">
              <a:avLst/>
            </a:prstGeom>
            <a:solidFill>
              <a:srgbClr val="33CCCC"/>
            </a:solidFill>
            <a:ln w="6350">
              <a:solidFill>
                <a:srgbClr val="FFFF00"/>
              </a:solidFill>
              <a:round/>
              <a:headEnd/>
              <a:tailEnd/>
            </a:ln>
            <a:effectLst/>
          </p:spPr>
          <p:txBody>
            <a:bodyPr wrap="none" anchor="ctr"/>
            <a:lstStyle/>
            <a:p>
              <a:endParaRPr lang="fa-IR" sz="1662">
                <a:solidFill>
                  <a:srgbClr val="000000"/>
                </a:solidFill>
              </a:endParaRPr>
            </a:p>
          </p:txBody>
        </p:sp>
      </p:grpSp>
      <p:grpSp>
        <p:nvGrpSpPr>
          <p:cNvPr id="41" name="Group 56"/>
          <p:cNvGrpSpPr>
            <a:grpSpLocks/>
          </p:cNvGrpSpPr>
          <p:nvPr/>
        </p:nvGrpSpPr>
        <p:grpSpPr bwMode="auto">
          <a:xfrm>
            <a:off x="1752378" y="3663049"/>
            <a:ext cx="152847" cy="1266092"/>
            <a:chOff x="1104" y="2160"/>
            <a:chExt cx="96" cy="864"/>
          </a:xfrm>
        </p:grpSpPr>
        <p:sp>
          <p:nvSpPr>
            <p:cNvPr id="42" name="Oval 57"/>
            <p:cNvSpPr>
              <a:spLocks noChangeArrowheads="1"/>
            </p:cNvSpPr>
            <p:nvPr/>
          </p:nvSpPr>
          <p:spPr bwMode="auto">
            <a:xfrm>
              <a:off x="1104" y="2928"/>
              <a:ext cx="96" cy="96"/>
            </a:xfrm>
            <a:prstGeom prst="ellipse">
              <a:avLst/>
            </a:prstGeom>
            <a:solidFill>
              <a:srgbClr val="33CCCC"/>
            </a:solidFill>
            <a:ln w="9525">
              <a:solidFill>
                <a:srgbClr val="FFFF00"/>
              </a:solidFill>
              <a:round/>
              <a:headEnd/>
              <a:tailEnd/>
            </a:ln>
            <a:effectLst/>
          </p:spPr>
          <p:txBody>
            <a:bodyPr wrap="none" anchor="ctr"/>
            <a:lstStyle/>
            <a:p>
              <a:endParaRPr lang="fa-IR" sz="1662">
                <a:solidFill>
                  <a:srgbClr val="000000"/>
                </a:solidFill>
              </a:endParaRPr>
            </a:p>
          </p:txBody>
        </p:sp>
        <p:sp>
          <p:nvSpPr>
            <p:cNvPr id="43" name="Oval 58"/>
            <p:cNvSpPr>
              <a:spLocks noChangeArrowheads="1"/>
            </p:cNvSpPr>
            <p:nvPr/>
          </p:nvSpPr>
          <p:spPr bwMode="auto">
            <a:xfrm>
              <a:off x="1104" y="2160"/>
              <a:ext cx="96" cy="96"/>
            </a:xfrm>
            <a:prstGeom prst="ellipse">
              <a:avLst/>
            </a:prstGeom>
            <a:solidFill>
              <a:srgbClr val="33CCCC"/>
            </a:solidFill>
            <a:ln w="9525">
              <a:solidFill>
                <a:srgbClr val="FFFF00"/>
              </a:solidFill>
              <a:round/>
              <a:headEnd/>
              <a:tailEnd/>
            </a:ln>
            <a:effectLst/>
          </p:spPr>
          <p:txBody>
            <a:bodyPr wrap="none" anchor="ctr"/>
            <a:lstStyle/>
            <a:p>
              <a:endParaRPr lang="fa-IR" sz="1662">
                <a:solidFill>
                  <a:srgbClr val="000000"/>
                </a:solidFill>
              </a:endParaRPr>
            </a:p>
          </p:txBody>
        </p:sp>
      </p:grpSp>
      <p:pic>
        <p:nvPicPr>
          <p:cNvPr id="44" name="Picture 59" descr="104"/>
          <p:cNvPicPr>
            <a:picLocks noChangeAspect="1" noChangeArrowheads="1"/>
          </p:cNvPicPr>
          <p:nvPr/>
        </p:nvPicPr>
        <p:blipFill>
          <a:blip r:embed="rId7"/>
          <a:srcRect/>
          <a:stretch>
            <a:fillRect/>
          </a:stretch>
        </p:blipFill>
        <p:spPr bwMode="auto">
          <a:xfrm>
            <a:off x="1143671" y="1763290"/>
            <a:ext cx="2666776" cy="1688123"/>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45" name="Picture 60" descr="101"/>
          <p:cNvPicPr>
            <a:picLocks noChangeAspect="1" noChangeArrowheads="1"/>
          </p:cNvPicPr>
          <p:nvPr/>
        </p:nvPicPr>
        <p:blipFill>
          <a:blip r:embed="rId8"/>
          <a:srcRect/>
          <a:stretch>
            <a:fillRect/>
          </a:stretch>
        </p:blipFill>
        <p:spPr bwMode="auto">
          <a:xfrm>
            <a:off x="4184521" y="1763293"/>
            <a:ext cx="2826327" cy="170545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46" name="Oval 61"/>
          <p:cNvSpPr>
            <a:spLocks noChangeArrowheads="1"/>
          </p:cNvSpPr>
          <p:nvPr/>
        </p:nvSpPr>
        <p:spPr bwMode="auto">
          <a:xfrm>
            <a:off x="1524448" y="5068994"/>
            <a:ext cx="151506" cy="141090"/>
          </a:xfrm>
          <a:prstGeom prst="ellipse">
            <a:avLst/>
          </a:prstGeom>
          <a:solidFill>
            <a:srgbClr val="993300"/>
          </a:solidFill>
          <a:ln w="9525">
            <a:solidFill>
              <a:srgbClr val="FFFF00"/>
            </a:solidFill>
            <a:round/>
            <a:headEnd/>
            <a:tailEnd/>
          </a:ln>
          <a:effectLst/>
        </p:spPr>
        <p:txBody>
          <a:bodyPr wrap="none" lIns="71274" tIns="35636" rIns="71274" bIns="35636" anchor="ctr"/>
          <a:lstStyle/>
          <a:p>
            <a:endParaRPr lang="fa-IR" sz="1662">
              <a:solidFill>
                <a:srgbClr val="000000"/>
              </a:solidFill>
            </a:endParaRPr>
          </a:p>
        </p:txBody>
      </p:sp>
      <p:sp>
        <p:nvSpPr>
          <p:cNvPr id="47" name="Oval 62"/>
          <p:cNvSpPr>
            <a:spLocks noChangeArrowheads="1"/>
          </p:cNvSpPr>
          <p:nvPr/>
        </p:nvSpPr>
        <p:spPr bwMode="auto">
          <a:xfrm>
            <a:off x="5486402" y="5210084"/>
            <a:ext cx="152847" cy="141090"/>
          </a:xfrm>
          <a:prstGeom prst="ellipse">
            <a:avLst/>
          </a:prstGeom>
          <a:solidFill>
            <a:srgbClr val="5F5F5F"/>
          </a:solidFill>
          <a:ln w="9525">
            <a:solidFill>
              <a:srgbClr val="FFFF00"/>
            </a:solidFill>
            <a:round/>
            <a:headEnd/>
            <a:tailEnd/>
          </a:ln>
          <a:effectLst/>
        </p:spPr>
        <p:txBody>
          <a:bodyPr wrap="none" lIns="71274" tIns="35636" rIns="71274" bIns="35636" anchor="ctr"/>
          <a:lstStyle/>
          <a:p>
            <a:endParaRPr lang="fa-IR" sz="1662">
              <a:solidFill>
                <a:srgbClr val="000000"/>
              </a:solidFill>
            </a:endParaRPr>
          </a:p>
        </p:txBody>
      </p:sp>
      <p:grpSp>
        <p:nvGrpSpPr>
          <p:cNvPr id="48" name="Group 63"/>
          <p:cNvGrpSpPr>
            <a:grpSpLocks/>
          </p:cNvGrpSpPr>
          <p:nvPr/>
        </p:nvGrpSpPr>
        <p:grpSpPr bwMode="auto">
          <a:xfrm>
            <a:off x="7772401" y="3099922"/>
            <a:ext cx="1067247" cy="228773"/>
            <a:chOff x="4896" y="1296"/>
            <a:chExt cx="672" cy="156"/>
          </a:xfrm>
        </p:grpSpPr>
        <p:sp>
          <p:nvSpPr>
            <p:cNvPr id="49" name="Text Box 64"/>
            <p:cNvSpPr txBox="1">
              <a:spLocks noChangeArrowheads="1"/>
            </p:cNvSpPr>
            <p:nvPr/>
          </p:nvSpPr>
          <p:spPr bwMode="auto">
            <a:xfrm>
              <a:off x="4896" y="1296"/>
              <a:ext cx="672" cy="156"/>
            </a:xfrm>
            <a:prstGeom prst="rect">
              <a:avLst/>
            </a:prstGeom>
            <a:noFill/>
            <a:ln w="9525">
              <a:noFill/>
              <a:miter lim="800000"/>
              <a:headEnd/>
              <a:tailEnd/>
            </a:ln>
            <a:effectLst/>
          </p:spPr>
          <p:txBody>
            <a:bodyPr lIns="99901" tIns="49952" rIns="99901" bIns="49952">
              <a:spAutoFit/>
            </a:bodyPr>
            <a:lstStyle/>
            <a:p>
              <a:pPr defTabSz="843914">
                <a:spcBef>
                  <a:spcPct val="50000"/>
                </a:spcBef>
              </a:pPr>
              <a:r>
                <a:rPr lang="fa-IR" sz="831" dirty="0">
                  <a:solidFill>
                    <a:srgbClr val="000000"/>
                  </a:solidFill>
                  <a:latin typeface="Yaqouti" pitchFamily="2" charset="2"/>
                  <a:cs typeface="Zar" pitchFamily="2" charset="-78"/>
                </a:rPr>
                <a:t>   مســـجــد قــــدس</a:t>
              </a:r>
            </a:p>
          </p:txBody>
        </p:sp>
        <p:sp>
          <p:nvSpPr>
            <p:cNvPr id="50" name="Oval 65"/>
            <p:cNvSpPr>
              <a:spLocks noChangeArrowheads="1"/>
            </p:cNvSpPr>
            <p:nvPr/>
          </p:nvSpPr>
          <p:spPr bwMode="auto">
            <a:xfrm>
              <a:off x="5520" y="1335"/>
              <a:ext cx="48" cy="48"/>
            </a:xfrm>
            <a:prstGeom prst="ellipse">
              <a:avLst/>
            </a:prstGeom>
            <a:solidFill>
              <a:srgbClr val="993300"/>
            </a:solidFill>
            <a:ln w="6350">
              <a:solidFill>
                <a:srgbClr val="FFFF00"/>
              </a:solidFill>
              <a:round/>
              <a:headEnd/>
              <a:tailEnd/>
            </a:ln>
            <a:effectLst/>
          </p:spPr>
          <p:txBody>
            <a:bodyPr wrap="none" anchor="ctr"/>
            <a:lstStyle/>
            <a:p>
              <a:endParaRPr lang="fa-IR" sz="1662">
                <a:solidFill>
                  <a:srgbClr val="000000"/>
                </a:solidFill>
              </a:endParaRPr>
            </a:p>
          </p:txBody>
        </p:sp>
      </p:grpSp>
      <p:grpSp>
        <p:nvGrpSpPr>
          <p:cNvPr id="51" name="Group 66"/>
          <p:cNvGrpSpPr>
            <a:grpSpLocks/>
          </p:cNvGrpSpPr>
          <p:nvPr/>
        </p:nvGrpSpPr>
        <p:grpSpPr bwMode="auto">
          <a:xfrm>
            <a:off x="7772401" y="3310320"/>
            <a:ext cx="1067247" cy="228773"/>
            <a:chOff x="4896" y="1296"/>
            <a:chExt cx="672" cy="156"/>
          </a:xfrm>
        </p:grpSpPr>
        <p:sp>
          <p:nvSpPr>
            <p:cNvPr id="52" name="Text Box 67"/>
            <p:cNvSpPr txBox="1">
              <a:spLocks noChangeArrowheads="1"/>
            </p:cNvSpPr>
            <p:nvPr/>
          </p:nvSpPr>
          <p:spPr bwMode="auto">
            <a:xfrm>
              <a:off x="4896" y="1296"/>
              <a:ext cx="672" cy="156"/>
            </a:xfrm>
            <a:prstGeom prst="rect">
              <a:avLst/>
            </a:prstGeom>
            <a:noFill/>
            <a:ln w="9525">
              <a:noFill/>
              <a:miter lim="800000"/>
              <a:headEnd/>
              <a:tailEnd/>
            </a:ln>
            <a:effectLst/>
          </p:spPr>
          <p:txBody>
            <a:bodyPr lIns="99901" tIns="49952" rIns="99901" bIns="49952">
              <a:spAutoFit/>
            </a:bodyPr>
            <a:lstStyle/>
            <a:p>
              <a:pPr defTabSz="843914">
                <a:spcBef>
                  <a:spcPct val="50000"/>
                </a:spcBef>
              </a:pPr>
              <a:r>
                <a:rPr lang="fa-IR" sz="831" dirty="0">
                  <a:solidFill>
                    <a:srgbClr val="000000"/>
                  </a:solidFill>
                  <a:latin typeface="Yaqouti" pitchFamily="2" charset="2"/>
                  <a:cs typeface="Zar" pitchFamily="2" charset="-78"/>
                </a:rPr>
                <a:t>   مســکونی ميـــراثی</a:t>
              </a:r>
            </a:p>
          </p:txBody>
        </p:sp>
        <p:sp>
          <p:nvSpPr>
            <p:cNvPr id="53" name="Oval 68"/>
            <p:cNvSpPr>
              <a:spLocks noChangeArrowheads="1"/>
            </p:cNvSpPr>
            <p:nvPr/>
          </p:nvSpPr>
          <p:spPr bwMode="auto">
            <a:xfrm>
              <a:off x="5520" y="1335"/>
              <a:ext cx="48" cy="48"/>
            </a:xfrm>
            <a:prstGeom prst="ellipse">
              <a:avLst/>
            </a:prstGeom>
            <a:solidFill>
              <a:srgbClr val="5F5F5F"/>
            </a:solidFill>
            <a:ln w="6350">
              <a:solidFill>
                <a:srgbClr val="FFFF00"/>
              </a:solidFill>
              <a:round/>
              <a:headEnd/>
              <a:tailEnd/>
            </a:ln>
            <a:effectLst/>
          </p:spPr>
          <p:txBody>
            <a:bodyPr wrap="none" anchor="ctr"/>
            <a:lstStyle/>
            <a:p>
              <a:endParaRPr lang="fa-IR" sz="1662">
                <a:solidFill>
                  <a:srgbClr val="000000"/>
                </a:solidFill>
              </a:endParaRPr>
            </a:p>
          </p:txBody>
        </p:sp>
      </p:grpSp>
      <p:sp>
        <p:nvSpPr>
          <p:cNvPr id="54" name="Oval 70"/>
          <p:cNvSpPr>
            <a:spLocks noChangeArrowheads="1"/>
          </p:cNvSpPr>
          <p:nvPr/>
        </p:nvSpPr>
        <p:spPr bwMode="auto">
          <a:xfrm>
            <a:off x="4191225" y="5773203"/>
            <a:ext cx="152847" cy="139852"/>
          </a:xfrm>
          <a:prstGeom prst="ellipse">
            <a:avLst/>
          </a:prstGeom>
          <a:solidFill>
            <a:srgbClr val="5F5F5F"/>
          </a:solidFill>
          <a:ln w="9525">
            <a:solidFill>
              <a:srgbClr val="FFFF00"/>
            </a:solidFill>
            <a:round/>
            <a:headEnd/>
            <a:tailEnd/>
          </a:ln>
          <a:effectLst/>
        </p:spPr>
        <p:txBody>
          <a:bodyPr wrap="none" lIns="71274" tIns="35636" rIns="71274" bIns="35636" anchor="ctr"/>
          <a:lstStyle/>
          <a:p>
            <a:endParaRPr lang="fa-IR" sz="1662">
              <a:solidFill>
                <a:srgbClr val="000000"/>
              </a:solidFill>
            </a:endParaRPr>
          </a:p>
        </p:txBody>
      </p:sp>
    </p:spTree>
    <p:extLst>
      <p:ext uri="{BB962C8B-B14F-4D97-AF65-F5344CB8AC3E}">
        <p14:creationId xmlns:p14="http://schemas.microsoft.com/office/powerpoint/2010/main" val="15650367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fade">
                                      <p:cBhvr>
                                        <p:cTn id="7" dur="2000"/>
                                        <p:tgtEl>
                                          <p:spTgt spid="46"/>
                                        </p:tgtEl>
                                      </p:cBhvr>
                                    </p:animEffect>
                                  </p:childTnLst>
                                </p:cTn>
                              </p:par>
                              <p:par>
                                <p:cTn id="8" presetID="10" presetClass="entr" presetSubtype="0" fill="hold" nodeType="withEffect">
                                  <p:stCondLst>
                                    <p:cond delay="0"/>
                                  </p:stCondLst>
                                  <p:childTnLst>
                                    <p:set>
                                      <p:cBhvr>
                                        <p:cTn id="9" dur="1" fill="hold">
                                          <p:stCondLst>
                                            <p:cond delay="0"/>
                                          </p:stCondLst>
                                        </p:cTn>
                                        <p:tgtEl>
                                          <p:spTgt spid="48"/>
                                        </p:tgtEl>
                                        <p:attrNameLst>
                                          <p:attrName>style.visibility</p:attrName>
                                        </p:attrNameLst>
                                      </p:cBhvr>
                                      <p:to>
                                        <p:strVal val="visible"/>
                                      </p:to>
                                    </p:set>
                                    <p:animEffect transition="in" filter="fade">
                                      <p:cBhvr>
                                        <p:cTn id="10" dur="2000"/>
                                        <p:tgtEl>
                                          <p:spTgt spid="48"/>
                                        </p:tgtEl>
                                      </p:cBhvr>
                                    </p:animEffect>
                                  </p:childTnLst>
                                </p:cTn>
                              </p:par>
                              <p:par>
                                <p:cTn id="11" presetID="10" presetClass="entr" presetSubtype="0" fill="hold" nodeType="withEffect">
                                  <p:stCondLst>
                                    <p:cond delay="0"/>
                                  </p:stCondLst>
                                  <p:childTnLst>
                                    <p:set>
                                      <p:cBhvr>
                                        <p:cTn id="12" dur="1" fill="hold">
                                          <p:stCondLst>
                                            <p:cond delay="0"/>
                                          </p:stCondLst>
                                        </p:cTn>
                                        <p:tgtEl>
                                          <p:spTgt spid="45"/>
                                        </p:tgtEl>
                                        <p:attrNameLst>
                                          <p:attrName>style.visibility</p:attrName>
                                        </p:attrNameLst>
                                      </p:cBhvr>
                                      <p:to>
                                        <p:strVal val="visible"/>
                                      </p:to>
                                    </p:set>
                                    <p:animEffect transition="in" filter="fade">
                                      <p:cBhvr>
                                        <p:cTn id="13" dur="2000"/>
                                        <p:tgtEl>
                                          <p:spTgt spid="45"/>
                                        </p:tgtEl>
                                      </p:cBhvr>
                                    </p:animEffect>
                                  </p:childTnLst>
                                </p:cTn>
                              </p:par>
                            </p:childTnLst>
                          </p:cTn>
                        </p:par>
                        <p:par>
                          <p:cTn id="14" fill="hold">
                            <p:stCondLst>
                              <p:cond delay="2000"/>
                            </p:stCondLst>
                            <p:childTnLst>
                              <p:par>
                                <p:cTn id="15" presetID="10" presetClass="entr" presetSubtype="0" fill="hold" grpId="0" nodeType="afterEffect">
                                  <p:stCondLst>
                                    <p:cond delay="1000"/>
                                  </p:stCondLst>
                                  <p:childTnLst>
                                    <p:set>
                                      <p:cBhvr>
                                        <p:cTn id="16" dur="1" fill="hold">
                                          <p:stCondLst>
                                            <p:cond delay="0"/>
                                          </p:stCondLst>
                                        </p:cTn>
                                        <p:tgtEl>
                                          <p:spTgt spid="47"/>
                                        </p:tgtEl>
                                        <p:attrNameLst>
                                          <p:attrName>style.visibility</p:attrName>
                                        </p:attrNameLst>
                                      </p:cBhvr>
                                      <p:to>
                                        <p:strVal val="visible"/>
                                      </p:to>
                                    </p:set>
                                    <p:animEffect transition="in" filter="fade">
                                      <p:cBhvr>
                                        <p:cTn id="17" dur="2000"/>
                                        <p:tgtEl>
                                          <p:spTgt spid="47"/>
                                        </p:tgtEl>
                                      </p:cBhvr>
                                    </p:animEffect>
                                  </p:childTnLst>
                                </p:cTn>
                              </p:par>
                              <p:par>
                                <p:cTn id="18" presetID="10" presetClass="entr" presetSubtype="0" fill="hold" grpId="0" nodeType="withEffect">
                                  <p:stCondLst>
                                    <p:cond delay="1000"/>
                                  </p:stCondLst>
                                  <p:childTnLst>
                                    <p:set>
                                      <p:cBhvr>
                                        <p:cTn id="19" dur="1" fill="hold">
                                          <p:stCondLst>
                                            <p:cond delay="0"/>
                                          </p:stCondLst>
                                        </p:cTn>
                                        <p:tgtEl>
                                          <p:spTgt spid="54"/>
                                        </p:tgtEl>
                                        <p:attrNameLst>
                                          <p:attrName>style.visibility</p:attrName>
                                        </p:attrNameLst>
                                      </p:cBhvr>
                                      <p:to>
                                        <p:strVal val="visible"/>
                                      </p:to>
                                    </p:set>
                                    <p:animEffect transition="in" filter="fade">
                                      <p:cBhvr>
                                        <p:cTn id="20" dur="2000"/>
                                        <p:tgtEl>
                                          <p:spTgt spid="54"/>
                                        </p:tgtEl>
                                      </p:cBhvr>
                                    </p:animEffect>
                                  </p:childTnLst>
                                </p:cTn>
                              </p:par>
                              <p:par>
                                <p:cTn id="21" presetID="10" presetClass="entr" presetSubtype="0" fill="hold" nodeType="withEffect">
                                  <p:stCondLst>
                                    <p:cond delay="1000"/>
                                  </p:stCondLst>
                                  <p:childTnLst>
                                    <p:set>
                                      <p:cBhvr>
                                        <p:cTn id="22" dur="1" fill="hold">
                                          <p:stCondLst>
                                            <p:cond delay="0"/>
                                          </p:stCondLst>
                                        </p:cTn>
                                        <p:tgtEl>
                                          <p:spTgt spid="44"/>
                                        </p:tgtEl>
                                        <p:attrNameLst>
                                          <p:attrName>style.visibility</p:attrName>
                                        </p:attrNameLst>
                                      </p:cBhvr>
                                      <p:to>
                                        <p:strVal val="visible"/>
                                      </p:to>
                                    </p:set>
                                    <p:animEffect transition="in" filter="fade">
                                      <p:cBhvr>
                                        <p:cTn id="23" dur="2000"/>
                                        <p:tgtEl>
                                          <p:spTgt spid="44"/>
                                        </p:tgtEl>
                                      </p:cBhvr>
                                    </p:animEffect>
                                  </p:childTnLst>
                                </p:cTn>
                              </p:par>
                              <p:par>
                                <p:cTn id="24" presetID="10" presetClass="entr" presetSubtype="0" fill="hold" nodeType="withEffect">
                                  <p:stCondLst>
                                    <p:cond delay="1000"/>
                                  </p:stCondLst>
                                  <p:childTnLst>
                                    <p:set>
                                      <p:cBhvr>
                                        <p:cTn id="25" dur="1" fill="hold">
                                          <p:stCondLst>
                                            <p:cond delay="0"/>
                                          </p:stCondLst>
                                        </p:cTn>
                                        <p:tgtEl>
                                          <p:spTgt spid="51"/>
                                        </p:tgtEl>
                                        <p:attrNameLst>
                                          <p:attrName>style.visibility</p:attrName>
                                        </p:attrNameLst>
                                      </p:cBhvr>
                                      <p:to>
                                        <p:strVal val="visible"/>
                                      </p:to>
                                    </p:set>
                                    <p:animEffect transition="in" filter="fade">
                                      <p:cBhvr>
                                        <p:cTn id="26" dur="2000"/>
                                        <p:tgtEl>
                                          <p:spTgt spid="51"/>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xit" presetSubtype="0" fill="hold" nodeType="clickEffect">
                                  <p:stCondLst>
                                    <p:cond delay="0"/>
                                  </p:stCondLst>
                                  <p:childTnLst>
                                    <p:animEffect transition="out" filter="fade">
                                      <p:cBhvr>
                                        <p:cTn id="30" dur="2000"/>
                                        <p:tgtEl>
                                          <p:spTgt spid="44"/>
                                        </p:tgtEl>
                                      </p:cBhvr>
                                    </p:animEffect>
                                    <p:set>
                                      <p:cBhvr>
                                        <p:cTn id="31" dur="1" fill="hold">
                                          <p:stCondLst>
                                            <p:cond delay="1999"/>
                                          </p:stCondLst>
                                        </p:cTn>
                                        <p:tgtEl>
                                          <p:spTgt spid="44"/>
                                        </p:tgtEl>
                                        <p:attrNameLst>
                                          <p:attrName>style.visibility</p:attrName>
                                        </p:attrNameLst>
                                      </p:cBhvr>
                                      <p:to>
                                        <p:strVal val="hidden"/>
                                      </p:to>
                                    </p:set>
                                  </p:childTnLst>
                                </p:cTn>
                              </p:par>
                              <p:par>
                                <p:cTn id="32" presetID="10" presetClass="exit" presetSubtype="0" fill="hold" nodeType="withEffect">
                                  <p:stCondLst>
                                    <p:cond delay="0"/>
                                  </p:stCondLst>
                                  <p:childTnLst>
                                    <p:animEffect transition="out" filter="fade">
                                      <p:cBhvr>
                                        <p:cTn id="33" dur="2000"/>
                                        <p:tgtEl>
                                          <p:spTgt spid="45"/>
                                        </p:tgtEl>
                                      </p:cBhvr>
                                    </p:animEffect>
                                    <p:set>
                                      <p:cBhvr>
                                        <p:cTn id="34" dur="1" fill="hold">
                                          <p:stCondLst>
                                            <p:cond delay="1999"/>
                                          </p:stCondLst>
                                        </p:cTn>
                                        <p:tgtEl>
                                          <p:spTgt spid="4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animBg="1"/>
      <p:bldP spid="47" grpId="0" animBg="1"/>
      <p:bldP spid="54"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66"/>
          <p:cNvGrpSpPr/>
          <p:nvPr/>
        </p:nvGrpSpPr>
        <p:grpSpPr>
          <a:xfrm>
            <a:off x="0" y="263769"/>
            <a:ext cx="9144000" cy="6327790"/>
            <a:chOff x="0" y="0"/>
            <a:chExt cx="9144000" cy="6855106"/>
          </a:xfrm>
        </p:grpSpPr>
        <p:pic>
          <p:nvPicPr>
            <p:cNvPr id="3" name="Picture 2" descr="E:\baft farsoode\ax\pic\bird%20view.jpg"/>
            <p:cNvPicPr>
              <a:picLocks noChangeAspect="1" noChangeArrowheads="1"/>
            </p:cNvPicPr>
            <p:nvPr/>
          </p:nvPicPr>
          <p:blipFill>
            <a:blip r:embed="rId2">
              <a:clrChange>
                <a:clrFrom>
                  <a:srgbClr val="000000"/>
                </a:clrFrom>
                <a:clrTo>
                  <a:srgbClr val="000000">
                    <a:alpha val="0"/>
                  </a:srgbClr>
                </a:clrTo>
              </a:clrChange>
              <a:duotone>
                <a:schemeClr val="accent6">
                  <a:shade val="45000"/>
                  <a:satMod val="135000"/>
                </a:schemeClr>
                <a:prstClr val="white"/>
              </a:duotone>
              <a:lum bright="20000" contrast="-75000"/>
            </a:blip>
            <a:srcRect/>
            <a:stretch>
              <a:fillRect/>
            </a:stretch>
          </p:blipFill>
          <p:spPr bwMode="auto">
            <a:xfrm>
              <a:off x="0" y="2694698"/>
              <a:ext cx="9144000" cy="4160408"/>
            </a:xfrm>
            <a:prstGeom prst="rect">
              <a:avLst/>
            </a:prstGeom>
            <a:ln>
              <a:noFill/>
            </a:ln>
            <a:effectLst>
              <a:outerShdw blurRad="50800" dist="50800" dir="2700000" algn="tl" rotWithShape="0">
                <a:schemeClr val="tx1">
                  <a:alpha val="40000"/>
                </a:schemeClr>
              </a:outerShdw>
            </a:effectLst>
          </p:spPr>
        </p:pic>
        <p:grpSp>
          <p:nvGrpSpPr>
            <p:cNvPr id="4" name="Group 259"/>
            <p:cNvGrpSpPr/>
            <p:nvPr/>
          </p:nvGrpSpPr>
          <p:grpSpPr>
            <a:xfrm flipV="1">
              <a:off x="271048" y="857232"/>
              <a:ext cx="5944026" cy="4143404"/>
              <a:chOff x="-236" y="1676402"/>
              <a:chExt cx="5944026" cy="5181601"/>
            </a:xfrm>
          </p:grpSpPr>
          <p:sp>
            <p:nvSpPr>
              <p:cNvPr id="250" name="Rectangle 25"/>
              <p:cNvSpPr>
                <a:spLocks noChangeArrowheads="1"/>
              </p:cNvSpPr>
              <p:nvPr/>
            </p:nvSpPr>
            <p:spPr bwMode="auto">
              <a:xfrm>
                <a:off x="329988" y="4038602"/>
                <a:ext cx="165112" cy="2667001"/>
              </a:xfrm>
              <a:prstGeom prst="rect">
                <a:avLst/>
              </a:prstGeom>
              <a:gradFill rotWithShape="1">
                <a:gsLst>
                  <a:gs pos="0">
                    <a:schemeClr val="bg1">
                      <a:lumMod val="65000"/>
                    </a:schemeClr>
                  </a:gs>
                  <a:gs pos="100000">
                    <a:srgbClr val="FFFFCC"/>
                  </a:gs>
                </a:gsLst>
                <a:lin ang="5400000" scaled="1"/>
              </a:gradFill>
              <a:ln w="9525">
                <a:noFill/>
                <a:miter lim="800000"/>
                <a:headEnd/>
                <a:tailEnd/>
              </a:ln>
              <a:effectLst/>
            </p:spPr>
            <p:txBody>
              <a:bodyPr wrap="none" anchor="ctr"/>
              <a:lstStyle/>
              <a:p>
                <a:pPr>
                  <a:defRPr/>
                </a:pPr>
                <a:endParaRPr lang="fa-IR" sz="1662" kern="0">
                  <a:solidFill>
                    <a:sysClr val="windowText" lastClr="000000"/>
                  </a:solidFill>
                </a:endParaRPr>
              </a:p>
            </p:txBody>
          </p:sp>
          <p:sp>
            <p:nvSpPr>
              <p:cNvPr id="251" name="Rectangle 26"/>
              <p:cNvSpPr>
                <a:spLocks noChangeArrowheads="1"/>
              </p:cNvSpPr>
              <p:nvPr/>
            </p:nvSpPr>
            <p:spPr bwMode="auto">
              <a:xfrm>
                <a:off x="164876" y="6400803"/>
                <a:ext cx="3219681" cy="152400"/>
              </a:xfrm>
              <a:prstGeom prst="rect">
                <a:avLst/>
              </a:prstGeom>
              <a:gradFill rotWithShape="1">
                <a:gsLst>
                  <a:gs pos="0">
                    <a:srgbClr val="FFFFCC"/>
                  </a:gs>
                  <a:gs pos="100000">
                    <a:srgbClr val="FFFFCC">
                      <a:gamma/>
                      <a:shade val="46275"/>
                      <a:invGamma/>
                    </a:srgbClr>
                  </a:gs>
                </a:gsLst>
                <a:lin ang="0" scaled="1"/>
              </a:gradFill>
              <a:ln w="9525">
                <a:noFill/>
                <a:miter lim="800000"/>
                <a:headEnd/>
                <a:tailEnd/>
              </a:ln>
              <a:effectLst/>
            </p:spPr>
            <p:txBody>
              <a:bodyPr wrap="none" anchor="ctr"/>
              <a:lstStyle/>
              <a:p>
                <a:pPr>
                  <a:defRPr/>
                </a:pPr>
                <a:endParaRPr lang="fa-IR" sz="1662" kern="0">
                  <a:solidFill>
                    <a:sysClr val="windowText" lastClr="000000"/>
                  </a:solidFill>
                </a:endParaRPr>
              </a:p>
            </p:txBody>
          </p:sp>
          <p:sp>
            <p:nvSpPr>
              <p:cNvPr id="252" name="Rectangle 27"/>
              <p:cNvSpPr>
                <a:spLocks noChangeArrowheads="1"/>
              </p:cNvSpPr>
              <p:nvPr/>
            </p:nvSpPr>
            <p:spPr bwMode="auto">
              <a:xfrm>
                <a:off x="495100" y="5791203"/>
                <a:ext cx="82556" cy="609600"/>
              </a:xfrm>
              <a:prstGeom prst="rect">
                <a:avLst/>
              </a:prstGeom>
              <a:solidFill>
                <a:srgbClr val="CC9900"/>
              </a:solidFill>
              <a:ln w="9525">
                <a:noFill/>
                <a:miter lim="800000"/>
                <a:headEnd/>
                <a:tailEnd/>
              </a:ln>
              <a:effectLst/>
            </p:spPr>
            <p:txBody>
              <a:bodyPr wrap="none" anchor="ctr"/>
              <a:lstStyle/>
              <a:p>
                <a:pPr>
                  <a:defRPr/>
                </a:pPr>
                <a:endParaRPr lang="fa-IR" sz="1662" kern="0">
                  <a:solidFill>
                    <a:sysClr val="windowText" lastClr="000000"/>
                  </a:solidFill>
                </a:endParaRPr>
              </a:p>
            </p:txBody>
          </p:sp>
          <p:sp>
            <p:nvSpPr>
              <p:cNvPr id="253" name="Rectangle 28"/>
              <p:cNvSpPr>
                <a:spLocks noChangeArrowheads="1"/>
              </p:cNvSpPr>
              <p:nvPr/>
            </p:nvSpPr>
            <p:spPr bwMode="auto">
              <a:xfrm rot="5400000">
                <a:off x="828501" y="6073757"/>
                <a:ext cx="76200" cy="577891"/>
              </a:xfrm>
              <a:prstGeom prst="rect">
                <a:avLst/>
              </a:prstGeom>
              <a:solidFill>
                <a:srgbClr val="CC9900"/>
              </a:solidFill>
              <a:ln w="9525">
                <a:noFill/>
                <a:miter lim="800000"/>
                <a:headEnd/>
                <a:tailEnd/>
              </a:ln>
              <a:effectLst/>
            </p:spPr>
            <p:txBody>
              <a:bodyPr wrap="none" anchor="ctr"/>
              <a:lstStyle/>
              <a:p>
                <a:pPr>
                  <a:defRPr/>
                </a:pPr>
                <a:endParaRPr lang="fa-IR" sz="1662" kern="0">
                  <a:solidFill>
                    <a:sysClr val="windowText" lastClr="000000"/>
                  </a:solidFill>
                </a:endParaRPr>
              </a:p>
            </p:txBody>
          </p:sp>
          <p:sp>
            <p:nvSpPr>
              <p:cNvPr id="254" name="Line 29"/>
              <p:cNvSpPr>
                <a:spLocks noChangeShapeType="1"/>
              </p:cNvSpPr>
              <p:nvPr/>
            </p:nvSpPr>
            <p:spPr bwMode="auto">
              <a:xfrm>
                <a:off x="3384557" y="6477003"/>
                <a:ext cx="1568562" cy="0"/>
              </a:xfrm>
              <a:prstGeom prst="line">
                <a:avLst/>
              </a:prstGeom>
              <a:ln w="12700">
                <a:prstDash val="sysDot"/>
                <a:headEnd/>
                <a:tailEnd/>
              </a:ln>
            </p:spPr>
            <p:style>
              <a:lnRef idx="1">
                <a:schemeClr val="dk1"/>
              </a:lnRef>
              <a:fillRef idx="0">
                <a:schemeClr val="dk1"/>
              </a:fillRef>
              <a:effectRef idx="0">
                <a:schemeClr val="dk1"/>
              </a:effectRef>
              <a:fontRef idx="minor">
                <a:schemeClr val="tx1"/>
              </a:fontRef>
            </p:style>
            <p:txBody>
              <a:bodyPr/>
              <a:lstStyle/>
              <a:p>
                <a:pPr>
                  <a:defRPr/>
                </a:pPr>
                <a:endParaRPr lang="fa-IR" sz="1662" kern="0">
                  <a:solidFill>
                    <a:sysClr val="windowText" lastClr="000000"/>
                  </a:solidFill>
                </a:endParaRPr>
              </a:p>
            </p:txBody>
          </p:sp>
          <p:sp>
            <p:nvSpPr>
              <p:cNvPr id="255" name="Line 30"/>
              <p:cNvSpPr>
                <a:spLocks noChangeShapeType="1"/>
              </p:cNvSpPr>
              <p:nvPr/>
            </p:nvSpPr>
            <p:spPr bwMode="auto">
              <a:xfrm>
                <a:off x="3384557" y="6553203"/>
                <a:ext cx="2559233" cy="0"/>
              </a:xfrm>
              <a:prstGeom prst="line">
                <a:avLst/>
              </a:prstGeom>
              <a:ln w="19050">
                <a:prstDash val="sysDot"/>
                <a:headEnd/>
                <a:tailEnd/>
              </a:ln>
            </p:spPr>
            <p:style>
              <a:lnRef idx="1">
                <a:schemeClr val="accent1"/>
              </a:lnRef>
              <a:fillRef idx="0">
                <a:schemeClr val="accent1"/>
              </a:fillRef>
              <a:effectRef idx="0">
                <a:schemeClr val="accent1"/>
              </a:effectRef>
              <a:fontRef idx="minor">
                <a:schemeClr val="tx1"/>
              </a:fontRef>
            </p:style>
            <p:txBody>
              <a:bodyPr/>
              <a:lstStyle/>
              <a:p>
                <a:pPr>
                  <a:defRPr/>
                </a:pPr>
                <a:endParaRPr lang="fa-IR" sz="1662" kern="0">
                  <a:solidFill>
                    <a:sysClr val="windowText" lastClr="000000"/>
                  </a:solidFill>
                </a:endParaRPr>
              </a:p>
            </p:txBody>
          </p:sp>
          <p:sp>
            <p:nvSpPr>
              <p:cNvPr id="256" name="Line 32"/>
              <p:cNvSpPr>
                <a:spLocks noChangeShapeType="1"/>
              </p:cNvSpPr>
              <p:nvPr/>
            </p:nvSpPr>
            <p:spPr bwMode="auto">
              <a:xfrm flipH="1">
                <a:off x="-236" y="6477003"/>
                <a:ext cx="3384793" cy="0"/>
              </a:xfrm>
              <a:prstGeom prst="line">
                <a:avLst/>
              </a:prstGeom>
              <a:noFill/>
              <a:ln w="22225">
                <a:solidFill>
                  <a:srgbClr val="9383B3"/>
                </a:solidFill>
                <a:prstDash val="sysDot"/>
                <a:round/>
                <a:headEnd/>
                <a:tailEnd/>
              </a:ln>
              <a:effectLst/>
            </p:spPr>
            <p:txBody>
              <a:bodyPr/>
              <a:lstStyle/>
              <a:p>
                <a:pPr>
                  <a:defRPr/>
                </a:pPr>
                <a:endParaRPr lang="fa-IR" sz="1662" kern="0">
                  <a:solidFill>
                    <a:sysClr val="windowText" lastClr="000000"/>
                  </a:solidFill>
                </a:endParaRPr>
              </a:p>
            </p:txBody>
          </p:sp>
          <p:sp>
            <p:nvSpPr>
              <p:cNvPr id="257" name="Line 33"/>
              <p:cNvSpPr>
                <a:spLocks noChangeShapeType="1"/>
              </p:cNvSpPr>
              <p:nvPr/>
            </p:nvSpPr>
            <p:spPr bwMode="auto">
              <a:xfrm flipV="1">
                <a:off x="412544" y="4038602"/>
                <a:ext cx="0" cy="2819401"/>
              </a:xfrm>
              <a:prstGeom prst="line">
                <a:avLst/>
              </a:prstGeom>
              <a:noFill/>
              <a:ln w="22225">
                <a:solidFill>
                  <a:srgbClr val="9383B3"/>
                </a:solidFill>
                <a:prstDash val="sysDot"/>
                <a:round/>
                <a:headEnd/>
                <a:tailEnd/>
              </a:ln>
              <a:effectLst/>
            </p:spPr>
            <p:txBody>
              <a:bodyPr/>
              <a:lstStyle/>
              <a:p>
                <a:pPr>
                  <a:defRPr/>
                </a:pPr>
                <a:endParaRPr lang="fa-IR" sz="1662" kern="0">
                  <a:solidFill>
                    <a:sysClr val="windowText" lastClr="000000"/>
                  </a:solidFill>
                </a:endParaRPr>
              </a:p>
            </p:txBody>
          </p:sp>
          <p:sp>
            <p:nvSpPr>
              <p:cNvPr id="258" name="Line 34"/>
              <p:cNvSpPr>
                <a:spLocks noChangeShapeType="1"/>
              </p:cNvSpPr>
              <p:nvPr/>
            </p:nvSpPr>
            <p:spPr bwMode="auto">
              <a:xfrm flipV="1">
                <a:off x="412544" y="2362202"/>
                <a:ext cx="0" cy="1676400"/>
              </a:xfrm>
              <a:prstGeom prst="line">
                <a:avLst/>
              </a:prstGeom>
              <a:ln w="12700">
                <a:prstDash val="sysDot"/>
                <a:headEnd/>
                <a:tailEnd/>
              </a:ln>
            </p:spPr>
            <p:style>
              <a:lnRef idx="1">
                <a:schemeClr val="dk1"/>
              </a:lnRef>
              <a:fillRef idx="0">
                <a:schemeClr val="dk1"/>
              </a:fillRef>
              <a:effectRef idx="0">
                <a:schemeClr val="dk1"/>
              </a:effectRef>
              <a:fontRef idx="minor">
                <a:schemeClr val="tx1"/>
              </a:fontRef>
            </p:style>
            <p:txBody>
              <a:bodyPr/>
              <a:lstStyle/>
              <a:p>
                <a:pPr>
                  <a:defRPr/>
                </a:pPr>
                <a:endParaRPr lang="fa-IR" sz="1662" kern="0">
                  <a:solidFill>
                    <a:sysClr val="windowText" lastClr="000000"/>
                  </a:solidFill>
                </a:endParaRPr>
              </a:p>
            </p:txBody>
          </p:sp>
          <p:sp>
            <p:nvSpPr>
              <p:cNvPr id="259" name="Line 35"/>
              <p:cNvSpPr>
                <a:spLocks noChangeShapeType="1"/>
              </p:cNvSpPr>
              <p:nvPr/>
            </p:nvSpPr>
            <p:spPr bwMode="auto">
              <a:xfrm flipV="1">
                <a:off x="329988" y="1676402"/>
                <a:ext cx="0" cy="2362200"/>
              </a:xfrm>
              <a:prstGeom prst="line">
                <a:avLst/>
              </a:prstGeom>
              <a:ln w="19050">
                <a:prstDash val="sysDot"/>
                <a:headEnd/>
                <a:tailEnd/>
              </a:ln>
            </p:spPr>
            <p:style>
              <a:lnRef idx="1">
                <a:schemeClr val="accent1"/>
              </a:lnRef>
              <a:fillRef idx="0">
                <a:schemeClr val="accent1"/>
              </a:fillRef>
              <a:effectRef idx="0">
                <a:schemeClr val="accent1"/>
              </a:effectRef>
              <a:fontRef idx="minor">
                <a:schemeClr val="tx1"/>
              </a:fontRef>
            </p:style>
            <p:txBody>
              <a:bodyPr/>
              <a:lstStyle/>
              <a:p>
                <a:pPr>
                  <a:defRPr/>
                </a:pPr>
                <a:endParaRPr lang="fa-IR" sz="1662" kern="0">
                  <a:solidFill>
                    <a:sysClr val="windowText" lastClr="000000"/>
                  </a:solidFill>
                </a:endParaRPr>
              </a:p>
            </p:txBody>
          </p:sp>
        </p:grpSp>
        <p:grpSp>
          <p:nvGrpSpPr>
            <p:cNvPr id="5" name="Group 15"/>
            <p:cNvGrpSpPr/>
            <p:nvPr/>
          </p:nvGrpSpPr>
          <p:grpSpPr>
            <a:xfrm>
              <a:off x="67432" y="538679"/>
              <a:ext cx="5218950" cy="3318948"/>
              <a:chOff x="73051" y="538679"/>
              <a:chExt cx="5653862" cy="3318948"/>
            </a:xfrm>
          </p:grpSpPr>
          <p:sp>
            <p:nvSpPr>
              <p:cNvPr id="7" name="Rectangle 6"/>
              <p:cNvSpPr/>
              <p:nvPr/>
            </p:nvSpPr>
            <p:spPr>
              <a:xfrm>
                <a:off x="1824455" y="538679"/>
                <a:ext cx="3902458" cy="407750"/>
              </a:xfrm>
              <a:prstGeom prst="rect">
                <a:avLst/>
              </a:prstGeom>
            </p:spPr>
            <p:txBody>
              <a:bodyPr wrap="none">
                <a:spAutoFit/>
              </a:bodyPr>
              <a:lstStyle/>
              <a:p>
                <a:pPr>
                  <a:defRPr/>
                </a:pPr>
                <a:r>
                  <a:rPr lang="en-US" sz="1846" b="1" kern="0" dirty="0">
                    <a:ln w="10541" cmpd="sng">
                      <a:solidFill>
                        <a:srgbClr val="EAEAEA">
                          <a:shade val="88000"/>
                          <a:satMod val="110000"/>
                        </a:srgbClr>
                      </a:solidFill>
                      <a:prstDash val="solid"/>
                    </a:ln>
                    <a:gradFill>
                      <a:gsLst>
                        <a:gs pos="0">
                          <a:srgbClr val="EAEAEA">
                            <a:tint val="40000"/>
                            <a:satMod val="250000"/>
                          </a:srgbClr>
                        </a:gs>
                        <a:gs pos="9000">
                          <a:srgbClr val="EAEAEA">
                            <a:tint val="52000"/>
                            <a:satMod val="300000"/>
                          </a:srgbClr>
                        </a:gs>
                        <a:gs pos="50000">
                          <a:srgbClr val="EAEAEA">
                            <a:shade val="20000"/>
                            <a:satMod val="300000"/>
                          </a:srgbClr>
                        </a:gs>
                        <a:gs pos="79000">
                          <a:srgbClr val="EAEAEA">
                            <a:tint val="52000"/>
                            <a:satMod val="300000"/>
                          </a:srgbClr>
                        </a:gs>
                        <a:gs pos="100000">
                          <a:srgbClr val="EAEAEA">
                            <a:tint val="40000"/>
                            <a:satMod val="250000"/>
                          </a:srgbClr>
                        </a:gs>
                      </a:gsLst>
                      <a:lin ang="5400000"/>
                    </a:gradFill>
                    <a:latin typeface="BankGothic Lt BT" pitchFamily="34" charset="0"/>
                  </a:rPr>
                  <a:t>(</a:t>
                </a:r>
                <a:r>
                  <a:rPr lang="en-US" sz="1846" b="1" kern="0" dirty="0" err="1">
                    <a:ln w="10541" cmpd="sng">
                      <a:solidFill>
                        <a:srgbClr val="EAEAEA">
                          <a:shade val="88000"/>
                          <a:satMod val="110000"/>
                        </a:srgbClr>
                      </a:solidFill>
                      <a:prstDash val="solid"/>
                    </a:ln>
                    <a:gradFill>
                      <a:gsLst>
                        <a:gs pos="0">
                          <a:srgbClr val="EAEAEA">
                            <a:tint val="40000"/>
                            <a:satMod val="250000"/>
                          </a:srgbClr>
                        </a:gs>
                        <a:gs pos="9000">
                          <a:srgbClr val="EAEAEA">
                            <a:tint val="52000"/>
                            <a:satMod val="300000"/>
                          </a:srgbClr>
                        </a:gs>
                        <a:gs pos="50000">
                          <a:srgbClr val="EAEAEA">
                            <a:shade val="20000"/>
                            <a:satMod val="300000"/>
                          </a:srgbClr>
                        </a:gs>
                        <a:gs pos="79000">
                          <a:srgbClr val="EAEAEA">
                            <a:tint val="52000"/>
                            <a:satMod val="300000"/>
                          </a:srgbClr>
                        </a:gs>
                        <a:gs pos="100000">
                          <a:srgbClr val="EAEAEA">
                            <a:tint val="40000"/>
                            <a:satMod val="250000"/>
                          </a:srgbClr>
                        </a:gs>
                      </a:gsLst>
                      <a:lin ang="5400000"/>
                    </a:gradFill>
                    <a:latin typeface="BankGothic Lt BT" pitchFamily="34" charset="0"/>
                  </a:rPr>
                  <a:t>beinolharamein</a:t>
                </a:r>
                <a:r>
                  <a:rPr lang="en-US" sz="1846" b="1" kern="0" dirty="0">
                    <a:ln w="10541" cmpd="sng">
                      <a:solidFill>
                        <a:srgbClr val="EAEAEA">
                          <a:shade val="88000"/>
                          <a:satMod val="110000"/>
                        </a:srgbClr>
                      </a:solidFill>
                      <a:prstDash val="solid"/>
                    </a:ln>
                    <a:gradFill>
                      <a:gsLst>
                        <a:gs pos="0">
                          <a:srgbClr val="EAEAEA">
                            <a:tint val="40000"/>
                            <a:satMod val="250000"/>
                          </a:srgbClr>
                        </a:gs>
                        <a:gs pos="9000">
                          <a:srgbClr val="EAEAEA">
                            <a:tint val="52000"/>
                            <a:satMod val="300000"/>
                          </a:srgbClr>
                        </a:gs>
                        <a:gs pos="50000">
                          <a:srgbClr val="EAEAEA">
                            <a:shade val="20000"/>
                            <a:satMod val="300000"/>
                          </a:srgbClr>
                        </a:gs>
                        <a:gs pos="79000">
                          <a:srgbClr val="EAEAEA">
                            <a:tint val="52000"/>
                            <a:satMod val="300000"/>
                          </a:srgbClr>
                        </a:gs>
                        <a:gs pos="100000">
                          <a:srgbClr val="EAEAEA">
                            <a:tint val="40000"/>
                            <a:satMod val="250000"/>
                          </a:srgbClr>
                        </a:gs>
                      </a:gsLst>
                      <a:lin ang="5400000"/>
                    </a:gradFill>
                    <a:latin typeface="BankGothic Lt BT" pitchFamily="34" charset="0"/>
                  </a:rPr>
                  <a:t> of shiraz)</a:t>
                </a:r>
                <a:endParaRPr lang="fa-IR" sz="1846" b="1" kern="0" dirty="0">
                  <a:ln w="10541" cmpd="sng">
                    <a:solidFill>
                      <a:srgbClr val="EAEAEA">
                        <a:shade val="88000"/>
                        <a:satMod val="110000"/>
                      </a:srgbClr>
                    </a:solidFill>
                    <a:prstDash val="solid"/>
                  </a:ln>
                  <a:gradFill>
                    <a:gsLst>
                      <a:gs pos="0">
                        <a:srgbClr val="EAEAEA">
                          <a:tint val="40000"/>
                          <a:satMod val="250000"/>
                        </a:srgbClr>
                      </a:gs>
                      <a:gs pos="9000">
                        <a:srgbClr val="EAEAEA">
                          <a:tint val="52000"/>
                          <a:satMod val="300000"/>
                        </a:srgbClr>
                      </a:gs>
                      <a:gs pos="50000">
                        <a:srgbClr val="EAEAEA">
                          <a:shade val="20000"/>
                          <a:satMod val="300000"/>
                        </a:srgbClr>
                      </a:gs>
                      <a:gs pos="79000">
                        <a:srgbClr val="EAEAEA">
                          <a:tint val="52000"/>
                          <a:satMod val="300000"/>
                        </a:srgbClr>
                      </a:gs>
                      <a:gs pos="100000">
                        <a:srgbClr val="EAEAEA">
                          <a:tint val="40000"/>
                          <a:satMod val="250000"/>
                        </a:srgbClr>
                      </a:gs>
                    </a:gsLst>
                    <a:lin ang="5400000"/>
                  </a:gradFill>
                  <a:latin typeface="BankGothic Lt BT" pitchFamily="34" charset="0"/>
                </a:endParaRPr>
              </a:p>
            </p:txBody>
          </p:sp>
          <p:sp>
            <p:nvSpPr>
              <p:cNvPr id="8" name="Rectangle 7"/>
              <p:cNvSpPr/>
              <p:nvPr/>
            </p:nvSpPr>
            <p:spPr>
              <a:xfrm rot="16200000">
                <a:off x="-1131431" y="2276027"/>
                <a:ext cx="2786082" cy="377118"/>
              </a:xfrm>
              <a:prstGeom prst="rect">
                <a:avLst/>
              </a:prstGeom>
            </p:spPr>
            <p:txBody>
              <a:bodyPr wrap="square">
                <a:spAutoFit/>
                <a:scene3d>
                  <a:camera prst="orthographicFront"/>
                  <a:lightRig rig="glow" dir="tl">
                    <a:rot lat="0" lon="0" rev="5400000"/>
                  </a:lightRig>
                </a:scene3d>
                <a:sp3d contourW="12700">
                  <a:bevelT w="25400" h="25400"/>
                  <a:contourClr>
                    <a:schemeClr val="accent6">
                      <a:shade val="73000"/>
                    </a:schemeClr>
                  </a:contourClr>
                </a:sp3d>
              </a:bodyPr>
              <a:lstStyle/>
              <a:p>
                <a:pPr algn="ctr"/>
                <a:r>
                  <a:rPr lang="fa-IR" sz="1662" b="1" dirty="0">
                    <a:ln w="11430"/>
                    <a:gradFill>
                      <a:gsLst>
                        <a:gs pos="0">
                          <a:srgbClr val="555555">
                            <a:tint val="90000"/>
                            <a:satMod val="120000"/>
                          </a:srgbClr>
                        </a:gs>
                        <a:gs pos="25000">
                          <a:srgbClr val="555555">
                            <a:tint val="93000"/>
                            <a:satMod val="120000"/>
                          </a:srgbClr>
                        </a:gs>
                        <a:gs pos="50000">
                          <a:srgbClr val="555555">
                            <a:shade val="89000"/>
                            <a:satMod val="110000"/>
                          </a:srgbClr>
                        </a:gs>
                        <a:gs pos="75000">
                          <a:srgbClr val="555555">
                            <a:tint val="93000"/>
                            <a:satMod val="120000"/>
                          </a:srgbClr>
                        </a:gs>
                        <a:gs pos="100000">
                          <a:srgbClr val="555555">
                            <a:tint val="90000"/>
                            <a:satMod val="120000"/>
                          </a:srgbClr>
                        </a:gs>
                      </a:gsLst>
                      <a:lin ang="5400000"/>
                    </a:gradFill>
                    <a:effectLst>
                      <a:outerShdw blurRad="80000" dist="40000" dir="5040000" algn="tl">
                        <a:srgbClr val="000000">
                          <a:alpha val="30000"/>
                        </a:srgbClr>
                      </a:outerShdw>
                    </a:effectLst>
                    <a:cs typeface="B Kamran" pitchFamily="2" charset="-78"/>
                  </a:rPr>
                  <a:t>بین الحرمین شیراز</a:t>
                </a:r>
              </a:p>
            </p:txBody>
          </p:sp>
        </p:grpSp>
        <p:pic>
          <p:nvPicPr>
            <p:cNvPr id="235" name="Picture 6" descr="شاهچراغ؛ شیراز؛ عکس از آنوبانینی">
              <a:hlinkClick r:id="rId3"/>
            </p:cNvPr>
            <p:cNvPicPr>
              <a:picLocks noChangeAspect="1" noChangeArrowheads="1"/>
            </p:cNvPicPr>
            <p:nvPr/>
          </p:nvPicPr>
          <p:blipFill>
            <a:blip r:embed="rId4">
              <a:clrChange>
                <a:clrFrom>
                  <a:srgbClr val="03030F"/>
                </a:clrFrom>
                <a:clrTo>
                  <a:srgbClr val="03030F">
                    <a:alpha val="0"/>
                  </a:srgbClr>
                </a:clrTo>
              </a:clrChange>
            </a:blip>
            <a:srcRect/>
            <a:stretch>
              <a:fillRect/>
            </a:stretch>
          </p:blipFill>
          <p:spPr bwMode="auto">
            <a:xfrm>
              <a:off x="7212343" y="285728"/>
              <a:ext cx="1931657" cy="1191187"/>
            </a:xfrm>
            <a:prstGeom prst="rect">
              <a:avLst/>
            </a:prstGeom>
            <a:ln>
              <a:noFill/>
            </a:ln>
            <a:effectLst>
              <a:outerShdw blurRad="50800" dist="38100" dir="2700000" algn="tl" rotWithShape="0">
                <a:prstClr val="black">
                  <a:alpha val="40000"/>
                </a:prstClr>
              </a:outerShdw>
              <a:softEdge rad="63500"/>
            </a:effectLst>
          </p:spPr>
        </p:pic>
        <p:pic>
          <p:nvPicPr>
            <p:cNvPr id="1028" name="Picture 4" descr="E:\baft farsoode\ax\pic\shahchw.jpg"/>
            <p:cNvPicPr>
              <a:picLocks noChangeAspect="1" noChangeArrowheads="1"/>
            </p:cNvPicPr>
            <p:nvPr/>
          </p:nvPicPr>
          <p:blipFill>
            <a:blip r:embed="rId5" cstate="screen">
              <a:clrChange>
                <a:clrFrom>
                  <a:srgbClr val="BEE2FA"/>
                </a:clrFrom>
                <a:clrTo>
                  <a:srgbClr val="BEE2FA">
                    <a:alpha val="0"/>
                  </a:srgbClr>
                </a:clrTo>
              </a:clrChange>
              <a:extLst>
                <a:ext uri="{28A0092B-C50C-407E-A947-70E740481C1C}">
                  <a14:useLocalDpi xmlns:a14="http://schemas.microsoft.com/office/drawing/2010/main"/>
                </a:ext>
              </a:extLst>
            </a:blip>
            <a:srcRect/>
            <a:stretch>
              <a:fillRect/>
            </a:stretch>
          </p:blipFill>
          <p:spPr bwMode="auto">
            <a:xfrm>
              <a:off x="0" y="0"/>
              <a:ext cx="1813436" cy="1464431"/>
            </a:xfrm>
            <a:prstGeom prst="rect">
              <a:avLst/>
            </a:prstGeom>
            <a:ln>
              <a:noFill/>
            </a:ln>
            <a:effectLst>
              <a:outerShdw blurRad="50800" dist="38100" dir="2700000" algn="tl" rotWithShape="0">
                <a:prstClr val="black">
                  <a:alpha val="40000"/>
                </a:prstClr>
              </a:outerShdw>
              <a:softEdge rad="63500"/>
            </a:effectLst>
          </p:spPr>
        </p:pic>
        <p:cxnSp>
          <p:nvCxnSpPr>
            <p:cNvPr id="263" name="Straight Connector 262"/>
            <p:cNvCxnSpPr/>
            <p:nvPr/>
          </p:nvCxnSpPr>
          <p:spPr bwMode="auto">
            <a:xfrm rot="5400000">
              <a:off x="-1535949" y="4179099"/>
              <a:ext cx="4071966" cy="1588"/>
            </a:xfrm>
            <a:prstGeom prst="line">
              <a:avLst/>
            </a:prstGeom>
            <a:ln cmpd="dbl">
              <a:solidFill>
                <a:srgbClr val="D1D1D1"/>
              </a:solidFill>
              <a:prstDash val="solid"/>
              <a:headEnd type="none" w="sm" len="sm"/>
              <a:tailEnd type="none" w="sm" len="sm"/>
            </a:ln>
          </p:spPr>
          <p:style>
            <a:lnRef idx="3">
              <a:schemeClr val="accent1"/>
            </a:lnRef>
            <a:fillRef idx="0">
              <a:schemeClr val="accent1"/>
            </a:fillRef>
            <a:effectRef idx="2">
              <a:schemeClr val="accent1"/>
            </a:effectRef>
            <a:fontRef idx="minor">
              <a:schemeClr val="tx1"/>
            </a:fontRef>
          </p:style>
        </p:cxnSp>
      </p:grpSp>
      <p:pic>
        <p:nvPicPr>
          <p:cNvPr id="24" name="Picture 39" descr="Areal view-site-takhrib"/>
          <p:cNvPicPr>
            <a:picLocks noChangeAspect="1" noChangeArrowheads="1"/>
          </p:cNvPicPr>
          <p:nvPr/>
        </p:nvPicPr>
        <p:blipFill>
          <a:blip r:embed="rId6" cstate="screen">
            <a:lum bright="-6000"/>
            <a:extLst>
              <a:ext uri="{28A0092B-C50C-407E-A947-70E740481C1C}">
                <a14:useLocalDpi xmlns:a14="http://schemas.microsoft.com/office/drawing/2010/main"/>
              </a:ext>
            </a:extLst>
          </a:blip>
          <a:srcRect/>
          <a:stretch>
            <a:fillRect/>
          </a:stretch>
        </p:blipFill>
        <p:spPr bwMode="auto">
          <a:xfrm>
            <a:off x="1103450" y="3511302"/>
            <a:ext cx="5876561" cy="2519808"/>
          </a:xfrm>
          <a:prstGeom prst="rect">
            <a:avLst/>
          </a:prstGeom>
          <a:ln>
            <a:noFill/>
          </a:ln>
          <a:effectLst>
            <a:outerShdw blurRad="292100" dist="139700" dir="2700000" algn="tl" rotWithShape="0">
              <a:srgbClr val="333333">
                <a:alpha val="65000"/>
              </a:srgbClr>
            </a:outerShdw>
          </a:effectLst>
        </p:spPr>
      </p:pic>
      <p:sp>
        <p:nvSpPr>
          <p:cNvPr id="25" name="Oval 40"/>
          <p:cNvSpPr>
            <a:spLocks noChangeArrowheads="1"/>
          </p:cNvSpPr>
          <p:nvPr/>
        </p:nvSpPr>
        <p:spPr bwMode="auto">
          <a:xfrm>
            <a:off x="6020025" y="4342989"/>
            <a:ext cx="152847" cy="141090"/>
          </a:xfrm>
          <a:prstGeom prst="ellipse">
            <a:avLst/>
          </a:prstGeom>
          <a:solidFill>
            <a:srgbClr val="FF0000"/>
          </a:solidFill>
          <a:ln w="9525">
            <a:solidFill>
              <a:srgbClr val="FFFF00"/>
            </a:solidFill>
            <a:round/>
            <a:headEnd/>
            <a:tailEnd/>
          </a:ln>
          <a:effectLst/>
        </p:spPr>
        <p:txBody>
          <a:bodyPr wrap="none" lIns="71274" tIns="35636" rIns="71274" bIns="35636" anchor="ctr"/>
          <a:lstStyle/>
          <a:p>
            <a:endParaRPr lang="fa-IR" sz="1662">
              <a:solidFill>
                <a:srgbClr val="000000"/>
              </a:solidFill>
            </a:endParaRPr>
          </a:p>
        </p:txBody>
      </p:sp>
      <p:sp>
        <p:nvSpPr>
          <p:cNvPr id="26" name="Oval 41"/>
          <p:cNvSpPr>
            <a:spLocks noChangeArrowheads="1"/>
          </p:cNvSpPr>
          <p:nvPr/>
        </p:nvSpPr>
        <p:spPr bwMode="auto">
          <a:xfrm>
            <a:off x="1981649" y="3991503"/>
            <a:ext cx="151507" cy="141090"/>
          </a:xfrm>
          <a:prstGeom prst="ellipse">
            <a:avLst/>
          </a:prstGeom>
          <a:solidFill>
            <a:srgbClr val="FFCC00"/>
          </a:solidFill>
          <a:ln w="9525">
            <a:solidFill>
              <a:srgbClr val="FFFF00"/>
            </a:solidFill>
            <a:round/>
            <a:headEnd/>
            <a:tailEnd/>
          </a:ln>
          <a:effectLst/>
        </p:spPr>
        <p:txBody>
          <a:bodyPr wrap="none" lIns="71274" tIns="35636" rIns="71274" bIns="35636" anchor="ctr"/>
          <a:lstStyle/>
          <a:p>
            <a:endParaRPr lang="fa-IR" sz="1662">
              <a:solidFill>
                <a:srgbClr val="000000"/>
              </a:solidFill>
            </a:endParaRPr>
          </a:p>
        </p:txBody>
      </p:sp>
      <p:sp>
        <p:nvSpPr>
          <p:cNvPr id="27" name="Text Box 42"/>
          <p:cNvSpPr txBox="1">
            <a:spLocks noChangeArrowheads="1"/>
          </p:cNvSpPr>
          <p:nvPr/>
        </p:nvSpPr>
        <p:spPr bwMode="auto">
          <a:xfrm>
            <a:off x="7848823" y="1741497"/>
            <a:ext cx="1142330" cy="340959"/>
          </a:xfrm>
          <a:prstGeom prst="rect">
            <a:avLst/>
          </a:prstGeom>
          <a:noFill/>
          <a:ln w="9525">
            <a:noFill/>
            <a:miter lim="800000"/>
            <a:headEnd/>
            <a:tailEnd/>
          </a:ln>
          <a:effectLst/>
        </p:spPr>
        <p:txBody>
          <a:bodyPr lIns="84357" tIns="42180" rIns="84357" bIns="42180">
            <a:spAutoFit/>
          </a:bodyPr>
          <a:lstStyle/>
          <a:p>
            <a:pPr defTabSz="843914">
              <a:spcBef>
                <a:spcPct val="50000"/>
              </a:spcBef>
            </a:pPr>
            <a:endParaRPr lang="fa-IR" sz="1662" dirty="0">
              <a:solidFill>
                <a:srgbClr val="000000"/>
              </a:solidFill>
            </a:endParaRPr>
          </a:p>
        </p:txBody>
      </p:sp>
      <p:grpSp>
        <p:nvGrpSpPr>
          <p:cNvPr id="28" name="Group 43"/>
          <p:cNvGrpSpPr>
            <a:grpSpLocks/>
          </p:cNvGrpSpPr>
          <p:nvPr/>
        </p:nvGrpSpPr>
        <p:grpSpPr bwMode="auto">
          <a:xfrm>
            <a:off x="7772401" y="2006346"/>
            <a:ext cx="1067247" cy="228532"/>
            <a:chOff x="4896" y="1189"/>
            <a:chExt cx="672" cy="156"/>
          </a:xfrm>
        </p:grpSpPr>
        <p:sp>
          <p:nvSpPr>
            <p:cNvPr id="29" name="Text Box 44"/>
            <p:cNvSpPr txBox="1">
              <a:spLocks noChangeArrowheads="1"/>
            </p:cNvSpPr>
            <p:nvPr/>
          </p:nvSpPr>
          <p:spPr bwMode="auto">
            <a:xfrm>
              <a:off x="4896" y="1189"/>
              <a:ext cx="672" cy="156"/>
            </a:xfrm>
            <a:prstGeom prst="rect">
              <a:avLst/>
            </a:prstGeom>
            <a:noFill/>
            <a:ln w="9525">
              <a:noFill/>
              <a:miter lim="800000"/>
              <a:headEnd/>
              <a:tailEnd/>
            </a:ln>
            <a:effectLst/>
          </p:spPr>
          <p:txBody>
            <a:bodyPr lIns="99901" tIns="49952" rIns="99901" bIns="49952">
              <a:spAutoFit/>
            </a:bodyPr>
            <a:lstStyle/>
            <a:p>
              <a:pPr defTabSz="843914">
                <a:spcBef>
                  <a:spcPct val="50000"/>
                </a:spcBef>
              </a:pPr>
              <a:r>
                <a:rPr lang="fa-IR" sz="831" dirty="0">
                  <a:solidFill>
                    <a:srgbClr val="000000"/>
                  </a:solidFill>
                  <a:latin typeface="Yaqouti" pitchFamily="2" charset="2"/>
                  <a:cs typeface="Zar" pitchFamily="2" charset="-78"/>
                </a:rPr>
                <a:t>   آستـــانـــــه</a:t>
              </a:r>
            </a:p>
          </p:txBody>
        </p:sp>
        <p:sp>
          <p:nvSpPr>
            <p:cNvPr id="30" name="Oval 45"/>
            <p:cNvSpPr>
              <a:spLocks noChangeArrowheads="1"/>
            </p:cNvSpPr>
            <p:nvPr/>
          </p:nvSpPr>
          <p:spPr bwMode="auto">
            <a:xfrm>
              <a:off x="5520" y="1232"/>
              <a:ext cx="48" cy="48"/>
            </a:xfrm>
            <a:prstGeom prst="ellipse">
              <a:avLst/>
            </a:prstGeom>
            <a:solidFill>
              <a:srgbClr val="FF0000"/>
            </a:solidFill>
            <a:ln w="6350">
              <a:solidFill>
                <a:srgbClr val="FFFF00"/>
              </a:solidFill>
              <a:round/>
              <a:headEnd/>
              <a:tailEnd/>
            </a:ln>
            <a:effectLst/>
          </p:spPr>
          <p:txBody>
            <a:bodyPr wrap="none" anchor="ctr"/>
            <a:lstStyle/>
            <a:p>
              <a:endParaRPr lang="fa-IR" sz="1662">
                <a:solidFill>
                  <a:srgbClr val="000000"/>
                </a:solidFill>
              </a:endParaRPr>
            </a:p>
          </p:txBody>
        </p:sp>
      </p:grpSp>
      <p:grpSp>
        <p:nvGrpSpPr>
          <p:cNvPr id="31" name="Group 46"/>
          <p:cNvGrpSpPr>
            <a:grpSpLocks/>
          </p:cNvGrpSpPr>
          <p:nvPr/>
        </p:nvGrpSpPr>
        <p:grpSpPr bwMode="auto">
          <a:xfrm>
            <a:off x="7772401" y="2232833"/>
            <a:ext cx="1067247" cy="228532"/>
            <a:chOff x="4896" y="1296"/>
            <a:chExt cx="672" cy="156"/>
          </a:xfrm>
        </p:grpSpPr>
        <p:sp>
          <p:nvSpPr>
            <p:cNvPr id="32" name="Text Box 47"/>
            <p:cNvSpPr txBox="1">
              <a:spLocks noChangeArrowheads="1"/>
            </p:cNvSpPr>
            <p:nvPr/>
          </p:nvSpPr>
          <p:spPr bwMode="auto">
            <a:xfrm>
              <a:off x="4896" y="1296"/>
              <a:ext cx="672" cy="156"/>
            </a:xfrm>
            <a:prstGeom prst="rect">
              <a:avLst/>
            </a:prstGeom>
            <a:noFill/>
            <a:ln w="9525">
              <a:noFill/>
              <a:miter lim="800000"/>
              <a:headEnd/>
              <a:tailEnd/>
            </a:ln>
            <a:effectLst/>
          </p:spPr>
          <p:txBody>
            <a:bodyPr lIns="99901" tIns="49952" rIns="99901" bIns="49952">
              <a:spAutoFit/>
            </a:bodyPr>
            <a:lstStyle/>
            <a:p>
              <a:pPr defTabSz="843914">
                <a:spcBef>
                  <a:spcPct val="50000"/>
                </a:spcBef>
              </a:pPr>
              <a:r>
                <a:rPr lang="fa-IR" sz="831" dirty="0">
                  <a:solidFill>
                    <a:srgbClr val="000000"/>
                  </a:solidFill>
                  <a:latin typeface="Yaqouti" pitchFamily="2" charset="2"/>
                  <a:cs typeface="Zar" pitchFamily="2" charset="-78"/>
                </a:rPr>
                <a:t>   شــاهچــراغ</a:t>
              </a:r>
            </a:p>
          </p:txBody>
        </p:sp>
        <p:sp>
          <p:nvSpPr>
            <p:cNvPr id="33" name="Oval 48"/>
            <p:cNvSpPr>
              <a:spLocks noChangeArrowheads="1"/>
            </p:cNvSpPr>
            <p:nvPr/>
          </p:nvSpPr>
          <p:spPr bwMode="auto">
            <a:xfrm>
              <a:off x="5520" y="1335"/>
              <a:ext cx="48" cy="48"/>
            </a:xfrm>
            <a:prstGeom prst="ellipse">
              <a:avLst/>
            </a:prstGeom>
            <a:solidFill>
              <a:srgbClr val="FFCC00"/>
            </a:solidFill>
            <a:ln w="6350">
              <a:solidFill>
                <a:srgbClr val="FFFF00"/>
              </a:solidFill>
              <a:round/>
              <a:headEnd/>
              <a:tailEnd/>
            </a:ln>
            <a:effectLst/>
          </p:spPr>
          <p:txBody>
            <a:bodyPr wrap="none" anchor="ctr"/>
            <a:lstStyle/>
            <a:p>
              <a:endParaRPr lang="fa-IR" sz="1662">
                <a:solidFill>
                  <a:srgbClr val="000000"/>
                </a:solidFill>
              </a:endParaRPr>
            </a:p>
          </p:txBody>
        </p:sp>
      </p:grpSp>
      <p:sp>
        <p:nvSpPr>
          <p:cNvPr id="34" name="Oval 49"/>
          <p:cNvSpPr>
            <a:spLocks noChangeArrowheads="1"/>
          </p:cNvSpPr>
          <p:nvPr/>
        </p:nvSpPr>
        <p:spPr bwMode="auto">
          <a:xfrm>
            <a:off x="2896049" y="4203136"/>
            <a:ext cx="151507" cy="139852"/>
          </a:xfrm>
          <a:prstGeom prst="ellipse">
            <a:avLst/>
          </a:prstGeom>
          <a:solidFill>
            <a:srgbClr val="99CC00"/>
          </a:solidFill>
          <a:ln w="9525">
            <a:solidFill>
              <a:srgbClr val="FFFF00"/>
            </a:solidFill>
            <a:round/>
            <a:headEnd/>
            <a:tailEnd/>
          </a:ln>
          <a:effectLst/>
        </p:spPr>
        <p:txBody>
          <a:bodyPr wrap="none" lIns="71274" tIns="35636" rIns="71274" bIns="35636" anchor="ctr"/>
          <a:lstStyle/>
          <a:p>
            <a:endParaRPr lang="fa-IR" sz="1662">
              <a:solidFill>
                <a:srgbClr val="000000"/>
              </a:solidFill>
            </a:endParaRPr>
          </a:p>
        </p:txBody>
      </p:sp>
      <p:grpSp>
        <p:nvGrpSpPr>
          <p:cNvPr id="35" name="Group 50"/>
          <p:cNvGrpSpPr>
            <a:grpSpLocks/>
          </p:cNvGrpSpPr>
          <p:nvPr/>
        </p:nvGrpSpPr>
        <p:grpSpPr bwMode="auto">
          <a:xfrm>
            <a:off x="7772401" y="2444472"/>
            <a:ext cx="1067247" cy="228775"/>
            <a:chOff x="4896" y="1296"/>
            <a:chExt cx="672" cy="156"/>
          </a:xfrm>
        </p:grpSpPr>
        <p:sp>
          <p:nvSpPr>
            <p:cNvPr id="36" name="Text Box 51"/>
            <p:cNvSpPr txBox="1">
              <a:spLocks noChangeArrowheads="1"/>
            </p:cNvSpPr>
            <p:nvPr/>
          </p:nvSpPr>
          <p:spPr bwMode="auto">
            <a:xfrm>
              <a:off x="4896" y="1296"/>
              <a:ext cx="672" cy="156"/>
            </a:xfrm>
            <a:prstGeom prst="rect">
              <a:avLst/>
            </a:prstGeom>
            <a:noFill/>
            <a:ln w="9525">
              <a:noFill/>
              <a:miter lim="800000"/>
              <a:headEnd/>
              <a:tailEnd/>
            </a:ln>
            <a:effectLst/>
          </p:spPr>
          <p:txBody>
            <a:bodyPr lIns="99901" tIns="49952" rIns="99901" bIns="49952">
              <a:spAutoFit/>
            </a:bodyPr>
            <a:lstStyle/>
            <a:p>
              <a:pPr defTabSz="843914">
                <a:spcBef>
                  <a:spcPct val="50000"/>
                </a:spcBef>
              </a:pPr>
              <a:r>
                <a:rPr lang="fa-IR" sz="831" dirty="0">
                  <a:solidFill>
                    <a:srgbClr val="000000"/>
                  </a:solidFill>
                  <a:latin typeface="Yaqouti" pitchFamily="2" charset="2"/>
                  <a:cs typeface="Zar" pitchFamily="2" charset="-78"/>
                </a:rPr>
                <a:t>   مسجـد جـامـع عتيــق</a:t>
              </a:r>
            </a:p>
          </p:txBody>
        </p:sp>
        <p:sp>
          <p:nvSpPr>
            <p:cNvPr id="37" name="Oval 52"/>
            <p:cNvSpPr>
              <a:spLocks noChangeArrowheads="1"/>
            </p:cNvSpPr>
            <p:nvPr/>
          </p:nvSpPr>
          <p:spPr bwMode="auto">
            <a:xfrm>
              <a:off x="5520" y="1335"/>
              <a:ext cx="48" cy="48"/>
            </a:xfrm>
            <a:prstGeom prst="ellipse">
              <a:avLst/>
            </a:prstGeom>
            <a:solidFill>
              <a:srgbClr val="99CC00"/>
            </a:solidFill>
            <a:ln w="6350">
              <a:solidFill>
                <a:srgbClr val="FFFF00"/>
              </a:solidFill>
              <a:round/>
              <a:headEnd/>
              <a:tailEnd/>
            </a:ln>
            <a:effectLst/>
          </p:spPr>
          <p:txBody>
            <a:bodyPr wrap="none" anchor="ctr"/>
            <a:lstStyle/>
            <a:p>
              <a:endParaRPr lang="fa-IR" sz="1662">
                <a:solidFill>
                  <a:srgbClr val="000000"/>
                </a:solidFill>
              </a:endParaRPr>
            </a:p>
          </p:txBody>
        </p:sp>
      </p:grpSp>
      <p:grpSp>
        <p:nvGrpSpPr>
          <p:cNvPr id="38" name="Group 53"/>
          <p:cNvGrpSpPr>
            <a:grpSpLocks/>
          </p:cNvGrpSpPr>
          <p:nvPr/>
        </p:nvGrpSpPr>
        <p:grpSpPr bwMode="auto">
          <a:xfrm>
            <a:off x="7772401" y="2654864"/>
            <a:ext cx="1067247" cy="228532"/>
            <a:chOff x="4896" y="1296"/>
            <a:chExt cx="672" cy="156"/>
          </a:xfrm>
        </p:grpSpPr>
        <p:sp>
          <p:nvSpPr>
            <p:cNvPr id="39" name="Text Box 54"/>
            <p:cNvSpPr txBox="1">
              <a:spLocks noChangeArrowheads="1"/>
            </p:cNvSpPr>
            <p:nvPr/>
          </p:nvSpPr>
          <p:spPr bwMode="auto">
            <a:xfrm>
              <a:off x="4896" y="1296"/>
              <a:ext cx="672" cy="156"/>
            </a:xfrm>
            <a:prstGeom prst="rect">
              <a:avLst/>
            </a:prstGeom>
            <a:noFill/>
            <a:ln w="9525">
              <a:noFill/>
              <a:miter lim="800000"/>
              <a:headEnd/>
              <a:tailEnd/>
            </a:ln>
            <a:effectLst/>
          </p:spPr>
          <p:txBody>
            <a:bodyPr lIns="99901" tIns="49952" rIns="99901" bIns="49952">
              <a:spAutoFit/>
            </a:bodyPr>
            <a:lstStyle/>
            <a:p>
              <a:pPr defTabSz="843914">
                <a:spcBef>
                  <a:spcPct val="50000"/>
                </a:spcBef>
              </a:pPr>
              <a:r>
                <a:rPr lang="fa-IR" sz="831" dirty="0">
                  <a:solidFill>
                    <a:srgbClr val="000000"/>
                  </a:solidFill>
                  <a:latin typeface="Yaqouti" pitchFamily="2" charset="2"/>
                  <a:cs typeface="Zar" pitchFamily="2" charset="-78"/>
                </a:rPr>
                <a:t>   بــازار شـاهچـــراغ</a:t>
              </a:r>
            </a:p>
          </p:txBody>
        </p:sp>
        <p:sp>
          <p:nvSpPr>
            <p:cNvPr id="40" name="Oval 55"/>
            <p:cNvSpPr>
              <a:spLocks noChangeArrowheads="1"/>
            </p:cNvSpPr>
            <p:nvPr/>
          </p:nvSpPr>
          <p:spPr bwMode="auto">
            <a:xfrm>
              <a:off x="5520" y="1335"/>
              <a:ext cx="48" cy="48"/>
            </a:xfrm>
            <a:prstGeom prst="ellipse">
              <a:avLst/>
            </a:prstGeom>
            <a:solidFill>
              <a:srgbClr val="33CCCC"/>
            </a:solidFill>
            <a:ln w="6350">
              <a:solidFill>
                <a:srgbClr val="FFFF00"/>
              </a:solidFill>
              <a:round/>
              <a:headEnd/>
              <a:tailEnd/>
            </a:ln>
            <a:effectLst/>
          </p:spPr>
          <p:txBody>
            <a:bodyPr wrap="none" anchor="ctr"/>
            <a:lstStyle/>
            <a:p>
              <a:endParaRPr lang="fa-IR" sz="1662">
                <a:solidFill>
                  <a:srgbClr val="000000"/>
                </a:solidFill>
              </a:endParaRPr>
            </a:p>
          </p:txBody>
        </p:sp>
      </p:grpSp>
      <p:grpSp>
        <p:nvGrpSpPr>
          <p:cNvPr id="41" name="Group 56"/>
          <p:cNvGrpSpPr>
            <a:grpSpLocks/>
          </p:cNvGrpSpPr>
          <p:nvPr/>
        </p:nvGrpSpPr>
        <p:grpSpPr bwMode="auto">
          <a:xfrm>
            <a:off x="1752378" y="3429620"/>
            <a:ext cx="152847" cy="1266092"/>
            <a:chOff x="1104" y="2160"/>
            <a:chExt cx="96" cy="864"/>
          </a:xfrm>
        </p:grpSpPr>
        <p:sp>
          <p:nvSpPr>
            <p:cNvPr id="42" name="Oval 57"/>
            <p:cNvSpPr>
              <a:spLocks noChangeArrowheads="1"/>
            </p:cNvSpPr>
            <p:nvPr/>
          </p:nvSpPr>
          <p:spPr bwMode="auto">
            <a:xfrm>
              <a:off x="1104" y="2928"/>
              <a:ext cx="96" cy="96"/>
            </a:xfrm>
            <a:prstGeom prst="ellipse">
              <a:avLst/>
            </a:prstGeom>
            <a:solidFill>
              <a:srgbClr val="33CCCC"/>
            </a:solidFill>
            <a:ln w="9525">
              <a:solidFill>
                <a:srgbClr val="FFFF00"/>
              </a:solidFill>
              <a:round/>
              <a:headEnd/>
              <a:tailEnd/>
            </a:ln>
            <a:effectLst/>
          </p:spPr>
          <p:txBody>
            <a:bodyPr wrap="none" anchor="ctr"/>
            <a:lstStyle/>
            <a:p>
              <a:endParaRPr lang="fa-IR" sz="1662">
                <a:solidFill>
                  <a:srgbClr val="000000"/>
                </a:solidFill>
              </a:endParaRPr>
            </a:p>
          </p:txBody>
        </p:sp>
        <p:sp>
          <p:nvSpPr>
            <p:cNvPr id="43" name="Oval 58"/>
            <p:cNvSpPr>
              <a:spLocks noChangeArrowheads="1"/>
            </p:cNvSpPr>
            <p:nvPr/>
          </p:nvSpPr>
          <p:spPr bwMode="auto">
            <a:xfrm>
              <a:off x="1104" y="2160"/>
              <a:ext cx="96" cy="96"/>
            </a:xfrm>
            <a:prstGeom prst="ellipse">
              <a:avLst/>
            </a:prstGeom>
            <a:solidFill>
              <a:srgbClr val="33CCCC"/>
            </a:solidFill>
            <a:ln w="9525">
              <a:solidFill>
                <a:srgbClr val="FFFF00"/>
              </a:solidFill>
              <a:round/>
              <a:headEnd/>
              <a:tailEnd/>
            </a:ln>
            <a:effectLst/>
          </p:spPr>
          <p:txBody>
            <a:bodyPr wrap="none" anchor="ctr"/>
            <a:lstStyle/>
            <a:p>
              <a:endParaRPr lang="fa-IR" sz="1662">
                <a:solidFill>
                  <a:srgbClr val="000000"/>
                </a:solidFill>
              </a:endParaRPr>
            </a:p>
          </p:txBody>
        </p:sp>
      </p:grpSp>
      <p:sp>
        <p:nvSpPr>
          <p:cNvPr id="44" name="Oval 59"/>
          <p:cNvSpPr>
            <a:spLocks noChangeArrowheads="1"/>
          </p:cNvSpPr>
          <p:nvPr/>
        </p:nvSpPr>
        <p:spPr bwMode="auto">
          <a:xfrm>
            <a:off x="1524448" y="4835565"/>
            <a:ext cx="151506" cy="141090"/>
          </a:xfrm>
          <a:prstGeom prst="ellipse">
            <a:avLst/>
          </a:prstGeom>
          <a:solidFill>
            <a:srgbClr val="993300"/>
          </a:solidFill>
          <a:ln w="9525">
            <a:solidFill>
              <a:srgbClr val="FFFF00"/>
            </a:solidFill>
            <a:round/>
            <a:headEnd/>
            <a:tailEnd/>
          </a:ln>
          <a:effectLst/>
        </p:spPr>
        <p:txBody>
          <a:bodyPr wrap="none" lIns="71274" tIns="35636" rIns="71274" bIns="35636" anchor="ctr"/>
          <a:lstStyle/>
          <a:p>
            <a:endParaRPr lang="fa-IR" sz="1662">
              <a:solidFill>
                <a:srgbClr val="000000"/>
              </a:solidFill>
            </a:endParaRPr>
          </a:p>
        </p:txBody>
      </p:sp>
      <p:sp>
        <p:nvSpPr>
          <p:cNvPr id="45" name="Oval 60"/>
          <p:cNvSpPr>
            <a:spLocks noChangeArrowheads="1"/>
          </p:cNvSpPr>
          <p:nvPr/>
        </p:nvSpPr>
        <p:spPr bwMode="auto">
          <a:xfrm>
            <a:off x="5486402" y="4976655"/>
            <a:ext cx="152847" cy="141090"/>
          </a:xfrm>
          <a:prstGeom prst="ellipse">
            <a:avLst/>
          </a:prstGeom>
          <a:solidFill>
            <a:srgbClr val="5F5F5F"/>
          </a:solidFill>
          <a:ln w="9525">
            <a:solidFill>
              <a:srgbClr val="FFFF00"/>
            </a:solidFill>
            <a:round/>
            <a:headEnd/>
            <a:tailEnd/>
          </a:ln>
          <a:effectLst/>
        </p:spPr>
        <p:txBody>
          <a:bodyPr wrap="none" lIns="71274" tIns="35636" rIns="71274" bIns="35636" anchor="ctr"/>
          <a:lstStyle/>
          <a:p>
            <a:endParaRPr lang="fa-IR" sz="1662">
              <a:solidFill>
                <a:srgbClr val="000000"/>
              </a:solidFill>
            </a:endParaRPr>
          </a:p>
        </p:txBody>
      </p:sp>
      <p:grpSp>
        <p:nvGrpSpPr>
          <p:cNvPr id="46" name="Group 61"/>
          <p:cNvGrpSpPr>
            <a:grpSpLocks/>
          </p:cNvGrpSpPr>
          <p:nvPr/>
        </p:nvGrpSpPr>
        <p:grpSpPr bwMode="auto">
          <a:xfrm>
            <a:off x="7772401" y="2866494"/>
            <a:ext cx="1067247" cy="228773"/>
            <a:chOff x="4896" y="1296"/>
            <a:chExt cx="672" cy="156"/>
          </a:xfrm>
        </p:grpSpPr>
        <p:sp>
          <p:nvSpPr>
            <p:cNvPr id="47" name="Text Box 62"/>
            <p:cNvSpPr txBox="1">
              <a:spLocks noChangeArrowheads="1"/>
            </p:cNvSpPr>
            <p:nvPr/>
          </p:nvSpPr>
          <p:spPr bwMode="auto">
            <a:xfrm>
              <a:off x="4896" y="1296"/>
              <a:ext cx="672" cy="156"/>
            </a:xfrm>
            <a:prstGeom prst="rect">
              <a:avLst/>
            </a:prstGeom>
            <a:noFill/>
            <a:ln w="9525">
              <a:noFill/>
              <a:miter lim="800000"/>
              <a:headEnd/>
              <a:tailEnd/>
            </a:ln>
            <a:effectLst/>
          </p:spPr>
          <p:txBody>
            <a:bodyPr lIns="99901" tIns="49952" rIns="99901" bIns="49952">
              <a:spAutoFit/>
            </a:bodyPr>
            <a:lstStyle/>
            <a:p>
              <a:pPr defTabSz="843914">
                <a:spcBef>
                  <a:spcPct val="50000"/>
                </a:spcBef>
              </a:pPr>
              <a:r>
                <a:rPr lang="fa-IR" sz="831" dirty="0">
                  <a:solidFill>
                    <a:srgbClr val="000000"/>
                  </a:solidFill>
                  <a:latin typeface="Yaqouti" pitchFamily="2" charset="2"/>
                  <a:cs typeface="Zar" pitchFamily="2" charset="-78"/>
                </a:rPr>
                <a:t>   مســـجــد قــــدس</a:t>
              </a:r>
            </a:p>
          </p:txBody>
        </p:sp>
        <p:sp>
          <p:nvSpPr>
            <p:cNvPr id="48" name="Oval 63"/>
            <p:cNvSpPr>
              <a:spLocks noChangeArrowheads="1"/>
            </p:cNvSpPr>
            <p:nvPr/>
          </p:nvSpPr>
          <p:spPr bwMode="auto">
            <a:xfrm>
              <a:off x="5520" y="1335"/>
              <a:ext cx="48" cy="48"/>
            </a:xfrm>
            <a:prstGeom prst="ellipse">
              <a:avLst/>
            </a:prstGeom>
            <a:solidFill>
              <a:srgbClr val="993300"/>
            </a:solidFill>
            <a:ln w="6350">
              <a:solidFill>
                <a:srgbClr val="FFFF00"/>
              </a:solidFill>
              <a:round/>
              <a:headEnd/>
              <a:tailEnd/>
            </a:ln>
            <a:effectLst/>
          </p:spPr>
          <p:txBody>
            <a:bodyPr wrap="none" anchor="ctr"/>
            <a:lstStyle/>
            <a:p>
              <a:endParaRPr lang="fa-IR" sz="1662">
                <a:solidFill>
                  <a:srgbClr val="000000"/>
                </a:solidFill>
              </a:endParaRPr>
            </a:p>
          </p:txBody>
        </p:sp>
      </p:grpSp>
      <p:grpSp>
        <p:nvGrpSpPr>
          <p:cNvPr id="49" name="Group 64"/>
          <p:cNvGrpSpPr>
            <a:grpSpLocks/>
          </p:cNvGrpSpPr>
          <p:nvPr/>
        </p:nvGrpSpPr>
        <p:grpSpPr bwMode="auto">
          <a:xfrm>
            <a:off x="7772401" y="3076892"/>
            <a:ext cx="1067247" cy="228773"/>
            <a:chOff x="4896" y="1296"/>
            <a:chExt cx="672" cy="156"/>
          </a:xfrm>
        </p:grpSpPr>
        <p:sp>
          <p:nvSpPr>
            <p:cNvPr id="50" name="Text Box 65"/>
            <p:cNvSpPr txBox="1">
              <a:spLocks noChangeArrowheads="1"/>
            </p:cNvSpPr>
            <p:nvPr/>
          </p:nvSpPr>
          <p:spPr bwMode="auto">
            <a:xfrm>
              <a:off x="4896" y="1296"/>
              <a:ext cx="672" cy="156"/>
            </a:xfrm>
            <a:prstGeom prst="rect">
              <a:avLst/>
            </a:prstGeom>
            <a:noFill/>
            <a:ln w="9525">
              <a:noFill/>
              <a:miter lim="800000"/>
              <a:headEnd/>
              <a:tailEnd/>
            </a:ln>
            <a:effectLst/>
          </p:spPr>
          <p:txBody>
            <a:bodyPr lIns="99901" tIns="49952" rIns="99901" bIns="49952">
              <a:spAutoFit/>
            </a:bodyPr>
            <a:lstStyle/>
            <a:p>
              <a:pPr defTabSz="843914">
                <a:spcBef>
                  <a:spcPct val="50000"/>
                </a:spcBef>
              </a:pPr>
              <a:r>
                <a:rPr lang="fa-IR" sz="831" dirty="0">
                  <a:solidFill>
                    <a:srgbClr val="000000"/>
                  </a:solidFill>
                  <a:latin typeface="Yaqouti" pitchFamily="2" charset="2"/>
                  <a:cs typeface="Zar" pitchFamily="2" charset="-78"/>
                </a:rPr>
                <a:t>   مســکونی ميـــراثی</a:t>
              </a:r>
            </a:p>
          </p:txBody>
        </p:sp>
        <p:sp>
          <p:nvSpPr>
            <p:cNvPr id="51" name="Oval 66"/>
            <p:cNvSpPr>
              <a:spLocks noChangeArrowheads="1"/>
            </p:cNvSpPr>
            <p:nvPr/>
          </p:nvSpPr>
          <p:spPr bwMode="auto">
            <a:xfrm>
              <a:off x="5520" y="1335"/>
              <a:ext cx="48" cy="48"/>
            </a:xfrm>
            <a:prstGeom prst="ellipse">
              <a:avLst/>
            </a:prstGeom>
            <a:solidFill>
              <a:srgbClr val="5F5F5F"/>
            </a:solidFill>
            <a:ln w="6350">
              <a:solidFill>
                <a:srgbClr val="FFFF00"/>
              </a:solidFill>
              <a:round/>
              <a:headEnd/>
              <a:tailEnd/>
            </a:ln>
            <a:effectLst/>
          </p:spPr>
          <p:txBody>
            <a:bodyPr wrap="none" anchor="ctr"/>
            <a:lstStyle/>
            <a:p>
              <a:endParaRPr lang="fa-IR" sz="1662">
                <a:solidFill>
                  <a:srgbClr val="000000"/>
                </a:solidFill>
              </a:endParaRPr>
            </a:p>
          </p:txBody>
        </p:sp>
      </p:grpSp>
      <p:sp>
        <p:nvSpPr>
          <p:cNvPr id="52" name="Oval 69"/>
          <p:cNvSpPr>
            <a:spLocks noChangeArrowheads="1"/>
          </p:cNvSpPr>
          <p:nvPr/>
        </p:nvSpPr>
        <p:spPr bwMode="auto">
          <a:xfrm>
            <a:off x="2972471" y="4765021"/>
            <a:ext cx="151506" cy="141090"/>
          </a:xfrm>
          <a:prstGeom prst="ellipse">
            <a:avLst/>
          </a:prstGeom>
          <a:solidFill>
            <a:srgbClr val="008000"/>
          </a:solidFill>
          <a:ln w="9525">
            <a:solidFill>
              <a:srgbClr val="FFFF00"/>
            </a:solidFill>
            <a:round/>
            <a:headEnd/>
            <a:tailEnd/>
          </a:ln>
          <a:effectLst/>
        </p:spPr>
        <p:txBody>
          <a:bodyPr wrap="none" lIns="71274" tIns="35636" rIns="71274" bIns="35636" anchor="ctr"/>
          <a:lstStyle/>
          <a:p>
            <a:endParaRPr lang="fa-IR" sz="1662">
              <a:solidFill>
                <a:srgbClr val="000000"/>
              </a:solidFill>
            </a:endParaRPr>
          </a:p>
        </p:txBody>
      </p:sp>
      <p:grpSp>
        <p:nvGrpSpPr>
          <p:cNvPr id="53" name="Group 70"/>
          <p:cNvGrpSpPr>
            <a:grpSpLocks/>
          </p:cNvGrpSpPr>
          <p:nvPr/>
        </p:nvGrpSpPr>
        <p:grpSpPr bwMode="auto">
          <a:xfrm>
            <a:off x="7772401" y="3288529"/>
            <a:ext cx="1067247" cy="228532"/>
            <a:chOff x="4896" y="1296"/>
            <a:chExt cx="672" cy="156"/>
          </a:xfrm>
        </p:grpSpPr>
        <p:sp>
          <p:nvSpPr>
            <p:cNvPr id="54" name="Text Box 71"/>
            <p:cNvSpPr txBox="1">
              <a:spLocks noChangeArrowheads="1"/>
            </p:cNvSpPr>
            <p:nvPr/>
          </p:nvSpPr>
          <p:spPr bwMode="auto">
            <a:xfrm>
              <a:off x="4896" y="1296"/>
              <a:ext cx="672" cy="156"/>
            </a:xfrm>
            <a:prstGeom prst="rect">
              <a:avLst/>
            </a:prstGeom>
            <a:noFill/>
            <a:ln w="9525">
              <a:noFill/>
              <a:miter lim="800000"/>
              <a:headEnd/>
              <a:tailEnd/>
            </a:ln>
            <a:effectLst/>
          </p:spPr>
          <p:txBody>
            <a:bodyPr lIns="99901" tIns="49952" rIns="99901" bIns="49952">
              <a:spAutoFit/>
            </a:bodyPr>
            <a:lstStyle/>
            <a:p>
              <a:pPr defTabSz="843914">
                <a:spcBef>
                  <a:spcPct val="50000"/>
                </a:spcBef>
              </a:pPr>
              <a:r>
                <a:rPr lang="fa-IR" sz="831" dirty="0">
                  <a:solidFill>
                    <a:srgbClr val="000000"/>
                  </a:solidFill>
                  <a:latin typeface="Yaqouti" pitchFamily="2" charset="2"/>
                  <a:cs typeface="Zar" pitchFamily="2" charset="-78"/>
                </a:rPr>
                <a:t>   طاهـريــه و مقيـميـه</a:t>
              </a:r>
            </a:p>
          </p:txBody>
        </p:sp>
        <p:sp>
          <p:nvSpPr>
            <p:cNvPr id="55" name="Oval 72"/>
            <p:cNvSpPr>
              <a:spLocks noChangeArrowheads="1"/>
            </p:cNvSpPr>
            <p:nvPr/>
          </p:nvSpPr>
          <p:spPr bwMode="auto">
            <a:xfrm>
              <a:off x="5520" y="1335"/>
              <a:ext cx="48" cy="48"/>
            </a:xfrm>
            <a:prstGeom prst="ellipse">
              <a:avLst/>
            </a:prstGeom>
            <a:solidFill>
              <a:srgbClr val="008000"/>
            </a:solidFill>
            <a:ln w="6350">
              <a:solidFill>
                <a:srgbClr val="FFFF00"/>
              </a:solidFill>
              <a:round/>
              <a:headEnd/>
              <a:tailEnd/>
            </a:ln>
            <a:effectLst/>
          </p:spPr>
          <p:txBody>
            <a:bodyPr wrap="none" anchor="ctr"/>
            <a:lstStyle/>
            <a:p>
              <a:endParaRPr lang="fa-IR" sz="1662">
                <a:solidFill>
                  <a:srgbClr val="000000"/>
                </a:solidFill>
              </a:endParaRPr>
            </a:p>
          </p:txBody>
        </p:sp>
      </p:grpSp>
      <p:sp>
        <p:nvSpPr>
          <p:cNvPr id="56" name="Oval 73"/>
          <p:cNvSpPr>
            <a:spLocks noChangeArrowheads="1"/>
          </p:cNvSpPr>
          <p:nvPr/>
        </p:nvSpPr>
        <p:spPr bwMode="auto">
          <a:xfrm>
            <a:off x="2972471" y="5257596"/>
            <a:ext cx="151506" cy="141090"/>
          </a:xfrm>
          <a:prstGeom prst="ellipse">
            <a:avLst/>
          </a:prstGeom>
          <a:solidFill>
            <a:srgbClr val="000080"/>
          </a:solidFill>
          <a:ln w="9525">
            <a:solidFill>
              <a:srgbClr val="FFFF00"/>
            </a:solidFill>
            <a:round/>
            <a:headEnd/>
            <a:tailEnd/>
          </a:ln>
          <a:effectLst/>
        </p:spPr>
        <p:txBody>
          <a:bodyPr wrap="none" lIns="71274" tIns="35636" rIns="71274" bIns="35636" anchor="ctr"/>
          <a:lstStyle/>
          <a:p>
            <a:endParaRPr lang="fa-IR" sz="1662">
              <a:solidFill>
                <a:srgbClr val="000000"/>
              </a:solidFill>
            </a:endParaRPr>
          </a:p>
        </p:txBody>
      </p:sp>
      <p:grpSp>
        <p:nvGrpSpPr>
          <p:cNvPr id="57" name="Group 74"/>
          <p:cNvGrpSpPr>
            <a:grpSpLocks/>
          </p:cNvGrpSpPr>
          <p:nvPr/>
        </p:nvGrpSpPr>
        <p:grpSpPr bwMode="auto">
          <a:xfrm>
            <a:off x="7772401" y="3498932"/>
            <a:ext cx="1067247" cy="228775"/>
            <a:chOff x="4896" y="1296"/>
            <a:chExt cx="672" cy="156"/>
          </a:xfrm>
        </p:grpSpPr>
        <p:sp>
          <p:nvSpPr>
            <p:cNvPr id="58" name="Text Box 75"/>
            <p:cNvSpPr txBox="1">
              <a:spLocks noChangeArrowheads="1"/>
            </p:cNvSpPr>
            <p:nvPr/>
          </p:nvSpPr>
          <p:spPr bwMode="auto">
            <a:xfrm>
              <a:off x="4896" y="1296"/>
              <a:ext cx="672" cy="156"/>
            </a:xfrm>
            <a:prstGeom prst="rect">
              <a:avLst/>
            </a:prstGeom>
            <a:noFill/>
            <a:ln w="9525">
              <a:noFill/>
              <a:miter lim="800000"/>
              <a:headEnd/>
              <a:tailEnd/>
            </a:ln>
            <a:effectLst/>
          </p:spPr>
          <p:txBody>
            <a:bodyPr lIns="99901" tIns="49952" rIns="99901" bIns="49952">
              <a:spAutoFit/>
            </a:bodyPr>
            <a:lstStyle/>
            <a:p>
              <a:pPr defTabSz="843914">
                <a:spcBef>
                  <a:spcPct val="50000"/>
                </a:spcBef>
              </a:pPr>
              <a:r>
                <a:rPr lang="fa-IR" sz="831" dirty="0">
                  <a:solidFill>
                    <a:srgbClr val="000000"/>
                  </a:solidFill>
                  <a:latin typeface="Yaqouti" pitchFamily="2" charset="2"/>
                  <a:cs typeface="Zar" pitchFamily="2" charset="-78"/>
                </a:rPr>
                <a:t>   منـصـــوريـــه</a:t>
              </a:r>
            </a:p>
          </p:txBody>
        </p:sp>
        <p:sp>
          <p:nvSpPr>
            <p:cNvPr id="59" name="Oval 76"/>
            <p:cNvSpPr>
              <a:spLocks noChangeArrowheads="1"/>
            </p:cNvSpPr>
            <p:nvPr/>
          </p:nvSpPr>
          <p:spPr bwMode="auto">
            <a:xfrm>
              <a:off x="5520" y="1335"/>
              <a:ext cx="48" cy="48"/>
            </a:xfrm>
            <a:prstGeom prst="ellipse">
              <a:avLst/>
            </a:prstGeom>
            <a:solidFill>
              <a:srgbClr val="000080"/>
            </a:solidFill>
            <a:ln w="6350">
              <a:solidFill>
                <a:srgbClr val="FFFF00"/>
              </a:solidFill>
              <a:round/>
              <a:headEnd/>
              <a:tailEnd/>
            </a:ln>
            <a:effectLst/>
          </p:spPr>
          <p:txBody>
            <a:bodyPr wrap="none" anchor="ctr"/>
            <a:lstStyle/>
            <a:p>
              <a:endParaRPr lang="fa-IR" sz="1662">
                <a:solidFill>
                  <a:srgbClr val="000000"/>
                </a:solidFill>
              </a:endParaRPr>
            </a:p>
          </p:txBody>
        </p:sp>
      </p:grpSp>
      <p:sp>
        <p:nvSpPr>
          <p:cNvPr id="60" name="Oval 78"/>
          <p:cNvSpPr>
            <a:spLocks noChangeArrowheads="1"/>
          </p:cNvSpPr>
          <p:nvPr/>
        </p:nvSpPr>
        <p:spPr bwMode="auto">
          <a:xfrm>
            <a:off x="4191225" y="5539774"/>
            <a:ext cx="152847" cy="139852"/>
          </a:xfrm>
          <a:prstGeom prst="ellipse">
            <a:avLst/>
          </a:prstGeom>
          <a:solidFill>
            <a:srgbClr val="5F5F5F"/>
          </a:solidFill>
          <a:ln w="9525">
            <a:solidFill>
              <a:srgbClr val="FFFF00"/>
            </a:solidFill>
            <a:round/>
            <a:headEnd/>
            <a:tailEnd/>
          </a:ln>
          <a:effectLst/>
        </p:spPr>
        <p:txBody>
          <a:bodyPr wrap="none" lIns="71274" tIns="35636" rIns="71274" bIns="35636" anchor="ctr"/>
          <a:lstStyle/>
          <a:p>
            <a:endParaRPr lang="fa-IR" sz="1662">
              <a:solidFill>
                <a:srgbClr val="000000"/>
              </a:solidFill>
            </a:endParaRPr>
          </a:p>
        </p:txBody>
      </p:sp>
      <p:grpSp>
        <p:nvGrpSpPr>
          <p:cNvPr id="61" name="Group 79"/>
          <p:cNvGrpSpPr>
            <a:grpSpLocks/>
          </p:cNvGrpSpPr>
          <p:nvPr/>
        </p:nvGrpSpPr>
        <p:grpSpPr bwMode="auto">
          <a:xfrm>
            <a:off x="7772401" y="3710560"/>
            <a:ext cx="1067247" cy="228532"/>
            <a:chOff x="4896" y="1296"/>
            <a:chExt cx="672" cy="156"/>
          </a:xfrm>
        </p:grpSpPr>
        <p:sp>
          <p:nvSpPr>
            <p:cNvPr id="62" name="Text Box 80"/>
            <p:cNvSpPr txBox="1">
              <a:spLocks noChangeArrowheads="1"/>
            </p:cNvSpPr>
            <p:nvPr/>
          </p:nvSpPr>
          <p:spPr bwMode="auto">
            <a:xfrm>
              <a:off x="4896" y="1296"/>
              <a:ext cx="672" cy="156"/>
            </a:xfrm>
            <a:prstGeom prst="rect">
              <a:avLst/>
            </a:prstGeom>
            <a:noFill/>
            <a:ln w="9525">
              <a:noFill/>
              <a:miter lim="800000"/>
              <a:headEnd/>
              <a:tailEnd/>
            </a:ln>
            <a:effectLst/>
          </p:spPr>
          <p:txBody>
            <a:bodyPr lIns="99901" tIns="49952" rIns="99901" bIns="49952">
              <a:spAutoFit/>
            </a:bodyPr>
            <a:lstStyle/>
            <a:p>
              <a:pPr defTabSz="843914">
                <a:spcBef>
                  <a:spcPct val="50000"/>
                </a:spcBef>
              </a:pPr>
              <a:r>
                <a:rPr lang="fa-IR" sz="831" dirty="0">
                  <a:solidFill>
                    <a:srgbClr val="000000"/>
                  </a:solidFill>
                  <a:latin typeface="Yaqouti" pitchFamily="2" charset="2"/>
                  <a:cs typeface="Zar" pitchFamily="2" charset="-78"/>
                </a:rPr>
                <a:t>    امـامـزاده</a:t>
              </a:r>
            </a:p>
          </p:txBody>
        </p:sp>
        <p:sp>
          <p:nvSpPr>
            <p:cNvPr id="63" name="Oval 81"/>
            <p:cNvSpPr>
              <a:spLocks noChangeArrowheads="1"/>
            </p:cNvSpPr>
            <p:nvPr/>
          </p:nvSpPr>
          <p:spPr bwMode="auto">
            <a:xfrm>
              <a:off x="5520" y="1335"/>
              <a:ext cx="48" cy="48"/>
            </a:xfrm>
            <a:prstGeom prst="ellipse">
              <a:avLst/>
            </a:prstGeom>
            <a:solidFill>
              <a:srgbClr val="000000"/>
            </a:solidFill>
            <a:ln w="6350">
              <a:solidFill>
                <a:srgbClr val="FFFF00"/>
              </a:solidFill>
              <a:round/>
              <a:headEnd/>
              <a:tailEnd/>
            </a:ln>
            <a:effectLst/>
          </p:spPr>
          <p:txBody>
            <a:bodyPr wrap="none" anchor="ctr"/>
            <a:lstStyle/>
            <a:p>
              <a:endParaRPr lang="fa-IR" sz="1662">
                <a:solidFill>
                  <a:srgbClr val="000000"/>
                </a:solidFill>
              </a:endParaRPr>
            </a:p>
          </p:txBody>
        </p:sp>
      </p:grpSp>
      <p:sp>
        <p:nvSpPr>
          <p:cNvPr id="64" name="Oval 82"/>
          <p:cNvSpPr>
            <a:spLocks noChangeArrowheads="1"/>
          </p:cNvSpPr>
          <p:nvPr/>
        </p:nvSpPr>
        <p:spPr bwMode="auto">
          <a:xfrm>
            <a:off x="4952778" y="5257596"/>
            <a:ext cx="152847" cy="141090"/>
          </a:xfrm>
          <a:prstGeom prst="ellipse">
            <a:avLst/>
          </a:prstGeom>
          <a:solidFill>
            <a:srgbClr val="000000"/>
          </a:solidFill>
          <a:ln w="9525">
            <a:solidFill>
              <a:srgbClr val="FFFF00"/>
            </a:solidFill>
            <a:round/>
            <a:headEnd/>
            <a:tailEnd/>
          </a:ln>
          <a:effectLst/>
        </p:spPr>
        <p:txBody>
          <a:bodyPr wrap="none" lIns="71274" tIns="35636" rIns="71274" bIns="35636" anchor="ctr"/>
          <a:lstStyle/>
          <a:p>
            <a:endParaRPr lang="fa-IR" sz="1662">
              <a:solidFill>
                <a:srgbClr val="000000"/>
              </a:solidFill>
            </a:endParaRPr>
          </a:p>
        </p:txBody>
      </p:sp>
      <p:sp>
        <p:nvSpPr>
          <p:cNvPr id="65" name="Oval 83"/>
          <p:cNvSpPr>
            <a:spLocks noChangeArrowheads="1"/>
          </p:cNvSpPr>
          <p:nvPr/>
        </p:nvSpPr>
        <p:spPr bwMode="auto">
          <a:xfrm>
            <a:off x="3429671" y="5187051"/>
            <a:ext cx="151507" cy="141090"/>
          </a:xfrm>
          <a:prstGeom prst="ellipse">
            <a:avLst/>
          </a:prstGeom>
          <a:solidFill>
            <a:srgbClr val="000000"/>
          </a:solidFill>
          <a:ln w="9525">
            <a:solidFill>
              <a:srgbClr val="FFFF00"/>
            </a:solidFill>
            <a:round/>
            <a:headEnd/>
            <a:tailEnd/>
          </a:ln>
          <a:effectLst/>
        </p:spPr>
        <p:txBody>
          <a:bodyPr wrap="none" lIns="71274" tIns="35636" rIns="71274" bIns="35636" anchor="ctr"/>
          <a:lstStyle/>
          <a:p>
            <a:endParaRPr lang="fa-IR" sz="1662">
              <a:solidFill>
                <a:srgbClr val="000000"/>
              </a:solidFill>
            </a:endParaRPr>
          </a:p>
        </p:txBody>
      </p:sp>
      <p:sp>
        <p:nvSpPr>
          <p:cNvPr id="66" name="Oval 84"/>
          <p:cNvSpPr>
            <a:spLocks noChangeArrowheads="1"/>
          </p:cNvSpPr>
          <p:nvPr/>
        </p:nvSpPr>
        <p:spPr bwMode="auto">
          <a:xfrm>
            <a:off x="1981649" y="4765021"/>
            <a:ext cx="151507" cy="141090"/>
          </a:xfrm>
          <a:prstGeom prst="ellipse">
            <a:avLst/>
          </a:prstGeom>
          <a:noFill/>
          <a:ln w="9525">
            <a:solidFill>
              <a:srgbClr val="FFFF00"/>
            </a:solidFill>
            <a:round/>
            <a:headEnd/>
            <a:tailEnd/>
          </a:ln>
          <a:effectLst/>
        </p:spPr>
        <p:txBody>
          <a:bodyPr wrap="none" lIns="71274" tIns="35636" rIns="71274" bIns="35636" anchor="ctr"/>
          <a:lstStyle/>
          <a:p>
            <a:endParaRPr lang="fa-IR" sz="1662">
              <a:solidFill>
                <a:srgbClr val="000000"/>
              </a:solidFill>
            </a:endParaRPr>
          </a:p>
        </p:txBody>
      </p:sp>
      <p:grpSp>
        <p:nvGrpSpPr>
          <p:cNvPr id="67" name="Group 85"/>
          <p:cNvGrpSpPr>
            <a:grpSpLocks/>
          </p:cNvGrpSpPr>
          <p:nvPr/>
        </p:nvGrpSpPr>
        <p:grpSpPr bwMode="auto">
          <a:xfrm>
            <a:off x="7772401" y="3920953"/>
            <a:ext cx="1067247" cy="228773"/>
            <a:chOff x="4896" y="1296"/>
            <a:chExt cx="672" cy="156"/>
          </a:xfrm>
        </p:grpSpPr>
        <p:sp>
          <p:nvSpPr>
            <p:cNvPr id="68" name="Text Box 86"/>
            <p:cNvSpPr txBox="1">
              <a:spLocks noChangeArrowheads="1"/>
            </p:cNvSpPr>
            <p:nvPr/>
          </p:nvSpPr>
          <p:spPr bwMode="auto">
            <a:xfrm>
              <a:off x="4896" y="1296"/>
              <a:ext cx="672" cy="156"/>
            </a:xfrm>
            <a:prstGeom prst="rect">
              <a:avLst/>
            </a:prstGeom>
            <a:noFill/>
            <a:ln w="9525">
              <a:noFill/>
              <a:miter lim="800000"/>
              <a:headEnd/>
              <a:tailEnd/>
            </a:ln>
            <a:effectLst/>
          </p:spPr>
          <p:txBody>
            <a:bodyPr lIns="99901" tIns="49952" rIns="99901" bIns="49952">
              <a:spAutoFit/>
            </a:bodyPr>
            <a:lstStyle/>
            <a:p>
              <a:pPr defTabSz="843914">
                <a:spcBef>
                  <a:spcPct val="50000"/>
                </a:spcBef>
              </a:pPr>
              <a:r>
                <a:rPr lang="fa-IR" sz="831" dirty="0">
                  <a:solidFill>
                    <a:srgbClr val="000000"/>
                  </a:solidFill>
                  <a:latin typeface="Yaqouti" pitchFamily="2" charset="2"/>
                  <a:cs typeface="Zar" pitchFamily="2" charset="-78"/>
                </a:rPr>
                <a:t>    مسجــد حــضرتی</a:t>
              </a:r>
            </a:p>
          </p:txBody>
        </p:sp>
        <p:sp>
          <p:nvSpPr>
            <p:cNvPr id="69" name="Oval 87"/>
            <p:cNvSpPr>
              <a:spLocks noChangeArrowheads="1"/>
            </p:cNvSpPr>
            <p:nvPr/>
          </p:nvSpPr>
          <p:spPr bwMode="auto">
            <a:xfrm>
              <a:off x="5520" y="1335"/>
              <a:ext cx="48" cy="48"/>
            </a:xfrm>
            <a:prstGeom prst="ellipse">
              <a:avLst/>
            </a:prstGeom>
            <a:noFill/>
            <a:ln w="6350">
              <a:solidFill>
                <a:srgbClr val="FFFF00"/>
              </a:solidFill>
              <a:round/>
              <a:headEnd/>
              <a:tailEnd/>
            </a:ln>
            <a:effectLst/>
          </p:spPr>
          <p:txBody>
            <a:bodyPr wrap="none" anchor="ctr"/>
            <a:lstStyle/>
            <a:p>
              <a:endParaRPr lang="fa-IR" sz="1662">
                <a:solidFill>
                  <a:srgbClr val="000000"/>
                </a:solidFill>
              </a:endParaRPr>
            </a:p>
          </p:txBody>
        </p:sp>
      </p:grpSp>
      <p:pic>
        <p:nvPicPr>
          <p:cNvPr id="1026" name="Picture 2" descr="E:\baft farsoode\ax\9viqf8.jpg"/>
          <p:cNvPicPr>
            <a:picLocks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a:off x="4506057" y="1780431"/>
            <a:ext cx="1912340" cy="1482408"/>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1027" name="Picture 3" descr="E:\baft farsoode\ax\b640d89dbfc61eb8ff00f04716b0677a_large.jpg"/>
          <p:cNvPicPr>
            <a:picLocks noChangeAspect="1" noChangeArrowheads="1"/>
          </p:cNvPicPr>
          <p:nvPr/>
        </p:nvPicPr>
        <p:blipFill>
          <a:blip r:embed="rId8" cstate="screen">
            <a:extLst>
              <a:ext uri="{28A0092B-C50C-407E-A947-70E740481C1C}">
                <a14:useLocalDpi xmlns:a14="http://schemas.microsoft.com/office/drawing/2010/main"/>
              </a:ext>
            </a:extLst>
          </a:blip>
          <a:srcRect/>
          <a:stretch>
            <a:fillRect/>
          </a:stretch>
        </p:blipFill>
        <p:spPr bwMode="auto">
          <a:xfrm>
            <a:off x="1802404" y="1780431"/>
            <a:ext cx="2242054" cy="1386201"/>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10538284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2"/>
                                        </p:tgtEl>
                                        <p:attrNameLst>
                                          <p:attrName>style.visibility</p:attrName>
                                        </p:attrNameLst>
                                      </p:cBhvr>
                                      <p:to>
                                        <p:strVal val="visible"/>
                                      </p:to>
                                    </p:set>
                                    <p:animEffect transition="in" filter="fade">
                                      <p:cBhvr>
                                        <p:cTn id="7" dur="2000"/>
                                        <p:tgtEl>
                                          <p:spTgt spid="52"/>
                                        </p:tgtEl>
                                      </p:cBhvr>
                                    </p:animEffect>
                                  </p:childTnLst>
                                </p:cTn>
                              </p:par>
                              <p:par>
                                <p:cTn id="8" presetID="10" presetClass="entr" presetSubtype="0" fill="hold" nodeType="withEffect">
                                  <p:stCondLst>
                                    <p:cond delay="0"/>
                                  </p:stCondLst>
                                  <p:childTnLst>
                                    <p:set>
                                      <p:cBhvr>
                                        <p:cTn id="9" dur="1" fill="hold">
                                          <p:stCondLst>
                                            <p:cond delay="0"/>
                                          </p:stCondLst>
                                        </p:cTn>
                                        <p:tgtEl>
                                          <p:spTgt spid="53"/>
                                        </p:tgtEl>
                                        <p:attrNameLst>
                                          <p:attrName>style.visibility</p:attrName>
                                        </p:attrNameLst>
                                      </p:cBhvr>
                                      <p:to>
                                        <p:strVal val="visible"/>
                                      </p:to>
                                    </p:set>
                                    <p:animEffect transition="in" filter="fade">
                                      <p:cBhvr>
                                        <p:cTn id="10" dur="2000"/>
                                        <p:tgtEl>
                                          <p:spTgt spid="53"/>
                                        </p:tgtEl>
                                      </p:cBhvr>
                                    </p:animEffect>
                                  </p:childTnLst>
                                </p:cTn>
                              </p:par>
                            </p:childTnLst>
                          </p:cTn>
                        </p:par>
                        <p:par>
                          <p:cTn id="11" fill="hold">
                            <p:stCondLst>
                              <p:cond delay="2000"/>
                            </p:stCondLst>
                            <p:childTnLst>
                              <p:par>
                                <p:cTn id="12" presetID="10" presetClass="entr" presetSubtype="0" fill="hold" grpId="0" nodeType="afterEffect">
                                  <p:stCondLst>
                                    <p:cond delay="2000"/>
                                  </p:stCondLst>
                                  <p:childTnLst>
                                    <p:set>
                                      <p:cBhvr>
                                        <p:cTn id="13" dur="1" fill="hold">
                                          <p:stCondLst>
                                            <p:cond delay="0"/>
                                          </p:stCondLst>
                                        </p:cTn>
                                        <p:tgtEl>
                                          <p:spTgt spid="56"/>
                                        </p:tgtEl>
                                        <p:attrNameLst>
                                          <p:attrName>style.visibility</p:attrName>
                                        </p:attrNameLst>
                                      </p:cBhvr>
                                      <p:to>
                                        <p:strVal val="visible"/>
                                      </p:to>
                                    </p:set>
                                    <p:animEffect transition="in" filter="fade">
                                      <p:cBhvr>
                                        <p:cTn id="14" dur="2000"/>
                                        <p:tgtEl>
                                          <p:spTgt spid="56"/>
                                        </p:tgtEl>
                                      </p:cBhvr>
                                    </p:animEffect>
                                  </p:childTnLst>
                                </p:cTn>
                              </p:par>
                              <p:par>
                                <p:cTn id="15" presetID="10" presetClass="entr" presetSubtype="0" fill="hold" nodeType="withEffect">
                                  <p:stCondLst>
                                    <p:cond delay="2000"/>
                                  </p:stCondLst>
                                  <p:childTnLst>
                                    <p:set>
                                      <p:cBhvr>
                                        <p:cTn id="16" dur="1" fill="hold">
                                          <p:stCondLst>
                                            <p:cond delay="0"/>
                                          </p:stCondLst>
                                        </p:cTn>
                                        <p:tgtEl>
                                          <p:spTgt spid="57"/>
                                        </p:tgtEl>
                                        <p:attrNameLst>
                                          <p:attrName>style.visibility</p:attrName>
                                        </p:attrNameLst>
                                      </p:cBhvr>
                                      <p:to>
                                        <p:strVal val="visible"/>
                                      </p:to>
                                    </p:set>
                                    <p:animEffect transition="in" filter="fade">
                                      <p:cBhvr>
                                        <p:cTn id="17" dur="2000"/>
                                        <p:tgtEl>
                                          <p:spTgt spid="57"/>
                                        </p:tgtEl>
                                      </p:cBhvr>
                                    </p:animEffect>
                                  </p:childTnLst>
                                </p:cTn>
                              </p:par>
                            </p:childTnLst>
                          </p:cTn>
                        </p:par>
                        <p:par>
                          <p:cTn id="18" fill="hold">
                            <p:stCondLst>
                              <p:cond delay="6000"/>
                            </p:stCondLst>
                            <p:childTnLst>
                              <p:par>
                                <p:cTn id="19" presetID="10" presetClass="entr" presetSubtype="0" fill="hold" nodeType="afterEffect">
                                  <p:stCondLst>
                                    <p:cond delay="500"/>
                                  </p:stCondLst>
                                  <p:childTnLst>
                                    <p:set>
                                      <p:cBhvr>
                                        <p:cTn id="20" dur="1" fill="hold">
                                          <p:stCondLst>
                                            <p:cond delay="0"/>
                                          </p:stCondLst>
                                        </p:cTn>
                                        <p:tgtEl>
                                          <p:spTgt spid="61"/>
                                        </p:tgtEl>
                                        <p:attrNameLst>
                                          <p:attrName>style.visibility</p:attrName>
                                        </p:attrNameLst>
                                      </p:cBhvr>
                                      <p:to>
                                        <p:strVal val="visible"/>
                                      </p:to>
                                    </p:set>
                                    <p:animEffect transition="in" filter="fade">
                                      <p:cBhvr>
                                        <p:cTn id="21" dur="2000"/>
                                        <p:tgtEl>
                                          <p:spTgt spid="61"/>
                                        </p:tgtEl>
                                      </p:cBhvr>
                                    </p:animEffect>
                                  </p:childTnLst>
                                </p:cTn>
                              </p:par>
                              <p:par>
                                <p:cTn id="22" presetID="10" presetClass="entr" presetSubtype="0" fill="hold" grpId="0" nodeType="withEffect">
                                  <p:stCondLst>
                                    <p:cond delay="500"/>
                                  </p:stCondLst>
                                  <p:childTnLst>
                                    <p:set>
                                      <p:cBhvr>
                                        <p:cTn id="23" dur="1" fill="hold">
                                          <p:stCondLst>
                                            <p:cond delay="0"/>
                                          </p:stCondLst>
                                        </p:cTn>
                                        <p:tgtEl>
                                          <p:spTgt spid="64"/>
                                        </p:tgtEl>
                                        <p:attrNameLst>
                                          <p:attrName>style.visibility</p:attrName>
                                        </p:attrNameLst>
                                      </p:cBhvr>
                                      <p:to>
                                        <p:strVal val="visible"/>
                                      </p:to>
                                    </p:set>
                                    <p:animEffect transition="in" filter="fade">
                                      <p:cBhvr>
                                        <p:cTn id="24" dur="2000"/>
                                        <p:tgtEl>
                                          <p:spTgt spid="64"/>
                                        </p:tgtEl>
                                      </p:cBhvr>
                                    </p:animEffect>
                                  </p:childTnLst>
                                </p:cTn>
                              </p:par>
                              <p:par>
                                <p:cTn id="25" presetID="10" presetClass="entr" presetSubtype="0" fill="hold" grpId="0" nodeType="withEffect">
                                  <p:stCondLst>
                                    <p:cond delay="500"/>
                                  </p:stCondLst>
                                  <p:childTnLst>
                                    <p:set>
                                      <p:cBhvr>
                                        <p:cTn id="26" dur="1" fill="hold">
                                          <p:stCondLst>
                                            <p:cond delay="0"/>
                                          </p:stCondLst>
                                        </p:cTn>
                                        <p:tgtEl>
                                          <p:spTgt spid="65"/>
                                        </p:tgtEl>
                                        <p:attrNameLst>
                                          <p:attrName>style.visibility</p:attrName>
                                        </p:attrNameLst>
                                      </p:cBhvr>
                                      <p:to>
                                        <p:strVal val="visible"/>
                                      </p:to>
                                    </p:set>
                                    <p:animEffect transition="in" filter="fade">
                                      <p:cBhvr>
                                        <p:cTn id="27" dur="2000"/>
                                        <p:tgtEl>
                                          <p:spTgt spid="65"/>
                                        </p:tgtEl>
                                      </p:cBhvr>
                                    </p:animEffect>
                                  </p:childTnLst>
                                </p:cTn>
                              </p:par>
                            </p:childTnLst>
                          </p:cTn>
                        </p:par>
                        <p:par>
                          <p:cTn id="28" fill="hold">
                            <p:stCondLst>
                              <p:cond delay="8500"/>
                            </p:stCondLst>
                            <p:childTnLst>
                              <p:par>
                                <p:cTn id="29" presetID="10" presetClass="entr" presetSubtype="0" fill="hold" nodeType="afterEffect">
                                  <p:stCondLst>
                                    <p:cond delay="1000"/>
                                  </p:stCondLst>
                                  <p:childTnLst>
                                    <p:set>
                                      <p:cBhvr>
                                        <p:cTn id="30" dur="1" fill="hold">
                                          <p:stCondLst>
                                            <p:cond delay="0"/>
                                          </p:stCondLst>
                                        </p:cTn>
                                        <p:tgtEl>
                                          <p:spTgt spid="67"/>
                                        </p:tgtEl>
                                        <p:attrNameLst>
                                          <p:attrName>style.visibility</p:attrName>
                                        </p:attrNameLst>
                                      </p:cBhvr>
                                      <p:to>
                                        <p:strVal val="visible"/>
                                      </p:to>
                                    </p:set>
                                    <p:animEffect transition="in" filter="fade">
                                      <p:cBhvr>
                                        <p:cTn id="31" dur="2000"/>
                                        <p:tgtEl>
                                          <p:spTgt spid="67"/>
                                        </p:tgtEl>
                                      </p:cBhvr>
                                    </p:animEffect>
                                  </p:childTnLst>
                                </p:cTn>
                              </p:par>
                              <p:par>
                                <p:cTn id="32" presetID="10" presetClass="entr" presetSubtype="0" fill="hold" grpId="0" nodeType="withEffect">
                                  <p:stCondLst>
                                    <p:cond delay="1000"/>
                                  </p:stCondLst>
                                  <p:childTnLst>
                                    <p:set>
                                      <p:cBhvr>
                                        <p:cTn id="33" dur="1" fill="hold">
                                          <p:stCondLst>
                                            <p:cond delay="0"/>
                                          </p:stCondLst>
                                        </p:cTn>
                                        <p:tgtEl>
                                          <p:spTgt spid="66"/>
                                        </p:tgtEl>
                                        <p:attrNameLst>
                                          <p:attrName>style.visibility</p:attrName>
                                        </p:attrNameLst>
                                      </p:cBhvr>
                                      <p:to>
                                        <p:strVal val="visible"/>
                                      </p:to>
                                    </p:set>
                                    <p:animEffect transition="in" filter="fade">
                                      <p:cBhvr>
                                        <p:cTn id="34" dur="2000"/>
                                        <p:tgtEl>
                                          <p:spTgt spid="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animBg="1"/>
      <p:bldP spid="56" grpId="0" animBg="1"/>
      <p:bldP spid="64" grpId="0" animBg="1"/>
      <p:bldP spid="65" grpId="0" animBg="1"/>
      <p:bldP spid="66"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66"/>
          <p:cNvGrpSpPr/>
          <p:nvPr/>
        </p:nvGrpSpPr>
        <p:grpSpPr>
          <a:xfrm>
            <a:off x="0" y="263769"/>
            <a:ext cx="9144000" cy="6327790"/>
            <a:chOff x="0" y="0"/>
            <a:chExt cx="9144000" cy="6855106"/>
          </a:xfrm>
        </p:grpSpPr>
        <p:pic>
          <p:nvPicPr>
            <p:cNvPr id="3" name="Picture 2" descr="E:\baft farsoode\ax\pic\bird%20view.jpg"/>
            <p:cNvPicPr>
              <a:picLocks noChangeAspect="1" noChangeArrowheads="1"/>
            </p:cNvPicPr>
            <p:nvPr/>
          </p:nvPicPr>
          <p:blipFill>
            <a:blip r:embed="rId2">
              <a:clrChange>
                <a:clrFrom>
                  <a:srgbClr val="000000"/>
                </a:clrFrom>
                <a:clrTo>
                  <a:srgbClr val="000000">
                    <a:alpha val="0"/>
                  </a:srgbClr>
                </a:clrTo>
              </a:clrChange>
              <a:duotone>
                <a:schemeClr val="accent6">
                  <a:shade val="45000"/>
                  <a:satMod val="135000"/>
                </a:schemeClr>
                <a:prstClr val="white"/>
              </a:duotone>
              <a:lum bright="20000" contrast="-75000"/>
            </a:blip>
            <a:srcRect/>
            <a:stretch>
              <a:fillRect/>
            </a:stretch>
          </p:blipFill>
          <p:spPr bwMode="auto">
            <a:xfrm>
              <a:off x="0" y="2694698"/>
              <a:ext cx="9144000" cy="4160408"/>
            </a:xfrm>
            <a:prstGeom prst="rect">
              <a:avLst/>
            </a:prstGeom>
            <a:ln>
              <a:noFill/>
            </a:ln>
            <a:effectLst>
              <a:outerShdw blurRad="50800" dist="50800" dir="2700000" algn="tl" rotWithShape="0">
                <a:schemeClr val="tx1">
                  <a:alpha val="40000"/>
                </a:schemeClr>
              </a:outerShdw>
            </a:effectLst>
          </p:spPr>
        </p:pic>
        <p:grpSp>
          <p:nvGrpSpPr>
            <p:cNvPr id="4" name="Group 259"/>
            <p:cNvGrpSpPr/>
            <p:nvPr/>
          </p:nvGrpSpPr>
          <p:grpSpPr>
            <a:xfrm flipV="1">
              <a:off x="271048" y="857232"/>
              <a:ext cx="5944026" cy="4143404"/>
              <a:chOff x="-236" y="1676402"/>
              <a:chExt cx="5944026" cy="5181601"/>
            </a:xfrm>
          </p:grpSpPr>
          <p:sp>
            <p:nvSpPr>
              <p:cNvPr id="250" name="Rectangle 25"/>
              <p:cNvSpPr>
                <a:spLocks noChangeArrowheads="1"/>
              </p:cNvSpPr>
              <p:nvPr/>
            </p:nvSpPr>
            <p:spPr bwMode="auto">
              <a:xfrm>
                <a:off x="329988" y="4038602"/>
                <a:ext cx="165112" cy="2667001"/>
              </a:xfrm>
              <a:prstGeom prst="rect">
                <a:avLst/>
              </a:prstGeom>
              <a:gradFill rotWithShape="1">
                <a:gsLst>
                  <a:gs pos="0">
                    <a:schemeClr val="bg1">
                      <a:lumMod val="65000"/>
                    </a:schemeClr>
                  </a:gs>
                  <a:gs pos="100000">
                    <a:srgbClr val="FFFFCC"/>
                  </a:gs>
                </a:gsLst>
                <a:lin ang="5400000" scaled="1"/>
              </a:gradFill>
              <a:ln w="9525">
                <a:noFill/>
                <a:miter lim="800000"/>
                <a:headEnd/>
                <a:tailEnd/>
              </a:ln>
              <a:effectLst/>
            </p:spPr>
            <p:txBody>
              <a:bodyPr wrap="none" anchor="ctr"/>
              <a:lstStyle/>
              <a:p>
                <a:pPr>
                  <a:defRPr/>
                </a:pPr>
                <a:endParaRPr lang="fa-IR" sz="1662" kern="0">
                  <a:solidFill>
                    <a:sysClr val="windowText" lastClr="000000"/>
                  </a:solidFill>
                </a:endParaRPr>
              </a:p>
            </p:txBody>
          </p:sp>
          <p:sp>
            <p:nvSpPr>
              <p:cNvPr id="251" name="Rectangle 26"/>
              <p:cNvSpPr>
                <a:spLocks noChangeArrowheads="1"/>
              </p:cNvSpPr>
              <p:nvPr/>
            </p:nvSpPr>
            <p:spPr bwMode="auto">
              <a:xfrm>
                <a:off x="164876" y="6400803"/>
                <a:ext cx="3219681" cy="152400"/>
              </a:xfrm>
              <a:prstGeom prst="rect">
                <a:avLst/>
              </a:prstGeom>
              <a:gradFill rotWithShape="1">
                <a:gsLst>
                  <a:gs pos="0">
                    <a:srgbClr val="FFFFCC"/>
                  </a:gs>
                  <a:gs pos="100000">
                    <a:srgbClr val="FFFFCC">
                      <a:gamma/>
                      <a:shade val="46275"/>
                      <a:invGamma/>
                    </a:srgbClr>
                  </a:gs>
                </a:gsLst>
                <a:lin ang="0" scaled="1"/>
              </a:gradFill>
              <a:ln w="9525">
                <a:noFill/>
                <a:miter lim="800000"/>
                <a:headEnd/>
                <a:tailEnd/>
              </a:ln>
              <a:effectLst/>
            </p:spPr>
            <p:txBody>
              <a:bodyPr wrap="none" anchor="ctr"/>
              <a:lstStyle/>
              <a:p>
                <a:pPr>
                  <a:defRPr/>
                </a:pPr>
                <a:endParaRPr lang="fa-IR" sz="1662" kern="0">
                  <a:solidFill>
                    <a:sysClr val="windowText" lastClr="000000"/>
                  </a:solidFill>
                </a:endParaRPr>
              </a:p>
            </p:txBody>
          </p:sp>
          <p:sp>
            <p:nvSpPr>
              <p:cNvPr id="252" name="Rectangle 27"/>
              <p:cNvSpPr>
                <a:spLocks noChangeArrowheads="1"/>
              </p:cNvSpPr>
              <p:nvPr/>
            </p:nvSpPr>
            <p:spPr bwMode="auto">
              <a:xfrm>
                <a:off x="495100" y="5791203"/>
                <a:ext cx="82556" cy="609600"/>
              </a:xfrm>
              <a:prstGeom prst="rect">
                <a:avLst/>
              </a:prstGeom>
              <a:solidFill>
                <a:srgbClr val="CC9900"/>
              </a:solidFill>
              <a:ln w="9525">
                <a:noFill/>
                <a:miter lim="800000"/>
                <a:headEnd/>
                <a:tailEnd/>
              </a:ln>
              <a:effectLst/>
            </p:spPr>
            <p:txBody>
              <a:bodyPr wrap="none" anchor="ctr"/>
              <a:lstStyle/>
              <a:p>
                <a:pPr>
                  <a:defRPr/>
                </a:pPr>
                <a:endParaRPr lang="fa-IR" sz="1662" kern="0">
                  <a:solidFill>
                    <a:sysClr val="windowText" lastClr="000000"/>
                  </a:solidFill>
                </a:endParaRPr>
              </a:p>
            </p:txBody>
          </p:sp>
          <p:sp>
            <p:nvSpPr>
              <p:cNvPr id="253" name="Rectangle 28"/>
              <p:cNvSpPr>
                <a:spLocks noChangeArrowheads="1"/>
              </p:cNvSpPr>
              <p:nvPr/>
            </p:nvSpPr>
            <p:spPr bwMode="auto">
              <a:xfrm rot="5400000">
                <a:off x="828501" y="6073757"/>
                <a:ext cx="76200" cy="577891"/>
              </a:xfrm>
              <a:prstGeom prst="rect">
                <a:avLst/>
              </a:prstGeom>
              <a:solidFill>
                <a:srgbClr val="CC9900"/>
              </a:solidFill>
              <a:ln w="9525">
                <a:noFill/>
                <a:miter lim="800000"/>
                <a:headEnd/>
                <a:tailEnd/>
              </a:ln>
              <a:effectLst/>
            </p:spPr>
            <p:txBody>
              <a:bodyPr wrap="none" anchor="ctr"/>
              <a:lstStyle/>
              <a:p>
                <a:pPr>
                  <a:defRPr/>
                </a:pPr>
                <a:endParaRPr lang="fa-IR" sz="1662" kern="0">
                  <a:solidFill>
                    <a:sysClr val="windowText" lastClr="000000"/>
                  </a:solidFill>
                </a:endParaRPr>
              </a:p>
            </p:txBody>
          </p:sp>
          <p:sp>
            <p:nvSpPr>
              <p:cNvPr id="254" name="Line 29"/>
              <p:cNvSpPr>
                <a:spLocks noChangeShapeType="1"/>
              </p:cNvSpPr>
              <p:nvPr/>
            </p:nvSpPr>
            <p:spPr bwMode="auto">
              <a:xfrm>
                <a:off x="3384557" y="6477003"/>
                <a:ext cx="1568562" cy="0"/>
              </a:xfrm>
              <a:prstGeom prst="line">
                <a:avLst/>
              </a:prstGeom>
              <a:ln w="12700">
                <a:prstDash val="sysDot"/>
                <a:headEnd/>
                <a:tailEnd/>
              </a:ln>
            </p:spPr>
            <p:style>
              <a:lnRef idx="1">
                <a:schemeClr val="dk1"/>
              </a:lnRef>
              <a:fillRef idx="0">
                <a:schemeClr val="dk1"/>
              </a:fillRef>
              <a:effectRef idx="0">
                <a:schemeClr val="dk1"/>
              </a:effectRef>
              <a:fontRef idx="minor">
                <a:schemeClr val="tx1"/>
              </a:fontRef>
            </p:style>
            <p:txBody>
              <a:bodyPr/>
              <a:lstStyle/>
              <a:p>
                <a:pPr>
                  <a:defRPr/>
                </a:pPr>
                <a:endParaRPr lang="fa-IR" sz="1662" kern="0">
                  <a:solidFill>
                    <a:sysClr val="windowText" lastClr="000000"/>
                  </a:solidFill>
                </a:endParaRPr>
              </a:p>
            </p:txBody>
          </p:sp>
          <p:sp>
            <p:nvSpPr>
              <p:cNvPr id="255" name="Line 30"/>
              <p:cNvSpPr>
                <a:spLocks noChangeShapeType="1"/>
              </p:cNvSpPr>
              <p:nvPr/>
            </p:nvSpPr>
            <p:spPr bwMode="auto">
              <a:xfrm>
                <a:off x="3384557" y="6553203"/>
                <a:ext cx="2559233" cy="0"/>
              </a:xfrm>
              <a:prstGeom prst="line">
                <a:avLst/>
              </a:prstGeom>
              <a:ln w="19050">
                <a:prstDash val="sysDot"/>
                <a:headEnd/>
                <a:tailEnd/>
              </a:ln>
            </p:spPr>
            <p:style>
              <a:lnRef idx="1">
                <a:schemeClr val="accent1"/>
              </a:lnRef>
              <a:fillRef idx="0">
                <a:schemeClr val="accent1"/>
              </a:fillRef>
              <a:effectRef idx="0">
                <a:schemeClr val="accent1"/>
              </a:effectRef>
              <a:fontRef idx="minor">
                <a:schemeClr val="tx1"/>
              </a:fontRef>
            </p:style>
            <p:txBody>
              <a:bodyPr/>
              <a:lstStyle/>
              <a:p>
                <a:pPr>
                  <a:defRPr/>
                </a:pPr>
                <a:endParaRPr lang="fa-IR" sz="1662" kern="0">
                  <a:solidFill>
                    <a:sysClr val="windowText" lastClr="000000"/>
                  </a:solidFill>
                </a:endParaRPr>
              </a:p>
            </p:txBody>
          </p:sp>
          <p:sp>
            <p:nvSpPr>
              <p:cNvPr id="256" name="Line 32"/>
              <p:cNvSpPr>
                <a:spLocks noChangeShapeType="1"/>
              </p:cNvSpPr>
              <p:nvPr/>
            </p:nvSpPr>
            <p:spPr bwMode="auto">
              <a:xfrm flipH="1">
                <a:off x="-236" y="6477003"/>
                <a:ext cx="3384793" cy="0"/>
              </a:xfrm>
              <a:prstGeom prst="line">
                <a:avLst/>
              </a:prstGeom>
              <a:noFill/>
              <a:ln w="22225">
                <a:solidFill>
                  <a:srgbClr val="9383B3"/>
                </a:solidFill>
                <a:prstDash val="sysDot"/>
                <a:round/>
                <a:headEnd/>
                <a:tailEnd/>
              </a:ln>
              <a:effectLst/>
            </p:spPr>
            <p:txBody>
              <a:bodyPr/>
              <a:lstStyle/>
              <a:p>
                <a:pPr>
                  <a:defRPr/>
                </a:pPr>
                <a:endParaRPr lang="fa-IR" sz="1662" kern="0">
                  <a:solidFill>
                    <a:sysClr val="windowText" lastClr="000000"/>
                  </a:solidFill>
                </a:endParaRPr>
              </a:p>
            </p:txBody>
          </p:sp>
          <p:sp>
            <p:nvSpPr>
              <p:cNvPr id="257" name="Line 33"/>
              <p:cNvSpPr>
                <a:spLocks noChangeShapeType="1"/>
              </p:cNvSpPr>
              <p:nvPr/>
            </p:nvSpPr>
            <p:spPr bwMode="auto">
              <a:xfrm flipV="1">
                <a:off x="412544" y="4038602"/>
                <a:ext cx="0" cy="2819401"/>
              </a:xfrm>
              <a:prstGeom prst="line">
                <a:avLst/>
              </a:prstGeom>
              <a:noFill/>
              <a:ln w="22225">
                <a:solidFill>
                  <a:srgbClr val="9383B3"/>
                </a:solidFill>
                <a:prstDash val="sysDot"/>
                <a:round/>
                <a:headEnd/>
                <a:tailEnd/>
              </a:ln>
              <a:effectLst/>
            </p:spPr>
            <p:txBody>
              <a:bodyPr/>
              <a:lstStyle/>
              <a:p>
                <a:pPr>
                  <a:defRPr/>
                </a:pPr>
                <a:endParaRPr lang="fa-IR" sz="1662" kern="0">
                  <a:solidFill>
                    <a:sysClr val="windowText" lastClr="000000"/>
                  </a:solidFill>
                </a:endParaRPr>
              </a:p>
            </p:txBody>
          </p:sp>
          <p:sp>
            <p:nvSpPr>
              <p:cNvPr id="258" name="Line 34"/>
              <p:cNvSpPr>
                <a:spLocks noChangeShapeType="1"/>
              </p:cNvSpPr>
              <p:nvPr/>
            </p:nvSpPr>
            <p:spPr bwMode="auto">
              <a:xfrm flipV="1">
                <a:off x="412544" y="2362202"/>
                <a:ext cx="0" cy="1676400"/>
              </a:xfrm>
              <a:prstGeom prst="line">
                <a:avLst/>
              </a:prstGeom>
              <a:ln w="12700">
                <a:prstDash val="sysDot"/>
                <a:headEnd/>
                <a:tailEnd/>
              </a:ln>
            </p:spPr>
            <p:style>
              <a:lnRef idx="1">
                <a:schemeClr val="dk1"/>
              </a:lnRef>
              <a:fillRef idx="0">
                <a:schemeClr val="dk1"/>
              </a:fillRef>
              <a:effectRef idx="0">
                <a:schemeClr val="dk1"/>
              </a:effectRef>
              <a:fontRef idx="minor">
                <a:schemeClr val="tx1"/>
              </a:fontRef>
            </p:style>
            <p:txBody>
              <a:bodyPr/>
              <a:lstStyle/>
              <a:p>
                <a:pPr>
                  <a:defRPr/>
                </a:pPr>
                <a:endParaRPr lang="fa-IR" sz="1662" kern="0">
                  <a:solidFill>
                    <a:sysClr val="windowText" lastClr="000000"/>
                  </a:solidFill>
                </a:endParaRPr>
              </a:p>
            </p:txBody>
          </p:sp>
          <p:sp>
            <p:nvSpPr>
              <p:cNvPr id="259" name="Line 35"/>
              <p:cNvSpPr>
                <a:spLocks noChangeShapeType="1"/>
              </p:cNvSpPr>
              <p:nvPr/>
            </p:nvSpPr>
            <p:spPr bwMode="auto">
              <a:xfrm flipV="1">
                <a:off x="329988" y="1676402"/>
                <a:ext cx="0" cy="2362200"/>
              </a:xfrm>
              <a:prstGeom prst="line">
                <a:avLst/>
              </a:prstGeom>
              <a:ln w="19050">
                <a:prstDash val="sysDot"/>
                <a:headEnd/>
                <a:tailEnd/>
              </a:ln>
            </p:spPr>
            <p:style>
              <a:lnRef idx="1">
                <a:schemeClr val="accent1"/>
              </a:lnRef>
              <a:fillRef idx="0">
                <a:schemeClr val="accent1"/>
              </a:fillRef>
              <a:effectRef idx="0">
                <a:schemeClr val="accent1"/>
              </a:effectRef>
              <a:fontRef idx="minor">
                <a:schemeClr val="tx1"/>
              </a:fontRef>
            </p:style>
            <p:txBody>
              <a:bodyPr/>
              <a:lstStyle/>
              <a:p>
                <a:pPr>
                  <a:defRPr/>
                </a:pPr>
                <a:endParaRPr lang="fa-IR" sz="1662" kern="0">
                  <a:solidFill>
                    <a:sysClr val="windowText" lastClr="000000"/>
                  </a:solidFill>
                </a:endParaRPr>
              </a:p>
            </p:txBody>
          </p:sp>
        </p:grpSp>
        <p:grpSp>
          <p:nvGrpSpPr>
            <p:cNvPr id="5" name="Group 15"/>
            <p:cNvGrpSpPr/>
            <p:nvPr/>
          </p:nvGrpSpPr>
          <p:grpSpPr>
            <a:xfrm>
              <a:off x="67432" y="538679"/>
              <a:ext cx="5218950" cy="3318948"/>
              <a:chOff x="73051" y="538679"/>
              <a:chExt cx="5653862" cy="3318948"/>
            </a:xfrm>
          </p:grpSpPr>
          <p:sp>
            <p:nvSpPr>
              <p:cNvPr id="7" name="Rectangle 6"/>
              <p:cNvSpPr/>
              <p:nvPr/>
            </p:nvSpPr>
            <p:spPr>
              <a:xfrm>
                <a:off x="1824455" y="538679"/>
                <a:ext cx="3902458" cy="407750"/>
              </a:xfrm>
              <a:prstGeom prst="rect">
                <a:avLst/>
              </a:prstGeom>
            </p:spPr>
            <p:txBody>
              <a:bodyPr wrap="none">
                <a:spAutoFit/>
              </a:bodyPr>
              <a:lstStyle/>
              <a:p>
                <a:pPr>
                  <a:defRPr/>
                </a:pPr>
                <a:r>
                  <a:rPr lang="en-US" sz="1846" b="1" kern="0" dirty="0">
                    <a:ln w="10541" cmpd="sng">
                      <a:solidFill>
                        <a:srgbClr val="EAEAEA">
                          <a:shade val="88000"/>
                          <a:satMod val="110000"/>
                        </a:srgbClr>
                      </a:solidFill>
                      <a:prstDash val="solid"/>
                    </a:ln>
                    <a:gradFill>
                      <a:gsLst>
                        <a:gs pos="0">
                          <a:srgbClr val="EAEAEA">
                            <a:tint val="40000"/>
                            <a:satMod val="250000"/>
                          </a:srgbClr>
                        </a:gs>
                        <a:gs pos="9000">
                          <a:srgbClr val="EAEAEA">
                            <a:tint val="52000"/>
                            <a:satMod val="300000"/>
                          </a:srgbClr>
                        </a:gs>
                        <a:gs pos="50000">
                          <a:srgbClr val="EAEAEA">
                            <a:shade val="20000"/>
                            <a:satMod val="300000"/>
                          </a:srgbClr>
                        </a:gs>
                        <a:gs pos="79000">
                          <a:srgbClr val="EAEAEA">
                            <a:tint val="52000"/>
                            <a:satMod val="300000"/>
                          </a:srgbClr>
                        </a:gs>
                        <a:gs pos="100000">
                          <a:srgbClr val="EAEAEA">
                            <a:tint val="40000"/>
                            <a:satMod val="250000"/>
                          </a:srgbClr>
                        </a:gs>
                      </a:gsLst>
                      <a:lin ang="5400000"/>
                    </a:gradFill>
                    <a:latin typeface="BankGothic Lt BT" pitchFamily="34" charset="0"/>
                  </a:rPr>
                  <a:t>(</a:t>
                </a:r>
                <a:r>
                  <a:rPr lang="en-US" sz="1846" b="1" kern="0" dirty="0" err="1">
                    <a:ln w="10541" cmpd="sng">
                      <a:solidFill>
                        <a:srgbClr val="EAEAEA">
                          <a:shade val="88000"/>
                          <a:satMod val="110000"/>
                        </a:srgbClr>
                      </a:solidFill>
                      <a:prstDash val="solid"/>
                    </a:ln>
                    <a:gradFill>
                      <a:gsLst>
                        <a:gs pos="0">
                          <a:srgbClr val="EAEAEA">
                            <a:tint val="40000"/>
                            <a:satMod val="250000"/>
                          </a:srgbClr>
                        </a:gs>
                        <a:gs pos="9000">
                          <a:srgbClr val="EAEAEA">
                            <a:tint val="52000"/>
                            <a:satMod val="300000"/>
                          </a:srgbClr>
                        </a:gs>
                        <a:gs pos="50000">
                          <a:srgbClr val="EAEAEA">
                            <a:shade val="20000"/>
                            <a:satMod val="300000"/>
                          </a:srgbClr>
                        </a:gs>
                        <a:gs pos="79000">
                          <a:srgbClr val="EAEAEA">
                            <a:tint val="52000"/>
                            <a:satMod val="300000"/>
                          </a:srgbClr>
                        </a:gs>
                        <a:gs pos="100000">
                          <a:srgbClr val="EAEAEA">
                            <a:tint val="40000"/>
                            <a:satMod val="250000"/>
                          </a:srgbClr>
                        </a:gs>
                      </a:gsLst>
                      <a:lin ang="5400000"/>
                    </a:gradFill>
                    <a:latin typeface="BankGothic Lt BT" pitchFamily="34" charset="0"/>
                  </a:rPr>
                  <a:t>beinolharamein</a:t>
                </a:r>
                <a:r>
                  <a:rPr lang="en-US" sz="1846" b="1" kern="0" dirty="0">
                    <a:ln w="10541" cmpd="sng">
                      <a:solidFill>
                        <a:srgbClr val="EAEAEA">
                          <a:shade val="88000"/>
                          <a:satMod val="110000"/>
                        </a:srgbClr>
                      </a:solidFill>
                      <a:prstDash val="solid"/>
                    </a:ln>
                    <a:gradFill>
                      <a:gsLst>
                        <a:gs pos="0">
                          <a:srgbClr val="EAEAEA">
                            <a:tint val="40000"/>
                            <a:satMod val="250000"/>
                          </a:srgbClr>
                        </a:gs>
                        <a:gs pos="9000">
                          <a:srgbClr val="EAEAEA">
                            <a:tint val="52000"/>
                            <a:satMod val="300000"/>
                          </a:srgbClr>
                        </a:gs>
                        <a:gs pos="50000">
                          <a:srgbClr val="EAEAEA">
                            <a:shade val="20000"/>
                            <a:satMod val="300000"/>
                          </a:srgbClr>
                        </a:gs>
                        <a:gs pos="79000">
                          <a:srgbClr val="EAEAEA">
                            <a:tint val="52000"/>
                            <a:satMod val="300000"/>
                          </a:srgbClr>
                        </a:gs>
                        <a:gs pos="100000">
                          <a:srgbClr val="EAEAEA">
                            <a:tint val="40000"/>
                            <a:satMod val="250000"/>
                          </a:srgbClr>
                        </a:gs>
                      </a:gsLst>
                      <a:lin ang="5400000"/>
                    </a:gradFill>
                    <a:latin typeface="BankGothic Lt BT" pitchFamily="34" charset="0"/>
                  </a:rPr>
                  <a:t> of shiraz)</a:t>
                </a:r>
                <a:endParaRPr lang="fa-IR" sz="1846" b="1" kern="0" dirty="0">
                  <a:ln w="10541" cmpd="sng">
                    <a:solidFill>
                      <a:srgbClr val="EAEAEA">
                        <a:shade val="88000"/>
                        <a:satMod val="110000"/>
                      </a:srgbClr>
                    </a:solidFill>
                    <a:prstDash val="solid"/>
                  </a:ln>
                  <a:gradFill>
                    <a:gsLst>
                      <a:gs pos="0">
                        <a:srgbClr val="EAEAEA">
                          <a:tint val="40000"/>
                          <a:satMod val="250000"/>
                        </a:srgbClr>
                      </a:gs>
                      <a:gs pos="9000">
                        <a:srgbClr val="EAEAEA">
                          <a:tint val="52000"/>
                          <a:satMod val="300000"/>
                        </a:srgbClr>
                      </a:gs>
                      <a:gs pos="50000">
                        <a:srgbClr val="EAEAEA">
                          <a:shade val="20000"/>
                          <a:satMod val="300000"/>
                        </a:srgbClr>
                      </a:gs>
                      <a:gs pos="79000">
                        <a:srgbClr val="EAEAEA">
                          <a:tint val="52000"/>
                          <a:satMod val="300000"/>
                        </a:srgbClr>
                      </a:gs>
                      <a:gs pos="100000">
                        <a:srgbClr val="EAEAEA">
                          <a:tint val="40000"/>
                          <a:satMod val="250000"/>
                        </a:srgbClr>
                      </a:gs>
                    </a:gsLst>
                    <a:lin ang="5400000"/>
                  </a:gradFill>
                  <a:latin typeface="BankGothic Lt BT" pitchFamily="34" charset="0"/>
                </a:endParaRPr>
              </a:p>
            </p:txBody>
          </p:sp>
          <p:sp>
            <p:nvSpPr>
              <p:cNvPr id="8" name="Rectangle 7"/>
              <p:cNvSpPr/>
              <p:nvPr/>
            </p:nvSpPr>
            <p:spPr>
              <a:xfrm rot="16200000">
                <a:off x="-1131431" y="2276027"/>
                <a:ext cx="2786082" cy="377118"/>
              </a:xfrm>
              <a:prstGeom prst="rect">
                <a:avLst/>
              </a:prstGeom>
            </p:spPr>
            <p:txBody>
              <a:bodyPr wrap="square">
                <a:spAutoFit/>
                <a:scene3d>
                  <a:camera prst="orthographicFront"/>
                  <a:lightRig rig="glow" dir="tl">
                    <a:rot lat="0" lon="0" rev="5400000"/>
                  </a:lightRig>
                </a:scene3d>
                <a:sp3d contourW="12700">
                  <a:bevelT w="25400" h="25400"/>
                  <a:contourClr>
                    <a:schemeClr val="accent6">
                      <a:shade val="73000"/>
                    </a:schemeClr>
                  </a:contourClr>
                </a:sp3d>
              </a:bodyPr>
              <a:lstStyle/>
              <a:p>
                <a:pPr algn="ctr"/>
                <a:r>
                  <a:rPr lang="fa-IR" sz="1662" b="1" dirty="0">
                    <a:ln w="11430"/>
                    <a:gradFill>
                      <a:gsLst>
                        <a:gs pos="0">
                          <a:srgbClr val="555555">
                            <a:tint val="90000"/>
                            <a:satMod val="120000"/>
                          </a:srgbClr>
                        </a:gs>
                        <a:gs pos="25000">
                          <a:srgbClr val="555555">
                            <a:tint val="93000"/>
                            <a:satMod val="120000"/>
                          </a:srgbClr>
                        </a:gs>
                        <a:gs pos="50000">
                          <a:srgbClr val="555555">
                            <a:shade val="89000"/>
                            <a:satMod val="110000"/>
                          </a:srgbClr>
                        </a:gs>
                        <a:gs pos="75000">
                          <a:srgbClr val="555555">
                            <a:tint val="93000"/>
                            <a:satMod val="120000"/>
                          </a:srgbClr>
                        </a:gs>
                        <a:gs pos="100000">
                          <a:srgbClr val="555555">
                            <a:tint val="90000"/>
                            <a:satMod val="120000"/>
                          </a:srgbClr>
                        </a:gs>
                      </a:gsLst>
                      <a:lin ang="5400000"/>
                    </a:gradFill>
                    <a:effectLst>
                      <a:outerShdw blurRad="80000" dist="40000" dir="5040000" algn="tl">
                        <a:srgbClr val="000000">
                          <a:alpha val="30000"/>
                        </a:srgbClr>
                      </a:outerShdw>
                    </a:effectLst>
                    <a:cs typeface="B Kamran" pitchFamily="2" charset="-78"/>
                  </a:rPr>
                  <a:t>بین الحرمین شیراز</a:t>
                </a:r>
              </a:p>
            </p:txBody>
          </p:sp>
        </p:grpSp>
        <p:pic>
          <p:nvPicPr>
            <p:cNvPr id="235" name="Picture 6" descr="شاهچراغ؛ شیراز؛ عکس از آنوبانینی">
              <a:hlinkClick r:id="rId3"/>
            </p:cNvPr>
            <p:cNvPicPr>
              <a:picLocks noChangeAspect="1" noChangeArrowheads="1"/>
            </p:cNvPicPr>
            <p:nvPr/>
          </p:nvPicPr>
          <p:blipFill>
            <a:blip r:embed="rId4">
              <a:clrChange>
                <a:clrFrom>
                  <a:srgbClr val="03030F"/>
                </a:clrFrom>
                <a:clrTo>
                  <a:srgbClr val="03030F">
                    <a:alpha val="0"/>
                  </a:srgbClr>
                </a:clrTo>
              </a:clrChange>
            </a:blip>
            <a:srcRect/>
            <a:stretch>
              <a:fillRect/>
            </a:stretch>
          </p:blipFill>
          <p:spPr bwMode="auto">
            <a:xfrm>
              <a:off x="7212343" y="285728"/>
              <a:ext cx="1931657" cy="1191187"/>
            </a:xfrm>
            <a:prstGeom prst="rect">
              <a:avLst/>
            </a:prstGeom>
            <a:ln>
              <a:noFill/>
            </a:ln>
            <a:effectLst>
              <a:outerShdw blurRad="50800" dist="38100" dir="2700000" algn="tl" rotWithShape="0">
                <a:prstClr val="black">
                  <a:alpha val="40000"/>
                </a:prstClr>
              </a:outerShdw>
              <a:softEdge rad="63500"/>
            </a:effectLst>
          </p:spPr>
        </p:pic>
        <p:pic>
          <p:nvPicPr>
            <p:cNvPr id="1028" name="Picture 4" descr="E:\baft farsoode\ax\pic\shahchw.jpg"/>
            <p:cNvPicPr>
              <a:picLocks noChangeAspect="1" noChangeArrowheads="1"/>
            </p:cNvPicPr>
            <p:nvPr/>
          </p:nvPicPr>
          <p:blipFill>
            <a:blip r:embed="rId5" cstate="screen">
              <a:clrChange>
                <a:clrFrom>
                  <a:srgbClr val="BEE2FA"/>
                </a:clrFrom>
                <a:clrTo>
                  <a:srgbClr val="BEE2FA">
                    <a:alpha val="0"/>
                  </a:srgbClr>
                </a:clrTo>
              </a:clrChange>
              <a:extLst>
                <a:ext uri="{28A0092B-C50C-407E-A947-70E740481C1C}">
                  <a14:useLocalDpi xmlns:a14="http://schemas.microsoft.com/office/drawing/2010/main"/>
                </a:ext>
              </a:extLst>
            </a:blip>
            <a:srcRect/>
            <a:stretch>
              <a:fillRect/>
            </a:stretch>
          </p:blipFill>
          <p:spPr bwMode="auto">
            <a:xfrm>
              <a:off x="0" y="0"/>
              <a:ext cx="1813436" cy="1464431"/>
            </a:xfrm>
            <a:prstGeom prst="rect">
              <a:avLst/>
            </a:prstGeom>
            <a:ln>
              <a:noFill/>
            </a:ln>
            <a:effectLst>
              <a:outerShdw blurRad="50800" dist="38100" dir="2700000" algn="tl" rotWithShape="0">
                <a:prstClr val="black">
                  <a:alpha val="40000"/>
                </a:prstClr>
              </a:outerShdw>
              <a:softEdge rad="63500"/>
            </a:effectLst>
          </p:spPr>
        </p:pic>
        <p:cxnSp>
          <p:nvCxnSpPr>
            <p:cNvPr id="263" name="Straight Connector 262"/>
            <p:cNvCxnSpPr/>
            <p:nvPr/>
          </p:nvCxnSpPr>
          <p:spPr bwMode="auto">
            <a:xfrm rot="5400000">
              <a:off x="-1535949" y="4179099"/>
              <a:ext cx="4071966" cy="1588"/>
            </a:xfrm>
            <a:prstGeom prst="line">
              <a:avLst/>
            </a:prstGeom>
            <a:ln cmpd="dbl">
              <a:solidFill>
                <a:srgbClr val="D1D1D1"/>
              </a:solidFill>
              <a:prstDash val="solid"/>
              <a:headEnd type="none" w="sm" len="sm"/>
              <a:tailEnd type="none" w="sm" len="sm"/>
            </a:ln>
          </p:spPr>
          <p:style>
            <a:lnRef idx="3">
              <a:schemeClr val="accent1"/>
            </a:lnRef>
            <a:fillRef idx="0">
              <a:schemeClr val="accent1"/>
            </a:fillRef>
            <a:effectRef idx="2">
              <a:schemeClr val="accent1"/>
            </a:effectRef>
            <a:fontRef idx="minor">
              <a:schemeClr val="tx1"/>
            </a:fontRef>
          </p:style>
        </p:cxnSp>
      </p:grpSp>
      <p:sp>
        <p:nvSpPr>
          <p:cNvPr id="264" name="Rectangle 263"/>
          <p:cNvSpPr/>
          <p:nvPr/>
        </p:nvSpPr>
        <p:spPr>
          <a:xfrm>
            <a:off x="3711218" y="857232"/>
            <a:ext cx="3669594" cy="490134"/>
          </a:xfrm>
          <a:prstGeom prst="rect">
            <a:avLst/>
          </a:prstGeom>
        </p:spPr>
        <p:txBody>
          <a:bodyPr wrap="none">
            <a:spAutoFit/>
          </a:bodyPr>
          <a:lstStyle/>
          <a:p>
            <a:pPr algn="justLow"/>
            <a:r>
              <a:rPr lang="fa-IR" sz="2585" b="1" dirty="0">
                <a:ln w="12700">
                  <a:solidFill>
                    <a:srgbClr val="000000">
                      <a:satMod val="155000"/>
                    </a:srgbClr>
                  </a:solidFill>
                  <a:prstDash val="solid"/>
                </a:ln>
                <a:blipFill>
                  <a:blip r:embed="rId6"/>
                  <a:tile tx="0" ty="0" sx="100000" sy="100000" flip="none" algn="tl"/>
                </a:blipFill>
                <a:effectLst>
                  <a:outerShdw blurRad="41275" dist="20320" dir="1800000" algn="tl" rotWithShape="0">
                    <a:srgbClr val="000000">
                      <a:alpha val="40000"/>
                    </a:srgbClr>
                  </a:outerShdw>
                  <a:reflection blurRad="6350" stA="60000" endA="900" endPos="60000" dist="29997" dir="5400000" sy="-100000" algn="bl" rotWithShape="0"/>
                </a:effectLst>
                <a:cs typeface="B Aria" pitchFamily="2" charset="-78"/>
              </a:rPr>
              <a:t>مشخصات بارز بافت منطقه (فارس)</a:t>
            </a:r>
          </a:p>
        </p:txBody>
      </p:sp>
      <p:grpSp>
        <p:nvGrpSpPr>
          <p:cNvPr id="40" name="Group 42"/>
          <p:cNvGrpSpPr>
            <a:grpSpLocks/>
          </p:cNvGrpSpPr>
          <p:nvPr/>
        </p:nvGrpSpPr>
        <p:grpSpPr bwMode="auto">
          <a:xfrm>
            <a:off x="4149766" y="1552565"/>
            <a:ext cx="3376928" cy="2074263"/>
            <a:chOff x="2832" y="816"/>
            <a:chExt cx="2304" cy="1415"/>
          </a:xfrm>
        </p:grpSpPr>
        <p:pic>
          <p:nvPicPr>
            <p:cNvPr id="41" name="Picture 43" descr="1-shiraz &amp; Iran"/>
            <p:cNvPicPr>
              <a:picLocks noChangeAspect="1" noChangeArrowheads="1"/>
            </p:cNvPicPr>
            <p:nvPr/>
          </p:nvPicPr>
          <p:blipFill>
            <a:blip r:embed="rId7">
              <a:lum contrast="6000"/>
            </a:blip>
            <a:srcRect/>
            <a:stretch>
              <a:fillRect/>
            </a:stretch>
          </p:blipFill>
          <p:spPr bwMode="auto">
            <a:xfrm>
              <a:off x="2832" y="816"/>
              <a:ext cx="1536" cy="141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42" name="Picture 44" descr="1"/>
            <p:cNvPicPr>
              <a:picLocks noChangeAspect="1" noChangeArrowheads="1"/>
            </p:cNvPicPr>
            <p:nvPr/>
          </p:nvPicPr>
          <p:blipFill>
            <a:blip r:embed="rId8">
              <a:lum contrast="18000"/>
            </a:blip>
            <a:srcRect/>
            <a:stretch>
              <a:fillRect/>
            </a:stretch>
          </p:blipFill>
          <p:spPr bwMode="auto">
            <a:xfrm>
              <a:off x="4512" y="999"/>
              <a:ext cx="624" cy="1056"/>
            </a:xfrm>
            <a:prstGeom prst="rect">
              <a:avLst/>
            </a:prstGeom>
            <a:ln>
              <a:noFill/>
            </a:ln>
            <a:effectLst>
              <a:outerShdw blurRad="292100" dist="139700" dir="2700000" algn="tl" rotWithShape="0">
                <a:srgbClr val="333333">
                  <a:alpha val="65000"/>
                </a:srgbClr>
              </a:outerShdw>
            </a:effectLst>
          </p:spPr>
        </p:pic>
      </p:grpSp>
      <p:sp>
        <p:nvSpPr>
          <p:cNvPr id="43" name="Text Box 45"/>
          <p:cNvSpPr txBox="1">
            <a:spLocks noChangeArrowheads="1"/>
          </p:cNvSpPr>
          <p:nvPr/>
        </p:nvSpPr>
        <p:spPr bwMode="auto">
          <a:xfrm>
            <a:off x="2251245" y="3344224"/>
            <a:ext cx="2532185" cy="241380"/>
          </a:xfrm>
          <a:prstGeom prst="rect">
            <a:avLst/>
          </a:prstGeom>
          <a:noFill/>
          <a:ln w="9525">
            <a:noFill/>
            <a:miter lim="800000"/>
            <a:headEnd/>
            <a:tailEnd/>
          </a:ln>
          <a:effectLst/>
        </p:spPr>
        <p:txBody>
          <a:bodyPr lIns="84357" tIns="42180" rIns="84357" bIns="42180">
            <a:spAutoFit/>
          </a:bodyPr>
          <a:lstStyle/>
          <a:p>
            <a:pPr defTabSz="843914">
              <a:spcBef>
                <a:spcPct val="50000"/>
              </a:spcBef>
              <a:defRPr/>
            </a:pPr>
            <a:r>
              <a:rPr lang="fa-IR" sz="1015" kern="0" dirty="0">
                <a:solidFill>
                  <a:srgbClr val="000000"/>
                </a:solidFill>
                <a:effectLst>
                  <a:outerShdw blurRad="38100" dist="38100" dir="2700000" algn="tl">
                    <a:srgbClr val="000000">
                      <a:alpha val="43137"/>
                    </a:srgbClr>
                  </a:outerShdw>
                </a:effectLst>
                <a:cs typeface="B Homa" pitchFamily="2" charset="-78"/>
              </a:rPr>
              <a:t>شبکـه شهـری کل کشـور (ديدگاه طرح کالبدی ملی)</a:t>
            </a:r>
            <a:endParaRPr lang="en-US" sz="1015" kern="0" dirty="0">
              <a:solidFill>
                <a:srgbClr val="000000"/>
              </a:solidFill>
              <a:effectLst>
                <a:outerShdw blurRad="38100" dist="38100" dir="2700000" algn="tl">
                  <a:srgbClr val="000000">
                    <a:alpha val="43137"/>
                  </a:srgbClr>
                </a:outerShdw>
              </a:effectLst>
              <a:cs typeface="B Homa" pitchFamily="2" charset="-78"/>
            </a:endParaRPr>
          </a:p>
        </p:txBody>
      </p:sp>
      <p:sp>
        <p:nvSpPr>
          <p:cNvPr id="45" name="Text Box 47"/>
          <p:cNvSpPr txBox="1">
            <a:spLocks noChangeArrowheads="1"/>
          </p:cNvSpPr>
          <p:nvPr/>
        </p:nvSpPr>
        <p:spPr bwMode="auto">
          <a:xfrm>
            <a:off x="633666" y="2022438"/>
            <a:ext cx="2954215" cy="1079239"/>
          </a:xfrm>
          <a:prstGeom prst="rect">
            <a:avLst/>
          </a:prstGeom>
          <a:noFill/>
          <a:ln w="9525">
            <a:noFill/>
            <a:miter lim="800000"/>
            <a:headEnd/>
            <a:tailEnd/>
          </a:ln>
          <a:effectLst/>
        </p:spPr>
        <p:txBody>
          <a:bodyPr lIns="84357" tIns="42180" rIns="84357" bIns="42180">
            <a:spAutoFit/>
          </a:bodyPr>
          <a:lstStyle/>
          <a:p>
            <a:pPr algn="justLow" defTabSz="843914">
              <a:spcBef>
                <a:spcPct val="50000"/>
              </a:spcBef>
            </a:pPr>
            <a:r>
              <a:rPr lang="fa-IR" sz="1015" dirty="0">
                <a:solidFill>
                  <a:srgbClr val="000000"/>
                </a:solidFill>
                <a:latin typeface="Yaqouti" pitchFamily="2" charset="2"/>
                <a:cs typeface="B Homa" pitchFamily="2" charset="-78"/>
              </a:rPr>
              <a:t>1) موقعيت شيراز در جنوب کشور به عنوان مرکز فرامنطقه ای ( استان فارس ، کهکيلويه و بوشهر)</a:t>
            </a:r>
          </a:p>
          <a:p>
            <a:pPr algn="justLow" defTabSz="843914">
              <a:spcBef>
                <a:spcPct val="50000"/>
              </a:spcBef>
            </a:pPr>
            <a:r>
              <a:rPr lang="fa-IR" sz="1015" dirty="0">
                <a:solidFill>
                  <a:srgbClr val="000000"/>
                </a:solidFill>
                <a:latin typeface="Yaqouti" pitchFamily="2" charset="2"/>
                <a:cs typeface="B Homa" pitchFamily="2" charset="-78"/>
              </a:rPr>
              <a:t>2) همجواری آن با ساير مراکز فرامنطقهای</a:t>
            </a:r>
          </a:p>
          <a:p>
            <a:pPr algn="justLow" defTabSz="843914">
              <a:spcBef>
                <a:spcPct val="50000"/>
              </a:spcBef>
            </a:pPr>
            <a:r>
              <a:rPr lang="fa-IR" sz="1015" dirty="0">
                <a:solidFill>
                  <a:srgbClr val="000000"/>
                </a:solidFill>
                <a:latin typeface="Yaqouti" pitchFamily="2" charset="2"/>
                <a:cs typeface="B Homa" pitchFamily="2" charset="-78"/>
              </a:rPr>
              <a:t>3) پيوند آن با دو مرکز منطقه ای سطح يک و ساير مراکز فرعی</a:t>
            </a:r>
          </a:p>
          <a:p>
            <a:pPr algn="justLow" defTabSz="843914">
              <a:spcBef>
                <a:spcPct val="50000"/>
              </a:spcBef>
            </a:pPr>
            <a:endParaRPr lang="en-US" sz="923" b="1" dirty="0">
              <a:solidFill>
                <a:srgbClr val="000000"/>
              </a:solidFill>
              <a:cs typeface="B Homa" pitchFamily="2" charset="-78"/>
            </a:endParaRPr>
          </a:p>
        </p:txBody>
      </p:sp>
      <p:sp>
        <p:nvSpPr>
          <p:cNvPr id="46" name="Text Box 50"/>
          <p:cNvSpPr txBox="1">
            <a:spLocks noChangeArrowheads="1"/>
          </p:cNvSpPr>
          <p:nvPr/>
        </p:nvSpPr>
        <p:spPr bwMode="auto">
          <a:xfrm>
            <a:off x="563120" y="3766253"/>
            <a:ext cx="3094067" cy="2620622"/>
          </a:xfrm>
          <a:prstGeom prst="rect">
            <a:avLst/>
          </a:prstGeom>
          <a:noFill/>
          <a:ln w="9525">
            <a:noFill/>
            <a:miter lim="800000"/>
            <a:headEnd/>
            <a:tailEnd/>
          </a:ln>
          <a:effectLst/>
        </p:spPr>
        <p:txBody>
          <a:bodyPr lIns="84357" tIns="42180" rIns="84357" bIns="42180">
            <a:spAutoFit/>
          </a:bodyPr>
          <a:lstStyle/>
          <a:p>
            <a:pPr indent="-316777" algn="justLow" defTabSz="843914">
              <a:spcBef>
                <a:spcPct val="50000"/>
              </a:spcBef>
            </a:pPr>
            <a:r>
              <a:rPr lang="ar-SA" sz="969" dirty="0">
                <a:solidFill>
                  <a:srgbClr val="000000"/>
                </a:solidFill>
                <a:latin typeface="Yaqouti" pitchFamily="2" charset="2"/>
                <a:cs typeface="B Homa" pitchFamily="2" charset="-78"/>
              </a:rPr>
              <a:t>از مجموع مطالبي كه در طرح كالبدي ملي مطرح و بررسي شده است مي‌توان به نتايج زير است بافت:</a:t>
            </a:r>
          </a:p>
          <a:p>
            <a:pPr indent="-316777" algn="justLow" defTabSz="843914">
              <a:spcBef>
                <a:spcPct val="50000"/>
              </a:spcBef>
            </a:pPr>
            <a:r>
              <a:rPr lang="fa-IR" sz="969" dirty="0">
                <a:solidFill>
                  <a:srgbClr val="000000"/>
                </a:solidFill>
                <a:latin typeface="Yaqouti" pitchFamily="2" charset="2"/>
                <a:cs typeface="B Homa" pitchFamily="2" charset="-78"/>
              </a:rPr>
              <a:t>1) </a:t>
            </a:r>
            <a:r>
              <a:rPr lang="ar-SA" sz="969" dirty="0">
                <a:solidFill>
                  <a:srgbClr val="000000"/>
                </a:solidFill>
                <a:latin typeface="Yaqouti" pitchFamily="2" charset="2"/>
                <a:cs typeface="B Homa" pitchFamily="2" charset="-78"/>
              </a:rPr>
              <a:t>شيراز در مجموع شهرهاي جنوب غربي نقش درجه اول را دارد و مي‌تواند براي مجموعه‌اي متشكل از شهرهاي بزرگ ، متوسط و كوچك نقش مركزي را ايفا كند.</a:t>
            </a:r>
          </a:p>
          <a:p>
            <a:pPr indent="-316777" algn="justLow" defTabSz="843914">
              <a:spcBef>
                <a:spcPct val="50000"/>
              </a:spcBef>
            </a:pPr>
            <a:r>
              <a:rPr lang="fa-IR" sz="969" dirty="0">
                <a:solidFill>
                  <a:srgbClr val="000000"/>
                </a:solidFill>
                <a:latin typeface="Yaqouti" pitchFamily="2" charset="2"/>
                <a:cs typeface="B Homa" pitchFamily="2" charset="-78"/>
              </a:rPr>
              <a:t>2) </a:t>
            </a:r>
            <a:r>
              <a:rPr lang="ar-SA" sz="969" dirty="0">
                <a:solidFill>
                  <a:srgbClr val="000000"/>
                </a:solidFill>
                <a:latin typeface="Yaqouti" pitchFamily="2" charset="2"/>
                <a:cs typeface="B Homa" pitchFamily="2" charset="-78"/>
              </a:rPr>
              <a:t>با توجه به موقعيت شهر كه در پسكرانه يكي از مهمترين مرزهاي ايران قرار دارد نقش بالقوه آن در منطقه دو چندان مي‌شود.</a:t>
            </a:r>
          </a:p>
          <a:p>
            <a:pPr indent="-316777" algn="justLow" defTabSz="843914">
              <a:spcBef>
                <a:spcPct val="50000"/>
              </a:spcBef>
            </a:pPr>
            <a:r>
              <a:rPr lang="fa-IR" sz="969" dirty="0">
                <a:solidFill>
                  <a:srgbClr val="000000"/>
                </a:solidFill>
                <a:latin typeface="Yaqouti" pitchFamily="2" charset="2"/>
                <a:cs typeface="B Homa" pitchFamily="2" charset="-78"/>
              </a:rPr>
              <a:t>3) </a:t>
            </a:r>
            <a:r>
              <a:rPr lang="ar-SA" sz="969" dirty="0">
                <a:solidFill>
                  <a:srgbClr val="000000"/>
                </a:solidFill>
                <a:latin typeface="Yaqouti" pitchFamily="2" charset="2"/>
                <a:cs typeface="B Homa" pitchFamily="2" charset="-78"/>
              </a:rPr>
              <a:t>اين شهر يكي از مراكز مهم تمركز جمعيت شهرنشين درمنطقه را تشكيل مي‌دهد  و در آينده نيز با توجه به رشد روزافزون جمعيت شهري ، با گسترش و توسعه وسيعي روبرو خواهد بود و بنابراين مساله توسعه شهري و تبعات زيست محيطي آن همچنين مهمترين مساله آن به شمار خواهد آمد.</a:t>
            </a:r>
          </a:p>
          <a:p>
            <a:pPr indent="-316777" algn="justLow" defTabSz="843914">
              <a:spcBef>
                <a:spcPct val="50000"/>
              </a:spcBef>
            </a:pPr>
            <a:r>
              <a:rPr lang="fa-IR" sz="969" dirty="0">
                <a:solidFill>
                  <a:srgbClr val="000000"/>
                </a:solidFill>
                <a:latin typeface="Yaqouti" pitchFamily="2" charset="2"/>
                <a:cs typeface="B Homa" pitchFamily="2" charset="-78"/>
              </a:rPr>
              <a:t>4) </a:t>
            </a:r>
            <a:r>
              <a:rPr lang="ar-SA" sz="969" dirty="0">
                <a:solidFill>
                  <a:srgbClr val="000000"/>
                </a:solidFill>
                <a:latin typeface="Yaqouti" pitchFamily="2" charset="2"/>
                <a:cs typeface="B Homa" pitchFamily="2" charset="-78"/>
              </a:rPr>
              <a:t>اشكال مختلف توسعه شهري (پيوسته، ناپيوسته، شهركهاي اقماري ، نوشهرها ) پديده‌هاي قابل تصوري براي توسعه شهر در آينده است كه مي‌تواند حداقل تا شعاع 60 كيلومتري آنراتحت الشعاع خود قرار دهد.</a:t>
            </a:r>
            <a:endParaRPr lang="en-US" sz="969" dirty="0">
              <a:solidFill>
                <a:srgbClr val="000000"/>
              </a:solidFill>
              <a:latin typeface="Yaqouti" pitchFamily="2" charset="2"/>
              <a:cs typeface="B Homa" pitchFamily="2" charset="-78"/>
            </a:endParaRPr>
          </a:p>
        </p:txBody>
      </p:sp>
      <p:grpSp>
        <p:nvGrpSpPr>
          <p:cNvPr id="47" name="Group 39"/>
          <p:cNvGrpSpPr>
            <a:grpSpLocks/>
          </p:cNvGrpSpPr>
          <p:nvPr/>
        </p:nvGrpSpPr>
        <p:grpSpPr bwMode="auto">
          <a:xfrm>
            <a:off x="3846630" y="3692771"/>
            <a:ext cx="3901860" cy="2457432"/>
            <a:chOff x="2688" y="2332"/>
            <a:chExt cx="2663" cy="1677"/>
          </a:xfrm>
        </p:grpSpPr>
        <p:pic>
          <p:nvPicPr>
            <p:cNvPr id="48" name="Picture 40" descr="2-Nezam sokoonatgahi"/>
            <p:cNvPicPr>
              <a:picLocks noChangeAspect="1" noChangeArrowheads="1"/>
            </p:cNvPicPr>
            <p:nvPr/>
          </p:nvPicPr>
          <p:blipFill>
            <a:blip r:embed="rId9"/>
            <a:srcRect/>
            <a:stretch>
              <a:fillRect/>
            </a:stretch>
          </p:blipFill>
          <p:spPr bwMode="auto">
            <a:xfrm>
              <a:off x="2688" y="2332"/>
              <a:ext cx="1824" cy="165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49" name="Picture 41" descr="2"/>
            <p:cNvPicPr>
              <a:picLocks noChangeAspect="1" noChangeArrowheads="1"/>
            </p:cNvPicPr>
            <p:nvPr/>
          </p:nvPicPr>
          <p:blipFill>
            <a:blip r:embed="rId10">
              <a:lum bright="6000" contrast="24000"/>
            </a:blip>
            <a:srcRect/>
            <a:stretch>
              <a:fillRect/>
            </a:stretch>
          </p:blipFill>
          <p:spPr bwMode="auto">
            <a:xfrm>
              <a:off x="4713" y="2377"/>
              <a:ext cx="638" cy="1632"/>
            </a:xfrm>
            <a:prstGeom prst="rect">
              <a:avLst/>
            </a:prstGeom>
            <a:solidFill>
              <a:srgbClr val="000000"/>
            </a:solidFill>
            <a:effectLst>
              <a:outerShdw dist="53882" dir="2700000" algn="ctr" rotWithShape="0">
                <a:schemeClr val="bg2"/>
              </a:outerShdw>
            </a:effectLst>
          </p:spPr>
        </p:pic>
      </p:grpSp>
      <p:sp>
        <p:nvSpPr>
          <p:cNvPr id="44" name="Text Box 46"/>
          <p:cNvSpPr txBox="1">
            <a:spLocks noChangeArrowheads="1"/>
          </p:cNvSpPr>
          <p:nvPr/>
        </p:nvSpPr>
        <p:spPr bwMode="auto">
          <a:xfrm>
            <a:off x="3912572" y="6132654"/>
            <a:ext cx="2532185" cy="241380"/>
          </a:xfrm>
          <a:prstGeom prst="rect">
            <a:avLst/>
          </a:prstGeom>
          <a:noFill/>
          <a:ln w="9525">
            <a:noFill/>
            <a:miter lim="800000"/>
            <a:headEnd/>
            <a:tailEnd/>
          </a:ln>
          <a:effectLst/>
        </p:spPr>
        <p:txBody>
          <a:bodyPr lIns="84357" tIns="42180" rIns="84357" bIns="42180">
            <a:spAutoFit/>
          </a:bodyPr>
          <a:lstStyle/>
          <a:p>
            <a:pPr defTabSz="843914">
              <a:spcBef>
                <a:spcPct val="50000"/>
              </a:spcBef>
              <a:defRPr/>
            </a:pPr>
            <a:r>
              <a:rPr lang="fa-IR" sz="1015" kern="0" dirty="0">
                <a:solidFill>
                  <a:srgbClr val="FFFFFF"/>
                </a:solidFill>
                <a:effectLst>
                  <a:outerShdw blurRad="38100" dist="38100" dir="2700000" algn="tl">
                    <a:srgbClr val="000000">
                      <a:alpha val="43137"/>
                    </a:srgbClr>
                  </a:outerShdw>
                </a:effectLst>
                <a:cs typeface="B Homa" pitchFamily="2" charset="-78"/>
              </a:rPr>
              <a:t>سلسله نظام سکونتگاهی استان فارس ( ناحيه شيراز</a:t>
            </a:r>
            <a:r>
              <a:rPr lang="fa-IR" sz="923" b="1" kern="0" dirty="0">
                <a:solidFill>
                  <a:srgbClr val="FFFFFF"/>
                </a:solidFill>
                <a:cs typeface="Nazanin" pitchFamily="2" charset="-78"/>
              </a:rPr>
              <a:t>)</a:t>
            </a:r>
            <a:endParaRPr lang="en-US" sz="923" b="1" kern="0" dirty="0">
              <a:solidFill>
                <a:srgbClr val="FFFFFF"/>
              </a:solidFill>
              <a:cs typeface="Nazanin" pitchFamily="2" charset="-78"/>
            </a:endParaRPr>
          </a:p>
        </p:txBody>
      </p:sp>
      <p:pic>
        <p:nvPicPr>
          <p:cNvPr id="32" name="Picture 2" descr="E:\baft farsoode\baft\new\MHCIP Portal_files\ShowPicture.gif"/>
          <p:cNvPicPr>
            <a:picLocks noChangeAspect="1" noChangeArrowheads="1"/>
          </p:cNvPicPr>
          <p:nvPr/>
        </p:nvPicPr>
        <p:blipFill>
          <a:blip r:embed="rId11">
            <a:duotone>
              <a:prstClr val="black"/>
              <a:schemeClr val="accent1">
                <a:tint val="45000"/>
                <a:satMod val="400000"/>
              </a:schemeClr>
            </a:duotone>
          </a:blip>
          <a:srcRect/>
          <a:stretch>
            <a:fillRect/>
          </a:stretch>
        </p:blipFill>
        <p:spPr bwMode="auto">
          <a:xfrm>
            <a:off x="6945940" y="2835516"/>
            <a:ext cx="2001042" cy="1865312"/>
          </a:xfrm>
          <a:prstGeom prst="rect">
            <a:avLst/>
          </a:prstGeom>
          <a:ln>
            <a:noFill/>
          </a:ln>
          <a:effectLst>
            <a:outerShdw blurRad="292100" dist="139700" dir="2700000" algn="tl" rotWithShape="0">
              <a:srgbClr val="333333">
                <a:alpha val="65000"/>
              </a:srgbClr>
            </a:outerShdw>
            <a:reflection blurRad="6350" stA="50000" endA="300" endPos="55500" dist="50800" dir="5400000" sy="-100000" algn="bl" rotWithShape="0"/>
          </a:effectLst>
        </p:spPr>
      </p:pic>
    </p:spTree>
    <p:extLst>
      <p:ext uri="{BB962C8B-B14F-4D97-AF65-F5344CB8AC3E}">
        <p14:creationId xmlns:p14="http://schemas.microsoft.com/office/powerpoint/2010/main" val="1515797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1000"/>
                                  </p:stCondLst>
                                  <p:childTnLst>
                                    <p:set>
                                      <p:cBhvr>
                                        <p:cTn id="6" dur="1" fill="hold">
                                          <p:stCondLst>
                                            <p:cond delay="0"/>
                                          </p:stCondLst>
                                        </p:cTn>
                                        <p:tgtEl>
                                          <p:spTgt spid="40"/>
                                        </p:tgtEl>
                                        <p:attrNameLst>
                                          <p:attrName>style.visibility</p:attrName>
                                        </p:attrNameLst>
                                      </p:cBhvr>
                                      <p:to>
                                        <p:strVal val="visible"/>
                                      </p:to>
                                    </p:set>
                                    <p:animEffect transition="in" filter="fade">
                                      <p:cBhvr>
                                        <p:cTn id="7" dur="1000"/>
                                        <p:tgtEl>
                                          <p:spTgt spid="40"/>
                                        </p:tgtEl>
                                      </p:cBhvr>
                                    </p:animEffect>
                                  </p:childTnLst>
                                </p:cTn>
                              </p:par>
                            </p:childTnLst>
                          </p:cTn>
                        </p:par>
                        <p:par>
                          <p:cTn id="8" fill="hold">
                            <p:stCondLst>
                              <p:cond delay="2000"/>
                            </p:stCondLst>
                            <p:childTnLst>
                              <p:par>
                                <p:cTn id="9" presetID="3" presetClass="entr" presetSubtype="10" fill="hold" grpId="0" nodeType="afterEffect">
                                  <p:stCondLst>
                                    <p:cond delay="1000"/>
                                  </p:stCondLst>
                                  <p:childTnLst>
                                    <p:set>
                                      <p:cBhvr>
                                        <p:cTn id="10" dur="1" fill="hold">
                                          <p:stCondLst>
                                            <p:cond delay="0"/>
                                          </p:stCondLst>
                                        </p:cTn>
                                        <p:tgtEl>
                                          <p:spTgt spid="43"/>
                                        </p:tgtEl>
                                        <p:attrNameLst>
                                          <p:attrName>style.visibility</p:attrName>
                                        </p:attrNameLst>
                                      </p:cBhvr>
                                      <p:to>
                                        <p:strVal val="visible"/>
                                      </p:to>
                                    </p:set>
                                    <p:animEffect transition="in" filter="blinds(horizontal)">
                                      <p:cBhvr>
                                        <p:cTn id="11" dur="500"/>
                                        <p:tgtEl>
                                          <p:spTgt spid="43"/>
                                        </p:tgtEl>
                                      </p:cBhvr>
                                    </p:animEffect>
                                  </p:childTnLst>
                                </p:cTn>
                              </p:par>
                            </p:childTnLst>
                          </p:cTn>
                        </p:par>
                        <p:par>
                          <p:cTn id="12" fill="hold">
                            <p:stCondLst>
                              <p:cond delay="3500"/>
                            </p:stCondLst>
                            <p:childTnLst>
                              <p:par>
                                <p:cTn id="13" presetID="3" presetClass="entr" presetSubtype="10" fill="hold" grpId="0" nodeType="afterEffect">
                                  <p:stCondLst>
                                    <p:cond delay="1000"/>
                                  </p:stCondLst>
                                  <p:childTnLst>
                                    <p:set>
                                      <p:cBhvr>
                                        <p:cTn id="14" dur="1" fill="hold">
                                          <p:stCondLst>
                                            <p:cond delay="0"/>
                                          </p:stCondLst>
                                        </p:cTn>
                                        <p:tgtEl>
                                          <p:spTgt spid="45"/>
                                        </p:tgtEl>
                                        <p:attrNameLst>
                                          <p:attrName>style.visibility</p:attrName>
                                        </p:attrNameLst>
                                      </p:cBhvr>
                                      <p:to>
                                        <p:strVal val="visible"/>
                                      </p:to>
                                    </p:set>
                                    <p:animEffect transition="in" filter="blinds(horizontal)">
                                      <p:cBhvr>
                                        <p:cTn id="15" dur="1000"/>
                                        <p:tgtEl>
                                          <p:spTgt spid="45"/>
                                        </p:tgtEl>
                                      </p:cBhvr>
                                    </p:animEffect>
                                  </p:childTnLst>
                                </p:cTn>
                              </p:par>
                            </p:childTnLst>
                          </p:cTn>
                        </p:par>
                        <p:par>
                          <p:cTn id="16" fill="hold">
                            <p:stCondLst>
                              <p:cond delay="5500"/>
                            </p:stCondLst>
                            <p:childTnLst>
                              <p:par>
                                <p:cTn id="17" presetID="3" presetClass="entr" presetSubtype="10" fill="hold" grpId="0" nodeType="afterEffect">
                                  <p:stCondLst>
                                    <p:cond delay="1000"/>
                                  </p:stCondLst>
                                  <p:childTnLst>
                                    <p:set>
                                      <p:cBhvr>
                                        <p:cTn id="18" dur="1" fill="hold">
                                          <p:stCondLst>
                                            <p:cond delay="0"/>
                                          </p:stCondLst>
                                        </p:cTn>
                                        <p:tgtEl>
                                          <p:spTgt spid="44"/>
                                        </p:tgtEl>
                                        <p:attrNameLst>
                                          <p:attrName>style.visibility</p:attrName>
                                        </p:attrNameLst>
                                      </p:cBhvr>
                                      <p:to>
                                        <p:strVal val="visible"/>
                                      </p:to>
                                    </p:set>
                                    <p:animEffect transition="in" filter="blinds(horizontal)">
                                      <p:cBhvr>
                                        <p:cTn id="19" dur="500"/>
                                        <p:tgtEl>
                                          <p:spTgt spid="44"/>
                                        </p:tgtEl>
                                      </p:cBhvr>
                                    </p:animEffect>
                                  </p:childTnLst>
                                </p:cTn>
                              </p:par>
                            </p:childTnLst>
                          </p:cTn>
                        </p:par>
                        <p:par>
                          <p:cTn id="20" fill="hold">
                            <p:stCondLst>
                              <p:cond delay="7000"/>
                            </p:stCondLst>
                            <p:childTnLst>
                              <p:par>
                                <p:cTn id="21" presetID="3" presetClass="entr" presetSubtype="10" fill="hold" grpId="0" nodeType="afterEffect">
                                  <p:stCondLst>
                                    <p:cond delay="1000"/>
                                  </p:stCondLst>
                                  <p:childTnLst>
                                    <p:set>
                                      <p:cBhvr>
                                        <p:cTn id="22" dur="1" fill="hold">
                                          <p:stCondLst>
                                            <p:cond delay="0"/>
                                          </p:stCondLst>
                                        </p:cTn>
                                        <p:tgtEl>
                                          <p:spTgt spid="46"/>
                                        </p:tgtEl>
                                        <p:attrNameLst>
                                          <p:attrName>style.visibility</p:attrName>
                                        </p:attrNameLst>
                                      </p:cBhvr>
                                      <p:to>
                                        <p:strVal val="visible"/>
                                      </p:to>
                                    </p:set>
                                    <p:animEffect transition="in" filter="blinds(horizontal)">
                                      <p:cBhvr>
                                        <p:cTn id="23" dur="1000"/>
                                        <p:tgtEl>
                                          <p:spTgt spid="46"/>
                                        </p:tgtEl>
                                      </p:cBhvr>
                                    </p:animEffect>
                                  </p:childTnLst>
                                </p:cTn>
                              </p:par>
                              <p:par>
                                <p:cTn id="24" presetID="10" presetClass="entr" presetSubtype="0" fill="hold" nodeType="withEffect">
                                  <p:stCondLst>
                                    <p:cond delay="1000"/>
                                  </p:stCondLst>
                                  <p:childTnLst>
                                    <p:set>
                                      <p:cBhvr>
                                        <p:cTn id="25" dur="1" fill="hold">
                                          <p:stCondLst>
                                            <p:cond delay="0"/>
                                          </p:stCondLst>
                                        </p:cTn>
                                        <p:tgtEl>
                                          <p:spTgt spid="47"/>
                                        </p:tgtEl>
                                        <p:attrNameLst>
                                          <p:attrName>style.visibility</p:attrName>
                                        </p:attrNameLst>
                                      </p:cBhvr>
                                      <p:to>
                                        <p:strVal val="visible"/>
                                      </p:to>
                                    </p:set>
                                    <p:animEffect transition="in" filter="fade">
                                      <p:cBhvr>
                                        <p:cTn id="26" dur="20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p:bldP spid="45" grpId="0"/>
      <p:bldP spid="46" grpId="0"/>
      <p:bldP spid="44"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66"/>
          <p:cNvGrpSpPr/>
          <p:nvPr/>
        </p:nvGrpSpPr>
        <p:grpSpPr>
          <a:xfrm>
            <a:off x="0" y="263769"/>
            <a:ext cx="9144000" cy="6327790"/>
            <a:chOff x="0" y="0"/>
            <a:chExt cx="9144000" cy="6855106"/>
          </a:xfrm>
        </p:grpSpPr>
        <p:pic>
          <p:nvPicPr>
            <p:cNvPr id="3" name="Picture 2" descr="E:\baft farsoode\ax\pic\bird%20view.jpg"/>
            <p:cNvPicPr>
              <a:picLocks noChangeAspect="1" noChangeArrowheads="1"/>
            </p:cNvPicPr>
            <p:nvPr/>
          </p:nvPicPr>
          <p:blipFill>
            <a:blip r:embed="rId2">
              <a:clrChange>
                <a:clrFrom>
                  <a:srgbClr val="000000"/>
                </a:clrFrom>
                <a:clrTo>
                  <a:srgbClr val="000000">
                    <a:alpha val="0"/>
                  </a:srgbClr>
                </a:clrTo>
              </a:clrChange>
              <a:duotone>
                <a:schemeClr val="accent6">
                  <a:shade val="45000"/>
                  <a:satMod val="135000"/>
                </a:schemeClr>
                <a:prstClr val="white"/>
              </a:duotone>
              <a:lum bright="20000" contrast="-75000"/>
            </a:blip>
            <a:srcRect/>
            <a:stretch>
              <a:fillRect/>
            </a:stretch>
          </p:blipFill>
          <p:spPr bwMode="auto">
            <a:xfrm>
              <a:off x="0" y="2694698"/>
              <a:ext cx="9144000" cy="4160408"/>
            </a:xfrm>
            <a:prstGeom prst="rect">
              <a:avLst/>
            </a:prstGeom>
            <a:ln>
              <a:noFill/>
            </a:ln>
            <a:effectLst>
              <a:outerShdw blurRad="50800" dist="50800" dir="2700000" algn="tl" rotWithShape="0">
                <a:schemeClr val="tx1">
                  <a:alpha val="40000"/>
                </a:schemeClr>
              </a:outerShdw>
            </a:effectLst>
          </p:spPr>
        </p:pic>
        <p:grpSp>
          <p:nvGrpSpPr>
            <p:cNvPr id="4" name="Group 259"/>
            <p:cNvGrpSpPr/>
            <p:nvPr/>
          </p:nvGrpSpPr>
          <p:grpSpPr>
            <a:xfrm flipV="1">
              <a:off x="271048" y="857232"/>
              <a:ext cx="5944026" cy="4143404"/>
              <a:chOff x="-236" y="1676402"/>
              <a:chExt cx="5944026" cy="5181601"/>
            </a:xfrm>
          </p:grpSpPr>
          <p:sp>
            <p:nvSpPr>
              <p:cNvPr id="250" name="Rectangle 25"/>
              <p:cNvSpPr>
                <a:spLocks noChangeArrowheads="1"/>
              </p:cNvSpPr>
              <p:nvPr/>
            </p:nvSpPr>
            <p:spPr bwMode="auto">
              <a:xfrm>
                <a:off x="329988" y="4038602"/>
                <a:ext cx="165112" cy="2667001"/>
              </a:xfrm>
              <a:prstGeom prst="rect">
                <a:avLst/>
              </a:prstGeom>
              <a:gradFill rotWithShape="1">
                <a:gsLst>
                  <a:gs pos="0">
                    <a:schemeClr val="bg1">
                      <a:lumMod val="65000"/>
                    </a:schemeClr>
                  </a:gs>
                  <a:gs pos="100000">
                    <a:srgbClr val="FFFFCC"/>
                  </a:gs>
                </a:gsLst>
                <a:lin ang="5400000" scaled="1"/>
              </a:gradFill>
              <a:ln w="9525">
                <a:noFill/>
                <a:miter lim="800000"/>
                <a:headEnd/>
                <a:tailEnd/>
              </a:ln>
              <a:effectLst/>
            </p:spPr>
            <p:txBody>
              <a:bodyPr wrap="none" anchor="ctr"/>
              <a:lstStyle/>
              <a:p>
                <a:pPr>
                  <a:defRPr/>
                </a:pPr>
                <a:endParaRPr lang="fa-IR" sz="1662" kern="0">
                  <a:solidFill>
                    <a:sysClr val="windowText" lastClr="000000"/>
                  </a:solidFill>
                </a:endParaRPr>
              </a:p>
            </p:txBody>
          </p:sp>
          <p:sp>
            <p:nvSpPr>
              <p:cNvPr id="251" name="Rectangle 26"/>
              <p:cNvSpPr>
                <a:spLocks noChangeArrowheads="1"/>
              </p:cNvSpPr>
              <p:nvPr/>
            </p:nvSpPr>
            <p:spPr bwMode="auto">
              <a:xfrm>
                <a:off x="164876" y="6400803"/>
                <a:ext cx="3219681" cy="152400"/>
              </a:xfrm>
              <a:prstGeom prst="rect">
                <a:avLst/>
              </a:prstGeom>
              <a:gradFill rotWithShape="1">
                <a:gsLst>
                  <a:gs pos="0">
                    <a:srgbClr val="FFFFCC"/>
                  </a:gs>
                  <a:gs pos="100000">
                    <a:srgbClr val="FFFFCC">
                      <a:gamma/>
                      <a:shade val="46275"/>
                      <a:invGamma/>
                    </a:srgbClr>
                  </a:gs>
                </a:gsLst>
                <a:lin ang="0" scaled="1"/>
              </a:gradFill>
              <a:ln w="9525">
                <a:noFill/>
                <a:miter lim="800000"/>
                <a:headEnd/>
                <a:tailEnd/>
              </a:ln>
              <a:effectLst/>
            </p:spPr>
            <p:txBody>
              <a:bodyPr wrap="none" anchor="ctr"/>
              <a:lstStyle/>
              <a:p>
                <a:pPr>
                  <a:defRPr/>
                </a:pPr>
                <a:endParaRPr lang="fa-IR" sz="1662" kern="0">
                  <a:solidFill>
                    <a:sysClr val="windowText" lastClr="000000"/>
                  </a:solidFill>
                </a:endParaRPr>
              </a:p>
            </p:txBody>
          </p:sp>
          <p:sp>
            <p:nvSpPr>
              <p:cNvPr id="252" name="Rectangle 27"/>
              <p:cNvSpPr>
                <a:spLocks noChangeArrowheads="1"/>
              </p:cNvSpPr>
              <p:nvPr/>
            </p:nvSpPr>
            <p:spPr bwMode="auto">
              <a:xfrm>
                <a:off x="495100" y="5791203"/>
                <a:ext cx="82556" cy="609600"/>
              </a:xfrm>
              <a:prstGeom prst="rect">
                <a:avLst/>
              </a:prstGeom>
              <a:solidFill>
                <a:srgbClr val="CC9900"/>
              </a:solidFill>
              <a:ln w="9525">
                <a:noFill/>
                <a:miter lim="800000"/>
                <a:headEnd/>
                <a:tailEnd/>
              </a:ln>
              <a:effectLst/>
            </p:spPr>
            <p:txBody>
              <a:bodyPr wrap="none" anchor="ctr"/>
              <a:lstStyle/>
              <a:p>
                <a:pPr>
                  <a:defRPr/>
                </a:pPr>
                <a:endParaRPr lang="fa-IR" sz="1662" kern="0">
                  <a:solidFill>
                    <a:sysClr val="windowText" lastClr="000000"/>
                  </a:solidFill>
                </a:endParaRPr>
              </a:p>
            </p:txBody>
          </p:sp>
          <p:sp>
            <p:nvSpPr>
              <p:cNvPr id="253" name="Rectangle 28"/>
              <p:cNvSpPr>
                <a:spLocks noChangeArrowheads="1"/>
              </p:cNvSpPr>
              <p:nvPr/>
            </p:nvSpPr>
            <p:spPr bwMode="auto">
              <a:xfrm rot="5400000">
                <a:off x="828501" y="6073757"/>
                <a:ext cx="76200" cy="577891"/>
              </a:xfrm>
              <a:prstGeom prst="rect">
                <a:avLst/>
              </a:prstGeom>
              <a:solidFill>
                <a:srgbClr val="CC9900"/>
              </a:solidFill>
              <a:ln w="9525">
                <a:noFill/>
                <a:miter lim="800000"/>
                <a:headEnd/>
                <a:tailEnd/>
              </a:ln>
              <a:effectLst/>
            </p:spPr>
            <p:txBody>
              <a:bodyPr wrap="none" anchor="ctr"/>
              <a:lstStyle/>
              <a:p>
                <a:pPr>
                  <a:defRPr/>
                </a:pPr>
                <a:endParaRPr lang="fa-IR" sz="1662" kern="0">
                  <a:solidFill>
                    <a:sysClr val="windowText" lastClr="000000"/>
                  </a:solidFill>
                </a:endParaRPr>
              </a:p>
            </p:txBody>
          </p:sp>
          <p:sp>
            <p:nvSpPr>
              <p:cNvPr id="254" name="Line 29"/>
              <p:cNvSpPr>
                <a:spLocks noChangeShapeType="1"/>
              </p:cNvSpPr>
              <p:nvPr/>
            </p:nvSpPr>
            <p:spPr bwMode="auto">
              <a:xfrm>
                <a:off x="3384557" y="6477003"/>
                <a:ext cx="1568562" cy="0"/>
              </a:xfrm>
              <a:prstGeom prst="line">
                <a:avLst/>
              </a:prstGeom>
              <a:ln w="12700">
                <a:prstDash val="sysDot"/>
                <a:headEnd/>
                <a:tailEnd/>
              </a:ln>
            </p:spPr>
            <p:style>
              <a:lnRef idx="1">
                <a:schemeClr val="dk1"/>
              </a:lnRef>
              <a:fillRef idx="0">
                <a:schemeClr val="dk1"/>
              </a:fillRef>
              <a:effectRef idx="0">
                <a:schemeClr val="dk1"/>
              </a:effectRef>
              <a:fontRef idx="minor">
                <a:schemeClr val="tx1"/>
              </a:fontRef>
            </p:style>
            <p:txBody>
              <a:bodyPr/>
              <a:lstStyle/>
              <a:p>
                <a:pPr>
                  <a:defRPr/>
                </a:pPr>
                <a:endParaRPr lang="fa-IR" sz="1662" kern="0">
                  <a:solidFill>
                    <a:sysClr val="windowText" lastClr="000000"/>
                  </a:solidFill>
                </a:endParaRPr>
              </a:p>
            </p:txBody>
          </p:sp>
          <p:sp>
            <p:nvSpPr>
              <p:cNvPr id="255" name="Line 30"/>
              <p:cNvSpPr>
                <a:spLocks noChangeShapeType="1"/>
              </p:cNvSpPr>
              <p:nvPr/>
            </p:nvSpPr>
            <p:spPr bwMode="auto">
              <a:xfrm>
                <a:off x="3384557" y="6553203"/>
                <a:ext cx="2559233" cy="0"/>
              </a:xfrm>
              <a:prstGeom prst="line">
                <a:avLst/>
              </a:prstGeom>
              <a:ln w="19050">
                <a:prstDash val="sysDot"/>
                <a:headEnd/>
                <a:tailEnd/>
              </a:ln>
            </p:spPr>
            <p:style>
              <a:lnRef idx="1">
                <a:schemeClr val="accent1"/>
              </a:lnRef>
              <a:fillRef idx="0">
                <a:schemeClr val="accent1"/>
              </a:fillRef>
              <a:effectRef idx="0">
                <a:schemeClr val="accent1"/>
              </a:effectRef>
              <a:fontRef idx="minor">
                <a:schemeClr val="tx1"/>
              </a:fontRef>
            </p:style>
            <p:txBody>
              <a:bodyPr/>
              <a:lstStyle/>
              <a:p>
                <a:pPr>
                  <a:defRPr/>
                </a:pPr>
                <a:endParaRPr lang="fa-IR" sz="1662" kern="0">
                  <a:solidFill>
                    <a:sysClr val="windowText" lastClr="000000"/>
                  </a:solidFill>
                </a:endParaRPr>
              </a:p>
            </p:txBody>
          </p:sp>
          <p:sp>
            <p:nvSpPr>
              <p:cNvPr id="256" name="Line 32"/>
              <p:cNvSpPr>
                <a:spLocks noChangeShapeType="1"/>
              </p:cNvSpPr>
              <p:nvPr/>
            </p:nvSpPr>
            <p:spPr bwMode="auto">
              <a:xfrm flipH="1">
                <a:off x="-236" y="6477003"/>
                <a:ext cx="3384793" cy="0"/>
              </a:xfrm>
              <a:prstGeom prst="line">
                <a:avLst/>
              </a:prstGeom>
              <a:noFill/>
              <a:ln w="22225">
                <a:solidFill>
                  <a:srgbClr val="9383B3"/>
                </a:solidFill>
                <a:prstDash val="sysDot"/>
                <a:round/>
                <a:headEnd/>
                <a:tailEnd/>
              </a:ln>
              <a:effectLst/>
            </p:spPr>
            <p:txBody>
              <a:bodyPr/>
              <a:lstStyle/>
              <a:p>
                <a:pPr>
                  <a:defRPr/>
                </a:pPr>
                <a:endParaRPr lang="fa-IR" sz="1662" kern="0">
                  <a:solidFill>
                    <a:sysClr val="windowText" lastClr="000000"/>
                  </a:solidFill>
                </a:endParaRPr>
              </a:p>
            </p:txBody>
          </p:sp>
          <p:sp>
            <p:nvSpPr>
              <p:cNvPr id="257" name="Line 33"/>
              <p:cNvSpPr>
                <a:spLocks noChangeShapeType="1"/>
              </p:cNvSpPr>
              <p:nvPr/>
            </p:nvSpPr>
            <p:spPr bwMode="auto">
              <a:xfrm flipV="1">
                <a:off x="412544" y="4038602"/>
                <a:ext cx="0" cy="2819401"/>
              </a:xfrm>
              <a:prstGeom prst="line">
                <a:avLst/>
              </a:prstGeom>
              <a:noFill/>
              <a:ln w="22225">
                <a:solidFill>
                  <a:srgbClr val="9383B3"/>
                </a:solidFill>
                <a:prstDash val="sysDot"/>
                <a:round/>
                <a:headEnd/>
                <a:tailEnd/>
              </a:ln>
              <a:effectLst/>
            </p:spPr>
            <p:txBody>
              <a:bodyPr/>
              <a:lstStyle/>
              <a:p>
                <a:pPr>
                  <a:defRPr/>
                </a:pPr>
                <a:endParaRPr lang="fa-IR" sz="1662" kern="0">
                  <a:solidFill>
                    <a:sysClr val="windowText" lastClr="000000"/>
                  </a:solidFill>
                </a:endParaRPr>
              </a:p>
            </p:txBody>
          </p:sp>
          <p:sp>
            <p:nvSpPr>
              <p:cNvPr id="258" name="Line 34"/>
              <p:cNvSpPr>
                <a:spLocks noChangeShapeType="1"/>
              </p:cNvSpPr>
              <p:nvPr/>
            </p:nvSpPr>
            <p:spPr bwMode="auto">
              <a:xfrm flipV="1">
                <a:off x="412544" y="2362202"/>
                <a:ext cx="0" cy="1676400"/>
              </a:xfrm>
              <a:prstGeom prst="line">
                <a:avLst/>
              </a:prstGeom>
              <a:ln w="12700">
                <a:prstDash val="sysDot"/>
                <a:headEnd/>
                <a:tailEnd/>
              </a:ln>
            </p:spPr>
            <p:style>
              <a:lnRef idx="1">
                <a:schemeClr val="dk1"/>
              </a:lnRef>
              <a:fillRef idx="0">
                <a:schemeClr val="dk1"/>
              </a:fillRef>
              <a:effectRef idx="0">
                <a:schemeClr val="dk1"/>
              </a:effectRef>
              <a:fontRef idx="minor">
                <a:schemeClr val="tx1"/>
              </a:fontRef>
            </p:style>
            <p:txBody>
              <a:bodyPr/>
              <a:lstStyle/>
              <a:p>
                <a:pPr>
                  <a:defRPr/>
                </a:pPr>
                <a:endParaRPr lang="fa-IR" sz="1662" kern="0">
                  <a:solidFill>
                    <a:sysClr val="windowText" lastClr="000000"/>
                  </a:solidFill>
                </a:endParaRPr>
              </a:p>
            </p:txBody>
          </p:sp>
          <p:sp>
            <p:nvSpPr>
              <p:cNvPr id="259" name="Line 35"/>
              <p:cNvSpPr>
                <a:spLocks noChangeShapeType="1"/>
              </p:cNvSpPr>
              <p:nvPr/>
            </p:nvSpPr>
            <p:spPr bwMode="auto">
              <a:xfrm flipV="1">
                <a:off x="329988" y="1676402"/>
                <a:ext cx="0" cy="2362200"/>
              </a:xfrm>
              <a:prstGeom prst="line">
                <a:avLst/>
              </a:prstGeom>
              <a:ln w="19050">
                <a:prstDash val="sysDot"/>
                <a:headEnd/>
                <a:tailEnd/>
              </a:ln>
            </p:spPr>
            <p:style>
              <a:lnRef idx="1">
                <a:schemeClr val="accent1"/>
              </a:lnRef>
              <a:fillRef idx="0">
                <a:schemeClr val="accent1"/>
              </a:fillRef>
              <a:effectRef idx="0">
                <a:schemeClr val="accent1"/>
              </a:effectRef>
              <a:fontRef idx="minor">
                <a:schemeClr val="tx1"/>
              </a:fontRef>
            </p:style>
            <p:txBody>
              <a:bodyPr/>
              <a:lstStyle/>
              <a:p>
                <a:pPr>
                  <a:defRPr/>
                </a:pPr>
                <a:endParaRPr lang="fa-IR" sz="1662" kern="0">
                  <a:solidFill>
                    <a:sysClr val="windowText" lastClr="000000"/>
                  </a:solidFill>
                </a:endParaRPr>
              </a:p>
            </p:txBody>
          </p:sp>
        </p:grpSp>
        <p:grpSp>
          <p:nvGrpSpPr>
            <p:cNvPr id="5" name="Group 15"/>
            <p:cNvGrpSpPr/>
            <p:nvPr/>
          </p:nvGrpSpPr>
          <p:grpSpPr>
            <a:xfrm>
              <a:off x="67432" y="538679"/>
              <a:ext cx="5218950" cy="3318948"/>
              <a:chOff x="73051" y="538679"/>
              <a:chExt cx="5653862" cy="3318948"/>
            </a:xfrm>
          </p:grpSpPr>
          <p:sp>
            <p:nvSpPr>
              <p:cNvPr id="7" name="Rectangle 6"/>
              <p:cNvSpPr/>
              <p:nvPr/>
            </p:nvSpPr>
            <p:spPr>
              <a:xfrm>
                <a:off x="1824455" y="538679"/>
                <a:ext cx="3902458" cy="407750"/>
              </a:xfrm>
              <a:prstGeom prst="rect">
                <a:avLst/>
              </a:prstGeom>
            </p:spPr>
            <p:txBody>
              <a:bodyPr wrap="none">
                <a:spAutoFit/>
              </a:bodyPr>
              <a:lstStyle/>
              <a:p>
                <a:pPr>
                  <a:defRPr/>
                </a:pPr>
                <a:r>
                  <a:rPr lang="en-US" sz="1846" b="1" kern="0" dirty="0">
                    <a:ln w="10541" cmpd="sng">
                      <a:solidFill>
                        <a:srgbClr val="EAEAEA">
                          <a:shade val="88000"/>
                          <a:satMod val="110000"/>
                        </a:srgbClr>
                      </a:solidFill>
                      <a:prstDash val="solid"/>
                    </a:ln>
                    <a:gradFill>
                      <a:gsLst>
                        <a:gs pos="0">
                          <a:srgbClr val="EAEAEA">
                            <a:tint val="40000"/>
                            <a:satMod val="250000"/>
                          </a:srgbClr>
                        </a:gs>
                        <a:gs pos="9000">
                          <a:srgbClr val="EAEAEA">
                            <a:tint val="52000"/>
                            <a:satMod val="300000"/>
                          </a:srgbClr>
                        </a:gs>
                        <a:gs pos="50000">
                          <a:srgbClr val="EAEAEA">
                            <a:shade val="20000"/>
                            <a:satMod val="300000"/>
                          </a:srgbClr>
                        </a:gs>
                        <a:gs pos="79000">
                          <a:srgbClr val="EAEAEA">
                            <a:tint val="52000"/>
                            <a:satMod val="300000"/>
                          </a:srgbClr>
                        </a:gs>
                        <a:gs pos="100000">
                          <a:srgbClr val="EAEAEA">
                            <a:tint val="40000"/>
                            <a:satMod val="250000"/>
                          </a:srgbClr>
                        </a:gs>
                      </a:gsLst>
                      <a:lin ang="5400000"/>
                    </a:gradFill>
                    <a:latin typeface="BankGothic Lt BT" pitchFamily="34" charset="0"/>
                  </a:rPr>
                  <a:t>(</a:t>
                </a:r>
                <a:r>
                  <a:rPr lang="en-US" sz="1846" b="1" kern="0" dirty="0" err="1">
                    <a:ln w="10541" cmpd="sng">
                      <a:solidFill>
                        <a:srgbClr val="EAEAEA">
                          <a:shade val="88000"/>
                          <a:satMod val="110000"/>
                        </a:srgbClr>
                      </a:solidFill>
                      <a:prstDash val="solid"/>
                    </a:ln>
                    <a:gradFill>
                      <a:gsLst>
                        <a:gs pos="0">
                          <a:srgbClr val="EAEAEA">
                            <a:tint val="40000"/>
                            <a:satMod val="250000"/>
                          </a:srgbClr>
                        </a:gs>
                        <a:gs pos="9000">
                          <a:srgbClr val="EAEAEA">
                            <a:tint val="52000"/>
                            <a:satMod val="300000"/>
                          </a:srgbClr>
                        </a:gs>
                        <a:gs pos="50000">
                          <a:srgbClr val="EAEAEA">
                            <a:shade val="20000"/>
                            <a:satMod val="300000"/>
                          </a:srgbClr>
                        </a:gs>
                        <a:gs pos="79000">
                          <a:srgbClr val="EAEAEA">
                            <a:tint val="52000"/>
                            <a:satMod val="300000"/>
                          </a:srgbClr>
                        </a:gs>
                        <a:gs pos="100000">
                          <a:srgbClr val="EAEAEA">
                            <a:tint val="40000"/>
                            <a:satMod val="250000"/>
                          </a:srgbClr>
                        </a:gs>
                      </a:gsLst>
                      <a:lin ang="5400000"/>
                    </a:gradFill>
                    <a:latin typeface="BankGothic Lt BT" pitchFamily="34" charset="0"/>
                  </a:rPr>
                  <a:t>beinolharamein</a:t>
                </a:r>
                <a:r>
                  <a:rPr lang="en-US" sz="1846" b="1" kern="0" dirty="0">
                    <a:ln w="10541" cmpd="sng">
                      <a:solidFill>
                        <a:srgbClr val="EAEAEA">
                          <a:shade val="88000"/>
                          <a:satMod val="110000"/>
                        </a:srgbClr>
                      </a:solidFill>
                      <a:prstDash val="solid"/>
                    </a:ln>
                    <a:gradFill>
                      <a:gsLst>
                        <a:gs pos="0">
                          <a:srgbClr val="EAEAEA">
                            <a:tint val="40000"/>
                            <a:satMod val="250000"/>
                          </a:srgbClr>
                        </a:gs>
                        <a:gs pos="9000">
                          <a:srgbClr val="EAEAEA">
                            <a:tint val="52000"/>
                            <a:satMod val="300000"/>
                          </a:srgbClr>
                        </a:gs>
                        <a:gs pos="50000">
                          <a:srgbClr val="EAEAEA">
                            <a:shade val="20000"/>
                            <a:satMod val="300000"/>
                          </a:srgbClr>
                        </a:gs>
                        <a:gs pos="79000">
                          <a:srgbClr val="EAEAEA">
                            <a:tint val="52000"/>
                            <a:satMod val="300000"/>
                          </a:srgbClr>
                        </a:gs>
                        <a:gs pos="100000">
                          <a:srgbClr val="EAEAEA">
                            <a:tint val="40000"/>
                            <a:satMod val="250000"/>
                          </a:srgbClr>
                        </a:gs>
                      </a:gsLst>
                      <a:lin ang="5400000"/>
                    </a:gradFill>
                    <a:latin typeface="BankGothic Lt BT" pitchFamily="34" charset="0"/>
                  </a:rPr>
                  <a:t> of shiraz)</a:t>
                </a:r>
                <a:endParaRPr lang="fa-IR" sz="1846" b="1" kern="0" dirty="0">
                  <a:ln w="10541" cmpd="sng">
                    <a:solidFill>
                      <a:srgbClr val="EAEAEA">
                        <a:shade val="88000"/>
                        <a:satMod val="110000"/>
                      </a:srgbClr>
                    </a:solidFill>
                    <a:prstDash val="solid"/>
                  </a:ln>
                  <a:gradFill>
                    <a:gsLst>
                      <a:gs pos="0">
                        <a:srgbClr val="EAEAEA">
                          <a:tint val="40000"/>
                          <a:satMod val="250000"/>
                        </a:srgbClr>
                      </a:gs>
                      <a:gs pos="9000">
                        <a:srgbClr val="EAEAEA">
                          <a:tint val="52000"/>
                          <a:satMod val="300000"/>
                        </a:srgbClr>
                      </a:gs>
                      <a:gs pos="50000">
                        <a:srgbClr val="EAEAEA">
                          <a:shade val="20000"/>
                          <a:satMod val="300000"/>
                        </a:srgbClr>
                      </a:gs>
                      <a:gs pos="79000">
                        <a:srgbClr val="EAEAEA">
                          <a:tint val="52000"/>
                          <a:satMod val="300000"/>
                        </a:srgbClr>
                      </a:gs>
                      <a:gs pos="100000">
                        <a:srgbClr val="EAEAEA">
                          <a:tint val="40000"/>
                          <a:satMod val="250000"/>
                        </a:srgbClr>
                      </a:gs>
                    </a:gsLst>
                    <a:lin ang="5400000"/>
                  </a:gradFill>
                  <a:latin typeface="BankGothic Lt BT" pitchFamily="34" charset="0"/>
                </a:endParaRPr>
              </a:p>
            </p:txBody>
          </p:sp>
          <p:sp>
            <p:nvSpPr>
              <p:cNvPr id="8" name="Rectangle 7"/>
              <p:cNvSpPr/>
              <p:nvPr/>
            </p:nvSpPr>
            <p:spPr>
              <a:xfrm rot="16200000">
                <a:off x="-1131431" y="2276027"/>
                <a:ext cx="2786082" cy="377118"/>
              </a:xfrm>
              <a:prstGeom prst="rect">
                <a:avLst/>
              </a:prstGeom>
            </p:spPr>
            <p:txBody>
              <a:bodyPr wrap="square">
                <a:spAutoFit/>
                <a:scene3d>
                  <a:camera prst="orthographicFront"/>
                  <a:lightRig rig="glow" dir="tl">
                    <a:rot lat="0" lon="0" rev="5400000"/>
                  </a:lightRig>
                </a:scene3d>
                <a:sp3d contourW="12700">
                  <a:bevelT w="25400" h="25400"/>
                  <a:contourClr>
                    <a:schemeClr val="accent6">
                      <a:shade val="73000"/>
                    </a:schemeClr>
                  </a:contourClr>
                </a:sp3d>
              </a:bodyPr>
              <a:lstStyle/>
              <a:p>
                <a:pPr algn="ctr"/>
                <a:r>
                  <a:rPr lang="fa-IR" sz="1662" b="1" dirty="0">
                    <a:ln w="11430"/>
                    <a:gradFill>
                      <a:gsLst>
                        <a:gs pos="0">
                          <a:srgbClr val="555555">
                            <a:tint val="90000"/>
                            <a:satMod val="120000"/>
                          </a:srgbClr>
                        </a:gs>
                        <a:gs pos="25000">
                          <a:srgbClr val="555555">
                            <a:tint val="93000"/>
                            <a:satMod val="120000"/>
                          </a:srgbClr>
                        </a:gs>
                        <a:gs pos="50000">
                          <a:srgbClr val="555555">
                            <a:shade val="89000"/>
                            <a:satMod val="110000"/>
                          </a:srgbClr>
                        </a:gs>
                        <a:gs pos="75000">
                          <a:srgbClr val="555555">
                            <a:tint val="93000"/>
                            <a:satMod val="120000"/>
                          </a:srgbClr>
                        </a:gs>
                        <a:gs pos="100000">
                          <a:srgbClr val="555555">
                            <a:tint val="90000"/>
                            <a:satMod val="120000"/>
                          </a:srgbClr>
                        </a:gs>
                      </a:gsLst>
                      <a:lin ang="5400000"/>
                    </a:gradFill>
                    <a:effectLst>
                      <a:outerShdw blurRad="80000" dist="40000" dir="5040000" algn="tl">
                        <a:srgbClr val="000000">
                          <a:alpha val="30000"/>
                        </a:srgbClr>
                      </a:outerShdw>
                    </a:effectLst>
                    <a:cs typeface="B Kamran" pitchFamily="2" charset="-78"/>
                  </a:rPr>
                  <a:t>بین الحرمین شیراز</a:t>
                </a:r>
              </a:p>
            </p:txBody>
          </p:sp>
        </p:grpSp>
        <p:pic>
          <p:nvPicPr>
            <p:cNvPr id="235" name="Picture 6" descr="شاهچراغ؛ شیراز؛ عکس از آنوبانینی">
              <a:hlinkClick r:id="rId3"/>
            </p:cNvPr>
            <p:cNvPicPr>
              <a:picLocks noChangeAspect="1" noChangeArrowheads="1"/>
            </p:cNvPicPr>
            <p:nvPr/>
          </p:nvPicPr>
          <p:blipFill>
            <a:blip r:embed="rId4">
              <a:clrChange>
                <a:clrFrom>
                  <a:srgbClr val="03030F"/>
                </a:clrFrom>
                <a:clrTo>
                  <a:srgbClr val="03030F">
                    <a:alpha val="0"/>
                  </a:srgbClr>
                </a:clrTo>
              </a:clrChange>
            </a:blip>
            <a:srcRect/>
            <a:stretch>
              <a:fillRect/>
            </a:stretch>
          </p:blipFill>
          <p:spPr bwMode="auto">
            <a:xfrm>
              <a:off x="7212343" y="285728"/>
              <a:ext cx="1931657" cy="1191187"/>
            </a:xfrm>
            <a:prstGeom prst="rect">
              <a:avLst/>
            </a:prstGeom>
            <a:ln>
              <a:noFill/>
            </a:ln>
            <a:effectLst>
              <a:outerShdw blurRad="50800" dist="38100" dir="2700000" algn="tl" rotWithShape="0">
                <a:prstClr val="black">
                  <a:alpha val="40000"/>
                </a:prstClr>
              </a:outerShdw>
              <a:softEdge rad="63500"/>
            </a:effectLst>
          </p:spPr>
        </p:pic>
        <p:pic>
          <p:nvPicPr>
            <p:cNvPr id="1028" name="Picture 4" descr="E:\baft farsoode\ax\pic\shahchw.jpg"/>
            <p:cNvPicPr>
              <a:picLocks noChangeAspect="1" noChangeArrowheads="1"/>
            </p:cNvPicPr>
            <p:nvPr/>
          </p:nvPicPr>
          <p:blipFill>
            <a:blip r:embed="rId5" cstate="screen">
              <a:clrChange>
                <a:clrFrom>
                  <a:srgbClr val="BEE2FA"/>
                </a:clrFrom>
                <a:clrTo>
                  <a:srgbClr val="BEE2FA">
                    <a:alpha val="0"/>
                  </a:srgbClr>
                </a:clrTo>
              </a:clrChange>
              <a:extLst>
                <a:ext uri="{28A0092B-C50C-407E-A947-70E740481C1C}">
                  <a14:useLocalDpi xmlns:a14="http://schemas.microsoft.com/office/drawing/2010/main"/>
                </a:ext>
              </a:extLst>
            </a:blip>
            <a:srcRect/>
            <a:stretch>
              <a:fillRect/>
            </a:stretch>
          </p:blipFill>
          <p:spPr bwMode="auto">
            <a:xfrm>
              <a:off x="0" y="0"/>
              <a:ext cx="1813436" cy="1464431"/>
            </a:xfrm>
            <a:prstGeom prst="rect">
              <a:avLst/>
            </a:prstGeom>
            <a:ln>
              <a:noFill/>
            </a:ln>
            <a:effectLst>
              <a:outerShdw blurRad="50800" dist="38100" dir="2700000" algn="tl" rotWithShape="0">
                <a:prstClr val="black">
                  <a:alpha val="40000"/>
                </a:prstClr>
              </a:outerShdw>
              <a:softEdge rad="63500"/>
            </a:effectLst>
          </p:spPr>
        </p:pic>
        <p:cxnSp>
          <p:nvCxnSpPr>
            <p:cNvPr id="263" name="Straight Connector 262"/>
            <p:cNvCxnSpPr/>
            <p:nvPr/>
          </p:nvCxnSpPr>
          <p:spPr bwMode="auto">
            <a:xfrm rot="5400000">
              <a:off x="-1535949" y="4179099"/>
              <a:ext cx="4071966" cy="1588"/>
            </a:xfrm>
            <a:prstGeom prst="line">
              <a:avLst/>
            </a:prstGeom>
            <a:ln cmpd="dbl">
              <a:solidFill>
                <a:srgbClr val="D1D1D1"/>
              </a:solidFill>
              <a:prstDash val="solid"/>
              <a:headEnd type="none" w="sm" len="sm"/>
              <a:tailEnd type="none" w="sm" len="sm"/>
            </a:ln>
          </p:spPr>
          <p:style>
            <a:lnRef idx="3">
              <a:schemeClr val="accent1"/>
            </a:lnRef>
            <a:fillRef idx="0">
              <a:schemeClr val="accent1"/>
            </a:fillRef>
            <a:effectRef idx="2">
              <a:schemeClr val="accent1"/>
            </a:effectRef>
            <a:fontRef idx="minor">
              <a:schemeClr val="tx1"/>
            </a:fontRef>
          </p:style>
        </p:cxnSp>
      </p:grpSp>
      <p:pic>
        <p:nvPicPr>
          <p:cNvPr id="24" name="Picture 39" descr="Picture 005"/>
          <p:cNvPicPr>
            <a:picLocks noChangeAspect="1" noChangeArrowheads="1"/>
          </p:cNvPicPr>
          <p:nvPr/>
        </p:nvPicPr>
        <p:blipFill>
          <a:blip r:embed="rId6"/>
          <a:srcRect/>
          <a:stretch>
            <a:fillRect/>
          </a:stretch>
        </p:blipFill>
        <p:spPr bwMode="auto">
          <a:xfrm>
            <a:off x="3611725" y="1864430"/>
            <a:ext cx="1980306" cy="1371291"/>
          </a:xfrm>
          <a:prstGeom prst="rect">
            <a:avLst/>
          </a:prstGeom>
          <a:ln w="12065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p:spPr>
      </p:pic>
      <p:pic>
        <p:nvPicPr>
          <p:cNvPr id="25" name="Picture 40" descr="Picture 023"/>
          <p:cNvPicPr>
            <a:picLocks noChangeAspect="1" noChangeArrowheads="1"/>
          </p:cNvPicPr>
          <p:nvPr/>
        </p:nvPicPr>
        <p:blipFill>
          <a:blip r:embed="rId7"/>
          <a:srcRect/>
          <a:stretch>
            <a:fillRect/>
          </a:stretch>
        </p:blipFill>
        <p:spPr bwMode="auto">
          <a:xfrm>
            <a:off x="5755606" y="3348341"/>
            <a:ext cx="1981647" cy="1371291"/>
          </a:xfrm>
          <a:prstGeom prst="rect">
            <a:avLst/>
          </a:prstGeom>
          <a:ln w="12065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p:spPr>
      </p:pic>
      <p:pic>
        <p:nvPicPr>
          <p:cNvPr id="26" name="Picture 41" descr="Picture 021"/>
          <p:cNvPicPr>
            <a:picLocks noChangeAspect="1" noChangeArrowheads="1"/>
          </p:cNvPicPr>
          <p:nvPr/>
        </p:nvPicPr>
        <p:blipFill>
          <a:blip r:embed="rId8"/>
          <a:srcRect/>
          <a:stretch>
            <a:fillRect/>
          </a:stretch>
        </p:blipFill>
        <p:spPr bwMode="auto">
          <a:xfrm>
            <a:off x="1489300" y="3348342"/>
            <a:ext cx="1964217" cy="1361390"/>
          </a:xfrm>
          <a:prstGeom prst="rect">
            <a:avLst/>
          </a:prstGeom>
          <a:ln w="12065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p:spPr>
      </p:pic>
      <p:pic>
        <p:nvPicPr>
          <p:cNvPr id="27" name="Picture 42" descr="Picture 028"/>
          <p:cNvPicPr>
            <a:picLocks noChangeAspect="1" noChangeArrowheads="1"/>
          </p:cNvPicPr>
          <p:nvPr/>
        </p:nvPicPr>
        <p:blipFill>
          <a:blip r:embed="rId9"/>
          <a:srcRect/>
          <a:stretch>
            <a:fillRect/>
          </a:stretch>
        </p:blipFill>
        <p:spPr bwMode="auto">
          <a:xfrm>
            <a:off x="3622450" y="3348342"/>
            <a:ext cx="2000418" cy="136139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28" name="Picture 43" descr="Picture 029"/>
          <p:cNvPicPr>
            <a:picLocks noChangeAspect="1" noChangeArrowheads="1"/>
          </p:cNvPicPr>
          <p:nvPr/>
        </p:nvPicPr>
        <p:blipFill>
          <a:blip r:embed="rId10"/>
          <a:srcRect/>
          <a:stretch>
            <a:fillRect/>
          </a:stretch>
        </p:blipFill>
        <p:spPr bwMode="auto">
          <a:xfrm>
            <a:off x="3638543" y="4826070"/>
            <a:ext cx="1981647" cy="1371291"/>
          </a:xfrm>
          <a:prstGeom prst="rect">
            <a:avLst/>
          </a:prstGeom>
          <a:ln w="12065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p:spPr>
      </p:pic>
      <p:pic>
        <p:nvPicPr>
          <p:cNvPr id="29" name="Picture 44" descr="Picture 036"/>
          <p:cNvPicPr>
            <a:picLocks noChangeAspect="1" noChangeArrowheads="1"/>
          </p:cNvPicPr>
          <p:nvPr/>
        </p:nvPicPr>
        <p:blipFill>
          <a:blip r:embed="rId11"/>
          <a:srcRect/>
          <a:stretch>
            <a:fillRect/>
          </a:stretch>
        </p:blipFill>
        <p:spPr bwMode="auto">
          <a:xfrm>
            <a:off x="1489300" y="4826070"/>
            <a:ext cx="1980307" cy="1371291"/>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30" name="Picture 45" descr="Picture 002"/>
          <p:cNvPicPr>
            <a:picLocks noChangeAspect="1" noChangeArrowheads="1"/>
          </p:cNvPicPr>
          <p:nvPr/>
        </p:nvPicPr>
        <p:blipFill>
          <a:blip r:embed="rId12"/>
          <a:srcRect/>
          <a:stretch>
            <a:fillRect/>
          </a:stretch>
        </p:blipFill>
        <p:spPr bwMode="auto">
          <a:xfrm>
            <a:off x="5755606" y="4826068"/>
            <a:ext cx="1981647" cy="1372529"/>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31" name="Picture 46" descr="Picture 004"/>
          <p:cNvPicPr>
            <a:picLocks noChangeAspect="1" noChangeArrowheads="1"/>
          </p:cNvPicPr>
          <p:nvPr/>
        </p:nvPicPr>
        <p:blipFill>
          <a:blip r:embed="rId13"/>
          <a:srcRect/>
          <a:stretch>
            <a:fillRect/>
          </a:stretch>
        </p:blipFill>
        <p:spPr bwMode="auto">
          <a:xfrm>
            <a:off x="5680522" y="1864430"/>
            <a:ext cx="1980307" cy="1371291"/>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32" name="Picture 47" descr="Picture 010"/>
          <p:cNvPicPr>
            <a:picLocks noChangeAspect="1" noChangeArrowheads="1"/>
          </p:cNvPicPr>
          <p:nvPr/>
        </p:nvPicPr>
        <p:blipFill>
          <a:blip r:embed="rId14"/>
          <a:srcRect/>
          <a:stretch>
            <a:fillRect/>
          </a:stretch>
        </p:blipFill>
        <p:spPr bwMode="auto">
          <a:xfrm>
            <a:off x="1489300" y="1864430"/>
            <a:ext cx="1980307" cy="1371291"/>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186978373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66"/>
          <p:cNvGrpSpPr/>
          <p:nvPr/>
        </p:nvGrpSpPr>
        <p:grpSpPr>
          <a:xfrm>
            <a:off x="0" y="263769"/>
            <a:ext cx="9144000" cy="6327790"/>
            <a:chOff x="0" y="0"/>
            <a:chExt cx="9144000" cy="6855106"/>
          </a:xfrm>
        </p:grpSpPr>
        <p:pic>
          <p:nvPicPr>
            <p:cNvPr id="3" name="Picture 2" descr="E:\baft farsoode\ax\pic\bird%20view.jpg"/>
            <p:cNvPicPr>
              <a:picLocks noChangeAspect="1" noChangeArrowheads="1"/>
            </p:cNvPicPr>
            <p:nvPr/>
          </p:nvPicPr>
          <p:blipFill>
            <a:blip r:embed="rId2">
              <a:clrChange>
                <a:clrFrom>
                  <a:srgbClr val="000000"/>
                </a:clrFrom>
                <a:clrTo>
                  <a:srgbClr val="000000">
                    <a:alpha val="0"/>
                  </a:srgbClr>
                </a:clrTo>
              </a:clrChange>
              <a:duotone>
                <a:schemeClr val="accent6">
                  <a:shade val="45000"/>
                  <a:satMod val="135000"/>
                </a:schemeClr>
                <a:prstClr val="white"/>
              </a:duotone>
              <a:lum bright="20000" contrast="-75000"/>
            </a:blip>
            <a:srcRect/>
            <a:stretch>
              <a:fillRect/>
            </a:stretch>
          </p:blipFill>
          <p:spPr bwMode="auto">
            <a:xfrm>
              <a:off x="0" y="2694698"/>
              <a:ext cx="9144000" cy="4160408"/>
            </a:xfrm>
            <a:prstGeom prst="rect">
              <a:avLst/>
            </a:prstGeom>
            <a:ln>
              <a:noFill/>
            </a:ln>
            <a:effectLst>
              <a:outerShdw blurRad="50800" dist="50800" dir="2700000" algn="tl" rotWithShape="0">
                <a:schemeClr val="tx1">
                  <a:alpha val="40000"/>
                </a:schemeClr>
              </a:outerShdw>
            </a:effectLst>
          </p:spPr>
        </p:pic>
        <p:grpSp>
          <p:nvGrpSpPr>
            <p:cNvPr id="4" name="Group 259"/>
            <p:cNvGrpSpPr/>
            <p:nvPr/>
          </p:nvGrpSpPr>
          <p:grpSpPr>
            <a:xfrm flipV="1">
              <a:off x="271048" y="857232"/>
              <a:ext cx="5944026" cy="4143404"/>
              <a:chOff x="-236" y="1676402"/>
              <a:chExt cx="5944026" cy="5181601"/>
            </a:xfrm>
          </p:grpSpPr>
          <p:sp>
            <p:nvSpPr>
              <p:cNvPr id="250" name="Rectangle 25"/>
              <p:cNvSpPr>
                <a:spLocks noChangeArrowheads="1"/>
              </p:cNvSpPr>
              <p:nvPr/>
            </p:nvSpPr>
            <p:spPr bwMode="auto">
              <a:xfrm>
                <a:off x="329988" y="4038602"/>
                <a:ext cx="165112" cy="2667001"/>
              </a:xfrm>
              <a:prstGeom prst="rect">
                <a:avLst/>
              </a:prstGeom>
              <a:gradFill rotWithShape="1">
                <a:gsLst>
                  <a:gs pos="0">
                    <a:schemeClr val="bg1">
                      <a:lumMod val="65000"/>
                    </a:schemeClr>
                  </a:gs>
                  <a:gs pos="100000">
                    <a:srgbClr val="FFFFCC"/>
                  </a:gs>
                </a:gsLst>
                <a:lin ang="5400000" scaled="1"/>
              </a:gradFill>
              <a:ln w="9525">
                <a:noFill/>
                <a:miter lim="800000"/>
                <a:headEnd/>
                <a:tailEnd/>
              </a:ln>
              <a:effectLst/>
            </p:spPr>
            <p:txBody>
              <a:bodyPr wrap="none" anchor="ctr"/>
              <a:lstStyle/>
              <a:p>
                <a:pPr>
                  <a:defRPr/>
                </a:pPr>
                <a:endParaRPr lang="fa-IR" sz="1662" kern="0">
                  <a:solidFill>
                    <a:sysClr val="windowText" lastClr="000000"/>
                  </a:solidFill>
                </a:endParaRPr>
              </a:p>
            </p:txBody>
          </p:sp>
          <p:sp>
            <p:nvSpPr>
              <p:cNvPr id="251" name="Rectangle 26"/>
              <p:cNvSpPr>
                <a:spLocks noChangeArrowheads="1"/>
              </p:cNvSpPr>
              <p:nvPr/>
            </p:nvSpPr>
            <p:spPr bwMode="auto">
              <a:xfrm>
                <a:off x="164876" y="6400803"/>
                <a:ext cx="3219681" cy="152400"/>
              </a:xfrm>
              <a:prstGeom prst="rect">
                <a:avLst/>
              </a:prstGeom>
              <a:gradFill rotWithShape="1">
                <a:gsLst>
                  <a:gs pos="0">
                    <a:srgbClr val="FFFFCC"/>
                  </a:gs>
                  <a:gs pos="100000">
                    <a:srgbClr val="FFFFCC">
                      <a:gamma/>
                      <a:shade val="46275"/>
                      <a:invGamma/>
                    </a:srgbClr>
                  </a:gs>
                </a:gsLst>
                <a:lin ang="0" scaled="1"/>
              </a:gradFill>
              <a:ln w="9525">
                <a:noFill/>
                <a:miter lim="800000"/>
                <a:headEnd/>
                <a:tailEnd/>
              </a:ln>
              <a:effectLst/>
            </p:spPr>
            <p:txBody>
              <a:bodyPr wrap="none" anchor="ctr"/>
              <a:lstStyle/>
              <a:p>
                <a:pPr>
                  <a:defRPr/>
                </a:pPr>
                <a:endParaRPr lang="fa-IR" sz="1662" kern="0">
                  <a:solidFill>
                    <a:sysClr val="windowText" lastClr="000000"/>
                  </a:solidFill>
                </a:endParaRPr>
              </a:p>
            </p:txBody>
          </p:sp>
          <p:sp>
            <p:nvSpPr>
              <p:cNvPr id="252" name="Rectangle 27"/>
              <p:cNvSpPr>
                <a:spLocks noChangeArrowheads="1"/>
              </p:cNvSpPr>
              <p:nvPr/>
            </p:nvSpPr>
            <p:spPr bwMode="auto">
              <a:xfrm>
                <a:off x="495100" y="5791203"/>
                <a:ext cx="82556" cy="609600"/>
              </a:xfrm>
              <a:prstGeom prst="rect">
                <a:avLst/>
              </a:prstGeom>
              <a:solidFill>
                <a:srgbClr val="CC9900"/>
              </a:solidFill>
              <a:ln w="9525">
                <a:noFill/>
                <a:miter lim="800000"/>
                <a:headEnd/>
                <a:tailEnd/>
              </a:ln>
              <a:effectLst/>
            </p:spPr>
            <p:txBody>
              <a:bodyPr wrap="none" anchor="ctr"/>
              <a:lstStyle/>
              <a:p>
                <a:pPr>
                  <a:defRPr/>
                </a:pPr>
                <a:endParaRPr lang="fa-IR" sz="1662" kern="0">
                  <a:solidFill>
                    <a:sysClr val="windowText" lastClr="000000"/>
                  </a:solidFill>
                </a:endParaRPr>
              </a:p>
            </p:txBody>
          </p:sp>
          <p:sp>
            <p:nvSpPr>
              <p:cNvPr id="253" name="Rectangle 28"/>
              <p:cNvSpPr>
                <a:spLocks noChangeArrowheads="1"/>
              </p:cNvSpPr>
              <p:nvPr/>
            </p:nvSpPr>
            <p:spPr bwMode="auto">
              <a:xfrm rot="5400000">
                <a:off x="828501" y="6073757"/>
                <a:ext cx="76200" cy="577891"/>
              </a:xfrm>
              <a:prstGeom prst="rect">
                <a:avLst/>
              </a:prstGeom>
              <a:solidFill>
                <a:srgbClr val="CC9900"/>
              </a:solidFill>
              <a:ln w="9525">
                <a:noFill/>
                <a:miter lim="800000"/>
                <a:headEnd/>
                <a:tailEnd/>
              </a:ln>
              <a:effectLst/>
            </p:spPr>
            <p:txBody>
              <a:bodyPr wrap="none" anchor="ctr"/>
              <a:lstStyle/>
              <a:p>
                <a:pPr>
                  <a:defRPr/>
                </a:pPr>
                <a:endParaRPr lang="fa-IR" sz="1662" kern="0">
                  <a:solidFill>
                    <a:sysClr val="windowText" lastClr="000000"/>
                  </a:solidFill>
                </a:endParaRPr>
              </a:p>
            </p:txBody>
          </p:sp>
          <p:sp>
            <p:nvSpPr>
              <p:cNvPr id="254" name="Line 29"/>
              <p:cNvSpPr>
                <a:spLocks noChangeShapeType="1"/>
              </p:cNvSpPr>
              <p:nvPr/>
            </p:nvSpPr>
            <p:spPr bwMode="auto">
              <a:xfrm>
                <a:off x="3384557" y="6477003"/>
                <a:ext cx="1568562" cy="0"/>
              </a:xfrm>
              <a:prstGeom prst="line">
                <a:avLst/>
              </a:prstGeom>
              <a:ln w="12700">
                <a:prstDash val="sysDot"/>
                <a:headEnd/>
                <a:tailEnd/>
              </a:ln>
            </p:spPr>
            <p:style>
              <a:lnRef idx="1">
                <a:schemeClr val="dk1"/>
              </a:lnRef>
              <a:fillRef idx="0">
                <a:schemeClr val="dk1"/>
              </a:fillRef>
              <a:effectRef idx="0">
                <a:schemeClr val="dk1"/>
              </a:effectRef>
              <a:fontRef idx="minor">
                <a:schemeClr val="tx1"/>
              </a:fontRef>
            </p:style>
            <p:txBody>
              <a:bodyPr/>
              <a:lstStyle/>
              <a:p>
                <a:pPr>
                  <a:defRPr/>
                </a:pPr>
                <a:endParaRPr lang="fa-IR" sz="1662" kern="0">
                  <a:solidFill>
                    <a:sysClr val="windowText" lastClr="000000"/>
                  </a:solidFill>
                </a:endParaRPr>
              </a:p>
            </p:txBody>
          </p:sp>
          <p:sp>
            <p:nvSpPr>
              <p:cNvPr id="255" name="Line 30"/>
              <p:cNvSpPr>
                <a:spLocks noChangeShapeType="1"/>
              </p:cNvSpPr>
              <p:nvPr/>
            </p:nvSpPr>
            <p:spPr bwMode="auto">
              <a:xfrm>
                <a:off x="3384557" y="6553203"/>
                <a:ext cx="2559233" cy="0"/>
              </a:xfrm>
              <a:prstGeom prst="line">
                <a:avLst/>
              </a:prstGeom>
              <a:ln w="19050">
                <a:prstDash val="sysDot"/>
                <a:headEnd/>
                <a:tailEnd/>
              </a:ln>
            </p:spPr>
            <p:style>
              <a:lnRef idx="1">
                <a:schemeClr val="accent1"/>
              </a:lnRef>
              <a:fillRef idx="0">
                <a:schemeClr val="accent1"/>
              </a:fillRef>
              <a:effectRef idx="0">
                <a:schemeClr val="accent1"/>
              </a:effectRef>
              <a:fontRef idx="minor">
                <a:schemeClr val="tx1"/>
              </a:fontRef>
            </p:style>
            <p:txBody>
              <a:bodyPr/>
              <a:lstStyle/>
              <a:p>
                <a:pPr>
                  <a:defRPr/>
                </a:pPr>
                <a:endParaRPr lang="fa-IR" sz="1662" kern="0">
                  <a:solidFill>
                    <a:sysClr val="windowText" lastClr="000000"/>
                  </a:solidFill>
                </a:endParaRPr>
              </a:p>
            </p:txBody>
          </p:sp>
          <p:sp>
            <p:nvSpPr>
              <p:cNvPr id="256" name="Line 32"/>
              <p:cNvSpPr>
                <a:spLocks noChangeShapeType="1"/>
              </p:cNvSpPr>
              <p:nvPr/>
            </p:nvSpPr>
            <p:spPr bwMode="auto">
              <a:xfrm flipH="1">
                <a:off x="-236" y="6477003"/>
                <a:ext cx="3384793" cy="0"/>
              </a:xfrm>
              <a:prstGeom prst="line">
                <a:avLst/>
              </a:prstGeom>
              <a:noFill/>
              <a:ln w="22225">
                <a:solidFill>
                  <a:srgbClr val="9383B3"/>
                </a:solidFill>
                <a:prstDash val="sysDot"/>
                <a:round/>
                <a:headEnd/>
                <a:tailEnd/>
              </a:ln>
              <a:effectLst/>
            </p:spPr>
            <p:txBody>
              <a:bodyPr/>
              <a:lstStyle/>
              <a:p>
                <a:pPr>
                  <a:defRPr/>
                </a:pPr>
                <a:endParaRPr lang="fa-IR" sz="1662" kern="0">
                  <a:solidFill>
                    <a:sysClr val="windowText" lastClr="000000"/>
                  </a:solidFill>
                </a:endParaRPr>
              </a:p>
            </p:txBody>
          </p:sp>
          <p:sp>
            <p:nvSpPr>
              <p:cNvPr id="257" name="Line 33"/>
              <p:cNvSpPr>
                <a:spLocks noChangeShapeType="1"/>
              </p:cNvSpPr>
              <p:nvPr/>
            </p:nvSpPr>
            <p:spPr bwMode="auto">
              <a:xfrm flipV="1">
                <a:off x="412544" y="4038602"/>
                <a:ext cx="0" cy="2819401"/>
              </a:xfrm>
              <a:prstGeom prst="line">
                <a:avLst/>
              </a:prstGeom>
              <a:noFill/>
              <a:ln w="22225">
                <a:solidFill>
                  <a:srgbClr val="9383B3"/>
                </a:solidFill>
                <a:prstDash val="sysDot"/>
                <a:round/>
                <a:headEnd/>
                <a:tailEnd/>
              </a:ln>
              <a:effectLst/>
            </p:spPr>
            <p:txBody>
              <a:bodyPr/>
              <a:lstStyle/>
              <a:p>
                <a:pPr>
                  <a:defRPr/>
                </a:pPr>
                <a:endParaRPr lang="fa-IR" sz="1662" kern="0">
                  <a:solidFill>
                    <a:sysClr val="windowText" lastClr="000000"/>
                  </a:solidFill>
                </a:endParaRPr>
              </a:p>
            </p:txBody>
          </p:sp>
          <p:sp>
            <p:nvSpPr>
              <p:cNvPr id="258" name="Line 34"/>
              <p:cNvSpPr>
                <a:spLocks noChangeShapeType="1"/>
              </p:cNvSpPr>
              <p:nvPr/>
            </p:nvSpPr>
            <p:spPr bwMode="auto">
              <a:xfrm flipV="1">
                <a:off x="412544" y="2362202"/>
                <a:ext cx="0" cy="1676400"/>
              </a:xfrm>
              <a:prstGeom prst="line">
                <a:avLst/>
              </a:prstGeom>
              <a:ln w="12700">
                <a:prstDash val="sysDot"/>
                <a:headEnd/>
                <a:tailEnd/>
              </a:ln>
            </p:spPr>
            <p:style>
              <a:lnRef idx="1">
                <a:schemeClr val="dk1"/>
              </a:lnRef>
              <a:fillRef idx="0">
                <a:schemeClr val="dk1"/>
              </a:fillRef>
              <a:effectRef idx="0">
                <a:schemeClr val="dk1"/>
              </a:effectRef>
              <a:fontRef idx="minor">
                <a:schemeClr val="tx1"/>
              </a:fontRef>
            </p:style>
            <p:txBody>
              <a:bodyPr/>
              <a:lstStyle/>
              <a:p>
                <a:pPr>
                  <a:defRPr/>
                </a:pPr>
                <a:endParaRPr lang="fa-IR" sz="1662" kern="0">
                  <a:solidFill>
                    <a:sysClr val="windowText" lastClr="000000"/>
                  </a:solidFill>
                </a:endParaRPr>
              </a:p>
            </p:txBody>
          </p:sp>
          <p:sp>
            <p:nvSpPr>
              <p:cNvPr id="259" name="Line 35"/>
              <p:cNvSpPr>
                <a:spLocks noChangeShapeType="1"/>
              </p:cNvSpPr>
              <p:nvPr/>
            </p:nvSpPr>
            <p:spPr bwMode="auto">
              <a:xfrm flipV="1">
                <a:off x="329988" y="1676402"/>
                <a:ext cx="0" cy="2362200"/>
              </a:xfrm>
              <a:prstGeom prst="line">
                <a:avLst/>
              </a:prstGeom>
              <a:ln w="19050">
                <a:prstDash val="sysDot"/>
                <a:headEnd/>
                <a:tailEnd/>
              </a:ln>
            </p:spPr>
            <p:style>
              <a:lnRef idx="1">
                <a:schemeClr val="accent1"/>
              </a:lnRef>
              <a:fillRef idx="0">
                <a:schemeClr val="accent1"/>
              </a:fillRef>
              <a:effectRef idx="0">
                <a:schemeClr val="accent1"/>
              </a:effectRef>
              <a:fontRef idx="minor">
                <a:schemeClr val="tx1"/>
              </a:fontRef>
            </p:style>
            <p:txBody>
              <a:bodyPr/>
              <a:lstStyle/>
              <a:p>
                <a:pPr>
                  <a:defRPr/>
                </a:pPr>
                <a:endParaRPr lang="fa-IR" sz="1662" kern="0">
                  <a:solidFill>
                    <a:sysClr val="windowText" lastClr="000000"/>
                  </a:solidFill>
                </a:endParaRPr>
              </a:p>
            </p:txBody>
          </p:sp>
        </p:grpSp>
        <p:grpSp>
          <p:nvGrpSpPr>
            <p:cNvPr id="5" name="Group 15"/>
            <p:cNvGrpSpPr/>
            <p:nvPr/>
          </p:nvGrpSpPr>
          <p:grpSpPr>
            <a:xfrm>
              <a:off x="67432" y="538679"/>
              <a:ext cx="5218950" cy="3318948"/>
              <a:chOff x="73051" y="538679"/>
              <a:chExt cx="5653862" cy="3318948"/>
            </a:xfrm>
          </p:grpSpPr>
          <p:sp>
            <p:nvSpPr>
              <p:cNvPr id="7" name="Rectangle 6"/>
              <p:cNvSpPr/>
              <p:nvPr/>
            </p:nvSpPr>
            <p:spPr>
              <a:xfrm>
                <a:off x="1824455" y="538679"/>
                <a:ext cx="3902458" cy="407750"/>
              </a:xfrm>
              <a:prstGeom prst="rect">
                <a:avLst/>
              </a:prstGeom>
            </p:spPr>
            <p:txBody>
              <a:bodyPr wrap="none">
                <a:spAutoFit/>
              </a:bodyPr>
              <a:lstStyle/>
              <a:p>
                <a:pPr>
                  <a:defRPr/>
                </a:pPr>
                <a:r>
                  <a:rPr lang="en-US" sz="1846" b="1" kern="0" dirty="0">
                    <a:ln w="10541" cmpd="sng">
                      <a:solidFill>
                        <a:srgbClr val="EAEAEA">
                          <a:shade val="88000"/>
                          <a:satMod val="110000"/>
                        </a:srgbClr>
                      </a:solidFill>
                      <a:prstDash val="solid"/>
                    </a:ln>
                    <a:gradFill>
                      <a:gsLst>
                        <a:gs pos="0">
                          <a:srgbClr val="EAEAEA">
                            <a:tint val="40000"/>
                            <a:satMod val="250000"/>
                          </a:srgbClr>
                        </a:gs>
                        <a:gs pos="9000">
                          <a:srgbClr val="EAEAEA">
                            <a:tint val="52000"/>
                            <a:satMod val="300000"/>
                          </a:srgbClr>
                        </a:gs>
                        <a:gs pos="50000">
                          <a:srgbClr val="EAEAEA">
                            <a:shade val="20000"/>
                            <a:satMod val="300000"/>
                          </a:srgbClr>
                        </a:gs>
                        <a:gs pos="79000">
                          <a:srgbClr val="EAEAEA">
                            <a:tint val="52000"/>
                            <a:satMod val="300000"/>
                          </a:srgbClr>
                        </a:gs>
                        <a:gs pos="100000">
                          <a:srgbClr val="EAEAEA">
                            <a:tint val="40000"/>
                            <a:satMod val="250000"/>
                          </a:srgbClr>
                        </a:gs>
                      </a:gsLst>
                      <a:lin ang="5400000"/>
                    </a:gradFill>
                    <a:latin typeface="BankGothic Lt BT" pitchFamily="34" charset="0"/>
                  </a:rPr>
                  <a:t>(</a:t>
                </a:r>
                <a:r>
                  <a:rPr lang="en-US" sz="1846" b="1" kern="0" dirty="0" err="1">
                    <a:ln w="10541" cmpd="sng">
                      <a:solidFill>
                        <a:srgbClr val="EAEAEA">
                          <a:shade val="88000"/>
                          <a:satMod val="110000"/>
                        </a:srgbClr>
                      </a:solidFill>
                      <a:prstDash val="solid"/>
                    </a:ln>
                    <a:gradFill>
                      <a:gsLst>
                        <a:gs pos="0">
                          <a:srgbClr val="EAEAEA">
                            <a:tint val="40000"/>
                            <a:satMod val="250000"/>
                          </a:srgbClr>
                        </a:gs>
                        <a:gs pos="9000">
                          <a:srgbClr val="EAEAEA">
                            <a:tint val="52000"/>
                            <a:satMod val="300000"/>
                          </a:srgbClr>
                        </a:gs>
                        <a:gs pos="50000">
                          <a:srgbClr val="EAEAEA">
                            <a:shade val="20000"/>
                            <a:satMod val="300000"/>
                          </a:srgbClr>
                        </a:gs>
                        <a:gs pos="79000">
                          <a:srgbClr val="EAEAEA">
                            <a:tint val="52000"/>
                            <a:satMod val="300000"/>
                          </a:srgbClr>
                        </a:gs>
                        <a:gs pos="100000">
                          <a:srgbClr val="EAEAEA">
                            <a:tint val="40000"/>
                            <a:satMod val="250000"/>
                          </a:srgbClr>
                        </a:gs>
                      </a:gsLst>
                      <a:lin ang="5400000"/>
                    </a:gradFill>
                    <a:latin typeface="BankGothic Lt BT" pitchFamily="34" charset="0"/>
                  </a:rPr>
                  <a:t>beinolharamein</a:t>
                </a:r>
                <a:r>
                  <a:rPr lang="en-US" sz="1846" b="1" kern="0" dirty="0">
                    <a:ln w="10541" cmpd="sng">
                      <a:solidFill>
                        <a:srgbClr val="EAEAEA">
                          <a:shade val="88000"/>
                          <a:satMod val="110000"/>
                        </a:srgbClr>
                      </a:solidFill>
                      <a:prstDash val="solid"/>
                    </a:ln>
                    <a:gradFill>
                      <a:gsLst>
                        <a:gs pos="0">
                          <a:srgbClr val="EAEAEA">
                            <a:tint val="40000"/>
                            <a:satMod val="250000"/>
                          </a:srgbClr>
                        </a:gs>
                        <a:gs pos="9000">
                          <a:srgbClr val="EAEAEA">
                            <a:tint val="52000"/>
                            <a:satMod val="300000"/>
                          </a:srgbClr>
                        </a:gs>
                        <a:gs pos="50000">
                          <a:srgbClr val="EAEAEA">
                            <a:shade val="20000"/>
                            <a:satMod val="300000"/>
                          </a:srgbClr>
                        </a:gs>
                        <a:gs pos="79000">
                          <a:srgbClr val="EAEAEA">
                            <a:tint val="52000"/>
                            <a:satMod val="300000"/>
                          </a:srgbClr>
                        </a:gs>
                        <a:gs pos="100000">
                          <a:srgbClr val="EAEAEA">
                            <a:tint val="40000"/>
                            <a:satMod val="250000"/>
                          </a:srgbClr>
                        </a:gs>
                      </a:gsLst>
                      <a:lin ang="5400000"/>
                    </a:gradFill>
                    <a:latin typeface="BankGothic Lt BT" pitchFamily="34" charset="0"/>
                  </a:rPr>
                  <a:t> of shiraz)</a:t>
                </a:r>
                <a:endParaRPr lang="fa-IR" sz="1846" b="1" kern="0" dirty="0">
                  <a:ln w="10541" cmpd="sng">
                    <a:solidFill>
                      <a:srgbClr val="EAEAEA">
                        <a:shade val="88000"/>
                        <a:satMod val="110000"/>
                      </a:srgbClr>
                    </a:solidFill>
                    <a:prstDash val="solid"/>
                  </a:ln>
                  <a:gradFill>
                    <a:gsLst>
                      <a:gs pos="0">
                        <a:srgbClr val="EAEAEA">
                          <a:tint val="40000"/>
                          <a:satMod val="250000"/>
                        </a:srgbClr>
                      </a:gs>
                      <a:gs pos="9000">
                        <a:srgbClr val="EAEAEA">
                          <a:tint val="52000"/>
                          <a:satMod val="300000"/>
                        </a:srgbClr>
                      </a:gs>
                      <a:gs pos="50000">
                        <a:srgbClr val="EAEAEA">
                          <a:shade val="20000"/>
                          <a:satMod val="300000"/>
                        </a:srgbClr>
                      </a:gs>
                      <a:gs pos="79000">
                        <a:srgbClr val="EAEAEA">
                          <a:tint val="52000"/>
                          <a:satMod val="300000"/>
                        </a:srgbClr>
                      </a:gs>
                      <a:gs pos="100000">
                        <a:srgbClr val="EAEAEA">
                          <a:tint val="40000"/>
                          <a:satMod val="250000"/>
                        </a:srgbClr>
                      </a:gs>
                    </a:gsLst>
                    <a:lin ang="5400000"/>
                  </a:gradFill>
                  <a:latin typeface="BankGothic Lt BT" pitchFamily="34" charset="0"/>
                </a:endParaRPr>
              </a:p>
            </p:txBody>
          </p:sp>
          <p:sp>
            <p:nvSpPr>
              <p:cNvPr id="8" name="Rectangle 7"/>
              <p:cNvSpPr/>
              <p:nvPr/>
            </p:nvSpPr>
            <p:spPr>
              <a:xfrm rot="16200000">
                <a:off x="-1131431" y="2276027"/>
                <a:ext cx="2786082" cy="377118"/>
              </a:xfrm>
              <a:prstGeom prst="rect">
                <a:avLst/>
              </a:prstGeom>
            </p:spPr>
            <p:txBody>
              <a:bodyPr wrap="square">
                <a:spAutoFit/>
                <a:scene3d>
                  <a:camera prst="orthographicFront"/>
                  <a:lightRig rig="glow" dir="tl">
                    <a:rot lat="0" lon="0" rev="5400000"/>
                  </a:lightRig>
                </a:scene3d>
                <a:sp3d contourW="12700">
                  <a:bevelT w="25400" h="25400"/>
                  <a:contourClr>
                    <a:schemeClr val="accent6">
                      <a:shade val="73000"/>
                    </a:schemeClr>
                  </a:contourClr>
                </a:sp3d>
              </a:bodyPr>
              <a:lstStyle/>
              <a:p>
                <a:pPr algn="ctr"/>
                <a:r>
                  <a:rPr lang="fa-IR" sz="1662" b="1" dirty="0">
                    <a:ln w="11430"/>
                    <a:gradFill>
                      <a:gsLst>
                        <a:gs pos="0">
                          <a:srgbClr val="555555">
                            <a:tint val="90000"/>
                            <a:satMod val="120000"/>
                          </a:srgbClr>
                        </a:gs>
                        <a:gs pos="25000">
                          <a:srgbClr val="555555">
                            <a:tint val="93000"/>
                            <a:satMod val="120000"/>
                          </a:srgbClr>
                        </a:gs>
                        <a:gs pos="50000">
                          <a:srgbClr val="555555">
                            <a:shade val="89000"/>
                            <a:satMod val="110000"/>
                          </a:srgbClr>
                        </a:gs>
                        <a:gs pos="75000">
                          <a:srgbClr val="555555">
                            <a:tint val="93000"/>
                            <a:satMod val="120000"/>
                          </a:srgbClr>
                        </a:gs>
                        <a:gs pos="100000">
                          <a:srgbClr val="555555">
                            <a:tint val="90000"/>
                            <a:satMod val="120000"/>
                          </a:srgbClr>
                        </a:gs>
                      </a:gsLst>
                      <a:lin ang="5400000"/>
                    </a:gradFill>
                    <a:effectLst>
                      <a:outerShdw blurRad="80000" dist="40000" dir="5040000" algn="tl">
                        <a:srgbClr val="000000">
                          <a:alpha val="30000"/>
                        </a:srgbClr>
                      </a:outerShdw>
                    </a:effectLst>
                    <a:cs typeface="B Kamran" pitchFamily="2" charset="-78"/>
                  </a:rPr>
                  <a:t>بین الحرمین شیراز</a:t>
                </a:r>
              </a:p>
            </p:txBody>
          </p:sp>
        </p:grpSp>
        <p:pic>
          <p:nvPicPr>
            <p:cNvPr id="235" name="Picture 6" descr="شاهچراغ؛ شیراز؛ عکس از آنوبانینی">
              <a:hlinkClick r:id="rId3"/>
            </p:cNvPr>
            <p:cNvPicPr>
              <a:picLocks noChangeAspect="1" noChangeArrowheads="1"/>
            </p:cNvPicPr>
            <p:nvPr/>
          </p:nvPicPr>
          <p:blipFill>
            <a:blip r:embed="rId4">
              <a:clrChange>
                <a:clrFrom>
                  <a:srgbClr val="03030F"/>
                </a:clrFrom>
                <a:clrTo>
                  <a:srgbClr val="03030F">
                    <a:alpha val="0"/>
                  </a:srgbClr>
                </a:clrTo>
              </a:clrChange>
            </a:blip>
            <a:srcRect/>
            <a:stretch>
              <a:fillRect/>
            </a:stretch>
          </p:blipFill>
          <p:spPr bwMode="auto">
            <a:xfrm>
              <a:off x="7212343" y="285728"/>
              <a:ext cx="1931657" cy="1191187"/>
            </a:xfrm>
            <a:prstGeom prst="rect">
              <a:avLst/>
            </a:prstGeom>
            <a:ln>
              <a:noFill/>
            </a:ln>
            <a:effectLst>
              <a:outerShdw blurRad="50800" dist="38100" dir="2700000" algn="tl" rotWithShape="0">
                <a:prstClr val="black">
                  <a:alpha val="40000"/>
                </a:prstClr>
              </a:outerShdw>
              <a:softEdge rad="63500"/>
            </a:effectLst>
          </p:spPr>
        </p:pic>
        <p:pic>
          <p:nvPicPr>
            <p:cNvPr id="1028" name="Picture 4" descr="E:\baft farsoode\ax\pic\shahchw.jpg"/>
            <p:cNvPicPr>
              <a:picLocks noChangeAspect="1" noChangeArrowheads="1"/>
            </p:cNvPicPr>
            <p:nvPr/>
          </p:nvPicPr>
          <p:blipFill>
            <a:blip r:embed="rId5" cstate="screen">
              <a:clrChange>
                <a:clrFrom>
                  <a:srgbClr val="BEE2FA"/>
                </a:clrFrom>
                <a:clrTo>
                  <a:srgbClr val="BEE2FA">
                    <a:alpha val="0"/>
                  </a:srgbClr>
                </a:clrTo>
              </a:clrChange>
              <a:extLst>
                <a:ext uri="{28A0092B-C50C-407E-A947-70E740481C1C}">
                  <a14:useLocalDpi xmlns:a14="http://schemas.microsoft.com/office/drawing/2010/main"/>
                </a:ext>
              </a:extLst>
            </a:blip>
            <a:srcRect/>
            <a:stretch>
              <a:fillRect/>
            </a:stretch>
          </p:blipFill>
          <p:spPr bwMode="auto">
            <a:xfrm>
              <a:off x="0" y="0"/>
              <a:ext cx="1813436" cy="1464431"/>
            </a:xfrm>
            <a:prstGeom prst="rect">
              <a:avLst/>
            </a:prstGeom>
            <a:ln>
              <a:noFill/>
            </a:ln>
            <a:effectLst>
              <a:outerShdw blurRad="50800" dist="38100" dir="2700000" algn="tl" rotWithShape="0">
                <a:prstClr val="black">
                  <a:alpha val="40000"/>
                </a:prstClr>
              </a:outerShdw>
              <a:softEdge rad="63500"/>
            </a:effectLst>
          </p:spPr>
        </p:pic>
        <p:cxnSp>
          <p:nvCxnSpPr>
            <p:cNvPr id="263" name="Straight Connector 262"/>
            <p:cNvCxnSpPr/>
            <p:nvPr/>
          </p:nvCxnSpPr>
          <p:spPr bwMode="auto">
            <a:xfrm rot="5400000">
              <a:off x="-1535949" y="4179099"/>
              <a:ext cx="4071966" cy="1588"/>
            </a:xfrm>
            <a:prstGeom prst="line">
              <a:avLst/>
            </a:prstGeom>
            <a:ln cmpd="dbl">
              <a:solidFill>
                <a:srgbClr val="D1D1D1"/>
              </a:solidFill>
              <a:prstDash val="solid"/>
              <a:headEnd type="none" w="sm" len="sm"/>
              <a:tailEnd type="none" w="sm" len="sm"/>
            </a:ln>
          </p:spPr>
          <p:style>
            <a:lnRef idx="3">
              <a:schemeClr val="accent1"/>
            </a:lnRef>
            <a:fillRef idx="0">
              <a:schemeClr val="accent1"/>
            </a:fillRef>
            <a:effectRef idx="2">
              <a:schemeClr val="accent1"/>
            </a:effectRef>
            <a:fontRef idx="minor">
              <a:schemeClr val="tx1"/>
            </a:fontRef>
          </p:style>
        </p:cxnSp>
      </p:grpSp>
      <p:sp>
        <p:nvSpPr>
          <p:cNvPr id="25" name="Rectangle 24"/>
          <p:cNvSpPr/>
          <p:nvPr/>
        </p:nvSpPr>
        <p:spPr bwMode="auto">
          <a:xfrm>
            <a:off x="785786" y="1780431"/>
            <a:ext cx="8143932" cy="2637711"/>
          </a:xfrm>
          <a:prstGeom prst="rect">
            <a:avLst/>
          </a:prstGeom>
          <a:solidFill>
            <a:schemeClr val="accent1">
              <a:alpha val="70000"/>
            </a:schemeClr>
          </a:solidFill>
          <a:ln w="12700" cap="sq" cmpd="sng" algn="ctr">
            <a:noFill/>
            <a:prstDash val="solid"/>
            <a:round/>
            <a:headEnd type="none" w="sm" len="sm"/>
            <a:tailEnd type="none" w="sm" len="sm"/>
          </a:ln>
          <a:effectLst>
            <a:softEdge rad="635000"/>
          </a:effectLst>
        </p:spPr>
        <p:txBody>
          <a:bodyPr vert="horz" wrap="square" lIns="84406" tIns="42203" rIns="84406" bIns="42203" numCol="1" rtlCol="1" anchor="t" anchorCtr="0" compatLnSpc="1">
            <a:prstTxWarp prst="textNoShape">
              <a:avLst/>
            </a:prstTxWarp>
          </a:bodyPr>
          <a:lstStyle/>
          <a:p>
            <a:pPr algn="l" rtl="0" fontAlgn="base">
              <a:spcBef>
                <a:spcPct val="0"/>
              </a:spcBef>
              <a:spcAft>
                <a:spcPct val="0"/>
              </a:spcAft>
            </a:pPr>
            <a:endParaRPr kumimoji="1" lang="fa-IR" sz="2215">
              <a:solidFill>
                <a:srgbClr val="000000"/>
              </a:solidFill>
              <a:latin typeface="Times New Roman" pitchFamily="18" charset="0"/>
            </a:endParaRPr>
          </a:p>
        </p:txBody>
      </p:sp>
      <p:sp>
        <p:nvSpPr>
          <p:cNvPr id="266" name="Rectangle 265"/>
          <p:cNvSpPr/>
          <p:nvPr/>
        </p:nvSpPr>
        <p:spPr bwMode="auto">
          <a:xfrm>
            <a:off x="785786" y="1780431"/>
            <a:ext cx="8143932" cy="1318855"/>
          </a:xfrm>
          <a:prstGeom prst="rect">
            <a:avLst/>
          </a:prstGeom>
          <a:solidFill>
            <a:schemeClr val="accent1">
              <a:alpha val="70000"/>
            </a:schemeClr>
          </a:solidFill>
          <a:ln w="12700" cap="sq" cmpd="sng" algn="ctr">
            <a:noFill/>
            <a:prstDash val="solid"/>
            <a:round/>
            <a:headEnd type="none" w="sm" len="sm"/>
            <a:tailEnd type="none" w="sm" len="sm"/>
          </a:ln>
          <a:effectLst>
            <a:softEdge rad="635000"/>
          </a:effectLst>
        </p:spPr>
        <p:txBody>
          <a:bodyPr vert="horz" wrap="square" lIns="84406" tIns="42203" rIns="84406" bIns="42203" numCol="1" rtlCol="1" anchor="t" anchorCtr="0" compatLnSpc="1">
            <a:prstTxWarp prst="textNoShape">
              <a:avLst/>
            </a:prstTxWarp>
          </a:bodyPr>
          <a:lstStyle/>
          <a:p>
            <a:pPr algn="l" rtl="0" fontAlgn="base">
              <a:spcBef>
                <a:spcPct val="0"/>
              </a:spcBef>
              <a:spcAft>
                <a:spcPct val="0"/>
              </a:spcAft>
            </a:pPr>
            <a:endParaRPr kumimoji="1" lang="fa-IR" sz="2215">
              <a:solidFill>
                <a:srgbClr val="000000"/>
              </a:solidFill>
              <a:latin typeface="Times New Roman" pitchFamily="18" charset="0"/>
            </a:endParaRPr>
          </a:p>
        </p:txBody>
      </p:sp>
      <p:sp>
        <p:nvSpPr>
          <p:cNvPr id="15" name="TextBox 14"/>
          <p:cNvSpPr txBox="1"/>
          <p:nvPr/>
        </p:nvSpPr>
        <p:spPr>
          <a:xfrm>
            <a:off x="813267" y="1724588"/>
            <a:ext cx="8110961" cy="2565767"/>
          </a:xfrm>
          <a:prstGeom prst="rect">
            <a:avLst/>
          </a:prstGeom>
          <a:noFill/>
        </p:spPr>
        <p:txBody>
          <a:bodyPr wrap="square" rtlCol="1">
            <a:spAutoFit/>
          </a:bodyPr>
          <a:lstStyle/>
          <a:p>
            <a:pPr marL="316531" marR="831187" indent="-316531" algn="just">
              <a:lnSpc>
                <a:spcPct val="150000"/>
              </a:lnSpc>
              <a:spcAft>
                <a:spcPts val="554"/>
              </a:spcAft>
              <a:buFont typeface="Wingdings" pitchFamily="2" charset="2"/>
              <a:buChar char="q"/>
              <a:tabLst>
                <a:tab pos="588513" algn="l"/>
                <a:tab pos="422041" algn="l"/>
              </a:tabLst>
            </a:pPr>
            <a:r>
              <a:rPr lang="fa-IR" sz="1292" dirty="0">
                <a:solidFill>
                  <a:srgbClr val="5F5F5F">
                    <a:lumMod val="50000"/>
                  </a:srgbClr>
                </a:solidFill>
                <a:effectLst>
                  <a:outerShdw blurRad="38100" dist="38100" dir="2700000" algn="tl">
                    <a:srgbClr val="000000">
                      <a:alpha val="43137"/>
                    </a:srgbClr>
                  </a:outerShdw>
                </a:effectLst>
                <a:latin typeface="Times New Roman"/>
                <a:ea typeface="Times New Roman"/>
                <a:cs typeface="B Bardiya" pitchFamily="2" charset="-78"/>
              </a:rPr>
              <a:t>دلیایل انتخاب طرح و پروژه بین الحرمین :</a:t>
            </a:r>
          </a:p>
          <a:p>
            <a:pPr marL="316531" marR="831187" indent="-316531" algn="just">
              <a:lnSpc>
                <a:spcPct val="150000"/>
              </a:lnSpc>
              <a:spcAft>
                <a:spcPts val="554"/>
              </a:spcAft>
              <a:buFont typeface="Wingdings" pitchFamily="2" charset="2"/>
              <a:buChar char="ü"/>
              <a:tabLst>
                <a:tab pos="588513" algn="l"/>
                <a:tab pos="422041" algn="l"/>
              </a:tabLst>
            </a:pPr>
            <a:r>
              <a:rPr lang="fa-IR" sz="1108" dirty="0">
                <a:solidFill>
                  <a:srgbClr val="5F5F5F">
                    <a:lumMod val="50000"/>
                  </a:srgbClr>
                </a:solidFill>
                <a:effectLst>
                  <a:outerShdw blurRad="38100" dist="38100" dir="2700000" algn="tl">
                    <a:srgbClr val="000000">
                      <a:alpha val="43137"/>
                    </a:srgbClr>
                  </a:outerShdw>
                </a:effectLst>
                <a:latin typeface="Times New Roman"/>
                <a:ea typeface="Times New Roman"/>
                <a:cs typeface="B Bardiya" pitchFamily="2" charset="-78"/>
              </a:rPr>
              <a:t>قرار داشتن بین دو حرم</a:t>
            </a:r>
          </a:p>
          <a:p>
            <a:pPr marL="316531" marR="831187" indent="-316531" algn="just">
              <a:lnSpc>
                <a:spcPct val="150000"/>
              </a:lnSpc>
              <a:spcAft>
                <a:spcPts val="554"/>
              </a:spcAft>
              <a:buFont typeface="Wingdings" pitchFamily="2" charset="2"/>
              <a:buChar char="ü"/>
              <a:tabLst>
                <a:tab pos="588513" algn="l"/>
                <a:tab pos="422041" algn="l"/>
              </a:tabLst>
            </a:pPr>
            <a:r>
              <a:rPr lang="fa-IR" sz="1108" dirty="0">
                <a:solidFill>
                  <a:srgbClr val="5F5F5F">
                    <a:lumMod val="50000"/>
                  </a:srgbClr>
                </a:solidFill>
                <a:effectLst>
                  <a:outerShdw blurRad="38100" dist="38100" dir="2700000" algn="tl">
                    <a:srgbClr val="000000">
                      <a:alpha val="43137"/>
                    </a:srgbClr>
                  </a:outerShdw>
                </a:effectLst>
                <a:latin typeface="Times New Roman"/>
                <a:ea typeface="Times New Roman"/>
                <a:cs typeface="B Bardiya" pitchFamily="2" charset="-78"/>
              </a:rPr>
              <a:t>دست‌اندركاران اجرایی این شهرطراحی بین الحرمین را موقعیت مناسبی می‌دانند تا در این قالب علاوه بر فراهم آوردن بستر اقتصادی مناسب و ایجاد درآمد برای این شهر، موقعیت‌ها و توانمندی‌های موجود در این سرزمین را به عنوان كانون تمدن ایران زمین و پایتخت، قطب و مركز فرهنگی كشور بیشتر معرفی كنند.بررسی این مطلب که آیا خوب است یا بد؟</a:t>
            </a:r>
          </a:p>
          <a:p>
            <a:pPr marL="316531" marR="831187" indent="-316531" algn="just">
              <a:lnSpc>
                <a:spcPct val="150000"/>
              </a:lnSpc>
              <a:spcAft>
                <a:spcPts val="554"/>
              </a:spcAft>
              <a:buFont typeface="Wingdings" pitchFamily="2" charset="2"/>
              <a:buChar char="ü"/>
              <a:tabLst>
                <a:tab pos="588513" algn="l"/>
                <a:tab pos="422041" algn="l"/>
              </a:tabLst>
            </a:pPr>
            <a:r>
              <a:rPr lang="fa-IR" sz="1108" dirty="0">
                <a:solidFill>
                  <a:srgbClr val="5F5F5F">
                    <a:lumMod val="50000"/>
                  </a:srgbClr>
                </a:solidFill>
                <a:effectLst>
                  <a:outerShdw blurRad="38100" dist="38100" dir="2700000" algn="tl">
                    <a:srgbClr val="000000">
                      <a:alpha val="43137"/>
                    </a:srgbClr>
                  </a:outerShdw>
                </a:effectLst>
                <a:latin typeface="Times New Roman"/>
                <a:ea typeface="Times New Roman"/>
                <a:cs typeface="B Bardiya" pitchFamily="2" charset="-78"/>
              </a:rPr>
              <a:t>بررسی بافتن فرسوده تاریخی یا بافت فرسوده کهن در شیراز و در پروژه بینالحرمین</a:t>
            </a:r>
          </a:p>
          <a:p>
            <a:pPr marL="316531" marR="831187" indent="-316531" algn="just">
              <a:lnSpc>
                <a:spcPct val="150000"/>
              </a:lnSpc>
              <a:spcAft>
                <a:spcPts val="554"/>
              </a:spcAft>
              <a:buFont typeface="Wingdings" pitchFamily="2" charset="2"/>
              <a:buChar char="ü"/>
              <a:tabLst>
                <a:tab pos="588513" algn="l"/>
                <a:tab pos="422041" algn="l"/>
              </a:tabLst>
            </a:pPr>
            <a:r>
              <a:rPr lang="fa-IR" sz="1108" dirty="0">
                <a:solidFill>
                  <a:srgbClr val="5F5F5F">
                    <a:lumMod val="50000"/>
                  </a:srgbClr>
                </a:solidFill>
                <a:effectLst>
                  <a:outerShdw blurRad="38100" dist="38100" dir="2700000" algn="tl">
                    <a:srgbClr val="000000">
                      <a:alpha val="43137"/>
                    </a:srgbClr>
                  </a:outerShdw>
                </a:effectLst>
                <a:latin typeface="Times New Roman"/>
                <a:ea typeface="Times New Roman"/>
                <a:cs typeface="B Bardiya" pitchFamily="2" charset="-78"/>
              </a:rPr>
              <a:t>........................</a:t>
            </a:r>
          </a:p>
          <a:p>
            <a:pPr marL="316531" marR="831187" indent="-316531" algn="just">
              <a:lnSpc>
                <a:spcPct val="150000"/>
              </a:lnSpc>
              <a:spcAft>
                <a:spcPts val="554"/>
              </a:spcAft>
              <a:tabLst>
                <a:tab pos="588513" algn="l"/>
                <a:tab pos="422041" algn="l"/>
              </a:tabLst>
            </a:pPr>
            <a:endParaRPr lang="fa-IR" sz="1108" dirty="0">
              <a:solidFill>
                <a:srgbClr val="5F5F5F">
                  <a:lumMod val="50000"/>
                </a:srgbClr>
              </a:solidFill>
              <a:effectLst>
                <a:outerShdw blurRad="38100" dist="38100" dir="2700000" algn="tl">
                  <a:srgbClr val="000000">
                    <a:alpha val="43137"/>
                  </a:srgbClr>
                </a:outerShdw>
              </a:effectLst>
              <a:latin typeface="Times New Roman"/>
              <a:ea typeface="Times New Roman"/>
              <a:cs typeface="B Bardiya" pitchFamily="2" charset="-78"/>
            </a:endParaRPr>
          </a:p>
        </p:txBody>
      </p:sp>
      <p:sp>
        <p:nvSpPr>
          <p:cNvPr id="264" name="Rectangle 263"/>
          <p:cNvSpPr/>
          <p:nvPr/>
        </p:nvSpPr>
        <p:spPr>
          <a:xfrm>
            <a:off x="5339650" y="857232"/>
            <a:ext cx="1810112" cy="490134"/>
          </a:xfrm>
          <a:prstGeom prst="rect">
            <a:avLst/>
          </a:prstGeom>
        </p:spPr>
        <p:txBody>
          <a:bodyPr wrap="none">
            <a:spAutoFit/>
          </a:bodyPr>
          <a:lstStyle/>
          <a:p>
            <a:pPr algn="justLow"/>
            <a:r>
              <a:rPr lang="fa-IR" sz="2585" b="1" dirty="0">
                <a:ln w="12700">
                  <a:solidFill>
                    <a:srgbClr val="000000">
                      <a:satMod val="155000"/>
                    </a:srgbClr>
                  </a:solidFill>
                  <a:prstDash val="solid"/>
                </a:ln>
                <a:blipFill>
                  <a:blip r:embed="rId6"/>
                  <a:tile tx="0" ty="0" sx="100000" sy="100000" flip="none" algn="tl"/>
                </a:blipFill>
                <a:effectLst>
                  <a:outerShdw blurRad="41275" dist="20320" dir="1800000" algn="tl" rotWithShape="0">
                    <a:srgbClr val="000000">
                      <a:alpha val="40000"/>
                    </a:srgbClr>
                  </a:outerShdw>
                  <a:reflection blurRad="6350" stA="60000" endA="900" endPos="60000" dist="29997" dir="5400000" sy="-100000" algn="bl" rotWithShape="0"/>
                </a:effectLst>
                <a:cs typeface="B Aria" pitchFamily="2" charset="-78"/>
              </a:rPr>
              <a:t>اهمیت موضوع</a:t>
            </a:r>
          </a:p>
        </p:txBody>
      </p:sp>
    </p:spTree>
    <p:extLst>
      <p:ext uri="{BB962C8B-B14F-4D97-AF65-F5344CB8AC3E}">
        <p14:creationId xmlns:p14="http://schemas.microsoft.com/office/powerpoint/2010/main" val="35800448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66"/>
          <p:cNvGrpSpPr/>
          <p:nvPr/>
        </p:nvGrpSpPr>
        <p:grpSpPr>
          <a:xfrm>
            <a:off x="0" y="263769"/>
            <a:ext cx="9144000" cy="6327790"/>
            <a:chOff x="0" y="0"/>
            <a:chExt cx="9144000" cy="6855106"/>
          </a:xfrm>
        </p:grpSpPr>
        <p:pic>
          <p:nvPicPr>
            <p:cNvPr id="3" name="Picture 2" descr="E:\baft farsoode\ax\pic\bird%20view.jpg"/>
            <p:cNvPicPr>
              <a:picLocks noChangeAspect="1" noChangeArrowheads="1"/>
            </p:cNvPicPr>
            <p:nvPr/>
          </p:nvPicPr>
          <p:blipFill>
            <a:blip r:embed="rId2">
              <a:clrChange>
                <a:clrFrom>
                  <a:srgbClr val="000000"/>
                </a:clrFrom>
                <a:clrTo>
                  <a:srgbClr val="000000">
                    <a:alpha val="0"/>
                  </a:srgbClr>
                </a:clrTo>
              </a:clrChange>
              <a:duotone>
                <a:schemeClr val="accent6">
                  <a:shade val="45000"/>
                  <a:satMod val="135000"/>
                </a:schemeClr>
                <a:prstClr val="white"/>
              </a:duotone>
              <a:lum bright="20000" contrast="-75000"/>
            </a:blip>
            <a:srcRect/>
            <a:stretch>
              <a:fillRect/>
            </a:stretch>
          </p:blipFill>
          <p:spPr bwMode="auto">
            <a:xfrm>
              <a:off x="0" y="2694698"/>
              <a:ext cx="9144000" cy="4160408"/>
            </a:xfrm>
            <a:prstGeom prst="rect">
              <a:avLst/>
            </a:prstGeom>
            <a:ln>
              <a:noFill/>
            </a:ln>
            <a:effectLst>
              <a:outerShdw blurRad="50800" dist="50800" dir="2700000" algn="tl" rotWithShape="0">
                <a:schemeClr val="tx1">
                  <a:alpha val="40000"/>
                </a:schemeClr>
              </a:outerShdw>
            </a:effectLst>
          </p:spPr>
        </p:pic>
        <p:grpSp>
          <p:nvGrpSpPr>
            <p:cNvPr id="4" name="Group 259"/>
            <p:cNvGrpSpPr/>
            <p:nvPr/>
          </p:nvGrpSpPr>
          <p:grpSpPr>
            <a:xfrm flipV="1">
              <a:off x="271048" y="857232"/>
              <a:ext cx="5944026" cy="4143404"/>
              <a:chOff x="-236" y="1676402"/>
              <a:chExt cx="5944026" cy="5181601"/>
            </a:xfrm>
          </p:grpSpPr>
          <p:sp>
            <p:nvSpPr>
              <p:cNvPr id="250" name="Rectangle 25"/>
              <p:cNvSpPr>
                <a:spLocks noChangeArrowheads="1"/>
              </p:cNvSpPr>
              <p:nvPr/>
            </p:nvSpPr>
            <p:spPr bwMode="auto">
              <a:xfrm>
                <a:off x="329988" y="4038602"/>
                <a:ext cx="165112" cy="2667001"/>
              </a:xfrm>
              <a:prstGeom prst="rect">
                <a:avLst/>
              </a:prstGeom>
              <a:gradFill rotWithShape="1">
                <a:gsLst>
                  <a:gs pos="0">
                    <a:schemeClr val="bg1">
                      <a:lumMod val="65000"/>
                    </a:schemeClr>
                  </a:gs>
                  <a:gs pos="100000">
                    <a:srgbClr val="FFFFCC"/>
                  </a:gs>
                </a:gsLst>
                <a:lin ang="5400000" scaled="1"/>
              </a:gradFill>
              <a:ln w="9525">
                <a:noFill/>
                <a:miter lim="800000"/>
                <a:headEnd/>
                <a:tailEnd/>
              </a:ln>
              <a:effectLst/>
            </p:spPr>
            <p:txBody>
              <a:bodyPr wrap="none" anchor="ctr"/>
              <a:lstStyle/>
              <a:p>
                <a:pPr>
                  <a:defRPr/>
                </a:pPr>
                <a:endParaRPr lang="fa-IR" sz="1662" kern="0">
                  <a:solidFill>
                    <a:sysClr val="windowText" lastClr="000000"/>
                  </a:solidFill>
                </a:endParaRPr>
              </a:p>
            </p:txBody>
          </p:sp>
          <p:sp>
            <p:nvSpPr>
              <p:cNvPr id="251" name="Rectangle 26"/>
              <p:cNvSpPr>
                <a:spLocks noChangeArrowheads="1"/>
              </p:cNvSpPr>
              <p:nvPr/>
            </p:nvSpPr>
            <p:spPr bwMode="auto">
              <a:xfrm>
                <a:off x="164876" y="6400803"/>
                <a:ext cx="3219681" cy="152400"/>
              </a:xfrm>
              <a:prstGeom prst="rect">
                <a:avLst/>
              </a:prstGeom>
              <a:gradFill rotWithShape="1">
                <a:gsLst>
                  <a:gs pos="0">
                    <a:srgbClr val="FFFFCC"/>
                  </a:gs>
                  <a:gs pos="100000">
                    <a:srgbClr val="FFFFCC">
                      <a:gamma/>
                      <a:shade val="46275"/>
                      <a:invGamma/>
                    </a:srgbClr>
                  </a:gs>
                </a:gsLst>
                <a:lin ang="0" scaled="1"/>
              </a:gradFill>
              <a:ln w="9525">
                <a:noFill/>
                <a:miter lim="800000"/>
                <a:headEnd/>
                <a:tailEnd/>
              </a:ln>
              <a:effectLst/>
            </p:spPr>
            <p:txBody>
              <a:bodyPr wrap="none" anchor="ctr"/>
              <a:lstStyle/>
              <a:p>
                <a:pPr>
                  <a:defRPr/>
                </a:pPr>
                <a:endParaRPr lang="fa-IR" sz="1662" kern="0">
                  <a:solidFill>
                    <a:sysClr val="windowText" lastClr="000000"/>
                  </a:solidFill>
                </a:endParaRPr>
              </a:p>
            </p:txBody>
          </p:sp>
          <p:sp>
            <p:nvSpPr>
              <p:cNvPr id="252" name="Rectangle 27"/>
              <p:cNvSpPr>
                <a:spLocks noChangeArrowheads="1"/>
              </p:cNvSpPr>
              <p:nvPr/>
            </p:nvSpPr>
            <p:spPr bwMode="auto">
              <a:xfrm>
                <a:off x="495100" y="5791203"/>
                <a:ext cx="82556" cy="609600"/>
              </a:xfrm>
              <a:prstGeom prst="rect">
                <a:avLst/>
              </a:prstGeom>
              <a:solidFill>
                <a:srgbClr val="CC9900"/>
              </a:solidFill>
              <a:ln w="9525">
                <a:noFill/>
                <a:miter lim="800000"/>
                <a:headEnd/>
                <a:tailEnd/>
              </a:ln>
              <a:effectLst/>
            </p:spPr>
            <p:txBody>
              <a:bodyPr wrap="none" anchor="ctr"/>
              <a:lstStyle/>
              <a:p>
                <a:pPr>
                  <a:defRPr/>
                </a:pPr>
                <a:endParaRPr lang="fa-IR" sz="1662" kern="0">
                  <a:solidFill>
                    <a:sysClr val="windowText" lastClr="000000"/>
                  </a:solidFill>
                </a:endParaRPr>
              </a:p>
            </p:txBody>
          </p:sp>
          <p:sp>
            <p:nvSpPr>
              <p:cNvPr id="253" name="Rectangle 28"/>
              <p:cNvSpPr>
                <a:spLocks noChangeArrowheads="1"/>
              </p:cNvSpPr>
              <p:nvPr/>
            </p:nvSpPr>
            <p:spPr bwMode="auto">
              <a:xfrm rot="5400000">
                <a:off x="828501" y="6073757"/>
                <a:ext cx="76200" cy="577891"/>
              </a:xfrm>
              <a:prstGeom prst="rect">
                <a:avLst/>
              </a:prstGeom>
              <a:solidFill>
                <a:srgbClr val="CC9900"/>
              </a:solidFill>
              <a:ln w="9525">
                <a:noFill/>
                <a:miter lim="800000"/>
                <a:headEnd/>
                <a:tailEnd/>
              </a:ln>
              <a:effectLst/>
            </p:spPr>
            <p:txBody>
              <a:bodyPr wrap="none" anchor="ctr"/>
              <a:lstStyle/>
              <a:p>
                <a:pPr>
                  <a:defRPr/>
                </a:pPr>
                <a:endParaRPr lang="fa-IR" sz="1662" kern="0">
                  <a:solidFill>
                    <a:sysClr val="windowText" lastClr="000000"/>
                  </a:solidFill>
                </a:endParaRPr>
              </a:p>
            </p:txBody>
          </p:sp>
          <p:sp>
            <p:nvSpPr>
              <p:cNvPr id="254" name="Line 29"/>
              <p:cNvSpPr>
                <a:spLocks noChangeShapeType="1"/>
              </p:cNvSpPr>
              <p:nvPr/>
            </p:nvSpPr>
            <p:spPr bwMode="auto">
              <a:xfrm>
                <a:off x="3384557" y="6477003"/>
                <a:ext cx="1568562" cy="0"/>
              </a:xfrm>
              <a:prstGeom prst="line">
                <a:avLst/>
              </a:prstGeom>
              <a:ln w="12700">
                <a:prstDash val="sysDot"/>
                <a:headEnd/>
                <a:tailEnd/>
              </a:ln>
            </p:spPr>
            <p:style>
              <a:lnRef idx="1">
                <a:schemeClr val="dk1"/>
              </a:lnRef>
              <a:fillRef idx="0">
                <a:schemeClr val="dk1"/>
              </a:fillRef>
              <a:effectRef idx="0">
                <a:schemeClr val="dk1"/>
              </a:effectRef>
              <a:fontRef idx="minor">
                <a:schemeClr val="tx1"/>
              </a:fontRef>
            </p:style>
            <p:txBody>
              <a:bodyPr/>
              <a:lstStyle/>
              <a:p>
                <a:pPr>
                  <a:defRPr/>
                </a:pPr>
                <a:endParaRPr lang="fa-IR" sz="1662" kern="0">
                  <a:solidFill>
                    <a:sysClr val="windowText" lastClr="000000"/>
                  </a:solidFill>
                </a:endParaRPr>
              </a:p>
            </p:txBody>
          </p:sp>
          <p:sp>
            <p:nvSpPr>
              <p:cNvPr id="255" name="Line 30"/>
              <p:cNvSpPr>
                <a:spLocks noChangeShapeType="1"/>
              </p:cNvSpPr>
              <p:nvPr/>
            </p:nvSpPr>
            <p:spPr bwMode="auto">
              <a:xfrm>
                <a:off x="3384557" y="6553203"/>
                <a:ext cx="2559233" cy="0"/>
              </a:xfrm>
              <a:prstGeom prst="line">
                <a:avLst/>
              </a:prstGeom>
              <a:ln w="19050">
                <a:prstDash val="sysDot"/>
                <a:headEnd/>
                <a:tailEnd/>
              </a:ln>
            </p:spPr>
            <p:style>
              <a:lnRef idx="1">
                <a:schemeClr val="accent1"/>
              </a:lnRef>
              <a:fillRef idx="0">
                <a:schemeClr val="accent1"/>
              </a:fillRef>
              <a:effectRef idx="0">
                <a:schemeClr val="accent1"/>
              </a:effectRef>
              <a:fontRef idx="minor">
                <a:schemeClr val="tx1"/>
              </a:fontRef>
            </p:style>
            <p:txBody>
              <a:bodyPr/>
              <a:lstStyle/>
              <a:p>
                <a:pPr>
                  <a:defRPr/>
                </a:pPr>
                <a:endParaRPr lang="fa-IR" sz="1662" kern="0">
                  <a:solidFill>
                    <a:sysClr val="windowText" lastClr="000000"/>
                  </a:solidFill>
                </a:endParaRPr>
              </a:p>
            </p:txBody>
          </p:sp>
          <p:sp>
            <p:nvSpPr>
              <p:cNvPr id="256" name="Line 32"/>
              <p:cNvSpPr>
                <a:spLocks noChangeShapeType="1"/>
              </p:cNvSpPr>
              <p:nvPr/>
            </p:nvSpPr>
            <p:spPr bwMode="auto">
              <a:xfrm flipH="1">
                <a:off x="-236" y="6477003"/>
                <a:ext cx="3384793" cy="0"/>
              </a:xfrm>
              <a:prstGeom prst="line">
                <a:avLst/>
              </a:prstGeom>
              <a:noFill/>
              <a:ln w="22225">
                <a:solidFill>
                  <a:srgbClr val="9383B3"/>
                </a:solidFill>
                <a:prstDash val="sysDot"/>
                <a:round/>
                <a:headEnd/>
                <a:tailEnd/>
              </a:ln>
              <a:effectLst/>
            </p:spPr>
            <p:txBody>
              <a:bodyPr/>
              <a:lstStyle/>
              <a:p>
                <a:pPr>
                  <a:defRPr/>
                </a:pPr>
                <a:endParaRPr lang="fa-IR" sz="1662" kern="0">
                  <a:solidFill>
                    <a:sysClr val="windowText" lastClr="000000"/>
                  </a:solidFill>
                </a:endParaRPr>
              </a:p>
            </p:txBody>
          </p:sp>
          <p:sp>
            <p:nvSpPr>
              <p:cNvPr id="257" name="Line 33"/>
              <p:cNvSpPr>
                <a:spLocks noChangeShapeType="1"/>
              </p:cNvSpPr>
              <p:nvPr/>
            </p:nvSpPr>
            <p:spPr bwMode="auto">
              <a:xfrm flipV="1">
                <a:off x="412544" y="4038602"/>
                <a:ext cx="0" cy="2819401"/>
              </a:xfrm>
              <a:prstGeom prst="line">
                <a:avLst/>
              </a:prstGeom>
              <a:noFill/>
              <a:ln w="22225">
                <a:solidFill>
                  <a:srgbClr val="9383B3"/>
                </a:solidFill>
                <a:prstDash val="sysDot"/>
                <a:round/>
                <a:headEnd/>
                <a:tailEnd/>
              </a:ln>
              <a:effectLst/>
            </p:spPr>
            <p:txBody>
              <a:bodyPr/>
              <a:lstStyle/>
              <a:p>
                <a:pPr>
                  <a:defRPr/>
                </a:pPr>
                <a:endParaRPr lang="fa-IR" sz="1662" kern="0">
                  <a:solidFill>
                    <a:sysClr val="windowText" lastClr="000000"/>
                  </a:solidFill>
                </a:endParaRPr>
              </a:p>
            </p:txBody>
          </p:sp>
          <p:sp>
            <p:nvSpPr>
              <p:cNvPr id="258" name="Line 34"/>
              <p:cNvSpPr>
                <a:spLocks noChangeShapeType="1"/>
              </p:cNvSpPr>
              <p:nvPr/>
            </p:nvSpPr>
            <p:spPr bwMode="auto">
              <a:xfrm flipV="1">
                <a:off x="412544" y="2362202"/>
                <a:ext cx="0" cy="1676400"/>
              </a:xfrm>
              <a:prstGeom prst="line">
                <a:avLst/>
              </a:prstGeom>
              <a:ln w="12700">
                <a:prstDash val="sysDot"/>
                <a:headEnd/>
                <a:tailEnd/>
              </a:ln>
            </p:spPr>
            <p:style>
              <a:lnRef idx="1">
                <a:schemeClr val="dk1"/>
              </a:lnRef>
              <a:fillRef idx="0">
                <a:schemeClr val="dk1"/>
              </a:fillRef>
              <a:effectRef idx="0">
                <a:schemeClr val="dk1"/>
              </a:effectRef>
              <a:fontRef idx="minor">
                <a:schemeClr val="tx1"/>
              </a:fontRef>
            </p:style>
            <p:txBody>
              <a:bodyPr/>
              <a:lstStyle/>
              <a:p>
                <a:pPr>
                  <a:defRPr/>
                </a:pPr>
                <a:endParaRPr lang="fa-IR" sz="1662" kern="0">
                  <a:solidFill>
                    <a:sysClr val="windowText" lastClr="000000"/>
                  </a:solidFill>
                </a:endParaRPr>
              </a:p>
            </p:txBody>
          </p:sp>
          <p:sp>
            <p:nvSpPr>
              <p:cNvPr id="259" name="Line 35"/>
              <p:cNvSpPr>
                <a:spLocks noChangeShapeType="1"/>
              </p:cNvSpPr>
              <p:nvPr/>
            </p:nvSpPr>
            <p:spPr bwMode="auto">
              <a:xfrm flipV="1">
                <a:off x="329988" y="1676402"/>
                <a:ext cx="0" cy="2362200"/>
              </a:xfrm>
              <a:prstGeom prst="line">
                <a:avLst/>
              </a:prstGeom>
              <a:ln w="19050">
                <a:prstDash val="sysDot"/>
                <a:headEnd/>
                <a:tailEnd/>
              </a:ln>
            </p:spPr>
            <p:style>
              <a:lnRef idx="1">
                <a:schemeClr val="accent1"/>
              </a:lnRef>
              <a:fillRef idx="0">
                <a:schemeClr val="accent1"/>
              </a:fillRef>
              <a:effectRef idx="0">
                <a:schemeClr val="accent1"/>
              </a:effectRef>
              <a:fontRef idx="minor">
                <a:schemeClr val="tx1"/>
              </a:fontRef>
            </p:style>
            <p:txBody>
              <a:bodyPr/>
              <a:lstStyle/>
              <a:p>
                <a:pPr>
                  <a:defRPr/>
                </a:pPr>
                <a:endParaRPr lang="fa-IR" sz="1662" kern="0">
                  <a:solidFill>
                    <a:sysClr val="windowText" lastClr="000000"/>
                  </a:solidFill>
                </a:endParaRPr>
              </a:p>
            </p:txBody>
          </p:sp>
        </p:grpSp>
        <p:grpSp>
          <p:nvGrpSpPr>
            <p:cNvPr id="5" name="Group 15"/>
            <p:cNvGrpSpPr/>
            <p:nvPr/>
          </p:nvGrpSpPr>
          <p:grpSpPr>
            <a:xfrm>
              <a:off x="67432" y="538679"/>
              <a:ext cx="5218950" cy="3318948"/>
              <a:chOff x="73051" y="538679"/>
              <a:chExt cx="5653862" cy="3318948"/>
            </a:xfrm>
          </p:grpSpPr>
          <p:sp>
            <p:nvSpPr>
              <p:cNvPr id="7" name="Rectangle 6"/>
              <p:cNvSpPr/>
              <p:nvPr/>
            </p:nvSpPr>
            <p:spPr>
              <a:xfrm>
                <a:off x="1824455" y="538679"/>
                <a:ext cx="3902458" cy="407750"/>
              </a:xfrm>
              <a:prstGeom prst="rect">
                <a:avLst/>
              </a:prstGeom>
            </p:spPr>
            <p:txBody>
              <a:bodyPr wrap="none">
                <a:spAutoFit/>
              </a:bodyPr>
              <a:lstStyle/>
              <a:p>
                <a:pPr>
                  <a:defRPr/>
                </a:pPr>
                <a:r>
                  <a:rPr lang="en-US" sz="1846" b="1" kern="0" dirty="0">
                    <a:ln w="10541" cmpd="sng">
                      <a:solidFill>
                        <a:srgbClr val="EAEAEA">
                          <a:shade val="88000"/>
                          <a:satMod val="110000"/>
                        </a:srgbClr>
                      </a:solidFill>
                      <a:prstDash val="solid"/>
                    </a:ln>
                    <a:gradFill>
                      <a:gsLst>
                        <a:gs pos="0">
                          <a:srgbClr val="EAEAEA">
                            <a:tint val="40000"/>
                            <a:satMod val="250000"/>
                          </a:srgbClr>
                        </a:gs>
                        <a:gs pos="9000">
                          <a:srgbClr val="EAEAEA">
                            <a:tint val="52000"/>
                            <a:satMod val="300000"/>
                          </a:srgbClr>
                        </a:gs>
                        <a:gs pos="50000">
                          <a:srgbClr val="EAEAEA">
                            <a:shade val="20000"/>
                            <a:satMod val="300000"/>
                          </a:srgbClr>
                        </a:gs>
                        <a:gs pos="79000">
                          <a:srgbClr val="EAEAEA">
                            <a:tint val="52000"/>
                            <a:satMod val="300000"/>
                          </a:srgbClr>
                        </a:gs>
                        <a:gs pos="100000">
                          <a:srgbClr val="EAEAEA">
                            <a:tint val="40000"/>
                            <a:satMod val="250000"/>
                          </a:srgbClr>
                        </a:gs>
                      </a:gsLst>
                      <a:lin ang="5400000"/>
                    </a:gradFill>
                    <a:latin typeface="BankGothic Lt BT" pitchFamily="34" charset="0"/>
                  </a:rPr>
                  <a:t>(</a:t>
                </a:r>
                <a:r>
                  <a:rPr lang="en-US" sz="1846" b="1" kern="0" dirty="0" err="1">
                    <a:ln w="10541" cmpd="sng">
                      <a:solidFill>
                        <a:srgbClr val="EAEAEA">
                          <a:shade val="88000"/>
                          <a:satMod val="110000"/>
                        </a:srgbClr>
                      </a:solidFill>
                      <a:prstDash val="solid"/>
                    </a:ln>
                    <a:gradFill>
                      <a:gsLst>
                        <a:gs pos="0">
                          <a:srgbClr val="EAEAEA">
                            <a:tint val="40000"/>
                            <a:satMod val="250000"/>
                          </a:srgbClr>
                        </a:gs>
                        <a:gs pos="9000">
                          <a:srgbClr val="EAEAEA">
                            <a:tint val="52000"/>
                            <a:satMod val="300000"/>
                          </a:srgbClr>
                        </a:gs>
                        <a:gs pos="50000">
                          <a:srgbClr val="EAEAEA">
                            <a:shade val="20000"/>
                            <a:satMod val="300000"/>
                          </a:srgbClr>
                        </a:gs>
                        <a:gs pos="79000">
                          <a:srgbClr val="EAEAEA">
                            <a:tint val="52000"/>
                            <a:satMod val="300000"/>
                          </a:srgbClr>
                        </a:gs>
                        <a:gs pos="100000">
                          <a:srgbClr val="EAEAEA">
                            <a:tint val="40000"/>
                            <a:satMod val="250000"/>
                          </a:srgbClr>
                        </a:gs>
                      </a:gsLst>
                      <a:lin ang="5400000"/>
                    </a:gradFill>
                    <a:latin typeface="BankGothic Lt BT" pitchFamily="34" charset="0"/>
                  </a:rPr>
                  <a:t>beinolharamein</a:t>
                </a:r>
                <a:r>
                  <a:rPr lang="en-US" sz="1846" b="1" kern="0" dirty="0">
                    <a:ln w="10541" cmpd="sng">
                      <a:solidFill>
                        <a:srgbClr val="EAEAEA">
                          <a:shade val="88000"/>
                          <a:satMod val="110000"/>
                        </a:srgbClr>
                      </a:solidFill>
                      <a:prstDash val="solid"/>
                    </a:ln>
                    <a:gradFill>
                      <a:gsLst>
                        <a:gs pos="0">
                          <a:srgbClr val="EAEAEA">
                            <a:tint val="40000"/>
                            <a:satMod val="250000"/>
                          </a:srgbClr>
                        </a:gs>
                        <a:gs pos="9000">
                          <a:srgbClr val="EAEAEA">
                            <a:tint val="52000"/>
                            <a:satMod val="300000"/>
                          </a:srgbClr>
                        </a:gs>
                        <a:gs pos="50000">
                          <a:srgbClr val="EAEAEA">
                            <a:shade val="20000"/>
                            <a:satMod val="300000"/>
                          </a:srgbClr>
                        </a:gs>
                        <a:gs pos="79000">
                          <a:srgbClr val="EAEAEA">
                            <a:tint val="52000"/>
                            <a:satMod val="300000"/>
                          </a:srgbClr>
                        </a:gs>
                        <a:gs pos="100000">
                          <a:srgbClr val="EAEAEA">
                            <a:tint val="40000"/>
                            <a:satMod val="250000"/>
                          </a:srgbClr>
                        </a:gs>
                      </a:gsLst>
                      <a:lin ang="5400000"/>
                    </a:gradFill>
                    <a:latin typeface="BankGothic Lt BT" pitchFamily="34" charset="0"/>
                  </a:rPr>
                  <a:t> of shiraz)</a:t>
                </a:r>
                <a:endParaRPr lang="fa-IR" sz="1846" b="1" kern="0" dirty="0">
                  <a:ln w="10541" cmpd="sng">
                    <a:solidFill>
                      <a:srgbClr val="EAEAEA">
                        <a:shade val="88000"/>
                        <a:satMod val="110000"/>
                      </a:srgbClr>
                    </a:solidFill>
                    <a:prstDash val="solid"/>
                  </a:ln>
                  <a:gradFill>
                    <a:gsLst>
                      <a:gs pos="0">
                        <a:srgbClr val="EAEAEA">
                          <a:tint val="40000"/>
                          <a:satMod val="250000"/>
                        </a:srgbClr>
                      </a:gs>
                      <a:gs pos="9000">
                        <a:srgbClr val="EAEAEA">
                          <a:tint val="52000"/>
                          <a:satMod val="300000"/>
                        </a:srgbClr>
                      </a:gs>
                      <a:gs pos="50000">
                        <a:srgbClr val="EAEAEA">
                          <a:shade val="20000"/>
                          <a:satMod val="300000"/>
                        </a:srgbClr>
                      </a:gs>
                      <a:gs pos="79000">
                        <a:srgbClr val="EAEAEA">
                          <a:tint val="52000"/>
                          <a:satMod val="300000"/>
                        </a:srgbClr>
                      </a:gs>
                      <a:gs pos="100000">
                        <a:srgbClr val="EAEAEA">
                          <a:tint val="40000"/>
                          <a:satMod val="250000"/>
                        </a:srgbClr>
                      </a:gs>
                    </a:gsLst>
                    <a:lin ang="5400000"/>
                  </a:gradFill>
                  <a:latin typeface="BankGothic Lt BT" pitchFamily="34" charset="0"/>
                </a:endParaRPr>
              </a:p>
            </p:txBody>
          </p:sp>
          <p:sp>
            <p:nvSpPr>
              <p:cNvPr id="8" name="Rectangle 7"/>
              <p:cNvSpPr/>
              <p:nvPr/>
            </p:nvSpPr>
            <p:spPr>
              <a:xfrm rot="16200000">
                <a:off x="-1131431" y="2276027"/>
                <a:ext cx="2786082" cy="377118"/>
              </a:xfrm>
              <a:prstGeom prst="rect">
                <a:avLst/>
              </a:prstGeom>
            </p:spPr>
            <p:txBody>
              <a:bodyPr wrap="square">
                <a:spAutoFit/>
                <a:scene3d>
                  <a:camera prst="orthographicFront"/>
                  <a:lightRig rig="glow" dir="tl">
                    <a:rot lat="0" lon="0" rev="5400000"/>
                  </a:lightRig>
                </a:scene3d>
                <a:sp3d contourW="12700">
                  <a:bevelT w="25400" h="25400"/>
                  <a:contourClr>
                    <a:schemeClr val="accent6">
                      <a:shade val="73000"/>
                    </a:schemeClr>
                  </a:contourClr>
                </a:sp3d>
              </a:bodyPr>
              <a:lstStyle/>
              <a:p>
                <a:pPr algn="ctr"/>
                <a:r>
                  <a:rPr lang="fa-IR" sz="1662" b="1" dirty="0">
                    <a:ln w="11430"/>
                    <a:gradFill>
                      <a:gsLst>
                        <a:gs pos="0">
                          <a:srgbClr val="555555">
                            <a:tint val="90000"/>
                            <a:satMod val="120000"/>
                          </a:srgbClr>
                        </a:gs>
                        <a:gs pos="25000">
                          <a:srgbClr val="555555">
                            <a:tint val="93000"/>
                            <a:satMod val="120000"/>
                          </a:srgbClr>
                        </a:gs>
                        <a:gs pos="50000">
                          <a:srgbClr val="555555">
                            <a:shade val="89000"/>
                            <a:satMod val="110000"/>
                          </a:srgbClr>
                        </a:gs>
                        <a:gs pos="75000">
                          <a:srgbClr val="555555">
                            <a:tint val="93000"/>
                            <a:satMod val="120000"/>
                          </a:srgbClr>
                        </a:gs>
                        <a:gs pos="100000">
                          <a:srgbClr val="555555">
                            <a:tint val="90000"/>
                            <a:satMod val="120000"/>
                          </a:srgbClr>
                        </a:gs>
                      </a:gsLst>
                      <a:lin ang="5400000"/>
                    </a:gradFill>
                    <a:effectLst>
                      <a:outerShdw blurRad="80000" dist="40000" dir="5040000" algn="tl">
                        <a:srgbClr val="000000">
                          <a:alpha val="30000"/>
                        </a:srgbClr>
                      </a:outerShdw>
                    </a:effectLst>
                    <a:cs typeface="B Kamran" pitchFamily="2" charset="-78"/>
                  </a:rPr>
                  <a:t>بین الحرمین شیراز</a:t>
                </a:r>
              </a:p>
            </p:txBody>
          </p:sp>
        </p:grpSp>
        <p:pic>
          <p:nvPicPr>
            <p:cNvPr id="235" name="Picture 6" descr="شاهچراغ؛ شیراز؛ عکس از آنوبانینی">
              <a:hlinkClick r:id="rId3"/>
            </p:cNvPr>
            <p:cNvPicPr>
              <a:picLocks noChangeAspect="1" noChangeArrowheads="1"/>
            </p:cNvPicPr>
            <p:nvPr/>
          </p:nvPicPr>
          <p:blipFill>
            <a:blip r:embed="rId4">
              <a:clrChange>
                <a:clrFrom>
                  <a:srgbClr val="03030F"/>
                </a:clrFrom>
                <a:clrTo>
                  <a:srgbClr val="03030F">
                    <a:alpha val="0"/>
                  </a:srgbClr>
                </a:clrTo>
              </a:clrChange>
            </a:blip>
            <a:srcRect/>
            <a:stretch>
              <a:fillRect/>
            </a:stretch>
          </p:blipFill>
          <p:spPr bwMode="auto">
            <a:xfrm>
              <a:off x="7212343" y="285728"/>
              <a:ext cx="1931657" cy="1191187"/>
            </a:xfrm>
            <a:prstGeom prst="rect">
              <a:avLst/>
            </a:prstGeom>
            <a:ln>
              <a:noFill/>
            </a:ln>
            <a:effectLst>
              <a:outerShdw blurRad="50800" dist="38100" dir="2700000" algn="tl" rotWithShape="0">
                <a:prstClr val="black">
                  <a:alpha val="40000"/>
                </a:prstClr>
              </a:outerShdw>
              <a:softEdge rad="63500"/>
            </a:effectLst>
          </p:spPr>
        </p:pic>
        <p:pic>
          <p:nvPicPr>
            <p:cNvPr id="1028" name="Picture 4" descr="E:\baft farsoode\ax\pic\shahchw.jpg"/>
            <p:cNvPicPr>
              <a:picLocks noChangeAspect="1" noChangeArrowheads="1"/>
            </p:cNvPicPr>
            <p:nvPr/>
          </p:nvPicPr>
          <p:blipFill>
            <a:blip r:embed="rId5" cstate="screen">
              <a:clrChange>
                <a:clrFrom>
                  <a:srgbClr val="BEE2FA"/>
                </a:clrFrom>
                <a:clrTo>
                  <a:srgbClr val="BEE2FA">
                    <a:alpha val="0"/>
                  </a:srgbClr>
                </a:clrTo>
              </a:clrChange>
              <a:extLst>
                <a:ext uri="{28A0092B-C50C-407E-A947-70E740481C1C}">
                  <a14:useLocalDpi xmlns:a14="http://schemas.microsoft.com/office/drawing/2010/main"/>
                </a:ext>
              </a:extLst>
            </a:blip>
            <a:srcRect/>
            <a:stretch>
              <a:fillRect/>
            </a:stretch>
          </p:blipFill>
          <p:spPr bwMode="auto">
            <a:xfrm>
              <a:off x="0" y="0"/>
              <a:ext cx="1813436" cy="1464431"/>
            </a:xfrm>
            <a:prstGeom prst="rect">
              <a:avLst/>
            </a:prstGeom>
            <a:ln>
              <a:noFill/>
            </a:ln>
            <a:effectLst>
              <a:outerShdw blurRad="50800" dist="38100" dir="2700000" algn="tl" rotWithShape="0">
                <a:prstClr val="black">
                  <a:alpha val="40000"/>
                </a:prstClr>
              </a:outerShdw>
              <a:softEdge rad="63500"/>
            </a:effectLst>
          </p:spPr>
        </p:pic>
        <p:cxnSp>
          <p:nvCxnSpPr>
            <p:cNvPr id="263" name="Straight Connector 262"/>
            <p:cNvCxnSpPr/>
            <p:nvPr/>
          </p:nvCxnSpPr>
          <p:spPr bwMode="auto">
            <a:xfrm rot="5400000">
              <a:off x="-1535949" y="4179099"/>
              <a:ext cx="4071966" cy="1588"/>
            </a:xfrm>
            <a:prstGeom prst="line">
              <a:avLst/>
            </a:prstGeom>
            <a:ln cmpd="dbl">
              <a:solidFill>
                <a:srgbClr val="D1D1D1"/>
              </a:solidFill>
              <a:prstDash val="solid"/>
              <a:headEnd type="none" w="sm" len="sm"/>
              <a:tailEnd type="none" w="sm" len="sm"/>
            </a:ln>
          </p:spPr>
          <p:style>
            <a:lnRef idx="3">
              <a:schemeClr val="accent1"/>
            </a:lnRef>
            <a:fillRef idx="0">
              <a:schemeClr val="accent1"/>
            </a:fillRef>
            <a:effectRef idx="2">
              <a:schemeClr val="accent1"/>
            </a:effectRef>
            <a:fontRef idx="minor">
              <a:schemeClr val="tx1"/>
            </a:fontRef>
          </p:style>
        </p:cxnSp>
      </p:grpSp>
      <p:sp>
        <p:nvSpPr>
          <p:cNvPr id="266" name="Rectangle 265"/>
          <p:cNvSpPr/>
          <p:nvPr/>
        </p:nvSpPr>
        <p:spPr bwMode="auto">
          <a:xfrm>
            <a:off x="785786" y="1780431"/>
            <a:ext cx="8143932" cy="1318855"/>
          </a:xfrm>
          <a:prstGeom prst="rect">
            <a:avLst/>
          </a:prstGeom>
          <a:solidFill>
            <a:schemeClr val="accent1">
              <a:alpha val="70000"/>
            </a:schemeClr>
          </a:solidFill>
          <a:ln w="12700" cap="sq" cmpd="sng" algn="ctr">
            <a:noFill/>
            <a:prstDash val="solid"/>
            <a:round/>
            <a:headEnd type="none" w="sm" len="sm"/>
            <a:tailEnd type="none" w="sm" len="sm"/>
          </a:ln>
          <a:effectLst>
            <a:softEdge rad="635000"/>
          </a:effectLst>
        </p:spPr>
        <p:txBody>
          <a:bodyPr vert="horz" wrap="square" lIns="84406" tIns="42203" rIns="84406" bIns="42203" numCol="1" rtlCol="1" anchor="t" anchorCtr="0" compatLnSpc="1">
            <a:prstTxWarp prst="textNoShape">
              <a:avLst/>
            </a:prstTxWarp>
          </a:bodyPr>
          <a:lstStyle/>
          <a:p>
            <a:pPr algn="l" rtl="0" fontAlgn="base">
              <a:spcBef>
                <a:spcPct val="0"/>
              </a:spcBef>
              <a:spcAft>
                <a:spcPct val="0"/>
              </a:spcAft>
            </a:pPr>
            <a:endParaRPr kumimoji="1" lang="fa-IR" sz="2215">
              <a:solidFill>
                <a:srgbClr val="000000"/>
              </a:solidFill>
              <a:latin typeface="Times New Roman" pitchFamily="18" charset="0"/>
            </a:endParaRPr>
          </a:p>
        </p:txBody>
      </p:sp>
      <p:sp>
        <p:nvSpPr>
          <p:cNvPr id="15" name="TextBox 14"/>
          <p:cNvSpPr txBox="1"/>
          <p:nvPr/>
        </p:nvSpPr>
        <p:spPr>
          <a:xfrm>
            <a:off x="813267" y="1582602"/>
            <a:ext cx="8110961" cy="1602042"/>
          </a:xfrm>
          <a:prstGeom prst="rect">
            <a:avLst/>
          </a:prstGeom>
          <a:noFill/>
        </p:spPr>
        <p:txBody>
          <a:bodyPr wrap="square" rtlCol="1">
            <a:spAutoFit/>
          </a:bodyPr>
          <a:lstStyle/>
          <a:p>
            <a:pPr marL="316531" marR="831187" indent="-316531" algn="just">
              <a:lnSpc>
                <a:spcPct val="150000"/>
              </a:lnSpc>
              <a:spcAft>
                <a:spcPts val="554"/>
              </a:spcAft>
              <a:tabLst>
                <a:tab pos="588513" algn="l"/>
                <a:tab pos="422041" algn="l"/>
              </a:tabLst>
            </a:pPr>
            <a:endParaRPr lang="fa-IR" sz="1108" dirty="0">
              <a:solidFill>
                <a:srgbClr val="5F5F5F">
                  <a:lumMod val="50000"/>
                </a:srgbClr>
              </a:solidFill>
              <a:latin typeface="Times New Roman"/>
              <a:ea typeface="Times New Roman"/>
              <a:cs typeface="B Bardiya" pitchFamily="2" charset="-78"/>
            </a:endParaRPr>
          </a:p>
          <a:p>
            <a:pPr marL="316531" marR="831187" indent="-316531" algn="just">
              <a:lnSpc>
                <a:spcPct val="150000"/>
              </a:lnSpc>
              <a:spcAft>
                <a:spcPts val="554"/>
              </a:spcAft>
              <a:tabLst>
                <a:tab pos="588513" algn="l"/>
                <a:tab pos="422041" algn="l"/>
              </a:tabLst>
            </a:pPr>
            <a:r>
              <a:rPr lang="fa-IR" sz="1108" dirty="0">
                <a:solidFill>
                  <a:srgbClr val="5F5F5F">
                    <a:lumMod val="50000"/>
                  </a:srgbClr>
                </a:solidFill>
                <a:latin typeface="Times New Roman"/>
                <a:ea typeface="Times New Roman"/>
                <a:cs typeface="B Bardiya" pitchFamily="2" charset="-78"/>
              </a:rPr>
              <a:t>بافت مساله دار شهری عبارت از بافت های شهری است که وجود عوامل و عناصر مختلف در آن کاهش ارزش های کیفی محیط زیست انسان را فراهم می آورد و با نزول ارزش های مسکونی ، نوسازی در بافت متوقف می شود و میل به مهاجرت در ساکنین فزونی می یابد.</a:t>
            </a:r>
          </a:p>
          <a:p>
            <a:pPr marL="316531" marR="831187" indent="-316531" algn="just">
              <a:lnSpc>
                <a:spcPct val="150000"/>
              </a:lnSpc>
              <a:spcAft>
                <a:spcPts val="554"/>
              </a:spcAft>
              <a:tabLst>
                <a:tab pos="588513" algn="l"/>
                <a:tab pos="422041" algn="l"/>
              </a:tabLst>
            </a:pPr>
            <a:endParaRPr lang="fa-IR" sz="1108" dirty="0">
              <a:solidFill>
                <a:srgbClr val="5F5F5F">
                  <a:lumMod val="50000"/>
                </a:srgbClr>
              </a:solidFill>
              <a:latin typeface="Times New Roman"/>
              <a:ea typeface="Times New Roman"/>
              <a:cs typeface="B Bardiya" pitchFamily="2" charset="-78"/>
            </a:endParaRPr>
          </a:p>
          <a:p>
            <a:pPr marL="316531" marR="831187" indent="-316531" algn="just">
              <a:lnSpc>
                <a:spcPct val="150000"/>
              </a:lnSpc>
              <a:spcAft>
                <a:spcPts val="554"/>
              </a:spcAft>
              <a:tabLst>
                <a:tab pos="588513" algn="l"/>
                <a:tab pos="422041" algn="l"/>
              </a:tabLst>
            </a:pPr>
            <a:endParaRPr lang="fa-IR" sz="1108" dirty="0">
              <a:solidFill>
                <a:srgbClr val="5F5F5F">
                  <a:lumMod val="50000"/>
                </a:srgbClr>
              </a:solidFill>
              <a:latin typeface="Times New Roman"/>
              <a:ea typeface="Times New Roman"/>
              <a:cs typeface="B Bardiya" pitchFamily="2" charset="-78"/>
            </a:endParaRPr>
          </a:p>
        </p:txBody>
      </p:sp>
      <p:sp>
        <p:nvSpPr>
          <p:cNvPr id="264" name="Rectangle 263"/>
          <p:cNvSpPr/>
          <p:nvPr/>
        </p:nvSpPr>
        <p:spPr>
          <a:xfrm>
            <a:off x="4828928" y="857232"/>
            <a:ext cx="2476961" cy="490134"/>
          </a:xfrm>
          <a:prstGeom prst="rect">
            <a:avLst/>
          </a:prstGeom>
        </p:spPr>
        <p:txBody>
          <a:bodyPr wrap="none">
            <a:spAutoFit/>
          </a:bodyPr>
          <a:lstStyle/>
          <a:p>
            <a:pPr algn="justLow"/>
            <a:r>
              <a:rPr lang="fa-IR" sz="2585" b="1" dirty="0">
                <a:ln w="12700">
                  <a:solidFill>
                    <a:srgbClr val="000000">
                      <a:satMod val="155000"/>
                    </a:srgbClr>
                  </a:solidFill>
                  <a:prstDash val="solid"/>
                </a:ln>
                <a:blipFill>
                  <a:blip r:embed="rId6"/>
                  <a:tile tx="0" ty="0" sx="100000" sy="100000" flip="none" algn="tl"/>
                </a:blipFill>
                <a:effectLst>
                  <a:outerShdw blurRad="41275" dist="20320" dir="1800000" algn="tl" rotWithShape="0">
                    <a:srgbClr val="000000">
                      <a:alpha val="40000"/>
                    </a:srgbClr>
                  </a:outerShdw>
                  <a:reflection blurRad="6350" stA="60000" endA="900" endPos="60000" dist="29997" dir="5400000" sy="-100000" algn="bl" rotWithShape="0"/>
                </a:effectLst>
                <a:cs typeface="B Aria" pitchFamily="2" charset="-78"/>
              </a:rPr>
              <a:t>بافت فرسوده چیست؟</a:t>
            </a:r>
          </a:p>
        </p:txBody>
      </p:sp>
      <p:graphicFrame>
        <p:nvGraphicFramePr>
          <p:cNvPr id="24" name="Diagram 23"/>
          <p:cNvGraphicFramePr/>
          <p:nvPr/>
        </p:nvGraphicFramePr>
        <p:xfrm>
          <a:off x="1736461" y="2835516"/>
          <a:ext cx="5643602" cy="3201861"/>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Tree>
    <p:extLst>
      <p:ext uri="{BB962C8B-B14F-4D97-AF65-F5344CB8AC3E}">
        <p14:creationId xmlns:p14="http://schemas.microsoft.com/office/powerpoint/2010/main" val="284406636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66"/>
          <p:cNvGrpSpPr/>
          <p:nvPr/>
        </p:nvGrpSpPr>
        <p:grpSpPr>
          <a:xfrm>
            <a:off x="0" y="263769"/>
            <a:ext cx="9144000" cy="6327790"/>
            <a:chOff x="0" y="0"/>
            <a:chExt cx="9144000" cy="6855106"/>
          </a:xfrm>
        </p:grpSpPr>
        <p:pic>
          <p:nvPicPr>
            <p:cNvPr id="3" name="Picture 2" descr="E:\baft farsoode\ax\pic\bird%20view.jpg"/>
            <p:cNvPicPr>
              <a:picLocks noChangeAspect="1" noChangeArrowheads="1"/>
            </p:cNvPicPr>
            <p:nvPr/>
          </p:nvPicPr>
          <p:blipFill>
            <a:blip r:embed="rId2">
              <a:clrChange>
                <a:clrFrom>
                  <a:srgbClr val="000000"/>
                </a:clrFrom>
                <a:clrTo>
                  <a:srgbClr val="000000">
                    <a:alpha val="0"/>
                  </a:srgbClr>
                </a:clrTo>
              </a:clrChange>
              <a:duotone>
                <a:schemeClr val="accent6">
                  <a:shade val="45000"/>
                  <a:satMod val="135000"/>
                </a:schemeClr>
                <a:prstClr val="white"/>
              </a:duotone>
              <a:lum bright="20000" contrast="-75000"/>
            </a:blip>
            <a:srcRect/>
            <a:stretch>
              <a:fillRect/>
            </a:stretch>
          </p:blipFill>
          <p:spPr bwMode="auto">
            <a:xfrm>
              <a:off x="0" y="2694698"/>
              <a:ext cx="9144000" cy="4160408"/>
            </a:xfrm>
            <a:prstGeom prst="rect">
              <a:avLst/>
            </a:prstGeom>
            <a:ln>
              <a:noFill/>
            </a:ln>
            <a:effectLst>
              <a:outerShdw blurRad="50800" dist="50800" dir="2700000" algn="tl" rotWithShape="0">
                <a:schemeClr val="tx1">
                  <a:alpha val="40000"/>
                </a:schemeClr>
              </a:outerShdw>
            </a:effectLst>
          </p:spPr>
        </p:pic>
        <p:grpSp>
          <p:nvGrpSpPr>
            <p:cNvPr id="4" name="Group 259"/>
            <p:cNvGrpSpPr/>
            <p:nvPr/>
          </p:nvGrpSpPr>
          <p:grpSpPr>
            <a:xfrm flipV="1">
              <a:off x="271048" y="857232"/>
              <a:ext cx="5944026" cy="4143404"/>
              <a:chOff x="-236" y="1676402"/>
              <a:chExt cx="5944026" cy="5181601"/>
            </a:xfrm>
          </p:grpSpPr>
          <p:sp>
            <p:nvSpPr>
              <p:cNvPr id="250" name="Rectangle 25"/>
              <p:cNvSpPr>
                <a:spLocks noChangeArrowheads="1"/>
              </p:cNvSpPr>
              <p:nvPr/>
            </p:nvSpPr>
            <p:spPr bwMode="auto">
              <a:xfrm>
                <a:off x="329988" y="4038602"/>
                <a:ext cx="165112" cy="2667001"/>
              </a:xfrm>
              <a:prstGeom prst="rect">
                <a:avLst/>
              </a:prstGeom>
              <a:gradFill rotWithShape="1">
                <a:gsLst>
                  <a:gs pos="0">
                    <a:schemeClr val="bg1">
                      <a:lumMod val="65000"/>
                    </a:schemeClr>
                  </a:gs>
                  <a:gs pos="100000">
                    <a:srgbClr val="FFFFCC"/>
                  </a:gs>
                </a:gsLst>
                <a:lin ang="5400000" scaled="1"/>
              </a:gradFill>
              <a:ln w="9525">
                <a:noFill/>
                <a:miter lim="800000"/>
                <a:headEnd/>
                <a:tailEnd/>
              </a:ln>
              <a:effectLst/>
            </p:spPr>
            <p:txBody>
              <a:bodyPr wrap="none" anchor="ctr"/>
              <a:lstStyle/>
              <a:p>
                <a:pPr>
                  <a:defRPr/>
                </a:pPr>
                <a:endParaRPr lang="fa-IR" sz="1662" kern="0">
                  <a:solidFill>
                    <a:sysClr val="windowText" lastClr="000000"/>
                  </a:solidFill>
                </a:endParaRPr>
              </a:p>
            </p:txBody>
          </p:sp>
          <p:sp>
            <p:nvSpPr>
              <p:cNvPr id="251" name="Rectangle 26"/>
              <p:cNvSpPr>
                <a:spLocks noChangeArrowheads="1"/>
              </p:cNvSpPr>
              <p:nvPr/>
            </p:nvSpPr>
            <p:spPr bwMode="auto">
              <a:xfrm>
                <a:off x="164876" y="6400803"/>
                <a:ext cx="3219681" cy="152400"/>
              </a:xfrm>
              <a:prstGeom prst="rect">
                <a:avLst/>
              </a:prstGeom>
              <a:gradFill rotWithShape="1">
                <a:gsLst>
                  <a:gs pos="0">
                    <a:srgbClr val="FFFFCC"/>
                  </a:gs>
                  <a:gs pos="100000">
                    <a:srgbClr val="FFFFCC">
                      <a:gamma/>
                      <a:shade val="46275"/>
                      <a:invGamma/>
                    </a:srgbClr>
                  </a:gs>
                </a:gsLst>
                <a:lin ang="0" scaled="1"/>
              </a:gradFill>
              <a:ln w="9525">
                <a:noFill/>
                <a:miter lim="800000"/>
                <a:headEnd/>
                <a:tailEnd/>
              </a:ln>
              <a:effectLst/>
            </p:spPr>
            <p:txBody>
              <a:bodyPr wrap="none" anchor="ctr"/>
              <a:lstStyle/>
              <a:p>
                <a:pPr>
                  <a:defRPr/>
                </a:pPr>
                <a:endParaRPr lang="fa-IR" sz="1662" kern="0">
                  <a:solidFill>
                    <a:sysClr val="windowText" lastClr="000000"/>
                  </a:solidFill>
                </a:endParaRPr>
              </a:p>
            </p:txBody>
          </p:sp>
          <p:sp>
            <p:nvSpPr>
              <p:cNvPr id="252" name="Rectangle 27"/>
              <p:cNvSpPr>
                <a:spLocks noChangeArrowheads="1"/>
              </p:cNvSpPr>
              <p:nvPr/>
            </p:nvSpPr>
            <p:spPr bwMode="auto">
              <a:xfrm>
                <a:off x="495100" y="5791203"/>
                <a:ext cx="82556" cy="609600"/>
              </a:xfrm>
              <a:prstGeom prst="rect">
                <a:avLst/>
              </a:prstGeom>
              <a:solidFill>
                <a:srgbClr val="CC9900"/>
              </a:solidFill>
              <a:ln w="9525">
                <a:noFill/>
                <a:miter lim="800000"/>
                <a:headEnd/>
                <a:tailEnd/>
              </a:ln>
              <a:effectLst/>
            </p:spPr>
            <p:txBody>
              <a:bodyPr wrap="none" anchor="ctr"/>
              <a:lstStyle/>
              <a:p>
                <a:pPr>
                  <a:defRPr/>
                </a:pPr>
                <a:endParaRPr lang="fa-IR" sz="1662" kern="0">
                  <a:solidFill>
                    <a:sysClr val="windowText" lastClr="000000"/>
                  </a:solidFill>
                </a:endParaRPr>
              </a:p>
            </p:txBody>
          </p:sp>
          <p:sp>
            <p:nvSpPr>
              <p:cNvPr id="253" name="Rectangle 28"/>
              <p:cNvSpPr>
                <a:spLocks noChangeArrowheads="1"/>
              </p:cNvSpPr>
              <p:nvPr/>
            </p:nvSpPr>
            <p:spPr bwMode="auto">
              <a:xfrm rot="5400000">
                <a:off x="828501" y="6073757"/>
                <a:ext cx="76200" cy="577891"/>
              </a:xfrm>
              <a:prstGeom prst="rect">
                <a:avLst/>
              </a:prstGeom>
              <a:solidFill>
                <a:srgbClr val="CC9900"/>
              </a:solidFill>
              <a:ln w="9525">
                <a:noFill/>
                <a:miter lim="800000"/>
                <a:headEnd/>
                <a:tailEnd/>
              </a:ln>
              <a:effectLst/>
            </p:spPr>
            <p:txBody>
              <a:bodyPr wrap="none" anchor="ctr"/>
              <a:lstStyle/>
              <a:p>
                <a:pPr>
                  <a:defRPr/>
                </a:pPr>
                <a:endParaRPr lang="fa-IR" sz="1662" kern="0">
                  <a:solidFill>
                    <a:sysClr val="windowText" lastClr="000000"/>
                  </a:solidFill>
                </a:endParaRPr>
              </a:p>
            </p:txBody>
          </p:sp>
          <p:sp>
            <p:nvSpPr>
              <p:cNvPr id="254" name="Line 29"/>
              <p:cNvSpPr>
                <a:spLocks noChangeShapeType="1"/>
              </p:cNvSpPr>
              <p:nvPr/>
            </p:nvSpPr>
            <p:spPr bwMode="auto">
              <a:xfrm>
                <a:off x="3384557" y="6477003"/>
                <a:ext cx="1568562" cy="0"/>
              </a:xfrm>
              <a:prstGeom prst="line">
                <a:avLst/>
              </a:prstGeom>
              <a:ln w="12700">
                <a:prstDash val="sysDot"/>
                <a:headEnd/>
                <a:tailEnd/>
              </a:ln>
            </p:spPr>
            <p:style>
              <a:lnRef idx="1">
                <a:schemeClr val="dk1"/>
              </a:lnRef>
              <a:fillRef idx="0">
                <a:schemeClr val="dk1"/>
              </a:fillRef>
              <a:effectRef idx="0">
                <a:schemeClr val="dk1"/>
              </a:effectRef>
              <a:fontRef idx="minor">
                <a:schemeClr val="tx1"/>
              </a:fontRef>
            </p:style>
            <p:txBody>
              <a:bodyPr/>
              <a:lstStyle/>
              <a:p>
                <a:pPr>
                  <a:defRPr/>
                </a:pPr>
                <a:endParaRPr lang="fa-IR" sz="1662" kern="0">
                  <a:solidFill>
                    <a:sysClr val="windowText" lastClr="000000"/>
                  </a:solidFill>
                </a:endParaRPr>
              </a:p>
            </p:txBody>
          </p:sp>
          <p:sp>
            <p:nvSpPr>
              <p:cNvPr id="255" name="Line 30"/>
              <p:cNvSpPr>
                <a:spLocks noChangeShapeType="1"/>
              </p:cNvSpPr>
              <p:nvPr/>
            </p:nvSpPr>
            <p:spPr bwMode="auto">
              <a:xfrm>
                <a:off x="3384557" y="6553203"/>
                <a:ext cx="2559233" cy="0"/>
              </a:xfrm>
              <a:prstGeom prst="line">
                <a:avLst/>
              </a:prstGeom>
              <a:ln w="19050">
                <a:prstDash val="sysDot"/>
                <a:headEnd/>
                <a:tailEnd/>
              </a:ln>
            </p:spPr>
            <p:style>
              <a:lnRef idx="1">
                <a:schemeClr val="accent1"/>
              </a:lnRef>
              <a:fillRef idx="0">
                <a:schemeClr val="accent1"/>
              </a:fillRef>
              <a:effectRef idx="0">
                <a:schemeClr val="accent1"/>
              </a:effectRef>
              <a:fontRef idx="minor">
                <a:schemeClr val="tx1"/>
              </a:fontRef>
            </p:style>
            <p:txBody>
              <a:bodyPr/>
              <a:lstStyle/>
              <a:p>
                <a:pPr>
                  <a:defRPr/>
                </a:pPr>
                <a:endParaRPr lang="fa-IR" sz="1662" kern="0">
                  <a:solidFill>
                    <a:sysClr val="windowText" lastClr="000000"/>
                  </a:solidFill>
                </a:endParaRPr>
              </a:p>
            </p:txBody>
          </p:sp>
          <p:sp>
            <p:nvSpPr>
              <p:cNvPr id="256" name="Line 32"/>
              <p:cNvSpPr>
                <a:spLocks noChangeShapeType="1"/>
              </p:cNvSpPr>
              <p:nvPr/>
            </p:nvSpPr>
            <p:spPr bwMode="auto">
              <a:xfrm flipH="1">
                <a:off x="-236" y="6477003"/>
                <a:ext cx="3384793" cy="0"/>
              </a:xfrm>
              <a:prstGeom prst="line">
                <a:avLst/>
              </a:prstGeom>
              <a:noFill/>
              <a:ln w="22225">
                <a:solidFill>
                  <a:srgbClr val="9383B3"/>
                </a:solidFill>
                <a:prstDash val="sysDot"/>
                <a:round/>
                <a:headEnd/>
                <a:tailEnd/>
              </a:ln>
              <a:effectLst/>
            </p:spPr>
            <p:txBody>
              <a:bodyPr/>
              <a:lstStyle/>
              <a:p>
                <a:pPr>
                  <a:defRPr/>
                </a:pPr>
                <a:endParaRPr lang="fa-IR" sz="1662" kern="0">
                  <a:solidFill>
                    <a:sysClr val="windowText" lastClr="000000"/>
                  </a:solidFill>
                </a:endParaRPr>
              </a:p>
            </p:txBody>
          </p:sp>
          <p:sp>
            <p:nvSpPr>
              <p:cNvPr id="257" name="Line 33"/>
              <p:cNvSpPr>
                <a:spLocks noChangeShapeType="1"/>
              </p:cNvSpPr>
              <p:nvPr/>
            </p:nvSpPr>
            <p:spPr bwMode="auto">
              <a:xfrm flipV="1">
                <a:off x="412544" y="4038602"/>
                <a:ext cx="0" cy="2819401"/>
              </a:xfrm>
              <a:prstGeom prst="line">
                <a:avLst/>
              </a:prstGeom>
              <a:noFill/>
              <a:ln w="22225">
                <a:solidFill>
                  <a:srgbClr val="9383B3"/>
                </a:solidFill>
                <a:prstDash val="sysDot"/>
                <a:round/>
                <a:headEnd/>
                <a:tailEnd/>
              </a:ln>
              <a:effectLst/>
            </p:spPr>
            <p:txBody>
              <a:bodyPr/>
              <a:lstStyle/>
              <a:p>
                <a:pPr>
                  <a:defRPr/>
                </a:pPr>
                <a:endParaRPr lang="fa-IR" sz="1662" kern="0">
                  <a:solidFill>
                    <a:sysClr val="windowText" lastClr="000000"/>
                  </a:solidFill>
                </a:endParaRPr>
              </a:p>
            </p:txBody>
          </p:sp>
          <p:sp>
            <p:nvSpPr>
              <p:cNvPr id="258" name="Line 34"/>
              <p:cNvSpPr>
                <a:spLocks noChangeShapeType="1"/>
              </p:cNvSpPr>
              <p:nvPr/>
            </p:nvSpPr>
            <p:spPr bwMode="auto">
              <a:xfrm flipV="1">
                <a:off x="412544" y="2362202"/>
                <a:ext cx="0" cy="1676400"/>
              </a:xfrm>
              <a:prstGeom prst="line">
                <a:avLst/>
              </a:prstGeom>
              <a:ln w="12700">
                <a:prstDash val="sysDot"/>
                <a:headEnd/>
                <a:tailEnd/>
              </a:ln>
            </p:spPr>
            <p:style>
              <a:lnRef idx="1">
                <a:schemeClr val="dk1"/>
              </a:lnRef>
              <a:fillRef idx="0">
                <a:schemeClr val="dk1"/>
              </a:fillRef>
              <a:effectRef idx="0">
                <a:schemeClr val="dk1"/>
              </a:effectRef>
              <a:fontRef idx="minor">
                <a:schemeClr val="tx1"/>
              </a:fontRef>
            </p:style>
            <p:txBody>
              <a:bodyPr/>
              <a:lstStyle/>
              <a:p>
                <a:pPr>
                  <a:defRPr/>
                </a:pPr>
                <a:endParaRPr lang="fa-IR" sz="1662" kern="0">
                  <a:solidFill>
                    <a:sysClr val="windowText" lastClr="000000"/>
                  </a:solidFill>
                </a:endParaRPr>
              </a:p>
            </p:txBody>
          </p:sp>
          <p:sp>
            <p:nvSpPr>
              <p:cNvPr id="259" name="Line 35"/>
              <p:cNvSpPr>
                <a:spLocks noChangeShapeType="1"/>
              </p:cNvSpPr>
              <p:nvPr/>
            </p:nvSpPr>
            <p:spPr bwMode="auto">
              <a:xfrm flipV="1">
                <a:off x="329988" y="1676402"/>
                <a:ext cx="0" cy="2362200"/>
              </a:xfrm>
              <a:prstGeom prst="line">
                <a:avLst/>
              </a:prstGeom>
              <a:ln w="19050">
                <a:prstDash val="sysDot"/>
                <a:headEnd/>
                <a:tailEnd/>
              </a:ln>
            </p:spPr>
            <p:style>
              <a:lnRef idx="1">
                <a:schemeClr val="accent1"/>
              </a:lnRef>
              <a:fillRef idx="0">
                <a:schemeClr val="accent1"/>
              </a:fillRef>
              <a:effectRef idx="0">
                <a:schemeClr val="accent1"/>
              </a:effectRef>
              <a:fontRef idx="minor">
                <a:schemeClr val="tx1"/>
              </a:fontRef>
            </p:style>
            <p:txBody>
              <a:bodyPr/>
              <a:lstStyle/>
              <a:p>
                <a:pPr>
                  <a:defRPr/>
                </a:pPr>
                <a:endParaRPr lang="fa-IR" sz="1662" kern="0">
                  <a:solidFill>
                    <a:sysClr val="windowText" lastClr="000000"/>
                  </a:solidFill>
                </a:endParaRPr>
              </a:p>
            </p:txBody>
          </p:sp>
        </p:grpSp>
        <p:grpSp>
          <p:nvGrpSpPr>
            <p:cNvPr id="5" name="Group 15"/>
            <p:cNvGrpSpPr/>
            <p:nvPr/>
          </p:nvGrpSpPr>
          <p:grpSpPr>
            <a:xfrm>
              <a:off x="67432" y="538679"/>
              <a:ext cx="5218950" cy="3318948"/>
              <a:chOff x="73051" y="538679"/>
              <a:chExt cx="5653862" cy="3318948"/>
            </a:xfrm>
          </p:grpSpPr>
          <p:sp>
            <p:nvSpPr>
              <p:cNvPr id="7" name="Rectangle 6"/>
              <p:cNvSpPr/>
              <p:nvPr/>
            </p:nvSpPr>
            <p:spPr>
              <a:xfrm>
                <a:off x="1824455" y="538679"/>
                <a:ext cx="3902458" cy="407750"/>
              </a:xfrm>
              <a:prstGeom prst="rect">
                <a:avLst/>
              </a:prstGeom>
            </p:spPr>
            <p:txBody>
              <a:bodyPr wrap="none">
                <a:spAutoFit/>
              </a:bodyPr>
              <a:lstStyle/>
              <a:p>
                <a:pPr>
                  <a:defRPr/>
                </a:pPr>
                <a:r>
                  <a:rPr lang="en-US" sz="1846" b="1" kern="0" dirty="0">
                    <a:ln w="10541" cmpd="sng">
                      <a:solidFill>
                        <a:srgbClr val="EAEAEA">
                          <a:shade val="88000"/>
                          <a:satMod val="110000"/>
                        </a:srgbClr>
                      </a:solidFill>
                      <a:prstDash val="solid"/>
                    </a:ln>
                    <a:gradFill>
                      <a:gsLst>
                        <a:gs pos="0">
                          <a:srgbClr val="EAEAEA">
                            <a:tint val="40000"/>
                            <a:satMod val="250000"/>
                          </a:srgbClr>
                        </a:gs>
                        <a:gs pos="9000">
                          <a:srgbClr val="EAEAEA">
                            <a:tint val="52000"/>
                            <a:satMod val="300000"/>
                          </a:srgbClr>
                        </a:gs>
                        <a:gs pos="50000">
                          <a:srgbClr val="EAEAEA">
                            <a:shade val="20000"/>
                            <a:satMod val="300000"/>
                          </a:srgbClr>
                        </a:gs>
                        <a:gs pos="79000">
                          <a:srgbClr val="EAEAEA">
                            <a:tint val="52000"/>
                            <a:satMod val="300000"/>
                          </a:srgbClr>
                        </a:gs>
                        <a:gs pos="100000">
                          <a:srgbClr val="EAEAEA">
                            <a:tint val="40000"/>
                            <a:satMod val="250000"/>
                          </a:srgbClr>
                        </a:gs>
                      </a:gsLst>
                      <a:lin ang="5400000"/>
                    </a:gradFill>
                    <a:latin typeface="BankGothic Lt BT" pitchFamily="34" charset="0"/>
                  </a:rPr>
                  <a:t>(</a:t>
                </a:r>
                <a:r>
                  <a:rPr lang="en-US" sz="1846" b="1" kern="0" dirty="0" err="1">
                    <a:ln w="10541" cmpd="sng">
                      <a:solidFill>
                        <a:srgbClr val="EAEAEA">
                          <a:shade val="88000"/>
                          <a:satMod val="110000"/>
                        </a:srgbClr>
                      </a:solidFill>
                      <a:prstDash val="solid"/>
                    </a:ln>
                    <a:gradFill>
                      <a:gsLst>
                        <a:gs pos="0">
                          <a:srgbClr val="EAEAEA">
                            <a:tint val="40000"/>
                            <a:satMod val="250000"/>
                          </a:srgbClr>
                        </a:gs>
                        <a:gs pos="9000">
                          <a:srgbClr val="EAEAEA">
                            <a:tint val="52000"/>
                            <a:satMod val="300000"/>
                          </a:srgbClr>
                        </a:gs>
                        <a:gs pos="50000">
                          <a:srgbClr val="EAEAEA">
                            <a:shade val="20000"/>
                            <a:satMod val="300000"/>
                          </a:srgbClr>
                        </a:gs>
                        <a:gs pos="79000">
                          <a:srgbClr val="EAEAEA">
                            <a:tint val="52000"/>
                            <a:satMod val="300000"/>
                          </a:srgbClr>
                        </a:gs>
                        <a:gs pos="100000">
                          <a:srgbClr val="EAEAEA">
                            <a:tint val="40000"/>
                            <a:satMod val="250000"/>
                          </a:srgbClr>
                        </a:gs>
                      </a:gsLst>
                      <a:lin ang="5400000"/>
                    </a:gradFill>
                    <a:latin typeface="BankGothic Lt BT" pitchFamily="34" charset="0"/>
                  </a:rPr>
                  <a:t>beinolharamein</a:t>
                </a:r>
                <a:r>
                  <a:rPr lang="en-US" sz="1846" b="1" kern="0" dirty="0">
                    <a:ln w="10541" cmpd="sng">
                      <a:solidFill>
                        <a:srgbClr val="EAEAEA">
                          <a:shade val="88000"/>
                          <a:satMod val="110000"/>
                        </a:srgbClr>
                      </a:solidFill>
                      <a:prstDash val="solid"/>
                    </a:ln>
                    <a:gradFill>
                      <a:gsLst>
                        <a:gs pos="0">
                          <a:srgbClr val="EAEAEA">
                            <a:tint val="40000"/>
                            <a:satMod val="250000"/>
                          </a:srgbClr>
                        </a:gs>
                        <a:gs pos="9000">
                          <a:srgbClr val="EAEAEA">
                            <a:tint val="52000"/>
                            <a:satMod val="300000"/>
                          </a:srgbClr>
                        </a:gs>
                        <a:gs pos="50000">
                          <a:srgbClr val="EAEAEA">
                            <a:shade val="20000"/>
                            <a:satMod val="300000"/>
                          </a:srgbClr>
                        </a:gs>
                        <a:gs pos="79000">
                          <a:srgbClr val="EAEAEA">
                            <a:tint val="52000"/>
                            <a:satMod val="300000"/>
                          </a:srgbClr>
                        </a:gs>
                        <a:gs pos="100000">
                          <a:srgbClr val="EAEAEA">
                            <a:tint val="40000"/>
                            <a:satMod val="250000"/>
                          </a:srgbClr>
                        </a:gs>
                      </a:gsLst>
                      <a:lin ang="5400000"/>
                    </a:gradFill>
                    <a:latin typeface="BankGothic Lt BT" pitchFamily="34" charset="0"/>
                  </a:rPr>
                  <a:t> of shiraz)</a:t>
                </a:r>
                <a:endParaRPr lang="fa-IR" sz="1846" b="1" kern="0" dirty="0">
                  <a:ln w="10541" cmpd="sng">
                    <a:solidFill>
                      <a:srgbClr val="EAEAEA">
                        <a:shade val="88000"/>
                        <a:satMod val="110000"/>
                      </a:srgbClr>
                    </a:solidFill>
                    <a:prstDash val="solid"/>
                  </a:ln>
                  <a:gradFill>
                    <a:gsLst>
                      <a:gs pos="0">
                        <a:srgbClr val="EAEAEA">
                          <a:tint val="40000"/>
                          <a:satMod val="250000"/>
                        </a:srgbClr>
                      </a:gs>
                      <a:gs pos="9000">
                        <a:srgbClr val="EAEAEA">
                          <a:tint val="52000"/>
                          <a:satMod val="300000"/>
                        </a:srgbClr>
                      </a:gs>
                      <a:gs pos="50000">
                        <a:srgbClr val="EAEAEA">
                          <a:shade val="20000"/>
                          <a:satMod val="300000"/>
                        </a:srgbClr>
                      </a:gs>
                      <a:gs pos="79000">
                        <a:srgbClr val="EAEAEA">
                          <a:tint val="52000"/>
                          <a:satMod val="300000"/>
                        </a:srgbClr>
                      </a:gs>
                      <a:gs pos="100000">
                        <a:srgbClr val="EAEAEA">
                          <a:tint val="40000"/>
                          <a:satMod val="250000"/>
                        </a:srgbClr>
                      </a:gs>
                    </a:gsLst>
                    <a:lin ang="5400000"/>
                  </a:gradFill>
                  <a:latin typeface="BankGothic Lt BT" pitchFamily="34" charset="0"/>
                </a:endParaRPr>
              </a:p>
            </p:txBody>
          </p:sp>
          <p:sp>
            <p:nvSpPr>
              <p:cNvPr id="8" name="Rectangle 7"/>
              <p:cNvSpPr/>
              <p:nvPr/>
            </p:nvSpPr>
            <p:spPr>
              <a:xfrm rot="16200000">
                <a:off x="-1131431" y="2276027"/>
                <a:ext cx="2786082" cy="377118"/>
              </a:xfrm>
              <a:prstGeom prst="rect">
                <a:avLst/>
              </a:prstGeom>
            </p:spPr>
            <p:txBody>
              <a:bodyPr wrap="square">
                <a:spAutoFit/>
                <a:scene3d>
                  <a:camera prst="orthographicFront"/>
                  <a:lightRig rig="glow" dir="tl">
                    <a:rot lat="0" lon="0" rev="5400000"/>
                  </a:lightRig>
                </a:scene3d>
                <a:sp3d contourW="12700">
                  <a:bevelT w="25400" h="25400"/>
                  <a:contourClr>
                    <a:schemeClr val="accent6">
                      <a:shade val="73000"/>
                    </a:schemeClr>
                  </a:contourClr>
                </a:sp3d>
              </a:bodyPr>
              <a:lstStyle/>
              <a:p>
                <a:pPr algn="ctr"/>
                <a:r>
                  <a:rPr lang="fa-IR" sz="1662" b="1" dirty="0">
                    <a:ln w="11430"/>
                    <a:gradFill>
                      <a:gsLst>
                        <a:gs pos="0">
                          <a:srgbClr val="555555">
                            <a:tint val="90000"/>
                            <a:satMod val="120000"/>
                          </a:srgbClr>
                        </a:gs>
                        <a:gs pos="25000">
                          <a:srgbClr val="555555">
                            <a:tint val="93000"/>
                            <a:satMod val="120000"/>
                          </a:srgbClr>
                        </a:gs>
                        <a:gs pos="50000">
                          <a:srgbClr val="555555">
                            <a:shade val="89000"/>
                            <a:satMod val="110000"/>
                          </a:srgbClr>
                        </a:gs>
                        <a:gs pos="75000">
                          <a:srgbClr val="555555">
                            <a:tint val="93000"/>
                            <a:satMod val="120000"/>
                          </a:srgbClr>
                        </a:gs>
                        <a:gs pos="100000">
                          <a:srgbClr val="555555">
                            <a:tint val="90000"/>
                            <a:satMod val="120000"/>
                          </a:srgbClr>
                        </a:gs>
                      </a:gsLst>
                      <a:lin ang="5400000"/>
                    </a:gradFill>
                    <a:effectLst>
                      <a:outerShdw blurRad="80000" dist="40000" dir="5040000" algn="tl">
                        <a:srgbClr val="000000">
                          <a:alpha val="30000"/>
                        </a:srgbClr>
                      </a:outerShdw>
                    </a:effectLst>
                    <a:cs typeface="B Kamran" pitchFamily="2" charset="-78"/>
                  </a:rPr>
                  <a:t>بین الحرمین شیراز</a:t>
                </a:r>
              </a:p>
            </p:txBody>
          </p:sp>
        </p:grpSp>
        <p:pic>
          <p:nvPicPr>
            <p:cNvPr id="235" name="Picture 6" descr="شاهچراغ؛ شیراز؛ عکس از آنوبانینی">
              <a:hlinkClick r:id="rId3"/>
            </p:cNvPr>
            <p:cNvPicPr>
              <a:picLocks noChangeAspect="1" noChangeArrowheads="1"/>
            </p:cNvPicPr>
            <p:nvPr/>
          </p:nvPicPr>
          <p:blipFill>
            <a:blip r:embed="rId4">
              <a:clrChange>
                <a:clrFrom>
                  <a:srgbClr val="03030F"/>
                </a:clrFrom>
                <a:clrTo>
                  <a:srgbClr val="03030F">
                    <a:alpha val="0"/>
                  </a:srgbClr>
                </a:clrTo>
              </a:clrChange>
            </a:blip>
            <a:srcRect/>
            <a:stretch>
              <a:fillRect/>
            </a:stretch>
          </p:blipFill>
          <p:spPr bwMode="auto">
            <a:xfrm>
              <a:off x="7212343" y="285728"/>
              <a:ext cx="1931657" cy="1191187"/>
            </a:xfrm>
            <a:prstGeom prst="rect">
              <a:avLst/>
            </a:prstGeom>
            <a:ln>
              <a:noFill/>
            </a:ln>
            <a:effectLst>
              <a:outerShdw blurRad="50800" dist="38100" dir="2700000" algn="tl" rotWithShape="0">
                <a:prstClr val="black">
                  <a:alpha val="40000"/>
                </a:prstClr>
              </a:outerShdw>
              <a:softEdge rad="63500"/>
            </a:effectLst>
          </p:spPr>
        </p:pic>
        <p:pic>
          <p:nvPicPr>
            <p:cNvPr id="1028" name="Picture 4" descr="E:\baft farsoode\ax\pic\shahchw.jpg"/>
            <p:cNvPicPr>
              <a:picLocks noChangeAspect="1" noChangeArrowheads="1"/>
            </p:cNvPicPr>
            <p:nvPr/>
          </p:nvPicPr>
          <p:blipFill>
            <a:blip r:embed="rId5" cstate="screen">
              <a:clrChange>
                <a:clrFrom>
                  <a:srgbClr val="BEE2FA"/>
                </a:clrFrom>
                <a:clrTo>
                  <a:srgbClr val="BEE2FA">
                    <a:alpha val="0"/>
                  </a:srgbClr>
                </a:clrTo>
              </a:clrChange>
              <a:extLst>
                <a:ext uri="{28A0092B-C50C-407E-A947-70E740481C1C}">
                  <a14:useLocalDpi xmlns:a14="http://schemas.microsoft.com/office/drawing/2010/main"/>
                </a:ext>
              </a:extLst>
            </a:blip>
            <a:srcRect/>
            <a:stretch>
              <a:fillRect/>
            </a:stretch>
          </p:blipFill>
          <p:spPr bwMode="auto">
            <a:xfrm>
              <a:off x="0" y="0"/>
              <a:ext cx="1813436" cy="1464431"/>
            </a:xfrm>
            <a:prstGeom prst="rect">
              <a:avLst/>
            </a:prstGeom>
            <a:ln>
              <a:noFill/>
            </a:ln>
            <a:effectLst>
              <a:outerShdw blurRad="50800" dist="38100" dir="2700000" algn="tl" rotWithShape="0">
                <a:prstClr val="black">
                  <a:alpha val="40000"/>
                </a:prstClr>
              </a:outerShdw>
              <a:softEdge rad="63500"/>
            </a:effectLst>
          </p:spPr>
        </p:pic>
        <p:cxnSp>
          <p:nvCxnSpPr>
            <p:cNvPr id="263" name="Straight Connector 262"/>
            <p:cNvCxnSpPr/>
            <p:nvPr/>
          </p:nvCxnSpPr>
          <p:spPr bwMode="auto">
            <a:xfrm rot="5400000">
              <a:off x="-1535949" y="4179099"/>
              <a:ext cx="4071966" cy="1588"/>
            </a:xfrm>
            <a:prstGeom prst="line">
              <a:avLst/>
            </a:prstGeom>
            <a:ln cmpd="dbl">
              <a:solidFill>
                <a:srgbClr val="D1D1D1"/>
              </a:solidFill>
              <a:prstDash val="solid"/>
              <a:headEnd type="none" w="sm" len="sm"/>
              <a:tailEnd type="none" w="sm" len="sm"/>
            </a:ln>
          </p:spPr>
          <p:style>
            <a:lnRef idx="3">
              <a:schemeClr val="accent1"/>
            </a:lnRef>
            <a:fillRef idx="0">
              <a:schemeClr val="accent1"/>
            </a:fillRef>
            <a:effectRef idx="2">
              <a:schemeClr val="accent1"/>
            </a:effectRef>
            <a:fontRef idx="minor">
              <a:schemeClr val="tx1"/>
            </a:fontRef>
          </p:style>
        </p:cxnSp>
      </p:grpSp>
      <p:sp>
        <p:nvSpPr>
          <p:cNvPr id="264" name="Rectangle 263"/>
          <p:cNvSpPr/>
          <p:nvPr/>
        </p:nvSpPr>
        <p:spPr>
          <a:xfrm>
            <a:off x="3784880" y="857232"/>
            <a:ext cx="3518912" cy="490134"/>
          </a:xfrm>
          <a:prstGeom prst="rect">
            <a:avLst/>
          </a:prstGeom>
        </p:spPr>
        <p:txBody>
          <a:bodyPr wrap="none">
            <a:spAutoFit/>
          </a:bodyPr>
          <a:lstStyle/>
          <a:p>
            <a:pPr algn="justLow"/>
            <a:r>
              <a:rPr lang="fa-IR" sz="2585" b="1" dirty="0">
                <a:ln w="12700">
                  <a:solidFill>
                    <a:srgbClr val="000000">
                      <a:satMod val="155000"/>
                    </a:srgbClr>
                  </a:solidFill>
                  <a:prstDash val="solid"/>
                </a:ln>
                <a:blipFill>
                  <a:blip r:embed="rId6"/>
                  <a:tile tx="0" ty="0" sx="100000" sy="100000" flip="none" algn="tl"/>
                </a:blipFill>
                <a:effectLst>
                  <a:outerShdw blurRad="41275" dist="20320" dir="1800000" algn="tl" rotWithShape="0">
                    <a:srgbClr val="000000">
                      <a:alpha val="40000"/>
                    </a:srgbClr>
                  </a:outerShdw>
                  <a:reflection blurRad="6350" stA="60000" endA="900" endPos="60000" dist="29997" dir="5400000" sy="-100000" algn="bl" rotWithShape="0"/>
                </a:effectLst>
                <a:cs typeface="B Aria" pitchFamily="2" charset="-78"/>
              </a:rPr>
              <a:t>انواع بافت های فرسوده شهری:</a:t>
            </a:r>
          </a:p>
        </p:txBody>
      </p:sp>
      <p:graphicFrame>
        <p:nvGraphicFramePr>
          <p:cNvPr id="26" name="Diagram 25"/>
          <p:cNvGraphicFramePr/>
          <p:nvPr/>
        </p:nvGraphicFramePr>
        <p:xfrm>
          <a:off x="0" y="659426"/>
          <a:ext cx="9144000" cy="6000770"/>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Tree>
    <p:extLst>
      <p:ext uri="{BB962C8B-B14F-4D97-AF65-F5344CB8AC3E}">
        <p14:creationId xmlns:p14="http://schemas.microsoft.com/office/powerpoint/2010/main" val="414304708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66"/>
          <p:cNvGrpSpPr/>
          <p:nvPr/>
        </p:nvGrpSpPr>
        <p:grpSpPr>
          <a:xfrm>
            <a:off x="0" y="263769"/>
            <a:ext cx="9144000" cy="6327790"/>
            <a:chOff x="0" y="0"/>
            <a:chExt cx="9144000" cy="6855106"/>
          </a:xfrm>
        </p:grpSpPr>
        <p:pic>
          <p:nvPicPr>
            <p:cNvPr id="3" name="Picture 2" descr="E:\baft farsoode\ax\pic\bird%20view.jpg"/>
            <p:cNvPicPr>
              <a:picLocks noChangeAspect="1" noChangeArrowheads="1"/>
            </p:cNvPicPr>
            <p:nvPr/>
          </p:nvPicPr>
          <p:blipFill>
            <a:blip r:embed="rId2">
              <a:clrChange>
                <a:clrFrom>
                  <a:srgbClr val="000000"/>
                </a:clrFrom>
                <a:clrTo>
                  <a:srgbClr val="000000">
                    <a:alpha val="0"/>
                  </a:srgbClr>
                </a:clrTo>
              </a:clrChange>
              <a:duotone>
                <a:schemeClr val="accent6">
                  <a:shade val="45000"/>
                  <a:satMod val="135000"/>
                </a:schemeClr>
                <a:prstClr val="white"/>
              </a:duotone>
              <a:lum bright="20000" contrast="-75000"/>
            </a:blip>
            <a:srcRect/>
            <a:stretch>
              <a:fillRect/>
            </a:stretch>
          </p:blipFill>
          <p:spPr bwMode="auto">
            <a:xfrm>
              <a:off x="0" y="2694698"/>
              <a:ext cx="9144000" cy="4160408"/>
            </a:xfrm>
            <a:prstGeom prst="rect">
              <a:avLst/>
            </a:prstGeom>
            <a:ln>
              <a:noFill/>
            </a:ln>
            <a:effectLst>
              <a:outerShdw blurRad="50800" dist="50800" dir="2700000" algn="tl" rotWithShape="0">
                <a:schemeClr val="tx1">
                  <a:alpha val="40000"/>
                </a:schemeClr>
              </a:outerShdw>
            </a:effectLst>
          </p:spPr>
        </p:pic>
        <p:grpSp>
          <p:nvGrpSpPr>
            <p:cNvPr id="4" name="Group 259"/>
            <p:cNvGrpSpPr/>
            <p:nvPr/>
          </p:nvGrpSpPr>
          <p:grpSpPr>
            <a:xfrm flipV="1">
              <a:off x="271048" y="857232"/>
              <a:ext cx="5944026" cy="4143404"/>
              <a:chOff x="-236" y="1676402"/>
              <a:chExt cx="5944026" cy="5181601"/>
            </a:xfrm>
          </p:grpSpPr>
          <p:sp>
            <p:nvSpPr>
              <p:cNvPr id="250" name="Rectangle 25"/>
              <p:cNvSpPr>
                <a:spLocks noChangeArrowheads="1"/>
              </p:cNvSpPr>
              <p:nvPr/>
            </p:nvSpPr>
            <p:spPr bwMode="auto">
              <a:xfrm>
                <a:off x="329988" y="4038602"/>
                <a:ext cx="165112" cy="2667001"/>
              </a:xfrm>
              <a:prstGeom prst="rect">
                <a:avLst/>
              </a:prstGeom>
              <a:gradFill rotWithShape="1">
                <a:gsLst>
                  <a:gs pos="0">
                    <a:schemeClr val="bg1">
                      <a:lumMod val="65000"/>
                    </a:schemeClr>
                  </a:gs>
                  <a:gs pos="100000">
                    <a:srgbClr val="FFFFCC"/>
                  </a:gs>
                </a:gsLst>
                <a:lin ang="5400000" scaled="1"/>
              </a:gradFill>
              <a:ln w="9525">
                <a:noFill/>
                <a:miter lim="800000"/>
                <a:headEnd/>
                <a:tailEnd/>
              </a:ln>
              <a:effectLst/>
            </p:spPr>
            <p:txBody>
              <a:bodyPr wrap="none" anchor="ctr"/>
              <a:lstStyle/>
              <a:p>
                <a:pPr>
                  <a:defRPr/>
                </a:pPr>
                <a:endParaRPr lang="fa-IR" sz="1662" kern="0">
                  <a:solidFill>
                    <a:sysClr val="windowText" lastClr="000000"/>
                  </a:solidFill>
                </a:endParaRPr>
              </a:p>
            </p:txBody>
          </p:sp>
          <p:sp>
            <p:nvSpPr>
              <p:cNvPr id="251" name="Rectangle 26"/>
              <p:cNvSpPr>
                <a:spLocks noChangeArrowheads="1"/>
              </p:cNvSpPr>
              <p:nvPr/>
            </p:nvSpPr>
            <p:spPr bwMode="auto">
              <a:xfrm>
                <a:off x="164876" y="6400803"/>
                <a:ext cx="3219681" cy="152400"/>
              </a:xfrm>
              <a:prstGeom prst="rect">
                <a:avLst/>
              </a:prstGeom>
              <a:gradFill rotWithShape="1">
                <a:gsLst>
                  <a:gs pos="0">
                    <a:srgbClr val="FFFFCC"/>
                  </a:gs>
                  <a:gs pos="100000">
                    <a:srgbClr val="FFFFCC">
                      <a:gamma/>
                      <a:shade val="46275"/>
                      <a:invGamma/>
                    </a:srgbClr>
                  </a:gs>
                </a:gsLst>
                <a:lin ang="0" scaled="1"/>
              </a:gradFill>
              <a:ln w="9525">
                <a:noFill/>
                <a:miter lim="800000"/>
                <a:headEnd/>
                <a:tailEnd/>
              </a:ln>
              <a:effectLst/>
            </p:spPr>
            <p:txBody>
              <a:bodyPr wrap="none" anchor="ctr"/>
              <a:lstStyle/>
              <a:p>
                <a:pPr>
                  <a:defRPr/>
                </a:pPr>
                <a:endParaRPr lang="fa-IR" sz="1662" kern="0">
                  <a:solidFill>
                    <a:sysClr val="windowText" lastClr="000000"/>
                  </a:solidFill>
                </a:endParaRPr>
              </a:p>
            </p:txBody>
          </p:sp>
          <p:sp>
            <p:nvSpPr>
              <p:cNvPr id="252" name="Rectangle 27"/>
              <p:cNvSpPr>
                <a:spLocks noChangeArrowheads="1"/>
              </p:cNvSpPr>
              <p:nvPr/>
            </p:nvSpPr>
            <p:spPr bwMode="auto">
              <a:xfrm>
                <a:off x="495100" y="5791203"/>
                <a:ext cx="82556" cy="609600"/>
              </a:xfrm>
              <a:prstGeom prst="rect">
                <a:avLst/>
              </a:prstGeom>
              <a:solidFill>
                <a:srgbClr val="CC9900"/>
              </a:solidFill>
              <a:ln w="9525">
                <a:noFill/>
                <a:miter lim="800000"/>
                <a:headEnd/>
                <a:tailEnd/>
              </a:ln>
              <a:effectLst/>
            </p:spPr>
            <p:txBody>
              <a:bodyPr wrap="none" anchor="ctr"/>
              <a:lstStyle/>
              <a:p>
                <a:pPr>
                  <a:defRPr/>
                </a:pPr>
                <a:endParaRPr lang="fa-IR" sz="1662" kern="0">
                  <a:solidFill>
                    <a:sysClr val="windowText" lastClr="000000"/>
                  </a:solidFill>
                </a:endParaRPr>
              </a:p>
            </p:txBody>
          </p:sp>
          <p:sp>
            <p:nvSpPr>
              <p:cNvPr id="253" name="Rectangle 28"/>
              <p:cNvSpPr>
                <a:spLocks noChangeArrowheads="1"/>
              </p:cNvSpPr>
              <p:nvPr/>
            </p:nvSpPr>
            <p:spPr bwMode="auto">
              <a:xfrm rot="5400000">
                <a:off x="828501" y="6073757"/>
                <a:ext cx="76200" cy="577891"/>
              </a:xfrm>
              <a:prstGeom prst="rect">
                <a:avLst/>
              </a:prstGeom>
              <a:solidFill>
                <a:srgbClr val="CC9900"/>
              </a:solidFill>
              <a:ln w="9525">
                <a:noFill/>
                <a:miter lim="800000"/>
                <a:headEnd/>
                <a:tailEnd/>
              </a:ln>
              <a:effectLst/>
            </p:spPr>
            <p:txBody>
              <a:bodyPr wrap="none" anchor="ctr"/>
              <a:lstStyle/>
              <a:p>
                <a:pPr>
                  <a:defRPr/>
                </a:pPr>
                <a:endParaRPr lang="fa-IR" sz="1662" kern="0">
                  <a:solidFill>
                    <a:sysClr val="windowText" lastClr="000000"/>
                  </a:solidFill>
                </a:endParaRPr>
              </a:p>
            </p:txBody>
          </p:sp>
          <p:sp>
            <p:nvSpPr>
              <p:cNvPr id="254" name="Line 29"/>
              <p:cNvSpPr>
                <a:spLocks noChangeShapeType="1"/>
              </p:cNvSpPr>
              <p:nvPr/>
            </p:nvSpPr>
            <p:spPr bwMode="auto">
              <a:xfrm>
                <a:off x="3384557" y="6477003"/>
                <a:ext cx="1568562" cy="0"/>
              </a:xfrm>
              <a:prstGeom prst="line">
                <a:avLst/>
              </a:prstGeom>
              <a:ln w="12700">
                <a:prstDash val="sysDot"/>
                <a:headEnd/>
                <a:tailEnd/>
              </a:ln>
            </p:spPr>
            <p:style>
              <a:lnRef idx="1">
                <a:schemeClr val="dk1"/>
              </a:lnRef>
              <a:fillRef idx="0">
                <a:schemeClr val="dk1"/>
              </a:fillRef>
              <a:effectRef idx="0">
                <a:schemeClr val="dk1"/>
              </a:effectRef>
              <a:fontRef idx="minor">
                <a:schemeClr val="tx1"/>
              </a:fontRef>
            </p:style>
            <p:txBody>
              <a:bodyPr/>
              <a:lstStyle/>
              <a:p>
                <a:pPr>
                  <a:defRPr/>
                </a:pPr>
                <a:endParaRPr lang="fa-IR" sz="1662" kern="0">
                  <a:solidFill>
                    <a:sysClr val="windowText" lastClr="000000"/>
                  </a:solidFill>
                </a:endParaRPr>
              </a:p>
            </p:txBody>
          </p:sp>
          <p:sp>
            <p:nvSpPr>
              <p:cNvPr id="255" name="Line 30"/>
              <p:cNvSpPr>
                <a:spLocks noChangeShapeType="1"/>
              </p:cNvSpPr>
              <p:nvPr/>
            </p:nvSpPr>
            <p:spPr bwMode="auto">
              <a:xfrm>
                <a:off x="3384557" y="6553203"/>
                <a:ext cx="2559233" cy="0"/>
              </a:xfrm>
              <a:prstGeom prst="line">
                <a:avLst/>
              </a:prstGeom>
              <a:ln w="19050">
                <a:prstDash val="sysDot"/>
                <a:headEnd/>
                <a:tailEnd/>
              </a:ln>
            </p:spPr>
            <p:style>
              <a:lnRef idx="1">
                <a:schemeClr val="accent1"/>
              </a:lnRef>
              <a:fillRef idx="0">
                <a:schemeClr val="accent1"/>
              </a:fillRef>
              <a:effectRef idx="0">
                <a:schemeClr val="accent1"/>
              </a:effectRef>
              <a:fontRef idx="minor">
                <a:schemeClr val="tx1"/>
              </a:fontRef>
            </p:style>
            <p:txBody>
              <a:bodyPr/>
              <a:lstStyle/>
              <a:p>
                <a:pPr>
                  <a:defRPr/>
                </a:pPr>
                <a:endParaRPr lang="fa-IR" sz="1662" kern="0">
                  <a:solidFill>
                    <a:sysClr val="windowText" lastClr="000000"/>
                  </a:solidFill>
                </a:endParaRPr>
              </a:p>
            </p:txBody>
          </p:sp>
          <p:sp>
            <p:nvSpPr>
              <p:cNvPr id="256" name="Line 32"/>
              <p:cNvSpPr>
                <a:spLocks noChangeShapeType="1"/>
              </p:cNvSpPr>
              <p:nvPr/>
            </p:nvSpPr>
            <p:spPr bwMode="auto">
              <a:xfrm flipH="1">
                <a:off x="-236" y="6477003"/>
                <a:ext cx="3384793" cy="0"/>
              </a:xfrm>
              <a:prstGeom prst="line">
                <a:avLst/>
              </a:prstGeom>
              <a:noFill/>
              <a:ln w="22225">
                <a:solidFill>
                  <a:srgbClr val="9383B3"/>
                </a:solidFill>
                <a:prstDash val="sysDot"/>
                <a:round/>
                <a:headEnd/>
                <a:tailEnd/>
              </a:ln>
              <a:effectLst/>
            </p:spPr>
            <p:txBody>
              <a:bodyPr/>
              <a:lstStyle/>
              <a:p>
                <a:pPr>
                  <a:defRPr/>
                </a:pPr>
                <a:endParaRPr lang="fa-IR" sz="1662" kern="0">
                  <a:solidFill>
                    <a:sysClr val="windowText" lastClr="000000"/>
                  </a:solidFill>
                </a:endParaRPr>
              </a:p>
            </p:txBody>
          </p:sp>
          <p:sp>
            <p:nvSpPr>
              <p:cNvPr id="257" name="Line 33"/>
              <p:cNvSpPr>
                <a:spLocks noChangeShapeType="1"/>
              </p:cNvSpPr>
              <p:nvPr/>
            </p:nvSpPr>
            <p:spPr bwMode="auto">
              <a:xfrm flipV="1">
                <a:off x="412544" y="4038602"/>
                <a:ext cx="0" cy="2819401"/>
              </a:xfrm>
              <a:prstGeom prst="line">
                <a:avLst/>
              </a:prstGeom>
              <a:noFill/>
              <a:ln w="22225">
                <a:solidFill>
                  <a:srgbClr val="9383B3"/>
                </a:solidFill>
                <a:prstDash val="sysDot"/>
                <a:round/>
                <a:headEnd/>
                <a:tailEnd/>
              </a:ln>
              <a:effectLst/>
            </p:spPr>
            <p:txBody>
              <a:bodyPr/>
              <a:lstStyle/>
              <a:p>
                <a:pPr>
                  <a:defRPr/>
                </a:pPr>
                <a:endParaRPr lang="fa-IR" sz="1662" kern="0">
                  <a:solidFill>
                    <a:sysClr val="windowText" lastClr="000000"/>
                  </a:solidFill>
                </a:endParaRPr>
              </a:p>
            </p:txBody>
          </p:sp>
          <p:sp>
            <p:nvSpPr>
              <p:cNvPr id="258" name="Line 34"/>
              <p:cNvSpPr>
                <a:spLocks noChangeShapeType="1"/>
              </p:cNvSpPr>
              <p:nvPr/>
            </p:nvSpPr>
            <p:spPr bwMode="auto">
              <a:xfrm flipV="1">
                <a:off x="412544" y="2362202"/>
                <a:ext cx="0" cy="1676400"/>
              </a:xfrm>
              <a:prstGeom prst="line">
                <a:avLst/>
              </a:prstGeom>
              <a:ln w="12700">
                <a:prstDash val="sysDot"/>
                <a:headEnd/>
                <a:tailEnd/>
              </a:ln>
            </p:spPr>
            <p:style>
              <a:lnRef idx="1">
                <a:schemeClr val="dk1"/>
              </a:lnRef>
              <a:fillRef idx="0">
                <a:schemeClr val="dk1"/>
              </a:fillRef>
              <a:effectRef idx="0">
                <a:schemeClr val="dk1"/>
              </a:effectRef>
              <a:fontRef idx="minor">
                <a:schemeClr val="tx1"/>
              </a:fontRef>
            </p:style>
            <p:txBody>
              <a:bodyPr/>
              <a:lstStyle/>
              <a:p>
                <a:pPr>
                  <a:defRPr/>
                </a:pPr>
                <a:endParaRPr lang="fa-IR" sz="1662" kern="0">
                  <a:solidFill>
                    <a:sysClr val="windowText" lastClr="000000"/>
                  </a:solidFill>
                </a:endParaRPr>
              </a:p>
            </p:txBody>
          </p:sp>
          <p:sp>
            <p:nvSpPr>
              <p:cNvPr id="259" name="Line 35"/>
              <p:cNvSpPr>
                <a:spLocks noChangeShapeType="1"/>
              </p:cNvSpPr>
              <p:nvPr/>
            </p:nvSpPr>
            <p:spPr bwMode="auto">
              <a:xfrm flipV="1">
                <a:off x="329988" y="1676402"/>
                <a:ext cx="0" cy="2362200"/>
              </a:xfrm>
              <a:prstGeom prst="line">
                <a:avLst/>
              </a:prstGeom>
              <a:ln w="19050">
                <a:prstDash val="sysDot"/>
                <a:headEnd/>
                <a:tailEnd/>
              </a:ln>
            </p:spPr>
            <p:style>
              <a:lnRef idx="1">
                <a:schemeClr val="accent1"/>
              </a:lnRef>
              <a:fillRef idx="0">
                <a:schemeClr val="accent1"/>
              </a:fillRef>
              <a:effectRef idx="0">
                <a:schemeClr val="accent1"/>
              </a:effectRef>
              <a:fontRef idx="minor">
                <a:schemeClr val="tx1"/>
              </a:fontRef>
            </p:style>
            <p:txBody>
              <a:bodyPr/>
              <a:lstStyle/>
              <a:p>
                <a:pPr>
                  <a:defRPr/>
                </a:pPr>
                <a:endParaRPr lang="fa-IR" sz="1662" kern="0">
                  <a:solidFill>
                    <a:sysClr val="windowText" lastClr="000000"/>
                  </a:solidFill>
                </a:endParaRPr>
              </a:p>
            </p:txBody>
          </p:sp>
        </p:grpSp>
        <p:grpSp>
          <p:nvGrpSpPr>
            <p:cNvPr id="5" name="Group 15"/>
            <p:cNvGrpSpPr/>
            <p:nvPr/>
          </p:nvGrpSpPr>
          <p:grpSpPr>
            <a:xfrm>
              <a:off x="67432" y="538679"/>
              <a:ext cx="5218950" cy="3318948"/>
              <a:chOff x="73051" y="538679"/>
              <a:chExt cx="5653862" cy="3318948"/>
            </a:xfrm>
          </p:grpSpPr>
          <p:sp>
            <p:nvSpPr>
              <p:cNvPr id="7" name="Rectangle 6"/>
              <p:cNvSpPr/>
              <p:nvPr/>
            </p:nvSpPr>
            <p:spPr>
              <a:xfrm>
                <a:off x="1824455" y="538679"/>
                <a:ext cx="3902458" cy="407750"/>
              </a:xfrm>
              <a:prstGeom prst="rect">
                <a:avLst/>
              </a:prstGeom>
            </p:spPr>
            <p:txBody>
              <a:bodyPr wrap="none">
                <a:spAutoFit/>
              </a:bodyPr>
              <a:lstStyle/>
              <a:p>
                <a:pPr>
                  <a:defRPr/>
                </a:pPr>
                <a:r>
                  <a:rPr lang="en-US" sz="1846" b="1" kern="0" dirty="0">
                    <a:ln w="10541" cmpd="sng">
                      <a:solidFill>
                        <a:srgbClr val="EAEAEA">
                          <a:shade val="88000"/>
                          <a:satMod val="110000"/>
                        </a:srgbClr>
                      </a:solidFill>
                      <a:prstDash val="solid"/>
                    </a:ln>
                    <a:gradFill>
                      <a:gsLst>
                        <a:gs pos="0">
                          <a:srgbClr val="EAEAEA">
                            <a:tint val="40000"/>
                            <a:satMod val="250000"/>
                          </a:srgbClr>
                        </a:gs>
                        <a:gs pos="9000">
                          <a:srgbClr val="EAEAEA">
                            <a:tint val="52000"/>
                            <a:satMod val="300000"/>
                          </a:srgbClr>
                        </a:gs>
                        <a:gs pos="50000">
                          <a:srgbClr val="EAEAEA">
                            <a:shade val="20000"/>
                            <a:satMod val="300000"/>
                          </a:srgbClr>
                        </a:gs>
                        <a:gs pos="79000">
                          <a:srgbClr val="EAEAEA">
                            <a:tint val="52000"/>
                            <a:satMod val="300000"/>
                          </a:srgbClr>
                        </a:gs>
                        <a:gs pos="100000">
                          <a:srgbClr val="EAEAEA">
                            <a:tint val="40000"/>
                            <a:satMod val="250000"/>
                          </a:srgbClr>
                        </a:gs>
                      </a:gsLst>
                      <a:lin ang="5400000"/>
                    </a:gradFill>
                    <a:latin typeface="BankGothic Lt BT" pitchFamily="34" charset="0"/>
                  </a:rPr>
                  <a:t>(</a:t>
                </a:r>
                <a:r>
                  <a:rPr lang="en-US" sz="1846" b="1" kern="0" dirty="0" err="1">
                    <a:ln w="10541" cmpd="sng">
                      <a:solidFill>
                        <a:srgbClr val="EAEAEA">
                          <a:shade val="88000"/>
                          <a:satMod val="110000"/>
                        </a:srgbClr>
                      </a:solidFill>
                      <a:prstDash val="solid"/>
                    </a:ln>
                    <a:gradFill>
                      <a:gsLst>
                        <a:gs pos="0">
                          <a:srgbClr val="EAEAEA">
                            <a:tint val="40000"/>
                            <a:satMod val="250000"/>
                          </a:srgbClr>
                        </a:gs>
                        <a:gs pos="9000">
                          <a:srgbClr val="EAEAEA">
                            <a:tint val="52000"/>
                            <a:satMod val="300000"/>
                          </a:srgbClr>
                        </a:gs>
                        <a:gs pos="50000">
                          <a:srgbClr val="EAEAEA">
                            <a:shade val="20000"/>
                            <a:satMod val="300000"/>
                          </a:srgbClr>
                        </a:gs>
                        <a:gs pos="79000">
                          <a:srgbClr val="EAEAEA">
                            <a:tint val="52000"/>
                            <a:satMod val="300000"/>
                          </a:srgbClr>
                        </a:gs>
                        <a:gs pos="100000">
                          <a:srgbClr val="EAEAEA">
                            <a:tint val="40000"/>
                            <a:satMod val="250000"/>
                          </a:srgbClr>
                        </a:gs>
                      </a:gsLst>
                      <a:lin ang="5400000"/>
                    </a:gradFill>
                    <a:latin typeface="BankGothic Lt BT" pitchFamily="34" charset="0"/>
                  </a:rPr>
                  <a:t>beinolharamein</a:t>
                </a:r>
                <a:r>
                  <a:rPr lang="en-US" sz="1846" b="1" kern="0" dirty="0">
                    <a:ln w="10541" cmpd="sng">
                      <a:solidFill>
                        <a:srgbClr val="EAEAEA">
                          <a:shade val="88000"/>
                          <a:satMod val="110000"/>
                        </a:srgbClr>
                      </a:solidFill>
                      <a:prstDash val="solid"/>
                    </a:ln>
                    <a:gradFill>
                      <a:gsLst>
                        <a:gs pos="0">
                          <a:srgbClr val="EAEAEA">
                            <a:tint val="40000"/>
                            <a:satMod val="250000"/>
                          </a:srgbClr>
                        </a:gs>
                        <a:gs pos="9000">
                          <a:srgbClr val="EAEAEA">
                            <a:tint val="52000"/>
                            <a:satMod val="300000"/>
                          </a:srgbClr>
                        </a:gs>
                        <a:gs pos="50000">
                          <a:srgbClr val="EAEAEA">
                            <a:shade val="20000"/>
                            <a:satMod val="300000"/>
                          </a:srgbClr>
                        </a:gs>
                        <a:gs pos="79000">
                          <a:srgbClr val="EAEAEA">
                            <a:tint val="52000"/>
                            <a:satMod val="300000"/>
                          </a:srgbClr>
                        </a:gs>
                        <a:gs pos="100000">
                          <a:srgbClr val="EAEAEA">
                            <a:tint val="40000"/>
                            <a:satMod val="250000"/>
                          </a:srgbClr>
                        </a:gs>
                      </a:gsLst>
                      <a:lin ang="5400000"/>
                    </a:gradFill>
                    <a:latin typeface="BankGothic Lt BT" pitchFamily="34" charset="0"/>
                  </a:rPr>
                  <a:t> of shiraz)</a:t>
                </a:r>
                <a:endParaRPr lang="fa-IR" sz="1846" b="1" kern="0" dirty="0">
                  <a:ln w="10541" cmpd="sng">
                    <a:solidFill>
                      <a:srgbClr val="EAEAEA">
                        <a:shade val="88000"/>
                        <a:satMod val="110000"/>
                      </a:srgbClr>
                    </a:solidFill>
                    <a:prstDash val="solid"/>
                  </a:ln>
                  <a:gradFill>
                    <a:gsLst>
                      <a:gs pos="0">
                        <a:srgbClr val="EAEAEA">
                          <a:tint val="40000"/>
                          <a:satMod val="250000"/>
                        </a:srgbClr>
                      </a:gs>
                      <a:gs pos="9000">
                        <a:srgbClr val="EAEAEA">
                          <a:tint val="52000"/>
                          <a:satMod val="300000"/>
                        </a:srgbClr>
                      </a:gs>
                      <a:gs pos="50000">
                        <a:srgbClr val="EAEAEA">
                          <a:shade val="20000"/>
                          <a:satMod val="300000"/>
                        </a:srgbClr>
                      </a:gs>
                      <a:gs pos="79000">
                        <a:srgbClr val="EAEAEA">
                          <a:tint val="52000"/>
                          <a:satMod val="300000"/>
                        </a:srgbClr>
                      </a:gs>
                      <a:gs pos="100000">
                        <a:srgbClr val="EAEAEA">
                          <a:tint val="40000"/>
                          <a:satMod val="250000"/>
                        </a:srgbClr>
                      </a:gs>
                    </a:gsLst>
                    <a:lin ang="5400000"/>
                  </a:gradFill>
                  <a:latin typeface="BankGothic Lt BT" pitchFamily="34" charset="0"/>
                </a:endParaRPr>
              </a:p>
            </p:txBody>
          </p:sp>
          <p:sp>
            <p:nvSpPr>
              <p:cNvPr id="8" name="Rectangle 7"/>
              <p:cNvSpPr/>
              <p:nvPr/>
            </p:nvSpPr>
            <p:spPr>
              <a:xfrm rot="16200000">
                <a:off x="-1131431" y="2276027"/>
                <a:ext cx="2786082" cy="377118"/>
              </a:xfrm>
              <a:prstGeom prst="rect">
                <a:avLst/>
              </a:prstGeom>
            </p:spPr>
            <p:txBody>
              <a:bodyPr wrap="square">
                <a:spAutoFit/>
                <a:scene3d>
                  <a:camera prst="orthographicFront"/>
                  <a:lightRig rig="glow" dir="tl">
                    <a:rot lat="0" lon="0" rev="5400000"/>
                  </a:lightRig>
                </a:scene3d>
                <a:sp3d contourW="12700">
                  <a:bevelT w="25400" h="25400"/>
                  <a:contourClr>
                    <a:schemeClr val="accent6">
                      <a:shade val="73000"/>
                    </a:schemeClr>
                  </a:contourClr>
                </a:sp3d>
              </a:bodyPr>
              <a:lstStyle/>
              <a:p>
                <a:pPr algn="ctr"/>
                <a:r>
                  <a:rPr lang="fa-IR" sz="1662" b="1" dirty="0">
                    <a:ln w="11430"/>
                    <a:gradFill>
                      <a:gsLst>
                        <a:gs pos="0">
                          <a:srgbClr val="555555">
                            <a:tint val="90000"/>
                            <a:satMod val="120000"/>
                          </a:srgbClr>
                        </a:gs>
                        <a:gs pos="25000">
                          <a:srgbClr val="555555">
                            <a:tint val="93000"/>
                            <a:satMod val="120000"/>
                          </a:srgbClr>
                        </a:gs>
                        <a:gs pos="50000">
                          <a:srgbClr val="555555">
                            <a:shade val="89000"/>
                            <a:satMod val="110000"/>
                          </a:srgbClr>
                        </a:gs>
                        <a:gs pos="75000">
                          <a:srgbClr val="555555">
                            <a:tint val="93000"/>
                            <a:satMod val="120000"/>
                          </a:srgbClr>
                        </a:gs>
                        <a:gs pos="100000">
                          <a:srgbClr val="555555">
                            <a:tint val="90000"/>
                            <a:satMod val="120000"/>
                          </a:srgbClr>
                        </a:gs>
                      </a:gsLst>
                      <a:lin ang="5400000"/>
                    </a:gradFill>
                    <a:effectLst>
                      <a:outerShdw blurRad="80000" dist="40000" dir="5040000" algn="tl">
                        <a:srgbClr val="000000">
                          <a:alpha val="30000"/>
                        </a:srgbClr>
                      </a:outerShdw>
                    </a:effectLst>
                    <a:cs typeface="B Kamran" pitchFamily="2" charset="-78"/>
                  </a:rPr>
                  <a:t>بین الحرمین شیراز</a:t>
                </a:r>
              </a:p>
            </p:txBody>
          </p:sp>
        </p:grpSp>
        <p:pic>
          <p:nvPicPr>
            <p:cNvPr id="235" name="Picture 6" descr="شاهچراغ؛ شیراز؛ عکس از آنوبانینی">
              <a:hlinkClick r:id="rId3"/>
            </p:cNvPr>
            <p:cNvPicPr>
              <a:picLocks noChangeAspect="1" noChangeArrowheads="1"/>
            </p:cNvPicPr>
            <p:nvPr/>
          </p:nvPicPr>
          <p:blipFill>
            <a:blip r:embed="rId4">
              <a:clrChange>
                <a:clrFrom>
                  <a:srgbClr val="03030F"/>
                </a:clrFrom>
                <a:clrTo>
                  <a:srgbClr val="03030F">
                    <a:alpha val="0"/>
                  </a:srgbClr>
                </a:clrTo>
              </a:clrChange>
            </a:blip>
            <a:srcRect/>
            <a:stretch>
              <a:fillRect/>
            </a:stretch>
          </p:blipFill>
          <p:spPr bwMode="auto">
            <a:xfrm>
              <a:off x="7212343" y="285728"/>
              <a:ext cx="1931657" cy="1191187"/>
            </a:xfrm>
            <a:prstGeom prst="rect">
              <a:avLst/>
            </a:prstGeom>
            <a:ln>
              <a:noFill/>
            </a:ln>
            <a:effectLst>
              <a:outerShdw blurRad="50800" dist="38100" dir="2700000" algn="tl" rotWithShape="0">
                <a:prstClr val="black">
                  <a:alpha val="40000"/>
                </a:prstClr>
              </a:outerShdw>
              <a:softEdge rad="63500"/>
            </a:effectLst>
          </p:spPr>
        </p:pic>
        <p:pic>
          <p:nvPicPr>
            <p:cNvPr id="1028" name="Picture 4" descr="E:\baft farsoode\ax\pic\shahchw.jpg"/>
            <p:cNvPicPr>
              <a:picLocks noChangeAspect="1" noChangeArrowheads="1"/>
            </p:cNvPicPr>
            <p:nvPr/>
          </p:nvPicPr>
          <p:blipFill>
            <a:blip r:embed="rId5" cstate="screen">
              <a:clrChange>
                <a:clrFrom>
                  <a:srgbClr val="BEE2FA"/>
                </a:clrFrom>
                <a:clrTo>
                  <a:srgbClr val="BEE2FA">
                    <a:alpha val="0"/>
                  </a:srgbClr>
                </a:clrTo>
              </a:clrChange>
              <a:extLst>
                <a:ext uri="{28A0092B-C50C-407E-A947-70E740481C1C}">
                  <a14:useLocalDpi xmlns:a14="http://schemas.microsoft.com/office/drawing/2010/main"/>
                </a:ext>
              </a:extLst>
            </a:blip>
            <a:srcRect/>
            <a:stretch>
              <a:fillRect/>
            </a:stretch>
          </p:blipFill>
          <p:spPr bwMode="auto">
            <a:xfrm>
              <a:off x="0" y="0"/>
              <a:ext cx="1813436" cy="1464431"/>
            </a:xfrm>
            <a:prstGeom prst="rect">
              <a:avLst/>
            </a:prstGeom>
            <a:ln>
              <a:noFill/>
            </a:ln>
            <a:effectLst>
              <a:outerShdw blurRad="50800" dist="38100" dir="2700000" algn="tl" rotWithShape="0">
                <a:prstClr val="black">
                  <a:alpha val="40000"/>
                </a:prstClr>
              </a:outerShdw>
              <a:softEdge rad="63500"/>
            </a:effectLst>
          </p:spPr>
        </p:pic>
        <p:cxnSp>
          <p:nvCxnSpPr>
            <p:cNvPr id="263" name="Straight Connector 262"/>
            <p:cNvCxnSpPr/>
            <p:nvPr/>
          </p:nvCxnSpPr>
          <p:spPr bwMode="auto">
            <a:xfrm rot="5400000">
              <a:off x="-1535949" y="4179099"/>
              <a:ext cx="4071966" cy="1588"/>
            </a:xfrm>
            <a:prstGeom prst="line">
              <a:avLst/>
            </a:prstGeom>
            <a:ln cmpd="dbl">
              <a:solidFill>
                <a:srgbClr val="D1D1D1"/>
              </a:solidFill>
              <a:prstDash val="solid"/>
              <a:headEnd type="none" w="sm" len="sm"/>
              <a:tailEnd type="none" w="sm" len="sm"/>
            </a:ln>
          </p:spPr>
          <p:style>
            <a:lnRef idx="3">
              <a:schemeClr val="accent1"/>
            </a:lnRef>
            <a:fillRef idx="0">
              <a:schemeClr val="accent1"/>
            </a:fillRef>
            <a:effectRef idx="2">
              <a:schemeClr val="accent1"/>
            </a:effectRef>
            <a:fontRef idx="minor">
              <a:schemeClr val="tx1"/>
            </a:fontRef>
          </p:style>
        </p:cxnSp>
      </p:grpSp>
      <p:sp>
        <p:nvSpPr>
          <p:cNvPr id="266" name="Rectangle 265"/>
          <p:cNvSpPr/>
          <p:nvPr/>
        </p:nvSpPr>
        <p:spPr bwMode="auto">
          <a:xfrm>
            <a:off x="785786" y="1780431"/>
            <a:ext cx="8143932" cy="3033367"/>
          </a:xfrm>
          <a:prstGeom prst="rect">
            <a:avLst/>
          </a:prstGeom>
          <a:solidFill>
            <a:schemeClr val="accent1">
              <a:alpha val="70000"/>
            </a:schemeClr>
          </a:solidFill>
          <a:ln w="12700" cap="sq" cmpd="sng" algn="ctr">
            <a:noFill/>
            <a:prstDash val="solid"/>
            <a:round/>
            <a:headEnd type="none" w="sm" len="sm"/>
            <a:tailEnd type="none" w="sm" len="sm"/>
          </a:ln>
          <a:effectLst>
            <a:softEdge rad="635000"/>
          </a:effectLst>
        </p:spPr>
        <p:txBody>
          <a:bodyPr vert="horz" wrap="square" lIns="84406" tIns="42203" rIns="84406" bIns="42203" numCol="1" rtlCol="1" anchor="t" anchorCtr="0" compatLnSpc="1">
            <a:prstTxWarp prst="textNoShape">
              <a:avLst/>
            </a:prstTxWarp>
          </a:bodyPr>
          <a:lstStyle/>
          <a:p>
            <a:pPr algn="l" rtl="0" fontAlgn="base">
              <a:spcBef>
                <a:spcPct val="0"/>
              </a:spcBef>
              <a:spcAft>
                <a:spcPct val="0"/>
              </a:spcAft>
            </a:pPr>
            <a:endParaRPr kumimoji="1" lang="fa-IR" sz="2215">
              <a:solidFill>
                <a:srgbClr val="000000"/>
              </a:solidFill>
              <a:latin typeface="Times New Roman" pitchFamily="18" charset="0"/>
            </a:endParaRPr>
          </a:p>
        </p:txBody>
      </p:sp>
      <p:sp>
        <p:nvSpPr>
          <p:cNvPr id="264" name="Rectangle 263"/>
          <p:cNvSpPr/>
          <p:nvPr/>
        </p:nvSpPr>
        <p:spPr>
          <a:xfrm>
            <a:off x="5491179" y="857232"/>
            <a:ext cx="1720344" cy="490134"/>
          </a:xfrm>
          <a:prstGeom prst="rect">
            <a:avLst/>
          </a:prstGeom>
        </p:spPr>
        <p:txBody>
          <a:bodyPr wrap="none">
            <a:spAutoFit/>
          </a:bodyPr>
          <a:lstStyle/>
          <a:p>
            <a:pPr algn="justLow"/>
            <a:r>
              <a:rPr lang="fa-IR" sz="2585" b="1" dirty="0">
                <a:ln w="12700">
                  <a:solidFill>
                    <a:srgbClr val="000000">
                      <a:satMod val="155000"/>
                    </a:srgbClr>
                  </a:solidFill>
                  <a:prstDash val="solid"/>
                </a:ln>
                <a:blipFill>
                  <a:blip r:embed="rId6"/>
                  <a:tile tx="0" ty="0" sx="100000" sy="100000" flip="none" algn="tl"/>
                </a:blipFill>
                <a:effectLst>
                  <a:outerShdw blurRad="41275" dist="20320" dir="1800000" algn="tl" rotWithShape="0">
                    <a:srgbClr val="000000">
                      <a:alpha val="40000"/>
                    </a:srgbClr>
                  </a:outerShdw>
                  <a:reflection blurRad="6350" stA="60000" endA="900" endPos="60000" dist="29997" dir="5400000" sy="-100000" algn="bl" rotWithShape="0"/>
                </a:effectLst>
                <a:cs typeface="B Aria" pitchFamily="2" charset="-78"/>
              </a:rPr>
              <a:t>بین الحرمین شیراز</a:t>
            </a:r>
          </a:p>
        </p:txBody>
      </p:sp>
      <p:graphicFrame>
        <p:nvGraphicFramePr>
          <p:cNvPr id="24" name="Diagram 23"/>
          <p:cNvGraphicFramePr/>
          <p:nvPr/>
        </p:nvGraphicFramePr>
        <p:xfrm>
          <a:off x="747319" y="2110145"/>
          <a:ext cx="6923991" cy="4064000"/>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
        <p:nvSpPr>
          <p:cNvPr id="25" name="TextBox 24"/>
          <p:cNvSpPr txBox="1"/>
          <p:nvPr/>
        </p:nvSpPr>
        <p:spPr>
          <a:xfrm>
            <a:off x="7682103" y="3653089"/>
            <a:ext cx="1450741" cy="859659"/>
          </a:xfrm>
          <a:prstGeom prst="rect">
            <a:avLst/>
          </a:prstGeom>
          <a:noFill/>
        </p:spPr>
        <p:txBody>
          <a:bodyPr wrap="square" rtlCol="0">
            <a:spAutoFit/>
          </a:bodyPr>
          <a:lstStyle/>
          <a:p>
            <a:pPr algn="justLow">
              <a:lnSpc>
                <a:spcPct val="150000"/>
              </a:lnSpc>
              <a:buFont typeface="Wingdings" pitchFamily="2" charset="2"/>
              <a:buChar char="ü"/>
            </a:pPr>
            <a:r>
              <a:rPr lang="fa-IR" sz="1108" b="1" u="sng" dirty="0">
                <a:solidFill>
                  <a:srgbClr val="5F5F5F">
                    <a:lumMod val="50000"/>
                  </a:srgbClr>
                </a:solidFill>
                <a:effectLst>
                  <a:outerShdw blurRad="38100" dist="38100" dir="2700000" algn="tl">
                    <a:srgbClr val="000000">
                      <a:alpha val="43137"/>
                    </a:srgbClr>
                  </a:outerShdw>
                </a:effectLst>
                <a:latin typeface="Times New Roman"/>
                <a:ea typeface="Times New Roman"/>
                <a:cs typeface="B Bardiya" pitchFamily="2" charset="-78"/>
              </a:rPr>
              <a:t>بنابراین بافت فرسوده قدیمی و کهن است که احتیاج به تخریب دارد.</a:t>
            </a:r>
            <a:endParaRPr lang="en-US" sz="1108" b="1" dirty="0">
              <a:solidFill>
                <a:srgbClr val="000000"/>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9723441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66"/>
          <p:cNvGrpSpPr/>
          <p:nvPr/>
        </p:nvGrpSpPr>
        <p:grpSpPr>
          <a:xfrm>
            <a:off x="0" y="263769"/>
            <a:ext cx="9144000" cy="6327790"/>
            <a:chOff x="0" y="0"/>
            <a:chExt cx="9144000" cy="6855106"/>
          </a:xfrm>
        </p:grpSpPr>
        <p:pic>
          <p:nvPicPr>
            <p:cNvPr id="3" name="Picture 2" descr="E:\baft farsoode\ax\pic\bird%20view.jpg"/>
            <p:cNvPicPr>
              <a:picLocks noChangeAspect="1" noChangeArrowheads="1"/>
            </p:cNvPicPr>
            <p:nvPr/>
          </p:nvPicPr>
          <p:blipFill>
            <a:blip r:embed="rId2">
              <a:clrChange>
                <a:clrFrom>
                  <a:srgbClr val="000000"/>
                </a:clrFrom>
                <a:clrTo>
                  <a:srgbClr val="000000">
                    <a:alpha val="0"/>
                  </a:srgbClr>
                </a:clrTo>
              </a:clrChange>
              <a:duotone>
                <a:schemeClr val="accent6">
                  <a:shade val="45000"/>
                  <a:satMod val="135000"/>
                </a:schemeClr>
                <a:prstClr val="white"/>
              </a:duotone>
              <a:lum bright="20000" contrast="-75000"/>
            </a:blip>
            <a:srcRect/>
            <a:stretch>
              <a:fillRect/>
            </a:stretch>
          </p:blipFill>
          <p:spPr bwMode="auto">
            <a:xfrm>
              <a:off x="0" y="2694698"/>
              <a:ext cx="9144000" cy="4160408"/>
            </a:xfrm>
            <a:prstGeom prst="rect">
              <a:avLst/>
            </a:prstGeom>
            <a:ln>
              <a:noFill/>
            </a:ln>
            <a:effectLst>
              <a:outerShdw blurRad="50800" dist="50800" dir="2700000" algn="tl" rotWithShape="0">
                <a:schemeClr val="tx1">
                  <a:alpha val="40000"/>
                </a:schemeClr>
              </a:outerShdw>
            </a:effectLst>
          </p:spPr>
        </p:pic>
        <p:grpSp>
          <p:nvGrpSpPr>
            <p:cNvPr id="4" name="Group 259"/>
            <p:cNvGrpSpPr/>
            <p:nvPr/>
          </p:nvGrpSpPr>
          <p:grpSpPr>
            <a:xfrm flipV="1">
              <a:off x="271048" y="857232"/>
              <a:ext cx="5944026" cy="4143404"/>
              <a:chOff x="-236" y="1676402"/>
              <a:chExt cx="5944026" cy="5181601"/>
            </a:xfrm>
          </p:grpSpPr>
          <p:sp>
            <p:nvSpPr>
              <p:cNvPr id="250" name="Rectangle 25"/>
              <p:cNvSpPr>
                <a:spLocks noChangeArrowheads="1"/>
              </p:cNvSpPr>
              <p:nvPr/>
            </p:nvSpPr>
            <p:spPr bwMode="auto">
              <a:xfrm>
                <a:off x="329988" y="4038602"/>
                <a:ext cx="165112" cy="2667001"/>
              </a:xfrm>
              <a:prstGeom prst="rect">
                <a:avLst/>
              </a:prstGeom>
              <a:gradFill rotWithShape="1">
                <a:gsLst>
                  <a:gs pos="0">
                    <a:schemeClr val="bg1">
                      <a:lumMod val="65000"/>
                    </a:schemeClr>
                  </a:gs>
                  <a:gs pos="100000">
                    <a:srgbClr val="FFFFCC"/>
                  </a:gs>
                </a:gsLst>
                <a:lin ang="5400000" scaled="1"/>
              </a:gradFill>
              <a:ln w="9525">
                <a:noFill/>
                <a:miter lim="800000"/>
                <a:headEnd/>
                <a:tailEnd/>
              </a:ln>
              <a:effectLst/>
            </p:spPr>
            <p:txBody>
              <a:bodyPr wrap="none" anchor="ctr"/>
              <a:lstStyle/>
              <a:p>
                <a:pPr>
                  <a:defRPr/>
                </a:pPr>
                <a:endParaRPr lang="fa-IR" sz="1662" kern="0">
                  <a:solidFill>
                    <a:sysClr val="windowText" lastClr="000000"/>
                  </a:solidFill>
                </a:endParaRPr>
              </a:p>
            </p:txBody>
          </p:sp>
          <p:sp>
            <p:nvSpPr>
              <p:cNvPr id="251" name="Rectangle 26"/>
              <p:cNvSpPr>
                <a:spLocks noChangeArrowheads="1"/>
              </p:cNvSpPr>
              <p:nvPr/>
            </p:nvSpPr>
            <p:spPr bwMode="auto">
              <a:xfrm>
                <a:off x="164876" y="6400803"/>
                <a:ext cx="3219681" cy="152400"/>
              </a:xfrm>
              <a:prstGeom prst="rect">
                <a:avLst/>
              </a:prstGeom>
              <a:gradFill rotWithShape="1">
                <a:gsLst>
                  <a:gs pos="0">
                    <a:srgbClr val="FFFFCC"/>
                  </a:gs>
                  <a:gs pos="100000">
                    <a:srgbClr val="FFFFCC">
                      <a:gamma/>
                      <a:shade val="46275"/>
                      <a:invGamma/>
                    </a:srgbClr>
                  </a:gs>
                </a:gsLst>
                <a:lin ang="0" scaled="1"/>
              </a:gradFill>
              <a:ln w="9525">
                <a:noFill/>
                <a:miter lim="800000"/>
                <a:headEnd/>
                <a:tailEnd/>
              </a:ln>
              <a:effectLst/>
            </p:spPr>
            <p:txBody>
              <a:bodyPr wrap="none" anchor="ctr"/>
              <a:lstStyle/>
              <a:p>
                <a:pPr>
                  <a:defRPr/>
                </a:pPr>
                <a:endParaRPr lang="fa-IR" sz="1662" kern="0">
                  <a:solidFill>
                    <a:sysClr val="windowText" lastClr="000000"/>
                  </a:solidFill>
                </a:endParaRPr>
              </a:p>
            </p:txBody>
          </p:sp>
          <p:sp>
            <p:nvSpPr>
              <p:cNvPr id="252" name="Rectangle 27"/>
              <p:cNvSpPr>
                <a:spLocks noChangeArrowheads="1"/>
              </p:cNvSpPr>
              <p:nvPr/>
            </p:nvSpPr>
            <p:spPr bwMode="auto">
              <a:xfrm>
                <a:off x="495100" y="5791203"/>
                <a:ext cx="82556" cy="609600"/>
              </a:xfrm>
              <a:prstGeom prst="rect">
                <a:avLst/>
              </a:prstGeom>
              <a:solidFill>
                <a:srgbClr val="CC9900"/>
              </a:solidFill>
              <a:ln w="9525">
                <a:noFill/>
                <a:miter lim="800000"/>
                <a:headEnd/>
                <a:tailEnd/>
              </a:ln>
              <a:effectLst/>
            </p:spPr>
            <p:txBody>
              <a:bodyPr wrap="none" anchor="ctr"/>
              <a:lstStyle/>
              <a:p>
                <a:pPr>
                  <a:defRPr/>
                </a:pPr>
                <a:endParaRPr lang="fa-IR" sz="1662" kern="0">
                  <a:solidFill>
                    <a:sysClr val="windowText" lastClr="000000"/>
                  </a:solidFill>
                </a:endParaRPr>
              </a:p>
            </p:txBody>
          </p:sp>
          <p:sp>
            <p:nvSpPr>
              <p:cNvPr id="253" name="Rectangle 28"/>
              <p:cNvSpPr>
                <a:spLocks noChangeArrowheads="1"/>
              </p:cNvSpPr>
              <p:nvPr/>
            </p:nvSpPr>
            <p:spPr bwMode="auto">
              <a:xfrm rot="5400000">
                <a:off x="828501" y="6073757"/>
                <a:ext cx="76200" cy="577891"/>
              </a:xfrm>
              <a:prstGeom prst="rect">
                <a:avLst/>
              </a:prstGeom>
              <a:solidFill>
                <a:srgbClr val="CC9900"/>
              </a:solidFill>
              <a:ln w="9525">
                <a:noFill/>
                <a:miter lim="800000"/>
                <a:headEnd/>
                <a:tailEnd/>
              </a:ln>
              <a:effectLst/>
            </p:spPr>
            <p:txBody>
              <a:bodyPr wrap="none" anchor="ctr"/>
              <a:lstStyle/>
              <a:p>
                <a:pPr>
                  <a:defRPr/>
                </a:pPr>
                <a:endParaRPr lang="fa-IR" sz="1662" kern="0">
                  <a:solidFill>
                    <a:sysClr val="windowText" lastClr="000000"/>
                  </a:solidFill>
                </a:endParaRPr>
              </a:p>
            </p:txBody>
          </p:sp>
          <p:sp>
            <p:nvSpPr>
              <p:cNvPr id="254" name="Line 29"/>
              <p:cNvSpPr>
                <a:spLocks noChangeShapeType="1"/>
              </p:cNvSpPr>
              <p:nvPr/>
            </p:nvSpPr>
            <p:spPr bwMode="auto">
              <a:xfrm>
                <a:off x="3384557" y="6477003"/>
                <a:ext cx="1568562" cy="0"/>
              </a:xfrm>
              <a:prstGeom prst="line">
                <a:avLst/>
              </a:prstGeom>
              <a:ln w="12700">
                <a:prstDash val="sysDot"/>
                <a:headEnd/>
                <a:tailEnd/>
              </a:ln>
            </p:spPr>
            <p:style>
              <a:lnRef idx="1">
                <a:schemeClr val="dk1"/>
              </a:lnRef>
              <a:fillRef idx="0">
                <a:schemeClr val="dk1"/>
              </a:fillRef>
              <a:effectRef idx="0">
                <a:schemeClr val="dk1"/>
              </a:effectRef>
              <a:fontRef idx="minor">
                <a:schemeClr val="tx1"/>
              </a:fontRef>
            </p:style>
            <p:txBody>
              <a:bodyPr/>
              <a:lstStyle/>
              <a:p>
                <a:pPr>
                  <a:defRPr/>
                </a:pPr>
                <a:endParaRPr lang="fa-IR" sz="1662" kern="0">
                  <a:solidFill>
                    <a:sysClr val="windowText" lastClr="000000"/>
                  </a:solidFill>
                </a:endParaRPr>
              </a:p>
            </p:txBody>
          </p:sp>
          <p:sp>
            <p:nvSpPr>
              <p:cNvPr id="255" name="Line 30"/>
              <p:cNvSpPr>
                <a:spLocks noChangeShapeType="1"/>
              </p:cNvSpPr>
              <p:nvPr/>
            </p:nvSpPr>
            <p:spPr bwMode="auto">
              <a:xfrm>
                <a:off x="3384557" y="6553203"/>
                <a:ext cx="2559233" cy="0"/>
              </a:xfrm>
              <a:prstGeom prst="line">
                <a:avLst/>
              </a:prstGeom>
              <a:ln w="19050">
                <a:prstDash val="sysDot"/>
                <a:headEnd/>
                <a:tailEnd/>
              </a:ln>
            </p:spPr>
            <p:style>
              <a:lnRef idx="1">
                <a:schemeClr val="accent1"/>
              </a:lnRef>
              <a:fillRef idx="0">
                <a:schemeClr val="accent1"/>
              </a:fillRef>
              <a:effectRef idx="0">
                <a:schemeClr val="accent1"/>
              </a:effectRef>
              <a:fontRef idx="minor">
                <a:schemeClr val="tx1"/>
              </a:fontRef>
            </p:style>
            <p:txBody>
              <a:bodyPr/>
              <a:lstStyle/>
              <a:p>
                <a:pPr>
                  <a:defRPr/>
                </a:pPr>
                <a:endParaRPr lang="fa-IR" sz="1662" kern="0">
                  <a:solidFill>
                    <a:sysClr val="windowText" lastClr="000000"/>
                  </a:solidFill>
                </a:endParaRPr>
              </a:p>
            </p:txBody>
          </p:sp>
          <p:sp>
            <p:nvSpPr>
              <p:cNvPr id="256" name="Line 32"/>
              <p:cNvSpPr>
                <a:spLocks noChangeShapeType="1"/>
              </p:cNvSpPr>
              <p:nvPr/>
            </p:nvSpPr>
            <p:spPr bwMode="auto">
              <a:xfrm flipH="1">
                <a:off x="-236" y="6477003"/>
                <a:ext cx="3384793" cy="0"/>
              </a:xfrm>
              <a:prstGeom prst="line">
                <a:avLst/>
              </a:prstGeom>
              <a:noFill/>
              <a:ln w="22225">
                <a:solidFill>
                  <a:srgbClr val="9383B3"/>
                </a:solidFill>
                <a:prstDash val="sysDot"/>
                <a:round/>
                <a:headEnd/>
                <a:tailEnd/>
              </a:ln>
              <a:effectLst/>
            </p:spPr>
            <p:txBody>
              <a:bodyPr/>
              <a:lstStyle/>
              <a:p>
                <a:pPr>
                  <a:defRPr/>
                </a:pPr>
                <a:endParaRPr lang="fa-IR" sz="1662" kern="0">
                  <a:solidFill>
                    <a:sysClr val="windowText" lastClr="000000"/>
                  </a:solidFill>
                </a:endParaRPr>
              </a:p>
            </p:txBody>
          </p:sp>
          <p:sp>
            <p:nvSpPr>
              <p:cNvPr id="257" name="Line 33"/>
              <p:cNvSpPr>
                <a:spLocks noChangeShapeType="1"/>
              </p:cNvSpPr>
              <p:nvPr/>
            </p:nvSpPr>
            <p:spPr bwMode="auto">
              <a:xfrm flipV="1">
                <a:off x="412544" y="4038602"/>
                <a:ext cx="0" cy="2819401"/>
              </a:xfrm>
              <a:prstGeom prst="line">
                <a:avLst/>
              </a:prstGeom>
              <a:noFill/>
              <a:ln w="22225">
                <a:solidFill>
                  <a:srgbClr val="9383B3"/>
                </a:solidFill>
                <a:prstDash val="sysDot"/>
                <a:round/>
                <a:headEnd/>
                <a:tailEnd/>
              </a:ln>
              <a:effectLst/>
            </p:spPr>
            <p:txBody>
              <a:bodyPr/>
              <a:lstStyle/>
              <a:p>
                <a:pPr>
                  <a:defRPr/>
                </a:pPr>
                <a:endParaRPr lang="fa-IR" sz="1662" kern="0">
                  <a:solidFill>
                    <a:sysClr val="windowText" lastClr="000000"/>
                  </a:solidFill>
                </a:endParaRPr>
              </a:p>
            </p:txBody>
          </p:sp>
          <p:sp>
            <p:nvSpPr>
              <p:cNvPr id="258" name="Line 34"/>
              <p:cNvSpPr>
                <a:spLocks noChangeShapeType="1"/>
              </p:cNvSpPr>
              <p:nvPr/>
            </p:nvSpPr>
            <p:spPr bwMode="auto">
              <a:xfrm flipV="1">
                <a:off x="412544" y="2362202"/>
                <a:ext cx="0" cy="1676400"/>
              </a:xfrm>
              <a:prstGeom prst="line">
                <a:avLst/>
              </a:prstGeom>
              <a:ln w="12700">
                <a:prstDash val="sysDot"/>
                <a:headEnd/>
                <a:tailEnd/>
              </a:ln>
            </p:spPr>
            <p:style>
              <a:lnRef idx="1">
                <a:schemeClr val="dk1"/>
              </a:lnRef>
              <a:fillRef idx="0">
                <a:schemeClr val="dk1"/>
              </a:fillRef>
              <a:effectRef idx="0">
                <a:schemeClr val="dk1"/>
              </a:effectRef>
              <a:fontRef idx="minor">
                <a:schemeClr val="tx1"/>
              </a:fontRef>
            </p:style>
            <p:txBody>
              <a:bodyPr/>
              <a:lstStyle/>
              <a:p>
                <a:pPr>
                  <a:defRPr/>
                </a:pPr>
                <a:endParaRPr lang="fa-IR" sz="1662" kern="0">
                  <a:solidFill>
                    <a:sysClr val="windowText" lastClr="000000"/>
                  </a:solidFill>
                </a:endParaRPr>
              </a:p>
            </p:txBody>
          </p:sp>
          <p:sp>
            <p:nvSpPr>
              <p:cNvPr id="259" name="Line 35"/>
              <p:cNvSpPr>
                <a:spLocks noChangeShapeType="1"/>
              </p:cNvSpPr>
              <p:nvPr/>
            </p:nvSpPr>
            <p:spPr bwMode="auto">
              <a:xfrm flipV="1">
                <a:off x="329988" y="1676402"/>
                <a:ext cx="0" cy="2362200"/>
              </a:xfrm>
              <a:prstGeom prst="line">
                <a:avLst/>
              </a:prstGeom>
              <a:ln w="19050">
                <a:prstDash val="sysDot"/>
                <a:headEnd/>
                <a:tailEnd/>
              </a:ln>
            </p:spPr>
            <p:style>
              <a:lnRef idx="1">
                <a:schemeClr val="accent1"/>
              </a:lnRef>
              <a:fillRef idx="0">
                <a:schemeClr val="accent1"/>
              </a:fillRef>
              <a:effectRef idx="0">
                <a:schemeClr val="accent1"/>
              </a:effectRef>
              <a:fontRef idx="minor">
                <a:schemeClr val="tx1"/>
              </a:fontRef>
            </p:style>
            <p:txBody>
              <a:bodyPr/>
              <a:lstStyle/>
              <a:p>
                <a:pPr>
                  <a:defRPr/>
                </a:pPr>
                <a:endParaRPr lang="fa-IR" sz="1662" kern="0">
                  <a:solidFill>
                    <a:sysClr val="windowText" lastClr="000000"/>
                  </a:solidFill>
                </a:endParaRPr>
              </a:p>
            </p:txBody>
          </p:sp>
        </p:grpSp>
        <p:grpSp>
          <p:nvGrpSpPr>
            <p:cNvPr id="5" name="Group 15"/>
            <p:cNvGrpSpPr/>
            <p:nvPr/>
          </p:nvGrpSpPr>
          <p:grpSpPr>
            <a:xfrm>
              <a:off x="67432" y="538679"/>
              <a:ext cx="5218950" cy="3318948"/>
              <a:chOff x="73051" y="538679"/>
              <a:chExt cx="5653862" cy="3318948"/>
            </a:xfrm>
          </p:grpSpPr>
          <p:sp>
            <p:nvSpPr>
              <p:cNvPr id="7" name="Rectangle 6"/>
              <p:cNvSpPr/>
              <p:nvPr/>
            </p:nvSpPr>
            <p:spPr>
              <a:xfrm>
                <a:off x="1824455" y="538679"/>
                <a:ext cx="3902458" cy="407750"/>
              </a:xfrm>
              <a:prstGeom prst="rect">
                <a:avLst/>
              </a:prstGeom>
            </p:spPr>
            <p:txBody>
              <a:bodyPr wrap="none">
                <a:spAutoFit/>
              </a:bodyPr>
              <a:lstStyle/>
              <a:p>
                <a:pPr>
                  <a:defRPr/>
                </a:pPr>
                <a:r>
                  <a:rPr lang="en-US" sz="1846" b="1" kern="0" dirty="0">
                    <a:ln w="10541" cmpd="sng">
                      <a:solidFill>
                        <a:srgbClr val="EAEAEA">
                          <a:shade val="88000"/>
                          <a:satMod val="110000"/>
                        </a:srgbClr>
                      </a:solidFill>
                      <a:prstDash val="solid"/>
                    </a:ln>
                    <a:gradFill>
                      <a:gsLst>
                        <a:gs pos="0">
                          <a:srgbClr val="EAEAEA">
                            <a:tint val="40000"/>
                            <a:satMod val="250000"/>
                          </a:srgbClr>
                        </a:gs>
                        <a:gs pos="9000">
                          <a:srgbClr val="EAEAEA">
                            <a:tint val="52000"/>
                            <a:satMod val="300000"/>
                          </a:srgbClr>
                        </a:gs>
                        <a:gs pos="50000">
                          <a:srgbClr val="EAEAEA">
                            <a:shade val="20000"/>
                            <a:satMod val="300000"/>
                          </a:srgbClr>
                        </a:gs>
                        <a:gs pos="79000">
                          <a:srgbClr val="EAEAEA">
                            <a:tint val="52000"/>
                            <a:satMod val="300000"/>
                          </a:srgbClr>
                        </a:gs>
                        <a:gs pos="100000">
                          <a:srgbClr val="EAEAEA">
                            <a:tint val="40000"/>
                            <a:satMod val="250000"/>
                          </a:srgbClr>
                        </a:gs>
                      </a:gsLst>
                      <a:lin ang="5400000"/>
                    </a:gradFill>
                    <a:latin typeface="BankGothic Lt BT" pitchFamily="34" charset="0"/>
                  </a:rPr>
                  <a:t>(</a:t>
                </a:r>
                <a:r>
                  <a:rPr lang="en-US" sz="1846" b="1" kern="0" dirty="0" err="1">
                    <a:ln w="10541" cmpd="sng">
                      <a:solidFill>
                        <a:srgbClr val="EAEAEA">
                          <a:shade val="88000"/>
                          <a:satMod val="110000"/>
                        </a:srgbClr>
                      </a:solidFill>
                      <a:prstDash val="solid"/>
                    </a:ln>
                    <a:gradFill>
                      <a:gsLst>
                        <a:gs pos="0">
                          <a:srgbClr val="EAEAEA">
                            <a:tint val="40000"/>
                            <a:satMod val="250000"/>
                          </a:srgbClr>
                        </a:gs>
                        <a:gs pos="9000">
                          <a:srgbClr val="EAEAEA">
                            <a:tint val="52000"/>
                            <a:satMod val="300000"/>
                          </a:srgbClr>
                        </a:gs>
                        <a:gs pos="50000">
                          <a:srgbClr val="EAEAEA">
                            <a:shade val="20000"/>
                            <a:satMod val="300000"/>
                          </a:srgbClr>
                        </a:gs>
                        <a:gs pos="79000">
                          <a:srgbClr val="EAEAEA">
                            <a:tint val="52000"/>
                            <a:satMod val="300000"/>
                          </a:srgbClr>
                        </a:gs>
                        <a:gs pos="100000">
                          <a:srgbClr val="EAEAEA">
                            <a:tint val="40000"/>
                            <a:satMod val="250000"/>
                          </a:srgbClr>
                        </a:gs>
                      </a:gsLst>
                      <a:lin ang="5400000"/>
                    </a:gradFill>
                    <a:latin typeface="BankGothic Lt BT" pitchFamily="34" charset="0"/>
                  </a:rPr>
                  <a:t>beinolharamein</a:t>
                </a:r>
                <a:r>
                  <a:rPr lang="en-US" sz="1846" b="1" kern="0" dirty="0">
                    <a:ln w="10541" cmpd="sng">
                      <a:solidFill>
                        <a:srgbClr val="EAEAEA">
                          <a:shade val="88000"/>
                          <a:satMod val="110000"/>
                        </a:srgbClr>
                      </a:solidFill>
                      <a:prstDash val="solid"/>
                    </a:ln>
                    <a:gradFill>
                      <a:gsLst>
                        <a:gs pos="0">
                          <a:srgbClr val="EAEAEA">
                            <a:tint val="40000"/>
                            <a:satMod val="250000"/>
                          </a:srgbClr>
                        </a:gs>
                        <a:gs pos="9000">
                          <a:srgbClr val="EAEAEA">
                            <a:tint val="52000"/>
                            <a:satMod val="300000"/>
                          </a:srgbClr>
                        </a:gs>
                        <a:gs pos="50000">
                          <a:srgbClr val="EAEAEA">
                            <a:shade val="20000"/>
                            <a:satMod val="300000"/>
                          </a:srgbClr>
                        </a:gs>
                        <a:gs pos="79000">
                          <a:srgbClr val="EAEAEA">
                            <a:tint val="52000"/>
                            <a:satMod val="300000"/>
                          </a:srgbClr>
                        </a:gs>
                        <a:gs pos="100000">
                          <a:srgbClr val="EAEAEA">
                            <a:tint val="40000"/>
                            <a:satMod val="250000"/>
                          </a:srgbClr>
                        </a:gs>
                      </a:gsLst>
                      <a:lin ang="5400000"/>
                    </a:gradFill>
                    <a:latin typeface="BankGothic Lt BT" pitchFamily="34" charset="0"/>
                  </a:rPr>
                  <a:t> of shiraz)</a:t>
                </a:r>
                <a:endParaRPr lang="fa-IR" sz="1846" b="1" kern="0" dirty="0">
                  <a:ln w="10541" cmpd="sng">
                    <a:solidFill>
                      <a:srgbClr val="EAEAEA">
                        <a:shade val="88000"/>
                        <a:satMod val="110000"/>
                      </a:srgbClr>
                    </a:solidFill>
                    <a:prstDash val="solid"/>
                  </a:ln>
                  <a:gradFill>
                    <a:gsLst>
                      <a:gs pos="0">
                        <a:srgbClr val="EAEAEA">
                          <a:tint val="40000"/>
                          <a:satMod val="250000"/>
                        </a:srgbClr>
                      </a:gs>
                      <a:gs pos="9000">
                        <a:srgbClr val="EAEAEA">
                          <a:tint val="52000"/>
                          <a:satMod val="300000"/>
                        </a:srgbClr>
                      </a:gs>
                      <a:gs pos="50000">
                        <a:srgbClr val="EAEAEA">
                          <a:shade val="20000"/>
                          <a:satMod val="300000"/>
                        </a:srgbClr>
                      </a:gs>
                      <a:gs pos="79000">
                        <a:srgbClr val="EAEAEA">
                          <a:tint val="52000"/>
                          <a:satMod val="300000"/>
                        </a:srgbClr>
                      </a:gs>
                      <a:gs pos="100000">
                        <a:srgbClr val="EAEAEA">
                          <a:tint val="40000"/>
                          <a:satMod val="250000"/>
                        </a:srgbClr>
                      </a:gs>
                    </a:gsLst>
                    <a:lin ang="5400000"/>
                  </a:gradFill>
                  <a:latin typeface="BankGothic Lt BT" pitchFamily="34" charset="0"/>
                </a:endParaRPr>
              </a:p>
            </p:txBody>
          </p:sp>
          <p:sp>
            <p:nvSpPr>
              <p:cNvPr id="8" name="Rectangle 7"/>
              <p:cNvSpPr/>
              <p:nvPr/>
            </p:nvSpPr>
            <p:spPr>
              <a:xfrm rot="16200000">
                <a:off x="-1131431" y="2276027"/>
                <a:ext cx="2786082" cy="377118"/>
              </a:xfrm>
              <a:prstGeom prst="rect">
                <a:avLst/>
              </a:prstGeom>
            </p:spPr>
            <p:txBody>
              <a:bodyPr wrap="square">
                <a:spAutoFit/>
                <a:scene3d>
                  <a:camera prst="orthographicFront"/>
                  <a:lightRig rig="glow" dir="tl">
                    <a:rot lat="0" lon="0" rev="5400000"/>
                  </a:lightRig>
                </a:scene3d>
                <a:sp3d contourW="12700">
                  <a:bevelT w="25400" h="25400"/>
                  <a:contourClr>
                    <a:schemeClr val="accent6">
                      <a:shade val="73000"/>
                    </a:schemeClr>
                  </a:contourClr>
                </a:sp3d>
              </a:bodyPr>
              <a:lstStyle/>
              <a:p>
                <a:pPr algn="ctr"/>
                <a:r>
                  <a:rPr lang="fa-IR" sz="1662" b="1" dirty="0">
                    <a:ln w="11430"/>
                    <a:gradFill>
                      <a:gsLst>
                        <a:gs pos="0">
                          <a:srgbClr val="555555">
                            <a:tint val="90000"/>
                            <a:satMod val="120000"/>
                          </a:srgbClr>
                        </a:gs>
                        <a:gs pos="25000">
                          <a:srgbClr val="555555">
                            <a:tint val="93000"/>
                            <a:satMod val="120000"/>
                          </a:srgbClr>
                        </a:gs>
                        <a:gs pos="50000">
                          <a:srgbClr val="555555">
                            <a:shade val="89000"/>
                            <a:satMod val="110000"/>
                          </a:srgbClr>
                        </a:gs>
                        <a:gs pos="75000">
                          <a:srgbClr val="555555">
                            <a:tint val="93000"/>
                            <a:satMod val="120000"/>
                          </a:srgbClr>
                        </a:gs>
                        <a:gs pos="100000">
                          <a:srgbClr val="555555">
                            <a:tint val="90000"/>
                            <a:satMod val="120000"/>
                          </a:srgbClr>
                        </a:gs>
                      </a:gsLst>
                      <a:lin ang="5400000"/>
                    </a:gradFill>
                    <a:effectLst>
                      <a:outerShdw blurRad="80000" dist="40000" dir="5040000" algn="tl">
                        <a:srgbClr val="000000">
                          <a:alpha val="30000"/>
                        </a:srgbClr>
                      </a:outerShdw>
                    </a:effectLst>
                    <a:cs typeface="B Kamran" pitchFamily="2" charset="-78"/>
                  </a:rPr>
                  <a:t>بین الحرمین شیراز</a:t>
                </a:r>
              </a:p>
            </p:txBody>
          </p:sp>
        </p:grpSp>
        <p:pic>
          <p:nvPicPr>
            <p:cNvPr id="235" name="Picture 6" descr="شاهچراغ؛ شیراز؛ عکس از آنوبانینی">
              <a:hlinkClick r:id="rId3"/>
            </p:cNvPr>
            <p:cNvPicPr>
              <a:picLocks noChangeAspect="1" noChangeArrowheads="1"/>
            </p:cNvPicPr>
            <p:nvPr/>
          </p:nvPicPr>
          <p:blipFill>
            <a:blip r:embed="rId4">
              <a:clrChange>
                <a:clrFrom>
                  <a:srgbClr val="03030F"/>
                </a:clrFrom>
                <a:clrTo>
                  <a:srgbClr val="03030F">
                    <a:alpha val="0"/>
                  </a:srgbClr>
                </a:clrTo>
              </a:clrChange>
            </a:blip>
            <a:srcRect/>
            <a:stretch>
              <a:fillRect/>
            </a:stretch>
          </p:blipFill>
          <p:spPr bwMode="auto">
            <a:xfrm>
              <a:off x="7212343" y="285728"/>
              <a:ext cx="1931657" cy="1191187"/>
            </a:xfrm>
            <a:prstGeom prst="rect">
              <a:avLst/>
            </a:prstGeom>
            <a:ln>
              <a:noFill/>
            </a:ln>
            <a:effectLst>
              <a:outerShdw blurRad="50800" dist="38100" dir="2700000" algn="tl" rotWithShape="0">
                <a:prstClr val="black">
                  <a:alpha val="40000"/>
                </a:prstClr>
              </a:outerShdw>
              <a:softEdge rad="63500"/>
            </a:effectLst>
          </p:spPr>
        </p:pic>
        <p:pic>
          <p:nvPicPr>
            <p:cNvPr id="1028" name="Picture 4" descr="E:\baft farsoode\ax\pic\shahchw.jpg"/>
            <p:cNvPicPr>
              <a:picLocks noChangeAspect="1" noChangeArrowheads="1"/>
            </p:cNvPicPr>
            <p:nvPr/>
          </p:nvPicPr>
          <p:blipFill>
            <a:blip r:embed="rId5" cstate="screen">
              <a:clrChange>
                <a:clrFrom>
                  <a:srgbClr val="BEE2FA"/>
                </a:clrFrom>
                <a:clrTo>
                  <a:srgbClr val="BEE2FA">
                    <a:alpha val="0"/>
                  </a:srgbClr>
                </a:clrTo>
              </a:clrChange>
              <a:extLst>
                <a:ext uri="{28A0092B-C50C-407E-A947-70E740481C1C}">
                  <a14:useLocalDpi xmlns:a14="http://schemas.microsoft.com/office/drawing/2010/main"/>
                </a:ext>
              </a:extLst>
            </a:blip>
            <a:srcRect/>
            <a:stretch>
              <a:fillRect/>
            </a:stretch>
          </p:blipFill>
          <p:spPr bwMode="auto">
            <a:xfrm>
              <a:off x="0" y="0"/>
              <a:ext cx="1813436" cy="1464431"/>
            </a:xfrm>
            <a:prstGeom prst="rect">
              <a:avLst/>
            </a:prstGeom>
            <a:ln>
              <a:noFill/>
            </a:ln>
            <a:effectLst>
              <a:outerShdw blurRad="50800" dist="38100" dir="2700000" algn="tl" rotWithShape="0">
                <a:prstClr val="black">
                  <a:alpha val="40000"/>
                </a:prstClr>
              </a:outerShdw>
              <a:softEdge rad="63500"/>
            </a:effectLst>
          </p:spPr>
        </p:pic>
        <p:cxnSp>
          <p:nvCxnSpPr>
            <p:cNvPr id="263" name="Straight Connector 262"/>
            <p:cNvCxnSpPr/>
            <p:nvPr/>
          </p:nvCxnSpPr>
          <p:spPr bwMode="auto">
            <a:xfrm rot="5400000">
              <a:off x="-1535949" y="4179099"/>
              <a:ext cx="4071966" cy="1588"/>
            </a:xfrm>
            <a:prstGeom prst="line">
              <a:avLst/>
            </a:prstGeom>
            <a:ln cmpd="dbl">
              <a:solidFill>
                <a:srgbClr val="D1D1D1"/>
              </a:solidFill>
              <a:prstDash val="solid"/>
              <a:headEnd type="none" w="sm" len="sm"/>
              <a:tailEnd type="none" w="sm" len="sm"/>
            </a:ln>
          </p:spPr>
          <p:style>
            <a:lnRef idx="3">
              <a:schemeClr val="accent1"/>
            </a:lnRef>
            <a:fillRef idx="0">
              <a:schemeClr val="accent1"/>
            </a:fillRef>
            <a:effectRef idx="2">
              <a:schemeClr val="accent1"/>
            </a:effectRef>
            <a:fontRef idx="minor">
              <a:schemeClr val="tx1"/>
            </a:fontRef>
          </p:style>
        </p:cxnSp>
      </p:grpSp>
      <p:sp>
        <p:nvSpPr>
          <p:cNvPr id="266" name="Rectangle 265"/>
          <p:cNvSpPr/>
          <p:nvPr/>
        </p:nvSpPr>
        <p:spPr bwMode="auto">
          <a:xfrm>
            <a:off x="785786" y="1780431"/>
            <a:ext cx="8143932" cy="3033367"/>
          </a:xfrm>
          <a:prstGeom prst="rect">
            <a:avLst/>
          </a:prstGeom>
          <a:solidFill>
            <a:schemeClr val="accent1">
              <a:alpha val="70000"/>
            </a:schemeClr>
          </a:solidFill>
          <a:ln w="12700" cap="sq" cmpd="sng" algn="ctr">
            <a:noFill/>
            <a:prstDash val="solid"/>
            <a:round/>
            <a:headEnd type="none" w="sm" len="sm"/>
            <a:tailEnd type="none" w="sm" len="sm"/>
          </a:ln>
          <a:effectLst>
            <a:softEdge rad="635000"/>
          </a:effectLst>
        </p:spPr>
        <p:txBody>
          <a:bodyPr vert="horz" wrap="square" lIns="84406" tIns="42203" rIns="84406" bIns="42203" numCol="1" rtlCol="1" anchor="t" anchorCtr="0" compatLnSpc="1">
            <a:prstTxWarp prst="textNoShape">
              <a:avLst/>
            </a:prstTxWarp>
          </a:bodyPr>
          <a:lstStyle/>
          <a:p>
            <a:pPr algn="l" rtl="0" fontAlgn="base">
              <a:spcBef>
                <a:spcPct val="0"/>
              </a:spcBef>
              <a:spcAft>
                <a:spcPct val="0"/>
              </a:spcAft>
            </a:pPr>
            <a:endParaRPr kumimoji="1" lang="fa-IR" sz="2215">
              <a:solidFill>
                <a:srgbClr val="000000"/>
              </a:solidFill>
              <a:latin typeface="Times New Roman" pitchFamily="18" charset="0"/>
            </a:endParaRPr>
          </a:p>
        </p:txBody>
      </p:sp>
      <p:sp>
        <p:nvSpPr>
          <p:cNvPr id="264" name="Rectangle 263"/>
          <p:cNvSpPr/>
          <p:nvPr/>
        </p:nvSpPr>
        <p:spPr>
          <a:xfrm>
            <a:off x="2722754" y="725347"/>
            <a:ext cx="4767652" cy="887935"/>
          </a:xfrm>
          <a:prstGeom prst="rect">
            <a:avLst/>
          </a:prstGeom>
        </p:spPr>
        <p:txBody>
          <a:bodyPr wrap="none">
            <a:spAutoFit/>
          </a:bodyPr>
          <a:lstStyle/>
          <a:p>
            <a:pPr algn="justLow"/>
            <a:r>
              <a:rPr lang="fa-IR" sz="2585" b="1" dirty="0">
                <a:ln w="12700">
                  <a:solidFill>
                    <a:srgbClr val="000000">
                      <a:satMod val="155000"/>
                    </a:srgbClr>
                  </a:solidFill>
                  <a:prstDash val="solid"/>
                </a:ln>
                <a:blipFill>
                  <a:blip r:embed="rId6"/>
                  <a:tile tx="0" ty="0" sx="100000" sy="100000" flip="none" algn="tl"/>
                </a:blipFill>
                <a:effectLst>
                  <a:outerShdw blurRad="41275" dist="20320" dir="1800000" algn="tl" rotWithShape="0">
                    <a:srgbClr val="000000">
                      <a:alpha val="40000"/>
                    </a:srgbClr>
                  </a:outerShdw>
                  <a:reflection blurRad="6350" stA="60000" endA="900" endPos="60000" dist="29997" dir="5400000" sy="-100000" algn="bl" rotWithShape="0"/>
                </a:effectLst>
                <a:cs typeface="B Aria" pitchFamily="2" charset="-78"/>
              </a:rPr>
              <a:t>اولین طرح مرمت شهری  محوطه بین الحرمین</a:t>
            </a:r>
          </a:p>
          <a:p>
            <a:pPr algn="justLow"/>
            <a:r>
              <a:rPr lang="fa-IR" sz="2585" b="1" dirty="0">
                <a:ln w="12700">
                  <a:solidFill>
                    <a:srgbClr val="000000">
                      <a:satMod val="155000"/>
                    </a:srgbClr>
                  </a:solidFill>
                  <a:prstDash val="solid"/>
                </a:ln>
                <a:blipFill>
                  <a:blip r:embed="rId6"/>
                  <a:tile tx="0" ty="0" sx="100000" sy="100000" flip="none" algn="tl"/>
                </a:blipFill>
                <a:effectLst>
                  <a:outerShdw blurRad="41275" dist="20320" dir="1800000" algn="tl" rotWithShape="0">
                    <a:srgbClr val="000000">
                      <a:alpha val="40000"/>
                    </a:srgbClr>
                  </a:outerShdw>
                  <a:reflection blurRad="6350" stA="60000" endA="900" endPos="60000" dist="29997" dir="5400000" sy="-100000" algn="bl" rotWithShape="0"/>
                </a:effectLst>
                <a:cs typeface="B Aria" pitchFamily="2" charset="-78"/>
              </a:rPr>
              <a:t>(پارس گستره) </a:t>
            </a:r>
          </a:p>
        </p:txBody>
      </p:sp>
      <p:graphicFrame>
        <p:nvGraphicFramePr>
          <p:cNvPr id="25" name="Table 24"/>
          <p:cNvGraphicFramePr>
            <a:graphicFrameLocks noGrp="1"/>
          </p:cNvGraphicFramePr>
          <p:nvPr/>
        </p:nvGraphicFramePr>
        <p:xfrm>
          <a:off x="1011090" y="1648545"/>
          <a:ext cx="6330506" cy="4725617"/>
        </p:xfrm>
        <a:graphic>
          <a:graphicData uri="http://schemas.openxmlformats.org/drawingml/2006/table">
            <a:tbl>
              <a:tblPr rtl="1" firstRow="1">
                <a:tableStyleId>{284E427A-3D55-4303-BF80-6455036E1DE7}</a:tableStyleId>
              </a:tblPr>
              <a:tblGrid>
                <a:gridCol w="3165253">
                  <a:extLst>
                    <a:ext uri="{9D8B030D-6E8A-4147-A177-3AD203B41FA5}">
                      <a16:colId xmlns="" xmlns:a16="http://schemas.microsoft.com/office/drawing/2014/main" val="20000"/>
                    </a:ext>
                  </a:extLst>
                </a:gridCol>
                <a:gridCol w="3165253">
                  <a:extLst>
                    <a:ext uri="{9D8B030D-6E8A-4147-A177-3AD203B41FA5}">
                      <a16:colId xmlns="" xmlns:a16="http://schemas.microsoft.com/office/drawing/2014/main" val="20001"/>
                    </a:ext>
                  </a:extLst>
                </a:gridCol>
              </a:tblGrid>
              <a:tr h="320730">
                <a:tc>
                  <a:txBody>
                    <a:bodyPr/>
                    <a:lstStyle/>
                    <a:p>
                      <a:pPr algn="ctr" rtl="1" fontAlgn="ctr"/>
                      <a:r>
                        <a:rPr lang="fa-IR" sz="1500" u="sng" strike="noStrike" dirty="0">
                          <a:effectLst>
                            <a:outerShdw blurRad="38100" dist="38100" dir="2700000" algn="tl">
                              <a:srgbClr val="000000">
                                <a:alpha val="43137"/>
                              </a:srgbClr>
                            </a:outerShdw>
                          </a:effectLst>
                          <a:cs typeface="B Bardiya" pitchFamily="2" charset="-78"/>
                        </a:rPr>
                        <a:t>اهداف کلان</a:t>
                      </a:r>
                      <a:endParaRPr lang="fa-IR" sz="1500" b="1" i="0" u="sng" strike="noStrike" dirty="0">
                        <a:solidFill>
                          <a:srgbClr val="000000"/>
                        </a:solidFill>
                        <a:effectLst>
                          <a:outerShdw blurRad="38100" dist="38100" dir="2700000" algn="tl">
                            <a:srgbClr val="000000">
                              <a:alpha val="43137"/>
                            </a:srgbClr>
                          </a:outerShdw>
                        </a:effectLst>
                        <a:latin typeface="B Homa"/>
                        <a:cs typeface="B Bardiya" pitchFamily="2" charset="-78"/>
                      </a:endParaRPr>
                    </a:p>
                  </a:txBody>
                  <a:tcPr marL="8463" marR="8463" marT="8463" marB="0" anchor="ctr">
                    <a:cell3D prstMaterial="dkEdge">
                      <a:bevel prst="relaxedInset"/>
                      <a:lightRig rig="flood" dir="t"/>
                    </a:cell3D>
                  </a:tcPr>
                </a:tc>
                <a:tc>
                  <a:txBody>
                    <a:bodyPr/>
                    <a:lstStyle/>
                    <a:p>
                      <a:pPr marL="0" algn="ctr" defTabSz="914400" rtl="1" eaLnBrk="1" fontAlgn="ctr" latinLnBrk="0" hangingPunct="1"/>
                      <a:r>
                        <a:rPr lang="fa-IR" sz="1500" u="sng" strike="noStrike" kern="1200" dirty="0">
                          <a:effectLst>
                            <a:outerShdw blurRad="38100" dist="38100" dir="2700000" algn="tl">
                              <a:srgbClr val="000000">
                                <a:alpha val="43137"/>
                              </a:srgbClr>
                            </a:outerShdw>
                          </a:effectLst>
                          <a:cs typeface="B Bardiya" pitchFamily="2" charset="-78"/>
                        </a:rPr>
                        <a:t>اهداف خرد</a:t>
                      </a:r>
                      <a:endParaRPr lang="fa-IR" sz="1500" b="1" i="0" u="sng" strike="noStrike" kern="1200" dirty="0">
                        <a:solidFill>
                          <a:srgbClr val="000000"/>
                        </a:solidFill>
                        <a:effectLst>
                          <a:outerShdw blurRad="38100" dist="38100" dir="2700000" algn="tl">
                            <a:srgbClr val="000000">
                              <a:alpha val="43137"/>
                            </a:srgbClr>
                          </a:outerShdw>
                        </a:effectLst>
                        <a:latin typeface="B Homa"/>
                        <a:ea typeface="+mn-ea"/>
                        <a:cs typeface="B Bardiya" pitchFamily="2" charset="-78"/>
                      </a:endParaRPr>
                    </a:p>
                  </a:txBody>
                  <a:tcPr marL="8463" marR="8463" marT="8463" marB="0" anchor="ctr">
                    <a:cell3D prstMaterial="dkEdge">
                      <a:bevel prst="relaxedInset"/>
                      <a:lightRig rig="flood" dir="t"/>
                    </a:cell3D>
                  </a:tcPr>
                </a:tc>
                <a:extLst>
                  <a:ext uri="{0D108BD9-81ED-4DB2-BD59-A6C34878D82A}">
                    <a16:rowId xmlns="" xmlns:a16="http://schemas.microsoft.com/office/drawing/2014/main" val="10000"/>
                  </a:ext>
                </a:extLst>
              </a:tr>
              <a:tr h="536526">
                <a:tc rowSpan="7">
                  <a:txBody>
                    <a:bodyPr/>
                    <a:lstStyle/>
                    <a:p>
                      <a:pPr algn="ctr" rtl="1" fontAlgn="ctr">
                        <a:lnSpc>
                          <a:spcPct val="200000"/>
                        </a:lnSpc>
                      </a:pPr>
                      <a:r>
                        <a:rPr lang="fa-IR" sz="1100" u="none" strike="noStrike" dirty="0">
                          <a:cs typeface="B Bardiya" pitchFamily="2" charset="-78"/>
                        </a:rPr>
                        <a:t>تامین حداکثر امکانات فضایی برای عملکردهای تجاری،توریستی _تفریحی و فرهنگی آموزشی به نحوی که زائران و سیاحتگران بتوانند با طی مسافتی اندک از حرم شهچراغ و یا حرم علاالدین حسین از امکانات ایجاد شده حداکثر استفاده را بنمایند .</a:t>
                      </a:r>
                      <a:endParaRPr lang="fa-IR" sz="1100" b="0" i="0" u="none" strike="noStrike" dirty="0">
                        <a:solidFill>
                          <a:srgbClr val="000000"/>
                        </a:solidFill>
                        <a:latin typeface="B Homa"/>
                        <a:cs typeface="B Bardiya" pitchFamily="2" charset="-78"/>
                      </a:endParaRPr>
                    </a:p>
                  </a:txBody>
                  <a:tcPr marL="8463" marR="8463" marT="8463" marB="0" anchor="ctr">
                    <a:cell3D prstMaterial="dkEdge">
                      <a:bevel prst="relaxedInset"/>
                      <a:lightRig rig="flood" dir="t"/>
                    </a:cell3D>
                  </a:tcPr>
                </a:tc>
                <a:tc>
                  <a:txBody>
                    <a:bodyPr/>
                    <a:lstStyle/>
                    <a:p>
                      <a:pPr algn="justLow" rtl="1" fontAlgn="t"/>
                      <a:r>
                        <a:rPr lang="fa-IR" sz="1100" u="none" strike="noStrike" dirty="0">
                          <a:cs typeface="B Bardiya" pitchFamily="2" charset="-78"/>
                        </a:rPr>
                        <a:t>فراهم اوردن زمینه های لازم برای تقویت بنیه فرهنگی ،اقتصادی و حتی کالبدی بافت قدیم </a:t>
                      </a:r>
                      <a:endParaRPr lang="fa-IR" sz="1100" b="0" i="0" u="none" strike="noStrike" dirty="0">
                        <a:solidFill>
                          <a:srgbClr val="000000"/>
                        </a:solidFill>
                        <a:latin typeface="B Homa"/>
                        <a:cs typeface="B Bardiya" pitchFamily="2" charset="-78"/>
                      </a:endParaRPr>
                    </a:p>
                  </a:txBody>
                  <a:tcPr marL="8463" marR="8463" marT="8463" marB="0" anchor="ctr">
                    <a:cell3D prstMaterial="dkEdge">
                      <a:bevel prst="relaxedInset"/>
                      <a:lightRig rig="flood" dir="t"/>
                    </a:cell3D>
                  </a:tcPr>
                </a:tc>
                <a:extLst>
                  <a:ext uri="{0D108BD9-81ED-4DB2-BD59-A6C34878D82A}">
                    <a16:rowId xmlns="" xmlns:a16="http://schemas.microsoft.com/office/drawing/2014/main" val="10001"/>
                  </a:ext>
                </a:extLst>
              </a:tr>
              <a:tr h="461599">
                <a:tc vMerge="1">
                  <a:txBody>
                    <a:bodyPr/>
                    <a:lstStyle/>
                    <a:p>
                      <a:endParaRPr lang="en-US"/>
                    </a:p>
                  </a:txBody>
                  <a:tcPr/>
                </a:tc>
                <a:tc>
                  <a:txBody>
                    <a:bodyPr/>
                    <a:lstStyle/>
                    <a:p>
                      <a:pPr algn="justLow" rtl="1" fontAlgn="t"/>
                      <a:r>
                        <a:rPr lang="fa-IR" sz="1100" u="none" strike="noStrike" dirty="0">
                          <a:cs typeface="B Bardiya" pitchFamily="2" charset="-78"/>
                        </a:rPr>
                        <a:t>جذب جمعیت و ایجاد اشتغال سالم از طریق فعالیت های اقتصادی ایجاد شده در محور</a:t>
                      </a:r>
                      <a:endParaRPr lang="fa-IR" sz="1100" b="0" i="0" u="none" strike="noStrike" dirty="0">
                        <a:solidFill>
                          <a:srgbClr val="000000"/>
                        </a:solidFill>
                        <a:latin typeface="B Homa"/>
                        <a:cs typeface="B Bardiya" pitchFamily="2" charset="-78"/>
                      </a:endParaRPr>
                    </a:p>
                  </a:txBody>
                  <a:tcPr marL="8463" marR="8463" marT="8463" marB="0" anchor="ctr">
                    <a:cell3D prstMaterial="dkEdge">
                      <a:bevel prst="relaxedInset"/>
                      <a:lightRig rig="flood" dir="t"/>
                    </a:cell3D>
                  </a:tcPr>
                </a:tc>
                <a:extLst>
                  <a:ext uri="{0D108BD9-81ED-4DB2-BD59-A6C34878D82A}">
                    <a16:rowId xmlns="" xmlns:a16="http://schemas.microsoft.com/office/drawing/2014/main" val="10002"/>
                  </a:ext>
                </a:extLst>
              </a:tr>
              <a:tr h="604804">
                <a:tc vMerge="1">
                  <a:txBody>
                    <a:bodyPr/>
                    <a:lstStyle/>
                    <a:p>
                      <a:endParaRPr lang="en-US"/>
                    </a:p>
                  </a:txBody>
                  <a:tcPr/>
                </a:tc>
                <a:tc>
                  <a:txBody>
                    <a:bodyPr/>
                    <a:lstStyle/>
                    <a:p>
                      <a:pPr algn="justLow" rtl="1" fontAlgn="t"/>
                      <a:r>
                        <a:rPr lang="fa-IR" sz="1100" u="none" strike="noStrike" dirty="0">
                          <a:cs typeface="B Bardiya" pitchFamily="2" charset="-78"/>
                        </a:rPr>
                        <a:t>توام ساختن فعالیت های اقتصادی با فعالیت های آموزشی و فرهنگی از طریق ایجاد ارتباط ساختاری در عملکردهای مربوطه </a:t>
                      </a:r>
                      <a:endParaRPr lang="fa-IR" sz="1100" b="0" i="0" u="none" strike="noStrike" dirty="0">
                        <a:solidFill>
                          <a:srgbClr val="000000"/>
                        </a:solidFill>
                        <a:latin typeface="B Homa"/>
                        <a:cs typeface="B Bardiya" pitchFamily="2" charset="-78"/>
                      </a:endParaRPr>
                    </a:p>
                  </a:txBody>
                  <a:tcPr marL="8463" marR="8463" marT="8463" marB="0" anchor="ctr">
                    <a:cell3D prstMaterial="dkEdge">
                      <a:bevel prst="relaxedInset"/>
                      <a:lightRig rig="flood" dir="t"/>
                    </a:cell3D>
                  </a:tcPr>
                </a:tc>
                <a:extLst>
                  <a:ext uri="{0D108BD9-81ED-4DB2-BD59-A6C34878D82A}">
                    <a16:rowId xmlns="" xmlns:a16="http://schemas.microsoft.com/office/drawing/2014/main" val="10003"/>
                  </a:ext>
                </a:extLst>
              </a:tr>
              <a:tr h="632295">
                <a:tc vMerge="1">
                  <a:txBody>
                    <a:bodyPr/>
                    <a:lstStyle/>
                    <a:p>
                      <a:endParaRPr lang="en-US"/>
                    </a:p>
                  </a:txBody>
                  <a:tcPr/>
                </a:tc>
                <a:tc>
                  <a:txBody>
                    <a:bodyPr/>
                    <a:lstStyle/>
                    <a:p>
                      <a:pPr algn="justLow" rtl="1" fontAlgn="t"/>
                      <a:r>
                        <a:rPr lang="fa-IR" sz="1100" u="none" strike="noStrike" dirty="0">
                          <a:cs typeface="B Bardiya" pitchFamily="2" charset="-78"/>
                        </a:rPr>
                        <a:t>توجه به عملکردهای نوین ،متناسب با نیازهای زندگی کنونی در جهت تقویت ارزش های فرهنگی و دفع کمبودهای فضایی موجود در حوزه شهر به خصوص بافت قدیم (ایجاد فرهنگسرا)</a:t>
                      </a:r>
                      <a:endParaRPr lang="fa-IR" sz="1100" b="0" i="0" u="none" strike="noStrike" dirty="0">
                        <a:solidFill>
                          <a:srgbClr val="000000"/>
                        </a:solidFill>
                        <a:latin typeface="B Homa"/>
                        <a:cs typeface="B Bardiya" pitchFamily="2" charset="-78"/>
                      </a:endParaRPr>
                    </a:p>
                  </a:txBody>
                  <a:tcPr marL="8463" marR="8463" marT="8463" marB="0" anchor="ctr">
                    <a:cell3D prstMaterial="dkEdge">
                      <a:bevel prst="relaxedInset"/>
                      <a:lightRig rig="flood" dir="t"/>
                    </a:cell3D>
                  </a:tcPr>
                </a:tc>
                <a:extLst>
                  <a:ext uri="{0D108BD9-81ED-4DB2-BD59-A6C34878D82A}">
                    <a16:rowId xmlns="" xmlns:a16="http://schemas.microsoft.com/office/drawing/2014/main" val="10004"/>
                  </a:ext>
                </a:extLst>
              </a:tr>
              <a:tr h="604804">
                <a:tc vMerge="1">
                  <a:txBody>
                    <a:bodyPr/>
                    <a:lstStyle/>
                    <a:p>
                      <a:endParaRPr lang="en-US"/>
                    </a:p>
                  </a:txBody>
                  <a:tcPr/>
                </a:tc>
                <a:tc>
                  <a:txBody>
                    <a:bodyPr/>
                    <a:lstStyle/>
                    <a:p>
                      <a:pPr algn="justLow" rtl="1" fontAlgn="t"/>
                      <a:r>
                        <a:rPr lang="fa-IR" sz="1100" u="none" strike="noStrike" dirty="0">
                          <a:cs typeface="B Bardiya" pitchFamily="2" charset="-78"/>
                        </a:rPr>
                        <a:t>ارائه الگوی کالبدی معماری بر اساس پایه های معماری سنتی و مبتنی بر دستاوردهای جدید تکنولوژی </a:t>
                      </a:r>
                      <a:endParaRPr lang="fa-IR" sz="1100" b="0" i="0" u="none" strike="noStrike" dirty="0">
                        <a:solidFill>
                          <a:srgbClr val="000000"/>
                        </a:solidFill>
                        <a:latin typeface="B Homa"/>
                        <a:cs typeface="B Bardiya" pitchFamily="2" charset="-78"/>
                      </a:endParaRPr>
                    </a:p>
                  </a:txBody>
                  <a:tcPr marL="8463" marR="8463" marT="8463" marB="0" anchor="ctr">
                    <a:cell3D prstMaterial="dkEdge">
                      <a:bevel prst="relaxedInset"/>
                      <a:lightRig rig="flood" dir="t"/>
                    </a:cell3D>
                  </a:tcPr>
                </a:tc>
                <a:extLst>
                  <a:ext uri="{0D108BD9-81ED-4DB2-BD59-A6C34878D82A}">
                    <a16:rowId xmlns="" xmlns:a16="http://schemas.microsoft.com/office/drawing/2014/main" val="10005"/>
                  </a:ext>
                </a:extLst>
              </a:tr>
              <a:tr h="346087">
                <a:tc vMerge="1">
                  <a:txBody>
                    <a:bodyPr/>
                    <a:lstStyle/>
                    <a:p>
                      <a:endParaRPr lang="en-US"/>
                    </a:p>
                  </a:txBody>
                  <a:tcPr/>
                </a:tc>
                <a:tc>
                  <a:txBody>
                    <a:bodyPr/>
                    <a:lstStyle/>
                    <a:p>
                      <a:pPr algn="justLow" rtl="1" fontAlgn="b"/>
                      <a:r>
                        <a:rPr lang="fa-IR" sz="1100" u="none" strike="noStrike" dirty="0">
                          <a:cs typeface="B Bardiya" pitchFamily="2" charset="-78"/>
                        </a:rPr>
                        <a:t>در انتخاب نوع کاربری ها و سطوح تخصیصی به ان ها نیازهای واقعی طرح در نظر گرفته شده است .</a:t>
                      </a:r>
                      <a:endParaRPr lang="fa-IR" sz="1100" b="0" i="0" u="none" strike="noStrike" dirty="0">
                        <a:solidFill>
                          <a:srgbClr val="000000"/>
                        </a:solidFill>
                        <a:latin typeface="B Homa"/>
                        <a:cs typeface="B Bardiya" pitchFamily="2" charset="-78"/>
                      </a:endParaRPr>
                    </a:p>
                  </a:txBody>
                  <a:tcPr marL="8463" marR="8463" marT="8463" marB="0" anchor="ctr">
                    <a:cell3D prstMaterial="dkEdge">
                      <a:bevel prst="relaxedInset"/>
                      <a:lightRig rig="flood" dir="t"/>
                    </a:cell3D>
                  </a:tcPr>
                </a:tc>
                <a:extLst>
                  <a:ext uri="{0D108BD9-81ED-4DB2-BD59-A6C34878D82A}">
                    <a16:rowId xmlns="" xmlns:a16="http://schemas.microsoft.com/office/drawing/2014/main" val="10006"/>
                  </a:ext>
                </a:extLst>
              </a:tr>
              <a:tr h="1218772">
                <a:tc vMerge="1">
                  <a:txBody>
                    <a:bodyPr/>
                    <a:lstStyle/>
                    <a:p>
                      <a:endParaRPr lang="en-US"/>
                    </a:p>
                  </a:txBody>
                  <a:tcPr/>
                </a:tc>
                <a:tc>
                  <a:txBody>
                    <a:bodyPr/>
                    <a:lstStyle/>
                    <a:p>
                      <a:pPr algn="justLow" rtl="1" fontAlgn="b"/>
                      <a:r>
                        <a:rPr lang="fa-IR" sz="1100" u="none" strike="noStrike" dirty="0">
                          <a:cs typeface="B Bardiya" pitchFamily="2" charset="-78"/>
                        </a:rPr>
                        <a:t>کمک به گسترش ارتباطات متقابل بین ساختارها و عملکردهای جدید و عملکردهای ساختارهای قدیمی بافت ،به خصوص تقویت این ارتباطات در بخش فرهنگی جدید با بخش تاریخی و مذهبی قدیم در حوالی مسجد جامع عتیق </a:t>
                      </a:r>
                      <a:endParaRPr lang="fa-IR" sz="1100" b="0" i="0" u="none" strike="noStrike" dirty="0">
                        <a:solidFill>
                          <a:srgbClr val="000000"/>
                        </a:solidFill>
                        <a:latin typeface="B Homa"/>
                        <a:cs typeface="B Bardiya" pitchFamily="2" charset="-78"/>
                      </a:endParaRPr>
                    </a:p>
                  </a:txBody>
                  <a:tcPr marL="8463" marR="8463" marT="8463" marB="0" anchor="ctr">
                    <a:cell3D prstMaterial="dkEdge">
                      <a:bevel prst="relaxedInset"/>
                      <a:lightRig rig="flood" dir="t"/>
                    </a:cell3D>
                  </a:tcPr>
                </a:tc>
                <a:extLst>
                  <a:ext uri="{0D108BD9-81ED-4DB2-BD59-A6C34878D82A}">
                    <a16:rowId xmlns="" xmlns:a16="http://schemas.microsoft.com/office/drawing/2014/main" val="10007"/>
                  </a:ext>
                </a:extLst>
              </a:tr>
            </a:tbl>
          </a:graphicData>
        </a:graphic>
      </p:graphicFrame>
      <p:sp>
        <p:nvSpPr>
          <p:cNvPr id="28" name="TextBox 27"/>
          <p:cNvSpPr txBox="1"/>
          <p:nvPr/>
        </p:nvSpPr>
        <p:spPr>
          <a:xfrm>
            <a:off x="7539425" y="1714490"/>
            <a:ext cx="1450741" cy="3417346"/>
          </a:xfrm>
          <a:prstGeom prst="rect">
            <a:avLst/>
          </a:prstGeom>
          <a:noFill/>
        </p:spPr>
        <p:txBody>
          <a:bodyPr wrap="square" rtlCol="0">
            <a:spAutoFit/>
          </a:bodyPr>
          <a:lstStyle/>
          <a:p>
            <a:pPr algn="justLow">
              <a:lnSpc>
                <a:spcPct val="150000"/>
              </a:lnSpc>
              <a:buFont typeface="Wingdings" pitchFamily="2" charset="2"/>
              <a:buChar char="ü"/>
            </a:pPr>
            <a:r>
              <a:rPr lang="fa-IR" sz="1108" b="1" u="sng" dirty="0">
                <a:solidFill>
                  <a:srgbClr val="5F5F5F">
                    <a:lumMod val="50000"/>
                  </a:srgbClr>
                </a:solidFill>
                <a:effectLst>
                  <a:outerShdw blurRad="38100" dist="38100" dir="2700000" algn="tl">
                    <a:srgbClr val="000000">
                      <a:alpha val="43137"/>
                    </a:srgbClr>
                  </a:outerShdw>
                </a:effectLst>
                <a:latin typeface="Times New Roman"/>
                <a:ea typeface="Times New Roman"/>
                <a:cs typeface="B Bardiya" pitchFamily="2" charset="-78"/>
              </a:rPr>
              <a:t>شهرداری شیراز </a:t>
            </a:r>
            <a:r>
              <a:rPr lang="fa-IR" sz="1108" b="1" dirty="0">
                <a:solidFill>
                  <a:srgbClr val="5F5F5F">
                    <a:lumMod val="50000"/>
                  </a:srgbClr>
                </a:solidFill>
                <a:effectLst>
                  <a:outerShdw blurRad="38100" dist="38100" dir="2700000" algn="tl">
                    <a:srgbClr val="000000">
                      <a:alpha val="43137"/>
                    </a:srgbClr>
                  </a:outerShdw>
                </a:effectLst>
                <a:latin typeface="Times New Roman"/>
                <a:ea typeface="Times New Roman"/>
                <a:cs typeface="B Bardiya" pitchFamily="2" charset="-78"/>
              </a:rPr>
              <a:t>کارفرمای طرح "مجموعه تجاری _فرهنگی بین الحرمین " بود و تهیه و تدوین آن را به گروه مهندسان مشاور "</a:t>
            </a:r>
            <a:r>
              <a:rPr lang="fa-IR" sz="1108" b="1" u="sng" dirty="0">
                <a:solidFill>
                  <a:srgbClr val="5F5F5F">
                    <a:lumMod val="50000"/>
                  </a:srgbClr>
                </a:solidFill>
                <a:effectLst>
                  <a:outerShdw blurRad="38100" dist="38100" dir="2700000" algn="tl">
                    <a:srgbClr val="000000">
                      <a:alpha val="43137"/>
                    </a:srgbClr>
                  </a:outerShdw>
                </a:effectLst>
                <a:latin typeface="Times New Roman"/>
                <a:ea typeface="Times New Roman"/>
                <a:cs typeface="B Bardiya" pitchFamily="2" charset="-78"/>
              </a:rPr>
              <a:t>پارس گستره </a:t>
            </a:r>
            <a:r>
              <a:rPr lang="fa-IR" sz="1108" b="1" dirty="0">
                <a:solidFill>
                  <a:srgbClr val="5F5F5F">
                    <a:lumMod val="50000"/>
                  </a:srgbClr>
                </a:solidFill>
                <a:effectLst>
                  <a:outerShdw blurRad="38100" dist="38100" dir="2700000" algn="tl">
                    <a:srgbClr val="000000">
                      <a:alpha val="43137"/>
                    </a:srgbClr>
                  </a:outerShdw>
                </a:effectLst>
                <a:latin typeface="Times New Roman"/>
                <a:ea typeface="Times New Roman"/>
                <a:cs typeface="B Bardiya" pitchFamily="2" charset="-78"/>
              </a:rPr>
              <a:t>" سپرد</a:t>
            </a:r>
            <a:endParaRPr lang="en-US" sz="1108" b="1" dirty="0">
              <a:solidFill>
                <a:srgbClr val="5F5F5F">
                  <a:lumMod val="50000"/>
                </a:srgbClr>
              </a:solidFill>
              <a:effectLst>
                <a:outerShdw blurRad="38100" dist="38100" dir="2700000" algn="tl">
                  <a:srgbClr val="000000">
                    <a:alpha val="43137"/>
                  </a:srgbClr>
                </a:outerShdw>
              </a:effectLst>
              <a:latin typeface="Times New Roman"/>
              <a:ea typeface="Times New Roman"/>
              <a:cs typeface="B Bardiya" pitchFamily="2" charset="-78"/>
            </a:endParaRPr>
          </a:p>
          <a:p>
            <a:pPr algn="justLow">
              <a:buFont typeface="Wingdings" pitchFamily="2" charset="2"/>
              <a:buChar char="ü"/>
            </a:pPr>
            <a:endParaRPr lang="en-US" sz="1108" b="1" dirty="0">
              <a:solidFill>
                <a:srgbClr val="5F5F5F">
                  <a:lumMod val="50000"/>
                </a:srgbClr>
              </a:solidFill>
              <a:effectLst>
                <a:outerShdw blurRad="38100" dist="38100" dir="2700000" algn="tl">
                  <a:srgbClr val="000000">
                    <a:alpha val="43137"/>
                  </a:srgbClr>
                </a:outerShdw>
              </a:effectLst>
              <a:latin typeface="Times New Roman"/>
              <a:ea typeface="Times New Roman"/>
              <a:cs typeface="B Bardiya" pitchFamily="2" charset="-78"/>
            </a:endParaRPr>
          </a:p>
          <a:p>
            <a:pPr algn="justLow">
              <a:lnSpc>
                <a:spcPct val="150000"/>
              </a:lnSpc>
              <a:buFont typeface="Wingdings" pitchFamily="2" charset="2"/>
              <a:buChar char="ü"/>
            </a:pPr>
            <a:r>
              <a:rPr lang="fa-IR" sz="1108" b="1" dirty="0">
                <a:solidFill>
                  <a:srgbClr val="5F5F5F">
                    <a:lumMod val="50000"/>
                  </a:srgbClr>
                </a:solidFill>
                <a:effectLst>
                  <a:outerShdw blurRad="38100" dist="38100" dir="2700000" algn="tl">
                    <a:srgbClr val="000000">
                      <a:alpha val="43137"/>
                    </a:srgbClr>
                  </a:outerShdw>
                </a:effectLst>
                <a:latin typeface="Times New Roman"/>
                <a:ea typeface="Times New Roman"/>
                <a:cs typeface="B Bardiya" pitchFamily="2" charset="-78"/>
              </a:rPr>
              <a:t>اما در نهایت این طرح در جلب رضایت کارفرمای اصلی و مسئولان و مدیران محلی  ناموفق بود و </a:t>
            </a:r>
            <a:r>
              <a:rPr lang="fa-IR" sz="1108" b="1" u="sng" dirty="0">
                <a:solidFill>
                  <a:srgbClr val="5F5F5F">
                    <a:lumMod val="50000"/>
                  </a:srgbClr>
                </a:solidFill>
                <a:effectLst>
                  <a:outerShdw blurRad="38100" dist="38100" dir="2700000" algn="tl">
                    <a:srgbClr val="000000">
                      <a:alpha val="43137"/>
                    </a:srgbClr>
                  </a:outerShdw>
                </a:effectLst>
                <a:latin typeface="Times New Roman"/>
                <a:ea typeface="Times New Roman"/>
                <a:cs typeface="B Bardiya" pitchFamily="2" charset="-78"/>
              </a:rPr>
              <a:t>به مرحله اجرا نرسید </a:t>
            </a:r>
            <a:r>
              <a:rPr lang="fa-IR" sz="1108" b="1" dirty="0">
                <a:solidFill>
                  <a:srgbClr val="5F5F5F">
                    <a:lumMod val="50000"/>
                  </a:srgbClr>
                </a:solidFill>
                <a:effectLst>
                  <a:outerShdw blurRad="38100" dist="38100" dir="2700000" algn="tl">
                    <a:srgbClr val="000000">
                      <a:alpha val="43137"/>
                    </a:srgbClr>
                  </a:outerShdw>
                </a:effectLst>
                <a:latin typeface="Times New Roman"/>
                <a:ea typeface="Times New Roman"/>
                <a:cs typeface="B Bardiya" pitchFamily="2" charset="-78"/>
              </a:rPr>
              <a:t>.</a:t>
            </a:r>
          </a:p>
          <a:p>
            <a:pPr algn="justLow">
              <a:buFont typeface="Wingdings" pitchFamily="2" charset="2"/>
              <a:buChar char="ü"/>
            </a:pPr>
            <a:endParaRPr lang="fa-IR" sz="1108" b="1" dirty="0">
              <a:solidFill>
                <a:srgbClr val="5F5F5F">
                  <a:lumMod val="50000"/>
                </a:srgbClr>
              </a:solidFill>
              <a:effectLst>
                <a:outerShdw blurRad="38100" dist="38100" dir="2700000" algn="tl">
                  <a:srgbClr val="000000">
                    <a:alpha val="43137"/>
                  </a:srgbClr>
                </a:outerShdw>
              </a:effectLst>
              <a:latin typeface="Times New Roman"/>
              <a:ea typeface="Times New Roman"/>
              <a:cs typeface="B Bardiya" pitchFamily="2" charset="-78"/>
            </a:endParaRPr>
          </a:p>
          <a:p>
            <a:pPr algn="justLow">
              <a:buFont typeface="Wingdings" pitchFamily="2" charset="2"/>
              <a:buChar char="ü"/>
            </a:pPr>
            <a:endParaRPr lang="en-US" sz="1108" b="1" dirty="0">
              <a:solidFill>
                <a:srgbClr val="000000"/>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416022750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66"/>
          <p:cNvGrpSpPr/>
          <p:nvPr/>
        </p:nvGrpSpPr>
        <p:grpSpPr>
          <a:xfrm>
            <a:off x="0" y="263769"/>
            <a:ext cx="9144000" cy="6327790"/>
            <a:chOff x="0" y="0"/>
            <a:chExt cx="9144000" cy="6855106"/>
          </a:xfrm>
        </p:grpSpPr>
        <p:pic>
          <p:nvPicPr>
            <p:cNvPr id="3" name="Picture 2" descr="E:\baft farsoode\ax\pic\bird%20view.jpg"/>
            <p:cNvPicPr>
              <a:picLocks noChangeAspect="1" noChangeArrowheads="1"/>
            </p:cNvPicPr>
            <p:nvPr/>
          </p:nvPicPr>
          <p:blipFill>
            <a:blip r:embed="rId2">
              <a:clrChange>
                <a:clrFrom>
                  <a:srgbClr val="000000"/>
                </a:clrFrom>
                <a:clrTo>
                  <a:srgbClr val="000000">
                    <a:alpha val="0"/>
                  </a:srgbClr>
                </a:clrTo>
              </a:clrChange>
              <a:duotone>
                <a:schemeClr val="accent6">
                  <a:shade val="45000"/>
                  <a:satMod val="135000"/>
                </a:schemeClr>
                <a:prstClr val="white"/>
              </a:duotone>
              <a:lum bright="20000" contrast="-75000"/>
            </a:blip>
            <a:srcRect/>
            <a:stretch>
              <a:fillRect/>
            </a:stretch>
          </p:blipFill>
          <p:spPr bwMode="auto">
            <a:xfrm>
              <a:off x="0" y="2694698"/>
              <a:ext cx="9144000" cy="4160408"/>
            </a:xfrm>
            <a:prstGeom prst="rect">
              <a:avLst/>
            </a:prstGeom>
            <a:ln>
              <a:noFill/>
            </a:ln>
            <a:effectLst>
              <a:outerShdw blurRad="50800" dist="50800" dir="2700000" algn="tl" rotWithShape="0">
                <a:schemeClr val="tx1">
                  <a:alpha val="40000"/>
                </a:schemeClr>
              </a:outerShdw>
            </a:effectLst>
          </p:spPr>
        </p:pic>
        <p:grpSp>
          <p:nvGrpSpPr>
            <p:cNvPr id="4" name="Group 259"/>
            <p:cNvGrpSpPr/>
            <p:nvPr/>
          </p:nvGrpSpPr>
          <p:grpSpPr>
            <a:xfrm flipV="1">
              <a:off x="271048" y="857232"/>
              <a:ext cx="5944026" cy="4143404"/>
              <a:chOff x="-236" y="1676402"/>
              <a:chExt cx="5944026" cy="5181601"/>
            </a:xfrm>
          </p:grpSpPr>
          <p:sp>
            <p:nvSpPr>
              <p:cNvPr id="250" name="Rectangle 25"/>
              <p:cNvSpPr>
                <a:spLocks noChangeArrowheads="1"/>
              </p:cNvSpPr>
              <p:nvPr/>
            </p:nvSpPr>
            <p:spPr bwMode="auto">
              <a:xfrm>
                <a:off x="329988" y="4038602"/>
                <a:ext cx="165112" cy="2667001"/>
              </a:xfrm>
              <a:prstGeom prst="rect">
                <a:avLst/>
              </a:prstGeom>
              <a:gradFill rotWithShape="1">
                <a:gsLst>
                  <a:gs pos="0">
                    <a:schemeClr val="bg1">
                      <a:lumMod val="65000"/>
                    </a:schemeClr>
                  </a:gs>
                  <a:gs pos="100000">
                    <a:srgbClr val="FFFFCC"/>
                  </a:gs>
                </a:gsLst>
                <a:lin ang="5400000" scaled="1"/>
              </a:gradFill>
              <a:ln w="9525">
                <a:noFill/>
                <a:miter lim="800000"/>
                <a:headEnd/>
                <a:tailEnd/>
              </a:ln>
              <a:effectLst/>
            </p:spPr>
            <p:txBody>
              <a:bodyPr wrap="none" anchor="ctr"/>
              <a:lstStyle/>
              <a:p>
                <a:pPr>
                  <a:defRPr/>
                </a:pPr>
                <a:endParaRPr lang="fa-IR" sz="1662" kern="0">
                  <a:solidFill>
                    <a:sysClr val="windowText" lastClr="000000"/>
                  </a:solidFill>
                </a:endParaRPr>
              </a:p>
            </p:txBody>
          </p:sp>
          <p:sp>
            <p:nvSpPr>
              <p:cNvPr id="251" name="Rectangle 26"/>
              <p:cNvSpPr>
                <a:spLocks noChangeArrowheads="1"/>
              </p:cNvSpPr>
              <p:nvPr/>
            </p:nvSpPr>
            <p:spPr bwMode="auto">
              <a:xfrm>
                <a:off x="164876" y="6400803"/>
                <a:ext cx="3219681" cy="152400"/>
              </a:xfrm>
              <a:prstGeom prst="rect">
                <a:avLst/>
              </a:prstGeom>
              <a:gradFill rotWithShape="1">
                <a:gsLst>
                  <a:gs pos="0">
                    <a:srgbClr val="FFFFCC"/>
                  </a:gs>
                  <a:gs pos="100000">
                    <a:srgbClr val="FFFFCC">
                      <a:gamma/>
                      <a:shade val="46275"/>
                      <a:invGamma/>
                    </a:srgbClr>
                  </a:gs>
                </a:gsLst>
                <a:lin ang="0" scaled="1"/>
              </a:gradFill>
              <a:ln w="9525">
                <a:noFill/>
                <a:miter lim="800000"/>
                <a:headEnd/>
                <a:tailEnd/>
              </a:ln>
              <a:effectLst/>
            </p:spPr>
            <p:txBody>
              <a:bodyPr wrap="none" anchor="ctr"/>
              <a:lstStyle/>
              <a:p>
                <a:pPr>
                  <a:defRPr/>
                </a:pPr>
                <a:endParaRPr lang="fa-IR" sz="1662" kern="0">
                  <a:solidFill>
                    <a:sysClr val="windowText" lastClr="000000"/>
                  </a:solidFill>
                </a:endParaRPr>
              </a:p>
            </p:txBody>
          </p:sp>
          <p:sp>
            <p:nvSpPr>
              <p:cNvPr id="252" name="Rectangle 27"/>
              <p:cNvSpPr>
                <a:spLocks noChangeArrowheads="1"/>
              </p:cNvSpPr>
              <p:nvPr/>
            </p:nvSpPr>
            <p:spPr bwMode="auto">
              <a:xfrm>
                <a:off x="495100" y="5791203"/>
                <a:ext cx="82556" cy="609600"/>
              </a:xfrm>
              <a:prstGeom prst="rect">
                <a:avLst/>
              </a:prstGeom>
              <a:solidFill>
                <a:srgbClr val="CC9900"/>
              </a:solidFill>
              <a:ln w="9525">
                <a:noFill/>
                <a:miter lim="800000"/>
                <a:headEnd/>
                <a:tailEnd/>
              </a:ln>
              <a:effectLst/>
            </p:spPr>
            <p:txBody>
              <a:bodyPr wrap="none" anchor="ctr"/>
              <a:lstStyle/>
              <a:p>
                <a:pPr>
                  <a:defRPr/>
                </a:pPr>
                <a:endParaRPr lang="fa-IR" sz="1662" kern="0">
                  <a:solidFill>
                    <a:sysClr val="windowText" lastClr="000000"/>
                  </a:solidFill>
                </a:endParaRPr>
              </a:p>
            </p:txBody>
          </p:sp>
          <p:sp>
            <p:nvSpPr>
              <p:cNvPr id="253" name="Rectangle 28"/>
              <p:cNvSpPr>
                <a:spLocks noChangeArrowheads="1"/>
              </p:cNvSpPr>
              <p:nvPr/>
            </p:nvSpPr>
            <p:spPr bwMode="auto">
              <a:xfrm rot="5400000">
                <a:off x="828501" y="6073757"/>
                <a:ext cx="76200" cy="577891"/>
              </a:xfrm>
              <a:prstGeom prst="rect">
                <a:avLst/>
              </a:prstGeom>
              <a:solidFill>
                <a:srgbClr val="CC9900"/>
              </a:solidFill>
              <a:ln w="9525">
                <a:noFill/>
                <a:miter lim="800000"/>
                <a:headEnd/>
                <a:tailEnd/>
              </a:ln>
              <a:effectLst/>
            </p:spPr>
            <p:txBody>
              <a:bodyPr wrap="none" anchor="ctr"/>
              <a:lstStyle/>
              <a:p>
                <a:pPr>
                  <a:defRPr/>
                </a:pPr>
                <a:endParaRPr lang="fa-IR" sz="1662" kern="0">
                  <a:solidFill>
                    <a:sysClr val="windowText" lastClr="000000"/>
                  </a:solidFill>
                </a:endParaRPr>
              </a:p>
            </p:txBody>
          </p:sp>
          <p:sp>
            <p:nvSpPr>
              <p:cNvPr id="254" name="Line 29"/>
              <p:cNvSpPr>
                <a:spLocks noChangeShapeType="1"/>
              </p:cNvSpPr>
              <p:nvPr/>
            </p:nvSpPr>
            <p:spPr bwMode="auto">
              <a:xfrm>
                <a:off x="3384557" y="6477003"/>
                <a:ext cx="1568562" cy="0"/>
              </a:xfrm>
              <a:prstGeom prst="line">
                <a:avLst/>
              </a:prstGeom>
              <a:ln w="12700">
                <a:prstDash val="sysDot"/>
                <a:headEnd/>
                <a:tailEnd/>
              </a:ln>
            </p:spPr>
            <p:style>
              <a:lnRef idx="1">
                <a:schemeClr val="dk1"/>
              </a:lnRef>
              <a:fillRef idx="0">
                <a:schemeClr val="dk1"/>
              </a:fillRef>
              <a:effectRef idx="0">
                <a:schemeClr val="dk1"/>
              </a:effectRef>
              <a:fontRef idx="minor">
                <a:schemeClr val="tx1"/>
              </a:fontRef>
            </p:style>
            <p:txBody>
              <a:bodyPr/>
              <a:lstStyle/>
              <a:p>
                <a:pPr>
                  <a:defRPr/>
                </a:pPr>
                <a:endParaRPr lang="fa-IR" sz="1662" kern="0">
                  <a:solidFill>
                    <a:sysClr val="windowText" lastClr="000000"/>
                  </a:solidFill>
                </a:endParaRPr>
              </a:p>
            </p:txBody>
          </p:sp>
          <p:sp>
            <p:nvSpPr>
              <p:cNvPr id="255" name="Line 30"/>
              <p:cNvSpPr>
                <a:spLocks noChangeShapeType="1"/>
              </p:cNvSpPr>
              <p:nvPr/>
            </p:nvSpPr>
            <p:spPr bwMode="auto">
              <a:xfrm>
                <a:off x="3384557" y="6553203"/>
                <a:ext cx="2559233" cy="0"/>
              </a:xfrm>
              <a:prstGeom prst="line">
                <a:avLst/>
              </a:prstGeom>
              <a:ln w="19050">
                <a:prstDash val="sysDot"/>
                <a:headEnd/>
                <a:tailEnd/>
              </a:ln>
            </p:spPr>
            <p:style>
              <a:lnRef idx="1">
                <a:schemeClr val="accent1"/>
              </a:lnRef>
              <a:fillRef idx="0">
                <a:schemeClr val="accent1"/>
              </a:fillRef>
              <a:effectRef idx="0">
                <a:schemeClr val="accent1"/>
              </a:effectRef>
              <a:fontRef idx="minor">
                <a:schemeClr val="tx1"/>
              </a:fontRef>
            </p:style>
            <p:txBody>
              <a:bodyPr/>
              <a:lstStyle/>
              <a:p>
                <a:pPr>
                  <a:defRPr/>
                </a:pPr>
                <a:endParaRPr lang="fa-IR" sz="1662" kern="0">
                  <a:solidFill>
                    <a:sysClr val="windowText" lastClr="000000"/>
                  </a:solidFill>
                </a:endParaRPr>
              </a:p>
            </p:txBody>
          </p:sp>
          <p:sp>
            <p:nvSpPr>
              <p:cNvPr id="256" name="Line 32"/>
              <p:cNvSpPr>
                <a:spLocks noChangeShapeType="1"/>
              </p:cNvSpPr>
              <p:nvPr/>
            </p:nvSpPr>
            <p:spPr bwMode="auto">
              <a:xfrm flipH="1">
                <a:off x="-236" y="6477003"/>
                <a:ext cx="3384793" cy="0"/>
              </a:xfrm>
              <a:prstGeom prst="line">
                <a:avLst/>
              </a:prstGeom>
              <a:noFill/>
              <a:ln w="22225">
                <a:solidFill>
                  <a:srgbClr val="9383B3"/>
                </a:solidFill>
                <a:prstDash val="sysDot"/>
                <a:round/>
                <a:headEnd/>
                <a:tailEnd/>
              </a:ln>
              <a:effectLst/>
            </p:spPr>
            <p:txBody>
              <a:bodyPr/>
              <a:lstStyle/>
              <a:p>
                <a:pPr>
                  <a:defRPr/>
                </a:pPr>
                <a:endParaRPr lang="fa-IR" sz="1662" kern="0">
                  <a:solidFill>
                    <a:sysClr val="windowText" lastClr="000000"/>
                  </a:solidFill>
                </a:endParaRPr>
              </a:p>
            </p:txBody>
          </p:sp>
          <p:sp>
            <p:nvSpPr>
              <p:cNvPr id="257" name="Line 33"/>
              <p:cNvSpPr>
                <a:spLocks noChangeShapeType="1"/>
              </p:cNvSpPr>
              <p:nvPr/>
            </p:nvSpPr>
            <p:spPr bwMode="auto">
              <a:xfrm flipV="1">
                <a:off x="412544" y="4038602"/>
                <a:ext cx="0" cy="2819401"/>
              </a:xfrm>
              <a:prstGeom prst="line">
                <a:avLst/>
              </a:prstGeom>
              <a:noFill/>
              <a:ln w="22225">
                <a:solidFill>
                  <a:srgbClr val="9383B3"/>
                </a:solidFill>
                <a:prstDash val="sysDot"/>
                <a:round/>
                <a:headEnd/>
                <a:tailEnd/>
              </a:ln>
              <a:effectLst/>
            </p:spPr>
            <p:txBody>
              <a:bodyPr/>
              <a:lstStyle/>
              <a:p>
                <a:pPr>
                  <a:defRPr/>
                </a:pPr>
                <a:endParaRPr lang="fa-IR" sz="1662" kern="0">
                  <a:solidFill>
                    <a:sysClr val="windowText" lastClr="000000"/>
                  </a:solidFill>
                </a:endParaRPr>
              </a:p>
            </p:txBody>
          </p:sp>
          <p:sp>
            <p:nvSpPr>
              <p:cNvPr id="258" name="Line 34"/>
              <p:cNvSpPr>
                <a:spLocks noChangeShapeType="1"/>
              </p:cNvSpPr>
              <p:nvPr/>
            </p:nvSpPr>
            <p:spPr bwMode="auto">
              <a:xfrm flipV="1">
                <a:off x="412544" y="2362202"/>
                <a:ext cx="0" cy="1676400"/>
              </a:xfrm>
              <a:prstGeom prst="line">
                <a:avLst/>
              </a:prstGeom>
              <a:ln w="12700">
                <a:prstDash val="sysDot"/>
                <a:headEnd/>
                <a:tailEnd/>
              </a:ln>
            </p:spPr>
            <p:style>
              <a:lnRef idx="1">
                <a:schemeClr val="dk1"/>
              </a:lnRef>
              <a:fillRef idx="0">
                <a:schemeClr val="dk1"/>
              </a:fillRef>
              <a:effectRef idx="0">
                <a:schemeClr val="dk1"/>
              </a:effectRef>
              <a:fontRef idx="minor">
                <a:schemeClr val="tx1"/>
              </a:fontRef>
            </p:style>
            <p:txBody>
              <a:bodyPr/>
              <a:lstStyle/>
              <a:p>
                <a:pPr>
                  <a:defRPr/>
                </a:pPr>
                <a:endParaRPr lang="fa-IR" sz="1662" kern="0">
                  <a:solidFill>
                    <a:sysClr val="windowText" lastClr="000000"/>
                  </a:solidFill>
                </a:endParaRPr>
              </a:p>
            </p:txBody>
          </p:sp>
          <p:sp>
            <p:nvSpPr>
              <p:cNvPr id="259" name="Line 35"/>
              <p:cNvSpPr>
                <a:spLocks noChangeShapeType="1"/>
              </p:cNvSpPr>
              <p:nvPr/>
            </p:nvSpPr>
            <p:spPr bwMode="auto">
              <a:xfrm flipV="1">
                <a:off x="329988" y="1676402"/>
                <a:ext cx="0" cy="2362200"/>
              </a:xfrm>
              <a:prstGeom prst="line">
                <a:avLst/>
              </a:prstGeom>
              <a:ln w="19050">
                <a:prstDash val="sysDot"/>
                <a:headEnd/>
                <a:tailEnd/>
              </a:ln>
            </p:spPr>
            <p:style>
              <a:lnRef idx="1">
                <a:schemeClr val="accent1"/>
              </a:lnRef>
              <a:fillRef idx="0">
                <a:schemeClr val="accent1"/>
              </a:fillRef>
              <a:effectRef idx="0">
                <a:schemeClr val="accent1"/>
              </a:effectRef>
              <a:fontRef idx="minor">
                <a:schemeClr val="tx1"/>
              </a:fontRef>
            </p:style>
            <p:txBody>
              <a:bodyPr/>
              <a:lstStyle/>
              <a:p>
                <a:pPr>
                  <a:defRPr/>
                </a:pPr>
                <a:endParaRPr lang="fa-IR" sz="1662" kern="0">
                  <a:solidFill>
                    <a:sysClr val="windowText" lastClr="000000"/>
                  </a:solidFill>
                </a:endParaRPr>
              </a:p>
            </p:txBody>
          </p:sp>
        </p:grpSp>
        <p:grpSp>
          <p:nvGrpSpPr>
            <p:cNvPr id="5" name="Group 15"/>
            <p:cNvGrpSpPr/>
            <p:nvPr/>
          </p:nvGrpSpPr>
          <p:grpSpPr>
            <a:xfrm>
              <a:off x="67432" y="538679"/>
              <a:ext cx="5218950" cy="3318948"/>
              <a:chOff x="73051" y="538679"/>
              <a:chExt cx="5653862" cy="3318948"/>
            </a:xfrm>
          </p:grpSpPr>
          <p:sp>
            <p:nvSpPr>
              <p:cNvPr id="7" name="Rectangle 6"/>
              <p:cNvSpPr/>
              <p:nvPr/>
            </p:nvSpPr>
            <p:spPr>
              <a:xfrm>
                <a:off x="1824455" y="538679"/>
                <a:ext cx="3902458" cy="407750"/>
              </a:xfrm>
              <a:prstGeom prst="rect">
                <a:avLst/>
              </a:prstGeom>
            </p:spPr>
            <p:txBody>
              <a:bodyPr wrap="none">
                <a:spAutoFit/>
              </a:bodyPr>
              <a:lstStyle/>
              <a:p>
                <a:pPr>
                  <a:defRPr/>
                </a:pPr>
                <a:r>
                  <a:rPr lang="en-US" sz="1846" b="1" kern="0" dirty="0">
                    <a:ln w="10541" cmpd="sng">
                      <a:solidFill>
                        <a:srgbClr val="EAEAEA">
                          <a:shade val="88000"/>
                          <a:satMod val="110000"/>
                        </a:srgbClr>
                      </a:solidFill>
                      <a:prstDash val="solid"/>
                    </a:ln>
                    <a:gradFill>
                      <a:gsLst>
                        <a:gs pos="0">
                          <a:srgbClr val="EAEAEA">
                            <a:tint val="40000"/>
                            <a:satMod val="250000"/>
                          </a:srgbClr>
                        </a:gs>
                        <a:gs pos="9000">
                          <a:srgbClr val="EAEAEA">
                            <a:tint val="52000"/>
                            <a:satMod val="300000"/>
                          </a:srgbClr>
                        </a:gs>
                        <a:gs pos="50000">
                          <a:srgbClr val="EAEAEA">
                            <a:shade val="20000"/>
                            <a:satMod val="300000"/>
                          </a:srgbClr>
                        </a:gs>
                        <a:gs pos="79000">
                          <a:srgbClr val="EAEAEA">
                            <a:tint val="52000"/>
                            <a:satMod val="300000"/>
                          </a:srgbClr>
                        </a:gs>
                        <a:gs pos="100000">
                          <a:srgbClr val="EAEAEA">
                            <a:tint val="40000"/>
                            <a:satMod val="250000"/>
                          </a:srgbClr>
                        </a:gs>
                      </a:gsLst>
                      <a:lin ang="5400000"/>
                    </a:gradFill>
                    <a:latin typeface="BankGothic Lt BT" pitchFamily="34" charset="0"/>
                  </a:rPr>
                  <a:t>(</a:t>
                </a:r>
                <a:r>
                  <a:rPr lang="en-US" sz="1846" b="1" kern="0" dirty="0" err="1">
                    <a:ln w="10541" cmpd="sng">
                      <a:solidFill>
                        <a:srgbClr val="EAEAEA">
                          <a:shade val="88000"/>
                          <a:satMod val="110000"/>
                        </a:srgbClr>
                      </a:solidFill>
                      <a:prstDash val="solid"/>
                    </a:ln>
                    <a:gradFill>
                      <a:gsLst>
                        <a:gs pos="0">
                          <a:srgbClr val="EAEAEA">
                            <a:tint val="40000"/>
                            <a:satMod val="250000"/>
                          </a:srgbClr>
                        </a:gs>
                        <a:gs pos="9000">
                          <a:srgbClr val="EAEAEA">
                            <a:tint val="52000"/>
                            <a:satMod val="300000"/>
                          </a:srgbClr>
                        </a:gs>
                        <a:gs pos="50000">
                          <a:srgbClr val="EAEAEA">
                            <a:shade val="20000"/>
                            <a:satMod val="300000"/>
                          </a:srgbClr>
                        </a:gs>
                        <a:gs pos="79000">
                          <a:srgbClr val="EAEAEA">
                            <a:tint val="52000"/>
                            <a:satMod val="300000"/>
                          </a:srgbClr>
                        </a:gs>
                        <a:gs pos="100000">
                          <a:srgbClr val="EAEAEA">
                            <a:tint val="40000"/>
                            <a:satMod val="250000"/>
                          </a:srgbClr>
                        </a:gs>
                      </a:gsLst>
                      <a:lin ang="5400000"/>
                    </a:gradFill>
                    <a:latin typeface="BankGothic Lt BT" pitchFamily="34" charset="0"/>
                  </a:rPr>
                  <a:t>beinolharamein</a:t>
                </a:r>
                <a:r>
                  <a:rPr lang="en-US" sz="1846" b="1" kern="0" dirty="0">
                    <a:ln w="10541" cmpd="sng">
                      <a:solidFill>
                        <a:srgbClr val="EAEAEA">
                          <a:shade val="88000"/>
                          <a:satMod val="110000"/>
                        </a:srgbClr>
                      </a:solidFill>
                      <a:prstDash val="solid"/>
                    </a:ln>
                    <a:gradFill>
                      <a:gsLst>
                        <a:gs pos="0">
                          <a:srgbClr val="EAEAEA">
                            <a:tint val="40000"/>
                            <a:satMod val="250000"/>
                          </a:srgbClr>
                        </a:gs>
                        <a:gs pos="9000">
                          <a:srgbClr val="EAEAEA">
                            <a:tint val="52000"/>
                            <a:satMod val="300000"/>
                          </a:srgbClr>
                        </a:gs>
                        <a:gs pos="50000">
                          <a:srgbClr val="EAEAEA">
                            <a:shade val="20000"/>
                            <a:satMod val="300000"/>
                          </a:srgbClr>
                        </a:gs>
                        <a:gs pos="79000">
                          <a:srgbClr val="EAEAEA">
                            <a:tint val="52000"/>
                            <a:satMod val="300000"/>
                          </a:srgbClr>
                        </a:gs>
                        <a:gs pos="100000">
                          <a:srgbClr val="EAEAEA">
                            <a:tint val="40000"/>
                            <a:satMod val="250000"/>
                          </a:srgbClr>
                        </a:gs>
                      </a:gsLst>
                      <a:lin ang="5400000"/>
                    </a:gradFill>
                    <a:latin typeface="BankGothic Lt BT" pitchFamily="34" charset="0"/>
                  </a:rPr>
                  <a:t> of shiraz)</a:t>
                </a:r>
                <a:endParaRPr lang="fa-IR" sz="1846" b="1" kern="0" dirty="0">
                  <a:ln w="10541" cmpd="sng">
                    <a:solidFill>
                      <a:srgbClr val="EAEAEA">
                        <a:shade val="88000"/>
                        <a:satMod val="110000"/>
                      </a:srgbClr>
                    </a:solidFill>
                    <a:prstDash val="solid"/>
                  </a:ln>
                  <a:gradFill>
                    <a:gsLst>
                      <a:gs pos="0">
                        <a:srgbClr val="EAEAEA">
                          <a:tint val="40000"/>
                          <a:satMod val="250000"/>
                        </a:srgbClr>
                      </a:gs>
                      <a:gs pos="9000">
                        <a:srgbClr val="EAEAEA">
                          <a:tint val="52000"/>
                          <a:satMod val="300000"/>
                        </a:srgbClr>
                      </a:gs>
                      <a:gs pos="50000">
                        <a:srgbClr val="EAEAEA">
                          <a:shade val="20000"/>
                          <a:satMod val="300000"/>
                        </a:srgbClr>
                      </a:gs>
                      <a:gs pos="79000">
                        <a:srgbClr val="EAEAEA">
                          <a:tint val="52000"/>
                          <a:satMod val="300000"/>
                        </a:srgbClr>
                      </a:gs>
                      <a:gs pos="100000">
                        <a:srgbClr val="EAEAEA">
                          <a:tint val="40000"/>
                          <a:satMod val="250000"/>
                        </a:srgbClr>
                      </a:gs>
                    </a:gsLst>
                    <a:lin ang="5400000"/>
                  </a:gradFill>
                  <a:latin typeface="BankGothic Lt BT" pitchFamily="34" charset="0"/>
                </a:endParaRPr>
              </a:p>
            </p:txBody>
          </p:sp>
          <p:sp>
            <p:nvSpPr>
              <p:cNvPr id="8" name="Rectangle 7"/>
              <p:cNvSpPr/>
              <p:nvPr/>
            </p:nvSpPr>
            <p:spPr>
              <a:xfrm rot="16200000">
                <a:off x="-1131431" y="2276027"/>
                <a:ext cx="2786082" cy="377118"/>
              </a:xfrm>
              <a:prstGeom prst="rect">
                <a:avLst/>
              </a:prstGeom>
            </p:spPr>
            <p:txBody>
              <a:bodyPr wrap="square">
                <a:spAutoFit/>
                <a:scene3d>
                  <a:camera prst="orthographicFront"/>
                  <a:lightRig rig="glow" dir="tl">
                    <a:rot lat="0" lon="0" rev="5400000"/>
                  </a:lightRig>
                </a:scene3d>
                <a:sp3d contourW="12700">
                  <a:bevelT w="25400" h="25400"/>
                  <a:contourClr>
                    <a:schemeClr val="accent6">
                      <a:shade val="73000"/>
                    </a:schemeClr>
                  </a:contourClr>
                </a:sp3d>
              </a:bodyPr>
              <a:lstStyle/>
              <a:p>
                <a:pPr algn="ctr"/>
                <a:r>
                  <a:rPr lang="fa-IR" sz="1662" b="1" dirty="0">
                    <a:ln w="11430"/>
                    <a:gradFill>
                      <a:gsLst>
                        <a:gs pos="0">
                          <a:srgbClr val="555555">
                            <a:tint val="90000"/>
                            <a:satMod val="120000"/>
                          </a:srgbClr>
                        </a:gs>
                        <a:gs pos="25000">
                          <a:srgbClr val="555555">
                            <a:tint val="93000"/>
                            <a:satMod val="120000"/>
                          </a:srgbClr>
                        </a:gs>
                        <a:gs pos="50000">
                          <a:srgbClr val="555555">
                            <a:shade val="89000"/>
                            <a:satMod val="110000"/>
                          </a:srgbClr>
                        </a:gs>
                        <a:gs pos="75000">
                          <a:srgbClr val="555555">
                            <a:tint val="93000"/>
                            <a:satMod val="120000"/>
                          </a:srgbClr>
                        </a:gs>
                        <a:gs pos="100000">
                          <a:srgbClr val="555555">
                            <a:tint val="90000"/>
                            <a:satMod val="120000"/>
                          </a:srgbClr>
                        </a:gs>
                      </a:gsLst>
                      <a:lin ang="5400000"/>
                    </a:gradFill>
                    <a:effectLst>
                      <a:outerShdw blurRad="80000" dist="40000" dir="5040000" algn="tl">
                        <a:srgbClr val="000000">
                          <a:alpha val="30000"/>
                        </a:srgbClr>
                      </a:outerShdw>
                    </a:effectLst>
                    <a:cs typeface="B Kamran" pitchFamily="2" charset="-78"/>
                  </a:rPr>
                  <a:t>بین الحرمین شیراز</a:t>
                </a:r>
              </a:p>
            </p:txBody>
          </p:sp>
        </p:grpSp>
        <p:pic>
          <p:nvPicPr>
            <p:cNvPr id="235" name="Picture 6" descr="شاهچراغ؛ شیراز؛ عکس از آنوبانینی">
              <a:hlinkClick r:id="rId3"/>
            </p:cNvPr>
            <p:cNvPicPr>
              <a:picLocks noChangeAspect="1" noChangeArrowheads="1"/>
            </p:cNvPicPr>
            <p:nvPr/>
          </p:nvPicPr>
          <p:blipFill>
            <a:blip r:embed="rId4">
              <a:clrChange>
                <a:clrFrom>
                  <a:srgbClr val="03030F"/>
                </a:clrFrom>
                <a:clrTo>
                  <a:srgbClr val="03030F">
                    <a:alpha val="0"/>
                  </a:srgbClr>
                </a:clrTo>
              </a:clrChange>
            </a:blip>
            <a:srcRect/>
            <a:stretch>
              <a:fillRect/>
            </a:stretch>
          </p:blipFill>
          <p:spPr bwMode="auto">
            <a:xfrm>
              <a:off x="7212343" y="285728"/>
              <a:ext cx="1931657" cy="1191187"/>
            </a:xfrm>
            <a:prstGeom prst="rect">
              <a:avLst/>
            </a:prstGeom>
            <a:ln>
              <a:noFill/>
            </a:ln>
            <a:effectLst>
              <a:outerShdw blurRad="50800" dist="38100" dir="2700000" algn="tl" rotWithShape="0">
                <a:prstClr val="black">
                  <a:alpha val="40000"/>
                </a:prstClr>
              </a:outerShdw>
              <a:softEdge rad="63500"/>
            </a:effectLst>
          </p:spPr>
        </p:pic>
        <p:pic>
          <p:nvPicPr>
            <p:cNvPr id="1028" name="Picture 4" descr="E:\baft farsoode\ax\pic\shahchw.jpg"/>
            <p:cNvPicPr>
              <a:picLocks noChangeAspect="1" noChangeArrowheads="1"/>
            </p:cNvPicPr>
            <p:nvPr/>
          </p:nvPicPr>
          <p:blipFill>
            <a:blip r:embed="rId5" cstate="screen">
              <a:clrChange>
                <a:clrFrom>
                  <a:srgbClr val="BEE2FA"/>
                </a:clrFrom>
                <a:clrTo>
                  <a:srgbClr val="BEE2FA">
                    <a:alpha val="0"/>
                  </a:srgbClr>
                </a:clrTo>
              </a:clrChange>
              <a:extLst>
                <a:ext uri="{28A0092B-C50C-407E-A947-70E740481C1C}">
                  <a14:useLocalDpi xmlns:a14="http://schemas.microsoft.com/office/drawing/2010/main"/>
                </a:ext>
              </a:extLst>
            </a:blip>
            <a:srcRect/>
            <a:stretch>
              <a:fillRect/>
            </a:stretch>
          </p:blipFill>
          <p:spPr bwMode="auto">
            <a:xfrm>
              <a:off x="0" y="0"/>
              <a:ext cx="1813436" cy="1464431"/>
            </a:xfrm>
            <a:prstGeom prst="rect">
              <a:avLst/>
            </a:prstGeom>
            <a:ln>
              <a:noFill/>
            </a:ln>
            <a:effectLst>
              <a:outerShdw blurRad="50800" dist="38100" dir="2700000" algn="tl" rotWithShape="0">
                <a:prstClr val="black">
                  <a:alpha val="40000"/>
                </a:prstClr>
              </a:outerShdw>
              <a:softEdge rad="63500"/>
            </a:effectLst>
          </p:spPr>
        </p:pic>
        <p:cxnSp>
          <p:nvCxnSpPr>
            <p:cNvPr id="263" name="Straight Connector 262"/>
            <p:cNvCxnSpPr/>
            <p:nvPr/>
          </p:nvCxnSpPr>
          <p:spPr bwMode="auto">
            <a:xfrm rot="5400000">
              <a:off x="-1535949" y="4179099"/>
              <a:ext cx="4071966" cy="1588"/>
            </a:xfrm>
            <a:prstGeom prst="line">
              <a:avLst/>
            </a:prstGeom>
            <a:ln cmpd="dbl">
              <a:solidFill>
                <a:srgbClr val="D1D1D1"/>
              </a:solidFill>
              <a:prstDash val="solid"/>
              <a:headEnd type="none" w="sm" len="sm"/>
              <a:tailEnd type="none" w="sm" len="sm"/>
            </a:ln>
          </p:spPr>
          <p:style>
            <a:lnRef idx="3">
              <a:schemeClr val="accent1"/>
            </a:lnRef>
            <a:fillRef idx="0">
              <a:schemeClr val="accent1"/>
            </a:fillRef>
            <a:effectRef idx="2">
              <a:schemeClr val="accent1"/>
            </a:effectRef>
            <a:fontRef idx="minor">
              <a:schemeClr val="tx1"/>
            </a:fontRef>
          </p:style>
        </p:cxnSp>
      </p:grpSp>
      <p:pic>
        <p:nvPicPr>
          <p:cNvPr id="24" name="Picture 23" descr="2 003"/>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1011090" y="1648545"/>
            <a:ext cx="4022509" cy="295841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25" name="Picture 41" descr="2 004"/>
          <p:cNvPicPr>
            <a:picLocks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a:off x="3846630" y="3626829"/>
            <a:ext cx="4993048" cy="2746391"/>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19643564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66"/>
          <p:cNvGrpSpPr/>
          <p:nvPr/>
        </p:nvGrpSpPr>
        <p:grpSpPr>
          <a:xfrm>
            <a:off x="0" y="263769"/>
            <a:ext cx="9144000" cy="6327790"/>
            <a:chOff x="0" y="0"/>
            <a:chExt cx="9144000" cy="6855106"/>
          </a:xfrm>
        </p:grpSpPr>
        <p:pic>
          <p:nvPicPr>
            <p:cNvPr id="3" name="Picture 2" descr="E:\baft farsoode\ax\pic\bird%20view.jpg"/>
            <p:cNvPicPr>
              <a:picLocks noChangeAspect="1" noChangeArrowheads="1"/>
            </p:cNvPicPr>
            <p:nvPr/>
          </p:nvPicPr>
          <p:blipFill>
            <a:blip r:embed="rId2">
              <a:clrChange>
                <a:clrFrom>
                  <a:srgbClr val="000000"/>
                </a:clrFrom>
                <a:clrTo>
                  <a:srgbClr val="000000">
                    <a:alpha val="0"/>
                  </a:srgbClr>
                </a:clrTo>
              </a:clrChange>
              <a:duotone>
                <a:schemeClr val="accent6">
                  <a:shade val="45000"/>
                  <a:satMod val="135000"/>
                </a:schemeClr>
                <a:prstClr val="white"/>
              </a:duotone>
              <a:lum bright="20000" contrast="-75000"/>
            </a:blip>
            <a:srcRect/>
            <a:stretch>
              <a:fillRect/>
            </a:stretch>
          </p:blipFill>
          <p:spPr bwMode="auto">
            <a:xfrm>
              <a:off x="0" y="2694698"/>
              <a:ext cx="9144000" cy="4160408"/>
            </a:xfrm>
            <a:prstGeom prst="rect">
              <a:avLst/>
            </a:prstGeom>
            <a:ln>
              <a:noFill/>
            </a:ln>
            <a:effectLst>
              <a:outerShdw blurRad="50800" dist="50800" dir="2700000" algn="tl" rotWithShape="0">
                <a:schemeClr val="tx1">
                  <a:alpha val="40000"/>
                </a:schemeClr>
              </a:outerShdw>
            </a:effectLst>
          </p:spPr>
        </p:pic>
        <p:grpSp>
          <p:nvGrpSpPr>
            <p:cNvPr id="4" name="Group 259"/>
            <p:cNvGrpSpPr/>
            <p:nvPr/>
          </p:nvGrpSpPr>
          <p:grpSpPr>
            <a:xfrm flipV="1">
              <a:off x="271048" y="857232"/>
              <a:ext cx="5944026" cy="4143404"/>
              <a:chOff x="-236" y="1676402"/>
              <a:chExt cx="5944026" cy="5181601"/>
            </a:xfrm>
          </p:grpSpPr>
          <p:sp>
            <p:nvSpPr>
              <p:cNvPr id="250" name="Rectangle 25"/>
              <p:cNvSpPr>
                <a:spLocks noChangeArrowheads="1"/>
              </p:cNvSpPr>
              <p:nvPr/>
            </p:nvSpPr>
            <p:spPr bwMode="auto">
              <a:xfrm>
                <a:off x="329988" y="4038602"/>
                <a:ext cx="165112" cy="2667001"/>
              </a:xfrm>
              <a:prstGeom prst="rect">
                <a:avLst/>
              </a:prstGeom>
              <a:gradFill rotWithShape="1">
                <a:gsLst>
                  <a:gs pos="0">
                    <a:schemeClr val="bg1">
                      <a:lumMod val="65000"/>
                    </a:schemeClr>
                  </a:gs>
                  <a:gs pos="100000">
                    <a:srgbClr val="FFFFCC"/>
                  </a:gs>
                </a:gsLst>
                <a:lin ang="5400000" scaled="1"/>
              </a:gradFill>
              <a:ln w="9525">
                <a:noFill/>
                <a:miter lim="800000"/>
                <a:headEnd/>
                <a:tailEnd/>
              </a:ln>
              <a:effectLst/>
            </p:spPr>
            <p:txBody>
              <a:bodyPr wrap="none" anchor="ctr"/>
              <a:lstStyle/>
              <a:p>
                <a:pPr>
                  <a:defRPr/>
                </a:pPr>
                <a:endParaRPr lang="fa-IR" sz="1662" kern="0">
                  <a:solidFill>
                    <a:sysClr val="windowText" lastClr="000000"/>
                  </a:solidFill>
                </a:endParaRPr>
              </a:p>
            </p:txBody>
          </p:sp>
          <p:sp>
            <p:nvSpPr>
              <p:cNvPr id="251" name="Rectangle 26"/>
              <p:cNvSpPr>
                <a:spLocks noChangeArrowheads="1"/>
              </p:cNvSpPr>
              <p:nvPr/>
            </p:nvSpPr>
            <p:spPr bwMode="auto">
              <a:xfrm>
                <a:off x="164876" y="6400803"/>
                <a:ext cx="3219681" cy="152400"/>
              </a:xfrm>
              <a:prstGeom prst="rect">
                <a:avLst/>
              </a:prstGeom>
              <a:gradFill rotWithShape="1">
                <a:gsLst>
                  <a:gs pos="0">
                    <a:srgbClr val="FFFFCC"/>
                  </a:gs>
                  <a:gs pos="100000">
                    <a:srgbClr val="FFFFCC">
                      <a:gamma/>
                      <a:shade val="46275"/>
                      <a:invGamma/>
                    </a:srgbClr>
                  </a:gs>
                </a:gsLst>
                <a:lin ang="0" scaled="1"/>
              </a:gradFill>
              <a:ln w="9525">
                <a:noFill/>
                <a:miter lim="800000"/>
                <a:headEnd/>
                <a:tailEnd/>
              </a:ln>
              <a:effectLst/>
            </p:spPr>
            <p:txBody>
              <a:bodyPr wrap="none" anchor="ctr"/>
              <a:lstStyle/>
              <a:p>
                <a:pPr>
                  <a:defRPr/>
                </a:pPr>
                <a:endParaRPr lang="fa-IR" sz="1662" kern="0">
                  <a:solidFill>
                    <a:sysClr val="windowText" lastClr="000000"/>
                  </a:solidFill>
                </a:endParaRPr>
              </a:p>
            </p:txBody>
          </p:sp>
          <p:sp>
            <p:nvSpPr>
              <p:cNvPr id="252" name="Rectangle 27"/>
              <p:cNvSpPr>
                <a:spLocks noChangeArrowheads="1"/>
              </p:cNvSpPr>
              <p:nvPr/>
            </p:nvSpPr>
            <p:spPr bwMode="auto">
              <a:xfrm>
                <a:off x="495100" y="5791203"/>
                <a:ext cx="82556" cy="609600"/>
              </a:xfrm>
              <a:prstGeom prst="rect">
                <a:avLst/>
              </a:prstGeom>
              <a:solidFill>
                <a:srgbClr val="CC9900"/>
              </a:solidFill>
              <a:ln w="9525">
                <a:noFill/>
                <a:miter lim="800000"/>
                <a:headEnd/>
                <a:tailEnd/>
              </a:ln>
              <a:effectLst/>
            </p:spPr>
            <p:txBody>
              <a:bodyPr wrap="none" anchor="ctr"/>
              <a:lstStyle/>
              <a:p>
                <a:pPr>
                  <a:defRPr/>
                </a:pPr>
                <a:endParaRPr lang="fa-IR" sz="1662" kern="0">
                  <a:solidFill>
                    <a:sysClr val="windowText" lastClr="000000"/>
                  </a:solidFill>
                </a:endParaRPr>
              </a:p>
            </p:txBody>
          </p:sp>
          <p:sp>
            <p:nvSpPr>
              <p:cNvPr id="253" name="Rectangle 28"/>
              <p:cNvSpPr>
                <a:spLocks noChangeArrowheads="1"/>
              </p:cNvSpPr>
              <p:nvPr/>
            </p:nvSpPr>
            <p:spPr bwMode="auto">
              <a:xfrm rot="5400000">
                <a:off x="828501" y="6073757"/>
                <a:ext cx="76200" cy="577891"/>
              </a:xfrm>
              <a:prstGeom prst="rect">
                <a:avLst/>
              </a:prstGeom>
              <a:solidFill>
                <a:srgbClr val="CC9900"/>
              </a:solidFill>
              <a:ln w="9525">
                <a:noFill/>
                <a:miter lim="800000"/>
                <a:headEnd/>
                <a:tailEnd/>
              </a:ln>
              <a:effectLst/>
            </p:spPr>
            <p:txBody>
              <a:bodyPr wrap="none" anchor="ctr"/>
              <a:lstStyle/>
              <a:p>
                <a:pPr>
                  <a:defRPr/>
                </a:pPr>
                <a:endParaRPr lang="fa-IR" sz="1662" kern="0">
                  <a:solidFill>
                    <a:sysClr val="windowText" lastClr="000000"/>
                  </a:solidFill>
                </a:endParaRPr>
              </a:p>
            </p:txBody>
          </p:sp>
          <p:sp>
            <p:nvSpPr>
              <p:cNvPr id="254" name="Line 29"/>
              <p:cNvSpPr>
                <a:spLocks noChangeShapeType="1"/>
              </p:cNvSpPr>
              <p:nvPr/>
            </p:nvSpPr>
            <p:spPr bwMode="auto">
              <a:xfrm>
                <a:off x="3384557" y="6477003"/>
                <a:ext cx="1568562" cy="0"/>
              </a:xfrm>
              <a:prstGeom prst="line">
                <a:avLst/>
              </a:prstGeom>
              <a:ln w="12700">
                <a:prstDash val="sysDot"/>
                <a:headEnd/>
                <a:tailEnd/>
              </a:ln>
            </p:spPr>
            <p:style>
              <a:lnRef idx="1">
                <a:schemeClr val="dk1"/>
              </a:lnRef>
              <a:fillRef idx="0">
                <a:schemeClr val="dk1"/>
              </a:fillRef>
              <a:effectRef idx="0">
                <a:schemeClr val="dk1"/>
              </a:effectRef>
              <a:fontRef idx="minor">
                <a:schemeClr val="tx1"/>
              </a:fontRef>
            </p:style>
            <p:txBody>
              <a:bodyPr/>
              <a:lstStyle/>
              <a:p>
                <a:pPr>
                  <a:defRPr/>
                </a:pPr>
                <a:endParaRPr lang="fa-IR" sz="1662" kern="0">
                  <a:solidFill>
                    <a:sysClr val="windowText" lastClr="000000"/>
                  </a:solidFill>
                </a:endParaRPr>
              </a:p>
            </p:txBody>
          </p:sp>
          <p:sp>
            <p:nvSpPr>
              <p:cNvPr id="255" name="Line 30"/>
              <p:cNvSpPr>
                <a:spLocks noChangeShapeType="1"/>
              </p:cNvSpPr>
              <p:nvPr/>
            </p:nvSpPr>
            <p:spPr bwMode="auto">
              <a:xfrm>
                <a:off x="3384557" y="6553203"/>
                <a:ext cx="2559233" cy="0"/>
              </a:xfrm>
              <a:prstGeom prst="line">
                <a:avLst/>
              </a:prstGeom>
              <a:ln w="19050">
                <a:prstDash val="sysDot"/>
                <a:headEnd/>
                <a:tailEnd/>
              </a:ln>
            </p:spPr>
            <p:style>
              <a:lnRef idx="1">
                <a:schemeClr val="accent1"/>
              </a:lnRef>
              <a:fillRef idx="0">
                <a:schemeClr val="accent1"/>
              </a:fillRef>
              <a:effectRef idx="0">
                <a:schemeClr val="accent1"/>
              </a:effectRef>
              <a:fontRef idx="minor">
                <a:schemeClr val="tx1"/>
              </a:fontRef>
            </p:style>
            <p:txBody>
              <a:bodyPr/>
              <a:lstStyle/>
              <a:p>
                <a:pPr>
                  <a:defRPr/>
                </a:pPr>
                <a:endParaRPr lang="fa-IR" sz="1662" kern="0">
                  <a:solidFill>
                    <a:sysClr val="windowText" lastClr="000000"/>
                  </a:solidFill>
                </a:endParaRPr>
              </a:p>
            </p:txBody>
          </p:sp>
          <p:sp>
            <p:nvSpPr>
              <p:cNvPr id="256" name="Line 32"/>
              <p:cNvSpPr>
                <a:spLocks noChangeShapeType="1"/>
              </p:cNvSpPr>
              <p:nvPr/>
            </p:nvSpPr>
            <p:spPr bwMode="auto">
              <a:xfrm flipH="1">
                <a:off x="-236" y="6477003"/>
                <a:ext cx="3384793" cy="0"/>
              </a:xfrm>
              <a:prstGeom prst="line">
                <a:avLst/>
              </a:prstGeom>
              <a:noFill/>
              <a:ln w="22225">
                <a:solidFill>
                  <a:srgbClr val="9383B3"/>
                </a:solidFill>
                <a:prstDash val="sysDot"/>
                <a:round/>
                <a:headEnd/>
                <a:tailEnd/>
              </a:ln>
              <a:effectLst/>
            </p:spPr>
            <p:txBody>
              <a:bodyPr/>
              <a:lstStyle/>
              <a:p>
                <a:pPr>
                  <a:defRPr/>
                </a:pPr>
                <a:endParaRPr lang="fa-IR" sz="1662" kern="0">
                  <a:solidFill>
                    <a:sysClr val="windowText" lastClr="000000"/>
                  </a:solidFill>
                </a:endParaRPr>
              </a:p>
            </p:txBody>
          </p:sp>
          <p:sp>
            <p:nvSpPr>
              <p:cNvPr id="257" name="Line 33"/>
              <p:cNvSpPr>
                <a:spLocks noChangeShapeType="1"/>
              </p:cNvSpPr>
              <p:nvPr/>
            </p:nvSpPr>
            <p:spPr bwMode="auto">
              <a:xfrm flipV="1">
                <a:off x="412544" y="4038602"/>
                <a:ext cx="0" cy="2819401"/>
              </a:xfrm>
              <a:prstGeom prst="line">
                <a:avLst/>
              </a:prstGeom>
              <a:noFill/>
              <a:ln w="22225">
                <a:solidFill>
                  <a:srgbClr val="9383B3"/>
                </a:solidFill>
                <a:prstDash val="sysDot"/>
                <a:round/>
                <a:headEnd/>
                <a:tailEnd/>
              </a:ln>
              <a:effectLst/>
            </p:spPr>
            <p:txBody>
              <a:bodyPr/>
              <a:lstStyle/>
              <a:p>
                <a:pPr>
                  <a:defRPr/>
                </a:pPr>
                <a:endParaRPr lang="fa-IR" sz="1662" kern="0">
                  <a:solidFill>
                    <a:sysClr val="windowText" lastClr="000000"/>
                  </a:solidFill>
                </a:endParaRPr>
              </a:p>
            </p:txBody>
          </p:sp>
          <p:sp>
            <p:nvSpPr>
              <p:cNvPr id="258" name="Line 34"/>
              <p:cNvSpPr>
                <a:spLocks noChangeShapeType="1"/>
              </p:cNvSpPr>
              <p:nvPr/>
            </p:nvSpPr>
            <p:spPr bwMode="auto">
              <a:xfrm flipV="1">
                <a:off x="412544" y="2362202"/>
                <a:ext cx="0" cy="1676400"/>
              </a:xfrm>
              <a:prstGeom prst="line">
                <a:avLst/>
              </a:prstGeom>
              <a:ln w="12700">
                <a:prstDash val="sysDot"/>
                <a:headEnd/>
                <a:tailEnd/>
              </a:ln>
            </p:spPr>
            <p:style>
              <a:lnRef idx="1">
                <a:schemeClr val="dk1"/>
              </a:lnRef>
              <a:fillRef idx="0">
                <a:schemeClr val="dk1"/>
              </a:fillRef>
              <a:effectRef idx="0">
                <a:schemeClr val="dk1"/>
              </a:effectRef>
              <a:fontRef idx="minor">
                <a:schemeClr val="tx1"/>
              </a:fontRef>
            </p:style>
            <p:txBody>
              <a:bodyPr/>
              <a:lstStyle/>
              <a:p>
                <a:pPr>
                  <a:defRPr/>
                </a:pPr>
                <a:endParaRPr lang="fa-IR" sz="1662" kern="0">
                  <a:solidFill>
                    <a:sysClr val="windowText" lastClr="000000"/>
                  </a:solidFill>
                </a:endParaRPr>
              </a:p>
            </p:txBody>
          </p:sp>
          <p:sp>
            <p:nvSpPr>
              <p:cNvPr id="259" name="Line 35"/>
              <p:cNvSpPr>
                <a:spLocks noChangeShapeType="1"/>
              </p:cNvSpPr>
              <p:nvPr/>
            </p:nvSpPr>
            <p:spPr bwMode="auto">
              <a:xfrm flipV="1">
                <a:off x="329988" y="1676402"/>
                <a:ext cx="0" cy="2362200"/>
              </a:xfrm>
              <a:prstGeom prst="line">
                <a:avLst/>
              </a:prstGeom>
              <a:ln w="19050">
                <a:prstDash val="sysDot"/>
                <a:headEnd/>
                <a:tailEnd/>
              </a:ln>
            </p:spPr>
            <p:style>
              <a:lnRef idx="1">
                <a:schemeClr val="accent1"/>
              </a:lnRef>
              <a:fillRef idx="0">
                <a:schemeClr val="accent1"/>
              </a:fillRef>
              <a:effectRef idx="0">
                <a:schemeClr val="accent1"/>
              </a:effectRef>
              <a:fontRef idx="minor">
                <a:schemeClr val="tx1"/>
              </a:fontRef>
            </p:style>
            <p:txBody>
              <a:bodyPr/>
              <a:lstStyle/>
              <a:p>
                <a:pPr>
                  <a:defRPr/>
                </a:pPr>
                <a:endParaRPr lang="fa-IR" sz="1662" kern="0">
                  <a:solidFill>
                    <a:sysClr val="windowText" lastClr="000000"/>
                  </a:solidFill>
                </a:endParaRPr>
              </a:p>
            </p:txBody>
          </p:sp>
        </p:grpSp>
        <p:grpSp>
          <p:nvGrpSpPr>
            <p:cNvPr id="5" name="Group 15"/>
            <p:cNvGrpSpPr/>
            <p:nvPr/>
          </p:nvGrpSpPr>
          <p:grpSpPr>
            <a:xfrm>
              <a:off x="67432" y="538679"/>
              <a:ext cx="5218950" cy="3318948"/>
              <a:chOff x="73051" y="538679"/>
              <a:chExt cx="5653862" cy="3318948"/>
            </a:xfrm>
          </p:grpSpPr>
          <p:sp>
            <p:nvSpPr>
              <p:cNvPr id="7" name="Rectangle 6"/>
              <p:cNvSpPr/>
              <p:nvPr/>
            </p:nvSpPr>
            <p:spPr>
              <a:xfrm>
                <a:off x="1824455" y="538679"/>
                <a:ext cx="3902458" cy="407750"/>
              </a:xfrm>
              <a:prstGeom prst="rect">
                <a:avLst/>
              </a:prstGeom>
            </p:spPr>
            <p:txBody>
              <a:bodyPr wrap="none">
                <a:spAutoFit/>
              </a:bodyPr>
              <a:lstStyle/>
              <a:p>
                <a:pPr>
                  <a:defRPr/>
                </a:pPr>
                <a:r>
                  <a:rPr lang="en-US" sz="1846" b="1" kern="0" dirty="0">
                    <a:ln w="10541" cmpd="sng">
                      <a:solidFill>
                        <a:srgbClr val="EAEAEA">
                          <a:shade val="88000"/>
                          <a:satMod val="110000"/>
                        </a:srgbClr>
                      </a:solidFill>
                      <a:prstDash val="solid"/>
                    </a:ln>
                    <a:gradFill>
                      <a:gsLst>
                        <a:gs pos="0">
                          <a:srgbClr val="EAEAEA">
                            <a:tint val="40000"/>
                            <a:satMod val="250000"/>
                          </a:srgbClr>
                        </a:gs>
                        <a:gs pos="9000">
                          <a:srgbClr val="EAEAEA">
                            <a:tint val="52000"/>
                            <a:satMod val="300000"/>
                          </a:srgbClr>
                        </a:gs>
                        <a:gs pos="50000">
                          <a:srgbClr val="EAEAEA">
                            <a:shade val="20000"/>
                            <a:satMod val="300000"/>
                          </a:srgbClr>
                        </a:gs>
                        <a:gs pos="79000">
                          <a:srgbClr val="EAEAEA">
                            <a:tint val="52000"/>
                            <a:satMod val="300000"/>
                          </a:srgbClr>
                        </a:gs>
                        <a:gs pos="100000">
                          <a:srgbClr val="EAEAEA">
                            <a:tint val="40000"/>
                            <a:satMod val="250000"/>
                          </a:srgbClr>
                        </a:gs>
                      </a:gsLst>
                      <a:lin ang="5400000"/>
                    </a:gradFill>
                    <a:latin typeface="BankGothic Lt BT" pitchFamily="34" charset="0"/>
                  </a:rPr>
                  <a:t>(</a:t>
                </a:r>
                <a:r>
                  <a:rPr lang="en-US" sz="1846" b="1" kern="0" dirty="0" err="1">
                    <a:ln w="10541" cmpd="sng">
                      <a:solidFill>
                        <a:srgbClr val="EAEAEA">
                          <a:shade val="88000"/>
                          <a:satMod val="110000"/>
                        </a:srgbClr>
                      </a:solidFill>
                      <a:prstDash val="solid"/>
                    </a:ln>
                    <a:gradFill>
                      <a:gsLst>
                        <a:gs pos="0">
                          <a:srgbClr val="EAEAEA">
                            <a:tint val="40000"/>
                            <a:satMod val="250000"/>
                          </a:srgbClr>
                        </a:gs>
                        <a:gs pos="9000">
                          <a:srgbClr val="EAEAEA">
                            <a:tint val="52000"/>
                            <a:satMod val="300000"/>
                          </a:srgbClr>
                        </a:gs>
                        <a:gs pos="50000">
                          <a:srgbClr val="EAEAEA">
                            <a:shade val="20000"/>
                            <a:satMod val="300000"/>
                          </a:srgbClr>
                        </a:gs>
                        <a:gs pos="79000">
                          <a:srgbClr val="EAEAEA">
                            <a:tint val="52000"/>
                            <a:satMod val="300000"/>
                          </a:srgbClr>
                        </a:gs>
                        <a:gs pos="100000">
                          <a:srgbClr val="EAEAEA">
                            <a:tint val="40000"/>
                            <a:satMod val="250000"/>
                          </a:srgbClr>
                        </a:gs>
                      </a:gsLst>
                      <a:lin ang="5400000"/>
                    </a:gradFill>
                    <a:latin typeface="BankGothic Lt BT" pitchFamily="34" charset="0"/>
                  </a:rPr>
                  <a:t>beinolharamein</a:t>
                </a:r>
                <a:r>
                  <a:rPr lang="en-US" sz="1846" b="1" kern="0" dirty="0">
                    <a:ln w="10541" cmpd="sng">
                      <a:solidFill>
                        <a:srgbClr val="EAEAEA">
                          <a:shade val="88000"/>
                          <a:satMod val="110000"/>
                        </a:srgbClr>
                      </a:solidFill>
                      <a:prstDash val="solid"/>
                    </a:ln>
                    <a:gradFill>
                      <a:gsLst>
                        <a:gs pos="0">
                          <a:srgbClr val="EAEAEA">
                            <a:tint val="40000"/>
                            <a:satMod val="250000"/>
                          </a:srgbClr>
                        </a:gs>
                        <a:gs pos="9000">
                          <a:srgbClr val="EAEAEA">
                            <a:tint val="52000"/>
                            <a:satMod val="300000"/>
                          </a:srgbClr>
                        </a:gs>
                        <a:gs pos="50000">
                          <a:srgbClr val="EAEAEA">
                            <a:shade val="20000"/>
                            <a:satMod val="300000"/>
                          </a:srgbClr>
                        </a:gs>
                        <a:gs pos="79000">
                          <a:srgbClr val="EAEAEA">
                            <a:tint val="52000"/>
                            <a:satMod val="300000"/>
                          </a:srgbClr>
                        </a:gs>
                        <a:gs pos="100000">
                          <a:srgbClr val="EAEAEA">
                            <a:tint val="40000"/>
                            <a:satMod val="250000"/>
                          </a:srgbClr>
                        </a:gs>
                      </a:gsLst>
                      <a:lin ang="5400000"/>
                    </a:gradFill>
                    <a:latin typeface="BankGothic Lt BT" pitchFamily="34" charset="0"/>
                  </a:rPr>
                  <a:t> of shiraz)</a:t>
                </a:r>
                <a:endParaRPr lang="fa-IR" sz="1846" b="1" kern="0" dirty="0">
                  <a:ln w="10541" cmpd="sng">
                    <a:solidFill>
                      <a:srgbClr val="EAEAEA">
                        <a:shade val="88000"/>
                        <a:satMod val="110000"/>
                      </a:srgbClr>
                    </a:solidFill>
                    <a:prstDash val="solid"/>
                  </a:ln>
                  <a:gradFill>
                    <a:gsLst>
                      <a:gs pos="0">
                        <a:srgbClr val="EAEAEA">
                          <a:tint val="40000"/>
                          <a:satMod val="250000"/>
                        </a:srgbClr>
                      </a:gs>
                      <a:gs pos="9000">
                        <a:srgbClr val="EAEAEA">
                          <a:tint val="52000"/>
                          <a:satMod val="300000"/>
                        </a:srgbClr>
                      </a:gs>
                      <a:gs pos="50000">
                        <a:srgbClr val="EAEAEA">
                          <a:shade val="20000"/>
                          <a:satMod val="300000"/>
                        </a:srgbClr>
                      </a:gs>
                      <a:gs pos="79000">
                        <a:srgbClr val="EAEAEA">
                          <a:tint val="52000"/>
                          <a:satMod val="300000"/>
                        </a:srgbClr>
                      </a:gs>
                      <a:gs pos="100000">
                        <a:srgbClr val="EAEAEA">
                          <a:tint val="40000"/>
                          <a:satMod val="250000"/>
                        </a:srgbClr>
                      </a:gs>
                    </a:gsLst>
                    <a:lin ang="5400000"/>
                  </a:gradFill>
                  <a:latin typeface="BankGothic Lt BT" pitchFamily="34" charset="0"/>
                </a:endParaRPr>
              </a:p>
            </p:txBody>
          </p:sp>
          <p:sp>
            <p:nvSpPr>
              <p:cNvPr id="8" name="Rectangle 7"/>
              <p:cNvSpPr/>
              <p:nvPr/>
            </p:nvSpPr>
            <p:spPr>
              <a:xfrm rot="16200000">
                <a:off x="-1131431" y="2276027"/>
                <a:ext cx="2786082" cy="377118"/>
              </a:xfrm>
              <a:prstGeom prst="rect">
                <a:avLst/>
              </a:prstGeom>
            </p:spPr>
            <p:txBody>
              <a:bodyPr wrap="square">
                <a:spAutoFit/>
                <a:scene3d>
                  <a:camera prst="orthographicFront"/>
                  <a:lightRig rig="glow" dir="tl">
                    <a:rot lat="0" lon="0" rev="5400000"/>
                  </a:lightRig>
                </a:scene3d>
                <a:sp3d contourW="12700">
                  <a:bevelT w="25400" h="25400"/>
                  <a:contourClr>
                    <a:schemeClr val="accent6">
                      <a:shade val="73000"/>
                    </a:schemeClr>
                  </a:contourClr>
                </a:sp3d>
              </a:bodyPr>
              <a:lstStyle/>
              <a:p>
                <a:pPr algn="ctr"/>
                <a:r>
                  <a:rPr lang="fa-IR" sz="1662" b="1" dirty="0">
                    <a:ln w="11430"/>
                    <a:gradFill>
                      <a:gsLst>
                        <a:gs pos="0">
                          <a:srgbClr val="555555">
                            <a:tint val="90000"/>
                            <a:satMod val="120000"/>
                          </a:srgbClr>
                        </a:gs>
                        <a:gs pos="25000">
                          <a:srgbClr val="555555">
                            <a:tint val="93000"/>
                            <a:satMod val="120000"/>
                          </a:srgbClr>
                        </a:gs>
                        <a:gs pos="50000">
                          <a:srgbClr val="555555">
                            <a:shade val="89000"/>
                            <a:satMod val="110000"/>
                          </a:srgbClr>
                        </a:gs>
                        <a:gs pos="75000">
                          <a:srgbClr val="555555">
                            <a:tint val="93000"/>
                            <a:satMod val="120000"/>
                          </a:srgbClr>
                        </a:gs>
                        <a:gs pos="100000">
                          <a:srgbClr val="555555">
                            <a:tint val="90000"/>
                            <a:satMod val="120000"/>
                          </a:srgbClr>
                        </a:gs>
                      </a:gsLst>
                      <a:lin ang="5400000"/>
                    </a:gradFill>
                    <a:effectLst>
                      <a:outerShdw blurRad="80000" dist="40000" dir="5040000" algn="tl">
                        <a:srgbClr val="000000">
                          <a:alpha val="30000"/>
                        </a:srgbClr>
                      </a:outerShdw>
                    </a:effectLst>
                    <a:cs typeface="B Kamran" pitchFamily="2" charset="-78"/>
                  </a:rPr>
                  <a:t>بین الحرمین شیراز</a:t>
                </a:r>
              </a:p>
            </p:txBody>
          </p:sp>
        </p:grpSp>
        <p:pic>
          <p:nvPicPr>
            <p:cNvPr id="235" name="Picture 6" descr="شاهچراغ؛ شیراز؛ عکس از آنوبانینی">
              <a:hlinkClick r:id="rId3"/>
            </p:cNvPr>
            <p:cNvPicPr>
              <a:picLocks noChangeAspect="1" noChangeArrowheads="1"/>
            </p:cNvPicPr>
            <p:nvPr/>
          </p:nvPicPr>
          <p:blipFill>
            <a:blip r:embed="rId4">
              <a:clrChange>
                <a:clrFrom>
                  <a:srgbClr val="03030F"/>
                </a:clrFrom>
                <a:clrTo>
                  <a:srgbClr val="03030F">
                    <a:alpha val="0"/>
                  </a:srgbClr>
                </a:clrTo>
              </a:clrChange>
            </a:blip>
            <a:srcRect/>
            <a:stretch>
              <a:fillRect/>
            </a:stretch>
          </p:blipFill>
          <p:spPr bwMode="auto">
            <a:xfrm>
              <a:off x="7212343" y="285728"/>
              <a:ext cx="1931657" cy="1191187"/>
            </a:xfrm>
            <a:prstGeom prst="rect">
              <a:avLst/>
            </a:prstGeom>
            <a:ln>
              <a:noFill/>
            </a:ln>
            <a:effectLst>
              <a:outerShdw blurRad="50800" dist="38100" dir="2700000" algn="tl" rotWithShape="0">
                <a:prstClr val="black">
                  <a:alpha val="40000"/>
                </a:prstClr>
              </a:outerShdw>
              <a:softEdge rad="63500"/>
            </a:effectLst>
          </p:spPr>
        </p:pic>
        <p:pic>
          <p:nvPicPr>
            <p:cNvPr id="1028" name="Picture 4" descr="E:\baft farsoode\ax\pic\shahchw.jpg"/>
            <p:cNvPicPr>
              <a:picLocks noChangeAspect="1" noChangeArrowheads="1"/>
            </p:cNvPicPr>
            <p:nvPr/>
          </p:nvPicPr>
          <p:blipFill>
            <a:blip r:embed="rId5" cstate="screen">
              <a:clrChange>
                <a:clrFrom>
                  <a:srgbClr val="BEE2FA"/>
                </a:clrFrom>
                <a:clrTo>
                  <a:srgbClr val="BEE2FA">
                    <a:alpha val="0"/>
                  </a:srgbClr>
                </a:clrTo>
              </a:clrChange>
              <a:extLst>
                <a:ext uri="{28A0092B-C50C-407E-A947-70E740481C1C}">
                  <a14:useLocalDpi xmlns:a14="http://schemas.microsoft.com/office/drawing/2010/main"/>
                </a:ext>
              </a:extLst>
            </a:blip>
            <a:srcRect/>
            <a:stretch>
              <a:fillRect/>
            </a:stretch>
          </p:blipFill>
          <p:spPr bwMode="auto">
            <a:xfrm>
              <a:off x="0" y="0"/>
              <a:ext cx="1813436" cy="1464431"/>
            </a:xfrm>
            <a:prstGeom prst="rect">
              <a:avLst/>
            </a:prstGeom>
            <a:ln>
              <a:noFill/>
            </a:ln>
            <a:effectLst>
              <a:outerShdw blurRad="50800" dist="38100" dir="2700000" algn="tl" rotWithShape="0">
                <a:prstClr val="black">
                  <a:alpha val="40000"/>
                </a:prstClr>
              </a:outerShdw>
              <a:softEdge rad="63500"/>
            </a:effectLst>
          </p:spPr>
        </p:pic>
        <p:cxnSp>
          <p:nvCxnSpPr>
            <p:cNvPr id="263" name="Straight Connector 262"/>
            <p:cNvCxnSpPr/>
            <p:nvPr/>
          </p:nvCxnSpPr>
          <p:spPr bwMode="auto">
            <a:xfrm rot="5400000">
              <a:off x="-1535949" y="4179099"/>
              <a:ext cx="4071966" cy="1588"/>
            </a:xfrm>
            <a:prstGeom prst="line">
              <a:avLst/>
            </a:prstGeom>
            <a:ln cmpd="dbl">
              <a:solidFill>
                <a:srgbClr val="D1D1D1"/>
              </a:solidFill>
              <a:prstDash val="solid"/>
              <a:headEnd type="none" w="sm" len="sm"/>
              <a:tailEnd type="none" w="sm" len="sm"/>
            </a:ln>
          </p:spPr>
          <p:style>
            <a:lnRef idx="3">
              <a:schemeClr val="accent1"/>
            </a:lnRef>
            <a:fillRef idx="0">
              <a:schemeClr val="accent1"/>
            </a:fillRef>
            <a:effectRef idx="2">
              <a:schemeClr val="accent1"/>
            </a:effectRef>
            <a:fontRef idx="minor">
              <a:schemeClr val="tx1"/>
            </a:fontRef>
          </p:style>
        </p:cxnSp>
      </p:grpSp>
      <p:sp>
        <p:nvSpPr>
          <p:cNvPr id="266" name="Rectangle 265"/>
          <p:cNvSpPr/>
          <p:nvPr/>
        </p:nvSpPr>
        <p:spPr bwMode="auto">
          <a:xfrm>
            <a:off x="785786" y="1780431"/>
            <a:ext cx="8143932" cy="3033367"/>
          </a:xfrm>
          <a:prstGeom prst="rect">
            <a:avLst/>
          </a:prstGeom>
          <a:solidFill>
            <a:schemeClr val="accent1">
              <a:alpha val="70000"/>
            </a:schemeClr>
          </a:solidFill>
          <a:ln w="12700" cap="sq" cmpd="sng" algn="ctr">
            <a:noFill/>
            <a:prstDash val="solid"/>
            <a:round/>
            <a:headEnd type="none" w="sm" len="sm"/>
            <a:tailEnd type="none" w="sm" len="sm"/>
          </a:ln>
          <a:effectLst>
            <a:softEdge rad="635000"/>
          </a:effectLst>
        </p:spPr>
        <p:txBody>
          <a:bodyPr vert="horz" wrap="square" lIns="84406" tIns="42203" rIns="84406" bIns="42203" numCol="1" rtlCol="1" anchor="t" anchorCtr="0" compatLnSpc="1">
            <a:prstTxWarp prst="textNoShape">
              <a:avLst/>
            </a:prstTxWarp>
          </a:bodyPr>
          <a:lstStyle/>
          <a:p>
            <a:pPr algn="l" rtl="0" fontAlgn="base">
              <a:spcBef>
                <a:spcPct val="0"/>
              </a:spcBef>
              <a:spcAft>
                <a:spcPct val="0"/>
              </a:spcAft>
            </a:pPr>
            <a:endParaRPr kumimoji="1" lang="fa-IR" sz="2215">
              <a:solidFill>
                <a:srgbClr val="000000"/>
              </a:solidFill>
              <a:latin typeface="Times New Roman" pitchFamily="18" charset="0"/>
            </a:endParaRPr>
          </a:p>
        </p:txBody>
      </p:sp>
      <p:sp>
        <p:nvSpPr>
          <p:cNvPr id="264" name="Rectangle 263"/>
          <p:cNvSpPr/>
          <p:nvPr/>
        </p:nvSpPr>
        <p:spPr>
          <a:xfrm>
            <a:off x="3097392" y="593462"/>
            <a:ext cx="4115229" cy="887935"/>
          </a:xfrm>
          <a:prstGeom prst="rect">
            <a:avLst/>
          </a:prstGeom>
        </p:spPr>
        <p:txBody>
          <a:bodyPr wrap="none">
            <a:spAutoFit/>
          </a:bodyPr>
          <a:lstStyle/>
          <a:p>
            <a:pPr algn="ctr"/>
            <a:r>
              <a:rPr lang="fa-IR" sz="2585" b="1" dirty="0">
                <a:ln w="12700">
                  <a:solidFill>
                    <a:srgbClr val="000000">
                      <a:satMod val="155000"/>
                    </a:srgbClr>
                  </a:solidFill>
                  <a:prstDash val="solid"/>
                </a:ln>
                <a:blipFill>
                  <a:blip r:embed="rId6"/>
                  <a:tile tx="0" ty="0" sx="100000" sy="100000" flip="none" algn="tl"/>
                </a:blipFill>
                <a:effectLst>
                  <a:outerShdw blurRad="41275" dist="20320" dir="1800000" algn="tl" rotWithShape="0">
                    <a:srgbClr val="000000">
                      <a:alpha val="40000"/>
                    </a:srgbClr>
                  </a:outerShdw>
                  <a:reflection blurRad="6350" stA="60000" endA="900" endPos="60000" dist="29997" dir="5400000" sy="-100000" algn="bl" rotWithShape="0"/>
                </a:effectLst>
                <a:cs typeface="B Aria" pitchFamily="2" charset="-78"/>
              </a:rPr>
              <a:t>طرح باززنده سازی محوطه بین الحرمین </a:t>
            </a:r>
          </a:p>
          <a:p>
            <a:pPr algn="ctr"/>
            <a:r>
              <a:rPr lang="en-US" sz="2585" b="1" dirty="0">
                <a:ln w="12700">
                  <a:solidFill>
                    <a:srgbClr val="000000">
                      <a:satMod val="155000"/>
                    </a:srgbClr>
                  </a:solidFill>
                  <a:prstDash val="solid"/>
                </a:ln>
                <a:blipFill>
                  <a:blip r:embed="rId6"/>
                  <a:tile tx="0" ty="0" sx="100000" sy="100000" flip="none" algn="tl"/>
                </a:blipFill>
                <a:effectLst>
                  <a:outerShdw blurRad="41275" dist="20320" dir="1800000" algn="tl" rotWithShape="0">
                    <a:srgbClr val="000000">
                      <a:alpha val="40000"/>
                    </a:srgbClr>
                  </a:outerShdw>
                  <a:reflection blurRad="6350" stA="60000" endA="900" endPos="60000" dist="29997" dir="5400000" sy="-100000" algn="bl" rotWithShape="0"/>
                </a:effectLst>
                <a:cs typeface="B Aria" pitchFamily="2" charset="-78"/>
              </a:rPr>
              <a:t>)</a:t>
            </a:r>
            <a:r>
              <a:rPr lang="fa-IR" sz="2585" b="1" dirty="0">
                <a:ln w="12700">
                  <a:solidFill>
                    <a:srgbClr val="000000">
                      <a:satMod val="155000"/>
                    </a:srgbClr>
                  </a:solidFill>
                  <a:prstDash val="solid"/>
                </a:ln>
                <a:blipFill>
                  <a:blip r:embed="rId6"/>
                  <a:tile tx="0" ty="0" sx="100000" sy="100000" flip="none" algn="tl"/>
                </a:blipFill>
                <a:effectLst>
                  <a:outerShdw blurRad="41275" dist="20320" dir="1800000" algn="tl" rotWithShape="0">
                    <a:srgbClr val="000000">
                      <a:alpha val="40000"/>
                    </a:srgbClr>
                  </a:outerShdw>
                  <a:reflection blurRad="6350" stA="60000" endA="900" endPos="60000" dist="29997" dir="5400000" sy="-100000" algn="bl" rotWithShape="0"/>
                </a:effectLst>
                <a:cs typeface="B Aria" pitchFamily="2" charset="-78"/>
              </a:rPr>
              <a:t>منصور فلامکی)</a:t>
            </a:r>
          </a:p>
        </p:txBody>
      </p:sp>
      <p:graphicFrame>
        <p:nvGraphicFramePr>
          <p:cNvPr id="26" name="Table 25"/>
          <p:cNvGraphicFramePr>
            <a:graphicFrameLocks noGrp="1"/>
          </p:cNvGraphicFramePr>
          <p:nvPr/>
        </p:nvGraphicFramePr>
        <p:xfrm>
          <a:off x="417605" y="1780430"/>
          <a:ext cx="7121820" cy="4615995"/>
        </p:xfrm>
        <a:graphic>
          <a:graphicData uri="http://schemas.openxmlformats.org/drawingml/2006/table">
            <a:tbl>
              <a:tblPr rtl="1" firstRow="1">
                <a:tableStyleId>{284E427A-3D55-4303-BF80-6455036E1DE7}</a:tableStyleId>
              </a:tblPr>
              <a:tblGrid>
                <a:gridCol w="2151166">
                  <a:extLst>
                    <a:ext uri="{9D8B030D-6E8A-4147-A177-3AD203B41FA5}">
                      <a16:colId xmlns="" xmlns:a16="http://schemas.microsoft.com/office/drawing/2014/main" val="20000"/>
                    </a:ext>
                  </a:extLst>
                </a:gridCol>
                <a:gridCol w="2151166">
                  <a:extLst>
                    <a:ext uri="{9D8B030D-6E8A-4147-A177-3AD203B41FA5}">
                      <a16:colId xmlns="" xmlns:a16="http://schemas.microsoft.com/office/drawing/2014/main" val="20001"/>
                    </a:ext>
                  </a:extLst>
                </a:gridCol>
                <a:gridCol w="1448034">
                  <a:extLst>
                    <a:ext uri="{9D8B030D-6E8A-4147-A177-3AD203B41FA5}">
                      <a16:colId xmlns="" xmlns:a16="http://schemas.microsoft.com/office/drawing/2014/main" val="20002"/>
                    </a:ext>
                  </a:extLst>
                </a:gridCol>
                <a:gridCol w="1371454">
                  <a:extLst>
                    <a:ext uri="{9D8B030D-6E8A-4147-A177-3AD203B41FA5}">
                      <a16:colId xmlns="" xmlns:a16="http://schemas.microsoft.com/office/drawing/2014/main" val="20003"/>
                    </a:ext>
                  </a:extLst>
                </a:gridCol>
              </a:tblGrid>
              <a:tr h="289883">
                <a:tc>
                  <a:txBody>
                    <a:bodyPr/>
                    <a:lstStyle/>
                    <a:p>
                      <a:pPr marL="0" algn="ctr" defTabSz="914400" rtl="1" eaLnBrk="1" fontAlgn="ctr" latinLnBrk="0" hangingPunct="1"/>
                      <a:r>
                        <a:rPr lang="fa-IR" sz="900" b="1" u="sng" strike="noStrike" kern="1200" dirty="0">
                          <a:solidFill>
                            <a:schemeClr val="lt1"/>
                          </a:solidFill>
                          <a:latin typeface="+mn-lt"/>
                          <a:ea typeface="+mn-ea"/>
                          <a:cs typeface="B Bardiya" pitchFamily="2" charset="-78"/>
                        </a:rPr>
                        <a:t>اهداف کلان</a:t>
                      </a:r>
                    </a:p>
                  </a:txBody>
                  <a:tcPr marL="5195" marR="5195" marT="5195" marB="0" anchor="ctr">
                    <a:cell3D prstMaterial="dkEdge">
                      <a:bevel prst="relaxedInset"/>
                      <a:lightRig rig="flood" dir="t"/>
                    </a:cell3D>
                  </a:tcPr>
                </a:tc>
                <a:tc>
                  <a:txBody>
                    <a:bodyPr/>
                    <a:lstStyle/>
                    <a:p>
                      <a:pPr algn="ctr" rtl="1" fontAlgn="ctr"/>
                      <a:r>
                        <a:rPr lang="fa-IR" sz="900" u="sng" strike="noStrike" dirty="0">
                          <a:cs typeface="B Bardiya" pitchFamily="2" charset="-78"/>
                        </a:rPr>
                        <a:t>اهداف خرد</a:t>
                      </a:r>
                      <a:endParaRPr lang="fa-IR" sz="900" b="1" i="0" u="sng" strike="noStrike" dirty="0">
                        <a:solidFill>
                          <a:srgbClr val="000000"/>
                        </a:solidFill>
                        <a:latin typeface="B Homa"/>
                        <a:cs typeface="B Bardiya" pitchFamily="2" charset="-78"/>
                      </a:endParaRPr>
                    </a:p>
                  </a:txBody>
                  <a:tcPr marL="5195" marR="5195" marT="5195" marB="0" anchor="ctr">
                    <a:cell3D prstMaterial="dkEdge">
                      <a:bevel prst="relaxedInset"/>
                      <a:lightRig rig="flood" dir="t"/>
                    </a:cell3D>
                  </a:tcPr>
                </a:tc>
                <a:tc>
                  <a:txBody>
                    <a:bodyPr/>
                    <a:lstStyle/>
                    <a:p>
                      <a:pPr algn="ctr" rtl="1" fontAlgn="ctr"/>
                      <a:r>
                        <a:rPr lang="fa-IR" sz="900" u="sng" strike="noStrike">
                          <a:cs typeface="B Bardiya" pitchFamily="2" charset="-78"/>
                        </a:rPr>
                        <a:t>راهبرد</a:t>
                      </a:r>
                      <a:endParaRPr lang="fa-IR" sz="900" b="1" i="0" u="sng" strike="noStrike">
                        <a:solidFill>
                          <a:srgbClr val="000000"/>
                        </a:solidFill>
                        <a:latin typeface="B Homa"/>
                        <a:cs typeface="B Bardiya" pitchFamily="2" charset="-78"/>
                      </a:endParaRPr>
                    </a:p>
                  </a:txBody>
                  <a:tcPr marL="5195" marR="5195" marT="5195" marB="0" anchor="ctr">
                    <a:cell3D prstMaterial="dkEdge">
                      <a:bevel prst="relaxedInset"/>
                      <a:lightRig rig="flood" dir="t"/>
                    </a:cell3D>
                  </a:tcPr>
                </a:tc>
                <a:tc>
                  <a:txBody>
                    <a:bodyPr/>
                    <a:lstStyle/>
                    <a:p>
                      <a:pPr algn="ctr" rtl="1" fontAlgn="ctr"/>
                      <a:r>
                        <a:rPr lang="fa-IR" sz="900" u="sng" strike="noStrike" dirty="0">
                          <a:cs typeface="B Bardiya" pitchFamily="2" charset="-78"/>
                        </a:rPr>
                        <a:t>سیاست</a:t>
                      </a:r>
                      <a:endParaRPr lang="fa-IR" sz="900" b="1" i="0" u="sng" strike="noStrike" dirty="0">
                        <a:solidFill>
                          <a:srgbClr val="000000"/>
                        </a:solidFill>
                        <a:latin typeface="B Homa"/>
                        <a:cs typeface="B Bardiya" pitchFamily="2" charset="-78"/>
                      </a:endParaRPr>
                    </a:p>
                  </a:txBody>
                  <a:tcPr marL="5195" marR="5195" marT="5195" marB="0" anchor="ctr">
                    <a:cell3D prstMaterial="dkEdge">
                      <a:bevel prst="relaxedInset"/>
                      <a:lightRig rig="flood" dir="t"/>
                    </a:cell3D>
                  </a:tcPr>
                </a:tc>
                <a:extLst>
                  <a:ext uri="{0D108BD9-81ED-4DB2-BD59-A6C34878D82A}">
                    <a16:rowId xmlns="" xmlns:a16="http://schemas.microsoft.com/office/drawing/2014/main" val="10000"/>
                  </a:ext>
                </a:extLst>
              </a:tr>
              <a:tr h="262429">
                <a:tc rowSpan="3">
                  <a:txBody>
                    <a:bodyPr/>
                    <a:lstStyle/>
                    <a:p>
                      <a:pPr algn="ctr" rtl="1" fontAlgn="ctr"/>
                      <a:r>
                        <a:rPr lang="fa-IR" sz="900" u="none" strike="noStrike" dirty="0">
                          <a:effectLst>
                            <a:outerShdw blurRad="38100" dist="38100" dir="2700000" algn="tl">
                              <a:srgbClr val="000000">
                                <a:alpha val="43137"/>
                              </a:srgbClr>
                            </a:outerShdw>
                          </a:effectLst>
                          <a:cs typeface="B Bardiya" pitchFamily="2" charset="-78"/>
                        </a:rPr>
                        <a:t>محوطه بین الحرمین به مثابه یک قطب شهری</a:t>
                      </a:r>
                      <a:endParaRPr lang="fa-IR" sz="900" b="0" i="0" u="none" strike="noStrike" dirty="0">
                        <a:solidFill>
                          <a:srgbClr val="000000"/>
                        </a:solidFill>
                        <a:effectLst>
                          <a:outerShdw blurRad="38100" dist="38100" dir="2700000" algn="tl">
                            <a:srgbClr val="000000">
                              <a:alpha val="43137"/>
                            </a:srgbClr>
                          </a:outerShdw>
                        </a:effectLst>
                        <a:latin typeface="B Homa"/>
                        <a:cs typeface="B Bardiya" pitchFamily="2" charset="-78"/>
                      </a:endParaRPr>
                    </a:p>
                  </a:txBody>
                  <a:tcPr marL="5195" marR="5195" marT="5195" marB="0" vert="vert270" anchor="ctr">
                    <a:cell3D prstMaterial="dkEdge">
                      <a:bevel prst="relaxedInset"/>
                      <a:lightRig rig="flood" dir="t"/>
                    </a:cell3D>
                  </a:tcPr>
                </a:tc>
                <a:tc>
                  <a:txBody>
                    <a:bodyPr/>
                    <a:lstStyle/>
                    <a:p>
                      <a:pPr algn="justLow" rtl="1" fontAlgn="b"/>
                      <a:r>
                        <a:rPr lang="fa-IR" sz="800" u="none" strike="noStrike" dirty="0">
                          <a:cs typeface="B Bardiya" pitchFamily="2" charset="-78"/>
                        </a:rPr>
                        <a:t>چهار بخش جداشده از یک پیکره واحد شهری را به یکدیگر پیوند می دهد</a:t>
                      </a:r>
                      <a:endParaRPr lang="fa-IR" sz="800" b="0" i="0" u="none" strike="noStrike" dirty="0">
                        <a:solidFill>
                          <a:srgbClr val="000000"/>
                        </a:solidFill>
                        <a:latin typeface="B Homa"/>
                        <a:cs typeface="B Bardiya" pitchFamily="2" charset="-78"/>
                      </a:endParaRPr>
                    </a:p>
                  </a:txBody>
                  <a:tcPr marL="5195" marR="5195" marT="5195" marB="0" anchor="ctr">
                    <a:cell3D prstMaterial="dkEdge">
                      <a:bevel prst="relaxedInset"/>
                      <a:lightRig rig="flood" dir="t"/>
                    </a:cell3D>
                  </a:tcPr>
                </a:tc>
                <a:tc>
                  <a:txBody>
                    <a:bodyPr/>
                    <a:lstStyle/>
                    <a:p>
                      <a:pPr algn="justLow" rtl="0" fontAlgn="ctr"/>
                      <a:r>
                        <a:rPr lang="en-US" sz="800" u="none" strike="noStrike">
                          <a:cs typeface="B Bardiya" pitchFamily="2" charset="-78"/>
                        </a:rPr>
                        <a:t> </a:t>
                      </a:r>
                      <a:endParaRPr lang="en-US" sz="800" b="0" i="0" u="none" strike="noStrike">
                        <a:solidFill>
                          <a:srgbClr val="000000"/>
                        </a:solidFill>
                        <a:latin typeface="B Homa"/>
                        <a:cs typeface="B Bardiya" pitchFamily="2" charset="-78"/>
                      </a:endParaRPr>
                    </a:p>
                  </a:txBody>
                  <a:tcPr marL="5195" marR="5195" marT="5195" marB="0" anchor="ctr">
                    <a:cell3D prstMaterial="dkEdge">
                      <a:bevel prst="relaxedInset"/>
                      <a:lightRig rig="flood" dir="t"/>
                    </a:cell3D>
                  </a:tcPr>
                </a:tc>
                <a:tc>
                  <a:txBody>
                    <a:bodyPr/>
                    <a:lstStyle/>
                    <a:p>
                      <a:pPr algn="justLow" rtl="0" fontAlgn="ctr"/>
                      <a:r>
                        <a:rPr lang="en-US" sz="800" u="none" strike="noStrike">
                          <a:cs typeface="B Bardiya" pitchFamily="2" charset="-78"/>
                        </a:rPr>
                        <a:t> </a:t>
                      </a:r>
                      <a:endParaRPr lang="en-US" sz="800" b="0" i="0" u="none" strike="noStrike">
                        <a:solidFill>
                          <a:srgbClr val="000000"/>
                        </a:solidFill>
                        <a:latin typeface="B Homa"/>
                        <a:cs typeface="B Bardiya" pitchFamily="2" charset="-78"/>
                      </a:endParaRPr>
                    </a:p>
                  </a:txBody>
                  <a:tcPr marL="5195" marR="5195" marT="5195" marB="0" anchor="ctr">
                    <a:cell3D prstMaterial="dkEdge">
                      <a:bevel prst="relaxedInset"/>
                      <a:lightRig rig="flood" dir="t"/>
                    </a:cell3D>
                  </a:tcPr>
                </a:tc>
                <a:extLst>
                  <a:ext uri="{0D108BD9-81ED-4DB2-BD59-A6C34878D82A}">
                    <a16:rowId xmlns="" xmlns:a16="http://schemas.microsoft.com/office/drawing/2014/main" val="10001"/>
                  </a:ext>
                </a:extLst>
              </a:tr>
              <a:tr h="1359862">
                <a:tc vMerge="1">
                  <a:txBody>
                    <a:bodyPr/>
                    <a:lstStyle/>
                    <a:p>
                      <a:endParaRPr lang="en-US"/>
                    </a:p>
                  </a:txBody>
                  <a:tcPr/>
                </a:tc>
                <a:tc>
                  <a:txBody>
                    <a:bodyPr/>
                    <a:lstStyle/>
                    <a:p>
                      <a:pPr algn="justLow" rtl="1" fontAlgn="t"/>
                      <a:r>
                        <a:rPr lang="fa-IR" sz="800" u="none" strike="noStrike" dirty="0">
                          <a:cs typeface="B Bardiya" pitchFamily="2" charset="-78"/>
                        </a:rPr>
                        <a:t>طرح باززنده سازی محوطه بین الحرمین ،مرکز مذهبی شاه چراغ ،بخش شمالی محوطه (که دربرگیرنده مرکزهای محوطه و بافت معماری بومی ارزشمند است )مرکز مذهبی آستانه و بخش جنوبی محوطه (که آن نیز دارای بناها و مجموعه های معماری ارزشمند است ) را از طریق بافت کالبدی متنوع و زنده ای که از بیش از 200 واحد کاربردی تشکیل شده است به یکدیگر متصل می کند.</a:t>
                      </a:r>
                      <a:endParaRPr lang="fa-IR" sz="800" b="0" i="0" u="none" strike="noStrike" dirty="0">
                        <a:solidFill>
                          <a:srgbClr val="000000"/>
                        </a:solidFill>
                        <a:latin typeface="B Homa"/>
                        <a:cs typeface="B Bardiya" pitchFamily="2" charset="-78"/>
                      </a:endParaRPr>
                    </a:p>
                  </a:txBody>
                  <a:tcPr marL="5195" marR="5195" marT="5195" marB="0" anchor="ctr">
                    <a:cell3D prstMaterial="dkEdge">
                      <a:bevel prst="relaxedInset"/>
                      <a:lightRig rig="flood" dir="t"/>
                    </a:cell3D>
                  </a:tcPr>
                </a:tc>
                <a:tc>
                  <a:txBody>
                    <a:bodyPr/>
                    <a:lstStyle/>
                    <a:p>
                      <a:pPr algn="justLow" rtl="0" fontAlgn="ctr"/>
                      <a:r>
                        <a:rPr lang="en-US" sz="800" u="none" strike="noStrike">
                          <a:cs typeface="B Bardiya" pitchFamily="2" charset="-78"/>
                        </a:rPr>
                        <a:t> </a:t>
                      </a:r>
                      <a:endParaRPr lang="en-US" sz="800" b="0" i="0" u="none" strike="noStrike">
                        <a:solidFill>
                          <a:srgbClr val="000000"/>
                        </a:solidFill>
                        <a:latin typeface="B Homa"/>
                        <a:cs typeface="B Bardiya" pitchFamily="2" charset="-78"/>
                      </a:endParaRPr>
                    </a:p>
                  </a:txBody>
                  <a:tcPr marL="5195" marR="5195" marT="5195" marB="0" anchor="ctr">
                    <a:cell3D prstMaterial="dkEdge">
                      <a:bevel prst="relaxedInset"/>
                      <a:lightRig rig="flood" dir="t"/>
                    </a:cell3D>
                  </a:tcPr>
                </a:tc>
                <a:tc>
                  <a:txBody>
                    <a:bodyPr/>
                    <a:lstStyle/>
                    <a:p>
                      <a:pPr algn="justLow" rtl="0" fontAlgn="ctr"/>
                      <a:r>
                        <a:rPr lang="en-US" sz="800" u="none" strike="noStrike">
                          <a:cs typeface="B Bardiya" pitchFamily="2" charset="-78"/>
                        </a:rPr>
                        <a:t> </a:t>
                      </a:r>
                      <a:endParaRPr lang="en-US" sz="800" b="0" i="0" u="none" strike="noStrike">
                        <a:solidFill>
                          <a:srgbClr val="000000"/>
                        </a:solidFill>
                        <a:latin typeface="B Homa"/>
                        <a:cs typeface="B Bardiya" pitchFamily="2" charset="-78"/>
                      </a:endParaRPr>
                    </a:p>
                  </a:txBody>
                  <a:tcPr marL="5195" marR="5195" marT="5195" marB="0" anchor="ctr">
                    <a:cell3D prstMaterial="dkEdge">
                      <a:bevel prst="relaxedInset"/>
                      <a:lightRig rig="flood" dir="t"/>
                    </a:cell3D>
                  </a:tcPr>
                </a:tc>
                <a:extLst>
                  <a:ext uri="{0D108BD9-81ED-4DB2-BD59-A6C34878D82A}">
                    <a16:rowId xmlns="" xmlns:a16="http://schemas.microsoft.com/office/drawing/2014/main" val="10002"/>
                  </a:ext>
                </a:extLst>
              </a:tr>
              <a:tr h="548717">
                <a:tc vMerge="1">
                  <a:txBody>
                    <a:bodyPr/>
                    <a:lstStyle/>
                    <a:p>
                      <a:endParaRPr lang="en-US"/>
                    </a:p>
                  </a:txBody>
                  <a:tcPr/>
                </a:tc>
                <a:tc>
                  <a:txBody>
                    <a:bodyPr/>
                    <a:lstStyle/>
                    <a:p>
                      <a:pPr algn="justLow" rtl="1" fontAlgn="t"/>
                      <a:r>
                        <a:rPr lang="fa-IR" sz="800" u="none" strike="noStrike">
                          <a:cs typeface="B Bardiya" pitchFamily="2" charset="-78"/>
                        </a:rPr>
                        <a:t>طرح بین الحرمین به عنوان یک مرکز پرتوان شهری ،امکاناتی را برای شیراز بزرگ و نیز برای شیراز قدیم فراهم می آورد که در هیچ نقطه دیگر شهر وجود ندارد.</a:t>
                      </a:r>
                      <a:endParaRPr lang="fa-IR" sz="800" b="0" i="0" u="none" strike="noStrike">
                        <a:solidFill>
                          <a:srgbClr val="000000"/>
                        </a:solidFill>
                        <a:latin typeface="B Homa"/>
                        <a:cs typeface="B Bardiya" pitchFamily="2" charset="-78"/>
                      </a:endParaRPr>
                    </a:p>
                  </a:txBody>
                  <a:tcPr marL="5195" marR="5195" marT="5195" marB="0" anchor="ctr">
                    <a:cell3D prstMaterial="dkEdge">
                      <a:bevel prst="relaxedInset"/>
                      <a:lightRig rig="flood" dir="t"/>
                    </a:cell3D>
                  </a:tcPr>
                </a:tc>
                <a:tc>
                  <a:txBody>
                    <a:bodyPr/>
                    <a:lstStyle/>
                    <a:p>
                      <a:pPr algn="justLow" rtl="0" fontAlgn="ctr"/>
                      <a:r>
                        <a:rPr lang="en-US" sz="800" u="none" strike="noStrike" dirty="0">
                          <a:cs typeface="B Bardiya" pitchFamily="2" charset="-78"/>
                        </a:rPr>
                        <a:t> </a:t>
                      </a:r>
                      <a:endParaRPr lang="en-US" sz="800" b="0" i="0" u="none" strike="noStrike" dirty="0">
                        <a:solidFill>
                          <a:srgbClr val="000000"/>
                        </a:solidFill>
                        <a:latin typeface="B Homa"/>
                        <a:cs typeface="B Bardiya" pitchFamily="2" charset="-78"/>
                      </a:endParaRPr>
                    </a:p>
                  </a:txBody>
                  <a:tcPr marL="5195" marR="5195" marT="5195" marB="0" anchor="ctr">
                    <a:cell3D prstMaterial="dkEdge">
                      <a:bevel prst="relaxedInset"/>
                      <a:lightRig rig="flood" dir="t"/>
                    </a:cell3D>
                  </a:tcPr>
                </a:tc>
                <a:tc>
                  <a:txBody>
                    <a:bodyPr/>
                    <a:lstStyle/>
                    <a:p>
                      <a:pPr algn="justLow" rtl="0" fontAlgn="ctr"/>
                      <a:r>
                        <a:rPr lang="en-US" sz="800" u="none" strike="noStrike">
                          <a:cs typeface="B Bardiya" pitchFamily="2" charset="-78"/>
                        </a:rPr>
                        <a:t> </a:t>
                      </a:r>
                      <a:endParaRPr lang="en-US" sz="800" b="0" i="0" u="none" strike="noStrike">
                        <a:solidFill>
                          <a:srgbClr val="000000"/>
                        </a:solidFill>
                        <a:latin typeface="B Homa"/>
                        <a:cs typeface="B Bardiya" pitchFamily="2" charset="-78"/>
                      </a:endParaRPr>
                    </a:p>
                  </a:txBody>
                  <a:tcPr marL="5195" marR="5195" marT="5195" marB="0" anchor="ctr">
                    <a:cell3D prstMaterial="dkEdge">
                      <a:bevel prst="relaxedInset"/>
                      <a:lightRig rig="flood" dir="t"/>
                    </a:cell3D>
                  </a:tcPr>
                </a:tc>
                <a:extLst>
                  <a:ext uri="{0D108BD9-81ED-4DB2-BD59-A6C34878D82A}">
                    <a16:rowId xmlns="" xmlns:a16="http://schemas.microsoft.com/office/drawing/2014/main" val="10003"/>
                  </a:ext>
                </a:extLst>
              </a:tr>
              <a:tr h="548717">
                <a:tc rowSpan="2">
                  <a:txBody>
                    <a:bodyPr/>
                    <a:lstStyle/>
                    <a:p>
                      <a:pPr algn="ctr" rtl="1" fontAlgn="ctr"/>
                      <a:r>
                        <a:rPr lang="fa-IR" sz="900" u="none" strike="noStrike" dirty="0">
                          <a:effectLst>
                            <a:outerShdw blurRad="38100" dist="38100" dir="2700000" algn="tl">
                              <a:srgbClr val="000000">
                                <a:alpha val="43137"/>
                              </a:srgbClr>
                            </a:outerShdw>
                          </a:effectLst>
                          <a:cs typeface="B Bardiya" pitchFamily="2" charset="-78"/>
                        </a:rPr>
                        <a:t>کارایی و بهره وری های محوطه </a:t>
                      </a:r>
                      <a:endParaRPr lang="fa-IR" sz="900" b="0" i="0" u="none" strike="noStrike" dirty="0">
                        <a:solidFill>
                          <a:srgbClr val="000000"/>
                        </a:solidFill>
                        <a:effectLst>
                          <a:outerShdw blurRad="38100" dist="38100" dir="2700000" algn="tl">
                            <a:srgbClr val="000000">
                              <a:alpha val="43137"/>
                            </a:srgbClr>
                          </a:outerShdw>
                        </a:effectLst>
                        <a:latin typeface="B Homa"/>
                        <a:cs typeface="B Bardiya" pitchFamily="2" charset="-78"/>
                      </a:endParaRPr>
                    </a:p>
                  </a:txBody>
                  <a:tcPr marL="5195" marR="5195" marT="5195" marB="0" vert="vert270" anchor="ctr">
                    <a:cell3D prstMaterial="dkEdge">
                      <a:bevel prst="relaxedInset"/>
                      <a:lightRig rig="flood" dir="t"/>
                    </a:cell3D>
                  </a:tcPr>
                </a:tc>
                <a:tc rowSpan="2">
                  <a:txBody>
                    <a:bodyPr/>
                    <a:lstStyle/>
                    <a:p>
                      <a:pPr algn="justLow" rtl="1" fontAlgn="ctr"/>
                      <a:r>
                        <a:rPr lang="fa-IR" sz="800" u="none" strike="noStrike">
                          <a:cs typeface="B Bardiya" pitchFamily="2" charset="-78"/>
                        </a:rPr>
                        <a:t>طرح بین الحرمین شیراز در دو رشته فعالیت شهری ،یعنی سکونت و کار ،مرکزی فعال و پر تلاش خواهد بود </a:t>
                      </a:r>
                      <a:endParaRPr lang="fa-IR" sz="800" b="0" i="0" u="none" strike="noStrike">
                        <a:solidFill>
                          <a:srgbClr val="000000"/>
                        </a:solidFill>
                        <a:latin typeface="B Homa"/>
                        <a:cs typeface="B Bardiya" pitchFamily="2" charset="-78"/>
                      </a:endParaRPr>
                    </a:p>
                  </a:txBody>
                  <a:tcPr marL="5195" marR="5195" marT="5195" marB="0" anchor="ctr">
                    <a:cell3D prstMaterial="dkEdge">
                      <a:bevel prst="relaxedInset"/>
                      <a:lightRig rig="flood" dir="t"/>
                    </a:cell3D>
                  </a:tcPr>
                </a:tc>
                <a:tc rowSpan="2">
                  <a:txBody>
                    <a:bodyPr/>
                    <a:lstStyle/>
                    <a:p>
                      <a:pPr algn="justLow" rtl="1" fontAlgn="ctr"/>
                      <a:r>
                        <a:rPr lang="fa-IR" sz="800" u="none" strike="noStrike">
                          <a:cs typeface="B Bardiya" pitchFamily="2" charset="-78"/>
                        </a:rPr>
                        <a:t>در زمینه </a:t>
                      </a:r>
                      <a:r>
                        <a:rPr lang="fa-IR" sz="800" u="sng" strike="noStrike">
                          <a:cs typeface="B Bardiya" pitchFamily="2" charset="-78"/>
                        </a:rPr>
                        <a:t>سکونت</a:t>
                      </a:r>
                      <a:r>
                        <a:rPr lang="fa-IR" sz="800" u="none" strike="noStrike">
                          <a:cs typeface="B Bardiya" pitchFamily="2" charset="-78"/>
                        </a:rPr>
                        <a:t> (دائمی و موقت )،نحوه هایی متنوع و متکمل به میان آورده می شوند و در زمینه</a:t>
                      </a:r>
                      <a:r>
                        <a:rPr lang="fa-IR" sz="800" u="sng" strike="noStrike">
                          <a:cs typeface="B Bardiya" pitchFamily="2" charset="-78"/>
                        </a:rPr>
                        <a:t> کار </a:t>
                      </a:r>
                      <a:r>
                        <a:rPr lang="fa-IR" sz="800" u="none" strike="noStrike">
                          <a:cs typeface="B Bardiya" pitchFamily="2" charset="-78"/>
                        </a:rPr>
                        <a:t>،رده های مهمی از فعالیت های سازنده در مقیاس شهری را عرضه می دارد که عبارتند از :تجاری ،اداری _مدیریتی ،فرهنگی و مذهبی _فرهنگی ،اجتماعی و اجتماعی _مذهبی ،تجاری _خصوصی و نیمه خصوصی )و اداری .</a:t>
                      </a:r>
                      <a:endParaRPr lang="fa-IR" sz="800" b="0" i="0" u="none" strike="noStrike">
                        <a:solidFill>
                          <a:srgbClr val="000000"/>
                        </a:solidFill>
                        <a:latin typeface="B Homa"/>
                        <a:cs typeface="B Bardiya" pitchFamily="2" charset="-78"/>
                      </a:endParaRPr>
                    </a:p>
                  </a:txBody>
                  <a:tcPr marL="5195" marR="5195" marT="5195" marB="0" anchor="ctr">
                    <a:cell3D prstMaterial="dkEdge">
                      <a:bevel prst="relaxedInset"/>
                      <a:lightRig rig="flood" dir="t"/>
                    </a:cell3D>
                  </a:tcPr>
                </a:tc>
                <a:tc>
                  <a:txBody>
                    <a:bodyPr/>
                    <a:lstStyle/>
                    <a:p>
                      <a:pPr algn="justLow" rtl="1" fontAlgn="t"/>
                      <a:r>
                        <a:rPr lang="fa-IR" sz="800" u="none" strike="noStrike" dirty="0">
                          <a:cs typeface="B Bardiya" pitchFamily="2" charset="-78"/>
                        </a:rPr>
                        <a:t>این دو رشته فعالیت به شکلی نو و در فضاهایی که به ضابطه های امروزین می نگرند تحقق خواهند پذیرفت . </a:t>
                      </a:r>
                      <a:endParaRPr lang="fa-IR" sz="800" b="0" i="0" u="none" strike="noStrike" dirty="0">
                        <a:solidFill>
                          <a:srgbClr val="000000"/>
                        </a:solidFill>
                        <a:latin typeface="B Homa"/>
                        <a:cs typeface="B Bardiya" pitchFamily="2" charset="-78"/>
                      </a:endParaRPr>
                    </a:p>
                  </a:txBody>
                  <a:tcPr marL="5195" marR="5195" marT="5195" marB="0" anchor="ctr">
                    <a:cell3D prstMaterial="dkEdge">
                      <a:bevel prst="relaxedInset"/>
                      <a:lightRig rig="flood" dir="t"/>
                    </a:cell3D>
                  </a:tcPr>
                </a:tc>
                <a:extLst>
                  <a:ext uri="{0D108BD9-81ED-4DB2-BD59-A6C34878D82A}">
                    <a16:rowId xmlns="" xmlns:a16="http://schemas.microsoft.com/office/drawing/2014/main" val="10004"/>
                  </a:ext>
                </a:extLst>
              </a:tr>
              <a:tr h="1606387">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gn="justLow" rtl="1" fontAlgn="t"/>
                      <a:r>
                        <a:rPr lang="fa-IR" sz="800" u="none" strike="noStrike" dirty="0">
                          <a:cs typeface="B Bardiya" pitchFamily="2" charset="-78"/>
                        </a:rPr>
                        <a:t>بناهایی که به امور پیش گفته اختصاص خواهند یافت چنان اند که با امکانات مشابه  در سایر نقاط شهر توان رقابت دارند زیرا برای هر واحد معماری _شهری ،تمامی شرایط فنی _رفاهی مدرن و مناسب را عرضه می کنند و علاوه بر این ،آرامش محیطی و ایمنی و امنیت های روزمره را برای مردم فراهم می آورند .</a:t>
                      </a:r>
                      <a:endParaRPr lang="fa-IR" sz="800" b="0" i="0" u="none" strike="noStrike" dirty="0">
                        <a:solidFill>
                          <a:srgbClr val="000000"/>
                        </a:solidFill>
                        <a:latin typeface="B Homa"/>
                        <a:cs typeface="B Bardiya" pitchFamily="2" charset="-78"/>
                      </a:endParaRPr>
                    </a:p>
                  </a:txBody>
                  <a:tcPr marL="5195" marR="5195" marT="5195" marB="0" anchor="ctr">
                    <a:cell3D prstMaterial="dkEdge">
                      <a:bevel prst="relaxedInset"/>
                      <a:lightRig rig="flood" dir="t"/>
                    </a:cell3D>
                  </a:tcPr>
                </a:tc>
                <a:extLst>
                  <a:ext uri="{0D108BD9-81ED-4DB2-BD59-A6C34878D82A}">
                    <a16:rowId xmlns="" xmlns:a16="http://schemas.microsoft.com/office/drawing/2014/main" val="10005"/>
                  </a:ext>
                </a:extLst>
              </a:tr>
            </a:tbl>
          </a:graphicData>
        </a:graphic>
      </p:graphicFrame>
      <p:sp>
        <p:nvSpPr>
          <p:cNvPr id="27" name="TextBox 26"/>
          <p:cNvSpPr txBox="1"/>
          <p:nvPr/>
        </p:nvSpPr>
        <p:spPr>
          <a:xfrm>
            <a:off x="7539425" y="1714489"/>
            <a:ext cx="1450741" cy="3673185"/>
          </a:xfrm>
          <a:prstGeom prst="rect">
            <a:avLst/>
          </a:prstGeom>
          <a:noFill/>
        </p:spPr>
        <p:txBody>
          <a:bodyPr wrap="square" rtlCol="0">
            <a:spAutoFit/>
          </a:bodyPr>
          <a:lstStyle/>
          <a:p>
            <a:pPr algn="justLow">
              <a:lnSpc>
                <a:spcPct val="150000"/>
              </a:lnSpc>
              <a:buFont typeface="Wingdings" pitchFamily="2" charset="2"/>
              <a:buChar char="ü"/>
            </a:pPr>
            <a:r>
              <a:rPr lang="fa-IR" sz="1108" b="1" dirty="0">
                <a:solidFill>
                  <a:srgbClr val="5F5F5F">
                    <a:lumMod val="50000"/>
                  </a:srgbClr>
                </a:solidFill>
                <a:effectLst>
                  <a:outerShdw blurRad="38100" dist="38100" dir="2700000" algn="tl">
                    <a:srgbClr val="000000">
                      <a:alpha val="43137"/>
                    </a:srgbClr>
                  </a:outerShdw>
                </a:effectLst>
                <a:latin typeface="Times New Roman"/>
                <a:ea typeface="Times New Roman"/>
                <a:cs typeface="B Bardiya" pitchFamily="2" charset="-78"/>
              </a:rPr>
              <a:t>سرانجام در سال 1377 کار طراحی محوطه بین الحریمن شیراز به </a:t>
            </a:r>
            <a:r>
              <a:rPr lang="fa-IR" sz="1108" b="1" u="sng" dirty="0">
                <a:solidFill>
                  <a:srgbClr val="5F5F5F">
                    <a:lumMod val="50000"/>
                  </a:srgbClr>
                </a:solidFill>
                <a:effectLst>
                  <a:outerShdw blurRad="38100" dist="38100" dir="2700000" algn="tl">
                    <a:srgbClr val="000000">
                      <a:alpha val="43137"/>
                    </a:srgbClr>
                  </a:outerShdw>
                </a:effectLst>
                <a:latin typeface="Times New Roman"/>
                <a:ea typeface="Times New Roman"/>
                <a:cs typeface="B Bardiya" pitchFamily="2" charset="-78"/>
              </a:rPr>
              <a:t>دکتر منصور فلامکی </a:t>
            </a:r>
            <a:r>
              <a:rPr lang="fa-IR" sz="1108" b="1" dirty="0">
                <a:solidFill>
                  <a:srgbClr val="5F5F5F">
                    <a:lumMod val="50000"/>
                  </a:srgbClr>
                </a:solidFill>
                <a:effectLst>
                  <a:outerShdw blurRad="38100" dist="38100" dir="2700000" algn="tl">
                    <a:srgbClr val="000000">
                      <a:alpha val="43137"/>
                    </a:srgbClr>
                  </a:outerShdw>
                </a:effectLst>
                <a:latin typeface="Times New Roman"/>
                <a:ea typeface="Times New Roman"/>
                <a:cs typeface="B Bardiya" pitchFamily="2" charset="-78"/>
              </a:rPr>
              <a:t>واگذار گردید و اولین گزارش وی در بهمن ماه همان سال یهنی در زمانی که تخریب ها پایان یافته بودند به شهرداری شیراز ارائه گشت .’</a:t>
            </a:r>
            <a:endParaRPr lang="en-US" sz="1108" b="1" dirty="0">
              <a:solidFill>
                <a:srgbClr val="5F5F5F">
                  <a:lumMod val="50000"/>
                </a:srgbClr>
              </a:solidFill>
              <a:effectLst>
                <a:outerShdw blurRad="38100" dist="38100" dir="2700000" algn="tl">
                  <a:srgbClr val="000000">
                    <a:alpha val="43137"/>
                  </a:srgbClr>
                </a:outerShdw>
              </a:effectLst>
              <a:latin typeface="Times New Roman"/>
              <a:ea typeface="Times New Roman"/>
              <a:cs typeface="B Bardiya" pitchFamily="2" charset="-78"/>
            </a:endParaRPr>
          </a:p>
          <a:p>
            <a:pPr algn="justLow">
              <a:lnSpc>
                <a:spcPct val="150000"/>
              </a:lnSpc>
              <a:buFont typeface="Wingdings" pitchFamily="2" charset="2"/>
              <a:buChar char="ü"/>
            </a:pPr>
            <a:r>
              <a:rPr lang="fa-IR" sz="1108" b="1" dirty="0">
                <a:solidFill>
                  <a:srgbClr val="5F5F5F">
                    <a:lumMod val="50000"/>
                  </a:srgbClr>
                </a:solidFill>
                <a:effectLst>
                  <a:outerShdw blurRad="38100" dist="38100" dir="2700000" algn="tl">
                    <a:srgbClr val="000000">
                      <a:alpha val="43137"/>
                    </a:srgbClr>
                  </a:outerShdw>
                </a:effectLst>
                <a:latin typeface="Times New Roman"/>
                <a:ea typeface="Times New Roman"/>
                <a:cs typeface="B Bardiya" pitchFamily="2" charset="-78"/>
              </a:rPr>
              <a:t>که در نهایت این طرح نیز همچون طرح های گذشته به مرحله اجرا نرسید و از دلایل اصلی آن </a:t>
            </a:r>
            <a:r>
              <a:rPr lang="fa-IR" sz="1108" b="1" u="sng" dirty="0">
                <a:solidFill>
                  <a:srgbClr val="5F5F5F">
                    <a:lumMod val="50000"/>
                  </a:srgbClr>
                </a:solidFill>
                <a:effectLst>
                  <a:outerShdw blurRad="38100" dist="38100" dir="2700000" algn="tl">
                    <a:srgbClr val="000000">
                      <a:alpha val="43137"/>
                    </a:srgbClr>
                  </a:outerShdw>
                </a:effectLst>
                <a:latin typeface="Times New Roman"/>
                <a:ea typeface="Times New Roman"/>
                <a:cs typeface="B Bardiya" pitchFamily="2" charset="-78"/>
              </a:rPr>
              <a:t>عدم توجیه اقتصادی طرح </a:t>
            </a:r>
            <a:r>
              <a:rPr lang="fa-IR" sz="1108" b="1" dirty="0">
                <a:solidFill>
                  <a:srgbClr val="5F5F5F">
                    <a:lumMod val="50000"/>
                  </a:srgbClr>
                </a:solidFill>
                <a:effectLst>
                  <a:outerShdw blurRad="38100" dist="38100" dir="2700000" algn="tl">
                    <a:srgbClr val="000000">
                      <a:alpha val="43137"/>
                    </a:srgbClr>
                  </a:outerShdw>
                </a:effectLst>
                <a:latin typeface="Times New Roman"/>
                <a:ea typeface="Times New Roman"/>
                <a:cs typeface="B Bardiya" pitchFamily="2" charset="-78"/>
              </a:rPr>
              <a:t>بود .</a:t>
            </a:r>
          </a:p>
        </p:txBody>
      </p:sp>
    </p:spTree>
    <p:extLst>
      <p:ext uri="{BB962C8B-B14F-4D97-AF65-F5344CB8AC3E}">
        <p14:creationId xmlns:p14="http://schemas.microsoft.com/office/powerpoint/2010/main" val="310536112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66"/>
          <p:cNvGrpSpPr/>
          <p:nvPr/>
        </p:nvGrpSpPr>
        <p:grpSpPr>
          <a:xfrm>
            <a:off x="0" y="263769"/>
            <a:ext cx="9144000" cy="6327790"/>
            <a:chOff x="0" y="0"/>
            <a:chExt cx="9144000" cy="6855106"/>
          </a:xfrm>
        </p:grpSpPr>
        <p:pic>
          <p:nvPicPr>
            <p:cNvPr id="3" name="Picture 2" descr="E:\baft farsoode\ax\pic\bird%20view.jpg"/>
            <p:cNvPicPr>
              <a:picLocks noChangeAspect="1" noChangeArrowheads="1"/>
            </p:cNvPicPr>
            <p:nvPr/>
          </p:nvPicPr>
          <p:blipFill>
            <a:blip r:embed="rId2">
              <a:clrChange>
                <a:clrFrom>
                  <a:srgbClr val="000000"/>
                </a:clrFrom>
                <a:clrTo>
                  <a:srgbClr val="000000">
                    <a:alpha val="0"/>
                  </a:srgbClr>
                </a:clrTo>
              </a:clrChange>
              <a:duotone>
                <a:schemeClr val="accent6">
                  <a:shade val="45000"/>
                  <a:satMod val="135000"/>
                </a:schemeClr>
                <a:prstClr val="white"/>
              </a:duotone>
              <a:lum bright="20000" contrast="-75000"/>
            </a:blip>
            <a:srcRect/>
            <a:stretch>
              <a:fillRect/>
            </a:stretch>
          </p:blipFill>
          <p:spPr bwMode="auto">
            <a:xfrm>
              <a:off x="0" y="2694698"/>
              <a:ext cx="9144000" cy="4160408"/>
            </a:xfrm>
            <a:prstGeom prst="rect">
              <a:avLst/>
            </a:prstGeom>
            <a:ln>
              <a:noFill/>
            </a:ln>
            <a:effectLst>
              <a:outerShdw blurRad="50800" dist="50800" dir="2700000" algn="tl" rotWithShape="0">
                <a:schemeClr val="tx1">
                  <a:alpha val="40000"/>
                </a:schemeClr>
              </a:outerShdw>
            </a:effectLst>
          </p:spPr>
        </p:pic>
        <p:grpSp>
          <p:nvGrpSpPr>
            <p:cNvPr id="4" name="Group 259"/>
            <p:cNvGrpSpPr/>
            <p:nvPr/>
          </p:nvGrpSpPr>
          <p:grpSpPr>
            <a:xfrm flipV="1">
              <a:off x="271048" y="857232"/>
              <a:ext cx="5944026" cy="4143404"/>
              <a:chOff x="-236" y="1676402"/>
              <a:chExt cx="5944026" cy="5181601"/>
            </a:xfrm>
          </p:grpSpPr>
          <p:sp>
            <p:nvSpPr>
              <p:cNvPr id="250" name="Rectangle 25"/>
              <p:cNvSpPr>
                <a:spLocks noChangeArrowheads="1"/>
              </p:cNvSpPr>
              <p:nvPr/>
            </p:nvSpPr>
            <p:spPr bwMode="auto">
              <a:xfrm>
                <a:off x="329988" y="4038602"/>
                <a:ext cx="165112" cy="2667001"/>
              </a:xfrm>
              <a:prstGeom prst="rect">
                <a:avLst/>
              </a:prstGeom>
              <a:gradFill rotWithShape="1">
                <a:gsLst>
                  <a:gs pos="0">
                    <a:schemeClr val="bg1">
                      <a:lumMod val="65000"/>
                    </a:schemeClr>
                  </a:gs>
                  <a:gs pos="100000">
                    <a:srgbClr val="FFFFCC"/>
                  </a:gs>
                </a:gsLst>
                <a:lin ang="5400000" scaled="1"/>
              </a:gradFill>
              <a:ln w="9525">
                <a:noFill/>
                <a:miter lim="800000"/>
                <a:headEnd/>
                <a:tailEnd/>
              </a:ln>
              <a:effectLst/>
            </p:spPr>
            <p:txBody>
              <a:bodyPr wrap="none" anchor="ctr"/>
              <a:lstStyle/>
              <a:p>
                <a:pPr>
                  <a:defRPr/>
                </a:pPr>
                <a:endParaRPr lang="fa-IR" sz="1662" kern="0">
                  <a:solidFill>
                    <a:sysClr val="windowText" lastClr="000000"/>
                  </a:solidFill>
                </a:endParaRPr>
              </a:p>
            </p:txBody>
          </p:sp>
          <p:sp>
            <p:nvSpPr>
              <p:cNvPr id="251" name="Rectangle 26"/>
              <p:cNvSpPr>
                <a:spLocks noChangeArrowheads="1"/>
              </p:cNvSpPr>
              <p:nvPr/>
            </p:nvSpPr>
            <p:spPr bwMode="auto">
              <a:xfrm>
                <a:off x="164876" y="6400803"/>
                <a:ext cx="3219681" cy="152400"/>
              </a:xfrm>
              <a:prstGeom prst="rect">
                <a:avLst/>
              </a:prstGeom>
              <a:gradFill rotWithShape="1">
                <a:gsLst>
                  <a:gs pos="0">
                    <a:srgbClr val="FFFFCC"/>
                  </a:gs>
                  <a:gs pos="100000">
                    <a:srgbClr val="FFFFCC">
                      <a:gamma/>
                      <a:shade val="46275"/>
                      <a:invGamma/>
                    </a:srgbClr>
                  </a:gs>
                </a:gsLst>
                <a:lin ang="0" scaled="1"/>
              </a:gradFill>
              <a:ln w="9525">
                <a:noFill/>
                <a:miter lim="800000"/>
                <a:headEnd/>
                <a:tailEnd/>
              </a:ln>
              <a:effectLst/>
            </p:spPr>
            <p:txBody>
              <a:bodyPr wrap="none" anchor="ctr"/>
              <a:lstStyle/>
              <a:p>
                <a:pPr>
                  <a:defRPr/>
                </a:pPr>
                <a:endParaRPr lang="fa-IR" sz="1662" kern="0">
                  <a:solidFill>
                    <a:sysClr val="windowText" lastClr="000000"/>
                  </a:solidFill>
                </a:endParaRPr>
              </a:p>
            </p:txBody>
          </p:sp>
          <p:sp>
            <p:nvSpPr>
              <p:cNvPr id="252" name="Rectangle 27"/>
              <p:cNvSpPr>
                <a:spLocks noChangeArrowheads="1"/>
              </p:cNvSpPr>
              <p:nvPr/>
            </p:nvSpPr>
            <p:spPr bwMode="auto">
              <a:xfrm>
                <a:off x="495100" y="5791203"/>
                <a:ext cx="82556" cy="609600"/>
              </a:xfrm>
              <a:prstGeom prst="rect">
                <a:avLst/>
              </a:prstGeom>
              <a:solidFill>
                <a:srgbClr val="CC9900"/>
              </a:solidFill>
              <a:ln w="9525">
                <a:noFill/>
                <a:miter lim="800000"/>
                <a:headEnd/>
                <a:tailEnd/>
              </a:ln>
              <a:effectLst/>
            </p:spPr>
            <p:txBody>
              <a:bodyPr wrap="none" anchor="ctr"/>
              <a:lstStyle/>
              <a:p>
                <a:pPr>
                  <a:defRPr/>
                </a:pPr>
                <a:endParaRPr lang="fa-IR" sz="1662" kern="0">
                  <a:solidFill>
                    <a:sysClr val="windowText" lastClr="000000"/>
                  </a:solidFill>
                </a:endParaRPr>
              </a:p>
            </p:txBody>
          </p:sp>
          <p:sp>
            <p:nvSpPr>
              <p:cNvPr id="253" name="Rectangle 28"/>
              <p:cNvSpPr>
                <a:spLocks noChangeArrowheads="1"/>
              </p:cNvSpPr>
              <p:nvPr/>
            </p:nvSpPr>
            <p:spPr bwMode="auto">
              <a:xfrm rot="5400000">
                <a:off x="828501" y="6073757"/>
                <a:ext cx="76200" cy="577891"/>
              </a:xfrm>
              <a:prstGeom prst="rect">
                <a:avLst/>
              </a:prstGeom>
              <a:solidFill>
                <a:srgbClr val="CC9900"/>
              </a:solidFill>
              <a:ln w="9525">
                <a:noFill/>
                <a:miter lim="800000"/>
                <a:headEnd/>
                <a:tailEnd/>
              </a:ln>
              <a:effectLst/>
            </p:spPr>
            <p:txBody>
              <a:bodyPr wrap="none" anchor="ctr"/>
              <a:lstStyle/>
              <a:p>
                <a:pPr>
                  <a:defRPr/>
                </a:pPr>
                <a:endParaRPr lang="fa-IR" sz="1662" kern="0">
                  <a:solidFill>
                    <a:sysClr val="windowText" lastClr="000000"/>
                  </a:solidFill>
                </a:endParaRPr>
              </a:p>
            </p:txBody>
          </p:sp>
          <p:sp>
            <p:nvSpPr>
              <p:cNvPr id="254" name="Line 29"/>
              <p:cNvSpPr>
                <a:spLocks noChangeShapeType="1"/>
              </p:cNvSpPr>
              <p:nvPr/>
            </p:nvSpPr>
            <p:spPr bwMode="auto">
              <a:xfrm>
                <a:off x="3384557" y="6477003"/>
                <a:ext cx="1568562" cy="0"/>
              </a:xfrm>
              <a:prstGeom prst="line">
                <a:avLst/>
              </a:prstGeom>
              <a:ln w="12700">
                <a:prstDash val="sysDot"/>
                <a:headEnd/>
                <a:tailEnd/>
              </a:ln>
            </p:spPr>
            <p:style>
              <a:lnRef idx="1">
                <a:schemeClr val="dk1"/>
              </a:lnRef>
              <a:fillRef idx="0">
                <a:schemeClr val="dk1"/>
              </a:fillRef>
              <a:effectRef idx="0">
                <a:schemeClr val="dk1"/>
              </a:effectRef>
              <a:fontRef idx="minor">
                <a:schemeClr val="tx1"/>
              </a:fontRef>
            </p:style>
            <p:txBody>
              <a:bodyPr/>
              <a:lstStyle/>
              <a:p>
                <a:pPr>
                  <a:defRPr/>
                </a:pPr>
                <a:endParaRPr lang="fa-IR" sz="1662" kern="0">
                  <a:solidFill>
                    <a:sysClr val="windowText" lastClr="000000"/>
                  </a:solidFill>
                </a:endParaRPr>
              </a:p>
            </p:txBody>
          </p:sp>
          <p:sp>
            <p:nvSpPr>
              <p:cNvPr id="255" name="Line 30"/>
              <p:cNvSpPr>
                <a:spLocks noChangeShapeType="1"/>
              </p:cNvSpPr>
              <p:nvPr/>
            </p:nvSpPr>
            <p:spPr bwMode="auto">
              <a:xfrm>
                <a:off x="3384557" y="6553203"/>
                <a:ext cx="2559233" cy="0"/>
              </a:xfrm>
              <a:prstGeom prst="line">
                <a:avLst/>
              </a:prstGeom>
              <a:ln w="19050">
                <a:prstDash val="sysDot"/>
                <a:headEnd/>
                <a:tailEnd/>
              </a:ln>
            </p:spPr>
            <p:style>
              <a:lnRef idx="1">
                <a:schemeClr val="accent1"/>
              </a:lnRef>
              <a:fillRef idx="0">
                <a:schemeClr val="accent1"/>
              </a:fillRef>
              <a:effectRef idx="0">
                <a:schemeClr val="accent1"/>
              </a:effectRef>
              <a:fontRef idx="minor">
                <a:schemeClr val="tx1"/>
              </a:fontRef>
            </p:style>
            <p:txBody>
              <a:bodyPr/>
              <a:lstStyle/>
              <a:p>
                <a:pPr>
                  <a:defRPr/>
                </a:pPr>
                <a:endParaRPr lang="fa-IR" sz="1662" kern="0">
                  <a:solidFill>
                    <a:sysClr val="windowText" lastClr="000000"/>
                  </a:solidFill>
                </a:endParaRPr>
              </a:p>
            </p:txBody>
          </p:sp>
          <p:sp>
            <p:nvSpPr>
              <p:cNvPr id="256" name="Line 32"/>
              <p:cNvSpPr>
                <a:spLocks noChangeShapeType="1"/>
              </p:cNvSpPr>
              <p:nvPr/>
            </p:nvSpPr>
            <p:spPr bwMode="auto">
              <a:xfrm flipH="1">
                <a:off x="-236" y="6477003"/>
                <a:ext cx="3384793" cy="0"/>
              </a:xfrm>
              <a:prstGeom prst="line">
                <a:avLst/>
              </a:prstGeom>
              <a:noFill/>
              <a:ln w="22225">
                <a:solidFill>
                  <a:srgbClr val="9383B3"/>
                </a:solidFill>
                <a:prstDash val="sysDot"/>
                <a:round/>
                <a:headEnd/>
                <a:tailEnd/>
              </a:ln>
              <a:effectLst/>
            </p:spPr>
            <p:txBody>
              <a:bodyPr/>
              <a:lstStyle/>
              <a:p>
                <a:pPr>
                  <a:defRPr/>
                </a:pPr>
                <a:endParaRPr lang="fa-IR" sz="1662" kern="0">
                  <a:solidFill>
                    <a:sysClr val="windowText" lastClr="000000"/>
                  </a:solidFill>
                </a:endParaRPr>
              </a:p>
            </p:txBody>
          </p:sp>
          <p:sp>
            <p:nvSpPr>
              <p:cNvPr id="257" name="Line 33"/>
              <p:cNvSpPr>
                <a:spLocks noChangeShapeType="1"/>
              </p:cNvSpPr>
              <p:nvPr/>
            </p:nvSpPr>
            <p:spPr bwMode="auto">
              <a:xfrm flipV="1">
                <a:off x="412544" y="4038602"/>
                <a:ext cx="0" cy="2819401"/>
              </a:xfrm>
              <a:prstGeom prst="line">
                <a:avLst/>
              </a:prstGeom>
              <a:noFill/>
              <a:ln w="22225">
                <a:solidFill>
                  <a:srgbClr val="9383B3"/>
                </a:solidFill>
                <a:prstDash val="sysDot"/>
                <a:round/>
                <a:headEnd/>
                <a:tailEnd/>
              </a:ln>
              <a:effectLst/>
            </p:spPr>
            <p:txBody>
              <a:bodyPr/>
              <a:lstStyle/>
              <a:p>
                <a:pPr>
                  <a:defRPr/>
                </a:pPr>
                <a:endParaRPr lang="fa-IR" sz="1662" kern="0">
                  <a:solidFill>
                    <a:sysClr val="windowText" lastClr="000000"/>
                  </a:solidFill>
                </a:endParaRPr>
              </a:p>
            </p:txBody>
          </p:sp>
          <p:sp>
            <p:nvSpPr>
              <p:cNvPr id="258" name="Line 34"/>
              <p:cNvSpPr>
                <a:spLocks noChangeShapeType="1"/>
              </p:cNvSpPr>
              <p:nvPr/>
            </p:nvSpPr>
            <p:spPr bwMode="auto">
              <a:xfrm flipV="1">
                <a:off x="412544" y="2362202"/>
                <a:ext cx="0" cy="1676400"/>
              </a:xfrm>
              <a:prstGeom prst="line">
                <a:avLst/>
              </a:prstGeom>
              <a:ln w="12700">
                <a:prstDash val="sysDot"/>
                <a:headEnd/>
                <a:tailEnd/>
              </a:ln>
            </p:spPr>
            <p:style>
              <a:lnRef idx="1">
                <a:schemeClr val="dk1"/>
              </a:lnRef>
              <a:fillRef idx="0">
                <a:schemeClr val="dk1"/>
              </a:fillRef>
              <a:effectRef idx="0">
                <a:schemeClr val="dk1"/>
              </a:effectRef>
              <a:fontRef idx="minor">
                <a:schemeClr val="tx1"/>
              </a:fontRef>
            </p:style>
            <p:txBody>
              <a:bodyPr/>
              <a:lstStyle/>
              <a:p>
                <a:pPr>
                  <a:defRPr/>
                </a:pPr>
                <a:endParaRPr lang="fa-IR" sz="1662" kern="0">
                  <a:solidFill>
                    <a:sysClr val="windowText" lastClr="000000"/>
                  </a:solidFill>
                </a:endParaRPr>
              </a:p>
            </p:txBody>
          </p:sp>
          <p:sp>
            <p:nvSpPr>
              <p:cNvPr id="259" name="Line 35"/>
              <p:cNvSpPr>
                <a:spLocks noChangeShapeType="1"/>
              </p:cNvSpPr>
              <p:nvPr/>
            </p:nvSpPr>
            <p:spPr bwMode="auto">
              <a:xfrm flipV="1">
                <a:off x="329988" y="1676402"/>
                <a:ext cx="0" cy="2362200"/>
              </a:xfrm>
              <a:prstGeom prst="line">
                <a:avLst/>
              </a:prstGeom>
              <a:ln w="19050">
                <a:prstDash val="sysDot"/>
                <a:headEnd/>
                <a:tailEnd/>
              </a:ln>
            </p:spPr>
            <p:style>
              <a:lnRef idx="1">
                <a:schemeClr val="accent1"/>
              </a:lnRef>
              <a:fillRef idx="0">
                <a:schemeClr val="accent1"/>
              </a:fillRef>
              <a:effectRef idx="0">
                <a:schemeClr val="accent1"/>
              </a:effectRef>
              <a:fontRef idx="minor">
                <a:schemeClr val="tx1"/>
              </a:fontRef>
            </p:style>
            <p:txBody>
              <a:bodyPr/>
              <a:lstStyle/>
              <a:p>
                <a:pPr>
                  <a:defRPr/>
                </a:pPr>
                <a:endParaRPr lang="fa-IR" sz="1662" kern="0">
                  <a:solidFill>
                    <a:sysClr val="windowText" lastClr="000000"/>
                  </a:solidFill>
                </a:endParaRPr>
              </a:p>
            </p:txBody>
          </p:sp>
        </p:grpSp>
        <p:grpSp>
          <p:nvGrpSpPr>
            <p:cNvPr id="5" name="Group 15"/>
            <p:cNvGrpSpPr/>
            <p:nvPr/>
          </p:nvGrpSpPr>
          <p:grpSpPr>
            <a:xfrm>
              <a:off x="67432" y="538679"/>
              <a:ext cx="5218950" cy="3318948"/>
              <a:chOff x="73051" y="538679"/>
              <a:chExt cx="5653862" cy="3318948"/>
            </a:xfrm>
          </p:grpSpPr>
          <p:sp>
            <p:nvSpPr>
              <p:cNvPr id="7" name="Rectangle 6"/>
              <p:cNvSpPr/>
              <p:nvPr/>
            </p:nvSpPr>
            <p:spPr>
              <a:xfrm>
                <a:off x="1824455" y="538679"/>
                <a:ext cx="3902458" cy="407750"/>
              </a:xfrm>
              <a:prstGeom prst="rect">
                <a:avLst/>
              </a:prstGeom>
            </p:spPr>
            <p:txBody>
              <a:bodyPr wrap="none">
                <a:spAutoFit/>
              </a:bodyPr>
              <a:lstStyle/>
              <a:p>
                <a:pPr>
                  <a:defRPr/>
                </a:pPr>
                <a:r>
                  <a:rPr lang="en-US" sz="1846" b="1" kern="0" dirty="0">
                    <a:ln w="10541" cmpd="sng">
                      <a:solidFill>
                        <a:srgbClr val="EAEAEA">
                          <a:shade val="88000"/>
                          <a:satMod val="110000"/>
                        </a:srgbClr>
                      </a:solidFill>
                      <a:prstDash val="solid"/>
                    </a:ln>
                    <a:gradFill>
                      <a:gsLst>
                        <a:gs pos="0">
                          <a:srgbClr val="EAEAEA">
                            <a:tint val="40000"/>
                            <a:satMod val="250000"/>
                          </a:srgbClr>
                        </a:gs>
                        <a:gs pos="9000">
                          <a:srgbClr val="EAEAEA">
                            <a:tint val="52000"/>
                            <a:satMod val="300000"/>
                          </a:srgbClr>
                        </a:gs>
                        <a:gs pos="50000">
                          <a:srgbClr val="EAEAEA">
                            <a:shade val="20000"/>
                            <a:satMod val="300000"/>
                          </a:srgbClr>
                        </a:gs>
                        <a:gs pos="79000">
                          <a:srgbClr val="EAEAEA">
                            <a:tint val="52000"/>
                            <a:satMod val="300000"/>
                          </a:srgbClr>
                        </a:gs>
                        <a:gs pos="100000">
                          <a:srgbClr val="EAEAEA">
                            <a:tint val="40000"/>
                            <a:satMod val="250000"/>
                          </a:srgbClr>
                        </a:gs>
                      </a:gsLst>
                      <a:lin ang="5400000"/>
                    </a:gradFill>
                    <a:latin typeface="BankGothic Lt BT" pitchFamily="34" charset="0"/>
                  </a:rPr>
                  <a:t>(</a:t>
                </a:r>
                <a:r>
                  <a:rPr lang="en-US" sz="1846" b="1" kern="0" dirty="0" err="1">
                    <a:ln w="10541" cmpd="sng">
                      <a:solidFill>
                        <a:srgbClr val="EAEAEA">
                          <a:shade val="88000"/>
                          <a:satMod val="110000"/>
                        </a:srgbClr>
                      </a:solidFill>
                      <a:prstDash val="solid"/>
                    </a:ln>
                    <a:gradFill>
                      <a:gsLst>
                        <a:gs pos="0">
                          <a:srgbClr val="EAEAEA">
                            <a:tint val="40000"/>
                            <a:satMod val="250000"/>
                          </a:srgbClr>
                        </a:gs>
                        <a:gs pos="9000">
                          <a:srgbClr val="EAEAEA">
                            <a:tint val="52000"/>
                            <a:satMod val="300000"/>
                          </a:srgbClr>
                        </a:gs>
                        <a:gs pos="50000">
                          <a:srgbClr val="EAEAEA">
                            <a:shade val="20000"/>
                            <a:satMod val="300000"/>
                          </a:srgbClr>
                        </a:gs>
                        <a:gs pos="79000">
                          <a:srgbClr val="EAEAEA">
                            <a:tint val="52000"/>
                            <a:satMod val="300000"/>
                          </a:srgbClr>
                        </a:gs>
                        <a:gs pos="100000">
                          <a:srgbClr val="EAEAEA">
                            <a:tint val="40000"/>
                            <a:satMod val="250000"/>
                          </a:srgbClr>
                        </a:gs>
                      </a:gsLst>
                      <a:lin ang="5400000"/>
                    </a:gradFill>
                    <a:latin typeface="BankGothic Lt BT" pitchFamily="34" charset="0"/>
                  </a:rPr>
                  <a:t>beinolharamein</a:t>
                </a:r>
                <a:r>
                  <a:rPr lang="en-US" sz="1846" b="1" kern="0" dirty="0">
                    <a:ln w="10541" cmpd="sng">
                      <a:solidFill>
                        <a:srgbClr val="EAEAEA">
                          <a:shade val="88000"/>
                          <a:satMod val="110000"/>
                        </a:srgbClr>
                      </a:solidFill>
                      <a:prstDash val="solid"/>
                    </a:ln>
                    <a:gradFill>
                      <a:gsLst>
                        <a:gs pos="0">
                          <a:srgbClr val="EAEAEA">
                            <a:tint val="40000"/>
                            <a:satMod val="250000"/>
                          </a:srgbClr>
                        </a:gs>
                        <a:gs pos="9000">
                          <a:srgbClr val="EAEAEA">
                            <a:tint val="52000"/>
                            <a:satMod val="300000"/>
                          </a:srgbClr>
                        </a:gs>
                        <a:gs pos="50000">
                          <a:srgbClr val="EAEAEA">
                            <a:shade val="20000"/>
                            <a:satMod val="300000"/>
                          </a:srgbClr>
                        </a:gs>
                        <a:gs pos="79000">
                          <a:srgbClr val="EAEAEA">
                            <a:tint val="52000"/>
                            <a:satMod val="300000"/>
                          </a:srgbClr>
                        </a:gs>
                        <a:gs pos="100000">
                          <a:srgbClr val="EAEAEA">
                            <a:tint val="40000"/>
                            <a:satMod val="250000"/>
                          </a:srgbClr>
                        </a:gs>
                      </a:gsLst>
                      <a:lin ang="5400000"/>
                    </a:gradFill>
                    <a:latin typeface="BankGothic Lt BT" pitchFamily="34" charset="0"/>
                  </a:rPr>
                  <a:t> of shiraz)</a:t>
                </a:r>
                <a:endParaRPr lang="fa-IR" sz="1846" b="1" kern="0" dirty="0">
                  <a:ln w="10541" cmpd="sng">
                    <a:solidFill>
                      <a:srgbClr val="EAEAEA">
                        <a:shade val="88000"/>
                        <a:satMod val="110000"/>
                      </a:srgbClr>
                    </a:solidFill>
                    <a:prstDash val="solid"/>
                  </a:ln>
                  <a:gradFill>
                    <a:gsLst>
                      <a:gs pos="0">
                        <a:srgbClr val="EAEAEA">
                          <a:tint val="40000"/>
                          <a:satMod val="250000"/>
                        </a:srgbClr>
                      </a:gs>
                      <a:gs pos="9000">
                        <a:srgbClr val="EAEAEA">
                          <a:tint val="52000"/>
                          <a:satMod val="300000"/>
                        </a:srgbClr>
                      </a:gs>
                      <a:gs pos="50000">
                        <a:srgbClr val="EAEAEA">
                          <a:shade val="20000"/>
                          <a:satMod val="300000"/>
                        </a:srgbClr>
                      </a:gs>
                      <a:gs pos="79000">
                        <a:srgbClr val="EAEAEA">
                          <a:tint val="52000"/>
                          <a:satMod val="300000"/>
                        </a:srgbClr>
                      </a:gs>
                      <a:gs pos="100000">
                        <a:srgbClr val="EAEAEA">
                          <a:tint val="40000"/>
                          <a:satMod val="250000"/>
                        </a:srgbClr>
                      </a:gs>
                    </a:gsLst>
                    <a:lin ang="5400000"/>
                  </a:gradFill>
                  <a:latin typeface="BankGothic Lt BT" pitchFamily="34" charset="0"/>
                </a:endParaRPr>
              </a:p>
            </p:txBody>
          </p:sp>
          <p:sp>
            <p:nvSpPr>
              <p:cNvPr id="8" name="Rectangle 7"/>
              <p:cNvSpPr/>
              <p:nvPr/>
            </p:nvSpPr>
            <p:spPr>
              <a:xfrm rot="16200000">
                <a:off x="-1131431" y="2276027"/>
                <a:ext cx="2786082" cy="377118"/>
              </a:xfrm>
              <a:prstGeom prst="rect">
                <a:avLst/>
              </a:prstGeom>
            </p:spPr>
            <p:txBody>
              <a:bodyPr wrap="square">
                <a:spAutoFit/>
                <a:scene3d>
                  <a:camera prst="orthographicFront"/>
                  <a:lightRig rig="glow" dir="tl">
                    <a:rot lat="0" lon="0" rev="5400000"/>
                  </a:lightRig>
                </a:scene3d>
                <a:sp3d contourW="12700">
                  <a:bevelT w="25400" h="25400"/>
                  <a:contourClr>
                    <a:schemeClr val="accent6">
                      <a:shade val="73000"/>
                    </a:schemeClr>
                  </a:contourClr>
                </a:sp3d>
              </a:bodyPr>
              <a:lstStyle/>
              <a:p>
                <a:pPr algn="ctr"/>
                <a:r>
                  <a:rPr lang="fa-IR" sz="1662" b="1" dirty="0">
                    <a:ln w="11430"/>
                    <a:gradFill>
                      <a:gsLst>
                        <a:gs pos="0">
                          <a:srgbClr val="555555">
                            <a:tint val="90000"/>
                            <a:satMod val="120000"/>
                          </a:srgbClr>
                        </a:gs>
                        <a:gs pos="25000">
                          <a:srgbClr val="555555">
                            <a:tint val="93000"/>
                            <a:satMod val="120000"/>
                          </a:srgbClr>
                        </a:gs>
                        <a:gs pos="50000">
                          <a:srgbClr val="555555">
                            <a:shade val="89000"/>
                            <a:satMod val="110000"/>
                          </a:srgbClr>
                        </a:gs>
                        <a:gs pos="75000">
                          <a:srgbClr val="555555">
                            <a:tint val="93000"/>
                            <a:satMod val="120000"/>
                          </a:srgbClr>
                        </a:gs>
                        <a:gs pos="100000">
                          <a:srgbClr val="555555">
                            <a:tint val="90000"/>
                            <a:satMod val="120000"/>
                          </a:srgbClr>
                        </a:gs>
                      </a:gsLst>
                      <a:lin ang="5400000"/>
                    </a:gradFill>
                    <a:effectLst>
                      <a:outerShdw blurRad="80000" dist="40000" dir="5040000" algn="tl">
                        <a:srgbClr val="000000">
                          <a:alpha val="30000"/>
                        </a:srgbClr>
                      </a:outerShdw>
                    </a:effectLst>
                    <a:cs typeface="B Kamran" pitchFamily="2" charset="-78"/>
                  </a:rPr>
                  <a:t>بین الحرمین شیراز</a:t>
                </a:r>
              </a:p>
            </p:txBody>
          </p:sp>
        </p:grpSp>
        <p:pic>
          <p:nvPicPr>
            <p:cNvPr id="235" name="Picture 6" descr="شاهچراغ؛ شیراز؛ عکس از آنوبانینی">
              <a:hlinkClick r:id="rId3"/>
            </p:cNvPr>
            <p:cNvPicPr>
              <a:picLocks noChangeAspect="1" noChangeArrowheads="1"/>
            </p:cNvPicPr>
            <p:nvPr/>
          </p:nvPicPr>
          <p:blipFill>
            <a:blip r:embed="rId4">
              <a:clrChange>
                <a:clrFrom>
                  <a:srgbClr val="03030F"/>
                </a:clrFrom>
                <a:clrTo>
                  <a:srgbClr val="03030F">
                    <a:alpha val="0"/>
                  </a:srgbClr>
                </a:clrTo>
              </a:clrChange>
            </a:blip>
            <a:srcRect/>
            <a:stretch>
              <a:fillRect/>
            </a:stretch>
          </p:blipFill>
          <p:spPr bwMode="auto">
            <a:xfrm>
              <a:off x="7212343" y="285728"/>
              <a:ext cx="1931657" cy="1191187"/>
            </a:xfrm>
            <a:prstGeom prst="rect">
              <a:avLst/>
            </a:prstGeom>
            <a:ln>
              <a:noFill/>
            </a:ln>
            <a:effectLst>
              <a:outerShdw blurRad="50800" dist="38100" dir="2700000" algn="tl" rotWithShape="0">
                <a:prstClr val="black">
                  <a:alpha val="40000"/>
                </a:prstClr>
              </a:outerShdw>
              <a:softEdge rad="63500"/>
            </a:effectLst>
          </p:spPr>
        </p:pic>
        <p:pic>
          <p:nvPicPr>
            <p:cNvPr id="1028" name="Picture 4" descr="E:\baft farsoode\ax\pic\shahchw.jpg"/>
            <p:cNvPicPr>
              <a:picLocks noChangeAspect="1" noChangeArrowheads="1"/>
            </p:cNvPicPr>
            <p:nvPr/>
          </p:nvPicPr>
          <p:blipFill>
            <a:blip r:embed="rId5" cstate="screen">
              <a:clrChange>
                <a:clrFrom>
                  <a:srgbClr val="BEE2FA"/>
                </a:clrFrom>
                <a:clrTo>
                  <a:srgbClr val="BEE2FA">
                    <a:alpha val="0"/>
                  </a:srgbClr>
                </a:clrTo>
              </a:clrChange>
              <a:extLst>
                <a:ext uri="{28A0092B-C50C-407E-A947-70E740481C1C}">
                  <a14:useLocalDpi xmlns:a14="http://schemas.microsoft.com/office/drawing/2010/main"/>
                </a:ext>
              </a:extLst>
            </a:blip>
            <a:srcRect/>
            <a:stretch>
              <a:fillRect/>
            </a:stretch>
          </p:blipFill>
          <p:spPr bwMode="auto">
            <a:xfrm>
              <a:off x="0" y="0"/>
              <a:ext cx="1813436" cy="1464431"/>
            </a:xfrm>
            <a:prstGeom prst="rect">
              <a:avLst/>
            </a:prstGeom>
            <a:ln>
              <a:noFill/>
            </a:ln>
            <a:effectLst>
              <a:outerShdw blurRad="50800" dist="38100" dir="2700000" algn="tl" rotWithShape="0">
                <a:prstClr val="black">
                  <a:alpha val="40000"/>
                </a:prstClr>
              </a:outerShdw>
              <a:softEdge rad="63500"/>
            </a:effectLst>
          </p:spPr>
        </p:pic>
        <p:cxnSp>
          <p:nvCxnSpPr>
            <p:cNvPr id="263" name="Straight Connector 262"/>
            <p:cNvCxnSpPr/>
            <p:nvPr/>
          </p:nvCxnSpPr>
          <p:spPr bwMode="auto">
            <a:xfrm rot="5400000">
              <a:off x="-1535949" y="4179099"/>
              <a:ext cx="4071966" cy="1588"/>
            </a:xfrm>
            <a:prstGeom prst="line">
              <a:avLst/>
            </a:prstGeom>
            <a:ln cmpd="dbl">
              <a:solidFill>
                <a:srgbClr val="D1D1D1"/>
              </a:solidFill>
              <a:prstDash val="solid"/>
              <a:headEnd type="none" w="sm" len="sm"/>
              <a:tailEnd type="none" w="sm" len="sm"/>
            </a:ln>
          </p:spPr>
          <p:style>
            <a:lnRef idx="3">
              <a:schemeClr val="accent1"/>
            </a:lnRef>
            <a:fillRef idx="0">
              <a:schemeClr val="accent1"/>
            </a:fillRef>
            <a:effectRef idx="2">
              <a:schemeClr val="accent1"/>
            </a:effectRef>
            <a:fontRef idx="minor">
              <a:schemeClr val="tx1"/>
            </a:fontRef>
          </p:style>
        </p:cxnSp>
      </p:grpSp>
      <p:sp>
        <p:nvSpPr>
          <p:cNvPr id="266" name="Rectangle 265"/>
          <p:cNvSpPr/>
          <p:nvPr/>
        </p:nvSpPr>
        <p:spPr bwMode="auto">
          <a:xfrm>
            <a:off x="785786" y="1780431"/>
            <a:ext cx="8143932" cy="3033367"/>
          </a:xfrm>
          <a:prstGeom prst="rect">
            <a:avLst/>
          </a:prstGeom>
          <a:solidFill>
            <a:schemeClr val="accent1">
              <a:alpha val="70000"/>
            </a:schemeClr>
          </a:solidFill>
          <a:ln w="12700" cap="sq" cmpd="sng" algn="ctr">
            <a:noFill/>
            <a:prstDash val="solid"/>
            <a:round/>
            <a:headEnd type="none" w="sm" len="sm"/>
            <a:tailEnd type="none" w="sm" len="sm"/>
          </a:ln>
          <a:effectLst>
            <a:softEdge rad="635000"/>
          </a:effectLst>
        </p:spPr>
        <p:txBody>
          <a:bodyPr vert="horz" wrap="square" lIns="84406" tIns="42203" rIns="84406" bIns="42203" numCol="1" rtlCol="1" anchor="t" anchorCtr="0" compatLnSpc="1">
            <a:prstTxWarp prst="textNoShape">
              <a:avLst/>
            </a:prstTxWarp>
          </a:bodyPr>
          <a:lstStyle/>
          <a:p>
            <a:pPr algn="l" rtl="0" fontAlgn="base">
              <a:spcBef>
                <a:spcPct val="0"/>
              </a:spcBef>
              <a:spcAft>
                <a:spcPct val="0"/>
              </a:spcAft>
            </a:pPr>
            <a:endParaRPr kumimoji="1" lang="fa-IR" sz="2215">
              <a:solidFill>
                <a:srgbClr val="000000"/>
              </a:solidFill>
              <a:latin typeface="Times New Roman" pitchFamily="18" charset="0"/>
            </a:endParaRPr>
          </a:p>
        </p:txBody>
      </p:sp>
      <p:graphicFrame>
        <p:nvGraphicFramePr>
          <p:cNvPr id="24" name="Table 23"/>
          <p:cNvGraphicFramePr>
            <a:graphicFrameLocks noGrp="1"/>
          </p:cNvGraphicFramePr>
          <p:nvPr/>
        </p:nvGraphicFramePr>
        <p:xfrm>
          <a:off x="945150" y="1780431"/>
          <a:ext cx="7979073" cy="4615994"/>
        </p:xfrm>
        <a:graphic>
          <a:graphicData uri="http://schemas.openxmlformats.org/drawingml/2006/table">
            <a:tbl>
              <a:tblPr rtl="1">
                <a:tableStyleId>{284E427A-3D55-4303-BF80-6455036E1DE7}</a:tableStyleId>
              </a:tblPr>
              <a:tblGrid>
                <a:gridCol w="1800051">
                  <a:extLst>
                    <a:ext uri="{9D8B030D-6E8A-4147-A177-3AD203B41FA5}">
                      <a16:colId xmlns="" xmlns:a16="http://schemas.microsoft.com/office/drawing/2014/main" val="20000"/>
                    </a:ext>
                  </a:extLst>
                </a:gridCol>
                <a:gridCol w="2674115">
                  <a:extLst>
                    <a:ext uri="{9D8B030D-6E8A-4147-A177-3AD203B41FA5}">
                      <a16:colId xmlns="" xmlns:a16="http://schemas.microsoft.com/office/drawing/2014/main" val="20001"/>
                    </a:ext>
                  </a:extLst>
                </a:gridCol>
                <a:gridCol w="1800051">
                  <a:extLst>
                    <a:ext uri="{9D8B030D-6E8A-4147-A177-3AD203B41FA5}">
                      <a16:colId xmlns="" xmlns:a16="http://schemas.microsoft.com/office/drawing/2014/main" val="20002"/>
                    </a:ext>
                  </a:extLst>
                </a:gridCol>
                <a:gridCol w="1704857">
                  <a:extLst>
                    <a:ext uri="{9D8B030D-6E8A-4147-A177-3AD203B41FA5}">
                      <a16:colId xmlns="" xmlns:a16="http://schemas.microsoft.com/office/drawing/2014/main" val="20003"/>
                    </a:ext>
                  </a:extLst>
                </a:gridCol>
              </a:tblGrid>
              <a:tr h="1299155">
                <a:tc rowSpan="2">
                  <a:txBody>
                    <a:bodyPr/>
                    <a:lstStyle/>
                    <a:p>
                      <a:pPr algn="ctr" rtl="1" fontAlgn="ctr"/>
                      <a:r>
                        <a:rPr lang="fa-IR" sz="900" u="none" strike="noStrike" dirty="0">
                          <a:effectLst>
                            <a:outerShdw blurRad="38100" dist="38100" dir="2700000" algn="tl">
                              <a:srgbClr val="000000">
                                <a:alpha val="43137"/>
                              </a:srgbClr>
                            </a:outerShdw>
                          </a:effectLst>
                          <a:cs typeface="B Bardiya" pitchFamily="2" charset="-78"/>
                        </a:rPr>
                        <a:t>هماهنگی های طرح با فضای پیرامون آن </a:t>
                      </a:r>
                      <a:endParaRPr lang="fa-IR" sz="900" b="0" i="0" u="none" strike="noStrike" dirty="0">
                        <a:solidFill>
                          <a:srgbClr val="000000"/>
                        </a:solidFill>
                        <a:effectLst>
                          <a:outerShdw blurRad="38100" dist="38100" dir="2700000" algn="tl">
                            <a:srgbClr val="000000">
                              <a:alpha val="43137"/>
                            </a:srgbClr>
                          </a:outerShdw>
                        </a:effectLst>
                        <a:latin typeface="B Homa"/>
                        <a:cs typeface="B Bardiya" pitchFamily="2" charset="-78"/>
                      </a:endParaRPr>
                    </a:p>
                  </a:txBody>
                  <a:tcPr marL="5195" marR="5195" marT="5195" marB="0" vert="vert270" anchor="ctr">
                    <a:cell3D prstMaterial="dkEdge">
                      <a:bevel prst="relaxedInset"/>
                      <a:lightRig rig="flood" dir="t"/>
                    </a:cell3D>
                  </a:tcPr>
                </a:tc>
                <a:tc rowSpan="2">
                  <a:txBody>
                    <a:bodyPr/>
                    <a:lstStyle/>
                    <a:p>
                      <a:pPr algn="justLow" rtl="1" fontAlgn="ctr"/>
                      <a:r>
                        <a:rPr lang="fa-IR" sz="900" u="none" strike="noStrike" dirty="0">
                          <a:cs typeface="B Bardiya" pitchFamily="2" charset="-78"/>
                        </a:rPr>
                        <a:t>بتوانند به هر دو بعد اصلی شهر شناختی طرح پاسخگویی کنند:بعد محلی و موضعی و بعد شیراز بزرگ .</a:t>
                      </a:r>
                      <a:endParaRPr lang="fa-IR" sz="900" b="0" i="0" u="none" strike="noStrike" dirty="0">
                        <a:solidFill>
                          <a:srgbClr val="000000"/>
                        </a:solidFill>
                        <a:latin typeface="B Homa"/>
                        <a:cs typeface="B Bardiya" pitchFamily="2" charset="-78"/>
                      </a:endParaRPr>
                    </a:p>
                  </a:txBody>
                  <a:tcPr marL="5195" marR="5195" marT="5195" marB="0" anchor="ctr">
                    <a:cell3D prstMaterial="dkEdge">
                      <a:bevel prst="relaxedInset"/>
                      <a:lightRig rig="flood" dir="t"/>
                    </a:cell3D>
                  </a:tcPr>
                </a:tc>
                <a:tc>
                  <a:txBody>
                    <a:bodyPr/>
                    <a:lstStyle/>
                    <a:p>
                      <a:pPr algn="justLow" rtl="1" fontAlgn="t"/>
                      <a:r>
                        <a:rPr lang="fa-IR" sz="800" u="none" strike="noStrike" dirty="0">
                          <a:cs typeface="B Bardiya" pitchFamily="2" charset="-78"/>
                        </a:rPr>
                        <a:t>سنجش و گزینش کاربری های خاص برای محوطه صورت گرفته و رده های خاصی از بناهایی که به فعالیت های تجاری و فرهنگی و خدماتی و سکونتی ،برای  بخش خصوصی  و نیز برای بخش دولتی و نیمه دولتی اختصاص دارند ،به میان آورده شده اند </a:t>
                      </a:r>
                      <a:endParaRPr lang="fa-IR" sz="800" b="0" i="0" u="none" strike="noStrike" dirty="0">
                        <a:solidFill>
                          <a:srgbClr val="000000"/>
                        </a:solidFill>
                        <a:latin typeface="B Homa"/>
                        <a:cs typeface="B Bardiya" pitchFamily="2" charset="-78"/>
                      </a:endParaRPr>
                    </a:p>
                  </a:txBody>
                  <a:tcPr marL="5195" marR="5195" marT="5195" marB="0" anchor="ctr">
                    <a:cell3D prstMaterial="dkEdge">
                      <a:bevel prst="relaxedInset"/>
                      <a:lightRig rig="flood" dir="t"/>
                    </a:cell3D>
                  </a:tcPr>
                </a:tc>
                <a:tc>
                  <a:txBody>
                    <a:bodyPr/>
                    <a:lstStyle/>
                    <a:p>
                      <a:pPr algn="justLow" rtl="0" fontAlgn="ctr"/>
                      <a:r>
                        <a:rPr lang="en-US" sz="800" u="none" strike="noStrike">
                          <a:cs typeface="B Bardiya" pitchFamily="2" charset="-78"/>
                        </a:rPr>
                        <a:t> </a:t>
                      </a:r>
                      <a:endParaRPr lang="en-US" sz="800" b="0" i="0" u="none" strike="noStrike">
                        <a:solidFill>
                          <a:srgbClr val="000000"/>
                        </a:solidFill>
                        <a:latin typeface="B Homa"/>
                        <a:cs typeface="B Bardiya" pitchFamily="2" charset="-78"/>
                      </a:endParaRPr>
                    </a:p>
                  </a:txBody>
                  <a:tcPr marL="5195" marR="5195" marT="5195" marB="0" anchor="ctr">
                    <a:cell3D prstMaterial="dkEdge">
                      <a:bevel prst="relaxedInset"/>
                      <a:lightRig rig="flood" dir="t"/>
                    </a:cell3D>
                  </a:tcPr>
                </a:tc>
                <a:extLst>
                  <a:ext uri="{0D108BD9-81ED-4DB2-BD59-A6C34878D82A}">
                    <a16:rowId xmlns="" xmlns:a16="http://schemas.microsoft.com/office/drawing/2014/main" val="10000"/>
                  </a:ext>
                </a:extLst>
              </a:tr>
              <a:tr h="704012">
                <a:tc vMerge="1">
                  <a:txBody>
                    <a:bodyPr/>
                    <a:lstStyle/>
                    <a:p>
                      <a:endParaRPr lang="en-US"/>
                    </a:p>
                  </a:txBody>
                  <a:tcPr/>
                </a:tc>
                <a:tc vMerge="1">
                  <a:txBody>
                    <a:bodyPr/>
                    <a:lstStyle/>
                    <a:p>
                      <a:endParaRPr lang="en-US"/>
                    </a:p>
                  </a:txBody>
                  <a:tcPr/>
                </a:tc>
                <a:tc>
                  <a:txBody>
                    <a:bodyPr/>
                    <a:lstStyle/>
                    <a:p>
                      <a:pPr algn="justLow" rtl="1" fontAlgn="t"/>
                      <a:r>
                        <a:rPr lang="fa-IR" sz="800" u="none" strike="noStrike">
                          <a:cs typeface="B Bardiya" pitchFamily="2" charset="-78"/>
                        </a:rPr>
                        <a:t>تمامی حجم گذاری ها بر سطح بین الحرمین از اصل هماهنگی با بافت شهری و حرمت گذاری بر پیشینه ها و موجودیت های مذهبی و فرهنگی فضاهای مجاور پیروی کرده اند </a:t>
                      </a:r>
                      <a:endParaRPr lang="fa-IR" sz="800" b="0" i="0" u="none" strike="noStrike">
                        <a:solidFill>
                          <a:srgbClr val="000000"/>
                        </a:solidFill>
                        <a:latin typeface="B Homa"/>
                        <a:cs typeface="B Bardiya" pitchFamily="2" charset="-78"/>
                      </a:endParaRPr>
                    </a:p>
                  </a:txBody>
                  <a:tcPr marL="5195" marR="5195" marT="5195" marB="0" anchor="ctr">
                    <a:cell3D prstMaterial="dkEdge">
                      <a:bevel prst="relaxedInset"/>
                      <a:lightRig rig="flood" dir="t"/>
                    </a:cell3D>
                  </a:tcPr>
                </a:tc>
                <a:tc>
                  <a:txBody>
                    <a:bodyPr/>
                    <a:lstStyle/>
                    <a:p>
                      <a:pPr algn="justLow" rtl="1" fontAlgn="ctr"/>
                      <a:r>
                        <a:rPr lang="fa-IR" sz="800" u="none" strike="noStrike">
                          <a:cs typeface="B Bardiya" pitchFamily="2" charset="-78"/>
                        </a:rPr>
                        <a:t>نکته با عنایت به نظم حاکم بر ارتفاع ها و بر فاصله ها و بر تناسب های میان بناهی طرح ریزی شده مشهود است .</a:t>
                      </a:r>
                      <a:endParaRPr lang="fa-IR" sz="800" b="0" i="0" u="none" strike="noStrike">
                        <a:solidFill>
                          <a:srgbClr val="000000"/>
                        </a:solidFill>
                        <a:latin typeface="B Homa"/>
                        <a:cs typeface="B Bardiya" pitchFamily="2" charset="-78"/>
                      </a:endParaRPr>
                    </a:p>
                  </a:txBody>
                  <a:tcPr marL="5195" marR="5195" marT="5195" marB="0" anchor="ctr">
                    <a:cell3D prstMaterial="dkEdge">
                      <a:bevel prst="relaxedInset"/>
                      <a:lightRig rig="flood" dir="t"/>
                    </a:cell3D>
                  </a:tcPr>
                </a:tc>
                <a:extLst>
                  <a:ext uri="{0D108BD9-81ED-4DB2-BD59-A6C34878D82A}">
                    <a16:rowId xmlns="" xmlns:a16="http://schemas.microsoft.com/office/drawing/2014/main" val="10001"/>
                  </a:ext>
                </a:extLst>
              </a:tr>
              <a:tr h="725785">
                <a:tc rowSpan="2">
                  <a:txBody>
                    <a:bodyPr/>
                    <a:lstStyle/>
                    <a:p>
                      <a:pPr algn="ctr" rtl="1" fontAlgn="ctr"/>
                      <a:r>
                        <a:rPr lang="fa-IR" sz="900" u="none" strike="noStrike" dirty="0">
                          <a:effectLst>
                            <a:outerShdw blurRad="38100" dist="38100" dir="2700000" algn="tl">
                              <a:srgbClr val="000000">
                                <a:alpha val="43137"/>
                              </a:srgbClr>
                            </a:outerShdw>
                          </a:effectLst>
                          <a:cs typeface="B Bardiya" pitchFamily="2" charset="-78"/>
                        </a:rPr>
                        <a:t>تامین آرامش و ایمنی زندگی در محوطه </a:t>
                      </a:r>
                      <a:endParaRPr lang="fa-IR" sz="900" b="0" i="0" u="none" strike="noStrike" dirty="0">
                        <a:solidFill>
                          <a:srgbClr val="000000"/>
                        </a:solidFill>
                        <a:effectLst>
                          <a:outerShdw blurRad="38100" dist="38100" dir="2700000" algn="tl">
                            <a:srgbClr val="000000">
                              <a:alpha val="43137"/>
                            </a:srgbClr>
                          </a:outerShdw>
                        </a:effectLst>
                        <a:latin typeface="B Homa"/>
                        <a:cs typeface="B Bardiya" pitchFamily="2" charset="-78"/>
                      </a:endParaRPr>
                    </a:p>
                  </a:txBody>
                  <a:tcPr marL="5195" marR="5195" marT="5195" marB="0" vert="vert270" anchor="ctr">
                    <a:cell3D prstMaterial="dkEdge">
                      <a:bevel prst="relaxedInset"/>
                      <a:lightRig rig="flood" dir="t"/>
                    </a:cell3D>
                  </a:tcPr>
                </a:tc>
                <a:tc rowSpan="2">
                  <a:txBody>
                    <a:bodyPr/>
                    <a:lstStyle/>
                    <a:p>
                      <a:pPr algn="justLow" rtl="1" fontAlgn="ctr"/>
                      <a:r>
                        <a:rPr lang="fa-IR" sz="800" u="none" strike="noStrike">
                          <a:cs typeface="B Bardiya" pitchFamily="2" charset="-78"/>
                        </a:rPr>
                        <a:t>برای ساکنان و شاغلان در محوطه طرح و برای مراجعه کنندگان به واحدهای گوناگون اداری ،فرهنگی ،اجتماعی ،خدماتی ،تجاری ومذهبی موجود در آن ،حد بالایی از آرامش و ایمنی در نظر گرفته شده است </a:t>
                      </a:r>
                      <a:endParaRPr lang="fa-IR" sz="800" b="0" i="0" u="none" strike="noStrike">
                        <a:solidFill>
                          <a:srgbClr val="000000"/>
                        </a:solidFill>
                        <a:latin typeface="B Homa"/>
                        <a:cs typeface="B Bardiya" pitchFamily="2" charset="-78"/>
                      </a:endParaRPr>
                    </a:p>
                  </a:txBody>
                  <a:tcPr marL="5195" marR="5195" marT="5195" marB="0" anchor="ctr">
                    <a:cell3D prstMaterial="dkEdge">
                      <a:bevel prst="relaxedInset"/>
                      <a:lightRig rig="flood" dir="t"/>
                    </a:cell3D>
                  </a:tcPr>
                </a:tc>
                <a:tc>
                  <a:txBody>
                    <a:bodyPr/>
                    <a:lstStyle/>
                    <a:p>
                      <a:pPr algn="justLow" rtl="1" fontAlgn="t"/>
                      <a:r>
                        <a:rPr lang="fa-IR" sz="800" u="none" strike="noStrike" dirty="0">
                          <a:cs typeface="B Bardiya" pitchFamily="2" charset="-78"/>
                        </a:rPr>
                        <a:t>نظم یافتگی حرکت پیاده ها و به دور نگه داشتن تمامی وسائط نقلیه موتوری ،دور ماندن از آلودگی صوتی و زیر پوشش بردن ابزارهای زندگی ای که دیدن آن ها ضروری نیست</a:t>
                      </a:r>
                      <a:endParaRPr lang="fa-IR" sz="800" b="0" i="0" u="none" strike="noStrike" dirty="0">
                        <a:solidFill>
                          <a:srgbClr val="000000"/>
                        </a:solidFill>
                        <a:latin typeface="B Homa"/>
                        <a:cs typeface="B Bardiya" pitchFamily="2" charset="-78"/>
                      </a:endParaRPr>
                    </a:p>
                  </a:txBody>
                  <a:tcPr marL="5195" marR="5195" marT="5195" marB="0" anchor="ctr">
                    <a:cell3D prstMaterial="dkEdge">
                      <a:bevel prst="relaxedInset"/>
                      <a:lightRig rig="flood" dir="t"/>
                    </a:cell3D>
                  </a:tcPr>
                </a:tc>
                <a:tc rowSpan="2">
                  <a:txBody>
                    <a:bodyPr/>
                    <a:lstStyle/>
                    <a:p>
                      <a:pPr algn="justLow" rtl="1" fontAlgn="ctr"/>
                      <a:r>
                        <a:rPr lang="fa-IR" sz="800" u="none" strike="noStrike">
                          <a:cs typeface="B Bardiya" pitchFamily="2" charset="-78"/>
                        </a:rPr>
                        <a:t>یا لزوم جابه جا کردن خاک های آلوده به مواد و مصالح ساختمانی که تا عمق متوسط 4.5 متر تقریبا در تمامی سطح محوطه وجود دارند همزمان است ؛چیزی که تعبیه پارکینگ ها و سواره راه ها و انبارها و مرکزهای تاسیسات را میسور می دارد </a:t>
                      </a:r>
                      <a:endParaRPr lang="fa-IR" sz="800" b="0" i="0" u="none" strike="noStrike">
                        <a:solidFill>
                          <a:srgbClr val="000000"/>
                        </a:solidFill>
                        <a:latin typeface="B Homa"/>
                        <a:cs typeface="B Bardiya" pitchFamily="2" charset="-78"/>
                      </a:endParaRPr>
                    </a:p>
                  </a:txBody>
                  <a:tcPr marL="5195" marR="5195" marT="5195" marB="0" anchor="ctr">
                    <a:cell3D prstMaterial="dkEdge">
                      <a:bevel prst="relaxedInset"/>
                      <a:lightRig rig="flood" dir="t"/>
                    </a:cell3D>
                  </a:tcPr>
                </a:tc>
                <a:extLst>
                  <a:ext uri="{0D108BD9-81ED-4DB2-BD59-A6C34878D82A}">
                    <a16:rowId xmlns="" xmlns:a16="http://schemas.microsoft.com/office/drawing/2014/main" val="10002"/>
                  </a:ext>
                </a:extLst>
              </a:tr>
              <a:tr h="486276">
                <a:tc vMerge="1">
                  <a:txBody>
                    <a:bodyPr/>
                    <a:lstStyle/>
                    <a:p>
                      <a:endParaRPr lang="en-US"/>
                    </a:p>
                  </a:txBody>
                  <a:tcPr/>
                </a:tc>
                <a:tc vMerge="1">
                  <a:txBody>
                    <a:bodyPr/>
                    <a:lstStyle/>
                    <a:p>
                      <a:endParaRPr lang="en-US"/>
                    </a:p>
                  </a:txBody>
                  <a:tcPr/>
                </a:tc>
                <a:tc>
                  <a:txBody>
                    <a:bodyPr/>
                    <a:lstStyle/>
                    <a:p>
                      <a:pPr algn="justLow" rtl="1" fontAlgn="t"/>
                      <a:r>
                        <a:rPr lang="fa-IR" sz="800" u="none" strike="noStrike" dirty="0">
                          <a:cs typeface="B Bardiya" pitchFamily="2" charset="-78"/>
                        </a:rPr>
                        <a:t>در این زمینه بهره وری از عناصری مانند آب ،سبزه ،سنگ کار شده ،سایه ، مورد نظر بوده است.</a:t>
                      </a:r>
                      <a:endParaRPr lang="fa-IR" sz="800" b="0" i="0" u="none" strike="noStrike" dirty="0">
                        <a:solidFill>
                          <a:srgbClr val="000000"/>
                        </a:solidFill>
                        <a:latin typeface="B Homa"/>
                        <a:cs typeface="B Bardiya" pitchFamily="2" charset="-78"/>
                      </a:endParaRPr>
                    </a:p>
                  </a:txBody>
                  <a:tcPr marL="5195" marR="5195" marT="5195" marB="0" anchor="ctr">
                    <a:cell3D prstMaterial="dkEdge">
                      <a:bevel prst="relaxedInset"/>
                      <a:lightRig rig="flood" dir="t"/>
                    </a:cell3D>
                  </a:tcPr>
                </a:tc>
                <a:tc vMerge="1">
                  <a:txBody>
                    <a:bodyPr/>
                    <a:lstStyle/>
                    <a:p>
                      <a:endParaRPr lang="en-US"/>
                    </a:p>
                  </a:txBody>
                  <a:tcPr/>
                </a:tc>
                <a:extLst>
                  <a:ext uri="{0D108BD9-81ED-4DB2-BD59-A6C34878D82A}">
                    <a16:rowId xmlns="" xmlns:a16="http://schemas.microsoft.com/office/drawing/2014/main" val="10003"/>
                  </a:ext>
                </a:extLst>
              </a:tr>
              <a:tr h="1400766">
                <a:tc>
                  <a:txBody>
                    <a:bodyPr/>
                    <a:lstStyle/>
                    <a:p>
                      <a:pPr algn="ctr" rtl="0" fontAlgn="ctr"/>
                      <a:r>
                        <a:rPr lang="en-US" sz="900" u="none" strike="noStrike" dirty="0">
                          <a:effectLst>
                            <a:outerShdw blurRad="38100" dist="38100" dir="2700000" algn="tl">
                              <a:srgbClr val="000000">
                                <a:alpha val="43137"/>
                              </a:srgbClr>
                            </a:outerShdw>
                          </a:effectLst>
                          <a:cs typeface="B Bardiya" pitchFamily="2" charset="-78"/>
                        </a:rPr>
                        <a:t>ü</a:t>
                      </a:r>
                      <a:r>
                        <a:rPr lang="fa-IR" sz="900" u="none" strike="noStrike" dirty="0">
                          <a:effectLst>
                            <a:outerShdw blurRad="38100" dist="38100" dir="2700000" algn="tl">
                              <a:srgbClr val="000000">
                                <a:alpha val="43137"/>
                              </a:srgbClr>
                            </a:outerShdw>
                          </a:effectLst>
                          <a:cs typeface="B Bardiya" pitchFamily="2" charset="-78"/>
                        </a:rPr>
                        <a:t>وحدت و استمرار هویت معمارانه در پهنه محوطه </a:t>
                      </a:r>
                      <a:endParaRPr lang="fa-IR" sz="900" b="0" i="0" u="none" strike="noStrike" dirty="0">
                        <a:solidFill>
                          <a:srgbClr val="000000"/>
                        </a:solidFill>
                        <a:effectLst>
                          <a:outerShdw blurRad="38100" dist="38100" dir="2700000" algn="tl">
                            <a:srgbClr val="000000">
                              <a:alpha val="43137"/>
                            </a:srgbClr>
                          </a:outerShdw>
                        </a:effectLst>
                        <a:latin typeface="B Homa"/>
                        <a:cs typeface="B Bardiya" pitchFamily="2" charset="-78"/>
                      </a:endParaRPr>
                    </a:p>
                  </a:txBody>
                  <a:tcPr marL="5195" marR="5195" marT="5195" marB="0" vert="vert270" anchor="ctr">
                    <a:cell3D prstMaterial="dkEdge">
                      <a:bevel prst="relaxedInset"/>
                      <a:lightRig rig="flood" dir="t"/>
                    </a:cell3D>
                  </a:tcPr>
                </a:tc>
                <a:tc>
                  <a:txBody>
                    <a:bodyPr/>
                    <a:lstStyle/>
                    <a:p>
                      <a:pPr algn="justLow" rtl="1" fontAlgn="t"/>
                      <a:r>
                        <a:rPr lang="fa-IR" sz="800" u="none" strike="noStrike" dirty="0">
                          <a:cs typeface="B Bardiya" pitchFamily="2" charset="-78"/>
                        </a:rPr>
                        <a:t>گذر در طول این راه امکان می دهد که فضاهای شهری برخوردار از این کشش بیشتر تشخصشان دریافت شود ؛از یکدیگر متمایز بماننند و هر یک به تناسب کاربری ها و هویت خاصی که دارند فضای پیرامونی خاص خود را داشته باشند . از سوی دیگر نیاز به کاربری هایی که متنوع اند و ساختمان هایی متفاوت می طلبند ،مخاطره خورده شدن محوطه های همگانی شهر را به همراه دارد و برای پاسخگویی درست به آن تمهیداتی لازم اند</a:t>
                      </a:r>
                      <a:endParaRPr lang="fa-IR" sz="800" b="0" i="0" u="none" strike="noStrike" dirty="0">
                        <a:solidFill>
                          <a:srgbClr val="000000"/>
                        </a:solidFill>
                        <a:latin typeface="B Homa"/>
                        <a:cs typeface="B Bardiya" pitchFamily="2" charset="-78"/>
                      </a:endParaRPr>
                    </a:p>
                  </a:txBody>
                  <a:tcPr marL="5195" marR="5195" marT="5195" marB="0" anchor="ctr">
                    <a:cell3D prstMaterial="dkEdge">
                      <a:bevel prst="relaxedInset"/>
                      <a:lightRig rig="flood" dir="t"/>
                    </a:cell3D>
                  </a:tcPr>
                </a:tc>
                <a:tc>
                  <a:txBody>
                    <a:bodyPr/>
                    <a:lstStyle/>
                    <a:p>
                      <a:pPr algn="justLow" rtl="1" fontAlgn="ctr"/>
                      <a:r>
                        <a:rPr lang="fa-IR" sz="800" u="none" strike="noStrike">
                          <a:cs typeface="B Bardiya" pitchFamily="2" charset="-78"/>
                        </a:rPr>
                        <a:t>از راه بصری و به اتکا درک مفاهیم ،گذری متشخص و یگانه از کل به اجزا فضای محوطه را میسور می دارد .</a:t>
                      </a:r>
                      <a:endParaRPr lang="fa-IR" sz="800" b="0" i="0" u="none" strike="noStrike">
                        <a:solidFill>
                          <a:srgbClr val="000000"/>
                        </a:solidFill>
                        <a:latin typeface="B Homa"/>
                        <a:cs typeface="B Bardiya" pitchFamily="2" charset="-78"/>
                      </a:endParaRPr>
                    </a:p>
                  </a:txBody>
                  <a:tcPr marL="5195" marR="5195" marT="5195" marB="0" anchor="ctr">
                    <a:cell3D prstMaterial="dkEdge">
                      <a:bevel prst="relaxedInset"/>
                      <a:lightRig rig="flood" dir="t"/>
                    </a:cell3D>
                  </a:tcPr>
                </a:tc>
                <a:tc>
                  <a:txBody>
                    <a:bodyPr/>
                    <a:lstStyle/>
                    <a:p>
                      <a:pPr algn="justLow" rtl="1" fontAlgn="t"/>
                      <a:r>
                        <a:rPr lang="fa-IR" sz="800" u="none" strike="noStrike" dirty="0">
                          <a:cs typeface="B Bardiya" pitchFamily="2" charset="-78"/>
                        </a:rPr>
                        <a:t>در این زمینه طراحی بناهای متملایز و متشابهی که به وسیله عناصر معمارانه ای یکسان به یکدیگر پیوند می خورند و تامین ارتباطات متشابه میان ساختمان ها و بهره وری کنندگان از آن ها در تمامی پهنه محوطه ،کارایی پیدا کرده و فضایی را آرایش داده برخوردار از وحدت و استمرار هویت </a:t>
                      </a:r>
                      <a:endParaRPr lang="fa-IR" sz="800" b="0" i="0" u="none" strike="noStrike" dirty="0">
                        <a:solidFill>
                          <a:srgbClr val="000000"/>
                        </a:solidFill>
                        <a:latin typeface="B Homa"/>
                        <a:cs typeface="B Bardiya" pitchFamily="2" charset="-78"/>
                      </a:endParaRPr>
                    </a:p>
                  </a:txBody>
                  <a:tcPr marL="5195" marR="5195" marT="5195" marB="0" anchor="ctr">
                    <a:cell3D prstMaterial="dkEdge">
                      <a:bevel prst="relaxedInset"/>
                      <a:lightRig rig="flood" dir="t"/>
                    </a:cell3D>
                  </a:tcPr>
                </a:tc>
                <a:extLst>
                  <a:ext uri="{0D108BD9-81ED-4DB2-BD59-A6C34878D82A}">
                    <a16:rowId xmlns="" xmlns:a16="http://schemas.microsoft.com/office/drawing/2014/main" val="10004"/>
                  </a:ext>
                </a:extLst>
              </a:tr>
            </a:tbl>
          </a:graphicData>
        </a:graphic>
      </p:graphicFrame>
    </p:spTree>
    <p:extLst>
      <p:ext uri="{BB962C8B-B14F-4D97-AF65-F5344CB8AC3E}">
        <p14:creationId xmlns:p14="http://schemas.microsoft.com/office/powerpoint/2010/main" val="44663244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66"/>
          <p:cNvGrpSpPr/>
          <p:nvPr/>
        </p:nvGrpSpPr>
        <p:grpSpPr>
          <a:xfrm>
            <a:off x="0" y="263769"/>
            <a:ext cx="9144000" cy="6327790"/>
            <a:chOff x="0" y="0"/>
            <a:chExt cx="9144000" cy="6855106"/>
          </a:xfrm>
        </p:grpSpPr>
        <p:pic>
          <p:nvPicPr>
            <p:cNvPr id="3" name="Picture 2" descr="E:\baft farsoode\ax\pic\bird%20view.jpg"/>
            <p:cNvPicPr>
              <a:picLocks noChangeAspect="1" noChangeArrowheads="1"/>
            </p:cNvPicPr>
            <p:nvPr/>
          </p:nvPicPr>
          <p:blipFill>
            <a:blip r:embed="rId2">
              <a:clrChange>
                <a:clrFrom>
                  <a:srgbClr val="000000"/>
                </a:clrFrom>
                <a:clrTo>
                  <a:srgbClr val="000000">
                    <a:alpha val="0"/>
                  </a:srgbClr>
                </a:clrTo>
              </a:clrChange>
              <a:duotone>
                <a:schemeClr val="accent6">
                  <a:shade val="45000"/>
                  <a:satMod val="135000"/>
                </a:schemeClr>
                <a:prstClr val="white"/>
              </a:duotone>
              <a:lum bright="20000" contrast="-75000"/>
            </a:blip>
            <a:srcRect/>
            <a:stretch>
              <a:fillRect/>
            </a:stretch>
          </p:blipFill>
          <p:spPr bwMode="auto">
            <a:xfrm>
              <a:off x="0" y="2694698"/>
              <a:ext cx="9144000" cy="4160408"/>
            </a:xfrm>
            <a:prstGeom prst="rect">
              <a:avLst/>
            </a:prstGeom>
            <a:ln>
              <a:noFill/>
            </a:ln>
            <a:effectLst>
              <a:outerShdw blurRad="50800" dist="50800" dir="2700000" algn="tl" rotWithShape="0">
                <a:schemeClr val="tx1">
                  <a:alpha val="40000"/>
                </a:schemeClr>
              </a:outerShdw>
            </a:effectLst>
          </p:spPr>
        </p:pic>
        <p:grpSp>
          <p:nvGrpSpPr>
            <p:cNvPr id="4" name="Group 259"/>
            <p:cNvGrpSpPr/>
            <p:nvPr/>
          </p:nvGrpSpPr>
          <p:grpSpPr>
            <a:xfrm flipV="1">
              <a:off x="271048" y="857232"/>
              <a:ext cx="5944026" cy="4143404"/>
              <a:chOff x="-236" y="1676402"/>
              <a:chExt cx="5944026" cy="5181601"/>
            </a:xfrm>
          </p:grpSpPr>
          <p:sp>
            <p:nvSpPr>
              <p:cNvPr id="250" name="Rectangle 25"/>
              <p:cNvSpPr>
                <a:spLocks noChangeArrowheads="1"/>
              </p:cNvSpPr>
              <p:nvPr/>
            </p:nvSpPr>
            <p:spPr bwMode="auto">
              <a:xfrm>
                <a:off x="329988" y="4038602"/>
                <a:ext cx="165112" cy="2667001"/>
              </a:xfrm>
              <a:prstGeom prst="rect">
                <a:avLst/>
              </a:prstGeom>
              <a:gradFill rotWithShape="1">
                <a:gsLst>
                  <a:gs pos="0">
                    <a:schemeClr val="bg1">
                      <a:lumMod val="65000"/>
                    </a:schemeClr>
                  </a:gs>
                  <a:gs pos="100000">
                    <a:srgbClr val="FFFFCC"/>
                  </a:gs>
                </a:gsLst>
                <a:lin ang="5400000" scaled="1"/>
              </a:gradFill>
              <a:ln w="9525">
                <a:noFill/>
                <a:miter lim="800000"/>
                <a:headEnd/>
                <a:tailEnd/>
              </a:ln>
              <a:effectLst/>
            </p:spPr>
            <p:txBody>
              <a:bodyPr wrap="none" anchor="ctr"/>
              <a:lstStyle/>
              <a:p>
                <a:pPr>
                  <a:defRPr/>
                </a:pPr>
                <a:endParaRPr lang="fa-IR" sz="1662" kern="0">
                  <a:solidFill>
                    <a:sysClr val="windowText" lastClr="000000"/>
                  </a:solidFill>
                </a:endParaRPr>
              </a:p>
            </p:txBody>
          </p:sp>
          <p:sp>
            <p:nvSpPr>
              <p:cNvPr id="251" name="Rectangle 26"/>
              <p:cNvSpPr>
                <a:spLocks noChangeArrowheads="1"/>
              </p:cNvSpPr>
              <p:nvPr/>
            </p:nvSpPr>
            <p:spPr bwMode="auto">
              <a:xfrm>
                <a:off x="164876" y="6400803"/>
                <a:ext cx="3219681" cy="152400"/>
              </a:xfrm>
              <a:prstGeom prst="rect">
                <a:avLst/>
              </a:prstGeom>
              <a:gradFill rotWithShape="1">
                <a:gsLst>
                  <a:gs pos="0">
                    <a:srgbClr val="FFFFCC"/>
                  </a:gs>
                  <a:gs pos="100000">
                    <a:srgbClr val="FFFFCC">
                      <a:gamma/>
                      <a:shade val="46275"/>
                      <a:invGamma/>
                    </a:srgbClr>
                  </a:gs>
                </a:gsLst>
                <a:lin ang="0" scaled="1"/>
              </a:gradFill>
              <a:ln w="9525">
                <a:noFill/>
                <a:miter lim="800000"/>
                <a:headEnd/>
                <a:tailEnd/>
              </a:ln>
              <a:effectLst/>
            </p:spPr>
            <p:txBody>
              <a:bodyPr wrap="none" anchor="ctr"/>
              <a:lstStyle/>
              <a:p>
                <a:pPr>
                  <a:defRPr/>
                </a:pPr>
                <a:endParaRPr lang="fa-IR" sz="1662" kern="0">
                  <a:solidFill>
                    <a:sysClr val="windowText" lastClr="000000"/>
                  </a:solidFill>
                </a:endParaRPr>
              </a:p>
            </p:txBody>
          </p:sp>
          <p:sp>
            <p:nvSpPr>
              <p:cNvPr id="252" name="Rectangle 27"/>
              <p:cNvSpPr>
                <a:spLocks noChangeArrowheads="1"/>
              </p:cNvSpPr>
              <p:nvPr/>
            </p:nvSpPr>
            <p:spPr bwMode="auto">
              <a:xfrm>
                <a:off x="495100" y="5791203"/>
                <a:ext cx="82556" cy="609600"/>
              </a:xfrm>
              <a:prstGeom prst="rect">
                <a:avLst/>
              </a:prstGeom>
              <a:solidFill>
                <a:srgbClr val="CC9900"/>
              </a:solidFill>
              <a:ln w="9525">
                <a:noFill/>
                <a:miter lim="800000"/>
                <a:headEnd/>
                <a:tailEnd/>
              </a:ln>
              <a:effectLst/>
            </p:spPr>
            <p:txBody>
              <a:bodyPr wrap="none" anchor="ctr"/>
              <a:lstStyle/>
              <a:p>
                <a:pPr>
                  <a:defRPr/>
                </a:pPr>
                <a:endParaRPr lang="fa-IR" sz="1662" kern="0">
                  <a:solidFill>
                    <a:sysClr val="windowText" lastClr="000000"/>
                  </a:solidFill>
                </a:endParaRPr>
              </a:p>
            </p:txBody>
          </p:sp>
          <p:sp>
            <p:nvSpPr>
              <p:cNvPr id="253" name="Rectangle 28"/>
              <p:cNvSpPr>
                <a:spLocks noChangeArrowheads="1"/>
              </p:cNvSpPr>
              <p:nvPr/>
            </p:nvSpPr>
            <p:spPr bwMode="auto">
              <a:xfrm rot="5400000">
                <a:off x="828501" y="6073757"/>
                <a:ext cx="76200" cy="577891"/>
              </a:xfrm>
              <a:prstGeom prst="rect">
                <a:avLst/>
              </a:prstGeom>
              <a:solidFill>
                <a:srgbClr val="CC9900"/>
              </a:solidFill>
              <a:ln w="9525">
                <a:noFill/>
                <a:miter lim="800000"/>
                <a:headEnd/>
                <a:tailEnd/>
              </a:ln>
              <a:effectLst/>
            </p:spPr>
            <p:txBody>
              <a:bodyPr wrap="none" anchor="ctr"/>
              <a:lstStyle/>
              <a:p>
                <a:pPr>
                  <a:defRPr/>
                </a:pPr>
                <a:endParaRPr lang="fa-IR" sz="1662" kern="0">
                  <a:solidFill>
                    <a:sysClr val="windowText" lastClr="000000"/>
                  </a:solidFill>
                </a:endParaRPr>
              </a:p>
            </p:txBody>
          </p:sp>
          <p:sp>
            <p:nvSpPr>
              <p:cNvPr id="254" name="Line 29"/>
              <p:cNvSpPr>
                <a:spLocks noChangeShapeType="1"/>
              </p:cNvSpPr>
              <p:nvPr/>
            </p:nvSpPr>
            <p:spPr bwMode="auto">
              <a:xfrm>
                <a:off x="3384557" y="6477003"/>
                <a:ext cx="1568562" cy="0"/>
              </a:xfrm>
              <a:prstGeom prst="line">
                <a:avLst/>
              </a:prstGeom>
              <a:ln w="12700">
                <a:prstDash val="sysDot"/>
                <a:headEnd/>
                <a:tailEnd/>
              </a:ln>
            </p:spPr>
            <p:style>
              <a:lnRef idx="1">
                <a:schemeClr val="dk1"/>
              </a:lnRef>
              <a:fillRef idx="0">
                <a:schemeClr val="dk1"/>
              </a:fillRef>
              <a:effectRef idx="0">
                <a:schemeClr val="dk1"/>
              </a:effectRef>
              <a:fontRef idx="minor">
                <a:schemeClr val="tx1"/>
              </a:fontRef>
            </p:style>
            <p:txBody>
              <a:bodyPr/>
              <a:lstStyle/>
              <a:p>
                <a:pPr>
                  <a:defRPr/>
                </a:pPr>
                <a:endParaRPr lang="fa-IR" sz="1662" kern="0">
                  <a:solidFill>
                    <a:sysClr val="windowText" lastClr="000000"/>
                  </a:solidFill>
                </a:endParaRPr>
              </a:p>
            </p:txBody>
          </p:sp>
          <p:sp>
            <p:nvSpPr>
              <p:cNvPr id="255" name="Line 30"/>
              <p:cNvSpPr>
                <a:spLocks noChangeShapeType="1"/>
              </p:cNvSpPr>
              <p:nvPr/>
            </p:nvSpPr>
            <p:spPr bwMode="auto">
              <a:xfrm>
                <a:off x="3384557" y="6553203"/>
                <a:ext cx="2559233" cy="0"/>
              </a:xfrm>
              <a:prstGeom prst="line">
                <a:avLst/>
              </a:prstGeom>
              <a:ln w="19050">
                <a:prstDash val="sysDot"/>
                <a:headEnd/>
                <a:tailEnd/>
              </a:ln>
            </p:spPr>
            <p:style>
              <a:lnRef idx="1">
                <a:schemeClr val="accent1"/>
              </a:lnRef>
              <a:fillRef idx="0">
                <a:schemeClr val="accent1"/>
              </a:fillRef>
              <a:effectRef idx="0">
                <a:schemeClr val="accent1"/>
              </a:effectRef>
              <a:fontRef idx="minor">
                <a:schemeClr val="tx1"/>
              </a:fontRef>
            </p:style>
            <p:txBody>
              <a:bodyPr/>
              <a:lstStyle/>
              <a:p>
                <a:pPr>
                  <a:defRPr/>
                </a:pPr>
                <a:endParaRPr lang="fa-IR" sz="1662" kern="0">
                  <a:solidFill>
                    <a:sysClr val="windowText" lastClr="000000"/>
                  </a:solidFill>
                </a:endParaRPr>
              </a:p>
            </p:txBody>
          </p:sp>
          <p:sp>
            <p:nvSpPr>
              <p:cNvPr id="256" name="Line 32"/>
              <p:cNvSpPr>
                <a:spLocks noChangeShapeType="1"/>
              </p:cNvSpPr>
              <p:nvPr/>
            </p:nvSpPr>
            <p:spPr bwMode="auto">
              <a:xfrm flipH="1">
                <a:off x="-236" y="6477003"/>
                <a:ext cx="3384793" cy="0"/>
              </a:xfrm>
              <a:prstGeom prst="line">
                <a:avLst/>
              </a:prstGeom>
              <a:noFill/>
              <a:ln w="22225">
                <a:solidFill>
                  <a:srgbClr val="9383B3"/>
                </a:solidFill>
                <a:prstDash val="sysDot"/>
                <a:round/>
                <a:headEnd/>
                <a:tailEnd/>
              </a:ln>
              <a:effectLst/>
            </p:spPr>
            <p:txBody>
              <a:bodyPr/>
              <a:lstStyle/>
              <a:p>
                <a:pPr>
                  <a:defRPr/>
                </a:pPr>
                <a:endParaRPr lang="fa-IR" sz="1662" kern="0">
                  <a:solidFill>
                    <a:sysClr val="windowText" lastClr="000000"/>
                  </a:solidFill>
                </a:endParaRPr>
              </a:p>
            </p:txBody>
          </p:sp>
          <p:sp>
            <p:nvSpPr>
              <p:cNvPr id="257" name="Line 33"/>
              <p:cNvSpPr>
                <a:spLocks noChangeShapeType="1"/>
              </p:cNvSpPr>
              <p:nvPr/>
            </p:nvSpPr>
            <p:spPr bwMode="auto">
              <a:xfrm flipV="1">
                <a:off x="412544" y="4038602"/>
                <a:ext cx="0" cy="2819401"/>
              </a:xfrm>
              <a:prstGeom prst="line">
                <a:avLst/>
              </a:prstGeom>
              <a:noFill/>
              <a:ln w="22225">
                <a:solidFill>
                  <a:srgbClr val="9383B3"/>
                </a:solidFill>
                <a:prstDash val="sysDot"/>
                <a:round/>
                <a:headEnd/>
                <a:tailEnd/>
              </a:ln>
              <a:effectLst/>
            </p:spPr>
            <p:txBody>
              <a:bodyPr/>
              <a:lstStyle/>
              <a:p>
                <a:pPr>
                  <a:defRPr/>
                </a:pPr>
                <a:endParaRPr lang="fa-IR" sz="1662" kern="0">
                  <a:solidFill>
                    <a:sysClr val="windowText" lastClr="000000"/>
                  </a:solidFill>
                </a:endParaRPr>
              </a:p>
            </p:txBody>
          </p:sp>
          <p:sp>
            <p:nvSpPr>
              <p:cNvPr id="258" name="Line 34"/>
              <p:cNvSpPr>
                <a:spLocks noChangeShapeType="1"/>
              </p:cNvSpPr>
              <p:nvPr/>
            </p:nvSpPr>
            <p:spPr bwMode="auto">
              <a:xfrm flipV="1">
                <a:off x="412544" y="2362202"/>
                <a:ext cx="0" cy="1676400"/>
              </a:xfrm>
              <a:prstGeom prst="line">
                <a:avLst/>
              </a:prstGeom>
              <a:ln w="12700">
                <a:prstDash val="sysDot"/>
                <a:headEnd/>
                <a:tailEnd/>
              </a:ln>
            </p:spPr>
            <p:style>
              <a:lnRef idx="1">
                <a:schemeClr val="dk1"/>
              </a:lnRef>
              <a:fillRef idx="0">
                <a:schemeClr val="dk1"/>
              </a:fillRef>
              <a:effectRef idx="0">
                <a:schemeClr val="dk1"/>
              </a:effectRef>
              <a:fontRef idx="minor">
                <a:schemeClr val="tx1"/>
              </a:fontRef>
            </p:style>
            <p:txBody>
              <a:bodyPr/>
              <a:lstStyle/>
              <a:p>
                <a:pPr>
                  <a:defRPr/>
                </a:pPr>
                <a:endParaRPr lang="fa-IR" sz="1662" kern="0">
                  <a:solidFill>
                    <a:sysClr val="windowText" lastClr="000000"/>
                  </a:solidFill>
                </a:endParaRPr>
              </a:p>
            </p:txBody>
          </p:sp>
          <p:sp>
            <p:nvSpPr>
              <p:cNvPr id="259" name="Line 35"/>
              <p:cNvSpPr>
                <a:spLocks noChangeShapeType="1"/>
              </p:cNvSpPr>
              <p:nvPr/>
            </p:nvSpPr>
            <p:spPr bwMode="auto">
              <a:xfrm flipV="1">
                <a:off x="329988" y="1676402"/>
                <a:ext cx="0" cy="2362200"/>
              </a:xfrm>
              <a:prstGeom prst="line">
                <a:avLst/>
              </a:prstGeom>
              <a:ln w="19050">
                <a:prstDash val="sysDot"/>
                <a:headEnd/>
                <a:tailEnd/>
              </a:ln>
            </p:spPr>
            <p:style>
              <a:lnRef idx="1">
                <a:schemeClr val="accent1"/>
              </a:lnRef>
              <a:fillRef idx="0">
                <a:schemeClr val="accent1"/>
              </a:fillRef>
              <a:effectRef idx="0">
                <a:schemeClr val="accent1"/>
              </a:effectRef>
              <a:fontRef idx="minor">
                <a:schemeClr val="tx1"/>
              </a:fontRef>
            </p:style>
            <p:txBody>
              <a:bodyPr/>
              <a:lstStyle/>
              <a:p>
                <a:pPr>
                  <a:defRPr/>
                </a:pPr>
                <a:endParaRPr lang="fa-IR" sz="1662" kern="0">
                  <a:solidFill>
                    <a:sysClr val="windowText" lastClr="000000"/>
                  </a:solidFill>
                </a:endParaRPr>
              </a:p>
            </p:txBody>
          </p:sp>
        </p:grpSp>
        <p:grpSp>
          <p:nvGrpSpPr>
            <p:cNvPr id="5" name="Group 15"/>
            <p:cNvGrpSpPr/>
            <p:nvPr/>
          </p:nvGrpSpPr>
          <p:grpSpPr>
            <a:xfrm>
              <a:off x="67432" y="538679"/>
              <a:ext cx="5218950" cy="3318948"/>
              <a:chOff x="73051" y="538679"/>
              <a:chExt cx="5653862" cy="3318948"/>
            </a:xfrm>
          </p:grpSpPr>
          <p:sp>
            <p:nvSpPr>
              <p:cNvPr id="7" name="Rectangle 6"/>
              <p:cNvSpPr/>
              <p:nvPr/>
            </p:nvSpPr>
            <p:spPr>
              <a:xfrm>
                <a:off x="1824455" y="538679"/>
                <a:ext cx="3902458" cy="407750"/>
              </a:xfrm>
              <a:prstGeom prst="rect">
                <a:avLst/>
              </a:prstGeom>
            </p:spPr>
            <p:txBody>
              <a:bodyPr wrap="none">
                <a:spAutoFit/>
              </a:bodyPr>
              <a:lstStyle/>
              <a:p>
                <a:pPr>
                  <a:defRPr/>
                </a:pPr>
                <a:r>
                  <a:rPr lang="en-US" sz="1846" b="1" kern="0" dirty="0">
                    <a:ln w="10541" cmpd="sng">
                      <a:solidFill>
                        <a:srgbClr val="EAEAEA">
                          <a:shade val="88000"/>
                          <a:satMod val="110000"/>
                        </a:srgbClr>
                      </a:solidFill>
                      <a:prstDash val="solid"/>
                    </a:ln>
                    <a:gradFill>
                      <a:gsLst>
                        <a:gs pos="0">
                          <a:srgbClr val="EAEAEA">
                            <a:tint val="40000"/>
                            <a:satMod val="250000"/>
                          </a:srgbClr>
                        </a:gs>
                        <a:gs pos="9000">
                          <a:srgbClr val="EAEAEA">
                            <a:tint val="52000"/>
                            <a:satMod val="300000"/>
                          </a:srgbClr>
                        </a:gs>
                        <a:gs pos="50000">
                          <a:srgbClr val="EAEAEA">
                            <a:shade val="20000"/>
                            <a:satMod val="300000"/>
                          </a:srgbClr>
                        </a:gs>
                        <a:gs pos="79000">
                          <a:srgbClr val="EAEAEA">
                            <a:tint val="52000"/>
                            <a:satMod val="300000"/>
                          </a:srgbClr>
                        </a:gs>
                        <a:gs pos="100000">
                          <a:srgbClr val="EAEAEA">
                            <a:tint val="40000"/>
                            <a:satMod val="250000"/>
                          </a:srgbClr>
                        </a:gs>
                      </a:gsLst>
                      <a:lin ang="5400000"/>
                    </a:gradFill>
                    <a:latin typeface="BankGothic Lt BT" pitchFamily="34" charset="0"/>
                  </a:rPr>
                  <a:t>(</a:t>
                </a:r>
                <a:r>
                  <a:rPr lang="en-US" sz="1846" b="1" kern="0" dirty="0" err="1">
                    <a:ln w="10541" cmpd="sng">
                      <a:solidFill>
                        <a:srgbClr val="EAEAEA">
                          <a:shade val="88000"/>
                          <a:satMod val="110000"/>
                        </a:srgbClr>
                      </a:solidFill>
                      <a:prstDash val="solid"/>
                    </a:ln>
                    <a:gradFill>
                      <a:gsLst>
                        <a:gs pos="0">
                          <a:srgbClr val="EAEAEA">
                            <a:tint val="40000"/>
                            <a:satMod val="250000"/>
                          </a:srgbClr>
                        </a:gs>
                        <a:gs pos="9000">
                          <a:srgbClr val="EAEAEA">
                            <a:tint val="52000"/>
                            <a:satMod val="300000"/>
                          </a:srgbClr>
                        </a:gs>
                        <a:gs pos="50000">
                          <a:srgbClr val="EAEAEA">
                            <a:shade val="20000"/>
                            <a:satMod val="300000"/>
                          </a:srgbClr>
                        </a:gs>
                        <a:gs pos="79000">
                          <a:srgbClr val="EAEAEA">
                            <a:tint val="52000"/>
                            <a:satMod val="300000"/>
                          </a:srgbClr>
                        </a:gs>
                        <a:gs pos="100000">
                          <a:srgbClr val="EAEAEA">
                            <a:tint val="40000"/>
                            <a:satMod val="250000"/>
                          </a:srgbClr>
                        </a:gs>
                      </a:gsLst>
                      <a:lin ang="5400000"/>
                    </a:gradFill>
                    <a:latin typeface="BankGothic Lt BT" pitchFamily="34" charset="0"/>
                  </a:rPr>
                  <a:t>beinolharamein</a:t>
                </a:r>
                <a:r>
                  <a:rPr lang="en-US" sz="1846" b="1" kern="0" dirty="0">
                    <a:ln w="10541" cmpd="sng">
                      <a:solidFill>
                        <a:srgbClr val="EAEAEA">
                          <a:shade val="88000"/>
                          <a:satMod val="110000"/>
                        </a:srgbClr>
                      </a:solidFill>
                      <a:prstDash val="solid"/>
                    </a:ln>
                    <a:gradFill>
                      <a:gsLst>
                        <a:gs pos="0">
                          <a:srgbClr val="EAEAEA">
                            <a:tint val="40000"/>
                            <a:satMod val="250000"/>
                          </a:srgbClr>
                        </a:gs>
                        <a:gs pos="9000">
                          <a:srgbClr val="EAEAEA">
                            <a:tint val="52000"/>
                            <a:satMod val="300000"/>
                          </a:srgbClr>
                        </a:gs>
                        <a:gs pos="50000">
                          <a:srgbClr val="EAEAEA">
                            <a:shade val="20000"/>
                            <a:satMod val="300000"/>
                          </a:srgbClr>
                        </a:gs>
                        <a:gs pos="79000">
                          <a:srgbClr val="EAEAEA">
                            <a:tint val="52000"/>
                            <a:satMod val="300000"/>
                          </a:srgbClr>
                        </a:gs>
                        <a:gs pos="100000">
                          <a:srgbClr val="EAEAEA">
                            <a:tint val="40000"/>
                            <a:satMod val="250000"/>
                          </a:srgbClr>
                        </a:gs>
                      </a:gsLst>
                      <a:lin ang="5400000"/>
                    </a:gradFill>
                    <a:latin typeface="BankGothic Lt BT" pitchFamily="34" charset="0"/>
                  </a:rPr>
                  <a:t> of shiraz)</a:t>
                </a:r>
                <a:endParaRPr lang="fa-IR" sz="1846" b="1" kern="0" dirty="0">
                  <a:ln w="10541" cmpd="sng">
                    <a:solidFill>
                      <a:srgbClr val="EAEAEA">
                        <a:shade val="88000"/>
                        <a:satMod val="110000"/>
                      </a:srgbClr>
                    </a:solidFill>
                    <a:prstDash val="solid"/>
                  </a:ln>
                  <a:gradFill>
                    <a:gsLst>
                      <a:gs pos="0">
                        <a:srgbClr val="EAEAEA">
                          <a:tint val="40000"/>
                          <a:satMod val="250000"/>
                        </a:srgbClr>
                      </a:gs>
                      <a:gs pos="9000">
                        <a:srgbClr val="EAEAEA">
                          <a:tint val="52000"/>
                          <a:satMod val="300000"/>
                        </a:srgbClr>
                      </a:gs>
                      <a:gs pos="50000">
                        <a:srgbClr val="EAEAEA">
                          <a:shade val="20000"/>
                          <a:satMod val="300000"/>
                        </a:srgbClr>
                      </a:gs>
                      <a:gs pos="79000">
                        <a:srgbClr val="EAEAEA">
                          <a:tint val="52000"/>
                          <a:satMod val="300000"/>
                        </a:srgbClr>
                      </a:gs>
                      <a:gs pos="100000">
                        <a:srgbClr val="EAEAEA">
                          <a:tint val="40000"/>
                          <a:satMod val="250000"/>
                        </a:srgbClr>
                      </a:gs>
                    </a:gsLst>
                    <a:lin ang="5400000"/>
                  </a:gradFill>
                  <a:latin typeface="BankGothic Lt BT" pitchFamily="34" charset="0"/>
                </a:endParaRPr>
              </a:p>
            </p:txBody>
          </p:sp>
          <p:sp>
            <p:nvSpPr>
              <p:cNvPr id="8" name="Rectangle 7"/>
              <p:cNvSpPr/>
              <p:nvPr/>
            </p:nvSpPr>
            <p:spPr>
              <a:xfrm rot="16200000">
                <a:off x="-1131431" y="2276027"/>
                <a:ext cx="2786082" cy="377118"/>
              </a:xfrm>
              <a:prstGeom prst="rect">
                <a:avLst/>
              </a:prstGeom>
            </p:spPr>
            <p:txBody>
              <a:bodyPr wrap="square">
                <a:spAutoFit/>
                <a:scene3d>
                  <a:camera prst="orthographicFront"/>
                  <a:lightRig rig="glow" dir="tl">
                    <a:rot lat="0" lon="0" rev="5400000"/>
                  </a:lightRig>
                </a:scene3d>
                <a:sp3d contourW="12700">
                  <a:bevelT w="25400" h="25400"/>
                  <a:contourClr>
                    <a:schemeClr val="accent6">
                      <a:shade val="73000"/>
                    </a:schemeClr>
                  </a:contourClr>
                </a:sp3d>
              </a:bodyPr>
              <a:lstStyle/>
              <a:p>
                <a:pPr algn="ctr"/>
                <a:r>
                  <a:rPr lang="fa-IR" sz="1662" b="1" dirty="0">
                    <a:ln w="11430"/>
                    <a:gradFill>
                      <a:gsLst>
                        <a:gs pos="0">
                          <a:srgbClr val="555555">
                            <a:tint val="90000"/>
                            <a:satMod val="120000"/>
                          </a:srgbClr>
                        </a:gs>
                        <a:gs pos="25000">
                          <a:srgbClr val="555555">
                            <a:tint val="93000"/>
                            <a:satMod val="120000"/>
                          </a:srgbClr>
                        </a:gs>
                        <a:gs pos="50000">
                          <a:srgbClr val="555555">
                            <a:shade val="89000"/>
                            <a:satMod val="110000"/>
                          </a:srgbClr>
                        </a:gs>
                        <a:gs pos="75000">
                          <a:srgbClr val="555555">
                            <a:tint val="93000"/>
                            <a:satMod val="120000"/>
                          </a:srgbClr>
                        </a:gs>
                        <a:gs pos="100000">
                          <a:srgbClr val="555555">
                            <a:tint val="90000"/>
                            <a:satMod val="120000"/>
                          </a:srgbClr>
                        </a:gs>
                      </a:gsLst>
                      <a:lin ang="5400000"/>
                    </a:gradFill>
                    <a:effectLst>
                      <a:outerShdw blurRad="80000" dist="40000" dir="5040000" algn="tl">
                        <a:srgbClr val="000000">
                          <a:alpha val="30000"/>
                        </a:srgbClr>
                      </a:outerShdw>
                    </a:effectLst>
                    <a:cs typeface="B Kamran" pitchFamily="2" charset="-78"/>
                  </a:rPr>
                  <a:t>بین الحرمین شیراز</a:t>
                </a:r>
              </a:p>
            </p:txBody>
          </p:sp>
        </p:grpSp>
        <p:pic>
          <p:nvPicPr>
            <p:cNvPr id="235" name="Picture 6" descr="شاهچراغ؛ شیراز؛ عکس از آنوبانینی">
              <a:hlinkClick r:id="rId3"/>
            </p:cNvPr>
            <p:cNvPicPr>
              <a:picLocks noChangeAspect="1" noChangeArrowheads="1"/>
            </p:cNvPicPr>
            <p:nvPr/>
          </p:nvPicPr>
          <p:blipFill>
            <a:blip r:embed="rId4">
              <a:clrChange>
                <a:clrFrom>
                  <a:srgbClr val="03030F"/>
                </a:clrFrom>
                <a:clrTo>
                  <a:srgbClr val="03030F">
                    <a:alpha val="0"/>
                  </a:srgbClr>
                </a:clrTo>
              </a:clrChange>
            </a:blip>
            <a:srcRect/>
            <a:stretch>
              <a:fillRect/>
            </a:stretch>
          </p:blipFill>
          <p:spPr bwMode="auto">
            <a:xfrm>
              <a:off x="7212343" y="285728"/>
              <a:ext cx="1931657" cy="1191187"/>
            </a:xfrm>
            <a:prstGeom prst="rect">
              <a:avLst/>
            </a:prstGeom>
            <a:ln>
              <a:noFill/>
            </a:ln>
            <a:effectLst>
              <a:outerShdw blurRad="50800" dist="38100" dir="2700000" algn="tl" rotWithShape="0">
                <a:prstClr val="black">
                  <a:alpha val="40000"/>
                </a:prstClr>
              </a:outerShdw>
              <a:softEdge rad="63500"/>
            </a:effectLst>
          </p:spPr>
        </p:pic>
        <p:pic>
          <p:nvPicPr>
            <p:cNvPr id="1028" name="Picture 4" descr="E:\baft farsoode\ax\pic\shahchw.jpg"/>
            <p:cNvPicPr>
              <a:picLocks noChangeAspect="1" noChangeArrowheads="1"/>
            </p:cNvPicPr>
            <p:nvPr/>
          </p:nvPicPr>
          <p:blipFill>
            <a:blip r:embed="rId5" cstate="screen">
              <a:clrChange>
                <a:clrFrom>
                  <a:srgbClr val="BEE2FA"/>
                </a:clrFrom>
                <a:clrTo>
                  <a:srgbClr val="BEE2FA">
                    <a:alpha val="0"/>
                  </a:srgbClr>
                </a:clrTo>
              </a:clrChange>
              <a:extLst>
                <a:ext uri="{28A0092B-C50C-407E-A947-70E740481C1C}">
                  <a14:useLocalDpi xmlns:a14="http://schemas.microsoft.com/office/drawing/2010/main"/>
                </a:ext>
              </a:extLst>
            </a:blip>
            <a:srcRect/>
            <a:stretch>
              <a:fillRect/>
            </a:stretch>
          </p:blipFill>
          <p:spPr bwMode="auto">
            <a:xfrm>
              <a:off x="0" y="0"/>
              <a:ext cx="1813436" cy="1464431"/>
            </a:xfrm>
            <a:prstGeom prst="rect">
              <a:avLst/>
            </a:prstGeom>
            <a:ln>
              <a:noFill/>
            </a:ln>
            <a:effectLst>
              <a:outerShdw blurRad="50800" dist="38100" dir="2700000" algn="tl" rotWithShape="0">
                <a:prstClr val="black">
                  <a:alpha val="40000"/>
                </a:prstClr>
              </a:outerShdw>
              <a:softEdge rad="63500"/>
            </a:effectLst>
          </p:spPr>
        </p:pic>
        <p:cxnSp>
          <p:nvCxnSpPr>
            <p:cNvPr id="263" name="Straight Connector 262"/>
            <p:cNvCxnSpPr/>
            <p:nvPr/>
          </p:nvCxnSpPr>
          <p:spPr bwMode="auto">
            <a:xfrm rot="5400000">
              <a:off x="-1535949" y="4179099"/>
              <a:ext cx="4071966" cy="1588"/>
            </a:xfrm>
            <a:prstGeom prst="line">
              <a:avLst/>
            </a:prstGeom>
            <a:ln cmpd="dbl">
              <a:solidFill>
                <a:srgbClr val="D1D1D1"/>
              </a:solidFill>
              <a:prstDash val="solid"/>
              <a:headEnd type="none" w="sm" len="sm"/>
              <a:tailEnd type="none" w="sm" len="sm"/>
            </a:ln>
          </p:spPr>
          <p:style>
            <a:lnRef idx="3">
              <a:schemeClr val="accent1"/>
            </a:lnRef>
            <a:fillRef idx="0">
              <a:schemeClr val="accent1"/>
            </a:fillRef>
            <a:effectRef idx="2">
              <a:schemeClr val="accent1"/>
            </a:effectRef>
            <a:fontRef idx="minor">
              <a:schemeClr val="tx1"/>
            </a:fontRef>
          </p:style>
        </p:cxnSp>
      </p:grpSp>
      <p:sp>
        <p:nvSpPr>
          <p:cNvPr id="266" name="Rectangle 265"/>
          <p:cNvSpPr/>
          <p:nvPr/>
        </p:nvSpPr>
        <p:spPr bwMode="auto">
          <a:xfrm>
            <a:off x="785786" y="1780431"/>
            <a:ext cx="8143932" cy="4484108"/>
          </a:xfrm>
          <a:prstGeom prst="rect">
            <a:avLst/>
          </a:prstGeom>
          <a:solidFill>
            <a:schemeClr val="accent1">
              <a:alpha val="70000"/>
            </a:schemeClr>
          </a:solidFill>
          <a:ln w="12700" cap="sq" cmpd="sng" algn="ctr">
            <a:noFill/>
            <a:prstDash val="solid"/>
            <a:round/>
            <a:headEnd type="none" w="sm" len="sm"/>
            <a:tailEnd type="none" w="sm" len="sm"/>
          </a:ln>
          <a:effectLst>
            <a:softEdge rad="635000"/>
          </a:effectLst>
        </p:spPr>
        <p:txBody>
          <a:bodyPr vert="horz" wrap="square" lIns="84406" tIns="42203" rIns="84406" bIns="42203" numCol="1" rtlCol="1" anchor="t" anchorCtr="0" compatLnSpc="1">
            <a:prstTxWarp prst="textNoShape">
              <a:avLst/>
            </a:prstTxWarp>
          </a:bodyPr>
          <a:lstStyle/>
          <a:p>
            <a:pPr algn="l" rtl="0" fontAlgn="base">
              <a:spcBef>
                <a:spcPct val="0"/>
              </a:spcBef>
              <a:spcAft>
                <a:spcPct val="0"/>
              </a:spcAft>
            </a:pPr>
            <a:endParaRPr kumimoji="1" lang="fa-IR" sz="2215">
              <a:solidFill>
                <a:srgbClr val="000000"/>
              </a:solidFill>
              <a:latin typeface="Times New Roman" pitchFamily="18" charset="0"/>
            </a:endParaRPr>
          </a:p>
        </p:txBody>
      </p:sp>
      <p:pic>
        <p:nvPicPr>
          <p:cNvPr id="24" name="Picture 23" descr="2 006"/>
          <p:cNvPicPr>
            <a:picLocks noChangeAspect="1" noChangeArrowheads="1"/>
          </p:cNvPicPr>
          <p:nvPr/>
        </p:nvPicPr>
        <p:blipFill>
          <a:blip r:embed="rId6" cstate="screen">
            <a:clrChange>
              <a:clrFrom>
                <a:srgbClr val="EAE8F3"/>
              </a:clrFrom>
              <a:clrTo>
                <a:srgbClr val="EAE8F3">
                  <a:alpha val="0"/>
                </a:srgbClr>
              </a:clrTo>
            </a:clrChange>
            <a:extLst>
              <a:ext uri="{28A0092B-C50C-407E-A947-70E740481C1C}">
                <a14:useLocalDpi xmlns:a14="http://schemas.microsoft.com/office/drawing/2010/main"/>
              </a:ext>
            </a:extLst>
          </a:blip>
          <a:srcRect/>
          <a:stretch>
            <a:fillRect/>
          </a:stretch>
        </p:blipFill>
        <p:spPr bwMode="auto">
          <a:xfrm>
            <a:off x="747319" y="1846373"/>
            <a:ext cx="4813822" cy="1570826"/>
          </a:xfrm>
          <a:prstGeom prst="rect">
            <a:avLst/>
          </a:prstGeom>
          <a:noFill/>
          <a:effectLst>
            <a:outerShdw blurRad="50800" dist="38100" dir="2700000" algn="tl" rotWithShape="0">
              <a:prstClr val="black">
                <a:alpha val="40000"/>
              </a:prstClr>
            </a:outerShdw>
          </a:effectLst>
        </p:spPr>
      </p:pic>
      <p:sp>
        <p:nvSpPr>
          <p:cNvPr id="25" name="TextBox 24"/>
          <p:cNvSpPr txBox="1"/>
          <p:nvPr/>
        </p:nvSpPr>
        <p:spPr>
          <a:xfrm>
            <a:off x="0" y="3033344"/>
            <a:ext cx="5064369" cy="404726"/>
          </a:xfrm>
          <a:prstGeom prst="rect">
            <a:avLst/>
          </a:prstGeom>
          <a:noFill/>
        </p:spPr>
        <p:txBody>
          <a:bodyPr wrap="square" rtlCol="0">
            <a:spAutoFit/>
          </a:bodyPr>
          <a:lstStyle/>
          <a:p>
            <a:pPr algn="ctr"/>
            <a:r>
              <a:rPr lang="fa-IR" sz="1015" dirty="0">
                <a:solidFill>
                  <a:srgbClr val="000000">
                    <a:lumMod val="75000"/>
                    <a:lumOff val="25000"/>
                  </a:srgbClr>
                </a:solidFill>
                <a:effectLst>
                  <a:outerShdw blurRad="38100" dist="38100" dir="2700000" algn="tl">
                    <a:srgbClr val="000000">
                      <a:alpha val="43137"/>
                    </a:srgbClr>
                  </a:outerShdw>
                  <a:reflection blurRad="6350" stA="60000" endA="900" endPos="60000" dist="29997" dir="5400000" sy="-100000" algn="bl" rotWithShape="0"/>
                </a:effectLst>
                <a:latin typeface="Yaqouti" pitchFamily="2" charset="2"/>
                <a:cs typeface="B Homa" pitchFamily="2" charset="-78"/>
              </a:rPr>
              <a:t>طرح مصوب باززنده سازی محوطه بین االحرمین شیراز _چگونگی استقرار بناهای نوساز ،یادمان های مذهبی و تاریخی و گذرهای اصلی و فرعی در پهنه محوطه .هر یک از رنگ های یگانه ،نمایانگر رده خاصی از کاربری ها است </a:t>
            </a:r>
            <a:endParaRPr lang="en-US" sz="1015" dirty="0">
              <a:solidFill>
                <a:srgbClr val="000000">
                  <a:lumMod val="75000"/>
                  <a:lumOff val="25000"/>
                </a:srgbClr>
              </a:solidFill>
              <a:effectLst>
                <a:outerShdw blurRad="38100" dist="38100" dir="2700000" algn="tl">
                  <a:srgbClr val="000000">
                    <a:alpha val="43137"/>
                  </a:srgbClr>
                </a:outerShdw>
                <a:reflection blurRad="6350" stA="60000" endA="900" endPos="60000" dist="29997" dir="5400000" sy="-100000" algn="bl" rotWithShape="0"/>
              </a:effectLst>
              <a:latin typeface="Yaqouti" pitchFamily="2" charset="2"/>
              <a:cs typeface="B Homa" pitchFamily="2" charset="-78"/>
            </a:endParaRPr>
          </a:p>
        </p:txBody>
      </p:sp>
      <p:pic>
        <p:nvPicPr>
          <p:cNvPr id="26" name="Picture 41" descr="2 008"/>
          <p:cNvPicPr>
            <a:picLocks noChangeAspect="1" noChangeArrowheads="1"/>
          </p:cNvPicPr>
          <p:nvPr/>
        </p:nvPicPr>
        <p:blipFill>
          <a:blip r:embed="rId7" cstate="screen">
            <a:clrChange>
              <a:clrFrom>
                <a:srgbClr val="EAE8F3"/>
              </a:clrFrom>
              <a:clrTo>
                <a:srgbClr val="EAE8F3">
                  <a:alpha val="0"/>
                </a:srgbClr>
              </a:clrTo>
            </a:clrChange>
            <a:extLst>
              <a:ext uri="{28A0092B-C50C-407E-A947-70E740481C1C}">
                <a14:useLocalDpi xmlns:a14="http://schemas.microsoft.com/office/drawing/2010/main"/>
              </a:ext>
            </a:extLst>
          </a:blip>
          <a:srcRect/>
          <a:stretch>
            <a:fillRect/>
          </a:stretch>
        </p:blipFill>
        <p:spPr bwMode="auto">
          <a:xfrm>
            <a:off x="549492" y="4655457"/>
            <a:ext cx="8407703" cy="1450741"/>
          </a:xfrm>
          <a:prstGeom prst="rect">
            <a:avLst/>
          </a:prstGeom>
          <a:noFill/>
          <a:effectLst>
            <a:outerShdw blurRad="50800" dist="38100" dir="2700000" algn="tl" rotWithShape="0">
              <a:prstClr val="black">
                <a:alpha val="40000"/>
              </a:prstClr>
            </a:outerShdw>
          </a:effectLst>
        </p:spPr>
      </p:pic>
      <p:sp>
        <p:nvSpPr>
          <p:cNvPr id="27" name="TextBox 26"/>
          <p:cNvSpPr txBox="1"/>
          <p:nvPr/>
        </p:nvSpPr>
        <p:spPr>
          <a:xfrm>
            <a:off x="813262" y="5776485"/>
            <a:ext cx="7781247" cy="560923"/>
          </a:xfrm>
          <a:prstGeom prst="rect">
            <a:avLst/>
          </a:prstGeom>
          <a:noFill/>
        </p:spPr>
        <p:txBody>
          <a:bodyPr wrap="square" rtlCol="0">
            <a:spAutoFit/>
          </a:bodyPr>
          <a:lstStyle/>
          <a:p>
            <a:pPr algn="ctr"/>
            <a:r>
              <a:rPr lang="fa-IR" sz="1015" dirty="0">
                <a:solidFill>
                  <a:srgbClr val="000000">
                    <a:lumMod val="75000"/>
                    <a:lumOff val="25000"/>
                  </a:srgbClr>
                </a:solidFill>
                <a:effectLst>
                  <a:outerShdw blurRad="38100" dist="38100" dir="2700000" algn="tl">
                    <a:srgbClr val="000000">
                      <a:alpha val="43137"/>
                    </a:srgbClr>
                  </a:outerShdw>
                  <a:reflection blurRad="6350" stA="60000" endA="900" endPos="60000" dist="29997" dir="5400000" sy="-100000" algn="bl" rotWithShape="0"/>
                </a:effectLst>
                <a:latin typeface="Yaqouti" pitchFamily="2" charset="2"/>
                <a:cs typeface="B Homa" pitchFamily="2" charset="-78"/>
              </a:rPr>
              <a:t>طرح مصوب باززنده سازی محوطه بین االحرمین شیراز _پارامترها یا ظابطه های تعیین کننده حجم برای پاسخگویی به نیازهای کاربردی از منظر و سیلوئیت شهر از ارتفاع بیشینه بناهای مذهبی و... از سنت های محلی حجم گذاری در بافت تاریخی شهر پی روی می کنند .به جاست یادآوری شود که سطح همکف محوطه به مناسبت هایی گونه گون به فضاهایی همگانی خدماتی طبقه زیرین راه می دهد و تداوم فضای ساخته در هر شش بعد را تضمین می کند .</a:t>
            </a:r>
            <a:endParaRPr lang="en-US" sz="1015" dirty="0">
              <a:solidFill>
                <a:srgbClr val="000000">
                  <a:lumMod val="75000"/>
                  <a:lumOff val="25000"/>
                </a:srgbClr>
              </a:solidFill>
              <a:effectLst>
                <a:outerShdw blurRad="38100" dist="38100" dir="2700000" algn="tl">
                  <a:srgbClr val="000000">
                    <a:alpha val="43137"/>
                  </a:srgbClr>
                </a:outerShdw>
                <a:reflection blurRad="6350" stA="60000" endA="900" endPos="60000" dist="29997" dir="5400000" sy="-100000" algn="bl" rotWithShape="0"/>
              </a:effectLst>
              <a:latin typeface="Yaqouti" pitchFamily="2" charset="2"/>
              <a:cs typeface="B Homa" pitchFamily="2" charset="-78"/>
            </a:endParaRPr>
          </a:p>
        </p:txBody>
      </p:sp>
      <p:pic>
        <p:nvPicPr>
          <p:cNvPr id="28" name="Picture 41" descr="2 017"/>
          <p:cNvPicPr>
            <a:picLocks noChangeAspect="1" noChangeArrowheads="1"/>
          </p:cNvPicPr>
          <p:nvPr/>
        </p:nvPicPr>
        <p:blipFill>
          <a:blip r:embed="rId8"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4779481" y="3229237"/>
            <a:ext cx="4364519" cy="1716447"/>
          </a:xfrm>
          <a:prstGeom prst="rect">
            <a:avLst/>
          </a:prstGeom>
          <a:noFill/>
          <a:effectLst>
            <a:outerShdw blurRad="50800" dist="38100" dir="2700000" algn="tl" rotWithShape="0">
              <a:prstClr val="black">
                <a:alpha val="40000"/>
              </a:prstClr>
            </a:outerShdw>
          </a:effectLst>
        </p:spPr>
      </p:pic>
      <p:sp>
        <p:nvSpPr>
          <p:cNvPr id="29" name="TextBox 28"/>
          <p:cNvSpPr txBox="1"/>
          <p:nvPr/>
        </p:nvSpPr>
        <p:spPr>
          <a:xfrm>
            <a:off x="1736461" y="4350114"/>
            <a:ext cx="3914934" cy="404854"/>
          </a:xfrm>
          <a:prstGeom prst="rect">
            <a:avLst/>
          </a:prstGeom>
          <a:noFill/>
        </p:spPr>
        <p:txBody>
          <a:bodyPr wrap="square" rtlCol="0">
            <a:spAutoFit/>
          </a:bodyPr>
          <a:lstStyle/>
          <a:p>
            <a:pPr algn="ctr"/>
            <a:r>
              <a:rPr lang="fa-IR" sz="923" dirty="0">
                <a:solidFill>
                  <a:srgbClr val="000000">
                    <a:lumMod val="75000"/>
                    <a:lumOff val="25000"/>
                  </a:srgbClr>
                </a:solidFill>
                <a:effectLst>
                  <a:outerShdw blurRad="38100" dist="38100" dir="2700000" algn="tl">
                    <a:srgbClr val="000000">
                      <a:alpha val="43137"/>
                    </a:srgbClr>
                  </a:outerShdw>
                  <a:reflection blurRad="6350" stA="60000" endA="900" endPos="60000" dist="29997" dir="5400000" sy="-100000" algn="bl" rotWithShape="0"/>
                </a:effectLst>
                <a:latin typeface="Yaqouti" pitchFamily="2" charset="2"/>
                <a:cs typeface="B Homa" pitchFamily="2" charset="-78"/>
              </a:rPr>
              <a:t>سازمان دهی فضاهای باز همگانی در مقیاس های کاربردی.مرتبط با خطوط ارتباطیپیاده شهری در گذر از محوطه بین الحرمین</a:t>
            </a:r>
            <a:r>
              <a:rPr lang="fa-IR" sz="1108" dirty="0">
                <a:solidFill>
                  <a:srgbClr val="000000">
                    <a:lumMod val="75000"/>
                    <a:lumOff val="25000"/>
                  </a:srgbClr>
                </a:solidFill>
                <a:effectLst>
                  <a:outerShdw blurRad="38100" dist="38100" dir="2700000" algn="tl">
                    <a:srgbClr val="000000">
                      <a:alpha val="43137"/>
                    </a:srgbClr>
                  </a:outerShdw>
                  <a:reflection blurRad="6350" stA="60000" endA="900" endPos="60000" dist="29997" dir="5400000" sy="-100000" algn="bl" rotWithShape="0"/>
                </a:effectLst>
                <a:latin typeface="Yaqouti" pitchFamily="2" charset="2"/>
                <a:cs typeface="B Homa" pitchFamily="2" charset="-78"/>
              </a:rPr>
              <a:t> </a:t>
            </a:r>
            <a:endParaRPr lang="en-US" sz="1108" dirty="0">
              <a:solidFill>
                <a:srgbClr val="000000">
                  <a:lumMod val="75000"/>
                  <a:lumOff val="25000"/>
                </a:srgbClr>
              </a:solidFill>
              <a:effectLst>
                <a:outerShdw blurRad="38100" dist="38100" dir="2700000" algn="tl">
                  <a:srgbClr val="000000">
                    <a:alpha val="43137"/>
                  </a:srgbClr>
                </a:outerShdw>
                <a:reflection blurRad="6350" stA="60000" endA="900" endPos="60000" dist="29997" dir="5400000" sy="-100000" algn="bl" rotWithShape="0"/>
              </a:effectLst>
              <a:latin typeface="Yaqouti" pitchFamily="2" charset="2"/>
              <a:cs typeface="B Homa" pitchFamily="2" charset="-78"/>
            </a:endParaRPr>
          </a:p>
        </p:txBody>
      </p:sp>
    </p:spTree>
    <p:extLst>
      <p:ext uri="{BB962C8B-B14F-4D97-AF65-F5344CB8AC3E}">
        <p14:creationId xmlns:p14="http://schemas.microsoft.com/office/powerpoint/2010/main" val="421916208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66"/>
          <p:cNvGrpSpPr/>
          <p:nvPr/>
        </p:nvGrpSpPr>
        <p:grpSpPr>
          <a:xfrm>
            <a:off x="0" y="263769"/>
            <a:ext cx="9144000" cy="6327790"/>
            <a:chOff x="0" y="0"/>
            <a:chExt cx="9144000" cy="6855106"/>
          </a:xfrm>
        </p:grpSpPr>
        <p:pic>
          <p:nvPicPr>
            <p:cNvPr id="3" name="Picture 2" descr="E:\baft farsoode\ax\pic\bird%20view.jpg"/>
            <p:cNvPicPr>
              <a:picLocks noChangeAspect="1" noChangeArrowheads="1"/>
            </p:cNvPicPr>
            <p:nvPr/>
          </p:nvPicPr>
          <p:blipFill>
            <a:blip r:embed="rId2">
              <a:clrChange>
                <a:clrFrom>
                  <a:srgbClr val="000000"/>
                </a:clrFrom>
                <a:clrTo>
                  <a:srgbClr val="000000">
                    <a:alpha val="0"/>
                  </a:srgbClr>
                </a:clrTo>
              </a:clrChange>
              <a:duotone>
                <a:schemeClr val="accent6">
                  <a:shade val="45000"/>
                  <a:satMod val="135000"/>
                </a:schemeClr>
                <a:prstClr val="white"/>
              </a:duotone>
              <a:lum bright="20000" contrast="-75000"/>
            </a:blip>
            <a:srcRect/>
            <a:stretch>
              <a:fillRect/>
            </a:stretch>
          </p:blipFill>
          <p:spPr bwMode="auto">
            <a:xfrm>
              <a:off x="0" y="2694698"/>
              <a:ext cx="9144000" cy="4160408"/>
            </a:xfrm>
            <a:prstGeom prst="rect">
              <a:avLst/>
            </a:prstGeom>
            <a:ln>
              <a:noFill/>
            </a:ln>
            <a:effectLst>
              <a:outerShdw blurRad="50800" dist="50800" dir="2700000" algn="tl" rotWithShape="0">
                <a:schemeClr val="tx1">
                  <a:alpha val="40000"/>
                </a:schemeClr>
              </a:outerShdw>
            </a:effectLst>
          </p:spPr>
        </p:pic>
        <p:grpSp>
          <p:nvGrpSpPr>
            <p:cNvPr id="4" name="Group 259"/>
            <p:cNvGrpSpPr/>
            <p:nvPr/>
          </p:nvGrpSpPr>
          <p:grpSpPr>
            <a:xfrm flipV="1">
              <a:off x="271048" y="857232"/>
              <a:ext cx="5944026" cy="4143404"/>
              <a:chOff x="-236" y="1676402"/>
              <a:chExt cx="5944026" cy="5181601"/>
            </a:xfrm>
          </p:grpSpPr>
          <p:sp>
            <p:nvSpPr>
              <p:cNvPr id="250" name="Rectangle 25"/>
              <p:cNvSpPr>
                <a:spLocks noChangeArrowheads="1"/>
              </p:cNvSpPr>
              <p:nvPr/>
            </p:nvSpPr>
            <p:spPr bwMode="auto">
              <a:xfrm>
                <a:off x="329988" y="4038602"/>
                <a:ext cx="165112" cy="2667001"/>
              </a:xfrm>
              <a:prstGeom prst="rect">
                <a:avLst/>
              </a:prstGeom>
              <a:gradFill rotWithShape="1">
                <a:gsLst>
                  <a:gs pos="0">
                    <a:schemeClr val="bg1">
                      <a:lumMod val="65000"/>
                    </a:schemeClr>
                  </a:gs>
                  <a:gs pos="100000">
                    <a:srgbClr val="FFFFCC"/>
                  </a:gs>
                </a:gsLst>
                <a:lin ang="5400000" scaled="1"/>
              </a:gradFill>
              <a:ln w="9525">
                <a:noFill/>
                <a:miter lim="800000"/>
                <a:headEnd/>
                <a:tailEnd/>
              </a:ln>
              <a:effectLst/>
            </p:spPr>
            <p:txBody>
              <a:bodyPr wrap="none" anchor="ctr"/>
              <a:lstStyle/>
              <a:p>
                <a:pPr>
                  <a:defRPr/>
                </a:pPr>
                <a:endParaRPr lang="fa-IR" sz="1662" kern="0">
                  <a:solidFill>
                    <a:sysClr val="windowText" lastClr="000000"/>
                  </a:solidFill>
                </a:endParaRPr>
              </a:p>
            </p:txBody>
          </p:sp>
          <p:sp>
            <p:nvSpPr>
              <p:cNvPr id="251" name="Rectangle 26"/>
              <p:cNvSpPr>
                <a:spLocks noChangeArrowheads="1"/>
              </p:cNvSpPr>
              <p:nvPr/>
            </p:nvSpPr>
            <p:spPr bwMode="auto">
              <a:xfrm>
                <a:off x="164876" y="6400803"/>
                <a:ext cx="3219681" cy="152400"/>
              </a:xfrm>
              <a:prstGeom prst="rect">
                <a:avLst/>
              </a:prstGeom>
              <a:gradFill rotWithShape="1">
                <a:gsLst>
                  <a:gs pos="0">
                    <a:srgbClr val="FFFFCC"/>
                  </a:gs>
                  <a:gs pos="100000">
                    <a:srgbClr val="FFFFCC">
                      <a:gamma/>
                      <a:shade val="46275"/>
                      <a:invGamma/>
                    </a:srgbClr>
                  </a:gs>
                </a:gsLst>
                <a:lin ang="0" scaled="1"/>
              </a:gradFill>
              <a:ln w="9525">
                <a:noFill/>
                <a:miter lim="800000"/>
                <a:headEnd/>
                <a:tailEnd/>
              </a:ln>
              <a:effectLst/>
            </p:spPr>
            <p:txBody>
              <a:bodyPr wrap="none" anchor="ctr"/>
              <a:lstStyle/>
              <a:p>
                <a:pPr>
                  <a:defRPr/>
                </a:pPr>
                <a:endParaRPr lang="fa-IR" sz="1662" kern="0">
                  <a:solidFill>
                    <a:sysClr val="windowText" lastClr="000000"/>
                  </a:solidFill>
                </a:endParaRPr>
              </a:p>
            </p:txBody>
          </p:sp>
          <p:sp>
            <p:nvSpPr>
              <p:cNvPr id="252" name="Rectangle 27"/>
              <p:cNvSpPr>
                <a:spLocks noChangeArrowheads="1"/>
              </p:cNvSpPr>
              <p:nvPr/>
            </p:nvSpPr>
            <p:spPr bwMode="auto">
              <a:xfrm>
                <a:off x="495100" y="5791203"/>
                <a:ext cx="82556" cy="609600"/>
              </a:xfrm>
              <a:prstGeom prst="rect">
                <a:avLst/>
              </a:prstGeom>
              <a:solidFill>
                <a:srgbClr val="CC9900"/>
              </a:solidFill>
              <a:ln w="9525">
                <a:noFill/>
                <a:miter lim="800000"/>
                <a:headEnd/>
                <a:tailEnd/>
              </a:ln>
              <a:effectLst/>
            </p:spPr>
            <p:txBody>
              <a:bodyPr wrap="none" anchor="ctr"/>
              <a:lstStyle/>
              <a:p>
                <a:pPr>
                  <a:defRPr/>
                </a:pPr>
                <a:endParaRPr lang="fa-IR" sz="1662" kern="0">
                  <a:solidFill>
                    <a:sysClr val="windowText" lastClr="000000"/>
                  </a:solidFill>
                </a:endParaRPr>
              </a:p>
            </p:txBody>
          </p:sp>
          <p:sp>
            <p:nvSpPr>
              <p:cNvPr id="253" name="Rectangle 28"/>
              <p:cNvSpPr>
                <a:spLocks noChangeArrowheads="1"/>
              </p:cNvSpPr>
              <p:nvPr/>
            </p:nvSpPr>
            <p:spPr bwMode="auto">
              <a:xfrm rot="5400000">
                <a:off x="828501" y="6073757"/>
                <a:ext cx="76200" cy="577891"/>
              </a:xfrm>
              <a:prstGeom prst="rect">
                <a:avLst/>
              </a:prstGeom>
              <a:solidFill>
                <a:srgbClr val="CC9900"/>
              </a:solidFill>
              <a:ln w="9525">
                <a:noFill/>
                <a:miter lim="800000"/>
                <a:headEnd/>
                <a:tailEnd/>
              </a:ln>
              <a:effectLst/>
            </p:spPr>
            <p:txBody>
              <a:bodyPr wrap="none" anchor="ctr"/>
              <a:lstStyle/>
              <a:p>
                <a:pPr>
                  <a:defRPr/>
                </a:pPr>
                <a:endParaRPr lang="fa-IR" sz="1662" kern="0">
                  <a:solidFill>
                    <a:sysClr val="windowText" lastClr="000000"/>
                  </a:solidFill>
                </a:endParaRPr>
              </a:p>
            </p:txBody>
          </p:sp>
          <p:sp>
            <p:nvSpPr>
              <p:cNvPr id="254" name="Line 29"/>
              <p:cNvSpPr>
                <a:spLocks noChangeShapeType="1"/>
              </p:cNvSpPr>
              <p:nvPr/>
            </p:nvSpPr>
            <p:spPr bwMode="auto">
              <a:xfrm>
                <a:off x="3384557" y="6477003"/>
                <a:ext cx="1568562" cy="0"/>
              </a:xfrm>
              <a:prstGeom prst="line">
                <a:avLst/>
              </a:prstGeom>
              <a:ln w="12700">
                <a:prstDash val="sysDot"/>
                <a:headEnd/>
                <a:tailEnd/>
              </a:ln>
            </p:spPr>
            <p:style>
              <a:lnRef idx="1">
                <a:schemeClr val="dk1"/>
              </a:lnRef>
              <a:fillRef idx="0">
                <a:schemeClr val="dk1"/>
              </a:fillRef>
              <a:effectRef idx="0">
                <a:schemeClr val="dk1"/>
              </a:effectRef>
              <a:fontRef idx="minor">
                <a:schemeClr val="tx1"/>
              </a:fontRef>
            </p:style>
            <p:txBody>
              <a:bodyPr/>
              <a:lstStyle/>
              <a:p>
                <a:pPr>
                  <a:defRPr/>
                </a:pPr>
                <a:endParaRPr lang="fa-IR" sz="1662" kern="0">
                  <a:solidFill>
                    <a:sysClr val="windowText" lastClr="000000"/>
                  </a:solidFill>
                </a:endParaRPr>
              </a:p>
            </p:txBody>
          </p:sp>
          <p:sp>
            <p:nvSpPr>
              <p:cNvPr id="255" name="Line 30"/>
              <p:cNvSpPr>
                <a:spLocks noChangeShapeType="1"/>
              </p:cNvSpPr>
              <p:nvPr/>
            </p:nvSpPr>
            <p:spPr bwMode="auto">
              <a:xfrm>
                <a:off x="3384557" y="6553203"/>
                <a:ext cx="2559233" cy="0"/>
              </a:xfrm>
              <a:prstGeom prst="line">
                <a:avLst/>
              </a:prstGeom>
              <a:ln w="19050">
                <a:prstDash val="sysDot"/>
                <a:headEnd/>
                <a:tailEnd/>
              </a:ln>
            </p:spPr>
            <p:style>
              <a:lnRef idx="1">
                <a:schemeClr val="accent1"/>
              </a:lnRef>
              <a:fillRef idx="0">
                <a:schemeClr val="accent1"/>
              </a:fillRef>
              <a:effectRef idx="0">
                <a:schemeClr val="accent1"/>
              </a:effectRef>
              <a:fontRef idx="minor">
                <a:schemeClr val="tx1"/>
              </a:fontRef>
            </p:style>
            <p:txBody>
              <a:bodyPr/>
              <a:lstStyle/>
              <a:p>
                <a:pPr>
                  <a:defRPr/>
                </a:pPr>
                <a:endParaRPr lang="fa-IR" sz="1662" kern="0">
                  <a:solidFill>
                    <a:sysClr val="windowText" lastClr="000000"/>
                  </a:solidFill>
                </a:endParaRPr>
              </a:p>
            </p:txBody>
          </p:sp>
          <p:sp>
            <p:nvSpPr>
              <p:cNvPr id="256" name="Line 32"/>
              <p:cNvSpPr>
                <a:spLocks noChangeShapeType="1"/>
              </p:cNvSpPr>
              <p:nvPr/>
            </p:nvSpPr>
            <p:spPr bwMode="auto">
              <a:xfrm flipH="1">
                <a:off x="-236" y="6477003"/>
                <a:ext cx="3384793" cy="0"/>
              </a:xfrm>
              <a:prstGeom prst="line">
                <a:avLst/>
              </a:prstGeom>
              <a:noFill/>
              <a:ln w="22225">
                <a:solidFill>
                  <a:srgbClr val="9383B3"/>
                </a:solidFill>
                <a:prstDash val="sysDot"/>
                <a:round/>
                <a:headEnd/>
                <a:tailEnd/>
              </a:ln>
              <a:effectLst/>
            </p:spPr>
            <p:txBody>
              <a:bodyPr/>
              <a:lstStyle/>
              <a:p>
                <a:pPr>
                  <a:defRPr/>
                </a:pPr>
                <a:endParaRPr lang="fa-IR" sz="1662" kern="0">
                  <a:solidFill>
                    <a:sysClr val="windowText" lastClr="000000"/>
                  </a:solidFill>
                </a:endParaRPr>
              </a:p>
            </p:txBody>
          </p:sp>
          <p:sp>
            <p:nvSpPr>
              <p:cNvPr id="257" name="Line 33"/>
              <p:cNvSpPr>
                <a:spLocks noChangeShapeType="1"/>
              </p:cNvSpPr>
              <p:nvPr/>
            </p:nvSpPr>
            <p:spPr bwMode="auto">
              <a:xfrm flipV="1">
                <a:off x="412544" y="4038602"/>
                <a:ext cx="0" cy="2819401"/>
              </a:xfrm>
              <a:prstGeom prst="line">
                <a:avLst/>
              </a:prstGeom>
              <a:noFill/>
              <a:ln w="22225">
                <a:solidFill>
                  <a:srgbClr val="9383B3"/>
                </a:solidFill>
                <a:prstDash val="sysDot"/>
                <a:round/>
                <a:headEnd/>
                <a:tailEnd/>
              </a:ln>
              <a:effectLst/>
            </p:spPr>
            <p:txBody>
              <a:bodyPr/>
              <a:lstStyle/>
              <a:p>
                <a:pPr>
                  <a:defRPr/>
                </a:pPr>
                <a:endParaRPr lang="fa-IR" sz="1662" kern="0">
                  <a:solidFill>
                    <a:sysClr val="windowText" lastClr="000000"/>
                  </a:solidFill>
                </a:endParaRPr>
              </a:p>
            </p:txBody>
          </p:sp>
          <p:sp>
            <p:nvSpPr>
              <p:cNvPr id="258" name="Line 34"/>
              <p:cNvSpPr>
                <a:spLocks noChangeShapeType="1"/>
              </p:cNvSpPr>
              <p:nvPr/>
            </p:nvSpPr>
            <p:spPr bwMode="auto">
              <a:xfrm flipV="1">
                <a:off x="412544" y="2362202"/>
                <a:ext cx="0" cy="1676400"/>
              </a:xfrm>
              <a:prstGeom prst="line">
                <a:avLst/>
              </a:prstGeom>
              <a:ln w="12700">
                <a:prstDash val="sysDot"/>
                <a:headEnd/>
                <a:tailEnd/>
              </a:ln>
            </p:spPr>
            <p:style>
              <a:lnRef idx="1">
                <a:schemeClr val="dk1"/>
              </a:lnRef>
              <a:fillRef idx="0">
                <a:schemeClr val="dk1"/>
              </a:fillRef>
              <a:effectRef idx="0">
                <a:schemeClr val="dk1"/>
              </a:effectRef>
              <a:fontRef idx="minor">
                <a:schemeClr val="tx1"/>
              </a:fontRef>
            </p:style>
            <p:txBody>
              <a:bodyPr/>
              <a:lstStyle/>
              <a:p>
                <a:pPr>
                  <a:defRPr/>
                </a:pPr>
                <a:endParaRPr lang="fa-IR" sz="1662" kern="0">
                  <a:solidFill>
                    <a:sysClr val="windowText" lastClr="000000"/>
                  </a:solidFill>
                </a:endParaRPr>
              </a:p>
            </p:txBody>
          </p:sp>
          <p:sp>
            <p:nvSpPr>
              <p:cNvPr id="259" name="Line 35"/>
              <p:cNvSpPr>
                <a:spLocks noChangeShapeType="1"/>
              </p:cNvSpPr>
              <p:nvPr/>
            </p:nvSpPr>
            <p:spPr bwMode="auto">
              <a:xfrm flipV="1">
                <a:off x="329988" y="1676402"/>
                <a:ext cx="0" cy="2362200"/>
              </a:xfrm>
              <a:prstGeom prst="line">
                <a:avLst/>
              </a:prstGeom>
              <a:ln w="19050">
                <a:prstDash val="sysDot"/>
                <a:headEnd/>
                <a:tailEnd/>
              </a:ln>
            </p:spPr>
            <p:style>
              <a:lnRef idx="1">
                <a:schemeClr val="accent1"/>
              </a:lnRef>
              <a:fillRef idx="0">
                <a:schemeClr val="accent1"/>
              </a:fillRef>
              <a:effectRef idx="0">
                <a:schemeClr val="accent1"/>
              </a:effectRef>
              <a:fontRef idx="minor">
                <a:schemeClr val="tx1"/>
              </a:fontRef>
            </p:style>
            <p:txBody>
              <a:bodyPr/>
              <a:lstStyle/>
              <a:p>
                <a:pPr>
                  <a:defRPr/>
                </a:pPr>
                <a:endParaRPr lang="fa-IR" sz="1662" kern="0">
                  <a:solidFill>
                    <a:sysClr val="windowText" lastClr="000000"/>
                  </a:solidFill>
                </a:endParaRPr>
              </a:p>
            </p:txBody>
          </p:sp>
        </p:grpSp>
        <p:grpSp>
          <p:nvGrpSpPr>
            <p:cNvPr id="5" name="Group 15"/>
            <p:cNvGrpSpPr/>
            <p:nvPr/>
          </p:nvGrpSpPr>
          <p:grpSpPr>
            <a:xfrm>
              <a:off x="67432" y="538679"/>
              <a:ext cx="5218950" cy="3318948"/>
              <a:chOff x="73051" y="538679"/>
              <a:chExt cx="5653862" cy="3318948"/>
            </a:xfrm>
          </p:grpSpPr>
          <p:sp>
            <p:nvSpPr>
              <p:cNvPr id="7" name="Rectangle 6"/>
              <p:cNvSpPr/>
              <p:nvPr/>
            </p:nvSpPr>
            <p:spPr>
              <a:xfrm>
                <a:off x="1824455" y="538679"/>
                <a:ext cx="3902458" cy="407750"/>
              </a:xfrm>
              <a:prstGeom prst="rect">
                <a:avLst/>
              </a:prstGeom>
            </p:spPr>
            <p:txBody>
              <a:bodyPr wrap="none">
                <a:spAutoFit/>
              </a:bodyPr>
              <a:lstStyle/>
              <a:p>
                <a:pPr>
                  <a:defRPr/>
                </a:pPr>
                <a:r>
                  <a:rPr lang="en-US" sz="1846" b="1" kern="0" dirty="0">
                    <a:ln w="10541" cmpd="sng">
                      <a:solidFill>
                        <a:srgbClr val="EAEAEA">
                          <a:shade val="88000"/>
                          <a:satMod val="110000"/>
                        </a:srgbClr>
                      </a:solidFill>
                      <a:prstDash val="solid"/>
                    </a:ln>
                    <a:gradFill>
                      <a:gsLst>
                        <a:gs pos="0">
                          <a:srgbClr val="EAEAEA">
                            <a:tint val="40000"/>
                            <a:satMod val="250000"/>
                          </a:srgbClr>
                        </a:gs>
                        <a:gs pos="9000">
                          <a:srgbClr val="EAEAEA">
                            <a:tint val="52000"/>
                            <a:satMod val="300000"/>
                          </a:srgbClr>
                        </a:gs>
                        <a:gs pos="50000">
                          <a:srgbClr val="EAEAEA">
                            <a:shade val="20000"/>
                            <a:satMod val="300000"/>
                          </a:srgbClr>
                        </a:gs>
                        <a:gs pos="79000">
                          <a:srgbClr val="EAEAEA">
                            <a:tint val="52000"/>
                            <a:satMod val="300000"/>
                          </a:srgbClr>
                        </a:gs>
                        <a:gs pos="100000">
                          <a:srgbClr val="EAEAEA">
                            <a:tint val="40000"/>
                            <a:satMod val="250000"/>
                          </a:srgbClr>
                        </a:gs>
                      </a:gsLst>
                      <a:lin ang="5400000"/>
                    </a:gradFill>
                    <a:latin typeface="BankGothic Lt BT" pitchFamily="34" charset="0"/>
                  </a:rPr>
                  <a:t>(</a:t>
                </a:r>
                <a:r>
                  <a:rPr lang="en-US" sz="1846" b="1" kern="0" dirty="0" err="1">
                    <a:ln w="10541" cmpd="sng">
                      <a:solidFill>
                        <a:srgbClr val="EAEAEA">
                          <a:shade val="88000"/>
                          <a:satMod val="110000"/>
                        </a:srgbClr>
                      </a:solidFill>
                      <a:prstDash val="solid"/>
                    </a:ln>
                    <a:gradFill>
                      <a:gsLst>
                        <a:gs pos="0">
                          <a:srgbClr val="EAEAEA">
                            <a:tint val="40000"/>
                            <a:satMod val="250000"/>
                          </a:srgbClr>
                        </a:gs>
                        <a:gs pos="9000">
                          <a:srgbClr val="EAEAEA">
                            <a:tint val="52000"/>
                            <a:satMod val="300000"/>
                          </a:srgbClr>
                        </a:gs>
                        <a:gs pos="50000">
                          <a:srgbClr val="EAEAEA">
                            <a:shade val="20000"/>
                            <a:satMod val="300000"/>
                          </a:srgbClr>
                        </a:gs>
                        <a:gs pos="79000">
                          <a:srgbClr val="EAEAEA">
                            <a:tint val="52000"/>
                            <a:satMod val="300000"/>
                          </a:srgbClr>
                        </a:gs>
                        <a:gs pos="100000">
                          <a:srgbClr val="EAEAEA">
                            <a:tint val="40000"/>
                            <a:satMod val="250000"/>
                          </a:srgbClr>
                        </a:gs>
                      </a:gsLst>
                      <a:lin ang="5400000"/>
                    </a:gradFill>
                    <a:latin typeface="BankGothic Lt BT" pitchFamily="34" charset="0"/>
                  </a:rPr>
                  <a:t>beinolharamein</a:t>
                </a:r>
                <a:r>
                  <a:rPr lang="en-US" sz="1846" b="1" kern="0" dirty="0">
                    <a:ln w="10541" cmpd="sng">
                      <a:solidFill>
                        <a:srgbClr val="EAEAEA">
                          <a:shade val="88000"/>
                          <a:satMod val="110000"/>
                        </a:srgbClr>
                      </a:solidFill>
                      <a:prstDash val="solid"/>
                    </a:ln>
                    <a:gradFill>
                      <a:gsLst>
                        <a:gs pos="0">
                          <a:srgbClr val="EAEAEA">
                            <a:tint val="40000"/>
                            <a:satMod val="250000"/>
                          </a:srgbClr>
                        </a:gs>
                        <a:gs pos="9000">
                          <a:srgbClr val="EAEAEA">
                            <a:tint val="52000"/>
                            <a:satMod val="300000"/>
                          </a:srgbClr>
                        </a:gs>
                        <a:gs pos="50000">
                          <a:srgbClr val="EAEAEA">
                            <a:shade val="20000"/>
                            <a:satMod val="300000"/>
                          </a:srgbClr>
                        </a:gs>
                        <a:gs pos="79000">
                          <a:srgbClr val="EAEAEA">
                            <a:tint val="52000"/>
                            <a:satMod val="300000"/>
                          </a:srgbClr>
                        </a:gs>
                        <a:gs pos="100000">
                          <a:srgbClr val="EAEAEA">
                            <a:tint val="40000"/>
                            <a:satMod val="250000"/>
                          </a:srgbClr>
                        </a:gs>
                      </a:gsLst>
                      <a:lin ang="5400000"/>
                    </a:gradFill>
                    <a:latin typeface="BankGothic Lt BT" pitchFamily="34" charset="0"/>
                  </a:rPr>
                  <a:t> of shiraz)</a:t>
                </a:r>
                <a:endParaRPr lang="fa-IR" sz="1846" b="1" kern="0" dirty="0">
                  <a:ln w="10541" cmpd="sng">
                    <a:solidFill>
                      <a:srgbClr val="EAEAEA">
                        <a:shade val="88000"/>
                        <a:satMod val="110000"/>
                      </a:srgbClr>
                    </a:solidFill>
                    <a:prstDash val="solid"/>
                  </a:ln>
                  <a:gradFill>
                    <a:gsLst>
                      <a:gs pos="0">
                        <a:srgbClr val="EAEAEA">
                          <a:tint val="40000"/>
                          <a:satMod val="250000"/>
                        </a:srgbClr>
                      </a:gs>
                      <a:gs pos="9000">
                        <a:srgbClr val="EAEAEA">
                          <a:tint val="52000"/>
                          <a:satMod val="300000"/>
                        </a:srgbClr>
                      </a:gs>
                      <a:gs pos="50000">
                        <a:srgbClr val="EAEAEA">
                          <a:shade val="20000"/>
                          <a:satMod val="300000"/>
                        </a:srgbClr>
                      </a:gs>
                      <a:gs pos="79000">
                        <a:srgbClr val="EAEAEA">
                          <a:tint val="52000"/>
                          <a:satMod val="300000"/>
                        </a:srgbClr>
                      </a:gs>
                      <a:gs pos="100000">
                        <a:srgbClr val="EAEAEA">
                          <a:tint val="40000"/>
                          <a:satMod val="250000"/>
                        </a:srgbClr>
                      </a:gs>
                    </a:gsLst>
                    <a:lin ang="5400000"/>
                  </a:gradFill>
                  <a:latin typeface="BankGothic Lt BT" pitchFamily="34" charset="0"/>
                </a:endParaRPr>
              </a:p>
            </p:txBody>
          </p:sp>
          <p:sp>
            <p:nvSpPr>
              <p:cNvPr id="8" name="Rectangle 7"/>
              <p:cNvSpPr/>
              <p:nvPr/>
            </p:nvSpPr>
            <p:spPr>
              <a:xfrm rot="16200000">
                <a:off x="-1131431" y="2276027"/>
                <a:ext cx="2786082" cy="377118"/>
              </a:xfrm>
              <a:prstGeom prst="rect">
                <a:avLst/>
              </a:prstGeom>
            </p:spPr>
            <p:txBody>
              <a:bodyPr wrap="square">
                <a:spAutoFit/>
                <a:scene3d>
                  <a:camera prst="orthographicFront"/>
                  <a:lightRig rig="glow" dir="tl">
                    <a:rot lat="0" lon="0" rev="5400000"/>
                  </a:lightRig>
                </a:scene3d>
                <a:sp3d contourW="12700">
                  <a:bevelT w="25400" h="25400"/>
                  <a:contourClr>
                    <a:schemeClr val="accent6">
                      <a:shade val="73000"/>
                    </a:schemeClr>
                  </a:contourClr>
                </a:sp3d>
              </a:bodyPr>
              <a:lstStyle/>
              <a:p>
                <a:pPr algn="ctr"/>
                <a:r>
                  <a:rPr lang="fa-IR" sz="1662" b="1" dirty="0">
                    <a:ln w="11430"/>
                    <a:gradFill>
                      <a:gsLst>
                        <a:gs pos="0">
                          <a:srgbClr val="555555">
                            <a:tint val="90000"/>
                            <a:satMod val="120000"/>
                          </a:srgbClr>
                        </a:gs>
                        <a:gs pos="25000">
                          <a:srgbClr val="555555">
                            <a:tint val="93000"/>
                            <a:satMod val="120000"/>
                          </a:srgbClr>
                        </a:gs>
                        <a:gs pos="50000">
                          <a:srgbClr val="555555">
                            <a:shade val="89000"/>
                            <a:satMod val="110000"/>
                          </a:srgbClr>
                        </a:gs>
                        <a:gs pos="75000">
                          <a:srgbClr val="555555">
                            <a:tint val="93000"/>
                            <a:satMod val="120000"/>
                          </a:srgbClr>
                        </a:gs>
                        <a:gs pos="100000">
                          <a:srgbClr val="555555">
                            <a:tint val="90000"/>
                            <a:satMod val="120000"/>
                          </a:srgbClr>
                        </a:gs>
                      </a:gsLst>
                      <a:lin ang="5400000"/>
                    </a:gradFill>
                    <a:effectLst>
                      <a:outerShdw blurRad="80000" dist="40000" dir="5040000" algn="tl">
                        <a:srgbClr val="000000">
                          <a:alpha val="30000"/>
                        </a:srgbClr>
                      </a:outerShdw>
                    </a:effectLst>
                    <a:cs typeface="B Kamran" pitchFamily="2" charset="-78"/>
                  </a:rPr>
                  <a:t>بین الحرمین شیراز</a:t>
                </a:r>
              </a:p>
            </p:txBody>
          </p:sp>
        </p:grpSp>
        <p:pic>
          <p:nvPicPr>
            <p:cNvPr id="235" name="Picture 6" descr="شاهچراغ؛ شیراز؛ عکس از آنوبانینی">
              <a:hlinkClick r:id="rId3"/>
            </p:cNvPr>
            <p:cNvPicPr>
              <a:picLocks noChangeAspect="1" noChangeArrowheads="1"/>
            </p:cNvPicPr>
            <p:nvPr/>
          </p:nvPicPr>
          <p:blipFill>
            <a:blip r:embed="rId4">
              <a:clrChange>
                <a:clrFrom>
                  <a:srgbClr val="03030F"/>
                </a:clrFrom>
                <a:clrTo>
                  <a:srgbClr val="03030F">
                    <a:alpha val="0"/>
                  </a:srgbClr>
                </a:clrTo>
              </a:clrChange>
            </a:blip>
            <a:srcRect/>
            <a:stretch>
              <a:fillRect/>
            </a:stretch>
          </p:blipFill>
          <p:spPr bwMode="auto">
            <a:xfrm>
              <a:off x="7212343" y="285728"/>
              <a:ext cx="1931657" cy="1191187"/>
            </a:xfrm>
            <a:prstGeom prst="rect">
              <a:avLst/>
            </a:prstGeom>
            <a:ln>
              <a:noFill/>
            </a:ln>
            <a:effectLst>
              <a:outerShdw blurRad="50800" dist="38100" dir="2700000" algn="tl" rotWithShape="0">
                <a:prstClr val="black">
                  <a:alpha val="40000"/>
                </a:prstClr>
              </a:outerShdw>
              <a:softEdge rad="63500"/>
            </a:effectLst>
          </p:spPr>
        </p:pic>
        <p:pic>
          <p:nvPicPr>
            <p:cNvPr id="1028" name="Picture 4" descr="E:\baft farsoode\ax\pic\shahchw.jpg"/>
            <p:cNvPicPr>
              <a:picLocks noChangeAspect="1" noChangeArrowheads="1"/>
            </p:cNvPicPr>
            <p:nvPr/>
          </p:nvPicPr>
          <p:blipFill>
            <a:blip r:embed="rId5" cstate="screen">
              <a:clrChange>
                <a:clrFrom>
                  <a:srgbClr val="BEE2FA"/>
                </a:clrFrom>
                <a:clrTo>
                  <a:srgbClr val="BEE2FA">
                    <a:alpha val="0"/>
                  </a:srgbClr>
                </a:clrTo>
              </a:clrChange>
              <a:extLst>
                <a:ext uri="{28A0092B-C50C-407E-A947-70E740481C1C}">
                  <a14:useLocalDpi xmlns:a14="http://schemas.microsoft.com/office/drawing/2010/main"/>
                </a:ext>
              </a:extLst>
            </a:blip>
            <a:srcRect/>
            <a:stretch>
              <a:fillRect/>
            </a:stretch>
          </p:blipFill>
          <p:spPr bwMode="auto">
            <a:xfrm>
              <a:off x="0" y="0"/>
              <a:ext cx="1813436" cy="1464431"/>
            </a:xfrm>
            <a:prstGeom prst="rect">
              <a:avLst/>
            </a:prstGeom>
            <a:ln>
              <a:noFill/>
            </a:ln>
            <a:effectLst>
              <a:outerShdw blurRad="50800" dist="38100" dir="2700000" algn="tl" rotWithShape="0">
                <a:prstClr val="black">
                  <a:alpha val="40000"/>
                </a:prstClr>
              </a:outerShdw>
              <a:softEdge rad="63500"/>
            </a:effectLst>
          </p:spPr>
        </p:pic>
        <p:cxnSp>
          <p:nvCxnSpPr>
            <p:cNvPr id="263" name="Straight Connector 262"/>
            <p:cNvCxnSpPr/>
            <p:nvPr/>
          </p:nvCxnSpPr>
          <p:spPr bwMode="auto">
            <a:xfrm rot="5400000">
              <a:off x="-1535949" y="4179099"/>
              <a:ext cx="4071966" cy="1588"/>
            </a:xfrm>
            <a:prstGeom prst="line">
              <a:avLst/>
            </a:prstGeom>
            <a:ln cmpd="dbl">
              <a:solidFill>
                <a:srgbClr val="D1D1D1"/>
              </a:solidFill>
              <a:prstDash val="solid"/>
              <a:headEnd type="none" w="sm" len="sm"/>
              <a:tailEnd type="none" w="sm" len="sm"/>
            </a:ln>
          </p:spPr>
          <p:style>
            <a:lnRef idx="3">
              <a:schemeClr val="accent1"/>
            </a:lnRef>
            <a:fillRef idx="0">
              <a:schemeClr val="accent1"/>
            </a:fillRef>
            <a:effectRef idx="2">
              <a:schemeClr val="accent1"/>
            </a:effectRef>
            <a:fontRef idx="minor">
              <a:schemeClr val="tx1"/>
            </a:fontRef>
          </p:style>
        </p:cxnSp>
      </p:grpSp>
      <p:sp>
        <p:nvSpPr>
          <p:cNvPr id="266" name="Rectangle 265"/>
          <p:cNvSpPr/>
          <p:nvPr/>
        </p:nvSpPr>
        <p:spPr bwMode="auto">
          <a:xfrm>
            <a:off x="785786" y="1780431"/>
            <a:ext cx="8143932" cy="3033367"/>
          </a:xfrm>
          <a:prstGeom prst="rect">
            <a:avLst/>
          </a:prstGeom>
          <a:solidFill>
            <a:schemeClr val="accent1">
              <a:alpha val="70000"/>
            </a:schemeClr>
          </a:solidFill>
          <a:ln w="12700" cap="sq" cmpd="sng" algn="ctr">
            <a:noFill/>
            <a:prstDash val="solid"/>
            <a:round/>
            <a:headEnd type="none" w="sm" len="sm"/>
            <a:tailEnd type="none" w="sm" len="sm"/>
          </a:ln>
          <a:effectLst>
            <a:softEdge rad="635000"/>
          </a:effectLst>
        </p:spPr>
        <p:txBody>
          <a:bodyPr vert="horz" wrap="square" lIns="84406" tIns="42203" rIns="84406" bIns="42203" numCol="1" rtlCol="1" anchor="t" anchorCtr="0" compatLnSpc="1">
            <a:prstTxWarp prst="textNoShape">
              <a:avLst/>
            </a:prstTxWarp>
          </a:bodyPr>
          <a:lstStyle/>
          <a:p>
            <a:pPr algn="l" rtl="0" fontAlgn="base">
              <a:spcBef>
                <a:spcPct val="0"/>
              </a:spcBef>
              <a:spcAft>
                <a:spcPct val="0"/>
              </a:spcAft>
            </a:pPr>
            <a:endParaRPr kumimoji="1" lang="fa-IR" sz="2215">
              <a:solidFill>
                <a:srgbClr val="000000"/>
              </a:solidFill>
              <a:latin typeface="Times New Roman" pitchFamily="18" charset="0"/>
            </a:endParaRPr>
          </a:p>
        </p:txBody>
      </p:sp>
      <p:sp>
        <p:nvSpPr>
          <p:cNvPr id="264" name="Rectangle 263"/>
          <p:cNvSpPr/>
          <p:nvPr/>
        </p:nvSpPr>
        <p:spPr>
          <a:xfrm>
            <a:off x="2351854" y="791289"/>
            <a:ext cx="5059398" cy="490134"/>
          </a:xfrm>
          <a:prstGeom prst="rect">
            <a:avLst/>
          </a:prstGeom>
        </p:spPr>
        <p:txBody>
          <a:bodyPr wrap="none">
            <a:spAutoFit/>
          </a:bodyPr>
          <a:lstStyle/>
          <a:p>
            <a:pPr algn="justLow"/>
            <a:r>
              <a:rPr lang="fa-IR" sz="2585" b="1" dirty="0">
                <a:ln w="12700">
                  <a:solidFill>
                    <a:srgbClr val="000000">
                      <a:satMod val="155000"/>
                    </a:srgbClr>
                  </a:solidFill>
                  <a:prstDash val="solid"/>
                </a:ln>
                <a:blipFill>
                  <a:blip r:embed="rId6"/>
                  <a:tile tx="0" ty="0" sx="100000" sy="100000" flip="none" algn="tl"/>
                </a:blipFill>
                <a:effectLst>
                  <a:outerShdw blurRad="41275" dist="20320" dir="1800000" algn="tl" rotWithShape="0">
                    <a:srgbClr val="000000">
                      <a:alpha val="40000"/>
                    </a:srgbClr>
                  </a:outerShdw>
                  <a:reflection blurRad="6350" stA="60000" endA="900" endPos="60000" dist="29997" dir="5400000" sy="-100000" algn="bl" rotWithShape="0"/>
                </a:effectLst>
                <a:cs typeface="B Aria" pitchFamily="2" charset="-78"/>
              </a:rPr>
              <a:t>موقعيت هستـه تاريخی – فرهنگی  و سـايت  </a:t>
            </a:r>
          </a:p>
        </p:txBody>
      </p:sp>
      <p:pic>
        <p:nvPicPr>
          <p:cNvPr id="24" name="Picture 4" descr="3"/>
          <p:cNvPicPr>
            <a:picLocks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a:off x="7935082" y="2373916"/>
            <a:ext cx="1023054" cy="742369"/>
          </a:xfrm>
          <a:prstGeom prst="rect">
            <a:avLst/>
          </a:prstGeom>
          <a:noFill/>
          <a:ln w="9525">
            <a:noFill/>
            <a:miter lim="800000"/>
            <a:headEnd/>
            <a:tailEnd/>
          </a:ln>
          <a:effectLst>
            <a:outerShdw blurRad="50800" dist="38100" dir="2700000" algn="tl" rotWithShape="0">
              <a:prstClr val="black">
                <a:alpha val="40000"/>
              </a:prstClr>
            </a:outerShdw>
          </a:effectLst>
        </p:spPr>
      </p:pic>
      <p:grpSp>
        <p:nvGrpSpPr>
          <p:cNvPr id="25" name="Group 102"/>
          <p:cNvGrpSpPr/>
          <p:nvPr/>
        </p:nvGrpSpPr>
        <p:grpSpPr>
          <a:xfrm>
            <a:off x="5165485" y="1846374"/>
            <a:ext cx="2646574" cy="2238832"/>
            <a:chOff x="881034" y="714356"/>
            <a:chExt cx="4815789" cy="4171960"/>
          </a:xfrm>
        </p:grpSpPr>
        <p:pic>
          <p:nvPicPr>
            <p:cNvPr id="26" name="Picture 3" descr="3-General Map"/>
            <p:cNvPicPr>
              <a:picLocks noChangeAspect="1" noChangeArrowheads="1"/>
            </p:cNvPicPr>
            <p:nvPr/>
          </p:nvPicPr>
          <p:blipFill>
            <a:blip r:embed="rId8" cstate="screen">
              <a:extLst>
                <a:ext uri="{28A0092B-C50C-407E-A947-70E740481C1C}">
                  <a14:useLocalDpi xmlns:a14="http://schemas.microsoft.com/office/drawing/2010/main"/>
                </a:ext>
              </a:extLst>
            </a:blip>
            <a:srcRect/>
            <a:stretch>
              <a:fillRect/>
            </a:stretch>
          </p:blipFill>
          <p:spPr bwMode="auto">
            <a:xfrm>
              <a:off x="881034" y="714356"/>
              <a:ext cx="4815789" cy="417196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27" name="Freeform 52"/>
            <p:cNvSpPr>
              <a:spLocks/>
            </p:cNvSpPr>
            <p:nvPr/>
          </p:nvSpPr>
          <p:spPr bwMode="auto">
            <a:xfrm>
              <a:off x="3453169" y="3016482"/>
              <a:ext cx="469928" cy="570942"/>
            </a:xfrm>
            <a:custGeom>
              <a:avLst/>
              <a:gdLst/>
              <a:ahLst/>
              <a:cxnLst>
                <a:cxn ang="0">
                  <a:pos x="216" y="258"/>
                </a:cxn>
                <a:cxn ang="0">
                  <a:pos x="225" y="213"/>
                </a:cxn>
                <a:cxn ang="0">
                  <a:pos x="231" y="195"/>
                </a:cxn>
                <a:cxn ang="0">
                  <a:pos x="225" y="105"/>
                </a:cxn>
                <a:cxn ang="0">
                  <a:pos x="204" y="33"/>
                </a:cxn>
                <a:cxn ang="0">
                  <a:pos x="198" y="24"/>
                </a:cxn>
                <a:cxn ang="0">
                  <a:pos x="135" y="0"/>
                </a:cxn>
                <a:cxn ang="0">
                  <a:pos x="108" y="3"/>
                </a:cxn>
                <a:cxn ang="0">
                  <a:pos x="90" y="15"/>
                </a:cxn>
                <a:cxn ang="0">
                  <a:pos x="48" y="63"/>
                </a:cxn>
                <a:cxn ang="0">
                  <a:pos x="27" y="87"/>
                </a:cxn>
                <a:cxn ang="0">
                  <a:pos x="6" y="123"/>
                </a:cxn>
                <a:cxn ang="0">
                  <a:pos x="0" y="141"/>
                </a:cxn>
                <a:cxn ang="0">
                  <a:pos x="75" y="207"/>
                </a:cxn>
                <a:cxn ang="0">
                  <a:pos x="198" y="267"/>
                </a:cxn>
                <a:cxn ang="0">
                  <a:pos x="216" y="258"/>
                </a:cxn>
              </a:cxnLst>
              <a:rect l="0" t="0" r="r" b="b"/>
              <a:pathLst>
                <a:path w="234" h="273">
                  <a:moveTo>
                    <a:pt x="216" y="258"/>
                  </a:moveTo>
                  <a:cubicBezTo>
                    <a:pt x="211" y="243"/>
                    <a:pt x="220" y="228"/>
                    <a:pt x="225" y="213"/>
                  </a:cubicBezTo>
                  <a:cubicBezTo>
                    <a:pt x="227" y="207"/>
                    <a:pt x="231" y="195"/>
                    <a:pt x="231" y="195"/>
                  </a:cubicBezTo>
                  <a:cubicBezTo>
                    <a:pt x="234" y="163"/>
                    <a:pt x="231" y="136"/>
                    <a:pt x="225" y="105"/>
                  </a:cubicBezTo>
                  <a:cubicBezTo>
                    <a:pt x="223" y="84"/>
                    <a:pt x="225" y="47"/>
                    <a:pt x="204" y="33"/>
                  </a:cubicBezTo>
                  <a:cubicBezTo>
                    <a:pt x="202" y="30"/>
                    <a:pt x="201" y="26"/>
                    <a:pt x="198" y="24"/>
                  </a:cubicBezTo>
                  <a:cubicBezTo>
                    <a:pt x="187" y="17"/>
                    <a:pt x="150" y="5"/>
                    <a:pt x="135" y="0"/>
                  </a:cubicBezTo>
                  <a:cubicBezTo>
                    <a:pt x="126" y="1"/>
                    <a:pt x="117" y="0"/>
                    <a:pt x="108" y="3"/>
                  </a:cubicBezTo>
                  <a:cubicBezTo>
                    <a:pt x="101" y="5"/>
                    <a:pt x="90" y="15"/>
                    <a:pt x="90" y="15"/>
                  </a:cubicBezTo>
                  <a:cubicBezTo>
                    <a:pt x="83" y="36"/>
                    <a:pt x="62" y="46"/>
                    <a:pt x="48" y="63"/>
                  </a:cubicBezTo>
                  <a:cubicBezTo>
                    <a:pt x="29" y="87"/>
                    <a:pt x="44" y="75"/>
                    <a:pt x="27" y="87"/>
                  </a:cubicBezTo>
                  <a:cubicBezTo>
                    <a:pt x="22" y="101"/>
                    <a:pt x="14" y="111"/>
                    <a:pt x="6" y="123"/>
                  </a:cubicBezTo>
                  <a:cubicBezTo>
                    <a:pt x="2" y="128"/>
                    <a:pt x="0" y="141"/>
                    <a:pt x="0" y="141"/>
                  </a:cubicBezTo>
                  <a:cubicBezTo>
                    <a:pt x="11" y="173"/>
                    <a:pt x="43" y="196"/>
                    <a:pt x="75" y="207"/>
                  </a:cubicBezTo>
                  <a:cubicBezTo>
                    <a:pt x="91" y="231"/>
                    <a:pt x="167" y="273"/>
                    <a:pt x="198" y="267"/>
                  </a:cubicBezTo>
                  <a:cubicBezTo>
                    <a:pt x="205" y="266"/>
                    <a:pt x="210" y="261"/>
                    <a:pt x="216" y="258"/>
                  </a:cubicBezTo>
                  <a:close/>
                </a:path>
              </a:pathLst>
            </a:custGeom>
            <a:solidFill>
              <a:srgbClr val="FF6600">
                <a:alpha val="52000"/>
              </a:srgbClr>
            </a:solidFill>
            <a:ln w="15875">
              <a:solidFill>
                <a:srgbClr val="FF0000"/>
              </a:solidFill>
              <a:round/>
              <a:headEnd/>
              <a:tailEnd/>
            </a:ln>
            <a:effectLst/>
          </p:spPr>
          <p:txBody>
            <a:bodyPr lIns="71274" tIns="35636" rIns="71274" bIns="35636"/>
            <a:lstStyle/>
            <a:p>
              <a:pPr>
                <a:defRPr/>
              </a:pPr>
              <a:endParaRPr lang="fa-IR" sz="1662" kern="0">
                <a:solidFill>
                  <a:sysClr val="windowText" lastClr="000000"/>
                </a:solidFill>
              </a:endParaRPr>
            </a:p>
          </p:txBody>
        </p:sp>
      </p:grpSp>
      <p:sp>
        <p:nvSpPr>
          <p:cNvPr id="28" name="Text Box 51"/>
          <p:cNvSpPr txBox="1">
            <a:spLocks noChangeArrowheads="1"/>
          </p:cNvSpPr>
          <p:nvPr/>
        </p:nvSpPr>
        <p:spPr bwMode="auto">
          <a:xfrm>
            <a:off x="2725603" y="2242031"/>
            <a:ext cx="2625967" cy="241380"/>
          </a:xfrm>
          <a:prstGeom prst="rect">
            <a:avLst/>
          </a:prstGeom>
          <a:noFill/>
          <a:ln w="9525">
            <a:noFill/>
            <a:miter lim="800000"/>
            <a:headEnd/>
            <a:tailEnd/>
          </a:ln>
          <a:effectLst/>
        </p:spPr>
        <p:txBody>
          <a:bodyPr wrap="square" lIns="84357" tIns="42180" rIns="84357" bIns="42180">
            <a:spAutoFit/>
          </a:bodyPr>
          <a:lstStyle/>
          <a:p>
            <a:pPr algn="justLow" defTabSz="843914">
              <a:spcBef>
                <a:spcPct val="50000"/>
              </a:spcBef>
            </a:pPr>
            <a:r>
              <a:rPr lang="fa-IR" sz="1015" dirty="0">
                <a:solidFill>
                  <a:srgbClr val="000000"/>
                </a:solidFill>
                <a:effectLst>
                  <a:outerShdw blurRad="38100" dist="38100" dir="2700000" algn="tl">
                    <a:srgbClr val="000000">
                      <a:alpha val="43137"/>
                    </a:srgbClr>
                  </a:outerShdw>
                  <a:reflection blurRad="6350" stA="60000" endA="900" endPos="60000" dist="29997" dir="5400000" sy="-100000" algn="bl" rotWithShape="0"/>
                </a:effectLst>
                <a:cs typeface="B Homa" pitchFamily="2" charset="-78"/>
              </a:rPr>
              <a:t>موقعيت هستـه تاريخی – فرهنگی</a:t>
            </a:r>
          </a:p>
        </p:txBody>
      </p:sp>
      <p:grpSp>
        <p:nvGrpSpPr>
          <p:cNvPr id="29" name="Group 103"/>
          <p:cNvGrpSpPr/>
          <p:nvPr/>
        </p:nvGrpSpPr>
        <p:grpSpPr>
          <a:xfrm>
            <a:off x="666720" y="3692772"/>
            <a:ext cx="4772819" cy="2703654"/>
            <a:chOff x="6167446" y="4681314"/>
            <a:chExt cx="3137386" cy="1925335"/>
          </a:xfrm>
        </p:grpSpPr>
        <p:pic>
          <p:nvPicPr>
            <p:cNvPr id="30" name="Picture 80" descr="5-Land of project"/>
            <p:cNvPicPr>
              <a:picLocks noChangeAspect="1" noChangeArrowheads="1"/>
            </p:cNvPicPr>
            <p:nvPr/>
          </p:nvPicPr>
          <p:blipFill>
            <a:blip r:embed="rId9"/>
            <a:srcRect/>
            <a:stretch>
              <a:fillRect/>
            </a:stretch>
          </p:blipFill>
          <p:spPr bwMode="auto">
            <a:xfrm>
              <a:off x="6167448" y="4681314"/>
              <a:ext cx="3137384" cy="1925335"/>
            </a:xfrm>
            <a:prstGeom prst="rect">
              <a:avLst/>
            </a:prstGeom>
            <a:ln>
              <a:noFill/>
            </a:ln>
            <a:effectLst>
              <a:outerShdw blurRad="292100" dist="139700" dir="2700000" algn="tl" rotWithShape="0">
                <a:srgbClr val="333333">
                  <a:alpha val="65000"/>
                </a:srgbClr>
              </a:outerShdw>
            </a:effectLst>
          </p:spPr>
        </p:pic>
        <p:sp>
          <p:nvSpPr>
            <p:cNvPr id="31" name="Rectangle 83"/>
            <p:cNvSpPr>
              <a:spLocks noChangeArrowheads="1"/>
            </p:cNvSpPr>
            <p:nvPr/>
          </p:nvSpPr>
          <p:spPr bwMode="auto">
            <a:xfrm>
              <a:off x="6167446" y="5137924"/>
              <a:ext cx="825500" cy="228516"/>
            </a:xfrm>
            <a:prstGeom prst="rect">
              <a:avLst/>
            </a:prstGeom>
            <a:noFill/>
            <a:ln w="28575">
              <a:solidFill>
                <a:srgbClr val="FF0000"/>
              </a:solidFill>
              <a:miter lim="800000"/>
              <a:headEnd/>
              <a:tailEnd/>
            </a:ln>
            <a:effectLst/>
          </p:spPr>
          <p:txBody>
            <a:bodyPr wrap="none" anchor="ctr"/>
            <a:lstStyle/>
            <a:p>
              <a:pPr>
                <a:defRPr/>
              </a:pPr>
              <a:endParaRPr lang="fa-IR" sz="1662" kern="0">
                <a:solidFill>
                  <a:sysClr val="windowText" lastClr="000000"/>
                </a:solidFill>
              </a:endParaRPr>
            </a:p>
          </p:txBody>
        </p:sp>
        <p:grpSp>
          <p:nvGrpSpPr>
            <p:cNvPr id="32" name="Group 85"/>
            <p:cNvGrpSpPr>
              <a:grpSpLocks/>
            </p:cNvGrpSpPr>
            <p:nvPr/>
          </p:nvGrpSpPr>
          <p:grpSpPr bwMode="auto">
            <a:xfrm>
              <a:off x="7572006" y="4757733"/>
              <a:ext cx="907807" cy="1828800"/>
              <a:chOff x="3600" y="2880"/>
              <a:chExt cx="528" cy="1152"/>
            </a:xfrm>
          </p:grpSpPr>
          <p:sp>
            <p:nvSpPr>
              <p:cNvPr id="33" name="Oval 86"/>
              <p:cNvSpPr>
                <a:spLocks noChangeArrowheads="1"/>
              </p:cNvSpPr>
              <p:nvPr/>
            </p:nvSpPr>
            <p:spPr bwMode="auto">
              <a:xfrm>
                <a:off x="3648" y="3600"/>
                <a:ext cx="480" cy="432"/>
              </a:xfrm>
              <a:prstGeom prst="ellipse">
                <a:avLst/>
              </a:prstGeom>
              <a:solidFill>
                <a:srgbClr val="FF0000">
                  <a:alpha val="16000"/>
                </a:srgbClr>
              </a:solidFill>
              <a:ln w="38100">
                <a:solidFill>
                  <a:srgbClr val="FF0000"/>
                </a:solidFill>
                <a:round/>
                <a:headEnd/>
                <a:tailEnd/>
              </a:ln>
              <a:effectLst/>
            </p:spPr>
            <p:txBody>
              <a:bodyPr wrap="none" anchor="ctr"/>
              <a:lstStyle/>
              <a:p>
                <a:pPr>
                  <a:defRPr/>
                </a:pPr>
                <a:endParaRPr lang="fa-IR" sz="1662" kern="0">
                  <a:solidFill>
                    <a:sysClr val="windowText" lastClr="000000"/>
                  </a:solidFill>
                </a:endParaRPr>
              </a:p>
            </p:txBody>
          </p:sp>
          <p:sp>
            <p:nvSpPr>
              <p:cNvPr id="34" name="Oval 87"/>
              <p:cNvSpPr>
                <a:spLocks noChangeArrowheads="1"/>
              </p:cNvSpPr>
              <p:nvPr/>
            </p:nvSpPr>
            <p:spPr bwMode="auto">
              <a:xfrm>
                <a:off x="3600" y="2880"/>
                <a:ext cx="192" cy="192"/>
              </a:xfrm>
              <a:prstGeom prst="ellipse">
                <a:avLst/>
              </a:prstGeom>
              <a:solidFill>
                <a:srgbClr val="FF0000">
                  <a:alpha val="16000"/>
                </a:srgbClr>
              </a:solidFill>
              <a:ln w="12700">
                <a:solidFill>
                  <a:srgbClr val="FF0000"/>
                </a:solidFill>
                <a:round/>
                <a:headEnd/>
                <a:tailEnd/>
              </a:ln>
              <a:effectLst/>
            </p:spPr>
            <p:txBody>
              <a:bodyPr wrap="none" anchor="ctr"/>
              <a:lstStyle/>
              <a:p>
                <a:pPr>
                  <a:defRPr/>
                </a:pPr>
                <a:endParaRPr lang="fa-IR" sz="1662" kern="0">
                  <a:solidFill>
                    <a:sysClr val="windowText" lastClr="000000"/>
                  </a:solidFill>
                </a:endParaRPr>
              </a:p>
            </p:txBody>
          </p:sp>
        </p:grpSp>
      </p:grpSp>
      <p:sp>
        <p:nvSpPr>
          <p:cNvPr id="35" name="Text Box 84"/>
          <p:cNvSpPr txBox="1">
            <a:spLocks noChangeArrowheads="1"/>
          </p:cNvSpPr>
          <p:nvPr/>
        </p:nvSpPr>
        <p:spPr bwMode="auto">
          <a:xfrm>
            <a:off x="2736622" y="5891214"/>
            <a:ext cx="3220176" cy="241380"/>
          </a:xfrm>
          <a:prstGeom prst="rect">
            <a:avLst/>
          </a:prstGeom>
          <a:noFill/>
          <a:ln w="9525">
            <a:noFill/>
            <a:miter lim="800000"/>
            <a:headEnd/>
            <a:tailEnd/>
          </a:ln>
          <a:effectLst/>
        </p:spPr>
        <p:txBody>
          <a:bodyPr lIns="84357" tIns="42180" rIns="84357" bIns="42180">
            <a:spAutoFit/>
          </a:bodyPr>
          <a:lstStyle/>
          <a:p>
            <a:pPr defTabSz="843914">
              <a:spcBef>
                <a:spcPct val="50000"/>
              </a:spcBef>
            </a:pPr>
            <a:r>
              <a:rPr lang="fa-IR" sz="1015" dirty="0">
                <a:solidFill>
                  <a:srgbClr val="FFFFFF"/>
                </a:solidFill>
                <a:effectLst>
                  <a:outerShdw blurRad="38100" dist="38100" dir="2700000" algn="tl">
                    <a:srgbClr val="000000">
                      <a:alpha val="43137"/>
                    </a:srgbClr>
                  </a:outerShdw>
                  <a:reflection blurRad="6350" stA="60000" endA="900" endPos="60000" dist="29997" dir="5400000" sy="-100000" algn="bl" rotWithShape="0"/>
                </a:effectLst>
                <a:cs typeface="B Homa" pitchFamily="2" charset="-78"/>
              </a:rPr>
              <a:t>ديــــد هـوايـي از محـدوده سايـت</a:t>
            </a:r>
            <a:endParaRPr lang="en-US" sz="1015" dirty="0">
              <a:solidFill>
                <a:srgbClr val="FFFFFF"/>
              </a:solidFill>
              <a:effectLst>
                <a:outerShdw blurRad="38100" dist="38100" dir="2700000" algn="tl">
                  <a:srgbClr val="000000">
                    <a:alpha val="43137"/>
                  </a:srgbClr>
                </a:outerShdw>
                <a:reflection blurRad="6350" stA="60000" endA="900" endPos="60000" dist="29997" dir="5400000" sy="-100000" algn="bl" rotWithShape="0"/>
              </a:effectLst>
              <a:cs typeface="B Homa" pitchFamily="2" charset="-78"/>
            </a:endParaRPr>
          </a:p>
        </p:txBody>
      </p:sp>
    </p:spTree>
    <p:extLst>
      <p:ext uri="{BB962C8B-B14F-4D97-AF65-F5344CB8AC3E}">
        <p14:creationId xmlns:p14="http://schemas.microsoft.com/office/powerpoint/2010/main" val="302433031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66"/>
          <p:cNvGrpSpPr/>
          <p:nvPr/>
        </p:nvGrpSpPr>
        <p:grpSpPr>
          <a:xfrm>
            <a:off x="0" y="263769"/>
            <a:ext cx="9144000" cy="6327790"/>
            <a:chOff x="0" y="0"/>
            <a:chExt cx="9144000" cy="6855106"/>
          </a:xfrm>
        </p:grpSpPr>
        <p:pic>
          <p:nvPicPr>
            <p:cNvPr id="3" name="Picture 2" descr="E:\baft farsoode\ax\pic\bird%20view.jpg"/>
            <p:cNvPicPr>
              <a:picLocks noChangeAspect="1" noChangeArrowheads="1"/>
            </p:cNvPicPr>
            <p:nvPr/>
          </p:nvPicPr>
          <p:blipFill>
            <a:blip r:embed="rId2">
              <a:clrChange>
                <a:clrFrom>
                  <a:srgbClr val="000000"/>
                </a:clrFrom>
                <a:clrTo>
                  <a:srgbClr val="000000">
                    <a:alpha val="0"/>
                  </a:srgbClr>
                </a:clrTo>
              </a:clrChange>
              <a:duotone>
                <a:schemeClr val="accent6">
                  <a:shade val="45000"/>
                  <a:satMod val="135000"/>
                </a:schemeClr>
                <a:prstClr val="white"/>
              </a:duotone>
              <a:lum bright="20000" contrast="-75000"/>
            </a:blip>
            <a:srcRect/>
            <a:stretch>
              <a:fillRect/>
            </a:stretch>
          </p:blipFill>
          <p:spPr bwMode="auto">
            <a:xfrm>
              <a:off x="0" y="2694698"/>
              <a:ext cx="9144000" cy="4160408"/>
            </a:xfrm>
            <a:prstGeom prst="rect">
              <a:avLst/>
            </a:prstGeom>
            <a:ln>
              <a:noFill/>
            </a:ln>
            <a:effectLst>
              <a:outerShdw blurRad="50800" dist="50800" dir="2700000" algn="tl" rotWithShape="0">
                <a:schemeClr val="tx1">
                  <a:alpha val="40000"/>
                </a:schemeClr>
              </a:outerShdw>
            </a:effectLst>
          </p:spPr>
        </p:pic>
        <p:grpSp>
          <p:nvGrpSpPr>
            <p:cNvPr id="4" name="Group 259"/>
            <p:cNvGrpSpPr/>
            <p:nvPr/>
          </p:nvGrpSpPr>
          <p:grpSpPr>
            <a:xfrm flipV="1">
              <a:off x="271048" y="857232"/>
              <a:ext cx="5944026" cy="4143404"/>
              <a:chOff x="-236" y="1676402"/>
              <a:chExt cx="5944026" cy="5181601"/>
            </a:xfrm>
          </p:grpSpPr>
          <p:sp>
            <p:nvSpPr>
              <p:cNvPr id="250" name="Rectangle 25"/>
              <p:cNvSpPr>
                <a:spLocks noChangeArrowheads="1"/>
              </p:cNvSpPr>
              <p:nvPr/>
            </p:nvSpPr>
            <p:spPr bwMode="auto">
              <a:xfrm>
                <a:off x="329988" y="4038602"/>
                <a:ext cx="165112" cy="2667001"/>
              </a:xfrm>
              <a:prstGeom prst="rect">
                <a:avLst/>
              </a:prstGeom>
              <a:gradFill rotWithShape="1">
                <a:gsLst>
                  <a:gs pos="0">
                    <a:schemeClr val="bg1">
                      <a:lumMod val="65000"/>
                    </a:schemeClr>
                  </a:gs>
                  <a:gs pos="100000">
                    <a:srgbClr val="FFFFCC"/>
                  </a:gs>
                </a:gsLst>
                <a:lin ang="5400000" scaled="1"/>
              </a:gradFill>
              <a:ln w="9525">
                <a:noFill/>
                <a:miter lim="800000"/>
                <a:headEnd/>
                <a:tailEnd/>
              </a:ln>
              <a:effectLst/>
            </p:spPr>
            <p:txBody>
              <a:bodyPr wrap="none" anchor="ctr"/>
              <a:lstStyle/>
              <a:p>
                <a:pPr>
                  <a:defRPr/>
                </a:pPr>
                <a:endParaRPr lang="fa-IR" sz="1662" kern="0">
                  <a:solidFill>
                    <a:sysClr val="windowText" lastClr="000000"/>
                  </a:solidFill>
                </a:endParaRPr>
              </a:p>
            </p:txBody>
          </p:sp>
          <p:sp>
            <p:nvSpPr>
              <p:cNvPr id="251" name="Rectangle 26"/>
              <p:cNvSpPr>
                <a:spLocks noChangeArrowheads="1"/>
              </p:cNvSpPr>
              <p:nvPr/>
            </p:nvSpPr>
            <p:spPr bwMode="auto">
              <a:xfrm>
                <a:off x="164876" y="6400803"/>
                <a:ext cx="3219681" cy="152400"/>
              </a:xfrm>
              <a:prstGeom prst="rect">
                <a:avLst/>
              </a:prstGeom>
              <a:gradFill rotWithShape="1">
                <a:gsLst>
                  <a:gs pos="0">
                    <a:srgbClr val="FFFFCC"/>
                  </a:gs>
                  <a:gs pos="100000">
                    <a:srgbClr val="FFFFCC">
                      <a:gamma/>
                      <a:shade val="46275"/>
                      <a:invGamma/>
                    </a:srgbClr>
                  </a:gs>
                </a:gsLst>
                <a:lin ang="0" scaled="1"/>
              </a:gradFill>
              <a:ln w="9525">
                <a:noFill/>
                <a:miter lim="800000"/>
                <a:headEnd/>
                <a:tailEnd/>
              </a:ln>
              <a:effectLst/>
            </p:spPr>
            <p:txBody>
              <a:bodyPr wrap="none" anchor="ctr"/>
              <a:lstStyle/>
              <a:p>
                <a:pPr>
                  <a:defRPr/>
                </a:pPr>
                <a:endParaRPr lang="fa-IR" sz="1662" kern="0">
                  <a:solidFill>
                    <a:sysClr val="windowText" lastClr="000000"/>
                  </a:solidFill>
                </a:endParaRPr>
              </a:p>
            </p:txBody>
          </p:sp>
          <p:sp>
            <p:nvSpPr>
              <p:cNvPr id="252" name="Rectangle 27"/>
              <p:cNvSpPr>
                <a:spLocks noChangeArrowheads="1"/>
              </p:cNvSpPr>
              <p:nvPr/>
            </p:nvSpPr>
            <p:spPr bwMode="auto">
              <a:xfrm>
                <a:off x="495100" y="5791203"/>
                <a:ext cx="82556" cy="609600"/>
              </a:xfrm>
              <a:prstGeom prst="rect">
                <a:avLst/>
              </a:prstGeom>
              <a:solidFill>
                <a:srgbClr val="CC9900"/>
              </a:solidFill>
              <a:ln w="9525">
                <a:noFill/>
                <a:miter lim="800000"/>
                <a:headEnd/>
                <a:tailEnd/>
              </a:ln>
              <a:effectLst/>
            </p:spPr>
            <p:txBody>
              <a:bodyPr wrap="none" anchor="ctr"/>
              <a:lstStyle/>
              <a:p>
                <a:pPr>
                  <a:defRPr/>
                </a:pPr>
                <a:endParaRPr lang="fa-IR" sz="1662" kern="0">
                  <a:solidFill>
                    <a:sysClr val="windowText" lastClr="000000"/>
                  </a:solidFill>
                </a:endParaRPr>
              </a:p>
            </p:txBody>
          </p:sp>
          <p:sp>
            <p:nvSpPr>
              <p:cNvPr id="253" name="Rectangle 28"/>
              <p:cNvSpPr>
                <a:spLocks noChangeArrowheads="1"/>
              </p:cNvSpPr>
              <p:nvPr/>
            </p:nvSpPr>
            <p:spPr bwMode="auto">
              <a:xfrm rot="5400000">
                <a:off x="828501" y="6073757"/>
                <a:ext cx="76200" cy="577891"/>
              </a:xfrm>
              <a:prstGeom prst="rect">
                <a:avLst/>
              </a:prstGeom>
              <a:solidFill>
                <a:srgbClr val="CC9900"/>
              </a:solidFill>
              <a:ln w="9525">
                <a:noFill/>
                <a:miter lim="800000"/>
                <a:headEnd/>
                <a:tailEnd/>
              </a:ln>
              <a:effectLst/>
            </p:spPr>
            <p:txBody>
              <a:bodyPr wrap="none" anchor="ctr"/>
              <a:lstStyle/>
              <a:p>
                <a:pPr>
                  <a:defRPr/>
                </a:pPr>
                <a:endParaRPr lang="fa-IR" sz="1662" kern="0">
                  <a:solidFill>
                    <a:sysClr val="windowText" lastClr="000000"/>
                  </a:solidFill>
                </a:endParaRPr>
              </a:p>
            </p:txBody>
          </p:sp>
          <p:sp>
            <p:nvSpPr>
              <p:cNvPr id="254" name="Line 29"/>
              <p:cNvSpPr>
                <a:spLocks noChangeShapeType="1"/>
              </p:cNvSpPr>
              <p:nvPr/>
            </p:nvSpPr>
            <p:spPr bwMode="auto">
              <a:xfrm>
                <a:off x="3384557" y="6477003"/>
                <a:ext cx="1568562" cy="0"/>
              </a:xfrm>
              <a:prstGeom prst="line">
                <a:avLst/>
              </a:prstGeom>
              <a:ln w="12700">
                <a:prstDash val="sysDot"/>
                <a:headEnd/>
                <a:tailEnd/>
              </a:ln>
            </p:spPr>
            <p:style>
              <a:lnRef idx="1">
                <a:schemeClr val="dk1"/>
              </a:lnRef>
              <a:fillRef idx="0">
                <a:schemeClr val="dk1"/>
              </a:fillRef>
              <a:effectRef idx="0">
                <a:schemeClr val="dk1"/>
              </a:effectRef>
              <a:fontRef idx="minor">
                <a:schemeClr val="tx1"/>
              </a:fontRef>
            </p:style>
            <p:txBody>
              <a:bodyPr/>
              <a:lstStyle/>
              <a:p>
                <a:pPr>
                  <a:defRPr/>
                </a:pPr>
                <a:endParaRPr lang="fa-IR" sz="1662" kern="0">
                  <a:solidFill>
                    <a:sysClr val="windowText" lastClr="000000"/>
                  </a:solidFill>
                </a:endParaRPr>
              </a:p>
            </p:txBody>
          </p:sp>
          <p:sp>
            <p:nvSpPr>
              <p:cNvPr id="255" name="Line 30"/>
              <p:cNvSpPr>
                <a:spLocks noChangeShapeType="1"/>
              </p:cNvSpPr>
              <p:nvPr/>
            </p:nvSpPr>
            <p:spPr bwMode="auto">
              <a:xfrm>
                <a:off x="3384557" y="6553203"/>
                <a:ext cx="2559233" cy="0"/>
              </a:xfrm>
              <a:prstGeom prst="line">
                <a:avLst/>
              </a:prstGeom>
              <a:ln w="19050">
                <a:prstDash val="sysDot"/>
                <a:headEnd/>
                <a:tailEnd/>
              </a:ln>
            </p:spPr>
            <p:style>
              <a:lnRef idx="1">
                <a:schemeClr val="accent1"/>
              </a:lnRef>
              <a:fillRef idx="0">
                <a:schemeClr val="accent1"/>
              </a:fillRef>
              <a:effectRef idx="0">
                <a:schemeClr val="accent1"/>
              </a:effectRef>
              <a:fontRef idx="minor">
                <a:schemeClr val="tx1"/>
              </a:fontRef>
            </p:style>
            <p:txBody>
              <a:bodyPr/>
              <a:lstStyle/>
              <a:p>
                <a:pPr>
                  <a:defRPr/>
                </a:pPr>
                <a:endParaRPr lang="fa-IR" sz="1662" kern="0">
                  <a:solidFill>
                    <a:sysClr val="windowText" lastClr="000000"/>
                  </a:solidFill>
                </a:endParaRPr>
              </a:p>
            </p:txBody>
          </p:sp>
          <p:sp>
            <p:nvSpPr>
              <p:cNvPr id="256" name="Line 32"/>
              <p:cNvSpPr>
                <a:spLocks noChangeShapeType="1"/>
              </p:cNvSpPr>
              <p:nvPr/>
            </p:nvSpPr>
            <p:spPr bwMode="auto">
              <a:xfrm flipH="1">
                <a:off x="-236" y="6477003"/>
                <a:ext cx="3384793" cy="0"/>
              </a:xfrm>
              <a:prstGeom prst="line">
                <a:avLst/>
              </a:prstGeom>
              <a:noFill/>
              <a:ln w="22225">
                <a:solidFill>
                  <a:srgbClr val="9383B3"/>
                </a:solidFill>
                <a:prstDash val="sysDot"/>
                <a:round/>
                <a:headEnd/>
                <a:tailEnd/>
              </a:ln>
              <a:effectLst/>
            </p:spPr>
            <p:txBody>
              <a:bodyPr/>
              <a:lstStyle/>
              <a:p>
                <a:pPr>
                  <a:defRPr/>
                </a:pPr>
                <a:endParaRPr lang="fa-IR" sz="1662" kern="0">
                  <a:solidFill>
                    <a:sysClr val="windowText" lastClr="000000"/>
                  </a:solidFill>
                </a:endParaRPr>
              </a:p>
            </p:txBody>
          </p:sp>
          <p:sp>
            <p:nvSpPr>
              <p:cNvPr id="257" name="Line 33"/>
              <p:cNvSpPr>
                <a:spLocks noChangeShapeType="1"/>
              </p:cNvSpPr>
              <p:nvPr/>
            </p:nvSpPr>
            <p:spPr bwMode="auto">
              <a:xfrm flipV="1">
                <a:off x="412544" y="4038602"/>
                <a:ext cx="0" cy="2819401"/>
              </a:xfrm>
              <a:prstGeom prst="line">
                <a:avLst/>
              </a:prstGeom>
              <a:noFill/>
              <a:ln w="22225">
                <a:solidFill>
                  <a:srgbClr val="9383B3"/>
                </a:solidFill>
                <a:prstDash val="sysDot"/>
                <a:round/>
                <a:headEnd/>
                <a:tailEnd/>
              </a:ln>
              <a:effectLst/>
            </p:spPr>
            <p:txBody>
              <a:bodyPr/>
              <a:lstStyle/>
              <a:p>
                <a:pPr>
                  <a:defRPr/>
                </a:pPr>
                <a:endParaRPr lang="fa-IR" sz="1662" kern="0">
                  <a:solidFill>
                    <a:sysClr val="windowText" lastClr="000000"/>
                  </a:solidFill>
                </a:endParaRPr>
              </a:p>
            </p:txBody>
          </p:sp>
          <p:sp>
            <p:nvSpPr>
              <p:cNvPr id="258" name="Line 34"/>
              <p:cNvSpPr>
                <a:spLocks noChangeShapeType="1"/>
              </p:cNvSpPr>
              <p:nvPr/>
            </p:nvSpPr>
            <p:spPr bwMode="auto">
              <a:xfrm flipV="1">
                <a:off x="412544" y="2362202"/>
                <a:ext cx="0" cy="1676400"/>
              </a:xfrm>
              <a:prstGeom prst="line">
                <a:avLst/>
              </a:prstGeom>
              <a:ln w="12700">
                <a:prstDash val="sysDot"/>
                <a:headEnd/>
                <a:tailEnd/>
              </a:ln>
            </p:spPr>
            <p:style>
              <a:lnRef idx="1">
                <a:schemeClr val="dk1"/>
              </a:lnRef>
              <a:fillRef idx="0">
                <a:schemeClr val="dk1"/>
              </a:fillRef>
              <a:effectRef idx="0">
                <a:schemeClr val="dk1"/>
              </a:effectRef>
              <a:fontRef idx="minor">
                <a:schemeClr val="tx1"/>
              </a:fontRef>
            </p:style>
            <p:txBody>
              <a:bodyPr/>
              <a:lstStyle/>
              <a:p>
                <a:pPr>
                  <a:defRPr/>
                </a:pPr>
                <a:endParaRPr lang="fa-IR" sz="1662" kern="0">
                  <a:solidFill>
                    <a:sysClr val="windowText" lastClr="000000"/>
                  </a:solidFill>
                </a:endParaRPr>
              </a:p>
            </p:txBody>
          </p:sp>
          <p:sp>
            <p:nvSpPr>
              <p:cNvPr id="259" name="Line 35"/>
              <p:cNvSpPr>
                <a:spLocks noChangeShapeType="1"/>
              </p:cNvSpPr>
              <p:nvPr/>
            </p:nvSpPr>
            <p:spPr bwMode="auto">
              <a:xfrm flipV="1">
                <a:off x="329988" y="1676402"/>
                <a:ext cx="0" cy="2362200"/>
              </a:xfrm>
              <a:prstGeom prst="line">
                <a:avLst/>
              </a:prstGeom>
              <a:ln w="19050">
                <a:prstDash val="sysDot"/>
                <a:headEnd/>
                <a:tailEnd/>
              </a:ln>
            </p:spPr>
            <p:style>
              <a:lnRef idx="1">
                <a:schemeClr val="accent1"/>
              </a:lnRef>
              <a:fillRef idx="0">
                <a:schemeClr val="accent1"/>
              </a:fillRef>
              <a:effectRef idx="0">
                <a:schemeClr val="accent1"/>
              </a:effectRef>
              <a:fontRef idx="minor">
                <a:schemeClr val="tx1"/>
              </a:fontRef>
            </p:style>
            <p:txBody>
              <a:bodyPr/>
              <a:lstStyle/>
              <a:p>
                <a:pPr>
                  <a:defRPr/>
                </a:pPr>
                <a:endParaRPr lang="fa-IR" sz="1662" kern="0">
                  <a:solidFill>
                    <a:sysClr val="windowText" lastClr="000000"/>
                  </a:solidFill>
                </a:endParaRPr>
              </a:p>
            </p:txBody>
          </p:sp>
        </p:grpSp>
        <p:grpSp>
          <p:nvGrpSpPr>
            <p:cNvPr id="5" name="Group 15"/>
            <p:cNvGrpSpPr/>
            <p:nvPr/>
          </p:nvGrpSpPr>
          <p:grpSpPr>
            <a:xfrm>
              <a:off x="67432" y="538679"/>
              <a:ext cx="5218950" cy="3318948"/>
              <a:chOff x="73051" y="538679"/>
              <a:chExt cx="5653862" cy="3318948"/>
            </a:xfrm>
          </p:grpSpPr>
          <p:sp>
            <p:nvSpPr>
              <p:cNvPr id="7" name="Rectangle 6"/>
              <p:cNvSpPr/>
              <p:nvPr/>
            </p:nvSpPr>
            <p:spPr>
              <a:xfrm>
                <a:off x="1824455" y="538679"/>
                <a:ext cx="3902458" cy="407750"/>
              </a:xfrm>
              <a:prstGeom prst="rect">
                <a:avLst/>
              </a:prstGeom>
            </p:spPr>
            <p:txBody>
              <a:bodyPr wrap="none">
                <a:spAutoFit/>
              </a:bodyPr>
              <a:lstStyle/>
              <a:p>
                <a:pPr>
                  <a:defRPr/>
                </a:pPr>
                <a:r>
                  <a:rPr lang="en-US" sz="1846" b="1" kern="0" dirty="0">
                    <a:ln w="10541" cmpd="sng">
                      <a:solidFill>
                        <a:srgbClr val="EAEAEA">
                          <a:shade val="88000"/>
                          <a:satMod val="110000"/>
                        </a:srgbClr>
                      </a:solidFill>
                      <a:prstDash val="solid"/>
                    </a:ln>
                    <a:gradFill>
                      <a:gsLst>
                        <a:gs pos="0">
                          <a:srgbClr val="EAEAEA">
                            <a:tint val="40000"/>
                            <a:satMod val="250000"/>
                          </a:srgbClr>
                        </a:gs>
                        <a:gs pos="9000">
                          <a:srgbClr val="EAEAEA">
                            <a:tint val="52000"/>
                            <a:satMod val="300000"/>
                          </a:srgbClr>
                        </a:gs>
                        <a:gs pos="50000">
                          <a:srgbClr val="EAEAEA">
                            <a:shade val="20000"/>
                            <a:satMod val="300000"/>
                          </a:srgbClr>
                        </a:gs>
                        <a:gs pos="79000">
                          <a:srgbClr val="EAEAEA">
                            <a:tint val="52000"/>
                            <a:satMod val="300000"/>
                          </a:srgbClr>
                        </a:gs>
                        <a:gs pos="100000">
                          <a:srgbClr val="EAEAEA">
                            <a:tint val="40000"/>
                            <a:satMod val="250000"/>
                          </a:srgbClr>
                        </a:gs>
                      </a:gsLst>
                      <a:lin ang="5400000"/>
                    </a:gradFill>
                    <a:latin typeface="BankGothic Lt BT" pitchFamily="34" charset="0"/>
                  </a:rPr>
                  <a:t>(</a:t>
                </a:r>
                <a:r>
                  <a:rPr lang="en-US" sz="1846" b="1" kern="0" dirty="0" err="1">
                    <a:ln w="10541" cmpd="sng">
                      <a:solidFill>
                        <a:srgbClr val="EAEAEA">
                          <a:shade val="88000"/>
                          <a:satMod val="110000"/>
                        </a:srgbClr>
                      </a:solidFill>
                      <a:prstDash val="solid"/>
                    </a:ln>
                    <a:gradFill>
                      <a:gsLst>
                        <a:gs pos="0">
                          <a:srgbClr val="EAEAEA">
                            <a:tint val="40000"/>
                            <a:satMod val="250000"/>
                          </a:srgbClr>
                        </a:gs>
                        <a:gs pos="9000">
                          <a:srgbClr val="EAEAEA">
                            <a:tint val="52000"/>
                            <a:satMod val="300000"/>
                          </a:srgbClr>
                        </a:gs>
                        <a:gs pos="50000">
                          <a:srgbClr val="EAEAEA">
                            <a:shade val="20000"/>
                            <a:satMod val="300000"/>
                          </a:srgbClr>
                        </a:gs>
                        <a:gs pos="79000">
                          <a:srgbClr val="EAEAEA">
                            <a:tint val="52000"/>
                            <a:satMod val="300000"/>
                          </a:srgbClr>
                        </a:gs>
                        <a:gs pos="100000">
                          <a:srgbClr val="EAEAEA">
                            <a:tint val="40000"/>
                            <a:satMod val="250000"/>
                          </a:srgbClr>
                        </a:gs>
                      </a:gsLst>
                      <a:lin ang="5400000"/>
                    </a:gradFill>
                    <a:latin typeface="BankGothic Lt BT" pitchFamily="34" charset="0"/>
                  </a:rPr>
                  <a:t>beinolharamein</a:t>
                </a:r>
                <a:r>
                  <a:rPr lang="en-US" sz="1846" b="1" kern="0" dirty="0">
                    <a:ln w="10541" cmpd="sng">
                      <a:solidFill>
                        <a:srgbClr val="EAEAEA">
                          <a:shade val="88000"/>
                          <a:satMod val="110000"/>
                        </a:srgbClr>
                      </a:solidFill>
                      <a:prstDash val="solid"/>
                    </a:ln>
                    <a:gradFill>
                      <a:gsLst>
                        <a:gs pos="0">
                          <a:srgbClr val="EAEAEA">
                            <a:tint val="40000"/>
                            <a:satMod val="250000"/>
                          </a:srgbClr>
                        </a:gs>
                        <a:gs pos="9000">
                          <a:srgbClr val="EAEAEA">
                            <a:tint val="52000"/>
                            <a:satMod val="300000"/>
                          </a:srgbClr>
                        </a:gs>
                        <a:gs pos="50000">
                          <a:srgbClr val="EAEAEA">
                            <a:shade val="20000"/>
                            <a:satMod val="300000"/>
                          </a:srgbClr>
                        </a:gs>
                        <a:gs pos="79000">
                          <a:srgbClr val="EAEAEA">
                            <a:tint val="52000"/>
                            <a:satMod val="300000"/>
                          </a:srgbClr>
                        </a:gs>
                        <a:gs pos="100000">
                          <a:srgbClr val="EAEAEA">
                            <a:tint val="40000"/>
                            <a:satMod val="250000"/>
                          </a:srgbClr>
                        </a:gs>
                      </a:gsLst>
                      <a:lin ang="5400000"/>
                    </a:gradFill>
                    <a:latin typeface="BankGothic Lt BT" pitchFamily="34" charset="0"/>
                  </a:rPr>
                  <a:t> of shiraz)</a:t>
                </a:r>
                <a:endParaRPr lang="fa-IR" sz="1846" b="1" kern="0" dirty="0">
                  <a:ln w="10541" cmpd="sng">
                    <a:solidFill>
                      <a:srgbClr val="EAEAEA">
                        <a:shade val="88000"/>
                        <a:satMod val="110000"/>
                      </a:srgbClr>
                    </a:solidFill>
                    <a:prstDash val="solid"/>
                  </a:ln>
                  <a:gradFill>
                    <a:gsLst>
                      <a:gs pos="0">
                        <a:srgbClr val="EAEAEA">
                          <a:tint val="40000"/>
                          <a:satMod val="250000"/>
                        </a:srgbClr>
                      </a:gs>
                      <a:gs pos="9000">
                        <a:srgbClr val="EAEAEA">
                          <a:tint val="52000"/>
                          <a:satMod val="300000"/>
                        </a:srgbClr>
                      </a:gs>
                      <a:gs pos="50000">
                        <a:srgbClr val="EAEAEA">
                          <a:shade val="20000"/>
                          <a:satMod val="300000"/>
                        </a:srgbClr>
                      </a:gs>
                      <a:gs pos="79000">
                        <a:srgbClr val="EAEAEA">
                          <a:tint val="52000"/>
                          <a:satMod val="300000"/>
                        </a:srgbClr>
                      </a:gs>
                      <a:gs pos="100000">
                        <a:srgbClr val="EAEAEA">
                          <a:tint val="40000"/>
                          <a:satMod val="250000"/>
                        </a:srgbClr>
                      </a:gs>
                    </a:gsLst>
                    <a:lin ang="5400000"/>
                  </a:gradFill>
                  <a:latin typeface="BankGothic Lt BT" pitchFamily="34" charset="0"/>
                </a:endParaRPr>
              </a:p>
            </p:txBody>
          </p:sp>
          <p:sp>
            <p:nvSpPr>
              <p:cNvPr id="8" name="Rectangle 7"/>
              <p:cNvSpPr/>
              <p:nvPr/>
            </p:nvSpPr>
            <p:spPr>
              <a:xfrm rot="16200000">
                <a:off x="-1131431" y="2276027"/>
                <a:ext cx="2786082" cy="377118"/>
              </a:xfrm>
              <a:prstGeom prst="rect">
                <a:avLst/>
              </a:prstGeom>
            </p:spPr>
            <p:txBody>
              <a:bodyPr wrap="square">
                <a:spAutoFit/>
                <a:scene3d>
                  <a:camera prst="orthographicFront"/>
                  <a:lightRig rig="glow" dir="tl">
                    <a:rot lat="0" lon="0" rev="5400000"/>
                  </a:lightRig>
                </a:scene3d>
                <a:sp3d contourW="12700">
                  <a:bevelT w="25400" h="25400"/>
                  <a:contourClr>
                    <a:schemeClr val="accent6">
                      <a:shade val="73000"/>
                    </a:schemeClr>
                  </a:contourClr>
                </a:sp3d>
              </a:bodyPr>
              <a:lstStyle/>
              <a:p>
                <a:pPr algn="ctr"/>
                <a:r>
                  <a:rPr lang="fa-IR" sz="1662" b="1" dirty="0">
                    <a:ln w="11430"/>
                    <a:gradFill>
                      <a:gsLst>
                        <a:gs pos="0">
                          <a:srgbClr val="555555">
                            <a:tint val="90000"/>
                            <a:satMod val="120000"/>
                          </a:srgbClr>
                        </a:gs>
                        <a:gs pos="25000">
                          <a:srgbClr val="555555">
                            <a:tint val="93000"/>
                            <a:satMod val="120000"/>
                          </a:srgbClr>
                        </a:gs>
                        <a:gs pos="50000">
                          <a:srgbClr val="555555">
                            <a:shade val="89000"/>
                            <a:satMod val="110000"/>
                          </a:srgbClr>
                        </a:gs>
                        <a:gs pos="75000">
                          <a:srgbClr val="555555">
                            <a:tint val="93000"/>
                            <a:satMod val="120000"/>
                          </a:srgbClr>
                        </a:gs>
                        <a:gs pos="100000">
                          <a:srgbClr val="555555">
                            <a:tint val="90000"/>
                            <a:satMod val="120000"/>
                          </a:srgbClr>
                        </a:gs>
                      </a:gsLst>
                      <a:lin ang="5400000"/>
                    </a:gradFill>
                    <a:effectLst>
                      <a:outerShdw blurRad="80000" dist="40000" dir="5040000" algn="tl">
                        <a:srgbClr val="000000">
                          <a:alpha val="30000"/>
                        </a:srgbClr>
                      </a:outerShdw>
                    </a:effectLst>
                    <a:cs typeface="B Kamran" pitchFamily="2" charset="-78"/>
                  </a:rPr>
                  <a:t>بین الحرمین شیراز</a:t>
                </a:r>
              </a:p>
            </p:txBody>
          </p:sp>
        </p:grpSp>
        <p:pic>
          <p:nvPicPr>
            <p:cNvPr id="235" name="Picture 6" descr="شاهچراغ؛ شیراز؛ عکس از آنوبانینی">
              <a:hlinkClick r:id="rId3"/>
            </p:cNvPr>
            <p:cNvPicPr>
              <a:picLocks noChangeAspect="1" noChangeArrowheads="1"/>
            </p:cNvPicPr>
            <p:nvPr/>
          </p:nvPicPr>
          <p:blipFill>
            <a:blip r:embed="rId4">
              <a:clrChange>
                <a:clrFrom>
                  <a:srgbClr val="03030F"/>
                </a:clrFrom>
                <a:clrTo>
                  <a:srgbClr val="03030F">
                    <a:alpha val="0"/>
                  </a:srgbClr>
                </a:clrTo>
              </a:clrChange>
            </a:blip>
            <a:srcRect/>
            <a:stretch>
              <a:fillRect/>
            </a:stretch>
          </p:blipFill>
          <p:spPr bwMode="auto">
            <a:xfrm>
              <a:off x="7212343" y="285728"/>
              <a:ext cx="1931657" cy="1191187"/>
            </a:xfrm>
            <a:prstGeom prst="rect">
              <a:avLst/>
            </a:prstGeom>
            <a:ln>
              <a:noFill/>
            </a:ln>
            <a:effectLst>
              <a:outerShdw blurRad="50800" dist="38100" dir="2700000" algn="tl" rotWithShape="0">
                <a:prstClr val="black">
                  <a:alpha val="40000"/>
                </a:prstClr>
              </a:outerShdw>
              <a:softEdge rad="63500"/>
            </a:effectLst>
          </p:spPr>
        </p:pic>
        <p:pic>
          <p:nvPicPr>
            <p:cNvPr id="1028" name="Picture 4" descr="E:\baft farsoode\ax\pic\shahchw.jpg"/>
            <p:cNvPicPr>
              <a:picLocks noChangeAspect="1" noChangeArrowheads="1"/>
            </p:cNvPicPr>
            <p:nvPr/>
          </p:nvPicPr>
          <p:blipFill>
            <a:blip r:embed="rId5" cstate="screen">
              <a:clrChange>
                <a:clrFrom>
                  <a:srgbClr val="BEE2FA"/>
                </a:clrFrom>
                <a:clrTo>
                  <a:srgbClr val="BEE2FA">
                    <a:alpha val="0"/>
                  </a:srgbClr>
                </a:clrTo>
              </a:clrChange>
              <a:extLst>
                <a:ext uri="{28A0092B-C50C-407E-A947-70E740481C1C}">
                  <a14:useLocalDpi xmlns:a14="http://schemas.microsoft.com/office/drawing/2010/main"/>
                </a:ext>
              </a:extLst>
            </a:blip>
            <a:srcRect/>
            <a:stretch>
              <a:fillRect/>
            </a:stretch>
          </p:blipFill>
          <p:spPr bwMode="auto">
            <a:xfrm>
              <a:off x="0" y="0"/>
              <a:ext cx="1813436" cy="1464431"/>
            </a:xfrm>
            <a:prstGeom prst="rect">
              <a:avLst/>
            </a:prstGeom>
            <a:ln>
              <a:noFill/>
            </a:ln>
            <a:effectLst>
              <a:outerShdw blurRad="50800" dist="38100" dir="2700000" algn="tl" rotWithShape="0">
                <a:prstClr val="black">
                  <a:alpha val="40000"/>
                </a:prstClr>
              </a:outerShdw>
              <a:softEdge rad="63500"/>
            </a:effectLst>
          </p:spPr>
        </p:pic>
        <p:cxnSp>
          <p:nvCxnSpPr>
            <p:cNvPr id="263" name="Straight Connector 262"/>
            <p:cNvCxnSpPr/>
            <p:nvPr/>
          </p:nvCxnSpPr>
          <p:spPr bwMode="auto">
            <a:xfrm rot="5400000">
              <a:off x="-1535949" y="4179099"/>
              <a:ext cx="4071966" cy="1588"/>
            </a:xfrm>
            <a:prstGeom prst="line">
              <a:avLst/>
            </a:prstGeom>
            <a:ln cmpd="dbl">
              <a:solidFill>
                <a:srgbClr val="D1D1D1"/>
              </a:solidFill>
              <a:prstDash val="solid"/>
              <a:headEnd type="none" w="sm" len="sm"/>
              <a:tailEnd type="none" w="sm" len="sm"/>
            </a:ln>
          </p:spPr>
          <p:style>
            <a:lnRef idx="3">
              <a:schemeClr val="accent1"/>
            </a:lnRef>
            <a:fillRef idx="0">
              <a:schemeClr val="accent1"/>
            </a:fillRef>
            <a:effectRef idx="2">
              <a:schemeClr val="accent1"/>
            </a:effectRef>
            <a:fontRef idx="minor">
              <a:schemeClr val="tx1"/>
            </a:fontRef>
          </p:style>
        </p:cxnSp>
      </p:grpSp>
      <p:sp>
        <p:nvSpPr>
          <p:cNvPr id="264" name="Rectangle 263"/>
          <p:cNvSpPr/>
          <p:nvPr/>
        </p:nvSpPr>
        <p:spPr>
          <a:xfrm>
            <a:off x="5687158" y="857232"/>
            <a:ext cx="1595309" cy="490134"/>
          </a:xfrm>
          <a:prstGeom prst="rect">
            <a:avLst/>
          </a:prstGeom>
        </p:spPr>
        <p:txBody>
          <a:bodyPr wrap="none">
            <a:spAutoFit/>
          </a:bodyPr>
          <a:lstStyle/>
          <a:p>
            <a:pPr algn="justLow"/>
            <a:r>
              <a:rPr lang="fa-IR" sz="2585" b="1" dirty="0">
                <a:ln w="12700">
                  <a:solidFill>
                    <a:srgbClr val="000000">
                      <a:satMod val="155000"/>
                    </a:srgbClr>
                  </a:solidFill>
                  <a:prstDash val="solid"/>
                </a:ln>
                <a:blipFill>
                  <a:blip r:embed="rId6"/>
                  <a:tile tx="0" ty="0" sx="100000" sy="100000" flip="none" algn="tl"/>
                </a:blipFill>
                <a:effectLst>
                  <a:outerShdw blurRad="41275" dist="20320" dir="1800000" algn="tl" rotWithShape="0">
                    <a:srgbClr val="000000">
                      <a:alpha val="40000"/>
                    </a:srgbClr>
                  </a:outerShdw>
                  <a:reflection blurRad="6350" stA="60000" endA="900" endPos="60000" dist="29997" dir="5400000" sy="-100000" algn="bl" rotWithShape="0"/>
                </a:effectLst>
                <a:cs typeface="B Aria" pitchFamily="2" charset="-78"/>
              </a:rPr>
              <a:t>شرکت تواصل</a:t>
            </a:r>
          </a:p>
        </p:txBody>
      </p:sp>
      <p:sp>
        <p:nvSpPr>
          <p:cNvPr id="24" name="Rectangle 23"/>
          <p:cNvSpPr/>
          <p:nvPr/>
        </p:nvSpPr>
        <p:spPr>
          <a:xfrm>
            <a:off x="6858048" y="1648546"/>
            <a:ext cx="2132118" cy="603883"/>
          </a:xfrm>
          <a:prstGeom prst="rect">
            <a:avLst/>
          </a:prstGeom>
        </p:spPr>
        <p:txBody>
          <a:bodyPr wrap="square">
            <a:spAutoFit/>
          </a:bodyPr>
          <a:lstStyle/>
          <a:p>
            <a:pPr marL="316777" indent="-316777" algn="justLow" defTabSz="843914">
              <a:lnSpc>
                <a:spcPct val="150000"/>
              </a:lnSpc>
            </a:pPr>
            <a:r>
              <a:rPr lang="fa-IR" sz="1108" dirty="0">
                <a:solidFill>
                  <a:srgbClr val="000000"/>
                </a:solidFill>
                <a:effectLst>
                  <a:outerShdw blurRad="38100" dist="38100" dir="2700000" algn="tl">
                    <a:srgbClr val="000000">
                      <a:alpha val="43137"/>
                    </a:srgbClr>
                  </a:outerShdw>
                </a:effectLst>
                <a:latin typeface="Yaqouti" pitchFamily="2" charset="2"/>
                <a:cs typeface="B Bardiya" pitchFamily="2" charset="-78"/>
              </a:rPr>
              <a:t>تاريخ شروع طرح 15 مرداد 85</a:t>
            </a:r>
          </a:p>
          <a:p>
            <a:pPr marL="316777" indent="-316777" algn="justLow" defTabSz="843914">
              <a:lnSpc>
                <a:spcPct val="150000"/>
              </a:lnSpc>
            </a:pPr>
            <a:r>
              <a:rPr lang="fa-IR" sz="1108" dirty="0">
                <a:solidFill>
                  <a:srgbClr val="000000"/>
                </a:solidFill>
                <a:effectLst>
                  <a:outerShdw blurRad="38100" dist="38100" dir="2700000" algn="tl">
                    <a:srgbClr val="000000">
                      <a:alpha val="43137"/>
                    </a:srgbClr>
                  </a:outerShdw>
                </a:effectLst>
                <a:latin typeface="Yaqouti" pitchFamily="2" charset="2"/>
                <a:cs typeface="B Bardiya" pitchFamily="2" charset="-78"/>
              </a:rPr>
              <a:t> تاريخ خاتمه طرح 18 دی 88 </a:t>
            </a:r>
          </a:p>
        </p:txBody>
      </p:sp>
      <p:graphicFrame>
        <p:nvGraphicFramePr>
          <p:cNvPr id="25" name="Table 24"/>
          <p:cNvGraphicFramePr>
            <a:graphicFrameLocks noGrp="1"/>
          </p:cNvGraphicFramePr>
          <p:nvPr/>
        </p:nvGraphicFramePr>
        <p:xfrm>
          <a:off x="905583" y="1885938"/>
          <a:ext cx="6660222" cy="4352223"/>
        </p:xfrm>
        <a:graphic>
          <a:graphicData uri="http://schemas.openxmlformats.org/drawingml/2006/table">
            <a:tbl>
              <a:tblPr rtl="1" firstCol="1" bandRow="1">
                <a:tableStyleId>{21E4AEA4-8DFA-4A89-87EB-49C32662AFE0}</a:tableStyleId>
              </a:tblPr>
              <a:tblGrid>
                <a:gridCol w="1665055">
                  <a:extLst>
                    <a:ext uri="{9D8B030D-6E8A-4147-A177-3AD203B41FA5}">
                      <a16:colId xmlns="" xmlns:a16="http://schemas.microsoft.com/office/drawing/2014/main" val="20000"/>
                    </a:ext>
                  </a:extLst>
                </a:gridCol>
                <a:gridCol w="1665055">
                  <a:extLst>
                    <a:ext uri="{9D8B030D-6E8A-4147-A177-3AD203B41FA5}">
                      <a16:colId xmlns="" xmlns:a16="http://schemas.microsoft.com/office/drawing/2014/main" val="20001"/>
                    </a:ext>
                  </a:extLst>
                </a:gridCol>
                <a:gridCol w="1665055">
                  <a:extLst>
                    <a:ext uri="{9D8B030D-6E8A-4147-A177-3AD203B41FA5}">
                      <a16:colId xmlns="" xmlns:a16="http://schemas.microsoft.com/office/drawing/2014/main" val="20002"/>
                    </a:ext>
                  </a:extLst>
                </a:gridCol>
                <a:gridCol w="1665055">
                  <a:extLst>
                    <a:ext uri="{9D8B030D-6E8A-4147-A177-3AD203B41FA5}">
                      <a16:colId xmlns="" xmlns:a16="http://schemas.microsoft.com/office/drawing/2014/main" val="20003"/>
                    </a:ext>
                  </a:extLst>
                </a:gridCol>
              </a:tblGrid>
              <a:tr h="725370">
                <a:tc>
                  <a:txBody>
                    <a:bodyPr/>
                    <a:lstStyle/>
                    <a:p>
                      <a:pPr algn="ctr" rtl="1"/>
                      <a:r>
                        <a:rPr lang="fa-IR" sz="1300" dirty="0">
                          <a:solidFill>
                            <a:schemeClr val="tx1"/>
                          </a:solidFill>
                          <a:effectLst>
                            <a:reflection blurRad="6350" stA="55000" endA="50" endPos="85000" dist="29997" dir="5400000" sy="-100000" algn="bl" rotWithShape="0"/>
                          </a:effectLst>
                          <a:cs typeface="B Homa" pitchFamily="2" charset="-78"/>
                        </a:rPr>
                        <a:t>دستگاه اجرایی</a:t>
                      </a:r>
                    </a:p>
                  </a:txBody>
                  <a:tcPr marL="84406" marR="84406" marT="42203" marB="42203" anchor="ctr">
                    <a:cell3D prstMaterial="dkEdge">
                      <a:bevel prst="slope"/>
                      <a:lightRig rig="flood" dir="t"/>
                    </a:cell3D>
                    <a:solidFill>
                      <a:srgbClr val="CDB05F"/>
                    </a:solidFill>
                  </a:tcPr>
                </a:tc>
                <a:tc gridSpan="3">
                  <a:txBody>
                    <a:bodyPr/>
                    <a:lstStyle/>
                    <a:p>
                      <a:pPr marL="0" marR="0" lvl="0" indent="0" algn="justLow" defTabSz="914400" rtl="1" eaLnBrk="1" fontAlgn="auto" latinLnBrk="0" hangingPunct="1">
                        <a:lnSpc>
                          <a:spcPct val="100000"/>
                        </a:lnSpc>
                        <a:spcBef>
                          <a:spcPts val="0"/>
                        </a:spcBef>
                        <a:spcAft>
                          <a:spcPts val="0"/>
                        </a:spcAft>
                        <a:buClrTx/>
                        <a:buSzTx/>
                        <a:buFontTx/>
                        <a:buNone/>
                        <a:tabLst/>
                        <a:defRPr/>
                      </a:pPr>
                      <a:r>
                        <a:rPr lang="fa-IR" sz="1100" dirty="0">
                          <a:cs typeface="B Homa" pitchFamily="2" charset="-78"/>
                        </a:rPr>
                        <a:t>شرکت سرمایه گذاری بین المللی تواصل(</a:t>
                      </a:r>
                      <a:r>
                        <a:rPr lang="fa-IR" sz="900" dirty="0">
                          <a:cs typeface="B Homa" pitchFamily="2" charset="-78"/>
                        </a:rPr>
                        <a:t>مکانیابی، امکان سنجی، توجیه فنی و اقتصادی، ایجاد و توسعه پروژه های ساختمانی و صنعتی</a:t>
                      </a:r>
                      <a:r>
                        <a:rPr lang="fa-IR" sz="900" baseline="0" dirty="0">
                          <a:cs typeface="B Homa" pitchFamily="2" charset="-78"/>
                        </a:rPr>
                        <a:t> </a:t>
                      </a:r>
                      <a:r>
                        <a:rPr lang="fa-IR" sz="900" dirty="0">
                          <a:cs typeface="B Homa" pitchFamily="2" charset="-78"/>
                        </a:rPr>
                        <a:t>-</a:t>
                      </a:r>
                      <a:r>
                        <a:rPr lang="fa-IR" sz="900" baseline="0" dirty="0">
                          <a:cs typeface="B Homa" pitchFamily="2" charset="-78"/>
                        </a:rPr>
                        <a:t> </a:t>
                      </a:r>
                      <a:r>
                        <a:rPr lang="fa-IR" sz="900" dirty="0">
                          <a:cs typeface="B Homa" pitchFamily="2" charset="-78"/>
                        </a:rPr>
                        <a:t>مدیریت پروژه - برنامه ریزی و طراحی پروژه - سرمایه گذاری  - تامبن منابع مالی  - مدیریت دارایی </a:t>
                      </a:r>
                      <a:r>
                        <a:rPr lang="fa-IR" sz="1000" dirty="0">
                          <a:cs typeface="B Homa" pitchFamily="2" charset="-78"/>
                        </a:rPr>
                        <a:t>)</a:t>
                      </a:r>
                      <a:r>
                        <a:rPr lang="fa-IR" sz="900" dirty="0">
                          <a:cs typeface="B Homa" pitchFamily="2" charset="-78"/>
                        </a:rPr>
                        <a:t>موسس: عبدالمجید الفهیم</a:t>
                      </a:r>
                      <a:endParaRPr lang="fa-IR" sz="1100" dirty="0">
                        <a:cs typeface="B Homa" pitchFamily="2" charset="-78"/>
                      </a:endParaRPr>
                    </a:p>
                    <a:p>
                      <a:pPr marL="0" marR="0" lvl="0" indent="0" algn="justLow" defTabSz="914400" rtl="1" eaLnBrk="1" fontAlgn="auto" latinLnBrk="0" hangingPunct="1">
                        <a:lnSpc>
                          <a:spcPct val="100000"/>
                        </a:lnSpc>
                        <a:spcBef>
                          <a:spcPts val="0"/>
                        </a:spcBef>
                        <a:spcAft>
                          <a:spcPts val="0"/>
                        </a:spcAft>
                        <a:buClrTx/>
                        <a:buSzTx/>
                        <a:buFontTx/>
                        <a:buNone/>
                        <a:tabLst/>
                        <a:defRPr/>
                      </a:pPr>
                      <a:r>
                        <a:rPr lang="fa-IR" sz="1100" dirty="0">
                          <a:cs typeface="B Homa" pitchFamily="2" charset="-78"/>
                        </a:rPr>
                        <a:t> </a:t>
                      </a:r>
                    </a:p>
                  </a:txBody>
                  <a:tcPr marL="84406" marR="84406" marT="42203" marB="42203" anchor="ctr">
                    <a:cell3D prstMaterial="dkEdge">
                      <a:bevel prst="slope"/>
                      <a:lightRig rig="flood" dir="t"/>
                    </a:cell3D>
                  </a:tcPr>
                </a:tc>
                <a:tc hMerge="1">
                  <a:txBody>
                    <a:bodyPr/>
                    <a:lstStyle/>
                    <a:p>
                      <a:pPr rtl="1"/>
                      <a:endParaRPr lang="fa-IR" dirty="0"/>
                    </a:p>
                  </a:txBody>
                  <a:tcPr/>
                </a:tc>
                <a:tc hMerge="1">
                  <a:txBody>
                    <a:bodyPr/>
                    <a:lstStyle/>
                    <a:p>
                      <a:pPr rtl="1"/>
                      <a:endParaRPr lang="fa-IR" dirty="0"/>
                    </a:p>
                  </a:txBody>
                  <a:tcPr/>
                </a:tc>
                <a:extLst>
                  <a:ext uri="{0D108BD9-81ED-4DB2-BD59-A6C34878D82A}">
                    <a16:rowId xmlns="" xmlns:a16="http://schemas.microsoft.com/office/drawing/2014/main" val="10000"/>
                  </a:ext>
                </a:extLst>
              </a:tr>
              <a:tr h="725370">
                <a:tc>
                  <a:txBody>
                    <a:bodyPr/>
                    <a:lstStyle/>
                    <a:p>
                      <a:pPr algn="ctr" rtl="1"/>
                      <a:r>
                        <a:rPr kumimoji="0" lang="fa-IR" sz="1300" b="1" kern="1200" dirty="0">
                          <a:solidFill>
                            <a:schemeClr val="tx1"/>
                          </a:solidFill>
                          <a:effectLst>
                            <a:reflection blurRad="6350" stA="55000" endA="50" endPos="85000" dist="29997" dir="5400000" sy="-100000" algn="bl" rotWithShape="0"/>
                          </a:effectLst>
                          <a:latin typeface="+mn-lt"/>
                          <a:ea typeface="+mn-ea"/>
                          <a:cs typeface="B Homa" pitchFamily="2" charset="-78"/>
                        </a:rPr>
                        <a:t>محل اجرا</a:t>
                      </a:r>
                    </a:p>
                  </a:txBody>
                  <a:tcPr marL="84406" marR="84406" marT="42203" marB="42203" anchor="ctr">
                    <a:cell3D prstMaterial="dkEdge">
                      <a:bevel prst="slope"/>
                      <a:lightRig rig="flood" dir="t"/>
                    </a:cell3D>
                    <a:solidFill>
                      <a:srgbClr val="CDB05F"/>
                    </a:solidFill>
                  </a:tcPr>
                </a:tc>
                <a:tc gridSpan="3">
                  <a:txBody>
                    <a:bodyPr/>
                    <a:lstStyle/>
                    <a:p>
                      <a:pPr marL="0" algn="justLow" rtl="1" eaLnBrk="1" latinLnBrk="0" hangingPunct="1"/>
                      <a:r>
                        <a:rPr kumimoji="0" lang="fa-IR" sz="1100" kern="1200" dirty="0">
                          <a:solidFill>
                            <a:schemeClr val="dk1"/>
                          </a:solidFill>
                          <a:latin typeface="+mn-lt"/>
                          <a:ea typeface="+mn-ea"/>
                          <a:cs typeface="B Homa" pitchFamily="2" charset="-78"/>
                        </a:rPr>
                        <a:t>شیراز – بین الحرمین </a:t>
                      </a:r>
                    </a:p>
                  </a:txBody>
                  <a:tcPr marL="84406" marR="84406" marT="42203" marB="42203" anchor="ctr">
                    <a:cell3D prstMaterial="dkEdge">
                      <a:bevel prst="slope"/>
                      <a:lightRig rig="flood" dir="t"/>
                    </a:cell3D>
                  </a:tcPr>
                </a:tc>
                <a:tc hMerge="1">
                  <a:txBody>
                    <a:bodyPr/>
                    <a:lstStyle/>
                    <a:p>
                      <a:pPr rtl="1"/>
                      <a:endParaRPr lang="fa-IR" dirty="0"/>
                    </a:p>
                  </a:txBody>
                  <a:tcPr/>
                </a:tc>
                <a:tc hMerge="1">
                  <a:txBody>
                    <a:bodyPr/>
                    <a:lstStyle/>
                    <a:p>
                      <a:pPr rtl="1"/>
                      <a:endParaRPr lang="fa-IR" dirty="0"/>
                    </a:p>
                  </a:txBody>
                  <a:tcPr/>
                </a:tc>
                <a:extLst>
                  <a:ext uri="{0D108BD9-81ED-4DB2-BD59-A6C34878D82A}">
                    <a16:rowId xmlns="" xmlns:a16="http://schemas.microsoft.com/office/drawing/2014/main" val="10001"/>
                  </a:ext>
                </a:extLst>
              </a:tr>
              <a:tr h="725370">
                <a:tc>
                  <a:txBody>
                    <a:bodyPr/>
                    <a:lstStyle/>
                    <a:p>
                      <a:pPr marL="0" algn="ctr" rtl="1" eaLnBrk="1" latinLnBrk="0" hangingPunct="1"/>
                      <a:r>
                        <a:rPr kumimoji="0" lang="fa-IR" sz="1300" b="1" kern="1200" dirty="0">
                          <a:solidFill>
                            <a:schemeClr val="tx1"/>
                          </a:solidFill>
                          <a:effectLst>
                            <a:reflection blurRad="6350" stA="55000" endA="50" endPos="85000" dist="29997" dir="5400000" sy="-100000" algn="bl" rotWithShape="0"/>
                          </a:effectLst>
                          <a:latin typeface="+mn-lt"/>
                          <a:ea typeface="+mn-ea"/>
                          <a:cs typeface="B Homa" pitchFamily="2" charset="-78"/>
                        </a:rPr>
                        <a:t>نام مشاور</a:t>
                      </a:r>
                    </a:p>
                  </a:txBody>
                  <a:tcPr marL="84406" marR="84406" marT="42203" marB="42203" anchor="ctr">
                    <a:cell3D prstMaterial="dkEdge">
                      <a:bevel prst="slope"/>
                      <a:lightRig rig="flood" dir="t"/>
                    </a:cell3D>
                    <a:solidFill>
                      <a:srgbClr val="CDB05F"/>
                    </a:solidFill>
                  </a:tcPr>
                </a:tc>
                <a:tc gridSpan="3">
                  <a:txBody>
                    <a:bodyPr/>
                    <a:lstStyle/>
                    <a:p>
                      <a:pPr marL="0" algn="justLow" rtl="1" eaLnBrk="1" latinLnBrk="0" hangingPunct="1"/>
                      <a:r>
                        <a:rPr kumimoji="0" lang="fa-IR" sz="1100" kern="1200" dirty="0">
                          <a:solidFill>
                            <a:schemeClr val="dk1"/>
                          </a:solidFill>
                          <a:latin typeface="+mn-lt"/>
                          <a:ea typeface="+mn-ea"/>
                          <a:cs typeface="B Homa" pitchFamily="2" charset="-78"/>
                        </a:rPr>
                        <a:t>شرکت بنکوه سازان با همکاری برایان داگلاس امیری-دانشکده مهندسی دانشگاه شیراز – شرکت کنکاوان</a:t>
                      </a:r>
                    </a:p>
                  </a:txBody>
                  <a:tcPr marL="84406" marR="84406" marT="42203" marB="42203" anchor="ctr">
                    <a:cell3D prstMaterial="dkEdge">
                      <a:bevel prst="slope"/>
                      <a:lightRig rig="flood" dir="t"/>
                    </a:cell3D>
                  </a:tcPr>
                </a:tc>
                <a:tc hMerge="1">
                  <a:txBody>
                    <a:bodyPr/>
                    <a:lstStyle/>
                    <a:p>
                      <a:pPr rtl="1"/>
                      <a:endParaRPr lang="fa-IR" dirty="0"/>
                    </a:p>
                  </a:txBody>
                  <a:tcPr/>
                </a:tc>
                <a:tc hMerge="1">
                  <a:txBody>
                    <a:bodyPr/>
                    <a:lstStyle/>
                    <a:p>
                      <a:pPr rtl="1"/>
                      <a:endParaRPr lang="fa-IR" dirty="0"/>
                    </a:p>
                  </a:txBody>
                  <a:tcPr/>
                </a:tc>
                <a:extLst>
                  <a:ext uri="{0D108BD9-81ED-4DB2-BD59-A6C34878D82A}">
                    <a16:rowId xmlns="" xmlns:a16="http://schemas.microsoft.com/office/drawing/2014/main" val="10002"/>
                  </a:ext>
                </a:extLst>
              </a:tr>
              <a:tr h="725370">
                <a:tc>
                  <a:txBody>
                    <a:bodyPr/>
                    <a:lstStyle/>
                    <a:p>
                      <a:pPr marL="0" algn="ctr" rtl="1" eaLnBrk="1" latinLnBrk="0" hangingPunct="1"/>
                      <a:r>
                        <a:rPr kumimoji="0" lang="fa-IR" sz="1300" b="1" kern="1200" dirty="0">
                          <a:solidFill>
                            <a:schemeClr val="tx1"/>
                          </a:solidFill>
                          <a:effectLst>
                            <a:reflection blurRad="6350" stA="55000" endA="50" endPos="85000" dist="29997" dir="5400000" sy="-100000" algn="bl" rotWithShape="0"/>
                          </a:effectLst>
                          <a:latin typeface="+mn-lt"/>
                          <a:ea typeface="+mn-ea"/>
                          <a:cs typeface="B Homa" pitchFamily="2" charset="-78"/>
                        </a:rPr>
                        <a:t>نام پیمانکار</a:t>
                      </a:r>
                    </a:p>
                  </a:txBody>
                  <a:tcPr marL="84406" marR="84406" marT="42203" marB="42203" anchor="ctr">
                    <a:cell3D prstMaterial="dkEdge">
                      <a:bevel prst="slope"/>
                      <a:lightRig rig="flood" dir="t"/>
                    </a:cell3D>
                    <a:solidFill>
                      <a:srgbClr val="CDB05F"/>
                    </a:solidFill>
                  </a:tcPr>
                </a:tc>
                <a:tc gridSpan="3">
                  <a:txBody>
                    <a:bodyPr/>
                    <a:lstStyle/>
                    <a:p>
                      <a:pPr marL="0" algn="justLow" rtl="1" eaLnBrk="1" latinLnBrk="0" hangingPunct="1"/>
                      <a:r>
                        <a:rPr kumimoji="0" lang="fa-IR" sz="1100" kern="1200" dirty="0">
                          <a:solidFill>
                            <a:schemeClr val="dk1"/>
                          </a:solidFill>
                          <a:latin typeface="+mn-lt"/>
                          <a:ea typeface="+mn-ea"/>
                          <a:cs typeface="B Homa" pitchFamily="2" charset="-78"/>
                        </a:rPr>
                        <a:t>شرکت بهسرا – شرکت عمران کارون – شرکت آرمان راه شیراز – شرکت نوآوران هوشمند فارس – شرکت فارس پیگیر شیراز – شرکت شیراز پاتل – شرکت باهر گستر</a:t>
                      </a:r>
                    </a:p>
                  </a:txBody>
                  <a:tcPr marL="84406" marR="84406" marT="42203" marB="42203" anchor="ctr">
                    <a:cell3D prstMaterial="dkEdge">
                      <a:bevel prst="slope"/>
                      <a:lightRig rig="flood" dir="t"/>
                    </a:cell3D>
                  </a:tcPr>
                </a:tc>
                <a:tc hMerge="1">
                  <a:txBody>
                    <a:bodyPr/>
                    <a:lstStyle/>
                    <a:p>
                      <a:pPr rtl="1"/>
                      <a:endParaRPr lang="fa-IR" dirty="0"/>
                    </a:p>
                  </a:txBody>
                  <a:tcPr/>
                </a:tc>
                <a:tc hMerge="1">
                  <a:txBody>
                    <a:bodyPr/>
                    <a:lstStyle/>
                    <a:p>
                      <a:pPr rtl="1"/>
                      <a:endParaRPr lang="fa-IR" dirty="0"/>
                    </a:p>
                  </a:txBody>
                  <a:tcPr/>
                </a:tc>
                <a:extLst>
                  <a:ext uri="{0D108BD9-81ED-4DB2-BD59-A6C34878D82A}">
                    <a16:rowId xmlns="" xmlns:a16="http://schemas.microsoft.com/office/drawing/2014/main" val="10003"/>
                  </a:ext>
                </a:extLst>
              </a:tr>
              <a:tr h="725370">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r>
                        <a:rPr kumimoji="0" lang="fa-IR" sz="1300" b="1" kern="1200" dirty="0">
                          <a:solidFill>
                            <a:schemeClr val="tx1"/>
                          </a:solidFill>
                          <a:effectLst>
                            <a:reflection blurRad="6350" stA="55000" endA="50" endPos="85000" dist="29997" dir="5400000" sy="-100000" algn="bl" rotWithShape="0"/>
                          </a:effectLst>
                          <a:latin typeface="+mn-lt"/>
                          <a:ea typeface="+mn-ea"/>
                          <a:cs typeface="B Homa" pitchFamily="2" charset="-78"/>
                        </a:rPr>
                        <a:t>مبلغ قرارداد</a:t>
                      </a:r>
                    </a:p>
                  </a:txBody>
                  <a:tcPr marL="84406" marR="84406" marT="42203" marB="42203" anchor="ctr">
                    <a:cell3D prstMaterial="dkEdge">
                      <a:bevel prst="slope"/>
                      <a:lightRig rig="flood" dir="t"/>
                    </a:cell3D>
                    <a:solidFill>
                      <a:srgbClr val="CDB05F"/>
                    </a:solidFill>
                  </a:tcPr>
                </a:tc>
                <a:tc>
                  <a:txBody>
                    <a:bodyPr/>
                    <a:lstStyle/>
                    <a:p>
                      <a:pPr marL="0" algn="justLow" rtl="1" eaLnBrk="1" latinLnBrk="0" hangingPunct="1"/>
                      <a:r>
                        <a:rPr kumimoji="0" lang="fa-IR" sz="1100" kern="1200" dirty="0">
                          <a:solidFill>
                            <a:schemeClr val="dk1"/>
                          </a:solidFill>
                          <a:latin typeface="+mn-lt"/>
                          <a:ea typeface="+mn-ea"/>
                          <a:cs typeface="B Homa" pitchFamily="2" charset="-78"/>
                        </a:rPr>
                        <a:t>متجاوز از 450 میلیارد ریال</a:t>
                      </a:r>
                    </a:p>
                  </a:txBody>
                  <a:tcPr marL="84406" marR="84406" marT="42203" marB="42203" anchor="ctr">
                    <a:cell3D prstMaterial="dkEdge">
                      <a:bevel prst="slope"/>
                      <a:lightRig rig="flood" dir="t"/>
                    </a:cell3D>
                  </a:tcPr>
                </a:tc>
                <a:tc>
                  <a:txBody>
                    <a:bodyPr/>
                    <a:lstStyle/>
                    <a:p>
                      <a:pPr marL="0" algn="ctr" rtl="1" eaLnBrk="1" latinLnBrk="0" hangingPunct="1"/>
                      <a:r>
                        <a:rPr kumimoji="0" lang="fa-IR" sz="1300" b="1" kern="1200" dirty="0">
                          <a:solidFill>
                            <a:schemeClr val="tx1"/>
                          </a:solidFill>
                          <a:effectLst>
                            <a:reflection blurRad="6350" stA="55000" endA="50" endPos="85000" dist="29997" dir="5400000" sy="-100000" algn="bl" rotWithShape="0"/>
                          </a:effectLst>
                          <a:latin typeface="+mn-lt"/>
                          <a:ea typeface="+mn-ea"/>
                          <a:cs typeface="B Homa" pitchFamily="2" charset="-78"/>
                        </a:rPr>
                        <a:t>مدت قرارداد</a:t>
                      </a:r>
                    </a:p>
                  </a:txBody>
                  <a:tcPr marL="84406" marR="84406" marT="42203" marB="42203" anchor="ctr">
                    <a:cell3D prstMaterial="dkEdge">
                      <a:bevel prst="slope"/>
                      <a:lightRig rig="flood" dir="t"/>
                    </a:cell3D>
                  </a:tcPr>
                </a:tc>
                <a:tc>
                  <a:txBody>
                    <a:bodyPr/>
                    <a:lstStyle/>
                    <a:p>
                      <a:pPr marL="0" algn="justLow" rtl="1" eaLnBrk="1" latinLnBrk="0" hangingPunct="1"/>
                      <a:r>
                        <a:rPr kumimoji="0" lang="fa-IR" sz="1100" kern="1200" dirty="0">
                          <a:solidFill>
                            <a:schemeClr val="dk1"/>
                          </a:solidFill>
                          <a:latin typeface="+mn-lt"/>
                          <a:ea typeface="+mn-ea"/>
                          <a:cs typeface="B Homa" pitchFamily="2" charset="-78"/>
                        </a:rPr>
                        <a:t>32 ماه از تاریخ صدور پروانه ساختمان</a:t>
                      </a:r>
                    </a:p>
                  </a:txBody>
                  <a:tcPr marL="84406" marR="84406" marT="42203" marB="42203" anchor="ctr">
                    <a:cell3D prstMaterial="dkEdge">
                      <a:bevel prst="slope"/>
                      <a:lightRig rig="flood" dir="t"/>
                    </a:cell3D>
                  </a:tcPr>
                </a:tc>
                <a:extLst>
                  <a:ext uri="{0D108BD9-81ED-4DB2-BD59-A6C34878D82A}">
                    <a16:rowId xmlns="" xmlns:a16="http://schemas.microsoft.com/office/drawing/2014/main" val="10004"/>
                  </a:ext>
                </a:extLst>
              </a:tr>
              <a:tr h="725370">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r>
                        <a:rPr kumimoji="0" lang="fa-IR" sz="1300" b="1" kern="1200" dirty="0">
                          <a:solidFill>
                            <a:schemeClr val="tx1"/>
                          </a:solidFill>
                          <a:effectLst>
                            <a:reflection blurRad="6350" stA="55000" endA="50" endPos="85000" dist="29997" dir="5400000" sy="-100000" algn="bl" rotWithShape="0"/>
                          </a:effectLst>
                          <a:latin typeface="+mn-lt"/>
                          <a:ea typeface="+mn-ea"/>
                          <a:cs typeface="B Homa" pitchFamily="2" charset="-78"/>
                        </a:rPr>
                        <a:t>درصد یشرفت فیزیکی</a:t>
                      </a:r>
                    </a:p>
                  </a:txBody>
                  <a:tcPr marL="84406" marR="84406" marT="42203" marB="42203" anchor="ctr">
                    <a:cell3D prstMaterial="dkEdge">
                      <a:bevel prst="slope"/>
                      <a:lightRig rig="flood" dir="t"/>
                    </a:cell3D>
                    <a:solidFill>
                      <a:srgbClr val="CDB05F"/>
                    </a:solidFill>
                  </a:tcPr>
                </a:tc>
                <a:tc>
                  <a:txBody>
                    <a:bodyPr/>
                    <a:lstStyle/>
                    <a:p>
                      <a:pPr marL="0" algn="justLow" rtl="1" eaLnBrk="1" latinLnBrk="0" hangingPunct="1"/>
                      <a:r>
                        <a:rPr kumimoji="0" lang="fa-IR" sz="1100" kern="1200" dirty="0">
                          <a:solidFill>
                            <a:schemeClr val="dk1"/>
                          </a:solidFill>
                          <a:latin typeface="+mn-lt"/>
                          <a:ea typeface="+mn-ea"/>
                          <a:cs typeface="B Homa" pitchFamily="2" charset="-78"/>
                        </a:rPr>
                        <a:t>زون 1 : 44.3 %</a:t>
                      </a:r>
                    </a:p>
                    <a:p>
                      <a:pPr marL="0" algn="justLow" rtl="1" eaLnBrk="1" latinLnBrk="0" hangingPunct="1"/>
                      <a:r>
                        <a:rPr kumimoji="0" lang="fa-IR" sz="1100" kern="1200" dirty="0">
                          <a:solidFill>
                            <a:schemeClr val="dk1"/>
                          </a:solidFill>
                          <a:latin typeface="+mn-lt"/>
                          <a:ea typeface="+mn-ea"/>
                          <a:cs typeface="B Homa" pitchFamily="2" charset="-78"/>
                        </a:rPr>
                        <a:t>زون 2 : 24.6 %</a:t>
                      </a:r>
                    </a:p>
                    <a:p>
                      <a:pPr marL="0" algn="justLow" rtl="1" eaLnBrk="1" latinLnBrk="0" hangingPunct="1"/>
                      <a:r>
                        <a:rPr kumimoji="0" lang="fa-IR" sz="1100" kern="1200" dirty="0">
                          <a:solidFill>
                            <a:schemeClr val="dk1"/>
                          </a:solidFill>
                          <a:latin typeface="+mn-lt"/>
                          <a:ea typeface="+mn-ea"/>
                          <a:cs typeface="B Homa" pitchFamily="2" charset="-78"/>
                        </a:rPr>
                        <a:t>زون 3 : 9.5 %</a:t>
                      </a:r>
                    </a:p>
                  </a:txBody>
                  <a:tcPr marL="84406" marR="84406" marT="42203" marB="42203" anchor="ctr">
                    <a:cell3D prstMaterial="dkEdge">
                      <a:bevel prst="slope"/>
                      <a:lightRig rig="flood" dir="t"/>
                    </a:cell3D>
                  </a:tcPr>
                </a:tc>
                <a:tc>
                  <a:txBody>
                    <a:bodyPr/>
                    <a:lstStyle/>
                    <a:p>
                      <a:pPr algn="justLow" rtl="1"/>
                      <a:r>
                        <a:rPr kumimoji="0" lang="fa-IR" sz="1300" b="1" kern="1200" dirty="0">
                          <a:solidFill>
                            <a:schemeClr val="tx1"/>
                          </a:solidFill>
                          <a:effectLst>
                            <a:reflection blurRad="6350" stA="55000" endA="50" endPos="85000" dist="29997" dir="5400000" sy="-100000" algn="bl" rotWithShape="0"/>
                          </a:effectLst>
                          <a:latin typeface="+mn-lt"/>
                          <a:ea typeface="+mn-ea"/>
                          <a:cs typeface="B Homa" pitchFamily="2" charset="-78"/>
                        </a:rPr>
                        <a:t>درصد پیشرفت ریالی</a:t>
                      </a:r>
                    </a:p>
                  </a:txBody>
                  <a:tcPr marL="84406" marR="84406" marT="42203" marB="42203" anchor="ctr">
                    <a:cell3D prstMaterial="dkEdge">
                      <a:bevel prst="slope"/>
                      <a:lightRig rig="flood" dir="t"/>
                    </a:cell3D>
                  </a:tcPr>
                </a:tc>
                <a:tc>
                  <a:txBody>
                    <a:bodyPr/>
                    <a:lstStyle/>
                    <a:p>
                      <a:pPr marL="0" algn="justLow" rtl="1" eaLnBrk="1" latinLnBrk="0" hangingPunct="1"/>
                      <a:r>
                        <a:rPr kumimoji="0" lang="fa-IR" sz="1100" kern="1200" dirty="0">
                          <a:solidFill>
                            <a:schemeClr val="dk1"/>
                          </a:solidFill>
                          <a:latin typeface="+mn-lt"/>
                          <a:ea typeface="+mn-ea"/>
                          <a:cs typeface="B Homa" pitchFamily="2" charset="-78"/>
                        </a:rPr>
                        <a:t>زون 1 : 51.8 %</a:t>
                      </a:r>
                    </a:p>
                    <a:p>
                      <a:pPr marL="0" algn="justLow" rtl="1" eaLnBrk="1" latinLnBrk="0" hangingPunct="1"/>
                      <a:r>
                        <a:rPr kumimoji="0" lang="fa-IR" sz="1100" kern="1200" dirty="0">
                          <a:solidFill>
                            <a:schemeClr val="dk1"/>
                          </a:solidFill>
                          <a:latin typeface="+mn-lt"/>
                          <a:ea typeface="+mn-ea"/>
                          <a:cs typeface="B Homa" pitchFamily="2" charset="-78"/>
                        </a:rPr>
                        <a:t>زون 2 : 34.8 %</a:t>
                      </a:r>
                    </a:p>
                    <a:p>
                      <a:pPr marL="0" algn="justLow" rtl="1" eaLnBrk="1" latinLnBrk="0" hangingPunct="1"/>
                      <a:r>
                        <a:rPr kumimoji="0" lang="fa-IR" sz="1100" kern="1200" dirty="0">
                          <a:solidFill>
                            <a:schemeClr val="dk1"/>
                          </a:solidFill>
                          <a:latin typeface="+mn-lt"/>
                          <a:ea typeface="+mn-ea"/>
                          <a:cs typeface="B Homa" pitchFamily="2" charset="-78"/>
                        </a:rPr>
                        <a:t>زون 3 : 9.5 %</a:t>
                      </a:r>
                    </a:p>
                  </a:txBody>
                  <a:tcPr marL="84406" marR="84406" marT="42203" marB="42203" anchor="ctr">
                    <a:cell3D prstMaterial="dkEdge">
                      <a:bevel prst="slope"/>
                      <a:lightRig rig="flood" dir="t"/>
                    </a:cell3D>
                  </a:tcPr>
                </a:tc>
                <a:extLst>
                  <a:ext uri="{0D108BD9-81ED-4DB2-BD59-A6C34878D82A}">
                    <a16:rowId xmlns="" xmlns:a16="http://schemas.microsoft.com/office/drawing/2014/main" val="10005"/>
                  </a:ext>
                </a:extLst>
              </a:tr>
            </a:tbl>
          </a:graphicData>
        </a:graphic>
      </p:graphicFrame>
      <p:sp>
        <p:nvSpPr>
          <p:cNvPr id="26" name="TextBox 25"/>
          <p:cNvSpPr txBox="1"/>
          <p:nvPr/>
        </p:nvSpPr>
        <p:spPr>
          <a:xfrm>
            <a:off x="7539425" y="2357168"/>
            <a:ext cx="1450741" cy="3417410"/>
          </a:xfrm>
          <a:prstGeom prst="rect">
            <a:avLst/>
          </a:prstGeom>
          <a:noFill/>
        </p:spPr>
        <p:txBody>
          <a:bodyPr wrap="square" rtlCol="0">
            <a:spAutoFit/>
          </a:bodyPr>
          <a:lstStyle/>
          <a:p>
            <a:pPr algn="justLow">
              <a:lnSpc>
                <a:spcPct val="150000"/>
              </a:lnSpc>
              <a:buFont typeface="Wingdings" pitchFamily="2" charset="2"/>
              <a:buChar char="ü"/>
            </a:pPr>
            <a:r>
              <a:rPr lang="fa-IR" sz="1108" b="1" dirty="0">
                <a:solidFill>
                  <a:srgbClr val="5F5F5F">
                    <a:lumMod val="50000"/>
                  </a:srgbClr>
                </a:solidFill>
                <a:effectLst>
                  <a:outerShdw blurRad="38100" dist="38100" dir="2700000" algn="tl">
                    <a:srgbClr val="000000">
                      <a:alpha val="43137"/>
                    </a:srgbClr>
                  </a:outerShdw>
                </a:effectLst>
                <a:latin typeface="Times New Roman"/>
                <a:ea typeface="Times New Roman"/>
                <a:cs typeface="B Bardiya" pitchFamily="2" charset="-78"/>
              </a:rPr>
              <a:t>بالاخره پس از گذشت سالها از تخریب منطقه بین الحرمین، در روزهای ابتدایی خردادماه سال 1383 تفاهم نامه سرمایه گذاری با اعتباری بالغ بر 40 میلیارد تومان بین </a:t>
            </a:r>
            <a:r>
              <a:rPr lang="fa-IR" sz="1108" b="1" u="sng" dirty="0">
                <a:solidFill>
                  <a:srgbClr val="5F5F5F">
                    <a:lumMod val="50000"/>
                  </a:srgbClr>
                </a:solidFill>
                <a:effectLst>
                  <a:outerShdw blurRad="38100" dist="38100" dir="2700000" algn="tl">
                    <a:srgbClr val="000000">
                      <a:alpha val="43137"/>
                    </a:srgbClr>
                  </a:outerShdw>
                </a:effectLst>
                <a:latin typeface="Times New Roman"/>
                <a:ea typeface="Times New Roman"/>
                <a:cs typeface="B Bardiya" pitchFamily="2" charset="-78"/>
              </a:rPr>
              <a:t>شهرداری وقت شیراز و مدیران شرکت تواصل </a:t>
            </a:r>
            <a:r>
              <a:rPr lang="fa-IR" sz="1108" b="1" dirty="0">
                <a:solidFill>
                  <a:srgbClr val="5F5F5F">
                    <a:lumMod val="50000"/>
                  </a:srgbClr>
                </a:solidFill>
                <a:effectLst>
                  <a:outerShdw blurRad="38100" dist="38100" dir="2700000" algn="tl">
                    <a:srgbClr val="000000">
                      <a:alpha val="43137"/>
                    </a:srgbClr>
                  </a:outerShdw>
                </a:effectLst>
                <a:latin typeface="Times New Roman"/>
                <a:ea typeface="Times New Roman"/>
                <a:cs typeface="B Bardiya" pitchFamily="2" charset="-78"/>
              </a:rPr>
              <a:t>منعقد شد.</a:t>
            </a:r>
          </a:p>
          <a:p>
            <a:pPr algn="justLow">
              <a:lnSpc>
                <a:spcPct val="150000"/>
              </a:lnSpc>
              <a:buFont typeface="Wingdings" pitchFamily="2" charset="2"/>
              <a:buChar char="ü"/>
            </a:pPr>
            <a:r>
              <a:rPr lang="fa-IR" sz="1108" b="1" dirty="0">
                <a:solidFill>
                  <a:srgbClr val="5F5F5F">
                    <a:lumMod val="50000"/>
                  </a:srgbClr>
                </a:solidFill>
                <a:effectLst>
                  <a:outerShdw blurRad="38100" dist="38100" dir="2700000" algn="tl">
                    <a:srgbClr val="000000">
                      <a:alpha val="43137"/>
                    </a:srgbClr>
                  </a:outerShdw>
                </a:effectLst>
                <a:latin typeface="Times New Roman"/>
                <a:ea typeface="Times New Roman"/>
                <a:cs typeface="B Bardiya" pitchFamily="2" charset="-78"/>
              </a:rPr>
              <a:t>در نهایت مقرر گردید از ساخت و سازهای انجام شده هر یک از طرفین مشارکت، سهم خود را بردارد</a:t>
            </a:r>
          </a:p>
        </p:txBody>
      </p:sp>
    </p:spTree>
    <p:extLst>
      <p:ext uri="{BB962C8B-B14F-4D97-AF65-F5344CB8AC3E}">
        <p14:creationId xmlns:p14="http://schemas.microsoft.com/office/powerpoint/2010/main" val="164321713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66"/>
          <p:cNvGrpSpPr/>
          <p:nvPr/>
        </p:nvGrpSpPr>
        <p:grpSpPr>
          <a:xfrm>
            <a:off x="0" y="263769"/>
            <a:ext cx="9144000" cy="6327790"/>
            <a:chOff x="0" y="0"/>
            <a:chExt cx="9144000" cy="6855106"/>
          </a:xfrm>
        </p:grpSpPr>
        <p:pic>
          <p:nvPicPr>
            <p:cNvPr id="3" name="Picture 2" descr="E:\baft farsoode\ax\pic\bird%20view.jpg"/>
            <p:cNvPicPr>
              <a:picLocks noChangeAspect="1" noChangeArrowheads="1"/>
            </p:cNvPicPr>
            <p:nvPr/>
          </p:nvPicPr>
          <p:blipFill>
            <a:blip r:embed="rId2">
              <a:clrChange>
                <a:clrFrom>
                  <a:srgbClr val="000000"/>
                </a:clrFrom>
                <a:clrTo>
                  <a:srgbClr val="000000">
                    <a:alpha val="0"/>
                  </a:srgbClr>
                </a:clrTo>
              </a:clrChange>
              <a:duotone>
                <a:schemeClr val="accent6">
                  <a:shade val="45000"/>
                  <a:satMod val="135000"/>
                </a:schemeClr>
                <a:prstClr val="white"/>
              </a:duotone>
              <a:lum bright="20000" contrast="-75000"/>
            </a:blip>
            <a:srcRect/>
            <a:stretch>
              <a:fillRect/>
            </a:stretch>
          </p:blipFill>
          <p:spPr bwMode="auto">
            <a:xfrm>
              <a:off x="0" y="2694698"/>
              <a:ext cx="9144000" cy="4160408"/>
            </a:xfrm>
            <a:prstGeom prst="rect">
              <a:avLst/>
            </a:prstGeom>
            <a:ln>
              <a:noFill/>
            </a:ln>
            <a:effectLst>
              <a:outerShdw blurRad="50800" dist="50800" dir="2700000" algn="tl" rotWithShape="0">
                <a:schemeClr val="tx1">
                  <a:alpha val="40000"/>
                </a:schemeClr>
              </a:outerShdw>
            </a:effectLst>
          </p:spPr>
        </p:pic>
        <p:grpSp>
          <p:nvGrpSpPr>
            <p:cNvPr id="4" name="Group 259"/>
            <p:cNvGrpSpPr/>
            <p:nvPr/>
          </p:nvGrpSpPr>
          <p:grpSpPr>
            <a:xfrm flipV="1">
              <a:off x="271048" y="857232"/>
              <a:ext cx="5944026" cy="4143404"/>
              <a:chOff x="-236" y="1676402"/>
              <a:chExt cx="5944026" cy="5181601"/>
            </a:xfrm>
          </p:grpSpPr>
          <p:sp>
            <p:nvSpPr>
              <p:cNvPr id="250" name="Rectangle 25"/>
              <p:cNvSpPr>
                <a:spLocks noChangeArrowheads="1"/>
              </p:cNvSpPr>
              <p:nvPr/>
            </p:nvSpPr>
            <p:spPr bwMode="auto">
              <a:xfrm>
                <a:off x="329988" y="4038602"/>
                <a:ext cx="165112" cy="2667001"/>
              </a:xfrm>
              <a:prstGeom prst="rect">
                <a:avLst/>
              </a:prstGeom>
              <a:gradFill rotWithShape="1">
                <a:gsLst>
                  <a:gs pos="0">
                    <a:schemeClr val="bg1">
                      <a:lumMod val="65000"/>
                    </a:schemeClr>
                  </a:gs>
                  <a:gs pos="100000">
                    <a:srgbClr val="FFFFCC"/>
                  </a:gs>
                </a:gsLst>
                <a:lin ang="5400000" scaled="1"/>
              </a:gradFill>
              <a:ln w="9525">
                <a:noFill/>
                <a:miter lim="800000"/>
                <a:headEnd/>
                <a:tailEnd/>
              </a:ln>
              <a:effectLst/>
            </p:spPr>
            <p:txBody>
              <a:bodyPr wrap="none" anchor="ctr"/>
              <a:lstStyle/>
              <a:p>
                <a:pPr>
                  <a:defRPr/>
                </a:pPr>
                <a:endParaRPr lang="fa-IR" sz="1662" kern="0">
                  <a:solidFill>
                    <a:sysClr val="windowText" lastClr="000000"/>
                  </a:solidFill>
                </a:endParaRPr>
              </a:p>
            </p:txBody>
          </p:sp>
          <p:sp>
            <p:nvSpPr>
              <p:cNvPr id="251" name="Rectangle 26"/>
              <p:cNvSpPr>
                <a:spLocks noChangeArrowheads="1"/>
              </p:cNvSpPr>
              <p:nvPr/>
            </p:nvSpPr>
            <p:spPr bwMode="auto">
              <a:xfrm>
                <a:off x="164876" y="6400803"/>
                <a:ext cx="3219681" cy="152400"/>
              </a:xfrm>
              <a:prstGeom prst="rect">
                <a:avLst/>
              </a:prstGeom>
              <a:gradFill rotWithShape="1">
                <a:gsLst>
                  <a:gs pos="0">
                    <a:srgbClr val="FFFFCC"/>
                  </a:gs>
                  <a:gs pos="100000">
                    <a:srgbClr val="FFFFCC">
                      <a:gamma/>
                      <a:shade val="46275"/>
                      <a:invGamma/>
                    </a:srgbClr>
                  </a:gs>
                </a:gsLst>
                <a:lin ang="0" scaled="1"/>
              </a:gradFill>
              <a:ln w="9525">
                <a:noFill/>
                <a:miter lim="800000"/>
                <a:headEnd/>
                <a:tailEnd/>
              </a:ln>
              <a:effectLst/>
            </p:spPr>
            <p:txBody>
              <a:bodyPr wrap="none" anchor="ctr"/>
              <a:lstStyle/>
              <a:p>
                <a:pPr>
                  <a:defRPr/>
                </a:pPr>
                <a:endParaRPr lang="fa-IR" sz="1662" kern="0">
                  <a:solidFill>
                    <a:sysClr val="windowText" lastClr="000000"/>
                  </a:solidFill>
                </a:endParaRPr>
              </a:p>
            </p:txBody>
          </p:sp>
          <p:sp>
            <p:nvSpPr>
              <p:cNvPr id="252" name="Rectangle 27"/>
              <p:cNvSpPr>
                <a:spLocks noChangeArrowheads="1"/>
              </p:cNvSpPr>
              <p:nvPr/>
            </p:nvSpPr>
            <p:spPr bwMode="auto">
              <a:xfrm>
                <a:off x="495100" y="5791203"/>
                <a:ext cx="82556" cy="609600"/>
              </a:xfrm>
              <a:prstGeom prst="rect">
                <a:avLst/>
              </a:prstGeom>
              <a:solidFill>
                <a:srgbClr val="CC9900"/>
              </a:solidFill>
              <a:ln w="9525">
                <a:noFill/>
                <a:miter lim="800000"/>
                <a:headEnd/>
                <a:tailEnd/>
              </a:ln>
              <a:effectLst/>
            </p:spPr>
            <p:txBody>
              <a:bodyPr wrap="none" anchor="ctr"/>
              <a:lstStyle/>
              <a:p>
                <a:pPr>
                  <a:defRPr/>
                </a:pPr>
                <a:endParaRPr lang="fa-IR" sz="1662" kern="0">
                  <a:solidFill>
                    <a:sysClr val="windowText" lastClr="000000"/>
                  </a:solidFill>
                </a:endParaRPr>
              </a:p>
            </p:txBody>
          </p:sp>
          <p:sp>
            <p:nvSpPr>
              <p:cNvPr id="253" name="Rectangle 28"/>
              <p:cNvSpPr>
                <a:spLocks noChangeArrowheads="1"/>
              </p:cNvSpPr>
              <p:nvPr/>
            </p:nvSpPr>
            <p:spPr bwMode="auto">
              <a:xfrm rot="5400000">
                <a:off x="828501" y="6073757"/>
                <a:ext cx="76200" cy="577891"/>
              </a:xfrm>
              <a:prstGeom prst="rect">
                <a:avLst/>
              </a:prstGeom>
              <a:solidFill>
                <a:srgbClr val="CC9900"/>
              </a:solidFill>
              <a:ln w="9525">
                <a:noFill/>
                <a:miter lim="800000"/>
                <a:headEnd/>
                <a:tailEnd/>
              </a:ln>
              <a:effectLst/>
            </p:spPr>
            <p:txBody>
              <a:bodyPr wrap="none" anchor="ctr"/>
              <a:lstStyle/>
              <a:p>
                <a:pPr>
                  <a:defRPr/>
                </a:pPr>
                <a:endParaRPr lang="fa-IR" sz="1662" kern="0">
                  <a:solidFill>
                    <a:sysClr val="windowText" lastClr="000000"/>
                  </a:solidFill>
                </a:endParaRPr>
              </a:p>
            </p:txBody>
          </p:sp>
          <p:sp>
            <p:nvSpPr>
              <p:cNvPr id="254" name="Line 29"/>
              <p:cNvSpPr>
                <a:spLocks noChangeShapeType="1"/>
              </p:cNvSpPr>
              <p:nvPr/>
            </p:nvSpPr>
            <p:spPr bwMode="auto">
              <a:xfrm>
                <a:off x="3384557" y="6477003"/>
                <a:ext cx="1568562" cy="0"/>
              </a:xfrm>
              <a:prstGeom prst="line">
                <a:avLst/>
              </a:prstGeom>
              <a:ln w="12700">
                <a:prstDash val="sysDot"/>
                <a:headEnd/>
                <a:tailEnd/>
              </a:ln>
            </p:spPr>
            <p:style>
              <a:lnRef idx="1">
                <a:schemeClr val="dk1"/>
              </a:lnRef>
              <a:fillRef idx="0">
                <a:schemeClr val="dk1"/>
              </a:fillRef>
              <a:effectRef idx="0">
                <a:schemeClr val="dk1"/>
              </a:effectRef>
              <a:fontRef idx="minor">
                <a:schemeClr val="tx1"/>
              </a:fontRef>
            </p:style>
            <p:txBody>
              <a:bodyPr/>
              <a:lstStyle/>
              <a:p>
                <a:pPr>
                  <a:defRPr/>
                </a:pPr>
                <a:endParaRPr lang="fa-IR" sz="1662" kern="0">
                  <a:solidFill>
                    <a:sysClr val="windowText" lastClr="000000"/>
                  </a:solidFill>
                </a:endParaRPr>
              </a:p>
            </p:txBody>
          </p:sp>
          <p:sp>
            <p:nvSpPr>
              <p:cNvPr id="255" name="Line 30"/>
              <p:cNvSpPr>
                <a:spLocks noChangeShapeType="1"/>
              </p:cNvSpPr>
              <p:nvPr/>
            </p:nvSpPr>
            <p:spPr bwMode="auto">
              <a:xfrm>
                <a:off x="3384557" y="6553203"/>
                <a:ext cx="2559233" cy="0"/>
              </a:xfrm>
              <a:prstGeom prst="line">
                <a:avLst/>
              </a:prstGeom>
              <a:ln w="19050">
                <a:prstDash val="sysDot"/>
                <a:headEnd/>
                <a:tailEnd/>
              </a:ln>
            </p:spPr>
            <p:style>
              <a:lnRef idx="1">
                <a:schemeClr val="accent1"/>
              </a:lnRef>
              <a:fillRef idx="0">
                <a:schemeClr val="accent1"/>
              </a:fillRef>
              <a:effectRef idx="0">
                <a:schemeClr val="accent1"/>
              </a:effectRef>
              <a:fontRef idx="minor">
                <a:schemeClr val="tx1"/>
              </a:fontRef>
            </p:style>
            <p:txBody>
              <a:bodyPr/>
              <a:lstStyle/>
              <a:p>
                <a:pPr>
                  <a:defRPr/>
                </a:pPr>
                <a:endParaRPr lang="fa-IR" sz="1662" kern="0">
                  <a:solidFill>
                    <a:sysClr val="windowText" lastClr="000000"/>
                  </a:solidFill>
                </a:endParaRPr>
              </a:p>
            </p:txBody>
          </p:sp>
          <p:sp>
            <p:nvSpPr>
              <p:cNvPr id="256" name="Line 32"/>
              <p:cNvSpPr>
                <a:spLocks noChangeShapeType="1"/>
              </p:cNvSpPr>
              <p:nvPr/>
            </p:nvSpPr>
            <p:spPr bwMode="auto">
              <a:xfrm flipH="1">
                <a:off x="-236" y="6477003"/>
                <a:ext cx="3384793" cy="0"/>
              </a:xfrm>
              <a:prstGeom prst="line">
                <a:avLst/>
              </a:prstGeom>
              <a:noFill/>
              <a:ln w="22225">
                <a:solidFill>
                  <a:srgbClr val="9383B3"/>
                </a:solidFill>
                <a:prstDash val="sysDot"/>
                <a:round/>
                <a:headEnd/>
                <a:tailEnd/>
              </a:ln>
              <a:effectLst/>
            </p:spPr>
            <p:txBody>
              <a:bodyPr/>
              <a:lstStyle/>
              <a:p>
                <a:pPr>
                  <a:defRPr/>
                </a:pPr>
                <a:endParaRPr lang="fa-IR" sz="1662" kern="0">
                  <a:solidFill>
                    <a:sysClr val="windowText" lastClr="000000"/>
                  </a:solidFill>
                </a:endParaRPr>
              </a:p>
            </p:txBody>
          </p:sp>
          <p:sp>
            <p:nvSpPr>
              <p:cNvPr id="257" name="Line 33"/>
              <p:cNvSpPr>
                <a:spLocks noChangeShapeType="1"/>
              </p:cNvSpPr>
              <p:nvPr/>
            </p:nvSpPr>
            <p:spPr bwMode="auto">
              <a:xfrm flipV="1">
                <a:off x="412544" y="4038602"/>
                <a:ext cx="0" cy="2819401"/>
              </a:xfrm>
              <a:prstGeom prst="line">
                <a:avLst/>
              </a:prstGeom>
              <a:noFill/>
              <a:ln w="22225">
                <a:solidFill>
                  <a:srgbClr val="9383B3"/>
                </a:solidFill>
                <a:prstDash val="sysDot"/>
                <a:round/>
                <a:headEnd/>
                <a:tailEnd/>
              </a:ln>
              <a:effectLst/>
            </p:spPr>
            <p:txBody>
              <a:bodyPr/>
              <a:lstStyle/>
              <a:p>
                <a:pPr>
                  <a:defRPr/>
                </a:pPr>
                <a:endParaRPr lang="fa-IR" sz="1662" kern="0">
                  <a:solidFill>
                    <a:sysClr val="windowText" lastClr="000000"/>
                  </a:solidFill>
                </a:endParaRPr>
              </a:p>
            </p:txBody>
          </p:sp>
          <p:sp>
            <p:nvSpPr>
              <p:cNvPr id="258" name="Line 34"/>
              <p:cNvSpPr>
                <a:spLocks noChangeShapeType="1"/>
              </p:cNvSpPr>
              <p:nvPr/>
            </p:nvSpPr>
            <p:spPr bwMode="auto">
              <a:xfrm flipV="1">
                <a:off x="412544" y="2362202"/>
                <a:ext cx="0" cy="1676400"/>
              </a:xfrm>
              <a:prstGeom prst="line">
                <a:avLst/>
              </a:prstGeom>
              <a:ln w="12700">
                <a:prstDash val="sysDot"/>
                <a:headEnd/>
                <a:tailEnd/>
              </a:ln>
            </p:spPr>
            <p:style>
              <a:lnRef idx="1">
                <a:schemeClr val="dk1"/>
              </a:lnRef>
              <a:fillRef idx="0">
                <a:schemeClr val="dk1"/>
              </a:fillRef>
              <a:effectRef idx="0">
                <a:schemeClr val="dk1"/>
              </a:effectRef>
              <a:fontRef idx="minor">
                <a:schemeClr val="tx1"/>
              </a:fontRef>
            </p:style>
            <p:txBody>
              <a:bodyPr/>
              <a:lstStyle/>
              <a:p>
                <a:pPr>
                  <a:defRPr/>
                </a:pPr>
                <a:endParaRPr lang="fa-IR" sz="1662" kern="0">
                  <a:solidFill>
                    <a:sysClr val="windowText" lastClr="000000"/>
                  </a:solidFill>
                </a:endParaRPr>
              </a:p>
            </p:txBody>
          </p:sp>
          <p:sp>
            <p:nvSpPr>
              <p:cNvPr id="259" name="Line 35"/>
              <p:cNvSpPr>
                <a:spLocks noChangeShapeType="1"/>
              </p:cNvSpPr>
              <p:nvPr/>
            </p:nvSpPr>
            <p:spPr bwMode="auto">
              <a:xfrm flipV="1">
                <a:off x="329988" y="1676402"/>
                <a:ext cx="0" cy="2362200"/>
              </a:xfrm>
              <a:prstGeom prst="line">
                <a:avLst/>
              </a:prstGeom>
              <a:ln w="19050">
                <a:prstDash val="sysDot"/>
                <a:headEnd/>
                <a:tailEnd/>
              </a:ln>
            </p:spPr>
            <p:style>
              <a:lnRef idx="1">
                <a:schemeClr val="accent1"/>
              </a:lnRef>
              <a:fillRef idx="0">
                <a:schemeClr val="accent1"/>
              </a:fillRef>
              <a:effectRef idx="0">
                <a:schemeClr val="accent1"/>
              </a:effectRef>
              <a:fontRef idx="minor">
                <a:schemeClr val="tx1"/>
              </a:fontRef>
            </p:style>
            <p:txBody>
              <a:bodyPr/>
              <a:lstStyle/>
              <a:p>
                <a:pPr>
                  <a:defRPr/>
                </a:pPr>
                <a:endParaRPr lang="fa-IR" sz="1662" kern="0">
                  <a:solidFill>
                    <a:sysClr val="windowText" lastClr="000000"/>
                  </a:solidFill>
                </a:endParaRPr>
              </a:p>
            </p:txBody>
          </p:sp>
        </p:grpSp>
        <p:grpSp>
          <p:nvGrpSpPr>
            <p:cNvPr id="5" name="Group 15"/>
            <p:cNvGrpSpPr/>
            <p:nvPr/>
          </p:nvGrpSpPr>
          <p:grpSpPr>
            <a:xfrm>
              <a:off x="67432" y="538679"/>
              <a:ext cx="5218950" cy="3318948"/>
              <a:chOff x="73051" y="538679"/>
              <a:chExt cx="5653862" cy="3318948"/>
            </a:xfrm>
          </p:grpSpPr>
          <p:sp>
            <p:nvSpPr>
              <p:cNvPr id="7" name="Rectangle 6"/>
              <p:cNvSpPr/>
              <p:nvPr/>
            </p:nvSpPr>
            <p:spPr>
              <a:xfrm>
                <a:off x="1824455" y="538679"/>
                <a:ext cx="3902458" cy="407750"/>
              </a:xfrm>
              <a:prstGeom prst="rect">
                <a:avLst/>
              </a:prstGeom>
            </p:spPr>
            <p:txBody>
              <a:bodyPr wrap="none">
                <a:spAutoFit/>
              </a:bodyPr>
              <a:lstStyle/>
              <a:p>
                <a:pPr>
                  <a:defRPr/>
                </a:pPr>
                <a:r>
                  <a:rPr lang="en-US" sz="1846" b="1" kern="0" dirty="0">
                    <a:ln w="10541" cmpd="sng">
                      <a:solidFill>
                        <a:srgbClr val="EAEAEA">
                          <a:shade val="88000"/>
                          <a:satMod val="110000"/>
                        </a:srgbClr>
                      </a:solidFill>
                      <a:prstDash val="solid"/>
                    </a:ln>
                    <a:gradFill>
                      <a:gsLst>
                        <a:gs pos="0">
                          <a:srgbClr val="EAEAEA">
                            <a:tint val="40000"/>
                            <a:satMod val="250000"/>
                          </a:srgbClr>
                        </a:gs>
                        <a:gs pos="9000">
                          <a:srgbClr val="EAEAEA">
                            <a:tint val="52000"/>
                            <a:satMod val="300000"/>
                          </a:srgbClr>
                        </a:gs>
                        <a:gs pos="50000">
                          <a:srgbClr val="EAEAEA">
                            <a:shade val="20000"/>
                            <a:satMod val="300000"/>
                          </a:srgbClr>
                        </a:gs>
                        <a:gs pos="79000">
                          <a:srgbClr val="EAEAEA">
                            <a:tint val="52000"/>
                            <a:satMod val="300000"/>
                          </a:srgbClr>
                        </a:gs>
                        <a:gs pos="100000">
                          <a:srgbClr val="EAEAEA">
                            <a:tint val="40000"/>
                            <a:satMod val="250000"/>
                          </a:srgbClr>
                        </a:gs>
                      </a:gsLst>
                      <a:lin ang="5400000"/>
                    </a:gradFill>
                    <a:latin typeface="BankGothic Lt BT" pitchFamily="34" charset="0"/>
                  </a:rPr>
                  <a:t>(</a:t>
                </a:r>
                <a:r>
                  <a:rPr lang="en-US" sz="1846" b="1" kern="0" dirty="0" err="1">
                    <a:ln w="10541" cmpd="sng">
                      <a:solidFill>
                        <a:srgbClr val="EAEAEA">
                          <a:shade val="88000"/>
                          <a:satMod val="110000"/>
                        </a:srgbClr>
                      </a:solidFill>
                      <a:prstDash val="solid"/>
                    </a:ln>
                    <a:gradFill>
                      <a:gsLst>
                        <a:gs pos="0">
                          <a:srgbClr val="EAEAEA">
                            <a:tint val="40000"/>
                            <a:satMod val="250000"/>
                          </a:srgbClr>
                        </a:gs>
                        <a:gs pos="9000">
                          <a:srgbClr val="EAEAEA">
                            <a:tint val="52000"/>
                            <a:satMod val="300000"/>
                          </a:srgbClr>
                        </a:gs>
                        <a:gs pos="50000">
                          <a:srgbClr val="EAEAEA">
                            <a:shade val="20000"/>
                            <a:satMod val="300000"/>
                          </a:srgbClr>
                        </a:gs>
                        <a:gs pos="79000">
                          <a:srgbClr val="EAEAEA">
                            <a:tint val="52000"/>
                            <a:satMod val="300000"/>
                          </a:srgbClr>
                        </a:gs>
                        <a:gs pos="100000">
                          <a:srgbClr val="EAEAEA">
                            <a:tint val="40000"/>
                            <a:satMod val="250000"/>
                          </a:srgbClr>
                        </a:gs>
                      </a:gsLst>
                      <a:lin ang="5400000"/>
                    </a:gradFill>
                    <a:latin typeface="BankGothic Lt BT" pitchFamily="34" charset="0"/>
                  </a:rPr>
                  <a:t>beinolharamein</a:t>
                </a:r>
                <a:r>
                  <a:rPr lang="en-US" sz="1846" b="1" kern="0" dirty="0">
                    <a:ln w="10541" cmpd="sng">
                      <a:solidFill>
                        <a:srgbClr val="EAEAEA">
                          <a:shade val="88000"/>
                          <a:satMod val="110000"/>
                        </a:srgbClr>
                      </a:solidFill>
                      <a:prstDash val="solid"/>
                    </a:ln>
                    <a:gradFill>
                      <a:gsLst>
                        <a:gs pos="0">
                          <a:srgbClr val="EAEAEA">
                            <a:tint val="40000"/>
                            <a:satMod val="250000"/>
                          </a:srgbClr>
                        </a:gs>
                        <a:gs pos="9000">
                          <a:srgbClr val="EAEAEA">
                            <a:tint val="52000"/>
                            <a:satMod val="300000"/>
                          </a:srgbClr>
                        </a:gs>
                        <a:gs pos="50000">
                          <a:srgbClr val="EAEAEA">
                            <a:shade val="20000"/>
                            <a:satMod val="300000"/>
                          </a:srgbClr>
                        </a:gs>
                        <a:gs pos="79000">
                          <a:srgbClr val="EAEAEA">
                            <a:tint val="52000"/>
                            <a:satMod val="300000"/>
                          </a:srgbClr>
                        </a:gs>
                        <a:gs pos="100000">
                          <a:srgbClr val="EAEAEA">
                            <a:tint val="40000"/>
                            <a:satMod val="250000"/>
                          </a:srgbClr>
                        </a:gs>
                      </a:gsLst>
                      <a:lin ang="5400000"/>
                    </a:gradFill>
                    <a:latin typeface="BankGothic Lt BT" pitchFamily="34" charset="0"/>
                  </a:rPr>
                  <a:t> of shiraz)</a:t>
                </a:r>
                <a:endParaRPr lang="fa-IR" sz="1846" b="1" kern="0" dirty="0">
                  <a:ln w="10541" cmpd="sng">
                    <a:solidFill>
                      <a:srgbClr val="EAEAEA">
                        <a:shade val="88000"/>
                        <a:satMod val="110000"/>
                      </a:srgbClr>
                    </a:solidFill>
                    <a:prstDash val="solid"/>
                  </a:ln>
                  <a:gradFill>
                    <a:gsLst>
                      <a:gs pos="0">
                        <a:srgbClr val="EAEAEA">
                          <a:tint val="40000"/>
                          <a:satMod val="250000"/>
                        </a:srgbClr>
                      </a:gs>
                      <a:gs pos="9000">
                        <a:srgbClr val="EAEAEA">
                          <a:tint val="52000"/>
                          <a:satMod val="300000"/>
                        </a:srgbClr>
                      </a:gs>
                      <a:gs pos="50000">
                        <a:srgbClr val="EAEAEA">
                          <a:shade val="20000"/>
                          <a:satMod val="300000"/>
                        </a:srgbClr>
                      </a:gs>
                      <a:gs pos="79000">
                        <a:srgbClr val="EAEAEA">
                          <a:tint val="52000"/>
                          <a:satMod val="300000"/>
                        </a:srgbClr>
                      </a:gs>
                      <a:gs pos="100000">
                        <a:srgbClr val="EAEAEA">
                          <a:tint val="40000"/>
                          <a:satMod val="250000"/>
                        </a:srgbClr>
                      </a:gs>
                    </a:gsLst>
                    <a:lin ang="5400000"/>
                  </a:gradFill>
                  <a:latin typeface="BankGothic Lt BT" pitchFamily="34" charset="0"/>
                </a:endParaRPr>
              </a:p>
            </p:txBody>
          </p:sp>
          <p:sp>
            <p:nvSpPr>
              <p:cNvPr id="8" name="Rectangle 7"/>
              <p:cNvSpPr/>
              <p:nvPr/>
            </p:nvSpPr>
            <p:spPr>
              <a:xfrm rot="16200000">
                <a:off x="-1131431" y="2276027"/>
                <a:ext cx="2786082" cy="377118"/>
              </a:xfrm>
              <a:prstGeom prst="rect">
                <a:avLst/>
              </a:prstGeom>
            </p:spPr>
            <p:txBody>
              <a:bodyPr wrap="square">
                <a:spAutoFit/>
                <a:scene3d>
                  <a:camera prst="orthographicFront"/>
                  <a:lightRig rig="glow" dir="tl">
                    <a:rot lat="0" lon="0" rev="5400000"/>
                  </a:lightRig>
                </a:scene3d>
                <a:sp3d contourW="12700">
                  <a:bevelT w="25400" h="25400"/>
                  <a:contourClr>
                    <a:schemeClr val="accent6">
                      <a:shade val="73000"/>
                    </a:schemeClr>
                  </a:contourClr>
                </a:sp3d>
              </a:bodyPr>
              <a:lstStyle/>
              <a:p>
                <a:pPr algn="ctr"/>
                <a:r>
                  <a:rPr lang="fa-IR" sz="1662" b="1" dirty="0">
                    <a:ln w="11430"/>
                    <a:gradFill>
                      <a:gsLst>
                        <a:gs pos="0">
                          <a:srgbClr val="555555">
                            <a:tint val="90000"/>
                            <a:satMod val="120000"/>
                          </a:srgbClr>
                        </a:gs>
                        <a:gs pos="25000">
                          <a:srgbClr val="555555">
                            <a:tint val="93000"/>
                            <a:satMod val="120000"/>
                          </a:srgbClr>
                        </a:gs>
                        <a:gs pos="50000">
                          <a:srgbClr val="555555">
                            <a:shade val="89000"/>
                            <a:satMod val="110000"/>
                          </a:srgbClr>
                        </a:gs>
                        <a:gs pos="75000">
                          <a:srgbClr val="555555">
                            <a:tint val="93000"/>
                            <a:satMod val="120000"/>
                          </a:srgbClr>
                        </a:gs>
                        <a:gs pos="100000">
                          <a:srgbClr val="555555">
                            <a:tint val="90000"/>
                            <a:satMod val="120000"/>
                          </a:srgbClr>
                        </a:gs>
                      </a:gsLst>
                      <a:lin ang="5400000"/>
                    </a:gradFill>
                    <a:effectLst>
                      <a:outerShdw blurRad="80000" dist="40000" dir="5040000" algn="tl">
                        <a:srgbClr val="000000">
                          <a:alpha val="30000"/>
                        </a:srgbClr>
                      </a:outerShdw>
                    </a:effectLst>
                    <a:cs typeface="B Kamran" pitchFamily="2" charset="-78"/>
                  </a:rPr>
                  <a:t>بین الحرمین شیراز</a:t>
                </a:r>
              </a:p>
            </p:txBody>
          </p:sp>
        </p:grpSp>
        <p:pic>
          <p:nvPicPr>
            <p:cNvPr id="235" name="Picture 6" descr="شاهچراغ؛ شیراز؛ عکس از آنوبانینی">
              <a:hlinkClick r:id="rId3"/>
            </p:cNvPr>
            <p:cNvPicPr>
              <a:picLocks noChangeAspect="1" noChangeArrowheads="1"/>
            </p:cNvPicPr>
            <p:nvPr/>
          </p:nvPicPr>
          <p:blipFill>
            <a:blip r:embed="rId4">
              <a:clrChange>
                <a:clrFrom>
                  <a:srgbClr val="03030F"/>
                </a:clrFrom>
                <a:clrTo>
                  <a:srgbClr val="03030F">
                    <a:alpha val="0"/>
                  </a:srgbClr>
                </a:clrTo>
              </a:clrChange>
            </a:blip>
            <a:srcRect/>
            <a:stretch>
              <a:fillRect/>
            </a:stretch>
          </p:blipFill>
          <p:spPr bwMode="auto">
            <a:xfrm>
              <a:off x="7212343" y="285728"/>
              <a:ext cx="1931657" cy="1191187"/>
            </a:xfrm>
            <a:prstGeom prst="rect">
              <a:avLst/>
            </a:prstGeom>
            <a:ln>
              <a:noFill/>
            </a:ln>
            <a:effectLst>
              <a:outerShdw blurRad="50800" dist="38100" dir="2700000" algn="tl" rotWithShape="0">
                <a:prstClr val="black">
                  <a:alpha val="40000"/>
                </a:prstClr>
              </a:outerShdw>
              <a:softEdge rad="63500"/>
            </a:effectLst>
          </p:spPr>
        </p:pic>
        <p:pic>
          <p:nvPicPr>
            <p:cNvPr id="1028" name="Picture 4" descr="E:\baft farsoode\ax\pic\shahchw.jpg"/>
            <p:cNvPicPr>
              <a:picLocks noChangeAspect="1" noChangeArrowheads="1"/>
            </p:cNvPicPr>
            <p:nvPr/>
          </p:nvPicPr>
          <p:blipFill>
            <a:blip r:embed="rId5" cstate="screen">
              <a:clrChange>
                <a:clrFrom>
                  <a:srgbClr val="BEE2FA"/>
                </a:clrFrom>
                <a:clrTo>
                  <a:srgbClr val="BEE2FA">
                    <a:alpha val="0"/>
                  </a:srgbClr>
                </a:clrTo>
              </a:clrChange>
              <a:extLst>
                <a:ext uri="{28A0092B-C50C-407E-A947-70E740481C1C}">
                  <a14:useLocalDpi xmlns:a14="http://schemas.microsoft.com/office/drawing/2010/main"/>
                </a:ext>
              </a:extLst>
            </a:blip>
            <a:srcRect/>
            <a:stretch>
              <a:fillRect/>
            </a:stretch>
          </p:blipFill>
          <p:spPr bwMode="auto">
            <a:xfrm>
              <a:off x="0" y="0"/>
              <a:ext cx="1813436" cy="1464431"/>
            </a:xfrm>
            <a:prstGeom prst="rect">
              <a:avLst/>
            </a:prstGeom>
            <a:ln>
              <a:noFill/>
            </a:ln>
            <a:effectLst>
              <a:outerShdw blurRad="50800" dist="38100" dir="2700000" algn="tl" rotWithShape="0">
                <a:prstClr val="black">
                  <a:alpha val="40000"/>
                </a:prstClr>
              </a:outerShdw>
              <a:softEdge rad="63500"/>
            </a:effectLst>
          </p:spPr>
        </p:pic>
        <p:cxnSp>
          <p:nvCxnSpPr>
            <p:cNvPr id="263" name="Straight Connector 262"/>
            <p:cNvCxnSpPr/>
            <p:nvPr/>
          </p:nvCxnSpPr>
          <p:spPr bwMode="auto">
            <a:xfrm rot="5400000">
              <a:off x="-1535949" y="4179099"/>
              <a:ext cx="4071966" cy="1588"/>
            </a:xfrm>
            <a:prstGeom prst="line">
              <a:avLst/>
            </a:prstGeom>
            <a:ln cmpd="dbl">
              <a:solidFill>
                <a:srgbClr val="D1D1D1"/>
              </a:solidFill>
              <a:prstDash val="solid"/>
              <a:headEnd type="none" w="sm" len="sm"/>
              <a:tailEnd type="none" w="sm" len="sm"/>
            </a:ln>
          </p:spPr>
          <p:style>
            <a:lnRef idx="3">
              <a:schemeClr val="accent1"/>
            </a:lnRef>
            <a:fillRef idx="0">
              <a:schemeClr val="accent1"/>
            </a:fillRef>
            <a:effectRef idx="2">
              <a:schemeClr val="accent1"/>
            </a:effectRef>
            <a:fontRef idx="minor">
              <a:schemeClr val="tx1"/>
            </a:fontRef>
          </p:style>
        </p:cxnSp>
      </p:grpSp>
      <p:sp>
        <p:nvSpPr>
          <p:cNvPr id="266" name="Rectangle 265"/>
          <p:cNvSpPr/>
          <p:nvPr/>
        </p:nvSpPr>
        <p:spPr bwMode="auto">
          <a:xfrm>
            <a:off x="785786" y="1780431"/>
            <a:ext cx="8143932" cy="3033367"/>
          </a:xfrm>
          <a:prstGeom prst="rect">
            <a:avLst/>
          </a:prstGeom>
          <a:solidFill>
            <a:schemeClr val="accent1">
              <a:alpha val="70000"/>
            </a:schemeClr>
          </a:solidFill>
          <a:ln w="12700" cap="sq" cmpd="sng" algn="ctr">
            <a:noFill/>
            <a:prstDash val="solid"/>
            <a:round/>
            <a:headEnd type="none" w="sm" len="sm"/>
            <a:tailEnd type="none" w="sm" len="sm"/>
          </a:ln>
          <a:effectLst>
            <a:softEdge rad="635000"/>
          </a:effectLst>
        </p:spPr>
        <p:txBody>
          <a:bodyPr vert="horz" wrap="square" lIns="84406" tIns="42203" rIns="84406" bIns="42203" numCol="1" rtlCol="1" anchor="t" anchorCtr="0" compatLnSpc="1">
            <a:prstTxWarp prst="textNoShape">
              <a:avLst/>
            </a:prstTxWarp>
          </a:bodyPr>
          <a:lstStyle/>
          <a:p>
            <a:pPr algn="l" rtl="0" fontAlgn="base">
              <a:spcBef>
                <a:spcPct val="0"/>
              </a:spcBef>
              <a:spcAft>
                <a:spcPct val="0"/>
              </a:spcAft>
            </a:pPr>
            <a:endParaRPr kumimoji="1" lang="fa-IR" sz="2215">
              <a:solidFill>
                <a:srgbClr val="000000"/>
              </a:solidFill>
              <a:latin typeface="Times New Roman" pitchFamily="18" charset="0"/>
            </a:endParaRPr>
          </a:p>
        </p:txBody>
      </p:sp>
      <p:sp>
        <p:nvSpPr>
          <p:cNvPr id="264" name="Rectangle 263"/>
          <p:cNvSpPr/>
          <p:nvPr/>
        </p:nvSpPr>
        <p:spPr>
          <a:xfrm>
            <a:off x="4499634" y="857232"/>
            <a:ext cx="2937022" cy="490134"/>
          </a:xfrm>
          <a:prstGeom prst="rect">
            <a:avLst/>
          </a:prstGeom>
        </p:spPr>
        <p:txBody>
          <a:bodyPr wrap="none">
            <a:spAutoFit/>
          </a:bodyPr>
          <a:lstStyle/>
          <a:p>
            <a:pPr algn="justLow"/>
            <a:r>
              <a:rPr lang="fa-IR" sz="2585" b="1" dirty="0">
                <a:ln w="12700">
                  <a:solidFill>
                    <a:srgbClr val="000000">
                      <a:satMod val="155000"/>
                    </a:srgbClr>
                  </a:solidFill>
                  <a:prstDash val="solid"/>
                </a:ln>
                <a:blipFill>
                  <a:blip r:embed="rId6"/>
                  <a:tile tx="0" ty="0" sx="100000" sy="100000" flip="none" algn="tl"/>
                </a:blipFill>
                <a:effectLst>
                  <a:outerShdw blurRad="41275" dist="20320" dir="1800000" algn="tl" rotWithShape="0">
                    <a:srgbClr val="000000">
                      <a:alpha val="40000"/>
                    </a:srgbClr>
                  </a:outerShdw>
                  <a:reflection blurRad="6350" stA="60000" endA="900" endPos="60000" dist="29997" dir="5400000" sy="-100000" algn="bl" rotWithShape="0"/>
                </a:effectLst>
                <a:cs typeface="B Aria" pitchFamily="2" charset="-78"/>
              </a:rPr>
              <a:t>ویژگی های گزینه منتخب</a:t>
            </a:r>
          </a:p>
        </p:txBody>
      </p:sp>
      <p:pic>
        <p:nvPicPr>
          <p:cNvPr id="1026" name="Picture 2" descr="E:\baft farsoode\ax\3d\PIC%2006.jpg"/>
          <p:cNvPicPr>
            <a:picLocks noChangeAspect="1" noChangeArrowheads="1"/>
          </p:cNvPicPr>
          <p:nvPr/>
        </p:nvPicPr>
        <p:blipFill>
          <a:blip r:embed="rId7" cstate="screen">
            <a:clrChange>
              <a:clrFrom>
                <a:srgbClr val="FFF6A5"/>
              </a:clrFrom>
              <a:clrTo>
                <a:srgbClr val="FFF6A5">
                  <a:alpha val="0"/>
                </a:srgbClr>
              </a:clrTo>
            </a:clrChange>
            <a:extLst>
              <a:ext uri="{28A0092B-C50C-407E-A947-70E740481C1C}">
                <a14:useLocalDpi xmlns:a14="http://schemas.microsoft.com/office/drawing/2010/main"/>
              </a:ext>
            </a:extLst>
          </a:blip>
          <a:srcRect/>
          <a:stretch>
            <a:fillRect/>
          </a:stretch>
        </p:blipFill>
        <p:spPr bwMode="auto">
          <a:xfrm>
            <a:off x="1077032" y="1978259"/>
            <a:ext cx="3756938" cy="2769596"/>
          </a:xfrm>
          <a:prstGeom prst="rect">
            <a:avLst/>
          </a:prstGeom>
          <a:ln>
            <a:noFill/>
          </a:ln>
          <a:effectLst>
            <a:outerShdw blurRad="292100" dist="139700" dir="2700000" algn="tl" rotWithShape="0">
              <a:srgbClr val="333333">
                <a:alpha val="65000"/>
              </a:srgbClr>
            </a:outerShdw>
          </a:effectLst>
        </p:spPr>
      </p:pic>
      <p:pic>
        <p:nvPicPr>
          <p:cNvPr id="1027" name="Picture 3" descr="E:\baft farsoode\ax\3d\PIC%2001.jpg"/>
          <p:cNvPicPr>
            <a:picLocks noChangeAspect="1" noChangeArrowheads="1"/>
          </p:cNvPicPr>
          <p:nvPr/>
        </p:nvPicPr>
        <p:blipFill>
          <a:blip r:embed="rId8" cstate="screen">
            <a:extLst>
              <a:ext uri="{28A0092B-C50C-407E-A947-70E740481C1C}">
                <a14:useLocalDpi xmlns:a14="http://schemas.microsoft.com/office/drawing/2010/main"/>
              </a:ext>
            </a:extLst>
          </a:blip>
          <a:srcRect/>
          <a:stretch>
            <a:fillRect/>
          </a:stretch>
        </p:blipFill>
        <p:spPr bwMode="auto">
          <a:xfrm>
            <a:off x="3450973" y="4220313"/>
            <a:ext cx="3297138" cy="1964252"/>
          </a:xfrm>
          <a:prstGeom prst="rect">
            <a:avLst/>
          </a:prstGeom>
          <a:ln w="63500" cap="sq" cmpd="thickThin">
            <a:solidFill>
              <a:srgbClr val="000000"/>
            </a:solidFill>
            <a:prstDash val="solid"/>
            <a:miter lim="800000"/>
          </a:ln>
          <a:effectLst>
            <a:innerShdw blurRad="76200">
              <a:srgbClr val="000000"/>
            </a:innerShdw>
          </a:effectLst>
        </p:spPr>
      </p:pic>
      <p:sp>
        <p:nvSpPr>
          <p:cNvPr id="15" name="TextBox 14"/>
          <p:cNvSpPr txBox="1"/>
          <p:nvPr/>
        </p:nvSpPr>
        <p:spPr>
          <a:xfrm>
            <a:off x="813267" y="1780431"/>
            <a:ext cx="8110961" cy="3349956"/>
          </a:xfrm>
          <a:prstGeom prst="rect">
            <a:avLst/>
          </a:prstGeom>
          <a:noFill/>
        </p:spPr>
        <p:txBody>
          <a:bodyPr wrap="square" rtlCol="1">
            <a:spAutoFit/>
          </a:bodyPr>
          <a:lstStyle/>
          <a:p>
            <a:pPr marL="316531" marR="831187" indent="-316531" algn="just">
              <a:lnSpc>
                <a:spcPct val="150000"/>
              </a:lnSpc>
              <a:spcAft>
                <a:spcPts val="554"/>
              </a:spcAft>
              <a:buSzPct val="200000"/>
              <a:buBlip>
                <a:blip r:embed="rId9"/>
              </a:buBlip>
              <a:tabLst>
                <a:tab pos="588513" algn="l"/>
                <a:tab pos="422041" algn="l"/>
              </a:tabLst>
            </a:pPr>
            <a:r>
              <a:rPr lang="fa-IR" sz="1292" u="sng" dirty="0">
                <a:solidFill>
                  <a:srgbClr val="5F5F5F">
                    <a:lumMod val="50000"/>
                  </a:srgbClr>
                </a:solidFill>
                <a:effectLst>
                  <a:outerShdw blurRad="38100" dist="38100" dir="2700000" algn="tl">
                    <a:srgbClr val="000000">
                      <a:alpha val="43137"/>
                    </a:srgbClr>
                  </a:outerShdw>
                </a:effectLst>
                <a:latin typeface="Times New Roman"/>
                <a:ea typeface="Times New Roman"/>
                <a:cs typeface="B Bardiya" pitchFamily="2" charset="-78"/>
              </a:rPr>
              <a:t>اول:  </a:t>
            </a:r>
            <a:r>
              <a:rPr lang="fa-IR" sz="1108" dirty="0">
                <a:solidFill>
                  <a:srgbClr val="5F5F5F">
                    <a:lumMod val="50000"/>
                  </a:srgbClr>
                </a:solidFill>
                <a:latin typeface="Times New Roman"/>
                <a:ea typeface="Times New Roman"/>
                <a:cs typeface="B Bardiya" pitchFamily="2" charset="-78"/>
              </a:rPr>
              <a:t>پارکینگ مسقف و مدرن پروژه:</a:t>
            </a:r>
          </a:p>
          <a:p>
            <a:pPr marL="316531" marR="831187" indent="-316531" algn="just">
              <a:lnSpc>
                <a:spcPct val="150000"/>
              </a:lnSpc>
              <a:spcAft>
                <a:spcPts val="554"/>
              </a:spcAft>
              <a:buSzPct val="200000"/>
              <a:buBlip>
                <a:blip r:embed="rId9"/>
              </a:buBlip>
              <a:tabLst>
                <a:tab pos="588513" algn="l"/>
                <a:tab pos="422041" algn="l"/>
              </a:tabLst>
            </a:pPr>
            <a:r>
              <a:rPr lang="fa-IR" sz="1292" u="sng" dirty="0">
                <a:solidFill>
                  <a:srgbClr val="5F5F5F">
                    <a:lumMod val="50000"/>
                  </a:srgbClr>
                </a:solidFill>
                <a:effectLst>
                  <a:outerShdw blurRad="38100" dist="38100" dir="2700000" algn="tl">
                    <a:srgbClr val="000000">
                      <a:alpha val="43137"/>
                    </a:srgbClr>
                  </a:outerShdw>
                </a:effectLst>
                <a:latin typeface="Times New Roman"/>
                <a:ea typeface="Times New Roman"/>
                <a:cs typeface="B Bardiya" pitchFamily="2" charset="-78"/>
              </a:rPr>
              <a:t>دوم:  </a:t>
            </a:r>
            <a:r>
              <a:rPr lang="fa-IR" sz="1108" dirty="0">
                <a:solidFill>
                  <a:srgbClr val="5F5F5F">
                    <a:lumMod val="50000"/>
                  </a:srgbClr>
                </a:solidFill>
                <a:latin typeface="Times New Roman"/>
                <a:ea typeface="Times New Roman"/>
                <a:cs typeface="B Bardiya" pitchFamily="2" charset="-78"/>
              </a:rPr>
              <a:t>معابر و گذرگاه های زیبا و در خورشان زوار:</a:t>
            </a:r>
          </a:p>
          <a:p>
            <a:pPr marL="316531" marR="831187" indent="-316531" algn="just">
              <a:lnSpc>
                <a:spcPct val="150000"/>
              </a:lnSpc>
              <a:spcAft>
                <a:spcPts val="554"/>
              </a:spcAft>
              <a:buSzPct val="200000"/>
              <a:buBlip>
                <a:blip r:embed="rId9"/>
              </a:buBlip>
              <a:tabLst>
                <a:tab pos="588513" algn="l"/>
                <a:tab pos="422041" algn="l"/>
              </a:tabLst>
            </a:pPr>
            <a:r>
              <a:rPr lang="fa-IR" sz="1292" u="sng" dirty="0">
                <a:solidFill>
                  <a:srgbClr val="5F5F5F">
                    <a:lumMod val="50000"/>
                  </a:srgbClr>
                </a:solidFill>
                <a:effectLst>
                  <a:outerShdw blurRad="38100" dist="38100" dir="2700000" algn="tl">
                    <a:srgbClr val="000000">
                      <a:alpha val="43137"/>
                    </a:srgbClr>
                  </a:outerShdw>
                </a:effectLst>
                <a:latin typeface="Times New Roman"/>
                <a:ea typeface="Times New Roman"/>
                <a:cs typeface="B Bardiya" pitchFamily="2" charset="-78"/>
              </a:rPr>
              <a:t>سوم:  </a:t>
            </a:r>
            <a:r>
              <a:rPr lang="fa-IR" sz="1108" dirty="0">
                <a:solidFill>
                  <a:srgbClr val="5F5F5F">
                    <a:lumMod val="50000"/>
                  </a:srgbClr>
                </a:solidFill>
                <a:latin typeface="Times New Roman"/>
                <a:ea typeface="Times New Roman"/>
                <a:cs typeface="B Bardiya" pitchFamily="2" charset="-78"/>
              </a:rPr>
              <a:t>به کارگیری معماری سنتی و ایرانی</a:t>
            </a:r>
          </a:p>
          <a:p>
            <a:pPr marL="316531" marR="831187" indent="-316531" algn="just">
              <a:lnSpc>
                <a:spcPct val="150000"/>
              </a:lnSpc>
              <a:spcAft>
                <a:spcPts val="554"/>
              </a:spcAft>
              <a:buSzPct val="200000"/>
              <a:buBlip>
                <a:blip r:embed="rId9"/>
              </a:buBlip>
              <a:tabLst>
                <a:tab pos="588513" algn="l"/>
                <a:tab pos="422041" algn="l"/>
              </a:tabLst>
            </a:pPr>
            <a:r>
              <a:rPr lang="fa-IR" sz="1292" u="sng" dirty="0">
                <a:solidFill>
                  <a:srgbClr val="5F5F5F">
                    <a:lumMod val="50000"/>
                  </a:srgbClr>
                </a:solidFill>
                <a:effectLst>
                  <a:outerShdw blurRad="38100" dist="38100" dir="2700000" algn="tl">
                    <a:srgbClr val="000000">
                      <a:alpha val="43137"/>
                    </a:srgbClr>
                  </a:outerShdw>
                </a:effectLst>
                <a:latin typeface="Times New Roman"/>
                <a:ea typeface="Times New Roman"/>
                <a:cs typeface="B Bardiya" pitchFamily="2" charset="-78"/>
              </a:rPr>
              <a:t>چهارم</a:t>
            </a:r>
            <a:r>
              <a:rPr lang="fa-IR" sz="1108" dirty="0">
                <a:solidFill>
                  <a:srgbClr val="5F5F5F">
                    <a:lumMod val="50000"/>
                  </a:srgbClr>
                </a:solidFill>
                <a:latin typeface="Times New Roman"/>
                <a:ea typeface="Times New Roman"/>
                <a:cs typeface="B Bardiya" pitchFamily="2" charset="-78"/>
              </a:rPr>
              <a:t>:  ارتفاع پروژه:</a:t>
            </a:r>
          </a:p>
          <a:p>
            <a:pPr marL="316531" marR="831187" indent="-316531" algn="just">
              <a:lnSpc>
                <a:spcPct val="150000"/>
              </a:lnSpc>
              <a:spcAft>
                <a:spcPts val="554"/>
              </a:spcAft>
              <a:buSzPct val="200000"/>
              <a:buBlip>
                <a:blip r:embed="rId9"/>
              </a:buBlip>
              <a:tabLst>
                <a:tab pos="588513" algn="l"/>
                <a:tab pos="422041" algn="l"/>
              </a:tabLst>
            </a:pPr>
            <a:r>
              <a:rPr lang="fa-IR" sz="1292" u="sng" dirty="0">
                <a:solidFill>
                  <a:srgbClr val="5F5F5F">
                    <a:lumMod val="50000"/>
                  </a:srgbClr>
                </a:solidFill>
                <a:effectLst>
                  <a:outerShdw blurRad="38100" dist="38100" dir="2700000" algn="tl">
                    <a:srgbClr val="000000">
                      <a:alpha val="43137"/>
                    </a:srgbClr>
                  </a:outerShdw>
                </a:effectLst>
                <a:latin typeface="Times New Roman"/>
                <a:ea typeface="Times New Roman"/>
                <a:cs typeface="B Bardiya" pitchFamily="2" charset="-78"/>
              </a:rPr>
              <a:t>پنجم</a:t>
            </a:r>
            <a:r>
              <a:rPr lang="fa-IR" sz="1108" dirty="0">
                <a:solidFill>
                  <a:srgbClr val="5F5F5F">
                    <a:lumMod val="50000"/>
                  </a:srgbClr>
                </a:solidFill>
                <a:latin typeface="Times New Roman"/>
                <a:ea typeface="Times New Roman"/>
                <a:cs typeface="B Bardiya" pitchFamily="2" charset="-78"/>
              </a:rPr>
              <a:t>:  ایجاد مرکز همایش های اسلامی در قلب بافت قدیم شیراز</a:t>
            </a:r>
          </a:p>
          <a:p>
            <a:pPr marL="316531" marR="831187" indent="-316531" algn="just">
              <a:lnSpc>
                <a:spcPct val="150000"/>
              </a:lnSpc>
              <a:spcAft>
                <a:spcPts val="554"/>
              </a:spcAft>
              <a:buSzPct val="200000"/>
              <a:buBlip>
                <a:blip r:embed="rId9"/>
              </a:buBlip>
              <a:tabLst>
                <a:tab pos="588513" algn="l"/>
                <a:tab pos="422041" algn="l"/>
              </a:tabLst>
            </a:pPr>
            <a:r>
              <a:rPr lang="fa-IR" sz="1292" u="sng" dirty="0">
                <a:solidFill>
                  <a:srgbClr val="5F5F5F">
                    <a:lumMod val="50000"/>
                  </a:srgbClr>
                </a:solidFill>
                <a:effectLst>
                  <a:outerShdw blurRad="38100" dist="38100" dir="2700000" algn="tl">
                    <a:srgbClr val="000000">
                      <a:alpha val="43137"/>
                    </a:srgbClr>
                  </a:outerShdw>
                </a:effectLst>
                <a:latin typeface="Times New Roman"/>
                <a:ea typeface="Times New Roman"/>
                <a:cs typeface="B Bardiya" pitchFamily="2" charset="-78"/>
              </a:rPr>
              <a:t>ششم:  </a:t>
            </a:r>
            <a:r>
              <a:rPr lang="fa-IR" sz="1108" dirty="0">
                <a:solidFill>
                  <a:srgbClr val="5F5F5F">
                    <a:lumMod val="50000"/>
                  </a:srgbClr>
                </a:solidFill>
                <a:latin typeface="Times New Roman"/>
                <a:ea typeface="Times New Roman"/>
                <a:cs typeface="B Bardiya" pitchFamily="2" charset="-78"/>
              </a:rPr>
              <a:t>توجه به جاذبه های گردشگری</a:t>
            </a:r>
          </a:p>
          <a:p>
            <a:pPr marL="316531" marR="831187" indent="-316531" algn="just">
              <a:lnSpc>
                <a:spcPct val="150000"/>
              </a:lnSpc>
              <a:spcAft>
                <a:spcPts val="554"/>
              </a:spcAft>
              <a:buSzPct val="200000"/>
              <a:buBlip>
                <a:blip r:embed="rId9"/>
              </a:buBlip>
              <a:tabLst>
                <a:tab pos="588513" algn="l"/>
                <a:tab pos="422041" algn="l"/>
              </a:tabLst>
            </a:pPr>
            <a:r>
              <a:rPr lang="fa-IR" sz="1292" u="sng" dirty="0">
                <a:solidFill>
                  <a:srgbClr val="5F5F5F">
                    <a:lumMod val="50000"/>
                  </a:srgbClr>
                </a:solidFill>
                <a:effectLst>
                  <a:outerShdw blurRad="38100" dist="38100" dir="2700000" algn="tl">
                    <a:srgbClr val="000000">
                      <a:alpha val="43137"/>
                    </a:srgbClr>
                  </a:outerShdw>
                </a:effectLst>
                <a:latin typeface="Times New Roman"/>
                <a:ea typeface="Times New Roman"/>
                <a:cs typeface="B Bardiya" pitchFamily="2" charset="-78"/>
              </a:rPr>
              <a:t>هفتم:  </a:t>
            </a:r>
            <a:r>
              <a:rPr lang="fa-IR" sz="1108" dirty="0">
                <a:solidFill>
                  <a:srgbClr val="000000"/>
                </a:solidFill>
                <a:latin typeface="Times New Roman"/>
                <a:ea typeface="Times New Roman"/>
                <a:cs typeface="B Bardiya" pitchFamily="2" charset="-78"/>
              </a:rPr>
              <a:t>احیای هنرهای دستی بومی</a:t>
            </a:r>
          </a:p>
          <a:p>
            <a:pPr marL="316531" marR="831187" indent="-316531" algn="just">
              <a:lnSpc>
                <a:spcPct val="150000"/>
              </a:lnSpc>
              <a:spcAft>
                <a:spcPts val="554"/>
              </a:spcAft>
              <a:buSzPct val="200000"/>
              <a:buBlip>
                <a:blip r:embed="rId9"/>
              </a:buBlip>
              <a:tabLst>
                <a:tab pos="588513" algn="l"/>
                <a:tab pos="422041" algn="l"/>
              </a:tabLst>
            </a:pPr>
            <a:r>
              <a:rPr lang="fa-IR" sz="1292" u="sng" dirty="0">
                <a:solidFill>
                  <a:srgbClr val="000000"/>
                </a:solidFill>
                <a:effectLst>
                  <a:outerShdw blurRad="38100" dist="38100" dir="2700000" algn="tl">
                    <a:srgbClr val="000000">
                      <a:alpha val="43137"/>
                    </a:srgbClr>
                  </a:outerShdw>
                </a:effectLst>
                <a:latin typeface="Times New Roman"/>
                <a:ea typeface="Times New Roman"/>
                <a:cs typeface="B Bardiya" pitchFamily="2" charset="-78"/>
              </a:rPr>
              <a:t>هشتم</a:t>
            </a:r>
            <a:r>
              <a:rPr lang="fa-IR" sz="1108" dirty="0">
                <a:solidFill>
                  <a:srgbClr val="000000"/>
                </a:solidFill>
                <a:latin typeface="Times New Roman"/>
                <a:ea typeface="Times New Roman"/>
                <a:cs typeface="B Bardiya" pitchFamily="2" charset="-78"/>
              </a:rPr>
              <a:t>: امکانات ویژه رفاهی</a:t>
            </a:r>
          </a:p>
          <a:p>
            <a:pPr marL="316531" marR="831187" indent="-316531" algn="just">
              <a:lnSpc>
                <a:spcPct val="150000"/>
              </a:lnSpc>
              <a:spcAft>
                <a:spcPts val="554"/>
              </a:spcAft>
              <a:buSzPct val="200000"/>
              <a:buBlip>
                <a:blip r:embed="rId9"/>
              </a:buBlip>
              <a:tabLst>
                <a:tab pos="588513" algn="l"/>
                <a:tab pos="422041" algn="l"/>
              </a:tabLst>
            </a:pPr>
            <a:endParaRPr lang="fa-IR" sz="1108" dirty="0">
              <a:solidFill>
                <a:srgbClr val="5F5F5F">
                  <a:lumMod val="50000"/>
                </a:srgbClr>
              </a:solidFill>
              <a:latin typeface="Times New Roman"/>
              <a:ea typeface="Times New Roman"/>
              <a:cs typeface="B Bardiya" pitchFamily="2" charset="-78"/>
            </a:endParaRPr>
          </a:p>
        </p:txBody>
      </p:sp>
    </p:spTree>
    <p:extLst>
      <p:ext uri="{BB962C8B-B14F-4D97-AF65-F5344CB8AC3E}">
        <p14:creationId xmlns:p14="http://schemas.microsoft.com/office/powerpoint/2010/main" val="311978348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66"/>
          <p:cNvGrpSpPr/>
          <p:nvPr/>
        </p:nvGrpSpPr>
        <p:grpSpPr>
          <a:xfrm>
            <a:off x="0" y="263769"/>
            <a:ext cx="9144000" cy="6327790"/>
            <a:chOff x="0" y="0"/>
            <a:chExt cx="9144000" cy="6855106"/>
          </a:xfrm>
        </p:grpSpPr>
        <p:pic>
          <p:nvPicPr>
            <p:cNvPr id="3" name="Picture 2" descr="E:\baft farsoode\ax\pic\bird%20view.jpg"/>
            <p:cNvPicPr>
              <a:picLocks noChangeAspect="1" noChangeArrowheads="1"/>
            </p:cNvPicPr>
            <p:nvPr/>
          </p:nvPicPr>
          <p:blipFill>
            <a:blip r:embed="rId2">
              <a:clrChange>
                <a:clrFrom>
                  <a:srgbClr val="000000"/>
                </a:clrFrom>
                <a:clrTo>
                  <a:srgbClr val="000000">
                    <a:alpha val="0"/>
                  </a:srgbClr>
                </a:clrTo>
              </a:clrChange>
              <a:duotone>
                <a:schemeClr val="accent6">
                  <a:shade val="45000"/>
                  <a:satMod val="135000"/>
                </a:schemeClr>
                <a:prstClr val="white"/>
              </a:duotone>
              <a:lum bright="20000" contrast="-75000"/>
            </a:blip>
            <a:srcRect/>
            <a:stretch>
              <a:fillRect/>
            </a:stretch>
          </p:blipFill>
          <p:spPr bwMode="auto">
            <a:xfrm>
              <a:off x="0" y="2694698"/>
              <a:ext cx="9144000" cy="4160408"/>
            </a:xfrm>
            <a:prstGeom prst="rect">
              <a:avLst/>
            </a:prstGeom>
            <a:ln>
              <a:noFill/>
            </a:ln>
            <a:effectLst>
              <a:outerShdw blurRad="50800" dist="50800" dir="2700000" algn="tl" rotWithShape="0">
                <a:schemeClr val="tx1">
                  <a:alpha val="40000"/>
                </a:schemeClr>
              </a:outerShdw>
            </a:effectLst>
          </p:spPr>
        </p:pic>
        <p:grpSp>
          <p:nvGrpSpPr>
            <p:cNvPr id="4" name="Group 259"/>
            <p:cNvGrpSpPr/>
            <p:nvPr/>
          </p:nvGrpSpPr>
          <p:grpSpPr>
            <a:xfrm flipV="1">
              <a:off x="271048" y="857232"/>
              <a:ext cx="5944026" cy="4143404"/>
              <a:chOff x="-236" y="1676402"/>
              <a:chExt cx="5944026" cy="5181601"/>
            </a:xfrm>
          </p:grpSpPr>
          <p:sp>
            <p:nvSpPr>
              <p:cNvPr id="250" name="Rectangle 25"/>
              <p:cNvSpPr>
                <a:spLocks noChangeArrowheads="1"/>
              </p:cNvSpPr>
              <p:nvPr/>
            </p:nvSpPr>
            <p:spPr bwMode="auto">
              <a:xfrm>
                <a:off x="329988" y="4038602"/>
                <a:ext cx="165112" cy="2667001"/>
              </a:xfrm>
              <a:prstGeom prst="rect">
                <a:avLst/>
              </a:prstGeom>
              <a:gradFill rotWithShape="1">
                <a:gsLst>
                  <a:gs pos="0">
                    <a:schemeClr val="bg1">
                      <a:lumMod val="65000"/>
                    </a:schemeClr>
                  </a:gs>
                  <a:gs pos="100000">
                    <a:srgbClr val="FFFFCC"/>
                  </a:gs>
                </a:gsLst>
                <a:lin ang="5400000" scaled="1"/>
              </a:gradFill>
              <a:ln w="9525">
                <a:noFill/>
                <a:miter lim="800000"/>
                <a:headEnd/>
                <a:tailEnd/>
              </a:ln>
              <a:effectLst/>
            </p:spPr>
            <p:txBody>
              <a:bodyPr wrap="none" anchor="ctr"/>
              <a:lstStyle/>
              <a:p>
                <a:pPr>
                  <a:defRPr/>
                </a:pPr>
                <a:endParaRPr lang="fa-IR" sz="1662" kern="0">
                  <a:solidFill>
                    <a:sysClr val="windowText" lastClr="000000"/>
                  </a:solidFill>
                </a:endParaRPr>
              </a:p>
            </p:txBody>
          </p:sp>
          <p:sp>
            <p:nvSpPr>
              <p:cNvPr id="251" name="Rectangle 26"/>
              <p:cNvSpPr>
                <a:spLocks noChangeArrowheads="1"/>
              </p:cNvSpPr>
              <p:nvPr/>
            </p:nvSpPr>
            <p:spPr bwMode="auto">
              <a:xfrm>
                <a:off x="164876" y="6400803"/>
                <a:ext cx="3219681" cy="152400"/>
              </a:xfrm>
              <a:prstGeom prst="rect">
                <a:avLst/>
              </a:prstGeom>
              <a:gradFill rotWithShape="1">
                <a:gsLst>
                  <a:gs pos="0">
                    <a:srgbClr val="FFFFCC"/>
                  </a:gs>
                  <a:gs pos="100000">
                    <a:srgbClr val="FFFFCC">
                      <a:gamma/>
                      <a:shade val="46275"/>
                      <a:invGamma/>
                    </a:srgbClr>
                  </a:gs>
                </a:gsLst>
                <a:lin ang="0" scaled="1"/>
              </a:gradFill>
              <a:ln w="9525">
                <a:noFill/>
                <a:miter lim="800000"/>
                <a:headEnd/>
                <a:tailEnd/>
              </a:ln>
              <a:effectLst/>
            </p:spPr>
            <p:txBody>
              <a:bodyPr wrap="none" anchor="ctr"/>
              <a:lstStyle/>
              <a:p>
                <a:pPr>
                  <a:defRPr/>
                </a:pPr>
                <a:endParaRPr lang="fa-IR" sz="1662" kern="0">
                  <a:solidFill>
                    <a:sysClr val="windowText" lastClr="000000"/>
                  </a:solidFill>
                </a:endParaRPr>
              </a:p>
            </p:txBody>
          </p:sp>
          <p:sp>
            <p:nvSpPr>
              <p:cNvPr id="252" name="Rectangle 27"/>
              <p:cNvSpPr>
                <a:spLocks noChangeArrowheads="1"/>
              </p:cNvSpPr>
              <p:nvPr/>
            </p:nvSpPr>
            <p:spPr bwMode="auto">
              <a:xfrm>
                <a:off x="495100" y="5791203"/>
                <a:ext cx="82556" cy="609600"/>
              </a:xfrm>
              <a:prstGeom prst="rect">
                <a:avLst/>
              </a:prstGeom>
              <a:solidFill>
                <a:srgbClr val="CC9900"/>
              </a:solidFill>
              <a:ln w="9525">
                <a:noFill/>
                <a:miter lim="800000"/>
                <a:headEnd/>
                <a:tailEnd/>
              </a:ln>
              <a:effectLst/>
            </p:spPr>
            <p:txBody>
              <a:bodyPr wrap="none" anchor="ctr"/>
              <a:lstStyle/>
              <a:p>
                <a:pPr>
                  <a:defRPr/>
                </a:pPr>
                <a:endParaRPr lang="fa-IR" sz="1662" kern="0">
                  <a:solidFill>
                    <a:sysClr val="windowText" lastClr="000000"/>
                  </a:solidFill>
                </a:endParaRPr>
              </a:p>
            </p:txBody>
          </p:sp>
          <p:sp>
            <p:nvSpPr>
              <p:cNvPr id="253" name="Rectangle 28"/>
              <p:cNvSpPr>
                <a:spLocks noChangeArrowheads="1"/>
              </p:cNvSpPr>
              <p:nvPr/>
            </p:nvSpPr>
            <p:spPr bwMode="auto">
              <a:xfrm rot="5400000">
                <a:off x="828501" y="6073757"/>
                <a:ext cx="76200" cy="577891"/>
              </a:xfrm>
              <a:prstGeom prst="rect">
                <a:avLst/>
              </a:prstGeom>
              <a:solidFill>
                <a:srgbClr val="CC9900"/>
              </a:solidFill>
              <a:ln w="9525">
                <a:noFill/>
                <a:miter lim="800000"/>
                <a:headEnd/>
                <a:tailEnd/>
              </a:ln>
              <a:effectLst/>
            </p:spPr>
            <p:txBody>
              <a:bodyPr wrap="none" anchor="ctr"/>
              <a:lstStyle/>
              <a:p>
                <a:pPr>
                  <a:defRPr/>
                </a:pPr>
                <a:endParaRPr lang="fa-IR" sz="1662" kern="0">
                  <a:solidFill>
                    <a:sysClr val="windowText" lastClr="000000"/>
                  </a:solidFill>
                </a:endParaRPr>
              </a:p>
            </p:txBody>
          </p:sp>
          <p:sp>
            <p:nvSpPr>
              <p:cNvPr id="254" name="Line 29"/>
              <p:cNvSpPr>
                <a:spLocks noChangeShapeType="1"/>
              </p:cNvSpPr>
              <p:nvPr/>
            </p:nvSpPr>
            <p:spPr bwMode="auto">
              <a:xfrm>
                <a:off x="3384557" y="6477003"/>
                <a:ext cx="1568562" cy="0"/>
              </a:xfrm>
              <a:prstGeom prst="line">
                <a:avLst/>
              </a:prstGeom>
              <a:ln w="12700">
                <a:prstDash val="sysDot"/>
                <a:headEnd/>
                <a:tailEnd/>
              </a:ln>
            </p:spPr>
            <p:style>
              <a:lnRef idx="1">
                <a:schemeClr val="dk1"/>
              </a:lnRef>
              <a:fillRef idx="0">
                <a:schemeClr val="dk1"/>
              </a:fillRef>
              <a:effectRef idx="0">
                <a:schemeClr val="dk1"/>
              </a:effectRef>
              <a:fontRef idx="minor">
                <a:schemeClr val="tx1"/>
              </a:fontRef>
            </p:style>
            <p:txBody>
              <a:bodyPr/>
              <a:lstStyle/>
              <a:p>
                <a:pPr>
                  <a:defRPr/>
                </a:pPr>
                <a:endParaRPr lang="fa-IR" sz="1662" kern="0">
                  <a:solidFill>
                    <a:sysClr val="windowText" lastClr="000000"/>
                  </a:solidFill>
                </a:endParaRPr>
              </a:p>
            </p:txBody>
          </p:sp>
          <p:sp>
            <p:nvSpPr>
              <p:cNvPr id="255" name="Line 30"/>
              <p:cNvSpPr>
                <a:spLocks noChangeShapeType="1"/>
              </p:cNvSpPr>
              <p:nvPr/>
            </p:nvSpPr>
            <p:spPr bwMode="auto">
              <a:xfrm>
                <a:off x="3384557" y="6553203"/>
                <a:ext cx="2559233" cy="0"/>
              </a:xfrm>
              <a:prstGeom prst="line">
                <a:avLst/>
              </a:prstGeom>
              <a:ln w="19050">
                <a:prstDash val="sysDot"/>
                <a:headEnd/>
                <a:tailEnd/>
              </a:ln>
            </p:spPr>
            <p:style>
              <a:lnRef idx="1">
                <a:schemeClr val="accent1"/>
              </a:lnRef>
              <a:fillRef idx="0">
                <a:schemeClr val="accent1"/>
              </a:fillRef>
              <a:effectRef idx="0">
                <a:schemeClr val="accent1"/>
              </a:effectRef>
              <a:fontRef idx="minor">
                <a:schemeClr val="tx1"/>
              </a:fontRef>
            </p:style>
            <p:txBody>
              <a:bodyPr/>
              <a:lstStyle/>
              <a:p>
                <a:pPr>
                  <a:defRPr/>
                </a:pPr>
                <a:endParaRPr lang="fa-IR" sz="1662" kern="0">
                  <a:solidFill>
                    <a:sysClr val="windowText" lastClr="000000"/>
                  </a:solidFill>
                </a:endParaRPr>
              </a:p>
            </p:txBody>
          </p:sp>
          <p:sp>
            <p:nvSpPr>
              <p:cNvPr id="256" name="Line 32"/>
              <p:cNvSpPr>
                <a:spLocks noChangeShapeType="1"/>
              </p:cNvSpPr>
              <p:nvPr/>
            </p:nvSpPr>
            <p:spPr bwMode="auto">
              <a:xfrm flipH="1">
                <a:off x="-236" y="6477003"/>
                <a:ext cx="3384793" cy="0"/>
              </a:xfrm>
              <a:prstGeom prst="line">
                <a:avLst/>
              </a:prstGeom>
              <a:noFill/>
              <a:ln w="22225">
                <a:solidFill>
                  <a:srgbClr val="9383B3"/>
                </a:solidFill>
                <a:prstDash val="sysDot"/>
                <a:round/>
                <a:headEnd/>
                <a:tailEnd/>
              </a:ln>
              <a:effectLst/>
            </p:spPr>
            <p:txBody>
              <a:bodyPr/>
              <a:lstStyle/>
              <a:p>
                <a:pPr>
                  <a:defRPr/>
                </a:pPr>
                <a:endParaRPr lang="fa-IR" sz="1662" kern="0">
                  <a:solidFill>
                    <a:sysClr val="windowText" lastClr="000000"/>
                  </a:solidFill>
                </a:endParaRPr>
              </a:p>
            </p:txBody>
          </p:sp>
          <p:sp>
            <p:nvSpPr>
              <p:cNvPr id="257" name="Line 33"/>
              <p:cNvSpPr>
                <a:spLocks noChangeShapeType="1"/>
              </p:cNvSpPr>
              <p:nvPr/>
            </p:nvSpPr>
            <p:spPr bwMode="auto">
              <a:xfrm flipV="1">
                <a:off x="412544" y="4038602"/>
                <a:ext cx="0" cy="2819401"/>
              </a:xfrm>
              <a:prstGeom prst="line">
                <a:avLst/>
              </a:prstGeom>
              <a:noFill/>
              <a:ln w="22225">
                <a:solidFill>
                  <a:srgbClr val="9383B3"/>
                </a:solidFill>
                <a:prstDash val="sysDot"/>
                <a:round/>
                <a:headEnd/>
                <a:tailEnd/>
              </a:ln>
              <a:effectLst/>
            </p:spPr>
            <p:txBody>
              <a:bodyPr/>
              <a:lstStyle/>
              <a:p>
                <a:pPr>
                  <a:defRPr/>
                </a:pPr>
                <a:endParaRPr lang="fa-IR" sz="1662" kern="0">
                  <a:solidFill>
                    <a:sysClr val="windowText" lastClr="000000"/>
                  </a:solidFill>
                </a:endParaRPr>
              </a:p>
            </p:txBody>
          </p:sp>
          <p:sp>
            <p:nvSpPr>
              <p:cNvPr id="258" name="Line 34"/>
              <p:cNvSpPr>
                <a:spLocks noChangeShapeType="1"/>
              </p:cNvSpPr>
              <p:nvPr/>
            </p:nvSpPr>
            <p:spPr bwMode="auto">
              <a:xfrm flipV="1">
                <a:off x="412544" y="2362202"/>
                <a:ext cx="0" cy="1676400"/>
              </a:xfrm>
              <a:prstGeom prst="line">
                <a:avLst/>
              </a:prstGeom>
              <a:ln w="12700">
                <a:prstDash val="sysDot"/>
                <a:headEnd/>
                <a:tailEnd/>
              </a:ln>
            </p:spPr>
            <p:style>
              <a:lnRef idx="1">
                <a:schemeClr val="dk1"/>
              </a:lnRef>
              <a:fillRef idx="0">
                <a:schemeClr val="dk1"/>
              </a:fillRef>
              <a:effectRef idx="0">
                <a:schemeClr val="dk1"/>
              </a:effectRef>
              <a:fontRef idx="minor">
                <a:schemeClr val="tx1"/>
              </a:fontRef>
            </p:style>
            <p:txBody>
              <a:bodyPr/>
              <a:lstStyle/>
              <a:p>
                <a:pPr>
                  <a:defRPr/>
                </a:pPr>
                <a:endParaRPr lang="fa-IR" sz="1662" kern="0">
                  <a:solidFill>
                    <a:sysClr val="windowText" lastClr="000000"/>
                  </a:solidFill>
                </a:endParaRPr>
              </a:p>
            </p:txBody>
          </p:sp>
          <p:sp>
            <p:nvSpPr>
              <p:cNvPr id="259" name="Line 35"/>
              <p:cNvSpPr>
                <a:spLocks noChangeShapeType="1"/>
              </p:cNvSpPr>
              <p:nvPr/>
            </p:nvSpPr>
            <p:spPr bwMode="auto">
              <a:xfrm flipV="1">
                <a:off x="329988" y="1676402"/>
                <a:ext cx="0" cy="2362200"/>
              </a:xfrm>
              <a:prstGeom prst="line">
                <a:avLst/>
              </a:prstGeom>
              <a:ln w="19050">
                <a:prstDash val="sysDot"/>
                <a:headEnd/>
                <a:tailEnd/>
              </a:ln>
            </p:spPr>
            <p:style>
              <a:lnRef idx="1">
                <a:schemeClr val="accent1"/>
              </a:lnRef>
              <a:fillRef idx="0">
                <a:schemeClr val="accent1"/>
              </a:fillRef>
              <a:effectRef idx="0">
                <a:schemeClr val="accent1"/>
              </a:effectRef>
              <a:fontRef idx="minor">
                <a:schemeClr val="tx1"/>
              </a:fontRef>
            </p:style>
            <p:txBody>
              <a:bodyPr/>
              <a:lstStyle/>
              <a:p>
                <a:pPr>
                  <a:defRPr/>
                </a:pPr>
                <a:endParaRPr lang="fa-IR" sz="1662" kern="0">
                  <a:solidFill>
                    <a:sysClr val="windowText" lastClr="000000"/>
                  </a:solidFill>
                </a:endParaRPr>
              </a:p>
            </p:txBody>
          </p:sp>
        </p:grpSp>
        <p:grpSp>
          <p:nvGrpSpPr>
            <p:cNvPr id="5" name="Group 15"/>
            <p:cNvGrpSpPr/>
            <p:nvPr/>
          </p:nvGrpSpPr>
          <p:grpSpPr>
            <a:xfrm>
              <a:off x="67432" y="538679"/>
              <a:ext cx="5218950" cy="3318948"/>
              <a:chOff x="73051" y="538679"/>
              <a:chExt cx="5653862" cy="3318948"/>
            </a:xfrm>
          </p:grpSpPr>
          <p:sp>
            <p:nvSpPr>
              <p:cNvPr id="7" name="Rectangle 6"/>
              <p:cNvSpPr/>
              <p:nvPr/>
            </p:nvSpPr>
            <p:spPr>
              <a:xfrm>
                <a:off x="1824455" y="538679"/>
                <a:ext cx="3902458" cy="407750"/>
              </a:xfrm>
              <a:prstGeom prst="rect">
                <a:avLst/>
              </a:prstGeom>
            </p:spPr>
            <p:txBody>
              <a:bodyPr wrap="none">
                <a:spAutoFit/>
              </a:bodyPr>
              <a:lstStyle/>
              <a:p>
                <a:pPr>
                  <a:defRPr/>
                </a:pPr>
                <a:r>
                  <a:rPr lang="en-US" sz="1846" b="1" kern="0" dirty="0">
                    <a:ln w="10541" cmpd="sng">
                      <a:solidFill>
                        <a:srgbClr val="EAEAEA">
                          <a:shade val="88000"/>
                          <a:satMod val="110000"/>
                        </a:srgbClr>
                      </a:solidFill>
                      <a:prstDash val="solid"/>
                    </a:ln>
                    <a:gradFill>
                      <a:gsLst>
                        <a:gs pos="0">
                          <a:srgbClr val="EAEAEA">
                            <a:tint val="40000"/>
                            <a:satMod val="250000"/>
                          </a:srgbClr>
                        </a:gs>
                        <a:gs pos="9000">
                          <a:srgbClr val="EAEAEA">
                            <a:tint val="52000"/>
                            <a:satMod val="300000"/>
                          </a:srgbClr>
                        </a:gs>
                        <a:gs pos="50000">
                          <a:srgbClr val="EAEAEA">
                            <a:shade val="20000"/>
                            <a:satMod val="300000"/>
                          </a:srgbClr>
                        </a:gs>
                        <a:gs pos="79000">
                          <a:srgbClr val="EAEAEA">
                            <a:tint val="52000"/>
                            <a:satMod val="300000"/>
                          </a:srgbClr>
                        </a:gs>
                        <a:gs pos="100000">
                          <a:srgbClr val="EAEAEA">
                            <a:tint val="40000"/>
                            <a:satMod val="250000"/>
                          </a:srgbClr>
                        </a:gs>
                      </a:gsLst>
                      <a:lin ang="5400000"/>
                    </a:gradFill>
                    <a:latin typeface="BankGothic Lt BT" pitchFamily="34" charset="0"/>
                  </a:rPr>
                  <a:t>(</a:t>
                </a:r>
                <a:r>
                  <a:rPr lang="en-US" sz="1846" b="1" kern="0" dirty="0" err="1">
                    <a:ln w="10541" cmpd="sng">
                      <a:solidFill>
                        <a:srgbClr val="EAEAEA">
                          <a:shade val="88000"/>
                          <a:satMod val="110000"/>
                        </a:srgbClr>
                      </a:solidFill>
                      <a:prstDash val="solid"/>
                    </a:ln>
                    <a:gradFill>
                      <a:gsLst>
                        <a:gs pos="0">
                          <a:srgbClr val="EAEAEA">
                            <a:tint val="40000"/>
                            <a:satMod val="250000"/>
                          </a:srgbClr>
                        </a:gs>
                        <a:gs pos="9000">
                          <a:srgbClr val="EAEAEA">
                            <a:tint val="52000"/>
                            <a:satMod val="300000"/>
                          </a:srgbClr>
                        </a:gs>
                        <a:gs pos="50000">
                          <a:srgbClr val="EAEAEA">
                            <a:shade val="20000"/>
                            <a:satMod val="300000"/>
                          </a:srgbClr>
                        </a:gs>
                        <a:gs pos="79000">
                          <a:srgbClr val="EAEAEA">
                            <a:tint val="52000"/>
                            <a:satMod val="300000"/>
                          </a:srgbClr>
                        </a:gs>
                        <a:gs pos="100000">
                          <a:srgbClr val="EAEAEA">
                            <a:tint val="40000"/>
                            <a:satMod val="250000"/>
                          </a:srgbClr>
                        </a:gs>
                      </a:gsLst>
                      <a:lin ang="5400000"/>
                    </a:gradFill>
                    <a:latin typeface="BankGothic Lt BT" pitchFamily="34" charset="0"/>
                  </a:rPr>
                  <a:t>beinolharamein</a:t>
                </a:r>
                <a:r>
                  <a:rPr lang="en-US" sz="1846" b="1" kern="0" dirty="0">
                    <a:ln w="10541" cmpd="sng">
                      <a:solidFill>
                        <a:srgbClr val="EAEAEA">
                          <a:shade val="88000"/>
                          <a:satMod val="110000"/>
                        </a:srgbClr>
                      </a:solidFill>
                      <a:prstDash val="solid"/>
                    </a:ln>
                    <a:gradFill>
                      <a:gsLst>
                        <a:gs pos="0">
                          <a:srgbClr val="EAEAEA">
                            <a:tint val="40000"/>
                            <a:satMod val="250000"/>
                          </a:srgbClr>
                        </a:gs>
                        <a:gs pos="9000">
                          <a:srgbClr val="EAEAEA">
                            <a:tint val="52000"/>
                            <a:satMod val="300000"/>
                          </a:srgbClr>
                        </a:gs>
                        <a:gs pos="50000">
                          <a:srgbClr val="EAEAEA">
                            <a:shade val="20000"/>
                            <a:satMod val="300000"/>
                          </a:srgbClr>
                        </a:gs>
                        <a:gs pos="79000">
                          <a:srgbClr val="EAEAEA">
                            <a:tint val="52000"/>
                            <a:satMod val="300000"/>
                          </a:srgbClr>
                        </a:gs>
                        <a:gs pos="100000">
                          <a:srgbClr val="EAEAEA">
                            <a:tint val="40000"/>
                            <a:satMod val="250000"/>
                          </a:srgbClr>
                        </a:gs>
                      </a:gsLst>
                      <a:lin ang="5400000"/>
                    </a:gradFill>
                    <a:latin typeface="BankGothic Lt BT" pitchFamily="34" charset="0"/>
                  </a:rPr>
                  <a:t> of shiraz)</a:t>
                </a:r>
                <a:endParaRPr lang="fa-IR" sz="1846" b="1" kern="0" dirty="0">
                  <a:ln w="10541" cmpd="sng">
                    <a:solidFill>
                      <a:srgbClr val="EAEAEA">
                        <a:shade val="88000"/>
                        <a:satMod val="110000"/>
                      </a:srgbClr>
                    </a:solidFill>
                    <a:prstDash val="solid"/>
                  </a:ln>
                  <a:gradFill>
                    <a:gsLst>
                      <a:gs pos="0">
                        <a:srgbClr val="EAEAEA">
                          <a:tint val="40000"/>
                          <a:satMod val="250000"/>
                        </a:srgbClr>
                      </a:gs>
                      <a:gs pos="9000">
                        <a:srgbClr val="EAEAEA">
                          <a:tint val="52000"/>
                          <a:satMod val="300000"/>
                        </a:srgbClr>
                      </a:gs>
                      <a:gs pos="50000">
                        <a:srgbClr val="EAEAEA">
                          <a:shade val="20000"/>
                          <a:satMod val="300000"/>
                        </a:srgbClr>
                      </a:gs>
                      <a:gs pos="79000">
                        <a:srgbClr val="EAEAEA">
                          <a:tint val="52000"/>
                          <a:satMod val="300000"/>
                        </a:srgbClr>
                      </a:gs>
                      <a:gs pos="100000">
                        <a:srgbClr val="EAEAEA">
                          <a:tint val="40000"/>
                          <a:satMod val="250000"/>
                        </a:srgbClr>
                      </a:gs>
                    </a:gsLst>
                    <a:lin ang="5400000"/>
                  </a:gradFill>
                  <a:latin typeface="BankGothic Lt BT" pitchFamily="34" charset="0"/>
                </a:endParaRPr>
              </a:p>
            </p:txBody>
          </p:sp>
          <p:sp>
            <p:nvSpPr>
              <p:cNvPr id="8" name="Rectangle 7"/>
              <p:cNvSpPr/>
              <p:nvPr/>
            </p:nvSpPr>
            <p:spPr>
              <a:xfrm rot="16200000">
                <a:off x="-1131431" y="2276027"/>
                <a:ext cx="2786082" cy="377118"/>
              </a:xfrm>
              <a:prstGeom prst="rect">
                <a:avLst/>
              </a:prstGeom>
            </p:spPr>
            <p:txBody>
              <a:bodyPr wrap="square">
                <a:spAutoFit/>
                <a:scene3d>
                  <a:camera prst="orthographicFront"/>
                  <a:lightRig rig="glow" dir="tl">
                    <a:rot lat="0" lon="0" rev="5400000"/>
                  </a:lightRig>
                </a:scene3d>
                <a:sp3d contourW="12700">
                  <a:bevelT w="25400" h="25400"/>
                  <a:contourClr>
                    <a:schemeClr val="accent6">
                      <a:shade val="73000"/>
                    </a:schemeClr>
                  </a:contourClr>
                </a:sp3d>
              </a:bodyPr>
              <a:lstStyle/>
              <a:p>
                <a:pPr algn="ctr"/>
                <a:r>
                  <a:rPr lang="fa-IR" sz="1662" b="1" dirty="0">
                    <a:ln w="11430"/>
                    <a:gradFill>
                      <a:gsLst>
                        <a:gs pos="0">
                          <a:srgbClr val="555555">
                            <a:tint val="90000"/>
                            <a:satMod val="120000"/>
                          </a:srgbClr>
                        </a:gs>
                        <a:gs pos="25000">
                          <a:srgbClr val="555555">
                            <a:tint val="93000"/>
                            <a:satMod val="120000"/>
                          </a:srgbClr>
                        </a:gs>
                        <a:gs pos="50000">
                          <a:srgbClr val="555555">
                            <a:shade val="89000"/>
                            <a:satMod val="110000"/>
                          </a:srgbClr>
                        </a:gs>
                        <a:gs pos="75000">
                          <a:srgbClr val="555555">
                            <a:tint val="93000"/>
                            <a:satMod val="120000"/>
                          </a:srgbClr>
                        </a:gs>
                        <a:gs pos="100000">
                          <a:srgbClr val="555555">
                            <a:tint val="90000"/>
                            <a:satMod val="120000"/>
                          </a:srgbClr>
                        </a:gs>
                      </a:gsLst>
                      <a:lin ang="5400000"/>
                    </a:gradFill>
                    <a:effectLst>
                      <a:outerShdw blurRad="80000" dist="40000" dir="5040000" algn="tl">
                        <a:srgbClr val="000000">
                          <a:alpha val="30000"/>
                        </a:srgbClr>
                      </a:outerShdw>
                    </a:effectLst>
                    <a:cs typeface="B Kamran" pitchFamily="2" charset="-78"/>
                  </a:rPr>
                  <a:t>بین الحرمین شیراز</a:t>
                </a:r>
              </a:p>
            </p:txBody>
          </p:sp>
        </p:grpSp>
        <p:pic>
          <p:nvPicPr>
            <p:cNvPr id="235" name="Picture 6" descr="شاهچراغ؛ شیراز؛ عکس از آنوبانینی">
              <a:hlinkClick r:id="rId3"/>
            </p:cNvPr>
            <p:cNvPicPr>
              <a:picLocks noChangeAspect="1" noChangeArrowheads="1"/>
            </p:cNvPicPr>
            <p:nvPr/>
          </p:nvPicPr>
          <p:blipFill>
            <a:blip r:embed="rId4">
              <a:clrChange>
                <a:clrFrom>
                  <a:srgbClr val="03030F"/>
                </a:clrFrom>
                <a:clrTo>
                  <a:srgbClr val="03030F">
                    <a:alpha val="0"/>
                  </a:srgbClr>
                </a:clrTo>
              </a:clrChange>
            </a:blip>
            <a:srcRect/>
            <a:stretch>
              <a:fillRect/>
            </a:stretch>
          </p:blipFill>
          <p:spPr bwMode="auto">
            <a:xfrm>
              <a:off x="7212343" y="285728"/>
              <a:ext cx="1931657" cy="1191187"/>
            </a:xfrm>
            <a:prstGeom prst="rect">
              <a:avLst/>
            </a:prstGeom>
            <a:ln>
              <a:noFill/>
            </a:ln>
            <a:effectLst>
              <a:outerShdw blurRad="50800" dist="38100" dir="2700000" algn="tl" rotWithShape="0">
                <a:prstClr val="black">
                  <a:alpha val="40000"/>
                </a:prstClr>
              </a:outerShdw>
              <a:softEdge rad="63500"/>
            </a:effectLst>
          </p:spPr>
        </p:pic>
        <p:pic>
          <p:nvPicPr>
            <p:cNvPr id="1028" name="Picture 4" descr="E:\baft farsoode\ax\pic\shahchw.jpg"/>
            <p:cNvPicPr>
              <a:picLocks noChangeAspect="1" noChangeArrowheads="1"/>
            </p:cNvPicPr>
            <p:nvPr/>
          </p:nvPicPr>
          <p:blipFill>
            <a:blip r:embed="rId5" cstate="screen">
              <a:clrChange>
                <a:clrFrom>
                  <a:srgbClr val="BEE2FA"/>
                </a:clrFrom>
                <a:clrTo>
                  <a:srgbClr val="BEE2FA">
                    <a:alpha val="0"/>
                  </a:srgbClr>
                </a:clrTo>
              </a:clrChange>
              <a:extLst>
                <a:ext uri="{28A0092B-C50C-407E-A947-70E740481C1C}">
                  <a14:useLocalDpi xmlns:a14="http://schemas.microsoft.com/office/drawing/2010/main"/>
                </a:ext>
              </a:extLst>
            </a:blip>
            <a:srcRect/>
            <a:stretch>
              <a:fillRect/>
            </a:stretch>
          </p:blipFill>
          <p:spPr bwMode="auto">
            <a:xfrm>
              <a:off x="0" y="0"/>
              <a:ext cx="1813436" cy="1464431"/>
            </a:xfrm>
            <a:prstGeom prst="rect">
              <a:avLst/>
            </a:prstGeom>
            <a:ln>
              <a:noFill/>
            </a:ln>
            <a:effectLst>
              <a:outerShdw blurRad="50800" dist="38100" dir="2700000" algn="tl" rotWithShape="0">
                <a:prstClr val="black">
                  <a:alpha val="40000"/>
                </a:prstClr>
              </a:outerShdw>
              <a:softEdge rad="63500"/>
            </a:effectLst>
          </p:spPr>
        </p:pic>
        <p:cxnSp>
          <p:nvCxnSpPr>
            <p:cNvPr id="263" name="Straight Connector 262"/>
            <p:cNvCxnSpPr/>
            <p:nvPr/>
          </p:nvCxnSpPr>
          <p:spPr bwMode="auto">
            <a:xfrm rot="5400000">
              <a:off x="-1535949" y="4179099"/>
              <a:ext cx="4071966" cy="1588"/>
            </a:xfrm>
            <a:prstGeom prst="line">
              <a:avLst/>
            </a:prstGeom>
            <a:ln cmpd="dbl">
              <a:solidFill>
                <a:srgbClr val="D1D1D1"/>
              </a:solidFill>
              <a:prstDash val="solid"/>
              <a:headEnd type="none" w="sm" len="sm"/>
              <a:tailEnd type="none" w="sm" len="sm"/>
            </a:ln>
          </p:spPr>
          <p:style>
            <a:lnRef idx="3">
              <a:schemeClr val="accent1"/>
            </a:lnRef>
            <a:fillRef idx="0">
              <a:schemeClr val="accent1"/>
            </a:fillRef>
            <a:effectRef idx="2">
              <a:schemeClr val="accent1"/>
            </a:effectRef>
            <a:fontRef idx="minor">
              <a:schemeClr val="tx1"/>
            </a:fontRef>
          </p:style>
        </p:cxnSp>
      </p:grpSp>
      <p:sp>
        <p:nvSpPr>
          <p:cNvPr id="266" name="Rectangle 265"/>
          <p:cNvSpPr/>
          <p:nvPr/>
        </p:nvSpPr>
        <p:spPr bwMode="auto">
          <a:xfrm>
            <a:off x="785786" y="1780431"/>
            <a:ext cx="8143932" cy="3033367"/>
          </a:xfrm>
          <a:prstGeom prst="rect">
            <a:avLst/>
          </a:prstGeom>
          <a:solidFill>
            <a:schemeClr val="accent1">
              <a:alpha val="70000"/>
            </a:schemeClr>
          </a:solidFill>
          <a:ln w="12700" cap="sq" cmpd="sng" algn="ctr">
            <a:noFill/>
            <a:prstDash val="solid"/>
            <a:round/>
            <a:headEnd type="none" w="sm" len="sm"/>
            <a:tailEnd type="none" w="sm" len="sm"/>
          </a:ln>
          <a:effectLst>
            <a:softEdge rad="635000"/>
          </a:effectLst>
        </p:spPr>
        <p:txBody>
          <a:bodyPr vert="horz" wrap="square" lIns="84406" tIns="42203" rIns="84406" bIns="42203" numCol="1" rtlCol="1" anchor="t" anchorCtr="0" compatLnSpc="1">
            <a:prstTxWarp prst="textNoShape">
              <a:avLst/>
            </a:prstTxWarp>
          </a:bodyPr>
          <a:lstStyle/>
          <a:p>
            <a:pPr algn="l" rtl="0" fontAlgn="base">
              <a:spcBef>
                <a:spcPct val="0"/>
              </a:spcBef>
              <a:spcAft>
                <a:spcPct val="0"/>
              </a:spcAft>
            </a:pPr>
            <a:endParaRPr kumimoji="1" lang="fa-IR" sz="2215">
              <a:solidFill>
                <a:srgbClr val="000000"/>
              </a:solidFill>
              <a:latin typeface="Times New Roman" pitchFamily="18" charset="0"/>
            </a:endParaRPr>
          </a:p>
        </p:txBody>
      </p:sp>
      <p:grpSp>
        <p:nvGrpSpPr>
          <p:cNvPr id="50" name="Group 42"/>
          <p:cNvGrpSpPr>
            <a:grpSpLocks/>
          </p:cNvGrpSpPr>
          <p:nvPr/>
        </p:nvGrpSpPr>
        <p:grpSpPr bwMode="auto">
          <a:xfrm>
            <a:off x="747320" y="2110144"/>
            <a:ext cx="8031019" cy="3783111"/>
            <a:chOff x="0" y="50"/>
            <a:chExt cx="10249" cy="5572"/>
          </a:xfrm>
        </p:grpSpPr>
        <p:pic>
          <p:nvPicPr>
            <p:cNvPr id="51" name="Picture 43" descr="map1"/>
            <p:cNvPicPr>
              <a:picLocks noChangeAspect="1" noChangeArrowheads="1"/>
            </p:cNvPicPr>
            <p:nvPr/>
          </p:nvPicPr>
          <p:blipFill>
            <a:blip r:embed="rId6" cstate="screen">
              <a:lum bright="10000"/>
              <a:extLst>
                <a:ext uri="{28A0092B-C50C-407E-A947-70E740481C1C}">
                  <a14:useLocalDpi xmlns:a14="http://schemas.microsoft.com/office/drawing/2010/main"/>
                </a:ext>
              </a:extLst>
            </a:blip>
            <a:srcRect/>
            <a:stretch>
              <a:fillRect/>
            </a:stretch>
          </p:blipFill>
          <p:spPr bwMode="auto">
            <a:xfrm>
              <a:off x="0" y="1189"/>
              <a:ext cx="8064" cy="3225"/>
            </a:xfrm>
            <a:prstGeom prst="rect">
              <a:avLst/>
            </a:prstGeom>
            <a:noFill/>
          </p:spPr>
        </p:pic>
        <p:grpSp>
          <p:nvGrpSpPr>
            <p:cNvPr id="52" name="Group 44"/>
            <p:cNvGrpSpPr>
              <a:grpSpLocks/>
            </p:cNvGrpSpPr>
            <p:nvPr/>
          </p:nvGrpSpPr>
          <p:grpSpPr bwMode="auto">
            <a:xfrm>
              <a:off x="790" y="50"/>
              <a:ext cx="9459" cy="3097"/>
              <a:chOff x="564" y="36"/>
              <a:chExt cx="6756" cy="2213"/>
            </a:xfrm>
          </p:grpSpPr>
          <p:sp>
            <p:nvSpPr>
              <p:cNvPr id="72" name="Oval 45"/>
              <p:cNvSpPr>
                <a:spLocks noChangeArrowheads="1"/>
              </p:cNvSpPr>
              <p:nvPr/>
            </p:nvSpPr>
            <p:spPr bwMode="auto">
              <a:xfrm>
                <a:off x="4808" y="1819"/>
                <a:ext cx="365" cy="430"/>
              </a:xfrm>
              <a:prstGeom prst="ellipse">
                <a:avLst/>
              </a:prstGeom>
              <a:noFill/>
              <a:ln w="57150">
                <a:solidFill>
                  <a:srgbClr val="9383B3"/>
                </a:solidFill>
                <a:round/>
                <a:headEnd/>
                <a:tailEnd/>
              </a:ln>
              <a:effectLst/>
            </p:spPr>
            <p:txBody>
              <a:bodyPr wrap="none" lIns="118155" tIns="59078" rIns="118155" bIns="59078" anchor="ctr"/>
              <a:lstStyle/>
              <a:p>
                <a:pPr algn="ctr" defTabSz="997352">
                  <a:defRPr/>
                </a:pPr>
                <a:endParaRPr lang="fa-IR" sz="1939" kern="0" dirty="0">
                  <a:solidFill>
                    <a:sysClr val="windowText" lastClr="000000"/>
                  </a:solidFill>
                </a:endParaRPr>
              </a:p>
            </p:txBody>
          </p:sp>
          <p:sp>
            <p:nvSpPr>
              <p:cNvPr id="73" name="Oval 46"/>
              <p:cNvSpPr>
                <a:spLocks noChangeArrowheads="1"/>
              </p:cNvSpPr>
              <p:nvPr/>
            </p:nvSpPr>
            <p:spPr bwMode="auto">
              <a:xfrm>
                <a:off x="564" y="1766"/>
                <a:ext cx="365" cy="430"/>
              </a:xfrm>
              <a:prstGeom prst="ellipse">
                <a:avLst/>
              </a:prstGeom>
              <a:noFill/>
              <a:ln w="57150">
                <a:solidFill>
                  <a:srgbClr val="9383B3"/>
                </a:solidFill>
                <a:round/>
                <a:headEnd/>
                <a:tailEnd/>
              </a:ln>
              <a:effectLst/>
            </p:spPr>
            <p:txBody>
              <a:bodyPr wrap="none" lIns="118155" tIns="59078" rIns="118155" bIns="59078" anchor="ctr"/>
              <a:lstStyle/>
              <a:p>
                <a:pPr algn="ctr" defTabSz="997352">
                  <a:defRPr/>
                </a:pPr>
                <a:endParaRPr lang="fa-IR" sz="1939" kern="0" dirty="0">
                  <a:solidFill>
                    <a:sysClr val="windowText" lastClr="000000"/>
                  </a:solidFill>
                </a:endParaRPr>
              </a:p>
            </p:txBody>
          </p:sp>
          <p:sp>
            <p:nvSpPr>
              <p:cNvPr id="74" name="Oval 47"/>
              <p:cNvSpPr>
                <a:spLocks noChangeArrowheads="1"/>
              </p:cNvSpPr>
              <p:nvPr/>
            </p:nvSpPr>
            <p:spPr bwMode="auto">
              <a:xfrm>
                <a:off x="830" y="36"/>
                <a:ext cx="200" cy="238"/>
              </a:xfrm>
              <a:prstGeom prst="ellipse">
                <a:avLst/>
              </a:prstGeom>
              <a:noFill/>
              <a:ln w="57150">
                <a:solidFill>
                  <a:srgbClr val="9383B3"/>
                </a:solidFill>
                <a:round/>
                <a:headEnd/>
                <a:tailEnd/>
              </a:ln>
              <a:effectLst/>
            </p:spPr>
            <p:txBody>
              <a:bodyPr wrap="none" lIns="118155" tIns="59078" rIns="118155" bIns="59078" anchor="ctr"/>
              <a:lstStyle/>
              <a:p>
                <a:pPr algn="ctr" defTabSz="997352">
                  <a:defRPr/>
                </a:pPr>
                <a:endParaRPr lang="fa-IR" sz="1939" kern="0" dirty="0">
                  <a:solidFill>
                    <a:sysClr val="windowText" lastClr="000000"/>
                  </a:solidFill>
                </a:endParaRPr>
              </a:p>
            </p:txBody>
          </p:sp>
          <p:sp>
            <p:nvSpPr>
              <p:cNvPr id="75" name="Text Box 48"/>
              <p:cNvSpPr txBox="1">
                <a:spLocks noChangeArrowheads="1"/>
              </p:cNvSpPr>
              <p:nvPr/>
            </p:nvSpPr>
            <p:spPr bwMode="auto">
              <a:xfrm>
                <a:off x="2737" y="88"/>
                <a:ext cx="4583" cy="335"/>
              </a:xfrm>
              <a:prstGeom prst="rect">
                <a:avLst/>
              </a:prstGeom>
              <a:noFill/>
              <a:ln w="9525">
                <a:noFill/>
                <a:miter lim="800000"/>
                <a:headEnd/>
                <a:tailEnd/>
              </a:ln>
              <a:effectLst/>
            </p:spPr>
            <p:txBody>
              <a:bodyPr wrap="none" lIns="118155" tIns="59078" rIns="118155" bIns="59078">
                <a:spAutoFit/>
              </a:bodyPr>
              <a:lstStyle/>
              <a:p>
                <a:pPr defTabSz="997352">
                  <a:defRPr/>
                </a:pPr>
                <a:r>
                  <a:rPr lang="en-US" sz="1292" kern="0" dirty="0">
                    <a:solidFill>
                      <a:sysClr val="windowText" lastClr="000000"/>
                    </a:solidFill>
                  </a:rPr>
                  <a:t>Building of religious or historical importance – DO NOT DISTRUB</a:t>
                </a:r>
              </a:p>
            </p:txBody>
          </p:sp>
        </p:grpSp>
        <p:grpSp>
          <p:nvGrpSpPr>
            <p:cNvPr id="53" name="Group 49"/>
            <p:cNvGrpSpPr>
              <a:grpSpLocks/>
            </p:cNvGrpSpPr>
            <p:nvPr/>
          </p:nvGrpSpPr>
          <p:grpSpPr bwMode="auto">
            <a:xfrm>
              <a:off x="736" y="410"/>
              <a:ext cx="6937" cy="4899"/>
              <a:chOff x="526" y="293"/>
              <a:chExt cx="4951" cy="3498"/>
            </a:xfrm>
          </p:grpSpPr>
          <p:sp>
            <p:nvSpPr>
              <p:cNvPr id="69" name="Line 50"/>
              <p:cNvSpPr>
                <a:spLocks noChangeShapeType="1"/>
              </p:cNvSpPr>
              <p:nvPr/>
            </p:nvSpPr>
            <p:spPr bwMode="auto">
              <a:xfrm flipH="1" flipV="1">
                <a:off x="5093" y="293"/>
                <a:ext cx="384" cy="3446"/>
              </a:xfrm>
              <a:prstGeom prst="line">
                <a:avLst/>
              </a:prstGeom>
              <a:noFill/>
              <a:ln w="76200">
                <a:solidFill>
                  <a:srgbClr val="A3C145"/>
                </a:solidFill>
                <a:round/>
                <a:headEnd/>
                <a:tailEnd/>
              </a:ln>
              <a:effectLst/>
            </p:spPr>
            <p:txBody>
              <a:bodyPr/>
              <a:lstStyle/>
              <a:p>
                <a:pPr>
                  <a:defRPr/>
                </a:pPr>
                <a:endParaRPr lang="fa-IR" sz="1662" kern="0">
                  <a:solidFill>
                    <a:sysClr val="windowText" lastClr="000000"/>
                  </a:solidFill>
                </a:endParaRPr>
              </a:p>
            </p:txBody>
          </p:sp>
          <p:sp>
            <p:nvSpPr>
              <p:cNvPr id="70" name="Line 51"/>
              <p:cNvSpPr>
                <a:spLocks noChangeShapeType="1"/>
              </p:cNvSpPr>
              <p:nvPr/>
            </p:nvSpPr>
            <p:spPr bwMode="auto">
              <a:xfrm>
                <a:off x="526" y="3556"/>
                <a:ext cx="448" cy="0"/>
              </a:xfrm>
              <a:prstGeom prst="line">
                <a:avLst/>
              </a:prstGeom>
              <a:noFill/>
              <a:ln w="57150">
                <a:solidFill>
                  <a:srgbClr val="A3C145"/>
                </a:solidFill>
                <a:round/>
                <a:headEnd/>
                <a:tailEnd/>
              </a:ln>
              <a:effectLst/>
            </p:spPr>
            <p:txBody>
              <a:bodyPr/>
              <a:lstStyle/>
              <a:p>
                <a:pPr>
                  <a:defRPr/>
                </a:pPr>
                <a:endParaRPr lang="fa-IR" sz="1662" kern="0">
                  <a:solidFill>
                    <a:sysClr val="windowText" lastClr="000000"/>
                  </a:solidFill>
                </a:endParaRPr>
              </a:p>
            </p:txBody>
          </p:sp>
          <p:sp>
            <p:nvSpPr>
              <p:cNvPr id="71" name="Text Box 52"/>
              <p:cNvSpPr txBox="1">
                <a:spLocks noChangeArrowheads="1"/>
              </p:cNvSpPr>
              <p:nvPr/>
            </p:nvSpPr>
            <p:spPr bwMode="auto">
              <a:xfrm>
                <a:off x="1682" y="3456"/>
                <a:ext cx="1847" cy="335"/>
              </a:xfrm>
              <a:prstGeom prst="rect">
                <a:avLst/>
              </a:prstGeom>
              <a:noFill/>
              <a:ln w="9525">
                <a:noFill/>
                <a:miter lim="800000"/>
                <a:headEnd/>
                <a:tailEnd/>
              </a:ln>
              <a:effectLst/>
            </p:spPr>
            <p:txBody>
              <a:bodyPr wrap="none" lIns="118155" tIns="59078" rIns="118155" bIns="59078">
                <a:spAutoFit/>
              </a:bodyPr>
              <a:lstStyle/>
              <a:p>
                <a:pPr defTabSz="997352">
                  <a:defRPr/>
                </a:pPr>
                <a:r>
                  <a:rPr lang="en-US" sz="1292" kern="0" dirty="0">
                    <a:solidFill>
                      <a:sysClr val="windowText" lastClr="000000"/>
                    </a:solidFill>
                  </a:rPr>
                  <a:t>Primary road connection</a:t>
                </a:r>
              </a:p>
            </p:txBody>
          </p:sp>
        </p:grpSp>
        <p:grpSp>
          <p:nvGrpSpPr>
            <p:cNvPr id="54" name="Group 53"/>
            <p:cNvGrpSpPr>
              <a:grpSpLocks/>
            </p:cNvGrpSpPr>
            <p:nvPr/>
          </p:nvGrpSpPr>
          <p:grpSpPr bwMode="auto">
            <a:xfrm>
              <a:off x="0" y="665"/>
              <a:ext cx="5336" cy="4957"/>
              <a:chOff x="0" y="475"/>
              <a:chExt cx="3809" cy="3541"/>
            </a:xfrm>
          </p:grpSpPr>
          <p:sp>
            <p:nvSpPr>
              <p:cNvPr id="65" name="Line 54"/>
              <p:cNvSpPr>
                <a:spLocks noChangeShapeType="1"/>
              </p:cNvSpPr>
              <p:nvPr/>
            </p:nvSpPr>
            <p:spPr bwMode="auto">
              <a:xfrm>
                <a:off x="165" y="475"/>
                <a:ext cx="82" cy="1390"/>
              </a:xfrm>
              <a:prstGeom prst="line">
                <a:avLst/>
              </a:prstGeom>
              <a:noFill/>
              <a:ln w="57150">
                <a:solidFill>
                  <a:srgbClr val="A3C145"/>
                </a:solidFill>
                <a:prstDash val="dash"/>
                <a:round/>
                <a:headEnd/>
                <a:tailEnd/>
              </a:ln>
              <a:effectLst/>
            </p:spPr>
            <p:txBody>
              <a:bodyPr/>
              <a:lstStyle/>
              <a:p>
                <a:pPr>
                  <a:defRPr/>
                </a:pPr>
                <a:endParaRPr lang="fa-IR" sz="1662" kern="0">
                  <a:solidFill>
                    <a:sysClr val="windowText" lastClr="000000"/>
                  </a:solidFill>
                </a:endParaRPr>
              </a:p>
            </p:txBody>
          </p:sp>
          <p:sp>
            <p:nvSpPr>
              <p:cNvPr id="66" name="Line 55"/>
              <p:cNvSpPr>
                <a:spLocks noChangeShapeType="1"/>
              </p:cNvSpPr>
              <p:nvPr/>
            </p:nvSpPr>
            <p:spPr bwMode="auto">
              <a:xfrm flipH="1">
                <a:off x="0" y="1883"/>
                <a:ext cx="247" cy="10"/>
              </a:xfrm>
              <a:prstGeom prst="line">
                <a:avLst/>
              </a:prstGeom>
              <a:noFill/>
              <a:ln w="57150">
                <a:solidFill>
                  <a:srgbClr val="A3C145"/>
                </a:solidFill>
                <a:prstDash val="dash"/>
                <a:round/>
                <a:headEnd/>
                <a:tailEnd/>
              </a:ln>
              <a:effectLst/>
            </p:spPr>
            <p:txBody>
              <a:bodyPr/>
              <a:lstStyle/>
              <a:p>
                <a:pPr>
                  <a:defRPr/>
                </a:pPr>
                <a:endParaRPr lang="fa-IR" sz="1662" kern="0">
                  <a:solidFill>
                    <a:sysClr val="windowText" lastClr="000000"/>
                  </a:solidFill>
                </a:endParaRPr>
              </a:p>
            </p:txBody>
          </p:sp>
          <p:sp>
            <p:nvSpPr>
              <p:cNvPr id="67" name="Line 56"/>
              <p:cNvSpPr>
                <a:spLocks noChangeShapeType="1"/>
              </p:cNvSpPr>
              <p:nvPr/>
            </p:nvSpPr>
            <p:spPr bwMode="auto">
              <a:xfrm>
                <a:off x="530" y="3780"/>
                <a:ext cx="448" cy="0"/>
              </a:xfrm>
              <a:prstGeom prst="line">
                <a:avLst/>
              </a:prstGeom>
              <a:noFill/>
              <a:ln w="57150">
                <a:solidFill>
                  <a:srgbClr val="A3C145"/>
                </a:solidFill>
                <a:prstDash val="dash"/>
                <a:round/>
                <a:headEnd/>
                <a:tailEnd/>
              </a:ln>
              <a:effectLst/>
            </p:spPr>
            <p:txBody>
              <a:bodyPr/>
              <a:lstStyle/>
              <a:p>
                <a:pPr>
                  <a:defRPr/>
                </a:pPr>
                <a:endParaRPr lang="fa-IR" sz="1662" kern="0">
                  <a:solidFill>
                    <a:sysClr val="windowText" lastClr="000000"/>
                  </a:solidFill>
                </a:endParaRPr>
              </a:p>
            </p:txBody>
          </p:sp>
          <p:sp>
            <p:nvSpPr>
              <p:cNvPr id="68" name="Text Box 57"/>
              <p:cNvSpPr txBox="1">
                <a:spLocks noChangeArrowheads="1"/>
              </p:cNvSpPr>
              <p:nvPr/>
            </p:nvSpPr>
            <p:spPr bwMode="auto">
              <a:xfrm>
                <a:off x="1762" y="3681"/>
                <a:ext cx="2047" cy="335"/>
              </a:xfrm>
              <a:prstGeom prst="rect">
                <a:avLst/>
              </a:prstGeom>
              <a:noFill/>
              <a:ln w="9525">
                <a:noFill/>
                <a:miter lim="800000"/>
                <a:headEnd/>
                <a:tailEnd/>
              </a:ln>
              <a:effectLst/>
            </p:spPr>
            <p:txBody>
              <a:bodyPr wrap="none" lIns="118155" tIns="59078" rIns="118155" bIns="59078">
                <a:spAutoFit/>
              </a:bodyPr>
              <a:lstStyle/>
              <a:p>
                <a:pPr defTabSz="997352">
                  <a:defRPr/>
                </a:pPr>
                <a:r>
                  <a:rPr lang="en-US" sz="1292" kern="0" dirty="0">
                    <a:solidFill>
                      <a:sysClr val="windowText" lastClr="000000"/>
                    </a:solidFill>
                  </a:rPr>
                  <a:t>Secondary road connection</a:t>
                </a:r>
              </a:p>
            </p:txBody>
          </p:sp>
        </p:grpSp>
        <p:grpSp>
          <p:nvGrpSpPr>
            <p:cNvPr id="55" name="Group 58"/>
            <p:cNvGrpSpPr>
              <a:grpSpLocks/>
            </p:cNvGrpSpPr>
            <p:nvPr/>
          </p:nvGrpSpPr>
          <p:grpSpPr bwMode="auto">
            <a:xfrm>
              <a:off x="1168" y="556"/>
              <a:ext cx="8938" cy="2754"/>
              <a:chOff x="835" y="397"/>
              <a:chExt cx="6384" cy="1967"/>
            </a:xfrm>
          </p:grpSpPr>
          <p:sp>
            <p:nvSpPr>
              <p:cNvPr id="62" name="Oval 59"/>
              <p:cNvSpPr>
                <a:spLocks noChangeArrowheads="1"/>
              </p:cNvSpPr>
              <p:nvPr/>
            </p:nvSpPr>
            <p:spPr bwMode="auto">
              <a:xfrm>
                <a:off x="4272" y="1934"/>
                <a:ext cx="365" cy="430"/>
              </a:xfrm>
              <a:prstGeom prst="ellipse">
                <a:avLst/>
              </a:prstGeom>
              <a:noFill/>
              <a:ln w="57150">
                <a:solidFill>
                  <a:srgbClr val="9383B3"/>
                </a:solidFill>
                <a:prstDash val="sysDot"/>
                <a:round/>
                <a:headEnd/>
                <a:tailEnd/>
              </a:ln>
              <a:effectLst/>
            </p:spPr>
            <p:txBody>
              <a:bodyPr wrap="none" lIns="118155" tIns="59078" rIns="118155" bIns="59078" anchor="ctr"/>
              <a:lstStyle/>
              <a:p>
                <a:pPr algn="ctr" defTabSz="997352">
                  <a:defRPr/>
                </a:pPr>
                <a:endParaRPr lang="fa-IR" sz="1939" kern="0" dirty="0">
                  <a:solidFill>
                    <a:sysClr val="windowText" lastClr="000000"/>
                  </a:solidFill>
                </a:endParaRPr>
              </a:p>
            </p:txBody>
          </p:sp>
          <p:sp>
            <p:nvSpPr>
              <p:cNvPr id="63" name="Oval 60"/>
              <p:cNvSpPr>
                <a:spLocks noChangeArrowheads="1"/>
              </p:cNvSpPr>
              <p:nvPr/>
            </p:nvSpPr>
            <p:spPr bwMode="auto">
              <a:xfrm>
                <a:off x="835" y="397"/>
                <a:ext cx="200" cy="238"/>
              </a:xfrm>
              <a:prstGeom prst="ellipse">
                <a:avLst/>
              </a:prstGeom>
              <a:noFill/>
              <a:ln w="57150">
                <a:solidFill>
                  <a:srgbClr val="9383B3"/>
                </a:solidFill>
                <a:prstDash val="sysDot"/>
                <a:round/>
                <a:headEnd/>
                <a:tailEnd/>
              </a:ln>
              <a:effectLst/>
            </p:spPr>
            <p:txBody>
              <a:bodyPr wrap="none" lIns="118155" tIns="59078" rIns="118155" bIns="59078" anchor="ctr"/>
              <a:lstStyle/>
              <a:p>
                <a:pPr algn="ctr" defTabSz="997352">
                  <a:defRPr/>
                </a:pPr>
                <a:endParaRPr lang="fa-IR" sz="1939" kern="0" dirty="0">
                  <a:solidFill>
                    <a:sysClr val="windowText" lastClr="000000"/>
                  </a:solidFill>
                </a:endParaRPr>
              </a:p>
            </p:txBody>
          </p:sp>
          <p:sp>
            <p:nvSpPr>
              <p:cNvPr id="64" name="Text Box 61"/>
              <p:cNvSpPr txBox="1">
                <a:spLocks noChangeArrowheads="1"/>
              </p:cNvSpPr>
              <p:nvPr/>
            </p:nvSpPr>
            <p:spPr bwMode="auto">
              <a:xfrm>
                <a:off x="1154" y="449"/>
                <a:ext cx="6065" cy="335"/>
              </a:xfrm>
              <a:prstGeom prst="rect">
                <a:avLst/>
              </a:prstGeom>
              <a:noFill/>
              <a:ln w="9525">
                <a:noFill/>
                <a:miter lim="800000"/>
                <a:headEnd/>
                <a:tailEnd/>
              </a:ln>
              <a:effectLst/>
            </p:spPr>
            <p:txBody>
              <a:bodyPr lIns="118155" tIns="59078" rIns="118155" bIns="59078">
                <a:spAutoFit/>
              </a:bodyPr>
              <a:lstStyle/>
              <a:p>
                <a:pPr defTabSz="997352">
                  <a:defRPr/>
                </a:pPr>
                <a:r>
                  <a:rPr lang="en-US" sz="1292" kern="0" dirty="0">
                    <a:solidFill>
                      <a:sysClr val="windowText" lastClr="000000"/>
                    </a:solidFill>
                  </a:rPr>
                  <a:t>Building of religious or historical importance – CAN BE RELOCATED</a:t>
                </a:r>
              </a:p>
            </p:txBody>
          </p:sp>
        </p:grpSp>
        <p:grpSp>
          <p:nvGrpSpPr>
            <p:cNvPr id="56" name="Group 62"/>
            <p:cNvGrpSpPr>
              <a:grpSpLocks/>
            </p:cNvGrpSpPr>
            <p:nvPr/>
          </p:nvGrpSpPr>
          <p:grpSpPr bwMode="auto">
            <a:xfrm>
              <a:off x="0" y="2930"/>
              <a:ext cx="10126" cy="2506"/>
              <a:chOff x="0" y="2093"/>
              <a:chExt cx="7232" cy="1790"/>
            </a:xfrm>
          </p:grpSpPr>
          <p:sp>
            <p:nvSpPr>
              <p:cNvPr id="57" name="Oval 63"/>
              <p:cNvSpPr>
                <a:spLocks noChangeArrowheads="1"/>
              </p:cNvSpPr>
              <p:nvPr/>
            </p:nvSpPr>
            <p:spPr bwMode="auto">
              <a:xfrm>
                <a:off x="0" y="2093"/>
                <a:ext cx="365" cy="430"/>
              </a:xfrm>
              <a:prstGeom prst="ellipse">
                <a:avLst/>
              </a:prstGeom>
              <a:noFill/>
              <a:ln w="57150">
                <a:solidFill>
                  <a:srgbClr val="FF6600"/>
                </a:solidFill>
                <a:round/>
                <a:headEnd/>
                <a:tailEnd/>
              </a:ln>
              <a:effectLst/>
            </p:spPr>
            <p:txBody>
              <a:bodyPr wrap="none" anchor="ctr"/>
              <a:lstStyle/>
              <a:p>
                <a:pPr>
                  <a:defRPr/>
                </a:pPr>
                <a:endParaRPr lang="fa-IR" sz="1662" kern="0">
                  <a:solidFill>
                    <a:sysClr val="windowText" lastClr="000000"/>
                  </a:solidFill>
                </a:endParaRPr>
              </a:p>
            </p:txBody>
          </p:sp>
          <p:sp>
            <p:nvSpPr>
              <p:cNvPr id="58" name="Oval 64"/>
              <p:cNvSpPr>
                <a:spLocks noChangeArrowheads="1"/>
              </p:cNvSpPr>
              <p:nvPr/>
            </p:nvSpPr>
            <p:spPr bwMode="auto">
              <a:xfrm>
                <a:off x="3579" y="2390"/>
                <a:ext cx="365" cy="430"/>
              </a:xfrm>
              <a:prstGeom prst="ellipse">
                <a:avLst/>
              </a:prstGeom>
              <a:noFill/>
              <a:ln w="57150">
                <a:solidFill>
                  <a:srgbClr val="FF6600"/>
                </a:solidFill>
                <a:round/>
                <a:headEnd/>
                <a:tailEnd/>
              </a:ln>
              <a:effectLst/>
            </p:spPr>
            <p:txBody>
              <a:bodyPr wrap="none" lIns="118155" tIns="59078" rIns="118155" bIns="59078" anchor="ctr"/>
              <a:lstStyle/>
              <a:p>
                <a:pPr algn="ctr" defTabSz="997352">
                  <a:defRPr/>
                </a:pPr>
                <a:endParaRPr lang="fa-IR" sz="1939" kern="0" dirty="0">
                  <a:solidFill>
                    <a:sysClr val="windowText" lastClr="000000"/>
                  </a:solidFill>
                </a:endParaRPr>
              </a:p>
            </p:txBody>
          </p:sp>
          <p:sp>
            <p:nvSpPr>
              <p:cNvPr id="59" name="Oval 65"/>
              <p:cNvSpPr>
                <a:spLocks noChangeArrowheads="1"/>
              </p:cNvSpPr>
              <p:nvPr/>
            </p:nvSpPr>
            <p:spPr bwMode="auto">
              <a:xfrm>
                <a:off x="4818" y="2898"/>
                <a:ext cx="365" cy="430"/>
              </a:xfrm>
              <a:prstGeom prst="ellipse">
                <a:avLst/>
              </a:prstGeom>
              <a:noFill/>
              <a:ln w="57150">
                <a:solidFill>
                  <a:srgbClr val="FF6600"/>
                </a:solidFill>
                <a:round/>
                <a:headEnd/>
                <a:tailEnd/>
              </a:ln>
              <a:effectLst/>
            </p:spPr>
            <p:txBody>
              <a:bodyPr wrap="none" lIns="118155" tIns="59078" rIns="118155" bIns="59078" anchor="ctr"/>
              <a:lstStyle/>
              <a:p>
                <a:pPr algn="ctr" defTabSz="997352">
                  <a:defRPr/>
                </a:pPr>
                <a:endParaRPr lang="fa-IR" sz="1939" kern="0" dirty="0">
                  <a:solidFill>
                    <a:sysClr val="windowText" lastClr="000000"/>
                  </a:solidFill>
                </a:endParaRPr>
              </a:p>
            </p:txBody>
          </p:sp>
          <p:sp>
            <p:nvSpPr>
              <p:cNvPr id="60" name="Oval 66"/>
              <p:cNvSpPr>
                <a:spLocks noChangeArrowheads="1"/>
              </p:cNvSpPr>
              <p:nvPr/>
            </p:nvSpPr>
            <p:spPr bwMode="auto">
              <a:xfrm>
                <a:off x="2718" y="3497"/>
                <a:ext cx="200" cy="238"/>
              </a:xfrm>
              <a:prstGeom prst="ellipse">
                <a:avLst/>
              </a:prstGeom>
              <a:noFill/>
              <a:ln w="57150">
                <a:solidFill>
                  <a:srgbClr val="FF6600"/>
                </a:solidFill>
                <a:round/>
                <a:headEnd/>
                <a:tailEnd/>
              </a:ln>
              <a:effectLst/>
            </p:spPr>
            <p:txBody>
              <a:bodyPr wrap="none" lIns="118155" tIns="59078" rIns="118155" bIns="59078" anchor="ctr"/>
              <a:lstStyle/>
              <a:p>
                <a:pPr algn="ctr" defTabSz="997352">
                  <a:defRPr/>
                </a:pPr>
                <a:endParaRPr lang="fa-IR" sz="1939" kern="0" dirty="0">
                  <a:solidFill>
                    <a:sysClr val="windowText" lastClr="000000"/>
                  </a:solidFill>
                </a:endParaRPr>
              </a:p>
            </p:txBody>
          </p:sp>
          <p:sp>
            <p:nvSpPr>
              <p:cNvPr id="61" name="Text Box 67"/>
              <p:cNvSpPr txBox="1">
                <a:spLocks noChangeArrowheads="1"/>
              </p:cNvSpPr>
              <p:nvPr/>
            </p:nvSpPr>
            <p:spPr bwMode="auto">
              <a:xfrm>
                <a:off x="4111" y="3548"/>
                <a:ext cx="3121" cy="335"/>
              </a:xfrm>
              <a:prstGeom prst="rect">
                <a:avLst/>
              </a:prstGeom>
              <a:noFill/>
              <a:ln w="9525">
                <a:noFill/>
                <a:miter lim="800000"/>
                <a:headEnd/>
                <a:tailEnd/>
              </a:ln>
              <a:effectLst/>
            </p:spPr>
            <p:txBody>
              <a:bodyPr wrap="none" lIns="118155" tIns="59078" rIns="118155" bIns="59078">
                <a:spAutoFit/>
              </a:bodyPr>
              <a:lstStyle/>
              <a:p>
                <a:pPr defTabSz="997352">
                  <a:defRPr/>
                </a:pPr>
                <a:r>
                  <a:rPr lang="en-US" sz="1292" kern="0" dirty="0">
                    <a:solidFill>
                      <a:sysClr val="windowText" lastClr="000000"/>
                    </a:solidFill>
                  </a:rPr>
                  <a:t>Building of religious or historical importance</a:t>
                </a:r>
              </a:p>
            </p:txBody>
          </p:sp>
        </p:grpSp>
      </p:grpSp>
    </p:spTree>
    <p:extLst>
      <p:ext uri="{BB962C8B-B14F-4D97-AF65-F5344CB8AC3E}">
        <p14:creationId xmlns:p14="http://schemas.microsoft.com/office/powerpoint/2010/main" val="226614137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66"/>
          <p:cNvGrpSpPr/>
          <p:nvPr/>
        </p:nvGrpSpPr>
        <p:grpSpPr>
          <a:xfrm>
            <a:off x="0" y="263769"/>
            <a:ext cx="9144000" cy="6327790"/>
            <a:chOff x="0" y="0"/>
            <a:chExt cx="9144000" cy="6855106"/>
          </a:xfrm>
        </p:grpSpPr>
        <p:pic>
          <p:nvPicPr>
            <p:cNvPr id="3" name="Picture 2" descr="E:\baft farsoode\ax\pic\bird%20view.jpg"/>
            <p:cNvPicPr>
              <a:picLocks noChangeAspect="1" noChangeArrowheads="1"/>
            </p:cNvPicPr>
            <p:nvPr/>
          </p:nvPicPr>
          <p:blipFill>
            <a:blip r:embed="rId2">
              <a:clrChange>
                <a:clrFrom>
                  <a:srgbClr val="000000"/>
                </a:clrFrom>
                <a:clrTo>
                  <a:srgbClr val="000000">
                    <a:alpha val="0"/>
                  </a:srgbClr>
                </a:clrTo>
              </a:clrChange>
              <a:duotone>
                <a:schemeClr val="accent6">
                  <a:shade val="45000"/>
                  <a:satMod val="135000"/>
                </a:schemeClr>
                <a:prstClr val="white"/>
              </a:duotone>
              <a:lum bright="20000" contrast="-75000"/>
            </a:blip>
            <a:srcRect/>
            <a:stretch>
              <a:fillRect/>
            </a:stretch>
          </p:blipFill>
          <p:spPr bwMode="auto">
            <a:xfrm>
              <a:off x="0" y="2694698"/>
              <a:ext cx="9144000" cy="4160408"/>
            </a:xfrm>
            <a:prstGeom prst="rect">
              <a:avLst/>
            </a:prstGeom>
            <a:ln>
              <a:noFill/>
            </a:ln>
            <a:effectLst>
              <a:outerShdw blurRad="50800" dist="50800" dir="2700000" algn="tl" rotWithShape="0">
                <a:schemeClr val="tx1">
                  <a:alpha val="40000"/>
                </a:schemeClr>
              </a:outerShdw>
            </a:effectLst>
          </p:spPr>
        </p:pic>
        <p:grpSp>
          <p:nvGrpSpPr>
            <p:cNvPr id="4" name="Group 259"/>
            <p:cNvGrpSpPr/>
            <p:nvPr/>
          </p:nvGrpSpPr>
          <p:grpSpPr>
            <a:xfrm flipV="1">
              <a:off x="271048" y="857232"/>
              <a:ext cx="5944026" cy="4143404"/>
              <a:chOff x="-236" y="1676402"/>
              <a:chExt cx="5944026" cy="5181601"/>
            </a:xfrm>
          </p:grpSpPr>
          <p:sp>
            <p:nvSpPr>
              <p:cNvPr id="250" name="Rectangle 25"/>
              <p:cNvSpPr>
                <a:spLocks noChangeArrowheads="1"/>
              </p:cNvSpPr>
              <p:nvPr/>
            </p:nvSpPr>
            <p:spPr bwMode="auto">
              <a:xfrm>
                <a:off x="329988" y="4038602"/>
                <a:ext cx="165112" cy="2667001"/>
              </a:xfrm>
              <a:prstGeom prst="rect">
                <a:avLst/>
              </a:prstGeom>
              <a:gradFill rotWithShape="1">
                <a:gsLst>
                  <a:gs pos="0">
                    <a:schemeClr val="bg1">
                      <a:lumMod val="65000"/>
                    </a:schemeClr>
                  </a:gs>
                  <a:gs pos="100000">
                    <a:srgbClr val="FFFFCC"/>
                  </a:gs>
                </a:gsLst>
                <a:lin ang="5400000" scaled="1"/>
              </a:gradFill>
              <a:ln w="9525">
                <a:noFill/>
                <a:miter lim="800000"/>
                <a:headEnd/>
                <a:tailEnd/>
              </a:ln>
              <a:effectLst/>
            </p:spPr>
            <p:txBody>
              <a:bodyPr wrap="none" anchor="ctr"/>
              <a:lstStyle/>
              <a:p>
                <a:pPr>
                  <a:defRPr/>
                </a:pPr>
                <a:endParaRPr lang="fa-IR" sz="1662" kern="0">
                  <a:solidFill>
                    <a:sysClr val="windowText" lastClr="000000"/>
                  </a:solidFill>
                </a:endParaRPr>
              </a:p>
            </p:txBody>
          </p:sp>
          <p:sp>
            <p:nvSpPr>
              <p:cNvPr id="251" name="Rectangle 26"/>
              <p:cNvSpPr>
                <a:spLocks noChangeArrowheads="1"/>
              </p:cNvSpPr>
              <p:nvPr/>
            </p:nvSpPr>
            <p:spPr bwMode="auto">
              <a:xfrm>
                <a:off x="164876" y="6400803"/>
                <a:ext cx="3219681" cy="152400"/>
              </a:xfrm>
              <a:prstGeom prst="rect">
                <a:avLst/>
              </a:prstGeom>
              <a:gradFill rotWithShape="1">
                <a:gsLst>
                  <a:gs pos="0">
                    <a:srgbClr val="FFFFCC"/>
                  </a:gs>
                  <a:gs pos="100000">
                    <a:srgbClr val="FFFFCC">
                      <a:gamma/>
                      <a:shade val="46275"/>
                      <a:invGamma/>
                    </a:srgbClr>
                  </a:gs>
                </a:gsLst>
                <a:lin ang="0" scaled="1"/>
              </a:gradFill>
              <a:ln w="9525">
                <a:noFill/>
                <a:miter lim="800000"/>
                <a:headEnd/>
                <a:tailEnd/>
              </a:ln>
              <a:effectLst/>
            </p:spPr>
            <p:txBody>
              <a:bodyPr wrap="none" anchor="ctr"/>
              <a:lstStyle/>
              <a:p>
                <a:pPr>
                  <a:defRPr/>
                </a:pPr>
                <a:endParaRPr lang="fa-IR" sz="1662" kern="0">
                  <a:solidFill>
                    <a:sysClr val="windowText" lastClr="000000"/>
                  </a:solidFill>
                </a:endParaRPr>
              </a:p>
            </p:txBody>
          </p:sp>
          <p:sp>
            <p:nvSpPr>
              <p:cNvPr id="252" name="Rectangle 27"/>
              <p:cNvSpPr>
                <a:spLocks noChangeArrowheads="1"/>
              </p:cNvSpPr>
              <p:nvPr/>
            </p:nvSpPr>
            <p:spPr bwMode="auto">
              <a:xfrm>
                <a:off x="495100" y="5791203"/>
                <a:ext cx="82556" cy="609600"/>
              </a:xfrm>
              <a:prstGeom prst="rect">
                <a:avLst/>
              </a:prstGeom>
              <a:solidFill>
                <a:srgbClr val="CC9900"/>
              </a:solidFill>
              <a:ln w="9525">
                <a:noFill/>
                <a:miter lim="800000"/>
                <a:headEnd/>
                <a:tailEnd/>
              </a:ln>
              <a:effectLst/>
            </p:spPr>
            <p:txBody>
              <a:bodyPr wrap="none" anchor="ctr"/>
              <a:lstStyle/>
              <a:p>
                <a:pPr>
                  <a:defRPr/>
                </a:pPr>
                <a:endParaRPr lang="fa-IR" sz="1662" kern="0">
                  <a:solidFill>
                    <a:sysClr val="windowText" lastClr="000000"/>
                  </a:solidFill>
                </a:endParaRPr>
              </a:p>
            </p:txBody>
          </p:sp>
          <p:sp>
            <p:nvSpPr>
              <p:cNvPr id="253" name="Rectangle 28"/>
              <p:cNvSpPr>
                <a:spLocks noChangeArrowheads="1"/>
              </p:cNvSpPr>
              <p:nvPr/>
            </p:nvSpPr>
            <p:spPr bwMode="auto">
              <a:xfrm rot="5400000">
                <a:off x="828501" y="6073757"/>
                <a:ext cx="76200" cy="577891"/>
              </a:xfrm>
              <a:prstGeom prst="rect">
                <a:avLst/>
              </a:prstGeom>
              <a:solidFill>
                <a:srgbClr val="CC9900"/>
              </a:solidFill>
              <a:ln w="9525">
                <a:noFill/>
                <a:miter lim="800000"/>
                <a:headEnd/>
                <a:tailEnd/>
              </a:ln>
              <a:effectLst/>
            </p:spPr>
            <p:txBody>
              <a:bodyPr wrap="none" anchor="ctr"/>
              <a:lstStyle/>
              <a:p>
                <a:pPr>
                  <a:defRPr/>
                </a:pPr>
                <a:endParaRPr lang="fa-IR" sz="1662" kern="0">
                  <a:solidFill>
                    <a:sysClr val="windowText" lastClr="000000"/>
                  </a:solidFill>
                </a:endParaRPr>
              </a:p>
            </p:txBody>
          </p:sp>
          <p:sp>
            <p:nvSpPr>
              <p:cNvPr id="254" name="Line 29"/>
              <p:cNvSpPr>
                <a:spLocks noChangeShapeType="1"/>
              </p:cNvSpPr>
              <p:nvPr/>
            </p:nvSpPr>
            <p:spPr bwMode="auto">
              <a:xfrm>
                <a:off x="3384557" y="6477003"/>
                <a:ext cx="1568562" cy="0"/>
              </a:xfrm>
              <a:prstGeom prst="line">
                <a:avLst/>
              </a:prstGeom>
              <a:ln w="12700">
                <a:prstDash val="sysDot"/>
                <a:headEnd/>
                <a:tailEnd/>
              </a:ln>
            </p:spPr>
            <p:style>
              <a:lnRef idx="1">
                <a:schemeClr val="dk1"/>
              </a:lnRef>
              <a:fillRef idx="0">
                <a:schemeClr val="dk1"/>
              </a:fillRef>
              <a:effectRef idx="0">
                <a:schemeClr val="dk1"/>
              </a:effectRef>
              <a:fontRef idx="minor">
                <a:schemeClr val="tx1"/>
              </a:fontRef>
            </p:style>
            <p:txBody>
              <a:bodyPr/>
              <a:lstStyle/>
              <a:p>
                <a:pPr>
                  <a:defRPr/>
                </a:pPr>
                <a:endParaRPr lang="fa-IR" sz="1662" kern="0">
                  <a:solidFill>
                    <a:sysClr val="windowText" lastClr="000000"/>
                  </a:solidFill>
                </a:endParaRPr>
              </a:p>
            </p:txBody>
          </p:sp>
          <p:sp>
            <p:nvSpPr>
              <p:cNvPr id="255" name="Line 30"/>
              <p:cNvSpPr>
                <a:spLocks noChangeShapeType="1"/>
              </p:cNvSpPr>
              <p:nvPr/>
            </p:nvSpPr>
            <p:spPr bwMode="auto">
              <a:xfrm>
                <a:off x="3384557" y="6553203"/>
                <a:ext cx="2559233" cy="0"/>
              </a:xfrm>
              <a:prstGeom prst="line">
                <a:avLst/>
              </a:prstGeom>
              <a:ln w="19050">
                <a:prstDash val="sysDot"/>
                <a:headEnd/>
                <a:tailEnd/>
              </a:ln>
            </p:spPr>
            <p:style>
              <a:lnRef idx="1">
                <a:schemeClr val="accent1"/>
              </a:lnRef>
              <a:fillRef idx="0">
                <a:schemeClr val="accent1"/>
              </a:fillRef>
              <a:effectRef idx="0">
                <a:schemeClr val="accent1"/>
              </a:effectRef>
              <a:fontRef idx="minor">
                <a:schemeClr val="tx1"/>
              </a:fontRef>
            </p:style>
            <p:txBody>
              <a:bodyPr/>
              <a:lstStyle/>
              <a:p>
                <a:pPr>
                  <a:defRPr/>
                </a:pPr>
                <a:endParaRPr lang="fa-IR" sz="1662" kern="0">
                  <a:solidFill>
                    <a:sysClr val="windowText" lastClr="000000"/>
                  </a:solidFill>
                </a:endParaRPr>
              </a:p>
            </p:txBody>
          </p:sp>
          <p:sp>
            <p:nvSpPr>
              <p:cNvPr id="256" name="Line 32"/>
              <p:cNvSpPr>
                <a:spLocks noChangeShapeType="1"/>
              </p:cNvSpPr>
              <p:nvPr/>
            </p:nvSpPr>
            <p:spPr bwMode="auto">
              <a:xfrm flipH="1">
                <a:off x="-236" y="6477003"/>
                <a:ext cx="3384793" cy="0"/>
              </a:xfrm>
              <a:prstGeom prst="line">
                <a:avLst/>
              </a:prstGeom>
              <a:noFill/>
              <a:ln w="22225">
                <a:solidFill>
                  <a:srgbClr val="9383B3"/>
                </a:solidFill>
                <a:prstDash val="sysDot"/>
                <a:round/>
                <a:headEnd/>
                <a:tailEnd/>
              </a:ln>
              <a:effectLst/>
            </p:spPr>
            <p:txBody>
              <a:bodyPr/>
              <a:lstStyle/>
              <a:p>
                <a:pPr>
                  <a:defRPr/>
                </a:pPr>
                <a:endParaRPr lang="fa-IR" sz="1662" kern="0">
                  <a:solidFill>
                    <a:sysClr val="windowText" lastClr="000000"/>
                  </a:solidFill>
                </a:endParaRPr>
              </a:p>
            </p:txBody>
          </p:sp>
          <p:sp>
            <p:nvSpPr>
              <p:cNvPr id="257" name="Line 33"/>
              <p:cNvSpPr>
                <a:spLocks noChangeShapeType="1"/>
              </p:cNvSpPr>
              <p:nvPr/>
            </p:nvSpPr>
            <p:spPr bwMode="auto">
              <a:xfrm flipV="1">
                <a:off x="412544" y="4038602"/>
                <a:ext cx="0" cy="2819401"/>
              </a:xfrm>
              <a:prstGeom prst="line">
                <a:avLst/>
              </a:prstGeom>
              <a:noFill/>
              <a:ln w="22225">
                <a:solidFill>
                  <a:srgbClr val="9383B3"/>
                </a:solidFill>
                <a:prstDash val="sysDot"/>
                <a:round/>
                <a:headEnd/>
                <a:tailEnd/>
              </a:ln>
              <a:effectLst/>
            </p:spPr>
            <p:txBody>
              <a:bodyPr/>
              <a:lstStyle/>
              <a:p>
                <a:pPr>
                  <a:defRPr/>
                </a:pPr>
                <a:endParaRPr lang="fa-IR" sz="1662" kern="0">
                  <a:solidFill>
                    <a:sysClr val="windowText" lastClr="000000"/>
                  </a:solidFill>
                </a:endParaRPr>
              </a:p>
            </p:txBody>
          </p:sp>
          <p:sp>
            <p:nvSpPr>
              <p:cNvPr id="258" name="Line 34"/>
              <p:cNvSpPr>
                <a:spLocks noChangeShapeType="1"/>
              </p:cNvSpPr>
              <p:nvPr/>
            </p:nvSpPr>
            <p:spPr bwMode="auto">
              <a:xfrm flipV="1">
                <a:off x="412544" y="2362202"/>
                <a:ext cx="0" cy="1676400"/>
              </a:xfrm>
              <a:prstGeom prst="line">
                <a:avLst/>
              </a:prstGeom>
              <a:ln w="12700">
                <a:prstDash val="sysDot"/>
                <a:headEnd/>
                <a:tailEnd/>
              </a:ln>
            </p:spPr>
            <p:style>
              <a:lnRef idx="1">
                <a:schemeClr val="dk1"/>
              </a:lnRef>
              <a:fillRef idx="0">
                <a:schemeClr val="dk1"/>
              </a:fillRef>
              <a:effectRef idx="0">
                <a:schemeClr val="dk1"/>
              </a:effectRef>
              <a:fontRef idx="minor">
                <a:schemeClr val="tx1"/>
              </a:fontRef>
            </p:style>
            <p:txBody>
              <a:bodyPr/>
              <a:lstStyle/>
              <a:p>
                <a:pPr>
                  <a:defRPr/>
                </a:pPr>
                <a:endParaRPr lang="fa-IR" sz="1662" kern="0">
                  <a:solidFill>
                    <a:sysClr val="windowText" lastClr="000000"/>
                  </a:solidFill>
                </a:endParaRPr>
              </a:p>
            </p:txBody>
          </p:sp>
          <p:sp>
            <p:nvSpPr>
              <p:cNvPr id="259" name="Line 35"/>
              <p:cNvSpPr>
                <a:spLocks noChangeShapeType="1"/>
              </p:cNvSpPr>
              <p:nvPr/>
            </p:nvSpPr>
            <p:spPr bwMode="auto">
              <a:xfrm flipV="1">
                <a:off x="329988" y="1676402"/>
                <a:ext cx="0" cy="2362200"/>
              </a:xfrm>
              <a:prstGeom prst="line">
                <a:avLst/>
              </a:prstGeom>
              <a:ln w="19050">
                <a:prstDash val="sysDot"/>
                <a:headEnd/>
                <a:tailEnd/>
              </a:ln>
            </p:spPr>
            <p:style>
              <a:lnRef idx="1">
                <a:schemeClr val="accent1"/>
              </a:lnRef>
              <a:fillRef idx="0">
                <a:schemeClr val="accent1"/>
              </a:fillRef>
              <a:effectRef idx="0">
                <a:schemeClr val="accent1"/>
              </a:effectRef>
              <a:fontRef idx="minor">
                <a:schemeClr val="tx1"/>
              </a:fontRef>
            </p:style>
            <p:txBody>
              <a:bodyPr/>
              <a:lstStyle/>
              <a:p>
                <a:pPr>
                  <a:defRPr/>
                </a:pPr>
                <a:endParaRPr lang="fa-IR" sz="1662" kern="0">
                  <a:solidFill>
                    <a:sysClr val="windowText" lastClr="000000"/>
                  </a:solidFill>
                </a:endParaRPr>
              </a:p>
            </p:txBody>
          </p:sp>
        </p:grpSp>
        <p:grpSp>
          <p:nvGrpSpPr>
            <p:cNvPr id="5" name="Group 15"/>
            <p:cNvGrpSpPr/>
            <p:nvPr/>
          </p:nvGrpSpPr>
          <p:grpSpPr>
            <a:xfrm>
              <a:off x="67432" y="538679"/>
              <a:ext cx="5218950" cy="3318948"/>
              <a:chOff x="73051" y="538679"/>
              <a:chExt cx="5653862" cy="3318948"/>
            </a:xfrm>
          </p:grpSpPr>
          <p:sp>
            <p:nvSpPr>
              <p:cNvPr id="7" name="Rectangle 6"/>
              <p:cNvSpPr/>
              <p:nvPr/>
            </p:nvSpPr>
            <p:spPr>
              <a:xfrm>
                <a:off x="1824455" y="538679"/>
                <a:ext cx="3902458" cy="407750"/>
              </a:xfrm>
              <a:prstGeom prst="rect">
                <a:avLst/>
              </a:prstGeom>
            </p:spPr>
            <p:txBody>
              <a:bodyPr wrap="none">
                <a:spAutoFit/>
              </a:bodyPr>
              <a:lstStyle/>
              <a:p>
                <a:pPr>
                  <a:defRPr/>
                </a:pPr>
                <a:r>
                  <a:rPr lang="en-US" sz="1846" b="1" kern="0" dirty="0">
                    <a:ln w="10541" cmpd="sng">
                      <a:solidFill>
                        <a:srgbClr val="EAEAEA">
                          <a:shade val="88000"/>
                          <a:satMod val="110000"/>
                        </a:srgbClr>
                      </a:solidFill>
                      <a:prstDash val="solid"/>
                    </a:ln>
                    <a:gradFill>
                      <a:gsLst>
                        <a:gs pos="0">
                          <a:srgbClr val="EAEAEA">
                            <a:tint val="40000"/>
                            <a:satMod val="250000"/>
                          </a:srgbClr>
                        </a:gs>
                        <a:gs pos="9000">
                          <a:srgbClr val="EAEAEA">
                            <a:tint val="52000"/>
                            <a:satMod val="300000"/>
                          </a:srgbClr>
                        </a:gs>
                        <a:gs pos="50000">
                          <a:srgbClr val="EAEAEA">
                            <a:shade val="20000"/>
                            <a:satMod val="300000"/>
                          </a:srgbClr>
                        </a:gs>
                        <a:gs pos="79000">
                          <a:srgbClr val="EAEAEA">
                            <a:tint val="52000"/>
                            <a:satMod val="300000"/>
                          </a:srgbClr>
                        </a:gs>
                        <a:gs pos="100000">
                          <a:srgbClr val="EAEAEA">
                            <a:tint val="40000"/>
                            <a:satMod val="250000"/>
                          </a:srgbClr>
                        </a:gs>
                      </a:gsLst>
                      <a:lin ang="5400000"/>
                    </a:gradFill>
                    <a:latin typeface="BankGothic Lt BT" pitchFamily="34" charset="0"/>
                  </a:rPr>
                  <a:t>(</a:t>
                </a:r>
                <a:r>
                  <a:rPr lang="en-US" sz="1846" b="1" kern="0" dirty="0" err="1">
                    <a:ln w="10541" cmpd="sng">
                      <a:solidFill>
                        <a:srgbClr val="EAEAEA">
                          <a:shade val="88000"/>
                          <a:satMod val="110000"/>
                        </a:srgbClr>
                      </a:solidFill>
                      <a:prstDash val="solid"/>
                    </a:ln>
                    <a:gradFill>
                      <a:gsLst>
                        <a:gs pos="0">
                          <a:srgbClr val="EAEAEA">
                            <a:tint val="40000"/>
                            <a:satMod val="250000"/>
                          </a:srgbClr>
                        </a:gs>
                        <a:gs pos="9000">
                          <a:srgbClr val="EAEAEA">
                            <a:tint val="52000"/>
                            <a:satMod val="300000"/>
                          </a:srgbClr>
                        </a:gs>
                        <a:gs pos="50000">
                          <a:srgbClr val="EAEAEA">
                            <a:shade val="20000"/>
                            <a:satMod val="300000"/>
                          </a:srgbClr>
                        </a:gs>
                        <a:gs pos="79000">
                          <a:srgbClr val="EAEAEA">
                            <a:tint val="52000"/>
                            <a:satMod val="300000"/>
                          </a:srgbClr>
                        </a:gs>
                        <a:gs pos="100000">
                          <a:srgbClr val="EAEAEA">
                            <a:tint val="40000"/>
                            <a:satMod val="250000"/>
                          </a:srgbClr>
                        </a:gs>
                      </a:gsLst>
                      <a:lin ang="5400000"/>
                    </a:gradFill>
                    <a:latin typeface="BankGothic Lt BT" pitchFamily="34" charset="0"/>
                  </a:rPr>
                  <a:t>beinolharamein</a:t>
                </a:r>
                <a:r>
                  <a:rPr lang="en-US" sz="1846" b="1" kern="0" dirty="0">
                    <a:ln w="10541" cmpd="sng">
                      <a:solidFill>
                        <a:srgbClr val="EAEAEA">
                          <a:shade val="88000"/>
                          <a:satMod val="110000"/>
                        </a:srgbClr>
                      </a:solidFill>
                      <a:prstDash val="solid"/>
                    </a:ln>
                    <a:gradFill>
                      <a:gsLst>
                        <a:gs pos="0">
                          <a:srgbClr val="EAEAEA">
                            <a:tint val="40000"/>
                            <a:satMod val="250000"/>
                          </a:srgbClr>
                        </a:gs>
                        <a:gs pos="9000">
                          <a:srgbClr val="EAEAEA">
                            <a:tint val="52000"/>
                            <a:satMod val="300000"/>
                          </a:srgbClr>
                        </a:gs>
                        <a:gs pos="50000">
                          <a:srgbClr val="EAEAEA">
                            <a:shade val="20000"/>
                            <a:satMod val="300000"/>
                          </a:srgbClr>
                        </a:gs>
                        <a:gs pos="79000">
                          <a:srgbClr val="EAEAEA">
                            <a:tint val="52000"/>
                            <a:satMod val="300000"/>
                          </a:srgbClr>
                        </a:gs>
                        <a:gs pos="100000">
                          <a:srgbClr val="EAEAEA">
                            <a:tint val="40000"/>
                            <a:satMod val="250000"/>
                          </a:srgbClr>
                        </a:gs>
                      </a:gsLst>
                      <a:lin ang="5400000"/>
                    </a:gradFill>
                    <a:latin typeface="BankGothic Lt BT" pitchFamily="34" charset="0"/>
                  </a:rPr>
                  <a:t> of shiraz)</a:t>
                </a:r>
                <a:endParaRPr lang="fa-IR" sz="1846" b="1" kern="0" dirty="0">
                  <a:ln w="10541" cmpd="sng">
                    <a:solidFill>
                      <a:srgbClr val="EAEAEA">
                        <a:shade val="88000"/>
                        <a:satMod val="110000"/>
                      </a:srgbClr>
                    </a:solidFill>
                    <a:prstDash val="solid"/>
                  </a:ln>
                  <a:gradFill>
                    <a:gsLst>
                      <a:gs pos="0">
                        <a:srgbClr val="EAEAEA">
                          <a:tint val="40000"/>
                          <a:satMod val="250000"/>
                        </a:srgbClr>
                      </a:gs>
                      <a:gs pos="9000">
                        <a:srgbClr val="EAEAEA">
                          <a:tint val="52000"/>
                          <a:satMod val="300000"/>
                        </a:srgbClr>
                      </a:gs>
                      <a:gs pos="50000">
                        <a:srgbClr val="EAEAEA">
                          <a:shade val="20000"/>
                          <a:satMod val="300000"/>
                        </a:srgbClr>
                      </a:gs>
                      <a:gs pos="79000">
                        <a:srgbClr val="EAEAEA">
                          <a:tint val="52000"/>
                          <a:satMod val="300000"/>
                        </a:srgbClr>
                      </a:gs>
                      <a:gs pos="100000">
                        <a:srgbClr val="EAEAEA">
                          <a:tint val="40000"/>
                          <a:satMod val="250000"/>
                        </a:srgbClr>
                      </a:gs>
                    </a:gsLst>
                    <a:lin ang="5400000"/>
                  </a:gradFill>
                  <a:latin typeface="BankGothic Lt BT" pitchFamily="34" charset="0"/>
                </a:endParaRPr>
              </a:p>
            </p:txBody>
          </p:sp>
          <p:sp>
            <p:nvSpPr>
              <p:cNvPr id="8" name="Rectangle 7"/>
              <p:cNvSpPr/>
              <p:nvPr/>
            </p:nvSpPr>
            <p:spPr>
              <a:xfrm rot="16200000">
                <a:off x="-1131431" y="2276027"/>
                <a:ext cx="2786082" cy="377118"/>
              </a:xfrm>
              <a:prstGeom prst="rect">
                <a:avLst/>
              </a:prstGeom>
            </p:spPr>
            <p:txBody>
              <a:bodyPr wrap="square">
                <a:spAutoFit/>
                <a:scene3d>
                  <a:camera prst="orthographicFront"/>
                  <a:lightRig rig="glow" dir="tl">
                    <a:rot lat="0" lon="0" rev="5400000"/>
                  </a:lightRig>
                </a:scene3d>
                <a:sp3d contourW="12700">
                  <a:bevelT w="25400" h="25400"/>
                  <a:contourClr>
                    <a:schemeClr val="accent6">
                      <a:shade val="73000"/>
                    </a:schemeClr>
                  </a:contourClr>
                </a:sp3d>
              </a:bodyPr>
              <a:lstStyle/>
              <a:p>
                <a:pPr algn="ctr"/>
                <a:r>
                  <a:rPr lang="fa-IR" sz="1662" b="1" dirty="0">
                    <a:ln w="11430"/>
                    <a:gradFill>
                      <a:gsLst>
                        <a:gs pos="0">
                          <a:srgbClr val="555555">
                            <a:tint val="90000"/>
                            <a:satMod val="120000"/>
                          </a:srgbClr>
                        </a:gs>
                        <a:gs pos="25000">
                          <a:srgbClr val="555555">
                            <a:tint val="93000"/>
                            <a:satMod val="120000"/>
                          </a:srgbClr>
                        </a:gs>
                        <a:gs pos="50000">
                          <a:srgbClr val="555555">
                            <a:shade val="89000"/>
                            <a:satMod val="110000"/>
                          </a:srgbClr>
                        </a:gs>
                        <a:gs pos="75000">
                          <a:srgbClr val="555555">
                            <a:tint val="93000"/>
                            <a:satMod val="120000"/>
                          </a:srgbClr>
                        </a:gs>
                        <a:gs pos="100000">
                          <a:srgbClr val="555555">
                            <a:tint val="90000"/>
                            <a:satMod val="120000"/>
                          </a:srgbClr>
                        </a:gs>
                      </a:gsLst>
                      <a:lin ang="5400000"/>
                    </a:gradFill>
                    <a:effectLst>
                      <a:outerShdw blurRad="80000" dist="40000" dir="5040000" algn="tl">
                        <a:srgbClr val="000000">
                          <a:alpha val="30000"/>
                        </a:srgbClr>
                      </a:outerShdw>
                    </a:effectLst>
                    <a:cs typeface="B Kamran" pitchFamily="2" charset="-78"/>
                  </a:rPr>
                  <a:t>بین الحرمین شیراز</a:t>
                </a:r>
              </a:p>
            </p:txBody>
          </p:sp>
        </p:grpSp>
        <p:pic>
          <p:nvPicPr>
            <p:cNvPr id="235" name="Picture 6" descr="شاهچراغ؛ شیراز؛ عکس از آنوبانینی">
              <a:hlinkClick r:id="rId3"/>
            </p:cNvPr>
            <p:cNvPicPr>
              <a:picLocks noChangeAspect="1" noChangeArrowheads="1"/>
            </p:cNvPicPr>
            <p:nvPr/>
          </p:nvPicPr>
          <p:blipFill>
            <a:blip r:embed="rId4">
              <a:clrChange>
                <a:clrFrom>
                  <a:srgbClr val="03030F"/>
                </a:clrFrom>
                <a:clrTo>
                  <a:srgbClr val="03030F">
                    <a:alpha val="0"/>
                  </a:srgbClr>
                </a:clrTo>
              </a:clrChange>
            </a:blip>
            <a:srcRect/>
            <a:stretch>
              <a:fillRect/>
            </a:stretch>
          </p:blipFill>
          <p:spPr bwMode="auto">
            <a:xfrm>
              <a:off x="7212343" y="285728"/>
              <a:ext cx="1931657" cy="1191187"/>
            </a:xfrm>
            <a:prstGeom prst="rect">
              <a:avLst/>
            </a:prstGeom>
            <a:ln>
              <a:noFill/>
            </a:ln>
            <a:effectLst>
              <a:outerShdw blurRad="50800" dist="38100" dir="2700000" algn="tl" rotWithShape="0">
                <a:prstClr val="black">
                  <a:alpha val="40000"/>
                </a:prstClr>
              </a:outerShdw>
              <a:softEdge rad="63500"/>
            </a:effectLst>
          </p:spPr>
        </p:pic>
        <p:pic>
          <p:nvPicPr>
            <p:cNvPr id="1028" name="Picture 4" descr="E:\baft farsoode\ax\pic\shahchw.jpg"/>
            <p:cNvPicPr>
              <a:picLocks noChangeAspect="1" noChangeArrowheads="1"/>
            </p:cNvPicPr>
            <p:nvPr/>
          </p:nvPicPr>
          <p:blipFill>
            <a:blip r:embed="rId5" cstate="screen">
              <a:clrChange>
                <a:clrFrom>
                  <a:srgbClr val="BEE2FA"/>
                </a:clrFrom>
                <a:clrTo>
                  <a:srgbClr val="BEE2FA">
                    <a:alpha val="0"/>
                  </a:srgbClr>
                </a:clrTo>
              </a:clrChange>
              <a:extLst>
                <a:ext uri="{28A0092B-C50C-407E-A947-70E740481C1C}">
                  <a14:useLocalDpi xmlns:a14="http://schemas.microsoft.com/office/drawing/2010/main"/>
                </a:ext>
              </a:extLst>
            </a:blip>
            <a:srcRect/>
            <a:stretch>
              <a:fillRect/>
            </a:stretch>
          </p:blipFill>
          <p:spPr bwMode="auto">
            <a:xfrm>
              <a:off x="0" y="0"/>
              <a:ext cx="1813436" cy="1464431"/>
            </a:xfrm>
            <a:prstGeom prst="rect">
              <a:avLst/>
            </a:prstGeom>
            <a:ln>
              <a:noFill/>
            </a:ln>
            <a:effectLst>
              <a:outerShdw blurRad="50800" dist="38100" dir="2700000" algn="tl" rotWithShape="0">
                <a:prstClr val="black">
                  <a:alpha val="40000"/>
                </a:prstClr>
              </a:outerShdw>
              <a:softEdge rad="63500"/>
            </a:effectLst>
          </p:spPr>
        </p:pic>
        <p:cxnSp>
          <p:nvCxnSpPr>
            <p:cNvPr id="263" name="Straight Connector 262"/>
            <p:cNvCxnSpPr/>
            <p:nvPr/>
          </p:nvCxnSpPr>
          <p:spPr bwMode="auto">
            <a:xfrm rot="5400000">
              <a:off x="-1535949" y="4179099"/>
              <a:ext cx="4071966" cy="1588"/>
            </a:xfrm>
            <a:prstGeom prst="line">
              <a:avLst/>
            </a:prstGeom>
            <a:ln cmpd="dbl">
              <a:solidFill>
                <a:srgbClr val="D1D1D1"/>
              </a:solidFill>
              <a:prstDash val="solid"/>
              <a:headEnd type="none" w="sm" len="sm"/>
              <a:tailEnd type="none" w="sm" len="sm"/>
            </a:ln>
          </p:spPr>
          <p:style>
            <a:lnRef idx="3">
              <a:schemeClr val="accent1"/>
            </a:lnRef>
            <a:fillRef idx="0">
              <a:schemeClr val="accent1"/>
            </a:fillRef>
            <a:effectRef idx="2">
              <a:schemeClr val="accent1"/>
            </a:effectRef>
            <a:fontRef idx="minor">
              <a:schemeClr val="tx1"/>
            </a:fontRef>
          </p:style>
        </p:cxnSp>
      </p:grpSp>
      <p:pic>
        <p:nvPicPr>
          <p:cNvPr id="24" name="Picture 44" descr="PLAN041117-b"/>
          <p:cNvPicPr>
            <a:picLocks noChangeAspect="1" noChangeArrowheads="1"/>
          </p:cNvPicPr>
          <p:nvPr/>
        </p:nvPicPr>
        <p:blipFill>
          <a:blip r:embed="rId6" cstate="screen">
            <a:clrChange>
              <a:clrFrom>
                <a:srgbClr val="DDD3D4"/>
              </a:clrFrom>
              <a:clrTo>
                <a:srgbClr val="DDD3D4">
                  <a:alpha val="0"/>
                </a:srgbClr>
              </a:clrTo>
            </a:clrChange>
            <a:extLst>
              <a:ext uri="{28A0092B-C50C-407E-A947-70E740481C1C}">
                <a14:useLocalDpi xmlns:a14="http://schemas.microsoft.com/office/drawing/2010/main"/>
              </a:ext>
            </a:extLst>
          </a:blip>
          <a:srcRect/>
          <a:stretch>
            <a:fillRect/>
          </a:stretch>
        </p:blipFill>
        <p:spPr bwMode="auto">
          <a:xfrm>
            <a:off x="219777" y="990493"/>
            <a:ext cx="6792105" cy="2306622"/>
          </a:xfrm>
          <a:prstGeom prst="rect">
            <a:avLst/>
          </a:prstGeom>
          <a:ln>
            <a:noFill/>
          </a:ln>
          <a:effectLst>
            <a:outerShdw blurRad="292100" dist="139700" dir="2700000" algn="tl" rotWithShape="0">
              <a:srgbClr val="333333">
                <a:alpha val="65000"/>
              </a:srgbClr>
            </a:outerShdw>
          </a:effectLst>
        </p:spPr>
      </p:pic>
      <p:pic>
        <p:nvPicPr>
          <p:cNvPr id="25" name="Picture 42" descr="PLAN041117-g"/>
          <p:cNvPicPr>
            <a:picLocks noChangeAspect="1" noChangeArrowheads="1"/>
          </p:cNvPicPr>
          <p:nvPr/>
        </p:nvPicPr>
        <p:blipFill>
          <a:blip r:embed="rId7" cstate="screen">
            <a:clrChange>
              <a:clrFrom>
                <a:srgbClr val="DDD3D4"/>
              </a:clrFrom>
              <a:clrTo>
                <a:srgbClr val="DDD3D4">
                  <a:alpha val="0"/>
                </a:srgbClr>
              </a:clrTo>
            </a:clrChange>
            <a:extLst>
              <a:ext uri="{28A0092B-C50C-407E-A947-70E740481C1C}">
                <a14:useLocalDpi xmlns:a14="http://schemas.microsoft.com/office/drawing/2010/main"/>
              </a:ext>
            </a:extLst>
          </a:blip>
          <a:srcRect/>
          <a:stretch>
            <a:fillRect/>
          </a:stretch>
        </p:blipFill>
        <p:spPr bwMode="auto">
          <a:xfrm>
            <a:off x="2857489" y="2858348"/>
            <a:ext cx="6229182" cy="1955451"/>
          </a:xfrm>
          <a:prstGeom prst="rect">
            <a:avLst/>
          </a:prstGeom>
          <a:ln>
            <a:noFill/>
          </a:ln>
          <a:effectLst>
            <a:outerShdw blurRad="292100" dist="139700" dir="2700000" algn="tl" rotWithShape="0">
              <a:srgbClr val="333333">
                <a:alpha val="65000"/>
              </a:srgbClr>
            </a:outerShdw>
          </a:effectLst>
        </p:spPr>
      </p:pic>
      <p:pic>
        <p:nvPicPr>
          <p:cNvPr id="26" name="Picture 42" descr="PLAN041117-1"/>
          <p:cNvPicPr>
            <a:picLocks noChangeAspect="1" noChangeArrowheads="1"/>
          </p:cNvPicPr>
          <p:nvPr/>
        </p:nvPicPr>
        <p:blipFill>
          <a:blip r:embed="rId8" cstate="screen">
            <a:clrChange>
              <a:clrFrom>
                <a:srgbClr val="DDD3D4"/>
              </a:clrFrom>
              <a:clrTo>
                <a:srgbClr val="DDD3D4">
                  <a:alpha val="0"/>
                </a:srgbClr>
              </a:clrTo>
            </a:clrChange>
            <a:extLst>
              <a:ext uri="{28A0092B-C50C-407E-A947-70E740481C1C}">
                <a14:useLocalDpi xmlns:a14="http://schemas.microsoft.com/office/drawing/2010/main"/>
              </a:ext>
            </a:extLst>
          </a:blip>
          <a:srcRect/>
          <a:stretch>
            <a:fillRect/>
          </a:stretch>
        </p:blipFill>
        <p:spPr bwMode="auto">
          <a:xfrm>
            <a:off x="483548" y="4474176"/>
            <a:ext cx="6760124" cy="2120055"/>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150198289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66"/>
          <p:cNvGrpSpPr/>
          <p:nvPr/>
        </p:nvGrpSpPr>
        <p:grpSpPr>
          <a:xfrm>
            <a:off x="0" y="263769"/>
            <a:ext cx="9144000" cy="6327790"/>
            <a:chOff x="0" y="0"/>
            <a:chExt cx="9144000" cy="6855106"/>
          </a:xfrm>
        </p:grpSpPr>
        <p:pic>
          <p:nvPicPr>
            <p:cNvPr id="3" name="Picture 2" descr="E:\baft farsoode\ax\pic\bird%20view.jpg"/>
            <p:cNvPicPr>
              <a:picLocks noChangeAspect="1" noChangeArrowheads="1"/>
            </p:cNvPicPr>
            <p:nvPr/>
          </p:nvPicPr>
          <p:blipFill>
            <a:blip r:embed="rId2">
              <a:clrChange>
                <a:clrFrom>
                  <a:srgbClr val="000000"/>
                </a:clrFrom>
                <a:clrTo>
                  <a:srgbClr val="000000">
                    <a:alpha val="0"/>
                  </a:srgbClr>
                </a:clrTo>
              </a:clrChange>
              <a:duotone>
                <a:schemeClr val="accent6">
                  <a:shade val="45000"/>
                  <a:satMod val="135000"/>
                </a:schemeClr>
                <a:prstClr val="white"/>
              </a:duotone>
              <a:lum bright="20000" contrast="-75000"/>
            </a:blip>
            <a:srcRect/>
            <a:stretch>
              <a:fillRect/>
            </a:stretch>
          </p:blipFill>
          <p:spPr bwMode="auto">
            <a:xfrm>
              <a:off x="0" y="2694698"/>
              <a:ext cx="9144000" cy="4160408"/>
            </a:xfrm>
            <a:prstGeom prst="rect">
              <a:avLst/>
            </a:prstGeom>
            <a:ln>
              <a:noFill/>
            </a:ln>
            <a:effectLst>
              <a:outerShdw blurRad="50800" dist="50800" dir="2700000" algn="tl" rotWithShape="0">
                <a:schemeClr val="tx1">
                  <a:alpha val="40000"/>
                </a:schemeClr>
              </a:outerShdw>
            </a:effectLst>
          </p:spPr>
        </p:pic>
        <p:grpSp>
          <p:nvGrpSpPr>
            <p:cNvPr id="4" name="Group 259"/>
            <p:cNvGrpSpPr/>
            <p:nvPr/>
          </p:nvGrpSpPr>
          <p:grpSpPr>
            <a:xfrm flipV="1">
              <a:off x="271048" y="857232"/>
              <a:ext cx="5944026" cy="4143404"/>
              <a:chOff x="-236" y="1676402"/>
              <a:chExt cx="5944026" cy="5181601"/>
            </a:xfrm>
          </p:grpSpPr>
          <p:sp>
            <p:nvSpPr>
              <p:cNvPr id="250" name="Rectangle 25"/>
              <p:cNvSpPr>
                <a:spLocks noChangeArrowheads="1"/>
              </p:cNvSpPr>
              <p:nvPr/>
            </p:nvSpPr>
            <p:spPr bwMode="auto">
              <a:xfrm>
                <a:off x="329988" y="4038602"/>
                <a:ext cx="165112" cy="2667001"/>
              </a:xfrm>
              <a:prstGeom prst="rect">
                <a:avLst/>
              </a:prstGeom>
              <a:gradFill rotWithShape="1">
                <a:gsLst>
                  <a:gs pos="0">
                    <a:schemeClr val="bg1">
                      <a:lumMod val="65000"/>
                    </a:schemeClr>
                  </a:gs>
                  <a:gs pos="100000">
                    <a:srgbClr val="FFFFCC"/>
                  </a:gs>
                </a:gsLst>
                <a:lin ang="5400000" scaled="1"/>
              </a:gradFill>
              <a:ln w="9525">
                <a:noFill/>
                <a:miter lim="800000"/>
                <a:headEnd/>
                <a:tailEnd/>
              </a:ln>
              <a:effectLst/>
            </p:spPr>
            <p:txBody>
              <a:bodyPr wrap="none" anchor="ctr"/>
              <a:lstStyle/>
              <a:p>
                <a:pPr>
                  <a:defRPr/>
                </a:pPr>
                <a:endParaRPr lang="fa-IR" sz="1662" kern="0">
                  <a:solidFill>
                    <a:sysClr val="windowText" lastClr="000000"/>
                  </a:solidFill>
                </a:endParaRPr>
              </a:p>
            </p:txBody>
          </p:sp>
          <p:sp>
            <p:nvSpPr>
              <p:cNvPr id="251" name="Rectangle 26"/>
              <p:cNvSpPr>
                <a:spLocks noChangeArrowheads="1"/>
              </p:cNvSpPr>
              <p:nvPr/>
            </p:nvSpPr>
            <p:spPr bwMode="auto">
              <a:xfrm>
                <a:off x="164876" y="6400803"/>
                <a:ext cx="3219681" cy="152400"/>
              </a:xfrm>
              <a:prstGeom prst="rect">
                <a:avLst/>
              </a:prstGeom>
              <a:gradFill rotWithShape="1">
                <a:gsLst>
                  <a:gs pos="0">
                    <a:srgbClr val="FFFFCC"/>
                  </a:gs>
                  <a:gs pos="100000">
                    <a:srgbClr val="FFFFCC">
                      <a:gamma/>
                      <a:shade val="46275"/>
                      <a:invGamma/>
                    </a:srgbClr>
                  </a:gs>
                </a:gsLst>
                <a:lin ang="0" scaled="1"/>
              </a:gradFill>
              <a:ln w="9525">
                <a:noFill/>
                <a:miter lim="800000"/>
                <a:headEnd/>
                <a:tailEnd/>
              </a:ln>
              <a:effectLst/>
            </p:spPr>
            <p:txBody>
              <a:bodyPr wrap="none" anchor="ctr"/>
              <a:lstStyle/>
              <a:p>
                <a:pPr>
                  <a:defRPr/>
                </a:pPr>
                <a:endParaRPr lang="fa-IR" sz="1662" kern="0">
                  <a:solidFill>
                    <a:sysClr val="windowText" lastClr="000000"/>
                  </a:solidFill>
                </a:endParaRPr>
              </a:p>
            </p:txBody>
          </p:sp>
          <p:sp>
            <p:nvSpPr>
              <p:cNvPr id="252" name="Rectangle 27"/>
              <p:cNvSpPr>
                <a:spLocks noChangeArrowheads="1"/>
              </p:cNvSpPr>
              <p:nvPr/>
            </p:nvSpPr>
            <p:spPr bwMode="auto">
              <a:xfrm>
                <a:off x="495100" y="5791203"/>
                <a:ext cx="82556" cy="609600"/>
              </a:xfrm>
              <a:prstGeom prst="rect">
                <a:avLst/>
              </a:prstGeom>
              <a:solidFill>
                <a:srgbClr val="CC9900"/>
              </a:solidFill>
              <a:ln w="9525">
                <a:noFill/>
                <a:miter lim="800000"/>
                <a:headEnd/>
                <a:tailEnd/>
              </a:ln>
              <a:effectLst/>
            </p:spPr>
            <p:txBody>
              <a:bodyPr wrap="none" anchor="ctr"/>
              <a:lstStyle/>
              <a:p>
                <a:pPr>
                  <a:defRPr/>
                </a:pPr>
                <a:endParaRPr lang="fa-IR" sz="1662" kern="0">
                  <a:solidFill>
                    <a:sysClr val="windowText" lastClr="000000"/>
                  </a:solidFill>
                </a:endParaRPr>
              </a:p>
            </p:txBody>
          </p:sp>
          <p:sp>
            <p:nvSpPr>
              <p:cNvPr id="253" name="Rectangle 28"/>
              <p:cNvSpPr>
                <a:spLocks noChangeArrowheads="1"/>
              </p:cNvSpPr>
              <p:nvPr/>
            </p:nvSpPr>
            <p:spPr bwMode="auto">
              <a:xfrm rot="5400000">
                <a:off x="828501" y="6073757"/>
                <a:ext cx="76200" cy="577891"/>
              </a:xfrm>
              <a:prstGeom prst="rect">
                <a:avLst/>
              </a:prstGeom>
              <a:solidFill>
                <a:srgbClr val="CC9900"/>
              </a:solidFill>
              <a:ln w="9525">
                <a:noFill/>
                <a:miter lim="800000"/>
                <a:headEnd/>
                <a:tailEnd/>
              </a:ln>
              <a:effectLst/>
            </p:spPr>
            <p:txBody>
              <a:bodyPr wrap="none" anchor="ctr"/>
              <a:lstStyle/>
              <a:p>
                <a:pPr>
                  <a:defRPr/>
                </a:pPr>
                <a:endParaRPr lang="fa-IR" sz="1662" kern="0">
                  <a:solidFill>
                    <a:sysClr val="windowText" lastClr="000000"/>
                  </a:solidFill>
                </a:endParaRPr>
              </a:p>
            </p:txBody>
          </p:sp>
          <p:sp>
            <p:nvSpPr>
              <p:cNvPr id="254" name="Line 29"/>
              <p:cNvSpPr>
                <a:spLocks noChangeShapeType="1"/>
              </p:cNvSpPr>
              <p:nvPr/>
            </p:nvSpPr>
            <p:spPr bwMode="auto">
              <a:xfrm>
                <a:off x="3384557" y="6477003"/>
                <a:ext cx="1568562" cy="0"/>
              </a:xfrm>
              <a:prstGeom prst="line">
                <a:avLst/>
              </a:prstGeom>
              <a:ln w="12700">
                <a:prstDash val="sysDot"/>
                <a:headEnd/>
                <a:tailEnd/>
              </a:ln>
            </p:spPr>
            <p:style>
              <a:lnRef idx="1">
                <a:schemeClr val="dk1"/>
              </a:lnRef>
              <a:fillRef idx="0">
                <a:schemeClr val="dk1"/>
              </a:fillRef>
              <a:effectRef idx="0">
                <a:schemeClr val="dk1"/>
              </a:effectRef>
              <a:fontRef idx="minor">
                <a:schemeClr val="tx1"/>
              </a:fontRef>
            </p:style>
            <p:txBody>
              <a:bodyPr/>
              <a:lstStyle/>
              <a:p>
                <a:pPr>
                  <a:defRPr/>
                </a:pPr>
                <a:endParaRPr lang="fa-IR" sz="1662" kern="0">
                  <a:solidFill>
                    <a:sysClr val="windowText" lastClr="000000"/>
                  </a:solidFill>
                </a:endParaRPr>
              </a:p>
            </p:txBody>
          </p:sp>
          <p:sp>
            <p:nvSpPr>
              <p:cNvPr id="255" name="Line 30"/>
              <p:cNvSpPr>
                <a:spLocks noChangeShapeType="1"/>
              </p:cNvSpPr>
              <p:nvPr/>
            </p:nvSpPr>
            <p:spPr bwMode="auto">
              <a:xfrm>
                <a:off x="3384557" y="6553203"/>
                <a:ext cx="2559233" cy="0"/>
              </a:xfrm>
              <a:prstGeom prst="line">
                <a:avLst/>
              </a:prstGeom>
              <a:ln w="19050">
                <a:prstDash val="sysDot"/>
                <a:headEnd/>
                <a:tailEnd/>
              </a:ln>
            </p:spPr>
            <p:style>
              <a:lnRef idx="1">
                <a:schemeClr val="accent1"/>
              </a:lnRef>
              <a:fillRef idx="0">
                <a:schemeClr val="accent1"/>
              </a:fillRef>
              <a:effectRef idx="0">
                <a:schemeClr val="accent1"/>
              </a:effectRef>
              <a:fontRef idx="minor">
                <a:schemeClr val="tx1"/>
              </a:fontRef>
            </p:style>
            <p:txBody>
              <a:bodyPr/>
              <a:lstStyle/>
              <a:p>
                <a:pPr>
                  <a:defRPr/>
                </a:pPr>
                <a:endParaRPr lang="fa-IR" sz="1662" kern="0">
                  <a:solidFill>
                    <a:sysClr val="windowText" lastClr="000000"/>
                  </a:solidFill>
                </a:endParaRPr>
              </a:p>
            </p:txBody>
          </p:sp>
          <p:sp>
            <p:nvSpPr>
              <p:cNvPr id="256" name="Line 32"/>
              <p:cNvSpPr>
                <a:spLocks noChangeShapeType="1"/>
              </p:cNvSpPr>
              <p:nvPr/>
            </p:nvSpPr>
            <p:spPr bwMode="auto">
              <a:xfrm flipH="1">
                <a:off x="-236" y="6477003"/>
                <a:ext cx="3384793" cy="0"/>
              </a:xfrm>
              <a:prstGeom prst="line">
                <a:avLst/>
              </a:prstGeom>
              <a:noFill/>
              <a:ln w="22225">
                <a:solidFill>
                  <a:srgbClr val="9383B3"/>
                </a:solidFill>
                <a:prstDash val="sysDot"/>
                <a:round/>
                <a:headEnd/>
                <a:tailEnd/>
              </a:ln>
              <a:effectLst/>
            </p:spPr>
            <p:txBody>
              <a:bodyPr/>
              <a:lstStyle/>
              <a:p>
                <a:pPr>
                  <a:defRPr/>
                </a:pPr>
                <a:endParaRPr lang="fa-IR" sz="1662" kern="0">
                  <a:solidFill>
                    <a:sysClr val="windowText" lastClr="000000"/>
                  </a:solidFill>
                </a:endParaRPr>
              </a:p>
            </p:txBody>
          </p:sp>
          <p:sp>
            <p:nvSpPr>
              <p:cNvPr id="257" name="Line 33"/>
              <p:cNvSpPr>
                <a:spLocks noChangeShapeType="1"/>
              </p:cNvSpPr>
              <p:nvPr/>
            </p:nvSpPr>
            <p:spPr bwMode="auto">
              <a:xfrm flipV="1">
                <a:off x="412544" y="4038602"/>
                <a:ext cx="0" cy="2819401"/>
              </a:xfrm>
              <a:prstGeom prst="line">
                <a:avLst/>
              </a:prstGeom>
              <a:noFill/>
              <a:ln w="22225">
                <a:solidFill>
                  <a:srgbClr val="9383B3"/>
                </a:solidFill>
                <a:prstDash val="sysDot"/>
                <a:round/>
                <a:headEnd/>
                <a:tailEnd/>
              </a:ln>
              <a:effectLst/>
            </p:spPr>
            <p:txBody>
              <a:bodyPr/>
              <a:lstStyle/>
              <a:p>
                <a:pPr>
                  <a:defRPr/>
                </a:pPr>
                <a:endParaRPr lang="fa-IR" sz="1662" kern="0">
                  <a:solidFill>
                    <a:sysClr val="windowText" lastClr="000000"/>
                  </a:solidFill>
                </a:endParaRPr>
              </a:p>
            </p:txBody>
          </p:sp>
          <p:sp>
            <p:nvSpPr>
              <p:cNvPr id="258" name="Line 34"/>
              <p:cNvSpPr>
                <a:spLocks noChangeShapeType="1"/>
              </p:cNvSpPr>
              <p:nvPr/>
            </p:nvSpPr>
            <p:spPr bwMode="auto">
              <a:xfrm flipV="1">
                <a:off x="412544" y="2362202"/>
                <a:ext cx="0" cy="1676400"/>
              </a:xfrm>
              <a:prstGeom prst="line">
                <a:avLst/>
              </a:prstGeom>
              <a:ln w="12700">
                <a:prstDash val="sysDot"/>
                <a:headEnd/>
                <a:tailEnd/>
              </a:ln>
            </p:spPr>
            <p:style>
              <a:lnRef idx="1">
                <a:schemeClr val="dk1"/>
              </a:lnRef>
              <a:fillRef idx="0">
                <a:schemeClr val="dk1"/>
              </a:fillRef>
              <a:effectRef idx="0">
                <a:schemeClr val="dk1"/>
              </a:effectRef>
              <a:fontRef idx="minor">
                <a:schemeClr val="tx1"/>
              </a:fontRef>
            </p:style>
            <p:txBody>
              <a:bodyPr/>
              <a:lstStyle/>
              <a:p>
                <a:pPr>
                  <a:defRPr/>
                </a:pPr>
                <a:endParaRPr lang="fa-IR" sz="1662" kern="0">
                  <a:solidFill>
                    <a:sysClr val="windowText" lastClr="000000"/>
                  </a:solidFill>
                </a:endParaRPr>
              </a:p>
            </p:txBody>
          </p:sp>
          <p:sp>
            <p:nvSpPr>
              <p:cNvPr id="259" name="Line 35"/>
              <p:cNvSpPr>
                <a:spLocks noChangeShapeType="1"/>
              </p:cNvSpPr>
              <p:nvPr/>
            </p:nvSpPr>
            <p:spPr bwMode="auto">
              <a:xfrm flipV="1">
                <a:off x="329988" y="1676402"/>
                <a:ext cx="0" cy="2362200"/>
              </a:xfrm>
              <a:prstGeom prst="line">
                <a:avLst/>
              </a:prstGeom>
              <a:ln w="19050">
                <a:prstDash val="sysDot"/>
                <a:headEnd/>
                <a:tailEnd/>
              </a:ln>
            </p:spPr>
            <p:style>
              <a:lnRef idx="1">
                <a:schemeClr val="accent1"/>
              </a:lnRef>
              <a:fillRef idx="0">
                <a:schemeClr val="accent1"/>
              </a:fillRef>
              <a:effectRef idx="0">
                <a:schemeClr val="accent1"/>
              </a:effectRef>
              <a:fontRef idx="minor">
                <a:schemeClr val="tx1"/>
              </a:fontRef>
            </p:style>
            <p:txBody>
              <a:bodyPr/>
              <a:lstStyle/>
              <a:p>
                <a:pPr>
                  <a:defRPr/>
                </a:pPr>
                <a:endParaRPr lang="fa-IR" sz="1662" kern="0">
                  <a:solidFill>
                    <a:sysClr val="windowText" lastClr="000000"/>
                  </a:solidFill>
                </a:endParaRPr>
              </a:p>
            </p:txBody>
          </p:sp>
        </p:grpSp>
        <p:grpSp>
          <p:nvGrpSpPr>
            <p:cNvPr id="5" name="Group 15"/>
            <p:cNvGrpSpPr/>
            <p:nvPr/>
          </p:nvGrpSpPr>
          <p:grpSpPr>
            <a:xfrm>
              <a:off x="67432" y="538679"/>
              <a:ext cx="5218950" cy="3318948"/>
              <a:chOff x="73051" y="538679"/>
              <a:chExt cx="5653862" cy="3318948"/>
            </a:xfrm>
          </p:grpSpPr>
          <p:sp>
            <p:nvSpPr>
              <p:cNvPr id="7" name="Rectangle 6"/>
              <p:cNvSpPr/>
              <p:nvPr/>
            </p:nvSpPr>
            <p:spPr>
              <a:xfrm>
                <a:off x="1824455" y="538679"/>
                <a:ext cx="3902458" cy="407750"/>
              </a:xfrm>
              <a:prstGeom prst="rect">
                <a:avLst/>
              </a:prstGeom>
            </p:spPr>
            <p:txBody>
              <a:bodyPr wrap="none">
                <a:spAutoFit/>
              </a:bodyPr>
              <a:lstStyle/>
              <a:p>
                <a:pPr>
                  <a:defRPr/>
                </a:pPr>
                <a:r>
                  <a:rPr lang="en-US" sz="1846" b="1" kern="0" dirty="0">
                    <a:ln w="10541" cmpd="sng">
                      <a:solidFill>
                        <a:srgbClr val="EAEAEA">
                          <a:shade val="88000"/>
                          <a:satMod val="110000"/>
                        </a:srgbClr>
                      </a:solidFill>
                      <a:prstDash val="solid"/>
                    </a:ln>
                    <a:gradFill>
                      <a:gsLst>
                        <a:gs pos="0">
                          <a:srgbClr val="EAEAEA">
                            <a:tint val="40000"/>
                            <a:satMod val="250000"/>
                          </a:srgbClr>
                        </a:gs>
                        <a:gs pos="9000">
                          <a:srgbClr val="EAEAEA">
                            <a:tint val="52000"/>
                            <a:satMod val="300000"/>
                          </a:srgbClr>
                        </a:gs>
                        <a:gs pos="50000">
                          <a:srgbClr val="EAEAEA">
                            <a:shade val="20000"/>
                            <a:satMod val="300000"/>
                          </a:srgbClr>
                        </a:gs>
                        <a:gs pos="79000">
                          <a:srgbClr val="EAEAEA">
                            <a:tint val="52000"/>
                            <a:satMod val="300000"/>
                          </a:srgbClr>
                        </a:gs>
                        <a:gs pos="100000">
                          <a:srgbClr val="EAEAEA">
                            <a:tint val="40000"/>
                            <a:satMod val="250000"/>
                          </a:srgbClr>
                        </a:gs>
                      </a:gsLst>
                      <a:lin ang="5400000"/>
                    </a:gradFill>
                    <a:latin typeface="BankGothic Lt BT" pitchFamily="34" charset="0"/>
                  </a:rPr>
                  <a:t>(</a:t>
                </a:r>
                <a:r>
                  <a:rPr lang="en-US" sz="1846" b="1" kern="0" dirty="0" err="1">
                    <a:ln w="10541" cmpd="sng">
                      <a:solidFill>
                        <a:srgbClr val="EAEAEA">
                          <a:shade val="88000"/>
                          <a:satMod val="110000"/>
                        </a:srgbClr>
                      </a:solidFill>
                      <a:prstDash val="solid"/>
                    </a:ln>
                    <a:gradFill>
                      <a:gsLst>
                        <a:gs pos="0">
                          <a:srgbClr val="EAEAEA">
                            <a:tint val="40000"/>
                            <a:satMod val="250000"/>
                          </a:srgbClr>
                        </a:gs>
                        <a:gs pos="9000">
                          <a:srgbClr val="EAEAEA">
                            <a:tint val="52000"/>
                            <a:satMod val="300000"/>
                          </a:srgbClr>
                        </a:gs>
                        <a:gs pos="50000">
                          <a:srgbClr val="EAEAEA">
                            <a:shade val="20000"/>
                            <a:satMod val="300000"/>
                          </a:srgbClr>
                        </a:gs>
                        <a:gs pos="79000">
                          <a:srgbClr val="EAEAEA">
                            <a:tint val="52000"/>
                            <a:satMod val="300000"/>
                          </a:srgbClr>
                        </a:gs>
                        <a:gs pos="100000">
                          <a:srgbClr val="EAEAEA">
                            <a:tint val="40000"/>
                            <a:satMod val="250000"/>
                          </a:srgbClr>
                        </a:gs>
                      </a:gsLst>
                      <a:lin ang="5400000"/>
                    </a:gradFill>
                    <a:latin typeface="BankGothic Lt BT" pitchFamily="34" charset="0"/>
                  </a:rPr>
                  <a:t>beinolharamein</a:t>
                </a:r>
                <a:r>
                  <a:rPr lang="en-US" sz="1846" b="1" kern="0" dirty="0">
                    <a:ln w="10541" cmpd="sng">
                      <a:solidFill>
                        <a:srgbClr val="EAEAEA">
                          <a:shade val="88000"/>
                          <a:satMod val="110000"/>
                        </a:srgbClr>
                      </a:solidFill>
                      <a:prstDash val="solid"/>
                    </a:ln>
                    <a:gradFill>
                      <a:gsLst>
                        <a:gs pos="0">
                          <a:srgbClr val="EAEAEA">
                            <a:tint val="40000"/>
                            <a:satMod val="250000"/>
                          </a:srgbClr>
                        </a:gs>
                        <a:gs pos="9000">
                          <a:srgbClr val="EAEAEA">
                            <a:tint val="52000"/>
                            <a:satMod val="300000"/>
                          </a:srgbClr>
                        </a:gs>
                        <a:gs pos="50000">
                          <a:srgbClr val="EAEAEA">
                            <a:shade val="20000"/>
                            <a:satMod val="300000"/>
                          </a:srgbClr>
                        </a:gs>
                        <a:gs pos="79000">
                          <a:srgbClr val="EAEAEA">
                            <a:tint val="52000"/>
                            <a:satMod val="300000"/>
                          </a:srgbClr>
                        </a:gs>
                        <a:gs pos="100000">
                          <a:srgbClr val="EAEAEA">
                            <a:tint val="40000"/>
                            <a:satMod val="250000"/>
                          </a:srgbClr>
                        </a:gs>
                      </a:gsLst>
                      <a:lin ang="5400000"/>
                    </a:gradFill>
                    <a:latin typeface="BankGothic Lt BT" pitchFamily="34" charset="0"/>
                  </a:rPr>
                  <a:t> of shiraz)</a:t>
                </a:r>
                <a:endParaRPr lang="fa-IR" sz="1846" b="1" kern="0" dirty="0">
                  <a:ln w="10541" cmpd="sng">
                    <a:solidFill>
                      <a:srgbClr val="EAEAEA">
                        <a:shade val="88000"/>
                        <a:satMod val="110000"/>
                      </a:srgbClr>
                    </a:solidFill>
                    <a:prstDash val="solid"/>
                  </a:ln>
                  <a:gradFill>
                    <a:gsLst>
                      <a:gs pos="0">
                        <a:srgbClr val="EAEAEA">
                          <a:tint val="40000"/>
                          <a:satMod val="250000"/>
                        </a:srgbClr>
                      </a:gs>
                      <a:gs pos="9000">
                        <a:srgbClr val="EAEAEA">
                          <a:tint val="52000"/>
                          <a:satMod val="300000"/>
                        </a:srgbClr>
                      </a:gs>
                      <a:gs pos="50000">
                        <a:srgbClr val="EAEAEA">
                          <a:shade val="20000"/>
                          <a:satMod val="300000"/>
                        </a:srgbClr>
                      </a:gs>
                      <a:gs pos="79000">
                        <a:srgbClr val="EAEAEA">
                          <a:tint val="52000"/>
                          <a:satMod val="300000"/>
                        </a:srgbClr>
                      </a:gs>
                      <a:gs pos="100000">
                        <a:srgbClr val="EAEAEA">
                          <a:tint val="40000"/>
                          <a:satMod val="250000"/>
                        </a:srgbClr>
                      </a:gs>
                    </a:gsLst>
                    <a:lin ang="5400000"/>
                  </a:gradFill>
                  <a:latin typeface="BankGothic Lt BT" pitchFamily="34" charset="0"/>
                </a:endParaRPr>
              </a:p>
            </p:txBody>
          </p:sp>
          <p:sp>
            <p:nvSpPr>
              <p:cNvPr id="8" name="Rectangle 7"/>
              <p:cNvSpPr/>
              <p:nvPr/>
            </p:nvSpPr>
            <p:spPr>
              <a:xfrm rot="16200000">
                <a:off x="-1131431" y="2276027"/>
                <a:ext cx="2786082" cy="377118"/>
              </a:xfrm>
              <a:prstGeom prst="rect">
                <a:avLst/>
              </a:prstGeom>
            </p:spPr>
            <p:txBody>
              <a:bodyPr wrap="square">
                <a:spAutoFit/>
                <a:scene3d>
                  <a:camera prst="orthographicFront"/>
                  <a:lightRig rig="glow" dir="tl">
                    <a:rot lat="0" lon="0" rev="5400000"/>
                  </a:lightRig>
                </a:scene3d>
                <a:sp3d contourW="12700">
                  <a:bevelT w="25400" h="25400"/>
                  <a:contourClr>
                    <a:schemeClr val="accent6">
                      <a:shade val="73000"/>
                    </a:schemeClr>
                  </a:contourClr>
                </a:sp3d>
              </a:bodyPr>
              <a:lstStyle/>
              <a:p>
                <a:pPr algn="ctr"/>
                <a:r>
                  <a:rPr lang="fa-IR" sz="1662" b="1" dirty="0">
                    <a:ln w="11430"/>
                    <a:gradFill>
                      <a:gsLst>
                        <a:gs pos="0">
                          <a:srgbClr val="555555">
                            <a:tint val="90000"/>
                            <a:satMod val="120000"/>
                          </a:srgbClr>
                        </a:gs>
                        <a:gs pos="25000">
                          <a:srgbClr val="555555">
                            <a:tint val="93000"/>
                            <a:satMod val="120000"/>
                          </a:srgbClr>
                        </a:gs>
                        <a:gs pos="50000">
                          <a:srgbClr val="555555">
                            <a:shade val="89000"/>
                            <a:satMod val="110000"/>
                          </a:srgbClr>
                        </a:gs>
                        <a:gs pos="75000">
                          <a:srgbClr val="555555">
                            <a:tint val="93000"/>
                            <a:satMod val="120000"/>
                          </a:srgbClr>
                        </a:gs>
                        <a:gs pos="100000">
                          <a:srgbClr val="555555">
                            <a:tint val="90000"/>
                            <a:satMod val="120000"/>
                          </a:srgbClr>
                        </a:gs>
                      </a:gsLst>
                      <a:lin ang="5400000"/>
                    </a:gradFill>
                    <a:effectLst>
                      <a:outerShdw blurRad="80000" dist="40000" dir="5040000" algn="tl">
                        <a:srgbClr val="000000">
                          <a:alpha val="30000"/>
                        </a:srgbClr>
                      </a:outerShdw>
                    </a:effectLst>
                    <a:cs typeface="B Kamran" pitchFamily="2" charset="-78"/>
                  </a:rPr>
                  <a:t>بین الحرمین شیراز</a:t>
                </a:r>
              </a:p>
            </p:txBody>
          </p:sp>
        </p:grpSp>
        <p:pic>
          <p:nvPicPr>
            <p:cNvPr id="235" name="Picture 6" descr="شاهچراغ؛ شیراز؛ عکس از آنوبانینی">
              <a:hlinkClick r:id="rId3"/>
            </p:cNvPr>
            <p:cNvPicPr>
              <a:picLocks noChangeAspect="1" noChangeArrowheads="1"/>
            </p:cNvPicPr>
            <p:nvPr/>
          </p:nvPicPr>
          <p:blipFill>
            <a:blip r:embed="rId4">
              <a:clrChange>
                <a:clrFrom>
                  <a:srgbClr val="03030F"/>
                </a:clrFrom>
                <a:clrTo>
                  <a:srgbClr val="03030F">
                    <a:alpha val="0"/>
                  </a:srgbClr>
                </a:clrTo>
              </a:clrChange>
            </a:blip>
            <a:srcRect/>
            <a:stretch>
              <a:fillRect/>
            </a:stretch>
          </p:blipFill>
          <p:spPr bwMode="auto">
            <a:xfrm>
              <a:off x="7212343" y="285728"/>
              <a:ext cx="1931657" cy="1191187"/>
            </a:xfrm>
            <a:prstGeom prst="rect">
              <a:avLst/>
            </a:prstGeom>
            <a:ln>
              <a:noFill/>
            </a:ln>
            <a:effectLst>
              <a:outerShdw blurRad="50800" dist="38100" dir="2700000" algn="tl" rotWithShape="0">
                <a:prstClr val="black">
                  <a:alpha val="40000"/>
                </a:prstClr>
              </a:outerShdw>
              <a:softEdge rad="63500"/>
            </a:effectLst>
          </p:spPr>
        </p:pic>
        <p:pic>
          <p:nvPicPr>
            <p:cNvPr id="1028" name="Picture 4" descr="E:\baft farsoode\ax\pic\shahchw.jpg"/>
            <p:cNvPicPr>
              <a:picLocks noChangeAspect="1" noChangeArrowheads="1"/>
            </p:cNvPicPr>
            <p:nvPr/>
          </p:nvPicPr>
          <p:blipFill>
            <a:blip r:embed="rId5" cstate="screen">
              <a:clrChange>
                <a:clrFrom>
                  <a:srgbClr val="BEE2FA"/>
                </a:clrFrom>
                <a:clrTo>
                  <a:srgbClr val="BEE2FA">
                    <a:alpha val="0"/>
                  </a:srgbClr>
                </a:clrTo>
              </a:clrChange>
              <a:extLst>
                <a:ext uri="{28A0092B-C50C-407E-A947-70E740481C1C}">
                  <a14:useLocalDpi xmlns:a14="http://schemas.microsoft.com/office/drawing/2010/main"/>
                </a:ext>
              </a:extLst>
            </a:blip>
            <a:srcRect/>
            <a:stretch>
              <a:fillRect/>
            </a:stretch>
          </p:blipFill>
          <p:spPr bwMode="auto">
            <a:xfrm>
              <a:off x="0" y="0"/>
              <a:ext cx="1813436" cy="1464431"/>
            </a:xfrm>
            <a:prstGeom prst="rect">
              <a:avLst/>
            </a:prstGeom>
            <a:ln>
              <a:noFill/>
            </a:ln>
            <a:effectLst>
              <a:outerShdw blurRad="50800" dist="38100" dir="2700000" algn="tl" rotWithShape="0">
                <a:prstClr val="black">
                  <a:alpha val="40000"/>
                </a:prstClr>
              </a:outerShdw>
              <a:softEdge rad="63500"/>
            </a:effectLst>
          </p:spPr>
        </p:pic>
        <p:cxnSp>
          <p:nvCxnSpPr>
            <p:cNvPr id="263" name="Straight Connector 262"/>
            <p:cNvCxnSpPr/>
            <p:nvPr/>
          </p:nvCxnSpPr>
          <p:spPr bwMode="auto">
            <a:xfrm rot="5400000">
              <a:off x="-1535949" y="4179099"/>
              <a:ext cx="4071966" cy="1588"/>
            </a:xfrm>
            <a:prstGeom prst="line">
              <a:avLst/>
            </a:prstGeom>
            <a:ln cmpd="dbl">
              <a:solidFill>
                <a:srgbClr val="D1D1D1"/>
              </a:solidFill>
              <a:prstDash val="solid"/>
              <a:headEnd type="none" w="sm" len="sm"/>
              <a:tailEnd type="none" w="sm" len="sm"/>
            </a:ln>
          </p:spPr>
          <p:style>
            <a:lnRef idx="3">
              <a:schemeClr val="accent1"/>
            </a:lnRef>
            <a:fillRef idx="0">
              <a:schemeClr val="accent1"/>
            </a:fillRef>
            <a:effectRef idx="2">
              <a:schemeClr val="accent1"/>
            </a:effectRef>
            <a:fontRef idx="minor">
              <a:schemeClr val="tx1"/>
            </a:fontRef>
          </p:style>
        </p:cxnSp>
      </p:grpSp>
      <p:sp>
        <p:nvSpPr>
          <p:cNvPr id="266" name="Rectangle 265"/>
          <p:cNvSpPr/>
          <p:nvPr/>
        </p:nvSpPr>
        <p:spPr bwMode="auto">
          <a:xfrm>
            <a:off x="785786" y="1780431"/>
            <a:ext cx="8143932" cy="3033367"/>
          </a:xfrm>
          <a:prstGeom prst="rect">
            <a:avLst/>
          </a:prstGeom>
          <a:solidFill>
            <a:schemeClr val="accent1">
              <a:alpha val="70000"/>
            </a:schemeClr>
          </a:solidFill>
          <a:ln w="12700" cap="sq" cmpd="sng" algn="ctr">
            <a:noFill/>
            <a:prstDash val="solid"/>
            <a:round/>
            <a:headEnd type="none" w="sm" len="sm"/>
            <a:tailEnd type="none" w="sm" len="sm"/>
          </a:ln>
          <a:effectLst>
            <a:softEdge rad="635000"/>
          </a:effectLst>
        </p:spPr>
        <p:txBody>
          <a:bodyPr vert="horz" wrap="square" lIns="84406" tIns="42203" rIns="84406" bIns="42203" numCol="1" rtlCol="1" anchor="t" anchorCtr="0" compatLnSpc="1">
            <a:prstTxWarp prst="textNoShape">
              <a:avLst/>
            </a:prstTxWarp>
          </a:bodyPr>
          <a:lstStyle/>
          <a:p>
            <a:pPr algn="l" rtl="0" fontAlgn="base">
              <a:spcBef>
                <a:spcPct val="0"/>
              </a:spcBef>
              <a:spcAft>
                <a:spcPct val="0"/>
              </a:spcAft>
            </a:pPr>
            <a:endParaRPr kumimoji="1" lang="fa-IR" sz="2215">
              <a:solidFill>
                <a:srgbClr val="000000"/>
              </a:solidFill>
              <a:latin typeface="Times New Roman" pitchFamily="18" charset="0"/>
            </a:endParaRPr>
          </a:p>
        </p:txBody>
      </p:sp>
      <p:pic>
        <p:nvPicPr>
          <p:cNvPr id="30" name="Picture 3" descr="b8 copy"/>
          <p:cNvPicPr>
            <a:picLocks noChangeAspect="1" noChangeArrowheads="1"/>
          </p:cNvPicPr>
          <p:nvPr/>
        </p:nvPicPr>
        <p:blipFill>
          <a:blip r:embed="rId6">
            <a:clrChange>
              <a:clrFrom>
                <a:srgbClr val="000000"/>
              </a:clrFrom>
              <a:clrTo>
                <a:srgbClr val="000000">
                  <a:alpha val="0"/>
                </a:srgbClr>
              </a:clrTo>
            </a:clrChange>
          </a:blip>
          <a:srcRect/>
          <a:stretch>
            <a:fillRect/>
          </a:stretch>
        </p:blipFill>
        <p:spPr bwMode="auto">
          <a:xfrm>
            <a:off x="-304354" y="697779"/>
            <a:ext cx="9752707" cy="6753730"/>
          </a:xfrm>
          <a:prstGeom prst="rect">
            <a:avLst/>
          </a:prstGeom>
          <a:noFill/>
        </p:spPr>
      </p:pic>
      <p:sp>
        <p:nvSpPr>
          <p:cNvPr id="31" name="Text Box 4"/>
          <p:cNvSpPr txBox="1">
            <a:spLocks noChangeArrowheads="1"/>
          </p:cNvSpPr>
          <p:nvPr/>
        </p:nvSpPr>
        <p:spPr bwMode="auto">
          <a:xfrm>
            <a:off x="5231982" y="1780431"/>
            <a:ext cx="1656326" cy="681684"/>
          </a:xfrm>
          <a:prstGeom prst="rect">
            <a:avLst/>
          </a:prstGeom>
          <a:noFill/>
          <a:ln w="9525">
            <a:noFill/>
            <a:miter lim="800000"/>
            <a:headEnd/>
            <a:tailEnd/>
          </a:ln>
          <a:effectLst/>
        </p:spPr>
        <p:txBody>
          <a:bodyPr wrap="none" lIns="84347" tIns="42175" rIns="84347" bIns="42175">
            <a:spAutoFit/>
          </a:bodyPr>
          <a:lstStyle/>
          <a:p>
            <a:pPr algn="ctr" defTabSz="843914"/>
            <a:r>
              <a:rPr lang="en-US" sz="1292" dirty="0">
                <a:solidFill>
                  <a:srgbClr val="000000"/>
                </a:solidFill>
              </a:rPr>
              <a:t>Ground floor level – </a:t>
            </a:r>
          </a:p>
          <a:p>
            <a:pPr algn="ctr" defTabSz="843914"/>
            <a:r>
              <a:rPr lang="en-US" sz="1292" dirty="0">
                <a:solidFill>
                  <a:srgbClr val="000000"/>
                </a:solidFill>
              </a:rPr>
              <a:t>Commercial</a:t>
            </a:r>
          </a:p>
          <a:p>
            <a:pPr algn="ctr" defTabSz="843914"/>
            <a:r>
              <a:rPr lang="en-US" sz="1292" dirty="0">
                <a:solidFill>
                  <a:srgbClr val="000000"/>
                </a:solidFill>
              </a:rPr>
              <a:t>accommodation</a:t>
            </a:r>
          </a:p>
        </p:txBody>
      </p:sp>
      <p:grpSp>
        <p:nvGrpSpPr>
          <p:cNvPr id="32" name="Group 5"/>
          <p:cNvGrpSpPr>
            <a:grpSpLocks/>
          </p:cNvGrpSpPr>
          <p:nvPr/>
        </p:nvGrpSpPr>
        <p:grpSpPr bwMode="auto">
          <a:xfrm>
            <a:off x="146144" y="2128476"/>
            <a:ext cx="8548879" cy="4241923"/>
            <a:chOff x="92" y="832"/>
            <a:chExt cx="5385" cy="2895"/>
          </a:xfrm>
        </p:grpSpPr>
        <p:sp>
          <p:nvSpPr>
            <p:cNvPr id="33" name="Oval 6"/>
            <p:cNvSpPr>
              <a:spLocks noChangeArrowheads="1"/>
            </p:cNvSpPr>
            <p:nvPr/>
          </p:nvSpPr>
          <p:spPr bwMode="auto">
            <a:xfrm>
              <a:off x="5139" y="832"/>
              <a:ext cx="338" cy="164"/>
            </a:xfrm>
            <a:prstGeom prst="ellipse">
              <a:avLst/>
            </a:prstGeom>
            <a:solidFill>
              <a:srgbClr val="FF6600"/>
            </a:solidFill>
            <a:ln w="9525">
              <a:solidFill>
                <a:schemeClr val="tx1"/>
              </a:solidFill>
              <a:round/>
              <a:headEnd/>
              <a:tailEnd/>
            </a:ln>
            <a:effectLst/>
          </p:spPr>
          <p:txBody>
            <a:bodyPr wrap="none" anchor="ctr"/>
            <a:lstStyle/>
            <a:p>
              <a:endParaRPr lang="fa-IR" sz="1662">
                <a:solidFill>
                  <a:srgbClr val="000000"/>
                </a:solidFill>
              </a:endParaRPr>
            </a:p>
          </p:txBody>
        </p:sp>
        <p:sp>
          <p:nvSpPr>
            <p:cNvPr id="34" name="Oval 7"/>
            <p:cNvSpPr>
              <a:spLocks noChangeArrowheads="1"/>
            </p:cNvSpPr>
            <p:nvPr/>
          </p:nvSpPr>
          <p:spPr bwMode="auto">
            <a:xfrm>
              <a:off x="92" y="3063"/>
              <a:ext cx="421" cy="357"/>
            </a:xfrm>
            <a:prstGeom prst="ellipse">
              <a:avLst/>
            </a:prstGeom>
            <a:solidFill>
              <a:srgbClr val="FF6600"/>
            </a:solidFill>
            <a:ln w="9525">
              <a:solidFill>
                <a:schemeClr val="tx1"/>
              </a:solidFill>
              <a:round/>
              <a:headEnd/>
              <a:tailEnd/>
            </a:ln>
            <a:effectLst/>
          </p:spPr>
          <p:txBody>
            <a:bodyPr wrap="none" anchor="ctr"/>
            <a:lstStyle/>
            <a:p>
              <a:endParaRPr lang="fa-IR" sz="1662">
                <a:solidFill>
                  <a:srgbClr val="000000"/>
                </a:solidFill>
              </a:endParaRPr>
            </a:p>
          </p:txBody>
        </p:sp>
        <p:sp>
          <p:nvSpPr>
            <p:cNvPr id="35" name="Text Box 8"/>
            <p:cNvSpPr txBox="1">
              <a:spLocks noChangeArrowheads="1"/>
            </p:cNvSpPr>
            <p:nvPr/>
          </p:nvSpPr>
          <p:spPr bwMode="auto">
            <a:xfrm>
              <a:off x="1800" y="3115"/>
              <a:ext cx="1235" cy="612"/>
            </a:xfrm>
            <a:prstGeom prst="rect">
              <a:avLst/>
            </a:prstGeom>
            <a:noFill/>
            <a:ln w="9525">
              <a:noFill/>
              <a:miter lim="800000"/>
              <a:headEnd/>
              <a:tailEnd/>
            </a:ln>
            <a:effectLst/>
          </p:spPr>
          <p:txBody>
            <a:bodyPr wrap="none" lIns="99889" tIns="49947" rIns="99889" bIns="49947">
              <a:spAutoFit/>
            </a:bodyPr>
            <a:lstStyle/>
            <a:p>
              <a:pPr algn="ctr" defTabSz="843914"/>
              <a:r>
                <a:rPr lang="en-US" sz="1292" dirty="0">
                  <a:solidFill>
                    <a:srgbClr val="000000"/>
                  </a:solidFill>
                </a:rPr>
                <a:t>Interface with existing</a:t>
              </a:r>
            </a:p>
            <a:p>
              <a:pPr algn="ctr" defTabSz="843914"/>
              <a:r>
                <a:rPr lang="en-US" sz="1292" dirty="0">
                  <a:solidFill>
                    <a:srgbClr val="000000"/>
                  </a:solidFill>
                </a:rPr>
                <a:t>Streets. Provide small</a:t>
              </a:r>
            </a:p>
            <a:p>
              <a:pPr algn="ctr" defTabSz="843914"/>
              <a:r>
                <a:rPr lang="en-US" sz="1292" dirty="0">
                  <a:solidFill>
                    <a:srgbClr val="000000"/>
                  </a:solidFill>
                </a:rPr>
                <a:t>Public square. Taxi drop</a:t>
              </a:r>
            </a:p>
            <a:p>
              <a:pPr algn="ctr" defTabSz="843914"/>
              <a:r>
                <a:rPr lang="en-US" sz="1292" dirty="0">
                  <a:solidFill>
                    <a:srgbClr val="000000"/>
                  </a:solidFill>
                </a:rPr>
                <a:t>off</a:t>
              </a:r>
            </a:p>
          </p:txBody>
        </p:sp>
      </p:grpSp>
    </p:spTree>
    <p:extLst>
      <p:ext uri="{BB962C8B-B14F-4D97-AF65-F5344CB8AC3E}">
        <p14:creationId xmlns:p14="http://schemas.microsoft.com/office/powerpoint/2010/main" val="16128205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wipe(down)">
                                      <p:cBhvr>
                                        <p:cTn id="7" dur="20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66"/>
          <p:cNvGrpSpPr/>
          <p:nvPr/>
        </p:nvGrpSpPr>
        <p:grpSpPr>
          <a:xfrm>
            <a:off x="0" y="263769"/>
            <a:ext cx="9144000" cy="6327790"/>
            <a:chOff x="0" y="0"/>
            <a:chExt cx="9144000" cy="6855106"/>
          </a:xfrm>
        </p:grpSpPr>
        <p:pic>
          <p:nvPicPr>
            <p:cNvPr id="3" name="Picture 2" descr="E:\baft farsoode\ax\pic\bird%20view.jpg"/>
            <p:cNvPicPr>
              <a:picLocks noChangeAspect="1" noChangeArrowheads="1"/>
            </p:cNvPicPr>
            <p:nvPr/>
          </p:nvPicPr>
          <p:blipFill>
            <a:blip r:embed="rId2">
              <a:clrChange>
                <a:clrFrom>
                  <a:srgbClr val="000000"/>
                </a:clrFrom>
                <a:clrTo>
                  <a:srgbClr val="000000">
                    <a:alpha val="0"/>
                  </a:srgbClr>
                </a:clrTo>
              </a:clrChange>
              <a:duotone>
                <a:schemeClr val="accent6">
                  <a:shade val="45000"/>
                  <a:satMod val="135000"/>
                </a:schemeClr>
                <a:prstClr val="white"/>
              </a:duotone>
              <a:lum bright="20000" contrast="-75000"/>
            </a:blip>
            <a:srcRect/>
            <a:stretch>
              <a:fillRect/>
            </a:stretch>
          </p:blipFill>
          <p:spPr bwMode="auto">
            <a:xfrm>
              <a:off x="0" y="2694698"/>
              <a:ext cx="9144000" cy="4160408"/>
            </a:xfrm>
            <a:prstGeom prst="rect">
              <a:avLst/>
            </a:prstGeom>
            <a:ln>
              <a:noFill/>
            </a:ln>
            <a:effectLst>
              <a:outerShdw blurRad="50800" dist="50800" dir="2700000" algn="tl" rotWithShape="0">
                <a:schemeClr val="tx1">
                  <a:alpha val="40000"/>
                </a:schemeClr>
              </a:outerShdw>
            </a:effectLst>
          </p:spPr>
        </p:pic>
        <p:grpSp>
          <p:nvGrpSpPr>
            <p:cNvPr id="4" name="Group 259"/>
            <p:cNvGrpSpPr/>
            <p:nvPr/>
          </p:nvGrpSpPr>
          <p:grpSpPr>
            <a:xfrm flipV="1">
              <a:off x="271048" y="857232"/>
              <a:ext cx="5944026" cy="4143404"/>
              <a:chOff x="-236" y="1676402"/>
              <a:chExt cx="5944026" cy="5181601"/>
            </a:xfrm>
          </p:grpSpPr>
          <p:sp>
            <p:nvSpPr>
              <p:cNvPr id="250" name="Rectangle 25"/>
              <p:cNvSpPr>
                <a:spLocks noChangeArrowheads="1"/>
              </p:cNvSpPr>
              <p:nvPr/>
            </p:nvSpPr>
            <p:spPr bwMode="auto">
              <a:xfrm>
                <a:off x="329988" y="4038602"/>
                <a:ext cx="165112" cy="2667001"/>
              </a:xfrm>
              <a:prstGeom prst="rect">
                <a:avLst/>
              </a:prstGeom>
              <a:gradFill rotWithShape="1">
                <a:gsLst>
                  <a:gs pos="0">
                    <a:schemeClr val="bg1">
                      <a:lumMod val="65000"/>
                    </a:schemeClr>
                  </a:gs>
                  <a:gs pos="100000">
                    <a:srgbClr val="FFFFCC"/>
                  </a:gs>
                </a:gsLst>
                <a:lin ang="5400000" scaled="1"/>
              </a:gradFill>
              <a:ln w="9525">
                <a:noFill/>
                <a:miter lim="800000"/>
                <a:headEnd/>
                <a:tailEnd/>
              </a:ln>
              <a:effectLst/>
            </p:spPr>
            <p:txBody>
              <a:bodyPr wrap="none" anchor="ctr"/>
              <a:lstStyle/>
              <a:p>
                <a:pPr>
                  <a:defRPr/>
                </a:pPr>
                <a:endParaRPr lang="fa-IR" sz="1662" kern="0">
                  <a:solidFill>
                    <a:sysClr val="windowText" lastClr="000000"/>
                  </a:solidFill>
                </a:endParaRPr>
              </a:p>
            </p:txBody>
          </p:sp>
          <p:sp>
            <p:nvSpPr>
              <p:cNvPr id="251" name="Rectangle 26"/>
              <p:cNvSpPr>
                <a:spLocks noChangeArrowheads="1"/>
              </p:cNvSpPr>
              <p:nvPr/>
            </p:nvSpPr>
            <p:spPr bwMode="auto">
              <a:xfrm>
                <a:off x="164876" y="6400803"/>
                <a:ext cx="3219681" cy="152400"/>
              </a:xfrm>
              <a:prstGeom prst="rect">
                <a:avLst/>
              </a:prstGeom>
              <a:gradFill rotWithShape="1">
                <a:gsLst>
                  <a:gs pos="0">
                    <a:srgbClr val="FFFFCC"/>
                  </a:gs>
                  <a:gs pos="100000">
                    <a:srgbClr val="FFFFCC">
                      <a:gamma/>
                      <a:shade val="46275"/>
                      <a:invGamma/>
                    </a:srgbClr>
                  </a:gs>
                </a:gsLst>
                <a:lin ang="0" scaled="1"/>
              </a:gradFill>
              <a:ln w="9525">
                <a:noFill/>
                <a:miter lim="800000"/>
                <a:headEnd/>
                <a:tailEnd/>
              </a:ln>
              <a:effectLst/>
            </p:spPr>
            <p:txBody>
              <a:bodyPr wrap="none" anchor="ctr"/>
              <a:lstStyle/>
              <a:p>
                <a:pPr>
                  <a:defRPr/>
                </a:pPr>
                <a:endParaRPr lang="fa-IR" sz="1662" kern="0">
                  <a:solidFill>
                    <a:sysClr val="windowText" lastClr="000000"/>
                  </a:solidFill>
                </a:endParaRPr>
              </a:p>
            </p:txBody>
          </p:sp>
          <p:sp>
            <p:nvSpPr>
              <p:cNvPr id="252" name="Rectangle 27"/>
              <p:cNvSpPr>
                <a:spLocks noChangeArrowheads="1"/>
              </p:cNvSpPr>
              <p:nvPr/>
            </p:nvSpPr>
            <p:spPr bwMode="auto">
              <a:xfrm>
                <a:off x="495100" y="5791203"/>
                <a:ext cx="82556" cy="609600"/>
              </a:xfrm>
              <a:prstGeom prst="rect">
                <a:avLst/>
              </a:prstGeom>
              <a:solidFill>
                <a:srgbClr val="CC9900"/>
              </a:solidFill>
              <a:ln w="9525">
                <a:noFill/>
                <a:miter lim="800000"/>
                <a:headEnd/>
                <a:tailEnd/>
              </a:ln>
              <a:effectLst/>
            </p:spPr>
            <p:txBody>
              <a:bodyPr wrap="none" anchor="ctr"/>
              <a:lstStyle/>
              <a:p>
                <a:pPr>
                  <a:defRPr/>
                </a:pPr>
                <a:endParaRPr lang="fa-IR" sz="1662" kern="0">
                  <a:solidFill>
                    <a:sysClr val="windowText" lastClr="000000"/>
                  </a:solidFill>
                </a:endParaRPr>
              </a:p>
            </p:txBody>
          </p:sp>
          <p:sp>
            <p:nvSpPr>
              <p:cNvPr id="253" name="Rectangle 28"/>
              <p:cNvSpPr>
                <a:spLocks noChangeArrowheads="1"/>
              </p:cNvSpPr>
              <p:nvPr/>
            </p:nvSpPr>
            <p:spPr bwMode="auto">
              <a:xfrm rot="5400000">
                <a:off x="828501" y="6073757"/>
                <a:ext cx="76200" cy="577891"/>
              </a:xfrm>
              <a:prstGeom prst="rect">
                <a:avLst/>
              </a:prstGeom>
              <a:solidFill>
                <a:srgbClr val="CC9900"/>
              </a:solidFill>
              <a:ln w="9525">
                <a:noFill/>
                <a:miter lim="800000"/>
                <a:headEnd/>
                <a:tailEnd/>
              </a:ln>
              <a:effectLst/>
            </p:spPr>
            <p:txBody>
              <a:bodyPr wrap="none" anchor="ctr"/>
              <a:lstStyle/>
              <a:p>
                <a:pPr>
                  <a:defRPr/>
                </a:pPr>
                <a:endParaRPr lang="fa-IR" sz="1662" kern="0">
                  <a:solidFill>
                    <a:sysClr val="windowText" lastClr="000000"/>
                  </a:solidFill>
                </a:endParaRPr>
              </a:p>
            </p:txBody>
          </p:sp>
          <p:sp>
            <p:nvSpPr>
              <p:cNvPr id="254" name="Line 29"/>
              <p:cNvSpPr>
                <a:spLocks noChangeShapeType="1"/>
              </p:cNvSpPr>
              <p:nvPr/>
            </p:nvSpPr>
            <p:spPr bwMode="auto">
              <a:xfrm>
                <a:off x="3384557" y="6477003"/>
                <a:ext cx="1568562" cy="0"/>
              </a:xfrm>
              <a:prstGeom prst="line">
                <a:avLst/>
              </a:prstGeom>
              <a:ln w="12700">
                <a:prstDash val="sysDot"/>
                <a:headEnd/>
                <a:tailEnd/>
              </a:ln>
            </p:spPr>
            <p:style>
              <a:lnRef idx="1">
                <a:schemeClr val="dk1"/>
              </a:lnRef>
              <a:fillRef idx="0">
                <a:schemeClr val="dk1"/>
              </a:fillRef>
              <a:effectRef idx="0">
                <a:schemeClr val="dk1"/>
              </a:effectRef>
              <a:fontRef idx="minor">
                <a:schemeClr val="tx1"/>
              </a:fontRef>
            </p:style>
            <p:txBody>
              <a:bodyPr/>
              <a:lstStyle/>
              <a:p>
                <a:pPr>
                  <a:defRPr/>
                </a:pPr>
                <a:endParaRPr lang="fa-IR" sz="1662" kern="0">
                  <a:solidFill>
                    <a:sysClr val="windowText" lastClr="000000"/>
                  </a:solidFill>
                </a:endParaRPr>
              </a:p>
            </p:txBody>
          </p:sp>
          <p:sp>
            <p:nvSpPr>
              <p:cNvPr id="255" name="Line 30"/>
              <p:cNvSpPr>
                <a:spLocks noChangeShapeType="1"/>
              </p:cNvSpPr>
              <p:nvPr/>
            </p:nvSpPr>
            <p:spPr bwMode="auto">
              <a:xfrm>
                <a:off x="3384557" y="6553203"/>
                <a:ext cx="2559233" cy="0"/>
              </a:xfrm>
              <a:prstGeom prst="line">
                <a:avLst/>
              </a:prstGeom>
              <a:ln w="19050">
                <a:prstDash val="sysDot"/>
                <a:headEnd/>
                <a:tailEnd/>
              </a:ln>
            </p:spPr>
            <p:style>
              <a:lnRef idx="1">
                <a:schemeClr val="accent1"/>
              </a:lnRef>
              <a:fillRef idx="0">
                <a:schemeClr val="accent1"/>
              </a:fillRef>
              <a:effectRef idx="0">
                <a:schemeClr val="accent1"/>
              </a:effectRef>
              <a:fontRef idx="minor">
                <a:schemeClr val="tx1"/>
              </a:fontRef>
            </p:style>
            <p:txBody>
              <a:bodyPr/>
              <a:lstStyle/>
              <a:p>
                <a:pPr>
                  <a:defRPr/>
                </a:pPr>
                <a:endParaRPr lang="fa-IR" sz="1662" kern="0">
                  <a:solidFill>
                    <a:sysClr val="windowText" lastClr="000000"/>
                  </a:solidFill>
                </a:endParaRPr>
              </a:p>
            </p:txBody>
          </p:sp>
          <p:sp>
            <p:nvSpPr>
              <p:cNvPr id="256" name="Line 32"/>
              <p:cNvSpPr>
                <a:spLocks noChangeShapeType="1"/>
              </p:cNvSpPr>
              <p:nvPr/>
            </p:nvSpPr>
            <p:spPr bwMode="auto">
              <a:xfrm flipH="1">
                <a:off x="-236" y="6477003"/>
                <a:ext cx="3384793" cy="0"/>
              </a:xfrm>
              <a:prstGeom prst="line">
                <a:avLst/>
              </a:prstGeom>
              <a:noFill/>
              <a:ln w="22225">
                <a:solidFill>
                  <a:srgbClr val="9383B3"/>
                </a:solidFill>
                <a:prstDash val="sysDot"/>
                <a:round/>
                <a:headEnd/>
                <a:tailEnd/>
              </a:ln>
              <a:effectLst/>
            </p:spPr>
            <p:txBody>
              <a:bodyPr/>
              <a:lstStyle/>
              <a:p>
                <a:pPr>
                  <a:defRPr/>
                </a:pPr>
                <a:endParaRPr lang="fa-IR" sz="1662" kern="0">
                  <a:solidFill>
                    <a:sysClr val="windowText" lastClr="000000"/>
                  </a:solidFill>
                </a:endParaRPr>
              </a:p>
            </p:txBody>
          </p:sp>
          <p:sp>
            <p:nvSpPr>
              <p:cNvPr id="257" name="Line 33"/>
              <p:cNvSpPr>
                <a:spLocks noChangeShapeType="1"/>
              </p:cNvSpPr>
              <p:nvPr/>
            </p:nvSpPr>
            <p:spPr bwMode="auto">
              <a:xfrm flipV="1">
                <a:off x="412544" y="4038602"/>
                <a:ext cx="0" cy="2819401"/>
              </a:xfrm>
              <a:prstGeom prst="line">
                <a:avLst/>
              </a:prstGeom>
              <a:noFill/>
              <a:ln w="22225">
                <a:solidFill>
                  <a:srgbClr val="9383B3"/>
                </a:solidFill>
                <a:prstDash val="sysDot"/>
                <a:round/>
                <a:headEnd/>
                <a:tailEnd/>
              </a:ln>
              <a:effectLst/>
            </p:spPr>
            <p:txBody>
              <a:bodyPr/>
              <a:lstStyle/>
              <a:p>
                <a:pPr>
                  <a:defRPr/>
                </a:pPr>
                <a:endParaRPr lang="fa-IR" sz="1662" kern="0">
                  <a:solidFill>
                    <a:sysClr val="windowText" lastClr="000000"/>
                  </a:solidFill>
                </a:endParaRPr>
              </a:p>
            </p:txBody>
          </p:sp>
          <p:sp>
            <p:nvSpPr>
              <p:cNvPr id="258" name="Line 34"/>
              <p:cNvSpPr>
                <a:spLocks noChangeShapeType="1"/>
              </p:cNvSpPr>
              <p:nvPr/>
            </p:nvSpPr>
            <p:spPr bwMode="auto">
              <a:xfrm flipV="1">
                <a:off x="412544" y="2362202"/>
                <a:ext cx="0" cy="1676400"/>
              </a:xfrm>
              <a:prstGeom prst="line">
                <a:avLst/>
              </a:prstGeom>
              <a:ln w="12700">
                <a:prstDash val="sysDot"/>
                <a:headEnd/>
                <a:tailEnd/>
              </a:ln>
            </p:spPr>
            <p:style>
              <a:lnRef idx="1">
                <a:schemeClr val="dk1"/>
              </a:lnRef>
              <a:fillRef idx="0">
                <a:schemeClr val="dk1"/>
              </a:fillRef>
              <a:effectRef idx="0">
                <a:schemeClr val="dk1"/>
              </a:effectRef>
              <a:fontRef idx="minor">
                <a:schemeClr val="tx1"/>
              </a:fontRef>
            </p:style>
            <p:txBody>
              <a:bodyPr/>
              <a:lstStyle/>
              <a:p>
                <a:pPr>
                  <a:defRPr/>
                </a:pPr>
                <a:endParaRPr lang="fa-IR" sz="1662" kern="0">
                  <a:solidFill>
                    <a:sysClr val="windowText" lastClr="000000"/>
                  </a:solidFill>
                </a:endParaRPr>
              </a:p>
            </p:txBody>
          </p:sp>
          <p:sp>
            <p:nvSpPr>
              <p:cNvPr id="259" name="Line 35"/>
              <p:cNvSpPr>
                <a:spLocks noChangeShapeType="1"/>
              </p:cNvSpPr>
              <p:nvPr/>
            </p:nvSpPr>
            <p:spPr bwMode="auto">
              <a:xfrm flipV="1">
                <a:off x="329988" y="1676402"/>
                <a:ext cx="0" cy="2362200"/>
              </a:xfrm>
              <a:prstGeom prst="line">
                <a:avLst/>
              </a:prstGeom>
              <a:ln w="19050">
                <a:prstDash val="sysDot"/>
                <a:headEnd/>
                <a:tailEnd/>
              </a:ln>
            </p:spPr>
            <p:style>
              <a:lnRef idx="1">
                <a:schemeClr val="accent1"/>
              </a:lnRef>
              <a:fillRef idx="0">
                <a:schemeClr val="accent1"/>
              </a:fillRef>
              <a:effectRef idx="0">
                <a:schemeClr val="accent1"/>
              </a:effectRef>
              <a:fontRef idx="minor">
                <a:schemeClr val="tx1"/>
              </a:fontRef>
            </p:style>
            <p:txBody>
              <a:bodyPr/>
              <a:lstStyle/>
              <a:p>
                <a:pPr>
                  <a:defRPr/>
                </a:pPr>
                <a:endParaRPr lang="fa-IR" sz="1662" kern="0">
                  <a:solidFill>
                    <a:sysClr val="windowText" lastClr="000000"/>
                  </a:solidFill>
                </a:endParaRPr>
              </a:p>
            </p:txBody>
          </p:sp>
        </p:grpSp>
        <p:grpSp>
          <p:nvGrpSpPr>
            <p:cNvPr id="5" name="Group 15"/>
            <p:cNvGrpSpPr/>
            <p:nvPr/>
          </p:nvGrpSpPr>
          <p:grpSpPr>
            <a:xfrm>
              <a:off x="67432" y="538679"/>
              <a:ext cx="5218950" cy="3318948"/>
              <a:chOff x="73051" y="538679"/>
              <a:chExt cx="5653862" cy="3318948"/>
            </a:xfrm>
          </p:grpSpPr>
          <p:sp>
            <p:nvSpPr>
              <p:cNvPr id="7" name="Rectangle 6"/>
              <p:cNvSpPr/>
              <p:nvPr/>
            </p:nvSpPr>
            <p:spPr>
              <a:xfrm>
                <a:off x="1824455" y="538679"/>
                <a:ext cx="3902458" cy="407750"/>
              </a:xfrm>
              <a:prstGeom prst="rect">
                <a:avLst/>
              </a:prstGeom>
            </p:spPr>
            <p:txBody>
              <a:bodyPr wrap="none">
                <a:spAutoFit/>
              </a:bodyPr>
              <a:lstStyle/>
              <a:p>
                <a:pPr>
                  <a:defRPr/>
                </a:pPr>
                <a:r>
                  <a:rPr lang="en-US" sz="1846" b="1" kern="0" dirty="0">
                    <a:ln w="10541" cmpd="sng">
                      <a:solidFill>
                        <a:srgbClr val="EAEAEA">
                          <a:shade val="88000"/>
                          <a:satMod val="110000"/>
                        </a:srgbClr>
                      </a:solidFill>
                      <a:prstDash val="solid"/>
                    </a:ln>
                    <a:gradFill>
                      <a:gsLst>
                        <a:gs pos="0">
                          <a:srgbClr val="EAEAEA">
                            <a:tint val="40000"/>
                            <a:satMod val="250000"/>
                          </a:srgbClr>
                        </a:gs>
                        <a:gs pos="9000">
                          <a:srgbClr val="EAEAEA">
                            <a:tint val="52000"/>
                            <a:satMod val="300000"/>
                          </a:srgbClr>
                        </a:gs>
                        <a:gs pos="50000">
                          <a:srgbClr val="EAEAEA">
                            <a:shade val="20000"/>
                            <a:satMod val="300000"/>
                          </a:srgbClr>
                        </a:gs>
                        <a:gs pos="79000">
                          <a:srgbClr val="EAEAEA">
                            <a:tint val="52000"/>
                            <a:satMod val="300000"/>
                          </a:srgbClr>
                        </a:gs>
                        <a:gs pos="100000">
                          <a:srgbClr val="EAEAEA">
                            <a:tint val="40000"/>
                            <a:satMod val="250000"/>
                          </a:srgbClr>
                        </a:gs>
                      </a:gsLst>
                      <a:lin ang="5400000"/>
                    </a:gradFill>
                    <a:latin typeface="BankGothic Lt BT" pitchFamily="34" charset="0"/>
                  </a:rPr>
                  <a:t>(</a:t>
                </a:r>
                <a:r>
                  <a:rPr lang="en-US" sz="1846" b="1" kern="0" dirty="0" err="1">
                    <a:ln w="10541" cmpd="sng">
                      <a:solidFill>
                        <a:srgbClr val="EAEAEA">
                          <a:shade val="88000"/>
                          <a:satMod val="110000"/>
                        </a:srgbClr>
                      </a:solidFill>
                      <a:prstDash val="solid"/>
                    </a:ln>
                    <a:gradFill>
                      <a:gsLst>
                        <a:gs pos="0">
                          <a:srgbClr val="EAEAEA">
                            <a:tint val="40000"/>
                            <a:satMod val="250000"/>
                          </a:srgbClr>
                        </a:gs>
                        <a:gs pos="9000">
                          <a:srgbClr val="EAEAEA">
                            <a:tint val="52000"/>
                            <a:satMod val="300000"/>
                          </a:srgbClr>
                        </a:gs>
                        <a:gs pos="50000">
                          <a:srgbClr val="EAEAEA">
                            <a:shade val="20000"/>
                            <a:satMod val="300000"/>
                          </a:srgbClr>
                        </a:gs>
                        <a:gs pos="79000">
                          <a:srgbClr val="EAEAEA">
                            <a:tint val="52000"/>
                            <a:satMod val="300000"/>
                          </a:srgbClr>
                        </a:gs>
                        <a:gs pos="100000">
                          <a:srgbClr val="EAEAEA">
                            <a:tint val="40000"/>
                            <a:satMod val="250000"/>
                          </a:srgbClr>
                        </a:gs>
                      </a:gsLst>
                      <a:lin ang="5400000"/>
                    </a:gradFill>
                    <a:latin typeface="BankGothic Lt BT" pitchFamily="34" charset="0"/>
                  </a:rPr>
                  <a:t>beinolharamein</a:t>
                </a:r>
                <a:r>
                  <a:rPr lang="en-US" sz="1846" b="1" kern="0" dirty="0">
                    <a:ln w="10541" cmpd="sng">
                      <a:solidFill>
                        <a:srgbClr val="EAEAEA">
                          <a:shade val="88000"/>
                          <a:satMod val="110000"/>
                        </a:srgbClr>
                      </a:solidFill>
                      <a:prstDash val="solid"/>
                    </a:ln>
                    <a:gradFill>
                      <a:gsLst>
                        <a:gs pos="0">
                          <a:srgbClr val="EAEAEA">
                            <a:tint val="40000"/>
                            <a:satMod val="250000"/>
                          </a:srgbClr>
                        </a:gs>
                        <a:gs pos="9000">
                          <a:srgbClr val="EAEAEA">
                            <a:tint val="52000"/>
                            <a:satMod val="300000"/>
                          </a:srgbClr>
                        </a:gs>
                        <a:gs pos="50000">
                          <a:srgbClr val="EAEAEA">
                            <a:shade val="20000"/>
                            <a:satMod val="300000"/>
                          </a:srgbClr>
                        </a:gs>
                        <a:gs pos="79000">
                          <a:srgbClr val="EAEAEA">
                            <a:tint val="52000"/>
                            <a:satMod val="300000"/>
                          </a:srgbClr>
                        </a:gs>
                        <a:gs pos="100000">
                          <a:srgbClr val="EAEAEA">
                            <a:tint val="40000"/>
                            <a:satMod val="250000"/>
                          </a:srgbClr>
                        </a:gs>
                      </a:gsLst>
                      <a:lin ang="5400000"/>
                    </a:gradFill>
                    <a:latin typeface="BankGothic Lt BT" pitchFamily="34" charset="0"/>
                  </a:rPr>
                  <a:t> of shiraz)</a:t>
                </a:r>
                <a:endParaRPr lang="fa-IR" sz="1846" b="1" kern="0" dirty="0">
                  <a:ln w="10541" cmpd="sng">
                    <a:solidFill>
                      <a:srgbClr val="EAEAEA">
                        <a:shade val="88000"/>
                        <a:satMod val="110000"/>
                      </a:srgbClr>
                    </a:solidFill>
                    <a:prstDash val="solid"/>
                  </a:ln>
                  <a:gradFill>
                    <a:gsLst>
                      <a:gs pos="0">
                        <a:srgbClr val="EAEAEA">
                          <a:tint val="40000"/>
                          <a:satMod val="250000"/>
                        </a:srgbClr>
                      </a:gs>
                      <a:gs pos="9000">
                        <a:srgbClr val="EAEAEA">
                          <a:tint val="52000"/>
                          <a:satMod val="300000"/>
                        </a:srgbClr>
                      </a:gs>
                      <a:gs pos="50000">
                        <a:srgbClr val="EAEAEA">
                          <a:shade val="20000"/>
                          <a:satMod val="300000"/>
                        </a:srgbClr>
                      </a:gs>
                      <a:gs pos="79000">
                        <a:srgbClr val="EAEAEA">
                          <a:tint val="52000"/>
                          <a:satMod val="300000"/>
                        </a:srgbClr>
                      </a:gs>
                      <a:gs pos="100000">
                        <a:srgbClr val="EAEAEA">
                          <a:tint val="40000"/>
                          <a:satMod val="250000"/>
                        </a:srgbClr>
                      </a:gs>
                    </a:gsLst>
                    <a:lin ang="5400000"/>
                  </a:gradFill>
                  <a:latin typeface="BankGothic Lt BT" pitchFamily="34" charset="0"/>
                </a:endParaRPr>
              </a:p>
            </p:txBody>
          </p:sp>
          <p:sp>
            <p:nvSpPr>
              <p:cNvPr id="8" name="Rectangle 7"/>
              <p:cNvSpPr/>
              <p:nvPr/>
            </p:nvSpPr>
            <p:spPr>
              <a:xfrm rot="16200000">
                <a:off x="-1131431" y="2276027"/>
                <a:ext cx="2786082" cy="377118"/>
              </a:xfrm>
              <a:prstGeom prst="rect">
                <a:avLst/>
              </a:prstGeom>
            </p:spPr>
            <p:txBody>
              <a:bodyPr wrap="square">
                <a:spAutoFit/>
                <a:scene3d>
                  <a:camera prst="orthographicFront"/>
                  <a:lightRig rig="glow" dir="tl">
                    <a:rot lat="0" lon="0" rev="5400000"/>
                  </a:lightRig>
                </a:scene3d>
                <a:sp3d contourW="12700">
                  <a:bevelT w="25400" h="25400"/>
                  <a:contourClr>
                    <a:schemeClr val="accent6">
                      <a:shade val="73000"/>
                    </a:schemeClr>
                  </a:contourClr>
                </a:sp3d>
              </a:bodyPr>
              <a:lstStyle/>
              <a:p>
                <a:pPr algn="ctr"/>
                <a:r>
                  <a:rPr lang="fa-IR" sz="1662" b="1" dirty="0">
                    <a:ln w="11430"/>
                    <a:gradFill>
                      <a:gsLst>
                        <a:gs pos="0">
                          <a:srgbClr val="555555">
                            <a:tint val="90000"/>
                            <a:satMod val="120000"/>
                          </a:srgbClr>
                        </a:gs>
                        <a:gs pos="25000">
                          <a:srgbClr val="555555">
                            <a:tint val="93000"/>
                            <a:satMod val="120000"/>
                          </a:srgbClr>
                        </a:gs>
                        <a:gs pos="50000">
                          <a:srgbClr val="555555">
                            <a:shade val="89000"/>
                            <a:satMod val="110000"/>
                          </a:srgbClr>
                        </a:gs>
                        <a:gs pos="75000">
                          <a:srgbClr val="555555">
                            <a:tint val="93000"/>
                            <a:satMod val="120000"/>
                          </a:srgbClr>
                        </a:gs>
                        <a:gs pos="100000">
                          <a:srgbClr val="555555">
                            <a:tint val="90000"/>
                            <a:satMod val="120000"/>
                          </a:srgbClr>
                        </a:gs>
                      </a:gsLst>
                      <a:lin ang="5400000"/>
                    </a:gradFill>
                    <a:effectLst>
                      <a:outerShdw blurRad="80000" dist="40000" dir="5040000" algn="tl">
                        <a:srgbClr val="000000">
                          <a:alpha val="30000"/>
                        </a:srgbClr>
                      </a:outerShdw>
                    </a:effectLst>
                    <a:cs typeface="B Kamran" pitchFamily="2" charset="-78"/>
                  </a:rPr>
                  <a:t>بین الحرمین شیراز</a:t>
                </a:r>
              </a:p>
            </p:txBody>
          </p:sp>
        </p:grpSp>
        <p:pic>
          <p:nvPicPr>
            <p:cNvPr id="235" name="Picture 6" descr="شاهچراغ؛ شیراز؛ عکس از آنوبانینی">
              <a:hlinkClick r:id="rId3"/>
            </p:cNvPr>
            <p:cNvPicPr>
              <a:picLocks noChangeAspect="1" noChangeArrowheads="1"/>
            </p:cNvPicPr>
            <p:nvPr/>
          </p:nvPicPr>
          <p:blipFill>
            <a:blip r:embed="rId4">
              <a:clrChange>
                <a:clrFrom>
                  <a:srgbClr val="03030F"/>
                </a:clrFrom>
                <a:clrTo>
                  <a:srgbClr val="03030F">
                    <a:alpha val="0"/>
                  </a:srgbClr>
                </a:clrTo>
              </a:clrChange>
            </a:blip>
            <a:srcRect/>
            <a:stretch>
              <a:fillRect/>
            </a:stretch>
          </p:blipFill>
          <p:spPr bwMode="auto">
            <a:xfrm>
              <a:off x="7212343" y="285728"/>
              <a:ext cx="1931657" cy="1191187"/>
            </a:xfrm>
            <a:prstGeom prst="rect">
              <a:avLst/>
            </a:prstGeom>
            <a:ln>
              <a:noFill/>
            </a:ln>
            <a:effectLst>
              <a:outerShdw blurRad="50800" dist="38100" dir="2700000" algn="tl" rotWithShape="0">
                <a:prstClr val="black">
                  <a:alpha val="40000"/>
                </a:prstClr>
              </a:outerShdw>
              <a:softEdge rad="63500"/>
            </a:effectLst>
          </p:spPr>
        </p:pic>
        <p:pic>
          <p:nvPicPr>
            <p:cNvPr id="1028" name="Picture 4" descr="E:\baft farsoode\ax\pic\shahchw.jpg"/>
            <p:cNvPicPr>
              <a:picLocks noChangeAspect="1" noChangeArrowheads="1"/>
            </p:cNvPicPr>
            <p:nvPr/>
          </p:nvPicPr>
          <p:blipFill>
            <a:blip r:embed="rId5" cstate="screen">
              <a:clrChange>
                <a:clrFrom>
                  <a:srgbClr val="BEE2FA"/>
                </a:clrFrom>
                <a:clrTo>
                  <a:srgbClr val="BEE2FA">
                    <a:alpha val="0"/>
                  </a:srgbClr>
                </a:clrTo>
              </a:clrChange>
              <a:extLst>
                <a:ext uri="{28A0092B-C50C-407E-A947-70E740481C1C}">
                  <a14:useLocalDpi xmlns:a14="http://schemas.microsoft.com/office/drawing/2010/main"/>
                </a:ext>
              </a:extLst>
            </a:blip>
            <a:srcRect/>
            <a:stretch>
              <a:fillRect/>
            </a:stretch>
          </p:blipFill>
          <p:spPr bwMode="auto">
            <a:xfrm>
              <a:off x="0" y="0"/>
              <a:ext cx="1813436" cy="1464431"/>
            </a:xfrm>
            <a:prstGeom prst="rect">
              <a:avLst/>
            </a:prstGeom>
            <a:ln>
              <a:noFill/>
            </a:ln>
            <a:effectLst>
              <a:outerShdw blurRad="50800" dist="38100" dir="2700000" algn="tl" rotWithShape="0">
                <a:prstClr val="black">
                  <a:alpha val="40000"/>
                </a:prstClr>
              </a:outerShdw>
              <a:softEdge rad="63500"/>
            </a:effectLst>
          </p:spPr>
        </p:pic>
        <p:cxnSp>
          <p:nvCxnSpPr>
            <p:cNvPr id="263" name="Straight Connector 262"/>
            <p:cNvCxnSpPr/>
            <p:nvPr/>
          </p:nvCxnSpPr>
          <p:spPr bwMode="auto">
            <a:xfrm rot="5400000">
              <a:off x="-1535949" y="4179099"/>
              <a:ext cx="4071966" cy="1588"/>
            </a:xfrm>
            <a:prstGeom prst="line">
              <a:avLst/>
            </a:prstGeom>
            <a:ln cmpd="dbl">
              <a:solidFill>
                <a:srgbClr val="D1D1D1"/>
              </a:solidFill>
              <a:prstDash val="solid"/>
              <a:headEnd type="none" w="sm" len="sm"/>
              <a:tailEnd type="none" w="sm" len="sm"/>
            </a:ln>
          </p:spPr>
          <p:style>
            <a:lnRef idx="3">
              <a:schemeClr val="accent1"/>
            </a:lnRef>
            <a:fillRef idx="0">
              <a:schemeClr val="accent1"/>
            </a:fillRef>
            <a:effectRef idx="2">
              <a:schemeClr val="accent1"/>
            </a:effectRef>
            <a:fontRef idx="minor">
              <a:schemeClr val="tx1"/>
            </a:fontRef>
          </p:style>
        </p:cxnSp>
      </p:grpSp>
      <p:sp>
        <p:nvSpPr>
          <p:cNvPr id="26" name="Rectangle 25"/>
          <p:cNvSpPr/>
          <p:nvPr/>
        </p:nvSpPr>
        <p:spPr bwMode="auto">
          <a:xfrm>
            <a:off x="785786" y="1780431"/>
            <a:ext cx="8143932" cy="3033367"/>
          </a:xfrm>
          <a:prstGeom prst="rect">
            <a:avLst/>
          </a:prstGeom>
          <a:solidFill>
            <a:schemeClr val="accent1">
              <a:alpha val="70000"/>
            </a:schemeClr>
          </a:solidFill>
          <a:ln w="12700" cap="sq" cmpd="sng" algn="ctr">
            <a:noFill/>
            <a:prstDash val="solid"/>
            <a:round/>
            <a:headEnd type="none" w="sm" len="sm"/>
            <a:tailEnd type="none" w="sm" len="sm"/>
          </a:ln>
          <a:effectLst>
            <a:softEdge rad="635000"/>
          </a:effectLst>
        </p:spPr>
        <p:txBody>
          <a:bodyPr vert="horz" wrap="square" lIns="84406" tIns="42203" rIns="84406" bIns="42203" numCol="1" rtlCol="1" anchor="t" anchorCtr="0" compatLnSpc="1">
            <a:prstTxWarp prst="textNoShape">
              <a:avLst/>
            </a:prstTxWarp>
          </a:bodyPr>
          <a:lstStyle/>
          <a:p>
            <a:pPr algn="l" rtl="0" fontAlgn="base">
              <a:spcBef>
                <a:spcPct val="0"/>
              </a:spcBef>
              <a:spcAft>
                <a:spcPct val="0"/>
              </a:spcAft>
            </a:pPr>
            <a:endParaRPr kumimoji="1" lang="fa-IR" sz="2215">
              <a:solidFill>
                <a:srgbClr val="000000"/>
              </a:solidFill>
              <a:latin typeface="Times New Roman" pitchFamily="18" charset="0"/>
            </a:endParaRPr>
          </a:p>
        </p:txBody>
      </p:sp>
      <p:pic>
        <p:nvPicPr>
          <p:cNvPr id="24" name="Picture 3" descr="b9 copy"/>
          <p:cNvPicPr>
            <a:picLocks noChangeAspect="1" noChangeArrowheads="1"/>
          </p:cNvPicPr>
          <p:nvPr/>
        </p:nvPicPr>
        <p:blipFill>
          <a:blip r:embed="rId6">
            <a:clrChange>
              <a:clrFrom>
                <a:srgbClr val="000000"/>
              </a:clrFrom>
              <a:clrTo>
                <a:srgbClr val="000000">
                  <a:alpha val="0"/>
                </a:srgbClr>
              </a:clrTo>
            </a:clrChange>
          </a:blip>
          <a:srcRect/>
          <a:stretch>
            <a:fillRect/>
          </a:stretch>
        </p:blipFill>
        <p:spPr bwMode="auto">
          <a:xfrm>
            <a:off x="-307764" y="527519"/>
            <a:ext cx="9752707" cy="6753730"/>
          </a:xfrm>
          <a:prstGeom prst="rect">
            <a:avLst/>
          </a:prstGeom>
          <a:ln>
            <a:noFill/>
          </a:ln>
          <a:effectLst>
            <a:outerShdw blurRad="292100" dist="139700" dir="2700000" algn="tl" rotWithShape="0">
              <a:srgbClr val="333333">
                <a:alpha val="65000"/>
              </a:srgbClr>
            </a:outerShdw>
          </a:effectLst>
        </p:spPr>
      </p:pic>
      <p:sp>
        <p:nvSpPr>
          <p:cNvPr id="25" name="Text Box 4"/>
          <p:cNvSpPr txBox="1">
            <a:spLocks noChangeArrowheads="1"/>
          </p:cNvSpPr>
          <p:nvPr/>
        </p:nvSpPr>
        <p:spPr bwMode="auto">
          <a:xfrm>
            <a:off x="4903008" y="1780431"/>
            <a:ext cx="1425493" cy="681684"/>
          </a:xfrm>
          <a:prstGeom prst="rect">
            <a:avLst/>
          </a:prstGeom>
          <a:noFill/>
          <a:ln w="9525">
            <a:noFill/>
            <a:miter lim="800000"/>
            <a:headEnd/>
            <a:tailEnd/>
          </a:ln>
          <a:effectLst/>
        </p:spPr>
        <p:txBody>
          <a:bodyPr wrap="none" lIns="84347" tIns="42175" rIns="84347" bIns="42175">
            <a:spAutoFit/>
          </a:bodyPr>
          <a:lstStyle/>
          <a:p>
            <a:pPr algn="ctr" defTabSz="843914"/>
            <a:r>
              <a:rPr lang="en-US" sz="1292" dirty="0">
                <a:solidFill>
                  <a:srgbClr val="000000"/>
                </a:solidFill>
              </a:rPr>
              <a:t>Modern buildings</a:t>
            </a:r>
          </a:p>
          <a:p>
            <a:pPr algn="ctr" defTabSz="843914"/>
            <a:r>
              <a:rPr lang="en-US" sz="1292" dirty="0">
                <a:solidFill>
                  <a:srgbClr val="000000"/>
                </a:solidFill>
              </a:rPr>
              <a:t>Within traditional</a:t>
            </a:r>
          </a:p>
          <a:p>
            <a:pPr algn="ctr" defTabSz="843914"/>
            <a:r>
              <a:rPr lang="en-US" sz="1292" dirty="0">
                <a:solidFill>
                  <a:srgbClr val="000000"/>
                </a:solidFill>
              </a:rPr>
              <a:t>Urban fabric</a:t>
            </a:r>
          </a:p>
        </p:txBody>
      </p:sp>
    </p:spTree>
    <p:extLst>
      <p:ext uri="{BB962C8B-B14F-4D97-AF65-F5344CB8AC3E}">
        <p14:creationId xmlns:p14="http://schemas.microsoft.com/office/powerpoint/2010/main" val="258774380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66"/>
          <p:cNvGrpSpPr/>
          <p:nvPr/>
        </p:nvGrpSpPr>
        <p:grpSpPr>
          <a:xfrm>
            <a:off x="0" y="263769"/>
            <a:ext cx="9144000" cy="6327790"/>
            <a:chOff x="0" y="0"/>
            <a:chExt cx="9144000" cy="6855106"/>
          </a:xfrm>
        </p:grpSpPr>
        <p:pic>
          <p:nvPicPr>
            <p:cNvPr id="3" name="Picture 2" descr="E:\baft farsoode\ax\pic\bird%20view.jpg"/>
            <p:cNvPicPr>
              <a:picLocks noChangeAspect="1" noChangeArrowheads="1"/>
            </p:cNvPicPr>
            <p:nvPr/>
          </p:nvPicPr>
          <p:blipFill>
            <a:blip r:embed="rId2">
              <a:clrChange>
                <a:clrFrom>
                  <a:srgbClr val="000000"/>
                </a:clrFrom>
                <a:clrTo>
                  <a:srgbClr val="000000">
                    <a:alpha val="0"/>
                  </a:srgbClr>
                </a:clrTo>
              </a:clrChange>
              <a:duotone>
                <a:schemeClr val="accent6">
                  <a:shade val="45000"/>
                  <a:satMod val="135000"/>
                </a:schemeClr>
                <a:prstClr val="white"/>
              </a:duotone>
              <a:lum bright="20000" contrast="-75000"/>
            </a:blip>
            <a:srcRect/>
            <a:stretch>
              <a:fillRect/>
            </a:stretch>
          </p:blipFill>
          <p:spPr bwMode="auto">
            <a:xfrm>
              <a:off x="0" y="2694698"/>
              <a:ext cx="9144000" cy="4160408"/>
            </a:xfrm>
            <a:prstGeom prst="rect">
              <a:avLst/>
            </a:prstGeom>
            <a:ln>
              <a:noFill/>
            </a:ln>
            <a:effectLst>
              <a:outerShdw blurRad="50800" dist="50800" dir="2700000" algn="tl" rotWithShape="0">
                <a:schemeClr val="tx1">
                  <a:alpha val="40000"/>
                </a:schemeClr>
              </a:outerShdw>
            </a:effectLst>
          </p:spPr>
        </p:pic>
        <p:grpSp>
          <p:nvGrpSpPr>
            <p:cNvPr id="4" name="Group 259"/>
            <p:cNvGrpSpPr/>
            <p:nvPr/>
          </p:nvGrpSpPr>
          <p:grpSpPr>
            <a:xfrm flipV="1">
              <a:off x="271048" y="857232"/>
              <a:ext cx="5944026" cy="4143404"/>
              <a:chOff x="-236" y="1676402"/>
              <a:chExt cx="5944026" cy="5181601"/>
            </a:xfrm>
          </p:grpSpPr>
          <p:sp>
            <p:nvSpPr>
              <p:cNvPr id="250" name="Rectangle 25"/>
              <p:cNvSpPr>
                <a:spLocks noChangeArrowheads="1"/>
              </p:cNvSpPr>
              <p:nvPr/>
            </p:nvSpPr>
            <p:spPr bwMode="auto">
              <a:xfrm>
                <a:off x="329988" y="4038602"/>
                <a:ext cx="165112" cy="2667001"/>
              </a:xfrm>
              <a:prstGeom prst="rect">
                <a:avLst/>
              </a:prstGeom>
              <a:gradFill rotWithShape="1">
                <a:gsLst>
                  <a:gs pos="0">
                    <a:schemeClr val="bg1">
                      <a:lumMod val="65000"/>
                    </a:schemeClr>
                  </a:gs>
                  <a:gs pos="100000">
                    <a:srgbClr val="FFFFCC"/>
                  </a:gs>
                </a:gsLst>
                <a:lin ang="5400000" scaled="1"/>
              </a:gradFill>
              <a:ln w="9525">
                <a:noFill/>
                <a:miter lim="800000"/>
                <a:headEnd/>
                <a:tailEnd/>
              </a:ln>
              <a:effectLst/>
            </p:spPr>
            <p:txBody>
              <a:bodyPr wrap="none" anchor="ctr"/>
              <a:lstStyle/>
              <a:p>
                <a:pPr>
                  <a:defRPr/>
                </a:pPr>
                <a:endParaRPr lang="fa-IR" sz="1662" kern="0">
                  <a:solidFill>
                    <a:sysClr val="windowText" lastClr="000000"/>
                  </a:solidFill>
                </a:endParaRPr>
              </a:p>
            </p:txBody>
          </p:sp>
          <p:sp>
            <p:nvSpPr>
              <p:cNvPr id="251" name="Rectangle 26"/>
              <p:cNvSpPr>
                <a:spLocks noChangeArrowheads="1"/>
              </p:cNvSpPr>
              <p:nvPr/>
            </p:nvSpPr>
            <p:spPr bwMode="auto">
              <a:xfrm>
                <a:off x="164876" y="6400803"/>
                <a:ext cx="3219681" cy="152400"/>
              </a:xfrm>
              <a:prstGeom prst="rect">
                <a:avLst/>
              </a:prstGeom>
              <a:gradFill rotWithShape="1">
                <a:gsLst>
                  <a:gs pos="0">
                    <a:srgbClr val="FFFFCC"/>
                  </a:gs>
                  <a:gs pos="100000">
                    <a:srgbClr val="FFFFCC">
                      <a:gamma/>
                      <a:shade val="46275"/>
                      <a:invGamma/>
                    </a:srgbClr>
                  </a:gs>
                </a:gsLst>
                <a:lin ang="0" scaled="1"/>
              </a:gradFill>
              <a:ln w="9525">
                <a:noFill/>
                <a:miter lim="800000"/>
                <a:headEnd/>
                <a:tailEnd/>
              </a:ln>
              <a:effectLst/>
            </p:spPr>
            <p:txBody>
              <a:bodyPr wrap="none" anchor="ctr"/>
              <a:lstStyle/>
              <a:p>
                <a:pPr>
                  <a:defRPr/>
                </a:pPr>
                <a:endParaRPr lang="fa-IR" sz="1662" kern="0">
                  <a:solidFill>
                    <a:sysClr val="windowText" lastClr="000000"/>
                  </a:solidFill>
                </a:endParaRPr>
              </a:p>
            </p:txBody>
          </p:sp>
          <p:sp>
            <p:nvSpPr>
              <p:cNvPr id="252" name="Rectangle 27"/>
              <p:cNvSpPr>
                <a:spLocks noChangeArrowheads="1"/>
              </p:cNvSpPr>
              <p:nvPr/>
            </p:nvSpPr>
            <p:spPr bwMode="auto">
              <a:xfrm>
                <a:off x="495100" y="5791203"/>
                <a:ext cx="82556" cy="609600"/>
              </a:xfrm>
              <a:prstGeom prst="rect">
                <a:avLst/>
              </a:prstGeom>
              <a:solidFill>
                <a:srgbClr val="CC9900"/>
              </a:solidFill>
              <a:ln w="9525">
                <a:noFill/>
                <a:miter lim="800000"/>
                <a:headEnd/>
                <a:tailEnd/>
              </a:ln>
              <a:effectLst/>
            </p:spPr>
            <p:txBody>
              <a:bodyPr wrap="none" anchor="ctr"/>
              <a:lstStyle/>
              <a:p>
                <a:pPr>
                  <a:defRPr/>
                </a:pPr>
                <a:endParaRPr lang="fa-IR" sz="1662" kern="0">
                  <a:solidFill>
                    <a:sysClr val="windowText" lastClr="000000"/>
                  </a:solidFill>
                </a:endParaRPr>
              </a:p>
            </p:txBody>
          </p:sp>
          <p:sp>
            <p:nvSpPr>
              <p:cNvPr id="253" name="Rectangle 28"/>
              <p:cNvSpPr>
                <a:spLocks noChangeArrowheads="1"/>
              </p:cNvSpPr>
              <p:nvPr/>
            </p:nvSpPr>
            <p:spPr bwMode="auto">
              <a:xfrm rot="5400000">
                <a:off x="828501" y="6073757"/>
                <a:ext cx="76200" cy="577891"/>
              </a:xfrm>
              <a:prstGeom prst="rect">
                <a:avLst/>
              </a:prstGeom>
              <a:solidFill>
                <a:srgbClr val="CC9900"/>
              </a:solidFill>
              <a:ln w="9525">
                <a:noFill/>
                <a:miter lim="800000"/>
                <a:headEnd/>
                <a:tailEnd/>
              </a:ln>
              <a:effectLst/>
            </p:spPr>
            <p:txBody>
              <a:bodyPr wrap="none" anchor="ctr"/>
              <a:lstStyle/>
              <a:p>
                <a:pPr>
                  <a:defRPr/>
                </a:pPr>
                <a:endParaRPr lang="fa-IR" sz="1662" kern="0">
                  <a:solidFill>
                    <a:sysClr val="windowText" lastClr="000000"/>
                  </a:solidFill>
                </a:endParaRPr>
              </a:p>
            </p:txBody>
          </p:sp>
          <p:sp>
            <p:nvSpPr>
              <p:cNvPr id="254" name="Line 29"/>
              <p:cNvSpPr>
                <a:spLocks noChangeShapeType="1"/>
              </p:cNvSpPr>
              <p:nvPr/>
            </p:nvSpPr>
            <p:spPr bwMode="auto">
              <a:xfrm>
                <a:off x="3384557" y="6477003"/>
                <a:ext cx="1568562" cy="0"/>
              </a:xfrm>
              <a:prstGeom prst="line">
                <a:avLst/>
              </a:prstGeom>
              <a:ln w="12700">
                <a:prstDash val="sysDot"/>
                <a:headEnd/>
                <a:tailEnd/>
              </a:ln>
            </p:spPr>
            <p:style>
              <a:lnRef idx="1">
                <a:schemeClr val="dk1"/>
              </a:lnRef>
              <a:fillRef idx="0">
                <a:schemeClr val="dk1"/>
              </a:fillRef>
              <a:effectRef idx="0">
                <a:schemeClr val="dk1"/>
              </a:effectRef>
              <a:fontRef idx="minor">
                <a:schemeClr val="tx1"/>
              </a:fontRef>
            </p:style>
            <p:txBody>
              <a:bodyPr/>
              <a:lstStyle/>
              <a:p>
                <a:pPr>
                  <a:defRPr/>
                </a:pPr>
                <a:endParaRPr lang="fa-IR" sz="1662" kern="0">
                  <a:solidFill>
                    <a:sysClr val="windowText" lastClr="000000"/>
                  </a:solidFill>
                </a:endParaRPr>
              </a:p>
            </p:txBody>
          </p:sp>
          <p:sp>
            <p:nvSpPr>
              <p:cNvPr id="255" name="Line 30"/>
              <p:cNvSpPr>
                <a:spLocks noChangeShapeType="1"/>
              </p:cNvSpPr>
              <p:nvPr/>
            </p:nvSpPr>
            <p:spPr bwMode="auto">
              <a:xfrm>
                <a:off x="3384557" y="6553203"/>
                <a:ext cx="2559233" cy="0"/>
              </a:xfrm>
              <a:prstGeom prst="line">
                <a:avLst/>
              </a:prstGeom>
              <a:ln w="19050">
                <a:prstDash val="sysDot"/>
                <a:headEnd/>
                <a:tailEnd/>
              </a:ln>
            </p:spPr>
            <p:style>
              <a:lnRef idx="1">
                <a:schemeClr val="accent1"/>
              </a:lnRef>
              <a:fillRef idx="0">
                <a:schemeClr val="accent1"/>
              </a:fillRef>
              <a:effectRef idx="0">
                <a:schemeClr val="accent1"/>
              </a:effectRef>
              <a:fontRef idx="minor">
                <a:schemeClr val="tx1"/>
              </a:fontRef>
            </p:style>
            <p:txBody>
              <a:bodyPr/>
              <a:lstStyle/>
              <a:p>
                <a:pPr>
                  <a:defRPr/>
                </a:pPr>
                <a:endParaRPr lang="fa-IR" sz="1662" kern="0">
                  <a:solidFill>
                    <a:sysClr val="windowText" lastClr="000000"/>
                  </a:solidFill>
                </a:endParaRPr>
              </a:p>
            </p:txBody>
          </p:sp>
          <p:sp>
            <p:nvSpPr>
              <p:cNvPr id="256" name="Line 32"/>
              <p:cNvSpPr>
                <a:spLocks noChangeShapeType="1"/>
              </p:cNvSpPr>
              <p:nvPr/>
            </p:nvSpPr>
            <p:spPr bwMode="auto">
              <a:xfrm flipH="1">
                <a:off x="-236" y="6477003"/>
                <a:ext cx="3384793" cy="0"/>
              </a:xfrm>
              <a:prstGeom prst="line">
                <a:avLst/>
              </a:prstGeom>
              <a:noFill/>
              <a:ln w="22225">
                <a:solidFill>
                  <a:srgbClr val="9383B3"/>
                </a:solidFill>
                <a:prstDash val="sysDot"/>
                <a:round/>
                <a:headEnd/>
                <a:tailEnd/>
              </a:ln>
              <a:effectLst/>
            </p:spPr>
            <p:txBody>
              <a:bodyPr/>
              <a:lstStyle/>
              <a:p>
                <a:pPr>
                  <a:defRPr/>
                </a:pPr>
                <a:endParaRPr lang="fa-IR" sz="1662" kern="0">
                  <a:solidFill>
                    <a:sysClr val="windowText" lastClr="000000"/>
                  </a:solidFill>
                </a:endParaRPr>
              </a:p>
            </p:txBody>
          </p:sp>
          <p:sp>
            <p:nvSpPr>
              <p:cNvPr id="257" name="Line 33"/>
              <p:cNvSpPr>
                <a:spLocks noChangeShapeType="1"/>
              </p:cNvSpPr>
              <p:nvPr/>
            </p:nvSpPr>
            <p:spPr bwMode="auto">
              <a:xfrm flipV="1">
                <a:off x="412544" y="4038602"/>
                <a:ext cx="0" cy="2819401"/>
              </a:xfrm>
              <a:prstGeom prst="line">
                <a:avLst/>
              </a:prstGeom>
              <a:noFill/>
              <a:ln w="22225">
                <a:solidFill>
                  <a:srgbClr val="9383B3"/>
                </a:solidFill>
                <a:prstDash val="sysDot"/>
                <a:round/>
                <a:headEnd/>
                <a:tailEnd/>
              </a:ln>
              <a:effectLst/>
            </p:spPr>
            <p:txBody>
              <a:bodyPr/>
              <a:lstStyle/>
              <a:p>
                <a:pPr>
                  <a:defRPr/>
                </a:pPr>
                <a:endParaRPr lang="fa-IR" sz="1662" kern="0">
                  <a:solidFill>
                    <a:sysClr val="windowText" lastClr="000000"/>
                  </a:solidFill>
                </a:endParaRPr>
              </a:p>
            </p:txBody>
          </p:sp>
          <p:sp>
            <p:nvSpPr>
              <p:cNvPr id="258" name="Line 34"/>
              <p:cNvSpPr>
                <a:spLocks noChangeShapeType="1"/>
              </p:cNvSpPr>
              <p:nvPr/>
            </p:nvSpPr>
            <p:spPr bwMode="auto">
              <a:xfrm flipV="1">
                <a:off x="412544" y="2362202"/>
                <a:ext cx="0" cy="1676400"/>
              </a:xfrm>
              <a:prstGeom prst="line">
                <a:avLst/>
              </a:prstGeom>
              <a:ln w="12700">
                <a:prstDash val="sysDot"/>
                <a:headEnd/>
                <a:tailEnd/>
              </a:ln>
            </p:spPr>
            <p:style>
              <a:lnRef idx="1">
                <a:schemeClr val="dk1"/>
              </a:lnRef>
              <a:fillRef idx="0">
                <a:schemeClr val="dk1"/>
              </a:fillRef>
              <a:effectRef idx="0">
                <a:schemeClr val="dk1"/>
              </a:effectRef>
              <a:fontRef idx="minor">
                <a:schemeClr val="tx1"/>
              </a:fontRef>
            </p:style>
            <p:txBody>
              <a:bodyPr/>
              <a:lstStyle/>
              <a:p>
                <a:pPr>
                  <a:defRPr/>
                </a:pPr>
                <a:endParaRPr lang="fa-IR" sz="1662" kern="0">
                  <a:solidFill>
                    <a:sysClr val="windowText" lastClr="000000"/>
                  </a:solidFill>
                </a:endParaRPr>
              </a:p>
            </p:txBody>
          </p:sp>
          <p:sp>
            <p:nvSpPr>
              <p:cNvPr id="259" name="Line 35"/>
              <p:cNvSpPr>
                <a:spLocks noChangeShapeType="1"/>
              </p:cNvSpPr>
              <p:nvPr/>
            </p:nvSpPr>
            <p:spPr bwMode="auto">
              <a:xfrm flipV="1">
                <a:off x="329988" y="1676402"/>
                <a:ext cx="0" cy="2362200"/>
              </a:xfrm>
              <a:prstGeom prst="line">
                <a:avLst/>
              </a:prstGeom>
              <a:ln w="19050">
                <a:prstDash val="sysDot"/>
                <a:headEnd/>
                <a:tailEnd/>
              </a:ln>
            </p:spPr>
            <p:style>
              <a:lnRef idx="1">
                <a:schemeClr val="accent1"/>
              </a:lnRef>
              <a:fillRef idx="0">
                <a:schemeClr val="accent1"/>
              </a:fillRef>
              <a:effectRef idx="0">
                <a:schemeClr val="accent1"/>
              </a:effectRef>
              <a:fontRef idx="minor">
                <a:schemeClr val="tx1"/>
              </a:fontRef>
            </p:style>
            <p:txBody>
              <a:bodyPr/>
              <a:lstStyle/>
              <a:p>
                <a:pPr>
                  <a:defRPr/>
                </a:pPr>
                <a:endParaRPr lang="fa-IR" sz="1662" kern="0">
                  <a:solidFill>
                    <a:sysClr val="windowText" lastClr="000000"/>
                  </a:solidFill>
                </a:endParaRPr>
              </a:p>
            </p:txBody>
          </p:sp>
        </p:grpSp>
        <p:grpSp>
          <p:nvGrpSpPr>
            <p:cNvPr id="5" name="Group 15"/>
            <p:cNvGrpSpPr/>
            <p:nvPr/>
          </p:nvGrpSpPr>
          <p:grpSpPr>
            <a:xfrm>
              <a:off x="67432" y="538679"/>
              <a:ext cx="5218950" cy="3318948"/>
              <a:chOff x="73051" y="538679"/>
              <a:chExt cx="5653862" cy="3318948"/>
            </a:xfrm>
          </p:grpSpPr>
          <p:sp>
            <p:nvSpPr>
              <p:cNvPr id="7" name="Rectangle 6"/>
              <p:cNvSpPr/>
              <p:nvPr/>
            </p:nvSpPr>
            <p:spPr>
              <a:xfrm>
                <a:off x="1824455" y="538679"/>
                <a:ext cx="3902458" cy="407750"/>
              </a:xfrm>
              <a:prstGeom prst="rect">
                <a:avLst/>
              </a:prstGeom>
            </p:spPr>
            <p:txBody>
              <a:bodyPr wrap="none">
                <a:spAutoFit/>
              </a:bodyPr>
              <a:lstStyle/>
              <a:p>
                <a:pPr>
                  <a:defRPr/>
                </a:pPr>
                <a:r>
                  <a:rPr lang="en-US" sz="1846" b="1" kern="0" dirty="0">
                    <a:ln w="10541" cmpd="sng">
                      <a:solidFill>
                        <a:srgbClr val="EAEAEA">
                          <a:shade val="88000"/>
                          <a:satMod val="110000"/>
                        </a:srgbClr>
                      </a:solidFill>
                      <a:prstDash val="solid"/>
                    </a:ln>
                    <a:gradFill>
                      <a:gsLst>
                        <a:gs pos="0">
                          <a:srgbClr val="EAEAEA">
                            <a:tint val="40000"/>
                            <a:satMod val="250000"/>
                          </a:srgbClr>
                        </a:gs>
                        <a:gs pos="9000">
                          <a:srgbClr val="EAEAEA">
                            <a:tint val="52000"/>
                            <a:satMod val="300000"/>
                          </a:srgbClr>
                        </a:gs>
                        <a:gs pos="50000">
                          <a:srgbClr val="EAEAEA">
                            <a:shade val="20000"/>
                            <a:satMod val="300000"/>
                          </a:srgbClr>
                        </a:gs>
                        <a:gs pos="79000">
                          <a:srgbClr val="EAEAEA">
                            <a:tint val="52000"/>
                            <a:satMod val="300000"/>
                          </a:srgbClr>
                        </a:gs>
                        <a:gs pos="100000">
                          <a:srgbClr val="EAEAEA">
                            <a:tint val="40000"/>
                            <a:satMod val="250000"/>
                          </a:srgbClr>
                        </a:gs>
                      </a:gsLst>
                      <a:lin ang="5400000"/>
                    </a:gradFill>
                    <a:latin typeface="BankGothic Lt BT" pitchFamily="34" charset="0"/>
                  </a:rPr>
                  <a:t>(</a:t>
                </a:r>
                <a:r>
                  <a:rPr lang="en-US" sz="1846" b="1" kern="0" dirty="0" err="1">
                    <a:ln w="10541" cmpd="sng">
                      <a:solidFill>
                        <a:srgbClr val="EAEAEA">
                          <a:shade val="88000"/>
                          <a:satMod val="110000"/>
                        </a:srgbClr>
                      </a:solidFill>
                      <a:prstDash val="solid"/>
                    </a:ln>
                    <a:gradFill>
                      <a:gsLst>
                        <a:gs pos="0">
                          <a:srgbClr val="EAEAEA">
                            <a:tint val="40000"/>
                            <a:satMod val="250000"/>
                          </a:srgbClr>
                        </a:gs>
                        <a:gs pos="9000">
                          <a:srgbClr val="EAEAEA">
                            <a:tint val="52000"/>
                            <a:satMod val="300000"/>
                          </a:srgbClr>
                        </a:gs>
                        <a:gs pos="50000">
                          <a:srgbClr val="EAEAEA">
                            <a:shade val="20000"/>
                            <a:satMod val="300000"/>
                          </a:srgbClr>
                        </a:gs>
                        <a:gs pos="79000">
                          <a:srgbClr val="EAEAEA">
                            <a:tint val="52000"/>
                            <a:satMod val="300000"/>
                          </a:srgbClr>
                        </a:gs>
                        <a:gs pos="100000">
                          <a:srgbClr val="EAEAEA">
                            <a:tint val="40000"/>
                            <a:satMod val="250000"/>
                          </a:srgbClr>
                        </a:gs>
                      </a:gsLst>
                      <a:lin ang="5400000"/>
                    </a:gradFill>
                    <a:latin typeface="BankGothic Lt BT" pitchFamily="34" charset="0"/>
                  </a:rPr>
                  <a:t>beinolharamein</a:t>
                </a:r>
                <a:r>
                  <a:rPr lang="en-US" sz="1846" b="1" kern="0" dirty="0">
                    <a:ln w="10541" cmpd="sng">
                      <a:solidFill>
                        <a:srgbClr val="EAEAEA">
                          <a:shade val="88000"/>
                          <a:satMod val="110000"/>
                        </a:srgbClr>
                      </a:solidFill>
                      <a:prstDash val="solid"/>
                    </a:ln>
                    <a:gradFill>
                      <a:gsLst>
                        <a:gs pos="0">
                          <a:srgbClr val="EAEAEA">
                            <a:tint val="40000"/>
                            <a:satMod val="250000"/>
                          </a:srgbClr>
                        </a:gs>
                        <a:gs pos="9000">
                          <a:srgbClr val="EAEAEA">
                            <a:tint val="52000"/>
                            <a:satMod val="300000"/>
                          </a:srgbClr>
                        </a:gs>
                        <a:gs pos="50000">
                          <a:srgbClr val="EAEAEA">
                            <a:shade val="20000"/>
                            <a:satMod val="300000"/>
                          </a:srgbClr>
                        </a:gs>
                        <a:gs pos="79000">
                          <a:srgbClr val="EAEAEA">
                            <a:tint val="52000"/>
                            <a:satMod val="300000"/>
                          </a:srgbClr>
                        </a:gs>
                        <a:gs pos="100000">
                          <a:srgbClr val="EAEAEA">
                            <a:tint val="40000"/>
                            <a:satMod val="250000"/>
                          </a:srgbClr>
                        </a:gs>
                      </a:gsLst>
                      <a:lin ang="5400000"/>
                    </a:gradFill>
                    <a:latin typeface="BankGothic Lt BT" pitchFamily="34" charset="0"/>
                  </a:rPr>
                  <a:t> of shiraz)</a:t>
                </a:r>
                <a:endParaRPr lang="fa-IR" sz="1846" b="1" kern="0" dirty="0">
                  <a:ln w="10541" cmpd="sng">
                    <a:solidFill>
                      <a:srgbClr val="EAEAEA">
                        <a:shade val="88000"/>
                        <a:satMod val="110000"/>
                      </a:srgbClr>
                    </a:solidFill>
                    <a:prstDash val="solid"/>
                  </a:ln>
                  <a:gradFill>
                    <a:gsLst>
                      <a:gs pos="0">
                        <a:srgbClr val="EAEAEA">
                          <a:tint val="40000"/>
                          <a:satMod val="250000"/>
                        </a:srgbClr>
                      </a:gs>
                      <a:gs pos="9000">
                        <a:srgbClr val="EAEAEA">
                          <a:tint val="52000"/>
                          <a:satMod val="300000"/>
                        </a:srgbClr>
                      </a:gs>
                      <a:gs pos="50000">
                        <a:srgbClr val="EAEAEA">
                          <a:shade val="20000"/>
                          <a:satMod val="300000"/>
                        </a:srgbClr>
                      </a:gs>
                      <a:gs pos="79000">
                        <a:srgbClr val="EAEAEA">
                          <a:tint val="52000"/>
                          <a:satMod val="300000"/>
                        </a:srgbClr>
                      </a:gs>
                      <a:gs pos="100000">
                        <a:srgbClr val="EAEAEA">
                          <a:tint val="40000"/>
                          <a:satMod val="250000"/>
                        </a:srgbClr>
                      </a:gs>
                    </a:gsLst>
                    <a:lin ang="5400000"/>
                  </a:gradFill>
                  <a:latin typeface="BankGothic Lt BT" pitchFamily="34" charset="0"/>
                </a:endParaRPr>
              </a:p>
            </p:txBody>
          </p:sp>
          <p:sp>
            <p:nvSpPr>
              <p:cNvPr id="8" name="Rectangle 7"/>
              <p:cNvSpPr/>
              <p:nvPr/>
            </p:nvSpPr>
            <p:spPr>
              <a:xfrm rot="16200000">
                <a:off x="-1131431" y="2276027"/>
                <a:ext cx="2786082" cy="377118"/>
              </a:xfrm>
              <a:prstGeom prst="rect">
                <a:avLst/>
              </a:prstGeom>
            </p:spPr>
            <p:txBody>
              <a:bodyPr wrap="square">
                <a:spAutoFit/>
                <a:scene3d>
                  <a:camera prst="orthographicFront"/>
                  <a:lightRig rig="glow" dir="tl">
                    <a:rot lat="0" lon="0" rev="5400000"/>
                  </a:lightRig>
                </a:scene3d>
                <a:sp3d contourW="12700">
                  <a:bevelT w="25400" h="25400"/>
                  <a:contourClr>
                    <a:schemeClr val="accent6">
                      <a:shade val="73000"/>
                    </a:schemeClr>
                  </a:contourClr>
                </a:sp3d>
              </a:bodyPr>
              <a:lstStyle/>
              <a:p>
                <a:pPr algn="ctr"/>
                <a:r>
                  <a:rPr lang="fa-IR" sz="1662" b="1" dirty="0">
                    <a:ln w="11430"/>
                    <a:gradFill>
                      <a:gsLst>
                        <a:gs pos="0">
                          <a:srgbClr val="555555">
                            <a:tint val="90000"/>
                            <a:satMod val="120000"/>
                          </a:srgbClr>
                        </a:gs>
                        <a:gs pos="25000">
                          <a:srgbClr val="555555">
                            <a:tint val="93000"/>
                            <a:satMod val="120000"/>
                          </a:srgbClr>
                        </a:gs>
                        <a:gs pos="50000">
                          <a:srgbClr val="555555">
                            <a:shade val="89000"/>
                            <a:satMod val="110000"/>
                          </a:srgbClr>
                        </a:gs>
                        <a:gs pos="75000">
                          <a:srgbClr val="555555">
                            <a:tint val="93000"/>
                            <a:satMod val="120000"/>
                          </a:srgbClr>
                        </a:gs>
                        <a:gs pos="100000">
                          <a:srgbClr val="555555">
                            <a:tint val="90000"/>
                            <a:satMod val="120000"/>
                          </a:srgbClr>
                        </a:gs>
                      </a:gsLst>
                      <a:lin ang="5400000"/>
                    </a:gradFill>
                    <a:effectLst>
                      <a:outerShdw blurRad="80000" dist="40000" dir="5040000" algn="tl">
                        <a:srgbClr val="000000">
                          <a:alpha val="30000"/>
                        </a:srgbClr>
                      </a:outerShdw>
                    </a:effectLst>
                    <a:cs typeface="B Kamran" pitchFamily="2" charset="-78"/>
                  </a:rPr>
                  <a:t>بین الحرمین شیراز</a:t>
                </a:r>
              </a:p>
            </p:txBody>
          </p:sp>
        </p:grpSp>
        <p:pic>
          <p:nvPicPr>
            <p:cNvPr id="235" name="Picture 6" descr="شاهچراغ؛ شیراز؛ عکس از آنوبانینی">
              <a:hlinkClick r:id="rId3"/>
            </p:cNvPr>
            <p:cNvPicPr>
              <a:picLocks noChangeAspect="1" noChangeArrowheads="1"/>
            </p:cNvPicPr>
            <p:nvPr/>
          </p:nvPicPr>
          <p:blipFill>
            <a:blip r:embed="rId4">
              <a:clrChange>
                <a:clrFrom>
                  <a:srgbClr val="03030F"/>
                </a:clrFrom>
                <a:clrTo>
                  <a:srgbClr val="03030F">
                    <a:alpha val="0"/>
                  </a:srgbClr>
                </a:clrTo>
              </a:clrChange>
            </a:blip>
            <a:srcRect/>
            <a:stretch>
              <a:fillRect/>
            </a:stretch>
          </p:blipFill>
          <p:spPr bwMode="auto">
            <a:xfrm>
              <a:off x="7212343" y="285728"/>
              <a:ext cx="1931657" cy="1191187"/>
            </a:xfrm>
            <a:prstGeom prst="rect">
              <a:avLst/>
            </a:prstGeom>
            <a:ln>
              <a:noFill/>
            </a:ln>
            <a:effectLst>
              <a:outerShdw blurRad="50800" dist="38100" dir="2700000" algn="tl" rotWithShape="0">
                <a:prstClr val="black">
                  <a:alpha val="40000"/>
                </a:prstClr>
              </a:outerShdw>
              <a:softEdge rad="63500"/>
            </a:effectLst>
          </p:spPr>
        </p:pic>
        <p:pic>
          <p:nvPicPr>
            <p:cNvPr id="1028" name="Picture 4" descr="E:\baft farsoode\ax\pic\shahchw.jpg"/>
            <p:cNvPicPr>
              <a:picLocks noChangeAspect="1" noChangeArrowheads="1"/>
            </p:cNvPicPr>
            <p:nvPr/>
          </p:nvPicPr>
          <p:blipFill>
            <a:blip r:embed="rId5" cstate="screen">
              <a:clrChange>
                <a:clrFrom>
                  <a:srgbClr val="BEE2FA"/>
                </a:clrFrom>
                <a:clrTo>
                  <a:srgbClr val="BEE2FA">
                    <a:alpha val="0"/>
                  </a:srgbClr>
                </a:clrTo>
              </a:clrChange>
              <a:extLst>
                <a:ext uri="{28A0092B-C50C-407E-A947-70E740481C1C}">
                  <a14:useLocalDpi xmlns:a14="http://schemas.microsoft.com/office/drawing/2010/main"/>
                </a:ext>
              </a:extLst>
            </a:blip>
            <a:srcRect/>
            <a:stretch>
              <a:fillRect/>
            </a:stretch>
          </p:blipFill>
          <p:spPr bwMode="auto">
            <a:xfrm>
              <a:off x="0" y="0"/>
              <a:ext cx="1813436" cy="1464431"/>
            </a:xfrm>
            <a:prstGeom prst="rect">
              <a:avLst/>
            </a:prstGeom>
            <a:ln>
              <a:noFill/>
            </a:ln>
            <a:effectLst>
              <a:outerShdw blurRad="50800" dist="38100" dir="2700000" algn="tl" rotWithShape="0">
                <a:prstClr val="black">
                  <a:alpha val="40000"/>
                </a:prstClr>
              </a:outerShdw>
              <a:softEdge rad="63500"/>
            </a:effectLst>
          </p:spPr>
        </p:pic>
        <p:cxnSp>
          <p:nvCxnSpPr>
            <p:cNvPr id="263" name="Straight Connector 262"/>
            <p:cNvCxnSpPr/>
            <p:nvPr/>
          </p:nvCxnSpPr>
          <p:spPr bwMode="auto">
            <a:xfrm rot="5400000">
              <a:off x="-1535949" y="4179099"/>
              <a:ext cx="4071966" cy="1588"/>
            </a:xfrm>
            <a:prstGeom prst="line">
              <a:avLst/>
            </a:prstGeom>
            <a:ln cmpd="dbl">
              <a:solidFill>
                <a:srgbClr val="D1D1D1"/>
              </a:solidFill>
              <a:prstDash val="solid"/>
              <a:headEnd type="none" w="sm" len="sm"/>
              <a:tailEnd type="none" w="sm" len="sm"/>
            </a:ln>
          </p:spPr>
          <p:style>
            <a:lnRef idx="3">
              <a:schemeClr val="accent1"/>
            </a:lnRef>
            <a:fillRef idx="0">
              <a:schemeClr val="accent1"/>
            </a:fillRef>
            <a:effectRef idx="2">
              <a:schemeClr val="accent1"/>
            </a:effectRef>
            <a:fontRef idx="minor">
              <a:schemeClr val="tx1"/>
            </a:fontRef>
          </p:style>
        </p:cxnSp>
      </p:grpSp>
      <p:sp>
        <p:nvSpPr>
          <p:cNvPr id="266" name="Rectangle 265"/>
          <p:cNvSpPr/>
          <p:nvPr/>
        </p:nvSpPr>
        <p:spPr bwMode="auto">
          <a:xfrm>
            <a:off x="785786" y="1780431"/>
            <a:ext cx="8143932" cy="3033367"/>
          </a:xfrm>
          <a:prstGeom prst="rect">
            <a:avLst/>
          </a:prstGeom>
          <a:solidFill>
            <a:schemeClr val="accent1">
              <a:alpha val="70000"/>
            </a:schemeClr>
          </a:solidFill>
          <a:ln w="12700" cap="sq" cmpd="sng" algn="ctr">
            <a:noFill/>
            <a:prstDash val="solid"/>
            <a:round/>
            <a:headEnd type="none" w="sm" len="sm"/>
            <a:tailEnd type="none" w="sm" len="sm"/>
          </a:ln>
          <a:effectLst>
            <a:softEdge rad="635000"/>
          </a:effectLst>
        </p:spPr>
        <p:txBody>
          <a:bodyPr vert="horz" wrap="square" lIns="84406" tIns="42203" rIns="84406" bIns="42203" numCol="1" rtlCol="1" anchor="t" anchorCtr="0" compatLnSpc="1">
            <a:prstTxWarp prst="textNoShape">
              <a:avLst/>
            </a:prstTxWarp>
          </a:bodyPr>
          <a:lstStyle/>
          <a:p>
            <a:pPr algn="l" rtl="0" fontAlgn="base">
              <a:spcBef>
                <a:spcPct val="0"/>
              </a:spcBef>
              <a:spcAft>
                <a:spcPct val="0"/>
              </a:spcAft>
            </a:pPr>
            <a:endParaRPr kumimoji="1" lang="fa-IR" sz="2215">
              <a:solidFill>
                <a:srgbClr val="000000"/>
              </a:solidFill>
              <a:latin typeface="Times New Roman" pitchFamily="18" charset="0"/>
            </a:endParaRPr>
          </a:p>
        </p:txBody>
      </p:sp>
      <p:pic>
        <p:nvPicPr>
          <p:cNvPr id="26" name="Picture 3" descr="b10 copy"/>
          <p:cNvPicPr>
            <a:picLocks noChangeAspect="1" noChangeArrowheads="1"/>
          </p:cNvPicPr>
          <p:nvPr/>
        </p:nvPicPr>
        <p:blipFill>
          <a:blip r:embed="rId6">
            <a:clrChange>
              <a:clrFrom>
                <a:srgbClr val="000000"/>
              </a:clrFrom>
              <a:clrTo>
                <a:srgbClr val="000000">
                  <a:alpha val="0"/>
                </a:srgbClr>
              </a:clrTo>
            </a:clrChange>
          </a:blip>
          <a:srcRect/>
          <a:stretch>
            <a:fillRect/>
          </a:stretch>
        </p:blipFill>
        <p:spPr bwMode="auto">
          <a:xfrm>
            <a:off x="-307764" y="461576"/>
            <a:ext cx="9752707" cy="6753730"/>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360713282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66"/>
          <p:cNvGrpSpPr/>
          <p:nvPr/>
        </p:nvGrpSpPr>
        <p:grpSpPr>
          <a:xfrm>
            <a:off x="0" y="263769"/>
            <a:ext cx="9144000" cy="6327790"/>
            <a:chOff x="0" y="0"/>
            <a:chExt cx="9144000" cy="6855106"/>
          </a:xfrm>
        </p:grpSpPr>
        <p:pic>
          <p:nvPicPr>
            <p:cNvPr id="3" name="Picture 2" descr="E:\baft farsoode\ax\pic\bird%20view.jpg"/>
            <p:cNvPicPr>
              <a:picLocks noChangeAspect="1" noChangeArrowheads="1"/>
            </p:cNvPicPr>
            <p:nvPr/>
          </p:nvPicPr>
          <p:blipFill>
            <a:blip r:embed="rId2">
              <a:clrChange>
                <a:clrFrom>
                  <a:srgbClr val="000000"/>
                </a:clrFrom>
                <a:clrTo>
                  <a:srgbClr val="000000">
                    <a:alpha val="0"/>
                  </a:srgbClr>
                </a:clrTo>
              </a:clrChange>
              <a:duotone>
                <a:schemeClr val="accent6">
                  <a:shade val="45000"/>
                  <a:satMod val="135000"/>
                </a:schemeClr>
                <a:prstClr val="white"/>
              </a:duotone>
              <a:lum bright="20000" contrast="-75000"/>
            </a:blip>
            <a:srcRect/>
            <a:stretch>
              <a:fillRect/>
            </a:stretch>
          </p:blipFill>
          <p:spPr bwMode="auto">
            <a:xfrm>
              <a:off x="0" y="2694698"/>
              <a:ext cx="9144000" cy="4160408"/>
            </a:xfrm>
            <a:prstGeom prst="rect">
              <a:avLst/>
            </a:prstGeom>
            <a:ln>
              <a:noFill/>
            </a:ln>
            <a:effectLst>
              <a:outerShdw blurRad="50800" dist="50800" dir="2700000" algn="tl" rotWithShape="0">
                <a:schemeClr val="tx1">
                  <a:alpha val="40000"/>
                </a:schemeClr>
              </a:outerShdw>
            </a:effectLst>
          </p:spPr>
        </p:pic>
        <p:grpSp>
          <p:nvGrpSpPr>
            <p:cNvPr id="4" name="Group 259"/>
            <p:cNvGrpSpPr/>
            <p:nvPr/>
          </p:nvGrpSpPr>
          <p:grpSpPr>
            <a:xfrm flipV="1">
              <a:off x="271048" y="857232"/>
              <a:ext cx="5944026" cy="4143404"/>
              <a:chOff x="-236" y="1676402"/>
              <a:chExt cx="5944026" cy="5181601"/>
            </a:xfrm>
          </p:grpSpPr>
          <p:sp>
            <p:nvSpPr>
              <p:cNvPr id="250" name="Rectangle 25"/>
              <p:cNvSpPr>
                <a:spLocks noChangeArrowheads="1"/>
              </p:cNvSpPr>
              <p:nvPr/>
            </p:nvSpPr>
            <p:spPr bwMode="auto">
              <a:xfrm>
                <a:off x="329988" y="4038602"/>
                <a:ext cx="165112" cy="2667001"/>
              </a:xfrm>
              <a:prstGeom prst="rect">
                <a:avLst/>
              </a:prstGeom>
              <a:gradFill rotWithShape="1">
                <a:gsLst>
                  <a:gs pos="0">
                    <a:schemeClr val="bg1">
                      <a:lumMod val="65000"/>
                    </a:schemeClr>
                  </a:gs>
                  <a:gs pos="100000">
                    <a:srgbClr val="FFFFCC"/>
                  </a:gs>
                </a:gsLst>
                <a:lin ang="5400000" scaled="1"/>
              </a:gradFill>
              <a:ln w="9525">
                <a:noFill/>
                <a:miter lim="800000"/>
                <a:headEnd/>
                <a:tailEnd/>
              </a:ln>
              <a:effectLst/>
            </p:spPr>
            <p:txBody>
              <a:bodyPr wrap="none" anchor="ctr"/>
              <a:lstStyle/>
              <a:p>
                <a:pPr>
                  <a:defRPr/>
                </a:pPr>
                <a:endParaRPr lang="fa-IR" sz="1662" kern="0">
                  <a:solidFill>
                    <a:sysClr val="windowText" lastClr="000000"/>
                  </a:solidFill>
                </a:endParaRPr>
              </a:p>
            </p:txBody>
          </p:sp>
          <p:sp>
            <p:nvSpPr>
              <p:cNvPr id="251" name="Rectangle 26"/>
              <p:cNvSpPr>
                <a:spLocks noChangeArrowheads="1"/>
              </p:cNvSpPr>
              <p:nvPr/>
            </p:nvSpPr>
            <p:spPr bwMode="auto">
              <a:xfrm>
                <a:off x="164876" y="6400803"/>
                <a:ext cx="3219681" cy="152400"/>
              </a:xfrm>
              <a:prstGeom prst="rect">
                <a:avLst/>
              </a:prstGeom>
              <a:gradFill rotWithShape="1">
                <a:gsLst>
                  <a:gs pos="0">
                    <a:srgbClr val="FFFFCC"/>
                  </a:gs>
                  <a:gs pos="100000">
                    <a:srgbClr val="FFFFCC">
                      <a:gamma/>
                      <a:shade val="46275"/>
                      <a:invGamma/>
                    </a:srgbClr>
                  </a:gs>
                </a:gsLst>
                <a:lin ang="0" scaled="1"/>
              </a:gradFill>
              <a:ln w="9525">
                <a:noFill/>
                <a:miter lim="800000"/>
                <a:headEnd/>
                <a:tailEnd/>
              </a:ln>
              <a:effectLst/>
            </p:spPr>
            <p:txBody>
              <a:bodyPr wrap="none" anchor="ctr"/>
              <a:lstStyle/>
              <a:p>
                <a:pPr>
                  <a:defRPr/>
                </a:pPr>
                <a:endParaRPr lang="fa-IR" sz="1662" kern="0">
                  <a:solidFill>
                    <a:sysClr val="windowText" lastClr="000000"/>
                  </a:solidFill>
                </a:endParaRPr>
              </a:p>
            </p:txBody>
          </p:sp>
          <p:sp>
            <p:nvSpPr>
              <p:cNvPr id="252" name="Rectangle 27"/>
              <p:cNvSpPr>
                <a:spLocks noChangeArrowheads="1"/>
              </p:cNvSpPr>
              <p:nvPr/>
            </p:nvSpPr>
            <p:spPr bwMode="auto">
              <a:xfrm>
                <a:off x="495100" y="5791203"/>
                <a:ext cx="82556" cy="609600"/>
              </a:xfrm>
              <a:prstGeom prst="rect">
                <a:avLst/>
              </a:prstGeom>
              <a:solidFill>
                <a:srgbClr val="CC9900"/>
              </a:solidFill>
              <a:ln w="9525">
                <a:noFill/>
                <a:miter lim="800000"/>
                <a:headEnd/>
                <a:tailEnd/>
              </a:ln>
              <a:effectLst/>
            </p:spPr>
            <p:txBody>
              <a:bodyPr wrap="none" anchor="ctr"/>
              <a:lstStyle/>
              <a:p>
                <a:pPr>
                  <a:defRPr/>
                </a:pPr>
                <a:endParaRPr lang="fa-IR" sz="1662" kern="0">
                  <a:solidFill>
                    <a:sysClr val="windowText" lastClr="000000"/>
                  </a:solidFill>
                </a:endParaRPr>
              </a:p>
            </p:txBody>
          </p:sp>
          <p:sp>
            <p:nvSpPr>
              <p:cNvPr id="253" name="Rectangle 28"/>
              <p:cNvSpPr>
                <a:spLocks noChangeArrowheads="1"/>
              </p:cNvSpPr>
              <p:nvPr/>
            </p:nvSpPr>
            <p:spPr bwMode="auto">
              <a:xfrm rot="5400000">
                <a:off x="828501" y="6073757"/>
                <a:ext cx="76200" cy="577891"/>
              </a:xfrm>
              <a:prstGeom prst="rect">
                <a:avLst/>
              </a:prstGeom>
              <a:solidFill>
                <a:srgbClr val="CC9900"/>
              </a:solidFill>
              <a:ln w="9525">
                <a:noFill/>
                <a:miter lim="800000"/>
                <a:headEnd/>
                <a:tailEnd/>
              </a:ln>
              <a:effectLst/>
            </p:spPr>
            <p:txBody>
              <a:bodyPr wrap="none" anchor="ctr"/>
              <a:lstStyle/>
              <a:p>
                <a:pPr>
                  <a:defRPr/>
                </a:pPr>
                <a:endParaRPr lang="fa-IR" sz="1662" kern="0">
                  <a:solidFill>
                    <a:sysClr val="windowText" lastClr="000000"/>
                  </a:solidFill>
                </a:endParaRPr>
              </a:p>
            </p:txBody>
          </p:sp>
          <p:sp>
            <p:nvSpPr>
              <p:cNvPr id="254" name="Line 29"/>
              <p:cNvSpPr>
                <a:spLocks noChangeShapeType="1"/>
              </p:cNvSpPr>
              <p:nvPr/>
            </p:nvSpPr>
            <p:spPr bwMode="auto">
              <a:xfrm>
                <a:off x="3384557" y="6477003"/>
                <a:ext cx="1568562" cy="0"/>
              </a:xfrm>
              <a:prstGeom prst="line">
                <a:avLst/>
              </a:prstGeom>
              <a:ln w="12700">
                <a:prstDash val="sysDot"/>
                <a:headEnd/>
                <a:tailEnd/>
              </a:ln>
            </p:spPr>
            <p:style>
              <a:lnRef idx="1">
                <a:schemeClr val="dk1"/>
              </a:lnRef>
              <a:fillRef idx="0">
                <a:schemeClr val="dk1"/>
              </a:fillRef>
              <a:effectRef idx="0">
                <a:schemeClr val="dk1"/>
              </a:effectRef>
              <a:fontRef idx="minor">
                <a:schemeClr val="tx1"/>
              </a:fontRef>
            </p:style>
            <p:txBody>
              <a:bodyPr/>
              <a:lstStyle/>
              <a:p>
                <a:pPr>
                  <a:defRPr/>
                </a:pPr>
                <a:endParaRPr lang="fa-IR" sz="1662" kern="0">
                  <a:solidFill>
                    <a:sysClr val="windowText" lastClr="000000"/>
                  </a:solidFill>
                </a:endParaRPr>
              </a:p>
            </p:txBody>
          </p:sp>
          <p:sp>
            <p:nvSpPr>
              <p:cNvPr id="255" name="Line 30"/>
              <p:cNvSpPr>
                <a:spLocks noChangeShapeType="1"/>
              </p:cNvSpPr>
              <p:nvPr/>
            </p:nvSpPr>
            <p:spPr bwMode="auto">
              <a:xfrm>
                <a:off x="3384557" y="6553203"/>
                <a:ext cx="2559233" cy="0"/>
              </a:xfrm>
              <a:prstGeom prst="line">
                <a:avLst/>
              </a:prstGeom>
              <a:ln w="19050">
                <a:prstDash val="sysDot"/>
                <a:headEnd/>
                <a:tailEnd/>
              </a:ln>
            </p:spPr>
            <p:style>
              <a:lnRef idx="1">
                <a:schemeClr val="accent1"/>
              </a:lnRef>
              <a:fillRef idx="0">
                <a:schemeClr val="accent1"/>
              </a:fillRef>
              <a:effectRef idx="0">
                <a:schemeClr val="accent1"/>
              </a:effectRef>
              <a:fontRef idx="minor">
                <a:schemeClr val="tx1"/>
              </a:fontRef>
            </p:style>
            <p:txBody>
              <a:bodyPr/>
              <a:lstStyle/>
              <a:p>
                <a:pPr>
                  <a:defRPr/>
                </a:pPr>
                <a:endParaRPr lang="fa-IR" sz="1662" kern="0">
                  <a:solidFill>
                    <a:sysClr val="windowText" lastClr="000000"/>
                  </a:solidFill>
                </a:endParaRPr>
              </a:p>
            </p:txBody>
          </p:sp>
          <p:sp>
            <p:nvSpPr>
              <p:cNvPr id="256" name="Line 32"/>
              <p:cNvSpPr>
                <a:spLocks noChangeShapeType="1"/>
              </p:cNvSpPr>
              <p:nvPr/>
            </p:nvSpPr>
            <p:spPr bwMode="auto">
              <a:xfrm flipH="1">
                <a:off x="-236" y="6477003"/>
                <a:ext cx="3384793" cy="0"/>
              </a:xfrm>
              <a:prstGeom prst="line">
                <a:avLst/>
              </a:prstGeom>
              <a:noFill/>
              <a:ln w="22225">
                <a:solidFill>
                  <a:srgbClr val="9383B3"/>
                </a:solidFill>
                <a:prstDash val="sysDot"/>
                <a:round/>
                <a:headEnd/>
                <a:tailEnd/>
              </a:ln>
              <a:effectLst/>
            </p:spPr>
            <p:txBody>
              <a:bodyPr/>
              <a:lstStyle/>
              <a:p>
                <a:pPr>
                  <a:defRPr/>
                </a:pPr>
                <a:endParaRPr lang="fa-IR" sz="1662" kern="0">
                  <a:solidFill>
                    <a:sysClr val="windowText" lastClr="000000"/>
                  </a:solidFill>
                </a:endParaRPr>
              </a:p>
            </p:txBody>
          </p:sp>
          <p:sp>
            <p:nvSpPr>
              <p:cNvPr id="257" name="Line 33"/>
              <p:cNvSpPr>
                <a:spLocks noChangeShapeType="1"/>
              </p:cNvSpPr>
              <p:nvPr/>
            </p:nvSpPr>
            <p:spPr bwMode="auto">
              <a:xfrm flipV="1">
                <a:off x="412544" y="4038602"/>
                <a:ext cx="0" cy="2819401"/>
              </a:xfrm>
              <a:prstGeom prst="line">
                <a:avLst/>
              </a:prstGeom>
              <a:noFill/>
              <a:ln w="22225">
                <a:solidFill>
                  <a:srgbClr val="9383B3"/>
                </a:solidFill>
                <a:prstDash val="sysDot"/>
                <a:round/>
                <a:headEnd/>
                <a:tailEnd/>
              </a:ln>
              <a:effectLst/>
            </p:spPr>
            <p:txBody>
              <a:bodyPr/>
              <a:lstStyle/>
              <a:p>
                <a:pPr>
                  <a:defRPr/>
                </a:pPr>
                <a:endParaRPr lang="fa-IR" sz="1662" kern="0">
                  <a:solidFill>
                    <a:sysClr val="windowText" lastClr="000000"/>
                  </a:solidFill>
                </a:endParaRPr>
              </a:p>
            </p:txBody>
          </p:sp>
          <p:sp>
            <p:nvSpPr>
              <p:cNvPr id="258" name="Line 34"/>
              <p:cNvSpPr>
                <a:spLocks noChangeShapeType="1"/>
              </p:cNvSpPr>
              <p:nvPr/>
            </p:nvSpPr>
            <p:spPr bwMode="auto">
              <a:xfrm flipV="1">
                <a:off x="412544" y="2362202"/>
                <a:ext cx="0" cy="1676400"/>
              </a:xfrm>
              <a:prstGeom prst="line">
                <a:avLst/>
              </a:prstGeom>
              <a:ln w="12700">
                <a:prstDash val="sysDot"/>
                <a:headEnd/>
                <a:tailEnd/>
              </a:ln>
            </p:spPr>
            <p:style>
              <a:lnRef idx="1">
                <a:schemeClr val="dk1"/>
              </a:lnRef>
              <a:fillRef idx="0">
                <a:schemeClr val="dk1"/>
              </a:fillRef>
              <a:effectRef idx="0">
                <a:schemeClr val="dk1"/>
              </a:effectRef>
              <a:fontRef idx="minor">
                <a:schemeClr val="tx1"/>
              </a:fontRef>
            </p:style>
            <p:txBody>
              <a:bodyPr/>
              <a:lstStyle/>
              <a:p>
                <a:pPr>
                  <a:defRPr/>
                </a:pPr>
                <a:endParaRPr lang="fa-IR" sz="1662" kern="0">
                  <a:solidFill>
                    <a:sysClr val="windowText" lastClr="000000"/>
                  </a:solidFill>
                </a:endParaRPr>
              </a:p>
            </p:txBody>
          </p:sp>
          <p:sp>
            <p:nvSpPr>
              <p:cNvPr id="259" name="Line 35"/>
              <p:cNvSpPr>
                <a:spLocks noChangeShapeType="1"/>
              </p:cNvSpPr>
              <p:nvPr/>
            </p:nvSpPr>
            <p:spPr bwMode="auto">
              <a:xfrm flipV="1">
                <a:off x="329988" y="1676402"/>
                <a:ext cx="0" cy="2362200"/>
              </a:xfrm>
              <a:prstGeom prst="line">
                <a:avLst/>
              </a:prstGeom>
              <a:ln w="19050">
                <a:prstDash val="sysDot"/>
                <a:headEnd/>
                <a:tailEnd/>
              </a:ln>
            </p:spPr>
            <p:style>
              <a:lnRef idx="1">
                <a:schemeClr val="accent1"/>
              </a:lnRef>
              <a:fillRef idx="0">
                <a:schemeClr val="accent1"/>
              </a:fillRef>
              <a:effectRef idx="0">
                <a:schemeClr val="accent1"/>
              </a:effectRef>
              <a:fontRef idx="minor">
                <a:schemeClr val="tx1"/>
              </a:fontRef>
            </p:style>
            <p:txBody>
              <a:bodyPr/>
              <a:lstStyle/>
              <a:p>
                <a:pPr>
                  <a:defRPr/>
                </a:pPr>
                <a:endParaRPr lang="fa-IR" sz="1662" kern="0">
                  <a:solidFill>
                    <a:sysClr val="windowText" lastClr="000000"/>
                  </a:solidFill>
                </a:endParaRPr>
              </a:p>
            </p:txBody>
          </p:sp>
        </p:grpSp>
        <p:grpSp>
          <p:nvGrpSpPr>
            <p:cNvPr id="5" name="Group 15"/>
            <p:cNvGrpSpPr/>
            <p:nvPr/>
          </p:nvGrpSpPr>
          <p:grpSpPr>
            <a:xfrm>
              <a:off x="67432" y="538679"/>
              <a:ext cx="5218950" cy="3318948"/>
              <a:chOff x="73051" y="538679"/>
              <a:chExt cx="5653862" cy="3318948"/>
            </a:xfrm>
          </p:grpSpPr>
          <p:sp>
            <p:nvSpPr>
              <p:cNvPr id="7" name="Rectangle 6"/>
              <p:cNvSpPr/>
              <p:nvPr/>
            </p:nvSpPr>
            <p:spPr>
              <a:xfrm>
                <a:off x="1824455" y="538679"/>
                <a:ext cx="3902458" cy="407750"/>
              </a:xfrm>
              <a:prstGeom prst="rect">
                <a:avLst/>
              </a:prstGeom>
            </p:spPr>
            <p:txBody>
              <a:bodyPr wrap="none">
                <a:spAutoFit/>
              </a:bodyPr>
              <a:lstStyle/>
              <a:p>
                <a:pPr>
                  <a:defRPr/>
                </a:pPr>
                <a:r>
                  <a:rPr lang="en-US" sz="1846" b="1" kern="0" dirty="0">
                    <a:ln w="10541" cmpd="sng">
                      <a:solidFill>
                        <a:srgbClr val="EAEAEA">
                          <a:shade val="88000"/>
                          <a:satMod val="110000"/>
                        </a:srgbClr>
                      </a:solidFill>
                      <a:prstDash val="solid"/>
                    </a:ln>
                    <a:gradFill>
                      <a:gsLst>
                        <a:gs pos="0">
                          <a:srgbClr val="EAEAEA">
                            <a:tint val="40000"/>
                            <a:satMod val="250000"/>
                          </a:srgbClr>
                        </a:gs>
                        <a:gs pos="9000">
                          <a:srgbClr val="EAEAEA">
                            <a:tint val="52000"/>
                            <a:satMod val="300000"/>
                          </a:srgbClr>
                        </a:gs>
                        <a:gs pos="50000">
                          <a:srgbClr val="EAEAEA">
                            <a:shade val="20000"/>
                            <a:satMod val="300000"/>
                          </a:srgbClr>
                        </a:gs>
                        <a:gs pos="79000">
                          <a:srgbClr val="EAEAEA">
                            <a:tint val="52000"/>
                            <a:satMod val="300000"/>
                          </a:srgbClr>
                        </a:gs>
                        <a:gs pos="100000">
                          <a:srgbClr val="EAEAEA">
                            <a:tint val="40000"/>
                            <a:satMod val="250000"/>
                          </a:srgbClr>
                        </a:gs>
                      </a:gsLst>
                      <a:lin ang="5400000"/>
                    </a:gradFill>
                    <a:latin typeface="BankGothic Lt BT" pitchFamily="34" charset="0"/>
                  </a:rPr>
                  <a:t>(</a:t>
                </a:r>
                <a:r>
                  <a:rPr lang="en-US" sz="1846" b="1" kern="0" dirty="0" err="1">
                    <a:ln w="10541" cmpd="sng">
                      <a:solidFill>
                        <a:srgbClr val="EAEAEA">
                          <a:shade val="88000"/>
                          <a:satMod val="110000"/>
                        </a:srgbClr>
                      </a:solidFill>
                      <a:prstDash val="solid"/>
                    </a:ln>
                    <a:gradFill>
                      <a:gsLst>
                        <a:gs pos="0">
                          <a:srgbClr val="EAEAEA">
                            <a:tint val="40000"/>
                            <a:satMod val="250000"/>
                          </a:srgbClr>
                        </a:gs>
                        <a:gs pos="9000">
                          <a:srgbClr val="EAEAEA">
                            <a:tint val="52000"/>
                            <a:satMod val="300000"/>
                          </a:srgbClr>
                        </a:gs>
                        <a:gs pos="50000">
                          <a:srgbClr val="EAEAEA">
                            <a:shade val="20000"/>
                            <a:satMod val="300000"/>
                          </a:srgbClr>
                        </a:gs>
                        <a:gs pos="79000">
                          <a:srgbClr val="EAEAEA">
                            <a:tint val="52000"/>
                            <a:satMod val="300000"/>
                          </a:srgbClr>
                        </a:gs>
                        <a:gs pos="100000">
                          <a:srgbClr val="EAEAEA">
                            <a:tint val="40000"/>
                            <a:satMod val="250000"/>
                          </a:srgbClr>
                        </a:gs>
                      </a:gsLst>
                      <a:lin ang="5400000"/>
                    </a:gradFill>
                    <a:latin typeface="BankGothic Lt BT" pitchFamily="34" charset="0"/>
                  </a:rPr>
                  <a:t>beinolharamein</a:t>
                </a:r>
                <a:r>
                  <a:rPr lang="en-US" sz="1846" b="1" kern="0" dirty="0">
                    <a:ln w="10541" cmpd="sng">
                      <a:solidFill>
                        <a:srgbClr val="EAEAEA">
                          <a:shade val="88000"/>
                          <a:satMod val="110000"/>
                        </a:srgbClr>
                      </a:solidFill>
                      <a:prstDash val="solid"/>
                    </a:ln>
                    <a:gradFill>
                      <a:gsLst>
                        <a:gs pos="0">
                          <a:srgbClr val="EAEAEA">
                            <a:tint val="40000"/>
                            <a:satMod val="250000"/>
                          </a:srgbClr>
                        </a:gs>
                        <a:gs pos="9000">
                          <a:srgbClr val="EAEAEA">
                            <a:tint val="52000"/>
                            <a:satMod val="300000"/>
                          </a:srgbClr>
                        </a:gs>
                        <a:gs pos="50000">
                          <a:srgbClr val="EAEAEA">
                            <a:shade val="20000"/>
                            <a:satMod val="300000"/>
                          </a:srgbClr>
                        </a:gs>
                        <a:gs pos="79000">
                          <a:srgbClr val="EAEAEA">
                            <a:tint val="52000"/>
                            <a:satMod val="300000"/>
                          </a:srgbClr>
                        </a:gs>
                        <a:gs pos="100000">
                          <a:srgbClr val="EAEAEA">
                            <a:tint val="40000"/>
                            <a:satMod val="250000"/>
                          </a:srgbClr>
                        </a:gs>
                      </a:gsLst>
                      <a:lin ang="5400000"/>
                    </a:gradFill>
                    <a:latin typeface="BankGothic Lt BT" pitchFamily="34" charset="0"/>
                  </a:rPr>
                  <a:t> of shiraz)</a:t>
                </a:r>
                <a:endParaRPr lang="fa-IR" sz="1846" b="1" kern="0" dirty="0">
                  <a:ln w="10541" cmpd="sng">
                    <a:solidFill>
                      <a:srgbClr val="EAEAEA">
                        <a:shade val="88000"/>
                        <a:satMod val="110000"/>
                      </a:srgbClr>
                    </a:solidFill>
                    <a:prstDash val="solid"/>
                  </a:ln>
                  <a:gradFill>
                    <a:gsLst>
                      <a:gs pos="0">
                        <a:srgbClr val="EAEAEA">
                          <a:tint val="40000"/>
                          <a:satMod val="250000"/>
                        </a:srgbClr>
                      </a:gs>
                      <a:gs pos="9000">
                        <a:srgbClr val="EAEAEA">
                          <a:tint val="52000"/>
                          <a:satMod val="300000"/>
                        </a:srgbClr>
                      </a:gs>
                      <a:gs pos="50000">
                        <a:srgbClr val="EAEAEA">
                          <a:shade val="20000"/>
                          <a:satMod val="300000"/>
                        </a:srgbClr>
                      </a:gs>
                      <a:gs pos="79000">
                        <a:srgbClr val="EAEAEA">
                          <a:tint val="52000"/>
                          <a:satMod val="300000"/>
                        </a:srgbClr>
                      </a:gs>
                      <a:gs pos="100000">
                        <a:srgbClr val="EAEAEA">
                          <a:tint val="40000"/>
                          <a:satMod val="250000"/>
                        </a:srgbClr>
                      </a:gs>
                    </a:gsLst>
                    <a:lin ang="5400000"/>
                  </a:gradFill>
                  <a:latin typeface="BankGothic Lt BT" pitchFamily="34" charset="0"/>
                </a:endParaRPr>
              </a:p>
            </p:txBody>
          </p:sp>
          <p:sp>
            <p:nvSpPr>
              <p:cNvPr id="8" name="Rectangle 7"/>
              <p:cNvSpPr/>
              <p:nvPr/>
            </p:nvSpPr>
            <p:spPr>
              <a:xfrm rot="16200000">
                <a:off x="-1131431" y="2276027"/>
                <a:ext cx="2786082" cy="377118"/>
              </a:xfrm>
              <a:prstGeom prst="rect">
                <a:avLst/>
              </a:prstGeom>
            </p:spPr>
            <p:txBody>
              <a:bodyPr wrap="square">
                <a:spAutoFit/>
                <a:scene3d>
                  <a:camera prst="orthographicFront"/>
                  <a:lightRig rig="glow" dir="tl">
                    <a:rot lat="0" lon="0" rev="5400000"/>
                  </a:lightRig>
                </a:scene3d>
                <a:sp3d contourW="12700">
                  <a:bevelT w="25400" h="25400"/>
                  <a:contourClr>
                    <a:schemeClr val="accent6">
                      <a:shade val="73000"/>
                    </a:schemeClr>
                  </a:contourClr>
                </a:sp3d>
              </a:bodyPr>
              <a:lstStyle/>
              <a:p>
                <a:pPr algn="ctr"/>
                <a:r>
                  <a:rPr lang="fa-IR" sz="1662" b="1" dirty="0">
                    <a:ln w="11430"/>
                    <a:gradFill>
                      <a:gsLst>
                        <a:gs pos="0">
                          <a:srgbClr val="555555">
                            <a:tint val="90000"/>
                            <a:satMod val="120000"/>
                          </a:srgbClr>
                        </a:gs>
                        <a:gs pos="25000">
                          <a:srgbClr val="555555">
                            <a:tint val="93000"/>
                            <a:satMod val="120000"/>
                          </a:srgbClr>
                        </a:gs>
                        <a:gs pos="50000">
                          <a:srgbClr val="555555">
                            <a:shade val="89000"/>
                            <a:satMod val="110000"/>
                          </a:srgbClr>
                        </a:gs>
                        <a:gs pos="75000">
                          <a:srgbClr val="555555">
                            <a:tint val="93000"/>
                            <a:satMod val="120000"/>
                          </a:srgbClr>
                        </a:gs>
                        <a:gs pos="100000">
                          <a:srgbClr val="555555">
                            <a:tint val="90000"/>
                            <a:satMod val="120000"/>
                          </a:srgbClr>
                        </a:gs>
                      </a:gsLst>
                      <a:lin ang="5400000"/>
                    </a:gradFill>
                    <a:effectLst>
                      <a:outerShdw blurRad="80000" dist="40000" dir="5040000" algn="tl">
                        <a:srgbClr val="000000">
                          <a:alpha val="30000"/>
                        </a:srgbClr>
                      </a:outerShdw>
                    </a:effectLst>
                    <a:cs typeface="B Kamran" pitchFamily="2" charset="-78"/>
                  </a:rPr>
                  <a:t>بین الحرمین شیراز</a:t>
                </a:r>
              </a:p>
            </p:txBody>
          </p:sp>
        </p:grpSp>
        <p:pic>
          <p:nvPicPr>
            <p:cNvPr id="235" name="Picture 6" descr="شاهچراغ؛ شیراز؛ عکس از آنوبانینی">
              <a:hlinkClick r:id="rId3"/>
            </p:cNvPr>
            <p:cNvPicPr>
              <a:picLocks noChangeAspect="1" noChangeArrowheads="1"/>
            </p:cNvPicPr>
            <p:nvPr/>
          </p:nvPicPr>
          <p:blipFill>
            <a:blip r:embed="rId4">
              <a:clrChange>
                <a:clrFrom>
                  <a:srgbClr val="03030F"/>
                </a:clrFrom>
                <a:clrTo>
                  <a:srgbClr val="03030F">
                    <a:alpha val="0"/>
                  </a:srgbClr>
                </a:clrTo>
              </a:clrChange>
            </a:blip>
            <a:srcRect/>
            <a:stretch>
              <a:fillRect/>
            </a:stretch>
          </p:blipFill>
          <p:spPr bwMode="auto">
            <a:xfrm>
              <a:off x="7212343" y="285728"/>
              <a:ext cx="1931657" cy="1191187"/>
            </a:xfrm>
            <a:prstGeom prst="rect">
              <a:avLst/>
            </a:prstGeom>
            <a:ln>
              <a:noFill/>
            </a:ln>
            <a:effectLst>
              <a:outerShdw blurRad="50800" dist="38100" dir="2700000" algn="tl" rotWithShape="0">
                <a:prstClr val="black">
                  <a:alpha val="40000"/>
                </a:prstClr>
              </a:outerShdw>
              <a:softEdge rad="63500"/>
            </a:effectLst>
          </p:spPr>
        </p:pic>
        <p:pic>
          <p:nvPicPr>
            <p:cNvPr id="1028" name="Picture 4" descr="E:\baft farsoode\ax\pic\shahchw.jpg"/>
            <p:cNvPicPr>
              <a:picLocks noChangeAspect="1" noChangeArrowheads="1"/>
            </p:cNvPicPr>
            <p:nvPr/>
          </p:nvPicPr>
          <p:blipFill>
            <a:blip r:embed="rId5" cstate="screen">
              <a:clrChange>
                <a:clrFrom>
                  <a:srgbClr val="BEE2FA"/>
                </a:clrFrom>
                <a:clrTo>
                  <a:srgbClr val="BEE2FA">
                    <a:alpha val="0"/>
                  </a:srgbClr>
                </a:clrTo>
              </a:clrChange>
              <a:extLst>
                <a:ext uri="{28A0092B-C50C-407E-A947-70E740481C1C}">
                  <a14:useLocalDpi xmlns:a14="http://schemas.microsoft.com/office/drawing/2010/main"/>
                </a:ext>
              </a:extLst>
            </a:blip>
            <a:srcRect/>
            <a:stretch>
              <a:fillRect/>
            </a:stretch>
          </p:blipFill>
          <p:spPr bwMode="auto">
            <a:xfrm>
              <a:off x="0" y="0"/>
              <a:ext cx="1813436" cy="1464431"/>
            </a:xfrm>
            <a:prstGeom prst="rect">
              <a:avLst/>
            </a:prstGeom>
            <a:ln>
              <a:noFill/>
            </a:ln>
            <a:effectLst>
              <a:outerShdw blurRad="50800" dist="38100" dir="2700000" algn="tl" rotWithShape="0">
                <a:prstClr val="black">
                  <a:alpha val="40000"/>
                </a:prstClr>
              </a:outerShdw>
              <a:softEdge rad="63500"/>
            </a:effectLst>
          </p:spPr>
        </p:pic>
        <p:cxnSp>
          <p:nvCxnSpPr>
            <p:cNvPr id="263" name="Straight Connector 262"/>
            <p:cNvCxnSpPr/>
            <p:nvPr/>
          </p:nvCxnSpPr>
          <p:spPr bwMode="auto">
            <a:xfrm rot="5400000">
              <a:off x="-1535949" y="4179099"/>
              <a:ext cx="4071966" cy="1588"/>
            </a:xfrm>
            <a:prstGeom prst="line">
              <a:avLst/>
            </a:prstGeom>
            <a:ln cmpd="dbl">
              <a:solidFill>
                <a:srgbClr val="D1D1D1"/>
              </a:solidFill>
              <a:prstDash val="solid"/>
              <a:headEnd type="none" w="sm" len="sm"/>
              <a:tailEnd type="none" w="sm" len="sm"/>
            </a:ln>
          </p:spPr>
          <p:style>
            <a:lnRef idx="3">
              <a:schemeClr val="accent1"/>
            </a:lnRef>
            <a:fillRef idx="0">
              <a:schemeClr val="accent1"/>
            </a:fillRef>
            <a:effectRef idx="2">
              <a:schemeClr val="accent1"/>
            </a:effectRef>
            <a:fontRef idx="minor">
              <a:schemeClr val="tx1"/>
            </a:fontRef>
          </p:style>
        </p:cxnSp>
      </p:grpSp>
      <p:sp>
        <p:nvSpPr>
          <p:cNvPr id="266" name="Rectangle 265"/>
          <p:cNvSpPr/>
          <p:nvPr/>
        </p:nvSpPr>
        <p:spPr bwMode="auto">
          <a:xfrm>
            <a:off x="785786" y="1780431"/>
            <a:ext cx="8143932" cy="3033367"/>
          </a:xfrm>
          <a:prstGeom prst="rect">
            <a:avLst/>
          </a:prstGeom>
          <a:solidFill>
            <a:schemeClr val="accent1">
              <a:alpha val="70000"/>
            </a:schemeClr>
          </a:solidFill>
          <a:ln w="12700" cap="sq" cmpd="sng" algn="ctr">
            <a:noFill/>
            <a:prstDash val="solid"/>
            <a:round/>
            <a:headEnd type="none" w="sm" len="sm"/>
            <a:tailEnd type="none" w="sm" len="sm"/>
          </a:ln>
          <a:effectLst>
            <a:softEdge rad="635000"/>
          </a:effectLst>
        </p:spPr>
        <p:txBody>
          <a:bodyPr vert="horz" wrap="square" lIns="84406" tIns="42203" rIns="84406" bIns="42203" numCol="1" rtlCol="1" anchor="t" anchorCtr="0" compatLnSpc="1">
            <a:prstTxWarp prst="textNoShape">
              <a:avLst/>
            </a:prstTxWarp>
          </a:bodyPr>
          <a:lstStyle/>
          <a:p>
            <a:pPr algn="l" rtl="0" fontAlgn="base">
              <a:spcBef>
                <a:spcPct val="0"/>
              </a:spcBef>
              <a:spcAft>
                <a:spcPct val="0"/>
              </a:spcAft>
            </a:pPr>
            <a:endParaRPr kumimoji="1" lang="fa-IR" sz="2215">
              <a:solidFill>
                <a:srgbClr val="000000"/>
              </a:solidFill>
              <a:latin typeface="Times New Roman" pitchFamily="18" charset="0"/>
            </a:endParaRPr>
          </a:p>
        </p:txBody>
      </p:sp>
      <p:pic>
        <p:nvPicPr>
          <p:cNvPr id="24" name="Picture 3" descr="b11 copy"/>
          <p:cNvPicPr>
            <a:picLocks noChangeAspect="1" noChangeArrowheads="1"/>
          </p:cNvPicPr>
          <p:nvPr/>
        </p:nvPicPr>
        <p:blipFill>
          <a:blip r:embed="rId6">
            <a:clrChange>
              <a:clrFrom>
                <a:srgbClr val="000000"/>
              </a:clrFrom>
              <a:clrTo>
                <a:srgbClr val="000000">
                  <a:alpha val="0"/>
                </a:srgbClr>
              </a:clrTo>
            </a:clrChange>
          </a:blip>
          <a:srcRect/>
          <a:stretch>
            <a:fillRect/>
          </a:stretch>
        </p:blipFill>
        <p:spPr bwMode="auto">
          <a:xfrm>
            <a:off x="-304354" y="565894"/>
            <a:ext cx="9752707" cy="6753730"/>
          </a:xfrm>
          <a:prstGeom prst="rect">
            <a:avLst/>
          </a:prstGeom>
          <a:noFill/>
        </p:spPr>
      </p:pic>
      <p:sp>
        <p:nvSpPr>
          <p:cNvPr id="25" name="Text Box 4"/>
          <p:cNvSpPr txBox="1">
            <a:spLocks noChangeArrowheads="1"/>
          </p:cNvSpPr>
          <p:nvPr/>
        </p:nvSpPr>
        <p:spPr bwMode="auto">
          <a:xfrm>
            <a:off x="3253268" y="1912316"/>
            <a:ext cx="2854026" cy="681684"/>
          </a:xfrm>
          <a:prstGeom prst="rect">
            <a:avLst/>
          </a:prstGeom>
          <a:noFill/>
          <a:ln w="9525">
            <a:noFill/>
            <a:miter lim="800000"/>
            <a:headEnd/>
            <a:tailEnd/>
          </a:ln>
          <a:effectLst/>
        </p:spPr>
        <p:txBody>
          <a:bodyPr wrap="none" lIns="84347" tIns="42175" rIns="84347" bIns="42175">
            <a:spAutoFit/>
          </a:bodyPr>
          <a:lstStyle/>
          <a:p>
            <a:pPr algn="ctr" defTabSz="843914"/>
            <a:r>
              <a:rPr lang="en-US" sz="1292" dirty="0">
                <a:solidFill>
                  <a:srgbClr val="000000"/>
                </a:solidFill>
              </a:rPr>
              <a:t>Occasional ‘domed’ feature to break </a:t>
            </a:r>
          </a:p>
          <a:p>
            <a:pPr algn="ctr" defTabSz="843914"/>
            <a:r>
              <a:rPr lang="en-US" sz="1292" dirty="0">
                <a:solidFill>
                  <a:srgbClr val="000000"/>
                </a:solidFill>
              </a:rPr>
              <a:t>Skyline and add vertical interest to</a:t>
            </a:r>
          </a:p>
          <a:p>
            <a:pPr algn="ctr" defTabSz="843914"/>
            <a:r>
              <a:rPr lang="en-US" sz="1292" dirty="0">
                <a:solidFill>
                  <a:srgbClr val="000000"/>
                </a:solidFill>
              </a:rPr>
              <a:t>complex</a:t>
            </a:r>
          </a:p>
        </p:txBody>
      </p:sp>
      <p:grpSp>
        <p:nvGrpSpPr>
          <p:cNvPr id="26" name="Group 5"/>
          <p:cNvGrpSpPr>
            <a:grpSpLocks/>
          </p:cNvGrpSpPr>
          <p:nvPr/>
        </p:nvGrpSpPr>
        <p:grpSpPr bwMode="auto">
          <a:xfrm>
            <a:off x="477314" y="2046098"/>
            <a:ext cx="7977537" cy="3193077"/>
            <a:chOff x="301" y="866"/>
            <a:chExt cx="5025" cy="2179"/>
          </a:xfrm>
        </p:grpSpPr>
        <p:sp>
          <p:nvSpPr>
            <p:cNvPr id="27" name="Oval 6"/>
            <p:cNvSpPr>
              <a:spLocks noChangeArrowheads="1"/>
            </p:cNvSpPr>
            <p:nvPr/>
          </p:nvSpPr>
          <p:spPr bwMode="auto">
            <a:xfrm>
              <a:off x="301" y="2826"/>
              <a:ext cx="421" cy="219"/>
            </a:xfrm>
            <a:prstGeom prst="ellipse">
              <a:avLst/>
            </a:prstGeom>
            <a:noFill/>
            <a:ln w="38100">
              <a:solidFill>
                <a:srgbClr val="FF6600"/>
              </a:solidFill>
              <a:prstDash val="sysDot"/>
              <a:round/>
              <a:headEnd/>
              <a:tailEnd/>
            </a:ln>
            <a:effectLst/>
          </p:spPr>
          <p:txBody>
            <a:bodyPr wrap="none" anchor="ctr"/>
            <a:lstStyle/>
            <a:p>
              <a:endParaRPr lang="fa-IR" sz="1662">
                <a:solidFill>
                  <a:srgbClr val="000000"/>
                </a:solidFill>
              </a:endParaRPr>
            </a:p>
          </p:txBody>
        </p:sp>
        <p:sp>
          <p:nvSpPr>
            <p:cNvPr id="28" name="Oval 7"/>
            <p:cNvSpPr>
              <a:spLocks noChangeArrowheads="1"/>
            </p:cNvSpPr>
            <p:nvPr/>
          </p:nvSpPr>
          <p:spPr bwMode="auto">
            <a:xfrm>
              <a:off x="1056" y="2282"/>
              <a:ext cx="421" cy="219"/>
            </a:xfrm>
            <a:prstGeom prst="ellipse">
              <a:avLst/>
            </a:prstGeom>
            <a:noFill/>
            <a:ln w="38100">
              <a:solidFill>
                <a:srgbClr val="FF6600"/>
              </a:solidFill>
              <a:prstDash val="sysDot"/>
              <a:round/>
              <a:headEnd/>
              <a:tailEnd/>
            </a:ln>
            <a:effectLst/>
          </p:spPr>
          <p:txBody>
            <a:bodyPr wrap="none" anchor="ctr"/>
            <a:lstStyle/>
            <a:p>
              <a:endParaRPr lang="fa-IR" sz="1662">
                <a:solidFill>
                  <a:srgbClr val="000000"/>
                </a:solidFill>
              </a:endParaRPr>
            </a:p>
          </p:txBody>
        </p:sp>
        <p:sp>
          <p:nvSpPr>
            <p:cNvPr id="29" name="Oval 8"/>
            <p:cNvSpPr>
              <a:spLocks noChangeArrowheads="1"/>
            </p:cNvSpPr>
            <p:nvPr/>
          </p:nvSpPr>
          <p:spPr bwMode="auto">
            <a:xfrm>
              <a:off x="1956" y="2497"/>
              <a:ext cx="421" cy="219"/>
            </a:xfrm>
            <a:prstGeom prst="ellipse">
              <a:avLst/>
            </a:prstGeom>
            <a:noFill/>
            <a:ln w="38100">
              <a:solidFill>
                <a:srgbClr val="FF6600"/>
              </a:solidFill>
              <a:prstDash val="sysDot"/>
              <a:round/>
              <a:headEnd/>
              <a:tailEnd/>
            </a:ln>
            <a:effectLst/>
          </p:spPr>
          <p:txBody>
            <a:bodyPr wrap="none" anchor="ctr"/>
            <a:lstStyle/>
            <a:p>
              <a:endParaRPr lang="fa-IR" sz="1662">
                <a:solidFill>
                  <a:srgbClr val="000000"/>
                </a:solidFill>
              </a:endParaRPr>
            </a:p>
          </p:txBody>
        </p:sp>
        <p:sp>
          <p:nvSpPr>
            <p:cNvPr id="30" name="Oval 9"/>
            <p:cNvSpPr>
              <a:spLocks noChangeArrowheads="1"/>
            </p:cNvSpPr>
            <p:nvPr/>
          </p:nvSpPr>
          <p:spPr bwMode="auto">
            <a:xfrm>
              <a:off x="1750" y="1953"/>
              <a:ext cx="421" cy="219"/>
            </a:xfrm>
            <a:prstGeom prst="ellipse">
              <a:avLst/>
            </a:prstGeom>
            <a:noFill/>
            <a:ln w="38100">
              <a:solidFill>
                <a:srgbClr val="FF6600"/>
              </a:solidFill>
              <a:prstDash val="sysDot"/>
              <a:round/>
              <a:headEnd/>
              <a:tailEnd/>
            </a:ln>
            <a:effectLst/>
          </p:spPr>
          <p:txBody>
            <a:bodyPr wrap="none" anchor="ctr"/>
            <a:lstStyle/>
            <a:p>
              <a:endParaRPr lang="fa-IR" sz="1662">
                <a:solidFill>
                  <a:srgbClr val="000000"/>
                </a:solidFill>
              </a:endParaRPr>
            </a:p>
          </p:txBody>
        </p:sp>
        <p:sp>
          <p:nvSpPr>
            <p:cNvPr id="31" name="Oval 10"/>
            <p:cNvSpPr>
              <a:spLocks noChangeArrowheads="1"/>
            </p:cNvSpPr>
            <p:nvPr/>
          </p:nvSpPr>
          <p:spPr bwMode="auto">
            <a:xfrm>
              <a:off x="2649" y="1766"/>
              <a:ext cx="367" cy="191"/>
            </a:xfrm>
            <a:prstGeom prst="ellipse">
              <a:avLst/>
            </a:prstGeom>
            <a:noFill/>
            <a:ln w="38100">
              <a:solidFill>
                <a:srgbClr val="FF6600"/>
              </a:solidFill>
              <a:prstDash val="sysDot"/>
              <a:round/>
              <a:headEnd/>
              <a:tailEnd/>
            </a:ln>
            <a:effectLst/>
          </p:spPr>
          <p:txBody>
            <a:bodyPr wrap="none" anchor="ctr"/>
            <a:lstStyle/>
            <a:p>
              <a:endParaRPr lang="fa-IR" sz="1662">
                <a:solidFill>
                  <a:srgbClr val="000000"/>
                </a:solidFill>
              </a:endParaRPr>
            </a:p>
          </p:txBody>
        </p:sp>
        <p:sp>
          <p:nvSpPr>
            <p:cNvPr id="32" name="Oval 11"/>
            <p:cNvSpPr>
              <a:spLocks noChangeArrowheads="1"/>
            </p:cNvSpPr>
            <p:nvPr/>
          </p:nvSpPr>
          <p:spPr bwMode="auto">
            <a:xfrm>
              <a:off x="2928" y="2044"/>
              <a:ext cx="375" cy="195"/>
            </a:xfrm>
            <a:prstGeom prst="ellipse">
              <a:avLst/>
            </a:prstGeom>
            <a:noFill/>
            <a:ln w="38100">
              <a:solidFill>
                <a:srgbClr val="FF6600"/>
              </a:solidFill>
              <a:prstDash val="sysDot"/>
              <a:round/>
              <a:headEnd/>
              <a:tailEnd/>
            </a:ln>
            <a:effectLst/>
          </p:spPr>
          <p:txBody>
            <a:bodyPr wrap="none" anchor="ctr"/>
            <a:lstStyle/>
            <a:p>
              <a:endParaRPr lang="fa-IR" sz="1662">
                <a:solidFill>
                  <a:srgbClr val="000000"/>
                </a:solidFill>
              </a:endParaRPr>
            </a:p>
          </p:txBody>
        </p:sp>
        <p:sp>
          <p:nvSpPr>
            <p:cNvPr id="33" name="Oval 12"/>
            <p:cNvSpPr>
              <a:spLocks noChangeArrowheads="1"/>
            </p:cNvSpPr>
            <p:nvPr/>
          </p:nvSpPr>
          <p:spPr bwMode="auto">
            <a:xfrm>
              <a:off x="4129" y="1061"/>
              <a:ext cx="339" cy="155"/>
            </a:xfrm>
            <a:prstGeom prst="ellipse">
              <a:avLst/>
            </a:prstGeom>
            <a:noFill/>
            <a:ln w="38100">
              <a:solidFill>
                <a:srgbClr val="FF6600"/>
              </a:solidFill>
              <a:prstDash val="sysDot"/>
              <a:round/>
              <a:headEnd/>
              <a:tailEnd/>
            </a:ln>
            <a:effectLst/>
          </p:spPr>
          <p:txBody>
            <a:bodyPr wrap="none" anchor="ctr"/>
            <a:lstStyle/>
            <a:p>
              <a:endParaRPr lang="fa-IR" sz="1662">
                <a:solidFill>
                  <a:srgbClr val="000000"/>
                </a:solidFill>
              </a:endParaRPr>
            </a:p>
          </p:txBody>
        </p:sp>
        <p:sp>
          <p:nvSpPr>
            <p:cNvPr id="34" name="Oval 13"/>
            <p:cNvSpPr>
              <a:spLocks noChangeArrowheads="1"/>
            </p:cNvSpPr>
            <p:nvPr/>
          </p:nvSpPr>
          <p:spPr bwMode="auto">
            <a:xfrm>
              <a:off x="4477" y="1112"/>
              <a:ext cx="339" cy="155"/>
            </a:xfrm>
            <a:prstGeom prst="ellipse">
              <a:avLst/>
            </a:prstGeom>
            <a:noFill/>
            <a:ln w="38100">
              <a:solidFill>
                <a:srgbClr val="FF6600"/>
              </a:solidFill>
              <a:prstDash val="sysDot"/>
              <a:round/>
              <a:headEnd/>
              <a:tailEnd/>
            </a:ln>
            <a:effectLst/>
          </p:spPr>
          <p:txBody>
            <a:bodyPr wrap="none" anchor="ctr"/>
            <a:lstStyle/>
            <a:p>
              <a:endParaRPr lang="fa-IR" sz="1662">
                <a:solidFill>
                  <a:srgbClr val="000000"/>
                </a:solidFill>
              </a:endParaRPr>
            </a:p>
          </p:txBody>
        </p:sp>
        <p:sp>
          <p:nvSpPr>
            <p:cNvPr id="35" name="Oval 14"/>
            <p:cNvSpPr>
              <a:spLocks noChangeArrowheads="1"/>
            </p:cNvSpPr>
            <p:nvPr/>
          </p:nvSpPr>
          <p:spPr bwMode="auto">
            <a:xfrm>
              <a:off x="4987" y="866"/>
              <a:ext cx="339" cy="155"/>
            </a:xfrm>
            <a:prstGeom prst="ellipse">
              <a:avLst/>
            </a:prstGeom>
            <a:noFill/>
            <a:ln w="38100">
              <a:solidFill>
                <a:srgbClr val="FF6600"/>
              </a:solidFill>
              <a:prstDash val="sysDot"/>
              <a:round/>
              <a:headEnd/>
              <a:tailEnd/>
            </a:ln>
            <a:effectLst/>
          </p:spPr>
          <p:txBody>
            <a:bodyPr wrap="none" anchor="ctr"/>
            <a:lstStyle/>
            <a:p>
              <a:endParaRPr lang="fa-IR" sz="1662">
                <a:solidFill>
                  <a:srgbClr val="000000"/>
                </a:solidFill>
              </a:endParaRPr>
            </a:p>
          </p:txBody>
        </p:sp>
      </p:grpSp>
    </p:spTree>
    <p:extLst>
      <p:ext uri="{BB962C8B-B14F-4D97-AF65-F5344CB8AC3E}">
        <p14:creationId xmlns:p14="http://schemas.microsoft.com/office/powerpoint/2010/main" val="26801418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wipe(down)">
                                      <p:cBhvr>
                                        <p:cTn id="7" dur="20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66"/>
          <p:cNvGrpSpPr/>
          <p:nvPr/>
        </p:nvGrpSpPr>
        <p:grpSpPr>
          <a:xfrm>
            <a:off x="0" y="263769"/>
            <a:ext cx="9144000" cy="6327790"/>
            <a:chOff x="0" y="0"/>
            <a:chExt cx="9144000" cy="6855106"/>
          </a:xfrm>
        </p:grpSpPr>
        <p:pic>
          <p:nvPicPr>
            <p:cNvPr id="3" name="Picture 2" descr="E:\baft farsoode\ax\pic\bird%20view.jpg"/>
            <p:cNvPicPr>
              <a:picLocks noChangeAspect="1" noChangeArrowheads="1"/>
            </p:cNvPicPr>
            <p:nvPr/>
          </p:nvPicPr>
          <p:blipFill>
            <a:blip r:embed="rId2">
              <a:clrChange>
                <a:clrFrom>
                  <a:srgbClr val="000000"/>
                </a:clrFrom>
                <a:clrTo>
                  <a:srgbClr val="000000">
                    <a:alpha val="0"/>
                  </a:srgbClr>
                </a:clrTo>
              </a:clrChange>
              <a:duotone>
                <a:schemeClr val="accent6">
                  <a:shade val="45000"/>
                  <a:satMod val="135000"/>
                </a:schemeClr>
                <a:prstClr val="white"/>
              </a:duotone>
              <a:lum bright="20000" contrast="-75000"/>
            </a:blip>
            <a:srcRect/>
            <a:stretch>
              <a:fillRect/>
            </a:stretch>
          </p:blipFill>
          <p:spPr bwMode="auto">
            <a:xfrm>
              <a:off x="0" y="2694698"/>
              <a:ext cx="9144000" cy="4160408"/>
            </a:xfrm>
            <a:prstGeom prst="rect">
              <a:avLst/>
            </a:prstGeom>
            <a:ln>
              <a:noFill/>
            </a:ln>
            <a:effectLst>
              <a:outerShdw blurRad="50800" dist="50800" dir="2700000" algn="tl" rotWithShape="0">
                <a:schemeClr val="tx1">
                  <a:alpha val="40000"/>
                </a:schemeClr>
              </a:outerShdw>
            </a:effectLst>
          </p:spPr>
        </p:pic>
        <p:grpSp>
          <p:nvGrpSpPr>
            <p:cNvPr id="4" name="Group 259"/>
            <p:cNvGrpSpPr/>
            <p:nvPr/>
          </p:nvGrpSpPr>
          <p:grpSpPr>
            <a:xfrm flipV="1">
              <a:off x="271048" y="857232"/>
              <a:ext cx="5944026" cy="4143404"/>
              <a:chOff x="-236" y="1676402"/>
              <a:chExt cx="5944026" cy="5181601"/>
            </a:xfrm>
          </p:grpSpPr>
          <p:sp>
            <p:nvSpPr>
              <p:cNvPr id="250" name="Rectangle 25"/>
              <p:cNvSpPr>
                <a:spLocks noChangeArrowheads="1"/>
              </p:cNvSpPr>
              <p:nvPr/>
            </p:nvSpPr>
            <p:spPr bwMode="auto">
              <a:xfrm>
                <a:off x="329988" y="4038602"/>
                <a:ext cx="165112" cy="2667001"/>
              </a:xfrm>
              <a:prstGeom prst="rect">
                <a:avLst/>
              </a:prstGeom>
              <a:gradFill rotWithShape="1">
                <a:gsLst>
                  <a:gs pos="0">
                    <a:schemeClr val="bg1">
                      <a:lumMod val="65000"/>
                    </a:schemeClr>
                  </a:gs>
                  <a:gs pos="100000">
                    <a:srgbClr val="FFFFCC"/>
                  </a:gs>
                </a:gsLst>
                <a:lin ang="5400000" scaled="1"/>
              </a:gradFill>
              <a:ln w="9525">
                <a:noFill/>
                <a:miter lim="800000"/>
                <a:headEnd/>
                <a:tailEnd/>
              </a:ln>
              <a:effectLst/>
            </p:spPr>
            <p:txBody>
              <a:bodyPr wrap="none" anchor="ctr"/>
              <a:lstStyle/>
              <a:p>
                <a:pPr>
                  <a:defRPr/>
                </a:pPr>
                <a:endParaRPr lang="fa-IR" sz="1662" kern="0">
                  <a:solidFill>
                    <a:sysClr val="windowText" lastClr="000000"/>
                  </a:solidFill>
                </a:endParaRPr>
              </a:p>
            </p:txBody>
          </p:sp>
          <p:sp>
            <p:nvSpPr>
              <p:cNvPr id="251" name="Rectangle 26"/>
              <p:cNvSpPr>
                <a:spLocks noChangeArrowheads="1"/>
              </p:cNvSpPr>
              <p:nvPr/>
            </p:nvSpPr>
            <p:spPr bwMode="auto">
              <a:xfrm>
                <a:off x="164876" y="6400803"/>
                <a:ext cx="3219681" cy="152400"/>
              </a:xfrm>
              <a:prstGeom prst="rect">
                <a:avLst/>
              </a:prstGeom>
              <a:gradFill rotWithShape="1">
                <a:gsLst>
                  <a:gs pos="0">
                    <a:srgbClr val="FFFFCC"/>
                  </a:gs>
                  <a:gs pos="100000">
                    <a:srgbClr val="FFFFCC">
                      <a:gamma/>
                      <a:shade val="46275"/>
                      <a:invGamma/>
                    </a:srgbClr>
                  </a:gs>
                </a:gsLst>
                <a:lin ang="0" scaled="1"/>
              </a:gradFill>
              <a:ln w="9525">
                <a:noFill/>
                <a:miter lim="800000"/>
                <a:headEnd/>
                <a:tailEnd/>
              </a:ln>
              <a:effectLst/>
            </p:spPr>
            <p:txBody>
              <a:bodyPr wrap="none" anchor="ctr"/>
              <a:lstStyle/>
              <a:p>
                <a:pPr>
                  <a:defRPr/>
                </a:pPr>
                <a:endParaRPr lang="fa-IR" sz="1662" kern="0">
                  <a:solidFill>
                    <a:sysClr val="windowText" lastClr="000000"/>
                  </a:solidFill>
                </a:endParaRPr>
              </a:p>
            </p:txBody>
          </p:sp>
          <p:sp>
            <p:nvSpPr>
              <p:cNvPr id="252" name="Rectangle 27"/>
              <p:cNvSpPr>
                <a:spLocks noChangeArrowheads="1"/>
              </p:cNvSpPr>
              <p:nvPr/>
            </p:nvSpPr>
            <p:spPr bwMode="auto">
              <a:xfrm>
                <a:off x="495100" y="5791203"/>
                <a:ext cx="82556" cy="609600"/>
              </a:xfrm>
              <a:prstGeom prst="rect">
                <a:avLst/>
              </a:prstGeom>
              <a:solidFill>
                <a:srgbClr val="CC9900"/>
              </a:solidFill>
              <a:ln w="9525">
                <a:noFill/>
                <a:miter lim="800000"/>
                <a:headEnd/>
                <a:tailEnd/>
              </a:ln>
              <a:effectLst/>
            </p:spPr>
            <p:txBody>
              <a:bodyPr wrap="none" anchor="ctr"/>
              <a:lstStyle/>
              <a:p>
                <a:pPr>
                  <a:defRPr/>
                </a:pPr>
                <a:endParaRPr lang="fa-IR" sz="1662" kern="0">
                  <a:solidFill>
                    <a:sysClr val="windowText" lastClr="000000"/>
                  </a:solidFill>
                </a:endParaRPr>
              </a:p>
            </p:txBody>
          </p:sp>
          <p:sp>
            <p:nvSpPr>
              <p:cNvPr id="253" name="Rectangle 28"/>
              <p:cNvSpPr>
                <a:spLocks noChangeArrowheads="1"/>
              </p:cNvSpPr>
              <p:nvPr/>
            </p:nvSpPr>
            <p:spPr bwMode="auto">
              <a:xfrm rot="5400000">
                <a:off x="828501" y="6073757"/>
                <a:ext cx="76200" cy="577891"/>
              </a:xfrm>
              <a:prstGeom prst="rect">
                <a:avLst/>
              </a:prstGeom>
              <a:solidFill>
                <a:srgbClr val="CC9900"/>
              </a:solidFill>
              <a:ln w="9525">
                <a:noFill/>
                <a:miter lim="800000"/>
                <a:headEnd/>
                <a:tailEnd/>
              </a:ln>
              <a:effectLst/>
            </p:spPr>
            <p:txBody>
              <a:bodyPr wrap="none" anchor="ctr"/>
              <a:lstStyle/>
              <a:p>
                <a:pPr>
                  <a:defRPr/>
                </a:pPr>
                <a:endParaRPr lang="fa-IR" sz="1662" kern="0">
                  <a:solidFill>
                    <a:sysClr val="windowText" lastClr="000000"/>
                  </a:solidFill>
                </a:endParaRPr>
              </a:p>
            </p:txBody>
          </p:sp>
          <p:sp>
            <p:nvSpPr>
              <p:cNvPr id="254" name="Line 29"/>
              <p:cNvSpPr>
                <a:spLocks noChangeShapeType="1"/>
              </p:cNvSpPr>
              <p:nvPr/>
            </p:nvSpPr>
            <p:spPr bwMode="auto">
              <a:xfrm>
                <a:off x="3384557" y="6477003"/>
                <a:ext cx="1568562" cy="0"/>
              </a:xfrm>
              <a:prstGeom prst="line">
                <a:avLst/>
              </a:prstGeom>
              <a:ln w="12700">
                <a:prstDash val="sysDot"/>
                <a:headEnd/>
                <a:tailEnd/>
              </a:ln>
            </p:spPr>
            <p:style>
              <a:lnRef idx="1">
                <a:schemeClr val="dk1"/>
              </a:lnRef>
              <a:fillRef idx="0">
                <a:schemeClr val="dk1"/>
              </a:fillRef>
              <a:effectRef idx="0">
                <a:schemeClr val="dk1"/>
              </a:effectRef>
              <a:fontRef idx="minor">
                <a:schemeClr val="tx1"/>
              </a:fontRef>
            </p:style>
            <p:txBody>
              <a:bodyPr/>
              <a:lstStyle/>
              <a:p>
                <a:pPr>
                  <a:defRPr/>
                </a:pPr>
                <a:endParaRPr lang="fa-IR" sz="1662" kern="0">
                  <a:solidFill>
                    <a:sysClr val="windowText" lastClr="000000"/>
                  </a:solidFill>
                </a:endParaRPr>
              </a:p>
            </p:txBody>
          </p:sp>
          <p:sp>
            <p:nvSpPr>
              <p:cNvPr id="255" name="Line 30"/>
              <p:cNvSpPr>
                <a:spLocks noChangeShapeType="1"/>
              </p:cNvSpPr>
              <p:nvPr/>
            </p:nvSpPr>
            <p:spPr bwMode="auto">
              <a:xfrm>
                <a:off x="3384557" y="6553203"/>
                <a:ext cx="2559233" cy="0"/>
              </a:xfrm>
              <a:prstGeom prst="line">
                <a:avLst/>
              </a:prstGeom>
              <a:ln w="19050">
                <a:prstDash val="sysDot"/>
                <a:headEnd/>
                <a:tailEnd/>
              </a:ln>
            </p:spPr>
            <p:style>
              <a:lnRef idx="1">
                <a:schemeClr val="accent1"/>
              </a:lnRef>
              <a:fillRef idx="0">
                <a:schemeClr val="accent1"/>
              </a:fillRef>
              <a:effectRef idx="0">
                <a:schemeClr val="accent1"/>
              </a:effectRef>
              <a:fontRef idx="minor">
                <a:schemeClr val="tx1"/>
              </a:fontRef>
            </p:style>
            <p:txBody>
              <a:bodyPr/>
              <a:lstStyle/>
              <a:p>
                <a:pPr>
                  <a:defRPr/>
                </a:pPr>
                <a:endParaRPr lang="fa-IR" sz="1662" kern="0">
                  <a:solidFill>
                    <a:sysClr val="windowText" lastClr="000000"/>
                  </a:solidFill>
                </a:endParaRPr>
              </a:p>
            </p:txBody>
          </p:sp>
          <p:sp>
            <p:nvSpPr>
              <p:cNvPr id="256" name="Line 32"/>
              <p:cNvSpPr>
                <a:spLocks noChangeShapeType="1"/>
              </p:cNvSpPr>
              <p:nvPr/>
            </p:nvSpPr>
            <p:spPr bwMode="auto">
              <a:xfrm flipH="1">
                <a:off x="-236" y="6477003"/>
                <a:ext cx="3384793" cy="0"/>
              </a:xfrm>
              <a:prstGeom prst="line">
                <a:avLst/>
              </a:prstGeom>
              <a:noFill/>
              <a:ln w="22225">
                <a:solidFill>
                  <a:srgbClr val="9383B3"/>
                </a:solidFill>
                <a:prstDash val="sysDot"/>
                <a:round/>
                <a:headEnd/>
                <a:tailEnd/>
              </a:ln>
              <a:effectLst/>
            </p:spPr>
            <p:txBody>
              <a:bodyPr/>
              <a:lstStyle/>
              <a:p>
                <a:pPr>
                  <a:defRPr/>
                </a:pPr>
                <a:endParaRPr lang="fa-IR" sz="1662" kern="0">
                  <a:solidFill>
                    <a:sysClr val="windowText" lastClr="000000"/>
                  </a:solidFill>
                </a:endParaRPr>
              </a:p>
            </p:txBody>
          </p:sp>
          <p:sp>
            <p:nvSpPr>
              <p:cNvPr id="257" name="Line 33"/>
              <p:cNvSpPr>
                <a:spLocks noChangeShapeType="1"/>
              </p:cNvSpPr>
              <p:nvPr/>
            </p:nvSpPr>
            <p:spPr bwMode="auto">
              <a:xfrm flipV="1">
                <a:off x="412544" y="4038602"/>
                <a:ext cx="0" cy="2819401"/>
              </a:xfrm>
              <a:prstGeom prst="line">
                <a:avLst/>
              </a:prstGeom>
              <a:noFill/>
              <a:ln w="22225">
                <a:solidFill>
                  <a:srgbClr val="9383B3"/>
                </a:solidFill>
                <a:prstDash val="sysDot"/>
                <a:round/>
                <a:headEnd/>
                <a:tailEnd/>
              </a:ln>
              <a:effectLst/>
            </p:spPr>
            <p:txBody>
              <a:bodyPr/>
              <a:lstStyle/>
              <a:p>
                <a:pPr>
                  <a:defRPr/>
                </a:pPr>
                <a:endParaRPr lang="fa-IR" sz="1662" kern="0">
                  <a:solidFill>
                    <a:sysClr val="windowText" lastClr="000000"/>
                  </a:solidFill>
                </a:endParaRPr>
              </a:p>
            </p:txBody>
          </p:sp>
          <p:sp>
            <p:nvSpPr>
              <p:cNvPr id="258" name="Line 34"/>
              <p:cNvSpPr>
                <a:spLocks noChangeShapeType="1"/>
              </p:cNvSpPr>
              <p:nvPr/>
            </p:nvSpPr>
            <p:spPr bwMode="auto">
              <a:xfrm flipV="1">
                <a:off x="412544" y="2362202"/>
                <a:ext cx="0" cy="1676400"/>
              </a:xfrm>
              <a:prstGeom prst="line">
                <a:avLst/>
              </a:prstGeom>
              <a:ln w="12700">
                <a:prstDash val="sysDot"/>
                <a:headEnd/>
                <a:tailEnd/>
              </a:ln>
            </p:spPr>
            <p:style>
              <a:lnRef idx="1">
                <a:schemeClr val="dk1"/>
              </a:lnRef>
              <a:fillRef idx="0">
                <a:schemeClr val="dk1"/>
              </a:fillRef>
              <a:effectRef idx="0">
                <a:schemeClr val="dk1"/>
              </a:effectRef>
              <a:fontRef idx="minor">
                <a:schemeClr val="tx1"/>
              </a:fontRef>
            </p:style>
            <p:txBody>
              <a:bodyPr/>
              <a:lstStyle/>
              <a:p>
                <a:pPr>
                  <a:defRPr/>
                </a:pPr>
                <a:endParaRPr lang="fa-IR" sz="1662" kern="0">
                  <a:solidFill>
                    <a:sysClr val="windowText" lastClr="000000"/>
                  </a:solidFill>
                </a:endParaRPr>
              </a:p>
            </p:txBody>
          </p:sp>
          <p:sp>
            <p:nvSpPr>
              <p:cNvPr id="259" name="Line 35"/>
              <p:cNvSpPr>
                <a:spLocks noChangeShapeType="1"/>
              </p:cNvSpPr>
              <p:nvPr/>
            </p:nvSpPr>
            <p:spPr bwMode="auto">
              <a:xfrm flipV="1">
                <a:off x="329988" y="1676402"/>
                <a:ext cx="0" cy="2362200"/>
              </a:xfrm>
              <a:prstGeom prst="line">
                <a:avLst/>
              </a:prstGeom>
              <a:ln w="19050">
                <a:prstDash val="sysDot"/>
                <a:headEnd/>
                <a:tailEnd/>
              </a:ln>
            </p:spPr>
            <p:style>
              <a:lnRef idx="1">
                <a:schemeClr val="accent1"/>
              </a:lnRef>
              <a:fillRef idx="0">
                <a:schemeClr val="accent1"/>
              </a:fillRef>
              <a:effectRef idx="0">
                <a:schemeClr val="accent1"/>
              </a:effectRef>
              <a:fontRef idx="minor">
                <a:schemeClr val="tx1"/>
              </a:fontRef>
            </p:style>
            <p:txBody>
              <a:bodyPr/>
              <a:lstStyle/>
              <a:p>
                <a:pPr>
                  <a:defRPr/>
                </a:pPr>
                <a:endParaRPr lang="fa-IR" sz="1662" kern="0">
                  <a:solidFill>
                    <a:sysClr val="windowText" lastClr="000000"/>
                  </a:solidFill>
                </a:endParaRPr>
              </a:p>
            </p:txBody>
          </p:sp>
        </p:grpSp>
        <p:grpSp>
          <p:nvGrpSpPr>
            <p:cNvPr id="5" name="Group 15"/>
            <p:cNvGrpSpPr/>
            <p:nvPr/>
          </p:nvGrpSpPr>
          <p:grpSpPr>
            <a:xfrm>
              <a:off x="67432" y="538679"/>
              <a:ext cx="5218950" cy="3318948"/>
              <a:chOff x="73051" y="538679"/>
              <a:chExt cx="5653862" cy="3318948"/>
            </a:xfrm>
          </p:grpSpPr>
          <p:sp>
            <p:nvSpPr>
              <p:cNvPr id="7" name="Rectangle 6"/>
              <p:cNvSpPr/>
              <p:nvPr/>
            </p:nvSpPr>
            <p:spPr>
              <a:xfrm>
                <a:off x="1824455" y="538679"/>
                <a:ext cx="3902458" cy="407750"/>
              </a:xfrm>
              <a:prstGeom prst="rect">
                <a:avLst/>
              </a:prstGeom>
            </p:spPr>
            <p:txBody>
              <a:bodyPr wrap="none">
                <a:spAutoFit/>
              </a:bodyPr>
              <a:lstStyle/>
              <a:p>
                <a:pPr>
                  <a:defRPr/>
                </a:pPr>
                <a:r>
                  <a:rPr lang="en-US" sz="1846" b="1" kern="0" dirty="0">
                    <a:ln w="10541" cmpd="sng">
                      <a:solidFill>
                        <a:srgbClr val="EAEAEA">
                          <a:shade val="88000"/>
                          <a:satMod val="110000"/>
                        </a:srgbClr>
                      </a:solidFill>
                      <a:prstDash val="solid"/>
                    </a:ln>
                    <a:gradFill>
                      <a:gsLst>
                        <a:gs pos="0">
                          <a:srgbClr val="EAEAEA">
                            <a:tint val="40000"/>
                            <a:satMod val="250000"/>
                          </a:srgbClr>
                        </a:gs>
                        <a:gs pos="9000">
                          <a:srgbClr val="EAEAEA">
                            <a:tint val="52000"/>
                            <a:satMod val="300000"/>
                          </a:srgbClr>
                        </a:gs>
                        <a:gs pos="50000">
                          <a:srgbClr val="EAEAEA">
                            <a:shade val="20000"/>
                            <a:satMod val="300000"/>
                          </a:srgbClr>
                        </a:gs>
                        <a:gs pos="79000">
                          <a:srgbClr val="EAEAEA">
                            <a:tint val="52000"/>
                            <a:satMod val="300000"/>
                          </a:srgbClr>
                        </a:gs>
                        <a:gs pos="100000">
                          <a:srgbClr val="EAEAEA">
                            <a:tint val="40000"/>
                            <a:satMod val="250000"/>
                          </a:srgbClr>
                        </a:gs>
                      </a:gsLst>
                      <a:lin ang="5400000"/>
                    </a:gradFill>
                    <a:latin typeface="BankGothic Lt BT" pitchFamily="34" charset="0"/>
                  </a:rPr>
                  <a:t>(</a:t>
                </a:r>
                <a:r>
                  <a:rPr lang="en-US" sz="1846" b="1" kern="0" dirty="0" err="1">
                    <a:ln w="10541" cmpd="sng">
                      <a:solidFill>
                        <a:srgbClr val="EAEAEA">
                          <a:shade val="88000"/>
                          <a:satMod val="110000"/>
                        </a:srgbClr>
                      </a:solidFill>
                      <a:prstDash val="solid"/>
                    </a:ln>
                    <a:gradFill>
                      <a:gsLst>
                        <a:gs pos="0">
                          <a:srgbClr val="EAEAEA">
                            <a:tint val="40000"/>
                            <a:satMod val="250000"/>
                          </a:srgbClr>
                        </a:gs>
                        <a:gs pos="9000">
                          <a:srgbClr val="EAEAEA">
                            <a:tint val="52000"/>
                            <a:satMod val="300000"/>
                          </a:srgbClr>
                        </a:gs>
                        <a:gs pos="50000">
                          <a:srgbClr val="EAEAEA">
                            <a:shade val="20000"/>
                            <a:satMod val="300000"/>
                          </a:srgbClr>
                        </a:gs>
                        <a:gs pos="79000">
                          <a:srgbClr val="EAEAEA">
                            <a:tint val="52000"/>
                            <a:satMod val="300000"/>
                          </a:srgbClr>
                        </a:gs>
                        <a:gs pos="100000">
                          <a:srgbClr val="EAEAEA">
                            <a:tint val="40000"/>
                            <a:satMod val="250000"/>
                          </a:srgbClr>
                        </a:gs>
                      </a:gsLst>
                      <a:lin ang="5400000"/>
                    </a:gradFill>
                    <a:latin typeface="BankGothic Lt BT" pitchFamily="34" charset="0"/>
                  </a:rPr>
                  <a:t>beinolharamein</a:t>
                </a:r>
                <a:r>
                  <a:rPr lang="en-US" sz="1846" b="1" kern="0" dirty="0">
                    <a:ln w="10541" cmpd="sng">
                      <a:solidFill>
                        <a:srgbClr val="EAEAEA">
                          <a:shade val="88000"/>
                          <a:satMod val="110000"/>
                        </a:srgbClr>
                      </a:solidFill>
                      <a:prstDash val="solid"/>
                    </a:ln>
                    <a:gradFill>
                      <a:gsLst>
                        <a:gs pos="0">
                          <a:srgbClr val="EAEAEA">
                            <a:tint val="40000"/>
                            <a:satMod val="250000"/>
                          </a:srgbClr>
                        </a:gs>
                        <a:gs pos="9000">
                          <a:srgbClr val="EAEAEA">
                            <a:tint val="52000"/>
                            <a:satMod val="300000"/>
                          </a:srgbClr>
                        </a:gs>
                        <a:gs pos="50000">
                          <a:srgbClr val="EAEAEA">
                            <a:shade val="20000"/>
                            <a:satMod val="300000"/>
                          </a:srgbClr>
                        </a:gs>
                        <a:gs pos="79000">
                          <a:srgbClr val="EAEAEA">
                            <a:tint val="52000"/>
                            <a:satMod val="300000"/>
                          </a:srgbClr>
                        </a:gs>
                        <a:gs pos="100000">
                          <a:srgbClr val="EAEAEA">
                            <a:tint val="40000"/>
                            <a:satMod val="250000"/>
                          </a:srgbClr>
                        </a:gs>
                      </a:gsLst>
                      <a:lin ang="5400000"/>
                    </a:gradFill>
                    <a:latin typeface="BankGothic Lt BT" pitchFamily="34" charset="0"/>
                  </a:rPr>
                  <a:t> of shiraz)</a:t>
                </a:r>
                <a:endParaRPr lang="fa-IR" sz="1846" b="1" kern="0" dirty="0">
                  <a:ln w="10541" cmpd="sng">
                    <a:solidFill>
                      <a:srgbClr val="EAEAEA">
                        <a:shade val="88000"/>
                        <a:satMod val="110000"/>
                      </a:srgbClr>
                    </a:solidFill>
                    <a:prstDash val="solid"/>
                  </a:ln>
                  <a:gradFill>
                    <a:gsLst>
                      <a:gs pos="0">
                        <a:srgbClr val="EAEAEA">
                          <a:tint val="40000"/>
                          <a:satMod val="250000"/>
                        </a:srgbClr>
                      </a:gs>
                      <a:gs pos="9000">
                        <a:srgbClr val="EAEAEA">
                          <a:tint val="52000"/>
                          <a:satMod val="300000"/>
                        </a:srgbClr>
                      </a:gs>
                      <a:gs pos="50000">
                        <a:srgbClr val="EAEAEA">
                          <a:shade val="20000"/>
                          <a:satMod val="300000"/>
                        </a:srgbClr>
                      </a:gs>
                      <a:gs pos="79000">
                        <a:srgbClr val="EAEAEA">
                          <a:tint val="52000"/>
                          <a:satMod val="300000"/>
                        </a:srgbClr>
                      </a:gs>
                      <a:gs pos="100000">
                        <a:srgbClr val="EAEAEA">
                          <a:tint val="40000"/>
                          <a:satMod val="250000"/>
                        </a:srgbClr>
                      </a:gs>
                    </a:gsLst>
                    <a:lin ang="5400000"/>
                  </a:gradFill>
                  <a:latin typeface="BankGothic Lt BT" pitchFamily="34" charset="0"/>
                </a:endParaRPr>
              </a:p>
            </p:txBody>
          </p:sp>
          <p:sp>
            <p:nvSpPr>
              <p:cNvPr id="8" name="Rectangle 7"/>
              <p:cNvSpPr/>
              <p:nvPr/>
            </p:nvSpPr>
            <p:spPr>
              <a:xfrm rot="16200000">
                <a:off x="-1131431" y="2276027"/>
                <a:ext cx="2786082" cy="377118"/>
              </a:xfrm>
              <a:prstGeom prst="rect">
                <a:avLst/>
              </a:prstGeom>
            </p:spPr>
            <p:txBody>
              <a:bodyPr wrap="square">
                <a:spAutoFit/>
                <a:scene3d>
                  <a:camera prst="orthographicFront"/>
                  <a:lightRig rig="glow" dir="tl">
                    <a:rot lat="0" lon="0" rev="5400000"/>
                  </a:lightRig>
                </a:scene3d>
                <a:sp3d contourW="12700">
                  <a:bevelT w="25400" h="25400"/>
                  <a:contourClr>
                    <a:schemeClr val="accent6">
                      <a:shade val="73000"/>
                    </a:schemeClr>
                  </a:contourClr>
                </a:sp3d>
              </a:bodyPr>
              <a:lstStyle/>
              <a:p>
                <a:pPr algn="ctr"/>
                <a:r>
                  <a:rPr lang="fa-IR" sz="1662" b="1" dirty="0">
                    <a:ln w="11430"/>
                    <a:gradFill>
                      <a:gsLst>
                        <a:gs pos="0">
                          <a:srgbClr val="555555">
                            <a:tint val="90000"/>
                            <a:satMod val="120000"/>
                          </a:srgbClr>
                        </a:gs>
                        <a:gs pos="25000">
                          <a:srgbClr val="555555">
                            <a:tint val="93000"/>
                            <a:satMod val="120000"/>
                          </a:srgbClr>
                        </a:gs>
                        <a:gs pos="50000">
                          <a:srgbClr val="555555">
                            <a:shade val="89000"/>
                            <a:satMod val="110000"/>
                          </a:srgbClr>
                        </a:gs>
                        <a:gs pos="75000">
                          <a:srgbClr val="555555">
                            <a:tint val="93000"/>
                            <a:satMod val="120000"/>
                          </a:srgbClr>
                        </a:gs>
                        <a:gs pos="100000">
                          <a:srgbClr val="555555">
                            <a:tint val="90000"/>
                            <a:satMod val="120000"/>
                          </a:srgbClr>
                        </a:gs>
                      </a:gsLst>
                      <a:lin ang="5400000"/>
                    </a:gradFill>
                    <a:effectLst>
                      <a:outerShdw blurRad="80000" dist="40000" dir="5040000" algn="tl">
                        <a:srgbClr val="000000">
                          <a:alpha val="30000"/>
                        </a:srgbClr>
                      </a:outerShdw>
                    </a:effectLst>
                    <a:cs typeface="B Kamran" pitchFamily="2" charset="-78"/>
                  </a:rPr>
                  <a:t>بین الحرمین شیراز</a:t>
                </a:r>
              </a:p>
            </p:txBody>
          </p:sp>
        </p:grpSp>
        <p:pic>
          <p:nvPicPr>
            <p:cNvPr id="235" name="Picture 6" descr="شاهچراغ؛ شیراز؛ عکس از آنوبانینی">
              <a:hlinkClick r:id="rId3"/>
            </p:cNvPr>
            <p:cNvPicPr>
              <a:picLocks noChangeAspect="1" noChangeArrowheads="1"/>
            </p:cNvPicPr>
            <p:nvPr/>
          </p:nvPicPr>
          <p:blipFill>
            <a:blip r:embed="rId4">
              <a:clrChange>
                <a:clrFrom>
                  <a:srgbClr val="03030F"/>
                </a:clrFrom>
                <a:clrTo>
                  <a:srgbClr val="03030F">
                    <a:alpha val="0"/>
                  </a:srgbClr>
                </a:clrTo>
              </a:clrChange>
            </a:blip>
            <a:srcRect/>
            <a:stretch>
              <a:fillRect/>
            </a:stretch>
          </p:blipFill>
          <p:spPr bwMode="auto">
            <a:xfrm>
              <a:off x="7212343" y="285728"/>
              <a:ext cx="1931657" cy="1191187"/>
            </a:xfrm>
            <a:prstGeom prst="rect">
              <a:avLst/>
            </a:prstGeom>
            <a:ln>
              <a:noFill/>
            </a:ln>
            <a:effectLst>
              <a:outerShdw blurRad="50800" dist="38100" dir="2700000" algn="tl" rotWithShape="0">
                <a:prstClr val="black">
                  <a:alpha val="40000"/>
                </a:prstClr>
              </a:outerShdw>
              <a:softEdge rad="63500"/>
            </a:effectLst>
          </p:spPr>
        </p:pic>
        <p:pic>
          <p:nvPicPr>
            <p:cNvPr id="1028" name="Picture 4" descr="E:\baft farsoode\ax\pic\shahchw.jpg"/>
            <p:cNvPicPr>
              <a:picLocks noChangeAspect="1" noChangeArrowheads="1"/>
            </p:cNvPicPr>
            <p:nvPr/>
          </p:nvPicPr>
          <p:blipFill>
            <a:blip r:embed="rId5" cstate="screen">
              <a:clrChange>
                <a:clrFrom>
                  <a:srgbClr val="BEE2FA"/>
                </a:clrFrom>
                <a:clrTo>
                  <a:srgbClr val="BEE2FA">
                    <a:alpha val="0"/>
                  </a:srgbClr>
                </a:clrTo>
              </a:clrChange>
              <a:extLst>
                <a:ext uri="{28A0092B-C50C-407E-A947-70E740481C1C}">
                  <a14:useLocalDpi xmlns:a14="http://schemas.microsoft.com/office/drawing/2010/main"/>
                </a:ext>
              </a:extLst>
            </a:blip>
            <a:srcRect/>
            <a:stretch>
              <a:fillRect/>
            </a:stretch>
          </p:blipFill>
          <p:spPr bwMode="auto">
            <a:xfrm>
              <a:off x="0" y="0"/>
              <a:ext cx="1813436" cy="1464431"/>
            </a:xfrm>
            <a:prstGeom prst="rect">
              <a:avLst/>
            </a:prstGeom>
            <a:ln>
              <a:noFill/>
            </a:ln>
            <a:effectLst>
              <a:outerShdw blurRad="50800" dist="38100" dir="2700000" algn="tl" rotWithShape="0">
                <a:prstClr val="black">
                  <a:alpha val="40000"/>
                </a:prstClr>
              </a:outerShdw>
              <a:softEdge rad="63500"/>
            </a:effectLst>
          </p:spPr>
        </p:pic>
        <p:cxnSp>
          <p:nvCxnSpPr>
            <p:cNvPr id="263" name="Straight Connector 262"/>
            <p:cNvCxnSpPr/>
            <p:nvPr/>
          </p:nvCxnSpPr>
          <p:spPr bwMode="auto">
            <a:xfrm rot="5400000">
              <a:off x="-1535949" y="4179099"/>
              <a:ext cx="4071966" cy="1588"/>
            </a:xfrm>
            <a:prstGeom prst="line">
              <a:avLst/>
            </a:prstGeom>
            <a:ln cmpd="dbl">
              <a:solidFill>
                <a:srgbClr val="D1D1D1"/>
              </a:solidFill>
              <a:prstDash val="solid"/>
              <a:headEnd type="none" w="sm" len="sm"/>
              <a:tailEnd type="none" w="sm" len="sm"/>
            </a:ln>
          </p:spPr>
          <p:style>
            <a:lnRef idx="3">
              <a:schemeClr val="accent1"/>
            </a:lnRef>
            <a:fillRef idx="0">
              <a:schemeClr val="accent1"/>
            </a:fillRef>
            <a:effectRef idx="2">
              <a:schemeClr val="accent1"/>
            </a:effectRef>
            <a:fontRef idx="minor">
              <a:schemeClr val="tx1"/>
            </a:fontRef>
          </p:style>
        </p:cxnSp>
      </p:grpSp>
      <p:sp>
        <p:nvSpPr>
          <p:cNvPr id="266" name="Rectangle 265"/>
          <p:cNvSpPr/>
          <p:nvPr/>
        </p:nvSpPr>
        <p:spPr bwMode="auto">
          <a:xfrm>
            <a:off x="785786" y="1780431"/>
            <a:ext cx="8143932" cy="3033367"/>
          </a:xfrm>
          <a:prstGeom prst="rect">
            <a:avLst/>
          </a:prstGeom>
          <a:solidFill>
            <a:schemeClr val="accent1">
              <a:alpha val="70000"/>
            </a:schemeClr>
          </a:solidFill>
          <a:ln w="12700" cap="sq" cmpd="sng" algn="ctr">
            <a:noFill/>
            <a:prstDash val="solid"/>
            <a:round/>
            <a:headEnd type="none" w="sm" len="sm"/>
            <a:tailEnd type="none" w="sm" len="sm"/>
          </a:ln>
          <a:effectLst>
            <a:softEdge rad="635000"/>
          </a:effectLst>
        </p:spPr>
        <p:txBody>
          <a:bodyPr vert="horz" wrap="square" lIns="84406" tIns="42203" rIns="84406" bIns="42203" numCol="1" rtlCol="1" anchor="t" anchorCtr="0" compatLnSpc="1">
            <a:prstTxWarp prst="textNoShape">
              <a:avLst/>
            </a:prstTxWarp>
          </a:bodyPr>
          <a:lstStyle/>
          <a:p>
            <a:pPr algn="l" rtl="0" fontAlgn="base">
              <a:spcBef>
                <a:spcPct val="0"/>
              </a:spcBef>
              <a:spcAft>
                <a:spcPct val="0"/>
              </a:spcAft>
            </a:pPr>
            <a:endParaRPr kumimoji="1" lang="fa-IR" sz="2215">
              <a:solidFill>
                <a:srgbClr val="000000"/>
              </a:solidFill>
              <a:latin typeface="Times New Roman" pitchFamily="18" charset="0"/>
            </a:endParaRPr>
          </a:p>
        </p:txBody>
      </p:sp>
      <p:pic>
        <p:nvPicPr>
          <p:cNvPr id="24" name="Picture 3" descr="b14 copy"/>
          <p:cNvPicPr>
            <a:picLocks noChangeAspect="1" noChangeArrowheads="1"/>
          </p:cNvPicPr>
          <p:nvPr/>
        </p:nvPicPr>
        <p:blipFill>
          <a:blip r:embed="rId6">
            <a:clrChange>
              <a:clrFrom>
                <a:srgbClr val="000000"/>
              </a:clrFrom>
              <a:clrTo>
                <a:srgbClr val="000000">
                  <a:alpha val="0"/>
                </a:srgbClr>
              </a:clrTo>
            </a:clrChange>
          </a:blip>
          <a:srcRect/>
          <a:stretch>
            <a:fillRect/>
          </a:stretch>
        </p:blipFill>
        <p:spPr bwMode="auto">
          <a:xfrm>
            <a:off x="-304354" y="565894"/>
            <a:ext cx="9752707" cy="6753730"/>
          </a:xfrm>
          <a:prstGeom prst="rect">
            <a:avLst/>
          </a:prstGeom>
          <a:noFill/>
        </p:spPr>
      </p:pic>
      <p:sp>
        <p:nvSpPr>
          <p:cNvPr id="25" name="Text Box 4"/>
          <p:cNvSpPr txBox="1">
            <a:spLocks noChangeArrowheads="1"/>
          </p:cNvSpPr>
          <p:nvPr/>
        </p:nvSpPr>
        <p:spPr bwMode="auto">
          <a:xfrm>
            <a:off x="3846999" y="1978260"/>
            <a:ext cx="2877814" cy="284011"/>
          </a:xfrm>
          <a:prstGeom prst="rect">
            <a:avLst/>
          </a:prstGeom>
          <a:noFill/>
          <a:ln w="9525">
            <a:noFill/>
            <a:miter lim="800000"/>
            <a:headEnd/>
            <a:tailEnd/>
          </a:ln>
          <a:effectLst/>
        </p:spPr>
        <p:txBody>
          <a:bodyPr wrap="none" lIns="84347" tIns="42175" rIns="84347" bIns="42175">
            <a:spAutoFit/>
          </a:bodyPr>
          <a:lstStyle/>
          <a:p>
            <a:pPr defTabSz="843914"/>
            <a:r>
              <a:rPr lang="en-US" sz="1292" dirty="0">
                <a:solidFill>
                  <a:srgbClr val="000000"/>
                </a:solidFill>
              </a:rPr>
              <a:t>Introduction of landscaping and trees</a:t>
            </a:r>
          </a:p>
        </p:txBody>
      </p:sp>
    </p:spTree>
    <p:extLst>
      <p:ext uri="{BB962C8B-B14F-4D97-AF65-F5344CB8AC3E}">
        <p14:creationId xmlns:p14="http://schemas.microsoft.com/office/powerpoint/2010/main" val="823769156"/>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66"/>
          <p:cNvGrpSpPr/>
          <p:nvPr/>
        </p:nvGrpSpPr>
        <p:grpSpPr>
          <a:xfrm>
            <a:off x="0" y="263769"/>
            <a:ext cx="9144000" cy="6327790"/>
            <a:chOff x="0" y="0"/>
            <a:chExt cx="9144000" cy="6855106"/>
          </a:xfrm>
        </p:grpSpPr>
        <p:pic>
          <p:nvPicPr>
            <p:cNvPr id="3" name="Picture 2" descr="E:\baft farsoode\ax\pic\bird%20view.jpg"/>
            <p:cNvPicPr>
              <a:picLocks noChangeAspect="1" noChangeArrowheads="1"/>
            </p:cNvPicPr>
            <p:nvPr/>
          </p:nvPicPr>
          <p:blipFill>
            <a:blip r:embed="rId2">
              <a:clrChange>
                <a:clrFrom>
                  <a:srgbClr val="000000"/>
                </a:clrFrom>
                <a:clrTo>
                  <a:srgbClr val="000000">
                    <a:alpha val="0"/>
                  </a:srgbClr>
                </a:clrTo>
              </a:clrChange>
              <a:duotone>
                <a:schemeClr val="accent6">
                  <a:shade val="45000"/>
                  <a:satMod val="135000"/>
                </a:schemeClr>
                <a:prstClr val="white"/>
              </a:duotone>
              <a:lum bright="20000" contrast="-75000"/>
            </a:blip>
            <a:srcRect/>
            <a:stretch>
              <a:fillRect/>
            </a:stretch>
          </p:blipFill>
          <p:spPr bwMode="auto">
            <a:xfrm>
              <a:off x="0" y="2694698"/>
              <a:ext cx="9144000" cy="4160408"/>
            </a:xfrm>
            <a:prstGeom prst="rect">
              <a:avLst/>
            </a:prstGeom>
            <a:ln>
              <a:noFill/>
            </a:ln>
            <a:effectLst>
              <a:outerShdw blurRad="50800" dist="50800" dir="2700000" algn="tl" rotWithShape="0">
                <a:schemeClr val="tx1">
                  <a:alpha val="40000"/>
                </a:schemeClr>
              </a:outerShdw>
            </a:effectLst>
          </p:spPr>
        </p:pic>
        <p:grpSp>
          <p:nvGrpSpPr>
            <p:cNvPr id="4" name="Group 259"/>
            <p:cNvGrpSpPr/>
            <p:nvPr/>
          </p:nvGrpSpPr>
          <p:grpSpPr>
            <a:xfrm flipV="1">
              <a:off x="271048" y="857232"/>
              <a:ext cx="5944026" cy="4143404"/>
              <a:chOff x="-236" y="1676402"/>
              <a:chExt cx="5944026" cy="5181601"/>
            </a:xfrm>
          </p:grpSpPr>
          <p:sp>
            <p:nvSpPr>
              <p:cNvPr id="250" name="Rectangle 25"/>
              <p:cNvSpPr>
                <a:spLocks noChangeArrowheads="1"/>
              </p:cNvSpPr>
              <p:nvPr/>
            </p:nvSpPr>
            <p:spPr bwMode="auto">
              <a:xfrm>
                <a:off x="329988" y="4038602"/>
                <a:ext cx="165112" cy="2667001"/>
              </a:xfrm>
              <a:prstGeom prst="rect">
                <a:avLst/>
              </a:prstGeom>
              <a:gradFill rotWithShape="1">
                <a:gsLst>
                  <a:gs pos="0">
                    <a:schemeClr val="bg1">
                      <a:lumMod val="65000"/>
                    </a:schemeClr>
                  </a:gs>
                  <a:gs pos="100000">
                    <a:srgbClr val="FFFFCC"/>
                  </a:gs>
                </a:gsLst>
                <a:lin ang="5400000" scaled="1"/>
              </a:gradFill>
              <a:ln w="9525">
                <a:noFill/>
                <a:miter lim="800000"/>
                <a:headEnd/>
                <a:tailEnd/>
              </a:ln>
              <a:effectLst/>
            </p:spPr>
            <p:txBody>
              <a:bodyPr wrap="none" anchor="ctr"/>
              <a:lstStyle/>
              <a:p>
                <a:pPr>
                  <a:defRPr/>
                </a:pPr>
                <a:endParaRPr lang="fa-IR" sz="1662" kern="0">
                  <a:solidFill>
                    <a:sysClr val="windowText" lastClr="000000"/>
                  </a:solidFill>
                </a:endParaRPr>
              </a:p>
            </p:txBody>
          </p:sp>
          <p:sp>
            <p:nvSpPr>
              <p:cNvPr id="251" name="Rectangle 26"/>
              <p:cNvSpPr>
                <a:spLocks noChangeArrowheads="1"/>
              </p:cNvSpPr>
              <p:nvPr/>
            </p:nvSpPr>
            <p:spPr bwMode="auto">
              <a:xfrm>
                <a:off x="164876" y="6400803"/>
                <a:ext cx="3219681" cy="152400"/>
              </a:xfrm>
              <a:prstGeom prst="rect">
                <a:avLst/>
              </a:prstGeom>
              <a:gradFill rotWithShape="1">
                <a:gsLst>
                  <a:gs pos="0">
                    <a:srgbClr val="FFFFCC"/>
                  </a:gs>
                  <a:gs pos="100000">
                    <a:srgbClr val="FFFFCC">
                      <a:gamma/>
                      <a:shade val="46275"/>
                      <a:invGamma/>
                    </a:srgbClr>
                  </a:gs>
                </a:gsLst>
                <a:lin ang="0" scaled="1"/>
              </a:gradFill>
              <a:ln w="9525">
                <a:noFill/>
                <a:miter lim="800000"/>
                <a:headEnd/>
                <a:tailEnd/>
              </a:ln>
              <a:effectLst/>
            </p:spPr>
            <p:txBody>
              <a:bodyPr wrap="none" anchor="ctr"/>
              <a:lstStyle/>
              <a:p>
                <a:pPr>
                  <a:defRPr/>
                </a:pPr>
                <a:endParaRPr lang="fa-IR" sz="1662" kern="0">
                  <a:solidFill>
                    <a:sysClr val="windowText" lastClr="000000"/>
                  </a:solidFill>
                </a:endParaRPr>
              </a:p>
            </p:txBody>
          </p:sp>
          <p:sp>
            <p:nvSpPr>
              <p:cNvPr id="252" name="Rectangle 27"/>
              <p:cNvSpPr>
                <a:spLocks noChangeArrowheads="1"/>
              </p:cNvSpPr>
              <p:nvPr/>
            </p:nvSpPr>
            <p:spPr bwMode="auto">
              <a:xfrm>
                <a:off x="495100" y="5791203"/>
                <a:ext cx="82556" cy="609600"/>
              </a:xfrm>
              <a:prstGeom prst="rect">
                <a:avLst/>
              </a:prstGeom>
              <a:solidFill>
                <a:srgbClr val="CC9900"/>
              </a:solidFill>
              <a:ln w="9525">
                <a:noFill/>
                <a:miter lim="800000"/>
                <a:headEnd/>
                <a:tailEnd/>
              </a:ln>
              <a:effectLst/>
            </p:spPr>
            <p:txBody>
              <a:bodyPr wrap="none" anchor="ctr"/>
              <a:lstStyle/>
              <a:p>
                <a:pPr>
                  <a:defRPr/>
                </a:pPr>
                <a:endParaRPr lang="fa-IR" sz="1662" kern="0">
                  <a:solidFill>
                    <a:sysClr val="windowText" lastClr="000000"/>
                  </a:solidFill>
                </a:endParaRPr>
              </a:p>
            </p:txBody>
          </p:sp>
          <p:sp>
            <p:nvSpPr>
              <p:cNvPr id="253" name="Rectangle 28"/>
              <p:cNvSpPr>
                <a:spLocks noChangeArrowheads="1"/>
              </p:cNvSpPr>
              <p:nvPr/>
            </p:nvSpPr>
            <p:spPr bwMode="auto">
              <a:xfrm rot="5400000">
                <a:off x="828501" y="6073757"/>
                <a:ext cx="76200" cy="577891"/>
              </a:xfrm>
              <a:prstGeom prst="rect">
                <a:avLst/>
              </a:prstGeom>
              <a:solidFill>
                <a:srgbClr val="CC9900"/>
              </a:solidFill>
              <a:ln w="9525">
                <a:noFill/>
                <a:miter lim="800000"/>
                <a:headEnd/>
                <a:tailEnd/>
              </a:ln>
              <a:effectLst/>
            </p:spPr>
            <p:txBody>
              <a:bodyPr wrap="none" anchor="ctr"/>
              <a:lstStyle/>
              <a:p>
                <a:pPr>
                  <a:defRPr/>
                </a:pPr>
                <a:endParaRPr lang="fa-IR" sz="1662" kern="0">
                  <a:solidFill>
                    <a:sysClr val="windowText" lastClr="000000"/>
                  </a:solidFill>
                </a:endParaRPr>
              </a:p>
            </p:txBody>
          </p:sp>
          <p:sp>
            <p:nvSpPr>
              <p:cNvPr id="254" name="Line 29"/>
              <p:cNvSpPr>
                <a:spLocks noChangeShapeType="1"/>
              </p:cNvSpPr>
              <p:nvPr/>
            </p:nvSpPr>
            <p:spPr bwMode="auto">
              <a:xfrm>
                <a:off x="3384557" y="6477003"/>
                <a:ext cx="1568562" cy="0"/>
              </a:xfrm>
              <a:prstGeom prst="line">
                <a:avLst/>
              </a:prstGeom>
              <a:ln w="12700">
                <a:prstDash val="sysDot"/>
                <a:headEnd/>
                <a:tailEnd/>
              </a:ln>
            </p:spPr>
            <p:style>
              <a:lnRef idx="1">
                <a:schemeClr val="dk1"/>
              </a:lnRef>
              <a:fillRef idx="0">
                <a:schemeClr val="dk1"/>
              </a:fillRef>
              <a:effectRef idx="0">
                <a:schemeClr val="dk1"/>
              </a:effectRef>
              <a:fontRef idx="minor">
                <a:schemeClr val="tx1"/>
              </a:fontRef>
            </p:style>
            <p:txBody>
              <a:bodyPr/>
              <a:lstStyle/>
              <a:p>
                <a:pPr>
                  <a:defRPr/>
                </a:pPr>
                <a:endParaRPr lang="fa-IR" sz="1662" kern="0">
                  <a:solidFill>
                    <a:sysClr val="windowText" lastClr="000000"/>
                  </a:solidFill>
                </a:endParaRPr>
              </a:p>
            </p:txBody>
          </p:sp>
          <p:sp>
            <p:nvSpPr>
              <p:cNvPr id="255" name="Line 30"/>
              <p:cNvSpPr>
                <a:spLocks noChangeShapeType="1"/>
              </p:cNvSpPr>
              <p:nvPr/>
            </p:nvSpPr>
            <p:spPr bwMode="auto">
              <a:xfrm>
                <a:off x="3384557" y="6553203"/>
                <a:ext cx="2559233" cy="0"/>
              </a:xfrm>
              <a:prstGeom prst="line">
                <a:avLst/>
              </a:prstGeom>
              <a:ln w="19050">
                <a:prstDash val="sysDot"/>
                <a:headEnd/>
                <a:tailEnd/>
              </a:ln>
            </p:spPr>
            <p:style>
              <a:lnRef idx="1">
                <a:schemeClr val="accent1"/>
              </a:lnRef>
              <a:fillRef idx="0">
                <a:schemeClr val="accent1"/>
              </a:fillRef>
              <a:effectRef idx="0">
                <a:schemeClr val="accent1"/>
              </a:effectRef>
              <a:fontRef idx="minor">
                <a:schemeClr val="tx1"/>
              </a:fontRef>
            </p:style>
            <p:txBody>
              <a:bodyPr/>
              <a:lstStyle/>
              <a:p>
                <a:pPr>
                  <a:defRPr/>
                </a:pPr>
                <a:endParaRPr lang="fa-IR" sz="1662" kern="0">
                  <a:solidFill>
                    <a:sysClr val="windowText" lastClr="000000"/>
                  </a:solidFill>
                </a:endParaRPr>
              </a:p>
            </p:txBody>
          </p:sp>
          <p:sp>
            <p:nvSpPr>
              <p:cNvPr id="256" name="Line 32"/>
              <p:cNvSpPr>
                <a:spLocks noChangeShapeType="1"/>
              </p:cNvSpPr>
              <p:nvPr/>
            </p:nvSpPr>
            <p:spPr bwMode="auto">
              <a:xfrm flipH="1">
                <a:off x="-236" y="6477003"/>
                <a:ext cx="3384793" cy="0"/>
              </a:xfrm>
              <a:prstGeom prst="line">
                <a:avLst/>
              </a:prstGeom>
              <a:noFill/>
              <a:ln w="22225">
                <a:solidFill>
                  <a:srgbClr val="9383B3"/>
                </a:solidFill>
                <a:prstDash val="sysDot"/>
                <a:round/>
                <a:headEnd/>
                <a:tailEnd/>
              </a:ln>
              <a:effectLst/>
            </p:spPr>
            <p:txBody>
              <a:bodyPr/>
              <a:lstStyle/>
              <a:p>
                <a:pPr>
                  <a:defRPr/>
                </a:pPr>
                <a:endParaRPr lang="fa-IR" sz="1662" kern="0">
                  <a:solidFill>
                    <a:sysClr val="windowText" lastClr="000000"/>
                  </a:solidFill>
                </a:endParaRPr>
              </a:p>
            </p:txBody>
          </p:sp>
          <p:sp>
            <p:nvSpPr>
              <p:cNvPr id="257" name="Line 33"/>
              <p:cNvSpPr>
                <a:spLocks noChangeShapeType="1"/>
              </p:cNvSpPr>
              <p:nvPr/>
            </p:nvSpPr>
            <p:spPr bwMode="auto">
              <a:xfrm flipV="1">
                <a:off x="412544" y="4038602"/>
                <a:ext cx="0" cy="2819401"/>
              </a:xfrm>
              <a:prstGeom prst="line">
                <a:avLst/>
              </a:prstGeom>
              <a:noFill/>
              <a:ln w="22225">
                <a:solidFill>
                  <a:srgbClr val="9383B3"/>
                </a:solidFill>
                <a:prstDash val="sysDot"/>
                <a:round/>
                <a:headEnd/>
                <a:tailEnd/>
              </a:ln>
              <a:effectLst/>
            </p:spPr>
            <p:txBody>
              <a:bodyPr/>
              <a:lstStyle/>
              <a:p>
                <a:pPr>
                  <a:defRPr/>
                </a:pPr>
                <a:endParaRPr lang="fa-IR" sz="1662" kern="0">
                  <a:solidFill>
                    <a:sysClr val="windowText" lastClr="000000"/>
                  </a:solidFill>
                </a:endParaRPr>
              </a:p>
            </p:txBody>
          </p:sp>
          <p:sp>
            <p:nvSpPr>
              <p:cNvPr id="258" name="Line 34"/>
              <p:cNvSpPr>
                <a:spLocks noChangeShapeType="1"/>
              </p:cNvSpPr>
              <p:nvPr/>
            </p:nvSpPr>
            <p:spPr bwMode="auto">
              <a:xfrm flipV="1">
                <a:off x="412544" y="2362202"/>
                <a:ext cx="0" cy="1676400"/>
              </a:xfrm>
              <a:prstGeom prst="line">
                <a:avLst/>
              </a:prstGeom>
              <a:ln w="12700">
                <a:prstDash val="sysDot"/>
                <a:headEnd/>
                <a:tailEnd/>
              </a:ln>
            </p:spPr>
            <p:style>
              <a:lnRef idx="1">
                <a:schemeClr val="dk1"/>
              </a:lnRef>
              <a:fillRef idx="0">
                <a:schemeClr val="dk1"/>
              </a:fillRef>
              <a:effectRef idx="0">
                <a:schemeClr val="dk1"/>
              </a:effectRef>
              <a:fontRef idx="minor">
                <a:schemeClr val="tx1"/>
              </a:fontRef>
            </p:style>
            <p:txBody>
              <a:bodyPr/>
              <a:lstStyle/>
              <a:p>
                <a:pPr>
                  <a:defRPr/>
                </a:pPr>
                <a:endParaRPr lang="fa-IR" sz="1662" kern="0">
                  <a:solidFill>
                    <a:sysClr val="windowText" lastClr="000000"/>
                  </a:solidFill>
                </a:endParaRPr>
              </a:p>
            </p:txBody>
          </p:sp>
          <p:sp>
            <p:nvSpPr>
              <p:cNvPr id="259" name="Line 35"/>
              <p:cNvSpPr>
                <a:spLocks noChangeShapeType="1"/>
              </p:cNvSpPr>
              <p:nvPr/>
            </p:nvSpPr>
            <p:spPr bwMode="auto">
              <a:xfrm flipV="1">
                <a:off x="329988" y="1676402"/>
                <a:ext cx="0" cy="2362200"/>
              </a:xfrm>
              <a:prstGeom prst="line">
                <a:avLst/>
              </a:prstGeom>
              <a:ln w="19050">
                <a:prstDash val="sysDot"/>
                <a:headEnd/>
                <a:tailEnd/>
              </a:ln>
            </p:spPr>
            <p:style>
              <a:lnRef idx="1">
                <a:schemeClr val="accent1"/>
              </a:lnRef>
              <a:fillRef idx="0">
                <a:schemeClr val="accent1"/>
              </a:fillRef>
              <a:effectRef idx="0">
                <a:schemeClr val="accent1"/>
              </a:effectRef>
              <a:fontRef idx="minor">
                <a:schemeClr val="tx1"/>
              </a:fontRef>
            </p:style>
            <p:txBody>
              <a:bodyPr/>
              <a:lstStyle/>
              <a:p>
                <a:pPr>
                  <a:defRPr/>
                </a:pPr>
                <a:endParaRPr lang="fa-IR" sz="1662" kern="0">
                  <a:solidFill>
                    <a:sysClr val="windowText" lastClr="000000"/>
                  </a:solidFill>
                </a:endParaRPr>
              </a:p>
            </p:txBody>
          </p:sp>
        </p:grpSp>
        <p:grpSp>
          <p:nvGrpSpPr>
            <p:cNvPr id="5" name="Group 15"/>
            <p:cNvGrpSpPr/>
            <p:nvPr/>
          </p:nvGrpSpPr>
          <p:grpSpPr>
            <a:xfrm>
              <a:off x="67432" y="538679"/>
              <a:ext cx="5218950" cy="3318948"/>
              <a:chOff x="73051" y="538679"/>
              <a:chExt cx="5653862" cy="3318948"/>
            </a:xfrm>
          </p:grpSpPr>
          <p:sp>
            <p:nvSpPr>
              <p:cNvPr id="7" name="Rectangle 6"/>
              <p:cNvSpPr/>
              <p:nvPr/>
            </p:nvSpPr>
            <p:spPr>
              <a:xfrm>
                <a:off x="1824455" y="538679"/>
                <a:ext cx="3902458" cy="407750"/>
              </a:xfrm>
              <a:prstGeom prst="rect">
                <a:avLst/>
              </a:prstGeom>
            </p:spPr>
            <p:txBody>
              <a:bodyPr wrap="none">
                <a:spAutoFit/>
              </a:bodyPr>
              <a:lstStyle/>
              <a:p>
                <a:pPr>
                  <a:defRPr/>
                </a:pPr>
                <a:r>
                  <a:rPr lang="en-US" sz="1846" b="1" kern="0" dirty="0">
                    <a:ln w="10541" cmpd="sng">
                      <a:solidFill>
                        <a:srgbClr val="EAEAEA">
                          <a:shade val="88000"/>
                          <a:satMod val="110000"/>
                        </a:srgbClr>
                      </a:solidFill>
                      <a:prstDash val="solid"/>
                    </a:ln>
                    <a:gradFill>
                      <a:gsLst>
                        <a:gs pos="0">
                          <a:srgbClr val="EAEAEA">
                            <a:tint val="40000"/>
                            <a:satMod val="250000"/>
                          </a:srgbClr>
                        </a:gs>
                        <a:gs pos="9000">
                          <a:srgbClr val="EAEAEA">
                            <a:tint val="52000"/>
                            <a:satMod val="300000"/>
                          </a:srgbClr>
                        </a:gs>
                        <a:gs pos="50000">
                          <a:srgbClr val="EAEAEA">
                            <a:shade val="20000"/>
                            <a:satMod val="300000"/>
                          </a:srgbClr>
                        </a:gs>
                        <a:gs pos="79000">
                          <a:srgbClr val="EAEAEA">
                            <a:tint val="52000"/>
                            <a:satMod val="300000"/>
                          </a:srgbClr>
                        </a:gs>
                        <a:gs pos="100000">
                          <a:srgbClr val="EAEAEA">
                            <a:tint val="40000"/>
                            <a:satMod val="250000"/>
                          </a:srgbClr>
                        </a:gs>
                      </a:gsLst>
                      <a:lin ang="5400000"/>
                    </a:gradFill>
                    <a:latin typeface="BankGothic Lt BT" pitchFamily="34" charset="0"/>
                  </a:rPr>
                  <a:t>(</a:t>
                </a:r>
                <a:r>
                  <a:rPr lang="en-US" sz="1846" b="1" kern="0" dirty="0" err="1">
                    <a:ln w="10541" cmpd="sng">
                      <a:solidFill>
                        <a:srgbClr val="EAEAEA">
                          <a:shade val="88000"/>
                          <a:satMod val="110000"/>
                        </a:srgbClr>
                      </a:solidFill>
                      <a:prstDash val="solid"/>
                    </a:ln>
                    <a:gradFill>
                      <a:gsLst>
                        <a:gs pos="0">
                          <a:srgbClr val="EAEAEA">
                            <a:tint val="40000"/>
                            <a:satMod val="250000"/>
                          </a:srgbClr>
                        </a:gs>
                        <a:gs pos="9000">
                          <a:srgbClr val="EAEAEA">
                            <a:tint val="52000"/>
                            <a:satMod val="300000"/>
                          </a:srgbClr>
                        </a:gs>
                        <a:gs pos="50000">
                          <a:srgbClr val="EAEAEA">
                            <a:shade val="20000"/>
                            <a:satMod val="300000"/>
                          </a:srgbClr>
                        </a:gs>
                        <a:gs pos="79000">
                          <a:srgbClr val="EAEAEA">
                            <a:tint val="52000"/>
                            <a:satMod val="300000"/>
                          </a:srgbClr>
                        </a:gs>
                        <a:gs pos="100000">
                          <a:srgbClr val="EAEAEA">
                            <a:tint val="40000"/>
                            <a:satMod val="250000"/>
                          </a:srgbClr>
                        </a:gs>
                      </a:gsLst>
                      <a:lin ang="5400000"/>
                    </a:gradFill>
                    <a:latin typeface="BankGothic Lt BT" pitchFamily="34" charset="0"/>
                  </a:rPr>
                  <a:t>beinolharamein</a:t>
                </a:r>
                <a:r>
                  <a:rPr lang="en-US" sz="1846" b="1" kern="0" dirty="0">
                    <a:ln w="10541" cmpd="sng">
                      <a:solidFill>
                        <a:srgbClr val="EAEAEA">
                          <a:shade val="88000"/>
                          <a:satMod val="110000"/>
                        </a:srgbClr>
                      </a:solidFill>
                      <a:prstDash val="solid"/>
                    </a:ln>
                    <a:gradFill>
                      <a:gsLst>
                        <a:gs pos="0">
                          <a:srgbClr val="EAEAEA">
                            <a:tint val="40000"/>
                            <a:satMod val="250000"/>
                          </a:srgbClr>
                        </a:gs>
                        <a:gs pos="9000">
                          <a:srgbClr val="EAEAEA">
                            <a:tint val="52000"/>
                            <a:satMod val="300000"/>
                          </a:srgbClr>
                        </a:gs>
                        <a:gs pos="50000">
                          <a:srgbClr val="EAEAEA">
                            <a:shade val="20000"/>
                            <a:satMod val="300000"/>
                          </a:srgbClr>
                        </a:gs>
                        <a:gs pos="79000">
                          <a:srgbClr val="EAEAEA">
                            <a:tint val="52000"/>
                            <a:satMod val="300000"/>
                          </a:srgbClr>
                        </a:gs>
                        <a:gs pos="100000">
                          <a:srgbClr val="EAEAEA">
                            <a:tint val="40000"/>
                            <a:satMod val="250000"/>
                          </a:srgbClr>
                        </a:gs>
                      </a:gsLst>
                      <a:lin ang="5400000"/>
                    </a:gradFill>
                    <a:latin typeface="BankGothic Lt BT" pitchFamily="34" charset="0"/>
                  </a:rPr>
                  <a:t> of shiraz)</a:t>
                </a:r>
                <a:endParaRPr lang="fa-IR" sz="1846" b="1" kern="0" dirty="0">
                  <a:ln w="10541" cmpd="sng">
                    <a:solidFill>
                      <a:srgbClr val="EAEAEA">
                        <a:shade val="88000"/>
                        <a:satMod val="110000"/>
                      </a:srgbClr>
                    </a:solidFill>
                    <a:prstDash val="solid"/>
                  </a:ln>
                  <a:gradFill>
                    <a:gsLst>
                      <a:gs pos="0">
                        <a:srgbClr val="EAEAEA">
                          <a:tint val="40000"/>
                          <a:satMod val="250000"/>
                        </a:srgbClr>
                      </a:gs>
                      <a:gs pos="9000">
                        <a:srgbClr val="EAEAEA">
                          <a:tint val="52000"/>
                          <a:satMod val="300000"/>
                        </a:srgbClr>
                      </a:gs>
                      <a:gs pos="50000">
                        <a:srgbClr val="EAEAEA">
                          <a:shade val="20000"/>
                          <a:satMod val="300000"/>
                        </a:srgbClr>
                      </a:gs>
                      <a:gs pos="79000">
                        <a:srgbClr val="EAEAEA">
                          <a:tint val="52000"/>
                          <a:satMod val="300000"/>
                        </a:srgbClr>
                      </a:gs>
                      <a:gs pos="100000">
                        <a:srgbClr val="EAEAEA">
                          <a:tint val="40000"/>
                          <a:satMod val="250000"/>
                        </a:srgbClr>
                      </a:gs>
                    </a:gsLst>
                    <a:lin ang="5400000"/>
                  </a:gradFill>
                  <a:latin typeface="BankGothic Lt BT" pitchFamily="34" charset="0"/>
                </a:endParaRPr>
              </a:p>
            </p:txBody>
          </p:sp>
          <p:sp>
            <p:nvSpPr>
              <p:cNvPr id="8" name="Rectangle 7"/>
              <p:cNvSpPr/>
              <p:nvPr/>
            </p:nvSpPr>
            <p:spPr>
              <a:xfrm rot="16200000">
                <a:off x="-1131431" y="2276027"/>
                <a:ext cx="2786082" cy="377118"/>
              </a:xfrm>
              <a:prstGeom prst="rect">
                <a:avLst/>
              </a:prstGeom>
            </p:spPr>
            <p:txBody>
              <a:bodyPr wrap="square">
                <a:spAutoFit/>
                <a:scene3d>
                  <a:camera prst="orthographicFront"/>
                  <a:lightRig rig="glow" dir="tl">
                    <a:rot lat="0" lon="0" rev="5400000"/>
                  </a:lightRig>
                </a:scene3d>
                <a:sp3d contourW="12700">
                  <a:bevelT w="25400" h="25400"/>
                  <a:contourClr>
                    <a:schemeClr val="accent6">
                      <a:shade val="73000"/>
                    </a:schemeClr>
                  </a:contourClr>
                </a:sp3d>
              </a:bodyPr>
              <a:lstStyle/>
              <a:p>
                <a:pPr algn="ctr"/>
                <a:r>
                  <a:rPr lang="fa-IR" sz="1662" b="1" dirty="0">
                    <a:ln w="11430"/>
                    <a:gradFill>
                      <a:gsLst>
                        <a:gs pos="0">
                          <a:srgbClr val="555555">
                            <a:tint val="90000"/>
                            <a:satMod val="120000"/>
                          </a:srgbClr>
                        </a:gs>
                        <a:gs pos="25000">
                          <a:srgbClr val="555555">
                            <a:tint val="93000"/>
                            <a:satMod val="120000"/>
                          </a:srgbClr>
                        </a:gs>
                        <a:gs pos="50000">
                          <a:srgbClr val="555555">
                            <a:shade val="89000"/>
                            <a:satMod val="110000"/>
                          </a:srgbClr>
                        </a:gs>
                        <a:gs pos="75000">
                          <a:srgbClr val="555555">
                            <a:tint val="93000"/>
                            <a:satMod val="120000"/>
                          </a:srgbClr>
                        </a:gs>
                        <a:gs pos="100000">
                          <a:srgbClr val="555555">
                            <a:tint val="90000"/>
                            <a:satMod val="120000"/>
                          </a:srgbClr>
                        </a:gs>
                      </a:gsLst>
                      <a:lin ang="5400000"/>
                    </a:gradFill>
                    <a:effectLst>
                      <a:outerShdw blurRad="80000" dist="40000" dir="5040000" algn="tl">
                        <a:srgbClr val="000000">
                          <a:alpha val="30000"/>
                        </a:srgbClr>
                      </a:outerShdw>
                    </a:effectLst>
                    <a:cs typeface="B Kamran" pitchFamily="2" charset="-78"/>
                  </a:rPr>
                  <a:t>بین الحرمین شیراز</a:t>
                </a:r>
              </a:p>
            </p:txBody>
          </p:sp>
        </p:grpSp>
        <p:pic>
          <p:nvPicPr>
            <p:cNvPr id="235" name="Picture 6" descr="شاهچراغ؛ شیراز؛ عکس از آنوبانینی">
              <a:hlinkClick r:id="rId3"/>
            </p:cNvPr>
            <p:cNvPicPr>
              <a:picLocks noChangeAspect="1" noChangeArrowheads="1"/>
            </p:cNvPicPr>
            <p:nvPr/>
          </p:nvPicPr>
          <p:blipFill>
            <a:blip r:embed="rId4">
              <a:clrChange>
                <a:clrFrom>
                  <a:srgbClr val="03030F"/>
                </a:clrFrom>
                <a:clrTo>
                  <a:srgbClr val="03030F">
                    <a:alpha val="0"/>
                  </a:srgbClr>
                </a:clrTo>
              </a:clrChange>
            </a:blip>
            <a:srcRect/>
            <a:stretch>
              <a:fillRect/>
            </a:stretch>
          </p:blipFill>
          <p:spPr bwMode="auto">
            <a:xfrm>
              <a:off x="7212343" y="285728"/>
              <a:ext cx="1931657" cy="1191187"/>
            </a:xfrm>
            <a:prstGeom prst="rect">
              <a:avLst/>
            </a:prstGeom>
            <a:ln>
              <a:noFill/>
            </a:ln>
            <a:effectLst>
              <a:outerShdw blurRad="50800" dist="38100" dir="2700000" algn="tl" rotWithShape="0">
                <a:prstClr val="black">
                  <a:alpha val="40000"/>
                </a:prstClr>
              </a:outerShdw>
              <a:softEdge rad="63500"/>
            </a:effectLst>
          </p:spPr>
        </p:pic>
        <p:pic>
          <p:nvPicPr>
            <p:cNvPr id="1028" name="Picture 4" descr="E:\baft farsoode\ax\pic\shahchw.jpg"/>
            <p:cNvPicPr>
              <a:picLocks noChangeAspect="1" noChangeArrowheads="1"/>
            </p:cNvPicPr>
            <p:nvPr/>
          </p:nvPicPr>
          <p:blipFill>
            <a:blip r:embed="rId5" cstate="screen">
              <a:clrChange>
                <a:clrFrom>
                  <a:srgbClr val="BEE2FA"/>
                </a:clrFrom>
                <a:clrTo>
                  <a:srgbClr val="BEE2FA">
                    <a:alpha val="0"/>
                  </a:srgbClr>
                </a:clrTo>
              </a:clrChange>
              <a:extLst>
                <a:ext uri="{28A0092B-C50C-407E-A947-70E740481C1C}">
                  <a14:useLocalDpi xmlns:a14="http://schemas.microsoft.com/office/drawing/2010/main"/>
                </a:ext>
              </a:extLst>
            </a:blip>
            <a:srcRect/>
            <a:stretch>
              <a:fillRect/>
            </a:stretch>
          </p:blipFill>
          <p:spPr bwMode="auto">
            <a:xfrm>
              <a:off x="0" y="0"/>
              <a:ext cx="1813436" cy="1464431"/>
            </a:xfrm>
            <a:prstGeom prst="rect">
              <a:avLst/>
            </a:prstGeom>
            <a:ln>
              <a:noFill/>
            </a:ln>
            <a:effectLst>
              <a:outerShdw blurRad="50800" dist="38100" dir="2700000" algn="tl" rotWithShape="0">
                <a:prstClr val="black">
                  <a:alpha val="40000"/>
                </a:prstClr>
              </a:outerShdw>
              <a:softEdge rad="63500"/>
            </a:effectLst>
          </p:spPr>
        </p:pic>
        <p:cxnSp>
          <p:nvCxnSpPr>
            <p:cNvPr id="263" name="Straight Connector 262"/>
            <p:cNvCxnSpPr/>
            <p:nvPr/>
          </p:nvCxnSpPr>
          <p:spPr bwMode="auto">
            <a:xfrm rot="5400000">
              <a:off x="-1535949" y="4179099"/>
              <a:ext cx="4071966" cy="1588"/>
            </a:xfrm>
            <a:prstGeom prst="line">
              <a:avLst/>
            </a:prstGeom>
            <a:ln cmpd="dbl">
              <a:solidFill>
                <a:srgbClr val="D1D1D1"/>
              </a:solidFill>
              <a:prstDash val="solid"/>
              <a:headEnd type="none" w="sm" len="sm"/>
              <a:tailEnd type="none" w="sm" len="sm"/>
            </a:ln>
          </p:spPr>
          <p:style>
            <a:lnRef idx="3">
              <a:schemeClr val="accent1"/>
            </a:lnRef>
            <a:fillRef idx="0">
              <a:schemeClr val="accent1"/>
            </a:fillRef>
            <a:effectRef idx="2">
              <a:schemeClr val="accent1"/>
            </a:effectRef>
            <a:fontRef idx="minor">
              <a:schemeClr val="tx1"/>
            </a:fontRef>
          </p:style>
        </p:cxnSp>
      </p:grpSp>
      <p:sp>
        <p:nvSpPr>
          <p:cNvPr id="266" name="Rectangle 265"/>
          <p:cNvSpPr/>
          <p:nvPr/>
        </p:nvSpPr>
        <p:spPr bwMode="auto">
          <a:xfrm>
            <a:off x="785786" y="1780431"/>
            <a:ext cx="8143932" cy="3033367"/>
          </a:xfrm>
          <a:prstGeom prst="rect">
            <a:avLst/>
          </a:prstGeom>
          <a:solidFill>
            <a:schemeClr val="accent1">
              <a:alpha val="70000"/>
            </a:schemeClr>
          </a:solidFill>
          <a:ln w="12700" cap="sq" cmpd="sng" algn="ctr">
            <a:noFill/>
            <a:prstDash val="solid"/>
            <a:round/>
            <a:headEnd type="none" w="sm" len="sm"/>
            <a:tailEnd type="none" w="sm" len="sm"/>
          </a:ln>
          <a:effectLst>
            <a:softEdge rad="635000"/>
          </a:effectLst>
        </p:spPr>
        <p:txBody>
          <a:bodyPr vert="horz" wrap="square" lIns="84406" tIns="42203" rIns="84406" bIns="42203" numCol="1" rtlCol="1" anchor="t" anchorCtr="0" compatLnSpc="1">
            <a:prstTxWarp prst="textNoShape">
              <a:avLst/>
            </a:prstTxWarp>
          </a:bodyPr>
          <a:lstStyle/>
          <a:p>
            <a:pPr algn="l" rtl="0" fontAlgn="base">
              <a:spcBef>
                <a:spcPct val="0"/>
              </a:spcBef>
              <a:spcAft>
                <a:spcPct val="0"/>
              </a:spcAft>
            </a:pPr>
            <a:endParaRPr kumimoji="1" lang="fa-IR" sz="2215">
              <a:solidFill>
                <a:srgbClr val="000000"/>
              </a:solidFill>
              <a:latin typeface="Times New Roman" pitchFamily="18" charset="0"/>
            </a:endParaRPr>
          </a:p>
        </p:txBody>
      </p:sp>
      <p:pic>
        <p:nvPicPr>
          <p:cNvPr id="24" name="Picture 3" descr="30 copy"/>
          <p:cNvPicPr>
            <a:picLocks noChangeAspect="1" noChangeArrowheads="1"/>
          </p:cNvPicPr>
          <p:nvPr/>
        </p:nvPicPr>
        <p:blipFill>
          <a:blip r:embed="rId6" cstate="screen">
            <a:clrChange>
              <a:clrFrom>
                <a:srgbClr val="000000"/>
              </a:clrFrom>
              <a:clrTo>
                <a:srgbClr val="000000">
                  <a:alpha val="0"/>
                </a:srgbClr>
              </a:clrTo>
            </a:clrChange>
            <a:extLst>
              <a:ext uri="{28A0092B-C50C-407E-A947-70E740481C1C}">
                <a14:useLocalDpi xmlns:a14="http://schemas.microsoft.com/office/drawing/2010/main"/>
              </a:ext>
            </a:extLst>
          </a:blip>
          <a:srcRect/>
          <a:stretch>
            <a:fillRect/>
          </a:stretch>
        </p:blipFill>
        <p:spPr bwMode="auto">
          <a:xfrm>
            <a:off x="615434" y="1885940"/>
            <a:ext cx="8595474" cy="4744282"/>
          </a:xfrm>
          <a:prstGeom prst="rect">
            <a:avLst/>
          </a:prstGeom>
          <a:ln>
            <a:noFill/>
          </a:ln>
          <a:effectLst>
            <a:softEdge rad="112500"/>
          </a:effectLst>
        </p:spPr>
      </p:pic>
    </p:spTree>
    <p:extLst>
      <p:ext uri="{BB962C8B-B14F-4D97-AF65-F5344CB8AC3E}">
        <p14:creationId xmlns:p14="http://schemas.microsoft.com/office/powerpoint/2010/main" val="18979621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66"/>
          <p:cNvGrpSpPr/>
          <p:nvPr/>
        </p:nvGrpSpPr>
        <p:grpSpPr>
          <a:xfrm>
            <a:off x="0" y="263769"/>
            <a:ext cx="9144000" cy="6327790"/>
            <a:chOff x="0" y="0"/>
            <a:chExt cx="9144000" cy="6855106"/>
          </a:xfrm>
        </p:grpSpPr>
        <p:pic>
          <p:nvPicPr>
            <p:cNvPr id="3" name="Picture 2" descr="E:\baft farsoode\ax\pic\bird%20view.jpg"/>
            <p:cNvPicPr>
              <a:picLocks noChangeAspect="1" noChangeArrowheads="1"/>
            </p:cNvPicPr>
            <p:nvPr/>
          </p:nvPicPr>
          <p:blipFill>
            <a:blip r:embed="rId2">
              <a:clrChange>
                <a:clrFrom>
                  <a:srgbClr val="000000"/>
                </a:clrFrom>
                <a:clrTo>
                  <a:srgbClr val="000000">
                    <a:alpha val="0"/>
                  </a:srgbClr>
                </a:clrTo>
              </a:clrChange>
              <a:duotone>
                <a:schemeClr val="accent6">
                  <a:shade val="45000"/>
                  <a:satMod val="135000"/>
                </a:schemeClr>
                <a:prstClr val="white"/>
              </a:duotone>
              <a:lum bright="20000" contrast="-75000"/>
            </a:blip>
            <a:srcRect/>
            <a:stretch>
              <a:fillRect/>
            </a:stretch>
          </p:blipFill>
          <p:spPr bwMode="auto">
            <a:xfrm>
              <a:off x="0" y="2694698"/>
              <a:ext cx="9144000" cy="4160408"/>
            </a:xfrm>
            <a:prstGeom prst="rect">
              <a:avLst/>
            </a:prstGeom>
            <a:ln>
              <a:noFill/>
            </a:ln>
            <a:effectLst>
              <a:outerShdw blurRad="50800" dist="50800" dir="2700000" algn="tl" rotWithShape="0">
                <a:schemeClr val="tx1">
                  <a:alpha val="40000"/>
                </a:schemeClr>
              </a:outerShdw>
            </a:effectLst>
          </p:spPr>
        </p:pic>
        <p:grpSp>
          <p:nvGrpSpPr>
            <p:cNvPr id="4" name="Group 259"/>
            <p:cNvGrpSpPr/>
            <p:nvPr/>
          </p:nvGrpSpPr>
          <p:grpSpPr>
            <a:xfrm flipV="1">
              <a:off x="271048" y="857232"/>
              <a:ext cx="5944026" cy="4143404"/>
              <a:chOff x="-236" y="1676402"/>
              <a:chExt cx="5944026" cy="5181601"/>
            </a:xfrm>
          </p:grpSpPr>
          <p:sp>
            <p:nvSpPr>
              <p:cNvPr id="250" name="Rectangle 25"/>
              <p:cNvSpPr>
                <a:spLocks noChangeArrowheads="1"/>
              </p:cNvSpPr>
              <p:nvPr/>
            </p:nvSpPr>
            <p:spPr bwMode="auto">
              <a:xfrm>
                <a:off x="329988" y="4038602"/>
                <a:ext cx="165112" cy="2667001"/>
              </a:xfrm>
              <a:prstGeom prst="rect">
                <a:avLst/>
              </a:prstGeom>
              <a:gradFill rotWithShape="1">
                <a:gsLst>
                  <a:gs pos="0">
                    <a:schemeClr val="bg1">
                      <a:lumMod val="65000"/>
                    </a:schemeClr>
                  </a:gs>
                  <a:gs pos="100000">
                    <a:srgbClr val="FFFFCC"/>
                  </a:gs>
                </a:gsLst>
                <a:lin ang="5400000" scaled="1"/>
              </a:gradFill>
              <a:ln w="9525">
                <a:noFill/>
                <a:miter lim="800000"/>
                <a:headEnd/>
                <a:tailEnd/>
              </a:ln>
              <a:effectLst/>
            </p:spPr>
            <p:txBody>
              <a:bodyPr wrap="none" anchor="ctr"/>
              <a:lstStyle/>
              <a:p>
                <a:pPr>
                  <a:defRPr/>
                </a:pPr>
                <a:endParaRPr lang="fa-IR" sz="1662" kern="0">
                  <a:solidFill>
                    <a:sysClr val="windowText" lastClr="000000"/>
                  </a:solidFill>
                </a:endParaRPr>
              </a:p>
            </p:txBody>
          </p:sp>
          <p:sp>
            <p:nvSpPr>
              <p:cNvPr id="251" name="Rectangle 26"/>
              <p:cNvSpPr>
                <a:spLocks noChangeArrowheads="1"/>
              </p:cNvSpPr>
              <p:nvPr/>
            </p:nvSpPr>
            <p:spPr bwMode="auto">
              <a:xfrm>
                <a:off x="164876" y="6400803"/>
                <a:ext cx="3219681" cy="152400"/>
              </a:xfrm>
              <a:prstGeom prst="rect">
                <a:avLst/>
              </a:prstGeom>
              <a:gradFill rotWithShape="1">
                <a:gsLst>
                  <a:gs pos="0">
                    <a:srgbClr val="FFFFCC"/>
                  </a:gs>
                  <a:gs pos="100000">
                    <a:srgbClr val="FFFFCC">
                      <a:gamma/>
                      <a:shade val="46275"/>
                      <a:invGamma/>
                    </a:srgbClr>
                  </a:gs>
                </a:gsLst>
                <a:lin ang="0" scaled="1"/>
              </a:gradFill>
              <a:ln w="9525">
                <a:noFill/>
                <a:miter lim="800000"/>
                <a:headEnd/>
                <a:tailEnd/>
              </a:ln>
              <a:effectLst/>
            </p:spPr>
            <p:txBody>
              <a:bodyPr wrap="none" anchor="ctr"/>
              <a:lstStyle/>
              <a:p>
                <a:pPr>
                  <a:defRPr/>
                </a:pPr>
                <a:endParaRPr lang="fa-IR" sz="1662" kern="0">
                  <a:solidFill>
                    <a:sysClr val="windowText" lastClr="000000"/>
                  </a:solidFill>
                </a:endParaRPr>
              </a:p>
            </p:txBody>
          </p:sp>
          <p:sp>
            <p:nvSpPr>
              <p:cNvPr id="252" name="Rectangle 27"/>
              <p:cNvSpPr>
                <a:spLocks noChangeArrowheads="1"/>
              </p:cNvSpPr>
              <p:nvPr/>
            </p:nvSpPr>
            <p:spPr bwMode="auto">
              <a:xfrm>
                <a:off x="495100" y="5791203"/>
                <a:ext cx="82556" cy="609600"/>
              </a:xfrm>
              <a:prstGeom prst="rect">
                <a:avLst/>
              </a:prstGeom>
              <a:solidFill>
                <a:srgbClr val="CC9900"/>
              </a:solidFill>
              <a:ln w="9525">
                <a:noFill/>
                <a:miter lim="800000"/>
                <a:headEnd/>
                <a:tailEnd/>
              </a:ln>
              <a:effectLst/>
            </p:spPr>
            <p:txBody>
              <a:bodyPr wrap="none" anchor="ctr"/>
              <a:lstStyle/>
              <a:p>
                <a:pPr>
                  <a:defRPr/>
                </a:pPr>
                <a:endParaRPr lang="fa-IR" sz="1662" kern="0">
                  <a:solidFill>
                    <a:sysClr val="windowText" lastClr="000000"/>
                  </a:solidFill>
                </a:endParaRPr>
              </a:p>
            </p:txBody>
          </p:sp>
          <p:sp>
            <p:nvSpPr>
              <p:cNvPr id="253" name="Rectangle 28"/>
              <p:cNvSpPr>
                <a:spLocks noChangeArrowheads="1"/>
              </p:cNvSpPr>
              <p:nvPr/>
            </p:nvSpPr>
            <p:spPr bwMode="auto">
              <a:xfrm rot="5400000">
                <a:off x="828501" y="6073757"/>
                <a:ext cx="76200" cy="577891"/>
              </a:xfrm>
              <a:prstGeom prst="rect">
                <a:avLst/>
              </a:prstGeom>
              <a:solidFill>
                <a:srgbClr val="CC9900"/>
              </a:solidFill>
              <a:ln w="9525">
                <a:noFill/>
                <a:miter lim="800000"/>
                <a:headEnd/>
                <a:tailEnd/>
              </a:ln>
              <a:effectLst/>
            </p:spPr>
            <p:txBody>
              <a:bodyPr wrap="none" anchor="ctr"/>
              <a:lstStyle/>
              <a:p>
                <a:pPr>
                  <a:defRPr/>
                </a:pPr>
                <a:endParaRPr lang="fa-IR" sz="1662" kern="0">
                  <a:solidFill>
                    <a:sysClr val="windowText" lastClr="000000"/>
                  </a:solidFill>
                </a:endParaRPr>
              </a:p>
            </p:txBody>
          </p:sp>
          <p:sp>
            <p:nvSpPr>
              <p:cNvPr id="254" name="Line 29"/>
              <p:cNvSpPr>
                <a:spLocks noChangeShapeType="1"/>
              </p:cNvSpPr>
              <p:nvPr/>
            </p:nvSpPr>
            <p:spPr bwMode="auto">
              <a:xfrm>
                <a:off x="3384557" y="6477003"/>
                <a:ext cx="1568562" cy="0"/>
              </a:xfrm>
              <a:prstGeom prst="line">
                <a:avLst/>
              </a:prstGeom>
              <a:ln w="12700">
                <a:prstDash val="sysDot"/>
                <a:headEnd/>
                <a:tailEnd/>
              </a:ln>
            </p:spPr>
            <p:style>
              <a:lnRef idx="1">
                <a:schemeClr val="dk1"/>
              </a:lnRef>
              <a:fillRef idx="0">
                <a:schemeClr val="dk1"/>
              </a:fillRef>
              <a:effectRef idx="0">
                <a:schemeClr val="dk1"/>
              </a:effectRef>
              <a:fontRef idx="minor">
                <a:schemeClr val="tx1"/>
              </a:fontRef>
            </p:style>
            <p:txBody>
              <a:bodyPr/>
              <a:lstStyle/>
              <a:p>
                <a:pPr>
                  <a:defRPr/>
                </a:pPr>
                <a:endParaRPr lang="fa-IR" sz="1662" kern="0">
                  <a:solidFill>
                    <a:sysClr val="windowText" lastClr="000000"/>
                  </a:solidFill>
                </a:endParaRPr>
              </a:p>
            </p:txBody>
          </p:sp>
          <p:sp>
            <p:nvSpPr>
              <p:cNvPr id="255" name="Line 30"/>
              <p:cNvSpPr>
                <a:spLocks noChangeShapeType="1"/>
              </p:cNvSpPr>
              <p:nvPr/>
            </p:nvSpPr>
            <p:spPr bwMode="auto">
              <a:xfrm>
                <a:off x="3384557" y="6553203"/>
                <a:ext cx="2559233" cy="0"/>
              </a:xfrm>
              <a:prstGeom prst="line">
                <a:avLst/>
              </a:prstGeom>
              <a:ln w="19050">
                <a:prstDash val="sysDot"/>
                <a:headEnd/>
                <a:tailEnd/>
              </a:ln>
            </p:spPr>
            <p:style>
              <a:lnRef idx="1">
                <a:schemeClr val="accent1"/>
              </a:lnRef>
              <a:fillRef idx="0">
                <a:schemeClr val="accent1"/>
              </a:fillRef>
              <a:effectRef idx="0">
                <a:schemeClr val="accent1"/>
              </a:effectRef>
              <a:fontRef idx="minor">
                <a:schemeClr val="tx1"/>
              </a:fontRef>
            </p:style>
            <p:txBody>
              <a:bodyPr/>
              <a:lstStyle/>
              <a:p>
                <a:pPr>
                  <a:defRPr/>
                </a:pPr>
                <a:endParaRPr lang="fa-IR" sz="1662" kern="0">
                  <a:solidFill>
                    <a:sysClr val="windowText" lastClr="000000"/>
                  </a:solidFill>
                </a:endParaRPr>
              </a:p>
            </p:txBody>
          </p:sp>
          <p:sp>
            <p:nvSpPr>
              <p:cNvPr id="256" name="Line 32"/>
              <p:cNvSpPr>
                <a:spLocks noChangeShapeType="1"/>
              </p:cNvSpPr>
              <p:nvPr/>
            </p:nvSpPr>
            <p:spPr bwMode="auto">
              <a:xfrm flipH="1">
                <a:off x="-236" y="6477003"/>
                <a:ext cx="3384793" cy="0"/>
              </a:xfrm>
              <a:prstGeom prst="line">
                <a:avLst/>
              </a:prstGeom>
              <a:noFill/>
              <a:ln w="22225">
                <a:solidFill>
                  <a:srgbClr val="9383B3"/>
                </a:solidFill>
                <a:prstDash val="sysDot"/>
                <a:round/>
                <a:headEnd/>
                <a:tailEnd/>
              </a:ln>
              <a:effectLst/>
            </p:spPr>
            <p:txBody>
              <a:bodyPr/>
              <a:lstStyle/>
              <a:p>
                <a:pPr>
                  <a:defRPr/>
                </a:pPr>
                <a:endParaRPr lang="fa-IR" sz="1662" kern="0">
                  <a:solidFill>
                    <a:sysClr val="windowText" lastClr="000000"/>
                  </a:solidFill>
                </a:endParaRPr>
              </a:p>
            </p:txBody>
          </p:sp>
          <p:sp>
            <p:nvSpPr>
              <p:cNvPr id="257" name="Line 33"/>
              <p:cNvSpPr>
                <a:spLocks noChangeShapeType="1"/>
              </p:cNvSpPr>
              <p:nvPr/>
            </p:nvSpPr>
            <p:spPr bwMode="auto">
              <a:xfrm flipV="1">
                <a:off x="412544" y="4038602"/>
                <a:ext cx="0" cy="2819401"/>
              </a:xfrm>
              <a:prstGeom prst="line">
                <a:avLst/>
              </a:prstGeom>
              <a:noFill/>
              <a:ln w="22225">
                <a:solidFill>
                  <a:srgbClr val="9383B3"/>
                </a:solidFill>
                <a:prstDash val="sysDot"/>
                <a:round/>
                <a:headEnd/>
                <a:tailEnd/>
              </a:ln>
              <a:effectLst/>
            </p:spPr>
            <p:txBody>
              <a:bodyPr/>
              <a:lstStyle/>
              <a:p>
                <a:pPr>
                  <a:defRPr/>
                </a:pPr>
                <a:endParaRPr lang="fa-IR" sz="1662" kern="0">
                  <a:solidFill>
                    <a:sysClr val="windowText" lastClr="000000"/>
                  </a:solidFill>
                </a:endParaRPr>
              </a:p>
            </p:txBody>
          </p:sp>
          <p:sp>
            <p:nvSpPr>
              <p:cNvPr id="258" name="Line 34"/>
              <p:cNvSpPr>
                <a:spLocks noChangeShapeType="1"/>
              </p:cNvSpPr>
              <p:nvPr/>
            </p:nvSpPr>
            <p:spPr bwMode="auto">
              <a:xfrm flipV="1">
                <a:off x="412544" y="2362202"/>
                <a:ext cx="0" cy="1676400"/>
              </a:xfrm>
              <a:prstGeom prst="line">
                <a:avLst/>
              </a:prstGeom>
              <a:ln w="12700">
                <a:prstDash val="sysDot"/>
                <a:headEnd/>
                <a:tailEnd/>
              </a:ln>
            </p:spPr>
            <p:style>
              <a:lnRef idx="1">
                <a:schemeClr val="dk1"/>
              </a:lnRef>
              <a:fillRef idx="0">
                <a:schemeClr val="dk1"/>
              </a:fillRef>
              <a:effectRef idx="0">
                <a:schemeClr val="dk1"/>
              </a:effectRef>
              <a:fontRef idx="minor">
                <a:schemeClr val="tx1"/>
              </a:fontRef>
            </p:style>
            <p:txBody>
              <a:bodyPr/>
              <a:lstStyle/>
              <a:p>
                <a:pPr>
                  <a:defRPr/>
                </a:pPr>
                <a:endParaRPr lang="fa-IR" sz="1662" kern="0">
                  <a:solidFill>
                    <a:sysClr val="windowText" lastClr="000000"/>
                  </a:solidFill>
                </a:endParaRPr>
              </a:p>
            </p:txBody>
          </p:sp>
          <p:sp>
            <p:nvSpPr>
              <p:cNvPr id="259" name="Line 35"/>
              <p:cNvSpPr>
                <a:spLocks noChangeShapeType="1"/>
              </p:cNvSpPr>
              <p:nvPr/>
            </p:nvSpPr>
            <p:spPr bwMode="auto">
              <a:xfrm flipV="1">
                <a:off x="329988" y="1676402"/>
                <a:ext cx="0" cy="2362200"/>
              </a:xfrm>
              <a:prstGeom prst="line">
                <a:avLst/>
              </a:prstGeom>
              <a:ln w="19050">
                <a:prstDash val="sysDot"/>
                <a:headEnd/>
                <a:tailEnd/>
              </a:ln>
            </p:spPr>
            <p:style>
              <a:lnRef idx="1">
                <a:schemeClr val="accent1"/>
              </a:lnRef>
              <a:fillRef idx="0">
                <a:schemeClr val="accent1"/>
              </a:fillRef>
              <a:effectRef idx="0">
                <a:schemeClr val="accent1"/>
              </a:effectRef>
              <a:fontRef idx="minor">
                <a:schemeClr val="tx1"/>
              </a:fontRef>
            </p:style>
            <p:txBody>
              <a:bodyPr/>
              <a:lstStyle/>
              <a:p>
                <a:pPr>
                  <a:defRPr/>
                </a:pPr>
                <a:endParaRPr lang="fa-IR" sz="1662" kern="0">
                  <a:solidFill>
                    <a:sysClr val="windowText" lastClr="000000"/>
                  </a:solidFill>
                </a:endParaRPr>
              </a:p>
            </p:txBody>
          </p:sp>
        </p:grpSp>
        <p:grpSp>
          <p:nvGrpSpPr>
            <p:cNvPr id="5" name="Group 15"/>
            <p:cNvGrpSpPr/>
            <p:nvPr/>
          </p:nvGrpSpPr>
          <p:grpSpPr>
            <a:xfrm>
              <a:off x="67432" y="538679"/>
              <a:ext cx="5218950" cy="3318948"/>
              <a:chOff x="73051" y="538679"/>
              <a:chExt cx="5653862" cy="3318948"/>
            </a:xfrm>
          </p:grpSpPr>
          <p:sp>
            <p:nvSpPr>
              <p:cNvPr id="7" name="Rectangle 6"/>
              <p:cNvSpPr/>
              <p:nvPr/>
            </p:nvSpPr>
            <p:spPr>
              <a:xfrm>
                <a:off x="1824455" y="538679"/>
                <a:ext cx="3902458" cy="407750"/>
              </a:xfrm>
              <a:prstGeom prst="rect">
                <a:avLst/>
              </a:prstGeom>
            </p:spPr>
            <p:txBody>
              <a:bodyPr wrap="none">
                <a:spAutoFit/>
              </a:bodyPr>
              <a:lstStyle/>
              <a:p>
                <a:pPr>
                  <a:defRPr/>
                </a:pPr>
                <a:r>
                  <a:rPr lang="en-US" sz="1846" b="1" kern="0" dirty="0">
                    <a:ln w="10541" cmpd="sng">
                      <a:solidFill>
                        <a:srgbClr val="EAEAEA">
                          <a:shade val="88000"/>
                          <a:satMod val="110000"/>
                        </a:srgbClr>
                      </a:solidFill>
                      <a:prstDash val="solid"/>
                    </a:ln>
                    <a:gradFill>
                      <a:gsLst>
                        <a:gs pos="0">
                          <a:srgbClr val="EAEAEA">
                            <a:tint val="40000"/>
                            <a:satMod val="250000"/>
                          </a:srgbClr>
                        </a:gs>
                        <a:gs pos="9000">
                          <a:srgbClr val="EAEAEA">
                            <a:tint val="52000"/>
                            <a:satMod val="300000"/>
                          </a:srgbClr>
                        </a:gs>
                        <a:gs pos="50000">
                          <a:srgbClr val="EAEAEA">
                            <a:shade val="20000"/>
                            <a:satMod val="300000"/>
                          </a:srgbClr>
                        </a:gs>
                        <a:gs pos="79000">
                          <a:srgbClr val="EAEAEA">
                            <a:tint val="52000"/>
                            <a:satMod val="300000"/>
                          </a:srgbClr>
                        </a:gs>
                        <a:gs pos="100000">
                          <a:srgbClr val="EAEAEA">
                            <a:tint val="40000"/>
                            <a:satMod val="250000"/>
                          </a:srgbClr>
                        </a:gs>
                      </a:gsLst>
                      <a:lin ang="5400000"/>
                    </a:gradFill>
                    <a:latin typeface="BankGothic Lt BT" pitchFamily="34" charset="0"/>
                  </a:rPr>
                  <a:t>(</a:t>
                </a:r>
                <a:r>
                  <a:rPr lang="en-US" sz="1846" b="1" kern="0" dirty="0" err="1">
                    <a:ln w="10541" cmpd="sng">
                      <a:solidFill>
                        <a:srgbClr val="EAEAEA">
                          <a:shade val="88000"/>
                          <a:satMod val="110000"/>
                        </a:srgbClr>
                      </a:solidFill>
                      <a:prstDash val="solid"/>
                    </a:ln>
                    <a:gradFill>
                      <a:gsLst>
                        <a:gs pos="0">
                          <a:srgbClr val="EAEAEA">
                            <a:tint val="40000"/>
                            <a:satMod val="250000"/>
                          </a:srgbClr>
                        </a:gs>
                        <a:gs pos="9000">
                          <a:srgbClr val="EAEAEA">
                            <a:tint val="52000"/>
                            <a:satMod val="300000"/>
                          </a:srgbClr>
                        </a:gs>
                        <a:gs pos="50000">
                          <a:srgbClr val="EAEAEA">
                            <a:shade val="20000"/>
                            <a:satMod val="300000"/>
                          </a:srgbClr>
                        </a:gs>
                        <a:gs pos="79000">
                          <a:srgbClr val="EAEAEA">
                            <a:tint val="52000"/>
                            <a:satMod val="300000"/>
                          </a:srgbClr>
                        </a:gs>
                        <a:gs pos="100000">
                          <a:srgbClr val="EAEAEA">
                            <a:tint val="40000"/>
                            <a:satMod val="250000"/>
                          </a:srgbClr>
                        </a:gs>
                      </a:gsLst>
                      <a:lin ang="5400000"/>
                    </a:gradFill>
                    <a:latin typeface="BankGothic Lt BT" pitchFamily="34" charset="0"/>
                  </a:rPr>
                  <a:t>beinolharamein</a:t>
                </a:r>
                <a:r>
                  <a:rPr lang="en-US" sz="1846" b="1" kern="0" dirty="0">
                    <a:ln w="10541" cmpd="sng">
                      <a:solidFill>
                        <a:srgbClr val="EAEAEA">
                          <a:shade val="88000"/>
                          <a:satMod val="110000"/>
                        </a:srgbClr>
                      </a:solidFill>
                      <a:prstDash val="solid"/>
                    </a:ln>
                    <a:gradFill>
                      <a:gsLst>
                        <a:gs pos="0">
                          <a:srgbClr val="EAEAEA">
                            <a:tint val="40000"/>
                            <a:satMod val="250000"/>
                          </a:srgbClr>
                        </a:gs>
                        <a:gs pos="9000">
                          <a:srgbClr val="EAEAEA">
                            <a:tint val="52000"/>
                            <a:satMod val="300000"/>
                          </a:srgbClr>
                        </a:gs>
                        <a:gs pos="50000">
                          <a:srgbClr val="EAEAEA">
                            <a:shade val="20000"/>
                            <a:satMod val="300000"/>
                          </a:srgbClr>
                        </a:gs>
                        <a:gs pos="79000">
                          <a:srgbClr val="EAEAEA">
                            <a:tint val="52000"/>
                            <a:satMod val="300000"/>
                          </a:srgbClr>
                        </a:gs>
                        <a:gs pos="100000">
                          <a:srgbClr val="EAEAEA">
                            <a:tint val="40000"/>
                            <a:satMod val="250000"/>
                          </a:srgbClr>
                        </a:gs>
                      </a:gsLst>
                      <a:lin ang="5400000"/>
                    </a:gradFill>
                    <a:latin typeface="BankGothic Lt BT" pitchFamily="34" charset="0"/>
                  </a:rPr>
                  <a:t> of shiraz)</a:t>
                </a:r>
                <a:endParaRPr lang="fa-IR" sz="1846" b="1" kern="0" dirty="0">
                  <a:ln w="10541" cmpd="sng">
                    <a:solidFill>
                      <a:srgbClr val="EAEAEA">
                        <a:shade val="88000"/>
                        <a:satMod val="110000"/>
                      </a:srgbClr>
                    </a:solidFill>
                    <a:prstDash val="solid"/>
                  </a:ln>
                  <a:gradFill>
                    <a:gsLst>
                      <a:gs pos="0">
                        <a:srgbClr val="EAEAEA">
                          <a:tint val="40000"/>
                          <a:satMod val="250000"/>
                        </a:srgbClr>
                      </a:gs>
                      <a:gs pos="9000">
                        <a:srgbClr val="EAEAEA">
                          <a:tint val="52000"/>
                          <a:satMod val="300000"/>
                        </a:srgbClr>
                      </a:gs>
                      <a:gs pos="50000">
                        <a:srgbClr val="EAEAEA">
                          <a:shade val="20000"/>
                          <a:satMod val="300000"/>
                        </a:srgbClr>
                      </a:gs>
                      <a:gs pos="79000">
                        <a:srgbClr val="EAEAEA">
                          <a:tint val="52000"/>
                          <a:satMod val="300000"/>
                        </a:srgbClr>
                      </a:gs>
                      <a:gs pos="100000">
                        <a:srgbClr val="EAEAEA">
                          <a:tint val="40000"/>
                          <a:satMod val="250000"/>
                        </a:srgbClr>
                      </a:gs>
                    </a:gsLst>
                    <a:lin ang="5400000"/>
                  </a:gradFill>
                  <a:latin typeface="BankGothic Lt BT" pitchFamily="34" charset="0"/>
                </a:endParaRPr>
              </a:p>
            </p:txBody>
          </p:sp>
          <p:sp>
            <p:nvSpPr>
              <p:cNvPr id="8" name="Rectangle 7"/>
              <p:cNvSpPr/>
              <p:nvPr/>
            </p:nvSpPr>
            <p:spPr>
              <a:xfrm rot="16200000">
                <a:off x="-1131431" y="2276027"/>
                <a:ext cx="2786082" cy="377118"/>
              </a:xfrm>
              <a:prstGeom prst="rect">
                <a:avLst/>
              </a:prstGeom>
            </p:spPr>
            <p:txBody>
              <a:bodyPr wrap="square">
                <a:spAutoFit/>
                <a:scene3d>
                  <a:camera prst="orthographicFront"/>
                  <a:lightRig rig="glow" dir="tl">
                    <a:rot lat="0" lon="0" rev="5400000"/>
                  </a:lightRig>
                </a:scene3d>
                <a:sp3d contourW="12700">
                  <a:bevelT w="25400" h="25400"/>
                  <a:contourClr>
                    <a:schemeClr val="accent6">
                      <a:shade val="73000"/>
                    </a:schemeClr>
                  </a:contourClr>
                </a:sp3d>
              </a:bodyPr>
              <a:lstStyle/>
              <a:p>
                <a:pPr algn="ctr"/>
                <a:r>
                  <a:rPr lang="fa-IR" sz="1662" b="1" dirty="0">
                    <a:ln w="11430"/>
                    <a:gradFill>
                      <a:gsLst>
                        <a:gs pos="0">
                          <a:srgbClr val="555555">
                            <a:tint val="90000"/>
                            <a:satMod val="120000"/>
                          </a:srgbClr>
                        </a:gs>
                        <a:gs pos="25000">
                          <a:srgbClr val="555555">
                            <a:tint val="93000"/>
                            <a:satMod val="120000"/>
                          </a:srgbClr>
                        </a:gs>
                        <a:gs pos="50000">
                          <a:srgbClr val="555555">
                            <a:shade val="89000"/>
                            <a:satMod val="110000"/>
                          </a:srgbClr>
                        </a:gs>
                        <a:gs pos="75000">
                          <a:srgbClr val="555555">
                            <a:tint val="93000"/>
                            <a:satMod val="120000"/>
                          </a:srgbClr>
                        </a:gs>
                        <a:gs pos="100000">
                          <a:srgbClr val="555555">
                            <a:tint val="90000"/>
                            <a:satMod val="120000"/>
                          </a:srgbClr>
                        </a:gs>
                      </a:gsLst>
                      <a:lin ang="5400000"/>
                    </a:gradFill>
                    <a:effectLst>
                      <a:outerShdw blurRad="80000" dist="40000" dir="5040000" algn="tl">
                        <a:srgbClr val="000000">
                          <a:alpha val="30000"/>
                        </a:srgbClr>
                      </a:outerShdw>
                    </a:effectLst>
                    <a:cs typeface="B Kamran" pitchFamily="2" charset="-78"/>
                  </a:rPr>
                  <a:t>بین الحرمین شیراز</a:t>
                </a:r>
              </a:p>
            </p:txBody>
          </p:sp>
        </p:grpSp>
        <p:pic>
          <p:nvPicPr>
            <p:cNvPr id="235" name="Picture 6" descr="شاهچراغ؛ شیراز؛ عکس از آنوبانینی">
              <a:hlinkClick r:id="rId3"/>
            </p:cNvPr>
            <p:cNvPicPr>
              <a:picLocks noChangeAspect="1" noChangeArrowheads="1"/>
            </p:cNvPicPr>
            <p:nvPr/>
          </p:nvPicPr>
          <p:blipFill>
            <a:blip r:embed="rId4">
              <a:clrChange>
                <a:clrFrom>
                  <a:srgbClr val="03030F"/>
                </a:clrFrom>
                <a:clrTo>
                  <a:srgbClr val="03030F">
                    <a:alpha val="0"/>
                  </a:srgbClr>
                </a:clrTo>
              </a:clrChange>
            </a:blip>
            <a:srcRect/>
            <a:stretch>
              <a:fillRect/>
            </a:stretch>
          </p:blipFill>
          <p:spPr bwMode="auto">
            <a:xfrm>
              <a:off x="7212343" y="285728"/>
              <a:ext cx="1931657" cy="1191187"/>
            </a:xfrm>
            <a:prstGeom prst="rect">
              <a:avLst/>
            </a:prstGeom>
            <a:ln>
              <a:noFill/>
            </a:ln>
            <a:effectLst>
              <a:outerShdw blurRad="50800" dist="38100" dir="2700000" algn="tl" rotWithShape="0">
                <a:prstClr val="black">
                  <a:alpha val="40000"/>
                </a:prstClr>
              </a:outerShdw>
              <a:softEdge rad="63500"/>
            </a:effectLst>
          </p:spPr>
        </p:pic>
        <p:pic>
          <p:nvPicPr>
            <p:cNvPr id="1028" name="Picture 4" descr="E:\baft farsoode\ax\pic\shahchw.jpg"/>
            <p:cNvPicPr>
              <a:picLocks noChangeAspect="1" noChangeArrowheads="1"/>
            </p:cNvPicPr>
            <p:nvPr/>
          </p:nvPicPr>
          <p:blipFill>
            <a:blip r:embed="rId5" cstate="screen">
              <a:clrChange>
                <a:clrFrom>
                  <a:srgbClr val="BEE2FA"/>
                </a:clrFrom>
                <a:clrTo>
                  <a:srgbClr val="BEE2FA">
                    <a:alpha val="0"/>
                  </a:srgbClr>
                </a:clrTo>
              </a:clrChange>
              <a:extLst>
                <a:ext uri="{28A0092B-C50C-407E-A947-70E740481C1C}">
                  <a14:useLocalDpi xmlns:a14="http://schemas.microsoft.com/office/drawing/2010/main"/>
                </a:ext>
              </a:extLst>
            </a:blip>
            <a:srcRect/>
            <a:stretch>
              <a:fillRect/>
            </a:stretch>
          </p:blipFill>
          <p:spPr bwMode="auto">
            <a:xfrm>
              <a:off x="0" y="0"/>
              <a:ext cx="1813436" cy="1464431"/>
            </a:xfrm>
            <a:prstGeom prst="rect">
              <a:avLst/>
            </a:prstGeom>
            <a:ln>
              <a:noFill/>
            </a:ln>
            <a:effectLst>
              <a:outerShdw blurRad="50800" dist="38100" dir="2700000" algn="tl" rotWithShape="0">
                <a:prstClr val="black">
                  <a:alpha val="40000"/>
                </a:prstClr>
              </a:outerShdw>
              <a:softEdge rad="63500"/>
            </a:effectLst>
          </p:spPr>
        </p:pic>
        <p:cxnSp>
          <p:nvCxnSpPr>
            <p:cNvPr id="263" name="Straight Connector 262"/>
            <p:cNvCxnSpPr/>
            <p:nvPr/>
          </p:nvCxnSpPr>
          <p:spPr bwMode="auto">
            <a:xfrm rot="5400000">
              <a:off x="-1535949" y="4179099"/>
              <a:ext cx="4071966" cy="1588"/>
            </a:xfrm>
            <a:prstGeom prst="line">
              <a:avLst/>
            </a:prstGeom>
            <a:ln cmpd="dbl">
              <a:solidFill>
                <a:srgbClr val="D1D1D1"/>
              </a:solidFill>
              <a:prstDash val="solid"/>
              <a:headEnd type="none" w="sm" len="sm"/>
              <a:tailEnd type="none" w="sm" len="sm"/>
            </a:ln>
          </p:spPr>
          <p:style>
            <a:lnRef idx="3">
              <a:schemeClr val="accent1"/>
            </a:lnRef>
            <a:fillRef idx="0">
              <a:schemeClr val="accent1"/>
            </a:fillRef>
            <a:effectRef idx="2">
              <a:schemeClr val="accent1"/>
            </a:effectRef>
            <a:fontRef idx="minor">
              <a:schemeClr val="tx1"/>
            </a:fontRef>
          </p:style>
        </p:cxnSp>
      </p:grpSp>
      <p:sp>
        <p:nvSpPr>
          <p:cNvPr id="266" name="Rectangle 265"/>
          <p:cNvSpPr/>
          <p:nvPr/>
        </p:nvSpPr>
        <p:spPr bwMode="auto">
          <a:xfrm>
            <a:off x="785786" y="1780431"/>
            <a:ext cx="8143932" cy="4154394"/>
          </a:xfrm>
          <a:prstGeom prst="rect">
            <a:avLst/>
          </a:prstGeom>
          <a:solidFill>
            <a:schemeClr val="accent1">
              <a:alpha val="70000"/>
            </a:schemeClr>
          </a:solidFill>
          <a:ln w="12700" cap="sq" cmpd="sng" algn="ctr">
            <a:noFill/>
            <a:prstDash val="solid"/>
            <a:round/>
            <a:headEnd type="none" w="sm" len="sm"/>
            <a:tailEnd type="none" w="sm" len="sm"/>
          </a:ln>
          <a:effectLst>
            <a:softEdge rad="635000"/>
          </a:effectLst>
        </p:spPr>
        <p:txBody>
          <a:bodyPr vert="horz" wrap="square" lIns="84406" tIns="42203" rIns="84406" bIns="42203" numCol="1" rtlCol="1" anchor="t" anchorCtr="0" compatLnSpc="1">
            <a:prstTxWarp prst="textNoShape">
              <a:avLst/>
            </a:prstTxWarp>
          </a:bodyPr>
          <a:lstStyle/>
          <a:p>
            <a:pPr algn="l" rtl="0" fontAlgn="base">
              <a:spcBef>
                <a:spcPct val="0"/>
              </a:spcBef>
              <a:spcAft>
                <a:spcPct val="0"/>
              </a:spcAft>
            </a:pPr>
            <a:endParaRPr kumimoji="1" lang="fa-IR" sz="2215">
              <a:solidFill>
                <a:srgbClr val="000000"/>
              </a:solidFill>
              <a:latin typeface="Times New Roman" pitchFamily="18" charset="0"/>
            </a:endParaRPr>
          </a:p>
        </p:txBody>
      </p:sp>
      <p:sp>
        <p:nvSpPr>
          <p:cNvPr id="264" name="Rectangle 263"/>
          <p:cNvSpPr/>
          <p:nvPr/>
        </p:nvSpPr>
        <p:spPr>
          <a:xfrm>
            <a:off x="6340910" y="857232"/>
            <a:ext cx="803426" cy="490134"/>
          </a:xfrm>
          <a:prstGeom prst="rect">
            <a:avLst/>
          </a:prstGeom>
        </p:spPr>
        <p:txBody>
          <a:bodyPr wrap="none">
            <a:spAutoFit/>
          </a:bodyPr>
          <a:lstStyle/>
          <a:p>
            <a:pPr algn="justLow"/>
            <a:r>
              <a:rPr lang="fa-IR" sz="2585" b="1" dirty="0">
                <a:ln w="12700">
                  <a:solidFill>
                    <a:srgbClr val="000000">
                      <a:satMod val="155000"/>
                    </a:srgbClr>
                  </a:solidFill>
                  <a:prstDash val="solid"/>
                </a:ln>
                <a:blipFill>
                  <a:blip r:embed="rId6"/>
                  <a:tile tx="0" ty="0" sx="100000" sy="100000" flip="none" algn="tl"/>
                </a:blipFill>
                <a:effectLst>
                  <a:outerShdw blurRad="41275" dist="20320" dir="1800000" algn="tl" rotWithShape="0">
                    <a:srgbClr val="000000">
                      <a:alpha val="40000"/>
                    </a:srgbClr>
                  </a:outerShdw>
                  <a:reflection blurRad="6350" stA="60000" endA="900" endPos="60000" dist="29997" dir="5400000" sy="-100000" algn="bl" rotWithShape="0"/>
                </a:effectLst>
                <a:cs typeface="B Aria" pitchFamily="2" charset="-78"/>
              </a:rPr>
              <a:t>حرمین</a:t>
            </a:r>
          </a:p>
        </p:txBody>
      </p:sp>
      <p:pic>
        <p:nvPicPr>
          <p:cNvPr id="25" name="Picture 6" descr="شاهچراغ؛ شیراز؛ عکس از آنوبانینی">
            <a:hlinkClick r:id="rId3"/>
          </p:cNvPr>
          <p:cNvPicPr>
            <a:picLocks noChangeAspect="1" noChangeArrowheads="1"/>
          </p:cNvPicPr>
          <p:nvPr/>
        </p:nvPicPr>
        <p:blipFill>
          <a:blip r:embed="rId4"/>
          <a:srcRect/>
          <a:stretch>
            <a:fillRect/>
          </a:stretch>
        </p:blipFill>
        <p:spPr bwMode="auto">
          <a:xfrm>
            <a:off x="1011090" y="1846374"/>
            <a:ext cx="1472690" cy="908158"/>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26" name="Picture 2" descr="E:\baft farsoode\baft\new\آرامگاه شاه چراغ_files\image002.jpg"/>
          <p:cNvPicPr>
            <a:picLocks noChangeAspect="1" noChangeArrowheads="1"/>
          </p:cNvPicPr>
          <p:nvPr/>
        </p:nvPicPr>
        <p:blipFill>
          <a:blip r:embed="rId7"/>
          <a:srcRect/>
          <a:stretch>
            <a:fillRect/>
          </a:stretch>
        </p:blipFill>
        <p:spPr bwMode="auto">
          <a:xfrm>
            <a:off x="549491" y="2901458"/>
            <a:ext cx="1370463" cy="1050688"/>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27" name="Picture 2" descr="E:\baft farsoode\baft\new\GENERAL_files\01(2).jpg"/>
          <p:cNvPicPr>
            <a:picLocks noChangeAspect="1" noChangeArrowheads="1"/>
          </p:cNvPicPr>
          <p:nvPr/>
        </p:nvPicPr>
        <p:blipFill>
          <a:blip r:embed="rId8" cstate="screen">
            <a:extLst>
              <a:ext uri="{28A0092B-C50C-407E-A947-70E740481C1C}">
                <a14:useLocalDpi xmlns:a14="http://schemas.microsoft.com/office/drawing/2010/main"/>
              </a:ext>
            </a:extLst>
          </a:blip>
          <a:srcRect/>
          <a:stretch>
            <a:fillRect/>
          </a:stretch>
        </p:blipFill>
        <p:spPr bwMode="auto">
          <a:xfrm>
            <a:off x="7077825" y="3956543"/>
            <a:ext cx="1516684" cy="128286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28" name="Picture 5" descr="E:\baft farsoode\baft\new\Shiraz City - آستانه سيد علاءالدين حسين (ع)_files\e66376a564f48455dbb48b7ba1004a50.th.jpg"/>
          <p:cNvPicPr>
            <a:picLocks noChangeAspect="1" noChangeArrowheads="1"/>
          </p:cNvPicPr>
          <p:nvPr/>
        </p:nvPicPr>
        <p:blipFill>
          <a:blip r:embed="rId9"/>
          <a:srcRect/>
          <a:stretch>
            <a:fillRect/>
          </a:stretch>
        </p:blipFill>
        <p:spPr bwMode="auto">
          <a:xfrm>
            <a:off x="6814054" y="5341340"/>
            <a:ext cx="1385965" cy="104409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grpSp>
        <p:nvGrpSpPr>
          <p:cNvPr id="39" name="Group 38"/>
          <p:cNvGrpSpPr/>
          <p:nvPr/>
        </p:nvGrpSpPr>
        <p:grpSpPr>
          <a:xfrm>
            <a:off x="1340804" y="1846374"/>
            <a:ext cx="6425714" cy="4261829"/>
            <a:chOff x="1738290" y="1857364"/>
            <a:chExt cx="6604000" cy="4402667"/>
          </a:xfrm>
        </p:grpSpPr>
        <p:graphicFrame>
          <p:nvGraphicFramePr>
            <p:cNvPr id="40" name="Diagram 39"/>
            <p:cNvGraphicFramePr/>
            <p:nvPr/>
          </p:nvGraphicFramePr>
          <p:xfrm>
            <a:off x="1738290" y="1857364"/>
            <a:ext cx="6604000" cy="4402667"/>
          </p:xfrm>
          <a:graphic>
            <a:graphicData uri="http://schemas.openxmlformats.org/drawingml/2006/diagram">
              <dgm:relIds xmlns:dgm="http://schemas.openxmlformats.org/drawingml/2006/diagram" xmlns:r="http://schemas.openxmlformats.org/officeDocument/2006/relationships" r:dm="rId10" r:lo="rId11" r:qs="rId12" r:cs="rId13"/>
            </a:graphicData>
          </a:graphic>
        </p:graphicFrame>
        <p:sp>
          <p:nvSpPr>
            <p:cNvPr id="41" name="TextBox 40"/>
            <p:cNvSpPr txBox="1"/>
            <p:nvPr/>
          </p:nvSpPr>
          <p:spPr>
            <a:xfrm>
              <a:off x="2009380" y="2606705"/>
              <a:ext cx="1857388" cy="447644"/>
            </a:xfrm>
            <a:prstGeom prst="rect">
              <a:avLst/>
            </a:prstGeom>
            <a:noFill/>
          </p:spPr>
          <p:txBody>
            <a:bodyPr wrap="square" rtlCol="1">
              <a:spAutoFit/>
            </a:bodyPr>
            <a:lstStyle/>
            <a:p>
              <a:pPr marL="316531" marR="831187" indent="-316531" algn="just">
                <a:lnSpc>
                  <a:spcPct val="150000"/>
                </a:lnSpc>
                <a:spcAft>
                  <a:spcPts val="554"/>
                </a:spcAft>
                <a:tabLst>
                  <a:tab pos="588513" algn="l"/>
                  <a:tab pos="422041" algn="l"/>
                </a:tabLst>
              </a:pPr>
              <a:r>
                <a:rPr lang="fa-IR" sz="1477" b="1" dirty="0">
                  <a:solidFill>
                    <a:srgbClr val="5F5F5F">
                      <a:lumMod val="50000"/>
                    </a:srgbClr>
                  </a:solidFill>
                  <a:effectLst>
                    <a:outerShdw blurRad="38100" dist="38100" dir="2700000" algn="tl">
                      <a:srgbClr val="000000">
                        <a:alpha val="43137"/>
                      </a:srgbClr>
                    </a:outerShdw>
                  </a:effectLst>
                  <a:latin typeface="Times New Roman"/>
                  <a:ea typeface="Times New Roman"/>
                  <a:cs typeface="B Bardiya" pitchFamily="2" charset="-78"/>
                </a:rPr>
                <a:t>شاهچراغ</a:t>
              </a:r>
            </a:p>
          </p:txBody>
        </p:sp>
        <p:sp>
          <p:nvSpPr>
            <p:cNvPr id="42" name="TextBox 41"/>
            <p:cNvSpPr txBox="1"/>
            <p:nvPr/>
          </p:nvSpPr>
          <p:spPr>
            <a:xfrm>
              <a:off x="4356885" y="4606709"/>
              <a:ext cx="3480921" cy="1178791"/>
            </a:xfrm>
            <a:prstGeom prst="rect">
              <a:avLst/>
            </a:prstGeom>
            <a:noFill/>
          </p:spPr>
          <p:txBody>
            <a:bodyPr wrap="square" rtlCol="1">
              <a:spAutoFit/>
            </a:bodyPr>
            <a:lstStyle/>
            <a:p>
              <a:pPr marL="316531" marR="831187" indent="-316531" algn="ctr">
                <a:lnSpc>
                  <a:spcPct val="150000"/>
                </a:lnSpc>
                <a:spcAft>
                  <a:spcPts val="554"/>
                </a:spcAft>
                <a:tabLst>
                  <a:tab pos="588513" algn="l"/>
                  <a:tab pos="422041" algn="l"/>
                </a:tabLst>
              </a:pPr>
              <a:r>
                <a:rPr lang="fa-IR" sz="1292" b="1" dirty="0">
                  <a:solidFill>
                    <a:srgbClr val="5F5F5F">
                      <a:lumMod val="50000"/>
                    </a:srgbClr>
                  </a:solidFill>
                  <a:effectLst>
                    <a:outerShdw blurRad="38100" dist="38100" dir="2700000" algn="tl">
                      <a:srgbClr val="000000">
                        <a:alpha val="43137"/>
                      </a:srgbClr>
                    </a:outerShdw>
                  </a:effectLst>
                  <a:latin typeface="Times New Roman"/>
                  <a:ea typeface="Times New Roman"/>
                  <a:cs typeface="B Bardiya" pitchFamily="2" charset="-78"/>
                </a:rPr>
                <a:t>آستانه </a:t>
              </a:r>
            </a:p>
            <a:p>
              <a:pPr marL="316531" marR="831187" indent="-316531" algn="ctr">
                <a:lnSpc>
                  <a:spcPct val="150000"/>
                </a:lnSpc>
                <a:spcAft>
                  <a:spcPts val="554"/>
                </a:spcAft>
                <a:tabLst>
                  <a:tab pos="588513" algn="l"/>
                  <a:tab pos="422041" algn="l"/>
                </a:tabLst>
              </a:pPr>
              <a:r>
                <a:rPr lang="fa-IR" sz="1292" b="1" dirty="0">
                  <a:solidFill>
                    <a:srgbClr val="5F5F5F">
                      <a:lumMod val="50000"/>
                    </a:srgbClr>
                  </a:solidFill>
                  <a:effectLst>
                    <a:outerShdw blurRad="38100" dist="38100" dir="2700000" algn="tl">
                      <a:srgbClr val="000000">
                        <a:alpha val="43137"/>
                      </a:srgbClr>
                    </a:outerShdw>
                  </a:effectLst>
                  <a:latin typeface="Times New Roman"/>
                  <a:ea typeface="Times New Roman"/>
                  <a:cs typeface="B Bardiya" pitchFamily="2" charset="-78"/>
                </a:rPr>
                <a:t>سید  علاءالدین </a:t>
              </a:r>
            </a:p>
            <a:p>
              <a:pPr marL="316531" marR="831187" indent="-316531" algn="ctr">
                <a:lnSpc>
                  <a:spcPct val="150000"/>
                </a:lnSpc>
                <a:spcAft>
                  <a:spcPts val="554"/>
                </a:spcAft>
                <a:tabLst>
                  <a:tab pos="588513" algn="l"/>
                  <a:tab pos="422041" algn="l"/>
                </a:tabLst>
              </a:pPr>
              <a:r>
                <a:rPr lang="fa-IR" sz="1292" b="1" dirty="0">
                  <a:solidFill>
                    <a:srgbClr val="5F5F5F">
                      <a:lumMod val="50000"/>
                    </a:srgbClr>
                  </a:solidFill>
                  <a:effectLst>
                    <a:outerShdw blurRad="38100" dist="38100" dir="2700000" algn="tl">
                      <a:srgbClr val="000000">
                        <a:alpha val="43137"/>
                      </a:srgbClr>
                    </a:outerShdw>
                  </a:effectLst>
                  <a:latin typeface="Times New Roman"/>
                  <a:ea typeface="Times New Roman"/>
                  <a:cs typeface="B Bardiya" pitchFamily="2" charset="-78"/>
                </a:rPr>
                <a:t>حسین (ع)</a:t>
              </a:r>
            </a:p>
          </p:txBody>
        </p:sp>
      </p:grpSp>
    </p:spTree>
    <p:extLst>
      <p:ext uri="{BB962C8B-B14F-4D97-AF65-F5344CB8AC3E}">
        <p14:creationId xmlns:p14="http://schemas.microsoft.com/office/powerpoint/2010/main" val="4056916760"/>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66"/>
          <p:cNvGrpSpPr/>
          <p:nvPr/>
        </p:nvGrpSpPr>
        <p:grpSpPr>
          <a:xfrm>
            <a:off x="0" y="263769"/>
            <a:ext cx="9144000" cy="6327790"/>
            <a:chOff x="0" y="0"/>
            <a:chExt cx="9144000" cy="6855106"/>
          </a:xfrm>
        </p:grpSpPr>
        <p:pic>
          <p:nvPicPr>
            <p:cNvPr id="3" name="Picture 2" descr="E:\baft farsoode\ax\pic\bird%20view.jpg"/>
            <p:cNvPicPr>
              <a:picLocks noChangeAspect="1" noChangeArrowheads="1"/>
            </p:cNvPicPr>
            <p:nvPr/>
          </p:nvPicPr>
          <p:blipFill>
            <a:blip r:embed="rId2">
              <a:clrChange>
                <a:clrFrom>
                  <a:srgbClr val="000000"/>
                </a:clrFrom>
                <a:clrTo>
                  <a:srgbClr val="000000">
                    <a:alpha val="0"/>
                  </a:srgbClr>
                </a:clrTo>
              </a:clrChange>
              <a:duotone>
                <a:schemeClr val="accent6">
                  <a:shade val="45000"/>
                  <a:satMod val="135000"/>
                </a:schemeClr>
                <a:prstClr val="white"/>
              </a:duotone>
              <a:lum bright="20000" contrast="-75000"/>
            </a:blip>
            <a:srcRect/>
            <a:stretch>
              <a:fillRect/>
            </a:stretch>
          </p:blipFill>
          <p:spPr bwMode="auto">
            <a:xfrm>
              <a:off x="0" y="2694698"/>
              <a:ext cx="9144000" cy="4160408"/>
            </a:xfrm>
            <a:prstGeom prst="rect">
              <a:avLst/>
            </a:prstGeom>
            <a:ln>
              <a:noFill/>
            </a:ln>
            <a:effectLst>
              <a:outerShdw blurRad="50800" dist="50800" dir="2700000" algn="tl" rotWithShape="0">
                <a:schemeClr val="tx1">
                  <a:alpha val="40000"/>
                </a:schemeClr>
              </a:outerShdw>
            </a:effectLst>
          </p:spPr>
        </p:pic>
        <p:grpSp>
          <p:nvGrpSpPr>
            <p:cNvPr id="4" name="Group 259"/>
            <p:cNvGrpSpPr/>
            <p:nvPr/>
          </p:nvGrpSpPr>
          <p:grpSpPr>
            <a:xfrm flipV="1">
              <a:off x="271048" y="857232"/>
              <a:ext cx="5944026" cy="4143404"/>
              <a:chOff x="-236" y="1676402"/>
              <a:chExt cx="5944026" cy="5181601"/>
            </a:xfrm>
          </p:grpSpPr>
          <p:sp>
            <p:nvSpPr>
              <p:cNvPr id="250" name="Rectangle 25"/>
              <p:cNvSpPr>
                <a:spLocks noChangeArrowheads="1"/>
              </p:cNvSpPr>
              <p:nvPr/>
            </p:nvSpPr>
            <p:spPr bwMode="auto">
              <a:xfrm>
                <a:off x="329988" y="4038602"/>
                <a:ext cx="165112" cy="2667001"/>
              </a:xfrm>
              <a:prstGeom prst="rect">
                <a:avLst/>
              </a:prstGeom>
              <a:gradFill rotWithShape="1">
                <a:gsLst>
                  <a:gs pos="0">
                    <a:schemeClr val="bg1">
                      <a:lumMod val="65000"/>
                    </a:schemeClr>
                  </a:gs>
                  <a:gs pos="100000">
                    <a:srgbClr val="FFFFCC"/>
                  </a:gs>
                </a:gsLst>
                <a:lin ang="5400000" scaled="1"/>
              </a:gradFill>
              <a:ln w="9525">
                <a:noFill/>
                <a:miter lim="800000"/>
                <a:headEnd/>
                <a:tailEnd/>
              </a:ln>
              <a:effectLst/>
            </p:spPr>
            <p:txBody>
              <a:bodyPr wrap="none" anchor="ctr"/>
              <a:lstStyle/>
              <a:p>
                <a:pPr>
                  <a:defRPr/>
                </a:pPr>
                <a:endParaRPr lang="fa-IR" sz="1662" kern="0">
                  <a:solidFill>
                    <a:sysClr val="windowText" lastClr="000000"/>
                  </a:solidFill>
                </a:endParaRPr>
              </a:p>
            </p:txBody>
          </p:sp>
          <p:sp>
            <p:nvSpPr>
              <p:cNvPr id="251" name="Rectangle 26"/>
              <p:cNvSpPr>
                <a:spLocks noChangeArrowheads="1"/>
              </p:cNvSpPr>
              <p:nvPr/>
            </p:nvSpPr>
            <p:spPr bwMode="auto">
              <a:xfrm>
                <a:off x="164876" y="6400803"/>
                <a:ext cx="3219681" cy="152400"/>
              </a:xfrm>
              <a:prstGeom prst="rect">
                <a:avLst/>
              </a:prstGeom>
              <a:gradFill rotWithShape="1">
                <a:gsLst>
                  <a:gs pos="0">
                    <a:srgbClr val="FFFFCC"/>
                  </a:gs>
                  <a:gs pos="100000">
                    <a:srgbClr val="FFFFCC">
                      <a:gamma/>
                      <a:shade val="46275"/>
                      <a:invGamma/>
                    </a:srgbClr>
                  </a:gs>
                </a:gsLst>
                <a:lin ang="0" scaled="1"/>
              </a:gradFill>
              <a:ln w="9525">
                <a:noFill/>
                <a:miter lim="800000"/>
                <a:headEnd/>
                <a:tailEnd/>
              </a:ln>
              <a:effectLst/>
            </p:spPr>
            <p:txBody>
              <a:bodyPr wrap="none" anchor="ctr"/>
              <a:lstStyle/>
              <a:p>
                <a:pPr>
                  <a:defRPr/>
                </a:pPr>
                <a:endParaRPr lang="fa-IR" sz="1662" kern="0">
                  <a:solidFill>
                    <a:sysClr val="windowText" lastClr="000000"/>
                  </a:solidFill>
                </a:endParaRPr>
              </a:p>
            </p:txBody>
          </p:sp>
          <p:sp>
            <p:nvSpPr>
              <p:cNvPr id="252" name="Rectangle 27"/>
              <p:cNvSpPr>
                <a:spLocks noChangeArrowheads="1"/>
              </p:cNvSpPr>
              <p:nvPr/>
            </p:nvSpPr>
            <p:spPr bwMode="auto">
              <a:xfrm>
                <a:off x="495100" y="5791203"/>
                <a:ext cx="82556" cy="609600"/>
              </a:xfrm>
              <a:prstGeom prst="rect">
                <a:avLst/>
              </a:prstGeom>
              <a:solidFill>
                <a:srgbClr val="CC9900"/>
              </a:solidFill>
              <a:ln w="9525">
                <a:noFill/>
                <a:miter lim="800000"/>
                <a:headEnd/>
                <a:tailEnd/>
              </a:ln>
              <a:effectLst/>
            </p:spPr>
            <p:txBody>
              <a:bodyPr wrap="none" anchor="ctr"/>
              <a:lstStyle/>
              <a:p>
                <a:pPr>
                  <a:defRPr/>
                </a:pPr>
                <a:endParaRPr lang="fa-IR" sz="1662" kern="0">
                  <a:solidFill>
                    <a:sysClr val="windowText" lastClr="000000"/>
                  </a:solidFill>
                </a:endParaRPr>
              </a:p>
            </p:txBody>
          </p:sp>
          <p:sp>
            <p:nvSpPr>
              <p:cNvPr id="253" name="Rectangle 28"/>
              <p:cNvSpPr>
                <a:spLocks noChangeArrowheads="1"/>
              </p:cNvSpPr>
              <p:nvPr/>
            </p:nvSpPr>
            <p:spPr bwMode="auto">
              <a:xfrm rot="5400000">
                <a:off x="828501" y="6073757"/>
                <a:ext cx="76200" cy="577891"/>
              </a:xfrm>
              <a:prstGeom prst="rect">
                <a:avLst/>
              </a:prstGeom>
              <a:solidFill>
                <a:srgbClr val="CC9900"/>
              </a:solidFill>
              <a:ln w="9525">
                <a:noFill/>
                <a:miter lim="800000"/>
                <a:headEnd/>
                <a:tailEnd/>
              </a:ln>
              <a:effectLst/>
            </p:spPr>
            <p:txBody>
              <a:bodyPr wrap="none" anchor="ctr"/>
              <a:lstStyle/>
              <a:p>
                <a:pPr>
                  <a:defRPr/>
                </a:pPr>
                <a:endParaRPr lang="fa-IR" sz="1662" kern="0">
                  <a:solidFill>
                    <a:sysClr val="windowText" lastClr="000000"/>
                  </a:solidFill>
                </a:endParaRPr>
              </a:p>
            </p:txBody>
          </p:sp>
          <p:sp>
            <p:nvSpPr>
              <p:cNvPr id="254" name="Line 29"/>
              <p:cNvSpPr>
                <a:spLocks noChangeShapeType="1"/>
              </p:cNvSpPr>
              <p:nvPr/>
            </p:nvSpPr>
            <p:spPr bwMode="auto">
              <a:xfrm>
                <a:off x="3384557" y="6477003"/>
                <a:ext cx="1568562" cy="0"/>
              </a:xfrm>
              <a:prstGeom prst="line">
                <a:avLst/>
              </a:prstGeom>
              <a:ln w="12700">
                <a:prstDash val="sysDot"/>
                <a:headEnd/>
                <a:tailEnd/>
              </a:ln>
            </p:spPr>
            <p:style>
              <a:lnRef idx="1">
                <a:schemeClr val="dk1"/>
              </a:lnRef>
              <a:fillRef idx="0">
                <a:schemeClr val="dk1"/>
              </a:fillRef>
              <a:effectRef idx="0">
                <a:schemeClr val="dk1"/>
              </a:effectRef>
              <a:fontRef idx="minor">
                <a:schemeClr val="tx1"/>
              </a:fontRef>
            </p:style>
            <p:txBody>
              <a:bodyPr/>
              <a:lstStyle/>
              <a:p>
                <a:pPr>
                  <a:defRPr/>
                </a:pPr>
                <a:endParaRPr lang="fa-IR" sz="1662" kern="0">
                  <a:solidFill>
                    <a:sysClr val="windowText" lastClr="000000"/>
                  </a:solidFill>
                </a:endParaRPr>
              </a:p>
            </p:txBody>
          </p:sp>
          <p:sp>
            <p:nvSpPr>
              <p:cNvPr id="255" name="Line 30"/>
              <p:cNvSpPr>
                <a:spLocks noChangeShapeType="1"/>
              </p:cNvSpPr>
              <p:nvPr/>
            </p:nvSpPr>
            <p:spPr bwMode="auto">
              <a:xfrm>
                <a:off x="3384557" y="6553203"/>
                <a:ext cx="2559233" cy="0"/>
              </a:xfrm>
              <a:prstGeom prst="line">
                <a:avLst/>
              </a:prstGeom>
              <a:ln w="19050">
                <a:prstDash val="sysDot"/>
                <a:headEnd/>
                <a:tailEnd/>
              </a:ln>
            </p:spPr>
            <p:style>
              <a:lnRef idx="1">
                <a:schemeClr val="accent1"/>
              </a:lnRef>
              <a:fillRef idx="0">
                <a:schemeClr val="accent1"/>
              </a:fillRef>
              <a:effectRef idx="0">
                <a:schemeClr val="accent1"/>
              </a:effectRef>
              <a:fontRef idx="minor">
                <a:schemeClr val="tx1"/>
              </a:fontRef>
            </p:style>
            <p:txBody>
              <a:bodyPr/>
              <a:lstStyle/>
              <a:p>
                <a:pPr>
                  <a:defRPr/>
                </a:pPr>
                <a:endParaRPr lang="fa-IR" sz="1662" kern="0">
                  <a:solidFill>
                    <a:sysClr val="windowText" lastClr="000000"/>
                  </a:solidFill>
                </a:endParaRPr>
              </a:p>
            </p:txBody>
          </p:sp>
          <p:sp>
            <p:nvSpPr>
              <p:cNvPr id="256" name="Line 32"/>
              <p:cNvSpPr>
                <a:spLocks noChangeShapeType="1"/>
              </p:cNvSpPr>
              <p:nvPr/>
            </p:nvSpPr>
            <p:spPr bwMode="auto">
              <a:xfrm flipH="1">
                <a:off x="-236" y="6477003"/>
                <a:ext cx="3384793" cy="0"/>
              </a:xfrm>
              <a:prstGeom prst="line">
                <a:avLst/>
              </a:prstGeom>
              <a:noFill/>
              <a:ln w="22225">
                <a:solidFill>
                  <a:srgbClr val="9383B3"/>
                </a:solidFill>
                <a:prstDash val="sysDot"/>
                <a:round/>
                <a:headEnd/>
                <a:tailEnd/>
              </a:ln>
              <a:effectLst/>
            </p:spPr>
            <p:txBody>
              <a:bodyPr/>
              <a:lstStyle/>
              <a:p>
                <a:pPr>
                  <a:defRPr/>
                </a:pPr>
                <a:endParaRPr lang="fa-IR" sz="1662" kern="0">
                  <a:solidFill>
                    <a:sysClr val="windowText" lastClr="000000"/>
                  </a:solidFill>
                </a:endParaRPr>
              </a:p>
            </p:txBody>
          </p:sp>
          <p:sp>
            <p:nvSpPr>
              <p:cNvPr id="257" name="Line 33"/>
              <p:cNvSpPr>
                <a:spLocks noChangeShapeType="1"/>
              </p:cNvSpPr>
              <p:nvPr/>
            </p:nvSpPr>
            <p:spPr bwMode="auto">
              <a:xfrm flipV="1">
                <a:off x="412544" y="4038602"/>
                <a:ext cx="0" cy="2819401"/>
              </a:xfrm>
              <a:prstGeom prst="line">
                <a:avLst/>
              </a:prstGeom>
              <a:noFill/>
              <a:ln w="22225">
                <a:solidFill>
                  <a:srgbClr val="9383B3"/>
                </a:solidFill>
                <a:prstDash val="sysDot"/>
                <a:round/>
                <a:headEnd/>
                <a:tailEnd/>
              </a:ln>
              <a:effectLst/>
            </p:spPr>
            <p:txBody>
              <a:bodyPr/>
              <a:lstStyle/>
              <a:p>
                <a:pPr>
                  <a:defRPr/>
                </a:pPr>
                <a:endParaRPr lang="fa-IR" sz="1662" kern="0">
                  <a:solidFill>
                    <a:sysClr val="windowText" lastClr="000000"/>
                  </a:solidFill>
                </a:endParaRPr>
              </a:p>
            </p:txBody>
          </p:sp>
          <p:sp>
            <p:nvSpPr>
              <p:cNvPr id="258" name="Line 34"/>
              <p:cNvSpPr>
                <a:spLocks noChangeShapeType="1"/>
              </p:cNvSpPr>
              <p:nvPr/>
            </p:nvSpPr>
            <p:spPr bwMode="auto">
              <a:xfrm flipV="1">
                <a:off x="412544" y="2362202"/>
                <a:ext cx="0" cy="1676400"/>
              </a:xfrm>
              <a:prstGeom prst="line">
                <a:avLst/>
              </a:prstGeom>
              <a:ln w="12700">
                <a:prstDash val="sysDot"/>
                <a:headEnd/>
                <a:tailEnd/>
              </a:ln>
            </p:spPr>
            <p:style>
              <a:lnRef idx="1">
                <a:schemeClr val="dk1"/>
              </a:lnRef>
              <a:fillRef idx="0">
                <a:schemeClr val="dk1"/>
              </a:fillRef>
              <a:effectRef idx="0">
                <a:schemeClr val="dk1"/>
              </a:effectRef>
              <a:fontRef idx="minor">
                <a:schemeClr val="tx1"/>
              </a:fontRef>
            </p:style>
            <p:txBody>
              <a:bodyPr/>
              <a:lstStyle/>
              <a:p>
                <a:pPr>
                  <a:defRPr/>
                </a:pPr>
                <a:endParaRPr lang="fa-IR" sz="1662" kern="0">
                  <a:solidFill>
                    <a:sysClr val="windowText" lastClr="000000"/>
                  </a:solidFill>
                </a:endParaRPr>
              </a:p>
            </p:txBody>
          </p:sp>
          <p:sp>
            <p:nvSpPr>
              <p:cNvPr id="259" name="Line 35"/>
              <p:cNvSpPr>
                <a:spLocks noChangeShapeType="1"/>
              </p:cNvSpPr>
              <p:nvPr/>
            </p:nvSpPr>
            <p:spPr bwMode="auto">
              <a:xfrm flipV="1">
                <a:off x="329988" y="1676402"/>
                <a:ext cx="0" cy="2362200"/>
              </a:xfrm>
              <a:prstGeom prst="line">
                <a:avLst/>
              </a:prstGeom>
              <a:ln w="19050">
                <a:prstDash val="sysDot"/>
                <a:headEnd/>
                <a:tailEnd/>
              </a:ln>
            </p:spPr>
            <p:style>
              <a:lnRef idx="1">
                <a:schemeClr val="accent1"/>
              </a:lnRef>
              <a:fillRef idx="0">
                <a:schemeClr val="accent1"/>
              </a:fillRef>
              <a:effectRef idx="0">
                <a:schemeClr val="accent1"/>
              </a:effectRef>
              <a:fontRef idx="minor">
                <a:schemeClr val="tx1"/>
              </a:fontRef>
            </p:style>
            <p:txBody>
              <a:bodyPr/>
              <a:lstStyle/>
              <a:p>
                <a:pPr>
                  <a:defRPr/>
                </a:pPr>
                <a:endParaRPr lang="fa-IR" sz="1662" kern="0">
                  <a:solidFill>
                    <a:sysClr val="windowText" lastClr="000000"/>
                  </a:solidFill>
                </a:endParaRPr>
              </a:p>
            </p:txBody>
          </p:sp>
        </p:grpSp>
        <p:grpSp>
          <p:nvGrpSpPr>
            <p:cNvPr id="5" name="Group 15"/>
            <p:cNvGrpSpPr/>
            <p:nvPr/>
          </p:nvGrpSpPr>
          <p:grpSpPr>
            <a:xfrm>
              <a:off x="67432" y="538679"/>
              <a:ext cx="5218950" cy="3318948"/>
              <a:chOff x="73051" y="538679"/>
              <a:chExt cx="5653862" cy="3318948"/>
            </a:xfrm>
          </p:grpSpPr>
          <p:sp>
            <p:nvSpPr>
              <p:cNvPr id="7" name="Rectangle 6"/>
              <p:cNvSpPr/>
              <p:nvPr/>
            </p:nvSpPr>
            <p:spPr>
              <a:xfrm>
                <a:off x="1824455" y="538679"/>
                <a:ext cx="3902458" cy="407750"/>
              </a:xfrm>
              <a:prstGeom prst="rect">
                <a:avLst/>
              </a:prstGeom>
            </p:spPr>
            <p:txBody>
              <a:bodyPr wrap="none">
                <a:spAutoFit/>
              </a:bodyPr>
              <a:lstStyle/>
              <a:p>
                <a:pPr>
                  <a:defRPr/>
                </a:pPr>
                <a:r>
                  <a:rPr lang="en-US" sz="1846" b="1" kern="0" dirty="0">
                    <a:ln w="10541" cmpd="sng">
                      <a:solidFill>
                        <a:srgbClr val="EAEAEA">
                          <a:shade val="88000"/>
                          <a:satMod val="110000"/>
                        </a:srgbClr>
                      </a:solidFill>
                      <a:prstDash val="solid"/>
                    </a:ln>
                    <a:gradFill>
                      <a:gsLst>
                        <a:gs pos="0">
                          <a:srgbClr val="EAEAEA">
                            <a:tint val="40000"/>
                            <a:satMod val="250000"/>
                          </a:srgbClr>
                        </a:gs>
                        <a:gs pos="9000">
                          <a:srgbClr val="EAEAEA">
                            <a:tint val="52000"/>
                            <a:satMod val="300000"/>
                          </a:srgbClr>
                        </a:gs>
                        <a:gs pos="50000">
                          <a:srgbClr val="EAEAEA">
                            <a:shade val="20000"/>
                            <a:satMod val="300000"/>
                          </a:srgbClr>
                        </a:gs>
                        <a:gs pos="79000">
                          <a:srgbClr val="EAEAEA">
                            <a:tint val="52000"/>
                            <a:satMod val="300000"/>
                          </a:srgbClr>
                        </a:gs>
                        <a:gs pos="100000">
                          <a:srgbClr val="EAEAEA">
                            <a:tint val="40000"/>
                            <a:satMod val="250000"/>
                          </a:srgbClr>
                        </a:gs>
                      </a:gsLst>
                      <a:lin ang="5400000"/>
                    </a:gradFill>
                    <a:latin typeface="BankGothic Lt BT" pitchFamily="34" charset="0"/>
                  </a:rPr>
                  <a:t>(</a:t>
                </a:r>
                <a:r>
                  <a:rPr lang="en-US" sz="1846" b="1" kern="0" dirty="0" err="1">
                    <a:ln w="10541" cmpd="sng">
                      <a:solidFill>
                        <a:srgbClr val="EAEAEA">
                          <a:shade val="88000"/>
                          <a:satMod val="110000"/>
                        </a:srgbClr>
                      </a:solidFill>
                      <a:prstDash val="solid"/>
                    </a:ln>
                    <a:gradFill>
                      <a:gsLst>
                        <a:gs pos="0">
                          <a:srgbClr val="EAEAEA">
                            <a:tint val="40000"/>
                            <a:satMod val="250000"/>
                          </a:srgbClr>
                        </a:gs>
                        <a:gs pos="9000">
                          <a:srgbClr val="EAEAEA">
                            <a:tint val="52000"/>
                            <a:satMod val="300000"/>
                          </a:srgbClr>
                        </a:gs>
                        <a:gs pos="50000">
                          <a:srgbClr val="EAEAEA">
                            <a:shade val="20000"/>
                            <a:satMod val="300000"/>
                          </a:srgbClr>
                        </a:gs>
                        <a:gs pos="79000">
                          <a:srgbClr val="EAEAEA">
                            <a:tint val="52000"/>
                            <a:satMod val="300000"/>
                          </a:srgbClr>
                        </a:gs>
                        <a:gs pos="100000">
                          <a:srgbClr val="EAEAEA">
                            <a:tint val="40000"/>
                            <a:satMod val="250000"/>
                          </a:srgbClr>
                        </a:gs>
                      </a:gsLst>
                      <a:lin ang="5400000"/>
                    </a:gradFill>
                    <a:latin typeface="BankGothic Lt BT" pitchFamily="34" charset="0"/>
                  </a:rPr>
                  <a:t>beinolharamein</a:t>
                </a:r>
                <a:r>
                  <a:rPr lang="en-US" sz="1846" b="1" kern="0" dirty="0">
                    <a:ln w="10541" cmpd="sng">
                      <a:solidFill>
                        <a:srgbClr val="EAEAEA">
                          <a:shade val="88000"/>
                          <a:satMod val="110000"/>
                        </a:srgbClr>
                      </a:solidFill>
                      <a:prstDash val="solid"/>
                    </a:ln>
                    <a:gradFill>
                      <a:gsLst>
                        <a:gs pos="0">
                          <a:srgbClr val="EAEAEA">
                            <a:tint val="40000"/>
                            <a:satMod val="250000"/>
                          </a:srgbClr>
                        </a:gs>
                        <a:gs pos="9000">
                          <a:srgbClr val="EAEAEA">
                            <a:tint val="52000"/>
                            <a:satMod val="300000"/>
                          </a:srgbClr>
                        </a:gs>
                        <a:gs pos="50000">
                          <a:srgbClr val="EAEAEA">
                            <a:shade val="20000"/>
                            <a:satMod val="300000"/>
                          </a:srgbClr>
                        </a:gs>
                        <a:gs pos="79000">
                          <a:srgbClr val="EAEAEA">
                            <a:tint val="52000"/>
                            <a:satMod val="300000"/>
                          </a:srgbClr>
                        </a:gs>
                        <a:gs pos="100000">
                          <a:srgbClr val="EAEAEA">
                            <a:tint val="40000"/>
                            <a:satMod val="250000"/>
                          </a:srgbClr>
                        </a:gs>
                      </a:gsLst>
                      <a:lin ang="5400000"/>
                    </a:gradFill>
                    <a:latin typeface="BankGothic Lt BT" pitchFamily="34" charset="0"/>
                  </a:rPr>
                  <a:t> of shiraz)</a:t>
                </a:r>
                <a:endParaRPr lang="fa-IR" sz="1846" b="1" kern="0" dirty="0">
                  <a:ln w="10541" cmpd="sng">
                    <a:solidFill>
                      <a:srgbClr val="EAEAEA">
                        <a:shade val="88000"/>
                        <a:satMod val="110000"/>
                      </a:srgbClr>
                    </a:solidFill>
                    <a:prstDash val="solid"/>
                  </a:ln>
                  <a:gradFill>
                    <a:gsLst>
                      <a:gs pos="0">
                        <a:srgbClr val="EAEAEA">
                          <a:tint val="40000"/>
                          <a:satMod val="250000"/>
                        </a:srgbClr>
                      </a:gs>
                      <a:gs pos="9000">
                        <a:srgbClr val="EAEAEA">
                          <a:tint val="52000"/>
                          <a:satMod val="300000"/>
                        </a:srgbClr>
                      </a:gs>
                      <a:gs pos="50000">
                        <a:srgbClr val="EAEAEA">
                          <a:shade val="20000"/>
                          <a:satMod val="300000"/>
                        </a:srgbClr>
                      </a:gs>
                      <a:gs pos="79000">
                        <a:srgbClr val="EAEAEA">
                          <a:tint val="52000"/>
                          <a:satMod val="300000"/>
                        </a:srgbClr>
                      </a:gs>
                      <a:gs pos="100000">
                        <a:srgbClr val="EAEAEA">
                          <a:tint val="40000"/>
                          <a:satMod val="250000"/>
                        </a:srgbClr>
                      </a:gs>
                    </a:gsLst>
                    <a:lin ang="5400000"/>
                  </a:gradFill>
                  <a:latin typeface="BankGothic Lt BT" pitchFamily="34" charset="0"/>
                </a:endParaRPr>
              </a:p>
            </p:txBody>
          </p:sp>
          <p:sp>
            <p:nvSpPr>
              <p:cNvPr id="8" name="Rectangle 7"/>
              <p:cNvSpPr/>
              <p:nvPr/>
            </p:nvSpPr>
            <p:spPr>
              <a:xfrm rot="16200000">
                <a:off x="-1131431" y="2276027"/>
                <a:ext cx="2786082" cy="377118"/>
              </a:xfrm>
              <a:prstGeom prst="rect">
                <a:avLst/>
              </a:prstGeom>
            </p:spPr>
            <p:txBody>
              <a:bodyPr wrap="square">
                <a:spAutoFit/>
                <a:scene3d>
                  <a:camera prst="orthographicFront"/>
                  <a:lightRig rig="glow" dir="tl">
                    <a:rot lat="0" lon="0" rev="5400000"/>
                  </a:lightRig>
                </a:scene3d>
                <a:sp3d contourW="12700">
                  <a:bevelT w="25400" h="25400"/>
                  <a:contourClr>
                    <a:schemeClr val="accent6">
                      <a:shade val="73000"/>
                    </a:schemeClr>
                  </a:contourClr>
                </a:sp3d>
              </a:bodyPr>
              <a:lstStyle/>
              <a:p>
                <a:pPr algn="ctr"/>
                <a:r>
                  <a:rPr lang="fa-IR" sz="1662" b="1" dirty="0">
                    <a:ln w="11430"/>
                    <a:gradFill>
                      <a:gsLst>
                        <a:gs pos="0">
                          <a:srgbClr val="555555">
                            <a:tint val="90000"/>
                            <a:satMod val="120000"/>
                          </a:srgbClr>
                        </a:gs>
                        <a:gs pos="25000">
                          <a:srgbClr val="555555">
                            <a:tint val="93000"/>
                            <a:satMod val="120000"/>
                          </a:srgbClr>
                        </a:gs>
                        <a:gs pos="50000">
                          <a:srgbClr val="555555">
                            <a:shade val="89000"/>
                            <a:satMod val="110000"/>
                          </a:srgbClr>
                        </a:gs>
                        <a:gs pos="75000">
                          <a:srgbClr val="555555">
                            <a:tint val="93000"/>
                            <a:satMod val="120000"/>
                          </a:srgbClr>
                        </a:gs>
                        <a:gs pos="100000">
                          <a:srgbClr val="555555">
                            <a:tint val="90000"/>
                            <a:satMod val="120000"/>
                          </a:srgbClr>
                        </a:gs>
                      </a:gsLst>
                      <a:lin ang="5400000"/>
                    </a:gradFill>
                    <a:effectLst>
                      <a:outerShdw blurRad="80000" dist="40000" dir="5040000" algn="tl">
                        <a:srgbClr val="000000">
                          <a:alpha val="30000"/>
                        </a:srgbClr>
                      </a:outerShdw>
                    </a:effectLst>
                    <a:cs typeface="B Kamran" pitchFamily="2" charset="-78"/>
                  </a:rPr>
                  <a:t>بین الحرمین شیراز</a:t>
                </a:r>
              </a:p>
            </p:txBody>
          </p:sp>
        </p:grpSp>
        <p:pic>
          <p:nvPicPr>
            <p:cNvPr id="235" name="Picture 6" descr="شاهچراغ؛ شیراز؛ عکس از آنوبانینی">
              <a:hlinkClick r:id="rId3"/>
            </p:cNvPr>
            <p:cNvPicPr>
              <a:picLocks noChangeAspect="1" noChangeArrowheads="1"/>
            </p:cNvPicPr>
            <p:nvPr/>
          </p:nvPicPr>
          <p:blipFill>
            <a:blip r:embed="rId4">
              <a:clrChange>
                <a:clrFrom>
                  <a:srgbClr val="03030F"/>
                </a:clrFrom>
                <a:clrTo>
                  <a:srgbClr val="03030F">
                    <a:alpha val="0"/>
                  </a:srgbClr>
                </a:clrTo>
              </a:clrChange>
            </a:blip>
            <a:srcRect/>
            <a:stretch>
              <a:fillRect/>
            </a:stretch>
          </p:blipFill>
          <p:spPr bwMode="auto">
            <a:xfrm>
              <a:off x="7212343" y="285728"/>
              <a:ext cx="1931657" cy="1191187"/>
            </a:xfrm>
            <a:prstGeom prst="rect">
              <a:avLst/>
            </a:prstGeom>
            <a:ln>
              <a:noFill/>
            </a:ln>
            <a:effectLst>
              <a:outerShdw blurRad="50800" dist="38100" dir="2700000" algn="tl" rotWithShape="0">
                <a:prstClr val="black">
                  <a:alpha val="40000"/>
                </a:prstClr>
              </a:outerShdw>
              <a:softEdge rad="63500"/>
            </a:effectLst>
          </p:spPr>
        </p:pic>
        <p:pic>
          <p:nvPicPr>
            <p:cNvPr id="1028" name="Picture 4" descr="E:\baft farsoode\ax\pic\shahchw.jpg"/>
            <p:cNvPicPr>
              <a:picLocks noChangeAspect="1" noChangeArrowheads="1"/>
            </p:cNvPicPr>
            <p:nvPr/>
          </p:nvPicPr>
          <p:blipFill>
            <a:blip r:embed="rId5" cstate="screen">
              <a:clrChange>
                <a:clrFrom>
                  <a:srgbClr val="BEE2FA"/>
                </a:clrFrom>
                <a:clrTo>
                  <a:srgbClr val="BEE2FA">
                    <a:alpha val="0"/>
                  </a:srgbClr>
                </a:clrTo>
              </a:clrChange>
              <a:extLst>
                <a:ext uri="{28A0092B-C50C-407E-A947-70E740481C1C}">
                  <a14:useLocalDpi xmlns:a14="http://schemas.microsoft.com/office/drawing/2010/main"/>
                </a:ext>
              </a:extLst>
            </a:blip>
            <a:srcRect/>
            <a:stretch>
              <a:fillRect/>
            </a:stretch>
          </p:blipFill>
          <p:spPr bwMode="auto">
            <a:xfrm>
              <a:off x="0" y="0"/>
              <a:ext cx="1813436" cy="1464431"/>
            </a:xfrm>
            <a:prstGeom prst="rect">
              <a:avLst/>
            </a:prstGeom>
            <a:ln>
              <a:noFill/>
            </a:ln>
            <a:effectLst>
              <a:outerShdw blurRad="50800" dist="38100" dir="2700000" algn="tl" rotWithShape="0">
                <a:prstClr val="black">
                  <a:alpha val="40000"/>
                </a:prstClr>
              </a:outerShdw>
              <a:softEdge rad="63500"/>
            </a:effectLst>
          </p:spPr>
        </p:pic>
        <p:cxnSp>
          <p:nvCxnSpPr>
            <p:cNvPr id="263" name="Straight Connector 262"/>
            <p:cNvCxnSpPr/>
            <p:nvPr/>
          </p:nvCxnSpPr>
          <p:spPr bwMode="auto">
            <a:xfrm rot="5400000">
              <a:off x="-1535949" y="4179099"/>
              <a:ext cx="4071966" cy="1588"/>
            </a:xfrm>
            <a:prstGeom prst="line">
              <a:avLst/>
            </a:prstGeom>
            <a:ln cmpd="dbl">
              <a:solidFill>
                <a:srgbClr val="D1D1D1"/>
              </a:solidFill>
              <a:prstDash val="solid"/>
              <a:headEnd type="none" w="sm" len="sm"/>
              <a:tailEnd type="none" w="sm" len="sm"/>
            </a:ln>
          </p:spPr>
          <p:style>
            <a:lnRef idx="3">
              <a:schemeClr val="accent1"/>
            </a:lnRef>
            <a:fillRef idx="0">
              <a:schemeClr val="accent1"/>
            </a:fillRef>
            <a:effectRef idx="2">
              <a:schemeClr val="accent1"/>
            </a:effectRef>
            <a:fontRef idx="minor">
              <a:schemeClr val="tx1"/>
            </a:fontRef>
          </p:style>
        </p:cxnSp>
      </p:grpSp>
      <p:sp>
        <p:nvSpPr>
          <p:cNvPr id="266" name="Rectangle 265"/>
          <p:cNvSpPr/>
          <p:nvPr/>
        </p:nvSpPr>
        <p:spPr bwMode="auto">
          <a:xfrm>
            <a:off x="785786" y="1780431"/>
            <a:ext cx="8143932" cy="3033367"/>
          </a:xfrm>
          <a:prstGeom prst="rect">
            <a:avLst/>
          </a:prstGeom>
          <a:solidFill>
            <a:schemeClr val="accent1">
              <a:alpha val="70000"/>
            </a:schemeClr>
          </a:solidFill>
          <a:ln w="12700" cap="sq" cmpd="sng" algn="ctr">
            <a:noFill/>
            <a:prstDash val="solid"/>
            <a:round/>
            <a:headEnd type="none" w="sm" len="sm"/>
            <a:tailEnd type="none" w="sm" len="sm"/>
          </a:ln>
          <a:effectLst>
            <a:softEdge rad="635000"/>
          </a:effectLst>
        </p:spPr>
        <p:txBody>
          <a:bodyPr vert="horz" wrap="square" lIns="84406" tIns="42203" rIns="84406" bIns="42203" numCol="1" rtlCol="1" anchor="t" anchorCtr="0" compatLnSpc="1">
            <a:prstTxWarp prst="textNoShape">
              <a:avLst/>
            </a:prstTxWarp>
          </a:bodyPr>
          <a:lstStyle/>
          <a:p>
            <a:pPr algn="l" rtl="0" fontAlgn="base">
              <a:spcBef>
                <a:spcPct val="0"/>
              </a:spcBef>
              <a:spcAft>
                <a:spcPct val="0"/>
              </a:spcAft>
            </a:pPr>
            <a:endParaRPr kumimoji="1" lang="fa-IR" sz="2215">
              <a:solidFill>
                <a:srgbClr val="000000"/>
              </a:solidFill>
              <a:latin typeface="Times New Roman" pitchFamily="18" charset="0"/>
            </a:endParaRPr>
          </a:p>
        </p:txBody>
      </p:sp>
      <p:pic>
        <p:nvPicPr>
          <p:cNvPr id="49" name="Picture 2" descr="aerial 101 copy"/>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14747" y="250156"/>
            <a:ext cx="10449903" cy="6413383"/>
          </a:xfrm>
          <a:prstGeom prst="rect">
            <a:avLst/>
          </a:prstGeom>
          <a:noFill/>
        </p:spPr>
      </p:pic>
      <p:grpSp>
        <p:nvGrpSpPr>
          <p:cNvPr id="50" name="Group 3"/>
          <p:cNvGrpSpPr>
            <a:grpSpLocks/>
          </p:cNvGrpSpPr>
          <p:nvPr/>
        </p:nvGrpSpPr>
        <p:grpSpPr bwMode="auto">
          <a:xfrm>
            <a:off x="1305905" y="2420954"/>
            <a:ext cx="972053" cy="2089114"/>
            <a:chOff x="823" y="1472"/>
            <a:chExt cx="612" cy="1426"/>
          </a:xfrm>
        </p:grpSpPr>
        <p:sp>
          <p:nvSpPr>
            <p:cNvPr id="51" name="Line 4"/>
            <p:cNvSpPr>
              <a:spLocks noChangeShapeType="1"/>
            </p:cNvSpPr>
            <p:nvPr/>
          </p:nvSpPr>
          <p:spPr bwMode="auto">
            <a:xfrm flipH="1" flipV="1">
              <a:off x="1006" y="2871"/>
              <a:ext cx="402" cy="27"/>
            </a:xfrm>
            <a:prstGeom prst="line">
              <a:avLst/>
            </a:prstGeom>
            <a:noFill/>
            <a:ln w="38100">
              <a:solidFill>
                <a:srgbClr val="9383B3"/>
              </a:solidFill>
              <a:round/>
              <a:headEnd/>
              <a:tailEnd type="triangle" w="med" len="med"/>
            </a:ln>
            <a:effectLst/>
          </p:spPr>
          <p:txBody>
            <a:bodyPr/>
            <a:lstStyle/>
            <a:p>
              <a:pPr>
                <a:defRPr/>
              </a:pPr>
              <a:endParaRPr lang="fa-IR" sz="1662" kern="0">
                <a:solidFill>
                  <a:sysClr val="windowText" lastClr="000000"/>
                </a:solidFill>
              </a:endParaRPr>
            </a:p>
          </p:txBody>
        </p:sp>
        <p:sp>
          <p:nvSpPr>
            <p:cNvPr id="52" name="Line 5"/>
            <p:cNvSpPr>
              <a:spLocks noChangeShapeType="1"/>
            </p:cNvSpPr>
            <p:nvPr/>
          </p:nvSpPr>
          <p:spPr bwMode="auto">
            <a:xfrm flipH="1">
              <a:off x="1051" y="2688"/>
              <a:ext cx="384" cy="27"/>
            </a:xfrm>
            <a:prstGeom prst="line">
              <a:avLst/>
            </a:prstGeom>
            <a:noFill/>
            <a:ln w="38100">
              <a:solidFill>
                <a:srgbClr val="9383B3"/>
              </a:solidFill>
              <a:round/>
              <a:headEnd/>
              <a:tailEnd type="triangle" w="med" len="med"/>
            </a:ln>
            <a:effectLst/>
          </p:spPr>
          <p:txBody>
            <a:bodyPr/>
            <a:lstStyle/>
            <a:p>
              <a:pPr>
                <a:defRPr/>
              </a:pPr>
              <a:endParaRPr lang="fa-IR" sz="1662" kern="0">
                <a:solidFill>
                  <a:sysClr val="windowText" lastClr="000000"/>
                </a:solidFill>
              </a:endParaRPr>
            </a:p>
          </p:txBody>
        </p:sp>
        <p:sp>
          <p:nvSpPr>
            <p:cNvPr id="53" name="Line 6"/>
            <p:cNvSpPr>
              <a:spLocks noChangeShapeType="1"/>
            </p:cNvSpPr>
            <p:nvPr/>
          </p:nvSpPr>
          <p:spPr bwMode="auto">
            <a:xfrm flipH="1">
              <a:off x="823" y="1938"/>
              <a:ext cx="347" cy="28"/>
            </a:xfrm>
            <a:prstGeom prst="line">
              <a:avLst/>
            </a:prstGeom>
            <a:noFill/>
            <a:ln w="38100">
              <a:solidFill>
                <a:srgbClr val="9383B3"/>
              </a:solidFill>
              <a:round/>
              <a:headEnd/>
              <a:tailEnd type="triangle" w="med" len="med"/>
            </a:ln>
            <a:effectLst/>
          </p:spPr>
          <p:txBody>
            <a:bodyPr/>
            <a:lstStyle/>
            <a:p>
              <a:pPr>
                <a:defRPr/>
              </a:pPr>
              <a:endParaRPr lang="fa-IR" sz="1662" kern="0">
                <a:solidFill>
                  <a:sysClr val="windowText" lastClr="000000"/>
                </a:solidFill>
              </a:endParaRPr>
            </a:p>
          </p:txBody>
        </p:sp>
        <p:sp>
          <p:nvSpPr>
            <p:cNvPr id="54" name="Line 7"/>
            <p:cNvSpPr>
              <a:spLocks noChangeShapeType="1"/>
            </p:cNvSpPr>
            <p:nvPr/>
          </p:nvSpPr>
          <p:spPr bwMode="auto">
            <a:xfrm flipH="1" flipV="1">
              <a:off x="1061" y="1472"/>
              <a:ext cx="182" cy="329"/>
            </a:xfrm>
            <a:prstGeom prst="line">
              <a:avLst/>
            </a:prstGeom>
            <a:noFill/>
            <a:ln w="38100">
              <a:solidFill>
                <a:srgbClr val="9383B3"/>
              </a:solidFill>
              <a:round/>
              <a:headEnd/>
              <a:tailEnd type="triangle" w="med" len="med"/>
            </a:ln>
            <a:effectLst/>
          </p:spPr>
          <p:txBody>
            <a:bodyPr/>
            <a:lstStyle/>
            <a:p>
              <a:pPr>
                <a:defRPr/>
              </a:pPr>
              <a:endParaRPr lang="fa-IR" sz="1662" kern="0">
                <a:solidFill>
                  <a:sysClr val="windowText" lastClr="000000"/>
                </a:solidFill>
              </a:endParaRPr>
            </a:p>
          </p:txBody>
        </p:sp>
      </p:grpSp>
      <p:grpSp>
        <p:nvGrpSpPr>
          <p:cNvPr id="55" name="Group 8"/>
          <p:cNvGrpSpPr>
            <a:grpSpLocks/>
          </p:cNvGrpSpPr>
          <p:nvPr/>
        </p:nvGrpSpPr>
        <p:grpSpPr bwMode="auto">
          <a:xfrm>
            <a:off x="4165750" y="2475409"/>
            <a:ext cx="2046004" cy="2491342"/>
            <a:chOff x="2624" y="1509"/>
            <a:chExt cx="1289" cy="1700"/>
          </a:xfrm>
        </p:grpSpPr>
        <p:sp>
          <p:nvSpPr>
            <p:cNvPr id="56" name="Line 9"/>
            <p:cNvSpPr>
              <a:spLocks noChangeShapeType="1"/>
            </p:cNvSpPr>
            <p:nvPr/>
          </p:nvSpPr>
          <p:spPr bwMode="auto">
            <a:xfrm flipV="1">
              <a:off x="2898" y="2981"/>
              <a:ext cx="1015" cy="228"/>
            </a:xfrm>
            <a:prstGeom prst="line">
              <a:avLst/>
            </a:prstGeom>
            <a:noFill/>
            <a:ln w="38100">
              <a:solidFill>
                <a:srgbClr val="9383B3"/>
              </a:solidFill>
              <a:round/>
              <a:headEnd/>
              <a:tailEnd type="triangle" w="med" len="med"/>
            </a:ln>
            <a:effectLst/>
          </p:spPr>
          <p:txBody>
            <a:bodyPr/>
            <a:lstStyle/>
            <a:p>
              <a:pPr>
                <a:defRPr/>
              </a:pPr>
              <a:endParaRPr lang="fa-IR" sz="1662" kern="0">
                <a:solidFill>
                  <a:sysClr val="windowText" lastClr="000000"/>
                </a:solidFill>
              </a:endParaRPr>
            </a:p>
          </p:txBody>
        </p:sp>
        <p:sp>
          <p:nvSpPr>
            <p:cNvPr id="57" name="Line 10"/>
            <p:cNvSpPr>
              <a:spLocks noChangeShapeType="1"/>
            </p:cNvSpPr>
            <p:nvPr/>
          </p:nvSpPr>
          <p:spPr bwMode="auto">
            <a:xfrm flipV="1">
              <a:off x="2807" y="2651"/>
              <a:ext cx="768" cy="128"/>
            </a:xfrm>
            <a:prstGeom prst="line">
              <a:avLst/>
            </a:prstGeom>
            <a:noFill/>
            <a:ln w="38100">
              <a:solidFill>
                <a:srgbClr val="9383B3"/>
              </a:solidFill>
              <a:round/>
              <a:headEnd/>
              <a:tailEnd type="triangle" w="med" len="med"/>
            </a:ln>
            <a:effectLst/>
          </p:spPr>
          <p:txBody>
            <a:bodyPr/>
            <a:lstStyle/>
            <a:p>
              <a:pPr>
                <a:defRPr/>
              </a:pPr>
              <a:endParaRPr lang="fa-IR" sz="1662" kern="0">
                <a:solidFill>
                  <a:sysClr val="windowText" lastClr="000000"/>
                </a:solidFill>
              </a:endParaRPr>
            </a:p>
          </p:txBody>
        </p:sp>
        <p:sp>
          <p:nvSpPr>
            <p:cNvPr id="58" name="Line 11"/>
            <p:cNvSpPr>
              <a:spLocks noChangeShapeType="1"/>
            </p:cNvSpPr>
            <p:nvPr/>
          </p:nvSpPr>
          <p:spPr bwMode="auto">
            <a:xfrm flipV="1">
              <a:off x="2624" y="1893"/>
              <a:ext cx="713" cy="164"/>
            </a:xfrm>
            <a:prstGeom prst="line">
              <a:avLst/>
            </a:prstGeom>
            <a:noFill/>
            <a:ln w="38100">
              <a:solidFill>
                <a:srgbClr val="9383B3"/>
              </a:solidFill>
              <a:round/>
              <a:headEnd/>
              <a:tailEnd type="triangle" w="med" len="med"/>
            </a:ln>
            <a:effectLst/>
          </p:spPr>
          <p:txBody>
            <a:bodyPr/>
            <a:lstStyle/>
            <a:p>
              <a:pPr>
                <a:defRPr/>
              </a:pPr>
              <a:endParaRPr lang="fa-IR" sz="1662" kern="0">
                <a:solidFill>
                  <a:sysClr val="windowText" lastClr="000000"/>
                </a:solidFill>
              </a:endParaRPr>
            </a:p>
          </p:txBody>
        </p:sp>
        <p:sp>
          <p:nvSpPr>
            <p:cNvPr id="59" name="Line 12"/>
            <p:cNvSpPr>
              <a:spLocks noChangeShapeType="1"/>
            </p:cNvSpPr>
            <p:nvPr/>
          </p:nvSpPr>
          <p:spPr bwMode="auto">
            <a:xfrm flipV="1">
              <a:off x="2752" y="1509"/>
              <a:ext cx="430" cy="64"/>
            </a:xfrm>
            <a:prstGeom prst="line">
              <a:avLst/>
            </a:prstGeom>
            <a:noFill/>
            <a:ln w="38100">
              <a:solidFill>
                <a:srgbClr val="9383B3"/>
              </a:solidFill>
              <a:round/>
              <a:headEnd/>
              <a:tailEnd type="triangle" w="med" len="med"/>
            </a:ln>
            <a:effectLst/>
          </p:spPr>
          <p:txBody>
            <a:bodyPr/>
            <a:lstStyle/>
            <a:p>
              <a:pPr>
                <a:defRPr/>
              </a:pPr>
              <a:endParaRPr lang="fa-IR" sz="1662" kern="0">
                <a:solidFill>
                  <a:sysClr val="windowText" lastClr="000000"/>
                </a:solidFill>
              </a:endParaRPr>
            </a:p>
          </p:txBody>
        </p:sp>
      </p:grpSp>
      <p:sp>
        <p:nvSpPr>
          <p:cNvPr id="60" name="Freeform 13"/>
          <p:cNvSpPr>
            <a:spLocks/>
          </p:cNvSpPr>
          <p:nvPr/>
        </p:nvSpPr>
        <p:spPr bwMode="auto">
          <a:xfrm>
            <a:off x="3251349" y="1295950"/>
            <a:ext cx="493401" cy="4058178"/>
          </a:xfrm>
          <a:custGeom>
            <a:avLst/>
            <a:gdLst/>
            <a:ahLst/>
            <a:cxnLst>
              <a:cxn ang="0">
                <a:pos x="293" y="2770"/>
              </a:cxn>
              <a:cxn ang="0">
                <a:pos x="274" y="2249"/>
              </a:cxn>
              <a:cxn ang="0">
                <a:pos x="155" y="1737"/>
              </a:cxn>
              <a:cxn ang="0">
                <a:pos x="82" y="1344"/>
              </a:cxn>
              <a:cxn ang="0">
                <a:pos x="192" y="933"/>
              </a:cxn>
              <a:cxn ang="0">
                <a:pos x="311" y="878"/>
              </a:cxn>
              <a:cxn ang="0">
                <a:pos x="146" y="457"/>
              </a:cxn>
              <a:cxn ang="0">
                <a:pos x="0" y="439"/>
              </a:cxn>
              <a:cxn ang="0">
                <a:pos x="91" y="0"/>
              </a:cxn>
            </a:cxnLst>
            <a:rect l="0" t="0" r="r" b="b"/>
            <a:pathLst>
              <a:path w="311" h="2770">
                <a:moveTo>
                  <a:pt x="293" y="2770"/>
                </a:moveTo>
                <a:lnTo>
                  <a:pt x="274" y="2249"/>
                </a:lnTo>
                <a:lnTo>
                  <a:pt x="155" y="1737"/>
                </a:lnTo>
                <a:lnTo>
                  <a:pt x="82" y="1344"/>
                </a:lnTo>
                <a:lnTo>
                  <a:pt x="192" y="933"/>
                </a:lnTo>
                <a:lnTo>
                  <a:pt x="311" y="878"/>
                </a:lnTo>
                <a:lnTo>
                  <a:pt x="146" y="457"/>
                </a:lnTo>
                <a:lnTo>
                  <a:pt x="0" y="439"/>
                </a:lnTo>
                <a:lnTo>
                  <a:pt x="91" y="0"/>
                </a:lnTo>
              </a:path>
            </a:pathLst>
          </a:custGeom>
          <a:noFill/>
          <a:ln w="76200" cmpd="sng">
            <a:solidFill>
              <a:srgbClr val="9383B3"/>
            </a:solidFill>
            <a:round/>
            <a:headEnd/>
            <a:tailEnd/>
          </a:ln>
          <a:effectLst/>
        </p:spPr>
        <p:txBody>
          <a:bodyPr lIns="71274" tIns="35636" rIns="71274" bIns="35636"/>
          <a:lstStyle/>
          <a:p>
            <a:pPr>
              <a:defRPr/>
            </a:pPr>
            <a:endParaRPr lang="fa-IR" sz="1662" kern="0">
              <a:solidFill>
                <a:sysClr val="windowText" lastClr="000000"/>
              </a:solidFill>
            </a:endParaRPr>
          </a:p>
        </p:txBody>
      </p:sp>
    </p:spTree>
    <p:extLst>
      <p:ext uri="{BB962C8B-B14F-4D97-AF65-F5344CB8AC3E}">
        <p14:creationId xmlns:p14="http://schemas.microsoft.com/office/powerpoint/2010/main" val="26103323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55"/>
                                        </p:tgtEl>
                                        <p:attrNameLst>
                                          <p:attrName>style.visibility</p:attrName>
                                        </p:attrNameLst>
                                      </p:cBhvr>
                                      <p:to>
                                        <p:strVal val="visible"/>
                                      </p:to>
                                    </p:set>
                                    <p:animEffect transition="in" filter="wipe(left)">
                                      <p:cBhvr>
                                        <p:cTn id="7" dur="2000"/>
                                        <p:tgtEl>
                                          <p:spTgt spid="5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2" fill="hold" nodeType="clickEffect">
                                  <p:stCondLst>
                                    <p:cond delay="0"/>
                                  </p:stCondLst>
                                  <p:childTnLst>
                                    <p:set>
                                      <p:cBhvr>
                                        <p:cTn id="11" dur="1" fill="hold">
                                          <p:stCondLst>
                                            <p:cond delay="0"/>
                                          </p:stCondLst>
                                        </p:cTn>
                                        <p:tgtEl>
                                          <p:spTgt spid="50"/>
                                        </p:tgtEl>
                                        <p:attrNameLst>
                                          <p:attrName>style.visibility</p:attrName>
                                        </p:attrNameLst>
                                      </p:cBhvr>
                                      <p:to>
                                        <p:strVal val="visible"/>
                                      </p:to>
                                    </p:set>
                                    <p:animEffect transition="in" filter="wipe(right)">
                                      <p:cBhvr>
                                        <p:cTn id="12" dur="2000"/>
                                        <p:tgtEl>
                                          <p:spTgt spid="50"/>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60"/>
                                        </p:tgtEl>
                                        <p:attrNameLst>
                                          <p:attrName>style.visibility</p:attrName>
                                        </p:attrNameLst>
                                      </p:cBhvr>
                                      <p:to>
                                        <p:strVal val="visible"/>
                                      </p:to>
                                    </p:set>
                                    <p:animEffect transition="in" filter="wipe(down)">
                                      <p:cBhvr>
                                        <p:cTn id="17" dur="5000"/>
                                        <p:tgtEl>
                                          <p:spTgt spid="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66"/>
          <p:cNvGrpSpPr/>
          <p:nvPr/>
        </p:nvGrpSpPr>
        <p:grpSpPr>
          <a:xfrm>
            <a:off x="0" y="263769"/>
            <a:ext cx="9144000" cy="6327790"/>
            <a:chOff x="0" y="0"/>
            <a:chExt cx="9144000" cy="6855106"/>
          </a:xfrm>
        </p:grpSpPr>
        <p:pic>
          <p:nvPicPr>
            <p:cNvPr id="3" name="Picture 2" descr="E:\baft farsoode\ax\pic\bird%20view.jpg"/>
            <p:cNvPicPr>
              <a:picLocks noChangeAspect="1" noChangeArrowheads="1"/>
            </p:cNvPicPr>
            <p:nvPr/>
          </p:nvPicPr>
          <p:blipFill>
            <a:blip r:embed="rId2">
              <a:clrChange>
                <a:clrFrom>
                  <a:srgbClr val="000000"/>
                </a:clrFrom>
                <a:clrTo>
                  <a:srgbClr val="000000">
                    <a:alpha val="0"/>
                  </a:srgbClr>
                </a:clrTo>
              </a:clrChange>
              <a:duotone>
                <a:schemeClr val="accent6">
                  <a:shade val="45000"/>
                  <a:satMod val="135000"/>
                </a:schemeClr>
                <a:prstClr val="white"/>
              </a:duotone>
              <a:lum bright="20000" contrast="-75000"/>
            </a:blip>
            <a:srcRect/>
            <a:stretch>
              <a:fillRect/>
            </a:stretch>
          </p:blipFill>
          <p:spPr bwMode="auto">
            <a:xfrm>
              <a:off x="0" y="2694698"/>
              <a:ext cx="9144000" cy="4160408"/>
            </a:xfrm>
            <a:prstGeom prst="rect">
              <a:avLst/>
            </a:prstGeom>
            <a:ln>
              <a:noFill/>
            </a:ln>
            <a:effectLst>
              <a:outerShdw blurRad="50800" dist="50800" dir="2700000" algn="tl" rotWithShape="0">
                <a:schemeClr val="tx1">
                  <a:alpha val="40000"/>
                </a:schemeClr>
              </a:outerShdw>
            </a:effectLst>
          </p:spPr>
        </p:pic>
        <p:grpSp>
          <p:nvGrpSpPr>
            <p:cNvPr id="4" name="Group 259"/>
            <p:cNvGrpSpPr/>
            <p:nvPr/>
          </p:nvGrpSpPr>
          <p:grpSpPr>
            <a:xfrm flipV="1">
              <a:off x="271048" y="857232"/>
              <a:ext cx="5944026" cy="4143404"/>
              <a:chOff x="-236" y="1676402"/>
              <a:chExt cx="5944026" cy="5181601"/>
            </a:xfrm>
          </p:grpSpPr>
          <p:sp>
            <p:nvSpPr>
              <p:cNvPr id="250" name="Rectangle 25"/>
              <p:cNvSpPr>
                <a:spLocks noChangeArrowheads="1"/>
              </p:cNvSpPr>
              <p:nvPr/>
            </p:nvSpPr>
            <p:spPr bwMode="auto">
              <a:xfrm>
                <a:off x="329988" y="4038602"/>
                <a:ext cx="165112" cy="2667001"/>
              </a:xfrm>
              <a:prstGeom prst="rect">
                <a:avLst/>
              </a:prstGeom>
              <a:gradFill rotWithShape="1">
                <a:gsLst>
                  <a:gs pos="0">
                    <a:schemeClr val="bg1">
                      <a:lumMod val="65000"/>
                    </a:schemeClr>
                  </a:gs>
                  <a:gs pos="100000">
                    <a:srgbClr val="FFFFCC"/>
                  </a:gs>
                </a:gsLst>
                <a:lin ang="5400000" scaled="1"/>
              </a:gradFill>
              <a:ln w="9525">
                <a:noFill/>
                <a:miter lim="800000"/>
                <a:headEnd/>
                <a:tailEnd/>
              </a:ln>
              <a:effectLst/>
            </p:spPr>
            <p:txBody>
              <a:bodyPr wrap="none" anchor="ctr"/>
              <a:lstStyle/>
              <a:p>
                <a:pPr>
                  <a:defRPr/>
                </a:pPr>
                <a:endParaRPr lang="fa-IR" sz="1662" kern="0">
                  <a:solidFill>
                    <a:sysClr val="windowText" lastClr="000000"/>
                  </a:solidFill>
                </a:endParaRPr>
              </a:p>
            </p:txBody>
          </p:sp>
          <p:sp>
            <p:nvSpPr>
              <p:cNvPr id="251" name="Rectangle 26"/>
              <p:cNvSpPr>
                <a:spLocks noChangeArrowheads="1"/>
              </p:cNvSpPr>
              <p:nvPr/>
            </p:nvSpPr>
            <p:spPr bwMode="auto">
              <a:xfrm>
                <a:off x="164876" y="6400803"/>
                <a:ext cx="3219681" cy="152400"/>
              </a:xfrm>
              <a:prstGeom prst="rect">
                <a:avLst/>
              </a:prstGeom>
              <a:gradFill rotWithShape="1">
                <a:gsLst>
                  <a:gs pos="0">
                    <a:srgbClr val="FFFFCC"/>
                  </a:gs>
                  <a:gs pos="100000">
                    <a:srgbClr val="FFFFCC">
                      <a:gamma/>
                      <a:shade val="46275"/>
                      <a:invGamma/>
                    </a:srgbClr>
                  </a:gs>
                </a:gsLst>
                <a:lin ang="0" scaled="1"/>
              </a:gradFill>
              <a:ln w="9525">
                <a:noFill/>
                <a:miter lim="800000"/>
                <a:headEnd/>
                <a:tailEnd/>
              </a:ln>
              <a:effectLst/>
            </p:spPr>
            <p:txBody>
              <a:bodyPr wrap="none" anchor="ctr"/>
              <a:lstStyle/>
              <a:p>
                <a:pPr>
                  <a:defRPr/>
                </a:pPr>
                <a:endParaRPr lang="fa-IR" sz="1662" kern="0">
                  <a:solidFill>
                    <a:sysClr val="windowText" lastClr="000000"/>
                  </a:solidFill>
                </a:endParaRPr>
              </a:p>
            </p:txBody>
          </p:sp>
          <p:sp>
            <p:nvSpPr>
              <p:cNvPr id="252" name="Rectangle 27"/>
              <p:cNvSpPr>
                <a:spLocks noChangeArrowheads="1"/>
              </p:cNvSpPr>
              <p:nvPr/>
            </p:nvSpPr>
            <p:spPr bwMode="auto">
              <a:xfrm>
                <a:off x="495100" y="5791203"/>
                <a:ext cx="82556" cy="609600"/>
              </a:xfrm>
              <a:prstGeom prst="rect">
                <a:avLst/>
              </a:prstGeom>
              <a:solidFill>
                <a:srgbClr val="CC9900"/>
              </a:solidFill>
              <a:ln w="9525">
                <a:noFill/>
                <a:miter lim="800000"/>
                <a:headEnd/>
                <a:tailEnd/>
              </a:ln>
              <a:effectLst/>
            </p:spPr>
            <p:txBody>
              <a:bodyPr wrap="none" anchor="ctr"/>
              <a:lstStyle/>
              <a:p>
                <a:pPr>
                  <a:defRPr/>
                </a:pPr>
                <a:endParaRPr lang="fa-IR" sz="1662" kern="0">
                  <a:solidFill>
                    <a:sysClr val="windowText" lastClr="000000"/>
                  </a:solidFill>
                </a:endParaRPr>
              </a:p>
            </p:txBody>
          </p:sp>
          <p:sp>
            <p:nvSpPr>
              <p:cNvPr id="253" name="Rectangle 28"/>
              <p:cNvSpPr>
                <a:spLocks noChangeArrowheads="1"/>
              </p:cNvSpPr>
              <p:nvPr/>
            </p:nvSpPr>
            <p:spPr bwMode="auto">
              <a:xfrm rot="5400000">
                <a:off x="828501" y="6073757"/>
                <a:ext cx="76200" cy="577891"/>
              </a:xfrm>
              <a:prstGeom prst="rect">
                <a:avLst/>
              </a:prstGeom>
              <a:solidFill>
                <a:srgbClr val="CC9900"/>
              </a:solidFill>
              <a:ln w="9525">
                <a:noFill/>
                <a:miter lim="800000"/>
                <a:headEnd/>
                <a:tailEnd/>
              </a:ln>
              <a:effectLst/>
            </p:spPr>
            <p:txBody>
              <a:bodyPr wrap="none" anchor="ctr"/>
              <a:lstStyle/>
              <a:p>
                <a:pPr>
                  <a:defRPr/>
                </a:pPr>
                <a:endParaRPr lang="fa-IR" sz="1662" kern="0">
                  <a:solidFill>
                    <a:sysClr val="windowText" lastClr="000000"/>
                  </a:solidFill>
                </a:endParaRPr>
              </a:p>
            </p:txBody>
          </p:sp>
          <p:sp>
            <p:nvSpPr>
              <p:cNvPr id="254" name="Line 29"/>
              <p:cNvSpPr>
                <a:spLocks noChangeShapeType="1"/>
              </p:cNvSpPr>
              <p:nvPr/>
            </p:nvSpPr>
            <p:spPr bwMode="auto">
              <a:xfrm>
                <a:off x="3384557" y="6477003"/>
                <a:ext cx="1568562" cy="0"/>
              </a:xfrm>
              <a:prstGeom prst="line">
                <a:avLst/>
              </a:prstGeom>
              <a:ln w="12700">
                <a:prstDash val="sysDot"/>
                <a:headEnd/>
                <a:tailEnd/>
              </a:ln>
            </p:spPr>
            <p:style>
              <a:lnRef idx="1">
                <a:schemeClr val="dk1"/>
              </a:lnRef>
              <a:fillRef idx="0">
                <a:schemeClr val="dk1"/>
              </a:fillRef>
              <a:effectRef idx="0">
                <a:schemeClr val="dk1"/>
              </a:effectRef>
              <a:fontRef idx="minor">
                <a:schemeClr val="tx1"/>
              </a:fontRef>
            </p:style>
            <p:txBody>
              <a:bodyPr/>
              <a:lstStyle/>
              <a:p>
                <a:pPr>
                  <a:defRPr/>
                </a:pPr>
                <a:endParaRPr lang="fa-IR" sz="1662" kern="0">
                  <a:solidFill>
                    <a:sysClr val="windowText" lastClr="000000"/>
                  </a:solidFill>
                </a:endParaRPr>
              </a:p>
            </p:txBody>
          </p:sp>
          <p:sp>
            <p:nvSpPr>
              <p:cNvPr id="255" name="Line 30"/>
              <p:cNvSpPr>
                <a:spLocks noChangeShapeType="1"/>
              </p:cNvSpPr>
              <p:nvPr/>
            </p:nvSpPr>
            <p:spPr bwMode="auto">
              <a:xfrm>
                <a:off x="3384557" y="6553203"/>
                <a:ext cx="2559233" cy="0"/>
              </a:xfrm>
              <a:prstGeom prst="line">
                <a:avLst/>
              </a:prstGeom>
              <a:ln w="19050">
                <a:prstDash val="sysDot"/>
                <a:headEnd/>
                <a:tailEnd/>
              </a:ln>
            </p:spPr>
            <p:style>
              <a:lnRef idx="1">
                <a:schemeClr val="accent1"/>
              </a:lnRef>
              <a:fillRef idx="0">
                <a:schemeClr val="accent1"/>
              </a:fillRef>
              <a:effectRef idx="0">
                <a:schemeClr val="accent1"/>
              </a:effectRef>
              <a:fontRef idx="minor">
                <a:schemeClr val="tx1"/>
              </a:fontRef>
            </p:style>
            <p:txBody>
              <a:bodyPr/>
              <a:lstStyle/>
              <a:p>
                <a:pPr>
                  <a:defRPr/>
                </a:pPr>
                <a:endParaRPr lang="fa-IR" sz="1662" kern="0">
                  <a:solidFill>
                    <a:sysClr val="windowText" lastClr="000000"/>
                  </a:solidFill>
                </a:endParaRPr>
              </a:p>
            </p:txBody>
          </p:sp>
          <p:sp>
            <p:nvSpPr>
              <p:cNvPr id="256" name="Line 32"/>
              <p:cNvSpPr>
                <a:spLocks noChangeShapeType="1"/>
              </p:cNvSpPr>
              <p:nvPr/>
            </p:nvSpPr>
            <p:spPr bwMode="auto">
              <a:xfrm flipH="1">
                <a:off x="-236" y="6477003"/>
                <a:ext cx="3384793" cy="0"/>
              </a:xfrm>
              <a:prstGeom prst="line">
                <a:avLst/>
              </a:prstGeom>
              <a:noFill/>
              <a:ln w="22225">
                <a:solidFill>
                  <a:srgbClr val="9383B3"/>
                </a:solidFill>
                <a:prstDash val="sysDot"/>
                <a:round/>
                <a:headEnd/>
                <a:tailEnd/>
              </a:ln>
              <a:effectLst/>
            </p:spPr>
            <p:txBody>
              <a:bodyPr/>
              <a:lstStyle/>
              <a:p>
                <a:pPr>
                  <a:defRPr/>
                </a:pPr>
                <a:endParaRPr lang="fa-IR" sz="1662" kern="0">
                  <a:solidFill>
                    <a:sysClr val="windowText" lastClr="000000"/>
                  </a:solidFill>
                </a:endParaRPr>
              </a:p>
            </p:txBody>
          </p:sp>
          <p:sp>
            <p:nvSpPr>
              <p:cNvPr id="257" name="Line 33"/>
              <p:cNvSpPr>
                <a:spLocks noChangeShapeType="1"/>
              </p:cNvSpPr>
              <p:nvPr/>
            </p:nvSpPr>
            <p:spPr bwMode="auto">
              <a:xfrm flipV="1">
                <a:off x="412544" y="4038602"/>
                <a:ext cx="0" cy="2819401"/>
              </a:xfrm>
              <a:prstGeom prst="line">
                <a:avLst/>
              </a:prstGeom>
              <a:noFill/>
              <a:ln w="22225">
                <a:solidFill>
                  <a:srgbClr val="9383B3"/>
                </a:solidFill>
                <a:prstDash val="sysDot"/>
                <a:round/>
                <a:headEnd/>
                <a:tailEnd/>
              </a:ln>
              <a:effectLst/>
            </p:spPr>
            <p:txBody>
              <a:bodyPr/>
              <a:lstStyle/>
              <a:p>
                <a:pPr>
                  <a:defRPr/>
                </a:pPr>
                <a:endParaRPr lang="fa-IR" sz="1662" kern="0">
                  <a:solidFill>
                    <a:sysClr val="windowText" lastClr="000000"/>
                  </a:solidFill>
                </a:endParaRPr>
              </a:p>
            </p:txBody>
          </p:sp>
          <p:sp>
            <p:nvSpPr>
              <p:cNvPr id="258" name="Line 34"/>
              <p:cNvSpPr>
                <a:spLocks noChangeShapeType="1"/>
              </p:cNvSpPr>
              <p:nvPr/>
            </p:nvSpPr>
            <p:spPr bwMode="auto">
              <a:xfrm flipV="1">
                <a:off x="412544" y="2362202"/>
                <a:ext cx="0" cy="1676400"/>
              </a:xfrm>
              <a:prstGeom prst="line">
                <a:avLst/>
              </a:prstGeom>
              <a:ln w="12700">
                <a:prstDash val="sysDot"/>
                <a:headEnd/>
                <a:tailEnd/>
              </a:ln>
            </p:spPr>
            <p:style>
              <a:lnRef idx="1">
                <a:schemeClr val="dk1"/>
              </a:lnRef>
              <a:fillRef idx="0">
                <a:schemeClr val="dk1"/>
              </a:fillRef>
              <a:effectRef idx="0">
                <a:schemeClr val="dk1"/>
              </a:effectRef>
              <a:fontRef idx="minor">
                <a:schemeClr val="tx1"/>
              </a:fontRef>
            </p:style>
            <p:txBody>
              <a:bodyPr/>
              <a:lstStyle/>
              <a:p>
                <a:pPr>
                  <a:defRPr/>
                </a:pPr>
                <a:endParaRPr lang="fa-IR" sz="1662" kern="0">
                  <a:solidFill>
                    <a:sysClr val="windowText" lastClr="000000"/>
                  </a:solidFill>
                </a:endParaRPr>
              </a:p>
            </p:txBody>
          </p:sp>
          <p:sp>
            <p:nvSpPr>
              <p:cNvPr id="259" name="Line 35"/>
              <p:cNvSpPr>
                <a:spLocks noChangeShapeType="1"/>
              </p:cNvSpPr>
              <p:nvPr/>
            </p:nvSpPr>
            <p:spPr bwMode="auto">
              <a:xfrm flipV="1">
                <a:off x="329988" y="1676402"/>
                <a:ext cx="0" cy="2362200"/>
              </a:xfrm>
              <a:prstGeom prst="line">
                <a:avLst/>
              </a:prstGeom>
              <a:ln w="19050">
                <a:prstDash val="sysDot"/>
                <a:headEnd/>
                <a:tailEnd/>
              </a:ln>
            </p:spPr>
            <p:style>
              <a:lnRef idx="1">
                <a:schemeClr val="accent1"/>
              </a:lnRef>
              <a:fillRef idx="0">
                <a:schemeClr val="accent1"/>
              </a:fillRef>
              <a:effectRef idx="0">
                <a:schemeClr val="accent1"/>
              </a:effectRef>
              <a:fontRef idx="minor">
                <a:schemeClr val="tx1"/>
              </a:fontRef>
            </p:style>
            <p:txBody>
              <a:bodyPr/>
              <a:lstStyle/>
              <a:p>
                <a:pPr>
                  <a:defRPr/>
                </a:pPr>
                <a:endParaRPr lang="fa-IR" sz="1662" kern="0">
                  <a:solidFill>
                    <a:sysClr val="windowText" lastClr="000000"/>
                  </a:solidFill>
                </a:endParaRPr>
              </a:p>
            </p:txBody>
          </p:sp>
        </p:grpSp>
        <p:grpSp>
          <p:nvGrpSpPr>
            <p:cNvPr id="5" name="Group 15"/>
            <p:cNvGrpSpPr/>
            <p:nvPr/>
          </p:nvGrpSpPr>
          <p:grpSpPr>
            <a:xfrm>
              <a:off x="67432" y="538679"/>
              <a:ext cx="5218950" cy="3318948"/>
              <a:chOff x="73051" y="538679"/>
              <a:chExt cx="5653862" cy="3318948"/>
            </a:xfrm>
          </p:grpSpPr>
          <p:sp>
            <p:nvSpPr>
              <p:cNvPr id="7" name="Rectangle 6"/>
              <p:cNvSpPr/>
              <p:nvPr/>
            </p:nvSpPr>
            <p:spPr>
              <a:xfrm>
                <a:off x="1824455" y="538679"/>
                <a:ext cx="3902458" cy="407750"/>
              </a:xfrm>
              <a:prstGeom prst="rect">
                <a:avLst/>
              </a:prstGeom>
            </p:spPr>
            <p:txBody>
              <a:bodyPr wrap="none">
                <a:spAutoFit/>
              </a:bodyPr>
              <a:lstStyle/>
              <a:p>
                <a:pPr>
                  <a:defRPr/>
                </a:pPr>
                <a:r>
                  <a:rPr lang="en-US" sz="1846" b="1" kern="0" dirty="0">
                    <a:ln w="10541" cmpd="sng">
                      <a:solidFill>
                        <a:srgbClr val="EAEAEA">
                          <a:shade val="88000"/>
                          <a:satMod val="110000"/>
                        </a:srgbClr>
                      </a:solidFill>
                      <a:prstDash val="solid"/>
                    </a:ln>
                    <a:gradFill>
                      <a:gsLst>
                        <a:gs pos="0">
                          <a:srgbClr val="EAEAEA">
                            <a:tint val="40000"/>
                            <a:satMod val="250000"/>
                          </a:srgbClr>
                        </a:gs>
                        <a:gs pos="9000">
                          <a:srgbClr val="EAEAEA">
                            <a:tint val="52000"/>
                            <a:satMod val="300000"/>
                          </a:srgbClr>
                        </a:gs>
                        <a:gs pos="50000">
                          <a:srgbClr val="EAEAEA">
                            <a:shade val="20000"/>
                            <a:satMod val="300000"/>
                          </a:srgbClr>
                        </a:gs>
                        <a:gs pos="79000">
                          <a:srgbClr val="EAEAEA">
                            <a:tint val="52000"/>
                            <a:satMod val="300000"/>
                          </a:srgbClr>
                        </a:gs>
                        <a:gs pos="100000">
                          <a:srgbClr val="EAEAEA">
                            <a:tint val="40000"/>
                            <a:satMod val="250000"/>
                          </a:srgbClr>
                        </a:gs>
                      </a:gsLst>
                      <a:lin ang="5400000"/>
                    </a:gradFill>
                    <a:latin typeface="BankGothic Lt BT" pitchFamily="34" charset="0"/>
                  </a:rPr>
                  <a:t>(</a:t>
                </a:r>
                <a:r>
                  <a:rPr lang="en-US" sz="1846" b="1" kern="0" dirty="0" err="1">
                    <a:ln w="10541" cmpd="sng">
                      <a:solidFill>
                        <a:srgbClr val="EAEAEA">
                          <a:shade val="88000"/>
                          <a:satMod val="110000"/>
                        </a:srgbClr>
                      </a:solidFill>
                      <a:prstDash val="solid"/>
                    </a:ln>
                    <a:gradFill>
                      <a:gsLst>
                        <a:gs pos="0">
                          <a:srgbClr val="EAEAEA">
                            <a:tint val="40000"/>
                            <a:satMod val="250000"/>
                          </a:srgbClr>
                        </a:gs>
                        <a:gs pos="9000">
                          <a:srgbClr val="EAEAEA">
                            <a:tint val="52000"/>
                            <a:satMod val="300000"/>
                          </a:srgbClr>
                        </a:gs>
                        <a:gs pos="50000">
                          <a:srgbClr val="EAEAEA">
                            <a:shade val="20000"/>
                            <a:satMod val="300000"/>
                          </a:srgbClr>
                        </a:gs>
                        <a:gs pos="79000">
                          <a:srgbClr val="EAEAEA">
                            <a:tint val="52000"/>
                            <a:satMod val="300000"/>
                          </a:srgbClr>
                        </a:gs>
                        <a:gs pos="100000">
                          <a:srgbClr val="EAEAEA">
                            <a:tint val="40000"/>
                            <a:satMod val="250000"/>
                          </a:srgbClr>
                        </a:gs>
                      </a:gsLst>
                      <a:lin ang="5400000"/>
                    </a:gradFill>
                    <a:latin typeface="BankGothic Lt BT" pitchFamily="34" charset="0"/>
                  </a:rPr>
                  <a:t>beinolharamein</a:t>
                </a:r>
                <a:r>
                  <a:rPr lang="en-US" sz="1846" b="1" kern="0" dirty="0">
                    <a:ln w="10541" cmpd="sng">
                      <a:solidFill>
                        <a:srgbClr val="EAEAEA">
                          <a:shade val="88000"/>
                          <a:satMod val="110000"/>
                        </a:srgbClr>
                      </a:solidFill>
                      <a:prstDash val="solid"/>
                    </a:ln>
                    <a:gradFill>
                      <a:gsLst>
                        <a:gs pos="0">
                          <a:srgbClr val="EAEAEA">
                            <a:tint val="40000"/>
                            <a:satMod val="250000"/>
                          </a:srgbClr>
                        </a:gs>
                        <a:gs pos="9000">
                          <a:srgbClr val="EAEAEA">
                            <a:tint val="52000"/>
                            <a:satMod val="300000"/>
                          </a:srgbClr>
                        </a:gs>
                        <a:gs pos="50000">
                          <a:srgbClr val="EAEAEA">
                            <a:shade val="20000"/>
                            <a:satMod val="300000"/>
                          </a:srgbClr>
                        </a:gs>
                        <a:gs pos="79000">
                          <a:srgbClr val="EAEAEA">
                            <a:tint val="52000"/>
                            <a:satMod val="300000"/>
                          </a:srgbClr>
                        </a:gs>
                        <a:gs pos="100000">
                          <a:srgbClr val="EAEAEA">
                            <a:tint val="40000"/>
                            <a:satMod val="250000"/>
                          </a:srgbClr>
                        </a:gs>
                      </a:gsLst>
                      <a:lin ang="5400000"/>
                    </a:gradFill>
                    <a:latin typeface="BankGothic Lt BT" pitchFamily="34" charset="0"/>
                  </a:rPr>
                  <a:t> of shiraz)</a:t>
                </a:r>
                <a:endParaRPr lang="fa-IR" sz="1846" b="1" kern="0" dirty="0">
                  <a:ln w="10541" cmpd="sng">
                    <a:solidFill>
                      <a:srgbClr val="EAEAEA">
                        <a:shade val="88000"/>
                        <a:satMod val="110000"/>
                      </a:srgbClr>
                    </a:solidFill>
                    <a:prstDash val="solid"/>
                  </a:ln>
                  <a:gradFill>
                    <a:gsLst>
                      <a:gs pos="0">
                        <a:srgbClr val="EAEAEA">
                          <a:tint val="40000"/>
                          <a:satMod val="250000"/>
                        </a:srgbClr>
                      </a:gs>
                      <a:gs pos="9000">
                        <a:srgbClr val="EAEAEA">
                          <a:tint val="52000"/>
                          <a:satMod val="300000"/>
                        </a:srgbClr>
                      </a:gs>
                      <a:gs pos="50000">
                        <a:srgbClr val="EAEAEA">
                          <a:shade val="20000"/>
                          <a:satMod val="300000"/>
                        </a:srgbClr>
                      </a:gs>
                      <a:gs pos="79000">
                        <a:srgbClr val="EAEAEA">
                          <a:tint val="52000"/>
                          <a:satMod val="300000"/>
                        </a:srgbClr>
                      </a:gs>
                      <a:gs pos="100000">
                        <a:srgbClr val="EAEAEA">
                          <a:tint val="40000"/>
                          <a:satMod val="250000"/>
                        </a:srgbClr>
                      </a:gs>
                    </a:gsLst>
                    <a:lin ang="5400000"/>
                  </a:gradFill>
                  <a:latin typeface="BankGothic Lt BT" pitchFamily="34" charset="0"/>
                </a:endParaRPr>
              </a:p>
            </p:txBody>
          </p:sp>
          <p:sp>
            <p:nvSpPr>
              <p:cNvPr id="8" name="Rectangle 7"/>
              <p:cNvSpPr/>
              <p:nvPr/>
            </p:nvSpPr>
            <p:spPr>
              <a:xfrm rot="16200000">
                <a:off x="-1131431" y="2276027"/>
                <a:ext cx="2786082" cy="377118"/>
              </a:xfrm>
              <a:prstGeom prst="rect">
                <a:avLst/>
              </a:prstGeom>
            </p:spPr>
            <p:txBody>
              <a:bodyPr wrap="square">
                <a:spAutoFit/>
                <a:scene3d>
                  <a:camera prst="orthographicFront"/>
                  <a:lightRig rig="glow" dir="tl">
                    <a:rot lat="0" lon="0" rev="5400000"/>
                  </a:lightRig>
                </a:scene3d>
                <a:sp3d contourW="12700">
                  <a:bevelT w="25400" h="25400"/>
                  <a:contourClr>
                    <a:schemeClr val="accent6">
                      <a:shade val="73000"/>
                    </a:schemeClr>
                  </a:contourClr>
                </a:sp3d>
              </a:bodyPr>
              <a:lstStyle/>
              <a:p>
                <a:pPr algn="ctr"/>
                <a:r>
                  <a:rPr lang="fa-IR" sz="1662" b="1" dirty="0">
                    <a:ln w="11430"/>
                    <a:gradFill>
                      <a:gsLst>
                        <a:gs pos="0">
                          <a:srgbClr val="555555">
                            <a:tint val="90000"/>
                            <a:satMod val="120000"/>
                          </a:srgbClr>
                        </a:gs>
                        <a:gs pos="25000">
                          <a:srgbClr val="555555">
                            <a:tint val="93000"/>
                            <a:satMod val="120000"/>
                          </a:srgbClr>
                        </a:gs>
                        <a:gs pos="50000">
                          <a:srgbClr val="555555">
                            <a:shade val="89000"/>
                            <a:satMod val="110000"/>
                          </a:srgbClr>
                        </a:gs>
                        <a:gs pos="75000">
                          <a:srgbClr val="555555">
                            <a:tint val="93000"/>
                            <a:satMod val="120000"/>
                          </a:srgbClr>
                        </a:gs>
                        <a:gs pos="100000">
                          <a:srgbClr val="555555">
                            <a:tint val="90000"/>
                            <a:satMod val="120000"/>
                          </a:srgbClr>
                        </a:gs>
                      </a:gsLst>
                      <a:lin ang="5400000"/>
                    </a:gradFill>
                    <a:effectLst>
                      <a:outerShdw blurRad="80000" dist="40000" dir="5040000" algn="tl">
                        <a:srgbClr val="000000">
                          <a:alpha val="30000"/>
                        </a:srgbClr>
                      </a:outerShdw>
                    </a:effectLst>
                    <a:cs typeface="B Kamran" pitchFamily="2" charset="-78"/>
                  </a:rPr>
                  <a:t>بین الحرمین شیراز</a:t>
                </a:r>
              </a:p>
            </p:txBody>
          </p:sp>
        </p:grpSp>
        <p:pic>
          <p:nvPicPr>
            <p:cNvPr id="235" name="Picture 6" descr="شاهچراغ؛ شیراز؛ عکس از آنوبانینی">
              <a:hlinkClick r:id="rId3"/>
            </p:cNvPr>
            <p:cNvPicPr>
              <a:picLocks noChangeAspect="1" noChangeArrowheads="1"/>
            </p:cNvPicPr>
            <p:nvPr/>
          </p:nvPicPr>
          <p:blipFill>
            <a:blip r:embed="rId4">
              <a:clrChange>
                <a:clrFrom>
                  <a:srgbClr val="03030F"/>
                </a:clrFrom>
                <a:clrTo>
                  <a:srgbClr val="03030F">
                    <a:alpha val="0"/>
                  </a:srgbClr>
                </a:clrTo>
              </a:clrChange>
            </a:blip>
            <a:srcRect/>
            <a:stretch>
              <a:fillRect/>
            </a:stretch>
          </p:blipFill>
          <p:spPr bwMode="auto">
            <a:xfrm>
              <a:off x="7212343" y="285728"/>
              <a:ext cx="1931657" cy="1191187"/>
            </a:xfrm>
            <a:prstGeom prst="rect">
              <a:avLst/>
            </a:prstGeom>
            <a:ln>
              <a:noFill/>
            </a:ln>
            <a:effectLst>
              <a:outerShdw blurRad="50800" dist="38100" dir="2700000" algn="tl" rotWithShape="0">
                <a:prstClr val="black">
                  <a:alpha val="40000"/>
                </a:prstClr>
              </a:outerShdw>
              <a:softEdge rad="63500"/>
            </a:effectLst>
          </p:spPr>
        </p:pic>
        <p:pic>
          <p:nvPicPr>
            <p:cNvPr id="1028" name="Picture 4" descr="E:\baft farsoode\ax\pic\shahchw.jpg"/>
            <p:cNvPicPr>
              <a:picLocks noChangeAspect="1" noChangeArrowheads="1"/>
            </p:cNvPicPr>
            <p:nvPr/>
          </p:nvPicPr>
          <p:blipFill>
            <a:blip r:embed="rId5" cstate="screen">
              <a:clrChange>
                <a:clrFrom>
                  <a:srgbClr val="BEE2FA"/>
                </a:clrFrom>
                <a:clrTo>
                  <a:srgbClr val="BEE2FA">
                    <a:alpha val="0"/>
                  </a:srgbClr>
                </a:clrTo>
              </a:clrChange>
              <a:extLst>
                <a:ext uri="{28A0092B-C50C-407E-A947-70E740481C1C}">
                  <a14:useLocalDpi xmlns:a14="http://schemas.microsoft.com/office/drawing/2010/main"/>
                </a:ext>
              </a:extLst>
            </a:blip>
            <a:srcRect/>
            <a:stretch>
              <a:fillRect/>
            </a:stretch>
          </p:blipFill>
          <p:spPr bwMode="auto">
            <a:xfrm>
              <a:off x="0" y="0"/>
              <a:ext cx="1813436" cy="1464431"/>
            </a:xfrm>
            <a:prstGeom prst="rect">
              <a:avLst/>
            </a:prstGeom>
            <a:ln>
              <a:noFill/>
            </a:ln>
            <a:effectLst>
              <a:outerShdw blurRad="50800" dist="38100" dir="2700000" algn="tl" rotWithShape="0">
                <a:prstClr val="black">
                  <a:alpha val="40000"/>
                </a:prstClr>
              </a:outerShdw>
              <a:softEdge rad="63500"/>
            </a:effectLst>
          </p:spPr>
        </p:pic>
        <p:cxnSp>
          <p:nvCxnSpPr>
            <p:cNvPr id="263" name="Straight Connector 262"/>
            <p:cNvCxnSpPr/>
            <p:nvPr/>
          </p:nvCxnSpPr>
          <p:spPr bwMode="auto">
            <a:xfrm rot="5400000">
              <a:off x="-1535949" y="4179099"/>
              <a:ext cx="4071966" cy="1588"/>
            </a:xfrm>
            <a:prstGeom prst="line">
              <a:avLst/>
            </a:prstGeom>
            <a:ln cmpd="dbl">
              <a:solidFill>
                <a:srgbClr val="D1D1D1"/>
              </a:solidFill>
              <a:prstDash val="solid"/>
              <a:headEnd type="none" w="sm" len="sm"/>
              <a:tailEnd type="none" w="sm" len="sm"/>
            </a:ln>
          </p:spPr>
          <p:style>
            <a:lnRef idx="3">
              <a:schemeClr val="accent1"/>
            </a:lnRef>
            <a:fillRef idx="0">
              <a:schemeClr val="accent1"/>
            </a:fillRef>
            <a:effectRef idx="2">
              <a:schemeClr val="accent1"/>
            </a:effectRef>
            <a:fontRef idx="minor">
              <a:schemeClr val="tx1"/>
            </a:fontRef>
          </p:style>
        </p:cxnSp>
      </p:grpSp>
      <p:sp>
        <p:nvSpPr>
          <p:cNvPr id="266" name="Rectangle 265"/>
          <p:cNvSpPr/>
          <p:nvPr/>
        </p:nvSpPr>
        <p:spPr bwMode="auto">
          <a:xfrm>
            <a:off x="785786" y="1780431"/>
            <a:ext cx="8143932" cy="3033367"/>
          </a:xfrm>
          <a:prstGeom prst="rect">
            <a:avLst/>
          </a:prstGeom>
          <a:solidFill>
            <a:schemeClr val="accent1">
              <a:alpha val="70000"/>
            </a:schemeClr>
          </a:solidFill>
          <a:ln w="12700" cap="sq" cmpd="sng" algn="ctr">
            <a:noFill/>
            <a:prstDash val="solid"/>
            <a:round/>
            <a:headEnd type="none" w="sm" len="sm"/>
            <a:tailEnd type="none" w="sm" len="sm"/>
          </a:ln>
          <a:effectLst>
            <a:softEdge rad="635000"/>
          </a:effectLst>
        </p:spPr>
        <p:txBody>
          <a:bodyPr vert="horz" wrap="square" lIns="84406" tIns="42203" rIns="84406" bIns="42203" numCol="1" rtlCol="1" anchor="t" anchorCtr="0" compatLnSpc="1">
            <a:prstTxWarp prst="textNoShape">
              <a:avLst/>
            </a:prstTxWarp>
          </a:bodyPr>
          <a:lstStyle/>
          <a:p>
            <a:pPr algn="l" rtl="0" fontAlgn="base">
              <a:spcBef>
                <a:spcPct val="0"/>
              </a:spcBef>
              <a:spcAft>
                <a:spcPct val="0"/>
              </a:spcAft>
            </a:pPr>
            <a:endParaRPr kumimoji="1" lang="fa-IR" sz="2215">
              <a:solidFill>
                <a:srgbClr val="000000"/>
              </a:solidFill>
              <a:latin typeface="Times New Roman" pitchFamily="18" charset="0"/>
            </a:endParaRPr>
          </a:p>
        </p:txBody>
      </p:sp>
      <p:pic>
        <p:nvPicPr>
          <p:cNvPr id="25" name="Picture 2" descr="key"/>
          <p:cNvPicPr>
            <a:picLocks noChangeAspect="1" noChangeArrowheads="1"/>
          </p:cNvPicPr>
          <p:nvPr/>
        </p:nvPicPr>
        <p:blipFill>
          <a:blip r:embed="rId6" cstate="screen">
            <a:clrChange>
              <a:clrFrom>
                <a:srgbClr val="000000"/>
              </a:clrFrom>
              <a:clrTo>
                <a:srgbClr val="000000">
                  <a:alpha val="0"/>
                </a:srgbClr>
              </a:clrTo>
            </a:clrChange>
            <a:extLst>
              <a:ext uri="{28A0092B-C50C-407E-A947-70E740481C1C}">
                <a14:useLocalDpi xmlns:a14="http://schemas.microsoft.com/office/drawing/2010/main"/>
              </a:ext>
            </a:extLst>
          </a:blip>
          <a:srcRect/>
          <a:stretch>
            <a:fillRect/>
          </a:stretch>
        </p:blipFill>
        <p:spPr bwMode="auto">
          <a:xfrm>
            <a:off x="662497" y="1492432"/>
            <a:ext cx="8261726" cy="2571767"/>
          </a:xfrm>
          <a:prstGeom prst="rect">
            <a:avLst/>
          </a:prstGeom>
          <a:ln>
            <a:noFill/>
          </a:ln>
          <a:effectLst>
            <a:outerShdw blurRad="292100" dist="139700" dir="2700000" algn="tl" rotWithShape="0">
              <a:srgbClr val="333333">
                <a:alpha val="65000"/>
              </a:srgbClr>
            </a:outerShdw>
          </a:effectLst>
        </p:spPr>
      </p:pic>
      <p:sp>
        <p:nvSpPr>
          <p:cNvPr id="26" name="Line 3"/>
          <p:cNvSpPr>
            <a:spLocks noChangeShapeType="1"/>
          </p:cNvSpPr>
          <p:nvPr/>
        </p:nvSpPr>
        <p:spPr bwMode="auto">
          <a:xfrm rot="5400000" flipV="1">
            <a:off x="1278632" y="1936119"/>
            <a:ext cx="1238" cy="914400"/>
          </a:xfrm>
          <a:prstGeom prst="line">
            <a:avLst/>
          </a:prstGeom>
          <a:noFill/>
          <a:ln w="76200">
            <a:solidFill>
              <a:srgbClr val="FF6600"/>
            </a:solidFill>
            <a:round/>
            <a:headEnd/>
            <a:tailEnd type="triangle" w="med" len="med"/>
          </a:ln>
          <a:effectLst/>
        </p:spPr>
        <p:txBody>
          <a:bodyPr lIns="71274" tIns="35636" rIns="71274" bIns="35636"/>
          <a:lstStyle/>
          <a:p>
            <a:pPr>
              <a:defRPr/>
            </a:pPr>
            <a:endParaRPr lang="fa-IR" sz="1662" kern="0">
              <a:solidFill>
                <a:sysClr val="windowText" lastClr="000000"/>
              </a:solidFill>
            </a:endParaRPr>
          </a:p>
        </p:txBody>
      </p:sp>
      <p:pic>
        <p:nvPicPr>
          <p:cNvPr id="27" name="Picture 2" descr="cam04 final water"/>
          <p:cNvPicPr>
            <a:picLocks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a:off x="549491" y="3429001"/>
            <a:ext cx="4286280" cy="2544501"/>
          </a:xfrm>
          <a:prstGeom prst="roundRect">
            <a:avLst>
              <a:gd name="adj" fmla="val 8594"/>
            </a:avLst>
          </a:prstGeom>
          <a:solidFill>
            <a:srgbClr val="FFFFFF">
              <a:shade val="85000"/>
            </a:srgbClr>
          </a:solidFill>
          <a:ln>
            <a:noFill/>
          </a:ln>
          <a:effectLst>
            <a:reflection blurRad="6350" stA="50000" endA="300" endPos="55500" dist="50800" dir="5400000" sy="-100000" algn="bl" rotWithShape="0"/>
          </a:effectLst>
        </p:spPr>
      </p:pic>
    </p:spTree>
    <p:extLst>
      <p:ext uri="{BB962C8B-B14F-4D97-AF65-F5344CB8AC3E}">
        <p14:creationId xmlns:p14="http://schemas.microsoft.com/office/powerpoint/2010/main" val="3964173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2000"/>
                                        <p:tgtEl>
                                          <p:spTgt spid="25"/>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26"/>
                                        </p:tgtEl>
                                        <p:attrNameLst>
                                          <p:attrName>style.visibility</p:attrName>
                                        </p:attrNameLst>
                                      </p:cBhvr>
                                      <p:to>
                                        <p:strVal val="visible"/>
                                      </p:to>
                                    </p:set>
                                    <p:anim calcmode="lin" valueType="num">
                                      <p:cBhvr additive="base">
                                        <p:cTn id="12" dur="500" fill="hold"/>
                                        <p:tgtEl>
                                          <p:spTgt spid="26"/>
                                        </p:tgtEl>
                                        <p:attrNameLst>
                                          <p:attrName>ppt_x</p:attrName>
                                        </p:attrNameLst>
                                      </p:cBhvr>
                                      <p:tavLst>
                                        <p:tav tm="0">
                                          <p:val>
                                            <p:strVal val="#ppt_x"/>
                                          </p:val>
                                        </p:tav>
                                        <p:tav tm="100000">
                                          <p:val>
                                            <p:strVal val="#ppt_x"/>
                                          </p:val>
                                        </p:tav>
                                      </p:tavLst>
                                    </p:anim>
                                    <p:anim calcmode="lin" valueType="num">
                                      <p:cBhvr additive="base">
                                        <p:cTn id="13" dur="500" fill="hold"/>
                                        <p:tgtEl>
                                          <p:spTgt spid="26"/>
                                        </p:tgtEl>
                                        <p:attrNameLst>
                                          <p:attrName>ppt_y</p:attrName>
                                        </p:attrNameLst>
                                      </p:cBhvr>
                                      <p:tavLst>
                                        <p:tav tm="0">
                                          <p:val>
                                            <p:strVal val="1+#ppt_h/2"/>
                                          </p:val>
                                        </p:tav>
                                        <p:tav tm="100000">
                                          <p:val>
                                            <p:strVal val="#ppt_y"/>
                                          </p:val>
                                        </p:tav>
                                      </p:tavLst>
                                    </p:anim>
                                  </p:childTnLst>
                                </p:cTn>
                              </p:par>
                              <p:par>
                                <p:cTn id="14" presetID="2" presetClass="entr" presetSubtype="4" fill="hold" nodeType="withEffect">
                                  <p:stCondLst>
                                    <p:cond delay="0"/>
                                  </p:stCondLst>
                                  <p:childTnLst>
                                    <p:set>
                                      <p:cBhvr>
                                        <p:cTn id="15" dur="1" fill="hold">
                                          <p:stCondLst>
                                            <p:cond delay="0"/>
                                          </p:stCondLst>
                                        </p:cTn>
                                        <p:tgtEl>
                                          <p:spTgt spid="27"/>
                                        </p:tgtEl>
                                        <p:attrNameLst>
                                          <p:attrName>style.visibility</p:attrName>
                                        </p:attrNameLst>
                                      </p:cBhvr>
                                      <p:to>
                                        <p:strVal val="visible"/>
                                      </p:to>
                                    </p:set>
                                    <p:anim calcmode="lin" valueType="num">
                                      <p:cBhvr additive="base">
                                        <p:cTn id="16" dur="500" fill="hold"/>
                                        <p:tgtEl>
                                          <p:spTgt spid="27"/>
                                        </p:tgtEl>
                                        <p:attrNameLst>
                                          <p:attrName>ppt_x</p:attrName>
                                        </p:attrNameLst>
                                      </p:cBhvr>
                                      <p:tavLst>
                                        <p:tav tm="0">
                                          <p:val>
                                            <p:strVal val="#ppt_x"/>
                                          </p:val>
                                        </p:tav>
                                        <p:tav tm="100000">
                                          <p:val>
                                            <p:strVal val="#ppt_x"/>
                                          </p:val>
                                        </p:tav>
                                      </p:tavLst>
                                    </p:anim>
                                    <p:anim calcmode="lin" valueType="num">
                                      <p:cBhvr additive="base">
                                        <p:cTn id="17" dur="500" fill="hold"/>
                                        <p:tgtEl>
                                          <p:spTgt spid="2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66"/>
          <p:cNvGrpSpPr/>
          <p:nvPr/>
        </p:nvGrpSpPr>
        <p:grpSpPr>
          <a:xfrm>
            <a:off x="0" y="263769"/>
            <a:ext cx="9144000" cy="6327790"/>
            <a:chOff x="0" y="0"/>
            <a:chExt cx="9144000" cy="6855106"/>
          </a:xfrm>
        </p:grpSpPr>
        <p:pic>
          <p:nvPicPr>
            <p:cNvPr id="3" name="Picture 2" descr="E:\baft farsoode\ax\pic\bird%20view.jpg"/>
            <p:cNvPicPr>
              <a:picLocks noChangeAspect="1" noChangeArrowheads="1"/>
            </p:cNvPicPr>
            <p:nvPr/>
          </p:nvPicPr>
          <p:blipFill>
            <a:blip r:embed="rId2">
              <a:clrChange>
                <a:clrFrom>
                  <a:srgbClr val="000000"/>
                </a:clrFrom>
                <a:clrTo>
                  <a:srgbClr val="000000">
                    <a:alpha val="0"/>
                  </a:srgbClr>
                </a:clrTo>
              </a:clrChange>
              <a:duotone>
                <a:schemeClr val="accent6">
                  <a:shade val="45000"/>
                  <a:satMod val="135000"/>
                </a:schemeClr>
                <a:prstClr val="white"/>
              </a:duotone>
              <a:lum bright="20000" contrast="-75000"/>
            </a:blip>
            <a:srcRect/>
            <a:stretch>
              <a:fillRect/>
            </a:stretch>
          </p:blipFill>
          <p:spPr bwMode="auto">
            <a:xfrm>
              <a:off x="0" y="2694698"/>
              <a:ext cx="9144000" cy="4160408"/>
            </a:xfrm>
            <a:prstGeom prst="rect">
              <a:avLst/>
            </a:prstGeom>
            <a:ln>
              <a:noFill/>
            </a:ln>
            <a:effectLst>
              <a:outerShdw blurRad="50800" dist="50800" dir="2700000" algn="tl" rotWithShape="0">
                <a:schemeClr val="tx1">
                  <a:alpha val="40000"/>
                </a:schemeClr>
              </a:outerShdw>
            </a:effectLst>
          </p:spPr>
        </p:pic>
        <p:grpSp>
          <p:nvGrpSpPr>
            <p:cNvPr id="4" name="Group 259"/>
            <p:cNvGrpSpPr/>
            <p:nvPr/>
          </p:nvGrpSpPr>
          <p:grpSpPr>
            <a:xfrm flipV="1">
              <a:off x="271048" y="857232"/>
              <a:ext cx="5944026" cy="4143404"/>
              <a:chOff x="-236" y="1676402"/>
              <a:chExt cx="5944026" cy="5181601"/>
            </a:xfrm>
          </p:grpSpPr>
          <p:sp>
            <p:nvSpPr>
              <p:cNvPr id="250" name="Rectangle 25"/>
              <p:cNvSpPr>
                <a:spLocks noChangeArrowheads="1"/>
              </p:cNvSpPr>
              <p:nvPr/>
            </p:nvSpPr>
            <p:spPr bwMode="auto">
              <a:xfrm>
                <a:off x="329988" y="4038602"/>
                <a:ext cx="165112" cy="2667001"/>
              </a:xfrm>
              <a:prstGeom prst="rect">
                <a:avLst/>
              </a:prstGeom>
              <a:gradFill rotWithShape="1">
                <a:gsLst>
                  <a:gs pos="0">
                    <a:schemeClr val="bg1">
                      <a:lumMod val="65000"/>
                    </a:schemeClr>
                  </a:gs>
                  <a:gs pos="100000">
                    <a:srgbClr val="FFFFCC"/>
                  </a:gs>
                </a:gsLst>
                <a:lin ang="5400000" scaled="1"/>
              </a:gradFill>
              <a:ln w="9525">
                <a:noFill/>
                <a:miter lim="800000"/>
                <a:headEnd/>
                <a:tailEnd/>
              </a:ln>
              <a:effectLst/>
            </p:spPr>
            <p:txBody>
              <a:bodyPr wrap="none" anchor="ctr"/>
              <a:lstStyle/>
              <a:p>
                <a:pPr>
                  <a:defRPr/>
                </a:pPr>
                <a:endParaRPr lang="fa-IR" sz="1662" kern="0">
                  <a:solidFill>
                    <a:sysClr val="windowText" lastClr="000000"/>
                  </a:solidFill>
                </a:endParaRPr>
              </a:p>
            </p:txBody>
          </p:sp>
          <p:sp>
            <p:nvSpPr>
              <p:cNvPr id="251" name="Rectangle 26"/>
              <p:cNvSpPr>
                <a:spLocks noChangeArrowheads="1"/>
              </p:cNvSpPr>
              <p:nvPr/>
            </p:nvSpPr>
            <p:spPr bwMode="auto">
              <a:xfrm>
                <a:off x="164876" y="6400803"/>
                <a:ext cx="3219681" cy="152400"/>
              </a:xfrm>
              <a:prstGeom prst="rect">
                <a:avLst/>
              </a:prstGeom>
              <a:gradFill rotWithShape="1">
                <a:gsLst>
                  <a:gs pos="0">
                    <a:srgbClr val="FFFFCC"/>
                  </a:gs>
                  <a:gs pos="100000">
                    <a:srgbClr val="FFFFCC">
                      <a:gamma/>
                      <a:shade val="46275"/>
                      <a:invGamma/>
                    </a:srgbClr>
                  </a:gs>
                </a:gsLst>
                <a:lin ang="0" scaled="1"/>
              </a:gradFill>
              <a:ln w="9525">
                <a:noFill/>
                <a:miter lim="800000"/>
                <a:headEnd/>
                <a:tailEnd/>
              </a:ln>
              <a:effectLst/>
            </p:spPr>
            <p:txBody>
              <a:bodyPr wrap="none" anchor="ctr"/>
              <a:lstStyle/>
              <a:p>
                <a:pPr>
                  <a:defRPr/>
                </a:pPr>
                <a:endParaRPr lang="fa-IR" sz="1662" kern="0">
                  <a:solidFill>
                    <a:sysClr val="windowText" lastClr="000000"/>
                  </a:solidFill>
                </a:endParaRPr>
              </a:p>
            </p:txBody>
          </p:sp>
          <p:sp>
            <p:nvSpPr>
              <p:cNvPr id="252" name="Rectangle 27"/>
              <p:cNvSpPr>
                <a:spLocks noChangeArrowheads="1"/>
              </p:cNvSpPr>
              <p:nvPr/>
            </p:nvSpPr>
            <p:spPr bwMode="auto">
              <a:xfrm>
                <a:off x="495100" y="5791203"/>
                <a:ext cx="82556" cy="609600"/>
              </a:xfrm>
              <a:prstGeom prst="rect">
                <a:avLst/>
              </a:prstGeom>
              <a:solidFill>
                <a:srgbClr val="CC9900"/>
              </a:solidFill>
              <a:ln w="9525">
                <a:noFill/>
                <a:miter lim="800000"/>
                <a:headEnd/>
                <a:tailEnd/>
              </a:ln>
              <a:effectLst/>
            </p:spPr>
            <p:txBody>
              <a:bodyPr wrap="none" anchor="ctr"/>
              <a:lstStyle/>
              <a:p>
                <a:pPr>
                  <a:defRPr/>
                </a:pPr>
                <a:endParaRPr lang="fa-IR" sz="1662" kern="0">
                  <a:solidFill>
                    <a:sysClr val="windowText" lastClr="000000"/>
                  </a:solidFill>
                </a:endParaRPr>
              </a:p>
            </p:txBody>
          </p:sp>
          <p:sp>
            <p:nvSpPr>
              <p:cNvPr id="253" name="Rectangle 28"/>
              <p:cNvSpPr>
                <a:spLocks noChangeArrowheads="1"/>
              </p:cNvSpPr>
              <p:nvPr/>
            </p:nvSpPr>
            <p:spPr bwMode="auto">
              <a:xfrm rot="5400000">
                <a:off x="828501" y="6073757"/>
                <a:ext cx="76200" cy="577891"/>
              </a:xfrm>
              <a:prstGeom prst="rect">
                <a:avLst/>
              </a:prstGeom>
              <a:solidFill>
                <a:srgbClr val="CC9900"/>
              </a:solidFill>
              <a:ln w="9525">
                <a:noFill/>
                <a:miter lim="800000"/>
                <a:headEnd/>
                <a:tailEnd/>
              </a:ln>
              <a:effectLst/>
            </p:spPr>
            <p:txBody>
              <a:bodyPr wrap="none" anchor="ctr"/>
              <a:lstStyle/>
              <a:p>
                <a:pPr>
                  <a:defRPr/>
                </a:pPr>
                <a:endParaRPr lang="fa-IR" sz="1662" kern="0">
                  <a:solidFill>
                    <a:sysClr val="windowText" lastClr="000000"/>
                  </a:solidFill>
                </a:endParaRPr>
              </a:p>
            </p:txBody>
          </p:sp>
          <p:sp>
            <p:nvSpPr>
              <p:cNvPr id="254" name="Line 29"/>
              <p:cNvSpPr>
                <a:spLocks noChangeShapeType="1"/>
              </p:cNvSpPr>
              <p:nvPr/>
            </p:nvSpPr>
            <p:spPr bwMode="auto">
              <a:xfrm>
                <a:off x="3384557" y="6477003"/>
                <a:ext cx="1568562" cy="0"/>
              </a:xfrm>
              <a:prstGeom prst="line">
                <a:avLst/>
              </a:prstGeom>
              <a:ln w="12700">
                <a:prstDash val="sysDot"/>
                <a:headEnd/>
                <a:tailEnd/>
              </a:ln>
            </p:spPr>
            <p:style>
              <a:lnRef idx="1">
                <a:schemeClr val="dk1"/>
              </a:lnRef>
              <a:fillRef idx="0">
                <a:schemeClr val="dk1"/>
              </a:fillRef>
              <a:effectRef idx="0">
                <a:schemeClr val="dk1"/>
              </a:effectRef>
              <a:fontRef idx="minor">
                <a:schemeClr val="tx1"/>
              </a:fontRef>
            </p:style>
            <p:txBody>
              <a:bodyPr/>
              <a:lstStyle/>
              <a:p>
                <a:pPr>
                  <a:defRPr/>
                </a:pPr>
                <a:endParaRPr lang="fa-IR" sz="1662" kern="0">
                  <a:solidFill>
                    <a:sysClr val="windowText" lastClr="000000"/>
                  </a:solidFill>
                </a:endParaRPr>
              </a:p>
            </p:txBody>
          </p:sp>
          <p:sp>
            <p:nvSpPr>
              <p:cNvPr id="255" name="Line 30"/>
              <p:cNvSpPr>
                <a:spLocks noChangeShapeType="1"/>
              </p:cNvSpPr>
              <p:nvPr/>
            </p:nvSpPr>
            <p:spPr bwMode="auto">
              <a:xfrm>
                <a:off x="3384557" y="6553203"/>
                <a:ext cx="2559233" cy="0"/>
              </a:xfrm>
              <a:prstGeom prst="line">
                <a:avLst/>
              </a:prstGeom>
              <a:ln w="19050">
                <a:prstDash val="sysDot"/>
                <a:headEnd/>
                <a:tailEnd/>
              </a:ln>
            </p:spPr>
            <p:style>
              <a:lnRef idx="1">
                <a:schemeClr val="accent1"/>
              </a:lnRef>
              <a:fillRef idx="0">
                <a:schemeClr val="accent1"/>
              </a:fillRef>
              <a:effectRef idx="0">
                <a:schemeClr val="accent1"/>
              </a:effectRef>
              <a:fontRef idx="minor">
                <a:schemeClr val="tx1"/>
              </a:fontRef>
            </p:style>
            <p:txBody>
              <a:bodyPr/>
              <a:lstStyle/>
              <a:p>
                <a:pPr>
                  <a:defRPr/>
                </a:pPr>
                <a:endParaRPr lang="fa-IR" sz="1662" kern="0">
                  <a:solidFill>
                    <a:sysClr val="windowText" lastClr="000000"/>
                  </a:solidFill>
                </a:endParaRPr>
              </a:p>
            </p:txBody>
          </p:sp>
          <p:sp>
            <p:nvSpPr>
              <p:cNvPr id="256" name="Line 32"/>
              <p:cNvSpPr>
                <a:spLocks noChangeShapeType="1"/>
              </p:cNvSpPr>
              <p:nvPr/>
            </p:nvSpPr>
            <p:spPr bwMode="auto">
              <a:xfrm flipH="1">
                <a:off x="-236" y="6477003"/>
                <a:ext cx="3384793" cy="0"/>
              </a:xfrm>
              <a:prstGeom prst="line">
                <a:avLst/>
              </a:prstGeom>
              <a:noFill/>
              <a:ln w="22225">
                <a:solidFill>
                  <a:srgbClr val="9383B3"/>
                </a:solidFill>
                <a:prstDash val="sysDot"/>
                <a:round/>
                <a:headEnd/>
                <a:tailEnd/>
              </a:ln>
              <a:effectLst/>
            </p:spPr>
            <p:txBody>
              <a:bodyPr/>
              <a:lstStyle/>
              <a:p>
                <a:pPr>
                  <a:defRPr/>
                </a:pPr>
                <a:endParaRPr lang="fa-IR" sz="1662" kern="0">
                  <a:solidFill>
                    <a:sysClr val="windowText" lastClr="000000"/>
                  </a:solidFill>
                </a:endParaRPr>
              </a:p>
            </p:txBody>
          </p:sp>
          <p:sp>
            <p:nvSpPr>
              <p:cNvPr id="257" name="Line 33"/>
              <p:cNvSpPr>
                <a:spLocks noChangeShapeType="1"/>
              </p:cNvSpPr>
              <p:nvPr/>
            </p:nvSpPr>
            <p:spPr bwMode="auto">
              <a:xfrm flipV="1">
                <a:off x="412544" y="4038602"/>
                <a:ext cx="0" cy="2819401"/>
              </a:xfrm>
              <a:prstGeom prst="line">
                <a:avLst/>
              </a:prstGeom>
              <a:noFill/>
              <a:ln w="22225">
                <a:solidFill>
                  <a:srgbClr val="9383B3"/>
                </a:solidFill>
                <a:prstDash val="sysDot"/>
                <a:round/>
                <a:headEnd/>
                <a:tailEnd/>
              </a:ln>
              <a:effectLst/>
            </p:spPr>
            <p:txBody>
              <a:bodyPr/>
              <a:lstStyle/>
              <a:p>
                <a:pPr>
                  <a:defRPr/>
                </a:pPr>
                <a:endParaRPr lang="fa-IR" sz="1662" kern="0">
                  <a:solidFill>
                    <a:sysClr val="windowText" lastClr="000000"/>
                  </a:solidFill>
                </a:endParaRPr>
              </a:p>
            </p:txBody>
          </p:sp>
          <p:sp>
            <p:nvSpPr>
              <p:cNvPr id="258" name="Line 34"/>
              <p:cNvSpPr>
                <a:spLocks noChangeShapeType="1"/>
              </p:cNvSpPr>
              <p:nvPr/>
            </p:nvSpPr>
            <p:spPr bwMode="auto">
              <a:xfrm flipV="1">
                <a:off x="412544" y="2362202"/>
                <a:ext cx="0" cy="1676400"/>
              </a:xfrm>
              <a:prstGeom prst="line">
                <a:avLst/>
              </a:prstGeom>
              <a:ln w="12700">
                <a:prstDash val="sysDot"/>
                <a:headEnd/>
                <a:tailEnd/>
              </a:ln>
            </p:spPr>
            <p:style>
              <a:lnRef idx="1">
                <a:schemeClr val="dk1"/>
              </a:lnRef>
              <a:fillRef idx="0">
                <a:schemeClr val="dk1"/>
              </a:fillRef>
              <a:effectRef idx="0">
                <a:schemeClr val="dk1"/>
              </a:effectRef>
              <a:fontRef idx="minor">
                <a:schemeClr val="tx1"/>
              </a:fontRef>
            </p:style>
            <p:txBody>
              <a:bodyPr/>
              <a:lstStyle/>
              <a:p>
                <a:pPr>
                  <a:defRPr/>
                </a:pPr>
                <a:endParaRPr lang="fa-IR" sz="1662" kern="0">
                  <a:solidFill>
                    <a:sysClr val="windowText" lastClr="000000"/>
                  </a:solidFill>
                </a:endParaRPr>
              </a:p>
            </p:txBody>
          </p:sp>
          <p:sp>
            <p:nvSpPr>
              <p:cNvPr id="259" name="Line 35"/>
              <p:cNvSpPr>
                <a:spLocks noChangeShapeType="1"/>
              </p:cNvSpPr>
              <p:nvPr/>
            </p:nvSpPr>
            <p:spPr bwMode="auto">
              <a:xfrm flipV="1">
                <a:off x="329988" y="1676402"/>
                <a:ext cx="0" cy="2362200"/>
              </a:xfrm>
              <a:prstGeom prst="line">
                <a:avLst/>
              </a:prstGeom>
              <a:ln w="19050">
                <a:prstDash val="sysDot"/>
                <a:headEnd/>
                <a:tailEnd/>
              </a:ln>
            </p:spPr>
            <p:style>
              <a:lnRef idx="1">
                <a:schemeClr val="accent1"/>
              </a:lnRef>
              <a:fillRef idx="0">
                <a:schemeClr val="accent1"/>
              </a:fillRef>
              <a:effectRef idx="0">
                <a:schemeClr val="accent1"/>
              </a:effectRef>
              <a:fontRef idx="minor">
                <a:schemeClr val="tx1"/>
              </a:fontRef>
            </p:style>
            <p:txBody>
              <a:bodyPr/>
              <a:lstStyle/>
              <a:p>
                <a:pPr>
                  <a:defRPr/>
                </a:pPr>
                <a:endParaRPr lang="fa-IR" sz="1662" kern="0">
                  <a:solidFill>
                    <a:sysClr val="windowText" lastClr="000000"/>
                  </a:solidFill>
                </a:endParaRPr>
              </a:p>
            </p:txBody>
          </p:sp>
        </p:grpSp>
        <p:grpSp>
          <p:nvGrpSpPr>
            <p:cNvPr id="5" name="Group 15"/>
            <p:cNvGrpSpPr/>
            <p:nvPr/>
          </p:nvGrpSpPr>
          <p:grpSpPr>
            <a:xfrm>
              <a:off x="67432" y="538679"/>
              <a:ext cx="5218950" cy="3318948"/>
              <a:chOff x="73051" y="538679"/>
              <a:chExt cx="5653862" cy="3318948"/>
            </a:xfrm>
          </p:grpSpPr>
          <p:sp>
            <p:nvSpPr>
              <p:cNvPr id="7" name="Rectangle 6"/>
              <p:cNvSpPr/>
              <p:nvPr/>
            </p:nvSpPr>
            <p:spPr>
              <a:xfrm>
                <a:off x="1824455" y="538679"/>
                <a:ext cx="3902458" cy="407750"/>
              </a:xfrm>
              <a:prstGeom prst="rect">
                <a:avLst/>
              </a:prstGeom>
            </p:spPr>
            <p:txBody>
              <a:bodyPr wrap="none">
                <a:spAutoFit/>
              </a:bodyPr>
              <a:lstStyle/>
              <a:p>
                <a:pPr>
                  <a:defRPr/>
                </a:pPr>
                <a:r>
                  <a:rPr lang="en-US" sz="1846" b="1" kern="0" dirty="0">
                    <a:ln w="10541" cmpd="sng">
                      <a:solidFill>
                        <a:srgbClr val="EAEAEA">
                          <a:shade val="88000"/>
                          <a:satMod val="110000"/>
                        </a:srgbClr>
                      </a:solidFill>
                      <a:prstDash val="solid"/>
                    </a:ln>
                    <a:gradFill>
                      <a:gsLst>
                        <a:gs pos="0">
                          <a:srgbClr val="EAEAEA">
                            <a:tint val="40000"/>
                            <a:satMod val="250000"/>
                          </a:srgbClr>
                        </a:gs>
                        <a:gs pos="9000">
                          <a:srgbClr val="EAEAEA">
                            <a:tint val="52000"/>
                            <a:satMod val="300000"/>
                          </a:srgbClr>
                        </a:gs>
                        <a:gs pos="50000">
                          <a:srgbClr val="EAEAEA">
                            <a:shade val="20000"/>
                            <a:satMod val="300000"/>
                          </a:srgbClr>
                        </a:gs>
                        <a:gs pos="79000">
                          <a:srgbClr val="EAEAEA">
                            <a:tint val="52000"/>
                            <a:satMod val="300000"/>
                          </a:srgbClr>
                        </a:gs>
                        <a:gs pos="100000">
                          <a:srgbClr val="EAEAEA">
                            <a:tint val="40000"/>
                            <a:satMod val="250000"/>
                          </a:srgbClr>
                        </a:gs>
                      </a:gsLst>
                      <a:lin ang="5400000"/>
                    </a:gradFill>
                    <a:latin typeface="BankGothic Lt BT" pitchFamily="34" charset="0"/>
                  </a:rPr>
                  <a:t>(</a:t>
                </a:r>
                <a:r>
                  <a:rPr lang="en-US" sz="1846" b="1" kern="0" dirty="0" err="1">
                    <a:ln w="10541" cmpd="sng">
                      <a:solidFill>
                        <a:srgbClr val="EAEAEA">
                          <a:shade val="88000"/>
                          <a:satMod val="110000"/>
                        </a:srgbClr>
                      </a:solidFill>
                      <a:prstDash val="solid"/>
                    </a:ln>
                    <a:gradFill>
                      <a:gsLst>
                        <a:gs pos="0">
                          <a:srgbClr val="EAEAEA">
                            <a:tint val="40000"/>
                            <a:satMod val="250000"/>
                          </a:srgbClr>
                        </a:gs>
                        <a:gs pos="9000">
                          <a:srgbClr val="EAEAEA">
                            <a:tint val="52000"/>
                            <a:satMod val="300000"/>
                          </a:srgbClr>
                        </a:gs>
                        <a:gs pos="50000">
                          <a:srgbClr val="EAEAEA">
                            <a:shade val="20000"/>
                            <a:satMod val="300000"/>
                          </a:srgbClr>
                        </a:gs>
                        <a:gs pos="79000">
                          <a:srgbClr val="EAEAEA">
                            <a:tint val="52000"/>
                            <a:satMod val="300000"/>
                          </a:srgbClr>
                        </a:gs>
                        <a:gs pos="100000">
                          <a:srgbClr val="EAEAEA">
                            <a:tint val="40000"/>
                            <a:satMod val="250000"/>
                          </a:srgbClr>
                        </a:gs>
                      </a:gsLst>
                      <a:lin ang="5400000"/>
                    </a:gradFill>
                    <a:latin typeface="BankGothic Lt BT" pitchFamily="34" charset="0"/>
                  </a:rPr>
                  <a:t>beinolharamein</a:t>
                </a:r>
                <a:r>
                  <a:rPr lang="en-US" sz="1846" b="1" kern="0" dirty="0">
                    <a:ln w="10541" cmpd="sng">
                      <a:solidFill>
                        <a:srgbClr val="EAEAEA">
                          <a:shade val="88000"/>
                          <a:satMod val="110000"/>
                        </a:srgbClr>
                      </a:solidFill>
                      <a:prstDash val="solid"/>
                    </a:ln>
                    <a:gradFill>
                      <a:gsLst>
                        <a:gs pos="0">
                          <a:srgbClr val="EAEAEA">
                            <a:tint val="40000"/>
                            <a:satMod val="250000"/>
                          </a:srgbClr>
                        </a:gs>
                        <a:gs pos="9000">
                          <a:srgbClr val="EAEAEA">
                            <a:tint val="52000"/>
                            <a:satMod val="300000"/>
                          </a:srgbClr>
                        </a:gs>
                        <a:gs pos="50000">
                          <a:srgbClr val="EAEAEA">
                            <a:shade val="20000"/>
                            <a:satMod val="300000"/>
                          </a:srgbClr>
                        </a:gs>
                        <a:gs pos="79000">
                          <a:srgbClr val="EAEAEA">
                            <a:tint val="52000"/>
                            <a:satMod val="300000"/>
                          </a:srgbClr>
                        </a:gs>
                        <a:gs pos="100000">
                          <a:srgbClr val="EAEAEA">
                            <a:tint val="40000"/>
                            <a:satMod val="250000"/>
                          </a:srgbClr>
                        </a:gs>
                      </a:gsLst>
                      <a:lin ang="5400000"/>
                    </a:gradFill>
                    <a:latin typeface="BankGothic Lt BT" pitchFamily="34" charset="0"/>
                  </a:rPr>
                  <a:t> of shiraz)</a:t>
                </a:r>
                <a:endParaRPr lang="fa-IR" sz="1846" b="1" kern="0" dirty="0">
                  <a:ln w="10541" cmpd="sng">
                    <a:solidFill>
                      <a:srgbClr val="EAEAEA">
                        <a:shade val="88000"/>
                        <a:satMod val="110000"/>
                      </a:srgbClr>
                    </a:solidFill>
                    <a:prstDash val="solid"/>
                  </a:ln>
                  <a:gradFill>
                    <a:gsLst>
                      <a:gs pos="0">
                        <a:srgbClr val="EAEAEA">
                          <a:tint val="40000"/>
                          <a:satMod val="250000"/>
                        </a:srgbClr>
                      </a:gs>
                      <a:gs pos="9000">
                        <a:srgbClr val="EAEAEA">
                          <a:tint val="52000"/>
                          <a:satMod val="300000"/>
                        </a:srgbClr>
                      </a:gs>
                      <a:gs pos="50000">
                        <a:srgbClr val="EAEAEA">
                          <a:shade val="20000"/>
                          <a:satMod val="300000"/>
                        </a:srgbClr>
                      </a:gs>
                      <a:gs pos="79000">
                        <a:srgbClr val="EAEAEA">
                          <a:tint val="52000"/>
                          <a:satMod val="300000"/>
                        </a:srgbClr>
                      </a:gs>
                      <a:gs pos="100000">
                        <a:srgbClr val="EAEAEA">
                          <a:tint val="40000"/>
                          <a:satMod val="250000"/>
                        </a:srgbClr>
                      </a:gs>
                    </a:gsLst>
                    <a:lin ang="5400000"/>
                  </a:gradFill>
                  <a:latin typeface="BankGothic Lt BT" pitchFamily="34" charset="0"/>
                </a:endParaRPr>
              </a:p>
            </p:txBody>
          </p:sp>
          <p:sp>
            <p:nvSpPr>
              <p:cNvPr id="8" name="Rectangle 7"/>
              <p:cNvSpPr/>
              <p:nvPr/>
            </p:nvSpPr>
            <p:spPr>
              <a:xfrm rot="16200000">
                <a:off x="-1131431" y="2276027"/>
                <a:ext cx="2786082" cy="377118"/>
              </a:xfrm>
              <a:prstGeom prst="rect">
                <a:avLst/>
              </a:prstGeom>
            </p:spPr>
            <p:txBody>
              <a:bodyPr wrap="square">
                <a:spAutoFit/>
                <a:scene3d>
                  <a:camera prst="orthographicFront"/>
                  <a:lightRig rig="glow" dir="tl">
                    <a:rot lat="0" lon="0" rev="5400000"/>
                  </a:lightRig>
                </a:scene3d>
                <a:sp3d contourW="12700">
                  <a:bevelT w="25400" h="25400"/>
                  <a:contourClr>
                    <a:schemeClr val="accent6">
                      <a:shade val="73000"/>
                    </a:schemeClr>
                  </a:contourClr>
                </a:sp3d>
              </a:bodyPr>
              <a:lstStyle/>
              <a:p>
                <a:pPr algn="ctr"/>
                <a:r>
                  <a:rPr lang="fa-IR" sz="1662" b="1" dirty="0">
                    <a:ln w="11430"/>
                    <a:gradFill>
                      <a:gsLst>
                        <a:gs pos="0">
                          <a:srgbClr val="555555">
                            <a:tint val="90000"/>
                            <a:satMod val="120000"/>
                          </a:srgbClr>
                        </a:gs>
                        <a:gs pos="25000">
                          <a:srgbClr val="555555">
                            <a:tint val="93000"/>
                            <a:satMod val="120000"/>
                          </a:srgbClr>
                        </a:gs>
                        <a:gs pos="50000">
                          <a:srgbClr val="555555">
                            <a:shade val="89000"/>
                            <a:satMod val="110000"/>
                          </a:srgbClr>
                        </a:gs>
                        <a:gs pos="75000">
                          <a:srgbClr val="555555">
                            <a:tint val="93000"/>
                            <a:satMod val="120000"/>
                          </a:srgbClr>
                        </a:gs>
                        <a:gs pos="100000">
                          <a:srgbClr val="555555">
                            <a:tint val="90000"/>
                            <a:satMod val="120000"/>
                          </a:srgbClr>
                        </a:gs>
                      </a:gsLst>
                      <a:lin ang="5400000"/>
                    </a:gradFill>
                    <a:effectLst>
                      <a:outerShdw blurRad="80000" dist="40000" dir="5040000" algn="tl">
                        <a:srgbClr val="000000">
                          <a:alpha val="30000"/>
                        </a:srgbClr>
                      </a:outerShdw>
                    </a:effectLst>
                    <a:cs typeface="B Kamran" pitchFamily="2" charset="-78"/>
                  </a:rPr>
                  <a:t>بین الحرمین شیراز</a:t>
                </a:r>
              </a:p>
            </p:txBody>
          </p:sp>
        </p:grpSp>
        <p:pic>
          <p:nvPicPr>
            <p:cNvPr id="235" name="Picture 6" descr="شاهچراغ؛ شیراز؛ عکس از آنوبانینی">
              <a:hlinkClick r:id="rId3"/>
            </p:cNvPr>
            <p:cNvPicPr>
              <a:picLocks noChangeAspect="1" noChangeArrowheads="1"/>
            </p:cNvPicPr>
            <p:nvPr/>
          </p:nvPicPr>
          <p:blipFill>
            <a:blip r:embed="rId4">
              <a:clrChange>
                <a:clrFrom>
                  <a:srgbClr val="03030F"/>
                </a:clrFrom>
                <a:clrTo>
                  <a:srgbClr val="03030F">
                    <a:alpha val="0"/>
                  </a:srgbClr>
                </a:clrTo>
              </a:clrChange>
            </a:blip>
            <a:srcRect/>
            <a:stretch>
              <a:fillRect/>
            </a:stretch>
          </p:blipFill>
          <p:spPr bwMode="auto">
            <a:xfrm>
              <a:off x="7212343" y="285728"/>
              <a:ext cx="1931657" cy="1191187"/>
            </a:xfrm>
            <a:prstGeom prst="rect">
              <a:avLst/>
            </a:prstGeom>
            <a:ln>
              <a:noFill/>
            </a:ln>
            <a:effectLst>
              <a:outerShdw blurRad="50800" dist="38100" dir="2700000" algn="tl" rotWithShape="0">
                <a:prstClr val="black">
                  <a:alpha val="40000"/>
                </a:prstClr>
              </a:outerShdw>
              <a:softEdge rad="63500"/>
            </a:effectLst>
          </p:spPr>
        </p:pic>
        <p:pic>
          <p:nvPicPr>
            <p:cNvPr id="1028" name="Picture 4" descr="E:\baft farsoode\ax\pic\shahchw.jpg"/>
            <p:cNvPicPr>
              <a:picLocks noChangeAspect="1" noChangeArrowheads="1"/>
            </p:cNvPicPr>
            <p:nvPr/>
          </p:nvPicPr>
          <p:blipFill>
            <a:blip r:embed="rId5" cstate="screen">
              <a:clrChange>
                <a:clrFrom>
                  <a:srgbClr val="BEE2FA"/>
                </a:clrFrom>
                <a:clrTo>
                  <a:srgbClr val="BEE2FA">
                    <a:alpha val="0"/>
                  </a:srgbClr>
                </a:clrTo>
              </a:clrChange>
              <a:extLst>
                <a:ext uri="{28A0092B-C50C-407E-A947-70E740481C1C}">
                  <a14:useLocalDpi xmlns:a14="http://schemas.microsoft.com/office/drawing/2010/main"/>
                </a:ext>
              </a:extLst>
            </a:blip>
            <a:srcRect/>
            <a:stretch>
              <a:fillRect/>
            </a:stretch>
          </p:blipFill>
          <p:spPr bwMode="auto">
            <a:xfrm>
              <a:off x="0" y="0"/>
              <a:ext cx="1813436" cy="1464431"/>
            </a:xfrm>
            <a:prstGeom prst="rect">
              <a:avLst/>
            </a:prstGeom>
            <a:ln>
              <a:noFill/>
            </a:ln>
            <a:effectLst>
              <a:outerShdw blurRad="50800" dist="38100" dir="2700000" algn="tl" rotWithShape="0">
                <a:prstClr val="black">
                  <a:alpha val="40000"/>
                </a:prstClr>
              </a:outerShdw>
              <a:softEdge rad="63500"/>
            </a:effectLst>
          </p:spPr>
        </p:pic>
        <p:cxnSp>
          <p:nvCxnSpPr>
            <p:cNvPr id="263" name="Straight Connector 262"/>
            <p:cNvCxnSpPr/>
            <p:nvPr/>
          </p:nvCxnSpPr>
          <p:spPr bwMode="auto">
            <a:xfrm rot="5400000">
              <a:off x="-1535949" y="4179099"/>
              <a:ext cx="4071966" cy="1588"/>
            </a:xfrm>
            <a:prstGeom prst="line">
              <a:avLst/>
            </a:prstGeom>
            <a:ln cmpd="dbl">
              <a:solidFill>
                <a:srgbClr val="D1D1D1"/>
              </a:solidFill>
              <a:prstDash val="solid"/>
              <a:headEnd type="none" w="sm" len="sm"/>
              <a:tailEnd type="none" w="sm" len="sm"/>
            </a:ln>
          </p:spPr>
          <p:style>
            <a:lnRef idx="3">
              <a:schemeClr val="accent1"/>
            </a:lnRef>
            <a:fillRef idx="0">
              <a:schemeClr val="accent1"/>
            </a:fillRef>
            <a:effectRef idx="2">
              <a:schemeClr val="accent1"/>
            </a:effectRef>
            <a:fontRef idx="minor">
              <a:schemeClr val="tx1"/>
            </a:fontRef>
          </p:style>
        </p:cxnSp>
      </p:grpSp>
      <p:sp>
        <p:nvSpPr>
          <p:cNvPr id="266" name="Rectangle 265"/>
          <p:cNvSpPr/>
          <p:nvPr/>
        </p:nvSpPr>
        <p:spPr bwMode="auto">
          <a:xfrm>
            <a:off x="785786" y="1780431"/>
            <a:ext cx="8143932" cy="3033367"/>
          </a:xfrm>
          <a:prstGeom prst="rect">
            <a:avLst/>
          </a:prstGeom>
          <a:solidFill>
            <a:schemeClr val="accent1">
              <a:alpha val="70000"/>
            </a:schemeClr>
          </a:solidFill>
          <a:ln w="12700" cap="sq" cmpd="sng" algn="ctr">
            <a:noFill/>
            <a:prstDash val="solid"/>
            <a:round/>
            <a:headEnd type="none" w="sm" len="sm"/>
            <a:tailEnd type="none" w="sm" len="sm"/>
          </a:ln>
          <a:effectLst>
            <a:softEdge rad="635000"/>
          </a:effectLst>
        </p:spPr>
        <p:txBody>
          <a:bodyPr vert="horz" wrap="square" lIns="84406" tIns="42203" rIns="84406" bIns="42203" numCol="1" rtlCol="1" anchor="t" anchorCtr="0" compatLnSpc="1">
            <a:prstTxWarp prst="textNoShape">
              <a:avLst/>
            </a:prstTxWarp>
          </a:bodyPr>
          <a:lstStyle/>
          <a:p>
            <a:pPr algn="l" rtl="0" fontAlgn="base">
              <a:spcBef>
                <a:spcPct val="0"/>
              </a:spcBef>
              <a:spcAft>
                <a:spcPct val="0"/>
              </a:spcAft>
            </a:pPr>
            <a:endParaRPr kumimoji="1" lang="fa-IR" sz="2215">
              <a:solidFill>
                <a:srgbClr val="000000"/>
              </a:solidFill>
              <a:latin typeface="Times New Roman" pitchFamily="18" charset="0"/>
            </a:endParaRPr>
          </a:p>
        </p:txBody>
      </p:sp>
      <p:pic>
        <p:nvPicPr>
          <p:cNvPr id="25" name="Picture 2" descr="key"/>
          <p:cNvPicPr>
            <a:picLocks noChangeAspect="1" noChangeArrowheads="1"/>
          </p:cNvPicPr>
          <p:nvPr/>
        </p:nvPicPr>
        <p:blipFill>
          <a:blip r:embed="rId6" cstate="screen">
            <a:clrChange>
              <a:clrFrom>
                <a:srgbClr val="000000"/>
              </a:clrFrom>
              <a:clrTo>
                <a:srgbClr val="000000">
                  <a:alpha val="0"/>
                </a:srgbClr>
              </a:clrTo>
            </a:clrChange>
            <a:extLst>
              <a:ext uri="{28A0092B-C50C-407E-A947-70E740481C1C}">
                <a14:useLocalDpi xmlns:a14="http://schemas.microsoft.com/office/drawing/2010/main"/>
              </a:ext>
            </a:extLst>
          </a:blip>
          <a:srcRect/>
          <a:stretch>
            <a:fillRect/>
          </a:stretch>
        </p:blipFill>
        <p:spPr bwMode="auto">
          <a:xfrm>
            <a:off x="316528" y="1341770"/>
            <a:ext cx="8607695" cy="2679462"/>
          </a:xfrm>
          <a:prstGeom prst="rect">
            <a:avLst/>
          </a:prstGeom>
          <a:ln>
            <a:noFill/>
          </a:ln>
          <a:effectLst>
            <a:outerShdw blurRad="292100" dist="139700" dir="2700000" algn="tl" rotWithShape="0">
              <a:srgbClr val="333333">
                <a:alpha val="65000"/>
              </a:srgbClr>
            </a:outerShdw>
          </a:effectLst>
        </p:spPr>
      </p:pic>
      <p:sp>
        <p:nvSpPr>
          <p:cNvPr id="26" name="Line 3"/>
          <p:cNvSpPr>
            <a:spLocks noChangeShapeType="1"/>
          </p:cNvSpPr>
          <p:nvPr/>
        </p:nvSpPr>
        <p:spPr bwMode="auto">
          <a:xfrm flipV="1">
            <a:off x="5831083" y="3153652"/>
            <a:ext cx="0" cy="844062"/>
          </a:xfrm>
          <a:prstGeom prst="line">
            <a:avLst/>
          </a:prstGeom>
          <a:noFill/>
          <a:ln w="76200">
            <a:solidFill>
              <a:srgbClr val="FF6600"/>
            </a:solidFill>
            <a:round/>
            <a:headEnd/>
            <a:tailEnd type="triangle" w="med" len="med"/>
          </a:ln>
          <a:effectLst/>
        </p:spPr>
        <p:txBody>
          <a:bodyPr lIns="71274" tIns="35636" rIns="71274" bIns="35636"/>
          <a:lstStyle/>
          <a:p>
            <a:endParaRPr lang="fa-IR" sz="1662">
              <a:solidFill>
                <a:srgbClr val="000000"/>
              </a:solidFill>
            </a:endParaRPr>
          </a:p>
        </p:txBody>
      </p:sp>
      <p:pic>
        <p:nvPicPr>
          <p:cNvPr id="27" name="Picture 2" descr="cam01 final copy"/>
          <p:cNvPicPr>
            <a:picLocks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a:off x="709394" y="3626829"/>
            <a:ext cx="3758618" cy="2416945"/>
          </a:xfrm>
          <a:prstGeom prst="roundRect">
            <a:avLst>
              <a:gd name="adj" fmla="val 8594"/>
            </a:avLst>
          </a:prstGeom>
          <a:solidFill>
            <a:srgbClr val="FFFFFF">
              <a:shade val="85000"/>
            </a:srgbClr>
          </a:solidFill>
          <a:ln>
            <a:noFill/>
          </a:ln>
          <a:effectLst>
            <a:reflection blurRad="6350" stA="50000" endA="300" endPos="55500" dist="50800" dir="5400000" sy="-100000" algn="bl" rotWithShape="0"/>
          </a:effectLst>
        </p:spPr>
      </p:pic>
    </p:spTree>
    <p:extLst>
      <p:ext uri="{BB962C8B-B14F-4D97-AF65-F5344CB8AC3E}">
        <p14:creationId xmlns:p14="http://schemas.microsoft.com/office/powerpoint/2010/main" val="22858453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2000"/>
                                        <p:tgtEl>
                                          <p:spTgt spid="25"/>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26"/>
                                        </p:tgtEl>
                                        <p:attrNameLst>
                                          <p:attrName>style.visibility</p:attrName>
                                        </p:attrNameLst>
                                      </p:cBhvr>
                                      <p:to>
                                        <p:strVal val="visible"/>
                                      </p:to>
                                    </p:set>
                                    <p:anim calcmode="lin" valueType="num">
                                      <p:cBhvr additive="base">
                                        <p:cTn id="12" dur="500" fill="hold"/>
                                        <p:tgtEl>
                                          <p:spTgt spid="26"/>
                                        </p:tgtEl>
                                        <p:attrNameLst>
                                          <p:attrName>ppt_x</p:attrName>
                                        </p:attrNameLst>
                                      </p:cBhvr>
                                      <p:tavLst>
                                        <p:tav tm="0">
                                          <p:val>
                                            <p:strVal val="#ppt_x"/>
                                          </p:val>
                                        </p:tav>
                                        <p:tav tm="100000">
                                          <p:val>
                                            <p:strVal val="#ppt_x"/>
                                          </p:val>
                                        </p:tav>
                                      </p:tavLst>
                                    </p:anim>
                                    <p:anim calcmode="lin" valueType="num">
                                      <p:cBhvr additive="base">
                                        <p:cTn id="13" dur="500" fill="hold"/>
                                        <p:tgtEl>
                                          <p:spTgt spid="26"/>
                                        </p:tgtEl>
                                        <p:attrNameLst>
                                          <p:attrName>ppt_y</p:attrName>
                                        </p:attrNameLst>
                                      </p:cBhvr>
                                      <p:tavLst>
                                        <p:tav tm="0">
                                          <p:val>
                                            <p:strVal val="1+#ppt_h/2"/>
                                          </p:val>
                                        </p:tav>
                                        <p:tav tm="100000">
                                          <p:val>
                                            <p:strVal val="#ppt_y"/>
                                          </p:val>
                                        </p:tav>
                                      </p:tavLst>
                                    </p:anim>
                                  </p:childTnLst>
                                </p:cTn>
                              </p:par>
                              <p:par>
                                <p:cTn id="14" presetID="2" presetClass="entr" presetSubtype="4" fill="hold" nodeType="withEffect">
                                  <p:stCondLst>
                                    <p:cond delay="0"/>
                                  </p:stCondLst>
                                  <p:childTnLst>
                                    <p:set>
                                      <p:cBhvr>
                                        <p:cTn id="15" dur="1" fill="hold">
                                          <p:stCondLst>
                                            <p:cond delay="0"/>
                                          </p:stCondLst>
                                        </p:cTn>
                                        <p:tgtEl>
                                          <p:spTgt spid="27"/>
                                        </p:tgtEl>
                                        <p:attrNameLst>
                                          <p:attrName>style.visibility</p:attrName>
                                        </p:attrNameLst>
                                      </p:cBhvr>
                                      <p:to>
                                        <p:strVal val="visible"/>
                                      </p:to>
                                    </p:set>
                                    <p:anim calcmode="lin" valueType="num">
                                      <p:cBhvr additive="base">
                                        <p:cTn id="16" dur="500" fill="hold"/>
                                        <p:tgtEl>
                                          <p:spTgt spid="27"/>
                                        </p:tgtEl>
                                        <p:attrNameLst>
                                          <p:attrName>ppt_x</p:attrName>
                                        </p:attrNameLst>
                                      </p:cBhvr>
                                      <p:tavLst>
                                        <p:tav tm="0">
                                          <p:val>
                                            <p:strVal val="#ppt_x"/>
                                          </p:val>
                                        </p:tav>
                                        <p:tav tm="100000">
                                          <p:val>
                                            <p:strVal val="#ppt_x"/>
                                          </p:val>
                                        </p:tav>
                                      </p:tavLst>
                                    </p:anim>
                                    <p:anim calcmode="lin" valueType="num">
                                      <p:cBhvr additive="base">
                                        <p:cTn id="17" dur="500" fill="hold"/>
                                        <p:tgtEl>
                                          <p:spTgt spid="2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66"/>
          <p:cNvGrpSpPr/>
          <p:nvPr/>
        </p:nvGrpSpPr>
        <p:grpSpPr>
          <a:xfrm>
            <a:off x="0" y="263769"/>
            <a:ext cx="9144000" cy="6327790"/>
            <a:chOff x="0" y="0"/>
            <a:chExt cx="9144000" cy="6855106"/>
          </a:xfrm>
        </p:grpSpPr>
        <p:pic>
          <p:nvPicPr>
            <p:cNvPr id="3" name="Picture 2" descr="E:\baft farsoode\ax\pic\bird%20view.jpg"/>
            <p:cNvPicPr>
              <a:picLocks noChangeAspect="1" noChangeArrowheads="1"/>
            </p:cNvPicPr>
            <p:nvPr/>
          </p:nvPicPr>
          <p:blipFill>
            <a:blip r:embed="rId2">
              <a:clrChange>
                <a:clrFrom>
                  <a:srgbClr val="000000"/>
                </a:clrFrom>
                <a:clrTo>
                  <a:srgbClr val="000000">
                    <a:alpha val="0"/>
                  </a:srgbClr>
                </a:clrTo>
              </a:clrChange>
              <a:duotone>
                <a:schemeClr val="accent6">
                  <a:shade val="45000"/>
                  <a:satMod val="135000"/>
                </a:schemeClr>
                <a:prstClr val="white"/>
              </a:duotone>
              <a:lum bright="20000" contrast="-75000"/>
            </a:blip>
            <a:srcRect/>
            <a:stretch>
              <a:fillRect/>
            </a:stretch>
          </p:blipFill>
          <p:spPr bwMode="auto">
            <a:xfrm>
              <a:off x="0" y="2694698"/>
              <a:ext cx="9144000" cy="4160408"/>
            </a:xfrm>
            <a:prstGeom prst="rect">
              <a:avLst/>
            </a:prstGeom>
            <a:ln>
              <a:noFill/>
            </a:ln>
            <a:effectLst>
              <a:outerShdw blurRad="50800" dist="50800" dir="2700000" algn="tl" rotWithShape="0">
                <a:schemeClr val="tx1">
                  <a:alpha val="40000"/>
                </a:schemeClr>
              </a:outerShdw>
            </a:effectLst>
          </p:spPr>
        </p:pic>
        <p:grpSp>
          <p:nvGrpSpPr>
            <p:cNvPr id="4" name="Group 259"/>
            <p:cNvGrpSpPr/>
            <p:nvPr/>
          </p:nvGrpSpPr>
          <p:grpSpPr>
            <a:xfrm flipV="1">
              <a:off x="271048" y="857232"/>
              <a:ext cx="5944026" cy="4143404"/>
              <a:chOff x="-236" y="1676402"/>
              <a:chExt cx="5944026" cy="5181601"/>
            </a:xfrm>
          </p:grpSpPr>
          <p:sp>
            <p:nvSpPr>
              <p:cNvPr id="250" name="Rectangle 25"/>
              <p:cNvSpPr>
                <a:spLocks noChangeArrowheads="1"/>
              </p:cNvSpPr>
              <p:nvPr/>
            </p:nvSpPr>
            <p:spPr bwMode="auto">
              <a:xfrm>
                <a:off x="329988" y="4038602"/>
                <a:ext cx="165112" cy="2667001"/>
              </a:xfrm>
              <a:prstGeom prst="rect">
                <a:avLst/>
              </a:prstGeom>
              <a:gradFill rotWithShape="1">
                <a:gsLst>
                  <a:gs pos="0">
                    <a:schemeClr val="bg1">
                      <a:lumMod val="65000"/>
                    </a:schemeClr>
                  </a:gs>
                  <a:gs pos="100000">
                    <a:srgbClr val="FFFFCC"/>
                  </a:gs>
                </a:gsLst>
                <a:lin ang="5400000" scaled="1"/>
              </a:gradFill>
              <a:ln w="9525">
                <a:noFill/>
                <a:miter lim="800000"/>
                <a:headEnd/>
                <a:tailEnd/>
              </a:ln>
              <a:effectLst/>
            </p:spPr>
            <p:txBody>
              <a:bodyPr wrap="none" anchor="ctr"/>
              <a:lstStyle/>
              <a:p>
                <a:pPr>
                  <a:defRPr/>
                </a:pPr>
                <a:endParaRPr lang="fa-IR" sz="1662" kern="0">
                  <a:solidFill>
                    <a:sysClr val="windowText" lastClr="000000"/>
                  </a:solidFill>
                </a:endParaRPr>
              </a:p>
            </p:txBody>
          </p:sp>
          <p:sp>
            <p:nvSpPr>
              <p:cNvPr id="251" name="Rectangle 26"/>
              <p:cNvSpPr>
                <a:spLocks noChangeArrowheads="1"/>
              </p:cNvSpPr>
              <p:nvPr/>
            </p:nvSpPr>
            <p:spPr bwMode="auto">
              <a:xfrm>
                <a:off x="164876" y="6400803"/>
                <a:ext cx="3219681" cy="152400"/>
              </a:xfrm>
              <a:prstGeom prst="rect">
                <a:avLst/>
              </a:prstGeom>
              <a:gradFill rotWithShape="1">
                <a:gsLst>
                  <a:gs pos="0">
                    <a:srgbClr val="FFFFCC"/>
                  </a:gs>
                  <a:gs pos="100000">
                    <a:srgbClr val="FFFFCC">
                      <a:gamma/>
                      <a:shade val="46275"/>
                      <a:invGamma/>
                    </a:srgbClr>
                  </a:gs>
                </a:gsLst>
                <a:lin ang="0" scaled="1"/>
              </a:gradFill>
              <a:ln w="9525">
                <a:noFill/>
                <a:miter lim="800000"/>
                <a:headEnd/>
                <a:tailEnd/>
              </a:ln>
              <a:effectLst/>
            </p:spPr>
            <p:txBody>
              <a:bodyPr wrap="none" anchor="ctr"/>
              <a:lstStyle/>
              <a:p>
                <a:pPr>
                  <a:defRPr/>
                </a:pPr>
                <a:endParaRPr lang="fa-IR" sz="1662" kern="0">
                  <a:solidFill>
                    <a:sysClr val="windowText" lastClr="000000"/>
                  </a:solidFill>
                </a:endParaRPr>
              </a:p>
            </p:txBody>
          </p:sp>
          <p:sp>
            <p:nvSpPr>
              <p:cNvPr id="252" name="Rectangle 27"/>
              <p:cNvSpPr>
                <a:spLocks noChangeArrowheads="1"/>
              </p:cNvSpPr>
              <p:nvPr/>
            </p:nvSpPr>
            <p:spPr bwMode="auto">
              <a:xfrm>
                <a:off x="495100" y="5791203"/>
                <a:ext cx="82556" cy="609600"/>
              </a:xfrm>
              <a:prstGeom prst="rect">
                <a:avLst/>
              </a:prstGeom>
              <a:solidFill>
                <a:srgbClr val="CC9900"/>
              </a:solidFill>
              <a:ln w="9525">
                <a:noFill/>
                <a:miter lim="800000"/>
                <a:headEnd/>
                <a:tailEnd/>
              </a:ln>
              <a:effectLst/>
            </p:spPr>
            <p:txBody>
              <a:bodyPr wrap="none" anchor="ctr"/>
              <a:lstStyle/>
              <a:p>
                <a:pPr>
                  <a:defRPr/>
                </a:pPr>
                <a:endParaRPr lang="fa-IR" sz="1662" kern="0">
                  <a:solidFill>
                    <a:sysClr val="windowText" lastClr="000000"/>
                  </a:solidFill>
                </a:endParaRPr>
              </a:p>
            </p:txBody>
          </p:sp>
          <p:sp>
            <p:nvSpPr>
              <p:cNvPr id="253" name="Rectangle 28"/>
              <p:cNvSpPr>
                <a:spLocks noChangeArrowheads="1"/>
              </p:cNvSpPr>
              <p:nvPr/>
            </p:nvSpPr>
            <p:spPr bwMode="auto">
              <a:xfrm rot="5400000">
                <a:off x="828501" y="6073757"/>
                <a:ext cx="76200" cy="577891"/>
              </a:xfrm>
              <a:prstGeom prst="rect">
                <a:avLst/>
              </a:prstGeom>
              <a:solidFill>
                <a:srgbClr val="CC9900"/>
              </a:solidFill>
              <a:ln w="9525">
                <a:noFill/>
                <a:miter lim="800000"/>
                <a:headEnd/>
                <a:tailEnd/>
              </a:ln>
              <a:effectLst/>
            </p:spPr>
            <p:txBody>
              <a:bodyPr wrap="none" anchor="ctr"/>
              <a:lstStyle/>
              <a:p>
                <a:pPr>
                  <a:defRPr/>
                </a:pPr>
                <a:endParaRPr lang="fa-IR" sz="1662" kern="0">
                  <a:solidFill>
                    <a:sysClr val="windowText" lastClr="000000"/>
                  </a:solidFill>
                </a:endParaRPr>
              </a:p>
            </p:txBody>
          </p:sp>
          <p:sp>
            <p:nvSpPr>
              <p:cNvPr id="254" name="Line 29"/>
              <p:cNvSpPr>
                <a:spLocks noChangeShapeType="1"/>
              </p:cNvSpPr>
              <p:nvPr/>
            </p:nvSpPr>
            <p:spPr bwMode="auto">
              <a:xfrm>
                <a:off x="3384557" y="6477003"/>
                <a:ext cx="1568562" cy="0"/>
              </a:xfrm>
              <a:prstGeom prst="line">
                <a:avLst/>
              </a:prstGeom>
              <a:ln w="12700">
                <a:prstDash val="sysDot"/>
                <a:headEnd/>
                <a:tailEnd/>
              </a:ln>
            </p:spPr>
            <p:style>
              <a:lnRef idx="1">
                <a:schemeClr val="dk1"/>
              </a:lnRef>
              <a:fillRef idx="0">
                <a:schemeClr val="dk1"/>
              </a:fillRef>
              <a:effectRef idx="0">
                <a:schemeClr val="dk1"/>
              </a:effectRef>
              <a:fontRef idx="minor">
                <a:schemeClr val="tx1"/>
              </a:fontRef>
            </p:style>
            <p:txBody>
              <a:bodyPr/>
              <a:lstStyle/>
              <a:p>
                <a:pPr>
                  <a:defRPr/>
                </a:pPr>
                <a:endParaRPr lang="fa-IR" sz="1662" kern="0">
                  <a:solidFill>
                    <a:sysClr val="windowText" lastClr="000000"/>
                  </a:solidFill>
                </a:endParaRPr>
              </a:p>
            </p:txBody>
          </p:sp>
          <p:sp>
            <p:nvSpPr>
              <p:cNvPr id="255" name="Line 30"/>
              <p:cNvSpPr>
                <a:spLocks noChangeShapeType="1"/>
              </p:cNvSpPr>
              <p:nvPr/>
            </p:nvSpPr>
            <p:spPr bwMode="auto">
              <a:xfrm>
                <a:off x="3384557" y="6553203"/>
                <a:ext cx="2559233" cy="0"/>
              </a:xfrm>
              <a:prstGeom prst="line">
                <a:avLst/>
              </a:prstGeom>
              <a:ln w="19050">
                <a:prstDash val="sysDot"/>
                <a:headEnd/>
                <a:tailEnd/>
              </a:ln>
            </p:spPr>
            <p:style>
              <a:lnRef idx="1">
                <a:schemeClr val="accent1"/>
              </a:lnRef>
              <a:fillRef idx="0">
                <a:schemeClr val="accent1"/>
              </a:fillRef>
              <a:effectRef idx="0">
                <a:schemeClr val="accent1"/>
              </a:effectRef>
              <a:fontRef idx="minor">
                <a:schemeClr val="tx1"/>
              </a:fontRef>
            </p:style>
            <p:txBody>
              <a:bodyPr/>
              <a:lstStyle/>
              <a:p>
                <a:pPr>
                  <a:defRPr/>
                </a:pPr>
                <a:endParaRPr lang="fa-IR" sz="1662" kern="0">
                  <a:solidFill>
                    <a:sysClr val="windowText" lastClr="000000"/>
                  </a:solidFill>
                </a:endParaRPr>
              </a:p>
            </p:txBody>
          </p:sp>
          <p:sp>
            <p:nvSpPr>
              <p:cNvPr id="256" name="Line 32"/>
              <p:cNvSpPr>
                <a:spLocks noChangeShapeType="1"/>
              </p:cNvSpPr>
              <p:nvPr/>
            </p:nvSpPr>
            <p:spPr bwMode="auto">
              <a:xfrm flipH="1">
                <a:off x="-236" y="6477003"/>
                <a:ext cx="3384793" cy="0"/>
              </a:xfrm>
              <a:prstGeom prst="line">
                <a:avLst/>
              </a:prstGeom>
              <a:noFill/>
              <a:ln w="22225">
                <a:solidFill>
                  <a:srgbClr val="9383B3"/>
                </a:solidFill>
                <a:prstDash val="sysDot"/>
                <a:round/>
                <a:headEnd/>
                <a:tailEnd/>
              </a:ln>
              <a:effectLst/>
            </p:spPr>
            <p:txBody>
              <a:bodyPr/>
              <a:lstStyle/>
              <a:p>
                <a:pPr>
                  <a:defRPr/>
                </a:pPr>
                <a:endParaRPr lang="fa-IR" sz="1662" kern="0">
                  <a:solidFill>
                    <a:sysClr val="windowText" lastClr="000000"/>
                  </a:solidFill>
                </a:endParaRPr>
              </a:p>
            </p:txBody>
          </p:sp>
          <p:sp>
            <p:nvSpPr>
              <p:cNvPr id="257" name="Line 33"/>
              <p:cNvSpPr>
                <a:spLocks noChangeShapeType="1"/>
              </p:cNvSpPr>
              <p:nvPr/>
            </p:nvSpPr>
            <p:spPr bwMode="auto">
              <a:xfrm flipV="1">
                <a:off x="412544" y="4038602"/>
                <a:ext cx="0" cy="2819401"/>
              </a:xfrm>
              <a:prstGeom prst="line">
                <a:avLst/>
              </a:prstGeom>
              <a:noFill/>
              <a:ln w="22225">
                <a:solidFill>
                  <a:srgbClr val="9383B3"/>
                </a:solidFill>
                <a:prstDash val="sysDot"/>
                <a:round/>
                <a:headEnd/>
                <a:tailEnd/>
              </a:ln>
              <a:effectLst/>
            </p:spPr>
            <p:txBody>
              <a:bodyPr/>
              <a:lstStyle/>
              <a:p>
                <a:pPr>
                  <a:defRPr/>
                </a:pPr>
                <a:endParaRPr lang="fa-IR" sz="1662" kern="0">
                  <a:solidFill>
                    <a:sysClr val="windowText" lastClr="000000"/>
                  </a:solidFill>
                </a:endParaRPr>
              </a:p>
            </p:txBody>
          </p:sp>
          <p:sp>
            <p:nvSpPr>
              <p:cNvPr id="258" name="Line 34"/>
              <p:cNvSpPr>
                <a:spLocks noChangeShapeType="1"/>
              </p:cNvSpPr>
              <p:nvPr/>
            </p:nvSpPr>
            <p:spPr bwMode="auto">
              <a:xfrm flipV="1">
                <a:off x="412544" y="2362202"/>
                <a:ext cx="0" cy="1676400"/>
              </a:xfrm>
              <a:prstGeom prst="line">
                <a:avLst/>
              </a:prstGeom>
              <a:ln w="12700">
                <a:prstDash val="sysDot"/>
                <a:headEnd/>
                <a:tailEnd/>
              </a:ln>
            </p:spPr>
            <p:style>
              <a:lnRef idx="1">
                <a:schemeClr val="dk1"/>
              </a:lnRef>
              <a:fillRef idx="0">
                <a:schemeClr val="dk1"/>
              </a:fillRef>
              <a:effectRef idx="0">
                <a:schemeClr val="dk1"/>
              </a:effectRef>
              <a:fontRef idx="minor">
                <a:schemeClr val="tx1"/>
              </a:fontRef>
            </p:style>
            <p:txBody>
              <a:bodyPr/>
              <a:lstStyle/>
              <a:p>
                <a:pPr>
                  <a:defRPr/>
                </a:pPr>
                <a:endParaRPr lang="fa-IR" sz="1662" kern="0">
                  <a:solidFill>
                    <a:sysClr val="windowText" lastClr="000000"/>
                  </a:solidFill>
                </a:endParaRPr>
              </a:p>
            </p:txBody>
          </p:sp>
          <p:sp>
            <p:nvSpPr>
              <p:cNvPr id="259" name="Line 35"/>
              <p:cNvSpPr>
                <a:spLocks noChangeShapeType="1"/>
              </p:cNvSpPr>
              <p:nvPr/>
            </p:nvSpPr>
            <p:spPr bwMode="auto">
              <a:xfrm flipV="1">
                <a:off x="329988" y="1676402"/>
                <a:ext cx="0" cy="2362200"/>
              </a:xfrm>
              <a:prstGeom prst="line">
                <a:avLst/>
              </a:prstGeom>
              <a:ln w="19050">
                <a:prstDash val="sysDot"/>
                <a:headEnd/>
                <a:tailEnd/>
              </a:ln>
            </p:spPr>
            <p:style>
              <a:lnRef idx="1">
                <a:schemeClr val="accent1"/>
              </a:lnRef>
              <a:fillRef idx="0">
                <a:schemeClr val="accent1"/>
              </a:fillRef>
              <a:effectRef idx="0">
                <a:schemeClr val="accent1"/>
              </a:effectRef>
              <a:fontRef idx="minor">
                <a:schemeClr val="tx1"/>
              </a:fontRef>
            </p:style>
            <p:txBody>
              <a:bodyPr/>
              <a:lstStyle/>
              <a:p>
                <a:pPr>
                  <a:defRPr/>
                </a:pPr>
                <a:endParaRPr lang="fa-IR" sz="1662" kern="0">
                  <a:solidFill>
                    <a:sysClr val="windowText" lastClr="000000"/>
                  </a:solidFill>
                </a:endParaRPr>
              </a:p>
            </p:txBody>
          </p:sp>
        </p:grpSp>
        <p:grpSp>
          <p:nvGrpSpPr>
            <p:cNvPr id="5" name="Group 15"/>
            <p:cNvGrpSpPr/>
            <p:nvPr/>
          </p:nvGrpSpPr>
          <p:grpSpPr>
            <a:xfrm>
              <a:off x="67432" y="538679"/>
              <a:ext cx="5218950" cy="3318948"/>
              <a:chOff x="73051" y="538679"/>
              <a:chExt cx="5653862" cy="3318948"/>
            </a:xfrm>
          </p:grpSpPr>
          <p:sp>
            <p:nvSpPr>
              <p:cNvPr id="7" name="Rectangle 6"/>
              <p:cNvSpPr/>
              <p:nvPr/>
            </p:nvSpPr>
            <p:spPr>
              <a:xfrm>
                <a:off x="1824455" y="538679"/>
                <a:ext cx="3902458" cy="407750"/>
              </a:xfrm>
              <a:prstGeom prst="rect">
                <a:avLst/>
              </a:prstGeom>
            </p:spPr>
            <p:txBody>
              <a:bodyPr wrap="none">
                <a:spAutoFit/>
              </a:bodyPr>
              <a:lstStyle/>
              <a:p>
                <a:pPr>
                  <a:defRPr/>
                </a:pPr>
                <a:r>
                  <a:rPr lang="en-US" sz="1846" b="1" kern="0" dirty="0">
                    <a:ln w="10541" cmpd="sng">
                      <a:solidFill>
                        <a:srgbClr val="EAEAEA">
                          <a:shade val="88000"/>
                          <a:satMod val="110000"/>
                        </a:srgbClr>
                      </a:solidFill>
                      <a:prstDash val="solid"/>
                    </a:ln>
                    <a:gradFill>
                      <a:gsLst>
                        <a:gs pos="0">
                          <a:srgbClr val="EAEAEA">
                            <a:tint val="40000"/>
                            <a:satMod val="250000"/>
                          </a:srgbClr>
                        </a:gs>
                        <a:gs pos="9000">
                          <a:srgbClr val="EAEAEA">
                            <a:tint val="52000"/>
                            <a:satMod val="300000"/>
                          </a:srgbClr>
                        </a:gs>
                        <a:gs pos="50000">
                          <a:srgbClr val="EAEAEA">
                            <a:shade val="20000"/>
                            <a:satMod val="300000"/>
                          </a:srgbClr>
                        </a:gs>
                        <a:gs pos="79000">
                          <a:srgbClr val="EAEAEA">
                            <a:tint val="52000"/>
                            <a:satMod val="300000"/>
                          </a:srgbClr>
                        </a:gs>
                        <a:gs pos="100000">
                          <a:srgbClr val="EAEAEA">
                            <a:tint val="40000"/>
                            <a:satMod val="250000"/>
                          </a:srgbClr>
                        </a:gs>
                      </a:gsLst>
                      <a:lin ang="5400000"/>
                    </a:gradFill>
                    <a:latin typeface="BankGothic Lt BT" pitchFamily="34" charset="0"/>
                  </a:rPr>
                  <a:t>(</a:t>
                </a:r>
                <a:r>
                  <a:rPr lang="en-US" sz="1846" b="1" kern="0" dirty="0" err="1">
                    <a:ln w="10541" cmpd="sng">
                      <a:solidFill>
                        <a:srgbClr val="EAEAEA">
                          <a:shade val="88000"/>
                          <a:satMod val="110000"/>
                        </a:srgbClr>
                      </a:solidFill>
                      <a:prstDash val="solid"/>
                    </a:ln>
                    <a:gradFill>
                      <a:gsLst>
                        <a:gs pos="0">
                          <a:srgbClr val="EAEAEA">
                            <a:tint val="40000"/>
                            <a:satMod val="250000"/>
                          </a:srgbClr>
                        </a:gs>
                        <a:gs pos="9000">
                          <a:srgbClr val="EAEAEA">
                            <a:tint val="52000"/>
                            <a:satMod val="300000"/>
                          </a:srgbClr>
                        </a:gs>
                        <a:gs pos="50000">
                          <a:srgbClr val="EAEAEA">
                            <a:shade val="20000"/>
                            <a:satMod val="300000"/>
                          </a:srgbClr>
                        </a:gs>
                        <a:gs pos="79000">
                          <a:srgbClr val="EAEAEA">
                            <a:tint val="52000"/>
                            <a:satMod val="300000"/>
                          </a:srgbClr>
                        </a:gs>
                        <a:gs pos="100000">
                          <a:srgbClr val="EAEAEA">
                            <a:tint val="40000"/>
                            <a:satMod val="250000"/>
                          </a:srgbClr>
                        </a:gs>
                      </a:gsLst>
                      <a:lin ang="5400000"/>
                    </a:gradFill>
                    <a:latin typeface="BankGothic Lt BT" pitchFamily="34" charset="0"/>
                  </a:rPr>
                  <a:t>beinolharamein</a:t>
                </a:r>
                <a:r>
                  <a:rPr lang="en-US" sz="1846" b="1" kern="0" dirty="0">
                    <a:ln w="10541" cmpd="sng">
                      <a:solidFill>
                        <a:srgbClr val="EAEAEA">
                          <a:shade val="88000"/>
                          <a:satMod val="110000"/>
                        </a:srgbClr>
                      </a:solidFill>
                      <a:prstDash val="solid"/>
                    </a:ln>
                    <a:gradFill>
                      <a:gsLst>
                        <a:gs pos="0">
                          <a:srgbClr val="EAEAEA">
                            <a:tint val="40000"/>
                            <a:satMod val="250000"/>
                          </a:srgbClr>
                        </a:gs>
                        <a:gs pos="9000">
                          <a:srgbClr val="EAEAEA">
                            <a:tint val="52000"/>
                            <a:satMod val="300000"/>
                          </a:srgbClr>
                        </a:gs>
                        <a:gs pos="50000">
                          <a:srgbClr val="EAEAEA">
                            <a:shade val="20000"/>
                            <a:satMod val="300000"/>
                          </a:srgbClr>
                        </a:gs>
                        <a:gs pos="79000">
                          <a:srgbClr val="EAEAEA">
                            <a:tint val="52000"/>
                            <a:satMod val="300000"/>
                          </a:srgbClr>
                        </a:gs>
                        <a:gs pos="100000">
                          <a:srgbClr val="EAEAEA">
                            <a:tint val="40000"/>
                            <a:satMod val="250000"/>
                          </a:srgbClr>
                        </a:gs>
                      </a:gsLst>
                      <a:lin ang="5400000"/>
                    </a:gradFill>
                    <a:latin typeface="BankGothic Lt BT" pitchFamily="34" charset="0"/>
                  </a:rPr>
                  <a:t> of shiraz)</a:t>
                </a:r>
                <a:endParaRPr lang="fa-IR" sz="1846" b="1" kern="0" dirty="0">
                  <a:ln w="10541" cmpd="sng">
                    <a:solidFill>
                      <a:srgbClr val="EAEAEA">
                        <a:shade val="88000"/>
                        <a:satMod val="110000"/>
                      </a:srgbClr>
                    </a:solidFill>
                    <a:prstDash val="solid"/>
                  </a:ln>
                  <a:gradFill>
                    <a:gsLst>
                      <a:gs pos="0">
                        <a:srgbClr val="EAEAEA">
                          <a:tint val="40000"/>
                          <a:satMod val="250000"/>
                        </a:srgbClr>
                      </a:gs>
                      <a:gs pos="9000">
                        <a:srgbClr val="EAEAEA">
                          <a:tint val="52000"/>
                          <a:satMod val="300000"/>
                        </a:srgbClr>
                      </a:gs>
                      <a:gs pos="50000">
                        <a:srgbClr val="EAEAEA">
                          <a:shade val="20000"/>
                          <a:satMod val="300000"/>
                        </a:srgbClr>
                      </a:gs>
                      <a:gs pos="79000">
                        <a:srgbClr val="EAEAEA">
                          <a:tint val="52000"/>
                          <a:satMod val="300000"/>
                        </a:srgbClr>
                      </a:gs>
                      <a:gs pos="100000">
                        <a:srgbClr val="EAEAEA">
                          <a:tint val="40000"/>
                          <a:satMod val="250000"/>
                        </a:srgbClr>
                      </a:gs>
                    </a:gsLst>
                    <a:lin ang="5400000"/>
                  </a:gradFill>
                  <a:latin typeface="BankGothic Lt BT" pitchFamily="34" charset="0"/>
                </a:endParaRPr>
              </a:p>
            </p:txBody>
          </p:sp>
          <p:sp>
            <p:nvSpPr>
              <p:cNvPr id="8" name="Rectangle 7"/>
              <p:cNvSpPr/>
              <p:nvPr/>
            </p:nvSpPr>
            <p:spPr>
              <a:xfrm rot="16200000">
                <a:off x="-1131431" y="2276027"/>
                <a:ext cx="2786082" cy="377118"/>
              </a:xfrm>
              <a:prstGeom prst="rect">
                <a:avLst/>
              </a:prstGeom>
            </p:spPr>
            <p:txBody>
              <a:bodyPr wrap="square">
                <a:spAutoFit/>
                <a:scene3d>
                  <a:camera prst="orthographicFront"/>
                  <a:lightRig rig="glow" dir="tl">
                    <a:rot lat="0" lon="0" rev="5400000"/>
                  </a:lightRig>
                </a:scene3d>
                <a:sp3d contourW="12700">
                  <a:bevelT w="25400" h="25400"/>
                  <a:contourClr>
                    <a:schemeClr val="accent6">
                      <a:shade val="73000"/>
                    </a:schemeClr>
                  </a:contourClr>
                </a:sp3d>
              </a:bodyPr>
              <a:lstStyle/>
              <a:p>
                <a:pPr algn="ctr"/>
                <a:r>
                  <a:rPr lang="fa-IR" sz="1662" b="1" dirty="0">
                    <a:ln w="11430"/>
                    <a:gradFill>
                      <a:gsLst>
                        <a:gs pos="0">
                          <a:srgbClr val="555555">
                            <a:tint val="90000"/>
                            <a:satMod val="120000"/>
                          </a:srgbClr>
                        </a:gs>
                        <a:gs pos="25000">
                          <a:srgbClr val="555555">
                            <a:tint val="93000"/>
                            <a:satMod val="120000"/>
                          </a:srgbClr>
                        </a:gs>
                        <a:gs pos="50000">
                          <a:srgbClr val="555555">
                            <a:shade val="89000"/>
                            <a:satMod val="110000"/>
                          </a:srgbClr>
                        </a:gs>
                        <a:gs pos="75000">
                          <a:srgbClr val="555555">
                            <a:tint val="93000"/>
                            <a:satMod val="120000"/>
                          </a:srgbClr>
                        </a:gs>
                        <a:gs pos="100000">
                          <a:srgbClr val="555555">
                            <a:tint val="90000"/>
                            <a:satMod val="120000"/>
                          </a:srgbClr>
                        </a:gs>
                      </a:gsLst>
                      <a:lin ang="5400000"/>
                    </a:gradFill>
                    <a:effectLst>
                      <a:outerShdw blurRad="80000" dist="40000" dir="5040000" algn="tl">
                        <a:srgbClr val="000000">
                          <a:alpha val="30000"/>
                        </a:srgbClr>
                      </a:outerShdw>
                    </a:effectLst>
                    <a:cs typeface="B Kamran" pitchFamily="2" charset="-78"/>
                  </a:rPr>
                  <a:t>بین الحرمین شیراز</a:t>
                </a:r>
              </a:p>
            </p:txBody>
          </p:sp>
        </p:grpSp>
        <p:pic>
          <p:nvPicPr>
            <p:cNvPr id="235" name="Picture 6" descr="شاهچراغ؛ شیراز؛ عکس از آنوبانینی">
              <a:hlinkClick r:id="rId3"/>
            </p:cNvPr>
            <p:cNvPicPr>
              <a:picLocks noChangeAspect="1" noChangeArrowheads="1"/>
            </p:cNvPicPr>
            <p:nvPr/>
          </p:nvPicPr>
          <p:blipFill>
            <a:blip r:embed="rId4">
              <a:clrChange>
                <a:clrFrom>
                  <a:srgbClr val="03030F"/>
                </a:clrFrom>
                <a:clrTo>
                  <a:srgbClr val="03030F">
                    <a:alpha val="0"/>
                  </a:srgbClr>
                </a:clrTo>
              </a:clrChange>
            </a:blip>
            <a:srcRect/>
            <a:stretch>
              <a:fillRect/>
            </a:stretch>
          </p:blipFill>
          <p:spPr bwMode="auto">
            <a:xfrm>
              <a:off x="7212343" y="285728"/>
              <a:ext cx="1931657" cy="1191187"/>
            </a:xfrm>
            <a:prstGeom prst="rect">
              <a:avLst/>
            </a:prstGeom>
            <a:ln>
              <a:noFill/>
            </a:ln>
            <a:effectLst>
              <a:outerShdw blurRad="50800" dist="38100" dir="2700000" algn="tl" rotWithShape="0">
                <a:prstClr val="black">
                  <a:alpha val="40000"/>
                </a:prstClr>
              </a:outerShdw>
              <a:softEdge rad="63500"/>
            </a:effectLst>
          </p:spPr>
        </p:pic>
        <p:pic>
          <p:nvPicPr>
            <p:cNvPr id="1028" name="Picture 4" descr="E:\baft farsoode\ax\pic\shahchw.jpg"/>
            <p:cNvPicPr>
              <a:picLocks noChangeAspect="1" noChangeArrowheads="1"/>
            </p:cNvPicPr>
            <p:nvPr/>
          </p:nvPicPr>
          <p:blipFill>
            <a:blip r:embed="rId5" cstate="screen">
              <a:clrChange>
                <a:clrFrom>
                  <a:srgbClr val="BEE2FA"/>
                </a:clrFrom>
                <a:clrTo>
                  <a:srgbClr val="BEE2FA">
                    <a:alpha val="0"/>
                  </a:srgbClr>
                </a:clrTo>
              </a:clrChange>
              <a:extLst>
                <a:ext uri="{28A0092B-C50C-407E-A947-70E740481C1C}">
                  <a14:useLocalDpi xmlns:a14="http://schemas.microsoft.com/office/drawing/2010/main"/>
                </a:ext>
              </a:extLst>
            </a:blip>
            <a:srcRect/>
            <a:stretch>
              <a:fillRect/>
            </a:stretch>
          </p:blipFill>
          <p:spPr bwMode="auto">
            <a:xfrm>
              <a:off x="0" y="0"/>
              <a:ext cx="1813436" cy="1464431"/>
            </a:xfrm>
            <a:prstGeom prst="rect">
              <a:avLst/>
            </a:prstGeom>
            <a:ln>
              <a:noFill/>
            </a:ln>
            <a:effectLst>
              <a:outerShdw blurRad="50800" dist="38100" dir="2700000" algn="tl" rotWithShape="0">
                <a:prstClr val="black">
                  <a:alpha val="40000"/>
                </a:prstClr>
              </a:outerShdw>
              <a:softEdge rad="63500"/>
            </a:effectLst>
          </p:spPr>
        </p:pic>
        <p:cxnSp>
          <p:nvCxnSpPr>
            <p:cNvPr id="263" name="Straight Connector 262"/>
            <p:cNvCxnSpPr/>
            <p:nvPr/>
          </p:nvCxnSpPr>
          <p:spPr bwMode="auto">
            <a:xfrm rot="5400000">
              <a:off x="-1535949" y="4179099"/>
              <a:ext cx="4071966" cy="1588"/>
            </a:xfrm>
            <a:prstGeom prst="line">
              <a:avLst/>
            </a:prstGeom>
            <a:ln cmpd="dbl">
              <a:solidFill>
                <a:srgbClr val="D1D1D1"/>
              </a:solidFill>
              <a:prstDash val="solid"/>
              <a:headEnd type="none" w="sm" len="sm"/>
              <a:tailEnd type="none" w="sm" len="sm"/>
            </a:ln>
          </p:spPr>
          <p:style>
            <a:lnRef idx="3">
              <a:schemeClr val="accent1"/>
            </a:lnRef>
            <a:fillRef idx="0">
              <a:schemeClr val="accent1"/>
            </a:fillRef>
            <a:effectRef idx="2">
              <a:schemeClr val="accent1"/>
            </a:effectRef>
            <a:fontRef idx="minor">
              <a:schemeClr val="tx1"/>
            </a:fontRef>
          </p:style>
        </p:cxnSp>
      </p:grpSp>
      <p:sp>
        <p:nvSpPr>
          <p:cNvPr id="266" name="Rectangle 265"/>
          <p:cNvSpPr/>
          <p:nvPr/>
        </p:nvSpPr>
        <p:spPr bwMode="auto">
          <a:xfrm>
            <a:off x="785786" y="1780431"/>
            <a:ext cx="8143932" cy="3033367"/>
          </a:xfrm>
          <a:prstGeom prst="rect">
            <a:avLst/>
          </a:prstGeom>
          <a:solidFill>
            <a:schemeClr val="accent1">
              <a:alpha val="70000"/>
            </a:schemeClr>
          </a:solidFill>
          <a:ln w="12700" cap="sq" cmpd="sng" algn="ctr">
            <a:noFill/>
            <a:prstDash val="solid"/>
            <a:round/>
            <a:headEnd type="none" w="sm" len="sm"/>
            <a:tailEnd type="none" w="sm" len="sm"/>
          </a:ln>
          <a:effectLst>
            <a:softEdge rad="635000"/>
          </a:effectLst>
        </p:spPr>
        <p:txBody>
          <a:bodyPr vert="horz" wrap="square" lIns="84406" tIns="42203" rIns="84406" bIns="42203" numCol="1" rtlCol="1" anchor="t" anchorCtr="0" compatLnSpc="1">
            <a:prstTxWarp prst="textNoShape">
              <a:avLst/>
            </a:prstTxWarp>
          </a:bodyPr>
          <a:lstStyle/>
          <a:p>
            <a:pPr algn="l" rtl="0" fontAlgn="base">
              <a:spcBef>
                <a:spcPct val="0"/>
              </a:spcBef>
              <a:spcAft>
                <a:spcPct val="0"/>
              </a:spcAft>
            </a:pPr>
            <a:endParaRPr kumimoji="1" lang="fa-IR" sz="2215">
              <a:solidFill>
                <a:srgbClr val="000000"/>
              </a:solidFill>
              <a:latin typeface="Times New Roman" pitchFamily="18" charset="0"/>
            </a:endParaRPr>
          </a:p>
        </p:txBody>
      </p:sp>
      <p:pic>
        <p:nvPicPr>
          <p:cNvPr id="25" name="Picture 2" descr="key"/>
          <p:cNvPicPr>
            <a:picLocks noChangeAspect="1" noChangeArrowheads="1"/>
          </p:cNvPicPr>
          <p:nvPr/>
        </p:nvPicPr>
        <p:blipFill>
          <a:blip r:embed="rId6" cstate="screen">
            <a:clrChange>
              <a:clrFrom>
                <a:srgbClr val="000000"/>
              </a:clrFrom>
              <a:clrTo>
                <a:srgbClr val="000000">
                  <a:alpha val="0"/>
                </a:srgbClr>
              </a:clrTo>
            </a:clrChange>
            <a:extLst>
              <a:ext uri="{28A0092B-C50C-407E-A947-70E740481C1C}">
                <a14:useLocalDpi xmlns:a14="http://schemas.microsoft.com/office/drawing/2010/main"/>
              </a:ext>
            </a:extLst>
          </a:blip>
          <a:srcRect/>
          <a:stretch>
            <a:fillRect/>
          </a:stretch>
        </p:blipFill>
        <p:spPr bwMode="auto">
          <a:xfrm>
            <a:off x="316528" y="1415793"/>
            <a:ext cx="8607695" cy="2679462"/>
          </a:xfrm>
          <a:prstGeom prst="rect">
            <a:avLst/>
          </a:prstGeom>
          <a:ln>
            <a:noFill/>
          </a:ln>
          <a:effectLst>
            <a:outerShdw blurRad="292100" dist="139700" dir="2700000" algn="tl" rotWithShape="0">
              <a:srgbClr val="333333">
                <a:alpha val="65000"/>
              </a:srgbClr>
            </a:outerShdw>
          </a:effectLst>
        </p:spPr>
      </p:pic>
      <p:sp>
        <p:nvSpPr>
          <p:cNvPr id="26" name="Line 3"/>
          <p:cNvSpPr>
            <a:spLocks noChangeShapeType="1"/>
          </p:cNvSpPr>
          <p:nvPr/>
        </p:nvSpPr>
        <p:spPr bwMode="auto">
          <a:xfrm rot="16200000" flipV="1">
            <a:off x="5689065" y="1962306"/>
            <a:ext cx="2476" cy="914400"/>
          </a:xfrm>
          <a:prstGeom prst="line">
            <a:avLst/>
          </a:prstGeom>
          <a:noFill/>
          <a:ln w="76200">
            <a:solidFill>
              <a:srgbClr val="FF6600"/>
            </a:solidFill>
            <a:round/>
            <a:headEnd/>
            <a:tailEnd type="triangle" w="med" len="med"/>
          </a:ln>
          <a:effectLst/>
        </p:spPr>
        <p:txBody>
          <a:bodyPr lIns="71274" tIns="35636" rIns="71274" bIns="35636"/>
          <a:lstStyle/>
          <a:p>
            <a:pPr>
              <a:defRPr/>
            </a:pPr>
            <a:endParaRPr lang="fa-IR" sz="1662" kern="0">
              <a:solidFill>
                <a:sysClr val="windowText" lastClr="000000"/>
              </a:solidFill>
            </a:endParaRPr>
          </a:p>
        </p:txBody>
      </p:sp>
      <p:pic>
        <p:nvPicPr>
          <p:cNvPr id="27" name="Picture 2" descr="New cam03 final 101 copy"/>
          <p:cNvPicPr>
            <a:picLocks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a:off x="747319" y="3692771"/>
            <a:ext cx="3714744" cy="2367113"/>
          </a:xfrm>
          <a:prstGeom prst="roundRect">
            <a:avLst>
              <a:gd name="adj" fmla="val 8594"/>
            </a:avLst>
          </a:prstGeom>
          <a:solidFill>
            <a:srgbClr val="FFFFFF">
              <a:shade val="85000"/>
            </a:srgbClr>
          </a:solidFill>
          <a:ln>
            <a:noFill/>
          </a:ln>
          <a:effectLst>
            <a:reflection blurRad="6350" stA="50000" endA="300" endPos="55500" dist="50800" dir="5400000" sy="-100000" algn="bl" rotWithShape="0"/>
          </a:effectLst>
        </p:spPr>
      </p:pic>
    </p:spTree>
    <p:extLst>
      <p:ext uri="{BB962C8B-B14F-4D97-AF65-F5344CB8AC3E}">
        <p14:creationId xmlns:p14="http://schemas.microsoft.com/office/powerpoint/2010/main" val="17512799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2000"/>
                                        <p:tgtEl>
                                          <p:spTgt spid="25"/>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26"/>
                                        </p:tgtEl>
                                        <p:attrNameLst>
                                          <p:attrName>style.visibility</p:attrName>
                                        </p:attrNameLst>
                                      </p:cBhvr>
                                      <p:to>
                                        <p:strVal val="visible"/>
                                      </p:to>
                                    </p:set>
                                    <p:anim calcmode="lin" valueType="num">
                                      <p:cBhvr additive="base">
                                        <p:cTn id="12" dur="500" fill="hold"/>
                                        <p:tgtEl>
                                          <p:spTgt spid="26"/>
                                        </p:tgtEl>
                                        <p:attrNameLst>
                                          <p:attrName>ppt_x</p:attrName>
                                        </p:attrNameLst>
                                      </p:cBhvr>
                                      <p:tavLst>
                                        <p:tav tm="0">
                                          <p:val>
                                            <p:strVal val="#ppt_x"/>
                                          </p:val>
                                        </p:tav>
                                        <p:tav tm="100000">
                                          <p:val>
                                            <p:strVal val="#ppt_x"/>
                                          </p:val>
                                        </p:tav>
                                      </p:tavLst>
                                    </p:anim>
                                    <p:anim calcmode="lin" valueType="num">
                                      <p:cBhvr additive="base">
                                        <p:cTn id="13" dur="500" fill="hold"/>
                                        <p:tgtEl>
                                          <p:spTgt spid="26"/>
                                        </p:tgtEl>
                                        <p:attrNameLst>
                                          <p:attrName>ppt_y</p:attrName>
                                        </p:attrNameLst>
                                      </p:cBhvr>
                                      <p:tavLst>
                                        <p:tav tm="0">
                                          <p:val>
                                            <p:strVal val="1+#ppt_h/2"/>
                                          </p:val>
                                        </p:tav>
                                        <p:tav tm="100000">
                                          <p:val>
                                            <p:strVal val="#ppt_y"/>
                                          </p:val>
                                        </p:tav>
                                      </p:tavLst>
                                    </p:anim>
                                  </p:childTnLst>
                                </p:cTn>
                              </p:par>
                              <p:par>
                                <p:cTn id="14" presetID="2" presetClass="entr" presetSubtype="4" fill="hold" nodeType="withEffect">
                                  <p:stCondLst>
                                    <p:cond delay="0"/>
                                  </p:stCondLst>
                                  <p:childTnLst>
                                    <p:set>
                                      <p:cBhvr>
                                        <p:cTn id="15" dur="1" fill="hold">
                                          <p:stCondLst>
                                            <p:cond delay="0"/>
                                          </p:stCondLst>
                                        </p:cTn>
                                        <p:tgtEl>
                                          <p:spTgt spid="27"/>
                                        </p:tgtEl>
                                        <p:attrNameLst>
                                          <p:attrName>style.visibility</p:attrName>
                                        </p:attrNameLst>
                                      </p:cBhvr>
                                      <p:to>
                                        <p:strVal val="visible"/>
                                      </p:to>
                                    </p:set>
                                    <p:anim calcmode="lin" valueType="num">
                                      <p:cBhvr additive="base">
                                        <p:cTn id="16" dur="500" fill="hold"/>
                                        <p:tgtEl>
                                          <p:spTgt spid="27"/>
                                        </p:tgtEl>
                                        <p:attrNameLst>
                                          <p:attrName>ppt_x</p:attrName>
                                        </p:attrNameLst>
                                      </p:cBhvr>
                                      <p:tavLst>
                                        <p:tav tm="0">
                                          <p:val>
                                            <p:strVal val="#ppt_x"/>
                                          </p:val>
                                        </p:tav>
                                        <p:tav tm="100000">
                                          <p:val>
                                            <p:strVal val="#ppt_x"/>
                                          </p:val>
                                        </p:tav>
                                      </p:tavLst>
                                    </p:anim>
                                    <p:anim calcmode="lin" valueType="num">
                                      <p:cBhvr additive="base">
                                        <p:cTn id="17" dur="500" fill="hold"/>
                                        <p:tgtEl>
                                          <p:spTgt spid="2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66"/>
          <p:cNvGrpSpPr/>
          <p:nvPr/>
        </p:nvGrpSpPr>
        <p:grpSpPr>
          <a:xfrm>
            <a:off x="0" y="263769"/>
            <a:ext cx="9144000" cy="6327790"/>
            <a:chOff x="0" y="0"/>
            <a:chExt cx="9144000" cy="6855106"/>
          </a:xfrm>
        </p:grpSpPr>
        <p:pic>
          <p:nvPicPr>
            <p:cNvPr id="3" name="Picture 2" descr="E:\baft farsoode\ax\pic\bird%20view.jpg"/>
            <p:cNvPicPr>
              <a:picLocks noChangeAspect="1" noChangeArrowheads="1"/>
            </p:cNvPicPr>
            <p:nvPr/>
          </p:nvPicPr>
          <p:blipFill>
            <a:blip r:embed="rId2">
              <a:clrChange>
                <a:clrFrom>
                  <a:srgbClr val="000000"/>
                </a:clrFrom>
                <a:clrTo>
                  <a:srgbClr val="000000">
                    <a:alpha val="0"/>
                  </a:srgbClr>
                </a:clrTo>
              </a:clrChange>
              <a:duotone>
                <a:schemeClr val="accent6">
                  <a:shade val="45000"/>
                  <a:satMod val="135000"/>
                </a:schemeClr>
                <a:prstClr val="white"/>
              </a:duotone>
              <a:lum bright="20000" contrast="-75000"/>
            </a:blip>
            <a:srcRect/>
            <a:stretch>
              <a:fillRect/>
            </a:stretch>
          </p:blipFill>
          <p:spPr bwMode="auto">
            <a:xfrm>
              <a:off x="0" y="2694698"/>
              <a:ext cx="9144000" cy="4160408"/>
            </a:xfrm>
            <a:prstGeom prst="rect">
              <a:avLst/>
            </a:prstGeom>
            <a:ln>
              <a:noFill/>
            </a:ln>
            <a:effectLst>
              <a:outerShdw blurRad="50800" dist="50800" dir="2700000" algn="tl" rotWithShape="0">
                <a:schemeClr val="tx1">
                  <a:alpha val="40000"/>
                </a:schemeClr>
              </a:outerShdw>
            </a:effectLst>
          </p:spPr>
        </p:pic>
        <p:grpSp>
          <p:nvGrpSpPr>
            <p:cNvPr id="4" name="Group 259"/>
            <p:cNvGrpSpPr/>
            <p:nvPr/>
          </p:nvGrpSpPr>
          <p:grpSpPr>
            <a:xfrm flipV="1">
              <a:off x="271048" y="857232"/>
              <a:ext cx="5944026" cy="4143404"/>
              <a:chOff x="-236" y="1676402"/>
              <a:chExt cx="5944026" cy="5181601"/>
            </a:xfrm>
          </p:grpSpPr>
          <p:sp>
            <p:nvSpPr>
              <p:cNvPr id="250" name="Rectangle 25"/>
              <p:cNvSpPr>
                <a:spLocks noChangeArrowheads="1"/>
              </p:cNvSpPr>
              <p:nvPr/>
            </p:nvSpPr>
            <p:spPr bwMode="auto">
              <a:xfrm>
                <a:off x="329988" y="4038602"/>
                <a:ext cx="165112" cy="2667001"/>
              </a:xfrm>
              <a:prstGeom prst="rect">
                <a:avLst/>
              </a:prstGeom>
              <a:gradFill rotWithShape="1">
                <a:gsLst>
                  <a:gs pos="0">
                    <a:schemeClr val="bg1">
                      <a:lumMod val="65000"/>
                    </a:schemeClr>
                  </a:gs>
                  <a:gs pos="100000">
                    <a:srgbClr val="FFFFCC"/>
                  </a:gs>
                </a:gsLst>
                <a:lin ang="5400000" scaled="1"/>
              </a:gradFill>
              <a:ln w="9525">
                <a:noFill/>
                <a:miter lim="800000"/>
                <a:headEnd/>
                <a:tailEnd/>
              </a:ln>
              <a:effectLst/>
            </p:spPr>
            <p:txBody>
              <a:bodyPr wrap="none" anchor="ctr"/>
              <a:lstStyle/>
              <a:p>
                <a:pPr>
                  <a:defRPr/>
                </a:pPr>
                <a:endParaRPr lang="fa-IR" sz="1662" kern="0">
                  <a:solidFill>
                    <a:sysClr val="windowText" lastClr="000000"/>
                  </a:solidFill>
                </a:endParaRPr>
              </a:p>
            </p:txBody>
          </p:sp>
          <p:sp>
            <p:nvSpPr>
              <p:cNvPr id="251" name="Rectangle 26"/>
              <p:cNvSpPr>
                <a:spLocks noChangeArrowheads="1"/>
              </p:cNvSpPr>
              <p:nvPr/>
            </p:nvSpPr>
            <p:spPr bwMode="auto">
              <a:xfrm>
                <a:off x="164876" y="6400803"/>
                <a:ext cx="3219681" cy="152400"/>
              </a:xfrm>
              <a:prstGeom prst="rect">
                <a:avLst/>
              </a:prstGeom>
              <a:gradFill rotWithShape="1">
                <a:gsLst>
                  <a:gs pos="0">
                    <a:srgbClr val="FFFFCC"/>
                  </a:gs>
                  <a:gs pos="100000">
                    <a:srgbClr val="FFFFCC">
                      <a:gamma/>
                      <a:shade val="46275"/>
                      <a:invGamma/>
                    </a:srgbClr>
                  </a:gs>
                </a:gsLst>
                <a:lin ang="0" scaled="1"/>
              </a:gradFill>
              <a:ln w="9525">
                <a:noFill/>
                <a:miter lim="800000"/>
                <a:headEnd/>
                <a:tailEnd/>
              </a:ln>
              <a:effectLst/>
            </p:spPr>
            <p:txBody>
              <a:bodyPr wrap="none" anchor="ctr"/>
              <a:lstStyle/>
              <a:p>
                <a:pPr>
                  <a:defRPr/>
                </a:pPr>
                <a:endParaRPr lang="fa-IR" sz="1662" kern="0">
                  <a:solidFill>
                    <a:sysClr val="windowText" lastClr="000000"/>
                  </a:solidFill>
                </a:endParaRPr>
              </a:p>
            </p:txBody>
          </p:sp>
          <p:sp>
            <p:nvSpPr>
              <p:cNvPr id="252" name="Rectangle 27"/>
              <p:cNvSpPr>
                <a:spLocks noChangeArrowheads="1"/>
              </p:cNvSpPr>
              <p:nvPr/>
            </p:nvSpPr>
            <p:spPr bwMode="auto">
              <a:xfrm>
                <a:off x="495100" y="5791203"/>
                <a:ext cx="82556" cy="609600"/>
              </a:xfrm>
              <a:prstGeom prst="rect">
                <a:avLst/>
              </a:prstGeom>
              <a:solidFill>
                <a:srgbClr val="CC9900"/>
              </a:solidFill>
              <a:ln w="9525">
                <a:noFill/>
                <a:miter lim="800000"/>
                <a:headEnd/>
                <a:tailEnd/>
              </a:ln>
              <a:effectLst/>
            </p:spPr>
            <p:txBody>
              <a:bodyPr wrap="none" anchor="ctr"/>
              <a:lstStyle/>
              <a:p>
                <a:pPr>
                  <a:defRPr/>
                </a:pPr>
                <a:endParaRPr lang="fa-IR" sz="1662" kern="0">
                  <a:solidFill>
                    <a:sysClr val="windowText" lastClr="000000"/>
                  </a:solidFill>
                </a:endParaRPr>
              </a:p>
            </p:txBody>
          </p:sp>
          <p:sp>
            <p:nvSpPr>
              <p:cNvPr id="253" name="Rectangle 28"/>
              <p:cNvSpPr>
                <a:spLocks noChangeArrowheads="1"/>
              </p:cNvSpPr>
              <p:nvPr/>
            </p:nvSpPr>
            <p:spPr bwMode="auto">
              <a:xfrm rot="5400000">
                <a:off x="828501" y="6073757"/>
                <a:ext cx="76200" cy="577891"/>
              </a:xfrm>
              <a:prstGeom prst="rect">
                <a:avLst/>
              </a:prstGeom>
              <a:solidFill>
                <a:srgbClr val="CC9900"/>
              </a:solidFill>
              <a:ln w="9525">
                <a:noFill/>
                <a:miter lim="800000"/>
                <a:headEnd/>
                <a:tailEnd/>
              </a:ln>
              <a:effectLst/>
            </p:spPr>
            <p:txBody>
              <a:bodyPr wrap="none" anchor="ctr"/>
              <a:lstStyle/>
              <a:p>
                <a:pPr>
                  <a:defRPr/>
                </a:pPr>
                <a:endParaRPr lang="fa-IR" sz="1662" kern="0">
                  <a:solidFill>
                    <a:sysClr val="windowText" lastClr="000000"/>
                  </a:solidFill>
                </a:endParaRPr>
              </a:p>
            </p:txBody>
          </p:sp>
          <p:sp>
            <p:nvSpPr>
              <p:cNvPr id="254" name="Line 29"/>
              <p:cNvSpPr>
                <a:spLocks noChangeShapeType="1"/>
              </p:cNvSpPr>
              <p:nvPr/>
            </p:nvSpPr>
            <p:spPr bwMode="auto">
              <a:xfrm>
                <a:off x="3384557" y="6477003"/>
                <a:ext cx="1568562" cy="0"/>
              </a:xfrm>
              <a:prstGeom prst="line">
                <a:avLst/>
              </a:prstGeom>
              <a:ln w="12700">
                <a:prstDash val="sysDot"/>
                <a:headEnd/>
                <a:tailEnd/>
              </a:ln>
            </p:spPr>
            <p:style>
              <a:lnRef idx="1">
                <a:schemeClr val="dk1"/>
              </a:lnRef>
              <a:fillRef idx="0">
                <a:schemeClr val="dk1"/>
              </a:fillRef>
              <a:effectRef idx="0">
                <a:schemeClr val="dk1"/>
              </a:effectRef>
              <a:fontRef idx="minor">
                <a:schemeClr val="tx1"/>
              </a:fontRef>
            </p:style>
            <p:txBody>
              <a:bodyPr/>
              <a:lstStyle/>
              <a:p>
                <a:pPr>
                  <a:defRPr/>
                </a:pPr>
                <a:endParaRPr lang="fa-IR" sz="1662" kern="0">
                  <a:solidFill>
                    <a:sysClr val="windowText" lastClr="000000"/>
                  </a:solidFill>
                </a:endParaRPr>
              </a:p>
            </p:txBody>
          </p:sp>
          <p:sp>
            <p:nvSpPr>
              <p:cNvPr id="255" name="Line 30"/>
              <p:cNvSpPr>
                <a:spLocks noChangeShapeType="1"/>
              </p:cNvSpPr>
              <p:nvPr/>
            </p:nvSpPr>
            <p:spPr bwMode="auto">
              <a:xfrm>
                <a:off x="3384557" y="6553203"/>
                <a:ext cx="2559233" cy="0"/>
              </a:xfrm>
              <a:prstGeom prst="line">
                <a:avLst/>
              </a:prstGeom>
              <a:ln w="19050">
                <a:prstDash val="sysDot"/>
                <a:headEnd/>
                <a:tailEnd/>
              </a:ln>
            </p:spPr>
            <p:style>
              <a:lnRef idx="1">
                <a:schemeClr val="accent1"/>
              </a:lnRef>
              <a:fillRef idx="0">
                <a:schemeClr val="accent1"/>
              </a:fillRef>
              <a:effectRef idx="0">
                <a:schemeClr val="accent1"/>
              </a:effectRef>
              <a:fontRef idx="minor">
                <a:schemeClr val="tx1"/>
              </a:fontRef>
            </p:style>
            <p:txBody>
              <a:bodyPr/>
              <a:lstStyle/>
              <a:p>
                <a:pPr>
                  <a:defRPr/>
                </a:pPr>
                <a:endParaRPr lang="fa-IR" sz="1662" kern="0">
                  <a:solidFill>
                    <a:sysClr val="windowText" lastClr="000000"/>
                  </a:solidFill>
                </a:endParaRPr>
              </a:p>
            </p:txBody>
          </p:sp>
          <p:sp>
            <p:nvSpPr>
              <p:cNvPr id="256" name="Line 32"/>
              <p:cNvSpPr>
                <a:spLocks noChangeShapeType="1"/>
              </p:cNvSpPr>
              <p:nvPr/>
            </p:nvSpPr>
            <p:spPr bwMode="auto">
              <a:xfrm flipH="1">
                <a:off x="-236" y="6477003"/>
                <a:ext cx="3384793" cy="0"/>
              </a:xfrm>
              <a:prstGeom prst="line">
                <a:avLst/>
              </a:prstGeom>
              <a:noFill/>
              <a:ln w="22225">
                <a:solidFill>
                  <a:srgbClr val="9383B3"/>
                </a:solidFill>
                <a:prstDash val="sysDot"/>
                <a:round/>
                <a:headEnd/>
                <a:tailEnd/>
              </a:ln>
              <a:effectLst/>
            </p:spPr>
            <p:txBody>
              <a:bodyPr/>
              <a:lstStyle/>
              <a:p>
                <a:pPr>
                  <a:defRPr/>
                </a:pPr>
                <a:endParaRPr lang="fa-IR" sz="1662" kern="0">
                  <a:solidFill>
                    <a:sysClr val="windowText" lastClr="000000"/>
                  </a:solidFill>
                </a:endParaRPr>
              </a:p>
            </p:txBody>
          </p:sp>
          <p:sp>
            <p:nvSpPr>
              <p:cNvPr id="257" name="Line 33"/>
              <p:cNvSpPr>
                <a:spLocks noChangeShapeType="1"/>
              </p:cNvSpPr>
              <p:nvPr/>
            </p:nvSpPr>
            <p:spPr bwMode="auto">
              <a:xfrm flipV="1">
                <a:off x="412544" y="4038602"/>
                <a:ext cx="0" cy="2819401"/>
              </a:xfrm>
              <a:prstGeom prst="line">
                <a:avLst/>
              </a:prstGeom>
              <a:noFill/>
              <a:ln w="22225">
                <a:solidFill>
                  <a:srgbClr val="9383B3"/>
                </a:solidFill>
                <a:prstDash val="sysDot"/>
                <a:round/>
                <a:headEnd/>
                <a:tailEnd/>
              </a:ln>
              <a:effectLst/>
            </p:spPr>
            <p:txBody>
              <a:bodyPr/>
              <a:lstStyle/>
              <a:p>
                <a:pPr>
                  <a:defRPr/>
                </a:pPr>
                <a:endParaRPr lang="fa-IR" sz="1662" kern="0">
                  <a:solidFill>
                    <a:sysClr val="windowText" lastClr="000000"/>
                  </a:solidFill>
                </a:endParaRPr>
              </a:p>
            </p:txBody>
          </p:sp>
          <p:sp>
            <p:nvSpPr>
              <p:cNvPr id="258" name="Line 34"/>
              <p:cNvSpPr>
                <a:spLocks noChangeShapeType="1"/>
              </p:cNvSpPr>
              <p:nvPr/>
            </p:nvSpPr>
            <p:spPr bwMode="auto">
              <a:xfrm flipV="1">
                <a:off x="412544" y="2362202"/>
                <a:ext cx="0" cy="1676400"/>
              </a:xfrm>
              <a:prstGeom prst="line">
                <a:avLst/>
              </a:prstGeom>
              <a:ln w="12700">
                <a:prstDash val="sysDot"/>
                <a:headEnd/>
                <a:tailEnd/>
              </a:ln>
            </p:spPr>
            <p:style>
              <a:lnRef idx="1">
                <a:schemeClr val="dk1"/>
              </a:lnRef>
              <a:fillRef idx="0">
                <a:schemeClr val="dk1"/>
              </a:fillRef>
              <a:effectRef idx="0">
                <a:schemeClr val="dk1"/>
              </a:effectRef>
              <a:fontRef idx="minor">
                <a:schemeClr val="tx1"/>
              </a:fontRef>
            </p:style>
            <p:txBody>
              <a:bodyPr/>
              <a:lstStyle/>
              <a:p>
                <a:pPr>
                  <a:defRPr/>
                </a:pPr>
                <a:endParaRPr lang="fa-IR" sz="1662" kern="0">
                  <a:solidFill>
                    <a:sysClr val="windowText" lastClr="000000"/>
                  </a:solidFill>
                </a:endParaRPr>
              </a:p>
            </p:txBody>
          </p:sp>
          <p:sp>
            <p:nvSpPr>
              <p:cNvPr id="259" name="Line 35"/>
              <p:cNvSpPr>
                <a:spLocks noChangeShapeType="1"/>
              </p:cNvSpPr>
              <p:nvPr/>
            </p:nvSpPr>
            <p:spPr bwMode="auto">
              <a:xfrm flipV="1">
                <a:off x="329988" y="1676402"/>
                <a:ext cx="0" cy="2362200"/>
              </a:xfrm>
              <a:prstGeom prst="line">
                <a:avLst/>
              </a:prstGeom>
              <a:ln w="19050">
                <a:prstDash val="sysDot"/>
                <a:headEnd/>
                <a:tailEnd/>
              </a:ln>
            </p:spPr>
            <p:style>
              <a:lnRef idx="1">
                <a:schemeClr val="accent1"/>
              </a:lnRef>
              <a:fillRef idx="0">
                <a:schemeClr val="accent1"/>
              </a:fillRef>
              <a:effectRef idx="0">
                <a:schemeClr val="accent1"/>
              </a:effectRef>
              <a:fontRef idx="minor">
                <a:schemeClr val="tx1"/>
              </a:fontRef>
            </p:style>
            <p:txBody>
              <a:bodyPr/>
              <a:lstStyle/>
              <a:p>
                <a:pPr>
                  <a:defRPr/>
                </a:pPr>
                <a:endParaRPr lang="fa-IR" sz="1662" kern="0">
                  <a:solidFill>
                    <a:sysClr val="windowText" lastClr="000000"/>
                  </a:solidFill>
                </a:endParaRPr>
              </a:p>
            </p:txBody>
          </p:sp>
        </p:grpSp>
        <p:grpSp>
          <p:nvGrpSpPr>
            <p:cNvPr id="5" name="Group 15"/>
            <p:cNvGrpSpPr/>
            <p:nvPr/>
          </p:nvGrpSpPr>
          <p:grpSpPr>
            <a:xfrm>
              <a:off x="67432" y="538679"/>
              <a:ext cx="5218950" cy="3318948"/>
              <a:chOff x="73051" y="538679"/>
              <a:chExt cx="5653862" cy="3318948"/>
            </a:xfrm>
          </p:grpSpPr>
          <p:sp>
            <p:nvSpPr>
              <p:cNvPr id="7" name="Rectangle 6"/>
              <p:cNvSpPr/>
              <p:nvPr/>
            </p:nvSpPr>
            <p:spPr>
              <a:xfrm>
                <a:off x="1824455" y="538679"/>
                <a:ext cx="3902458" cy="407750"/>
              </a:xfrm>
              <a:prstGeom prst="rect">
                <a:avLst/>
              </a:prstGeom>
            </p:spPr>
            <p:txBody>
              <a:bodyPr wrap="none">
                <a:spAutoFit/>
              </a:bodyPr>
              <a:lstStyle/>
              <a:p>
                <a:pPr>
                  <a:defRPr/>
                </a:pPr>
                <a:r>
                  <a:rPr lang="en-US" sz="1846" b="1" kern="0" dirty="0">
                    <a:ln w="10541" cmpd="sng">
                      <a:solidFill>
                        <a:srgbClr val="EAEAEA">
                          <a:shade val="88000"/>
                          <a:satMod val="110000"/>
                        </a:srgbClr>
                      </a:solidFill>
                      <a:prstDash val="solid"/>
                    </a:ln>
                    <a:gradFill>
                      <a:gsLst>
                        <a:gs pos="0">
                          <a:srgbClr val="EAEAEA">
                            <a:tint val="40000"/>
                            <a:satMod val="250000"/>
                          </a:srgbClr>
                        </a:gs>
                        <a:gs pos="9000">
                          <a:srgbClr val="EAEAEA">
                            <a:tint val="52000"/>
                            <a:satMod val="300000"/>
                          </a:srgbClr>
                        </a:gs>
                        <a:gs pos="50000">
                          <a:srgbClr val="EAEAEA">
                            <a:shade val="20000"/>
                            <a:satMod val="300000"/>
                          </a:srgbClr>
                        </a:gs>
                        <a:gs pos="79000">
                          <a:srgbClr val="EAEAEA">
                            <a:tint val="52000"/>
                            <a:satMod val="300000"/>
                          </a:srgbClr>
                        </a:gs>
                        <a:gs pos="100000">
                          <a:srgbClr val="EAEAEA">
                            <a:tint val="40000"/>
                            <a:satMod val="250000"/>
                          </a:srgbClr>
                        </a:gs>
                      </a:gsLst>
                      <a:lin ang="5400000"/>
                    </a:gradFill>
                    <a:latin typeface="BankGothic Lt BT" pitchFamily="34" charset="0"/>
                  </a:rPr>
                  <a:t>(</a:t>
                </a:r>
                <a:r>
                  <a:rPr lang="en-US" sz="1846" b="1" kern="0" dirty="0" err="1">
                    <a:ln w="10541" cmpd="sng">
                      <a:solidFill>
                        <a:srgbClr val="EAEAEA">
                          <a:shade val="88000"/>
                          <a:satMod val="110000"/>
                        </a:srgbClr>
                      </a:solidFill>
                      <a:prstDash val="solid"/>
                    </a:ln>
                    <a:gradFill>
                      <a:gsLst>
                        <a:gs pos="0">
                          <a:srgbClr val="EAEAEA">
                            <a:tint val="40000"/>
                            <a:satMod val="250000"/>
                          </a:srgbClr>
                        </a:gs>
                        <a:gs pos="9000">
                          <a:srgbClr val="EAEAEA">
                            <a:tint val="52000"/>
                            <a:satMod val="300000"/>
                          </a:srgbClr>
                        </a:gs>
                        <a:gs pos="50000">
                          <a:srgbClr val="EAEAEA">
                            <a:shade val="20000"/>
                            <a:satMod val="300000"/>
                          </a:srgbClr>
                        </a:gs>
                        <a:gs pos="79000">
                          <a:srgbClr val="EAEAEA">
                            <a:tint val="52000"/>
                            <a:satMod val="300000"/>
                          </a:srgbClr>
                        </a:gs>
                        <a:gs pos="100000">
                          <a:srgbClr val="EAEAEA">
                            <a:tint val="40000"/>
                            <a:satMod val="250000"/>
                          </a:srgbClr>
                        </a:gs>
                      </a:gsLst>
                      <a:lin ang="5400000"/>
                    </a:gradFill>
                    <a:latin typeface="BankGothic Lt BT" pitchFamily="34" charset="0"/>
                  </a:rPr>
                  <a:t>beinolharamein</a:t>
                </a:r>
                <a:r>
                  <a:rPr lang="en-US" sz="1846" b="1" kern="0" dirty="0">
                    <a:ln w="10541" cmpd="sng">
                      <a:solidFill>
                        <a:srgbClr val="EAEAEA">
                          <a:shade val="88000"/>
                          <a:satMod val="110000"/>
                        </a:srgbClr>
                      </a:solidFill>
                      <a:prstDash val="solid"/>
                    </a:ln>
                    <a:gradFill>
                      <a:gsLst>
                        <a:gs pos="0">
                          <a:srgbClr val="EAEAEA">
                            <a:tint val="40000"/>
                            <a:satMod val="250000"/>
                          </a:srgbClr>
                        </a:gs>
                        <a:gs pos="9000">
                          <a:srgbClr val="EAEAEA">
                            <a:tint val="52000"/>
                            <a:satMod val="300000"/>
                          </a:srgbClr>
                        </a:gs>
                        <a:gs pos="50000">
                          <a:srgbClr val="EAEAEA">
                            <a:shade val="20000"/>
                            <a:satMod val="300000"/>
                          </a:srgbClr>
                        </a:gs>
                        <a:gs pos="79000">
                          <a:srgbClr val="EAEAEA">
                            <a:tint val="52000"/>
                            <a:satMod val="300000"/>
                          </a:srgbClr>
                        </a:gs>
                        <a:gs pos="100000">
                          <a:srgbClr val="EAEAEA">
                            <a:tint val="40000"/>
                            <a:satMod val="250000"/>
                          </a:srgbClr>
                        </a:gs>
                      </a:gsLst>
                      <a:lin ang="5400000"/>
                    </a:gradFill>
                    <a:latin typeface="BankGothic Lt BT" pitchFamily="34" charset="0"/>
                  </a:rPr>
                  <a:t> of shiraz)</a:t>
                </a:r>
                <a:endParaRPr lang="fa-IR" sz="1846" b="1" kern="0" dirty="0">
                  <a:ln w="10541" cmpd="sng">
                    <a:solidFill>
                      <a:srgbClr val="EAEAEA">
                        <a:shade val="88000"/>
                        <a:satMod val="110000"/>
                      </a:srgbClr>
                    </a:solidFill>
                    <a:prstDash val="solid"/>
                  </a:ln>
                  <a:gradFill>
                    <a:gsLst>
                      <a:gs pos="0">
                        <a:srgbClr val="EAEAEA">
                          <a:tint val="40000"/>
                          <a:satMod val="250000"/>
                        </a:srgbClr>
                      </a:gs>
                      <a:gs pos="9000">
                        <a:srgbClr val="EAEAEA">
                          <a:tint val="52000"/>
                          <a:satMod val="300000"/>
                        </a:srgbClr>
                      </a:gs>
                      <a:gs pos="50000">
                        <a:srgbClr val="EAEAEA">
                          <a:shade val="20000"/>
                          <a:satMod val="300000"/>
                        </a:srgbClr>
                      </a:gs>
                      <a:gs pos="79000">
                        <a:srgbClr val="EAEAEA">
                          <a:tint val="52000"/>
                          <a:satMod val="300000"/>
                        </a:srgbClr>
                      </a:gs>
                      <a:gs pos="100000">
                        <a:srgbClr val="EAEAEA">
                          <a:tint val="40000"/>
                          <a:satMod val="250000"/>
                        </a:srgbClr>
                      </a:gs>
                    </a:gsLst>
                    <a:lin ang="5400000"/>
                  </a:gradFill>
                  <a:latin typeface="BankGothic Lt BT" pitchFamily="34" charset="0"/>
                </a:endParaRPr>
              </a:p>
            </p:txBody>
          </p:sp>
          <p:sp>
            <p:nvSpPr>
              <p:cNvPr id="8" name="Rectangle 7"/>
              <p:cNvSpPr/>
              <p:nvPr/>
            </p:nvSpPr>
            <p:spPr>
              <a:xfrm rot="16200000">
                <a:off x="-1131431" y="2276027"/>
                <a:ext cx="2786082" cy="377118"/>
              </a:xfrm>
              <a:prstGeom prst="rect">
                <a:avLst/>
              </a:prstGeom>
            </p:spPr>
            <p:txBody>
              <a:bodyPr wrap="square">
                <a:spAutoFit/>
                <a:scene3d>
                  <a:camera prst="orthographicFront"/>
                  <a:lightRig rig="glow" dir="tl">
                    <a:rot lat="0" lon="0" rev="5400000"/>
                  </a:lightRig>
                </a:scene3d>
                <a:sp3d contourW="12700">
                  <a:bevelT w="25400" h="25400"/>
                  <a:contourClr>
                    <a:schemeClr val="accent6">
                      <a:shade val="73000"/>
                    </a:schemeClr>
                  </a:contourClr>
                </a:sp3d>
              </a:bodyPr>
              <a:lstStyle/>
              <a:p>
                <a:pPr algn="ctr"/>
                <a:r>
                  <a:rPr lang="fa-IR" sz="1662" b="1" dirty="0">
                    <a:ln w="11430"/>
                    <a:gradFill>
                      <a:gsLst>
                        <a:gs pos="0">
                          <a:srgbClr val="555555">
                            <a:tint val="90000"/>
                            <a:satMod val="120000"/>
                          </a:srgbClr>
                        </a:gs>
                        <a:gs pos="25000">
                          <a:srgbClr val="555555">
                            <a:tint val="93000"/>
                            <a:satMod val="120000"/>
                          </a:srgbClr>
                        </a:gs>
                        <a:gs pos="50000">
                          <a:srgbClr val="555555">
                            <a:shade val="89000"/>
                            <a:satMod val="110000"/>
                          </a:srgbClr>
                        </a:gs>
                        <a:gs pos="75000">
                          <a:srgbClr val="555555">
                            <a:tint val="93000"/>
                            <a:satMod val="120000"/>
                          </a:srgbClr>
                        </a:gs>
                        <a:gs pos="100000">
                          <a:srgbClr val="555555">
                            <a:tint val="90000"/>
                            <a:satMod val="120000"/>
                          </a:srgbClr>
                        </a:gs>
                      </a:gsLst>
                      <a:lin ang="5400000"/>
                    </a:gradFill>
                    <a:effectLst>
                      <a:outerShdw blurRad="80000" dist="40000" dir="5040000" algn="tl">
                        <a:srgbClr val="000000">
                          <a:alpha val="30000"/>
                        </a:srgbClr>
                      </a:outerShdw>
                    </a:effectLst>
                    <a:cs typeface="B Kamran" pitchFamily="2" charset="-78"/>
                  </a:rPr>
                  <a:t>بین الحرمین شیراز</a:t>
                </a:r>
              </a:p>
            </p:txBody>
          </p:sp>
        </p:grpSp>
        <p:pic>
          <p:nvPicPr>
            <p:cNvPr id="235" name="Picture 6" descr="شاهچراغ؛ شیراز؛ عکس از آنوبانینی">
              <a:hlinkClick r:id="rId3"/>
            </p:cNvPr>
            <p:cNvPicPr>
              <a:picLocks noChangeAspect="1" noChangeArrowheads="1"/>
            </p:cNvPicPr>
            <p:nvPr/>
          </p:nvPicPr>
          <p:blipFill>
            <a:blip r:embed="rId4">
              <a:clrChange>
                <a:clrFrom>
                  <a:srgbClr val="03030F"/>
                </a:clrFrom>
                <a:clrTo>
                  <a:srgbClr val="03030F">
                    <a:alpha val="0"/>
                  </a:srgbClr>
                </a:clrTo>
              </a:clrChange>
            </a:blip>
            <a:srcRect/>
            <a:stretch>
              <a:fillRect/>
            </a:stretch>
          </p:blipFill>
          <p:spPr bwMode="auto">
            <a:xfrm>
              <a:off x="7212343" y="285728"/>
              <a:ext cx="1931657" cy="1191187"/>
            </a:xfrm>
            <a:prstGeom prst="rect">
              <a:avLst/>
            </a:prstGeom>
            <a:ln>
              <a:noFill/>
            </a:ln>
            <a:effectLst>
              <a:outerShdw blurRad="50800" dist="38100" dir="2700000" algn="tl" rotWithShape="0">
                <a:prstClr val="black">
                  <a:alpha val="40000"/>
                </a:prstClr>
              </a:outerShdw>
              <a:softEdge rad="63500"/>
            </a:effectLst>
          </p:spPr>
        </p:pic>
        <p:pic>
          <p:nvPicPr>
            <p:cNvPr id="1028" name="Picture 4" descr="E:\baft farsoode\ax\pic\shahchw.jpg"/>
            <p:cNvPicPr>
              <a:picLocks noChangeAspect="1" noChangeArrowheads="1"/>
            </p:cNvPicPr>
            <p:nvPr/>
          </p:nvPicPr>
          <p:blipFill>
            <a:blip r:embed="rId5" cstate="screen">
              <a:clrChange>
                <a:clrFrom>
                  <a:srgbClr val="BEE2FA"/>
                </a:clrFrom>
                <a:clrTo>
                  <a:srgbClr val="BEE2FA">
                    <a:alpha val="0"/>
                  </a:srgbClr>
                </a:clrTo>
              </a:clrChange>
              <a:extLst>
                <a:ext uri="{28A0092B-C50C-407E-A947-70E740481C1C}">
                  <a14:useLocalDpi xmlns:a14="http://schemas.microsoft.com/office/drawing/2010/main"/>
                </a:ext>
              </a:extLst>
            </a:blip>
            <a:srcRect/>
            <a:stretch>
              <a:fillRect/>
            </a:stretch>
          </p:blipFill>
          <p:spPr bwMode="auto">
            <a:xfrm>
              <a:off x="0" y="0"/>
              <a:ext cx="1813436" cy="1464431"/>
            </a:xfrm>
            <a:prstGeom prst="rect">
              <a:avLst/>
            </a:prstGeom>
            <a:ln>
              <a:noFill/>
            </a:ln>
            <a:effectLst>
              <a:outerShdw blurRad="50800" dist="38100" dir="2700000" algn="tl" rotWithShape="0">
                <a:prstClr val="black">
                  <a:alpha val="40000"/>
                </a:prstClr>
              </a:outerShdw>
              <a:softEdge rad="63500"/>
            </a:effectLst>
          </p:spPr>
        </p:pic>
        <p:cxnSp>
          <p:nvCxnSpPr>
            <p:cNvPr id="263" name="Straight Connector 262"/>
            <p:cNvCxnSpPr/>
            <p:nvPr/>
          </p:nvCxnSpPr>
          <p:spPr bwMode="auto">
            <a:xfrm rot="5400000">
              <a:off x="-1535949" y="4179099"/>
              <a:ext cx="4071966" cy="1588"/>
            </a:xfrm>
            <a:prstGeom prst="line">
              <a:avLst/>
            </a:prstGeom>
            <a:ln cmpd="dbl">
              <a:solidFill>
                <a:srgbClr val="D1D1D1"/>
              </a:solidFill>
              <a:prstDash val="solid"/>
              <a:headEnd type="none" w="sm" len="sm"/>
              <a:tailEnd type="none" w="sm" len="sm"/>
            </a:ln>
          </p:spPr>
          <p:style>
            <a:lnRef idx="3">
              <a:schemeClr val="accent1"/>
            </a:lnRef>
            <a:fillRef idx="0">
              <a:schemeClr val="accent1"/>
            </a:fillRef>
            <a:effectRef idx="2">
              <a:schemeClr val="accent1"/>
            </a:effectRef>
            <a:fontRef idx="minor">
              <a:schemeClr val="tx1"/>
            </a:fontRef>
          </p:style>
        </p:cxnSp>
      </p:grpSp>
      <p:sp>
        <p:nvSpPr>
          <p:cNvPr id="266" name="Rectangle 265"/>
          <p:cNvSpPr/>
          <p:nvPr/>
        </p:nvSpPr>
        <p:spPr bwMode="auto">
          <a:xfrm>
            <a:off x="785786" y="1780431"/>
            <a:ext cx="8143932" cy="3033367"/>
          </a:xfrm>
          <a:prstGeom prst="rect">
            <a:avLst/>
          </a:prstGeom>
          <a:solidFill>
            <a:schemeClr val="accent1">
              <a:alpha val="70000"/>
            </a:schemeClr>
          </a:solidFill>
          <a:ln w="12700" cap="sq" cmpd="sng" algn="ctr">
            <a:noFill/>
            <a:prstDash val="solid"/>
            <a:round/>
            <a:headEnd type="none" w="sm" len="sm"/>
            <a:tailEnd type="none" w="sm" len="sm"/>
          </a:ln>
          <a:effectLst>
            <a:softEdge rad="635000"/>
          </a:effectLst>
        </p:spPr>
        <p:txBody>
          <a:bodyPr vert="horz" wrap="square" lIns="84406" tIns="42203" rIns="84406" bIns="42203" numCol="1" rtlCol="1" anchor="t" anchorCtr="0" compatLnSpc="1">
            <a:prstTxWarp prst="textNoShape">
              <a:avLst/>
            </a:prstTxWarp>
          </a:bodyPr>
          <a:lstStyle/>
          <a:p>
            <a:pPr algn="l" rtl="0" fontAlgn="base">
              <a:spcBef>
                <a:spcPct val="0"/>
              </a:spcBef>
              <a:spcAft>
                <a:spcPct val="0"/>
              </a:spcAft>
            </a:pPr>
            <a:endParaRPr kumimoji="1" lang="fa-IR" sz="2215">
              <a:solidFill>
                <a:srgbClr val="000000"/>
              </a:solidFill>
              <a:latin typeface="Times New Roman" pitchFamily="18" charset="0"/>
            </a:endParaRPr>
          </a:p>
        </p:txBody>
      </p:sp>
      <p:pic>
        <p:nvPicPr>
          <p:cNvPr id="25" name="Picture 2" descr="key"/>
          <p:cNvPicPr>
            <a:picLocks noChangeAspect="1" noChangeArrowheads="1"/>
          </p:cNvPicPr>
          <p:nvPr/>
        </p:nvPicPr>
        <p:blipFill>
          <a:blip r:embed="rId6" cstate="screen">
            <a:clrChange>
              <a:clrFrom>
                <a:srgbClr val="000000"/>
              </a:clrFrom>
              <a:clrTo>
                <a:srgbClr val="000000">
                  <a:alpha val="0"/>
                </a:srgbClr>
              </a:clrTo>
            </a:clrChange>
            <a:extLst>
              <a:ext uri="{28A0092B-C50C-407E-A947-70E740481C1C}">
                <a14:useLocalDpi xmlns:a14="http://schemas.microsoft.com/office/drawing/2010/main"/>
              </a:ext>
            </a:extLst>
          </a:blip>
          <a:srcRect/>
          <a:stretch>
            <a:fillRect/>
          </a:stretch>
        </p:blipFill>
        <p:spPr bwMode="auto">
          <a:xfrm>
            <a:off x="316528" y="1224293"/>
            <a:ext cx="8607695" cy="2679462"/>
          </a:xfrm>
          <a:prstGeom prst="rect">
            <a:avLst/>
          </a:prstGeom>
          <a:ln>
            <a:noFill/>
          </a:ln>
          <a:effectLst>
            <a:outerShdw blurRad="292100" dist="139700" dir="2700000" algn="tl" rotWithShape="0">
              <a:srgbClr val="333333">
                <a:alpha val="65000"/>
              </a:srgbClr>
            </a:outerShdw>
          </a:effectLst>
        </p:spPr>
      </p:pic>
      <p:sp>
        <p:nvSpPr>
          <p:cNvPr id="26" name="Line 3"/>
          <p:cNvSpPr>
            <a:spLocks noChangeShapeType="1"/>
          </p:cNvSpPr>
          <p:nvPr/>
        </p:nvSpPr>
        <p:spPr bwMode="auto">
          <a:xfrm rot="13370148" flipV="1">
            <a:off x="3326539" y="1580728"/>
            <a:ext cx="0" cy="844062"/>
          </a:xfrm>
          <a:prstGeom prst="line">
            <a:avLst/>
          </a:prstGeom>
          <a:noFill/>
          <a:ln w="76200">
            <a:solidFill>
              <a:srgbClr val="FF6600"/>
            </a:solidFill>
            <a:round/>
            <a:headEnd/>
            <a:tailEnd type="triangle" w="med" len="med"/>
          </a:ln>
          <a:effectLst/>
        </p:spPr>
        <p:txBody>
          <a:bodyPr lIns="71274" tIns="35636" rIns="71274" bIns="35636"/>
          <a:lstStyle/>
          <a:p>
            <a:endParaRPr lang="fa-IR" sz="1662">
              <a:solidFill>
                <a:srgbClr val="000000"/>
              </a:solidFill>
            </a:endParaRPr>
          </a:p>
        </p:txBody>
      </p:sp>
      <p:pic>
        <p:nvPicPr>
          <p:cNvPr id="27" name="Picture 2" descr="cam02 final copy"/>
          <p:cNvPicPr>
            <a:picLocks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a:off x="709394" y="3626828"/>
            <a:ext cx="3719034" cy="2426727"/>
          </a:xfrm>
          <a:prstGeom prst="roundRect">
            <a:avLst>
              <a:gd name="adj" fmla="val 8594"/>
            </a:avLst>
          </a:prstGeom>
          <a:solidFill>
            <a:srgbClr val="FFFFFF">
              <a:shade val="85000"/>
            </a:srgbClr>
          </a:solidFill>
          <a:ln>
            <a:noFill/>
          </a:ln>
          <a:effectLst>
            <a:reflection blurRad="6350" stA="50000" endA="300" endPos="55500" dist="50800" dir="5400000" sy="-100000" algn="bl" rotWithShape="0"/>
          </a:effectLst>
        </p:spPr>
      </p:pic>
    </p:spTree>
    <p:extLst>
      <p:ext uri="{BB962C8B-B14F-4D97-AF65-F5344CB8AC3E}">
        <p14:creationId xmlns:p14="http://schemas.microsoft.com/office/powerpoint/2010/main" val="40702264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down)">
                                      <p:cBhvr>
                                        <p:cTn id="7" dur="500"/>
                                        <p:tgtEl>
                                          <p:spTgt spid="25"/>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26"/>
                                        </p:tgtEl>
                                        <p:attrNameLst>
                                          <p:attrName>style.visibility</p:attrName>
                                        </p:attrNameLst>
                                      </p:cBhvr>
                                      <p:to>
                                        <p:strVal val="visible"/>
                                      </p:to>
                                    </p:set>
                                    <p:anim calcmode="lin" valueType="num">
                                      <p:cBhvr additive="base">
                                        <p:cTn id="12" dur="500" fill="hold"/>
                                        <p:tgtEl>
                                          <p:spTgt spid="26"/>
                                        </p:tgtEl>
                                        <p:attrNameLst>
                                          <p:attrName>ppt_x</p:attrName>
                                        </p:attrNameLst>
                                      </p:cBhvr>
                                      <p:tavLst>
                                        <p:tav tm="0">
                                          <p:val>
                                            <p:strVal val="#ppt_x"/>
                                          </p:val>
                                        </p:tav>
                                        <p:tav tm="100000">
                                          <p:val>
                                            <p:strVal val="#ppt_x"/>
                                          </p:val>
                                        </p:tav>
                                      </p:tavLst>
                                    </p:anim>
                                    <p:anim calcmode="lin" valueType="num">
                                      <p:cBhvr additive="base">
                                        <p:cTn id="13" dur="500" fill="hold"/>
                                        <p:tgtEl>
                                          <p:spTgt spid="26"/>
                                        </p:tgtEl>
                                        <p:attrNameLst>
                                          <p:attrName>ppt_y</p:attrName>
                                        </p:attrNameLst>
                                      </p:cBhvr>
                                      <p:tavLst>
                                        <p:tav tm="0">
                                          <p:val>
                                            <p:strVal val="1+#ppt_h/2"/>
                                          </p:val>
                                        </p:tav>
                                        <p:tav tm="100000">
                                          <p:val>
                                            <p:strVal val="#ppt_y"/>
                                          </p:val>
                                        </p:tav>
                                      </p:tavLst>
                                    </p:anim>
                                  </p:childTnLst>
                                </p:cTn>
                              </p:par>
                              <p:par>
                                <p:cTn id="14" presetID="2" presetClass="entr" presetSubtype="4" fill="hold" nodeType="withEffect">
                                  <p:stCondLst>
                                    <p:cond delay="0"/>
                                  </p:stCondLst>
                                  <p:childTnLst>
                                    <p:set>
                                      <p:cBhvr>
                                        <p:cTn id="15" dur="1" fill="hold">
                                          <p:stCondLst>
                                            <p:cond delay="0"/>
                                          </p:stCondLst>
                                        </p:cTn>
                                        <p:tgtEl>
                                          <p:spTgt spid="27"/>
                                        </p:tgtEl>
                                        <p:attrNameLst>
                                          <p:attrName>style.visibility</p:attrName>
                                        </p:attrNameLst>
                                      </p:cBhvr>
                                      <p:to>
                                        <p:strVal val="visible"/>
                                      </p:to>
                                    </p:set>
                                    <p:anim calcmode="lin" valueType="num">
                                      <p:cBhvr additive="base">
                                        <p:cTn id="16" dur="500" fill="hold"/>
                                        <p:tgtEl>
                                          <p:spTgt spid="27"/>
                                        </p:tgtEl>
                                        <p:attrNameLst>
                                          <p:attrName>ppt_x</p:attrName>
                                        </p:attrNameLst>
                                      </p:cBhvr>
                                      <p:tavLst>
                                        <p:tav tm="0">
                                          <p:val>
                                            <p:strVal val="#ppt_x"/>
                                          </p:val>
                                        </p:tav>
                                        <p:tav tm="100000">
                                          <p:val>
                                            <p:strVal val="#ppt_x"/>
                                          </p:val>
                                        </p:tav>
                                      </p:tavLst>
                                    </p:anim>
                                    <p:anim calcmode="lin" valueType="num">
                                      <p:cBhvr additive="base">
                                        <p:cTn id="17" dur="500" fill="hold"/>
                                        <p:tgtEl>
                                          <p:spTgt spid="2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66"/>
          <p:cNvGrpSpPr/>
          <p:nvPr/>
        </p:nvGrpSpPr>
        <p:grpSpPr>
          <a:xfrm>
            <a:off x="0" y="263769"/>
            <a:ext cx="9144000" cy="6327790"/>
            <a:chOff x="0" y="0"/>
            <a:chExt cx="9144000" cy="6855106"/>
          </a:xfrm>
        </p:grpSpPr>
        <p:pic>
          <p:nvPicPr>
            <p:cNvPr id="3" name="Picture 2" descr="E:\baft farsoode\ax\pic\bird%20view.jpg"/>
            <p:cNvPicPr>
              <a:picLocks noChangeAspect="1" noChangeArrowheads="1"/>
            </p:cNvPicPr>
            <p:nvPr/>
          </p:nvPicPr>
          <p:blipFill>
            <a:blip r:embed="rId2">
              <a:clrChange>
                <a:clrFrom>
                  <a:srgbClr val="000000"/>
                </a:clrFrom>
                <a:clrTo>
                  <a:srgbClr val="000000">
                    <a:alpha val="0"/>
                  </a:srgbClr>
                </a:clrTo>
              </a:clrChange>
              <a:duotone>
                <a:schemeClr val="accent6">
                  <a:shade val="45000"/>
                  <a:satMod val="135000"/>
                </a:schemeClr>
                <a:prstClr val="white"/>
              </a:duotone>
              <a:lum bright="20000" contrast="-75000"/>
            </a:blip>
            <a:srcRect/>
            <a:stretch>
              <a:fillRect/>
            </a:stretch>
          </p:blipFill>
          <p:spPr bwMode="auto">
            <a:xfrm>
              <a:off x="0" y="2694698"/>
              <a:ext cx="9144000" cy="4160408"/>
            </a:xfrm>
            <a:prstGeom prst="rect">
              <a:avLst/>
            </a:prstGeom>
            <a:ln>
              <a:noFill/>
            </a:ln>
            <a:effectLst>
              <a:outerShdw blurRad="50800" dist="50800" dir="2700000" algn="tl" rotWithShape="0">
                <a:schemeClr val="tx1">
                  <a:alpha val="40000"/>
                </a:schemeClr>
              </a:outerShdw>
            </a:effectLst>
          </p:spPr>
        </p:pic>
        <p:grpSp>
          <p:nvGrpSpPr>
            <p:cNvPr id="4" name="Group 259"/>
            <p:cNvGrpSpPr/>
            <p:nvPr/>
          </p:nvGrpSpPr>
          <p:grpSpPr>
            <a:xfrm flipV="1">
              <a:off x="271048" y="857232"/>
              <a:ext cx="5944026" cy="4143404"/>
              <a:chOff x="-236" y="1676402"/>
              <a:chExt cx="5944026" cy="5181601"/>
            </a:xfrm>
          </p:grpSpPr>
          <p:sp>
            <p:nvSpPr>
              <p:cNvPr id="250" name="Rectangle 25"/>
              <p:cNvSpPr>
                <a:spLocks noChangeArrowheads="1"/>
              </p:cNvSpPr>
              <p:nvPr/>
            </p:nvSpPr>
            <p:spPr bwMode="auto">
              <a:xfrm>
                <a:off x="329988" y="4038602"/>
                <a:ext cx="165112" cy="2667001"/>
              </a:xfrm>
              <a:prstGeom prst="rect">
                <a:avLst/>
              </a:prstGeom>
              <a:gradFill rotWithShape="1">
                <a:gsLst>
                  <a:gs pos="0">
                    <a:schemeClr val="bg1">
                      <a:lumMod val="65000"/>
                    </a:schemeClr>
                  </a:gs>
                  <a:gs pos="100000">
                    <a:srgbClr val="FFFFCC"/>
                  </a:gs>
                </a:gsLst>
                <a:lin ang="5400000" scaled="1"/>
              </a:gradFill>
              <a:ln w="9525">
                <a:noFill/>
                <a:miter lim="800000"/>
                <a:headEnd/>
                <a:tailEnd/>
              </a:ln>
              <a:effectLst/>
            </p:spPr>
            <p:txBody>
              <a:bodyPr wrap="none" anchor="ctr"/>
              <a:lstStyle/>
              <a:p>
                <a:pPr>
                  <a:defRPr/>
                </a:pPr>
                <a:endParaRPr lang="fa-IR" sz="1662" kern="0">
                  <a:solidFill>
                    <a:sysClr val="windowText" lastClr="000000"/>
                  </a:solidFill>
                </a:endParaRPr>
              </a:p>
            </p:txBody>
          </p:sp>
          <p:sp>
            <p:nvSpPr>
              <p:cNvPr id="251" name="Rectangle 26"/>
              <p:cNvSpPr>
                <a:spLocks noChangeArrowheads="1"/>
              </p:cNvSpPr>
              <p:nvPr/>
            </p:nvSpPr>
            <p:spPr bwMode="auto">
              <a:xfrm>
                <a:off x="164876" y="6400803"/>
                <a:ext cx="3219681" cy="152400"/>
              </a:xfrm>
              <a:prstGeom prst="rect">
                <a:avLst/>
              </a:prstGeom>
              <a:gradFill rotWithShape="1">
                <a:gsLst>
                  <a:gs pos="0">
                    <a:srgbClr val="FFFFCC"/>
                  </a:gs>
                  <a:gs pos="100000">
                    <a:srgbClr val="FFFFCC">
                      <a:gamma/>
                      <a:shade val="46275"/>
                      <a:invGamma/>
                    </a:srgbClr>
                  </a:gs>
                </a:gsLst>
                <a:lin ang="0" scaled="1"/>
              </a:gradFill>
              <a:ln w="9525">
                <a:noFill/>
                <a:miter lim="800000"/>
                <a:headEnd/>
                <a:tailEnd/>
              </a:ln>
              <a:effectLst/>
            </p:spPr>
            <p:txBody>
              <a:bodyPr wrap="none" anchor="ctr"/>
              <a:lstStyle/>
              <a:p>
                <a:pPr>
                  <a:defRPr/>
                </a:pPr>
                <a:endParaRPr lang="fa-IR" sz="1662" kern="0">
                  <a:solidFill>
                    <a:sysClr val="windowText" lastClr="000000"/>
                  </a:solidFill>
                </a:endParaRPr>
              </a:p>
            </p:txBody>
          </p:sp>
          <p:sp>
            <p:nvSpPr>
              <p:cNvPr id="252" name="Rectangle 27"/>
              <p:cNvSpPr>
                <a:spLocks noChangeArrowheads="1"/>
              </p:cNvSpPr>
              <p:nvPr/>
            </p:nvSpPr>
            <p:spPr bwMode="auto">
              <a:xfrm>
                <a:off x="495100" y="5791203"/>
                <a:ext cx="82556" cy="609600"/>
              </a:xfrm>
              <a:prstGeom prst="rect">
                <a:avLst/>
              </a:prstGeom>
              <a:solidFill>
                <a:srgbClr val="CC9900"/>
              </a:solidFill>
              <a:ln w="9525">
                <a:noFill/>
                <a:miter lim="800000"/>
                <a:headEnd/>
                <a:tailEnd/>
              </a:ln>
              <a:effectLst/>
            </p:spPr>
            <p:txBody>
              <a:bodyPr wrap="none" anchor="ctr"/>
              <a:lstStyle/>
              <a:p>
                <a:pPr>
                  <a:defRPr/>
                </a:pPr>
                <a:endParaRPr lang="fa-IR" sz="1662" kern="0">
                  <a:solidFill>
                    <a:sysClr val="windowText" lastClr="000000"/>
                  </a:solidFill>
                </a:endParaRPr>
              </a:p>
            </p:txBody>
          </p:sp>
          <p:sp>
            <p:nvSpPr>
              <p:cNvPr id="253" name="Rectangle 28"/>
              <p:cNvSpPr>
                <a:spLocks noChangeArrowheads="1"/>
              </p:cNvSpPr>
              <p:nvPr/>
            </p:nvSpPr>
            <p:spPr bwMode="auto">
              <a:xfrm rot="5400000">
                <a:off x="828501" y="6073757"/>
                <a:ext cx="76200" cy="577891"/>
              </a:xfrm>
              <a:prstGeom prst="rect">
                <a:avLst/>
              </a:prstGeom>
              <a:solidFill>
                <a:srgbClr val="CC9900"/>
              </a:solidFill>
              <a:ln w="9525">
                <a:noFill/>
                <a:miter lim="800000"/>
                <a:headEnd/>
                <a:tailEnd/>
              </a:ln>
              <a:effectLst/>
            </p:spPr>
            <p:txBody>
              <a:bodyPr wrap="none" anchor="ctr"/>
              <a:lstStyle/>
              <a:p>
                <a:pPr>
                  <a:defRPr/>
                </a:pPr>
                <a:endParaRPr lang="fa-IR" sz="1662" kern="0">
                  <a:solidFill>
                    <a:sysClr val="windowText" lastClr="000000"/>
                  </a:solidFill>
                </a:endParaRPr>
              </a:p>
            </p:txBody>
          </p:sp>
          <p:sp>
            <p:nvSpPr>
              <p:cNvPr id="254" name="Line 29"/>
              <p:cNvSpPr>
                <a:spLocks noChangeShapeType="1"/>
              </p:cNvSpPr>
              <p:nvPr/>
            </p:nvSpPr>
            <p:spPr bwMode="auto">
              <a:xfrm>
                <a:off x="3384557" y="6477003"/>
                <a:ext cx="1568562" cy="0"/>
              </a:xfrm>
              <a:prstGeom prst="line">
                <a:avLst/>
              </a:prstGeom>
              <a:ln w="12700">
                <a:prstDash val="sysDot"/>
                <a:headEnd/>
                <a:tailEnd/>
              </a:ln>
            </p:spPr>
            <p:style>
              <a:lnRef idx="1">
                <a:schemeClr val="dk1"/>
              </a:lnRef>
              <a:fillRef idx="0">
                <a:schemeClr val="dk1"/>
              </a:fillRef>
              <a:effectRef idx="0">
                <a:schemeClr val="dk1"/>
              </a:effectRef>
              <a:fontRef idx="minor">
                <a:schemeClr val="tx1"/>
              </a:fontRef>
            </p:style>
            <p:txBody>
              <a:bodyPr/>
              <a:lstStyle/>
              <a:p>
                <a:pPr>
                  <a:defRPr/>
                </a:pPr>
                <a:endParaRPr lang="fa-IR" sz="1662" kern="0">
                  <a:solidFill>
                    <a:sysClr val="windowText" lastClr="000000"/>
                  </a:solidFill>
                </a:endParaRPr>
              </a:p>
            </p:txBody>
          </p:sp>
          <p:sp>
            <p:nvSpPr>
              <p:cNvPr id="255" name="Line 30"/>
              <p:cNvSpPr>
                <a:spLocks noChangeShapeType="1"/>
              </p:cNvSpPr>
              <p:nvPr/>
            </p:nvSpPr>
            <p:spPr bwMode="auto">
              <a:xfrm>
                <a:off x="3384557" y="6553203"/>
                <a:ext cx="2559233" cy="0"/>
              </a:xfrm>
              <a:prstGeom prst="line">
                <a:avLst/>
              </a:prstGeom>
              <a:ln w="19050">
                <a:prstDash val="sysDot"/>
                <a:headEnd/>
                <a:tailEnd/>
              </a:ln>
            </p:spPr>
            <p:style>
              <a:lnRef idx="1">
                <a:schemeClr val="accent1"/>
              </a:lnRef>
              <a:fillRef idx="0">
                <a:schemeClr val="accent1"/>
              </a:fillRef>
              <a:effectRef idx="0">
                <a:schemeClr val="accent1"/>
              </a:effectRef>
              <a:fontRef idx="minor">
                <a:schemeClr val="tx1"/>
              </a:fontRef>
            </p:style>
            <p:txBody>
              <a:bodyPr/>
              <a:lstStyle/>
              <a:p>
                <a:pPr>
                  <a:defRPr/>
                </a:pPr>
                <a:endParaRPr lang="fa-IR" sz="1662" kern="0">
                  <a:solidFill>
                    <a:sysClr val="windowText" lastClr="000000"/>
                  </a:solidFill>
                </a:endParaRPr>
              </a:p>
            </p:txBody>
          </p:sp>
          <p:sp>
            <p:nvSpPr>
              <p:cNvPr id="256" name="Line 32"/>
              <p:cNvSpPr>
                <a:spLocks noChangeShapeType="1"/>
              </p:cNvSpPr>
              <p:nvPr/>
            </p:nvSpPr>
            <p:spPr bwMode="auto">
              <a:xfrm flipH="1">
                <a:off x="-236" y="6477003"/>
                <a:ext cx="3384793" cy="0"/>
              </a:xfrm>
              <a:prstGeom prst="line">
                <a:avLst/>
              </a:prstGeom>
              <a:noFill/>
              <a:ln w="22225">
                <a:solidFill>
                  <a:srgbClr val="9383B3"/>
                </a:solidFill>
                <a:prstDash val="sysDot"/>
                <a:round/>
                <a:headEnd/>
                <a:tailEnd/>
              </a:ln>
              <a:effectLst/>
            </p:spPr>
            <p:txBody>
              <a:bodyPr/>
              <a:lstStyle/>
              <a:p>
                <a:pPr>
                  <a:defRPr/>
                </a:pPr>
                <a:endParaRPr lang="fa-IR" sz="1662" kern="0">
                  <a:solidFill>
                    <a:sysClr val="windowText" lastClr="000000"/>
                  </a:solidFill>
                </a:endParaRPr>
              </a:p>
            </p:txBody>
          </p:sp>
          <p:sp>
            <p:nvSpPr>
              <p:cNvPr id="257" name="Line 33"/>
              <p:cNvSpPr>
                <a:spLocks noChangeShapeType="1"/>
              </p:cNvSpPr>
              <p:nvPr/>
            </p:nvSpPr>
            <p:spPr bwMode="auto">
              <a:xfrm flipV="1">
                <a:off x="412544" y="4038602"/>
                <a:ext cx="0" cy="2819401"/>
              </a:xfrm>
              <a:prstGeom prst="line">
                <a:avLst/>
              </a:prstGeom>
              <a:noFill/>
              <a:ln w="22225">
                <a:solidFill>
                  <a:srgbClr val="9383B3"/>
                </a:solidFill>
                <a:prstDash val="sysDot"/>
                <a:round/>
                <a:headEnd/>
                <a:tailEnd/>
              </a:ln>
              <a:effectLst/>
            </p:spPr>
            <p:txBody>
              <a:bodyPr/>
              <a:lstStyle/>
              <a:p>
                <a:pPr>
                  <a:defRPr/>
                </a:pPr>
                <a:endParaRPr lang="fa-IR" sz="1662" kern="0">
                  <a:solidFill>
                    <a:sysClr val="windowText" lastClr="000000"/>
                  </a:solidFill>
                </a:endParaRPr>
              </a:p>
            </p:txBody>
          </p:sp>
          <p:sp>
            <p:nvSpPr>
              <p:cNvPr id="258" name="Line 34"/>
              <p:cNvSpPr>
                <a:spLocks noChangeShapeType="1"/>
              </p:cNvSpPr>
              <p:nvPr/>
            </p:nvSpPr>
            <p:spPr bwMode="auto">
              <a:xfrm flipV="1">
                <a:off x="412544" y="2362202"/>
                <a:ext cx="0" cy="1676400"/>
              </a:xfrm>
              <a:prstGeom prst="line">
                <a:avLst/>
              </a:prstGeom>
              <a:ln w="12700">
                <a:prstDash val="sysDot"/>
                <a:headEnd/>
                <a:tailEnd/>
              </a:ln>
            </p:spPr>
            <p:style>
              <a:lnRef idx="1">
                <a:schemeClr val="dk1"/>
              </a:lnRef>
              <a:fillRef idx="0">
                <a:schemeClr val="dk1"/>
              </a:fillRef>
              <a:effectRef idx="0">
                <a:schemeClr val="dk1"/>
              </a:effectRef>
              <a:fontRef idx="minor">
                <a:schemeClr val="tx1"/>
              </a:fontRef>
            </p:style>
            <p:txBody>
              <a:bodyPr/>
              <a:lstStyle/>
              <a:p>
                <a:pPr>
                  <a:defRPr/>
                </a:pPr>
                <a:endParaRPr lang="fa-IR" sz="1662" kern="0">
                  <a:solidFill>
                    <a:sysClr val="windowText" lastClr="000000"/>
                  </a:solidFill>
                </a:endParaRPr>
              </a:p>
            </p:txBody>
          </p:sp>
          <p:sp>
            <p:nvSpPr>
              <p:cNvPr id="259" name="Line 35"/>
              <p:cNvSpPr>
                <a:spLocks noChangeShapeType="1"/>
              </p:cNvSpPr>
              <p:nvPr/>
            </p:nvSpPr>
            <p:spPr bwMode="auto">
              <a:xfrm flipV="1">
                <a:off x="329988" y="1676402"/>
                <a:ext cx="0" cy="2362200"/>
              </a:xfrm>
              <a:prstGeom prst="line">
                <a:avLst/>
              </a:prstGeom>
              <a:ln w="19050">
                <a:prstDash val="sysDot"/>
                <a:headEnd/>
                <a:tailEnd/>
              </a:ln>
            </p:spPr>
            <p:style>
              <a:lnRef idx="1">
                <a:schemeClr val="accent1"/>
              </a:lnRef>
              <a:fillRef idx="0">
                <a:schemeClr val="accent1"/>
              </a:fillRef>
              <a:effectRef idx="0">
                <a:schemeClr val="accent1"/>
              </a:effectRef>
              <a:fontRef idx="minor">
                <a:schemeClr val="tx1"/>
              </a:fontRef>
            </p:style>
            <p:txBody>
              <a:bodyPr/>
              <a:lstStyle/>
              <a:p>
                <a:pPr>
                  <a:defRPr/>
                </a:pPr>
                <a:endParaRPr lang="fa-IR" sz="1662" kern="0">
                  <a:solidFill>
                    <a:sysClr val="windowText" lastClr="000000"/>
                  </a:solidFill>
                </a:endParaRPr>
              </a:p>
            </p:txBody>
          </p:sp>
        </p:grpSp>
        <p:grpSp>
          <p:nvGrpSpPr>
            <p:cNvPr id="5" name="Group 15"/>
            <p:cNvGrpSpPr/>
            <p:nvPr/>
          </p:nvGrpSpPr>
          <p:grpSpPr>
            <a:xfrm>
              <a:off x="67432" y="538679"/>
              <a:ext cx="5218950" cy="3318948"/>
              <a:chOff x="73051" y="538679"/>
              <a:chExt cx="5653862" cy="3318948"/>
            </a:xfrm>
          </p:grpSpPr>
          <p:sp>
            <p:nvSpPr>
              <p:cNvPr id="7" name="Rectangle 6"/>
              <p:cNvSpPr/>
              <p:nvPr/>
            </p:nvSpPr>
            <p:spPr>
              <a:xfrm>
                <a:off x="1824455" y="538679"/>
                <a:ext cx="3902458" cy="407750"/>
              </a:xfrm>
              <a:prstGeom prst="rect">
                <a:avLst/>
              </a:prstGeom>
            </p:spPr>
            <p:txBody>
              <a:bodyPr wrap="none">
                <a:spAutoFit/>
              </a:bodyPr>
              <a:lstStyle/>
              <a:p>
                <a:pPr>
                  <a:defRPr/>
                </a:pPr>
                <a:r>
                  <a:rPr lang="en-US" sz="1846" b="1" kern="0" dirty="0">
                    <a:ln w="10541" cmpd="sng">
                      <a:solidFill>
                        <a:srgbClr val="EAEAEA">
                          <a:shade val="88000"/>
                          <a:satMod val="110000"/>
                        </a:srgbClr>
                      </a:solidFill>
                      <a:prstDash val="solid"/>
                    </a:ln>
                    <a:gradFill>
                      <a:gsLst>
                        <a:gs pos="0">
                          <a:srgbClr val="EAEAEA">
                            <a:tint val="40000"/>
                            <a:satMod val="250000"/>
                          </a:srgbClr>
                        </a:gs>
                        <a:gs pos="9000">
                          <a:srgbClr val="EAEAEA">
                            <a:tint val="52000"/>
                            <a:satMod val="300000"/>
                          </a:srgbClr>
                        </a:gs>
                        <a:gs pos="50000">
                          <a:srgbClr val="EAEAEA">
                            <a:shade val="20000"/>
                            <a:satMod val="300000"/>
                          </a:srgbClr>
                        </a:gs>
                        <a:gs pos="79000">
                          <a:srgbClr val="EAEAEA">
                            <a:tint val="52000"/>
                            <a:satMod val="300000"/>
                          </a:srgbClr>
                        </a:gs>
                        <a:gs pos="100000">
                          <a:srgbClr val="EAEAEA">
                            <a:tint val="40000"/>
                            <a:satMod val="250000"/>
                          </a:srgbClr>
                        </a:gs>
                      </a:gsLst>
                      <a:lin ang="5400000"/>
                    </a:gradFill>
                    <a:latin typeface="BankGothic Lt BT" pitchFamily="34" charset="0"/>
                  </a:rPr>
                  <a:t>(</a:t>
                </a:r>
                <a:r>
                  <a:rPr lang="en-US" sz="1846" b="1" kern="0" dirty="0" err="1">
                    <a:ln w="10541" cmpd="sng">
                      <a:solidFill>
                        <a:srgbClr val="EAEAEA">
                          <a:shade val="88000"/>
                          <a:satMod val="110000"/>
                        </a:srgbClr>
                      </a:solidFill>
                      <a:prstDash val="solid"/>
                    </a:ln>
                    <a:gradFill>
                      <a:gsLst>
                        <a:gs pos="0">
                          <a:srgbClr val="EAEAEA">
                            <a:tint val="40000"/>
                            <a:satMod val="250000"/>
                          </a:srgbClr>
                        </a:gs>
                        <a:gs pos="9000">
                          <a:srgbClr val="EAEAEA">
                            <a:tint val="52000"/>
                            <a:satMod val="300000"/>
                          </a:srgbClr>
                        </a:gs>
                        <a:gs pos="50000">
                          <a:srgbClr val="EAEAEA">
                            <a:shade val="20000"/>
                            <a:satMod val="300000"/>
                          </a:srgbClr>
                        </a:gs>
                        <a:gs pos="79000">
                          <a:srgbClr val="EAEAEA">
                            <a:tint val="52000"/>
                            <a:satMod val="300000"/>
                          </a:srgbClr>
                        </a:gs>
                        <a:gs pos="100000">
                          <a:srgbClr val="EAEAEA">
                            <a:tint val="40000"/>
                            <a:satMod val="250000"/>
                          </a:srgbClr>
                        </a:gs>
                      </a:gsLst>
                      <a:lin ang="5400000"/>
                    </a:gradFill>
                    <a:latin typeface="BankGothic Lt BT" pitchFamily="34" charset="0"/>
                  </a:rPr>
                  <a:t>beinolharamein</a:t>
                </a:r>
                <a:r>
                  <a:rPr lang="en-US" sz="1846" b="1" kern="0" dirty="0">
                    <a:ln w="10541" cmpd="sng">
                      <a:solidFill>
                        <a:srgbClr val="EAEAEA">
                          <a:shade val="88000"/>
                          <a:satMod val="110000"/>
                        </a:srgbClr>
                      </a:solidFill>
                      <a:prstDash val="solid"/>
                    </a:ln>
                    <a:gradFill>
                      <a:gsLst>
                        <a:gs pos="0">
                          <a:srgbClr val="EAEAEA">
                            <a:tint val="40000"/>
                            <a:satMod val="250000"/>
                          </a:srgbClr>
                        </a:gs>
                        <a:gs pos="9000">
                          <a:srgbClr val="EAEAEA">
                            <a:tint val="52000"/>
                            <a:satMod val="300000"/>
                          </a:srgbClr>
                        </a:gs>
                        <a:gs pos="50000">
                          <a:srgbClr val="EAEAEA">
                            <a:shade val="20000"/>
                            <a:satMod val="300000"/>
                          </a:srgbClr>
                        </a:gs>
                        <a:gs pos="79000">
                          <a:srgbClr val="EAEAEA">
                            <a:tint val="52000"/>
                            <a:satMod val="300000"/>
                          </a:srgbClr>
                        </a:gs>
                        <a:gs pos="100000">
                          <a:srgbClr val="EAEAEA">
                            <a:tint val="40000"/>
                            <a:satMod val="250000"/>
                          </a:srgbClr>
                        </a:gs>
                      </a:gsLst>
                      <a:lin ang="5400000"/>
                    </a:gradFill>
                    <a:latin typeface="BankGothic Lt BT" pitchFamily="34" charset="0"/>
                  </a:rPr>
                  <a:t> of shiraz)</a:t>
                </a:r>
                <a:endParaRPr lang="fa-IR" sz="1846" b="1" kern="0" dirty="0">
                  <a:ln w="10541" cmpd="sng">
                    <a:solidFill>
                      <a:srgbClr val="EAEAEA">
                        <a:shade val="88000"/>
                        <a:satMod val="110000"/>
                      </a:srgbClr>
                    </a:solidFill>
                    <a:prstDash val="solid"/>
                  </a:ln>
                  <a:gradFill>
                    <a:gsLst>
                      <a:gs pos="0">
                        <a:srgbClr val="EAEAEA">
                          <a:tint val="40000"/>
                          <a:satMod val="250000"/>
                        </a:srgbClr>
                      </a:gs>
                      <a:gs pos="9000">
                        <a:srgbClr val="EAEAEA">
                          <a:tint val="52000"/>
                          <a:satMod val="300000"/>
                        </a:srgbClr>
                      </a:gs>
                      <a:gs pos="50000">
                        <a:srgbClr val="EAEAEA">
                          <a:shade val="20000"/>
                          <a:satMod val="300000"/>
                        </a:srgbClr>
                      </a:gs>
                      <a:gs pos="79000">
                        <a:srgbClr val="EAEAEA">
                          <a:tint val="52000"/>
                          <a:satMod val="300000"/>
                        </a:srgbClr>
                      </a:gs>
                      <a:gs pos="100000">
                        <a:srgbClr val="EAEAEA">
                          <a:tint val="40000"/>
                          <a:satMod val="250000"/>
                        </a:srgbClr>
                      </a:gs>
                    </a:gsLst>
                    <a:lin ang="5400000"/>
                  </a:gradFill>
                  <a:latin typeface="BankGothic Lt BT" pitchFamily="34" charset="0"/>
                </a:endParaRPr>
              </a:p>
            </p:txBody>
          </p:sp>
          <p:sp>
            <p:nvSpPr>
              <p:cNvPr id="8" name="Rectangle 7"/>
              <p:cNvSpPr/>
              <p:nvPr/>
            </p:nvSpPr>
            <p:spPr>
              <a:xfrm rot="16200000">
                <a:off x="-1131431" y="2276027"/>
                <a:ext cx="2786082" cy="377118"/>
              </a:xfrm>
              <a:prstGeom prst="rect">
                <a:avLst/>
              </a:prstGeom>
            </p:spPr>
            <p:txBody>
              <a:bodyPr wrap="square">
                <a:spAutoFit/>
                <a:scene3d>
                  <a:camera prst="orthographicFront"/>
                  <a:lightRig rig="glow" dir="tl">
                    <a:rot lat="0" lon="0" rev="5400000"/>
                  </a:lightRig>
                </a:scene3d>
                <a:sp3d contourW="12700">
                  <a:bevelT w="25400" h="25400"/>
                  <a:contourClr>
                    <a:schemeClr val="accent6">
                      <a:shade val="73000"/>
                    </a:schemeClr>
                  </a:contourClr>
                </a:sp3d>
              </a:bodyPr>
              <a:lstStyle/>
              <a:p>
                <a:pPr algn="ctr"/>
                <a:r>
                  <a:rPr lang="fa-IR" sz="1662" b="1" dirty="0">
                    <a:ln w="11430"/>
                    <a:gradFill>
                      <a:gsLst>
                        <a:gs pos="0">
                          <a:srgbClr val="555555">
                            <a:tint val="90000"/>
                            <a:satMod val="120000"/>
                          </a:srgbClr>
                        </a:gs>
                        <a:gs pos="25000">
                          <a:srgbClr val="555555">
                            <a:tint val="93000"/>
                            <a:satMod val="120000"/>
                          </a:srgbClr>
                        </a:gs>
                        <a:gs pos="50000">
                          <a:srgbClr val="555555">
                            <a:shade val="89000"/>
                            <a:satMod val="110000"/>
                          </a:srgbClr>
                        </a:gs>
                        <a:gs pos="75000">
                          <a:srgbClr val="555555">
                            <a:tint val="93000"/>
                            <a:satMod val="120000"/>
                          </a:srgbClr>
                        </a:gs>
                        <a:gs pos="100000">
                          <a:srgbClr val="555555">
                            <a:tint val="90000"/>
                            <a:satMod val="120000"/>
                          </a:srgbClr>
                        </a:gs>
                      </a:gsLst>
                      <a:lin ang="5400000"/>
                    </a:gradFill>
                    <a:effectLst>
                      <a:outerShdw blurRad="80000" dist="40000" dir="5040000" algn="tl">
                        <a:srgbClr val="000000">
                          <a:alpha val="30000"/>
                        </a:srgbClr>
                      </a:outerShdw>
                    </a:effectLst>
                    <a:cs typeface="B Kamran" pitchFamily="2" charset="-78"/>
                  </a:rPr>
                  <a:t>بین الحرمین شیراز</a:t>
                </a:r>
              </a:p>
            </p:txBody>
          </p:sp>
        </p:grpSp>
        <p:pic>
          <p:nvPicPr>
            <p:cNvPr id="235" name="Picture 6" descr="شاهچراغ؛ شیراز؛ عکس از آنوبانینی">
              <a:hlinkClick r:id="rId3"/>
            </p:cNvPr>
            <p:cNvPicPr>
              <a:picLocks noChangeAspect="1" noChangeArrowheads="1"/>
            </p:cNvPicPr>
            <p:nvPr/>
          </p:nvPicPr>
          <p:blipFill>
            <a:blip r:embed="rId4">
              <a:clrChange>
                <a:clrFrom>
                  <a:srgbClr val="03030F"/>
                </a:clrFrom>
                <a:clrTo>
                  <a:srgbClr val="03030F">
                    <a:alpha val="0"/>
                  </a:srgbClr>
                </a:clrTo>
              </a:clrChange>
            </a:blip>
            <a:srcRect/>
            <a:stretch>
              <a:fillRect/>
            </a:stretch>
          </p:blipFill>
          <p:spPr bwMode="auto">
            <a:xfrm>
              <a:off x="7212343" y="285728"/>
              <a:ext cx="1931657" cy="1191187"/>
            </a:xfrm>
            <a:prstGeom prst="rect">
              <a:avLst/>
            </a:prstGeom>
            <a:ln>
              <a:noFill/>
            </a:ln>
            <a:effectLst>
              <a:outerShdw blurRad="50800" dist="38100" dir="2700000" algn="tl" rotWithShape="0">
                <a:prstClr val="black">
                  <a:alpha val="40000"/>
                </a:prstClr>
              </a:outerShdw>
              <a:softEdge rad="63500"/>
            </a:effectLst>
          </p:spPr>
        </p:pic>
        <p:pic>
          <p:nvPicPr>
            <p:cNvPr id="1028" name="Picture 4" descr="E:\baft farsoode\ax\pic\shahchw.jpg"/>
            <p:cNvPicPr>
              <a:picLocks noChangeAspect="1" noChangeArrowheads="1"/>
            </p:cNvPicPr>
            <p:nvPr/>
          </p:nvPicPr>
          <p:blipFill>
            <a:blip r:embed="rId5" cstate="screen">
              <a:clrChange>
                <a:clrFrom>
                  <a:srgbClr val="BEE2FA"/>
                </a:clrFrom>
                <a:clrTo>
                  <a:srgbClr val="BEE2FA">
                    <a:alpha val="0"/>
                  </a:srgbClr>
                </a:clrTo>
              </a:clrChange>
              <a:extLst>
                <a:ext uri="{28A0092B-C50C-407E-A947-70E740481C1C}">
                  <a14:useLocalDpi xmlns:a14="http://schemas.microsoft.com/office/drawing/2010/main"/>
                </a:ext>
              </a:extLst>
            </a:blip>
            <a:srcRect/>
            <a:stretch>
              <a:fillRect/>
            </a:stretch>
          </p:blipFill>
          <p:spPr bwMode="auto">
            <a:xfrm>
              <a:off x="0" y="0"/>
              <a:ext cx="1813436" cy="1464431"/>
            </a:xfrm>
            <a:prstGeom prst="rect">
              <a:avLst/>
            </a:prstGeom>
            <a:ln>
              <a:noFill/>
            </a:ln>
            <a:effectLst>
              <a:outerShdw blurRad="50800" dist="38100" dir="2700000" algn="tl" rotWithShape="0">
                <a:prstClr val="black">
                  <a:alpha val="40000"/>
                </a:prstClr>
              </a:outerShdw>
              <a:softEdge rad="63500"/>
            </a:effectLst>
          </p:spPr>
        </p:pic>
        <p:cxnSp>
          <p:nvCxnSpPr>
            <p:cNvPr id="263" name="Straight Connector 262"/>
            <p:cNvCxnSpPr/>
            <p:nvPr/>
          </p:nvCxnSpPr>
          <p:spPr bwMode="auto">
            <a:xfrm rot="5400000">
              <a:off x="-1535949" y="4179099"/>
              <a:ext cx="4071966" cy="1588"/>
            </a:xfrm>
            <a:prstGeom prst="line">
              <a:avLst/>
            </a:prstGeom>
            <a:ln cmpd="dbl">
              <a:solidFill>
                <a:srgbClr val="D1D1D1"/>
              </a:solidFill>
              <a:prstDash val="solid"/>
              <a:headEnd type="none" w="sm" len="sm"/>
              <a:tailEnd type="none" w="sm" len="sm"/>
            </a:ln>
          </p:spPr>
          <p:style>
            <a:lnRef idx="3">
              <a:schemeClr val="accent1"/>
            </a:lnRef>
            <a:fillRef idx="0">
              <a:schemeClr val="accent1"/>
            </a:fillRef>
            <a:effectRef idx="2">
              <a:schemeClr val="accent1"/>
            </a:effectRef>
            <a:fontRef idx="minor">
              <a:schemeClr val="tx1"/>
            </a:fontRef>
          </p:style>
        </p:cxnSp>
      </p:grpSp>
      <p:sp>
        <p:nvSpPr>
          <p:cNvPr id="266" name="Rectangle 265"/>
          <p:cNvSpPr/>
          <p:nvPr/>
        </p:nvSpPr>
        <p:spPr bwMode="auto">
          <a:xfrm>
            <a:off x="785786" y="1780431"/>
            <a:ext cx="8143932" cy="3033367"/>
          </a:xfrm>
          <a:prstGeom prst="rect">
            <a:avLst/>
          </a:prstGeom>
          <a:solidFill>
            <a:schemeClr val="accent1">
              <a:alpha val="70000"/>
            </a:schemeClr>
          </a:solidFill>
          <a:ln w="12700" cap="sq" cmpd="sng" algn="ctr">
            <a:noFill/>
            <a:prstDash val="solid"/>
            <a:round/>
            <a:headEnd type="none" w="sm" len="sm"/>
            <a:tailEnd type="none" w="sm" len="sm"/>
          </a:ln>
          <a:effectLst>
            <a:softEdge rad="635000"/>
          </a:effectLst>
        </p:spPr>
        <p:txBody>
          <a:bodyPr vert="horz" wrap="square" lIns="84406" tIns="42203" rIns="84406" bIns="42203" numCol="1" rtlCol="1" anchor="t" anchorCtr="0" compatLnSpc="1">
            <a:prstTxWarp prst="textNoShape">
              <a:avLst/>
            </a:prstTxWarp>
          </a:bodyPr>
          <a:lstStyle/>
          <a:p>
            <a:pPr algn="l" rtl="0" fontAlgn="base">
              <a:spcBef>
                <a:spcPct val="0"/>
              </a:spcBef>
              <a:spcAft>
                <a:spcPct val="0"/>
              </a:spcAft>
            </a:pPr>
            <a:endParaRPr kumimoji="1" lang="fa-IR" sz="2215">
              <a:solidFill>
                <a:srgbClr val="000000"/>
              </a:solidFill>
              <a:latin typeface="Times New Roman" pitchFamily="18" charset="0"/>
            </a:endParaRPr>
          </a:p>
        </p:txBody>
      </p:sp>
      <p:pic>
        <p:nvPicPr>
          <p:cNvPr id="24" name="Picture 2" descr="key"/>
          <p:cNvPicPr>
            <a:picLocks noChangeAspect="1" noChangeArrowheads="1"/>
          </p:cNvPicPr>
          <p:nvPr/>
        </p:nvPicPr>
        <p:blipFill>
          <a:blip r:embed="rId6" cstate="screen">
            <a:clrChange>
              <a:clrFrom>
                <a:srgbClr val="000000"/>
              </a:clrFrom>
              <a:clrTo>
                <a:srgbClr val="000000">
                  <a:alpha val="0"/>
                </a:srgbClr>
              </a:clrTo>
            </a:clrChange>
            <a:extLst>
              <a:ext uri="{28A0092B-C50C-407E-A947-70E740481C1C}">
                <a14:useLocalDpi xmlns:a14="http://schemas.microsoft.com/office/drawing/2010/main"/>
              </a:ext>
            </a:extLst>
          </a:blip>
          <a:srcRect/>
          <a:stretch>
            <a:fillRect/>
          </a:stretch>
        </p:blipFill>
        <p:spPr bwMode="auto">
          <a:xfrm>
            <a:off x="316528" y="1212839"/>
            <a:ext cx="8607695" cy="2679462"/>
          </a:xfrm>
          <a:prstGeom prst="rect">
            <a:avLst/>
          </a:prstGeom>
          <a:ln>
            <a:noFill/>
          </a:ln>
          <a:effectLst>
            <a:outerShdw blurRad="292100" dist="139700" dir="2700000" algn="tl" rotWithShape="0">
              <a:srgbClr val="333333">
                <a:alpha val="65000"/>
              </a:srgbClr>
            </a:outerShdw>
          </a:effectLst>
        </p:spPr>
      </p:pic>
      <p:sp>
        <p:nvSpPr>
          <p:cNvPr id="25" name="Line 3"/>
          <p:cNvSpPr>
            <a:spLocks noChangeShapeType="1"/>
          </p:cNvSpPr>
          <p:nvPr/>
        </p:nvSpPr>
        <p:spPr bwMode="auto">
          <a:xfrm rot="15502670" flipV="1">
            <a:off x="5406784" y="1996357"/>
            <a:ext cx="1238" cy="914400"/>
          </a:xfrm>
          <a:prstGeom prst="line">
            <a:avLst/>
          </a:prstGeom>
          <a:noFill/>
          <a:ln w="76200">
            <a:solidFill>
              <a:srgbClr val="FF6600"/>
            </a:solidFill>
            <a:round/>
            <a:headEnd/>
            <a:tailEnd type="triangle" w="med" len="med"/>
          </a:ln>
          <a:effectLst/>
        </p:spPr>
        <p:txBody>
          <a:bodyPr lIns="71274" tIns="35636" rIns="71274" bIns="35636"/>
          <a:lstStyle/>
          <a:p>
            <a:endParaRPr lang="fa-IR" sz="1662">
              <a:solidFill>
                <a:srgbClr val="000000"/>
              </a:solidFill>
            </a:endParaRPr>
          </a:p>
        </p:txBody>
      </p:sp>
      <p:pic>
        <p:nvPicPr>
          <p:cNvPr id="26" name="Picture 2" descr="courtyard"/>
          <p:cNvPicPr>
            <a:picLocks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a:off x="709394" y="3494943"/>
            <a:ext cx="3956566" cy="2559764"/>
          </a:xfrm>
          <a:prstGeom prst="roundRect">
            <a:avLst>
              <a:gd name="adj" fmla="val 8594"/>
            </a:avLst>
          </a:prstGeom>
          <a:solidFill>
            <a:srgbClr val="FFFFFF">
              <a:shade val="85000"/>
            </a:srgbClr>
          </a:solidFill>
          <a:ln>
            <a:noFill/>
          </a:ln>
          <a:effectLst>
            <a:reflection blurRad="6350" stA="50000" endA="300" endPos="55500" dist="50800" dir="5400000" sy="-100000" algn="bl" rotWithShape="0"/>
          </a:effectLst>
        </p:spPr>
      </p:pic>
    </p:spTree>
    <p:extLst>
      <p:ext uri="{BB962C8B-B14F-4D97-AF65-F5344CB8AC3E}">
        <p14:creationId xmlns:p14="http://schemas.microsoft.com/office/powerpoint/2010/main" val="34835907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2000"/>
                                        <p:tgtEl>
                                          <p:spTgt spid="24"/>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25"/>
                                        </p:tgtEl>
                                        <p:attrNameLst>
                                          <p:attrName>style.visibility</p:attrName>
                                        </p:attrNameLst>
                                      </p:cBhvr>
                                      <p:to>
                                        <p:strVal val="visible"/>
                                      </p:to>
                                    </p:set>
                                    <p:anim calcmode="lin" valueType="num">
                                      <p:cBhvr additive="base">
                                        <p:cTn id="12" dur="500" fill="hold"/>
                                        <p:tgtEl>
                                          <p:spTgt spid="25"/>
                                        </p:tgtEl>
                                        <p:attrNameLst>
                                          <p:attrName>ppt_x</p:attrName>
                                        </p:attrNameLst>
                                      </p:cBhvr>
                                      <p:tavLst>
                                        <p:tav tm="0">
                                          <p:val>
                                            <p:strVal val="#ppt_x"/>
                                          </p:val>
                                        </p:tav>
                                        <p:tav tm="100000">
                                          <p:val>
                                            <p:strVal val="#ppt_x"/>
                                          </p:val>
                                        </p:tav>
                                      </p:tavLst>
                                    </p:anim>
                                    <p:anim calcmode="lin" valueType="num">
                                      <p:cBhvr additive="base">
                                        <p:cTn id="13" dur="500" fill="hold"/>
                                        <p:tgtEl>
                                          <p:spTgt spid="25"/>
                                        </p:tgtEl>
                                        <p:attrNameLst>
                                          <p:attrName>ppt_y</p:attrName>
                                        </p:attrNameLst>
                                      </p:cBhvr>
                                      <p:tavLst>
                                        <p:tav tm="0">
                                          <p:val>
                                            <p:strVal val="1+#ppt_h/2"/>
                                          </p:val>
                                        </p:tav>
                                        <p:tav tm="100000">
                                          <p:val>
                                            <p:strVal val="#ppt_y"/>
                                          </p:val>
                                        </p:tav>
                                      </p:tavLst>
                                    </p:anim>
                                  </p:childTnLst>
                                </p:cTn>
                              </p:par>
                              <p:par>
                                <p:cTn id="14" presetID="2" presetClass="entr" presetSubtype="4" fill="hold" nodeType="withEffect">
                                  <p:stCondLst>
                                    <p:cond delay="0"/>
                                  </p:stCondLst>
                                  <p:childTnLst>
                                    <p:set>
                                      <p:cBhvr>
                                        <p:cTn id="15" dur="1" fill="hold">
                                          <p:stCondLst>
                                            <p:cond delay="0"/>
                                          </p:stCondLst>
                                        </p:cTn>
                                        <p:tgtEl>
                                          <p:spTgt spid="26"/>
                                        </p:tgtEl>
                                        <p:attrNameLst>
                                          <p:attrName>style.visibility</p:attrName>
                                        </p:attrNameLst>
                                      </p:cBhvr>
                                      <p:to>
                                        <p:strVal val="visible"/>
                                      </p:to>
                                    </p:set>
                                    <p:anim calcmode="lin" valueType="num">
                                      <p:cBhvr additive="base">
                                        <p:cTn id="16" dur="500" fill="hold"/>
                                        <p:tgtEl>
                                          <p:spTgt spid="26"/>
                                        </p:tgtEl>
                                        <p:attrNameLst>
                                          <p:attrName>ppt_x</p:attrName>
                                        </p:attrNameLst>
                                      </p:cBhvr>
                                      <p:tavLst>
                                        <p:tav tm="0">
                                          <p:val>
                                            <p:strVal val="#ppt_x"/>
                                          </p:val>
                                        </p:tav>
                                        <p:tav tm="100000">
                                          <p:val>
                                            <p:strVal val="#ppt_x"/>
                                          </p:val>
                                        </p:tav>
                                      </p:tavLst>
                                    </p:anim>
                                    <p:anim calcmode="lin" valueType="num">
                                      <p:cBhvr additive="base">
                                        <p:cTn id="17" dur="500" fill="hold"/>
                                        <p:tgtEl>
                                          <p:spTgt spid="2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66"/>
          <p:cNvGrpSpPr/>
          <p:nvPr/>
        </p:nvGrpSpPr>
        <p:grpSpPr>
          <a:xfrm>
            <a:off x="0" y="263769"/>
            <a:ext cx="9144000" cy="6327790"/>
            <a:chOff x="0" y="0"/>
            <a:chExt cx="9144000" cy="6855106"/>
          </a:xfrm>
        </p:grpSpPr>
        <p:pic>
          <p:nvPicPr>
            <p:cNvPr id="3" name="Picture 2" descr="E:\baft farsoode\ax\pic\bird%20view.jpg"/>
            <p:cNvPicPr>
              <a:picLocks noChangeAspect="1" noChangeArrowheads="1"/>
            </p:cNvPicPr>
            <p:nvPr/>
          </p:nvPicPr>
          <p:blipFill>
            <a:blip r:embed="rId2">
              <a:clrChange>
                <a:clrFrom>
                  <a:srgbClr val="000000"/>
                </a:clrFrom>
                <a:clrTo>
                  <a:srgbClr val="000000">
                    <a:alpha val="0"/>
                  </a:srgbClr>
                </a:clrTo>
              </a:clrChange>
              <a:duotone>
                <a:schemeClr val="accent6">
                  <a:shade val="45000"/>
                  <a:satMod val="135000"/>
                </a:schemeClr>
                <a:prstClr val="white"/>
              </a:duotone>
              <a:lum bright="20000" contrast="-75000"/>
            </a:blip>
            <a:srcRect/>
            <a:stretch>
              <a:fillRect/>
            </a:stretch>
          </p:blipFill>
          <p:spPr bwMode="auto">
            <a:xfrm>
              <a:off x="0" y="2694698"/>
              <a:ext cx="9144000" cy="4160408"/>
            </a:xfrm>
            <a:prstGeom prst="rect">
              <a:avLst/>
            </a:prstGeom>
            <a:ln>
              <a:noFill/>
            </a:ln>
            <a:effectLst>
              <a:outerShdw blurRad="50800" dist="50800" dir="2700000" algn="tl" rotWithShape="0">
                <a:schemeClr val="tx1">
                  <a:alpha val="40000"/>
                </a:schemeClr>
              </a:outerShdw>
            </a:effectLst>
          </p:spPr>
        </p:pic>
        <p:grpSp>
          <p:nvGrpSpPr>
            <p:cNvPr id="4" name="Group 259"/>
            <p:cNvGrpSpPr/>
            <p:nvPr/>
          </p:nvGrpSpPr>
          <p:grpSpPr>
            <a:xfrm flipV="1">
              <a:off x="271048" y="857232"/>
              <a:ext cx="5944026" cy="4143404"/>
              <a:chOff x="-236" y="1676402"/>
              <a:chExt cx="5944026" cy="5181601"/>
            </a:xfrm>
          </p:grpSpPr>
          <p:sp>
            <p:nvSpPr>
              <p:cNvPr id="250" name="Rectangle 25"/>
              <p:cNvSpPr>
                <a:spLocks noChangeArrowheads="1"/>
              </p:cNvSpPr>
              <p:nvPr/>
            </p:nvSpPr>
            <p:spPr bwMode="auto">
              <a:xfrm>
                <a:off x="329988" y="4038602"/>
                <a:ext cx="165112" cy="2667001"/>
              </a:xfrm>
              <a:prstGeom prst="rect">
                <a:avLst/>
              </a:prstGeom>
              <a:gradFill rotWithShape="1">
                <a:gsLst>
                  <a:gs pos="0">
                    <a:schemeClr val="bg1">
                      <a:lumMod val="65000"/>
                    </a:schemeClr>
                  </a:gs>
                  <a:gs pos="100000">
                    <a:srgbClr val="FFFFCC"/>
                  </a:gs>
                </a:gsLst>
                <a:lin ang="5400000" scaled="1"/>
              </a:gradFill>
              <a:ln w="9525">
                <a:noFill/>
                <a:miter lim="800000"/>
                <a:headEnd/>
                <a:tailEnd/>
              </a:ln>
              <a:effectLst/>
            </p:spPr>
            <p:txBody>
              <a:bodyPr wrap="none" anchor="ctr"/>
              <a:lstStyle/>
              <a:p>
                <a:pPr>
                  <a:defRPr/>
                </a:pPr>
                <a:endParaRPr lang="fa-IR" sz="1662" kern="0">
                  <a:solidFill>
                    <a:sysClr val="windowText" lastClr="000000"/>
                  </a:solidFill>
                </a:endParaRPr>
              </a:p>
            </p:txBody>
          </p:sp>
          <p:sp>
            <p:nvSpPr>
              <p:cNvPr id="251" name="Rectangle 26"/>
              <p:cNvSpPr>
                <a:spLocks noChangeArrowheads="1"/>
              </p:cNvSpPr>
              <p:nvPr/>
            </p:nvSpPr>
            <p:spPr bwMode="auto">
              <a:xfrm>
                <a:off x="164876" y="6400803"/>
                <a:ext cx="3219681" cy="152400"/>
              </a:xfrm>
              <a:prstGeom prst="rect">
                <a:avLst/>
              </a:prstGeom>
              <a:gradFill rotWithShape="1">
                <a:gsLst>
                  <a:gs pos="0">
                    <a:srgbClr val="FFFFCC"/>
                  </a:gs>
                  <a:gs pos="100000">
                    <a:srgbClr val="FFFFCC">
                      <a:gamma/>
                      <a:shade val="46275"/>
                      <a:invGamma/>
                    </a:srgbClr>
                  </a:gs>
                </a:gsLst>
                <a:lin ang="0" scaled="1"/>
              </a:gradFill>
              <a:ln w="9525">
                <a:noFill/>
                <a:miter lim="800000"/>
                <a:headEnd/>
                <a:tailEnd/>
              </a:ln>
              <a:effectLst/>
            </p:spPr>
            <p:txBody>
              <a:bodyPr wrap="none" anchor="ctr"/>
              <a:lstStyle/>
              <a:p>
                <a:pPr>
                  <a:defRPr/>
                </a:pPr>
                <a:endParaRPr lang="fa-IR" sz="1662" kern="0">
                  <a:solidFill>
                    <a:sysClr val="windowText" lastClr="000000"/>
                  </a:solidFill>
                </a:endParaRPr>
              </a:p>
            </p:txBody>
          </p:sp>
          <p:sp>
            <p:nvSpPr>
              <p:cNvPr id="252" name="Rectangle 27"/>
              <p:cNvSpPr>
                <a:spLocks noChangeArrowheads="1"/>
              </p:cNvSpPr>
              <p:nvPr/>
            </p:nvSpPr>
            <p:spPr bwMode="auto">
              <a:xfrm>
                <a:off x="495100" y="5791203"/>
                <a:ext cx="82556" cy="609600"/>
              </a:xfrm>
              <a:prstGeom prst="rect">
                <a:avLst/>
              </a:prstGeom>
              <a:solidFill>
                <a:srgbClr val="CC9900"/>
              </a:solidFill>
              <a:ln w="9525">
                <a:noFill/>
                <a:miter lim="800000"/>
                <a:headEnd/>
                <a:tailEnd/>
              </a:ln>
              <a:effectLst/>
            </p:spPr>
            <p:txBody>
              <a:bodyPr wrap="none" anchor="ctr"/>
              <a:lstStyle/>
              <a:p>
                <a:pPr>
                  <a:defRPr/>
                </a:pPr>
                <a:endParaRPr lang="fa-IR" sz="1662" kern="0">
                  <a:solidFill>
                    <a:sysClr val="windowText" lastClr="000000"/>
                  </a:solidFill>
                </a:endParaRPr>
              </a:p>
            </p:txBody>
          </p:sp>
          <p:sp>
            <p:nvSpPr>
              <p:cNvPr id="253" name="Rectangle 28"/>
              <p:cNvSpPr>
                <a:spLocks noChangeArrowheads="1"/>
              </p:cNvSpPr>
              <p:nvPr/>
            </p:nvSpPr>
            <p:spPr bwMode="auto">
              <a:xfrm rot="5400000">
                <a:off x="828501" y="6073757"/>
                <a:ext cx="76200" cy="577891"/>
              </a:xfrm>
              <a:prstGeom prst="rect">
                <a:avLst/>
              </a:prstGeom>
              <a:solidFill>
                <a:srgbClr val="CC9900"/>
              </a:solidFill>
              <a:ln w="9525">
                <a:noFill/>
                <a:miter lim="800000"/>
                <a:headEnd/>
                <a:tailEnd/>
              </a:ln>
              <a:effectLst/>
            </p:spPr>
            <p:txBody>
              <a:bodyPr wrap="none" anchor="ctr"/>
              <a:lstStyle/>
              <a:p>
                <a:pPr>
                  <a:defRPr/>
                </a:pPr>
                <a:endParaRPr lang="fa-IR" sz="1662" kern="0">
                  <a:solidFill>
                    <a:sysClr val="windowText" lastClr="000000"/>
                  </a:solidFill>
                </a:endParaRPr>
              </a:p>
            </p:txBody>
          </p:sp>
          <p:sp>
            <p:nvSpPr>
              <p:cNvPr id="254" name="Line 29"/>
              <p:cNvSpPr>
                <a:spLocks noChangeShapeType="1"/>
              </p:cNvSpPr>
              <p:nvPr/>
            </p:nvSpPr>
            <p:spPr bwMode="auto">
              <a:xfrm>
                <a:off x="3384557" y="6477003"/>
                <a:ext cx="1568562" cy="0"/>
              </a:xfrm>
              <a:prstGeom prst="line">
                <a:avLst/>
              </a:prstGeom>
              <a:ln w="12700">
                <a:prstDash val="sysDot"/>
                <a:headEnd/>
                <a:tailEnd/>
              </a:ln>
            </p:spPr>
            <p:style>
              <a:lnRef idx="1">
                <a:schemeClr val="dk1"/>
              </a:lnRef>
              <a:fillRef idx="0">
                <a:schemeClr val="dk1"/>
              </a:fillRef>
              <a:effectRef idx="0">
                <a:schemeClr val="dk1"/>
              </a:effectRef>
              <a:fontRef idx="minor">
                <a:schemeClr val="tx1"/>
              </a:fontRef>
            </p:style>
            <p:txBody>
              <a:bodyPr/>
              <a:lstStyle/>
              <a:p>
                <a:pPr>
                  <a:defRPr/>
                </a:pPr>
                <a:endParaRPr lang="fa-IR" sz="1662" kern="0">
                  <a:solidFill>
                    <a:sysClr val="windowText" lastClr="000000"/>
                  </a:solidFill>
                </a:endParaRPr>
              </a:p>
            </p:txBody>
          </p:sp>
          <p:sp>
            <p:nvSpPr>
              <p:cNvPr id="255" name="Line 30"/>
              <p:cNvSpPr>
                <a:spLocks noChangeShapeType="1"/>
              </p:cNvSpPr>
              <p:nvPr/>
            </p:nvSpPr>
            <p:spPr bwMode="auto">
              <a:xfrm>
                <a:off x="3384557" y="6553203"/>
                <a:ext cx="2559233" cy="0"/>
              </a:xfrm>
              <a:prstGeom prst="line">
                <a:avLst/>
              </a:prstGeom>
              <a:ln w="19050">
                <a:prstDash val="sysDot"/>
                <a:headEnd/>
                <a:tailEnd/>
              </a:ln>
            </p:spPr>
            <p:style>
              <a:lnRef idx="1">
                <a:schemeClr val="accent1"/>
              </a:lnRef>
              <a:fillRef idx="0">
                <a:schemeClr val="accent1"/>
              </a:fillRef>
              <a:effectRef idx="0">
                <a:schemeClr val="accent1"/>
              </a:effectRef>
              <a:fontRef idx="minor">
                <a:schemeClr val="tx1"/>
              </a:fontRef>
            </p:style>
            <p:txBody>
              <a:bodyPr/>
              <a:lstStyle/>
              <a:p>
                <a:pPr>
                  <a:defRPr/>
                </a:pPr>
                <a:endParaRPr lang="fa-IR" sz="1662" kern="0">
                  <a:solidFill>
                    <a:sysClr val="windowText" lastClr="000000"/>
                  </a:solidFill>
                </a:endParaRPr>
              </a:p>
            </p:txBody>
          </p:sp>
          <p:sp>
            <p:nvSpPr>
              <p:cNvPr id="256" name="Line 32"/>
              <p:cNvSpPr>
                <a:spLocks noChangeShapeType="1"/>
              </p:cNvSpPr>
              <p:nvPr/>
            </p:nvSpPr>
            <p:spPr bwMode="auto">
              <a:xfrm flipH="1">
                <a:off x="-236" y="6477003"/>
                <a:ext cx="3384793" cy="0"/>
              </a:xfrm>
              <a:prstGeom prst="line">
                <a:avLst/>
              </a:prstGeom>
              <a:noFill/>
              <a:ln w="22225">
                <a:solidFill>
                  <a:srgbClr val="9383B3"/>
                </a:solidFill>
                <a:prstDash val="sysDot"/>
                <a:round/>
                <a:headEnd/>
                <a:tailEnd/>
              </a:ln>
              <a:effectLst/>
            </p:spPr>
            <p:txBody>
              <a:bodyPr/>
              <a:lstStyle/>
              <a:p>
                <a:pPr>
                  <a:defRPr/>
                </a:pPr>
                <a:endParaRPr lang="fa-IR" sz="1662" kern="0">
                  <a:solidFill>
                    <a:sysClr val="windowText" lastClr="000000"/>
                  </a:solidFill>
                </a:endParaRPr>
              </a:p>
            </p:txBody>
          </p:sp>
          <p:sp>
            <p:nvSpPr>
              <p:cNvPr id="257" name="Line 33"/>
              <p:cNvSpPr>
                <a:spLocks noChangeShapeType="1"/>
              </p:cNvSpPr>
              <p:nvPr/>
            </p:nvSpPr>
            <p:spPr bwMode="auto">
              <a:xfrm flipV="1">
                <a:off x="412544" y="4038602"/>
                <a:ext cx="0" cy="2819401"/>
              </a:xfrm>
              <a:prstGeom prst="line">
                <a:avLst/>
              </a:prstGeom>
              <a:noFill/>
              <a:ln w="22225">
                <a:solidFill>
                  <a:srgbClr val="9383B3"/>
                </a:solidFill>
                <a:prstDash val="sysDot"/>
                <a:round/>
                <a:headEnd/>
                <a:tailEnd/>
              </a:ln>
              <a:effectLst/>
            </p:spPr>
            <p:txBody>
              <a:bodyPr/>
              <a:lstStyle/>
              <a:p>
                <a:pPr>
                  <a:defRPr/>
                </a:pPr>
                <a:endParaRPr lang="fa-IR" sz="1662" kern="0">
                  <a:solidFill>
                    <a:sysClr val="windowText" lastClr="000000"/>
                  </a:solidFill>
                </a:endParaRPr>
              </a:p>
            </p:txBody>
          </p:sp>
          <p:sp>
            <p:nvSpPr>
              <p:cNvPr id="258" name="Line 34"/>
              <p:cNvSpPr>
                <a:spLocks noChangeShapeType="1"/>
              </p:cNvSpPr>
              <p:nvPr/>
            </p:nvSpPr>
            <p:spPr bwMode="auto">
              <a:xfrm flipV="1">
                <a:off x="412544" y="2362202"/>
                <a:ext cx="0" cy="1676400"/>
              </a:xfrm>
              <a:prstGeom prst="line">
                <a:avLst/>
              </a:prstGeom>
              <a:ln w="12700">
                <a:prstDash val="sysDot"/>
                <a:headEnd/>
                <a:tailEnd/>
              </a:ln>
            </p:spPr>
            <p:style>
              <a:lnRef idx="1">
                <a:schemeClr val="dk1"/>
              </a:lnRef>
              <a:fillRef idx="0">
                <a:schemeClr val="dk1"/>
              </a:fillRef>
              <a:effectRef idx="0">
                <a:schemeClr val="dk1"/>
              </a:effectRef>
              <a:fontRef idx="minor">
                <a:schemeClr val="tx1"/>
              </a:fontRef>
            </p:style>
            <p:txBody>
              <a:bodyPr/>
              <a:lstStyle/>
              <a:p>
                <a:pPr>
                  <a:defRPr/>
                </a:pPr>
                <a:endParaRPr lang="fa-IR" sz="1662" kern="0">
                  <a:solidFill>
                    <a:sysClr val="windowText" lastClr="000000"/>
                  </a:solidFill>
                </a:endParaRPr>
              </a:p>
            </p:txBody>
          </p:sp>
          <p:sp>
            <p:nvSpPr>
              <p:cNvPr id="259" name="Line 35"/>
              <p:cNvSpPr>
                <a:spLocks noChangeShapeType="1"/>
              </p:cNvSpPr>
              <p:nvPr/>
            </p:nvSpPr>
            <p:spPr bwMode="auto">
              <a:xfrm flipV="1">
                <a:off x="329988" y="1676402"/>
                <a:ext cx="0" cy="2362200"/>
              </a:xfrm>
              <a:prstGeom prst="line">
                <a:avLst/>
              </a:prstGeom>
              <a:ln w="19050">
                <a:prstDash val="sysDot"/>
                <a:headEnd/>
                <a:tailEnd/>
              </a:ln>
            </p:spPr>
            <p:style>
              <a:lnRef idx="1">
                <a:schemeClr val="accent1"/>
              </a:lnRef>
              <a:fillRef idx="0">
                <a:schemeClr val="accent1"/>
              </a:fillRef>
              <a:effectRef idx="0">
                <a:schemeClr val="accent1"/>
              </a:effectRef>
              <a:fontRef idx="minor">
                <a:schemeClr val="tx1"/>
              </a:fontRef>
            </p:style>
            <p:txBody>
              <a:bodyPr/>
              <a:lstStyle/>
              <a:p>
                <a:pPr>
                  <a:defRPr/>
                </a:pPr>
                <a:endParaRPr lang="fa-IR" sz="1662" kern="0">
                  <a:solidFill>
                    <a:sysClr val="windowText" lastClr="000000"/>
                  </a:solidFill>
                </a:endParaRPr>
              </a:p>
            </p:txBody>
          </p:sp>
        </p:grpSp>
        <p:grpSp>
          <p:nvGrpSpPr>
            <p:cNvPr id="5" name="Group 15"/>
            <p:cNvGrpSpPr/>
            <p:nvPr/>
          </p:nvGrpSpPr>
          <p:grpSpPr>
            <a:xfrm>
              <a:off x="67432" y="538679"/>
              <a:ext cx="5218950" cy="3318948"/>
              <a:chOff x="73051" y="538679"/>
              <a:chExt cx="5653862" cy="3318948"/>
            </a:xfrm>
          </p:grpSpPr>
          <p:sp>
            <p:nvSpPr>
              <p:cNvPr id="7" name="Rectangle 6"/>
              <p:cNvSpPr/>
              <p:nvPr/>
            </p:nvSpPr>
            <p:spPr>
              <a:xfrm>
                <a:off x="1824455" y="538679"/>
                <a:ext cx="3902458" cy="407750"/>
              </a:xfrm>
              <a:prstGeom prst="rect">
                <a:avLst/>
              </a:prstGeom>
            </p:spPr>
            <p:txBody>
              <a:bodyPr wrap="none">
                <a:spAutoFit/>
              </a:bodyPr>
              <a:lstStyle/>
              <a:p>
                <a:pPr>
                  <a:defRPr/>
                </a:pPr>
                <a:r>
                  <a:rPr lang="en-US" sz="1846" b="1" kern="0" dirty="0">
                    <a:ln w="10541" cmpd="sng">
                      <a:solidFill>
                        <a:srgbClr val="EAEAEA">
                          <a:shade val="88000"/>
                          <a:satMod val="110000"/>
                        </a:srgbClr>
                      </a:solidFill>
                      <a:prstDash val="solid"/>
                    </a:ln>
                    <a:gradFill>
                      <a:gsLst>
                        <a:gs pos="0">
                          <a:srgbClr val="EAEAEA">
                            <a:tint val="40000"/>
                            <a:satMod val="250000"/>
                          </a:srgbClr>
                        </a:gs>
                        <a:gs pos="9000">
                          <a:srgbClr val="EAEAEA">
                            <a:tint val="52000"/>
                            <a:satMod val="300000"/>
                          </a:srgbClr>
                        </a:gs>
                        <a:gs pos="50000">
                          <a:srgbClr val="EAEAEA">
                            <a:shade val="20000"/>
                            <a:satMod val="300000"/>
                          </a:srgbClr>
                        </a:gs>
                        <a:gs pos="79000">
                          <a:srgbClr val="EAEAEA">
                            <a:tint val="52000"/>
                            <a:satMod val="300000"/>
                          </a:srgbClr>
                        </a:gs>
                        <a:gs pos="100000">
                          <a:srgbClr val="EAEAEA">
                            <a:tint val="40000"/>
                            <a:satMod val="250000"/>
                          </a:srgbClr>
                        </a:gs>
                      </a:gsLst>
                      <a:lin ang="5400000"/>
                    </a:gradFill>
                    <a:latin typeface="BankGothic Lt BT" pitchFamily="34" charset="0"/>
                  </a:rPr>
                  <a:t>(</a:t>
                </a:r>
                <a:r>
                  <a:rPr lang="en-US" sz="1846" b="1" kern="0" dirty="0" err="1">
                    <a:ln w="10541" cmpd="sng">
                      <a:solidFill>
                        <a:srgbClr val="EAEAEA">
                          <a:shade val="88000"/>
                          <a:satMod val="110000"/>
                        </a:srgbClr>
                      </a:solidFill>
                      <a:prstDash val="solid"/>
                    </a:ln>
                    <a:gradFill>
                      <a:gsLst>
                        <a:gs pos="0">
                          <a:srgbClr val="EAEAEA">
                            <a:tint val="40000"/>
                            <a:satMod val="250000"/>
                          </a:srgbClr>
                        </a:gs>
                        <a:gs pos="9000">
                          <a:srgbClr val="EAEAEA">
                            <a:tint val="52000"/>
                            <a:satMod val="300000"/>
                          </a:srgbClr>
                        </a:gs>
                        <a:gs pos="50000">
                          <a:srgbClr val="EAEAEA">
                            <a:shade val="20000"/>
                            <a:satMod val="300000"/>
                          </a:srgbClr>
                        </a:gs>
                        <a:gs pos="79000">
                          <a:srgbClr val="EAEAEA">
                            <a:tint val="52000"/>
                            <a:satMod val="300000"/>
                          </a:srgbClr>
                        </a:gs>
                        <a:gs pos="100000">
                          <a:srgbClr val="EAEAEA">
                            <a:tint val="40000"/>
                            <a:satMod val="250000"/>
                          </a:srgbClr>
                        </a:gs>
                      </a:gsLst>
                      <a:lin ang="5400000"/>
                    </a:gradFill>
                    <a:latin typeface="BankGothic Lt BT" pitchFamily="34" charset="0"/>
                  </a:rPr>
                  <a:t>beinolharamein</a:t>
                </a:r>
                <a:r>
                  <a:rPr lang="en-US" sz="1846" b="1" kern="0" dirty="0">
                    <a:ln w="10541" cmpd="sng">
                      <a:solidFill>
                        <a:srgbClr val="EAEAEA">
                          <a:shade val="88000"/>
                          <a:satMod val="110000"/>
                        </a:srgbClr>
                      </a:solidFill>
                      <a:prstDash val="solid"/>
                    </a:ln>
                    <a:gradFill>
                      <a:gsLst>
                        <a:gs pos="0">
                          <a:srgbClr val="EAEAEA">
                            <a:tint val="40000"/>
                            <a:satMod val="250000"/>
                          </a:srgbClr>
                        </a:gs>
                        <a:gs pos="9000">
                          <a:srgbClr val="EAEAEA">
                            <a:tint val="52000"/>
                            <a:satMod val="300000"/>
                          </a:srgbClr>
                        </a:gs>
                        <a:gs pos="50000">
                          <a:srgbClr val="EAEAEA">
                            <a:shade val="20000"/>
                            <a:satMod val="300000"/>
                          </a:srgbClr>
                        </a:gs>
                        <a:gs pos="79000">
                          <a:srgbClr val="EAEAEA">
                            <a:tint val="52000"/>
                            <a:satMod val="300000"/>
                          </a:srgbClr>
                        </a:gs>
                        <a:gs pos="100000">
                          <a:srgbClr val="EAEAEA">
                            <a:tint val="40000"/>
                            <a:satMod val="250000"/>
                          </a:srgbClr>
                        </a:gs>
                      </a:gsLst>
                      <a:lin ang="5400000"/>
                    </a:gradFill>
                    <a:latin typeface="BankGothic Lt BT" pitchFamily="34" charset="0"/>
                  </a:rPr>
                  <a:t> of shiraz)</a:t>
                </a:r>
                <a:endParaRPr lang="fa-IR" sz="1846" b="1" kern="0" dirty="0">
                  <a:ln w="10541" cmpd="sng">
                    <a:solidFill>
                      <a:srgbClr val="EAEAEA">
                        <a:shade val="88000"/>
                        <a:satMod val="110000"/>
                      </a:srgbClr>
                    </a:solidFill>
                    <a:prstDash val="solid"/>
                  </a:ln>
                  <a:gradFill>
                    <a:gsLst>
                      <a:gs pos="0">
                        <a:srgbClr val="EAEAEA">
                          <a:tint val="40000"/>
                          <a:satMod val="250000"/>
                        </a:srgbClr>
                      </a:gs>
                      <a:gs pos="9000">
                        <a:srgbClr val="EAEAEA">
                          <a:tint val="52000"/>
                          <a:satMod val="300000"/>
                        </a:srgbClr>
                      </a:gs>
                      <a:gs pos="50000">
                        <a:srgbClr val="EAEAEA">
                          <a:shade val="20000"/>
                          <a:satMod val="300000"/>
                        </a:srgbClr>
                      </a:gs>
                      <a:gs pos="79000">
                        <a:srgbClr val="EAEAEA">
                          <a:tint val="52000"/>
                          <a:satMod val="300000"/>
                        </a:srgbClr>
                      </a:gs>
                      <a:gs pos="100000">
                        <a:srgbClr val="EAEAEA">
                          <a:tint val="40000"/>
                          <a:satMod val="250000"/>
                        </a:srgbClr>
                      </a:gs>
                    </a:gsLst>
                    <a:lin ang="5400000"/>
                  </a:gradFill>
                  <a:latin typeface="BankGothic Lt BT" pitchFamily="34" charset="0"/>
                </a:endParaRPr>
              </a:p>
            </p:txBody>
          </p:sp>
          <p:sp>
            <p:nvSpPr>
              <p:cNvPr id="8" name="Rectangle 7"/>
              <p:cNvSpPr/>
              <p:nvPr/>
            </p:nvSpPr>
            <p:spPr>
              <a:xfrm rot="16200000">
                <a:off x="-1131431" y="2276027"/>
                <a:ext cx="2786082" cy="377118"/>
              </a:xfrm>
              <a:prstGeom prst="rect">
                <a:avLst/>
              </a:prstGeom>
            </p:spPr>
            <p:txBody>
              <a:bodyPr wrap="square">
                <a:spAutoFit/>
                <a:scene3d>
                  <a:camera prst="orthographicFront"/>
                  <a:lightRig rig="glow" dir="tl">
                    <a:rot lat="0" lon="0" rev="5400000"/>
                  </a:lightRig>
                </a:scene3d>
                <a:sp3d contourW="12700">
                  <a:bevelT w="25400" h="25400"/>
                  <a:contourClr>
                    <a:schemeClr val="accent6">
                      <a:shade val="73000"/>
                    </a:schemeClr>
                  </a:contourClr>
                </a:sp3d>
              </a:bodyPr>
              <a:lstStyle/>
              <a:p>
                <a:pPr algn="ctr"/>
                <a:r>
                  <a:rPr lang="fa-IR" sz="1662" b="1" dirty="0">
                    <a:ln w="11430"/>
                    <a:gradFill>
                      <a:gsLst>
                        <a:gs pos="0">
                          <a:srgbClr val="555555">
                            <a:tint val="90000"/>
                            <a:satMod val="120000"/>
                          </a:srgbClr>
                        </a:gs>
                        <a:gs pos="25000">
                          <a:srgbClr val="555555">
                            <a:tint val="93000"/>
                            <a:satMod val="120000"/>
                          </a:srgbClr>
                        </a:gs>
                        <a:gs pos="50000">
                          <a:srgbClr val="555555">
                            <a:shade val="89000"/>
                            <a:satMod val="110000"/>
                          </a:srgbClr>
                        </a:gs>
                        <a:gs pos="75000">
                          <a:srgbClr val="555555">
                            <a:tint val="93000"/>
                            <a:satMod val="120000"/>
                          </a:srgbClr>
                        </a:gs>
                        <a:gs pos="100000">
                          <a:srgbClr val="555555">
                            <a:tint val="90000"/>
                            <a:satMod val="120000"/>
                          </a:srgbClr>
                        </a:gs>
                      </a:gsLst>
                      <a:lin ang="5400000"/>
                    </a:gradFill>
                    <a:effectLst>
                      <a:outerShdw blurRad="80000" dist="40000" dir="5040000" algn="tl">
                        <a:srgbClr val="000000">
                          <a:alpha val="30000"/>
                        </a:srgbClr>
                      </a:outerShdw>
                    </a:effectLst>
                    <a:cs typeface="B Kamran" pitchFamily="2" charset="-78"/>
                  </a:rPr>
                  <a:t>بین الحرمین شیراز</a:t>
                </a:r>
              </a:p>
            </p:txBody>
          </p:sp>
        </p:grpSp>
        <p:pic>
          <p:nvPicPr>
            <p:cNvPr id="235" name="Picture 6" descr="شاهچراغ؛ شیراز؛ عکس از آنوبانینی">
              <a:hlinkClick r:id="rId3"/>
            </p:cNvPr>
            <p:cNvPicPr>
              <a:picLocks noChangeAspect="1" noChangeArrowheads="1"/>
            </p:cNvPicPr>
            <p:nvPr/>
          </p:nvPicPr>
          <p:blipFill>
            <a:blip r:embed="rId4">
              <a:clrChange>
                <a:clrFrom>
                  <a:srgbClr val="03030F"/>
                </a:clrFrom>
                <a:clrTo>
                  <a:srgbClr val="03030F">
                    <a:alpha val="0"/>
                  </a:srgbClr>
                </a:clrTo>
              </a:clrChange>
            </a:blip>
            <a:srcRect/>
            <a:stretch>
              <a:fillRect/>
            </a:stretch>
          </p:blipFill>
          <p:spPr bwMode="auto">
            <a:xfrm>
              <a:off x="7212343" y="285728"/>
              <a:ext cx="1931657" cy="1191187"/>
            </a:xfrm>
            <a:prstGeom prst="rect">
              <a:avLst/>
            </a:prstGeom>
            <a:ln>
              <a:noFill/>
            </a:ln>
            <a:effectLst>
              <a:outerShdw blurRad="50800" dist="38100" dir="2700000" algn="tl" rotWithShape="0">
                <a:prstClr val="black">
                  <a:alpha val="40000"/>
                </a:prstClr>
              </a:outerShdw>
              <a:softEdge rad="63500"/>
            </a:effectLst>
          </p:spPr>
        </p:pic>
        <p:pic>
          <p:nvPicPr>
            <p:cNvPr id="1028" name="Picture 4" descr="E:\baft farsoode\ax\pic\shahchw.jpg"/>
            <p:cNvPicPr>
              <a:picLocks noChangeAspect="1" noChangeArrowheads="1"/>
            </p:cNvPicPr>
            <p:nvPr/>
          </p:nvPicPr>
          <p:blipFill>
            <a:blip r:embed="rId5" cstate="screen">
              <a:clrChange>
                <a:clrFrom>
                  <a:srgbClr val="BEE2FA"/>
                </a:clrFrom>
                <a:clrTo>
                  <a:srgbClr val="BEE2FA">
                    <a:alpha val="0"/>
                  </a:srgbClr>
                </a:clrTo>
              </a:clrChange>
              <a:extLst>
                <a:ext uri="{28A0092B-C50C-407E-A947-70E740481C1C}">
                  <a14:useLocalDpi xmlns:a14="http://schemas.microsoft.com/office/drawing/2010/main"/>
                </a:ext>
              </a:extLst>
            </a:blip>
            <a:srcRect/>
            <a:stretch>
              <a:fillRect/>
            </a:stretch>
          </p:blipFill>
          <p:spPr bwMode="auto">
            <a:xfrm>
              <a:off x="0" y="0"/>
              <a:ext cx="1813436" cy="1464431"/>
            </a:xfrm>
            <a:prstGeom prst="rect">
              <a:avLst/>
            </a:prstGeom>
            <a:ln>
              <a:noFill/>
            </a:ln>
            <a:effectLst>
              <a:outerShdw blurRad="50800" dist="38100" dir="2700000" algn="tl" rotWithShape="0">
                <a:prstClr val="black">
                  <a:alpha val="40000"/>
                </a:prstClr>
              </a:outerShdw>
              <a:softEdge rad="63500"/>
            </a:effectLst>
          </p:spPr>
        </p:pic>
        <p:cxnSp>
          <p:nvCxnSpPr>
            <p:cNvPr id="263" name="Straight Connector 262"/>
            <p:cNvCxnSpPr/>
            <p:nvPr/>
          </p:nvCxnSpPr>
          <p:spPr bwMode="auto">
            <a:xfrm rot="5400000">
              <a:off x="-1535949" y="4179099"/>
              <a:ext cx="4071966" cy="1588"/>
            </a:xfrm>
            <a:prstGeom prst="line">
              <a:avLst/>
            </a:prstGeom>
            <a:ln cmpd="dbl">
              <a:solidFill>
                <a:srgbClr val="D1D1D1"/>
              </a:solidFill>
              <a:prstDash val="solid"/>
              <a:headEnd type="none" w="sm" len="sm"/>
              <a:tailEnd type="none" w="sm" len="sm"/>
            </a:ln>
          </p:spPr>
          <p:style>
            <a:lnRef idx="3">
              <a:schemeClr val="accent1"/>
            </a:lnRef>
            <a:fillRef idx="0">
              <a:schemeClr val="accent1"/>
            </a:fillRef>
            <a:effectRef idx="2">
              <a:schemeClr val="accent1"/>
            </a:effectRef>
            <a:fontRef idx="minor">
              <a:schemeClr val="tx1"/>
            </a:fontRef>
          </p:style>
        </p:cxnSp>
      </p:grpSp>
      <p:sp>
        <p:nvSpPr>
          <p:cNvPr id="266" name="Rectangle 265"/>
          <p:cNvSpPr/>
          <p:nvPr/>
        </p:nvSpPr>
        <p:spPr bwMode="auto">
          <a:xfrm>
            <a:off x="785786" y="1780431"/>
            <a:ext cx="8143932" cy="3033367"/>
          </a:xfrm>
          <a:prstGeom prst="rect">
            <a:avLst/>
          </a:prstGeom>
          <a:solidFill>
            <a:schemeClr val="accent1">
              <a:alpha val="70000"/>
            </a:schemeClr>
          </a:solidFill>
          <a:ln w="12700" cap="sq" cmpd="sng" algn="ctr">
            <a:noFill/>
            <a:prstDash val="solid"/>
            <a:round/>
            <a:headEnd type="none" w="sm" len="sm"/>
            <a:tailEnd type="none" w="sm" len="sm"/>
          </a:ln>
          <a:effectLst>
            <a:softEdge rad="635000"/>
          </a:effectLst>
        </p:spPr>
        <p:txBody>
          <a:bodyPr vert="horz" wrap="square" lIns="84406" tIns="42203" rIns="84406" bIns="42203" numCol="1" rtlCol="1" anchor="t" anchorCtr="0" compatLnSpc="1">
            <a:prstTxWarp prst="textNoShape">
              <a:avLst/>
            </a:prstTxWarp>
          </a:bodyPr>
          <a:lstStyle/>
          <a:p>
            <a:pPr algn="l" rtl="0" fontAlgn="base">
              <a:spcBef>
                <a:spcPct val="0"/>
              </a:spcBef>
              <a:spcAft>
                <a:spcPct val="0"/>
              </a:spcAft>
            </a:pPr>
            <a:endParaRPr kumimoji="1" lang="fa-IR" sz="2215">
              <a:solidFill>
                <a:srgbClr val="000000"/>
              </a:solidFill>
              <a:latin typeface="Times New Roman" pitchFamily="18" charset="0"/>
            </a:endParaRPr>
          </a:p>
        </p:txBody>
      </p:sp>
      <p:pic>
        <p:nvPicPr>
          <p:cNvPr id="23" name="Picture 2" descr="key"/>
          <p:cNvPicPr>
            <a:picLocks noChangeAspect="1" noChangeArrowheads="1"/>
          </p:cNvPicPr>
          <p:nvPr/>
        </p:nvPicPr>
        <p:blipFill>
          <a:blip r:embed="rId6" cstate="screen">
            <a:clrChange>
              <a:clrFrom>
                <a:srgbClr val="000000"/>
              </a:clrFrom>
              <a:clrTo>
                <a:srgbClr val="000000">
                  <a:alpha val="0"/>
                </a:srgbClr>
              </a:clrTo>
            </a:clrChange>
            <a:extLst>
              <a:ext uri="{28A0092B-C50C-407E-A947-70E740481C1C}">
                <a14:useLocalDpi xmlns:a14="http://schemas.microsoft.com/office/drawing/2010/main"/>
              </a:ext>
            </a:extLst>
          </a:blip>
          <a:srcRect/>
          <a:stretch>
            <a:fillRect/>
          </a:stretch>
        </p:blipFill>
        <p:spPr bwMode="auto">
          <a:xfrm>
            <a:off x="382471" y="1309736"/>
            <a:ext cx="8607695" cy="2679462"/>
          </a:xfrm>
          <a:prstGeom prst="rect">
            <a:avLst/>
          </a:prstGeom>
          <a:ln>
            <a:noFill/>
          </a:ln>
          <a:effectLst>
            <a:outerShdw blurRad="292100" dist="139700" dir="2700000" algn="tl" rotWithShape="0">
              <a:srgbClr val="333333">
                <a:alpha val="65000"/>
              </a:srgbClr>
            </a:outerShdw>
          </a:effectLst>
        </p:spPr>
      </p:pic>
      <p:sp>
        <p:nvSpPr>
          <p:cNvPr id="24" name="Rectangle 3"/>
          <p:cNvSpPr>
            <a:spLocks noChangeArrowheads="1"/>
          </p:cNvSpPr>
          <p:nvPr/>
        </p:nvSpPr>
        <p:spPr bwMode="auto">
          <a:xfrm>
            <a:off x="2685902" y="1786220"/>
            <a:ext cx="1393053" cy="1032181"/>
          </a:xfrm>
          <a:prstGeom prst="rect">
            <a:avLst/>
          </a:prstGeom>
          <a:noFill/>
          <a:ln w="76200">
            <a:solidFill>
              <a:srgbClr val="FF6600"/>
            </a:solidFill>
            <a:miter lim="800000"/>
            <a:headEnd/>
            <a:tailEnd/>
          </a:ln>
          <a:effectLst/>
        </p:spPr>
        <p:txBody>
          <a:bodyPr wrap="none" lIns="71274" tIns="35636" rIns="71274" bIns="35636" anchor="ctr"/>
          <a:lstStyle/>
          <a:p>
            <a:endParaRPr lang="fa-IR" sz="1662">
              <a:solidFill>
                <a:srgbClr val="000000"/>
              </a:solidFill>
            </a:endParaRPr>
          </a:p>
        </p:txBody>
      </p:sp>
      <p:grpSp>
        <p:nvGrpSpPr>
          <p:cNvPr id="25" name="Group 24"/>
          <p:cNvGrpSpPr/>
          <p:nvPr/>
        </p:nvGrpSpPr>
        <p:grpSpPr>
          <a:xfrm>
            <a:off x="775336" y="3692771"/>
            <a:ext cx="5539193" cy="2383036"/>
            <a:chOff x="0" y="2"/>
            <a:chExt cx="14513565" cy="6243931"/>
          </a:xfrm>
        </p:grpSpPr>
        <p:pic>
          <p:nvPicPr>
            <p:cNvPr id="26" name="Picture 2" descr="30 copy"/>
            <p:cNvPicPr>
              <a:picLocks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a:off x="0" y="2"/>
              <a:ext cx="9906000" cy="6243931"/>
            </a:xfrm>
            <a:prstGeom prst="roundRect">
              <a:avLst>
                <a:gd name="adj" fmla="val 8594"/>
              </a:avLst>
            </a:prstGeom>
            <a:solidFill>
              <a:srgbClr val="FFFFFF">
                <a:shade val="85000"/>
              </a:srgbClr>
            </a:solidFill>
            <a:ln>
              <a:noFill/>
            </a:ln>
            <a:effectLst>
              <a:reflection blurRad="6350" stA="50000" endA="300" endPos="55500" dist="50800" dir="5400000" sy="-100000" algn="bl" rotWithShape="0"/>
            </a:effectLst>
          </p:spPr>
        </p:pic>
        <p:pic>
          <p:nvPicPr>
            <p:cNvPr id="27" name="Picture 3" descr="The Entrance Project 1"/>
            <p:cNvPicPr>
              <a:picLocks noChangeAspect="1" noChangeArrowheads="1"/>
            </p:cNvPicPr>
            <p:nvPr/>
          </p:nvPicPr>
          <p:blipFill>
            <a:blip r:embed="rId8" cstate="screen">
              <a:extLst>
                <a:ext uri="{28A0092B-C50C-407E-A947-70E740481C1C}">
                  <a14:useLocalDpi xmlns:a14="http://schemas.microsoft.com/office/drawing/2010/main"/>
                </a:ext>
              </a:extLst>
            </a:blip>
            <a:srcRect/>
            <a:stretch>
              <a:fillRect/>
            </a:stretch>
          </p:blipFill>
          <p:spPr>
            <a:xfrm>
              <a:off x="10366832" y="345563"/>
              <a:ext cx="4146733" cy="5690261"/>
            </a:xfrm>
            <a:prstGeom prst="rect">
              <a:avLst/>
            </a:prstGeom>
            <a:ln>
              <a:noFill/>
            </a:ln>
            <a:effectLst>
              <a:outerShdw blurRad="292100" dist="139700" dir="2700000" algn="tl" rotWithShape="0">
                <a:srgbClr val="333333">
                  <a:alpha val="65000"/>
                </a:srgbClr>
              </a:outerShdw>
            </a:effectLst>
          </p:spPr>
        </p:pic>
      </p:grpSp>
    </p:spTree>
    <p:extLst>
      <p:ext uri="{BB962C8B-B14F-4D97-AF65-F5344CB8AC3E}">
        <p14:creationId xmlns:p14="http://schemas.microsoft.com/office/powerpoint/2010/main" val="28359436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2000"/>
                                        <p:tgtEl>
                                          <p:spTgt spid="23"/>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24"/>
                                        </p:tgtEl>
                                        <p:attrNameLst>
                                          <p:attrName>style.visibility</p:attrName>
                                        </p:attrNameLst>
                                      </p:cBhvr>
                                      <p:to>
                                        <p:strVal val="visible"/>
                                      </p:to>
                                    </p:set>
                                    <p:anim calcmode="lin" valueType="num">
                                      <p:cBhvr additive="base">
                                        <p:cTn id="12" dur="500" fill="hold"/>
                                        <p:tgtEl>
                                          <p:spTgt spid="24"/>
                                        </p:tgtEl>
                                        <p:attrNameLst>
                                          <p:attrName>ppt_x</p:attrName>
                                        </p:attrNameLst>
                                      </p:cBhvr>
                                      <p:tavLst>
                                        <p:tav tm="0">
                                          <p:val>
                                            <p:strVal val="#ppt_x"/>
                                          </p:val>
                                        </p:tav>
                                        <p:tav tm="100000">
                                          <p:val>
                                            <p:strVal val="#ppt_x"/>
                                          </p:val>
                                        </p:tav>
                                      </p:tavLst>
                                    </p:anim>
                                    <p:anim calcmode="lin" valueType="num">
                                      <p:cBhvr additive="base">
                                        <p:cTn id="13" dur="500" fill="hold"/>
                                        <p:tgtEl>
                                          <p:spTgt spid="24"/>
                                        </p:tgtEl>
                                        <p:attrNameLst>
                                          <p:attrName>ppt_y</p:attrName>
                                        </p:attrNameLst>
                                      </p:cBhvr>
                                      <p:tavLst>
                                        <p:tav tm="0">
                                          <p:val>
                                            <p:strVal val="1+#ppt_h/2"/>
                                          </p:val>
                                        </p:tav>
                                        <p:tav tm="100000">
                                          <p:val>
                                            <p:strVal val="#ppt_y"/>
                                          </p:val>
                                        </p:tav>
                                      </p:tavLst>
                                    </p:anim>
                                  </p:childTnLst>
                                </p:cTn>
                              </p:par>
                              <p:par>
                                <p:cTn id="14" presetID="2" presetClass="entr" presetSubtype="4" fill="hold" nodeType="withEffect">
                                  <p:stCondLst>
                                    <p:cond delay="0"/>
                                  </p:stCondLst>
                                  <p:childTnLst>
                                    <p:set>
                                      <p:cBhvr>
                                        <p:cTn id="15" dur="1" fill="hold">
                                          <p:stCondLst>
                                            <p:cond delay="0"/>
                                          </p:stCondLst>
                                        </p:cTn>
                                        <p:tgtEl>
                                          <p:spTgt spid="25"/>
                                        </p:tgtEl>
                                        <p:attrNameLst>
                                          <p:attrName>style.visibility</p:attrName>
                                        </p:attrNameLst>
                                      </p:cBhvr>
                                      <p:to>
                                        <p:strVal val="visible"/>
                                      </p:to>
                                    </p:set>
                                    <p:anim calcmode="lin" valueType="num">
                                      <p:cBhvr additive="base">
                                        <p:cTn id="16" dur="500" fill="hold"/>
                                        <p:tgtEl>
                                          <p:spTgt spid="25"/>
                                        </p:tgtEl>
                                        <p:attrNameLst>
                                          <p:attrName>ppt_x</p:attrName>
                                        </p:attrNameLst>
                                      </p:cBhvr>
                                      <p:tavLst>
                                        <p:tav tm="0">
                                          <p:val>
                                            <p:strVal val="#ppt_x"/>
                                          </p:val>
                                        </p:tav>
                                        <p:tav tm="100000">
                                          <p:val>
                                            <p:strVal val="#ppt_x"/>
                                          </p:val>
                                        </p:tav>
                                      </p:tavLst>
                                    </p:anim>
                                    <p:anim calcmode="lin" valueType="num">
                                      <p:cBhvr additive="base">
                                        <p:cTn id="17" dur="500" fill="hold"/>
                                        <p:tgtEl>
                                          <p:spTgt spid="2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66"/>
          <p:cNvGrpSpPr/>
          <p:nvPr/>
        </p:nvGrpSpPr>
        <p:grpSpPr>
          <a:xfrm>
            <a:off x="0" y="263769"/>
            <a:ext cx="9144000" cy="6327790"/>
            <a:chOff x="0" y="0"/>
            <a:chExt cx="9144000" cy="6855106"/>
          </a:xfrm>
        </p:grpSpPr>
        <p:pic>
          <p:nvPicPr>
            <p:cNvPr id="3" name="Picture 2" descr="E:\baft farsoode\ax\pic\bird%20view.jpg"/>
            <p:cNvPicPr>
              <a:picLocks noChangeAspect="1" noChangeArrowheads="1"/>
            </p:cNvPicPr>
            <p:nvPr/>
          </p:nvPicPr>
          <p:blipFill>
            <a:blip r:embed="rId2">
              <a:clrChange>
                <a:clrFrom>
                  <a:srgbClr val="000000"/>
                </a:clrFrom>
                <a:clrTo>
                  <a:srgbClr val="000000">
                    <a:alpha val="0"/>
                  </a:srgbClr>
                </a:clrTo>
              </a:clrChange>
              <a:duotone>
                <a:schemeClr val="accent6">
                  <a:shade val="45000"/>
                  <a:satMod val="135000"/>
                </a:schemeClr>
                <a:prstClr val="white"/>
              </a:duotone>
              <a:lum bright="20000" contrast="-75000"/>
            </a:blip>
            <a:srcRect/>
            <a:stretch>
              <a:fillRect/>
            </a:stretch>
          </p:blipFill>
          <p:spPr bwMode="auto">
            <a:xfrm>
              <a:off x="0" y="2694698"/>
              <a:ext cx="9144000" cy="4160408"/>
            </a:xfrm>
            <a:prstGeom prst="rect">
              <a:avLst/>
            </a:prstGeom>
            <a:ln>
              <a:noFill/>
            </a:ln>
            <a:effectLst>
              <a:outerShdw blurRad="50800" dist="50800" dir="2700000" algn="tl" rotWithShape="0">
                <a:schemeClr val="tx1">
                  <a:alpha val="40000"/>
                </a:schemeClr>
              </a:outerShdw>
            </a:effectLst>
          </p:spPr>
        </p:pic>
        <p:grpSp>
          <p:nvGrpSpPr>
            <p:cNvPr id="4" name="Group 259"/>
            <p:cNvGrpSpPr/>
            <p:nvPr/>
          </p:nvGrpSpPr>
          <p:grpSpPr>
            <a:xfrm flipV="1">
              <a:off x="271048" y="857232"/>
              <a:ext cx="5944026" cy="4143404"/>
              <a:chOff x="-236" y="1676402"/>
              <a:chExt cx="5944026" cy="5181601"/>
            </a:xfrm>
          </p:grpSpPr>
          <p:sp>
            <p:nvSpPr>
              <p:cNvPr id="250" name="Rectangle 25"/>
              <p:cNvSpPr>
                <a:spLocks noChangeArrowheads="1"/>
              </p:cNvSpPr>
              <p:nvPr/>
            </p:nvSpPr>
            <p:spPr bwMode="auto">
              <a:xfrm>
                <a:off x="329988" y="4038602"/>
                <a:ext cx="165112" cy="2667001"/>
              </a:xfrm>
              <a:prstGeom prst="rect">
                <a:avLst/>
              </a:prstGeom>
              <a:gradFill rotWithShape="1">
                <a:gsLst>
                  <a:gs pos="0">
                    <a:schemeClr val="bg1">
                      <a:lumMod val="65000"/>
                    </a:schemeClr>
                  </a:gs>
                  <a:gs pos="100000">
                    <a:srgbClr val="FFFFCC"/>
                  </a:gs>
                </a:gsLst>
                <a:lin ang="5400000" scaled="1"/>
              </a:gradFill>
              <a:ln w="9525">
                <a:noFill/>
                <a:miter lim="800000"/>
                <a:headEnd/>
                <a:tailEnd/>
              </a:ln>
              <a:effectLst/>
            </p:spPr>
            <p:txBody>
              <a:bodyPr wrap="none" anchor="ctr"/>
              <a:lstStyle/>
              <a:p>
                <a:pPr>
                  <a:defRPr/>
                </a:pPr>
                <a:endParaRPr lang="fa-IR" sz="1662" kern="0">
                  <a:solidFill>
                    <a:sysClr val="windowText" lastClr="000000"/>
                  </a:solidFill>
                </a:endParaRPr>
              </a:p>
            </p:txBody>
          </p:sp>
          <p:sp>
            <p:nvSpPr>
              <p:cNvPr id="251" name="Rectangle 26"/>
              <p:cNvSpPr>
                <a:spLocks noChangeArrowheads="1"/>
              </p:cNvSpPr>
              <p:nvPr/>
            </p:nvSpPr>
            <p:spPr bwMode="auto">
              <a:xfrm>
                <a:off x="164876" y="6400803"/>
                <a:ext cx="3219681" cy="152400"/>
              </a:xfrm>
              <a:prstGeom prst="rect">
                <a:avLst/>
              </a:prstGeom>
              <a:gradFill rotWithShape="1">
                <a:gsLst>
                  <a:gs pos="0">
                    <a:srgbClr val="FFFFCC"/>
                  </a:gs>
                  <a:gs pos="100000">
                    <a:srgbClr val="FFFFCC">
                      <a:gamma/>
                      <a:shade val="46275"/>
                      <a:invGamma/>
                    </a:srgbClr>
                  </a:gs>
                </a:gsLst>
                <a:lin ang="0" scaled="1"/>
              </a:gradFill>
              <a:ln w="9525">
                <a:noFill/>
                <a:miter lim="800000"/>
                <a:headEnd/>
                <a:tailEnd/>
              </a:ln>
              <a:effectLst/>
            </p:spPr>
            <p:txBody>
              <a:bodyPr wrap="none" anchor="ctr"/>
              <a:lstStyle/>
              <a:p>
                <a:pPr>
                  <a:defRPr/>
                </a:pPr>
                <a:endParaRPr lang="fa-IR" sz="1662" kern="0">
                  <a:solidFill>
                    <a:sysClr val="windowText" lastClr="000000"/>
                  </a:solidFill>
                </a:endParaRPr>
              </a:p>
            </p:txBody>
          </p:sp>
          <p:sp>
            <p:nvSpPr>
              <p:cNvPr id="252" name="Rectangle 27"/>
              <p:cNvSpPr>
                <a:spLocks noChangeArrowheads="1"/>
              </p:cNvSpPr>
              <p:nvPr/>
            </p:nvSpPr>
            <p:spPr bwMode="auto">
              <a:xfrm>
                <a:off x="495100" y="5791203"/>
                <a:ext cx="82556" cy="609600"/>
              </a:xfrm>
              <a:prstGeom prst="rect">
                <a:avLst/>
              </a:prstGeom>
              <a:solidFill>
                <a:srgbClr val="CC9900"/>
              </a:solidFill>
              <a:ln w="9525">
                <a:noFill/>
                <a:miter lim="800000"/>
                <a:headEnd/>
                <a:tailEnd/>
              </a:ln>
              <a:effectLst/>
            </p:spPr>
            <p:txBody>
              <a:bodyPr wrap="none" anchor="ctr"/>
              <a:lstStyle/>
              <a:p>
                <a:pPr>
                  <a:defRPr/>
                </a:pPr>
                <a:endParaRPr lang="fa-IR" sz="1662" kern="0">
                  <a:solidFill>
                    <a:sysClr val="windowText" lastClr="000000"/>
                  </a:solidFill>
                </a:endParaRPr>
              </a:p>
            </p:txBody>
          </p:sp>
          <p:sp>
            <p:nvSpPr>
              <p:cNvPr id="253" name="Rectangle 28"/>
              <p:cNvSpPr>
                <a:spLocks noChangeArrowheads="1"/>
              </p:cNvSpPr>
              <p:nvPr/>
            </p:nvSpPr>
            <p:spPr bwMode="auto">
              <a:xfrm rot="5400000">
                <a:off x="828501" y="6073757"/>
                <a:ext cx="76200" cy="577891"/>
              </a:xfrm>
              <a:prstGeom prst="rect">
                <a:avLst/>
              </a:prstGeom>
              <a:solidFill>
                <a:srgbClr val="CC9900"/>
              </a:solidFill>
              <a:ln w="9525">
                <a:noFill/>
                <a:miter lim="800000"/>
                <a:headEnd/>
                <a:tailEnd/>
              </a:ln>
              <a:effectLst/>
            </p:spPr>
            <p:txBody>
              <a:bodyPr wrap="none" anchor="ctr"/>
              <a:lstStyle/>
              <a:p>
                <a:pPr>
                  <a:defRPr/>
                </a:pPr>
                <a:endParaRPr lang="fa-IR" sz="1662" kern="0">
                  <a:solidFill>
                    <a:sysClr val="windowText" lastClr="000000"/>
                  </a:solidFill>
                </a:endParaRPr>
              </a:p>
            </p:txBody>
          </p:sp>
          <p:sp>
            <p:nvSpPr>
              <p:cNvPr id="254" name="Line 29"/>
              <p:cNvSpPr>
                <a:spLocks noChangeShapeType="1"/>
              </p:cNvSpPr>
              <p:nvPr/>
            </p:nvSpPr>
            <p:spPr bwMode="auto">
              <a:xfrm>
                <a:off x="3384557" y="6477003"/>
                <a:ext cx="1568562" cy="0"/>
              </a:xfrm>
              <a:prstGeom prst="line">
                <a:avLst/>
              </a:prstGeom>
              <a:ln w="12700">
                <a:prstDash val="sysDot"/>
                <a:headEnd/>
                <a:tailEnd/>
              </a:ln>
            </p:spPr>
            <p:style>
              <a:lnRef idx="1">
                <a:schemeClr val="dk1"/>
              </a:lnRef>
              <a:fillRef idx="0">
                <a:schemeClr val="dk1"/>
              </a:fillRef>
              <a:effectRef idx="0">
                <a:schemeClr val="dk1"/>
              </a:effectRef>
              <a:fontRef idx="minor">
                <a:schemeClr val="tx1"/>
              </a:fontRef>
            </p:style>
            <p:txBody>
              <a:bodyPr/>
              <a:lstStyle/>
              <a:p>
                <a:pPr>
                  <a:defRPr/>
                </a:pPr>
                <a:endParaRPr lang="fa-IR" sz="1662" kern="0">
                  <a:solidFill>
                    <a:sysClr val="windowText" lastClr="000000"/>
                  </a:solidFill>
                </a:endParaRPr>
              </a:p>
            </p:txBody>
          </p:sp>
          <p:sp>
            <p:nvSpPr>
              <p:cNvPr id="255" name="Line 30"/>
              <p:cNvSpPr>
                <a:spLocks noChangeShapeType="1"/>
              </p:cNvSpPr>
              <p:nvPr/>
            </p:nvSpPr>
            <p:spPr bwMode="auto">
              <a:xfrm>
                <a:off x="3384557" y="6553203"/>
                <a:ext cx="2559233" cy="0"/>
              </a:xfrm>
              <a:prstGeom prst="line">
                <a:avLst/>
              </a:prstGeom>
              <a:ln w="19050">
                <a:prstDash val="sysDot"/>
                <a:headEnd/>
                <a:tailEnd/>
              </a:ln>
            </p:spPr>
            <p:style>
              <a:lnRef idx="1">
                <a:schemeClr val="accent1"/>
              </a:lnRef>
              <a:fillRef idx="0">
                <a:schemeClr val="accent1"/>
              </a:fillRef>
              <a:effectRef idx="0">
                <a:schemeClr val="accent1"/>
              </a:effectRef>
              <a:fontRef idx="minor">
                <a:schemeClr val="tx1"/>
              </a:fontRef>
            </p:style>
            <p:txBody>
              <a:bodyPr/>
              <a:lstStyle/>
              <a:p>
                <a:pPr>
                  <a:defRPr/>
                </a:pPr>
                <a:endParaRPr lang="fa-IR" sz="1662" kern="0">
                  <a:solidFill>
                    <a:sysClr val="windowText" lastClr="000000"/>
                  </a:solidFill>
                </a:endParaRPr>
              </a:p>
            </p:txBody>
          </p:sp>
          <p:sp>
            <p:nvSpPr>
              <p:cNvPr id="256" name="Line 32"/>
              <p:cNvSpPr>
                <a:spLocks noChangeShapeType="1"/>
              </p:cNvSpPr>
              <p:nvPr/>
            </p:nvSpPr>
            <p:spPr bwMode="auto">
              <a:xfrm flipH="1">
                <a:off x="-236" y="6477003"/>
                <a:ext cx="3384793" cy="0"/>
              </a:xfrm>
              <a:prstGeom prst="line">
                <a:avLst/>
              </a:prstGeom>
              <a:noFill/>
              <a:ln w="22225">
                <a:solidFill>
                  <a:srgbClr val="9383B3"/>
                </a:solidFill>
                <a:prstDash val="sysDot"/>
                <a:round/>
                <a:headEnd/>
                <a:tailEnd/>
              </a:ln>
              <a:effectLst/>
            </p:spPr>
            <p:txBody>
              <a:bodyPr/>
              <a:lstStyle/>
              <a:p>
                <a:pPr>
                  <a:defRPr/>
                </a:pPr>
                <a:endParaRPr lang="fa-IR" sz="1662" kern="0">
                  <a:solidFill>
                    <a:sysClr val="windowText" lastClr="000000"/>
                  </a:solidFill>
                </a:endParaRPr>
              </a:p>
            </p:txBody>
          </p:sp>
          <p:sp>
            <p:nvSpPr>
              <p:cNvPr id="257" name="Line 33"/>
              <p:cNvSpPr>
                <a:spLocks noChangeShapeType="1"/>
              </p:cNvSpPr>
              <p:nvPr/>
            </p:nvSpPr>
            <p:spPr bwMode="auto">
              <a:xfrm flipV="1">
                <a:off x="412544" y="4038602"/>
                <a:ext cx="0" cy="2819401"/>
              </a:xfrm>
              <a:prstGeom prst="line">
                <a:avLst/>
              </a:prstGeom>
              <a:noFill/>
              <a:ln w="22225">
                <a:solidFill>
                  <a:srgbClr val="9383B3"/>
                </a:solidFill>
                <a:prstDash val="sysDot"/>
                <a:round/>
                <a:headEnd/>
                <a:tailEnd/>
              </a:ln>
              <a:effectLst/>
            </p:spPr>
            <p:txBody>
              <a:bodyPr/>
              <a:lstStyle/>
              <a:p>
                <a:pPr>
                  <a:defRPr/>
                </a:pPr>
                <a:endParaRPr lang="fa-IR" sz="1662" kern="0">
                  <a:solidFill>
                    <a:sysClr val="windowText" lastClr="000000"/>
                  </a:solidFill>
                </a:endParaRPr>
              </a:p>
            </p:txBody>
          </p:sp>
          <p:sp>
            <p:nvSpPr>
              <p:cNvPr id="258" name="Line 34"/>
              <p:cNvSpPr>
                <a:spLocks noChangeShapeType="1"/>
              </p:cNvSpPr>
              <p:nvPr/>
            </p:nvSpPr>
            <p:spPr bwMode="auto">
              <a:xfrm flipV="1">
                <a:off x="412544" y="2362202"/>
                <a:ext cx="0" cy="1676400"/>
              </a:xfrm>
              <a:prstGeom prst="line">
                <a:avLst/>
              </a:prstGeom>
              <a:ln w="12700">
                <a:prstDash val="sysDot"/>
                <a:headEnd/>
                <a:tailEnd/>
              </a:ln>
            </p:spPr>
            <p:style>
              <a:lnRef idx="1">
                <a:schemeClr val="dk1"/>
              </a:lnRef>
              <a:fillRef idx="0">
                <a:schemeClr val="dk1"/>
              </a:fillRef>
              <a:effectRef idx="0">
                <a:schemeClr val="dk1"/>
              </a:effectRef>
              <a:fontRef idx="minor">
                <a:schemeClr val="tx1"/>
              </a:fontRef>
            </p:style>
            <p:txBody>
              <a:bodyPr/>
              <a:lstStyle/>
              <a:p>
                <a:pPr>
                  <a:defRPr/>
                </a:pPr>
                <a:endParaRPr lang="fa-IR" sz="1662" kern="0">
                  <a:solidFill>
                    <a:sysClr val="windowText" lastClr="000000"/>
                  </a:solidFill>
                </a:endParaRPr>
              </a:p>
            </p:txBody>
          </p:sp>
          <p:sp>
            <p:nvSpPr>
              <p:cNvPr id="259" name="Line 35"/>
              <p:cNvSpPr>
                <a:spLocks noChangeShapeType="1"/>
              </p:cNvSpPr>
              <p:nvPr/>
            </p:nvSpPr>
            <p:spPr bwMode="auto">
              <a:xfrm flipV="1">
                <a:off x="329988" y="1676402"/>
                <a:ext cx="0" cy="2362200"/>
              </a:xfrm>
              <a:prstGeom prst="line">
                <a:avLst/>
              </a:prstGeom>
              <a:ln w="19050">
                <a:prstDash val="sysDot"/>
                <a:headEnd/>
                <a:tailEnd/>
              </a:ln>
            </p:spPr>
            <p:style>
              <a:lnRef idx="1">
                <a:schemeClr val="accent1"/>
              </a:lnRef>
              <a:fillRef idx="0">
                <a:schemeClr val="accent1"/>
              </a:fillRef>
              <a:effectRef idx="0">
                <a:schemeClr val="accent1"/>
              </a:effectRef>
              <a:fontRef idx="minor">
                <a:schemeClr val="tx1"/>
              </a:fontRef>
            </p:style>
            <p:txBody>
              <a:bodyPr/>
              <a:lstStyle/>
              <a:p>
                <a:pPr>
                  <a:defRPr/>
                </a:pPr>
                <a:endParaRPr lang="fa-IR" sz="1662" kern="0">
                  <a:solidFill>
                    <a:sysClr val="windowText" lastClr="000000"/>
                  </a:solidFill>
                </a:endParaRPr>
              </a:p>
            </p:txBody>
          </p:sp>
        </p:grpSp>
        <p:grpSp>
          <p:nvGrpSpPr>
            <p:cNvPr id="5" name="Group 15"/>
            <p:cNvGrpSpPr/>
            <p:nvPr/>
          </p:nvGrpSpPr>
          <p:grpSpPr>
            <a:xfrm>
              <a:off x="67432" y="538679"/>
              <a:ext cx="5218950" cy="3318948"/>
              <a:chOff x="73051" y="538679"/>
              <a:chExt cx="5653862" cy="3318948"/>
            </a:xfrm>
          </p:grpSpPr>
          <p:sp>
            <p:nvSpPr>
              <p:cNvPr id="7" name="Rectangle 6"/>
              <p:cNvSpPr/>
              <p:nvPr/>
            </p:nvSpPr>
            <p:spPr>
              <a:xfrm>
                <a:off x="1824455" y="538679"/>
                <a:ext cx="3902458" cy="407750"/>
              </a:xfrm>
              <a:prstGeom prst="rect">
                <a:avLst/>
              </a:prstGeom>
            </p:spPr>
            <p:txBody>
              <a:bodyPr wrap="none">
                <a:spAutoFit/>
              </a:bodyPr>
              <a:lstStyle/>
              <a:p>
                <a:pPr>
                  <a:defRPr/>
                </a:pPr>
                <a:r>
                  <a:rPr lang="en-US" sz="1846" b="1" kern="0" dirty="0">
                    <a:ln w="10541" cmpd="sng">
                      <a:solidFill>
                        <a:srgbClr val="EAEAEA">
                          <a:shade val="88000"/>
                          <a:satMod val="110000"/>
                        </a:srgbClr>
                      </a:solidFill>
                      <a:prstDash val="solid"/>
                    </a:ln>
                    <a:gradFill>
                      <a:gsLst>
                        <a:gs pos="0">
                          <a:srgbClr val="EAEAEA">
                            <a:tint val="40000"/>
                            <a:satMod val="250000"/>
                          </a:srgbClr>
                        </a:gs>
                        <a:gs pos="9000">
                          <a:srgbClr val="EAEAEA">
                            <a:tint val="52000"/>
                            <a:satMod val="300000"/>
                          </a:srgbClr>
                        </a:gs>
                        <a:gs pos="50000">
                          <a:srgbClr val="EAEAEA">
                            <a:shade val="20000"/>
                            <a:satMod val="300000"/>
                          </a:srgbClr>
                        </a:gs>
                        <a:gs pos="79000">
                          <a:srgbClr val="EAEAEA">
                            <a:tint val="52000"/>
                            <a:satMod val="300000"/>
                          </a:srgbClr>
                        </a:gs>
                        <a:gs pos="100000">
                          <a:srgbClr val="EAEAEA">
                            <a:tint val="40000"/>
                            <a:satMod val="250000"/>
                          </a:srgbClr>
                        </a:gs>
                      </a:gsLst>
                      <a:lin ang="5400000"/>
                    </a:gradFill>
                    <a:latin typeface="BankGothic Lt BT" pitchFamily="34" charset="0"/>
                  </a:rPr>
                  <a:t>(</a:t>
                </a:r>
                <a:r>
                  <a:rPr lang="en-US" sz="1846" b="1" kern="0" dirty="0" err="1">
                    <a:ln w="10541" cmpd="sng">
                      <a:solidFill>
                        <a:srgbClr val="EAEAEA">
                          <a:shade val="88000"/>
                          <a:satMod val="110000"/>
                        </a:srgbClr>
                      </a:solidFill>
                      <a:prstDash val="solid"/>
                    </a:ln>
                    <a:gradFill>
                      <a:gsLst>
                        <a:gs pos="0">
                          <a:srgbClr val="EAEAEA">
                            <a:tint val="40000"/>
                            <a:satMod val="250000"/>
                          </a:srgbClr>
                        </a:gs>
                        <a:gs pos="9000">
                          <a:srgbClr val="EAEAEA">
                            <a:tint val="52000"/>
                            <a:satMod val="300000"/>
                          </a:srgbClr>
                        </a:gs>
                        <a:gs pos="50000">
                          <a:srgbClr val="EAEAEA">
                            <a:shade val="20000"/>
                            <a:satMod val="300000"/>
                          </a:srgbClr>
                        </a:gs>
                        <a:gs pos="79000">
                          <a:srgbClr val="EAEAEA">
                            <a:tint val="52000"/>
                            <a:satMod val="300000"/>
                          </a:srgbClr>
                        </a:gs>
                        <a:gs pos="100000">
                          <a:srgbClr val="EAEAEA">
                            <a:tint val="40000"/>
                            <a:satMod val="250000"/>
                          </a:srgbClr>
                        </a:gs>
                      </a:gsLst>
                      <a:lin ang="5400000"/>
                    </a:gradFill>
                    <a:latin typeface="BankGothic Lt BT" pitchFamily="34" charset="0"/>
                  </a:rPr>
                  <a:t>beinolharamein</a:t>
                </a:r>
                <a:r>
                  <a:rPr lang="en-US" sz="1846" b="1" kern="0" dirty="0">
                    <a:ln w="10541" cmpd="sng">
                      <a:solidFill>
                        <a:srgbClr val="EAEAEA">
                          <a:shade val="88000"/>
                          <a:satMod val="110000"/>
                        </a:srgbClr>
                      </a:solidFill>
                      <a:prstDash val="solid"/>
                    </a:ln>
                    <a:gradFill>
                      <a:gsLst>
                        <a:gs pos="0">
                          <a:srgbClr val="EAEAEA">
                            <a:tint val="40000"/>
                            <a:satMod val="250000"/>
                          </a:srgbClr>
                        </a:gs>
                        <a:gs pos="9000">
                          <a:srgbClr val="EAEAEA">
                            <a:tint val="52000"/>
                            <a:satMod val="300000"/>
                          </a:srgbClr>
                        </a:gs>
                        <a:gs pos="50000">
                          <a:srgbClr val="EAEAEA">
                            <a:shade val="20000"/>
                            <a:satMod val="300000"/>
                          </a:srgbClr>
                        </a:gs>
                        <a:gs pos="79000">
                          <a:srgbClr val="EAEAEA">
                            <a:tint val="52000"/>
                            <a:satMod val="300000"/>
                          </a:srgbClr>
                        </a:gs>
                        <a:gs pos="100000">
                          <a:srgbClr val="EAEAEA">
                            <a:tint val="40000"/>
                            <a:satMod val="250000"/>
                          </a:srgbClr>
                        </a:gs>
                      </a:gsLst>
                      <a:lin ang="5400000"/>
                    </a:gradFill>
                    <a:latin typeface="BankGothic Lt BT" pitchFamily="34" charset="0"/>
                  </a:rPr>
                  <a:t> of shiraz)</a:t>
                </a:r>
                <a:endParaRPr lang="fa-IR" sz="1846" b="1" kern="0" dirty="0">
                  <a:ln w="10541" cmpd="sng">
                    <a:solidFill>
                      <a:srgbClr val="EAEAEA">
                        <a:shade val="88000"/>
                        <a:satMod val="110000"/>
                      </a:srgbClr>
                    </a:solidFill>
                    <a:prstDash val="solid"/>
                  </a:ln>
                  <a:gradFill>
                    <a:gsLst>
                      <a:gs pos="0">
                        <a:srgbClr val="EAEAEA">
                          <a:tint val="40000"/>
                          <a:satMod val="250000"/>
                        </a:srgbClr>
                      </a:gs>
                      <a:gs pos="9000">
                        <a:srgbClr val="EAEAEA">
                          <a:tint val="52000"/>
                          <a:satMod val="300000"/>
                        </a:srgbClr>
                      </a:gs>
                      <a:gs pos="50000">
                        <a:srgbClr val="EAEAEA">
                          <a:shade val="20000"/>
                          <a:satMod val="300000"/>
                        </a:srgbClr>
                      </a:gs>
                      <a:gs pos="79000">
                        <a:srgbClr val="EAEAEA">
                          <a:tint val="52000"/>
                          <a:satMod val="300000"/>
                        </a:srgbClr>
                      </a:gs>
                      <a:gs pos="100000">
                        <a:srgbClr val="EAEAEA">
                          <a:tint val="40000"/>
                          <a:satMod val="250000"/>
                        </a:srgbClr>
                      </a:gs>
                    </a:gsLst>
                    <a:lin ang="5400000"/>
                  </a:gradFill>
                  <a:latin typeface="BankGothic Lt BT" pitchFamily="34" charset="0"/>
                </a:endParaRPr>
              </a:p>
            </p:txBody>
          </p:sp>
          <p:sp>
            <p:nvSpPr>
              <p:cNvPr id="8" name="Rectangle 7"/>
              <p:cNvSpPr/>
              <p:nvPr/>
            </p:nvSpPr>
            <p:spPr>
              <a:xfrm rot="16200000">
                <a:off x="-1131431" y="2276027"/>
                <a:ext cx="2786082" cy="377118"/>
              </a:xfrm>
              <a:prstGeom prst="rect">
                <a:avLst/>
              </a:prstGeom>
            </p:spPr>
            <p:txBody>
              <a:bodyPr wrap="square">
                <a:spAutoFit/>
                <a:scene3d>
                  <a:camera prst="orthographicFront"/>
                  <a:lightRig rig="glow" dir="tl">
                    <a:rot lat="0" lon="0" rev="5400000"/>
                  </a:lightRig>
                </a:scene3d>
                <a:sp3d contourW="12700">
                  <a:bevelT w="25400" h="25400"/>
                  <a:contourClr>
                    <a:schemeClr val="accent6">
                      <a:shade val="73000"/>
                    </a:schemeClr>
                  </a:contourClr>
                </a:sp3d>
              </a:bodyPr>
              <a:lstStyle/>
              <a:p>
                <a:pPr algn="ctr"/>
                <a:r>
                  <a:rPr lang="fa-IR" sz="1662" b="1" dirty="0">
                    <a:ln w="11430"/>
                    <a:gradFill>
                      <a:gsLst>
                        <a:gs pos="0">
                          <a:srgbClr val="555555">
                            <a:tint val="90000"/>
                            <a:satMod val="120000"/>
                          </a:srgbClr>
                        </a:gs>
                        <a:gs pos="25000">
                          <a:srgbClr val="555555">
                            <a:tint val="93000"/>
                            <a:satMod val="120000"/>
                          </a:srgbClr>
                        </a:gs>
                        <a:gs pos="50000">
                          <a:srgbClr val="555555">
                            <a:shade val="89000"/>
                            <a:satMod val="110000"/>
                          </a:srgbClr>
                        </a:gs>
                        <a:gs pos="75000">
                          <a:srgbClr val="555555">
                            <a:tint val="93000"/>
                            <a:satMod val="120000"/>
                          </a:srgbClr>
                        </a:gs>
                        <a:gs pos="100000">
                          <a:srgbClr val="555555">
                            <a:tint val="90000"/>
                            <a:satMod val="120000"/>
                          </a:srgbClr>
                        </a:gs>
                      </a:gsLst>
                      <a:lin ang="5400000"/>
                    </a:gradFill>
                    <a:effectLst>
                      <a:outerShdw blurRad="80000" dist="40000" dir="5040000" algn="tl">
                        <a:srgbClr val="000000">
                          <a:alpha val="30000"/>
                        </a:srgbClr>
                      </a:outerShdw>
                    </a:effectLst>
                    <a:cs typeface="B Kamran" pitchFamily="2" charset="-78"/>
                  </a:rPr>
                  <a:t>بین الحرمین شیراز</a:t>
                </a:r>
              </a:p>
            </p:txBody>
          </p:sp>
        </p:grpSp>
        <p:pic>
          <p:nvPicPr>
            <p:cNvPr id="235" name="Picture 6" descr="شاهچراغ؛ شیراز؛ عکس از آنوبانینی">
              <a:hlinkClick r:id="rId3"/>
            </p:cNvPr>
            <p:cNvPicPr>
              <a:picLocks noChangeAspect="1" noChangeArrowheads="1"/>
            </p:cNvPicPr>
            <p:nvPr/>
          </p:nvPicPr>
          <p:blipFill>
            <a:blip r:embed="rId4">
              <a:clrChange>
                <a:clrFrom>
                  <a:srgbClr val="03030F"/>
                </a:clrFrom>
                <a:clrTo>
                  <a:srgbClr val="03030F">
                    <a:alpha val="0"/>
                  </a:srgbClr>
                </a:clrTo>
              </a:clrChange>
            </a:blip>
            <a:srcRect/>
            <a:stretch>
              <a:fillRect/>
            </a:stretch>
          </p:blipFill>
          <p:spPr bwMode="auto">
            <a:xfrm>
              <a:off x="7212343" y="285728"/>
              <a:ext cx="1931657" cy="1191187"/>
            </a:xfrm>
            <a:prstGeom prst="rect">
              <a:avLst/>
            </a:prstGeom>
            <a:ln>
              <a:noFill/>
            </a:ln>
            <a:effectLst>
              <a:outerShdw blurRad="50800" dist="38100" dir="2700000" algn="tl" rotWithShape="0">
                <a:prstClr val="black">
                  <a:alpha val="40000"/>
                </a:prstClr>
              </a:outerShdw>
              <a:softEdge rad="63500"/>
            </a:effectLst>
          </p:spPr>
        </p:pic>
        <p:pic>
          <p:nvPicPr>
            <p:cNvPr id="1028" name="Picture 4" descr="E:\baft farsoode\ax\pic\shahchw.jpg"/>
            <p:cNvPicPr>
              <a:picLocks noChangeAspect="1" noChangeArrowheads="1"/>
            </p:cNvPicPr>
            <p:nvPr/>
          </p:nvPicPr>
          <p:blipFill>
            <a:blip r:embed="rId5" cstate="screen">
              <a:clrChange>
                <a:clrFrom>
                  <a:srgbClr val="BEE2FA"/>
                </a:clrFrom>
                <a:clrTo>
                  <a:srgbClr val="BEE2FA">
                    <a:alpha val="0"/>
                  </a:srgbClr>
                </a:clrTo>
              </a:clrChange>
              <a:extLst>
                <a:ext uri="{28A0092B-C50C-407E-A947-70E740481C1C}">
                  <a14:useLocalDpi xmlns:a14="http://schemas.microsoft.com/office/drawing/2010/main"/>
                </a:ext>
              </a:extLst>
            </a:blip>
            <a:srcRect/>
            <a:stretch>
              <a:fillRect/>
            </a:stretch>
          </p:blipFill>
          <p:spPr bwMode="auto">
            <a:xfrm>
              <a:off x="0" y="0"/>
              <a:ext cx="1813436" cy="1464431"/>
            </a:xfrm>
            <a:prstGeom prst="rect">
              <a:avLst/>
            </a:prstGeom>
            <a:ln>
              <a:noFill/>
            </a:ln>
            <a:effectLst>
              <a:outerShdw blurRad="50800" dist="38100" dir="2700000" algn="tl" rotWithShape="0">
                <a:prstClr val="black">
                  <a:alpha val="40000"/>
                </a:prstClr>
              </a:outerShdw>
              <a:softEdge rad="63500"/>
            </a:effectLst>
          </p:spPr>
        </p:pic>
        <p:cxnSp>
          <p:nvCxnSpPr>
            <p:cNvPr id="263" name="Straight Connector 262"/>
            <p:cNvCxnSpPr/>
            <p:nvPr/>
          </p:nvCxnSpPr>
          <p:spPr bwMode="auto">
            <a:xfrm rot="5400000">
              <a:off x="-1535949" y="4179099"/>
              <a:ext cx="4071966" cy="1588"/>
            </a:xfrm>
            <a:prstGeom prst="line">
              <a:avLst/>
            </a:prstGeom>
            <a:ln cmpd="dbl">
              <a:solidFill>
                <a:srgbClr val="D1D1D1"/>
              </a:solidFill>
              <a:prstDash val="solid"/>
              <a:headEnd type="none" w="sm" len="sm"/>
              <a:tailEnd type="none" w="sm" len="sm"/>
            </a:ln>
          </p:spPr>
          <p:style>
            <a:lnRef idx="3">
              <a:schemeClr val="accent1"/>
            </a:lnRef>
            <a:fillRef idx="0">
              <a:schemeClr val="accent1"/>
            </a:fillRef>
            <a:effectRef idx="2">
              <a:schemeClr val="accent1"/>
            </a:effectRef>
            <a:fontRef idx="minor">
              <a:schemeClr val="tx1"/>
            </a:fontRef>
          </p:style>
        </p:cxnSp>
      </p:grpSp>
      <p:sp>
        <p:nvSpPr>
          <p:cNvPr id="266" name="Rectangle 265"/>
          <p:cNvSpPr/>
          <p:nvPr/>
        </p:nvSpPr>
        <p:spPr bwMode="auto">
          <a:xfrm>
            <a:off x="785786" y="1780431"/>
            <a:ext cx="8143932" cy="3033367"/>
          </a:xfrm>
          <a:prstGeom prst="rect">
            <a:avLst/>
          </a:prstGeom>
          <a:solidFill>
            <a:schemeClr val="accent1">
              <a:alpha val="70000"/>
            </a:schemeClr>
          </a:solidFill>
          <a:ln w="12700" cap="sq" cmpd="sng" algn="ctr">
            <a:noFill/>
            <a:prstDash val="solid"/>
            <a:round/>
            <a:headEnd type="none" w="sm" len="sm"/>
            <a:tailEnd type="none" w="sm" len="sm"/>
          </a:ln>
          <a:effectLst>
            <a:softEdge rad="635000"/>
          </a:effectLst>
        </p:spPr>
        <p:txBody>
          <a:bodyPr vert="horz" wrap="square" lIns="84406" tIns="42203" rIns="84406" bIns="42203" numCol="1" rtlCol="1" anchor="t" anchorCtr="0" compatLnSpc="1">
            <a:prstTxWarp prst="textNoShape">
              <a:avLst/>
            </a:prstTxWarp>
          </a:bodyPr>
          <a:lstStyle/>
          <a:p>
            <a:pPr algn="l" rtl="0" fontAlgn="base">
              <a:spcBef>
                <a:spcPct val="0"/>
              </a:spcBef>
              <a:spcAft>
                <a:spcPct val="0"/>
              </a:spcAft>
            </a:pPr>
            <a:endParaRPr kumimoji="1" lang="fa-IR" sz="2215">
              <a:solidFill>
                <a:srgbClr val="000000"/>
              </a:solidFill>
              <a:latin typeface="Times New Roman" pitchFamily="18" charset="0"/>
            </a:endParaRPr>
          </a:p>
        </p:txBody>
      </p:sp>
      <p:sp>
        <p:nvSpPr>
          <p:cNvPr id="264" name="Rectangle 263"/>
          <p:cNvSpPr/>
          <p:nvPr/>
        </p:nvSpPr>
        <p:spPr>
          <a:xfrm>
            <a:off x="6026783" y="857232"/>
            <a:ext cx="1122423" cy="490134"/>
          </a:xfrm>
          <a:prstGeom prst="rect">
            <a:avLst/>
          </a:prstGeom>
        </p:spPr>
        <p:txBody>
          <a:bodyPr wrap="none">
            <a:spAutoFit/>
          </a:bodyPr>
          <a:lstStyle/>
          <a:p>
            <a:pPr algn="justLow"/>
            <a:r>
              <a:rPr lang="en-US" sz="2585" b="1" dirty="0">
                <a:ln w="12700">
                  <a:solidFill>
                    <a:srgbClr val="000000">
                      <a:satMod val="155000"/>
                    </a:srgbClr>
                  </a:solidFill>
                  <a:prstDash val="solid"/>
                </a:ln>
                <a:blipFill>
                  <a:blip r:embed="rId6"/>
                  <a:tile tx="0" ty="0" sx="100000" sy="100000" flip="none" algn="tl"/>
                </a:blipFill>
                <a:effectLst>
                  <a:outerShdw blurRad="41275" dist="20320" dir="1800000" algn="tl" rotWithShape="0">
                    <a:srgbClr val="000000">
                      <a:alpha val="40000"/>
                    </a:srgbClr>
                  </a:outerShdw>
                  <a:reflection blurRad="6350" stA="60000" endA="900" endPos="60000" dist="29997" dir="5400000" sy="-100000" algn="bl" rotWithShape="0"/>
                </a:effectLst>
                <a:cs typeface="B Aria" pitchFamily="2" charset="-78"/>
              </a:rPr>
              <a:t>zones</a:t>
            </a:r>
            <a:endParaRPr lang="fa-IR" sz="2585" b="1" dirty="0">
              <a:ln w="12700">
                <a:solidFill>
                  <a:srgbClr val="000000">
                    <a:satMod val="155000"/>
                  </a:srgbClr>
                </a:solidFill>
                <a:prstDash val="solid"/>
              </a:ln>
              <a:blipFill>
                <a:blip r:embed="rId6"/>
                <a:tile tx="0" ty="0" sx="100000" sy="100000" flip="none" algn="tl"/>
              </a:blipFill>
              <a:effectLst>
                <a:outerShdw blurRad="41275" dist="20320" dir="1800000" algn="tl" rotWithShape="0">
                  <a:srgbClr val="000000">
                    <a:alpha val="40000"/>
                  </a:srgbClr>
                </a:outerShdw>
                <a:reflection blurRad="6350" stA="60000" endA="900" endPos="60000" dist="29997" dir="5400000" sy="-100000" algn="bl" rotWithShape="0"/>
              </a:effectLst>
              <a:cs typeface="B Aria" pitchFamily="2" charset="-78"/>
            </a:endParaRPr>
          </a:p>
        </p:txBody>
      </p:sp>
      <p:pic>
        <p:nvPicPr>
          <p:cNvPr id="34" name="Picture 2" descr="PLAN050912"/>
          <p:cNvPicPr>
            <a:picLocks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a:off x="945207" y="2260536"/>
            <a:ext cx="7913073" cy="3353193"/>
          </a:xfrm>
          <a:prstGeom prst="round2DiagRect">
            <a:avLst>
              <a:gd name="adj1" fmla="val 16667"/>
              <a:gd name="adj2" fmla="val 0"/>
            </a:avLst>
          </a:prstGeom>
          <a:ln w="63500" cap="sq">
            <a:solidFill>
              <a:srgbClr val="FFFFFF"/>
            </a:solidFill>
            <a:miter lim="800000"/>
          </a:ln>
          <a:effectLst>
            <a:outerShdw blurRad="254000" algn="tl" rotWithShape="0">
              <a:srgbClr val="000000">
                <a:alpha val="43000"/>
              </a:srgbClr>
            </a:outerShdw>
            <a:reflection blurRad="6350" stA="50000" endA="300" endPos="55500" dist="50800" dir="5400000" sy="-100000" algn="bl" rotWithShape="0"/>
          </a:effectLst>
        </p:spPr>
      </p:pic>
      <p:grpSp>
        <p:nvGrpSpPr>
          <p:cNvPr id="35" name="Group 3"/>
          <p:cNvGrpSpPr>
            <a:grpSpLocks/>
          </p:cNvGrpSpPr>
          <p:nvPr/>
        </p:nvGrpSpPr>
        <p:grpSpPr bwMode="auto">
          <a:xfrm>
            <a:off x="923200" y="2044202"/>
            <a:ext cx="2298505" cy="3894743"/>
            <a:chOff x="0" y="0"/>
            <a:chExt cx="1673" cy="4320"/>
          </a:xfrm>
        </p:grpSpPr>
        <p:sp>
          <p:nvSpPr>
            <p:cNvPr id="36" name="Text Box 4"/>
            <p:cNvSpPr txBox="1">
              <a:spLocks noChangeArrowheads="1"/>
            </p:cNvSpPr>
            <p:nvPr/>
          </p:nvSpPr>
          <p:spPr bwMode="auto">
            <a:xfrm>
              <a:off x="530" y="675"/>
              <a:ext cx="707" cy="396"/>
            </a:xfrm>
            <a:prstGeom prst="rect">
              <a:avLst/>
            </a:prstGeom>
            <a:noFill/>
            <a:ln w="9525">
              <a:noFill/>
              <a:miter lim="800000"/>
              <a:headEnd/>
              <a:tailEnd/>
            </a:ln>
            <a:effectLst/>
          </p:spPr>
          <p:txBody>
            <a:bodyPr wrap="none" lIns="99937" tIns="49968" rIns="99937" bIns="49968">
              <a:spAutoFit/>
            </a:bodyPr>
            <a:lstStyle/>
            <a:p>
              <a:pPr defTabSz="843914">
                <a:defRPr/>
              </a:pPr>
              <a:r>
                <a:rPr lang="en-US" sz="1662" b="1" kern="0"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ZONE 1</a:t>
              </a:r>
            </a:p>
          </p:txBody>
        </p:sp>
        <p:sp>
          <p:nvSpPr>
            <p:cNvPr id="37" name="Rectangle 5"/>
            <p:cNvSpPr>
              <a:spLocks noChangeArrowheads="1"/>
            </p:cNvSpPr>
            <p:nvPr/>
          </p:nvSpPr>
          <p:spPr bwMode="auto">
            <a:xfrm>
              <a:off x="0" y="0"/>
              <a:ext cx="1673" cy="4320"/>
            </a:xfrm>
            <a:prstGeom prst="rect">
              <a:avLst/>
            </a:prstGeom>
            <a:noFill/>
            <a:ln w="57150" cmpd="thinThick">
              <a:solidFill>
                <a:sysClr val="windowText" lastClr="000000"/>
              </a:solidFill>
              <a:miter lim="800000"/>
              <a:headEnd/>
              <a:tailEnd/>
            </a:ln>
            <a:effectLst/>
          </p:spPr>
          <p:txBody>
            <a:bodyPr wrap="none" anchor="ctr"/>
            <a:lstStyle/>
            <a:p>
              <a:pPr>
                <a:defRPr/>
              </a:pPr>
              <a:endParaRPr lang="fa-IR" sz="1662" kern="0">
                <a:solidFill>
                  <a:sysClr val="windowText" lastClr="000000"/>
                </a:solidFill>
              </a:endParaRPr>
            </a:p>
          </p:txBody>
        </p:sp>
      </p:grpSp>
      <p:grpSp>
        <p:nvGrpSpPr>
          <p:cNvPr id="38" name="Group 6"/>
          <p:cNvGrpSpPr>
            <a:grpSpLocks/>
          </p:cNvGrpSpPr>
          <p:nvPr/>
        </p:nvGrpSpPr>
        <p:grpSpPr bwMode="auto">
          <a:xfrm>
            <a:off x="3368751" y="2044204"/>
            <a:ext cx="2210323" cy="3894742"/>
            <a:chOff x="1669" y="0"/>
            <a:chExt cx="1609" cy="4320"/>
          </a:xfrm>
        </p:grpSpPr>
        <p:sp>
          <p:nvSpPr>
            <p:cNvPr id="39" name="Text Box 7"/>
            <p:cNvSpPr txBox="1">
              <a:spLocks noChangeArrowheads="1"/>
            </p:cNvSpPr>
            <p:nvPr/>
          </p:nvSpPr>
          <p:spPr bwMode="auto">
            <a:xfrm>
              <a:off x="1985" y="657"/>
              <a:ext cx="707" cy="396"/>
            </a:xfrm>
            <a:prstGeom prst="rect">
              <a:avLst/>
            </a:prstGeom>
            <a:noFill/>
            <a:ln w="9525">
              <a:noFill/>
              <a:miter lim="800000"/>
              <a:headEnd/>
              <a:tailEnd/>
            </a:ln>
            <a:effectLst/>
          </p:spPr>
          <p:txBody>
            <a:bodyPr wrap="none" lIns="99937" tIns="49968" rIns="99937" bIns="49968">
              <a:spAutoFit/>
            </a:bodyPr>
            <a:lstStyle/>
            <a:p>
              <a:pPr defTabSz="843914">
                <a:defRPr/>
              </a:pPr>
              <a:r>
                <a:rPr lang="en-US" sz="1662" b="1" kern="0"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ZONE 2</a:t>
              </a:r>
            </a:p>
          </p:txBody>
        </p:sp>
        <p:sp>
          <p:nvSpPr>
            <p:cNvPr id="40" name="Rectangle 8"/>
            <p:cNvSpPr>
              <a:spLocks noChangeArrowheads="1"/>
            </p:cNvSpPr>
            <p:nvPr/>
          </p:nvSpPr>
          <p:spPr bwMode="auto">
            <a:xfrm>
              <a:off x="1669" y="0"/>
              <a:ext cx="1609" cy="4320"/>
            </a:xfrm>
            <a:prstGeom prst="rect">
              <a:avLst/>
            </a:prstGeom>
            <a:noFill/>
            <a:ln w="57150" cmpd="thinThick">
              <a:solidFill>
                <a:sysClr val="windowText" lastClr="000000"/>
              </a:solidFill>
              <a:miter lim="800000"/>
              <a:headEnd/>
              <a:tailEnd/>
            </a:ln>
            <a:effectLst/>
          </p:spPr>
          <p:txBody>
            <a:bodyPr wrap="none" anchor="ctr"/>
            <a:lstStyle/>
            <a:p>
              <a:pPr>
                <a:defRPr/>
              </a:pPr>
              <a:endParaRPr lang="fa-IR" sz="1662" kern="0">
                <a:solidFill>
                  <a:sysClr val="windowText" lastClr="000000"/>
                </a:solidFill>
              </a:endParaRPr>
            </a:p>
          </p:txBody>
        </p:sp>
      </p:grpSp>
      <p:grpSp>
        <p:nvGrpSpPr>
          <p:cNvPr id="41" name="Group 9"/>
          <p:cNvGrpSpPr>
            <a:grpSpLocks/>
          </p:cNvGrpSpPr>
          <p:nvPr/>
        </p:nvGrpSpPr>
        <p:grpSpPr bwMode="auto">
          <a:xfrm>
            <a:off x="5746232" y="2044204"/>
            <a:ext cx="2210322" cy="3894742"/>
            <a:chOff x="3291" y="0"/>
            <a:chExt cx="1609" cy="4320"/>
          </a:xfrm>
        </p:grpSpPr>
        <p:sp>
          <p:nvSpPr>
            <p:cNvPr id="42" name="Text Box 10"/>
            <p:cNvSpPr txBox="1">
              <a:spLocks noChangeArrowheads="1"/>
            </p:cNvSpPr>
            <p:nvPr/>
          </p:nvSpPr>
          <p:spPr bwMode="auto">
            <a:xfrm>
              <a:off x="3836" y="675"/>
              <a:ext cx="707" cy="396"/>
            </a:xfrm>
            <a:prstGeom prst="rect">
              <a:avLst/>
            </a:prstGeom>
            <a:noFill/>
            <a:ln w="9525">
              <a:noFill/>
              <a:miter lim="800000"/>
              <a:headEnd/>
              <a:tailEnd/>
            </a:ln>
            <a:effectLst/>
          </p:spPr>
          <p:txBody>
            <a:bodyPr wrap="none" lIns="99937" tIns="49968" rIns="99937" bIns="49968">
              <a:spAutoFit/>
            </a:bodyPr>
            <a:lstStyle/>
            <a:p>
              <a:pPr defTabSz="843914">
                <a:defRPr/>
              </a:pPr>
              <a:r>
                <a:rPr lang="en-US" sz="1662" b="1" kern="0"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ZONE 3</a:t>
              </a:r>
            </a:p>
          </p:txBody>
        </p:sp>
        <p:sp>
          <p:nvSpPr>
            <p:cNvPr id="43" name="Rectangle 11"/>
            <p:cNvSpPr>
              <a:spLocks noChangeArrowheads="1"/>
            </p:cNvSpPr>
            <p:nvPr/>
          </p:nvSpPr>
          <p:spPr bwMode="auto">
            <a:xfrm>
              <a:off x="3291" y="0"/>
              <a:ext cx="1609" cy="4320"/>
            </a:xfrm>
            <a:prstGeom prst="rect">
              <a:avLst/>
            </a:prstGeom>
            <a:noFill/>
            <a:ln w="57150" cmpd="thinThick">
              <a:solidFill>
                <a:sysClr val="windowText" lastClr="000000"/>
              </a:solidFill>
              <a:miter lim="800000"/>
              <a:headEnd/>
              <a:tailEnd/>
            </a:ln>
            <a:effectLst/>
          </p:spPr>
          <p:txBody>
            <a:bodyPr wrap="none" anchor="ctr"/>
            <a:lstStyle/>
            <a:p>
              <a:pPr>
                <a:defRPr/>
              </a:pPr>
              <a:endParaRPr lang="fa-IR" sz="1662" kern="0">
                <a:solidFill>
                  <a:sysClr val="windowText" lastClr="000000"/>
                </a:solidFill>
              </a:endParaRPr>
            </a:p>
          </p:txBody>
        </p:sp>
      </p:grpSp>
      <p:pic>
        <p:nvPicPr>
          <p:cNvPr id="50" name="Picture 2" descr="701Cam01102copy copy"/>
          <p:cNvPicPr>
            <a:picLocks noChangeAspect="1" noChangeArrowheads="1"/>
          </p:cNvPicPr>
          <p:nvPr/>
        </p:nvPicPr>
        <p:blipFill>
          <a:blip r:embed="rId8" cstate="screen">
            <a:clrChange>
              <a:clrFrom>
                <a:srgbClr val="000000"/>
              </a:clrFrom>
              <a:clrTo>
                <a:srgbClr val="000000">
                  <a:alpha val="0"/>
                </a:srgbClr>
              </a:clrTo>
            </a:clrChange>
            <a:extLst>
              <a:ext uri="{28A0092B-C50C-407E-A947-70E740481C1C}">
                <a14:useLocalDpi xmlns:a14="http://schemas.microsoft.com/office/drawing/2010/main"/>
              </a:ext>
            </a:extLst>
          </a:blip>
          <a:srcRect/>
          <a:stretch>
            <a:fillRect/>
          </a:stretch>
        </p:blipFill>
        <p:spPr bwMode="auto">
          <a:xfrm>
            <a:off x="4693842" y="4747855"/>
            <a:ext cx="4402002" cy="1846398"/>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800967712"/>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66"/>
          <p:cNvGrpSpPr/>
          <p:nvPr/>
        </p:nvGrpSpPr>
        <p:grpSpPr>
          <a:xfrm>
            <a:off x="0" y="263769"/>
            <a:ext cx="9144000" cy="6327790"/>
            <a:chOff x="0" y="0"/>
            <a:chExt cx="9144000" cy="6855106"/>
          </a:xfrm>
        </p:grpSpPr>
        <p:pic>
          <p:nvPicPr>
            <p:cNvPr id="3" name="Picture 2" descr="E:\baft farsoode\ax\pic\bird%20view.jpg"/>
            <p:cNvPicPr>
              <a:picLocks noChangeAspect="1" noChangeArrowheads="1"/>
            </p:cNvPicPr>
            <p:nvPr/>
          </p:nvPicPr>
          <p:blipFill>
            <a:blip r:embed="rId2">
              <a:clrChange>
                <a:clrFrom>
                  <a:srgbClr val="000000"/>
                </a:clrFrom>
                <a:clrTo>
                  <a:srgbClr val="000000">
                    <a:alpha val="0"/>
                  </a:srgbClr>
                </a:clrTo>
              </a:clrChange>
              <a:duotone>
                <a:schemeClr val="accent6">
                  <a:shade val="45000"/>
                  <a:satMod val="135000"/>
                </a:schemeClr>
                <a:prstClr val="white"/>
              </a:duotone>
              <a:lum bright="20000" contrast="-75000"/>
            </a:blip>
            <a:srcRect/>
            <a:stretch>
              <a:fillRect/>
            </a:stretch>
          </p:blipFill>
          <p:spPr bwMode="auto">
            <a:xfrm>
              <a:off x="0" y="2694698"/>
              <a:ext cx="9144000" cy="4160408"/>
            </a:xfrm>
            <a:prstGeom prst="rect">
              <a:avLst/>
            </a:prstGeom>
            <a:ln>
              <a:noFill/>
            </a:ln>
            <a:effectLst>
              <a:outerShdw blurRad="50800" dist="50800" dir="2700000" algn="tl" rotWithShape="0">
                <a:schemeClr val="tx1">
                  <a:alpha val="40000"/>
                </a:schemeClr>
              </a:outerShdw>
            </a:effectLst>
          </p:spPr>
        </p:pic>
        <p:grpSp>
          <p:nvGrpSpPr>
            <p:cNvPr id="4" name="Group 259"/>
            <p:cNvGrpSpPr/>
            <p:nvPr/>
          </p:nvGrpSpPr>
          <p:grpSpPr>
            <a:xfrm flipV="1">
              <a:off x="271048" y="857232"/>
              <a:ext cx="5944026" cy="4143404"/>
              <a:chOff x="-236" y="1676402"/>
              <a:chExt cx="5944026" cy="5181601"/>
            </a:xfrm>
          </p:grpSpPr>
          <p:sp>
            <p:nvSpPr>
              <p:cNvPr id="250" name="Rectangle 25"/>
              <p:cNvSpPr>
                <a:spLocks noChangeArrowheads="1"/>
              </p:cNvSpPr>
              <p:nvPr/>
            </p:nvSpPr>
            <p:spPr bwMode="auto">
              <a:xfrm>
                <a:off x="329988" y="4038602"/>
                <a:ext cx="165112" cy="2667001"/>
              </a:xfrm>
              <a:prstGeom prst="rect">
                <a:avLst/>
              </a:prstGeom>
              <a:gradFill rotWithShape="1">
                <a:gsLst>
                  <a:gs pos="0">
                    <a:schemeClr val="bg1">
                      <a:lumMod val="65000"/>
                    </a:schemeClr>
                  </a:gs>
                  <a:gs pos="100000">
                    <a:srgbClr val="FFFFCC"/>
                  </a:gs>
                </a:gsLst>
                <a:lin ang="5400000" scaled="1"/>
              </a:gradFill>
              <a:ln w="9525">
                <a:noFill/>
                <a:miter lim="800000"/>
                <a:headEnd/>
                <a:tailEnd/>
              </a:ln>
              <a:effectLst/>
            </p:spPr>
            <p:txBody>
              <a:bodyPr wrap="none" anchor="ctr"/>
              <a:lstStyle/>
              <a:p>
                <a:pPr>
                  <a:defRPr/>
                </a:pPr>
                <a:endParaRPr lang="fa-IR" sz="1662" kern="0">
                  <a:solidFill>
                    <a:sysClr val="windowText" lastClr="000000"/>
                  </a:solidFill>
                </a:endParaRPr>
              </a:p>
            </p:txBody>
          </p:sp>
          <p:sp>
            <p:nvSpPr>
              <p:cNvPr id="251" name="Rectangle 26"/>
              <p:cNvSpPr>
                <a:spLocks noChangeArrowheads="1"/>
              </p:cNvSpPr>
              <p:nvPr/>
            </p:nvSpPr>
            <p:spPr bwMode="auto">
              <a:xfrm>
                <a:off x="164876" y="6400803"/>
                <a:ext cx="3219681" cy="152400"/>
              </a:xfrm>
              <a:prstGeom prst="rect">
                <a:avLst/>
              </a:prstGeom>
              <a:gradFill rotWithShape="1">
                <a:gsLst>
                  <a:gs pos="0">
                    <a:srgbClr val="FFFFCC"/>
                  </a:gs>
                  <a:gs pos="100000">
                    <a:srgbClr val="FFFFCC">
                      <a:gamma/>
                      <a:shade val="46275"/>
                      <a:invGamma/>
                    </a:srgbClr>
                  </a:gs>
                </a:gsLst>
                <a:lin ang="0" scaled="1"/>
              </a:gradFill>
              <a:ln w="9525">
                <a:noFill/>
                <a:miter lim="800000"/>
                <a:headEnd/>
                <a:tailEnd/>
              </a:ln>
              <a:effectLst/>
            </p:spPr>
            <p:txBody>
              <a:bodyPr wrap="none" anchor="ctr"/>
              <a:lstStyle/>
              <a:p>
                <a:pPr>
                  <a:defRPr/>
                </a:pPr>
                <a:endParaRPr lang="fa-IR" sz="1662" kern="0">
                  <a:solidFill>
                    <a:sysClr val="windowText" lastClr="000000"/>
                  </a:solidFill>
                </a:endParaRPr>
              </a:p>
            </p:txBody>
          </p:sp>
          <p:sp>
            <p:nvSpPr>
              <p:cNvPr id="252" name="Rectangle 27"/>
              <p:cNvSpPr>
                <a:spLocks noChangeArrowheads="1"/>
              </p:cNvSpPr>
              <p:nvPr/>
            </p:nvSpPr>
            <p:spPr bwMode="auto">
              <a:xfrm>
                <a:off x="495100" y="5791203"/>
                <a:ext cx="82556" cy="609600"/>
              </a:xfrm>
              <a:prstGeom prst="rect">
                <a:avLst/>
              </a:prstGeom>
              <a:solidFill>
                <a:srgbClr val="CC9900"/>
              </a:solidFill>
              <a:ln w="9525">
                <a:noFill/>
                <a:miter lim="800000"/>
                <a:headEnd/>
                <a:tailEnd/>
              </a:ln>
              <a:effectLst/>
            </p:spPr>
            <p:txBody>
              <a:bodyPr wrap="none" anchor="ctr"/>
              <a:lstStyle/>
              <a:p>
                <a:pPr>
                  <a:defRPr/>
                </a:pPr>
                <a:endParaRPr lang="fa-IR" sz="1662" kern="0">
                  <a:solidFill>
                    <a:sysClr val="windowText" lastClr="000000"/>
                  </a:solidFill>
                </a:endParaRPr>
              </a:p>
            </p:txBody>
          </p:sp>
          <p:sp>
            <p:nvSpPr>
              <p:cNvPr id="253" name="Rectangle 28"/>
              <p:cNvSpPr>
                <a:spLocks noChangeArrowheads="1"/>
              </p:cNvSpPr>
              <p:nvPr/>
            </p:nvSpPr>
            <p:spPr bwMode="auto">
              <a:xfrm rot="5400000">
                <a:off x="828501" y="6073757"/>
                <a:ext cx="76200" cy="577891"/>
              </a:xfrm>
              <a:prstGeom prst="rect">
                <a:avLst/>
              </a:prstGeom>
              <a:solidFill>
                <a:srgbClr val="CC9900"/>
              </a:solidFill>
              <a:ln w="9525">
                <a:noFill/>
                <a:miter lim="800000"/>
                <a:headEnd/>
                <a:tailEnd/>
              </a:ln>
              <a:effectLst/>
            </p:spPr>
            <p:txBody>
              <a:bodyPr wrap="none" anchor="ctr"/>
              <a:lstStyle/>
              <a:p>
                <a:pPr>
                  <a:defRPr/>
                </a:pPr>
                <a:endParaRPr lang="fa-IR" sz="1662" kern="0">
                  <a:solidFill>
                    <a:sysClr val="windowText" lastClr="000000"/>
                  </a:solidFill>
                </a:endParaRPr>
              </a:p>
            </p:txBody>
          </p:sp>
          <p:sp>
            <p:nvSpPr>
              <p:cNvPr id="254" name="Line 29"/>
              <p:cNvSpPr>
                <a:spLocks noChangeShapeType="1"/>
              </p:cNvSpPr>
              <p:nvPr/>
            </p:nvSpPr>
            <p:spPr bwMode="auto">
              <a:xfrm>
                <a:off x="3384557" y="6477003"/>
                <a:ext cx="1568562" cy="0"/>
              </a:xfrm>
              <a:prstGeom prst="line">
                <a:avLst/>
              </a:prstGeom>
              <a:ln w="12700">
                <a:prstDash val="sysDot"/>
                <a:headEnd/>
                <a:tailEnd/>
              </a:ln>
            </p:spPr>
            <p:style>
              <a:lnRef idx="1">
                <a:schemeClr val="dk1"/>
              </a:lnRef>
              <a:fillRef idx="0">
                <a:schemeClr val="dk1"/>
              </a:fillRef>
              <a:effectRef idx="0">
                <a:schemeClr val="dk1"/>
              </a:effectRef>
              <a:fontRef idx="minor">
                <a:schemeClr val="tx1"/>
              </a:fontRef>
            </p:style>
            <p:txBody>
              <a:bodyPr/>
              <a:lstStyle/>
              <a:p>
                <a:pPr>
                  <a:defRPr/>
                </a:pPr>
                <a:endParaRPr lang="fa-IR" sz="1662" kern="0">
                  <a:solidFill>
                    <a:sysClr val="windowText" lastClr="000000"/>
                  </a:solidFill>
                </a:endParaRPr>
              </a:p>
            </p:txBody>
          </p:sp>
          <p:sp>
            <p:nvSpPr>
              <p:cNvPr id="255" name="Line 30"/>
              <p:cNvSpPr>
                <a:spLocks noChangeShapeType="1"/>
              </p:cNvSpPr>
              <p:nvPr/>
            </p:nvSpPr>
            <p:spPr bwMode="auto">
              <a:xfrm>
                <a:off x="3384557" y="6553203"/>
                <a:ext cx="2559233" cy="0"/>
              </a:xfrm>
              <a:prstGeom prst="line">
                <a:avLst/>
              </a:prstGeom>
              <a:ln w="19050">
                <a:prstDash val="sysDot"/>
                <a:headEnd/>
                <a:tailEnd/>
              </a:ln>
            </p:spPr>
            <p:style>
              <a:lnRef idx="1">
                <a:schemeClr val="accent1"/>
              </a:lnRef>
              <a:fillRef idx="0">
                <a:schemeClr val="accent1"/>
              </a:fillRef>
              <a:effectRef idx="0">
                <a:schemeClr val="accent1"/>
              </a:effectRef>
              <a:fontRef idx="minor">
                <a:schemeClr val="tx1"/>
              </a:fontRef>
            </p:style>
            <p:txBody>
              <a:bodyPr/>
              <a:lstStyle/>
              <a:p>
                <a:pPr>
                  <a:defRPr/>
                </a:pPr>
                <a:endParaRPr lang="fa-IR" sz="1662" kern="0">
                  <a:solidFill>
                    <a:sysClr val="windowText" lastClr="000000"/>
                  </a:solidFill>
                </a:endParaRPr>
              </a:p>
            </p:txBody>
          </p:sp>
          <p:sp>
            <p:nvSpPr>
              <p:cNvPr id="256" name="Line 32"/>
              <p:cNvSpPr>
                <a:spLocks noChangeShapeType="1"/>
              </p:cNvSpPr>
              <p:nvPr/>
            </p:nvSpPr>
            <p:spPr bwMode="auto">
              <a:xfrm flipH="1">
                <a:off x="-236" y="6477003"/>
                <a:ext cx="3384793" cy="0"/>
              </a:xfrm>
              <a:prstGeom prst="line">
                <a:avLst/>
              </a:prstGeom>
              <a:noFill/>
              <a:ln w="22225">
                <a:solidFill>
                  <a:srgbClr val="9383B3"/>
                </a:solidFill>
                <a:prstDash val="sysDot"/>
                <a:round/>
                <a:headEnd/>
                <a:tailEnd/>
              </a:ln>
              <a:effectLst/>
            </p:spPr>
            <p:txBody>
              <a:bodyPr/>
              <a:lstStyle/>
              <a:p>
                <a:pPr>
                  <a:defRPr/>
                </a:pPr>
                <a:endParaRPr lang="fa-IR" sz="1662" kern="0">
                  <a:solidFill>
                    <a:sysClr val="windowText" lastClr="000000"/>
                  </a:solidFill>
                </a:endParaRPr>
              </a:p>
            </p:txBody>
          </p:sp>
          <p:sp>
            <p:nvSpPr>
              <p:cNvPr id="257" name="Line 33"/>
              <p:cNvSpPr>
                <a:spLocks noChangeShapeType="1"/>
              </p:cNvSpPr>
              <p:nvPr/>
            </p:nvSpPr>
            <p:spPr bwMode="auto">
              <a:xfrm flipV="1">
                <a:off x="412544" y="4038602"/>
                <a:ext cx="0" cy="2819401"/>
              </a:xfrm>
              <a:prstGeom prst="line">
                <a:avLst/>
              </a:prstGeom>
              <a:noFill/>
              <a:ln w="22225">
                <a:solidFill>
                  <a:srgbClr val="9383B3"/>
                </a:solidFill>
                <a:prstDash val="sysDot"/>
                <a:round/>
                <a:headEnd/>
                <a:tailEnd/>
              </a:ln>
              <a:effectLst/>
            </p:spPr>
            <p:txBody>
              <a:bodyPr/>
              <a:lstStyle/>
              <a:p>
                <a:pPr>
                  <a:defRPr/>
                </a:pPr>
                <a:endParaRPr lang="fa-IR" sz="1662" kern="0">
                  <a:solidFill>
                    <a:sysClr val="windowText" lastClr="000000"/>
                  </a:solidFill>
                </a:endParaRPr>
              </a:p>
            </p:txBody>
          </p:sp>
          <p:sp>
            <p:nvSpPr>
              <p:cNvPr id="258" name="Line 34"/>
              <p:cNvSpPr>
                <a:spLocks noChangeShapeType="1"/>
              </p:cNvSpPr>
              <p:nvPr/>
            </p:nvSpPr>
            <p:spPr bwMode="auto">
              <a:xfrm flipV="1">
                <a:off x="412544" y="2362202"/>
                <a:ext cx="0" cy="1676400"/>
              </a:xfrm>
              <a:prstGeom prst="line">
                <a:avLst/>
              </a:prstGeom>
              <a:ln w="12700">
                <a:prstDash val="sysDot"/>
                <a:headEnd/>
                <a:tailEnd/>
              </a:ln>
            </p:spPr>
            <p:style>
              <a:lnRef idx="1">
                <a:schemeClr val="dk1"/>
              </a:lnRef>
              <a:fillRef idx="0">
                <a:schemeClr val="dk1"/>
              </a:fillRef>
              <a:effectRef idx="0">
                <a:schemeClr val="dk1"/>
              </a:effectRef>
              <a:fontRef idx="minor">
                <a:schemeClr val="tx1"/>
              </a:fontRef>
            </p:style>
            <p:txBody>
              <a:bodyPr/>
              <a:lstStyle/>
              <a:p>
                <a:pPr>
                  <a:defRPr/>
                </a:pPr>
                <a:endParaRPr lang="fa-IR" sz="1662" kern="0">
                  <a:solidFill>
                    <a:sysClr val="windowText" lastClr="000000"/>
                  </a:solidFill>
                </a:endParaRPr>
              </a:p>
            </p:txBody>
          </p:sp>
          <p:sp>
            <p:nvSpPr>
              <p:cNvPr id="259" name="Line 35"/>
              <p:cNvSpPr>
                <a:spLocks noChangeShapeType="1"/>
              </p:cNvSpPr>
              <p:nvPr/>
            </p:nvSpPr>
            <p:spPr bwMode="auto">
              <a:xfrm flipV="1">
                <a:off x="329988" y="1676402"/>
                <a:ext cx="0" cy="2362200"/>
              </a:xfrm>
              <a:prstGeom prst="line">
                <a:avLst/>
              </a:prstGeom>
              <a:ln w="19050">
                <a:prstDash val="sysDot"/>
                <a:headEnd/>
                <a:tailEnd/>
              </a:ln>
            </p:spPr>
            <p:style>
              <a:lnRef idx="1">
                <a:schemeClr val="accent1"/>
              </a:lnRef>
              <a:fillRef idx="0">
                <a:schemeClr val="accent1"/>
              </a:fillRef>
              <a:effectRef idx="0">
                <a:schemeClr val="accent1"/>
              </a:effectRef>
              <a:fontRef idx="minor">
                <a:schemeClr val="tx1"/>
              </a:fontRef>
            </p:style>
            <p:txBody>
              <a:bodyPr/>
              <a:lstStyle/>
              <a:p>
                <a:pPr>
                  <a:defRPr/>
                </a:pPr>
                <a:endParaRPr lang="fa-IR" sz="1662" kern="0">
                  <a:solidFill>
                    <a:sysClr val="windowText" lastClr="000000"/>
                  </a:solidFill>
                </a:endParaRPr>
              </a:p>
            </p:txBody>
          </p:sp>
        </p:grpSp>
        <p:grpSp>
          <p:nvGrpSpPr>
            <p:cNvPr id="5" name="Group 15"/>
            <p:cNvGrpSpPr/>
            <p:nvPr/>
          </p:nvGrpSpPr>
          <p:grpSpPr>
            <a:xfrm>
              <a:off x="67432" y="538679"/>
              <a:ext cx="5218950" cy="3318948"/>
              <a:chOff x="73051" y="538679"/>
              <a:chExt cx="5653862" cy="3318948"/>
            </a:xfrm>
          </p:grpSpPr>
          <p:sp>
            <p:nvSpPr>
              <p:cNvPr id="7" name="Rectangle 6"/>
              <p:cNvSpPr/>
              <p:nvPr/>
            </p:nvSpPr>
            <p:spPr>
              <a:xfrm>
                <a:off x="1824455" y="538679"/>
                <a:ext cx="3902458" cy="407750"/>
              </a:xfrm>
              <a:prstGeom prst="rect">
                <a:avLst/>
              </a:prstGeom>
            </p:spPr>
            <p:txBody>
              <a:bodyPr wrap="none">
                <a:spAutoFit/>
              </a:bodyPr>
              <a:lstStyle/>
              <a:p>
                <a:pPr>
                  <a:defRPr/>
                </a:pPr>
                <a:r>
                  <a:rPr lang="en-US" sz="1846" b="1" kern="0" dirty="0">
                    <a:ln w="10541" cmpd="sng">
                      <a:solidFill>
                        <a:srgbClr val="EAEAEA">
                          <a:shade val="88000"/>
                          <a:satMod val="110000"/>
                        </a:srgbClr>
                      </a:solidFill>
                      <a:prstDash val="solid"/>
                    </a:ln>
                    <a:gradFill>
                      <a:gsLst>
                        <a:gs pos="0">
                          <a:srgbClr val="EAEAEA">
                            <a:tint val="40000"/>
                            <a:satMod val="250000"/>
                          </a:srgbClr>
                        </a:gs>
                        <a:gs pos="9000">
                          <a:srgbClr val="EAEAEA">
                            <a:tint val="52000"/>
                            <a:satMod val="300000"/>
                          </a:srgbClr>
                        </a:gs>
                        <a:gs pos="50000">
                          <a:srgbClr val="EAEAEA">
                            <a:shade val="20000"/>
                            <a:satMod val="300000"/>
                          </a:srgbClr>
                        </a:gs>
                        <a:gs pos="79000">
                          <a:srgbClr val="EAEAEA">
                            <a:tint val="52000"/>
                            <a:satMod val="300000"/>
                          </a:srgbClr>
                        </a:gs>
                        <a:gs pos="100000">
                          <a:srgbClr val="EAEAEA">
                            <a:tint val="40000"/>
                            <a:satMod val="250000"/>
                          </a:srgbClr>
                        </a:gs>
                      </a:gsLst>
                      <a:lin ang="5400000"/>
                    </a:gradFill>
                    <a:latin typeface="BankGothic Lt BT" pitchFamily="34" charset="0"/>
                  </a:rPr>
                  <a:t>(</a:t>
                </a:r>
                <a:r>
                  <a:rPr lang="en-US" sz="1846" b="1" kern="0" dirty="0" err="1">
                    <a:ln w="10541" cmpd="sng">
                      <a:solidFill>
                        <a:srgbClr val="EAEAEA">
                          <a:shade val="88000"/>
                          <a:satMod val="110000"/>
                        </a:srgbClr>
                      </a:solidFill>
                      <a:prstDash val="solid"/>
                    </a:ln>
                    <a:gradFill>
                      <a:gsLst>
                        <a:gs pos="0">
                          <a:srgbClr val="EAEAEA">
                            <a:tint val="40000"/>
                            <a:satMod val="250000"/>
                          </a:srgbClr>
                        </a:gs>
                        <a:gs pos="9000">
                          <a:srgbClr val="EAEAEA">
                            <a:tint val="52000"/>
                            <a:satMod val="300000"/>
                          </a:srgbClr>
                        </a:gs>
                        <a:gs pos="50000">
                          <a:srgbClr val="EAEAEA">
                            <a:shade val="20000"/>
                            <a:satMod val="300000"/>
                          </a:srgbClr>
                        </a:gs>
                        <a:gs pos="79000">
                          <a:srgbClr val="EAEAEA">
                            <a:tint val="52000"/>
                            <a:satMod val="300000"/>
                          </a:srgbClr>
                        </a:gs>
                        <a:gs pos="100000">
                          <a:srgbClr val="EAEAEA">
                            <a:tint val="40000"/>
                            <a:satMod val="250000"/>
                          </a:srgbClr>
                        </a:gs>
                      </a:gsLst>
                      <a:lin ang="5400000"/>
                    </a:gradFill>
                    <a:latin typeface="BankGothic Lt BT" pitchFamily="34" charset="0"/>
                  </a:rPr>
                  <a:t>beinolharamein</a:t>
                </a:r>
                <a:r>
                  <a:rPr lang="en-US" sz="1846" b="1" kern="0" dirty="0">
                    <a:ln w="10541" cmpd="sng">
                      <a:solidFill>
                        <a:srgbClr val="EAEAEA">
                          <a:shade val="88000"/>
                          <a:satMod val="110000"/>
                        </a:srgbClr>
                      </a:solidFill>
                      <a:prstDash val="solid"/>
                    </a:ln>
                    <a:gradFill>
                      <a:gsLst>
                        <a:gs pos="0">
                          <a:srgbClr val="EAEAEA">
                            <a:tint val="40000"/>
                            <a:satMod val="250000"/>
                          </a:srgbClr>
                        </a:gs>
                        <a:gs pos="9000">
                          <a:srgbClr val="EAEAEA">
                            <a:tint val="52000"/>
                            <a:satMod val="300000"/>
                          </a:srgbClr>
                        </a:gs>
                        <a:gs pos="50000">
                          <a:srgbClr val="EAEAEA">
                            <a:shade val="20000"/>
                            <a:satMod val="300000"/>
                          </a:srgbClr>
                        </a:gs>
                        <a:gs pos="79000">
                          <a:srgbClr val="EAEAEA">
                            <a:tint val="52000"/>
                            <a:satMod val="300000"/>
                          </a:srgbClr>
                        </a:gs>
                        <a:gs pos="100000">
                          <a:srgbClr val="EAEAEA">
                            <a:tint val="40000"/>
                            <a:satMod val="250000"/>
                          </a:srgbClr>
                        </a:gs>
                      </a:gsLst>
                      <a:lin ang="5400000"/>
                    </a:gradFill>
                    <a:latin typeface="BankGothic Lt BT" pitchFamily="34" charset="0"/>
                  </a:rPr>
                  <a:t> of shiraz)</a:t>
                </a:r>
                <a:endParaRPr lang="fa-IR" sz="1846" b="1" kern="0" dirty="0">
                  <a:ln w="10541" cmpd="sng">
                    <a:solidFill>
                      <a:srgbClr val="EAEAEA">
                        <a:shade val="88000"/>
                        <a:satMod val="110000"/>
                      </a:srgbClr>
                    </a:solidFill>
                    <a:prstDash val="solid"/>
                  </a:ln>
                  <a:gradFill>
                    <a:gsLst>
                      <a:gs pos="0">
                        <a:srgbClr val="EAEAEA">
                          <a:tint val="40000"/>
                          <a:satMod val="250000"/>
                        </a:srgbClr>
                      </a:gs>
                      <a:gs pos="9000">
                        <a:srgbClr val="EAEAEA">
                          <a:tint val="52000"/>
                          <a:satMod val="300000"/>
                        </a:srgbClr>
                      </a:gs>
                      <a:gs pos="50000">
                        <a:srgbClr val="EAEAEA">
                          <a:shade val="20000"/>
                          <a:satMod val="300000"/>
                        </a:srgbClr>
                      </a:gs>
                      <a:gs pos="79000">
                        <a:srgbClr val="EAEAEA">
                          <a:tint val="52000"/>
                          <a:satMod val="300000"/>
                        </a:srgbClr>
                      </a:gs>
                      <a:gs pos="100000">
                        <a:srgbClr val="EAEAEA">
                          <a:tint val="40000"/>
                          <a:satMod val="250000"/>
                        </a:srgbClr>
                      </a:gs>
                    </a:gsLst>
                    <a:lin ang="5400000"/>
                  </a:gradFill>
                  <a:latin typeface="BankGothic Lt BT" pitchFamily="34" charset="0"/>
                </a:endParaRPr>
              </a:p>
            </p:txBody>
          </p:sp>
          <p:sp>
            <p:nvSpPr>
              <p:cNvPr id="8" name="Rectangle 7"/>
              <p:cNvSpPr/>
              <p:nvPr/>
            </p:nvSpPr>
            <p:spPr>
              <a:xfrm rot="16200000">
                <a:off x="-1131431" y="2276027"/>
                <a:ext cx="2786082" cy="377118"/>
              </a:xfrm>
              <a:prstGeom prst="rect">
                <a:avLst/>
              </a:prstGeom>
            </p:spPr>
            <p:txBody>
              <a:bodyPr wrap="square">
                <a:spAutoFit/>
                <a:scene3d>
                  <a:camera prst="orthographicFront"/>
                  <a:lightRig rig="glow" dir="tl">
                    <a:rot lat="0" lon="0" rev="5400000"/>
                  </a:lightRig>
                </a:scene3d>
                <a:sp3d contourW="12700">
                  <a:bevelT w="25400" h="25400"/>
                  <a:contourClr>
                    <a:schemeClr val="accent6">
                      <a:shade val="73000"/>
                    </a:schemeClr>
                  </a:contourClr>
                </a:sp3d>
              </a:bodyPr>
              <a:lstStyle/>
              <a:p>
                <a:pPr algn="ctr"/>
                <a:r>
                  <a:rPr lang="fa-IR" sz="1662" b="1" dirty="0">
                    <a:ln w="11430"/>
                    <a:gradFill>
                      <a:gsLst>
                        <a:gs pos="0">
                          <a:srgbClr val="555555">
                            <a:tint val="90000"/>
                            <a:satMod val="120000"/>
                          </a:srgbClr>
                        </a:gs>
                        <a:gs pos="25000">
                          <a:srgbClr val="555555">
                            <a:tint val="93000"/>
                            <a:satMod val="120000"/>
                          </a:srgbClr>
                        </a:gs>
                        <a:gs pos="50000">
                          <a:srgbClr val="555555">
                            <a:shade val="89000"/>
                            <a:satMod val="110000"/>
                          </a:srgbClr>
                        </a:gs>
                        <a:gs pos="75000">
                          <a:srgbClr val="555555">
                            <a:tint val="93000"/>
                            <a:satMod val="120000"/>
                          </a:srgbClr>
                        </a:gs>
                        <a:gs pos="100000">
                          <a:srgbClr val="555555">
                            <a:tint val="90000"/>
                            <a:satMod val="120000"/>
                          </a:srgbClr>
                        </a:gs>
                      </a:gsLst>
                      <a:lin ang="5400000"/>
                    </a:gradFill>
                    <a:effectLst>
                      <a:outerShdw blurRad="80000" dist="40000" dir="5040000" algn="tl">
                        <a:srgbClr val="000000">
                          <a:alpha val="30000"/>
                        </a:srgbClr>
                      </a:outerShdw>
                    </a:effectLst>
                    <a:cs typeface="B Kamran" pitchFamily="2" charset="-78"/>
                  </a:rPr>
                  <a:t>بین الحرمین شیراز</a:t>
                </a:r>
              </a:p>
            </p:txBody>
          </p:sp>
        </p:grpSp>
        <p:pic>
          <p:nvPicPr>
            <p:cNvPr id="235" name="Picture 6" descr="شاهچراغ؛ شیراز؛ عکس از آنوبانینی">
              <a:hlinkClick r:id="rId3"/>
            </p:cNvPr>
            <p:cNvPicPr>
              <a:picLocks noChangeAspect="1" noChangeArrowheads="1"/>
            </p:cNvPicPr>
            <p:nvPr/>
          </p:nvPicPr>
          <p:blipFill>
            <a:blip r:embed="rId4">
              <a:clrChange>
                <a:clrFrom>
                  <a:srgbClr val="03030F"/>
                </a:clrFrom>
                <a:clrTo>
                  <a:srgbClr val="03030F">
                    <a:alpha val="0"/>
                  </a:srgbClr>
                </a:clrTo>
              </a:clrChange>
            </a:blip>
            <a:srcRect/>
            <a:stretch>
              <a:fillRect/>
            </a:stretch>
          </p:blipFill>
          <p:spPr bwMode="auto">
            <a:xfrm>
              <a:off x="7212343" y="285728"/>
              <a:ext cx="1931657" cy="1191187"/>
            </a:xfrm>
            <a:prstGeom prst="rect">
              <a:avLst/>
            </a:prstGeom>
            <a:ln>
              <a:noFill/>
            </a:ln>
            <a:effectLst>
              <a:outerShdw blurRad="50800" dist="38100" dir="2700000" algn="tl" rotWithShape="0">
                <a:prstClr val="black">
                  <a:alpha val="40000"/>
                </a:prstClr>
              </a:outerShdw>
              <a:softEdge rad="63500"/>
            </a:effectLst>
          </p:spPr>
        </p:pic>
        <p:pic>
          <p:nvPicPr>
            <p:cNvPr id="1028" name="Picture 4" descr="E:\baft farsoode\ax\pic\shahchw.jpg"/>
            <p:cNvPicPr>
              <a:picLocks noChangeAspect="1" noChangeArrowheads="1"/>
            </p:cNvPicPr>
            <p:nvPr/>
          </p:nvPicPr>
          <p:blipFill>
            <a:blip r:embed="rId5" cstate="screen">
              <a:clrChange>
                <a:clrFrom>
                  <a:srgbClr val="BEE2FA"/>
                </a:clrFrom>
                <a:clrTo>
                  <a:srgbClr val="BEE2FA">
                    <a:alpha val="0"/>
                  </a:srgbClr>
                </a:clrTo>
              </a:clrChange>
              <a:extLst>
                <a:ext uri="{28A0092B-C50C-407E-A947-70E740481C1C}">
                  <a14:useLocalDpi xmlns:a14="http://schemas.microsoft.com/office/drawing/2010/main"/>
                </a:ext>
              </a:extLst>
            </a:blip>
            <a:srcRect/>
            <a:stretch>
              <a:fillRect/>
            </a:stretch>
          </p:blipFill>
          <p:spPr bwMode="auto">
            <a:xfrm>
              <a:off x="0" y="0"/>
              <a:ext cx="1813436" cy="1464431"/>
            </a:xfrm>
            <a:prstGeom prst="rect">
              <a:avLst/>
            </a:prstGeom>
            <a:ln>
              <a:noFill/>
            </a:ln>
            <a:effectLst>
              <a:outerShdw blurRad="50800" dist="38100" dir="2700000" algn="tl" rotWithShape="0">
                <a:prstClr val="black">
                  <a:alpha val="40000"/>
                </a:prstClr>
              </a:outerShdw>
              <a:softEdge rad="63500"/>
            </a:effectLst>
          </p:spPr>
        </p:pic>
        <p:cxnSp>
          <p:nvCxnSpPr>
            <p:cNvPr id="263" name="Straight Connector 262"/>
            <p:cNvCxnSpPr/>
            <p:nvPr/>
          </p:nvCxnSpPr>
          <p:spPr bwMode="auto">
            <a:xfrm rot="5400000">
              <a:off x="-1535949" y="4179099"/>
              <a:ext cx="4071966" cy="1588"/>
            </a:xfrm>
            <a:prstGeom prst="line">
              <a:avLst/>
            </a:prstGeom>
            <a:ln cmpd="dbl">
              <a:solidFill>
                <a:srgbClr val="D1D1D1"/>
              </a:solidFill>
              <a:prstDash val="solid"/>
              <a:headEnd type="none" w="sm" len="sm"/>
              <a:tailEnd type="none" w="sm" len="sm"/>
            </a:ln>
          </p:spPr>
          <p:style>
            <a:lnRef idx="3">
              <a:schemeClr val="accent1"/>
            </a:lnRef>
            <a:fillRef idx="0">
              <a:schemeClr val="accent1"/>
            </a:fillRef>
            <a:effectRef idx="2">
              <a:schemeClr val="accent1"/>
            </a:effectRef>
            <a:fontRef idx="minor">
              <a:schemeClr val="tx1"/>
            </a:fontRef>
          </p:style>
        </p:cxnSp>
      </p:grpSp>
      <p:pic>
        <p:nvPicPr>
          <p:cNvPr id="25" name="Picture 2" descr="PLAN050912"/>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879205" y="2571744"/>
            <a:ext cx="7913073" cy="3353193"/>
          </a:xfrm>
          <a:prstGeom prst="round2DiagRect">
            <a:avLst>
              <a:gd name="adj1" fmla="val 16667"/>
              <a:gd name="adj2" fmla="val 0"/>
            </a:avLst>
          </a:prstGeom>
          <a:ln w="63500" cap="sq">
            <a:solidFill>
              <a:srgbClr val="FFFFFF"/>
            </a:solidFill>
            <a:miter lim="800000"/>
          </a:ln>
          <a:effectLst>
            <a:outerShdw blurRad="254000" algn="tl" rotWithShape="0">
              <a:srgbClr val="000000">
                <a:alpha val="43000"/>
              </a:srgbClr>
            </a:outerShdw>
            <a:reflection blurRad="6350" stA="50000" endA="300" endPos="55500" dist="50800" dir="5400000" sy="-100000" algn="bl" rotWithShape="0"/>
          </a:effectLst>
        </p:spPr>
      </p:pic>
      <p:grpSp>
        <p:nvGrpSpPr>
          <p:cNvPr id="26" name="Group 3"/>
          <p:cNvGrpSpPr>
            <a:grpSpLocks/>
          </p:cNvGrpSpPr>
          <p:nvPr/>
        </p:nvGrpSpPr>
        <p:grpSpPr bwMode="auto">
          <a:xfrm>
            <a:off x="857198" y="2355410"/>
            <a:ext cx="2298505" cy="3894743"/>
            <a:chOff x="0" y="0"/>
            <a:chExt cx="1673" cy="4320"/>
          </a:xfrm>
        </p:grpSpPr>
        <p:sp>
          <p:nvSpPr>
            <p:cNvPr id="27" name="Text Box 4"/>
            <p:cNvSpPr txBox="1">
              <a:spLocks noChangeArrowheads="1"/>
            </p:cNvSpPr>
            <p:nvPr/>
          </p:nvSpPr>
          <p:spPr bwMode="auto">
            <a:xfrm>
              <a:off x="530" y="675"/>
              <a:ext cx="707" cy="396"/>
            </a:xfrm>
            <a:prstGeom prst="rect">
              <a:avLst/>
            </a:prstGeom>
            <a:noFill/>
            <a:ln w="9525">
              <a:noFill/>
              <a:miter lim="800000"/>
              <a:headEnd/>
              <a:tailEnd/>
            </a:ln>
            <a:effectLst/>
          </p:spPr>
          <p:txBody>
            <a:bodyPr wrap="none" lIns="99937" tIns="49968" rIns="99937" bIns="49968">
              <a:spAutoFit/>
            </a:bodyPr>
            <a:lstStyle/>
            <a:p>
              <a:pPr defTabSz="843914">
                <a:defRPr/>
              </a:pPr>
              <a:r>
                <a:rPr lang="en-US" sz="1662" b="1" kern="0"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ZONE 1</a:t>
              </a:r>
            </a:p>
          </p:txBody>
        </p:sp>
        <p:sp>
          <p:nvSpPr>
            <p:cNvPr id="28" name="Rectangle 5"/>
            <p:cNvSpPr>
              <a:spLocks noChangeArrowheads="1"/>
            </p:cNvSpPr>
            <p:nvPr/>
          </p:nvSpPr>
          <p:spPr bwMode="auto">
            <a:xfrm>
              <a:off x="0" y="0"/>
              <a:ext cx="1673" cy="4320"/>
            </a:xfrm>
            <a:prstGeom prst="rect">
              <a:avLst/>
            </a:prstGeom>
            <a:noFill/>
            <a:ln w="57150" cmpd="thinThick">
              <a:solidFill>
                <a:sysClr val="windowText" lastClr="000000"/>
              </a:solidFill>
              <a:miter lim="800000"/>
              <a:headEnd/>
              <a:tailEnd/>
            </a:ln>
            <a:effectLst/>
          </p:spPr>
          <p:txBody>
            <a:bodyPr wrap="none" anchor="ctr"/>
            <a:lstStyle/>
            <a:p>
              <a:pPr>
                <a:defRPr/>
              </a:pPr>
              <a:endParaRPr lang="fa-IR" sz="1662" kern="0">
                <a:solidFill>
                  <a:sysClr val="windowText" lastClr="000000"/>
                </a:solidFill>
              </a:endParaRPr>
            </a:p>
          </p:txBody>
        </p:sp>
      </p:grpSp>
      <p:sp>
        <p:nvSpPr>
          <p:cNvPr id="266" name="Rectangle 265"/>
          <p:cNvSpPr/>
          <p:nvPr/>
        </p:nvSpPr>
        <p:spPr bwMode="auto">
          <a:xfrm>
            <a:off x="4110401" y="2307973"/>
            <a:ext cx="4550051" cy="3890623"/>
          </a:xfrm>
          <a:prstGeom prst="rect">
            <a:avLst/>
          </a:prstGeom>
          <a:solidFill>
            <a:schemeClr val="accent1">
              <a:alpha val="70000"/>
            </a:schemeClr>
          </a:solidFill>
          <a:ln w="12700" cap="sq" cmpd="sng" algn="ctr">
            <a:noFill/>
            <a:prstDash val="solid"/>
            <a:round/>
            <a:headEnd type="none" w="sm" len="sm"/>
            <a:tailEnd type="none" w="sm" len="sm"/>
          </a:ln>
          <a:effectLst>
            <a:softEdge rad="635000"/>
          </a:effectLst>
        </p:spPr>
        <p:txBody>
          <a:bodyPr vert="horz" wrap="square" lIns="84406" tIns="42203" rIns="84406" bIns="42203" numCol="1" rtlCol="1" anchor="t" anchorCtr="0" compatLnSpc="1">
            <a:prstTxWarp prst="textNoShape">
              <a:avLst/>
            </a:prstTxWarp>
          </a:bodyPr>
          <a:lstStyle/>
          <a:p>
            <a:pPr algn="l" rtl="0" fontAlgn="base">
              <a:spcBef>
                <a:spcPct val="0"/>
              </a:spcBef>
              <a:spcAft>
                <a:spcPct val="0"/>
              </a:spcAft>
            </a:pPr>
            <a:endParaRPr kumimoji="1" lang="fa-IR" sz="2215">
              <a:solidFill>
                <a:srgbClr val="000000"/>
              </a:solidFill>
              <a:latin typeface="Times New Roman" pitchFamily="18" charset="0"/>
            </a:endParaRPr>
          </a:p>
        </p:txBody>
      </p:sp>
      <p:sp>
        <p:nvSpPr>
          <p:cNvPr id="30" name="TextBox 29"/>
          <p:cNvSpPr txBox="1"/>
          <p:nvPr/>
        </p:nvSpPr>
        <p:spPr>
          <a:xfrm>
            <a:off x="3978515" y="2703630"/>
            <a:ext cx="4550056" cy="2982804"/>
          </a:xfrm>
          <a:prstGeom prst="rect">
            <a:avLst/>
          </a:prstGeom>
          <a:noFill/>
        </p:spPr>
        <p:txBody>
          <a:bodyPr wrap="square" rtlCol="1">
            <a:spAutoFit/>
          </a:bodyPr>
          <a:lstStyle/>
          <a:p>
            <a:pPr marL="316531" marR="831187" indent="-316531" algn="just">
              <a:lnSpc>
                <a:spcPct val="150000"/>
              </a:lnSpc>
              <a:spcAft>
                <a:spcPts val="554"/>
              </a:spcAft>
              <a:tabLst>
                <a:tab pos="588513" algn="l"/>
                <a:tab pos="422041" algn="l"/>
              </a:tabLst>
            </a:pPr>
            <a:r>
              <a:rPr lang="fa-IR" sz="1108" dirty="0">
                <a:solidFill>
                  <a:srgbClr val="5F5F5F">
                    <a:lumMod val="50000"/>
                  </a:srgbClr>
                </a:solidFill>
                <a:latin typeface="Times New Roman"/>
                <a:ea typeface="Times New Roman"/>
                <a:cs typeface="B Bardiya" pitchFamily="2" charset="-78"/>
              </a:rPr>
              <a:t>از تاریخ صدور پروانه ساختمان (1385/05/15) تاکنون علاوه بر اتمام طراحی مرحله دوم، نسبت به تجهیز کارگاه، زهکشی و بهسازی خاک نیز اقدام گردیده و 65 عدد شمع بتنی مسلح ماشینی و دستی اجرا و 100 درصد عملیات بتن ریزی سازه نیز انجام شده است عملیات سفت کاری با پیشرفت 75درصد و تأسیسات مکانیکی با پیشرفت 70درصد و تأسیسات برقی با پیشرفت 55 درصد در حال اجرا می باشد. 13 عدد چادر مخصوص با سازه فلزی و روکش </a:t>
            </a:r>
            <a:r>
              <a:rPr lang="en-US" sz="1108" dirty="0">
                <a:solidFill>
                  <a:srgbClr val="5F5F5F">
                    <a:lumMod val="50000"/>
                  </a:srgbClr>
                </a:solidFill>
                <a:latin typeface="Times New Roman"/>
                <a:ea typeface="Times New Roman"/>
                <a:cs typeface="B Bardiya" pitchFamily="2" charset="-78"/>
              </a:rPr>
              <a:t>PVC </a:t>
            </a:r>
            <a:r>
              <a:rPr lang="fa-IR" sz="1108" dirty="0">
                <a:solidFill>
                  <a:srgbClr val="5F5F5F">
                    <a:lumMod val="50000"/>
                  </a:srgbClr>
                </a:solidFill>
                <a:latin typeface="Times New Roman"/>
                <a:ea typeface="Times New Roman"/>
                <a:cs typeface="B Bardiya" pitchFamily="2" charset="-78"/>
              </a:rPr>
              <a:t>آلمانی از خارج وارد شده که در حال نصب می باشد.</a:t>
            </a:r>
          </a:p>
          <a:p>
            <a:pPr marL="316531" marR="831187" indent="-316531" algn="just">
              <a:lnSpc>
                <a:spcPct val="150000"/>
              </a:lnSpc>
              <a:spcAft>
                <a:spcPts val="554"/>
              </a:spcAft>
              <a:tabLst>
                <a:tab pos="588513" algn="l"/>
                <a:tab pos="422041" algn="l"/>
              </a:tabLst>
            </a:pPr>
            <a:r>
              <a:rPr lang="fa-IR" sz="1108" dirty="0">
                <a:solidFill>
                  <a:srgbClr val="5F5F5F">
                    <a:lumMod val="50000"/>
                  </a:srgbClr>
                </a:solidFill>
                <a:latin typeface="Times New Roman"/>
                <a:ea typeface="Times New Roman"/>
                <a:cs typeface="B Bardiya" pitchFamily="2" charset="-78"/>
              </a:rPr>
              <a:t>5 دستگاه پله برقی و 4 دستگاه آسانسور ساخت شیندلرسوئیس و دو دستگاه چیلرجذبی 600 تنی ساخت ابارا ژاپن به همراه برج های خنک کننده هوا رسانها و متعلقات مربوطه و دو دستگاه ژنراتور اضطراری </a:t>
            </a:r>
            <a:r>
              <a:rPr lang="en-US" sz="1108" dirty="0">
                <a:solidFill>
                  <a:srgbClr val="5F5F5F">
                    <a:lumMod val="50000"/>
                  </a:srgbClr>
                </a:solidFill>
                <a:latin typeface="Times New Roman"/>
                <a:ea typeface="Times New Roman"/>
                <a:cs typeface="B Bardiya" pitchFamily="2" charset="-78"/>
              </a:rPr>
              <a:t>KVA150 </a:t>
            </a:r>
            <a:r>
              <a:rPr lang="fa-IR" sz="1108" dirty="0">
                <a:solidFill>
                  <a:srgbClr val="5F5F5F">
                    <a:lumMod val="50000"/>
                  </a:srgbClr>
                </a:solidFill>
                <a:latin typeface="Times New Roman"/>
                <a:ea typeface="Times New Roman"/>
                <a:cs typeface="B Bardiya" pitchFamily="2" charset="-78"/>
              </a:rPr>
              <a:t>و </a:t>
            </a:r>
            <a:r>
              <a:rPr lang="en-US" sz="1108" dirty="0">
                <a:solidFill>
                  <a:srgbClr val="5F5F5F">
                    <a:lumMod val="50000"/>
                  </a:srgbClr>
                </a:solidFill>
                <a:latin typeface="Times New Roman"/>
                <a:ea typeface="Times New Roman"/>
                <a:cs typeface="B Bardiya" pitchFamily="2" charset="-78"/>
              </a:rPr>
              <a:t>KVA320 </a:t>
            </a:r>
            <a:r>
              <a:rPr lang="fa-IR" sz="1108" dirty="0">
                <a:solidFill>
                  <a:srgbClr val="5F5F5F">
                    <a:lumMod val="50000"/>
                  </a:srgbClr>
                </a:solidFill>
                <a:latin typeface="Times New Roman"/>
                <a:ea typeface="Times New Roman"/>
                <a:cs typeface="B Bardiya" pitchFamily="2" charset="-78"/>
              </a:rPr>
              <a:t>کامیتر تماماً از خارج وارد شده و در حال نصب می باشند.</a:t>
            </a:r>
          </a:p>
        </p:txBody>
      </p:sp>
      <p:sp>
        <p:nvSpPr>
          <p:cNvPr id="31" name="Rectangle 30"/>
          <p:cNvSpPr/>
          <p:nvPr/>
        </p:nvSpPr>
        <p:spPr>
          <a:xfrm>
            <a:off x="6026783" y="857232"/>
            <a:ext cx="1122423" cy="490134"/>
          </a:xfrm>
          <a:prstGeom prst="rect">
            <a:avLst/>
          </a:prstGeom>
        </p:spPr>
        <p:txBody>
          <a:bodyPr wrap="none">
            <a:spAutoFit/>
          </a:bodyPr>
          <a:lstStyle/>
          <a:p>
            <a:pPr algn="justLow"/>
            <a:r>
              <a:rPr lang="en-US" sz="2585" b="1" dirty="0">
                <a:ln w="12700">
                  <a:solidFill>
                    <a:srgbClr val="000000">
                      <a:satMod val="155000"/>
                    </a:srgbClr>
                  </a:solidFill>
                  <a:prstDash val="solid"/>
                </a:ln>
                <a:blipFill>
                  <a:blip r:embed="rId7"/>
                  <a:tile tx="0" ty="0" sx="100000" sy="100000" flip="none" algn="tl"/>
                </a:blipFill>
                <a:effectLst>
                  <a:outerShdw blurRad="41275" dist="20320" dir="1800000" algn="tl" rotWithShape="0">
                    <a:srgbClr val="000000">
                      <a:alpha val="40000"/>
                    </a:srgbClr>
                  </a:outerShdw>
                  <a:reflection blurRad="6350" stA="60000" endA="900" endPos="60000" dist="29997" dir="5400000" sy="-100000" algn="bl" rotWithShape="0"/>
                </a:effectLst>
                <a:cs typeface="B Aria" pitchFamily="2" charset="-78"/>
              </a:rPr>
              <a:t>zone1</a:t>
            </a:r>
            <a:endParaRPr lang="fa-IR" sz="2585" b="1" dirty="0">
              <a:ln w="12700">
                <a:solidFill>
                  <a:srgbClr val="000000">
                    <a:satMod val="155000"/>
                  </a:srgbClr>
                </a:solidFill>
                <a:prstDash val="solid"/>
              </a:ln>
              <a:blipFill>
                <a:blip r:embed="rId7"/>
                <a:tile tx="0" ty="0" sx="100000" sy="100000" flip="none" algn="tl"/>
              </a:blipFill>
              <a:effectLst>
                <a:outerShdw blurRad="41275" dist="20320" dir="1800000" algn="tl" rotWithShape="0">
                  <a:srgbClr val="000000">
                    <a:alpha val="40000"/>
                  </a:srgbClr>
                </a:outerShdw>
                <a:reflection blurRad="6350" stA="60000" endA="900" endPos="60000" dist="29997" dir="5400000" sy="-100000" algn="bl" rotWithShape="0"/>
              </a:effectLst>
              <a:cs typeface="B Aria" pitchFamily="2" charset="-78"/>
            </a:endParaRPr>
          </a:p>
        </p:txBody>
      </p:sp>
    </p:spTree>
    <p:extLst>
      <p:ext uri="{BB962C8B-B14F-4D97-AF65-F5344CB8AC3E}">
        <p14:creationId xmlns:p14="http://schemas.microsoft.com/office/powerpoint/2010/main" val="1833569197"/>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66"/>
          <p:cNvGrpSpPr/>
          <p:nvPr/>
        </p:nvGrpSpPr>
        <p:grpSpPr>
          <a:xfrm>
            <a:off x="0" y="263769"/>
            <a:ext cx="9144000" cy="6327790"/>
            <a:chOff x="0" y="0"/>
            <a:chExt cx="9144000" cy="6855106"/>
          </a:xfrm>
        </p:grpSpPr>
        <p:pic>
          <p:nvPicPr>
            <p:cNvPr id="3" name="Picture 2" descr="E:\baft farsoode\ax\pic\bird%20view.jpg"/>
            <p:cNvPicPr>
              <a:picLocks noChangeAspect="1" noChangeArrowheads="1"/>
            </p:cNvPicPr>
            <p:nvPr/>
          </p:nvPicPr>
          <p:blipFill>
            <a:blip r:embed="rId2">
              <a:clrChange>
                <a:clrFrom>
                  <a:srgbClr val="000000"/>
                </a:clrFrom>
                <a:clrTo>
                  <a:srgbClr val="000000">
                    <a:alpha val="0"/>
                  </a:srgbClr>
                </a:clrTo>
              </a:clrChange>
              <a:duotone>
                <a:schemeClr val="accent6">
                  <a:shade val="45000"/>
                  <a:satMod val="135000"/>
                </a:schemeClr>
                <a:prstClr val="white"/>
              </a:duotone>
              <a:lum bright="20000" contrast="-75000"/>
            </a:blip>
            <a:srcRect/>
            <a:stretch>
              <a:fillRect/>
            </a:stretch>
          </p:blipFill>
          <p:spPr bwMode="auto">
            <a:xfrm>
              <a:off x="0" y="2694698"/>
              <a:ext cx="9144000" cy="4160408"/>
            </a:xfrm>
            <a:prstGeom prst="rect">
              <a:avLst/>
            </a:prstGeom>
            <a:ln>
              <a:noFill/>
            </a:ln>
            <a:effectLst>
              <a:outerShdw blurRad="50800" dist="50800" dir="2700000" algn="tl" rotWithShape="0">
                <a:schemeClr val="tx1">
                  <a:alpha val="40000"/>
                </a:schemeClr>
              </a:outerShdw>
            </a:effectLst>
          </p:spPr>
        </p:pic>
        <p:grpSp>
          <p:nvGrpSpPr>
            <p:cNvPr id="4" name="Group 259"/>
            <p:cNvGrpSpPr/>
            <p:nvPr/>
          </p:nvGrpSpPr>
          <p:grpSpPr>
            <a:xfrm flipV="1">
              <a:off x="271048" y="857232"/>
              <a:ext cx="5944026" cy="4143404"/>
              <a:chOff x="-236" y="1676402"/>
              <a:chExt cx="5944026" cy="5181601"/>
            </a:xfrm>
          </p:grpSpPr>
          <p:sp>
            <p:nvSpPr>
              <p:cNvPr id="250" name="Rectangle 25"/>
              <p:cNvSpPr>
                <a:spLocks noChangeArrowheads="1"/>
              </p:cNvSpPr>
              <p:nvPr/>
            </p:nvSpPr>
            <p:spPr bwMode="auto">
              <a:xfrm>
                <a:off x="329988" y="4038602"/>
                <a:ext cx="165112" cy="2667001"/>
              </a:xfrm>
              <a:prstGeom prst="rect">
                <a:avLst/>
              </a:prstGeom>
              <a:gradFill rotWithShape="1">
                <a:gsLst>
                  <a:gs pos="0">
                    <a:schemeClr val="bg1">
                      <a:lumMod val="65000"/>
                    </a:schemeClr>
                  </a:gs>
                  <a:gs pos="100000">
                    <a:srgbClr val="FFFFCC"/>
                  </a:gs>
                </a:gsLst>
                <a:lin ang="5400000" scaled="1"/>
              </a:gradFill>
              <a:ln w="9525">
                <a:noFill/>
                <a:miter lim="800000"/>
                <a:headEnd/>
                <a:tailEnd/>
              </a:ln>
              <a:effectLst/>
            </p:spPr>
            <p:txBody>
              <a:bodyPr wrap="none" anchor="ctr"/>
              <a:lstStyle/>
              <a:p>
                <a:pPr>
                  <a:defRPr/>
                </a:pPr>
                <a:endParaRPr lang="fa-IR" sz="1662" kern="0">
                  <a:solidFill>
                    <a:sysClr val="windowText" lastClr="000000"/>
                  </a:solidFill>
                </a:endParaRPr>
              </a:p>
            </p:txBody>
          </p:sp>
          <p:sp>
            <p:nvSpPr>
              <p:cNvPr id="251" name="Rectangle 26"/>
              <p:cNvSpPr>
                <a:spLocks noChangeArrowheads="1"/>
              </p:cNvSpPr>
              <p:nvPr/>
            </p:nvSpPr>
            <p:spPr bwMode="auto">
              <a:xfrm>
                <a:off x="164876" y="6400803"/>
                <a:ext cx="3219681" cy="152400"/>
              </a:xfrm>
              <a:prstGeom prst="rect">
                <a:avLst/>
              </a:prstGeom>
              <a:gradFill rotWithShape="1">
                <a:gsLst>
                  <a:gs pos="0">
                    <a:srgbClr val="FFFFCC"/>
                  </a:gs>
                  <a:gs pos="100000">
                    <a:srgbClr val="FFFFCC">
                      <a:gamma/>
                      <a:shade val="46275"/>
                      <a:invGamma/>
                    </a:srgbClr>
                  </a:gs>
                </a:gsLst>
                <a:lin ang="0" scaled="1"/>
              </a:gradFill>
              <a:ln w="9525">
                <a:noFill/>
                <a:miter lim="800000"/>
                <a:headEnd/>
                <a:tailEnd/>
              </a:ln>
              <a:effectLst/>
            </p:spPr>
            <p:txBody>
              <a:bodyPr wrap="none" anchor="ctr"/>
              <a:lstStyle/>
              <a:p>
                <a:pPr>
                  <a:defRPr/>
                </a:pPr>
                <a:endParaRPr lang="fa-IR" sz="1662" kern="0">
                  <a:solidFill>
                    <a:sysClr val="windowText" lastClr="000000"/>
                  </a:solidFill>
                </a:endParaRPr>
              </a:p>
            </p:txBody>
          </p:sp>
          <p:sp>
            <p:nvSpPr>
              <p:cNvPr id="252" name="Rectangle 27"/>
              <p:cNvSpPr>
                <a:spLocks noChangeArrowheads="1"/>
              </p:cNvSpPr>
              <p:nvPr/>
            </p:nvSpPr>
            <p:spPr bwMode="auto">
              <a:xfrm>
                <a:off x="495100" y="5791203"/>
                <a:ext cx="82556" cy="609600"/>
              </a:xfrm>
              <a:prstGeom prst="rect">
                <a:avLst/>
              </a:prstGeom>
              <a:solidFill>
                <a:srgbClr val="CC9900"/>
              </a:solidFill>
              <a:ln w="9525">
                <a:noFill/>
                <a:miter lim="800000"/>
                <a:headEnd/>
                <a:tailEnd/>
              </a:ln>
              <a:effectLst/>
            </p:spPr>
            <p:txBody>
              <a:bodyPr wrap="none" anchor="ctr"/>
              <a:lstStyle/>
              <a:p>
                <a:pPr>
                  <a:defRPr/>
                </a:pPr>
                <a:endParaRPr lang="fa-IR" sz="1662" kern="0">
                  <a:solidFill>
                    <a:sysClr val="windowText" lastClr="000000"/>
                  </a:solidFill>
                </a:endParaRPr>
              </a:p>
            </p:txBody>
          </p:sp>
          <p:sp>
            <p:nvSpPr>
              <p:cNvPr id="253" name="Rectangle 28"/>
              <p:cNvSpPr>
                <a:spLocks noChangeArrowheads="1"/>
              </p:cNvSpPr>
              <p:nvPr/>
            </p:nvSpPr>
            <p:spPr bwMode="auto">
              <a:xfrm rot="5400000">
                <a:off x="828501" y="6073757"/>
                <a:ext cx="76200" cy="577891"/>
              </a:xfrm>
              <a:prstGeom prst="rect">
                <a:avLst/>
              </a:prstGeom>
              <a:solidFill>
                <a:srgbClr val="CC9900"/>
              </a:solidFill>
              <a:ln w="9525">
                <a:noFill/>
                <a:miter lim="800000"/>
                <a:headEnd/>
                <a:tailEnd/>
              </a:ln>
              <a:effectLst/>
            </p:spPr>
            <p:txBody>
              <a:bodyPr wrap="none" anchor="ctr"/>
              <a:lstStyle/>
              <a:p>
                <a:pPr>
                  <a:defRPr/>
                </a:pPr>
                <a:endParaRPr lang="fa-IR" sz="1662" kern="0">
                  <a:solidFill>
                    <a:sysClr val="windowText" lastClr="000000"/>
                  </a:solidFill>
                </a:endParaRPr>
              </a:p>
            </p:txBody>
          </p:sp>
          <p:sp>
            <p:nvSpPr>
              <p:cNvPr id="254" name="Line 29"/>
              <p:cNvSpPr>
                <a:spLocks noChangeShapeType="1"/>
              </p:cNvSpPr>
              <p:nvPr/>
            </p:nvSpPr>
            <p:spPr bwMode="auto">
              <a:xfrm>
                <a:off x="3384557" y="6477003"/>
                <a:ext cx="1568562" cy="0"/>
              </a:xfrm>
              <a:prstGeom prst="line">
                <a:avLst/>
              </a:prstGeom>
              <a:ln w="12700">
                <a:prstDash val="sysDot"/>
                <a:headEnd/>
                <a:tailEnd/>
              </a:ln>
            </p:spPr>
            <p:style>
              <a:lnRef idx="1">
                <a:schemeClr val="dk1"/>
              </a:lnRef>
              <a:fillRef idx="0">
                <a:schemeClr val="dk1"/>
              </a:fillRef>
              <a:effectRef idx="0">
                <a:schemeClr val="dk1"/>
              </a:effectRef>
              <a:fontRef idx="minor">
                <a:schemeClr val="tx1"/>
              </a:fontRef>
            </p:style>
            <p:txBody>
              <a:bodyPr/>
              <a:lstStyle/>
              <a:p>
                <a:pPr>
                  <a:defRPr/>
                </a:pPr>
                <a:endParaRPr lang="fa-IR" sz="1662" kern="0">
                  <a:solidFill>
                    <a:sysClr val="windowText" lastClr="000000"/>
                  </a:solidFill>
                </a:endParaRPr>
              </a:p>
            </p:txBody>
          </p:sp>
          <p:sp>
            <p:nvSpPr>
              <p:cNvPr id="255" name="Line 30"/>
              <p:cNvSpPr>
                <a:spLocks noChangeShapeType="1"/>
              </p:cNvSpPr>
              <p:nvPr/>
            </p:nvSpPr>
            <p:spPr bwMode="auto">
              <a:xfrm>
                <a:off x="3384557" y="6553203"/>
                <a:ext cx="2559233" cy="0"/>
              </a:xfrm>
              <a:prstGeom prst="line">
                <a:avLst/>
              </a:prstGeom>
              <a:ln w="19050">
                <a:prstDash val="sysDot"/>
                <a:headEnd/>
                <a:tailEnd/>
              </a:ln>
            </p:spPr>
            <p:style>
              <a:lnRef idx="1">
                <a:schemeClr val="accent1"/>
              </a:lnRef>
              <a:fillRef idx="0">
                <a:schemeClr val="accent1"/>
              </a:fillRef>
              <a:effectRef idx="0">
                <a:schemeClr val="accent1"/>
              </a:effectRef>
              <a:fontRef idx="minor">
                <a:schemeClr val="tx1"/>
              </a:fontRef>
            </p:style>
            <p:txBody>
              <a:bodyPr/>
              <a:lstStyle/>
              <a:p>
                <a:pPr>
                  <a:defRPr/>
                </a:pPr>
                <a:endParaRPr lang="fa-IR" sz="1662" kern="0">
                  <a:solidFill>
                    <a:sysClr val="windowText" lastClr="000000"/>
                  </a:solidFill>
                </a:endParaRPr>
              </a:p>
            </p:txBody>
          </p:sp>
          <p:sp>
            <p:nvSpPr>
              <p:cNvPr id="256" name="Line 32"/>
              <p:cNvSpPr>
                <a:spLocks noChangeShapeType="1"/>
              </p:cNvSpPr>
              <p:nvPr/>
            </p:nvSpPr>
            <p:spPr bwMode="auto">
              <a:xfrm flipH="1">
                <a:off x="-236" y="6477003"/>
                <a:ext cx="3384793" cy="0"/>
              </a:xfrm>
              <a:prstGeom prst="line">
                <a:avLst/>
              </a:prstGeom>
              <a:noFill/>
              <a:ln w="22225">
                <a:solidFill>
                  <a:srgbClr val="9383B3"/>
                </a:solidFill>
                <a:prstDash val="sysDot"/>
                <a:round/>
                <a:headEnd/>
                <a:tailEnd/>
              </a:ln>
              <a:effectLst/>
            </p:spPr>
            <p:txBody>
              <a:bodyPr/>
              <a:lstStyle/>
              <a:p>
                <a:pPr>
                  <a:defRPr/>
                </a:pPr>
                <a:endParaRPr lang="fa-IR" sz="1662" kern="0">
                  <a:solidFill>
                    <a:sysClr val="windowText" lastClr="000000"/>
                  </a:solidFill>
                </a:endParaRPr>
              </a:p>
            </p:txBody>
          </p:sp>
          <p:sp>
            <p:nvSpPr>
              <p:cNvPr id="257" name="Line 33"/>
              <p:cNvSpPr>
                <a:spLocks noChangeShapeType="1"/>
              </p:cNvSpPr>
              <p:nvPr/>
            </p:nvSpPr>
            <p:spPr bwMode="auto">
              <a:xfrm flipV="1">
                <a:off x="412544" y="4038602"/>
                <a:ext cx="0" cy="2819401"/>
              </a:xfrm>
              <a:prstGeom prst="line">
                <a:avLst/>
              </a:prstGeom>
              <a:noFill/>
              <a:ln w="22225">
                <a:solidFill>
                  <a:srgbClr val="9383B3"/>
                </a:solidFill>
                <a:prstDash val="sysDot"/>
                <a:round/>
                <a:headEnd/>
                <a:tailEnd/>
              </a:ln>
              <a:effectLst/>
            </p:spPr>
            <p:txBody>
              <a:bodyPr/>
              <a:lstStyle/>
              <a:p>
                <a:pPr>
                  <a:defRPr/>
                </a:pPr>
                <a:endParaRPr lang="fa-IR" sz="1662" kern="0">
                  <a:solidFill>
                    <a:sysClr val="windowText" lastClr="000000"/>
                  </a:solidFill>
                </a:endParaRPr>
              </a:p>
            </p:txBody>
          </p:sp>
          <p:sp>
            <p:nvSpPr>
              <p:cNvPr id="258" name="Line 34"/>
              <p:cNvSpPr>
                <a:spLocks noChangeShapeType="1"/>
              </p:cNvSpPr>
              <p:nvPr/>
            </p:nvSpPr>
            <p:spPr bwMode="auto">
              <a:xfrm flipV="1">
                <a:off x="412544" y="2362202"/>
                <a:ext cx="0" cy="1676400"/>
              </a:xfrm>
              <a:prstGeom prst="line">
                <a:avLst/>
              </a:prstGeom>
              <a:ln w="12700">
                <a:prstDash val="sysDot"/>
                <a:headEnd/>
                <a:tailEnd/>
              </a:ln>
            </p:spPr>
            <p:style>
              <a:lnRef idx="1">
                <a:schemeClr val="dk1"/>
              </a:lnRef>
              <a:fillRef idx="0">
                <a:schemeClr val="dk1"/>
              </a:fillRef>
              <a:effectRef idx="0">
                <a:schemeClr val="dk1"/>
              </a:effectRef>
              <a:fontRef idx="minor">
                <a:schemeClr val="tx1"/>
              </a:fontRef>
            </p:style>
            <p:txBody>
              <a:bodyPr/>
              <a:lstStyle/>
              <a:p>
                <a:pPr>
                  <a:defRPr/>
                </a:pPr>
                <a:endParaRPr lang="fa-IR" sz="1662" kern="0">
                  <a:solidFill>
                    <a:sysClr val="windowText" lastClr="000000"/>
                  </a:solidFill>
                </a:endParaRPr>
              </a:p>
            </p:txBody>
          </p:sp>
          <p:sp>
            <p:nvSpPr>
              <p:cNvPr id="259" name="Line 35"/>
              <p:cNvSpPr>
                <a:spLocks noChangeShapeType="1"/>
              </p:cNvSpPr>
              <p:nvPr/>
            </p:nvSpPr>
            <p:spPr bwMode="auto">
              <a:xfrm flipV="1">
                <a:off x="329988" y="1676402"/>
                <a:ext cx="0" cy="2362200"/>
              </a:xfrm>
              <a:prstGeom prst="line">
                <a:avLst/>
              </a:prstGeom>
              <a:ln w="19050">
                <a:prstDash val="sysDot"/>
                <a:headEnd/>
                <a:tailEnd/>
              </a:ln>
            </p:spPr>
            <p:style>
              <a:lnRef idx="1">
                <a:schemeClr val="accent1"/>
              </a:lnRef>
              <a:fillRef idx="0">
                <a:schemeClr val="accent1"/>
              </a:fillRef>
              <a:effectRef idx="0">
                <a:schemeClr val="accent1"/>
              </a:effectRef>
              <a:fontRef idx="minor">
                <a:schemeClr val="tx1"/>
              </a:fontRef>
            </p:style>
            <p:txBody>
              <a:bodyPr/>
              <a:lstStyle/>
              <a:p>
                <a:pPr>
                  <a:defRPr/>
                </a:pPr>
                <a:endParaRPr lang="fa-IR" sz="1662" kern="0">
                  <a:solidFill>
                    <a:sysClr val="windowText" lastClr="000000"/>
                  </a:solidFill>
                </a:endParaRPr>
              </a:p>
            </p:txBody>
          </p:sp>
        </p:grpSp>
        <p:grpSp>
          <p:nvGrpSpPr>
            <p:cNvPr id="5" name="Group 15"/>
            <p:cNvGrpSpPr/>
            <p:nvPr/>
          </p:nvGrpSpPr>
          <p:grpSpPr>
            <a:xfrm>
              <a:off x="67432" y="538679"/>
              <a:ext cx="5218950" cy="3318948"/>
              <a:chOff x="73051" y="538679"/>
              <a:chExt cx="5653862" cy="3318948"/>
            </a:xfrm>
          </p:grpSpPr>
          <p:sp>
            <p:nvSpPr>
              <p:cNvPr id="7" name="Rectangle 6"/>
              <p:cNvSpPr/>
              <p:nvPr/>
            </p:nvSpPr>
            <p:spPr>
              <a:xfrm>
                <a:off x="1824455" y="538679"/>
                <a:ext cx="3902458" cy="407750"/>
              </a:xfrm>
              <a:prstGeom prst="rect">
                <a:avLst/>
              </a:prstGeom>
            </p:spPr>
            <p:txBody>
              <a:bodyPr wrap="none">
                <a:spAutoFit/>
              </a:bodyPr>
              <a:lstStyle/>
              <a:p>
                <a:pPr>
                  <a:defRPr/>
                </a:pPr>
                <a:r>
                  <a:rPr lang="en-US" sz="1846" b="1" kern="0" dirty="0">
                    <a:ln w="10541" cmpd="sng">
                      <a:solidFill>
                        <a:srgbClr val="EAEAEA">
                          <a:shade val="88000"/>
                          <a:satMod val="110000"/>
                        </a:srgbClr>
                      </a:solidFill>
                      <a:prstDash val="solid"/>
                    </a:ln>
                    <a:gradFill>
                      <a:gsLst>
                        <a:gs pos="0">
                          <a:srgbClr val="EAEAEA">
                            <a:tint val="40000"/>
                            <a:satMod val="250000"/>
                          </a:srgbClr>
                        </a:gs>
                        <a:gs pos="9000">
                          <a:srgbClr val="EAEAEA">
                            <a:tint val="52000"/>
                            <a:satMod val="300000"/>
                          </a:srgbClr>
                        </a:gs>
                        <a:gs pos="50000">
                          <a:srgbClr val="EAEAEA">
                            <a:shade val="20000"/>
                            <a:satMod val="300000"/>
                          </a:srgbClr>
                        </a:gs>
                        <a:gs pos="79000">
                          <a:srgbClr val="EAEAEA">
                            <a:tint val="52000"/>
                            <a:satMod val="300000"/>
                          </a:srgbClr>
                        </a:gs>
                        <a:gs pos="100000">
                          <a:srgbClr val="EAEAEA">
                            <a:tint val="40000"/>
                            <a:satMod val="250000"/>
                          </a:srgbClr>
                        </a:gs>
                      </a:gsLst>
                      <a:lin ang="5400000"/>
                    </a:gradFill>
                    <a:latin typeface="BankGothic Lt BT" pitchFamily="34" charset="0"/>
                  </a:rPr>
                  <a:t>(</a:t>
                </a:r>
                <a:r>
                  <a:rPr lang="en-US" sz="1846" b="1" kern="0" dirty="0" err="1">
                    <a:ln w="10541" cmpd="sng">
                      <a:solidFill>
                        <a:srgbClr val="EAEAEA">
                          <a:shade val="88000"/>
                          <a:satMod val="110000"/>
                        </a:srgbClr>
                      </a:solidFill>
                      <a:prstDash val="solid"/>
                    </a:ln>
                    <a:gradFill>
                      <a:gsLst>
                        <a:gs pos="0">
                          <a:srgbClr val="EAEAEA">
                            <a:tint val="40000"/>
                            <a:satMod val="250000"/>
                          </a:srgbClr>
                        </a:gs>
                        <a:gs pos="9000">
                          <a:srgbClr val="EAEAEA">
                            <a:tint val="52000"/>
                            <a:satMod val="300000"/>
                          </a:srgbClr>
                        </a:gs>
                        <a:gs pos="50000">
                          <a:srgbClr val="EAEAEA">
                            <a:shade val="20000"/>
                            <a:satMod val="300000"/>
                          </a:srgbClr>
                        </a:gs>
                        <a:gs pos="79000">
                          <a:srgbClr val="EAEAEA">
                            <a:tint val="52000"/>
                            <a:satMod val="300000"/>
                          </a:srgbClr>
                        </a:gs>
                        <a:gs pos="100000">
                          <a:srgbClr val="EAEAEA">
                            <a:tint val="40000"/>
                            <a:satMod val="250000"/>
                          </a:srgbClr>
                        </a:gs>
                      </a:gsLst>
                      <a:lin ang="5400000"/>
                    </a:gradFill>
                    <a:latin typeface="BankGothic Lt BT" pitchFamily="34" charset="0"/>
                  </a:rPr>
                  <a:t>beinolharamein</a:t>
                </a:r>
                <a:r>
                  <a:rPr lang="en-US" sz="1846" b="1" kern="0" dirty="0">
                    <a:ln w="10541" cmpd="sng">
                      <a:solidFill>
                        <a:srgbClr val="EAEAEA">
                          <a:shade val="88000"/>
                          <a:satMod val="110000"/>
                        </a:srgbClr>
                      </a:solidFill>
                      <a:prstDash val="solid"/>
                    </a:ln>
                    <a:gradFill>
                      <a:gsLst>
                        <a:gs pos="0">
                          <a:srgbClr val="EAEAEA">
                            <a:tint val="40000"/>
                            <a:satMod val="250000"/>
                          </a:srgbClr>
                        </a:gs>
                        <a:gs pos="9000">
                          <a:srgbClr val="EAEAEA">
                            <a:tint val="52000"/>
                            <a:satMod val="300000"/>
                          </a:srgbClr>
                        </a:gs>
                        <a:gs pos="50000">
                          <a:srgbClr val="EAEAEA">
                            <a:shade val="20000"/>
                            <a:satMod val="300000"/>
                          </a:srgbClr>
                        </a:gs>
                        <a:gs pos="79000">
                          <a:srgbClr val="EAEAEA">
                            <a:tint val="52000"/>
                            <a:satMod val="300000"/>
                          </a:srgbClr>
                        </a:gs>
                        <a:gs pos="100000">
                          <a:srgbClr val="EAEAEA">
                            <a:tint val="40000"/>
                            <a:satMod val="250000"/>
                          </a:srgbClr>
                        </a:gs>
                      </a:gsLst>
                      <a:lin ang="5400000"/>
                    </a:gradFill>
                    <a:latin typeface="BankGothic Lt BT" pitchFamily="34" charset="0"/>
                  </a:rPr>
                  <a:t> of shiraz)</a:t>
                </a:r>
                <a:endParaRPr lang="fa-IR" sz="1846" b="1" kern="0" dirty="0">
                  <a:ln w="10541" cmpd="sng">
                    <a:solidFill>
                      <a:srgbClr val="EAEAEA">
                        <a:shade val="88000"/>
                        <a:satMod val="110000"/>
                      </a:srgbClr>
                    </a:solidFill>
                    <a:prstDash val="solid"/>
                  </a:ln>
                  <a:gradFill>
                    <a:gsLst>
                      <a:gs pos="0">
                        <a:srgbClr val="EAEAEA">
                          <a:tint val="40000"/>
                          <a:satMod val="250000"/>
                        </a:srgbClr>
                      </a:gs>
                      <a:gs pos="9000">
                        <a:srgbClr val="EAEAEA">
                          <a:tint val="52000"/>
                          <a:satMod val="300000"/>
                        </a:srgbClr>
                      </a:gs>
                      <a:gs pos="50000">
                        <a:srgbClr val="EAEAEA">
                          <a:shade val="20000"/>
                          <a:satMod val="300000"/>
                        </a:srgbClr>
                      </a:gs>
                      <a:gs pos="79000">
                        <a:srgbClr val="EAEAEA">
                          <a:tint val="52000"/>
                          <a:satMod val="300000"/>
                        </a:srgbClr>
                      </a:gs>
                      <a:gs pos="100000">
                        <a:srgbClr val="EAEAEA">
                          <a:tint val="40000"/>
                          <a:satMod val="250000"/>
                        </a:srgbClr>
                      </a:gs>
                    </a:gsLst>
                    <a:lin ang="5400000"/>
                  </a:gradFill>
                  <a:latin typeface="BankGothic Lt BT" pitchFamily="34" charset="0"/>
                </a:endParaRPr>
              </a:p>
            </p:txBody>
          </p:sp>
          <p:sp>
            <p:nvSpPr>
              <p:cNvPr id="8" name="Rectangle 7"/>
              <p:cNvSpPr/>
              <p:nvPr/>
            </p:nvSpPr>
            <p:spPr>
              <a:xfrm rot="16200000">
                <a:off x="-1131431" y="2276027"/>
                <a:ext cx="2786082" cy="377118"/>
              </a:xfrm>
              <a:prstGeom prst="rect">
                <a:avLst/>
              </a:prstGeom>
            </p:spPr>
            <p:txBody>
              <a:bodyPr wrap="square">
                <a:spAutoFit/>
                <a:scene3d>
                  <a:camera prst="orthographicFront"/>
                  <a:lightRig rig="glow" dir="tl">
                    <a:rot lat="0" lon="0" rev="5400000"/>
                  </a:lightRig>
                </a:scene3d>
                <a:sp3d contourW="12700">
                  <a:bevelT w="25400" h="25400"/>
                  <a:contourClr>
                    <a:schemeClr val="accent6">
                      <a:shade val="73000"/>
                    </a:schemeClr>
                  </a:contourClr>
                </a:sp3d>
              </a:bodyPr>
              <a:lstStyle/>
              <a:p>
                <a:pPr algn="ctr"/>
                <a:r>
                  <a:rPr lang="fa-IR" sz="1662" b="1" dirty="0">
                    <a:ln w="11430"/>
                    <a:gradFill>
                      <a:gsLst>
                        <a:gs pos="0">
                          <a:srgbClr val="555555">
                            <a:tint val="90000"/>
                            <a:satMod val="120000"/>
                          </a:srgbClr>
                        </a:gs>
                        <a:gs pos="25000">
                          <a:srgbClr val="555555">
                            <a:tint val="93000"/>
                            <a:satMod val="120000"/>
                          </a:srgbClr>
                        </a:gs>
                        <a:gs pos="50000">
                          <a:srgbClr val="555555">
                            <a:shade val="89000"/>
                            <a:satMod val="110000"/>
                          </a:srgbClr>
                        </a:gs>
                        <a:gs pos="75000">
                          <a:srgbClr val="555555">
                            <a:tint val="93000"/>
                            <a:satMod val="120000"/>
                          </a:srgbClr>
                        </a:gs>
                        <a:gs pos="100000">
                          <a:srgbClr val="555555">
                            <a:tint val="90000"/>
                            <a:satMod val="120000"/>
                          </a:srgbClr>
                        </a:gs>
                      </a:gsLst>
                      <a:lin ang="5400000"/>
                    </a:gradFill>
                    <a:effectLst>
                      <a:outerShdw blurRad="80000" dist="40000" dir="5040000" algn="tl">
                        <a:srgbClr val="000000">
                          <a:alpha val="30000"/>
                        </a:srgbClr>
                      </a:outerShdw>
                    </a:effectLst>
                    <a:cs typeface="B Kamran" pitchFamily="2" charset="-78"/>
                  </a:rPr>
                  <a:t>بین الحرمین شیراز</a:t>
                </a:r>
              </a:p>
            </p:txBody>
          </p:sp>
        </p:grpSp>
        <p:pic>
          <p:nvPicPr>
            <p:cNvPr id="235" name="Picture 6" descr="شاهچراغ؛ شیراز؛ عکس از آنوبانینی">
              <a:hlinkClick r:id="rId3"/>
            </p:cNvPr>
            <p:cNvPicPr>
              <a:picLocks noChangeAspect="1" noChangeArrowheads="1"/>
            </p:cNvPicPr>
            <p:nvPr/>
          </p:nvPicPr>
          <p:blipFill>
            <a:blip r:embed="rId4">
              <a:clrChange>
                <a:clrFrom>
                  <a:srgbClr val="03030F"/>
                </a:clrFrom>
                <a:clrTo>
                  <a:srgbClr val="03030F">
                    <a:alpha val="0"/>
                  </a:srgbClr>
                </a:clrTo>
              </a:clrChange>
            </a:blip>
            <a:srcRect/>
            <a:stretch>
              <a:fillRect/>
            </a:stretch>
          </p:blipFill>
          <p:spPr bwMode="auto">
            <a:xfrm>
              <a:off x="7212343" y="285728"/>
              <a:ext cx="1931657" cy="1191187"/>
            </a:xfrm>
            <a:prstGeom prst="rect">
              <a:avLst/>
            </a:prstGeom>
            <a:ln>
              <a:noFill/>
            </a:ln>
            <a:effectLst>
              <a:outerShdw blurRad="50800" dist="38100" dir="2700000" algn="tl" rotWithShape="0">
                <a:prstClr val="black">
                  <a:alpha val="40000"/>
                </a:prstClr>
              </a:outerShdw>
              <a:softEdge rad="63500"/>
            </a:effectLst>
          </p:spPr>
        </p:pic>
        <p:pic>
          <p:nvPicPr>
            <p:cNvPr id="1028" name="Picture 4" descr="E:\baft farsoode\ax\pic\shahchw.jpg"/>
            <p:cNvPicPr>
              <a:picLocks noChangeAspect="1" noChangeArrowheads="1"/>
            </p:cNvPicPr>
            <p:nvPr/>
          </p:nvPicPr>
          <p:blipFill>
            <a:blip r:embed="rId5" cstate="screen">
              <a:clrChange>
                <a:clrFrom>
                  <a:srgbClr val="BEE2FA"/>
                </a:clrFrom>
                <a:clrTo>
                  <a:srgbClr val="BEE2FA">
                    <a:alpha val="0"/>
                  </a:srgbClr>
                </a:clrTo>
              </a:clrChange>
              <a:extLst>
                <a:ext uri="{28A0092B-C50C-407E-A947-70E740481C1C}">
                  <a14:useLocalDpi xmlns:a14="http://schemas.microsoft.com/office/drawing/2010/main"/>
                </a:ext>
              </a:extLst>
            </a:blip>
            <a:srcRect/>
            <a:stretch>
              <a:fillRect/>
            </a:stretch>
          </p:blipFill>
          <p:spPr bwMode="auto">
            <a:xfrm>
              <a:off x="0" y="0"/>
              <a:ext cx="1813436" cy="1464431"/>
            </a:xfrm>
            <a:prstGeom prst="rect">
              <a:avLst/>
            </a:prstGeom>
            <a:ln>
              <a:noFill/>
            </a:ln>
            <a:effectLst>
              <a:outerShdw blurRad="50800" dist="38100" dir="2700000" algn="tl" rotWithShape="0">
                <a:prstClr val="black">
                  <a:alpha val="40000"/>
                </a:prstClr>
              </a:outerShdw>
              <a:softEdge rad="63500"/>
            </a:effectLst>
          </p:spPr>
        </p:pic>
        <p:cxnSp>
          <p:nvCxnSpPr>
            <p:cNvPr id="263" name="Straight Connector 262"/>
            <p:cNvCxnSpPr/>
            <p:nvPr/>
          </p:nvCxnSpPr>
          <p:spPr bwMode="auto">
            <a:xfrm rot="5400000">
              <a:off x="-1535949" y="4179099"/>
              <a:ext cx="4071966" cy="1588"/>
            </a:xfrm>
            <a:prstGeom prst="line">
              <a:avLst/>
            </a:prstGeom>
            <a:ln cmpd="dbl">
              <a:solidFill>
                <a:srgbClr val="D1D1D1"/>
              </a:solidFill>
              <a:prstDash val="solid"/>
              <a:headEnd type="none" w="sm" len="sm"/>
              <a:tailEnd type="none" w="sm" len="sm"/>
            </a:ln>
          </p:spPr>
          <p:style>
            <a:lnRef idx="3">
              <a:schemeClr val="accent1"/>
            </a:lnRef>
            <a:fillRef idx="0">
              <a:schemeClr val="accent1"/>
            </a:fillRef>
            <a:effectRef idx="2">
              <a:schemeClr val="accent1"/>
            </a:effectRef>
            <a:fontRef idx="minor">
              <a:schemeClr val="tx1"/>
            </a:fontRef>
          </p:style>
        </p:cxnSp>
      </p:grpSp>
      <p:sp>
        <p:nvSpPr>
          <p:cNvPr id="266" name="Rectangle 265"/>
          <p:cNvSpPr/>
          <p:nvPr/>
        </p:nvSpPr>
        <p:spPr bwMode="auto">
          <a:xfrm>
            <a:off x="785786" y="1780431"/>
            <a:ext cx="8143932" cy="3033367"/>
          </a:xfrm>
          <a:prstGeom prst="rect">
            <a:avLst/>
          </a:prstGeom>
          <a:solidFill>
            <a:schemeClr val="accent1">
              <a:alpha val="70000"/>
            </a:schemeClr>
          </a:solidFill>
          <a:ln w="12700" cap="sq" cmpd="sng" algn="ctr">
            <a:noFill/>
            <a:prstDash val="solid"/>
            <a:round/>
            <a:headEnd type="none" w="sm" len="sm"/>
            <a:tailEnd type="none" w="sm" len="sm"/>
          </a:ln>
          <a:effectLst>
            <a:softEdge rad="635000"/>
          </a:effectLst>
        </p:spPr>
        <p:txBody>
          <a:bodyPr vert="horz" wrap="square" lIns="84406" tIns="42203" rIns="84406" bIns="42203" numCol="1" rtlCol="1" anchor="t" anchorCtr="0" compatLnSpc="1">
            <a:prstTxWarp prst="textNoShape">
              <a:avLst/>
            </a:prstTxWarp>
          </a:bodyPr>
          <a:lstStyle/>
          <a:p>
            <a:pPr algn="l" rtl="0" fontAlgn="base">
              <a:spcBef>
                <a:spcPct val="0"/>
              </a:spcBef>
              <a:spcAft>
                <a:spcPct val="0"/>
              </a:spcAft>
            </a:pPr>
            <a:endParaRPr kumimoji="1" lang="fa-IR" sz="2215">
              <a:solidFill>
                <a:srgbClr val="000000"/>
              </a:solidFill>
              <a:latin typeface="Times New Roman" pitchFamily="18" charset="0"/>
            </a:endParaRPr>
          </a:p>
        </p:txBody>
      </p:sp>
      <p:pic>
        <p:nvPicPr>
          <p:cNvPr id="24" name="Picture 2" descr="PLAN050912"/>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4967656" y="1846374"/>
            <a:ext cx="3904300" cy="152723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25" name="Rectangle 3"/>
          <p:cNvSpPr>
            <a:spLocks noChangeArrowheads="1"/>
          </p:cNvSpPr>
          <p:nvPr/>
        </p:nvSpPr>
        <p:spPr bwMode="auto">
          <a:xfrm>
            <a:off x="5099053" y="2409494"/>
            <a:ext cx="883563" cy="455447"/>
          </a:xfrm>
          <a:prstGeom prst="rect">
            <a:avLst/>
          </a:prstGeom>
          <a:noFill/>
          <a:ln w="57150">
            <a:solidFill>
              <a:srgbClr val="FF6600"/>
            </a:solidFill>
            <a:miter lim="800000"/>
            <a:headEnd/>
            <a:tailEnd/>
          </a:ln>
          <a:effectLst/>
        </p:spPr>
        <p:txBody>
          <a:bodyPr wrap="none" lIns="71274" tIns="35636" rIns="71274" bIns="35636" anchor="ctr"/>
          <a:lstStyle/>
          <a:p>
            <a:pPr>
              <a:defRPr/>
            </a:pPr>
            <a:endParaRPr lang="fa-IR" sz="1662" kern="0">
              <a:solidFill>
                <a:sysClr val="windowText" lastClr="000000"/>
              </a:solidFill>
            </a:endParaRPr>
          </a:p>
        </p:txBody>
      </p:sp>
      <p:sp>
        <p:nvSpPr>
          <p:cNvPr id="26" name="Text Box 4"/>
          <p:cNvSpPr txBox="1">
            <a:spLocks noChangeArrowheads="1"/>
          </p:cNvSpPr>
          <p:nvPr/>
        </p:nvSpPr>
        <p:spPr bwMode="auto">
          <a:xfrm>
            <a:off x="2264003" y="1978259"/>
            <a:ext cx="2207841" cy="426201"/>
          </a:xfrm>
          <a:prstGeom prst="rect">
            <a:avLst/>
          </a:prstGeom>
          <a:noFill/>
          <a:ln w="9525">
            <a:noFill/>
            <a:miter lim="800000"/>
            <a:headEnd/>
            <a:tailEnd/>
          </a:ln>
          <a:effectLst/>
        </p:spPr>
        <p:txBody>
          <a:bodyPr wrap="none" lIns="84388" tIns="42193" rIns="84388" bIns="42193">
            <a:spAutoFit/>
          </a:bodyPr>
          <a:lstStyle/>
          <a:p>
            <a:pPr algn="l" defTabSz="843914"/>
            <a:r>
              <a:rPr lang="en-US" sz="1108" dirty="0">
                <a:solidFill>
                  <a:srgbClr val="000000"/>
                </a:solidFill>
              </a:rPr>
              <a:t>SHOPPING MALL  ELEVATION</a:t>
            </a:r>
          </a:p>
          <a:p>
            <a:pPr algn="l" defTabSz="843914"/>
            <a:r>
              <a:rPr lang="en-US" sz="1108" dirty="0">
                <a:solidFill>
                  <a:srgbClr val="000000"/>
                </a:solidFill>
              </a:rPr>
              <a:t>OPTION 1</a:t>
            </a:r>
          </a:p>
        </p:txBody>
      </p:sp>
      <p:pic>
        <p:nvPicPr>
          <p:cNvPr id="27" name="Picture 5" descr="701Cam2101copy-coper copy"/>
          <p:cNvPicPr>
            <a:picLocks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a:off x="747320" y="3363057"/>
            <a:ext cx="5029238" cy="2110169"/>
          </a:xfrm>
          <a:prstGeom prst="rect">
            <a:avLst/>
          </a:prstGeom>
          <a:ln>
            <a:noFill/>
          </a:ln>
          <a:effectLst>
            <a:softEdge rad="112500"/>
          </a:effectLst>
        </p:spPr>
      </p:pic>
      <p:pic>
        <p:nvPicPr>
          <p:cNvPr id="28" name="Picture 5" descr="701Cam2101copy-coper copy"/>
          <p:cNvPicPr>
            <a:picLocks noChangeAspect="1" noChangeArrowheads="1"/>
          </p:cNvPicPr>
          <p:nvPr/>
        </p:nvPicPr>
        <p:blipFill>
          <a:blip r:embed="rId8" cstate="screen">
            <a:extLst>
              <a:ext uri="{28A0092B-C50C-407E-A947-70E740481C1C}">
                <a14:useLocalDpi xmlns:a14="http://schemas.microsoft.com/office/drawing/2010/main"/>
              </a:ext>
            </a:extLst>
          </a:blip>
          <a:srcRect/>
          <a:stretch>
            <a:fillRect/>
          </a:stretch>
        </p:blipFill>
        <p:spPr bwMode="auto">
          <a:xfrm>
            <a:off x="5824913" y="3692771"/>
            <a:ext cx="2901482" cy="2522516"/>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39741428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2000"/>
                                        <p:tgtEl>
                                          <p:spTgt spid="2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25"/>
                                        </p:tgtEl>
                                        <p:attrNameLst>
                                          <p:attrName>style.visibility</p:attrName>
                                        </p:attrNameLst>
                                      </p:cBhvr>
                                      <p:to>
                                        <p:strVal val="visible"/>
                                      </p:to>
                                    </p:set>
                                    <p:animEffect transition="in" filter="wipe(down)">
                                      <p:cBhvr>
                                        <p:cTn id="12" dur="500"/>
                                        <p:tgtEl>
                                          <p:spTgt spid="25"/>
                                        </p:tgtEl>
                                      </p:cBhvr>
                                    </p:animEffect>
                                  </p:childTnLst>
                                </p:cTn>
                              </p:par>
                              <p:par>
                                <p:cTn id="13" presetID="22" presetClass="entr" presetSubtype="4" fill="hold" grpId="0" nodeType="with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wipe(down)">
                                      <p:cBhvr>
                                        <p:cTn id="15" dur="500"/>
                                        <p:tgtEl>
                                          <p:spTgt spid="26"/>
                                        </p:tgtEl>
                                      </p:cBhvr>
                                    </p:animEffect>
                                  </p:childTnLst>
                                </p:cTn>
                              </p:par>
                            </p:childTnLst>
                          </p:cTn>
                        </p:par>
                      </p:childTnLst>
                    </p:cTn>
                  </p:par>
                  <p:par>
                    <p:cTn id="16" fill="hold">
                      <p:stCondLst>
                        <p:cond delay="indefinite"/>
                      </p:stCondLst>
                      <p:childTnLst>
                        <p:par>
                          <p:cTn id="17" fill="hold">
                            <p:stCondLst>
                              <p:cond delay="0"/>
                            </p:stCondLst>
                            <p:childTnLst>
                              <p:par>
                                <p:cTn id="18" presetID="2" presetClass="entr" presetSubtype="4" fill="hold" nodeType="clickEffect">
                                  <p:stCondLst>
                                    <p:cond delay="0"/>
                                  </p:stCondLst>
                                  <p:childTnLst>
                                    <p:set>
                                      <p:cBhvr>
                                        <p:cTn id="19" dur="1" fill="hold">
                                          <p:stCondLst>
                                            <p:cond delay="0"/>
                                          </p:stCondLst>
                                        </p:cTn>
                                        <p:tgtEl>
                                          <p:spTgt spid="28"/>
                                        </p:tgtEl>
                                        <p:attrNameLst>
                                          <p:attrName>style.visibility</p:attrName>
                                        </p:attrNameLst>
                                      </p:cBhvr>
                                      <p:to>
                                        <p:strVal val="visible"/>
                                      </p:to>
                                    </p:set>
                                    <p:anim calcmode="lin" valueType="num">
                                      <p:cBhvr additive="base">
                                        <p:cTn id="20" dur="500" fill="hold"/>
                                        <p:tgtEl>
                                          <p:spTgt spid="28"/>
                                        </p:tgtEl>
                                        <p:attrNameLst>
                                          <p:attrName>ppt_x</p:attrName>
                                        </p:attrNameLst>
                                      </p:cBhvr>
                                      <p:tavLst>
                                        <p:tav tm="0">
                                          <p:val>
                                            <p:strVal val="#ppt_x"/>
                                          </p:val>
                                        </p:tav>
                                        <p:tav tm="100000">
                                          <p:val>
                                            <p:strVal val="#ppt_x"/>
                                          </p:val>
                                        </p:tav>
                                      </p:tavLst>
                                    </p:anim>
                                    <p:anim calcmode="lin" valueType="num">
                                      <p:cBhvr additive="base">
                                        <p:cTn id="21" dur="500" fill="hold"/>
                                        <p:tgtEl>
                                          <p:spTgt spid="28"/>
                                        </p:tgtEl>
                                        <p:attrNameLst>
                                          <p:attrName>ppt_y</p:attrName>
                                        </p:attrNameLst>
                                      </p:cBhvr>
                                      <p:tavLst>
                                        <p:tav tm="0">
                                          <p:val>
                                            <p:strVal val="1+#ppt_h/2"/>
                                          </p:val>
                                        </p:tav>
                                        <p:tav tm="100000">
                                          <p:val>
                                            <p:strVal val="#ppt_y"/>
                                          </p:val>
                                        </p:tav>
                                      </p:tavLst>
                                    </p:anim>
                                  </p:childTnLst>
                                </p:cTn>
                              </p:par>
                              <p:par>
                                <p:cTn id="22" presetID="2" presetClass="entr" presetSubtype="4" fill="hold" nodeType="withEffect">
                                  <p:stCondLst>
                                    <p:cond delay="0"/>
                                  </p:stCondLst>
                                  <p:childTnLst>
                                    <p:set>
                                      <p:cBhvr>
                                        <p:cTn id="23" dur="1" fill="hold">
                                          <p:stCondLst>
                                            <p:cond delay="0"/>
                                          </p:stCondLst>
                                        </p:cTn>
                                        <p:tgtEl>
                                          <p:spTgt spid="27"/>
                                        </p:tgtEl>
                                        <p:attrNameLst>
                                          <p:attrName>style.visibility</p:attrName>
                                        </p:attrNameLst>
                                      </p:cBhvr>
                                      <p:to>
                                        <p:strVal val="visible"/>
                                      </p:to>
                                    </p:set>
                                    <p:anim calcmode="lin" valueType="num">
                                      <p:cBhvr additive="base">
                                        <p:cTn id="24" dur="500" fill="hold"/>
                                        <p:tgtEl>
                                          <p:spTgt spid="27"/>
                                        </p:tgtEl>
                                        <p:attrNameLst>
                                          <p:attrName>ppt_x</p:attrName>
                                        </p:attrNameLst>
                                      </p:cBhvr>
                                      <p:tavLst>
                                        <p:tav tm="0">
                                          <p:val>
                                            <p:strVal val="#ppt_x"/>
                                          </p:val>
                                        </p:tav>
                                        <p:tav tm="100000">
                                          <p:val>
                                            <p:strVal val="#ppt_x"/>
                                          </p:val>
                                        </p:tav>
                                      </p:tavLst>
                                    </p:anim>
                                    <p:anim calcmode="lin" valueType="num">
                                      <p:cBhvr additive="base">
                                        <p:cTn id="25" dur="500" fill="hold"/>
                                        <p:tgtEl>
                                          <p:spTgt spid="2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6"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66"/>
          <p:cNvGrpSpPr/>
          <p:nvPr/>
        </p:nvGrpSpPr>
        <p:grpSpPr>
          <a:xfrm>
            <a:off x="0" y="263769"/>
            <a:ext cx="9144000" cy="6327790"/>
            <a:chOff x="0" y="0"/>
            <a:chExt cx="9144000" cy="6855106"/>
          </a:xfrm>
        </p:grpSpPr>
        <p:pic>
          <p:nvPicPr>
            <p:cNvPr id="3" name="Picture 2" descr="E:\baft farsoode\ax\pic\bird%20view.jpg"/>
            <p:cNvPicPr>
              <a:picLocks noChangeAspect="1" noChangeArrowheads="1"/>
            </p:cNvPicPr>
            <p:nvPr/>
          </p:nvPicPr>
          <p:blipFill>
            <a:blip r:embed="rId2">
              <a:clrChange>
                <a:clrFrom>
                  <a:srgbClr val="000000"/>
                </a:clrFrom>
                <a:clrTo>
                  <a:srgbClr val="000000">
                    <a:alpha val="0"/>
                  </a:srgbClr>
                </a:clrTo>
              </a:clrChange>
              <a:duotone>
                <a:schemeClr val="accent6">
                  <a:shade val="45000"/>
                  <a:satMod val="135000"/>
                </a:schemeClr>
                <a:prstClr val="white"/>
              </a:duotone>
              <a:lum bright="20000" contrast="-75000"/>
            </a:blip>
            <a:srcRect/>
            <a:stretch>
              <a:fillRect/>
            </a:stretch>
          </p:blipFill>
          <p:spPr bwMode="auto">
            <a:xfrm>
              <a:off x="0" y="2694698"/>
              <a:ext cx="9144000" cy="4160408"/>
            </a:xfrm>
            <a:prstGeom prst="rect">
              <a:avLst/>
            </a:prstGeom>
            <a:ln>
              <a:noFill/>
            </a:ln>
            <a:effectLst>
              <a:outerShdw blurRad="50800" dist="50800" dir="2700000" algn="tl" rotWithShape="0">
                <a:schemeClr val="tx1">
                  <a:alpha val="40000"/>
                </a:schemeClr>
              </a:outerShdw>
            </a:effectLst>
          </p:spPr>
        </p:pic>
        <p:grpSp>
          <p:nvGrpSpPr>
            <p:cNvPr id="4" name="Group 259"/>
            <p:cNvGrpSpPr/>
            <p:nvPr/>
          </p:nvGrpSpPr>
          <p:grpSpPr>
            <a:xfrm flipV="1">
              <a:off x="271048" y="857232"/>
              <a:ext cx="5944026" cy="4143404"/>
              <a:chOff x="-236" y="1676402"/>
              <a:chExt cx="5944026" cy="5181601"/>
            </a:xfrm>
          </p:grpSpPr>
          <p:sp>
            <p:nvSpPr>
              <p:cNvPr id="250" name="Rectangle 25"/>
              <p:cNvSpPr>
                <a:spLocks noChangeArrowheads="1"/>
              </p:cNvSpPr>
              <p:nvPr/>
            </p:nvSpPr>
            <p:spPr bwMode="auto">
              <a:xfrm>
                <a:off x="329988" y="4038602"/>
                <a:ext cx="165112" cy="2667001"/>
              </a:xfrm>
              <a:prstGeom prst="rect">
                <a:avLst/>
              </a:prstGeom>
              <a:gradFill rotWithShape="1">
                <a:gsLst>
                  <a:gs pos="0">
                    <a:schemeClr val="bg1">
                      <a:lumMod val="65000"/>
                    </a:schemeClr>
                  </a:gs>
                  <a:gs pos="100000">
                    <a:srgbClr val="FFFFCC"/>
                  </a:gs>
                </a:gsLst>
                <a:lin ang="5400000" scaled="1"/>
              </a:gradFill>
              <a:ln w="9525">
                <a:noFill/>
                <a:miter lim="800000"/>
                <a:headEnd/>
                <a:tailEnd/>
              </a:ln>
              <a:effectLst/>
            </p:spPr>
            <p:txBody>
              <a:bodyPr wrap="none" anchor="ctr"/>
              <a:lstStyle/>
              <a:p>
                <a:pPr>
                  <a:defRPr/>
                </a:pPr>
                <a:endParaRPr lang="fa-IR" sz="1662" kern="0">
                  <a:solidFill>
                    <a:sysClr val="windowText" lastClr="000000"/>
                  </a:solidFill>
                </a:endParaRPr>
              </a:p>
            </p:txBody>
          </p:sp>
          <p:sp>
            <p:nvSpPr>
              <p:cNvPr id="251" name="Rectangle 26"/>
              <p:cNvSpPr>
                <a:spLocks noChangeArrowheads="1"/>
              </p:cNvSpPr>
              <p:nvPr/>
            </p:nvSpPr>
            <p:spPr bwMode="auto">
              <a:xfrm>
                <a:off x="164876" y="6400803"/>
                <a:ext cx="3219681" cy="152400"/>
              </a:xfrm>
              <a:prstGeom prst="rect">
                <a:avLst/>
              </a:prstGeom>
              <a:gradFill rotWithShape="1">
                <a:gsLst>
                  <a:gs pos="0">
                    <a:srgbClr val="FFFFCC"/>
                  </a:gs>
                  <a:gs pos="100000">
                    <a:srgbClr val="FFFFCC">
                      <a:gamma/>
                      <a:shade val="46275"/>
                      <a:invGamma/>
                    </a:srgbClr>
                  </a:gs>
                </a:gsLst>
                <a:lin ang="0" scaled="1"/>
              </a:gradFill>
              <a:ln w="9525">
                <a:noFill/>
                <a:miter lim="800000"/>
                <a:headEnd/>
                <a:tailEnd/>
              </a:ln>
              <a:effectLst/>
            </p:spPr>
            <p:txBody>
              <a:bodyPr wrap="none" anchor="ctr"/>
              <a:lstStyle/>
              <a:p>
                <a:pPr>
                  <a:defRPr/>
                </a:pPr>
                <a:endParaRPr lang="fa-IR" sz="1662" kern="0">
                  <a:solidFill>
                    <a:sysClr val="windowText" lastClr="000000"/>
                  </a:solidFill>
                </a:endParaRPr>
              </a:p>
            </p:txBody>
          </p:sp>
          <p:sp>
            <p:nvSpPr>
              <p:cNvPr id="252" name="Rectangle 27"/>
              <p:cNvSpPr>
                <a:spLocks noChangeArrowheads="1"/>
              </p:cNvSpPr>
              <p:nvPr/>
            </p:nvSpPr>
            <p:spPr bwMode="auto">
              <a:xfrm>
                <a:off x="495100" y="5791203"/>
                <a:ext cx="82556" cy="609600"/>
              </a:xfrm>
              <a:prstGeom prst="rect">
                <a:avLst/>
              </a:prstGeom>
              <a:solidFill>
                <a:srgbClr val="CC9900"/>
              </a:solidFill>
              <a:ln w="9525">
                <a:noFill/>
                <a:miter lim="800000"/>
                <a:headEnd/>
                <a:tailEnd/>
              </a:ln>
              <a:effectLst/>
            </p:spPr>
            <p:txBody>
              <a:bodyPr wrap="none" anchor="ctr"/>
              <a:lstStyle/>
              <a:p>
                <a:pPr>
                  <a:defRPr/>
                </a:pPr>
                <a:endParaRPr lang="fa-IR" sz="1662" kern="0">
                  <a:solidFill>
                    <a:sysClr val="windowText" lastClr="000000"/>
                  </a:solidFill>
                </a:endParaRPr>
              </a:p>
            </p:txBody>
          </p:sp>
          <p:sp>
            <p:nvSpPr>
              <p:cNvPr id="253" name="Rectangle 28"/>
              <p:cNvSpPr>
                <a:spLocks noChangeArrowheads="1"/>
              </p:cNvSpPr>
              <p:nvPr/>
            </p:nvSpPr>
            <p:spPr bwMode="auto">
              <a:xfrm rot="5400000">
                <a:off x="828501" y="6073757"/>
                <a:ext cx="76200" cy="577891"/>
              </a:xfrm>
              <a:prstGeom prst="rect">
                <a:avLst/>
              </a:prstGeom>
              <a:solidFill>
                <a:srgbClr val="CC9900"/>
              </a:solidFill>
              <a:ln w="9525">
                <a:noFill/>
                <a:miter lim="800000"/>
                <a:headEnd/>
                <a:tailEnd/>
              </a:ln>
              <a:effectLst/>
            </p:spPr>
            <p:txBody>
              <a:bodyPr wrap="none" anchor="ctr"/>
              <a:lstStyle/>
              <a:p>
                <a:pPr>
                  <a:defRPr/>
                </a:pPr>
                <a:endParaRPr lang="fa-IR" sz="1662" kern="0">
                  <a:solidFill>
                    <a:sysClr val="windowText" lastClr="000000"/>
                  </a:solidFill>
                </a:endParaRPr>
              </a:p>
            </p:txBody>
          </p:sp>
          <p:sp>
            <p:nvSpPr>
              <p:cNvPr id="254" name="Line 29"/>
              <p:cNvSpPr>
                <a:spLocks noChangeShapeType="1"/>
              </p:cNvSpPr>
              <p:nvPr/>
            </p:nvSpPr>
            <p:spPr bwMode="auto">
              <a:xfrm>
                <a:off x="3384557" y="6477003"/>
                <a:ext cx="1568562" cy="0"/>
              </a:xfrm>
              <a:prstGeom prst="line">
                <a:avLst/>
              </a:prstGeom>
              <a:ln w="12700">
                <a:prstDash val="sysDot"/>
                <a:headEnd/>
                <a:tailEnd/>
              </a:ln>
            </p:spPr>
            <p:style>
              <a:lnRef idx="1">
                <a:schemeClr val="dk1"/>
              </a:lnRef>
              <a:fillRef idx="0">
                <a:schemeClr val="dk1"/>
              </a:fillRef>
              <a:effectRef idx="0">
                <a:schemeClr val="dk1"/>
              </a:effectRef>
              <a:fontRef idx="minor">
                <a:schemeClr val="tx1"/>
              </a:fontRef>
            </p:style>
            <p:txBody>
              <a:bodyPr/>
              <a:lstStyle/>
              <a:p>
                <a:pPr>
                  <a:defRPr/>
                </a:pPr>
                <a:endParaRPr lang="fa-IR" sz="1662" kern="0">
                  <a:solidFill>
                    <a:sysClr val="windowText" lastClr="000000"/>
                  </a:solidFill>
                </a:endParaRPr>
              </a:p>
            </p:txBody>
          </p:sp>
          <p:sp>
            <p:nvSpPr>
              <p:cNvPr id="255" name="Line 30"/>
              <p:cNvSpPr>
                <a:spLocks noChangeShapeType="1"/>
              </p:cNvSpPr>
              <p:nvPr/>
            </p:nvSpPr>
            <p:spPr bwMode="auto">
              <a:xfrm>
                <a:off x="3384557" y="6553203"/>
                <a:ext cx="2559233" cy="0"/>
              </a:xfrm>
              <a:prstGeom prst="line">
                <a:avLst/>
              </a:prstGeom>
              <a:ln w="19050">
                <a:prstDash val="sysDot"/>
                <a:headEnd/>
                <a:tailEnd/>
              </a:ln>
            </p:spPr>
            <p:style>
              <a:lnRef idx="1">
                <a:schemeClr val="accent1"/>
              </a:lnRef>
              <a:fillRef idx="0">
                <a:schemeClr val="accent1"/>
              </a:fillRef>
              <a:effectRef idx="0">
                <a:schemeClr val="accent1"/>
              </a:effectRef>
              <a:fontRef idx="minor">
                <a:schemeClr val="tx1"/>
              </a:fontRef>
            </p:style>
            <p:txBody>
              <a:bodyPr/>
              <a:lstStyle/>
              <a:p>
                <a:pPr>
                  <a:defRPr/>
                </a:pPr>
                <a:endParaRPr lang="fa-IR" sz="1662" kern="0">
                  <a:solidFill>
                    <a:sysClr val="windowText" lastClr="000000"/>
                  </a:solidFill>
                </a:endParaRPr>
              </a:p>
            </p:txBody>
          </p:sp>
          <p:sp>
            <p:nvSpPr>
              <p:cNvPr id="256" name="Line 32"/>
              <p:cNvSpPr>
                <a:spLocks noChangeShapeType="1"/>
              </p:cNvSpPr>
              <p:nvPr/>
            </p:nvSpPr>
            <p:spPr bwMode="auto">
              <a:xfrm flipH="1">
                <a:off x="-236" y="6477003"/>
                <a:ext cx="3384793" cy="0"/>
              </a:xfrm>
              <a:prstGeom prst="line">
                <a:avLst/>
              </a:prstGeom>
              <a:noFill/>
              <a:ln w="22225">
                <a:solidFill>
                  <a:srgbClr val="9383B3"/>
                </a:solidFill>
                <a:prstDash val="sysDot"/>
                <a:round/>
                <a:headEnd/>
                <a:tailEnd/>
              </a:ln>
              <a:effectLst/>
            </p:spPr>
            <p:txBody>
              <a:bodyPr/>
              <a:lstStyle/>
              <a:p>
                <a:pPr>
                  <a:defRPr/>
                </a:pPr>
                <a:endParaRPr lang="fa-IR" sz="1662" kern="0">
                  <a:solidFill>
                    <a:sysClr val="windowText" lastClr="000000"/>
                  </a:solidFill>
                </a:endParaRPr>
              </a:p>
            </p:txBody>
          </p:sp>
          <p:sp>
            <p:nvSpPr>
              <p:cNvPr id="257" name="Line 33"/>
              <p:cNvSpPr>
                <a:spLocks noChangeShapeType="1"/>
              </p:cNvSpPr>
              <p:nvPr/>
            </p:nvSpPr>
            <p:spPr bwMode="auto">
              <a:xfrm flipV="1">
                <a:off x="412544" y="4038602"/>
                <a:ext cx="0" cy="2819401"/>
              </a:xfrm>
              <a:prstGeom prst="line">
                <a:avLst/>
              </a:prstGeom>
              <a:noFill/>
              <a:ln w="22225">
                <a:solidFill>
                  <a:srgbClr val="9383B3"/>
                </a:solidFill>
                <a:prstDash val="sysDot"/>
                <a:round/>
                <a:headEnd/>
                <a:tailEnd/>
              </a:ln>
              <a:effectLst/>
            </p:spPr>
            <p:txBody>
              <a:bodyPr/>
              <a:lstStyle/>
              <a:p>
                <a:pPr>
                  <a:defRPr/>
                </a:pPr>
                <a:endParaRPr lang="fa-IR" sz="1662" kern="0">
                  <a:solidFill>
                    <a:sysClr val="windowText" lastClr="000000"/>
                  </a:solidFill>
                </a:endParaRPr>
              </a:p>
            </p:txBody>
          </p:sp>
          <p:sp>
            <p:nvSpPr>
              <p:cNvPr id="258" name="Line 34"/>
              <p:cNvSpPr>
                <a:spLocks noChangeShapeType="1"/>
              </p:cNvSpPr>
              <p:nvPr/>
            </p:nvSpPr>
            <p:spPr bwMode="auto">
              <a:xfrm flipV="1">
                <a:off x="412544" y="2362202"/>
                <a:ext cx="0" cy="1676400"/>
              </a:xfrm>
              <a:prstGeom prst="line">
                <a:avLst/>
              </a:prstGeom>
              <a:ln w="12700">
                <a:prstDash val="sysDot"/>
                <a:headEnd/>
                <a:tailEnd/>
              </a:ln>
            </p:spPr>
            <p:style>
              <a:lnRef idx="1">
                <a:schemeClr val="dk1"/>
              </a:lnRef>
              <a:fillRef idx="0">
                <a:schemeClr val="dk1"/>
              </a:fillRef>
              <a:effectRef idx="0">
                <a:schemeClr val="dk1"/>
              </a:effectRef>
              <a:fontRef idx="minor">
                <a:schemeClr val="tx1"/>
              </a:fontRef>
            </p:style>
            <p:txBody>
              <a:bodyPr/>
              <a:lstStyle/>
              <a:p>
                <a:pPr>
                  <a:defRPr/>
                </a:pPr>
                <a:endParaRPr lang="fa-IR" sz="1662" kern="0">
                  <a:solidFill>
                    <a:sysClr val="windowText" lastClr="000000"/>
                  </a:solidFill>
                </a:endParaRPr>
              </a:p>
            </p:txBody>
          </p:sp>
          <p:sp>
            <p:nvSpPr>
              <p:cNvPr id="259" name="Line 35"/>
              <p:cNvSpPr>
                <a:spLocks noChangeShapeType="1"/>
              </p:cNvSpPr>
              <p:nvPr/>
            </p:nvSpPr>
            <p:spPr bwMode="auto">
              <a:xfrm flipV="1">
                <a:off x="329988" y="1676402"/>
                <a:ext cx="0" cy="2362200"/>
              </a:xfrm>
              <a:prstGeom prst="line">
                <a:avLst/>
              </a:prstGeom>
              <a:ln w="19050">
                <a:prstDash val="sysDot"/>
                <a:headEnd/>
                <a:tailEnd/>
              </a:ln>
            </p:spPr>
            <p:style>
              <a:lnRef idx="1">
                <a:schemeClr val="accent1"/>
              </a:lnRef>
              <a:fillRef idx="0">
                <a:schemeClr val="accent1"/>
              </a:fillRef>
              <a:effectRef idx="0">
                <a:schemeClr val="accent1"/>
              </a:effectRef>
              <a:fontRef idx="minor">
                <a:schemeClr val="tx1"/>
              </a:fontRef>
            </p:style>
            <p:txBody>
              <a:bodyPr/>
              <a:lstStyle/>
              <a:p>
                <a:pPr>
                  <a:defRPr/>
                </a:pPr>
                <a:endParaRPr lang="fa-IR" sz="1662" kern="0">
                  <a:solidFill>
                    <a:sysClr val="windowText" lastClr="000000"/>
                  </a:solidFill>
                </a:endParaRPr>
              </a:p>
            </p:txBody>
          </p:sp>
        </p:grpSp>
        <p:grpSp>
          <p:nvGrpSpPr>
            <p:cNvPr id="5" name="Group 15"/>
            <p:cNvGrpSpPr/>
            <p:nvPr/>
          </p:nvGrpSpPr>
          <p:grpSpPr>
            <a:xfrm>
              <a:off x="67432" y="538679"/>
              <a:ext cx="5218950" cy="3318948"/>
              <a:chOff x="73051" y="538679"/>
              <a:chExt cx="5653862" cy="3318948"/>
            </a:xfrm>
          </p:grpSpPr>
          <p:sp>
            <p:nvSpPr>
              <p:cNvPr id="7" name="Rectangle 6"/>
              <p:cNvSpPr/>
              <p:nvPr/>
            </p:nvSpPr>
            <p:spPr>
              <a:xfrm>
                <a:off x="1824455" y="538679"/>
                <a:ext cx="3902458" cy="407750"/>
              </a:xfrm>
              <a:prstGeom prst="rect">
                <a:avLst/>
              </a:prstGeom>
            </p:spPr>
            <p:txBody>
              <a:bodyPr wrap="none">
                <a:spAutoFit/>
              </a:bodyPr>
              <a:lstStyle/>
              <a:p>
                <a:pPr>
                  <a:defRPr/>
                </a:pPr>
                <a:r>
                  <a:rPr lang="en-US" sz="1846" b="1" kern="0" dirty="0">
                    <a:ln w="10541" cmpd="sng">
                      <a:solidFill>
                        <a:srgbClr val="EAEAEA">
                          <a:shade val="88000"/>
                          <a:satMod val="110000"/>
                        </a:srgbClr>
                      </a:solidFill>
                      <a:prstDash val="solid"/>
                    </a:ln>
                    <a:gradFill>
                      <a:gsLst>
                        <a:gs pos="0">
                          <a:srgbClr val="EAEAEA">
                            <a:tint val="40000"/>
                            <a:satMod val="250000"/>
                          </a:srgbClr>
                        </a:gs>
                        <a:gs pos="9000">
                          <a:srgbClr val="EAEAEA">
                            <a:tint val="52000"/>
                            <a:satMod val="300000"/>
                          </a:srgbClr>
                        </a:gs>
                        <a:gs pos="50000">
                          <a:srgbClr val="EAEAEA">
                            <a:shade val="20000"/>
                            <a:satMod val="300000"/>
                          </a:srgbClr>
                        </a:gs>
                        <a:gs pos="79000">
                          <a:srgbClr val="EAEAEA">
                            <a:tint val="52000"/>
                            <a:satMod val="300000"/>
                          </a:srgbClr>
                        </a:gs>
                        <a:gs pos="100000">
                          <a:srgbClr val="EAEAEA">
                            <a:tint val="40000"/>
                            <a:satMod val="250000"/>
                          </a:srgbClr>
                        </a:gs>
                      </a:gsLst>
                      <a:lin ang="5400000"/>
                    </a:gradFill>
                    <a:latin typeface="BankGothic Lt BT" pitchFamily="34" charset="0"/>
                  </a:rPr>
                  <a:t>(</a:t>
                </a:r>
                <a:r>
                  <a:rPr lang="en-US" sz="1846" b="1" kern="0" dirty="0" err="1">
                    <a:ln w="10541" cmpd="sng">
                      <a:solidFill>
                        <a:srgbClr val="EAEAEA">
                          <a:shade val="88000"/>
                          <a:satMod val="110000"/>
                        </a:srgbClr>
                      </a:solidFill>
                      <a:prstDash val="solid"/>
                    </a:ln>
                    <a:gradFill>
                      <a:gsLst>
                        <a:gs pos="0">
                          <a:srgbClr val="EAEAEA">
                            <a:tint val="40000"/>
                            <a:satMod val="250000"/>
                          </a:srgbClr>
                        </a:gs>
                        <a:gs pos="9000">
                          <a:srgbClr val="EAEAEA">
                            <a:tint val="52000"/>
                            <a:satMod val="300000"/>
                          </a:srgbClr>
                        </a:gs>
                        <a:gs pos="50000">
                          <a:srgbClr val="EAEAEA">
                            <a:shade val="20000"/>
                            <a:satMod val="300000"/>
                          </a:srgbClr>
                        </a:gs>
                        <a:gs pos="79000">
                          <a:srgbClr val="EAEAEA">
                            <a:tint val="52000"/>
                            <a:satMod val="300000"/>
                          </a:srgbClr>
                        </a:gs>
                        <a:gs pos="100000">
                          <a:srgbClr val="EAEAEA">
                            <a:tint val="40000"/>
                            <a:satMod val="250000"/>
                          </a:srgbClr>
                        </a:gs>
                      </a:gsLst>
                      <a:lin ang="5400000"/>
                    </a:gradFill>
                    <a:latin typeface="BankGothic Lt BT" pitchFamily="34" charset="0"/>
                  </a:rPr>
                  <a:t>beinolharamein</a:t>
                </a:r>
                <a:r>
                  <a:rPr lang="en-US" sz="1846" b="1" kern="0" dirty="0">
                    <a:ln w="10541" cmpd="sng">
                      <a:solidFill>
                        <a:srgbClr val="EAEAEA">
                          <a:shade val="88000"/>
                          <a:satMod val="110000"/>
                        </a:srgbClr>
                      </a:solidFill>
                      <a:prstDash val="solid"/>
                    </a:ln>
                    <a:gradFill>
                      <a:gsLst>
                        <a:gs pos="0">
                          <a:srgbClr val="EAEAEA">
                            <a:tint val="40000"/>
                            <a:satMod val="250000"/>
                          </a:srgbClr>
                        </a:gs>
                        <a:gs pos="9000">
                          <a:srgbClr val="EAEAEA">
                            <a:tint val="52000"/>
                            <a:satMod val="300000"/>
                          </a:srgbClr>
                        </a:gs>
                        <a:gs pos="50000">
                          <a:srgbClr val="EAEAEA">
                            <a:shade val="20000"/>
                            <a:satMod val="300000"/>
                          </a:srgbClr>
                        </a:gs>
                        <a:gs pos="79000">
                          <a:srgbClr val="EAEAEA">
                            <a:tint val="52000"/>
                            <a:satMod val="300000"/>
                          </a:srgbClr>
                        </a:gs>
                        <a:gs pos="100000">
                          <a:srgbClr val="EAEAEA">
                            <a:tint val="40000"/>
                            <a:satMod val="250000"/>
                          </a:srgbClr>
                        </a:gs>
                      </a:gsLst>
                      <a:lin ang="5400000"/>
                    </a:gradFill>
                    <a:latin typeface="BankGothic Lt BT" pitchFamily="34" charset="0"/>
                  </a:rPr>
                  <a:t> of shiraz)</a:t>
                </a:r>
                <a:endParaRPr lang="fa-IR" sz="1846" b="1" kern="0" dirty="0">
                  <a:ln w="10541" cmpd="sng">
                    <a:solidFill>
                      <a:srgbClr val="EAEAEA">
                        <a:shade val="88000"/>
                        <a:satMod val="110000"/>
                      </a:srgbClr>
                    </a:solidFill>
                    <a:prstDash val="solid"/>
                  </a:ln>
                  <a:gradFill>
                    <a:gsLst>
                      <a:gs pos="0">
                        <a:srgbClr val="EAEAEA">
                          <a:tint val="40000"/>
                          <a:satMod val="250000"/>
                        </a:srgbClr>
                      </a:gs>
                      <a:gs pos="9000">
                        <a:srgbClr val="EAEAEA">
                          <a:tint val="52000"/>
                          <a:satMod val="300000"/>
                        </a:srgbClr>
                      </a:gs>
                      <a:gs pos="50000">
                        <a:srgbClr val="EAEAEA">
                          <a:shade val="20000"/>
                          <a:satMod val="300000"/>
                        </a:srgbClr>
                      </a:gs>
                      <a:gs pos="79000">
                        <a:srgbClr val="EAEAEA">
                          <a:tint val="52000"/>
                          <a:satMod val="300000"/>
                        </a:srgbClr>
                      </a:gs>
                      <a:gs pos="100000">
                        <a:srgbClr val="EAEAEA">
                          <a:tint val="40000"/>
                          <a:satMod val="250000"/>
                        </a:srgbClr>
                      </a:gs>
                    </a:gsLst>
                    <a:lin ang="5400000"/>
                  </a:gradFill>
                  <a:latin typeface="BankGothic Lt BT" pitchFamily="34" charset="0"/>
                </a:endParaRPr>
              </a:p>
            </p:txBody>
          </p:sp>
          <p:sp>
            <p:nvSpPr>
              <p:cNvPr id="8" name="Rectangle 7"/>
              <p:cNvSpPr/>
              <p:nvPr/>
            </p:nvSpPr>
            <p:spPr>
              <a:xfrm rot="16200000">
                <a:off x="-1131431" y="2276027"/>
                <a:ext cx="2786082" cy="377118"/>
              </a:xfrm>
              <a:prstGeom prst="rect">
                <a:avLst/>
              </a:prstGeom>
            </p:spPr>
            <p:txBody>
              <a:bodyPr wrap="square">
                <a:spAutoFit/>
                <a:scene3d>
                  <a:camera prst="orthographicFront"/>
                  <a:lightRig rig="glow" dir="tl">
                    <a:rot lat="0" lon="0" rev="5400000"/>
                  </a:lightRig>
                </a:scene3d>
                <a:sp3d contourW="12700">
                  <a:bevelT w="25400" h="25400"/>
                  <a:contourClr>
                    <a:schemeClr val="accent6">
                      <a:shade val="73000"/>
                    </a:schemeClr>
                  </a:contourClr>
                </a:sp3d>
              </a:bodyPr>
              <a:lstStyle/>
              <a:p>
                <a:pPr algn="ctr"/>
                <a:r>
                  <a:rPr lang="fa-IR" sz="1662" b="1" dirty="0">
                    <a:ln w="11430"/>
                    <a:gradFill>
                      <a:gsLst>
                        <a:gs pos="0">
                          <a:srgbClr val="555555">
                            <a:tint val="90000"/>
                            <a:satMod val="120000"/>
                          </a:srgbClr>
                        </a:gs>
                        <a:gs pos="25000">
                          <a:srgbClr val="555555">
                            <a:tint val="93000"/>
                            <a:satMod val="120000"/>
                          </a:srgbClr>
                        </a:gs>
                        <a:gs pos="50000">
                          <a:srgbClr val="555555">
                            <a:shade val="89000"/>
                            <a:satMod val="110000"/>
                          </a:srgbClr>
                        </a:gs>
                        <a:gs pos="75000">
                          <a:srgbClr val="555555">
                            <a:tint val="93000"/>
                            <a:satMod val="120000"/>
                          </a:srgbClr>
                        </a:gs>
                        <a:gs pos="100000">
                          <a:srgbClr val="555555">
                            <a:tint val="90000"/>
                            <a:satMod val="120000"/>
                          </a:srgbClr>
                        </a:gs>
                      </a:gsLst>
                      <a:lin ang="5400000"/>
                    </a:gradFill>
                    <a:effectLst>
                      <a:outerShdw blurRad="80000" dist="40000" dir="5040000" algn="tl">
                        <a:srgbClr val="000000">
                          <a:alpha val="30000"/>
                        </a:srgbClr>
                      </a:outerShdw>
                    </a:effectLst>
                    <a:cs typeface="B Kamran" pitchFamily="2" charset="-78"/>
                  </a:rPr>
                  <a:t>بین الحرمین شیراز</a:t>
                </a:r>
              </a:p>
            </p:txBody>
          </p:sp>
        </p:grpSp>
        <p:pic>
          <p:nvPicPr>
            <p:cNvPr id="235" name="Picture 6" descr="شاهچراغ؛ شیراز؛ عکس از آنوبانینی">
              <a:hlinkClick r:id="rId3"/>
            </p:cNvPr>
            <p:cNvPicPr>
              <a:picLocks noChangeAspect="1" noChangeArrowheads="1"/>
            </p:cNvPicPr>
            <p:nvPr/>
          </p:nvPicPr>
          <p:blipFill>
            <a:blip r:embed="rId4">
              <a:clrChange>
                <a:clrFrom>
                  <a:srgbClr val="03030F"/>
                </a:clrFrom>
                <a:clrTo>
                  <a:srgbClr val="03030F">
                    <a:alpha val="0"/>
                  </a:srgbClr>
                </a:clrTo>
              </a:clrChange>
            </a:blip>
            <a:srcRect/>
            <a:stretch>
              <a:fillRect/>
            </a:stretch>
          </p:blipFill>
          <p:spPr bwMode="auto">
            <a:xfrm>
              <a:off x="7212343" y="285728"/>
              <a:ext cx="1931657" cy="1191187"/>
            </a:xfrm>
            <a:prstGeom prst="rect">
              <a:avLst/>
            </a:prstGeom>
            <a:ln>
              <a:noFill/>
            </a:ln>
            <a:effectLst>
              <a:outerShdw blurRad="50800" dist="38100" dir="2700000" algn="tl" rotWithShape="0">
                <a:prstClr val="black">
                  <a:alpha val="40000"/>
                </a:prstClr>
              </a:outerShdw>
              <a:softEdge rad="63500"/>
            </a:effectLst>
          </p:spPr>
        </p:pic>
        <p:pic>
          <p:nvPicPr>
            <p:cNvPr id="1028" name="Picture 4" descr="E:\baft farsoode\ax\pic\shahchw.jpg"/>
            <p:cNvPicPr>
              <a:picLocks noChangeAspect="1" noChangeArrowheads="1"/>
            </p:cNvPicPr>
            <p:nvPr/>
          </p:nvPicPr>
          <p:blipFill>
            <a:blip r:embed="rId5" cstate="screen">
              <a:clrChange>
                <a:clrFrom>
                  <a:srgbClr val="BEE2FA"/>
                </a:clrFrom>
                <a:clrTo>
                  <a:srgbClr val="BEE2FA">
                    <a:alpha val="0"/>
                  </a:srgbClr>
                </a:clrTo>
              </a:clrChange>
              <a:extLst>
                <a:ext uri="{28A0092B-C50C-407E-A947-70E740481C1C}">
                  <a14:useLocalDpi xmlns:a14="http://schemas.microsoft.com/office/drawing/2010/main"/>
                </a:ext>
              </a:extLst>
            </a:blip>
            <a:srcRect/>
            <a:stretch>
              <a:fillRect/>
            </a:stretch>
          </p:blipFill>
          <p:spPr bwMode="auto">
            <a:xfrm>
              <a:off x="0" y="0"/>
              <a:ext cx="1813436" cy="1464431"/>
            </a:xfrm>
            <a:prstGeom prst="rect">
              <a:avLst/>
            </a:prstGeom>
            <a:ln>
              <a:noFill/>
            </a:ln>
            <a:effectLst>
              <a:outerShdw blurRad="50800" dist="38100" dir="2700000" algn="tl" rotWithShape="0">
                <a:prstClr val="black">
                  <a:alpha val="40000"/>
                </a:prstClr>
              </a:outerShdw>
              <a:softEdge rad="63500"/>
            </a:effectLst>
          </p:spPr>
        </p:pic>
        <p:cxnSp>
          <p:nvCxnSpPr>
            <p:cNvPr id="263" name="Straight Connector 262"/>
            <p:cNvCxnSpPr/>
            <p:nvPr/>
          </p:nvCxnSpPr>
          <p:spPr bwMode="auto">
            <a:xfrm rot="5400000">
              <a:off x="-1535949" y="4179099"/>
              <a:ext cx="4071966" cy="1588"/>
            </a:xfrm>
            <a:prstGeom prst="line">
              <a:avLst/>
            </a:prstGeom>
            <a:ln cmpd="dbl">
              <a:solidFill>
                <a:srgbClr val="D1D1D1"/>
              </a:solidFill>
              <a:prstDash val="solid"/>
              <a:headEnd type="none" w="sm" len="sm"/>
              <a:tailEnd type="none" w="sm" len="sm"/>
            </a:ln>
          </p:spPr>
          <p:style>
            <a:lnRef idx="3">
              <a:schemeClr val="accent1"/>
            </a:lnRef>
            <a:fillRef idx="0">
              <a:schemeClr val="accent1"/>
            </a:fillRef>
            <a:effectRef idx="2">
              <a:schemeClr val="accent1"/>
            </a:effectRef>
            <a:fontRef idx="minor">
              <a:schemeClr val="tx1"/>
            </a:fontRef>
          </p:style>
        </p:cxnSp>
      </p:grpSp>
      <p:sp>
        <p:nvSpPr>
          <p:cNvPr id="264" name="Rectangle 263"/>
          <p:cNvSpPr/>
          <p:nvPr/>
        </p:nvSpPr>
        <p:spPr>
          <a:xfrm>
            <a:off x="4370215" y="857232"/>
            <a:ext cx="2911374" cy="490134"/>
          </a:xfrm>
          <a:prstGeom prst="rect">
            <a:avLst/>
          </a:prstGeom>
        </p:spPr>
        <p:txBody>
          <a:bodyPr wrap="none">
            <a:spAutoFit/>
          </a:bodyPr>
          <a:lstStyle/>
          <a:p>
            <a:pPr algn="justLow"/>
            <a:r>
              <a:rPr lang="fa-IR" sz="2585" b="1" dirty="0">
                <a:ln w="12700">
                  <a:solidFill>
                    <a:srgbClr val="000000">
                      <a:satMod val="155000"/>
                    </a:srgbClr>
                  </a:solidFill>
                  <a:prstDash val="solid"/>
                </a:ln>
                <a:blipFill>
                  <a:blip r:embed="rId6"/>
                  <a:tile tx="0" ty="0" sx="100000" sy="100000" flip="none" algn="tl"/>
                </a:blipFill>
                <a:effectLst>
                  <a:outerShdw blurRad="41275" dist="20320" dir="1800000" algn="tl" rotWithShape="0">
                    <a:srgbClr val="000000">
                      <a:alpha val="40000"/>
                    </a:srgbClr>
                  </a:outerShdw>
                  <a:reflection blurRad="6350" stA="60000" endA="900" endPos="60000" dist="29997" dir="5400000" sy="-100000" algn="bl" rotWithShape="0"/>
                </a:effectLst>
                <a:cs typeface="B Aria" pitchFamily="2" charset="-78"/>
              </a:rPr>
              <a:t>موقعيت اراضی در محلـه </a:t>
            </a:r>
          </a:p>
        </p:txBody>
      </p:sp>
      <p:pic>
        <p:nvPicPr>
          <p:cNvPr id="35" name="Picture 39" descr="Areal view"/>
          <p:cNvPicPr>
            <a:picLocks noChangeAspect="1" noChangeArrowheads="1"/>
          </p:cNvPicPr>
          <p:nvPr/>
        </p:nvPicPr>
        <p:blipFill>
          <a:blip r:embed="rId7"/>
          <a:srcRect/>
          <a:stretch>
            <a:fillRect/>
          </a:stretch>
        </p:blipFill>
        <p:spPr bwMode="auto">
          <a:xfrm>
            <a:off x="3043534" y="1737238"/>
            <a:ext cx="4271669" cy="4361397"/>
          </a:xfrm>
          <a:prstGeom prst="rect">
            <a:avLst/>
          </a:prstGeom>
          <a:ln>
            <a:noFill/>
          </a:ln>
          <a:effectLst>
            <a:outerShdw blurRad="292100" dist="139700" dir="2700000" algn="tl" rotWithShape="0">
              <a:srgbClr val="333333">
                <a:alpha val="65000"/>
              </a:srgbClr>
            </a:outerShdw>
          </a:effectLst>
        </p:spPr>
      </p:pic>
      <p:sp>
        <p:nvSpPr>
          <p:cNvPr id="36" name="Text Box 40"/>
          <p:cNvSpPr txBox="1">
            <a:spLocks noChangeArrowheads="1"/>
          </p:cNvSpPr>
          <p:nvPr/>
        </p:nvSpPr>
        <p:spPr bwMode="auto">
          <a:xfrm>
            <a:off x="3581180" y="6169181"/>
            <a:ext cx="3353246" cy="227210"/>
          </a:xfrm>
          <a:prstGeom prst="rect">
            <a:avLst/>
          </a:prstGeom>
          <a:noFill/>
          <a:ln w="9525">
            <a:noFill/>
            <a:miter lim="800000"/>
            <a:headEnd/>
            <a:tailEnd/>
          </a:ln>
          <a:effectLst/>
        </p:spPr>
        <p:txBody>
          <a:bodyPr lIns="84357" tIns="42180" rIns="84357" bIns="42180">
            <a:spAutoFit/>
          </a:bodyPr>
          <a:lstStyle/>
          <a:p>
            <a:pPr defTabSz="843914">
              <a:spcBef>
                <a:spcPct val="50000"/>
              </a:spcBef>
            </a:pPr>
            <a:r>
              <a:rPr lang="fa-IR" sz="923" dirty="0">
                <a:solidFill>
                  <a:srgbClr val="FFFFFF"/>
                </a:solidFill>
                <a:effectLst>
                  <a:outerShdw blurRad="38100" dist="38100" dir="2700000" algn="tl">
                    <a:srgbClr val="000000">
                      <a:alpha val="43137"/>
                    </a:srgbClr>
                  </a:outerShdw>
                </a:effectLst>
                <a:cs typeface="B Homa" pitchFamily="2" charset="-78"/>
              </a:rPr>
              <a:t>ديــــد هـوايـي محـدوده  بافت تاريخی و فرهنگی  و موقعيت سايت</a:t>
            </a:r>
            <a:endParaRPr lang="en-US" sz="923" dirty="0">
              <a:solidFill>
                <a:srgbClr val="FFFFFF"/>
              </a:solidFill>
              <a:effectLst>
                <a:outerShdw blurRad="38100" dist="38100" dir="2700000" algn="tl">
                  <a:srgbClr val="000000">
                    <a:alpha val="43137"/>
                  </a:srgbClr>
                </a:outerShdw>
              </a:effectLst>
              <a:cs typeface="B Homa" pitchFamily="2" charset="-78"/>
            </a:endParaRPr>
          </a:p>
        </p:txBody>
      </p:sp>
      <p:sp>
        <p:nvSpPr>
          <p:cNvPr id="37" name="Oval 41"/>
          <p:cNvSpPr>
            <a:spLocks noChangeArrowheads="1"/>
          </p:cNvSpPr>
          <p:nvPr/>
        </p:nvSpPr>
        <p:spPr bwMode="auto">
          <a:xfrm>
            <a:off x="5943603" y="4339969"/>
            <a:ext cx="380777" cy="351486"/>
          </a:xfrm>
          <a:prstGeom prst="ellipse">
            <a:avLst/>
          </a:prstGeom>
          <a:solidFill>
            <a:srgbClr val="FF0000">
              <a:alpha val="16000"/>
            </a:srgbClr>
          </a:solidFill>
          <a:ln w="28575">
            <a:solidFill>
              <a:srgbClr val="FF0000"/>
            </a:solidFill>
            <a:round/>
            <a:headEnd/>
            <a:tailEnd/>
          </a:ln>
          <a:effectLst/>
        </p:spPr>
        <p:txBody>
          <a:bodyPr wrap="none" lIns="71274" tIns="35636" rIns="71274" bIns="35636" anchor="ctr"/>
          <a:lstStyle/>
          <a:p>
            <a:pPr>
              <a:defRPr/>
            </a:pPr>
            <a:endParaRPr lang="fa-IR" sz="1662" kern="0">
              <a:solidFill>
                <a:sysClr val="windowText" lastClr="000000"/>
              </a:solidFill>
            </a:endParaRPr>
          </a:p>
        </p:txBody>
      </p:sp>
      <p:sp>
        <p:nvSpPr>
          <p:cNvPr id="38" name="Oval 42"/>
          <p:cNvSpPr>
            <a:spLocks noChangeArrowheads="1"/>
          </p:cNvSpPr>
          <p:nvPr/>
        </p:nvSpPr>
        <p:spPr bwMode="auto">
          <a:xfrm>
            <a:off x="4952777" y="3636997"/>
            <a:ext cx="380777" cy="351486"/>
          </a:xfrm>
          <a:prstGeom prst="ellipse">
            <a:avLst/>
          </a:prstGeom>
          <a:solidFill>
            <a:srgbClr val="FF0000">
              <a:alpha val="16000"/>
            </a:srgbClr>
          </a:solidFill>
          <a:ln w="28575">
            <a:solidFill>
              <a:srgbClr val="FF0000"/>
            </a:solidFill>
            <a:round/>
            <a:headEnd/>
            <a:tailEnd/>
          </a:ln>
          <a:effectLst/>
        </p:spPr>
        <p:txBody>
          <a:bodyPr wrap="none" lIns="71274" tIns="35636" rIns="71274" bIns="35636" anchor="ctr"/>
          <a:lstStyle/>
          <a:p>
            <a:pPr>
              <a:defRPr/>
            </a:pPr>
            <a:endParaRPr lang="fa-IR" sz="1662" kern="0">
              <a:solidFill>
                <a:sysClr val="windowText" lastClr="000000"/>
              </a:solidFill>
            </a:endParaRPr>
          </a:p>
        </p:txBody>
      </p:sp>
      <p:sp>
        <p:nvSpPr>
          <p:cNvPr id="39" name="Line 43"/>
          <p:cNvSpPr>
            <a:spLocks noChangeShapeType="1"/>
          </p:cNvSpPr>
          <p:nvPr/>
        </p:nvSpPr>
        <p:spPr bwMode="auto">
          <a:xfrm>
            <a:off x="4876353" y="3988480"/>
            <a:ext cx="1067247" cy="702972"/>
          </a:xfrm>
          <a:prstGeom prst="line">
            <a:avLst/>
          </a:prstGeom>
          <a:noFill/>
          <a:ln w="76200">
            <a:solidFill>
              <a:srgbClr val="FF9900"/>
            </a:solidFill>
            <a:prstDash val="sysDot"/>
            <a:round/>
            <a:headEnd type="triangle" w="sm" len="med"/>
            <a:tailEnd type="triangle" w="sm" len="med"/>
          </a:ln>
          <a:effectLst/>
        </p:spPr>
        <p:txBody>
          <a:bodyPr lIns="71274" tIns="35636" rIns="71274" bIns="35636"/>
          <a:lstStyle/>
          <a:p>
            <a:pPr>
              <a:defRPr/>
            </a:pPr>
            <a:endParaRPr lang="fa-IR" sz="1662" kern="0">
              <a:solidFill>
                <a:sysClr val="windowText" lastClr="000000"/>
              </a:solidFill>
            </a:endParaRPr>
          </a:p>
        </p:txBody>
      </p:sp>
      <p:pic>
        <p:nvPicPr>
          <p:cNvPr id="40" name="Picture 44" descr="Asatane-man"/>
          <p:cNvPicPr>
            <a:picLocks noChangeAspect="1" noChangeArrowheads="1"/>
          </p:cNvPicPr>
          <p:nvPr/>
        </p:nvPicPr>
        <p:blipFill>
          <a:blip r:embed="rId8"/>
          <a:srcRect/>
          <a:stretch>
            <a:fillRect/>
          </a:stretch>
        </p:blipFill>
        <p:spPr bwMode="auto">
          <a:xfrm>
            <a:off x="820626" y="2967401"/>
            <a:ext cx="2008974" cy="1384798"/>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41" name="Picture 45" descr="Site-man2"/>
          <p:cNvPicPr>
            <a:picLocks noChangeAspect="1" noChangeArrowheads="1"/>
          </p:cNvPicPr>
          <p:nvPr/>
        </p:nvPicPr>
        <p:blipFill>
          <a:blip r:embed="rId9"/>
          <a:srcRect/>
          <a:stretch>
            <a:fillRect/>
          </a:stretch>
        </p:blipFill>
        <p:spPr bwMode="auto">
          <a:xfrm>
            <a:off x="7473482" y="1939473"/>
            <a:ext cx="1448023" cy="896042"/>
          </a:xfrm>
          <a:prstGeom prst="roundRect">
            <a:avLst>
              <a:gd name="adj" fmla="val 8594"/>
            </a:avLst>
          </a:prstGeom>
          <a:solidFill>
            <a:srgbClr val="FFFFFF">
              <a:shade val="85000"/>
            </a:srgbClr>
          </a:solidFill>
          <a:ln>
            <a:noFill/>
          </a:ln>
          <a:effectLst>
            <a:reflection blurRad="6350" stA="50000" endA="300" endPos="55500" dist="50800" dir="5400000" sy="-100000" algn="bl" rotWithShape="0"/>
          </a:effectLst>
        </p:spPr>
      </p:pic>
      <p:pic>
        <p:nvPicPr>
          <p:cNvPr id="42" name="Picture 46" descr="Site-Man1"/>
          <p:cNvPicPr>
            <a:picLocks noChangeAspect="1" noChangeArrowheads="1"/>
          </p:cNvPicPr>
          <p:nvPr/>
        </p:nvPicPr>
        <p:blipFill>
          <a:blip r:embed="rId10"/>
          <a:srcRect/>
          <a:stretch>
            <a:fillRect/>
          </a:stretch>
        </p:blipFill>
        <p:spPr bwMode="auto">
          <a:xfrm>
            <a:off x="7407539" y="3099286"/>
            <a:ext cx="1541007" cy="989142"/>
          </a:xfrm>
          <a:prstGeom prst="roundRect">
            <a:avLst>
              <a:gd name="adj" fmla="val 8594"/>
            </a:avLst>
          </a:prstGeom>
          <a:solidFill>
            <a:srgbClr val="FFFFFF">
              <a:shade val="85000"/>
            </a:srgbClr>
          </a:solidFill>
          <a:ln>
            <a:noFill/>
          </a:ln>
          <a:effectLst>
            <a:reflection blurRad="6350" stA="50000" endA="300" endPos="55500" dist="50800" dir="5400000" sy="-100000" algn="bl" rotWithShape="0"/>
          </a:effectLst>
        </p:spPr>
      </p:pic>
      <p:pic>
        <p:nvPicPr>
          <p:cNvPr id="43" name="Picture 47" descr="Shahcheragh-man"/>
          <p:cNvPicPr>
            <a:picLocks noChangeAspect="1" noChangeArrowheads="1"/>
          </p:cNvPicPr>
          <p:nvPr/>
        </p:nvPicPr>
        <p:blipFill>
          <a:blip r:embed="rId11"/>
          <a:srcRect/>
          <a:stretch>
            <a:fillRect/>
          </a:stretch>
        </p:blipFill>
        <p:spPr bwMode="auto">
          <a:xfrm>
            <a:off x="719432" y="4681913"/>
            <a:ext cx="2203999" cy="1450741"/>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44" name="TextBox 43"/>
          <p:cNvSpPr txBox="1"/>
          <p:nvPr/>
        </p:nvSpPr>
        <p:spPr>
          <a:xfrm>
            <a:off x="4110401" y="3214823"/>
            <a:ext cx="1384798" cy="490134"/>
          </a:xfrm>
          <a:prstGeom prst="rect">
            <a:avLst/>
          </a:prstGeom>
          <a:noFill/>
        </p:spPr>
        <p:txBody>
          <a:bodyPr wrap="square" rtlCol="1">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defRPr/>
            </a:pPr>
            <a:r>
              <a:rPr lang="fa-IR" sz="2585" b="1" kern="0" dirty="0">
                <a:ln w="11430"/>
                <a:gradFill>
                  <a:gsLst>
                    <a:gs pos="0">
                      <a:srgbClr val="C0504D">
                        <a:tint val="70000"/>
                        <a:satMod val="245000"/>
                      </a:srgbClr>
                    </a:gs>
                    <a:gs pos="75000">
                      <a:srgbClr val="C0504D">
                        <a:tint val="90000"/>
                        <a:shade val="60000"/>
                        <a:satMod val="240000"/>
                      </a:srgbClr>
                    </a:gs>
                    <a:gs pos="100000">
                      <a:srgbClr val="C0504D">
                        <a:tint val="100000"/>
                        <a:shade val="50000"/>
                        <a:satMod val="240000"/>
                      </a:srgbClr>
                    </a:gs>
                  </a:gsLst>
                  <a:lin ang="5400000"/>
                </a:gradFill>
                <a:effectLst>
                  <a:outerShdw blurRad="50800" dist="39000" dir="5460000" algn="tl">
                    <a:srgbClr val="000000">
                      <a:alpha val="38000"/>
                    </a:srgbClr>
                  </a:outerShdw>
                </a:effectLst>
                <a:cs typeface="B Kamran" pitchFamily="2" charset="-78"/>
              </a:rPr>
              <a:t>شاهچراغ</a:t>
            </a:r>
          </a:p>
        </p:txBody>
      </p:sp>
      <p:sp>
        <p:nvSpPr>
          <p:cNvPr id="45" name="TextBox 44"/>
          <p:cNvSpPr txBox="1"/>
          <p:nvPr/>
        </p:nvSpPr>
        <p:spPr>
          <a:xfrm>
            <a:off x="5429256" y="4720765"/>
            <a:ext cx="1384798" cy="490134"/>
          </a:xfrm>
          <a:prstGeom prst="rect">
            <a:avLst/>
          </a:prstGeom>
          <a:noFill/>
        </p:spPr>
        <p:txBody>
          <a:bodyPr wrap="square" rtlCol="1">
            <a:spAutoFit/>
            <a:scene3d>
              <a:camera prst="orthographicFront"/>
              <a:lightRig rig="glow" dir="tl">
                <a:rot lat="0" lon="0" rev="5400000"/>
              </a:lightRig>
            </a:scene3d>
            <a:sp3d contourW="12700">
              <a:bevelT w="25400" h="25400"/>
              <a:contourClr>
                <a:schemeClr val="accent6">
                  <a:shade val="73000"/>
                </a:schemeClr>
              </a:contourClr>
            </a:sp3d>
          </a:bodyPr>
          <a:lstStyle/>
          <a:p>
            <a:pPr algn="ctr">
              <a:defRPr/>
            </a:pPr>
            <a:r>
              <a:rPr lang="fa-IR" sz="2585" b="1" kern="0" dirty="0">
                <a:ln w="11430"/>
                <a:gradFill>
                  <a:gsLst>
                    <a:gs pos="0">
                      <a:srgbClr val="C0504D">
                        <a:tint val="70000"/>
                        <a:satMod val="245000"/>
                      </a:srgbClr>
                    </a:gs>
                    <a:gs pos="75000">
                      <a:srgbClr val="C0504D">
                        <a:tint val="90000"/>
                        <a:shade val="60000"/>
                        <a:satMod val="240000"/>
                      </a:srgbClr>
                    </a:gs>
                    <a:gs pos="100000">
                      <a:srgbClr val="C0504D">
                        <a:tint val="100000"/>
                        <a:shade val="50000"/>
                        <a:satMod val="240000"/>
                      </a:srgbClr>
                    </a:gs>
                  </a:gsLst>
                  <a:lin ang="5400000"/>
                </a:gradFill>
                <a:effectLst>
                  <a:outerShdw blurRad="50800" dist="39000" dir="5460000" algn="tl">
                    <a:srgbClr val="000000">
                      <a:alpha val="38000"/>
                    </a:srgbClr>
                  </a:outerShdw>
                </a:effectLst>
                <a:cs typeface="B Kamran" pitchFamily="2" charset="-78"/>
              </a:rPr>
              <a:t>آستانه</a:t>
            </a:r>
          </a:p>
        </p:txBody>
      </p:sp>
    </p:spTree>
    <p:extLst>
      <p:ext uri="{BB962C8B-B14F-4D97-AF65-F5344CB8AC3E}">
        <p14:creationId xmlns:p14="http://schemas.microsoft.com/office/powerpoint/2010/main" val="881899661"/>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66"/>
          <p:cNvGrpSpPr/>
          <p:nvPr/>
        </p:nvGrpSpPr>
        <p:grpSpPr>
          <a:xfrm>
            <a:off x="0" y="263769"/>
            <a:ext cx="9144000" cy="6327790"/>
            <a:chOff x="0" y="0"/>
            <a:chExt cx="9144000" cy="6855106"/>
          </a:xfrm>
        </p:grpSpPr>
        <p:pic>
          <p:nvPicPr>
            <p:cNvPr id="3" name="Picture 2" descr="E:\baft farsoode\ax\pic\bird%20view.jpg"/>
            <p:cNvPicPr>
              <a:picLocks noChangeAspect="1" noChangeArrowheads="1"/>
            </p:cNvPicPr>
            <p:nvPr/>
          </p:nvPicPr>
          <p:blipFill>
            <a:blip r:embed="rId2">
              <a:clrChange>
                <a:clrFrom>
                  <a:srgbClr val="000000"/>
                </a:clrFrom>
                <a:clrTo>
                  <a:srgbClr val="000000">
                    <a:alpha val="0"/>
                  </a:srgbClr>
                </a:clrTo>
              </a:clrChange>
              <a:duotone>
                <a:schemeClr val="accent6">
                  <a:shade val="45000"/>
                  <a:satMod val="135000"/>
                </a:schemeClr>
                <a:prstClr val="white"/>
              </a:duotone>
              <a:lum bright="20000" contrast="-75000"/>
            </a:blip>
            <a:srcRect/>
            <a:stretch>
              <a:fillRect/>
            </a:stretch>
          </p:blipFill>
          <p:spPr bwMode="auto">
            <a:xfrm>
              <a:off x="0" y="2694698"/>
              <a:ext cx="9144000" cy="4160408"/>
            </a:xfrm>
            <a:prstGeom prst="rect">
              <a:avLst/>
            </a:prstGeom>
            <a:ln>
              <a:noFill/>
            </a:ln>
            <a:effectLst>
              <a:outerShdw blurRad="50800" dist="50800" dir="2700000" algn="tl" rotWithShape="0">
                <a:schemeClr val="tx1">
                  <a:alpha val="40000"/>
                </a:schemeClr>
              </a:outerShdw>
            </a:effectLst>
          </p:spPr>
        </p:pic>
        <p:grpSp>
          <p:nvGrpSpPr>
            <p:cNvPr id="4" name="Group 259"/>
            <p:cNvGrpSpPr/>
            <p:nvPr/>
          </p:nvGrpSpPr>
          <p:grpSpPr>
            <a:xfrm flipV="1">
              <a:off x="271048" y="857232"/>
              <a:ext cx="5944026" cy="4143404"/>
              <a:chOff x="-236" y="1676402"/>
              <a:chExt cx="5944026" cy="5181601"/>
            </a:xfrm>
          </p:grpSpPr>
          <p:sp>
            <p:nvSpPr>
              <p:cNvPr id="250" name="Rectangle 25"/>
              <p:cNvSpPr>
                <a:spLocks noChangeArrowheads="1"/>
              </p:cNvSpPr>
              <p:nvPr/>
            </p:nvSpPr>
            <p:spPr bwMode="auto">
              <a:xfrm>
                <a:off x="329988" y="4038602"/>
                <a:ext cx="165112" cy="2667001"/>
              </a:xfrm>
              <a:prstGeom prst="rect">
                <a:avLst/>
              </a:prstGeom>
              <a:gradFill rotWithShape="1">
                <a:gsLst>
                  <a:gs pos="0">
                    <a:schemeClr val="bg1">
                      <a:lumMod val="65000"/>
                    </a:schemeClr>
                  </a:gs>
                  <a:gs pos="100000">
                    <a:srgbClr val="FFFFCC"/>
                  </a:gs>
                </a:gsLst>
                <a:lin ang="5400000" scaled="1"/>
              </a:gradFill>
              <a:ln w="9525">
                <a:noFill/>
                <a:miter lim="800000"/>
                <a:headEnd/>
                <a:tailEnd/>
              </a:ln>
              <a:effectLst/>
            </p:spPr>
            <p:txBody>
              <a:bodyPr wrap="none" anchor="ctr"/>
              <a:lstStyle/>
              <a:p>
                <a:pPr>
                  <a:defRPr/>
                </a:pPr>
                <a:endParaRPr lang="fa-IR" sz="1662" kern="0">
                  <a:solidFill>
                    <a:sysClr val="windowText" lastClr="000000"/>
                  </a:solidFill>
                </a:endParaRPr>
              </a:p>
            </p:txBody>
          </p:sp>
          <p:sp>
            <p:nvSpPr>
              <p:cNvPr id="251" name="Rectangle 26"/>
              <p:cNvSpPr>
                <a:spLocks noChangeArrowheads="1"/>
              </p:cNvSpPr>
              <p:nvPr/>
            </p:nvSpPr>
            <p:spPr bwMode="auto">
              <a:xfrm>
                <a:off x="164876" y="6400803"/>
                <a:ext cx="3219681" cy="152400"/>
              </a:xfrm>
              <a:prstGeom prst="rect">
                <a:avLst/>
              </a:prstGeom>
              <a:gradFill rotWithShape="1">
                <a:gsLst>
                  <a:gs pos="0">
                    <a:srgbClr val="FFFFCC"/>
                  </a:gs>
                  <a:gs pos="100000">
                    <a:srgbClr val="FFFFCC">
                      <a:gamma/>
                      <a:shade val="46275"/>
                      <a:invGamma/>
                    </a:srgbClr>
                  </a:gs>
                </a:gsLst>
                <a:lin ang="0" scaled="1"/>
              </a:gradFill>
              <a:ln w="9525">
                <a:noFill/>
                <a:miter lim="800000"/>
                <a:headEnd/>
                <a:tailEnd/>
              </a:ln>
              <a:effectLst/>
            </p:spPr>
            <p:txBody>
              <a:bodyPr wrap="none" anchor="ctr"/>
              <a:lstStyle/>
              <a:p>
                <a:pPr>
                  <a:defRPr/>
                </a:pPr>
                <a:endParaRPr lang="fa-IR" sz="1662" kern="0">
                  <a:solidFill>
                    <a:sysClr val="windowText" lastClr="000000"/>
                  </a:solidFill>
                </a:endParaRPr>
              </a:p>
            </p:txBody>
          </p:sp>
          <p:sp>
            <p:nvSpPr>
              <p:cNvPr id="252" name="Rectangle 27"/>
              <p:cNvSpPr>
                <a:spLocks noChangeArrowheads="1"/>
              </p:cNvSpPr>
              <p:nvPr/>
            </p:nvSpPr>
            <p:spPr bwMode="auto">
              <a:xfrm>
                <a:off x="495100" y="5791203"/>
                <a:ext cx="82556" cy="609600"/>
              </a:xfrm>
              <a:prstGeom prst="rect">
                <a:avLst/>
              </a:prstGeom>
              <a:solidFill>
                <a:srgbClr val="CC9900"/>
              </a:solidFill>
              <a:ln w="9525">
                <a:noFill/>
                <a:miter lim="800000"/>
                <a:headEnd/>
                <a:tailEnd/>
              </a:ln>
              <a:effectLst/>
            </p:spPr>
            <p:txBody>
              <a:bodyPr wrap="none" anchor="ctr"/>
              <a:lstStyle/>
              <a:p>
                <a:pPr>
                  <a:defRPr/>
                </a:pPr>
                <a:endParaRPr lang="fa-IR" sz="1662" kern="0">
                  <a:solidFill>
                    <a:sysClr val="windowText" lastClr="000000"/>
                  </a:solidFill>
                </a:endParaRPr>
              </a:p>
            </p:txBody>
          </p:sp>
          <p:sp>
            <p:nvSpPr>
              <p:cNvPr id="253" name="Rectangle 28"/>
              <p:cNvSpPr>
                <a:spLocks noChangeArrowheads="1"/>
              </p:cNvSpPr>
              <p:nvPr/>
            </p:nvSpPr>
            <p:spPr bwMode="auto">
              <a:xfrm rot="5400000">
                <a:off x="828501" y="6073757"/>
                <a:ext cx="76200" cy="577891"/>
              </a:xfrm>
              <a:prstGeom prst="rect">
                <a:avLst/>
              </a:prstGeom>
              <a:solidFill>
                <a:srgbClr val="CC9900"/>
              </a:solidFill>
              <a:ln w="9525">
                <a:noFill/>
                <a:miter lim="800000"/>
                <a:headEnd/>
                <a:tailEnd/>
              </a:ln>
              <a:effectLst/>
            </p:spPr>
            <p:txBody>
              <a:bodyPr wrap="none" anchor="ctr"/>
              <a:lstStyle/>
              <a:p>
                <a:pPr>
                  <a:defRPr/>
                </a:pPr>
                <a:endParaRPr lang="fa-IR" sz="1662" kern="0">
                  <a:solidFill>
                    <a:sysClr val="windowText" lastClr="000000"/>
                  </a:solidFill>
                </a:endParaRPr>
              </a:p>
            </p:txBody>
          </p:sp>
          <p:sp>
            <p:nvSpPr>
              <p:cNvPr id="254" name="Line 29"/>
              <p:cNvSpPr>
                <a:spLocks noChangeShapeType="1"/>
              </p:cNvSpPr>
              <p:nvPr/>
            </p:nvSpPr>
            <p:spPr bwMode="auto">
              <a:xfrm>
                <a:off x="3384557" y="6477003"/>
                <a:ext cx="1568562" cy="0"/>
              </a:xfrm>
              <a:prstGeom prst="line">
                <a:avLst/>
              </a:prstGeom>
              <a:ln w="12700">
                <a:prstDash val="sysDot"/>
                <a:headEnd/>
                <a:tailEnd/>
              </a:ln>
            </p:spPr>
            <p:style>
              <a:lnRef idx="1">
                <a:schemeClr val="dk1"/>
              </a:lnRef>
              <a:fillRef idx="0">
                <a:schemeClr val="dk1"/>
              </a:fillRef>
              <a:effectRef idx="0">
                <a:schemeClr val="dk1"/>
              </a:effectRef>
              <a:fontRef idx="minor">
                <a:schemeClr val="tx1"/>
              </a:fontRef>
            </p:style>
            <p:txBody>
              <a:bodyPr/>
              <a:lstStyle/>
              <a:p>
                <a:pPr>
                  <a:defRPr/>
                </a:pPr>
                <a:endParaRPr lang="fa-IR" sz="1662" kern="0">
                  <a:solidFill>
                    <a:sysClr val="windowText" lastClr="000000"/>
                  </a:solidFill>
                </a:endParaRPr>
              </a:p>
            </p:txBody>
          </p:sp>
          <p:sp>
            <p:nvSpPr>
              <p:cNvPr id="255" name="Line 30"/>
              <p:cNvSpPr>
                <a:spLocks noChangeShapeType="1"/>
              </p:cNvSpPr>
              <p:nvPr/>
            </p:nvSpPr>
            <p:spPr bwMode="auto">
              <a:xfrm>
                <a:off x="3384557" y="6553203"/>
                <a:ext cx="2559233" cy="0"/>
              </a:xfrm>
              <a:prstGeom prst="line">
                <a:avLst/>
              </a:prstGeom>
              <a:ln w="19050">
                <a:prstDash val="sysDot"/>
                <a:headEnd/>
                <a:tailEnd/>
              </a:ln>
            </p:spPr>
            <p:style>
              <a:lnRef idx="1">
                <a:schemeClr val="accent1"/>
              </a:lnRef>
              <a:fillRef idx="0">
                <a:schemeClr val="accent1"/>
              </a:fillRef>
              <a:effectRef idx="0">
                <a:schemeClr val="accent1"/>
              </a:effectRef>
              <a:fontRef idx="minor">
                <a:schemeClr val="tx1"/>
              </a:fontRef>
            </p:style>
            <p:txBody>
              <a:bodyPr/>
              <a:lstStyle/>
              <a:p>
                <a:pPr>
                  <a:defRPr/>
                </a:pPr>
                <a:endParaRPr lang="fa-IR" sz="1662" kern="0">
                  <a:solidFill>
                    <a:sysClr val="windowText" lastClr="000000"/>
                  </a:solidFill>
                </a:endParaRPr>
              </a:p>
            </p:txBody>
          </p:sp>
          <p:sp>
            <p:nvSpPr>
              <p:cNvPr id="256" name="Line 32"/>
              <p:cNvSpPr>
                <a:spLocks noChangeShapeType="1"/>
              </p:cNvSpPr>
              <p:nvPr/>
            </p:nvSpPr>
            <p:spPr bwMode="auto">
              <a:xfrm flipH="1">
                <a:off x="-236" y="6477003"/>
                <a:ext cx="3384793" cy="0"/>
              </a:xfrm>
              <a:prstGeom prst="line">
                <a:avLst/>
              </a:prstGeom>
              <a:noFill/>
              <a:ln w="22225">
                <a:solidFill>
                  <a:srgbClr val="9383B3"/>
                </a:solidFill>
                <a:prstDash val="sysDot"/>
                <a:round/>
                <a:headEnd/>
                <a:tailEnd/>
              </a:ln>
              <a:effectLst/>
            </p:spPr>
            <p:txBody>
              <a:bodyPr/>
              <a:lstStyle/>
              <a:p>
                <a:pPr>
                  <a:defRPr/>
                </a:pPr>
                <a:endParaRPr lang="fa-IR" sz="1662" kern="0">
                  <a:solidFill>
                    <a:sysClr val="windowText" lastClr="000000"/>
                  </a:solidFill>
                </a:endParaRPr>
              </a:p>
            </p:txBody>
          </p:sp>
          <p:sp>
            <p:nvSpPr>
              <p:cNvPr id="257" name="Line 33"/>
              <p:cNvSpPr>
                <a:spLocks noChangeShapeType="1"/>
              </p:cNvSpPr>
              <p:nvPr/>
            </p:nvSpPr>
            <p:spPr bwMode="auto">
              <a:xfrm flipV="1">
                <a:off x="412544" y="4038602"/>
                <a:ext cx="0" cy="2819401"/>
              </a:xfrm>
              <a:prstGeom prst="line">
                <a:avLst/>
              </a:prstGeom>
              <a:noFill/>
              <a:ln w="22225">
                <a:solidFill>
                  <a:srgbClr val="9383B3"/>
                </a:solidFill>
                <a:prstDash val="sysDot"/>
                <a:round/>
                <a:headEnd/>
                <a:tailEnd/>
              </a:ln>
              <a:effectLst/>
            </p:spPr>
            <p:txBody>
              <a:bodyPr/>
              <a:lstStyle/>
              <a:p>
                <a:pPr>
                  <a:defRPr/>
                </a:pPr>
                <a:endParaRPr lang="fa-IR" sz="1662" kern="0">
                  <a:solidFill>
                    <a:sysClr val="windowText" lastClr="000000"/>
                  </a:solidFill>
                </a:endParaRPr>
              </a:p>
            </p:txBody>
          </p:sp>
          <p:sp>
            <p:nvSpPr>
              <p:cNvPr id="258" name="Line 34"/>
              <p:cNvSpPr>
                <a:spLocks noChangeShapeType="1"/>
              </p:cNvSpPr>
              <p:nvPr/>
            </p:nvSpPr>
            <p:spPr bwMode="auto">
              <a:xfrm flipV="1">
                <a:off x="412544" y="2362202"/>
                <a:ext cx="0" cy="1676400"/>
              </a:xfrm>
              <a:prstGeom prst="line">
                <a:avLst/>
              </a:prstGeom>
              <a:ln w="12700">
                <a:prstDash val="sysDot"/>
                <a:headEnd/>
                <a:tailEnd/>
              </a:ln>
            </p:spPr>
            <p:style>
              <a:lnRef idx="1">
                <a:schemeClr val="dk1"/>
              </a:lnRef>
              <a:fillRef idx="0">
                <a:schemeClr val="dk1"/>
              </a:fillRef>
              <a:effectRef idx="0">
                <a:schemeClr val="dk1"/>
              </a:effectRef>
              <a:fontRef idx="minor">
                <a:schemeClr val="tx1"/>
              </a:fontRef>
            </p:style>
            <p:txBody>
              <a:bodyPr/>
              <a:lstStyle/>
              <a:p>
                <a:pPr>
                  <a:defRPr/>
                </a:pPr>
                <a:endParaRPr lang="fa-IR" sz="1662" kern="0">
                  <a:solidFill>
                    <a:sysClr val="windowText" lastClr="000000"/>
                  </a:solidFill>
                </a:endParaRPr>
              </a:p>
            </p:txBody>
          </p:sp>
          <p:sp>
            <p:nvSpPr>
              <p:cNvPr id="259" name="Line 35"/>
              <p:cNvSpPr>
                <a:spLocks noChangeShapeType="1"/>
              </p:cNvSpPr>
              <p:nvPr/>
            </p:nvSpPr>
            <p:spPr bwMode="auto">
              <a:xfrm flipV="1">
                <a:off x="329988" y="1676402"/>
                <a:ext cx="0" cy="2362200"/>
              </a:xfrm>
              <a:prstGeom prst="line">
                <a:avLst/>
              </a:prstGeom>
              <a:ln w="19050">
                <a:prstDash val="sysDot"/>
                <a:headEnd/>
                <a:tailEnd/>
              </a:ln>
            </p:spPr>
            <p:style>
              <a:lnRef idx="1">
                <a:schemeClr val="accent1"/>
              </a:lnRef>
              <a:fillRef idx="0">
                <a:schemeClr val="accent1"/>
              </a:fillRef>
              <a:effectRef idx="0">
                <a:schemeClr val="accent1"/>
              </a:effectRef>
              <a:fontRef idx="minor">
                <a:schemeClr val="tx1"/>
              </a:fontRef>
            </p:style>
            <p:txBody>
              <a:bodyPr/>
              <a:lstStyle/>
              <a:p>
                <a:pPr>
                  <a:defRPr/>
                </a:pPr>
                <a:endParaRPr lang="fa-IR" sz="1662" kern="0">
                  <a:solidFill>
                    <a:sysClr val="windowText" lastClr="000000"/>
                  </a:solidFill>
                </a:endParaRPr>
              </a:p>
            </p:txBody>
          </p:sp>
        </p:grpSp>
        <p:grpSp>
          <p:nvGrpSpPr>
            <p:cNvPr id="5" name="Group 15"/>
            <p:cNvGrpSpPr/>
            <p:nvPr/>
          </p:nvGrpSpPr>
          <p:grpSpPr>
            <a:xfrm>
              <a:off x="67432" y="538679"/>
              <a:ext cx="5218950" cy="3318948"/>
              <a:chOff x="73051" y="538679"/>
              <a:chExt cx="5653862" cy="3318948"/>
            </a:xfrm>
          </p:grpSpPr>
          <p:sp>
            <p:nvSpPr>
              <p:cNvPr id="7" name="Rectangle 6"/>
              <p:cNvSpPr/>
              <p:nvPr/>
            </p:nvSpPr>
            <p:spPr>
              <a:xfrm>
                <a:off x="1824455" y="538679"/>
                <a:ext cx="3902458" cy="407750"/>
              </a:xfrm>
              <a:prstGeom prst="rect">
                <a:avLst/>
              </a:prstGeom>
            </p:spPr>
            <p:txBody>
              <a:bodyPr wrap="none">
                <a:spAutoFit/>
              </a:bodyPr>
              <a:lstStyle/>
              <a:p>
                <a:pPr>
                  <a:defRPr/>
                </a:pPr>
                <a:r>
                  <a:rPr lang="en-US" sz="1846" b="1" kern="0" dirty="0">
                    <a:ln w="10541" cmpd="sng">
                      <a:solidFill>
                        <a:srgbClr val="EAEAEA">
                          <a:shade val="88000"/>
                          <a:satMod val="110000"/>
                        </a:srgbClr>
                      </a:solidFill>
                      <a:prstDash val="solid"/>
                    </a:ln>
                    <a:gradFill>
                      <a:gsLst>
                        <a:gs pos="0">
                          <a:srgbClr val="EAEAEA">
                            <a:tint val="40000"/>
                            <a:satMod val="250000"/>
                          </a:srgbClr>
                        </a:gs>
                        <a:gs pos="9000">
                          <a:srgbClr val="EAEAEA">
                            <a:tint val="52000"/>
                            <a:satMod val="300000"/>
                          </a:srgbClr>
                        </a:gs>
                        <a:gs pos="50000">
                          <a:srgbClr val="EAEAEA">
                            <a:shade val="20000"/>
                            <a:satMod val="300000"/>
                          </a:srgbClr>
                        </a:gs>
                        <a:gs pos="79000">
                          <a:srgbClr val="EAEAEA">
                            <a:tint val="52000"/>
                            <a:satMod val="300000"/>
                          </a:srgbClr>
                        </a:gs>
                        <a:gs pos="100000">
                          <a:srgbClr val="EAEAEA">
                            <a:tint val="40000"/>
                            <a:satMod val="250000"/>
                          </a:srgbClr>
                        </a:gs>
                      </a:gsLst>
                      <a:lin ang="5400000"/>
                    </a:gradFill>
                    <a:latin typeface="BankGothic Lt BT" pitchFamily="34" charset="0"/>
                  </a:rPr>
                  <a:t>(</a:t>
                </a:r>
                <a:r>
                  <a:rPr lang="en-US" sz="1846" b="1" kern="0" dirty="0" err="1">
                    <a:ln w="10541" cmpd="sng">
                      <a:solidFill>
                        <a:srgbClr val="EAEAEA">
                          <a:shade val="88000"/>
                          <a:satMod val="110000"/>
                        </a:srgbClr>
                      </a:solidFill>
                      <a:prstDash val="solid"/>
                    </a:ln>
                    <a:gradFill>
                      <a:gsLst>
                        <a:gs pos="0">
                          <a:srgbClr val="EAEAEA">
                            <a:tint val="40000"/>
                            <a:satMod val="250000"/>
                          </a:srgbClr>
                        </a:gs>
                        <a:gs pos="9000">
                          <a:srgbClr val="EAEAEA">
                            <a:tint val="52000"/>
                            <a:satMod val="300000"/>
                          </a:srgbClr>
                        </a:gs>
                        <a:gs pos="50000">
                          <a:srgbClr val="EAEAEA">
                            <a:shade val="20000"/>
                            <a:satMod val="300000"/>
                          </a:srgbClr>
                        </a:gs>
                        <a:gs pos="79000">
                          <a:srgbClr val="EAEAEA">
                            <a:tint val="52000"/>
                            <a:satMod val="300000"/>
                          </a:srgbClr>
                        </a:gs>
                        <a:gs pos="100000">
                          <a:srgbClr val="EAEAEA">
                            <a:tint val="40000"/>
                            <a:satMod val="250000"/>
                          </a:srgbClr>
                        </a:gs>
                      </a:gsLst>
                      <a:lin ang="5400000"/>
                    </a:gradFill>
                    <a:latin typeface="BankGothic Lt BT" pitchFamily="34" charset="0"/>
                  </a:rPr>
                  <a:t>beinolharamein</a:t>
                </a:r>
                <a:r>
                  <a:rPr lang="en-US" sz="1846" b="1" kern="0" dirty="0">
                    <a:ln w="10541" cmpd="sng">
                      <a:solidFill>
                        <a:srgbClr val="EAEAEA">
                          <a:shade val="88000"/>
                          <a:satMod val="110000"/>
                        </a:srgbClr>
                      </a:solidFill>
                      <a:prstDash val="solid"/>
                    </a:ln>
                    <a:gradFill>
                      <a:gsLst>
                        <a:gs pos="0">
                          <a:srgbClr val="EAEAEA">
                            <a:tint val="40000"/>
                            <a:satMod val="250000"/>
                          </a:srgbClr>
                        </a:gs>
                        <a:gs pos="9000">
                          <a:srgbClr val="EAEAEA">
                            <a:tint val="52000"/>
                            <a:satMod val="300000"/>
                          </a:srgbClr>
                        </a:gs>
                        <a:gs pos="50000">
                          <a:srgbClr val="EAEAEA">
                            <a:shade val="20000"/>
                            <a:satMod val="300000"/>
                          </a:srgbClr>
                        </a:gs>
                        <a:gs pos="79000">
                          <a:srgbClr val="EAEAEA">
                            <a:tint val="52000"/>
                            <a:satMod val="300000"/>
                          </a:srgbClr>
                        </a:gs>
                        <a:gs pos="100000">
                          <a:srgbClr val="EAEAEA">
                            <a:tint val="40000"/>
                            <a:satMod val="250000"/>
                          </a:srgbClr>
                        </a:gs>
                      </a:gsLst>
                      <a:lin ang="5400000"/>
                    </a:gradFill>
                    <a:latin typeface="BankGothic Lt BT" pitchFamily="34" charset="0"/>
                  </a:rPr>
                  <a:t> of shiraz)</a:t>
                </a:r>
                <a:endParaRPr lang="fa-IR" sz="1846" b="1" kern="0" dirty="0">
                  <a:ln w="10541" cmpd="sng">
                    <a:solidFill>
                      <a:srgbClr val="EAEAEA">
                        <a:shade val="88000"/>
                        <a:satMod val="110000"/>
                      </a:srgbClr>
                    </a:solidFill>
                    <a:prstDash val="solid"/>
                  </a:ln>
                  <a:gradFill>
                    <a:gsLst>
                      <a:gs pos="0">
                        <a:srgbClr val="EAEAEA">
                          <a:tint val="40000"/>
                          <a:satMod val="250000"/>
                        </a:srgbClr>
                      </a:gs>
                      <a:gs pos="9000">
                        <a:srgbClr val="EAEAEA">
                          <a:tint val="52000"/>
                          <a:satMod val="300000"/>
                        </a:srgbClr>
                      </a:gs>
                      <a:gs pos="50000">
                        <a:srgbClr val="EAEAEA">
                          <a:shade val="20000"/>
                          <a:satMod val="300000"/>
                        </a:srgbClr>
                      </a:gs>
                      <a:gs pos="79000">
                        <a:srgbClr val="EAEAEA">
                          <a:tint val="52000"/>
                          <a:satMod val="300000"/>
                        </a:srgbClr>
                      </a:gs>
                      <a:gs pos="100000">
                        <a:srgbClr val="EAEAEA">
                          <a:tint val="40000"/>
                          <a:satMod val="250000"/>
                        </a:srgbClr>
                      </a:gs>
                    </a:gsLst>
                    <a:lin ang="5400000"/>
                  </a:gradFill>
                  <a:latin typeface="BankGothic Lt BT" pitchFamily="34" charset="0"/>
                </a:endParaRPr>
              </a:p>
            </p:txBody>
          </p:sp>
          <p:sp>
            <p:nvSpPr>
              <p:cNvPr id="8" name="Rectangle 7"/>
              <p:cNvSpPr/>
              <p:nvPr/>
            </p:nvSpPr>
            <p:spPr>
              <a:xfrm rot="16200000">
                <a:off x="-1131431" y="2276027"/>
                <a:ext cx="2786082" cy="377118"/>
              </a:xfrm>
              <a:prstGeom prst="rect">
                <a:avLst/>
              </a:prstGeom>
            </p:spPr>
            <p:txBody>
              <a:bodyPr wrap="square">
                <a:spAutoFit/>
                <a:scene3d>
                  <a:camera prst="orthographicFront"/>
                  <a:lightRig rig="glow" dir="tl">
                    <a:rot lat="0" lon="0" rev="5400000"/>
                  </a:lightRig>
                </a:scene3d>
                <a:sp3d contourW="12700">
                  <a:bevelT w="25400" h="25400"/>
                  <a:contourClr>
                    <a:schemeClr val="accent6">
                      <a:shade val="73000"/>
                    </a:schemeClr>
                  </a:contourClr>
                </a:sp3d>
              </a:bodyPr>
              <a:lstStyle/>
              <a:p>
                <a:pPr algn="ctr"/>
                <a:r>
                  <a:rPr lang="fa-IR" sz="1662" b="1" dirty="0">
                    <a:ln w="11430"/>
                    <a:gradFill>
                      <a:gsLst>
                        <a:gs pos="0">
                          <a:srgbClr val="555555">
                            <a:tint val="90000"/>
                            <a:satMod val="120000"/>
                          </a:srgbClr>
                        </a:gs>
                        <a:gs pos="25000">
                          <a:srgbClr val="555555">
                            <a:tint val="93000"/>
                            <a:satMod val="120000"/>
                          </a:srgbClr>
                        </a:gs>
                        <a:gs pos="50000">
                          <a:srgbClr val="555555">
                            <a:shade val="89000"/>
                            <a:satMod val="110000"/>
                          </a:srgbClr>
                        </a:gs>
                        <a:gs pos="75000">
                          <a:srgbClr val="555555">
                            <a:tint val="93000"/>
                            <a:satMod val="120000"/>
                          </a:srgbClr>
                        </a:gs>
                        <a:gs pos="100000">
                          <a:srgbClr val="555555">
                            <a:tint val="90000"/>
                            <a:satMod val="120000"/>
                          </a:srgbClr>
                        </a:gs>
                      </a:gsLst>
                      <a:lin ang="5400000"/>
                    </a:gradFill>
                    <a:effectLst>
                      <a:outerShdw blurRad="80000" dist="40000" dir="5040000" algn="tl">
                        <a:srgbClr val="000000">
                          <a:alpha val="30000"/>
                        </a:srgbClr>
                      </a:outerShdw>
                    </a:effectLst>
                    <a:cs typeface="B Kamran" pitchFamily="2" charset="-78"/>
                  </a:rPr>
                  <a:t>بین الحرمین شیراز</a:t>
                </a:r>
              </a:p>
            </p:txBody>
          </p:sp>
        </p:grpSp>
        <p:pic>
          <p:nvPicPr>
            <p:cNvPr id="235" name="Picture 6" descr="شاهچراغ؛ شیراز؛ عکس از آنوبانینی">
              <a:hlinkClick r:id="rId3"/>
            </p:cNvPr>
            <p:cNvPicPr>
              <a:picLocks noChangeAspect="1" noChangeArrowheads="1"/>
            </p:cNvPicPr>
            <p:nvPr/>
          </p:nvPicPr>
          <p:blipFill>
            <a:blip r:embed="rId4">
              <a:clrChange>
                <a:clrFrom>
                  <a:srgbClr val="03030F"/>
                </a:clrFrom>
                <a:clrTo>
                  <a:srgbClr val="03030F">
                    <a:alpha val="0"/>
                  </a:srgbClr>
                </a:clrTo>
              </a:clrChange>
            </a:blip>
            <a:srcRect/>
            <a:stretch>
              <a:fillRect/>
            </a:stretch>
          </p:blipFill>
          <p:spPr bwMode="auto">
            <a:xfrm>
              <a:off x="7212343" y="285728"/>
              <a:ext cx="1931657" cy="1191187"/>
            </a:xfrm>
            <a:prstGeom prst="rect">
              <a:avLst/>
            </a:prstGeom>
            <a:ln>
              <a:noFill/>
            </a:ln>
            <a:effectLst>
              <a:outerShdw blurRad="50800" dist="38100" dir="2700000" algn="tl" rotWithShape="0">
                <a:prstClr val="black">
                  <a:alpha val="40000"/>
                </a:prstClr>
              </a:outerShdw>
              <a:softEdge rad="63500"/>
            </a:effectLst>
          </p:spPr>
        </p:pic>
        <p:pic>
          <p:nvPicPr>
            <p:cNvPr id="1028" name="Picture 4" descr="E:\baft farsoode\ax\pic\shahchw.jpg"/>
            <p:cNvPicPr>
              <a:picLocks noChangeAspect="1" noChangeArrowheads="1"/>
            </p:cNvPicPr>
            <p:nvPr/>
          </p:nvPicPr>
          <p:blipFill>
            <a:blip r:embed="rId5" cstate="screen">
              <a:clrChange>
                <a:clrFrom>
                  <a:srgbClr val="BEE2FA"/>
                </a:clrFrom>
                <a:clrTo>
                  <a:srgbClr val="BEE2FA">
                    <a:alpha val="0"/>
                  </a:srgbClr>
                </a:clrTo>
              </a:clrChange>
              <a:extLst>
                <a:ext uri="{28A0092B-C50C-407E-A947-70E740481C1C}">
                  <a14:useLocalDpi xmlns:a14="http://schemas.microsoft.com/office/drawing/2010/main"/>
                </a:ext>
              </a:extLst>
            </a:blip>
            <a:srcRect/>
            <a:stretch>
              <a:fillRect/>
            </a:stretch>
          </p:blipFill>
          <p:spPr bwMode="auto">
            <a:xfrm>
              <a:off x="0" y="0"/>
              <a:ext cx="1813436" cy="1464431"/>
            </a:xfrm>
            <a:prstGeom prst="rect">
              <a:avLst/>
            </a:prstGeom>
            <a:ln>
              <a:noFill/>
            </a:ln>
            <a:effectLst>
              <a:outerShdw blurRad="50800" dist="38100" dir="2700000" algn="tl" rotWithShape="0">
                <a:prstClr val="black">
                  <a:alpha val="40000"/>
                </a:prstClr>
              </a:outerShdw>
              <a:softEdge rad="63500"/>
            </a:effectLst>
          </p:spPr>
        </p:pic>
        <p:cxnSp>
          <p:nvCxnSpPr>
            <p:cNvPr id="263" name="Straight Connector 262"/>
            <p:cNvCxnSpPr/>
            <p:nvPr/>
          </p:nvCxnSpPr>
          <p:spPr bwMode="auto">
            <a:xfrm rot="5400000">
              <a:off x="-1535949" y="4179099"/>
              <a:ext cx="4071966" cy="1588"/>
            </a:xfrm>
            <a:prstGeom prst="line">
              <a:avLst/>
            </a:prstGeom>
            <a:ln cmpd="dbl">
              <a:solidFill>
                <a:srgbClr val="D1D1D1"/>
              </a:solidFill>
              <a:prstDash val="solid"/>
              <a:headEnd type="none" w="sm" len="sm"/>
              <a:tailEnd type="none" w="sm" len="sm"/>
            </a:ln>
          </p:spPr>
          <p:style>
            <a:lnRef idx="3">
              <a:schemeClr val="accent1"/>
            </a:lnRef>
            <a:fillRef idx="0">
              <a:schemeClr val="accent1"/>
            </a:fillRef>
            <a:effectRef idx="2">
              <a:schemeClr val="accent1"/>
            </a:effectRef>
            <a:fontRef idx="minor">
              <a:schemeClr val="tx1"/>
            </a:fontRef>
          </p:style>
        </p:cxnSp>
      </p:grpSp>
      <p:sp>
        <p:nvSpPr>
          <p:cNvPr id="266" name="Rectangle 265"/>
          <p:cNvSpPr/>
          <p:nvPr/>
        </p:nvSpPr>
        <p:spPr bwMode="auto">
          <a:xfrm>
            <a:off x="785786" y="1780431"/>
            <a:ext cx="8143932" cy="3033367"/>
          </a:xfrm>
          <a:prstGeom prst="rect">
            <a:avLst/>
          </a:prstGeom>
          <a:solidFill>
            <a:schemeClr val="accent1">
              <a:alpha val="70000"/>
            </a:schemeClr>
          </a:solidFill>
          <a:ln w="12700" cap="sq" cmpd="sng" algn="ctr">
            <a:noFill/>
            <a:prstDash val="solid"/>
            <a:round/>
            <a:headEnd type="none" w="sm" len="sm"/>
            <a:tailEnd type="none" w="sm" len="sm"/>
          </a:ln>
          <a:effectLst>
            <a:softEdge rad="635000"/>
          </a:effectLst>
        </p:spPr>
        <p:txBody>
          <a:bodyPr vert="horz" wrap="square" lIns="84406" tIns="42203" rIns="84406" bIns="42203" numCol="1" rtlCol="1" anchor="t" anchorCtr="0" compatLnSpc="1">
            <a:prstTxWarp prst="textNoShape">
              <a:avLst/>
            </a:prstTxWarp>
          </a:bodyPr>
          <a:lstStyle/>
          <a:p>
            <a:pPr algn="l" rtl="0" fontAlgn="base">
              <a:spcBef>
                <a:spcPct val="0"/>
              </a:spcBef>
              <a:spcAft>
                <a:spcPct val="0"/>
              </a:spcAft>
            </a:pPr>
            <a:endParaRPr kumimoji="1" lang="fa-IR" sz="2215">
              <a:solidFill>
                <a:srgbClr val="000000"/>
              </a:solidFill>
              <a:latin typeface="Times New Roman" pitchFamily="18" charset="0"/>
            </a:endParaRPr>
          </a:p>
        </p:txBody>
      </p:sp>
      <p:pic>
        <p:nvPicPr>
          <p:cNvPr id="24" name="Picture 2" descr="PLAN050912"/>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945207" y="2260536"/>
            <a:ext cx="7913073" cy="3353193"/>
          </a:xfrm>
          <a:prstGeom prst="round2DiagRect">
            <a:avLst>
              <a:gd name="adj1" fmla="val 16667"/>
              <a:gd name="adj2" fmla="val 0"/>
            </a:avLst>
          </a:prstGeom>
          <a:ln w="63500" cap="sq">
            <a:solidFill>
              <a:srgbClr val="FFFFFF"/>
            </a:solidFill>
            <a:miter lim="800000"/>
          </a:ln>
          <a:effectLst>
            <a:outerShdw blurRad="254000" algn="tl" rotWithShape="0">
              <a:srgbClr val="000000">
                <a:alpha val="43000"/>
              </a:srgbClr>
            </a:outerShdw>
            <a:reflection blurRad="6350" stA="50000" endA="300" endPos="55500" dist="50800" dir="5400000" sy="-100000" algn="bl" rotWithShape="0"/>
          </a:effectLst>
        </p:spPr>
      </p:pic>
      <p:grpSp>
        <p:nvGrpSpPr>
          <p:cNvPr id="25" name="Group 6"/>
          <p:cNvGrpSpPr>
            <a:grpSpLocks/>
          </p:cNvGrpSpPr>
          <p:nvPr/>
        </p:nvGrpSpPr>
        <p:grpSpPr bwMode="auto">
          <a:xfrm>
            <a:off x="3368751" y="2044204"/>
            <a:ext cx="2210323" cy="3894742"/>
            <a:chOff x="1669" y="0"/>
            <a:chExt cx="1609" cy="4320"/>
          </a:xfrm>
        </p:grpSpPr>
        <p:sp>
          <p:nvSpPr>
            <p:cNvPr id="26" name="Text Box 7"/>
            <p:cNvSpPr txBox="1">
              <a:spLocks noChangeArrowheads="1"/>
            </p:cNvSpPr>
            <p:nvPr/>
          </p:nvSpPr>
          <p:spPr bwMode="auto">
            <a:xfrm>
              <a:off x="1985" y="657"/>
              <a:ext cx="707" cy="396"/>
            </a:xfrm>
            <a:prstGeom prst="rect">
              <a:avLst/>
            </a:prstGeom>
            <a:noFill/>
            <a:ln w="9525">
              <a:noFill/>
              <a:miter lim="800000"/>
              <a:headEnd/>
              <a:tailEnd/>
            </a:ln>
            <a:effectLst/>
          </p:spPr>
          <p:txBody>
            <a:bodyPr wrap="none" lIns="99937" tIns="49968" rIns="99937" bIns="49968">
              <a:spAutoFit/>
            </a:bodyPr>
            <a:lstStyle/>
            <a:p>
              <a:pPr defTabSz="843914">
                <a:defRPr/>
              </a:pPr>
              <a:r>
                <a:rPr lang="en-US" sz="1662" b="1" kern="0"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ZONE 2</a:t>
              </a:r>
            </a:p>
          </p:txBody>
        </p:sp>
        <p:sp>
          <p:nvSpPr>
            <p:cNvPr id="27" name="Rectangle 8"/>
            <p:cNvSpPr>
              <a:spLocks noChangeArrowheads="1"/>
            </p:cNvSpPr>
            <p:nvPr/>
          </p:nvSpPr>
          <p:spPr bwMode="auto">
            <a:xfrm>
              <a:off x="1669" y="0"/>
              <a:ext cx="1609" cy="4320"/>
            </a:xfrm>
            <a:prstGeom prst="rect">
              <a:avLst/>
            </a:prstGeom>
            <a:noFill/>
            <a:ln w="57150" cmpd="thinThick">
              <a:solidFill>
                <a:sysClr val="windowText" lastClr="000000"/>
              </a:solidFill>
              <a:miter lim="800000"/>
              <a:headEnd/>
              <a:tailEnd/>
            </a:ln>
            <a:effectLst/>
          </p:spPr>
          <p:txBody>
            <a:bodyPr wrap="none" anchor="ctr"/>
            <a:lstStyle/>
            <a:p>
              <a:pPr>
                <a:defRPr/>
              </a:pPr>
              <a:endParaRPr lang="fa-IR" sz="1662" kern="0">
                <a:solidFill>
                  <a:sysClr val="windowText" lastClr="000000"/>
                </a:solidFill>
              </a:endParaRPr>
            </a:p>
          </p:txBody>
        </p:sp>
      </p:grpSp>
      <p:sp>
        <p:nvSpPr>
          <p:cNvPr id="28" name="Rectangle 27"/>
          <p:cNvSpPr/>
          <p:nvPr/>
        </p:nvSpPr>
        <p:spPr>
          <a:xfrm>
            <a:off x="6026783" y="901802"/>
            <a:ext cx="1122423" cy="490134"/>
          </a:xfrm>
          <a:prstGeom prst="rect">
            <a:avLst/>
          </a:prstGeom>
        </p:spPr>
        <p:txBody>
          <a:bodyPr wrap="none">
            <a:spAutoFit/>
          </a:bodyPr>
          <a:lstStyle/>
          <a:p>
            <a:pPr algn="justLow"/>
            <a:r>
              <a:rPr lang="en-US" sz="2585" b="1" dirty="0">
                <a:ln w="12700">
                  <a:solidFill>
                    <a:srgbClr val="000000">
                      <a:satMod val="155000"/>
                    </a:srgbClr>
                  </a:solidFill>
                  <a:prstDash val="solid"/>
                </a:ln>
                <a:blipFill>
                  <a:blip r:embed="rId7"/>
                  <a:tile tx="0" ty="0" sx="100000" sy="100000" flip="none" algn="tl"/>
                </a:blipFill>
                <a:effectLst>
                  <a:outerShdw blurRad="41275" dist="20320" dir="1800000" algn="tl" rotWithShape="0">
                    <a:srgbClr val="000000">
                      <a:alpha val="40000"/>
                    </a:srgbClr>
                  </a:outerShdw>
                  <a:reflection blurRad="6350" stA="60000" endA="900" endPos="60000" dist="29997" dir="5400000" sy="-100000" algn="bl" rotWithShape="0"/>
                </a:effectLst>
                <a:cs typeface="B Aria" pitchFamily="2" charset="-78"/>
              </a:rPr>
              <a:t>zone2</a:t>
            </a:r>
            <a:endParaRPr lang="fa-IR" sz="2585" b="1" dirty="0">
              <a:ln w="12700">
                <a:solidFill>
                  <a:srgbClr val="000000">
                    <a:satMod val="155000"/>
                  </a:srgbClr>
                </a:solidFill>
                <a:prstDash val="solid"/>
              </a:ln>
              <a:blipFill>
                <a:blip r:embed="rId7"/>
                <a:tile tx="0" ty="0" sx="100000" sy="100000" flip="none" algn="tl"/>
              </a:blipFill>
              <a:effectLst>
                <a:outerShdw blurRad="41275" dist="20320" dir="1800000" algn="tl" rotWithShape="0">
                  <a:srgbClr val="000000">
                    <a:alpha val="40000"/>
                  </a:srgbClr>
                </a:outerShdw>
                <a:reflection blurRad="6350" stA="60000" endA="900" endPos="60000" dist="29997" dir="5400000" sy="-100000" algn="bl" rotWithShape="0"/>
              </a:effectLst>
              <a:cs typeface="B Aria" pitchFamily="2" charset="-78"/>
            </a:endParaRPr>
          </a:p>
        </p:txBody>
      </p:sp>
      <p:sp>
        <p:nvSpPr>
          <p:cNvPr id="29" name="Rectangle 28"/>
          <p:cNvSpPr/>
          <p:nvPr/>
        </p:nvSpPr>
        <p:spPr bwMode="auto">
          <a:xfrm>
            <a:off x="5231428" y="2176087"/>
            <a:ext cx="3758738" cy="3494967"/>
          </a:xfrm>
          <a:prstGeom prst="rect">
            <a:avLst/>
          </a:prstGeom>
          <a:solidFill>
            <a:schemeClr val="accent1">
              <a:alpha val="70000"/>
            </a:schemeClr>
          </a:solidFill>
          <a:ln w="12700" cap="sq" cmpd="sng" algn="ctr">
            <a:noFill/>
            <a:prstDash val="solid"/>
            <a:round/>
            <a:headEnd type="none" w="sm" len="sm"/>
            <a:tailEnd type="none" w="sm" len="sm"/>
          </a:ln>
          <a:effectLst>
            <a:softEdge rad="635000"/>
          </a:effectLst>
        </p:spPr>
        <p:txBody>
          <a:bodyPr vert="horz" wrap="square" lIns="84406" tIns="42203" rIns="84406" bIns="42203" numCol="1" rtlCol="1" anchor="t" anchorCtr="0" compatLnSpc="1">
            <a:prstTxWarp prst="textNoShape">
              <a:avLst/>
            </a:prstTxWarp>
          </a:bodyPr>
          <a:lstStyle/>
          <a:p>
            <a:pPr algn="l" rtl="0" fontAlgn="base">
              <a:spcBef>
                <a:spcPct val="0"/>
              </a:spcBef>
              <a:spcAft>
                <a:spcPct val="0"/>
              </a:spcAft>
            </a:pPr>
            <a:endParaRPr kumimoji="1" lang="fa-IR" sz="2215">
              <a:solidFill>
                <a:srgbClr val="000000"/>
              </a:solidFill>
              <a:latin typeface="Times New Roman" pitchFamily="18" charset="0"/>
            </a:endParaRPr>
          </a:p>
        </p:txBody>
      </p:sp>
      <p:sp>
        <p:nvSpPr>
          <p:cNvPr id="30" name="TextBox 29"/>
          <p:cNvSpPr txBox="1"/>
          <p:nvPr/>
        </p:nvSpPr>
        <p:spPr>
          <a:xfrm>
            <a:off x="5099543" y="2571744"/>
            <a:ext cx="3758742" cy="2394310"/>
          </a:xfrm>
          <a:prstGeom prst="rect">
            <a:avLst/>
          </a:prstGeom>
          <a:noFill/>
        </p:spPr>
        <p:txBody>
          <a:bodyPr wrap="square" rtlCol="1">
            <a:spAutoFit/>
          </a:bodyPr>
          <a:lstStyle/>
          <a:p>
            <a:pPr marL="316531" marR="831187" indent="-316531" algn="just">
              <a:lnSpc>
                <a:spcPct val="150000"/>
              </a:lnSpc>
              <a:spcAft>
                <a:spcPts val="554"/>
              </a:spcAft>
              <a:tabLst>
                <a:tab pos="588513" algn="l"/>
                <a:tab pos="422041" algn="l"/>
              </a:tabLst>
            </a:pPr>
            <a:r>
              <a:rPr lang="fa-IR" sz="1108" dirty="0">
                <a:solidFill>
                  <a:srgbClr val="5F5F5F">
                    <a:lumMod val="50000"/>
                  </a:srgbClr>
                </a:solidFill>
                <a:latin typeface="Times New Roman"/>
                <a:ea typeface="Times New Roman"/>
                <a:cs typeface="B Bardiya" pitchFamily="2" charset="-78"/>
              </a:rPr>
              <a:t>از تاریخ صدور پروانه ساختمان (1385/07/02) تاکنون علاوه بر اتمام طراحی مرحله دوم شامل تهیه نقشه های اجرایی سازه، معماری، تأسیسات مکانیکی و برقی، نسبت به تجهیز کارگاه، زهکشی و بهسازی خاک اقدام و مقابر نبش کوچه لشکری با شمع ها و سرشمع های بتنی مسلح و نیز دیوارهای جداره گودبرداری با شمع های بتنی مسلح و گابیون و پلاستر سیمانی مسلح تثبیت گردیده است عملیات بتن ریزی سازه در حال اجرا می باشد و پیشرفت آن به میزان 85  درصد است</a:t>
            </a:r>
          </a:p>
        </p:txBody>
      </p:sp>
    </p:spTree>
    <p:extLst>
      <p:ext uri="{BB962C8B-B14F-4D97-AF65-F5344CB8AC3E}">
        <p14:creationId xmlns:p14="http://schemas.microsoft.com/office/powerpoint/2010/main" val="1097955704"/>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66"/>
          <p:cNvGrpSpPr/>
          <p:nvPr/>
        </p:nvGrpSpPr>
        <p:grpSpPr>
          <a:xfrm>
            <a:off x="0" y="263769"/>
            <a:ext cx="9144000" cy="6327790"/>
            <a:chOff x="0" y="0"/>
            <a:chExt cx="9144000" cy="6855106"/>
          </a:xfrm>
        </p:grpSpPr>
        <p:pic>
          <p:nvPicPr>
            <p:cNvPr id="3" name="Picture 2" descr="E:\baft farsoode\ax\pic\bird%20view.jpg"/>
            <p:cNvPicPr>
              <a:picLocks noChangeAspect="1" noChangeArrowheads="1"/>
            </p:cNvPicPr>
            <p:nvPr/>
          </p:nvPicPr>
          <p:blipFill>
            <a:blip r:embed="rId2">
              <a:clrChange>
                <a:clrFrom>
                  <a:srgbClr val="000000"/>
                </a:clrFrom>
                <a:clrTo>
                  <a:srgbClr val="000000">
                    <a:alpha val="0"/>
                  </a:srgbClr>
                </a:clrTo>
              </a:clrChange>
              <a:duotone>
                <a:schemeClr val="accent6">
                  <a:shade val="45000"/>
                  <a:satMod val="135000"/>
                </a:schemeClr>
                <a:prstClr val="white"/>
              </a:duotone>
              <a:lum bright="20000" contrast="-75000"/>
            </a:blip>
            <a:srcRect/>
            <a:stretch>
              <a:fillRect/>
            </a:stretch>
          </p:blipFill>
          <p:spPr bwMode="auto">
            <a:xfrm>
              <a:off x="0" y="2694698"/>
              <a:ext cx="9144000" cy="4160408"/>
            </a:xfrm>
            <a:prstGeom prst="rect">
              <a:avLst/>
            </a:prstGeom>
            <a:ln>
              <a:noFill/>
            </a:ln>
            <a:effectLst>
              <a:outerShdw blurRad="50800" dist="50800" dir="2700000" algn="tl" rotWithShape="0">
                <a:schemeClr val="tx1">
                  <a:alpha val="40000"/>
                </a:schemeClr>
              </a:outerShdw>
            </a:effectLst>
          </p:spPr>
        </p:pic>
        <p:grpSp>
          <p:nvGrpSpPr>
            <p:cNvPr id="4" name="Group 259"/>
            <p:cNvGrpSpPr/>
            <p:nvPr/>
          </p:nvGrpSpPr>
          <p:grpSpPr>
            <a:xfrm flipV="1">
              <a:off x="271048" y="857232"/>
              <a:ext cx="5944026" cy="4143404"/>
              <a:chOff x="-236" y="1676402"/>
              <a:chExt cx="5944026" cy="5181601"/>
            </a:xfrm>
          </p:grpSpPr>
          <p:sp>
            <p:nvSpPr>
              <p:cNvPr id="250" name="Rectangle 25"/>
              <p:cNvSpPr>
                <a:spLocks noChangeArrowheads="1"/>
              </p:cNvSpPr>
              <p:nvPr/>
            </p:nvSpPr>
            <p:spPr bwMode="auto">
              <a:xfrm>
                <a:off x="329988" y="4038602"/>
                <a:ext cx="165112" cy="2667001"/>
              </a:xfrm>
              <a:prstGeom prst="rect">
                <a:avLst/>
              </a:prstGeom>
              <a:gradFill rotWithShape="1">
                <a:gsLst>
                  <a:gs pos="0">
                    <a:schemeClr val="bg1">
                      <a:lumMod val="65000"/>
                    </a:schemeClr>
                  </a:gs>
                  <a:gs pos="100000">
                    <a:srgbClr val="FFFFCC"/>
                  </a:gs>
                </a:gsLst>
                <a:lin ang="5400000" scaled="1"/>
              </a:gradFill>
              <a:ln w="9525">
                <a:noFill/>
                <a:miter lim="800000"/>
                <a:headEnd/>
                <a:tailEnd/>
              </a:ln>
              <a:effectLst/>
            </p:spPr>
            <p:txBody>
              <a:bodyPr wrap="none" anchor="ctr"/>
              <a:lstStyle/>
              <a:p>
                <a:pPr>
                  <a:defRPr/>
                </a:pPr>
                <a:endParaRPr lang="fa-IR" sz="1662" kern="0">
                  <a:solidFill>
                    <a:sysClr val="windowText" lastClr="000000"/>
                  </a:solidFill>
                </a:endParaRPr>
              </a:p>
            </p:txBody>
          </p:sp>
          <p:sp>
            <p:nvSpPr>
              <p:cNvPr id="251" name="Rectangle 26"/>
              <p:cNvSpPr>
                <a:spLocks noChangeArrowheads="1"/>
              </p:cNvSpPr>
              <p:nvPr/>
            </p:nvSpPr>
            <p:spPr bwMode="auto">
              <a:xfrm>
                <a:off x="164876" y="6400803"/>
                <a:ext cx="3219681" cy="152400"/>
              </a:xfrm>
              <a:prstGeom prst="rect">
                <a:avLst/>
              </a:prstGeom>
              <a:gradFill rotWithShape="1">
                <a:gsLst>
                  <a:gs pos="0">
                    <a:srgbClr val="FFFFCC"/>
                  </a:gs>
                  <a:gs pos="100000">
                    <a:srgbClr val="FFFFCC">
                      <a:gamma/>
                      <a:shade val="46275"/>
                      <a:invGamma/>
                    </a:srgbClr>
                  </a:gs>
                </a:gsLst>
                <a:lin ang="0" scaled="1"/>
              </a:gradFill>
              <a:ln w="9525">
                <a:noFill/>
                <a:miter lim="800000"/>
                <a:headEnd/>
                <a:tailEnd/>
              </a:ln>
              <a:effectLst/>
            </p:spPr>
            <p:txBody>
              <a:bodyPr wrap="none" anchor="ctr"/>
              <a:lstStyle/>
              <a:p>
                <a:pPr>
                  <a:defRPr/>
                </a:pPr>
                <a:endParaRPr lang="fa-IR" sz="1662" kern="0">
                  <a:solidFill>
                    <a:sysClr val="windowText" lastClr="000000"/>
                  </a:solidFill>
                </a:endParaRPr>
              </a:p>
            </p:txBody>
          </p:sp>
          <p:sp>
            <p:nvSpPr>
              <p:cNvPr id="252" name="Rectangle 27"/>
              <p:cNvSpPr>
                <a:spLocks noChangeArrowheads="1"/>
              </p:cNvSpPr>
              <p:nvPr/>
            </p:nvSpPr>
            <p:spPr bwMode="auto">
              <a:xfrm>
                <a:off x="495100" y="5791203"/>
                <a:ext cx="82556" cy="609600"/>
              </a:xfrm>
              <a:prstGeom prst="rect">
                <a:avLst/>
              </a:prstGeom>
              <a:solidFill>
                <a:srgbClr val="CC9900"/>
              </a:solidFill>
              <a:ln w="9525">
                <a:noFill/>
                <a:miter lim="800000"/>
                <a:headEnd/>
                <a:tailEnd/>
              </a:ln>
              <a:effectLst/>
            </p:spPr>
            <p:txBody>
              <a:bodyPr wrap="none" anchor="ctr"/>
              <a:lstStyle/>
              <a:p>
                <a:pPr>
                  <a:defRPr/>
                </a:pPr>
                <a:endParaRPr lang="fa-IR" sz="1662" kern="0">
                  <a:solidFill>
                    <a:sysClr val="windowText" lastClr="000000"/>
                  </a:solidFill>
                </a:endParaRPr>
              </a:p>
            </p:txBody>
          </p:sp>
          <p:sp>
            <p:nvSpPr>
              <p:cNvPr id="253" name="Rectangle 28"/>
              <p:cNvSpPr>
                <a:spLocks noChangeArrowheads="1"/>
              </p:cNvSpPr>
              <p:nvPr/>
            </p:nvSpPr>
            <p:spPr bwMode="auto">
              <a:xfrm rot="5400000">
                <a:off x="828501" y="6073757"/>
                <a:ext cx="76200" cy="577891"/>
              </a:xfrm>
              <a:prstGeom prst="rect">
                <a:avLst/>
              </a:prstGeom>
              <a:solidFill>
                <a:srgbClr val="CC9900"/>
              </a:solidFill>
              <a:ln w="9525">
                <a:noFill/>
                <a:miter lim="800000"/>
                <a:headEnd/>
                <a:tailEnd/>
              </a:ln>
              <a:effectLst/>
            </p:spPr>
            <p:txBody>
              <a:bodyPr wrap="none" anchor="ctr"/>
              <a:lstStyle/>
              <a:p>
                <a:pPr>
                  <a:defRPr/>
                </a:pPr>
                <a:endParaRPr lang="fa-IR" sz="1662" kern="0">
                  <a:solidFill>
                    <a:sysClr val="windowText" lastClr="000000"/>
                  </a:solidFill>
                </a:endParaRPr>
              </a:p>
            </p:txBody>
          </p:sp>
          <p:sp>
            <p:nvSpPr>
              <p:cNvPr id="254" name="Line 29"/>
              <p:cNvSpPr>
                <a:spLocks noChangeShapeType="1"/>
              </p:cNvSpPr>
              <p:nvPr/>
            </p:nvSpPr>
            <p:spPr bwMode="auto">
              <a:xfrm>
                <a:off x="3384557" y="6477003"/>
                <a:ext cx="1568562" cy="0"/>
              </a:xfrm>
              <a:prstGeom prst="line">
                <a:avLst/>
              </a:prstGeom>
              <a:ln w="12700">
                <a:prstDash val="sysDot"/>
                <a:headEnd/>
                <a:tailEnd/>
              </a:ln>
            </p:spPr>
            <p:style>
              <a:lnRef idx="1">
                <a:schemeClr val="dk1"/>
              </a:lnRef>
              <a:fillRef idx="0">
                <a:schemeClr val="dk1"/>
              </a:fillRef>
              <a:effectRef idx="0">
                <a:schemeClr val="dk1"/>
              </a:effectRef>
              <a:fontRef idx="minor">
                <a:schemeClr val="tx1"/>
              </a:fontRef>
            </p:style>
            <p:txBody>
              <a:bodyPr/>
              <a:lstStyle/>
              <a:p>
                <a:pPr>
                  <a:defRPr/>
                </a:pPr>
                <a:endParaRPr lang="fa-IR" sz="1662" kern="0">
                  <a:solidFill>
                    <a:sysClr val="windowText" lastClr="000000"/>
                  </a:solidFill>
                </a:endParaRPr>
              </a:p>
            </p:txBody>
          </p:sp>
          <p:sp>
            <p:nvSpPr>
              <p:cNvPr id="255" name="Line 30"/>
              <p:cNvSpPr>
                <a:spLocks noChangeShapeType="1"/>
              </p:cNvSpPr>
              <p:nvPr/>
            </p:nvSpPr>
            <p:spPr bwMode="auto">
              <a:xfrm>
                <a:off x="3384557" y="6553203"/>
                <a:ext cx="2559233" cy="0"/>
              </a:xfrm>
              <a:prstGeom prst="line">
                <a:avLst/>
              </a:prstGeom>
              <a:ln w="19050">
                <a:prstDash val="sysDot"/>
                <a:headEnd/>
                <a:tailEnd/>
              </a:ln>
            </p:spPr>
            <p:style>
              <a:lnRef idx="1">
                <a:schemeClr val="accent1"/>
              </a:lnRef>
              <a:fillRef idx="0">
                <a:schemeClr val="accent1"/>
              </a:fillRef>
              <a:effectRef idx="0">
                <a:schemeClr val="accent1"/>
              </a:effectRef>
              <a:fontRef idx="minor">
                <a:schemeClr val="tx1"/>
              </a:fontRef>
            </p:style>
            <p:txBody>
              <a:bodyPr/>
              <a:lstStyle/>
              <a:p>
                <a:pPr>
                  <a:defRPr/>
                </a:pPr>
                <a:endParaRPr lang="fa-IR" sz="1662" kern="0">
                  <a:solidFill>
                    <a:sysClr val="windowText" lastClr="000000"/>
                  </a:solidFill>
                </a:endParaRPr>
              </a:p>
            </p:txBody>
          </p:sp>
          <p:sp>
            <p:nvSpPr>
              <p:cNvPr id="256" name="Line 32"/>
              <p:cNvSpPr>
                <a:spLocks noChangeShapeType="1"/>
              </p:cNvSpPr>
              <p:nvPr/>
            </p:nvSpPr>
            <p:spPr bwMode="auto">
              <a:xfrm flipH="1">
                <a:off x="-236" y="6477003"/>
                <a:ext cx="3384793" cy="0"/>
              </a:xfrm>
              <a:prstGeom prst="line">
                <a:avLst/>
              </a:prstGeom>
              <a:noFill/>
              <a:ln w="22225">
                <a:solidFill>
                  <a:srgbClr val="9383B3"/>
                </a:solidFill>
                <a:prstDash val="sysDot"/>
                <a:round/>
                <a:headEnd/>
                <a:tailEnd/>
              </a:ln>
              <a:effectLst/>
            </p:spPr>
            <p:txBody>
              <a:bodyPr/>
              <a:lstStyle/>
              <a:p>
                <a:pPr>
                  <a:defRPr/>
                </a:pPr>
                <a:endParaRPr lang="fa-IR" sz="1662" kern="0">
                  <a:solidFill>
                    <a:sysClr val="windowText" lastClr="000000"/>
                  </a:solidFill>
                </a:endParaRPr>
              </a:p>
            </p:txBody>
          </p:sp>
          <p:sp>
            <p:nvSpPr>
              <p:cNvPr id="257" name="Line 33"/>
              <p:cNvSpPr>
                <a:spLocks noChangeShapeType="1"/>
              </p:cNvSpPr>
              <p:nvPr/>
            </p:nvSpPr>
            <p:spPr bwMode="auto">
              <a:xfrm flipV="1">
                <a:off x="412544" y="4038602"/>
                <a:ext cx="0" cy="2819401"/>
              </a:xfrm>
              <a:prstGeom prst="line">
                <a:avLst/>
              </a:prstGeom>
              <a:noFill/>
              <a:ln w="22225">
                <a:solidFill>
                  <a:srgbClr val="9383B3"/>
                </a:solidFill>
                <a:prstDash val="sysDot"/>
                <a:round/>
                <a:headEnd/>
                <a:tailEnd/>
              </a:ln>
              <a:effectLst/>
            </p:spPr>
            <p:txBody>
              <a:bodyPr/>
              <a:lstStyle/>
              <a:p>
                <a:pPr>
                  <a:defRPr/>
                </a:pPr>
                <a:endParaRPr lang="fa-IR" sz="1662" kern="0">
                  <a:solidFill>
                    <a:sysClr val="windowText" lastClr="000000"/>
                  </a:solidFill>
                </a:endParaRPr>
              </a:p>
            </p:txBody>
          </p:sp>
          <p:sp>
            <p:nvSpPr>
              <p:cNvPr id="258" name="Line 34"/>
              <p:cNvSpPr>
                <a:spLocks noChangeShapeType="1"/>
              </p:cNvSpPr>
              <p:nvPr/>
            </p:nvSpPr>
            <p:spPr bwMode="auto">
              <a:xfrm flipV="1">
                <a:off x="412544" y="2362202"/>
                <a:ext cx="0" cy="1676400"/>
              </a:xfrm>
              <a:prstGeom prst="line">
                <a:avLst/>
              </a:prstGeom>
              <a:ln w="12700">
                <a:prstDash val="sysDot"/>
                <a:headEnd/>
                <a:tailEnd/>
              </a:ln>
            </p:spPr>
            <p:style>
              <a:lnRef idx="1">
                <a:schemeClr val="dk1"/>
              </a:lnRef>
              <a:fillRef idx="0">
                <a:schemeClr val="dk1"/>
              </a:fillRef>
              <a:effectRef idx="0">
                <a:schemeClr val="dk1"/>
              </a:effectRef>
              <a:fontRef idx="minor">
                <a:schemeClr val="tx1"/>
              </a:fontRef>
            </p:style>
            <p:txBody>
              <a:bodyPr/>
              <a:lstStyle/>
              <a:p>
                <a:pPr>
                  <a:defRPr/>
                </a:pPr>
                <a:endParaRPr lang="fa-IR" sz="1662" kern="0">
                  <a:solidFill>
                    <a:sysClr val="windowText" lastClr="000000"/>
                  </a:solidFill>
                </a:endParaRPr>
              </a:p>
            </p:txBody>
          </p:sp>
          <p:sp>
            <p:nvSpPr>
              <p:cNvPr id="259" name="Line 35"/>
              <p:cNvSpPr>
                <a:spLocks noChangeShapeType="1"/>
              </p:cNvSpPr>
              <p:nvPr/>
            </p:nvSpPr>
            <p:spPr bwMode="auto">
              <a:xfrm flipV="1">
                <a:off x="329988" y="1676402"/>
                <a:ext cx="0" cy="2362200"/>
              </a:xfrm>
              <a:prstGeom prst="line">
                <a:avLst/>
              </a:prstGeom>
              <a:ln w="19050">
                <a:prstDash val="sysDot"/>
                <a:headEnd/>
                <a:tailEnd/>
              </a:ln>
            </p:spPr>
            <p:style>
              <a:lnRef idx="1">
                <a:schemeClr val="accent1"/>
              </a:lnRef>
              <a:fillRef idx="0">
                <a:schemeClr val="accent1"/>
              </a:fillRef>
              <a:effectRef idx="0">
                <a:schemeClr val="accent1"/>
              </a:effectRef>
              <a:fontRef idx="minor">
                <a:schemeClr val="tx1"/>
              </a:fontRef>
            </p:style>
            <p:txBody>
              <a:bodyPr/>
              <a:lstStyle/>
              <a:p>
                <a:pPr>
                  <a:defRPr/>
                </a:pPr>
                <a:endParaRPr lang="fa-IR" sz="1662" kern="0">
                  <a:solidFill>
                    <a:sysClr val="windowText" lastClr="000000"/>
                  </a:solidFill>
                </a:endParaRPr>
              </a:p>
            </p:txBody>
          </p:sp>
        </p:grpSp>
        <p:grpSp>
          <p:nvGrpSpPr>
            <p:cNvPr id="5" name="Group 15"/>
            <p:cNvGrpSpPr/>
            <p:nvPr/>
          </p:nvGrpSpPr>
          <p:grpSpPr>
            <a:xfrm>
              <a:off x="67432" y="538679"/>
              <a:ext cx="5218950" cy="3318948"/>
              <a:chOff x="73051" y="538679"/>
              <a:chExt cx="5653862" cy="3318948"/>
            </a:xfrm>
          </p:grpSpPr>
          <p:sp>
            <p:nvSpPr>
              <p:cNvPr id="7" name="Rectangle 6"/>
              <p:cNvSpPr/>
              <p:nvPr/>
            </p:nvSpPr>
            <p:spPr>
              <a:xfrm>
                <a:off x="1824455" y="538679"/>
                <a:ext cx="3902458" cy="407750"/>
              </a:xfrm>
              <a:prstGeom prst="rect">
                <a:avLst/>
              </a:prstGeom>
            </p:spPr>
            <p:txBody>
              <a:bodyPr wrap="none">
                <a:spAutoFit/>
              </a:bodyPr>
              <a:lstStyle/>
              <a:p>
                <a:pPr>
                  <a:defRPr/>
                </a:pPr>
                <a:r>
                  <a:rPr lang="en-US" sz="1846" b="1" kern="0" dirty="0">
                    <a:ln w="10541" cmpd="sng">
                      <a:solidFill>
                        <a:srgbClr val="EAEAEA">
                          <a:shade val="88000"/>
                          <a:satMod val="110000"/>
                        </a:srgbClr>
                      </a:solidFill>
                      <a:prstDash val="solid"/>
                    </a:ln>
                    <a:gradFill>
                      <a:gsLst>
                        <a:gs pos="0">
                          <a:srgbClr val="EAEAEA">
                            <a:tint val="40000"/>
                            <a:satMod val="250000"/>
                          </a:srgbClr>
                        </a:gs>
                        <a:gs pos="9000">
                          <a:srgbClr val="EAEAEA">
                            <a:tint val="52000"/>
                            <a:satMod val="300000"/>
                          </a:srgbClr>
                        </a:gs>
                        <a:gs pos="50000">
                          <a:srgbClr val="EAEAEA">
                            <a:shade val="20000"/>
                            <a:satMod val="300000"/>
                          </a:srgbClr>
                        </a:gs>
                        <a:gs pos="79000">
                          <a:srgbClr val="EAEAEA">
                            <a:tint val="52000"/>
                            <a:satMod val="300000"/>
                          </a:srgbClr>
                        </a:gs>
                        <a:gs pos="100000">
                          <a:srgbClr val="EAEAEA">
                            <a:tint val="40000"/>
                            <a:satMod val="250000"/>
                          </a:srgbClr>
                        </a:gs>
                      </a:gsLst>
                      <a:lin ang="5400000"/>
                    </a:gradFill>
                    <a:latin typeface="BankGothic Lt BT" pitchFamily="34" charset="0"/>
                  </a:rPr>
                  <a:t>(</a:t>
                </a:r>
                <a:r>
                  <a:rPr lang="en-US" sz="1846" b="1" kern="0" dirty="0" err="1">
                    <a:ln w="10541" cmpd="sng">
                      <a:solidFill>
                        <a:srgbClr val="EAEAEA">
                          <a:shade val="88000"/>
                          <a:satMod val="110000"/>
                        </a:srgbClr>
                      </a:solidFill>
                      <a:prstDash val="solid"/>
                    </a:ln>
                    <a:gradFill>
                      <a:gsLst>
                        <a:gs pos="0">
                          <a:srgbClr val="EAEAEA">
                            <a:tint val="40000"/>
                            <a:satMod val="250000"/>
                          </a:srgbClr>
                        </a:gs>
                        <a:gs pos="9000">
                          <a:srgbClr val="EAEAEA">
                            <a:tint val="52000"/>
                            <a:satMod val="300000"/>
                          </a:srgbClr>
                        </a:gs>
                        <a:gs pos="50000">
                          <a:srgbClr val="EAEAEA">
                            <a:shade val="20000"/>
                            <a:satMod val="300000"/>
                          </a:srgbClr>
                        </a:gs>
                        <a:gs pos="79000">
                          <a:srgbClr val="EAEAEA">
                            <a:tint val="52000"/>
                            <a:satMod val="300000"/>
                          </a:srgbClr>
                        </a:gs>
                        <a:gs pos="100000">
                          <a:srgbClr val="EAEAEA">
                            <a:tint val="40000"/>
                            <a:satMod val="250000"/>
                          </a:srgbClr>
                        </a:gs>
                      </a:gsLst>
                      <a:lin ang="5400000"/>
                    </a:gradFill>
                    <a:latin typeface="BankGothic Lt BT" pitchFamily="34" charset="0"/>
                  </a:rPr>
                  <a:t>beinolharamein</a:t>
                </a:r>
                <a:r>
                  <a:rPr lang="en-US" sz="1846" b="1" kern="0" dirty="0">
                    <a:ln w="10541" cmpd="sng">
                      <a:solidFill>
                        <a:srgbClr val="EAEAEA">
                          <a:shade val="88000"/>
                          <a:satMod val="110000"/>
                        </a:srgbClr>
                      </a:solidFill>
                      <a:prstDash val="solid"/>
                    </a:ln>
                    <a:gradFill>
                      <a:gsLst>
                        <a:gs pos="0">
                          <a:srgbClr val="EAEAEA">
                            <a:tint val="40000"/>
                            <a:satMod val="250000"/>
                          </a:srgbClr>
                        </a:gs>
                        <a:gs pos="9000">
                          <a:srgbClr val="EAEAEA">
                            <a:tint val="52000"/>
                            <a:satMod val="300000"/>
                          </a:srgbClr>
                        </a:gs>
                        <a:gs pos="50000">
                          <a:srgbClr val="EAEAEA">
                            <a:shade val="20000"/>
                            <a:satMod val="300000"/>
                          </a:srgbClr>
                        </a:gs>
                        <a:gs pos="79000">
                          <a:srgbClr val="EAEAEA">
                            <a:tint val="52000"/>
                            <a:satMod val="300000"/>
                          </a:srgbClr>
                        </a:gs>
                        <a:gs pos="100000">
                          <a:srgbClr val="EAEAEA">
                            <a:tint val="40000"/>
                            <a:satMod val="250000"/>
                          </a:srgbClr>
                        </a:gs>
                      </a:gsLst>
                      <a:lin ang="5400000"/>
                    </a:gradFill>
                    <a:latin typeface="BankGothic Lt BT" pitchFamily="34" charset="0"/>
                  </a:rPr>
                  <a:t> of shiraz)</a:t>
                </a:r>
                <a:endParaRPr lang="fa-IR" sz="1846" b="1" kern="0" dirty="0">
                  <a:ln w="10541" cmpd="sng">
                    <a:solidFill>
                      <a:srgbClr val="EAEAEA">
                        <a:shade val="88000"/>
                        <a:satMod val="110000"/>
                      </a:srgbClr>
                    </a:solidFill>
                    <a:prstDash val="solid"/>
                  </a:ln>
                  <a:gradFill>
                    <a:gsLst>
                      <a:gs pos="0">
                        <a:srgbClr val="EAEAEA">
                          <a:tint val="40000"/>
                          <a:satMod val="250000"/>
                        </a:srgbClr>
                      </a:gs>
                      <a:gs pos="9000">
                        <a:srgbClr val="EAEAEA">
                          <a:tint val="52000"/>
                          <a:satMod val="300000"/>
                        </a:srgbClr>
                      </a:gs>
                      <a:gs pos="50000">
                        <a:srgbClr val="EAEAEA">
                          <a:shade val="20000"/>
                          <a:satMod val="300000"/>
                        </a:srgbClr>
                      </a:gs>
                      <a:gs pos="79000">
                        <a:srgbClr val="EAEAEA">
                          <a:tint val="52000"/>
                          <a:satMod val="300000"/>
                        </a:srgbClr>
                      </a:gs>
                      <a:gs pos="100000">
                        <a:srgbClr val="EAEAEA">
                          <a:tint val="40000"/>
                          <a:satMod val="250000"/>
                        </a:srgbClr>
                      </a:gs>
                    </a:gsLst>
                    <a:lin ang="5400000"/>
                  </a:gradFill>
                  <a:latin typeface="BankGothic Lt BT" pitchFamily="34" charset="0"/>
                </a:endParaRPr>
              </a:p>
            </p:txBody>
          </p:sp>
          <p:sp>
            <p:nvSpPr>
              <p:cNvPr id="8" name="Rectangle 7"/>
              <p:cNvSpPr/>
              <p:nvPr/>
            </p:nvSpPr>
            <p:spPr>
              <a:xfrm rot="16200000">
                <a:off x="-1131431" y="2276027"/>
                <a:ext cx="2786082" cy="377118"/>
              </a:xfrm>
              <a:prstGeom prst="rect">
                <a:avLst/>
              </a:prstGeom>
            </p:spPr>
            <p:txBody>
              <a:bodyPr wrap="square">
                <a:spAutoFit/>
                <a:scene3d>
                  <a:camera prst="orthographicFront"/>
                  <a:lightRig rig="glow" dir="tl">
                    <a:rot lat="0" lon="0" rev="5400000"/>
                  </a:lightRig>
                </a:scene3d>
                <a:sp3d contourW="12700">
                  <a:bevelT w="25400" h="25400"/>
                  <a:contourClr>
                    <a:schemeClr val="accent6">
                      <a:shade val="73000"/>
                    </a:schemeClr>
                  </a:contourClr>
                </a:sp3d>
              </a:bodyPr>
              <a:lstStyle/>
              <a:p>
                <a:pPr algn="ctr"/>
                <a:r>
                  <a:rPr lang="fa-IR" sz="1662" b="1" dirty="0">
                    <a:ln w="11430"/>
                    <a:gradFill>
                      <a:gsLst>
                        <a:gs pos="0">
                          <a:srgbClr val="555555">
                            <a:tint val="90000"/>
                            <a:satMod val="120000"/>
                          </a:srgbClr>
                        </a:gs>
                        <a:gs pos="25000">
                          <a:srgbClr val="555555">
                            <a:tint val="93000"/>
                            <a:satMod val="120000"/>
                          </a:srgbClr>
                        </a:gs>
                        <a:gs pos="50000">
                          <a:srgbClr val="555555">
                            <a:shade val="89000"/>
                            <a:satMod val="110000"/>
                          </a:srgbClr>
                        </a:gs>
                        <a:gs pos="75000">
                          <a:srgbClr val="555555">
                            <a:tint val="93000"/>
                            <a:satMod val="120000"/>
                          </a:srgbClr>
                        </a:gs>
                        <a:gs pos="100000">
                          <a:srgbClr val="555555">
                            <a:tint val="90000"/>
                            <a:satMod val="120000"/>
                          </a:srgbClr>
                        </a:gs>
                      </a:gsLst>
                      <a:lin ang="5400000"/>
                    </a:gradFill>
                    <a:effectLst>
                      <a:outerShdw blurRad="80000" dist="40000" dir="5040000" algn="tl">
                        <a:srgbClr val="000000">
                          <a:alpha val="30000"/>
                        </a:srgbClr>
                      </a:outerShdw>
                    </a:effectLst>
                    <a:cs typeface="B Kamran" pitchFamily="2" charset="-78"/>
                  </a:rPr>
                  <a:t>بین الحرمین شیراز</a:t>
                </a:r>
              </a:p>
            </p:txBody>
          </p:sp>
        </p:grpSp>
        <p:pic>
          <p:nvPicPr>
            <p:cNvPr id="235" name="Picture 6" descr="شاهچراغ؛ شیراز؛ عکس از آنوبانینی">
              <a:hlinkClick r:id="rId3"/>
            </p:cNvPr>
            <p:cNvPicPr>
              <a:picLocks noChangeAspect="1" noChangeArrowheads="1"/>
            </p:cNvPicPr>
            <p:nvPr/>
          </p:nvPicPr>
          <p:blipFill>
            <a:blip r:embed="rId4">
              <a:clrChange>
                <a:clrFrom>
                  <a:srgbClr val="03030F"/>
                </a:clrFrom>
                <a:clrTo>
                  <a:srgbClr val="03030F">
                    <a:alpha val="0"/>
                  </a:srgbClr>
                </a:clrTo>
              </a:clrChange>
            </a:blip>
            <a:srcRect/>
            <a:stretch>
              <a:fillRect/>
            </a:stretch>
          </p:blipFill>
          <p:spPr bwMode="auto">
            <a:xfrm>
              <a:off x="7212343" y="285728"/>
              <a:ext cx="1931657" cy="1191187"/>
            </a:xfrm>
            <a:prstGeom prst="rect">
              <a:avLst/>
            </a:prstGeom>
            <a:ln>
              <a:noFill/>
            </a:ln>
            <a:effectLst>
              <a:outerShdw blurRad="50800" dist="38100" dir="2700000" algn="tl" rotWithShape="0">
                <a:prstClr val="black">
                  <a:alpha val="40000"/>
                </a:prstClr>
              </a:outerShdw>
              <a:softEdge rad="63500"/>
            </a:effectLst>
          </p:spPr>
        </p:pic>
        <p:pic>
          <p:nvPicPr>
            <p:cNvPr id="1028" name="Picture 4" descr="E:\baft farsoode\ax\pic\shahchw.jpg"/>
            <p:cNvPicPr>
              <a:picLocks noChangeAspect="1" noChangeArrowheads="1"/>
            </p:cNvPicPr>
            <p:nvPr/>
          </p:nvPicPr>
          <p:blipFill>
            <a:blip r:embed="rId5" cstate="screen">
              <a:clrChange>
                <a:clrFrom>
                  <a:srgbClr val="BEE2FA"/>
                </a:clrFrom>
                <a:clrTo>
                  <a:srgbClr val="BEE2FA">
                    <a:alpha val="0"/>
                  </a:srgbClr>
                </a:clrTo>
              </a:clrChange>
              <a:extLst>
                <a:ext uri="{28A0092B-C50C-407E-A947-70E740481C1C}">
                  <a14:useLocalDpi xmlns:a14="http://schemas.microsoft.com/office/drawing/2010/main"/>
                </a:ext>
              </a:extLst>
            </a:blip>
            <a:srcRect/>
            <a:stretch>
              <a:fillRect/>
            </a:stretch>
          </p:blipFill>
          <p:spPr bwMode="auto">
            <a:xfrm>
              <a:off x="0" y="0"/>
              <a:ext cx="1813436" cy="1464431"/>
            </a:xfrm>
            <a:prstGeom prst="rect">
              <a:avLst/>
            </a:prstGeom>
            <a:ln>
              <a:noFill/>
            </a:ln>
            <a:effectLst>
              <a:outerShdw blurRad="50800" dist="38100" dir="2700000" algn="tl" rotWithShape="0">
                <a:prstClr val="black">
                  <a:alpha val="40000"/>
                </a:prstClr>
              </a:outerShdw>
              <a:softEdge rad="63500"/>
            </a:effectLst>
          </p:spPr>
        </p:pic>
        <p:cxnSp>
          <p:nvCxnSpPr>
            <p:cNvPr id="263" name="Straight Connector 262"/>
            <p:cNvCxnSpPr/>
            <p:nvPr/>
          </p:nvCxnSpPr>
          <p:spPr bwMode="auto">
            <a:xfrm rot="5400000">
              <a:off x="-1535949" y="4179099"/>
              <a:ext cx="4071966" cy="1588"/>
            </a:xfrm>
            <a:prstGeom prst="line">
              <a:avLst/>
            </a:prstGeom>
            <a:ln cmpd="dbl">
              <a:solidFill>
                <a:srgbClr val="D1D1D1"/>
              </a:solidFill>
              <a:prstDash val="solid"/>
              <a:headEnd type="none" w="sm" len="sm"/>
              <a:tailEnd type="none" w="sm" len="sm"/>
            </a:ln>
          </p:spPr>
          <p:style>
            <a:lnRef idx="3">
              <a:schemeClr val="accent1"/>
            </a:lnRef>
            <a:fillRef idx="0">
              <a:schemeClr val="accent1"/>
            </a:fillRef>
            <a:effectRef idx="2">
              <a:schemeClr val="accent1"/>
            </a:effectRef>
            <a:fontRef idx="minor">
              <a:schemeClr val="tx1"/>
            </a:fontRef>
          </p:style>
        </p:cxnSp>
      </p:grpSp>
      <p:sp>
        <p:nvSpPr>
          <p:cNvPr id="266" name="Rectangle 265"/>
          <p:cNvSpPr/>
          <p:nvPr/>
        </p:nvSpPr>
        <p:spPr bwMode="auto">
          <a:xfrm>
            <a:off x="785786" y="1780431"/>
            <a:ext cx="8143932" cy="3033367"/>
          </a:xfrm>
          <a:prstGeom prst="rect">
            <a:avLst/>
          </a:prstGeom>
          <a:solidFill>
            <a:schemeClr val="accent1">
              <a:alpha val="70000"/>
            </a:schemeClr>
          </a:solidFill>
          <a:ln w="12700" cap="sq" cmpd="sng" algn="ctr">
            <a:noFill/>
            <a:prstDash val="solid"/>
            <a:round/>
            <a:headEnd type="none" w="sm" len="sm"/>
            <a:tailEnd type="none" w="sm" len="sm"/>
          </a:ln>
          <a:effectLst>
            <a:softEdge rad="635000"/>
          </a:effectLst>
        </p:spPr>
        <p:txBody>
          <a:bodyPr vert="horz" wrap="square" lIns="84406" tIns="42203" rIns="84406" bIns="42203" numCol="1" rtlCol="1" anchor="t" anchorCtr="0" compatLnSpc="1">
            <a:prstTxWarp prst="textNoShape">
              <a:avLst/>
            </a:prstTxWarp>
          </a:bodyPr>
          <a:lstStyle/>
          <a:p>
            <a:pPr algn="l" rtl="0" fontAlgn="base">
              <a:spcBef>
                <a:spcPct val="0"/>
              </a:spcBef>
              <a:spcAft>
                <a:spcPct val="0"/>
              </a:spcAft>
            </a:pPr>
            <a:endParaRPr kumimoji="1" lang="fa-IR" sz="2215">
              <a:solidFill>
                <a:srgbClr val="000000"/>
              </a:solidFill>
              <a:latin typeface="Times New Roman" pitchFamily="18" charset="0"/>
            </a:endParaRPr>
          </a:p>
        </p:txBody>
      </p:sp>
      <p:pic>
        <p:nvPicPr>
          <p:cNvPr id="24" name="Picture 3" descr="PLAN050912"/>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5033599" y="1846374"/>
            <a:ext cx="3904300" cy="152723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25" name="Rectangle 4"/>
          <p:cNvSpPr>
            <a:spLocks noChangeArrowheads="1"/>
          </p:cNvSpPr>
          <p:nvPr/>
        </p:nvSpPr>
        <p:spPr bwMode="auto">
          <a:xfrm>
            <a:off x="6370340" y="2395879"/>
            <a:ext cx="565802" cy="454209"/>
          </a:xfrm>
          <a:prstGeom prst="rect">
            <a:avLst/>
          </a:prstGeom>
          <a:noFill/>
          <a:ln w="57150">
            <a:solidFill>
              <a:srgbClr val="FF6600"/>
            </a:solidFill>
            <a:miter lim="800000"/>
            <a:headEnd/>
            <a:tailEnd/>
          </a:ln>
          <a:effectLst/>
        </p:spPr>
        <p:txBody>
          <a:bodyPr wrap="none" lIns="71274" tIns="35636" rIns="71274" bIns="35636" anchor="ctr"/>
          <a:lstStyle/>
          <a:p>
            <a:pPr>
              <a:defRPr/>
            </a:pPr>
            <a:endParaRPr lang="fa-IR" sz="1662" kern="0">
              <a:solidFill>
                <a:sysClr val="windowText" lastClr="000000"/>
              </a:solidFill>
            </a:endParaRPr>
          </a:p>
        </p:txBody>
      </p:sp>
      <p:sp>
        <p:nvSpPr>
          <p:cNvPr id="26" name="Text Box 5"/>
          <p:cNvSpPr txBox="1">
            <a:spLocks noChangeArrowheads="1"/>
          </p:cNvSpPr>
          <p:nvPr/>
        </p:nvSpPr>
        <p:spPr bwMode="auto">
          <a:xfrm>
            <a:off x="2758749" y="2516350"/>
            <a:ext cx="1914492" cy="255706"/>
          </a:xfrm>
          <a:prstGeom prst="rect">
            <a:avLst/>
          </a:prstGeom>
          <a:noFill/>
          <a:ln w="9525">
            <a:noFill/>
            <a:miter lim="800000"/>
            <a:headEnd/>
            <a:tailEnd/>
          </a:ln>
          <a:effectLst/>
        </p:spPr>
        <p:txBody>
          <a:bodyPr wrap="none" lIns="84388" tIns="42193" rIns="84388" bIns="42193">
            <a:spAutoFit/>
          </a:bodyPr>
          <a:lstStyle/>
          <a:p>
            <a:pPr defTabSz="843914"/>
            <a:r>
              <a:rPr lang="en-US" sz="1108" dirty="0">
                <a:solidFill>
                  <a:srgbClr val="000000"/>
                </a:solidFill>
              </a:rPr>
              <a:t>ART CENTRE ELEVATION</a:t>
            </a:r>
          </a:p>
        </p:txBody>
      </p:sp>
      <p:pic>
        <p:nvPicPr>
          <p:cNvPr id="27" name="Picture 2" descr="601 Cam 14 102"/>
          <p:cNvPicPr>
            <a:picLocks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a:off x="1208919" y="3494943"/>
            <a:ext cx="6917577" cy="2901482"/>
          </a:xfrm>
          <a:prstGeom prst="rect">
            <a:avLst/>
          </a:prstGeom>
          <a:ln>
            <a:noFill/>
          </a:ln>
          <a:effectLst>
            <a:softEdge rad="112500"/>
          </a:effectLst>
        </p:spPr>
      </p:pic>
    </p:spTree>
    <p:extLst>
      <p:ext uri="{BB962C8B-B14F-4D97-AF65-F5344CB8AC3E}">
        <p14:creationId xmlns:p14="http://schemas.microsoft.com/office/powerpoint/2010/main" val="27925162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2000"/>
                                        <p:tgtEl>
                                          <p:spTgt spid="2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25"/>
                                        </p:tgtEl>
                                        <p:attrNameLst>
                                          <p:attrName>style.visibility</p:attrName>
                                        </p:attrNameLst>
                                      </p:cBhvr>
                                      <p:to>
                                        <p:strVal val="visible"/>
                                      </p:to>
                                    </p:set>
                                    <p:animEffect transition="in" filter="wipe(down)">
                                      <p:cBhvr>
                                        <p:cTn id="12" dur="500"/>
                                        <p:tgtEl>
                                          <p:spTgt spid="25"/>
                                        </p:tgtEl>
                                      </p:cBhvr>
                                    </p:animEffect>
                                  </p:childTnLst>
                                </p:cTn>
                              </p:par>
                              <p:par>
                                <p:cTn id="13" presetID="22" presetClass="entr" presetSubtype="4" fill="hold" grpId="0" nodeType="with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wipe(down)">
                                      <p:cBhvr>
                                        <p:cTn id="15" dur="500"/>
                                        <p:tgtEl>
                                          <p:spTgt spid="26"/>
                                        </p:tgtEl>
                                      </p:cBhvr>
                                    </p:animEffect>
                                  </p:childTnLst>
                                </p:cTn>
                              </p:par>
                            </p:childTnLst>
                          </p:cTn>
                        </p:par>
                      </p:childTnLst>
                    </p:cTn>
                  </p:par>
                  <p:par>
                    <p:cTn id="16" fill="hold">
                      <p:stCondLst>
                        <p:cond delay="indefinite"/>
                      </p:stCondLst>
                      <p:childTnLst>
                        <p:par>
                          <p:cTn id="17" fill="hold">
                            <p:stCondLst>
                              <p:cond delay="0"/>
                            </p:stCondLst>
                            <p:childTnLst>
                              <p:par>
                                <p:cTn id="18" presetID="2" presetClass="entr" presetSubtype="4" fill="hold" nodeType="clickEffect">
                                  <p:stCondLst>
                                    <p:cond delay="0"/>
                                  </p:stCondLst>
                                  <p:childTnLst>
                                    <p:set>
                                      <p:cBhvr>
                                        <p:cTn id="19" dur="1" fill="hold">
                                          <p:stCondLst>
                                            <p:cond delay="0"/>
                                          </p:stCondLst>
                                        </p:cTn>
                                        <p:tgtEl>
                                          <p:spTgt spid="27"/>
                                        </p:tgtEl>
                                        <p:attrNameLst>
                                          <p:attrName>style.visibility</p:attrName>
                                        </p:attrNameLst>
                                      </p:cBhvr>
                                      <p:to>
                                        <p:strVal val="visible"/>
                                      </p:to>
                                    </p:set>
                                    <p:anim calcmode="lin" valueType="num">
                                      <p:cBhvr additive="base">
                                        <p:cTn id="20" dur="500" fill="hold"/>
                                        <p:tgtEl>
                                          <p:spTgt spid="27"/>
                                        </p:tgtEl>
                                        <p:attrNameLst>
                                          <p:attrName>ppt_x</p:attrName>
                                        </p:attrNameLst>
                                      </p:cBhvr>
                                      <p:tavLst>
                                        <p:tav tm="0">
                                          <p:val>
                                            <p:strVal val="#ppt_x"/>
                                          </p:val>
                                        </p:tav>
                                        <p:tav tm="100000">
                                          <p:val>
                                            <p:strVal val="#ppt_x"/>
                                          </p:val>
                                        </p:tav>
                                      </p:tavLst>
                                    </p:anim>
                                    <p:anim calcmode="lin" valueType="num">
                                      <p:cBhvr additive="base">
                                        <p:cTn id="21" dur="500" fill="hold"/>
                                        <p:tgtEl>
                                          <p:spTgt spid="2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6"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66"/>
          <p:cNvGrpSpPr/>
          <p:nvPr/>
        </p:nvGrpSpPr>
        <p:grpSpPr>
          <a:xfrm>
            <a:off x="0" y="263769"/>
            <a:ext cx="9144000" cy="6327790"/>
            <a:chOff x="0" y="0"/>
            <a:chExt cx="9144000" cy="6855106"/>
          </a:xfrm>
        </p:grpSpPr>
        <p:pic>
          <p:nvPicPr>
            <p:cNvPr id="3" name="Picture 2" descr="E:\baft farsoode\ax\pic\bird%20view.jpg"/>
            <p:cNvPicPr>
              <a:picLocks noChangeAspect="1" noChangeArrowheads="1"/>
            </p:cNvPicPr>
            <p:nvPr/>
          </p:nvPicPr>
          <p:blipFill>
            <a:blip r:embed="rId2">
              <a:clrChange>
                <a:clrFrom>
                  <a:srgbClr val="000000"/>
                </a:clrFrom>
                <a:clrTo>
                  <a:srgbClr val="000000">
                    <a:alpha val="0"/>
                  </a:srgbClr>
                </a:clrTo>
              </a:clrChange>
              <a:duotone>
                <a:schemeClr val="accent6">
                  <a:shade val="45000"/>
                  <a:satMod val="135000"/>
                </a:schemeClr>
                <a:prstClr val="white"/>
              </a:duotone>
              <a:lum bright="20000" contrast="-75000"/>
            </a:blip>
            <a:srcRect/>
            <a:stretch>
              <a:fillRect/>
            </a:stretch>
          </p:blipFill>
          <p:spPr bwMode="auto">
            <a:xfrm>
              <a:off x="0" y="2694698"/>
              <a:ext cx="9144000" cy="4160408"/>
            </a:xfrm>
            <a:prstGeom prst="rect">
              <a:avLst/>
            </a:prstGeom>
            <a:ln>
              <a:noFill/>
            </a:ln>
            <a:effectLst>
              <a:outerShdw blurRad="50800" dist="50800" dir="2700000" algn="tl" rotWithShape="0">
                <a:schemeClr val="tx1">
                  <a:alpha val="40000"/>
                </a:schemeClr>
              </a:outerShdw>
            </a:effectLst>
          </p:spPr>
        </p:pic>
        <p:grpSp>
          <p:nvGrpSpPr>
            <p:cNvPr id="4" name="Group 259"/>
            <p:cNvGrpSpPr/>
            <p:nvPr/>
          </p:nvGrpSpPr>
          <p:grpSpPr>
            <a:xfrm flipV="1">
              <a:off x="271048" y="857232"/>
              <a:ext cx="5944026" cy="4143404"/>
              <a:chOff x="-236" y="1676402"/>
              <a:chExt cx="5944026" cy="5181601"/>
            </a:xfrm>
          </p:grpSpPr>
          <p:sp>
            <p:nvSpPr>
              <p:cNvPr id="250" name="Rectangle 25"/>
              <p:cNvSpPr>
                <a:spLocks noChangeArrowheads="1"/>
              </p:cNvSpPr>
              <p:nvPr/>
            </p:nvSpPr>
            <p:spPr bwMode="auto">
              <a:xfrm>
                <a:off x="329988" y="4038602"/>
                <a:ext cx="165112" cy="2667001"/>
              </a:xfrm>
              <a:prstGeom prst="rect">
                <a:avLst/>
              </a:prstGeom>
              <a:gradFill rotWithShape="1">
                <a:gsLst>
                  <a:gs pos="0">
                    <a:schemeClr val="bg1">
                      <a:lumMod val="65000"/>
                    </a:schemeClr>
                  </a:gs>
                  <a:gs pos="100000">
                    <a:srgbClr val="FFFFCC"/>
                  </a:gs>
                </a:gsLst>
                <a:lin ang="5400000" scaled="1"/>
              </a:gradFill>
              <a:ln w="9525">
                <a:noFill/>
                <a:miter lim="800000"/>
                <a:headEnd/>
                <a:tailEnd/>
              </a:ln>
              <a:effectLst/>
            </p:spPr>
            <p:txBody>
              <a:bodyPr wrap="none" anchor="ctr"/>
              <a:lstStyle/>
              <a:p>
                <a:pPr>
                  <a:defRPr/>
                </a:pPr>
                <a:endParaRPr lang="fa-IR" sz="1662" kern="0">
                  <a:solidFill>
                    <a:sysClr val="windowText" lastClr="000000"/>
                  </a:solidFill>
                </a:endParaRPr>
              </a:p>
            </p:txBody>
          </p:sp>
          <p:sp>
            <p:nvSpPr>
              <p:cNvPr id="251" name="Rectangle 26"/>
              <p:cNvSpPr>
                <a:spLocks noChangeArrowheads="1"/>
              </p:cNvSpPr>
              <p:nvPr/>
            </p:nvSpPr>
            <p:spPr bwMode="auto">
              <a:xfrm>
                <a:off x="164876" y="6400803"/>
                <a:ext cx="3219681" cy="152400"/>
              </a:xfrm>
              <a:prstGeom prst="rect">
                <a:avLst/>
              </a:prstGeom>
              <a:gradFill rotWithShape="1">
                <a:gsLst>
                  <a:gs pos="0">
                    <a:srgbClr val="FFFFCC"/>
                  </a:gs>
                  <a:gs pos="100000">
                    <a:srgbClr val="FFFFCC">
                      <a:gamma/>
                      <a:shade val="46275"/>
                      <a:invGamma/>
                    </a:srgbClr>
                  </a:gs>
                </a:gsLst>
                <a:lin ang="0" scaled="1"/>
              </a:gradFill>
              <a:ln w="9525">
                <a:noFill/>
                <a:miter lim="800000"/>
                <a:headEnd/>
                <a:tailEnd/>
              </a:ln>
              <a:effectLst/>
            </p:spPr>
            <p:txBody>
              <a:bodyPr wrap="none" anchor="ctr"/>
              <a:lstStyle/>
              <a:p>
                <a:pPr>
                  <a:defRPr/>
                </a:pPr>
                <a:endParaRPr lang="fa-IR" sz="1662" kern="0">
                  <a:solidFill>
                    <a:sysClr val="windowText" lastClr="000000"/>
                  </a:solidFill>
                </a:endParaRPr>
              </a:p>
            </p:txBody>
          </p:sp>
          <p:sp>
            <p:nvSpPr>
              <p:cNvPr id="252" name="Rectangle 27"/>
              <p:cNvSpPr>
                <a:spLocks noChangeArrowheads="1"/>
              </p:cNvSpPr>
              <p:nvPr/>
            </p:nvSpPr>
            <p:spPr bwMode="auto">
              <a:xfrm>
                <a:off x="495100" y="5791203"/>
                <a:ext cx="82556" cy="609600"/>
              </a:xfrm>
              <a:prstGeom prst="rect">
                <a:avLst/>
              </a:prstGeom>
              <a:solidFill>
                <a:srgbClr val="CC9900"/>
              </a:solidFill>
              <a:ln w="9525">
                <a:noFill/>
                <a:miter lim="800000"/>
                <a:headEnd/>
                <a:tailEnd/>
              </a:ln>
              <a:effectLst/>
            </p:spPr>
            <p:txBody>
              <a:bodyPr wrap="none" anchor="ctr"/>
              <a:lstStyle/>
              <a:p>
                <a:pPr>
                  <a:defRPr/>
                </a:pPr>
                <a:endParaRPr lang="fa-IR" sz="1662" kern="0">
                  <a:solidFill>
                    <a:sysClr val="windowText" lastClr="000000"/>
                  </a:solidFill>
                </a:endParaRPr>
              </a:p>
            </p:txBody>
          </p:sp>
          <p:sp>
            <p:nvSpPr>
              <p:cNvPr id="253" name="Rectangle 28"/>
              <p:cNvSpPr>
                <a:spLocks noChangeArrowheads="1"/>
              </p:cNvSpPr>
              <p:nvPr/>
            </p:nvSpPr>
            <p:spPr bwMode="auto">
              <a:xfrm rot="5400000">
                <a:off x="828501" y="6073757"/>
                <a:ext cx="76200" cy="577891"/>
              </a:xfrm>
              <a:prstGeom prst="rect">
                <a:avLst/>
              </a:prstGeom>
              <a:solidFill>
                <a:srgbClr val="CC9900"/>
              </a:solidFill>
              <a:ln w="9525">
                <a:noFill/>
                <a:miter lim="800000"/>
                <a:headEnd/>
                <a:tailEnd/>
              </a:ln>
              <a:effectLst/>
            </p:spPr>
            <p:txBody>
              <a:bodyPr wrap="none" anchor="ctr"/>
              <a:lstStyle/>
              <a:p>
                <a:pPr>
                  <a:defRPr/>
                </a:pPr>
                <a:endParaRPr lang="fa-IR" sz="1662" kern="0">
                  <a:solidFill>
                    <a:sysClr val="windowText" lastClr="000000"/>
                  </a:solidFill>
                </a:endParaRPr>
              </a:p>
            </p:txBody>
          </p:sp>
          <p:sp>
            <p:nvSpPr>
              <p:cNvPr id="254" name="Line 29"/>
              <p:cNvSpPr>
                <a:spLocks noChangeShapeType="1"/>
              </p:cNvSpPr>
              <p:nvPr/>
            </p:nvSpPr>
            <p:spPr bwMode="auto">
              <a:xfrm>
                <a:off x="3384557" y="6477003"/>
                <a:ext cx="1568562" cy="0"/>
              </a:xfrm>
              <a:prstGeom prst="line">
                <a:avLst/>
              </a:prstGeom>
              <a:ln w="12700">
                <a:prstDash val="sysDot"/>
                <a:headEnd/>
                <a:tailEnd/>
              </a:ln>
            </p:spPr>
            <p:style>
              <a:lnRef idx="1">
                <a:schemeClr val="dk1"/>
              </a:lnRef>
              <a:fillRef idx="0">
                <a:schemeClr val="dk1"/>
              </a:fillRef>
              <a:effectRef idx="0">
                <a:schemeClr val="dk1"/>
              </a:effectRef>
              <a:fontRef idx="minor">
                <a:schemeClr val="tx1"/>
              </a:fontRef>
            </p:style>
            <p:txBody>
              <a:bodyPr/>
              <a:lstStyle/>
              <a:p>
                <a:pPr>
                  <a:defRPr/>
                </a:pPr>
                <a:endParaRPr lang="fa-IR" sz="1662" kern="0">
                  <a:solidFill>
                    <a:sysClr val="windowText" lastClr="000000"/>
                  </a:solidFill>
                </a:endParaRPr>
              </a:p>
            </p:txBody>
          </p:sp>
          <p:sp>
            <p:nvSpPr>
              <p:cNvPr id="255" name="Line 30"/>
              <p:cNvSpPr>
                <a:spLocks noChangeShapeType="1"/>
              </p:cNvSpPr>
              <p:nvPr/>
            </p:nvSpPr>
            <p:spPr bwMode="auto">
              <a:xfrm>
                <a:off x="3384557" y="6553203"/>
                <a:ext cx="2559233" cy="0"/>
              </a:xfrm>
              <a:prstGeom prst="line">
                <a:avLst/>
              </a:prstGeom>
              <a:ln w="19050">
                <a:prstDash val="sysDot"/>
                <a:headEnd/>
                <a:tailEnd/>
              </a:ln>
            </p:spPr>
            <p:style>
              <a:lnRef idx="1">
                <a:schemeClr val="accent1"/>
              </a:lnRef>
              <a:fillRef idx="0">
                <a:schemeClr val="accent1"/>
              </a:fillRef>
              <a:effectRef idx="0">
                <a:schemeClr val="accent1"/>
              </a:effectRef>
              <a:fontRef idx="minor">
                <a:schemeClr val="tx1"/>
              </a:fontRef>
            </p:style>
            <p:txBody>
              <a:bodyPr/>
              <a:lstStyle/>
              <a:p>
                <a:pPr>
                  <a:defRPr/>
                </a:pPr>
                <a:endParaRPr lang="fa-IR" sz="1662" kern="0">
                  <a:solidFill>
                    <a:sysClr val="windowText" lastClr="000000"/>
                  </a:solidFill>
                </a:endParaRPr>
              </a:p>
            </p:txBody>
          </p:sp>
          <p:sp>
            <p:nvSpPr>
              <p:cNvPr id="256" name="Line 32"/>
              <p:cNvSpPr>
                <a:spLocks noChangeShapeType="1"/>
              </p:cNvSpPr>
              <p:nvPr/>
            </p:nvSpPr>
            <p:spPr bwMode="auto">
              <a:xfrm flipH="1">
                <a:off x="-236" y="6477003"/>
                <a:ext cx="3384793" cy="0"/>
              </a:xfrm>
              <a:prstGeom prst="line">
                <a:avLst/>
              </a:prstGeom>
              <a:noFill/>
              <a:ln w="22225">
                <a:solidFill>
                  <a:srgbClr val="9383B3"/>
                </a:solidFill>
                <a:prstDash val="sysDot"/>
                <a:round/>
                <a:headEnd/>
                <a:tailEnd/>
              </a:ln>
              <a:effectLst/>
            </p:spPr>
            <p:txBody>
              <a:bodyPr/>
              <a:lstStyle/>
              <a:p>
                <a:pPr>
                  <a:defRPr/>
                </a:pPr>
                <a:endParaRPr lang="fa-IR" sz="1662" kern="0">
                  <a:solidFill>
                    <a:sysClr val="windowText" lastClr="000000"/>
                  </a:solidFill>
                </a:endParaRPr>
              </a:p>
            </p:txBody>
          </p:sp>
          <p:sp>
            <p:nvSpPr>
              <p:cNvPr id="257" name="Line 33"/>
              <p:cNvSpPr>
                <a:spLocks noChangeShapeType="1"/>
              </p:cNvSpPr>
              <p:nvPr/>
            </p:nvSpPr>
            <p:spPr bwMode="auto">
              <a:xfrm flipV="1">
                <a:off x="412544" y="4038602"/>
                <a:ext cx="0" cy="2819401"/>
              </a:xfrm>
              <a:prstGeom prst="line">
                <a:avLst/>
              </a:prstGeom>
              <a:noFill/>
              <a:ln w="22225">
                <a:solidFill>
                  <a:srgbClr val="9383B3"/>
                </a:solidFill>
                <a:prstDash val="sysDot"/>
                <a:round/>
                <a:headEnd/>
                <a:tailEnd/>
              </a:ln>
              <a:effectLst/>
            </p:spPr>
            <p:txBody>
              <a:bodyPr/>
              <a:lstStyle/>
              <a:p>
                <a:pPr>
                  <a:defRPr/>
                </a:pPr>
                <a:endParaRPr lang="fa-IR" sz="1662" kern="0">
                  <a:solidFill>
                    <a:sysClr val="windowText" lastClr="000000"/>
                  </a:solidFill>
                </a:endParaRPr>
              </a:p>
            </p:txBody>
          </p:sp>
          <p:sp>
            <p:nvSpPr>
              <p:cNvPr id="258" name="Line 34"/>
              <p:cNvSpPr>
                <a:spLocks noChangeShapeType="1"/>
              </p:cNvSpPr>
              <p:nvPr/>
            </p:nvSpPr>
            <p:spPr bwMode="auto">
              <a:xfrm flipV="1">
                <a:off x="412544" y="2362202"/>
                <a:ext cx="0" cy="1676400"/>
              </a:xfrm>
              <a:prstGeom prst="line">
                <a:avLst/>
              </a:prstGeom>
              <a:ln w="12700">
                <a:prstDash val="sysDot"/>
                <a:headEnd/>
                <a:tailEnd/>
              </a:ln>
            </p:spPr>
            <p:style>
              <a:lnRef idx="1">
                <a:schemeClr val="dk1"/>
              </a:lnRef>
              <a:fillRef idx="0">
                <a:schemeClr val="dk1"/>
              </a:fillRef>
              <a:effectRef idx="0">
                <a:schemeClr val="dk1"/>
              </a:effectRef>
              <a:fontRef idx="minor">
                <a:schemeClr val="tx1"/>
              </a:fontRef>
            </p:style>
            <p:txBody>
              <a:bodyPr/>
              <a:lstStyle/>
              <a:p>
                <a:pPr>
                  <a:defRPr/>
                </a:pPr>
                <a:endParaRPr lang="fa-IR" sz="1662" kern="0">
                  <a:solidFill>
                    <a:sysClr val="windowText" lastClr="000000"/>
                  </a:solidFill>
                </a:endParaRPr>
              </a:p>
            </p:txBody>
          </p:sp>
          <p:sp>
            <p:nvSpPr>
              <p:cNvPr id="259" name="Line 35"/>
              <p:cNvSpPr>
                <a:spLocks noChangeShapeType="1"/>
              </p:cNvSpPr>
              <p:nvPr/>
            </p:nvSpPr>
            <p:spPr bwMode="auto">
              <a:xfrm flipV="1">
                <a:off x="329988" y="1676402"/>
                <a:ext cx="0" cy="2362200"/>
              </a:xfrm>
              <a:prstGeom prst="line">
                <a:avLst/>
              </a:prstGeom>
              <a:ln w="19050">
                <a:prstDash val="sysDot"/>
                <a:headEnd/>
                <a:tailEnd/>
              </a:ln>
            </p:spPr>
            <p:style>
              <a:lnRef idx="1">
                <a:schemeClr val="accent1"/>
              </a:lnRef>
              <a:fillRef idx="0">
                <a:schemeClr val="accent1"/>
              </a:fillRef>
              <a:effectRef idx="0">
                <a:schemeClr val="accent1"/>
              </a:effectRef>
              <a:fontRef idx="minor">
                <a:schemeClr val="tx1"/>
              </a:fontRef>
            </p:style>
            <p:txBody>
              <a:bodyPr/>
              <a:lstStyle/>
              <a:p>
                <a:pPr>
                  <a:defRPr/>
                </a:pPr>
                <a:endParaRPr lang="fa-IR" sz="1662" kern="0">
                  <a:solidFill>
                    <a:sysClr val="windowText" lastClr="000000"/>
                  </a:solidFill>
                </a:endParaRPr>
              </a:p>
            </p:txBody>
          </p:sp>
        </p:grpSp>
        <p:grpSp>
          <p:nvGrpSpPr>
            <p:cNvPr id="5" name="Group 15"/>
            <p:cNvGrpSpPr/>
            <p:nvPr/>
          </p:nvGrpSpPr>
          <p:grpSpPr>
            <a:xfrm>
              <a:off x="67432" y="538679"/>
              <a:ext cx="5218950" cy="3318948"/>
              <a:chOff x="73051" y="538679"/>
              <a:chExt cx="5653862" cy="3318948"/>
            </a:xfrm>
          </p:grpSpPr>
          <p:sp>
            <p:nvSpPr>
              <p:cNvPr id="7" name="Rectangle 6"/>
              <p:cNvSpPr/>
              <p:nvPr/>
            </p:nvSpPr>
            <p:spPr>
              <a:xfrm>
                <a:off x="1824455" y="538679"/>
                <a:ext cx="3902458" cy="407750"/>
              </a:xfrm>
              <a:prstGeom prst="rect">
                <a:avLst/>
              </a:prstGeom>
            </p:spPr>
            <p:txBody>
              <a:bodyPr wrap="none">
                <a:spAutoFit/>
              </a:bodyPr>
              <a:lstStyle/>
              <a:p>
                <a:pPr>
                  <a:defRPr/>
                </a:pPr>
                <a:r>
                  <a:rPr lang="en-US" sz="1846" b="1" kern="0" dirty="0">
                    <a:ln w="10541" cmpd="sng">
                      <a:solidFill>
                        <a:srgbClr val="EAEAEA">
                          <a:shade val="88000"/>
                          <a:satMod val="110000"/>
                        </a:srgbClr>
                      </a:solidFill>
                      <a:prstDash val="solid"/>
                    </a:ln>
                    <a:gradFill>
                      <a:gsLst>
                        <a:gs pos="0">
                          <a:srgbClr val="EAEAEA">
                            <a:tint val="40000"/>
                            <a:satMod val="250000"/>
                          </a:srgbClr>
                        </a:gs>
                        <a:gs pos="9000">
                          <a:srgbClr val="EAEAEA">
                            <a:tint val="52000"/>
                            <a:satMod val="300000"/>
                          </a:srgbClr>
                        </a:gs>
                        <a:gs pos="50000">
                          <a:srgbClr val="EAEAEA">
                            <a:shade val="20000"/>
                            <a:satMod val="300000"/>
                          </a:srgbClr>
                        </a:gs>
                        <a:gs pos="79000">
                          <a:srgbClr val="EAEAEA">
                            <a:tint val="52000"/>
                            <a:satMod val="300000"/>
                          </a:srgbClr>
                        </a:gs>
                        <a:gs pos="100000">
                          <a:srgbClr val="EAEAEA">
                            <a:tint val="40000"/>
                            <a:satMod val="250000"/>
                          </a:srgbClr>
                        </a:gs>
                      </a:gsLst>
                      <a:lin ang="5400000"/>
                    </a:gradFill>
                    <a:latin typeface="BankGothic Lt BT" pitchFamily="34" charset="0"/>
                  </a:rPr>
                  <a:t>(</a:t>
                </a:r>
                <a:r>
                  <a:rPr lang="en-US" sz="1846" b="1" kern="0" dirty="0" err="1">
                    <a:ln w="10541" cmpd="sng">
                      <a:solidFill>
                        <a:srgbClr val="EAEAEA">
                          <a:shade val="88000"/>
                          <a:satMod val="110000"/>
                        </a:srgbClr>
                      </a:solidFill>
                      <a:prstDash val="solid"/>
                    </a:ln>
                    <a:gradFill>
                      <a:gsLst>
                        <a:gs pos="0">
                          <a:srgbClr val="EAEAEA">
                            <a:tint val="40000"/>
                            <a:satMod val="250000"/>
                          </a:srgbClr>
                        </a:gs>
                        <a:gs pos="9000">
                          <a:srgbClr val="EAEAEA">
                            <a:tint val="52000"/>
                            <a:satMod val="300000"/>
                          </a:srgbClr>
                        </a:gs>
                        <a:gs pos="50000">
                          <a:srgbClr val="EAEAEA">
                            <a:shade val="20000"/>
                            <a:satMod val="300000"/>
                          </a:srgbClr>
                        </a:gs>
                        <a:gs pos="79000">
                          <a:srgbClr val="EAEAEA">
                            <a:tint val="52000"/>
                            <a:satMod val="300000"/>
                          </a:srgbClr>
                        </a:gs>
                        <a:gs pos="100000">
                          <a:srgbClr val="EAEAEA">
                            <a:tint val="40000"/>
                            <a:satMod val="250000"/>
                          </a:srgbClr>
                        </a:gs>
                      </a:gsLst>
                      <a:lin ang="5400000"/>
                    </a:gradFill>
                    <a:latin typeface="BankGothic Lt BT" pitchFamily="34" charset="0"/>
                  </a:rPr>
                  <a:t>beinolharamein</a:t>
                </a:r>
                <a:r>
                  <a:rPr lang="en-US" sz="1846" b="1" kern="0" dirty="0">
                    <a:ln w="10541" cmpd="sng">
                      <a:solidFill>
                        <a:srgbClr val="EAEAEA">
                          <a:shade val="88000"/>
                          <a:satMod val="110000"/>
                        </a:srgbClr>
                      </a:solidFill>
                      <a:prstDash val="solid"/>
                    </a:ln>
                    <a:gradFill>
                      <a:gsLst>
                        <a:gs pos="0">
                          <a:srgbClr val="EAEAEA">
                            <a:tint val="40000"/>
                            <a:satMod val="250000"/>
                          </a:srgbClr>
                        </a:gs>
                        <a:gs pos="9000">
                          <a:srgbClr val="EAEAEA">
                            <a:tint val="52000"/>
                            <a:satMod val="300000"/>
                          </a:srgbClr>
                        </a:gs>
                        <a:gs pos="50000">
                          <a:srgbClr val="EAEAEA">
                            <a:shade val="20000"/>
                            <a:satMod val="300000"/>
                          </a:srgbClr>
                        </a:gs>
                        <a:gs pos="79000">
                          <a:srgbClr val="EAEAEA">
                            <a:tint val="52000"/>
                            <a:satMod val="300000"/>
                          </a:srgbClr>
                        </a:gs>
                        <a:gs pos="100000">
                          <a:srgbClr val="EAEAEA">
                            <a:tint val="40000"/>
                            <a:satMod val="250000"/>
                          </a:srgbClr>
                        </a:gs>
                      </a:gsLst>
                      <a:lin ang="5400000"/>
                    </a:gradFill>
                    <a:latin typeface="BankGothic Lt BT" pitchFamily="34" charset="0"/>
                  </a:rPr>
                  <a:t> of shiraz)</a:t>
                </a:r>
                <a:endParaRPr lang="fa-IR" sz="1846" b="1" kern="0" dirty="0">
                  <a:ln w="10541" cmpd="sng">
                    <a:solidFill>
                      <a:srgbClr val="EAEAEA">
                        <a:shade val="88000"/>
                        <a:satMod val="110000"/>
                      </a:srgbClr>
                    </a:solidFill>
                    <a:prstDash val="solid"/>
                  </a:ln>
                  <a:gradFill>
                    <a:gsLst>
                      <a:gs pos="0">
                        <a:srgbClr val="EAEAEA">
                          <a:tint val="40000"/>
                          <a:satMod val="250000"/>
                        </a:srgbClr>
                      </a:gs>
                      <a:gs pos="9000">
                        <a:srgbClr val="EAEAEA">
                          <a:tint val="52000"/>
                          <a:satMod val="300000"/>
                        </a:srgbClr>
                      </a:gs>
                      <a:gs pos="50000">
                        <a:srgbClr val="EAEAEA">
                          <a:shade val="20000"/>
                          <a:satMod val="300000"/>
                        </a:srgbClr>
                      </a:gs>
                      <a:gs pos="79000">
                        <a:srgbClr val="EAEAEA">
                          <a:tint val="52000"/>
                          <a:satMod val="300000"/>
                        </a:srgbClr>
                      </a:gs>
                      <a:gs pos="100000">
                        <a:srgbClr val="EAEAEA">
                          <a:tint val="40000"/>
                          <a:satMod val="250000"/>
                        </a:srgbClr>
                      </a:gs>
                    </a:gsLst>
                    <a:lin ang="5400000"/>
                  </a:gradFill>
                  <a:latin typeface="BankGothic Lt BT" pitchFamily="34" charset="0"/>
                </a:endParaRPr>
              </a:p>
            </p:txBody>
          </p:sp>
          <p:sp>
            <p:nvSpPr>
              <p:cNvPr id="8" name="Rectangle 7"/>
              <p:cNvSpPr/>
              <p:nvPr/>
            </p:nvSpPr>
            <p:spPr>
              <a:xfrm rot="16200000">
                <a:off x="-1131431" y="2276027"/>
                <a:ext cx="2786082" cy="377118"/>
              </a:xfrm>
              <a:prstGeom prst="rect">
                <a:avLst/>
              </a:prstGeom>
            </p:spPr>
            <p:txBody>
              <a:bodyPr wrap="square">
                <a:spAutoFit/>
                <a:scene3d>
                  <a:camera prst="orthographicFront"/>
                  <a:lightRig rig="glow" dir="tl">
                    <a:rot lat="0" lon="0" rev="5400000"/>
                  </a:lightRig>
                </a:scene3d>
                <a:sp3d contourW="12700">
                  <a:bevelT w="25400" h="25400"/>
                  <a:contourClr>
                    <a:schemeClr val="accent6">
                      <a:shade val="73000"/>
                    </a:schemeClr>
                  </a:contourClr>
                </a:sp3d>
              </a:bodyPr>
              <a:lstStyle/>
              <a:p>
                <a:pPr algn="ctr"/>
                <a:r>
                  <a:rPr lang="fa-IR" sz="1662" b="1" dirty="0">
                    <a:ln w="11430"/>
                    <a:gradFill>
                      <a:gsLst>
                        <a:gs pos="0">
                          <a:srgbClr val="555555">
                            <a:tint val="90000"/>
                            <a:satMod val="120000"/>
                          </a:srgbClr>
                        </a:gs>
                        <a:gs pos="25000">
                          <a:srgbClr val="555555">
                            <a:tint val="93000"/>
                            <a:satMod val="120000"/>
                          </a:srgbClr>
                        </a:gs>
                        <a:gs pos="50000">
                          <a:srgbClr val="555555">
                            <a:shade val="89000"/>
                            <a:satMod val="110000"/>
                          </a:srgbClr>
                        </a:gs>
                        <a:gs pos="75000">
                          <a:srgbClr val="555555">
                            <a:tint val="93000"/>
                            <a:satMod val="120000"/>
                          </a:srgbClr>
                        </a:gs>
                        <a:gs pos="100000">
                          <a:srgbClr val="555555">
                            <a:tint val="90000"/>
                            <a:satMod val="120000"/>
                          </a:srgbClr>
                        </a:gs>
                      </a:gsLst>
                      <a:lin ang="5400000"/>
                    </a:gradFill>
                    <a:effectLst>
                      <a:outerShdw blurRad="80000" dist="40000" dir="5040000" algn="tl">
                        <a:srgbClr val="000000">
                          <a:alpha val="30000"/>
                        </a:srgbClr>
                      </a:outerShdw>
                    </a:effectLst>
                    <a:cs typeface="B Kamran" pitchFamily="2" charset="-78"/>
                  </a:rPr>
                  <a:t>بین الحرمین شیراز</a:t>
                </a:r>
              </a:p>
            </p:txBody>
          </p:sp>
        </p:grpSp>
        <p:pic>
          <p:nvPicPr>
            <p:cNvPr id="235" name="Picture 6" descr="شاهچراغ؛ شیراز؛ عکس از آنوبانینی">
              <a:hlinkClick r:id="rId3"/>
            </p:cNvPr>
            <p:cNvPicPr>
              <a:picLocks noChangeAspect="1" noChangeArrowheads="1"/>
            </p:cNvPicPr>
            <p:nvPr/>
          </p:nvPicPr>
          <p:blipFill>
            <a:blip r:embed="rId4">
              <a:clrChange>
                <a:clrFrom>
                  <a:srgbClr val="03030F"/>
                </a:clrFrom>
                <a:clrTo>
                  <a:srgbClr val="03030F">
                    <a:alpha val="0"/>
                  </a:srgbClr>
                </a:clrTo>
              </a:clrChange>
            </a:blip>
            <a:srcRect/>
            <a:stretch>
              <a:fillRect/>
            </a:stretch>
          </p:blipFill>
          <p:spPr bwMode="auto">
            <a:xfrm>
              <a:off x="7212343" y="285728"/>
              <a:ext cx="1931657" cy="1191187"/>
            </a:xfrm>
            <a:prstGeom prst="rect">
              <a:avLst/>
            </a:prstGeom>
            <a:ln>
              <a:noFill/>
            </a:ln>
            <a:effectLst>
              <a:outerShdw blurRad="50800" dist="38100" dir="2700000" algn="tl" rotWithShape="0">
                <a:prstClr val="black">
                  <a:alpha val="40000"/>
                </a:prstClr>
              </a:outerShdw>
              <a:softEdge rad="63500"/>
            </a:effectLst>
          </p:spPr>
        </p:pic>
        <p:pic>
          <p:nvPicPr>
            <p:cNvPr id="1028" name="Picture 4" descr="E:\baft farsoode\ax\pic\shahchw.jpg"/>
            <p:cNvPicPr>
              <a:picLocks noChangeAspect="1" noChangeArrowheads="1"/>
            </p:cNvPicPr>
            <p:nvPr/>
          </p:nvPicPr>
          <p:blipFill>
            <a:blip r:embed="rId5" cstate="screen">
              <a:clrChange>
                <a:clrFrom>
                  <a:srgbClr val="BEE2FA"/>
                </a:clrFrom>
                <a:clrTo>
                  <a:srgbClr val="BEE2FA">
                    <a:alpha val="0"/>
                  </a:srgbClr>
                </a:clrTo>
              </a:clrChange>
              <a:extLst>
                <a:ext uri="{28A0092B-C50C-407E-A947-70E740481C1C}">
                  <a14:useLocalDpi xmlns:a14="http://schemas.microsoft.com/office/drawing/2010/main"/>
                </a:ext>
              </a:extLst>
            </a:blip>
            <a:srcRect/>
            <a:stretch>
              <a:fillRect/>
            </a:stretch>
          </p:blipFill>
          <p:spPr bwMode="auto">
            <a:xfrm>
              <a:off x="0" y="0"/>
              <a:ext cx="1813436" cy="1464431"/>
            </a:xfrm>
            <a:prstGeom prst="rect">
              <a:avLst/>
            </a:prstGeom>
            <a:ln>
              <a:noFill/>
            </a:ln>
            <a:effectLst>
              <a:outerShdw blurRad="50800" dist="38100" dir="2700000" algn="tl" rotWithShape="0">
                <a:prstClr val="black">
                  <a:alpha val="40000"/>
                </a:prstClr>
              </a:outerShdw>
              <a:softEdge rad="63500"/>
            </a:effectLst>
          </p:spPr>
        </p:pic>
        <p:cxnSp>
          <p:nvCxnSpPr>
            <p:cNvPr id="263" name="Straight Connector 262"/>
            <p:cNvCxnSpPr/>
            <p:nvPr/>
          </p:nvCxnSpPr>
          <p:spPr bwMode="auto">
            <a:xfrm rot="5400000">
              <a:off x="-1535949" y="4179099"/>
              <a:ext cx="4071966" cy="1588"/>
            </a:xfrm>
            <a:prstGeom prst="line">
              <a:avLst/>
            </a:prstGeom>
            <a:ln cmpd="dbl">
              <a:solidFill>
                <a:srgbClr val="D1D1D1"/>
              </a:solidFill>
              <a:prstDash val="solid"/>
              <a:headEnd type="none" w="sm" len="sm"/>
              <a:tailEnd type="none" w="sm" len="sm"/>
            </a:ln>
          </p:spPr>
          <p:style>
            <a:lnRef idx="3">
              <a:schemeClr val="accent1"/>
            </a:lnRef>
            <a:fillRef idx="0">
              <a:schemeClr val="accent1"/>
            </a:fillRef>
            <a:effectRef idx="2">
              <a:schemeClr val="accent1"/>
            </a:effectRef>
            <a:fontRef idx="minor">
              <a:schemeClr val="tx1"/>
            </a:fontRef>
          </p:style>
        </p:cxnSp>
      </p:grpSp>
      <p:sp>
        <p:nvSpPr>
          <p:cNvPr id="266" name="Rectangle 265"/>
          <p:cNvSpPr/>
          <p:nvPr/>
        </p:nvSpPr>
        <p:spPr bwMode="auto">
          <a:xfrm>
            <a:off x="785786" y="1780431"/>
            <a:ext cx="8143932" cy="3033367"/>
          </a:xfrm>
          <a:prstGeom prst="rect">
            <a:avLst/>
          </a:prstGeom>
          <a:solidFill>
            <a:schemeClr val="accent1">
              <a:alpha val="70000"/>
            </a:schemeClr>
          </a:solidFill>
          <a:ln w="12700" cap="sq" cmpd="sng" algn="ctr">
            <a:noFill/>
            <a:prstDash val="solid"/>
            <a:round/>
            <a:headEnd type="none" w="sm" len="sm"/>
            <a:tailEnd type="none" w="sm" len="sm"/>
          </a:ln>
          <a:effectLst>
            <a:softEdge rad="635000"/>
          </a:effectLst>
        </p:spPr>
        <p:txBody>
          <a:bodyPr vert="horz" wrap="square" lIns="84406" tIns="42203" rIns="84406" bIns="42203" numCol="1" rtlCol="1" anchor="t" anchorCtr="0" compatLnSpc="1">
            <a:prstTxWarp prst="textNoShape">
              <a:avLst/>
            </a:prstTxWarp>
          </a:bodyPr>
          <a:lstStyle/>
          <a:p>
            <a:pPr algn="l" rtl="0" fontAlgn="base">
              <a:spcBef>
                <a:spcPct val="0"/>
              </a:spcBef>
              <a:spcAft>
                <a:spcPct val="0"/>
              </a:spcAft>
            </a:pPr>
            <a:endParaRPr kumimoji="1" lang="fa-IR" sz="2215">
              <a:solidFill>
                <a:srgbClr val="000000"/>
              </a:solidFill>
              <a:latin typeface="Times New Roman" pitchFamily="18" charset="0"/>
            </a:endParaRPr>
          </a:p>
        </p:txBody>
      </p:sp>
      <p:pic>
        <p:nvPicPr>
          <p:cNvPr id="24" name="Picture 3" descr="PLAN050912"/>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5033599" y="1846374"/>
            <a:ext cx="3904300" cy="152723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25" name="Rectangle 4"/>
          <p:cNvSpPr>
            <a:spLocks noChangeArrowheads="1"/>
          </p:cNvSpPr>
          <p:nvPr/>
        </p:nvSpPr>
        <p:spPr bwMode="auto">
          <a:xfrm>
            <a:off x="6964298" y="2409494"/>
            <a:ext cx="289605" cy="387377"/>
          </a:xfrm>
          <a:prstGeom prst="rect">
            <a:avLst/>
          </a:prstGeom>
          <a:noFill/>
          <a:ln w="57150">
            <a:solidFill>
              <a:srgbClr val="FF6600"/>
            </a:solidFill>
            <a:miter lim="800000"/>
            <a:headEnd/>
            <a:tailEnd/>
          </a:ln>
          <a:effectLst/>
        </p:spPr>
        <p:txBody>
          <a:bodyPr wrap="none" lIns="71274" tIns="35636" rIns="71274" bIns="35636" anchor="ctr"/>
          <a:lstStyle/>
          <a:p>
            <a:endParaRPr lang="fa-IR" sz="1662">
              <a:solidFill>
                <a:srgbClr val="000000"/>
              </a:solidFill>
            </a:endParaRPr>
          </a:p>
        </p:txBody>
      </p:sp>
      <p:sp>
        <p:nvSpPr>
          <p:cNvPr id="26" name="Text Box 5"/>
          <p:cNvSpPr txBox="1">
            <a:spLocks noChangeArrowheads="1"/>
          </p:cNvSpPr>
          <p:nvPr/>
        </p:nvSpPr>
        <p:spPr bwMode="auto">
          <a:xfrm>
            <a:off x="1736461" y="2176087"/>
            <a:ext cx="3033367" cy="426201"/>
          </a:xfrm>
          <a:prstGeom prst="rect">
            <a:avLst/>
          </a:prstGeom>
          <a:noFill/>
          <a:ln w="9525">
            <a:noFill/>
            <a:miter lim="800000"/>
            <a:headEnd/>
            <a:tailEnd/>
          </a:ln>
          <a:effectLst/>
        </p:spPr>
        <p:txBody>
          <a:bodyPr wrap="square" lIns="84388" tIns="42193" rIns="84388" bIns="42193">
            <a:spAutoFit/>
          </a:bodyPr>
          <a:lstStyle/>
          <a:p>
            <a:pPr algn="ctr" defTabSz="843914"/>
            <a:r>
              <a:rPr lang="en-US" sz="1108" dirty="0">
                <a:solidFill>
                  <a:srgbClr val="000000"/>
                </a:solidFill>
              </a:rPr>
              <a:t>THEATRE BUILDING ELEVATION</a:t>
            </a:r>
          </a:p>
          <a:p>
            <a:pPr algn="ctr" defTabSz="843914"/>
            <a:r>
              <a:rPr lang="en-US" sz="1108" dirty="0">
                <a:solidFill>
                  <a:srgbClr val="000000"/>
                </a:solidFill>
              </a:rPr>
              <a:t>OPTION 1</a:t>
            </a:r>
          </a:p>
        </p:txBody>
      </p:sp>
      <p:pic>
        <p:nvPicPr>
          <p:cNvPr id="27" name="Picture 2" descr="701Cam13102copy"/>
          <p:cNvPicPr>
            <a:picLocks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a:off x="747320" y="2703630"/>
            <a:ext cx="4089823" cy="1714512"/>
          </a:xfrm>
          <a:prstGeom prst="rect">
            <a:avLst/>
          </a:prstGeom>
          <a:noFill/>
        </p:spPr>
      </p:pic>
      <p:pic>
        <p:nvPicPr>
          <p:cNvPr id="28" name="Picture 2" descr="601Cam13101option2copy"/>
          <p:cNvPicPr>
            <a:picLocks noChangeAspect="1" noChangeArrowheads="1"/>
          </p:cNvPicPr>
          <p:nvPr/>
        </p:nvPicPr>
        <p:blipFill>
          <a:blip r:embed="rId8" cstate="screen">
            <a:extLst>
              <a:ext uri="{28A0092B-C50C-407E-A947-70E740481C1C}">
                <a14:useLocalDpi xmlns:a14="http://schemas.microsoft.com/office/drawing/2010/main"/>
              </a:ext>
            </a:extLst>
          </a:blip>
          <a:srcRect/>
          <a:stretch>
            <a:fillRect/>
          </a:stretch>
        </p:blipFill>
        <p:spPr bwMode="auto">
          <a:xfrm>
            <a:off x="5033599" y="4088428"/>
            <a:ext cx="4110401" cy="1722975"/>
          </a:xfrm>
          <a:prstGeom prst="rect">
            <a:avLst/>
          </a:prstGeom>
          <a:noFill/>
        </p:spPr>
      </p:pic>
      <p:pic>
        <p:nvPicPr>
          <p:cNvPr id="29" name="Picture 5" descr="Cam 13 new theatre copycop"/>
          <p:cNvPicPr>
            <a:picLocks noChangeAspect="1" noChangeArrowheads="1"/>
          </p:cNvPicPr>
          <p:nvPr/>
        </p:nvPicPr>
        <p:blipFill>
          <a:blip r:embed="rId9" cstate="screen">
            <a:extLst>
              <a:ext uri="{28A0092B-C50C-407E-A947-70E740481C1C}">
                <a14:useLocalDpi xmlns:a14="http://schemas.microsoft.com/office/drawing/2010/main"/>
              </a:ext>
            </a:extLst>
          </a:blip>
          <a:srcRect/>
          <a:stretch>
            <a:fillRect/>
          </a:stretch>
        </p:blipFill>
        <p:spPr bwMode="auto">
          <a:xfrm>
            <a:off x="1011091" y="4550027"/>
            <a:ext cx="3692795" cy="1585911"/>
          </a:xfrm>
          <a:prstGeom prst="rect">
            <a:avLst/>
          </a:prstGeom>
          <a:noFill/>
        </p:spPr>
      </p:pic>
    </p:spTree>
    <p:extLst>
      <p:ext uri="{BB962C8B-B14F-4D97-AF65-F5344CB8AC3E}">
        <p14:creationId xmlns:p14="http://schemas.microsoft.com/office/powerpoint/2010/main" val="3270058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2000"/>
                                        <p:tgtEl>
                                          <p:spTgt spid="2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25"/>
                                        </p:tgtEl>
                                        <p:attrNameLst>
                                          <p:attrName>style.visibility</p:attrName>
                                        </p:attrNameLst>
                                      </p:cBhvr>
                                      <p:to>
                                        <p:strVal val="visible"/>
                                      </p:to>
                                    </p:set>
                                    <p:animEffect transition="in" filter="wipe(down)">
                                      <p:cBhvr>
                                        <p:cTn id="12" dur="500"/>
                                        <p:tgtEl>
                                          <p:spTgt spid="25"/>
                                        </p:tgtEl>
                                      </p:cBhvr>
                                    </p:animEffect>
                                  </p:childTnLst>
                                </p:cTn>
                              </p:par>
                              <p:par>
                                <p:cTn id="13" presetID="22" presetClass="entr" presetSubtype="4" fill="hold" grpId="0" nodeType="with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wipe(down)">
                                      <p:cBhvr>
                                        <p:cTn id="15" dur="500"/>
                                        <p:tgtEl>
                                          <p:spTgt spid="26"/>
                                        </p:tgtEl>
                                      </p:cBhvr>
                                    </p:animEffect>
                                  </p:childTnLst>
                                </p:cTn>
                              </p:par>
                            </p:childTnLst>
                          </p:cTn>
                        </p:par>
                      </p:childTnLst>
                    </p:cTn>
                  </p:par>
                  <p:par>
                    <p:cTn id="16" fill="hold">
                      <p:stCondLst>
                        <p:cond delay="indefinite"/>
                      </p:stCondLst>
                      <p:childTnLst>
                        <p:par>
                          <p:cTn id="17" fill="hold">
                            <p:stCondLst>
                              <p:cond delay="0"/>
                            </p:stCondLst>
                            <p:childTnLst>
                              <p:par>
                                <p:cTn id="18" presetID="2" presetClass="entr" presetSubtype="4" fill="hold" nodeType="clickEffect">
                                  <p:stCondLst>
                                    <p:cond delay="0"/>
                                  </p:stCondLst>
                                  <p:childTnLst>
                                    <p:set>
                                      <p:cBhvr>
                                        <p:cTn id="19" dur="1" fill="hold">
                                          <p:stCondLst>
                                            <p:cond delay="0"/>
                                          </p:stCondLst>
                                        </p:cTn>
                                        <p:tgtEl>
                                          <p:spTgt spid="28"/>
                                        </p:tgtEl>
                                        <p:attrNameLst>
                                          <p:attrName>style.visibility</p:attrName>
                                        </p:attrNameLst>
                                      </p:cBhvr>
                                      <p:to>
                                        <p:strVal val="visible"/>
                                      </p:to>
                                    </p:set>
                                    <p:anim calcmode="lin" valueType="num">
                                      <p:cBhvr additive="base">
                                        <p:cTn id="20" dur="500" fill="hold"/>
                                        <p:tgtEl>
                                          <p:spTgt spid="28"/>
                                        </p:tgtEl>
                                        <p:attrNameLst>
                                          <p:attrName>ppt_x</p:attrName>
                                        </p:attrNameLst>
                                      </p:cBhvr>
                                      <p:tavLst>
                                        <p:tav tm="0">
                                          <p:val>
                                            <p:strVal val="#ppt_x"/>
                                          </p:val>
                                        </p:tav>
                                        <p:tav tm="100000">
                                          <p:val>
                                            <p:strVal val="#ppt_x"/>
                                          </p:val>
                                        </p:tav>
                                      </p:tavLst>
                                    </p:anim>
                                    <p:anim calcmode="lin" valueType="num">
                                      <p:cBhvr additive="base">
                                        <p:cTn id="21" dur="500" fill="hold"/>
                                        <p:tgtEl>
                                          <p:spTgt spid="28"/>
                                        </p:tgtEl>
                                        <p:attrNameLst>
                                          <p:attrName>ppt_y</p:attrName>
                                        </p:attrNameLst>
                                      </p:cBhvr>
                                      <p:tavLst>
                                        <p:tav tm="0">
                                          <p:val>
                                            <p:strVal val="1+#ppt_h/2"/>
                                          </p:val>
                                        </p:tav>
                                        <p:tav tm="100000">
                                          <p:val>
                                            <p:strVal val="#ppt_y"/>
                                          </p:val>
                                        </p:tav>
                                      </p:tavLst>
                                    </p:anim>
                                  </p:childTnLst>
                                </p:cTn>
                              </p:par>
                              <p:par>
                                <p:cTn id="22" presetID="2" presetClass="entr" presetSubtype="4" fill="hold" nodeType="withEffect">
                                  <p:stCondLst>
                                    <p:cond delay="0"/>
                                  </p:stCondLst>
                                  <p:childTnLst>
                                    <p:set>
                                      <p:cBhvr>
                                        <p:cTn id="23" dur="1" fill="hold">
                                          <p:stCondLst>
                                            <p:cond delay="0"/>
                                          </p:stCondLst>
                                        </p:cTn>
                                        <p:tgtEl>
                                          <p:spTgt spid="27"/>
                                        </p:tgtEl>
                                        <p:attrNameLst>
                                          <p:attrName>style.visibility</p:attrName>
                                        </p:attrNameLst>
                                      </p:cBhvr>
                                      <p:to>
                                        <p:strVal val="visible"/>
                                      </p:to>
                                    </p:set>
                                    <p:anim calcmode="lin" valueType="num">
                                      <p:cBhvr additive="base">
                                        <p:cTn id="24" dur="500" fill="hold"/>
                                        <p:tgtEl>
                                          <p:spTgt spid="27"/>
                                        </p:tgtEl>
                                        <p:attrNameLst>
                                          <p:attrName>ppt_x</p:attrName>
                                        </p:attrNameLst>
                                      </p:cBhvr>
                                      <p:tavLst>
                                        <p:tav tm="0">
                                          <p:val>
                                            <p:strVal val="#ppt_x"/>
                                          </p:val>
                                        </p:tav>
                                        <p:tav tm="100000">
                                          <p:val>
                                            <p:strVal val="#ppt_x"/>
                                          </p:val>
                                        </p:tav>
                                      </p:tavLst>
                                    </p:anim>
                                    <p:anim calcmode="lin" valueType="num">
                                      <p:cBhvr additive="base">
                                        <p:cTn id="25" dur="500" fill="hold"/>
                                        <p:tgtEl>
                                          <p:spTgt spid="27"/>
                                        </p:tgtEl>
                                        <p:attrNameLst>
                                          <p:attrName>ppt_y</p:attrName>
                                        </p:attrNameLst>
                                      </p:cBhvr>
                                      <p:tavLst>
                                        <p:tav tm="0">
                                          <p:val>
                                            <p:strVal val="1+#ppt_h/2"/>
                                          </p:val>
                                        </p:tav>
                                        <p:tav tm="100000">
                                          <p:val>
                                            <p:strVal val="#ppt_y"/>
                                          </p:val>
                                        </p:tav>
                                      </p:tavLst>
                                    </p:anim>
                                  </p:childTnLst>
                                </p:cTn>
                              </p:par>
                              <p:par>
                                <p:cTn id="26" presetID="2" presetClass="entr" presetSubtype="4" fill="hold" nodeType="withEffect">
                                  <p:stCondLst>
                                    <p:cond delay="0"/>
                                  </p:stCondLst>
                                  <p:childTnLst>
                                    <p:set>
                                      <p:cBhvr>
                                        <p:cTn id="27" dur="1" fill="hold">
                                          <p:stCondLst>
                                            <p:cond delay="0"/>
                                          </p:stCondLst>
                                        </p:cTn>
                                        <p:tgtEl>
                                          <p:spTgt spid="29"/>
                                        </p:tgtEl>
                                        <p:attrNameLst>
                                          <p:attrName>style.visibility</p:attrName>
                                        </p:attrNameLst>
                                      </p:cBhvr>
                                      <p:to>
                                        <p:strVal val="visible"/>
                                      </p:to>
                                    </p:set>
                                    <p:anim calcmode="lin" valueType="num">
                                      <p:cBhvr additive="base">
                                        <p:cTn id="28" dur="500" fill="hold"/>
                                        <p:tgtEl>
                                          <p:spTgt spid="29"/>
                                        </p:tgtEl>
                                        <p:attrNameLst>
                                          <p:attrName>ppt_x</p:attrName>
                                        </p:attrNameLst>
                                      </p:cBhvr>
                                      <p:tavLst>
                                        <p:tav tm="0">
                                          <p:val>
                                            <p:strVal val="#ppt_x"/>
                                          </p:val>
                                        </p:tav>
                                        <p:tav tm="100000">
                                          <p:val>
                                            <p:strVal val="#ppt_x"/>
                                          </p:val>
                                        </p:tav>
                                      </p:tavLst>
                                    </p:anim>
                                    <p:anim calcmode="lin" valueType="num">
                                      <p:cBhvr additive="base">
                                        <p:cTn id="29" dur="500" fill="hold"/>
                                        <p:tgtEl>
                                          <p:spTgt spid="2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6"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66"/>
          <p:cNvGrpSpPr/>
          <p:nvPr/>
        </p:nvGrpSpPr>
        <p:grpSpPr>
          <a:xfrm>
            <a:off x="0" y="263769"/>
            <a:ext cx="9144000" cy="6327790"/>
            <a:chOff x="0" y="0"/>
            <a:chExt cx="9144000" cy="6855106"/>
          </a:xfrm>
        </p:grpSpPr>
        <p:pic>
          <p:nvPicPr>
            <p:cNvPr id="3" name="Picture 2" descr="E:\baft farsoode\ax\pic\bird%20view.jpg"/>
            <p:cNvPicPr>
              <a:picLocks noChangeAspect="1" noChangeArrowheads="1"/>
            </p:cNvPicPr>
            <p:nvPr/>
          </p:nvPicPr>
          <p:blipFill>
            <a:blip r:embed="rId2">
              <a:clrChange>
                <a:clrFrom>
                  <a:srgbClr val="000000"/>
                </a:clrFrom>
                <a:clrTo>
                  <a:srgbClr val="000000">
                    <a:alpha val="0"/>
                  </a:srgbClr>
                </a:clrTo>
              </a:clrChange>
              <a:duotone>
                <a:schemeClr val="accent6">
                  <a:shade val="45000"/>
                  <a:satMod val="135000"/>
                </a:schemeClr>
                <a:prstClr val="white"/>
              </a:duotone>
              <a:lum bright="20000" contrast="-75000"/>
            </a:blip>
            <a:srcRect/>
            <a:stretch>
              <a:fillRect/>
            </a:stretch>
          </p:blipFill>
          <p:spPr bwMode="auto">
            <a:xfrm>
              <a:off x="0" y="2694698"/>
              <a:ext cx="9144000" cy="4160408"/>
            </a:xfrm>
            <a:prstGeom prst="rect">
              <a:avLst/>
            </a:prstGeom>
            <a:ln>
              <a:noFill/>
            </a:ln>
            <a:effectLst>
              <a:outerShdw blurRad="50800" dist="50800" dir="2700000" algn="tl" rotWithShape="0">
                <a:schemeClr val="tx1">
                  <a:alpha val="40000"/>
                </a:schemeClr>
              </a:outerShdw>
            </a:effectLst>
          </p:spPr>
        </p:pic>
        <p:grpSp>
          <p:nvGrpSpPr>
            <p:cNvPr id="4" name="Group 259"/>
            <p:cNvGrpSpPr/>
            <p:nvPr/>
          </p:nvGrpSpPr>
          <p:grpSpPr>
            <a:xfrm flipV="1">
              <a:off x="271048" y="857232"/>
              <a:ext cx="5944026" cy="4143404"/>
              <a:chOff x="-236" y="1676402"/>
              <a:chExt cx="5944026" cy="5181601"/>
            </a:xfrm>
          </p:grpSpPr>
          <p:sp>
            <p:nvSpPr>
              <p:cNvPr id="250" name="Rectangle 25"/>
              <p:cNvSpPr>
                <a:spLocks noChangeArrowheads="1"/>
              </p:cNvSpPr>
              <p:nvPr/>
            </p:nvSpPr>
            <p:spPr bwMode="auto">
              <a:xfrm>
                <a:off x="329988" y="4038602"/>
                <a:ext cx="165112" cy="2667001"/>
              </a:xfrm>
              <a:prstGeom prst="rect">
                <a:avLst/>
              </a:prstGeom>
              <a:gradFill rotWithShape="1">
                <a:gsLst>
                  <a:gs pos="0">
                    <a:schemeClr val="bg1">
                      <a:lumMod val="65000"/>
                    </a:schemeClr>
                  </a:gs>
                  <a:gs pos="100000">
                    <a:srgbClr val="FFFFCC"/>
                  </a:gs>
                </a:gsLst>
                <a:lin ang="5400000" scaled="1"/>
              </a:gradFill>
              <a:ln w="9525">
                <a:noFill/>
                <a:miter lim="800000"/>
                <a:headEnd/>
                <a:tailEnd/>
              </a:ln>
              <a:effectLst/>
            </p:spPr>
            <p:txBody>
              <a:bodyPr wrap="none" anchor="ctr"/>
              <a:lstStyle/>
              <a:p>
                <a:pPr>
                  <a:defRPr/>
                </a:pPr>
                <a:endParaRPr lang="fa-IR" sz="1662" kern="0">
                  <a:solidFill>
                    <a:sysClr val="windowText" lastClr="000000"/>
                  </a:solidFill>
                </a:endParaRPr>
              </a:p>
            </p:txBody>
          </p:sp>
          <p:sp>
            <p:nvSpPr>
              <p:cNvPr id="251" name="Rectangle 26"/>
              <p:cNvSpPr>
                <a:spLocks noChangeArrowheads="1"/>
              </p:cNvSpPr>
              <p:nvPr/>
            </p:nvSpPr>
            <p:spPr bwMode="auto">
              <a:xfrm>
                <a:off x="164876" y="6400803"/>
                <a:ext cx="3219681" cy="152400"/>
              </a:xfrm>
              <a:prstGeom prst="rect">
                <a:avLst/>
              </a:prstGeom>
              <a:gradFill rotWithShape="1">
                <a:gsLst>
                  <a:gs pos="0">
                    <a:srgbClr val="FFFFCC"/>
                  </a:gs>
                  <a:gs pos="100000">
                    <a:srgbClr val="FFFFCC">
                      <a:gamma/>
                      <a:shade val="46275"/>
                      <a:invGamma/>
                    </a:srgbClr>
                  </a:gs>
                </a:gsLst>
                <a:lin ang="0" scaled="1"/>
              </a:gradFill>
              <a:ln w="9525">
                <a:noFill/>
                <a:miter lim="800000"/>
                <a:headEnd/>
                <a:tailEnd/>
              </a:ln>
              <a:effectLst/>
            </p:spPr>
            <p:txBody>
              <a:bodyPr wrap="none" anchor="ctr"/>
              <a:lstStyle/>
              <a:p>
                <a:pPr>
                  <a:defRPr/>
                </a:pPr>
                <a:endParaRPr lang="fa-IR" sz="1662" kern="0">
                  <a:solidFill>
                    <a:sysClr val="windowText" lastClr="000000"/>
                  </a:solidFill>
                </a:endParaRPr>
              </a:p>
            </p:txBody>
          </p:sp>
          <p:sp>
            <p:nvSpPr>
              <p:cNvPr id="252" name="Rectangle 27"/>
              <p:cNvSpPr>
                <a:spLocks noChangeArrowheads="1"/>
              </p:cNvSpPr>
              <p:nvPr/>
            </p:nvSpPr>
            <p:spPr bwMode="auto">
              <a:xfrm>
                <a:off x="495100" y="5791203"/>
                <a:ext cx="82556" cy="609600"/>
              </a:xfrm>
              <a:prstGeom prst="rect">
                <a:avLst/>
              </a:prstGeom>
              <a:solidFill>
                <a:srgbClr val="CC9900"/>
              </a:solidFill>
              <a:ln w="9525">
                <a:noFill/>
                <a:miter lim="800000"/>
                <a:headEnd/>
                <a:tailEnd/>
              </a:ln>
              <a:effectLst/>
            </p:spPr>
            <p:txBody>
              <a:bodyPr wrap="none" anchor="ctr"/>
              <a:lstStyle/>
              <a:p>
                <a:pPr>
                  <a:defRPr/>
                </a:pPr>
                <a:endParaRPr lang="fa-IR" sz="1662" kern="0">
                  <a:solidFill>
                    <a:sysClr val="windowText" lastClr="000000"/>
                  </a:solidFill>
                </a:endParaRPr>
              </a:p>
            </p:txBody>
          </p:sp>
          <p:sp>
            <p:nvSpPr>
              <p:cNvPr id="253" name="Rectangle 28"/>
              <p:cNvSpPr>
                <a:spLocks noChangeArrowheads="1"/>
              </p:cNvSpPr>
              <p:nvPr/>
            </p:nvSpPr>
            <p:spPr bwMode="auto">
              <a:xfrm rot="5400000">
                <a:off x="828501" y="6073757"/>
                <a:ext cx="76200" cy="577891"/>
              </a:xfrm>
              <a:prstGeom prst="rect">
                <a:avLst/>
              </a:prstGeom>
              <a:solidFill>
                <a:srgbClr val="CC9900"/>
              </a:solidFill>
              <a:ln w="9525">
                <a:noFill/>
                <a:miter lim="800000"/>
                <a:headEnd/>
                <a:tailEnd/>
              </a:ln>
              <a:effectLst/>
            </p:spPr>
            <p:txBody>
              <a:bodyPr wrap="none" anchor="ctr"/>
              <a:lstStyle/>
              <a:p>
                <a:pPr>
                  <a:defRPr/>
                </a:pPr>
                <a:endParaRPr lang="fa-IR" sz="1662" kern="0">
                  <a:solidFill>
                    <a:sysClr val="windowText" lastClr="000000"/>
                  </a:solidFill>
                </a:endParaRPr>
              </a:p>
            </p:txBody>
          </p:sp>
          <p:sp>
            <p:nvSpPr>
              <p:cNvPr id="254" name="Line 29"/>
              <p:cNvSpPr>
                <a:spLocks noChangeShapeType="1"/>
              </p:cNvSpPr>
              <p:nvPr/>
            </p:nvSpPr>
            <p:spPr bwMode="auto">
              <a:xfrm>
                <a:off x="3384557" y="6477003"/>
                <a:ext cx="1568562" cy="0"/>
              </a:xfrm>
              <a:prstGeom prst="line">
                <a:avLst/>
              </a:prstGeom>
              <a:ln w="12700">
                <a:prstDash val="sysDot"/>
                <a:headEnd/>
                <a:tailEnd/>
              </a:ln>
            </p:spPr>
            <p:style>
              <a:lnRef idx="1">
                <a:schemeClr val="dk1"/>
              </a:lnRef>
              <a:fillRef idx="0">
                <a:schemeClr val="dk1"/>
              </a:fillRef>
              <a:effectRef idx="0">
                <a:schemeClr val="dk1"/>
              </a:effectRef>
              <a:fontRef idx="minor">
                <a:schemeClr val="tx1"/>
              </a:fontRef>
            </p:style>
            <p:txBody>
              <a:bodyPr/>
              <a:lstStyle/>
              <a:p>
                <a:pPr>
                  <a:defRPr/>
                </a:pPr>
                <a:endParaRPr lang="fa-IR" sz="1662" kern="0">
                  <a:solidFill>
                    <a:sysClr val="windowText" lastClr="000000"/>
                  </a:solidFill>
                </a:endParaRPr>
              </a:p>
            </p:txBody>
          </p:sp>
          <p:sp>
            <p:nvSpPr>
              <p:cNvPr id="255" name="Line 30"/>
              <p:cNvSpPr>
                <a:spLocks noChangeShapeType="1"/>
              </p:cNvSpPr>
              <p:nvPr/>
            </p:nvSpPr>
            <p:spPr bwMode="auto">
              <a:xfrm>
                <a:off x="3384557" y="6553203"/>
                <a:ext cx="2559233" cy="0"/>
              </a:xfrm>
              <a:prstGeom prst="line">
                <a:avLst/>
              </a:prstGeom>
              <a:ln w="19050">
                <a:prstDash val="sysDot"/>
                <a:headEnd/>
                <a:tailEnd/>
              </a:ln>
            </p:spPr>
            <p:style>
              <a:lnRef idx="1">
                <a:schemeClr val="accent1"/>
              </a:lnRef>
              <a:fillRef idx="0">
                <a:schemeClr val="accent1"/>
              </a:fillRef>
              <a:effectRef idx="0">
                <a:schemeClr val="accent1"/>
              </a:effectRef>
              <a:fontRef idx="minor">
                <a:schemeClr val="tx1"/>
              </a:fontRef>
            </p:style>
            <p:txBody>
              <a:bodyPr/>
              <a:lstStyle/>
              <a:p>
                <a:pPr>
                  <a:defRPr/>
                </a:pPr>
                <a:endParaRPr lang="fa-IR" sz="1662" kern="0">
                  <a:solidFill>
                    <a:sysClr val="windowText" lastClr="000000"/>
                  </a:solidFill>
                </a:endParaRPr>
              </a:p>
            </p:txBody>
          </p:sp>
          <p:sp>
            <p:nvSpPr>
              <p:cNvPr id="256" name="Line 32"/>
              <p:cNvSpPr>
                <a:spLocks noChangeShapeType="1"/>
              </p:cNvSpPr>
              <p:nvPr/>
            </p:nvSpPr>
            <p:spPr bwMode="auto">
              <a:xfrm flipH="1">
                <a:off x="-236" y="6477003"/>
                <a:ext cx="3384793" cy="0"/>
              </a:xfrm>
              <a:prstGeom prst="line">
                <a:avLst/>
              </a:prstGeom>
              <a:noFill/>
              <a:ln w="22225">
                <a:solidFill>
                  <a:srgbClr val="9383B3"/>
                </a:solidFill>
                <a:prstDash val="sysDot"/>
                <a:round/>
                <a:headEnd/>
                <a:tailEnd/>
              </a:ln>
              <a:effectLst/>
            </p:spPr>
            <p:txBody>
              <a:bodyPr/>
              <a:lstStyle/>
              <a:p>
                <a:pPr>
                  <a:defRPr/>
                </a:pPr>
                <a:endParaRPr lang="fa-IR" sz="1662" kern="0">
                  <a:solidFill>
                    <a:sysClr val="windowText" lastClr="000000"/>
                  </a:solidFill>
                </a:endParaRPr>
              </a:p>
            </p:txBody>
          </p:sp>
          <p:sp>
            <p:nvSpPr>
              <p:cNvPr id="257" name="Line 33"/>
              <p:cNvSpPr>
                <a:spLocks noChangeShapeType="1"/>
              </p:cNvSpPr>
              <p:nvPr/>
            </p:nvSpPr>
            <p:spPr bwMode="auto">
              <a:xfrm flipV="1">
                <a:off x="412544" y="4038602"/>
                <a:ext cx="0" cy="2819401"/>
              </a:xfrm>
              <a:prstGeom prst="line">
                <a:avLst/>
              </a:prstGeom>
              <a:noFill/>
              <a:ln w="22225">
                <a:solidFill>
                  <a:srgbClr val="9383B3"/>
                </a:solidFill>
                <a:prstDash val="sysDot"/>
                <a:round/>
                <a:headEnd/>
                <a:tailEnd/>
              </a:ln>
              <a:effectLst/>
            </p:spPr>
            <p:txBody>
              <a:bodyPr/>
              <a:lstStyle/>
              <a:p>
                <a:pPr>
                  <a:defRPr/>
                </a:pPr>
                <a:endParaRPr lang="fa-IR" sz="1662" kern="0">
                  <a:solidFill>
                    <a:sysClr val="windowText" lastClr="000000"/>
                  </a:solidFill>
                </a:endParaRPr>
              </a:p>
            </p:txBody>
          </p:sp>
          <p:sp>
            <p:nvSpPr>
              <p:cNvPr id="258" name="Line 34"/>
              <p:cNvSpPr>
                <a:spLocks noChangeShapeType="1"/>
              </p:cNvSpPr>
              <p:nvPr/>
            </p:nvSpPr>
            <p:spPr bwMode="auto">
              <a:xfrm flipV="1">
                <a:off x="412544" y="2362202"/>
                <a:ext cx="0" cy="1676400"/>
              </a:xfrm>
              <a:prstGeom prst="line">
                <a:avLst/>
              </a:prstGeom>
              <a:ln w="12700">
                <a:prstDash val="sysDot"/>
                <a:headEnd/>
                <a:tailEnd/>
              </a:ln>
            </p:spPr>
            <p:style>
              <a:lnRef idx="1">
                <a:schemeClr val="dk1"/>
              </a:lnRef>
              <a:fillRef idx="0">
                <a:schemeClr val="dk1"/>
              </a:fillRef>
              <a:effectRef idx="0">
                <a:schemeClr val="dk1"/>
              </a:effectRef>
              <a:fontRef idx="minor">
                <a:schemeClr val="tx1"/>
              </a:fontRef>
            </p:style>
            <p:txBody>
              <a:bodyPr/>
              <a:lstStyle/>
              <a:p>
                <a:pPr>
                  <a:defRPr/>
                </a:pPr>
                <a:endParaRPr lang="fa-IR" sz="1662" kern="0">
                  <a:solidFill>
                    <a:sysClr val="windowText" lastClr="000000"/>
                  </a:solidFill>
                </a:endParaRPr>
              </a:p>
            </p:txBody>
          </p:sp>
          <p:sp>
            <p:nvSpPr>
              <p:cNvPr id="259" name="Line 35"/>
              <p:cNvSpPr>
                <a:spLocks noChangeShapeType="1"/>
              </p:cNvSpPr>
              <p:nvPr/>
            </p:nvSpPr>
            <p:spPr bwMode="auto">
              <a:xfrm flipV="1">
                <a:off x="329988" y="1676402"/>
                <a:ext cx="0" cy="2362200"/>
              </a:xfrm>
              <a:prstGeom prst="line">
                <a:avLst/>
              </a:prstGeom>
              <a:ln w="19050">
                <a:prstDash val="sysDot"/>
                <a:headEnd/>
                <a:tailEnd/>
              </a:ln>
            </p:spPr>
            <p:style>
              <a:lnRef idx="1">
                <a:schemeClr val="accent1"/>
              </a:lnRef>
              <a:fillRef idx="0">
                <a:schemeClr val="accent1"/>
              </a:fillRef>
              <a:effectRef idx="0">
                <a:schemeClr val="accent1"/>
              </a:effectRef>
              <a:fontRef idx="minor">
                <a:schemeClr val="tx1"/>
              </a:fontRef>
            </p:style>
            <p:txBody>
              <a:bodyPr/>
              <a:lstStyle/>
              <a:p>
                <a:pPr>
                  <a:defRPr/>
                </a:pPr>
                <a:endParaRPr lang="fa-IR" sz="1662" kern="0">
                  <a:solidFill>
                    <a:sysClr val="windowText" lastClr="000000"/>
                  </a:solidFill>
                </a:endParaRPr>
              </a:p>
            </p:txBody>
          </p:sp>
        </p:grpSp>
        <p:grpSp>
          <p:nvGrpSpPr>
            <p:cNvPr id="5" name="Group 15"/>
            <p:cNvGrpSpPr/>
            <p:nvPr/>
          </p:nvGrpSpPr>
          <p:grpSpPr>
            <a:xfrm>
              <a:off x="67432" y="538679"/>
              <a:ext cx="5218950" cy="3318948"/>
              <a:chOff x="73051" y="538679"/>
              <a:chExt cx="5653862" cy="3318948"/>
            </a:xfrm>
          </p:grpSpPr>
          <p:sp>
            <p:nvSpPr>
              <p:cNvPr id="7" name="Rectangle 6"/>
              <p:cNvSpPr/>
              <p:nvPr/>
            </p:nvSpPr>
            <p:spPr>
              <a:xfrm>
                <a:off x="1824455" y="538679"/>
                <a:ext cx="3902458" cy="407750"/>
              </a:xfrm>
              <a:prstGeom prst="rect">
                <a:avLst/>
              </a:prstGeom>
            </p:spPr>
            <p:txBody>
              <a:bodyPr wrap="none">
                <a:spAutoFit/>
              </a:bodyPr>
              <a:lstStyle/>
              <a:p>
                <a:pPr>
                  <a:defRPr/>
                </a:pPr>
                <a:r>
                  <a:rPr lang="en-US" sz="1846" b="1" kern="0" dirty="0">
                    <a:ln w="10541" cmpd="sng">
                      <a:solidFill>
                        <a:srgbClr val="EAEAEA">
                          <a:shade val="88000"/>
                          <a:satMod val="110000"/>
                        </a:srgbClr>
                      </a:solidFill>
                      <a:prstDash val="solid"/>
                    </a:ln>
                    <a:gradFill>
                      <a:gsLst>
                        <a:gs pos="0">
                          <a:srgbClr val="EAEAEA">
                            <a:tint val="40000"/>
                            <a:satMod val="250000"/>
                          </a:srgbClr>
                        </a:gs>
                        <a:gs pos="9000">
                          <a:srgbClr val="EAEAEA">
                            <a:tint val="52000"/>
                            <a:satMod val="300000"/>
                          </a:srgbClr>
                        </a:gs>
                        <a:gs pos="50000">
                          <a:srgbClr val="EAEAEA">
                            <a:shade val="20000"/>
                            <a:satMod val="300000"/>
                          </a:srgbClr>
                        </a:gs>
                        <a:gs pos="79000">
                          <a:srgbClr val="EAEAEA">
                            <a:tint val="52000"/>
                            <a:satMod val="300000"/>
                          </a:srgbClr>
                        </a:gs>
                        <a:gs pos="100000">
                          <a:srgbClr val="EAEAEA">
                            <a:tint val="40000"/>
                            <a:satMod val="250000"/>
                          </a:srgbClr>
                        </a:gs>
                      </a:gsLst>
                      <a:lin ang="5400000"/>
                    </a:gradFill>
                    <a:latin typeface="BankGothic Lt BT" pitchFamily="34" charset="0"/>
                  </a:rPr>
                  <a:t>(</a:t>
                </a:r>
                <a:r>
                  <a:rPr lang="en-US" sz="1846" b="1" kern="0" dirty="0" err="1">
                    <a:ln w="10541" cmpd="sng">
                      <a:solidFill>
                        <a:srgbClr val="EAEAEA">
                          <a:shade val="88000"/>
                          <a:satMod val="110000"/>
                        </a:srgbClr>
                      </a:solidFill>
                      <a:prstDash val="solid"/>
                    </a:ln>
                    <a:gradFill>
                      <a:gsLst>
                        <a:gs pos="0">
                          <a:srgbClr val="EAEAEA">
                            <a:tint val="40000"/>
                            <a:satMod val="250000"/>
                          </a:srgbClr>
                        </a:gs>
                        <a:gs pos="9000">
                          <a:srgbClr val="EAEAEA">
                            <a:tint val="52000"/>
                            <a:satMod val="300000"/>
                          </a:srgbClr>
                        </a:gs>
                        <a:gs pos="50000">
                          <a:srgbClr val="EAEAEA">
                            <a:shade val="20000"/>
                            <a:satMod val="300000"/>
                          </a:srgbClr>
                        </a:gs>
                        <a:gs pos="79000">
                          <a:srgbClr val="EAEAEA">
                            <a:tint val="52000"/>
                            <a:satMod val="300000"/>
                          </a:srgbClr>
                        </a:gs>
                        <a:gs pos="100000">
                          <a:srgbClr val="EAEAEA">
                            <a:tint val="40000"/>
                            <a:satMod val="250000"/>
                          </a:srgbClr>
                        </a:gs>
                      </a:gsLst>
                      <a:lin ang="5400000"/>
                    </a:gradFill>
                    <a:latin typeface="BankGothic Lt BT" pitchFamily="34" charset="0"/>
                  </a:rPr>
                  <a:t>beinolharamein</a:t>
                </a:r>
                <a:r>
                  <a:rPr lang="en-US" sz="1846" b="1" kern="0" dirty="0">
                    <a:ln w="10541" cmpd="sng">
                      <a:solidFill>
                        <a:srgbClr val="EAEAEA">
                          <a:shade val="88000"/>
                          <a:satMod val="110000"/>
                        </a:srgbClr>
                      </a:solidFill>
                      <a:prstDash val="solid"/>
                    </a:ln>
                    <a:gradFill>
                      <a:gsLst>
                        <a:gs pos="0">
                          <a:srgbClr val="EAEAEA">
                            <a:tint val="40000"/>
                            <a:satMod val="250000"/>
                          </a:srgbClr>
                        </a:gs>
                        <a:gs pos="9000">
                          <a:srgbClr val="EAEAEA">
                            <a:tint val="52000"/>
                            <a:satMod val="300000"/>
                          </a:srgbClr>
                        </a:gs>
                        <a:gs pos="50000">
                          <a:srgbClr val="EAEAEA">
                            <a:shade val="20000"/>
                            <a:satMod val="300000"/>
                          </a:srgbClr>
                        </a:gs>
                        <a:gs pos="79000">
                          <a:srgbClr val="EAEAEA">
                            <a:tint val="52000"/>
                            <a:satMod val="300000"/>
                          </a:srgbClr>
                        </a:gs>
                        <a:gs pos="100000">
                          <a:srgbClr val="EAEAEA">
                            <a:tint val="40000"/>
                            <a:satMod val="250000"/>
                          </a:srgbClr>
                        </a:gs>
                      </a:gsLst>
                      <a:lin ang="5400000"/>
                    </a:gradFill>
                    <a:latin typeface="BankGothic Lt BT" pitchFamily="34" charset="0"/>
                  </a:rPr>
                  <a:t> of shiraz)</a:t>
                </a:r>
                <a:endParaRPr lang="fa-IR" sz="1846" b="1" kern="0" dirty="0">
                  <a:ln w="10541" cmpd="sng">
                    <a:solidFill>
                      <a:srgbClr val="EAEAEA">
                        <a:shade val="88000"/>
                        <a:satMod val="110000"/>
                      </a:srgbClr>
                    </a:solidFill>
                    <a:prstDash val="solid"/>
                  </a:ln>
                  <a:gradFill>
                    <a:gsLst>
                      <a:gs pos="0">
                        <a:srgbClr val="EAEAEA">
                          <a:tint val="40000"/>
                          <a:satMod val="250000"/>
                        </a:srgbClr>
                      </a:gs>
                      <a:gs pos="9000">
                        <a:srgbClr val="EAEAEA">
                          <a:tint val="52000"/>
                          <a:satMod val="300000"/>
                        </a:srgbClr>
                      </a:gs>
                      <a:gs pos="50000">
                        <a:srgbClr val="EAEAEA">
                          <a:shade val="20000"/>
                          <a:satMod val="300000"/>
                        </a:srgbClr>
                      </a:gs>
                      <a:gs pos="79000">
                        <a:srgbClr val="EAEAEA">
                          <a:tint val="52000"/>
                          <a:satMod val="300000"/>
                        </a:srgbClr>
                      </a:gs>
                      <a:gs pos="100000">
                        <a:srgbClr val="EAEAEA">
                          <a:tint val="40000"/>
                          <a:satMod val="250000"/>
                        </a:srgbClr>
                      </a:gs>
                    </a:gsLst>
                    <a:lin ang="5400000"/>
                  </a:gradFill>
                  <a:latin typeface="BankGothic Lt BT" pitchFamily="34" charset="0"/>
                </a:endParaRPr>
              </a:p>
            </p:txBody>
          </p:sp>
          <p:sp>
            <p:nvSpPr>
              <p:cNvPr id="8" name="Rectangle 7"/>
              <p:cNvSpPr/>
              <p:nvPr/>
            </p:nvSpPr>
            <p:spPr>
              <a:xfrm rot="16200000">
                <a:off x="-1131431" y="2276027"/>
                <a:ext cx="2786082" cy="377118"/>
              </a:xfrm>
              <a:prstGeom prst="rect">
                <a:avLst/>
              </a:prstGeom>
            </p:spPr>
            <p:txBody>
              <a:bodyPr wrap="square">
                <a:spAutoFit/>
                <a:scene3d>
                  <a:camera prst="orthographicFront"/>
                  <a:lightRig rig="glow" dir="tl">
                    <a:rot lat="0" lon="0" rev="5400000"/>
                  </a:lightRig>
                </a:scene3d>
                <a:sp3d contourW="12700">
                  <a:bevelT w="25400" h="25400"/>
                  <a:contourClr>
                    <a:schemeClr val="accent6">
                      <a:shade val="73000"/>
                    </a:schemeClr>
                  </a:contourClr>
                </a:sp3d>
              </a:bodyPr>
              <a:lstStyle/>
              <a:p>
                <a:pPr algn="ctr"/>
                <a:r>
                  <a:rPr lang="fa-IR" sz="1662" b="1" dirty="0">
                    <a:ln w="11430"/>
                    <a:gradFill>
                      <a:gsLst>
                        <a:gs pos="0">
                          <a:srgbClr val="555555">
                            <a:tint val="90000"/>
                            <a:satMod val="120000"/>
                          </a:srgbClr>
                        </a:gs>
                        <a:gs pos="25000">
                          <a:srgbClr val="555555">
                            <a:tint val="93000"/>
                            <a:satMod val="120000"/>
                          </a:srgbClr>
                        </a:gs>
                        <a:gs pos="50000">
                          <a:srgbClr val="555555">
                            <a:shade val="89000"/>
                            <a:satMod val="110000"/>
                          </a:srgbClr>
                        </a:gs>
                        <a:gs pos="75000">
                          <a:srgbClr val="555555">
                            <a:tint val="93000"/>
                            <a:satMod val="120000"/>
                          </a:srgbClr>
                        </a:gs>
                        <a:gs pos="100000">
                          <a:srgbClr val="555555">
                            <a:tint val="90000"/>
                            <a:satMod val="120000"/>
                          </a:srgbClr>
                        </a:gs>
                      </a:gsLst>
                      <a:lin ang="5400000"/>
                    </a:gradFill>
                    <a:effectLst>
                      <a:outerShdw blurRad="80000" dist="40000" dir="5040000" algn="tl">
                        <a:srgbClr val="000000">
                          <a:alpha val="30000"/>
                        </a:srgbClr>
                      </a:outerShdw>
                    </a:effectLst>
                    <a:cs typeface="B Kamran" pitchFamily="2" charset="-78"/>
                  </a:rPr>
                  <a:t>بین الحرمین شیراز</a:t>
                </a:r>
              </a:p>
            </p:txBody>
          </p:sp>
        </p:grpSp>
        <p:pic>
          <p:nvPicPr>
            <p:cNvPr id="235" name="Picture 6" descr="شاهچراغ؛ شیراز؛ عکس از آنوبانینی">
              <a:hlinkClick r:id="rId3"/>
            </p:cNvPr>
            <p:cNvPicPr>
              <a:picLocks noChangeAspect="1" noChangeArrowheads="1"/>
            </p:cNvPicPr>
            <p:nvPr/>
          </p:nvPicPr>
          <p:blipFill>
            <a:blip r:embed="rId4">
              <a:clrChange>
                <a:clrFrom>
                  <a:srgbClr val="03030F"/>
                </a:clrFrom>
                <a:clrTo>
                  <a:srgbClr val="03030F">
                    <a:alpha val="0"/>
                  </a:srgbClr>
                </a:clrTo>
              </a:clrChange>
            </a:blip>
            <a:srcRect/>
            <a:stretch>
              <a:fillRect/>
            </a:stretch>
          </p:blipFill>
          <p:spPr bwMode="auto">
            <a:xfrm>
              <a:off x="7212343" y="285728"/>
              <a:ext cx="1931657" cy="1191187"/>
            </a:xfrm>
            <a:prstGeom prst="rect">
              <a:avLst/>
            </a:prstGeom>
            <a:ln>
              <a:noFill/>
            </a:ln>
            <a:effectLst>
              <a:outerShdw blurRad="50800" dist="38100" dir="2700000" algn="tl" rotWithShape="0">
                <a:prstClr val="black">
                  <a:alpha val="40000"/>
                </a:prstClr>
              </a:outerShdw>
              <a:softEdge rad="63500"/>
            </a:effectLst>
          </p:spPr>
        </p:pic>
        <p:pic>
          <p:nvPicPr>
            <p:cNvPr id="1028" name="Picture 4" descr="E:\baft farsoode\ax\pic\shahchw.jpg"/>
            <p:cNvPicPr>
              <a:picLocks noChangeAspect="1" noChangeArrowheads="1"/>
            </p:cNvPicPr>
            <p:nvPr/>
          </p:nvPicPr>
          <p:blipFill>
            <a:blip r:embed="rId5" cstate="screen">
              <a:clrChange>
                <a:clrFrom>
                  <a:srgbClr val="BEE2FA"/>
                </a:clrFrom>
                <a:clrTo>
                  <a:srgbClr val="BEE2FA">
                    <a:alpha val="0"/>
                  </a:srgbClr>
                </a:clrTo>
              </a:clrChange>
              <a:extLst>
                <a:ext uri="{28A0092B-C50C-407E-A947-70E740481C1C}">
                  <a14:useLocalDpi xmlns:a14="http://schemas.microsoft.com/office/drawing/2010/main"/>
                </a:ext>
              </a:extLst>
            </a:blip>
            <a:srcRect/>
            <a:stretch>
              <a:fillRect/>
            </a:stretch>
          </p:blipFill>
          <p:spPr bwMode="auto">
            <a:xfrm>
              <a:off x="0" y="0"/>
              <a:ext cx="1813436" cy="1464431"/>
            </a:xfrm>
            <a:prstGeom prst="rect">
              <a:avLst/>
            </a:prstGeom>
            <a:ln>
              <a:noFill/>
            </a:ln>
            <a:effectLst>
              <a:outerShdw blurRad="50800" dist="38100" dir="2700000" algn="tl" rotWithShape="0">
                <a:prstClr val="black">
                  <a:alpha val="40000"/>
                </a:prstClr>
              </a:outerShdw>
              <a:softEdge rad="63500"/>
            </a:effectLst>
          </p:spPr>
        </p:pic>
        <p:cxnSp>
          <p:nvCxnSpPr>
            <p:cNvPr id="263" name="Straight Connector 262"/>
            <p:cNvCxnSpPr/>
            <p:nvPr/>
          </p:nvCxnSpPr>
          <p:spPr bwMode="auto">
            <a:xfrm rot="5400000">
              <a:off x="-1535949" y="4179099"/>
              <a:ext cx="4071966" cy="1588"/>
            </a:xfrm>
            <a:prstGeom prst="line">
              <a:avLst/>
            </a:prstGeom>
            <a:ln cmpd="dbl">
              <a:solidFill>
                <a:srgbClr val="D1D1D1"/>
              </a:solidFill>
              <a:prstDash val="solid"/>
              <a:headEnd type="none" w="sm" len="sm"/>
              <a:tailEnd type="none" w="sm" len="sm"/>
            </a:ln>
          </p:spPr>
          <p:style>
            <a:lnRef idx="3">
              <a:schemeClr val="accent1"/>
            </a:lnRef>
            <a:fillRef idx="0">
              <a:schemeClr val="accent1"/>
            </a:fillRef>
            <a:effectRef idx="2">
              <a:schemeClr val="accent1"/>
            </a:effectRef>
            <a:fontRef idx="minor">
              <a:schemeClr val="tx1"/>
            </a:fontRef>
          </p:style>
        </p:cxnSp>
      </p:grpSp>
      <p:sp>
        <p:nvSpPr>
          <p:cNvPr id="266" name="Rectangle 265"/>
          <p:cNvSpPr/>
          <p:nvPr/>
        </p:nvSpPr>
        <p:spPr bwMode="auto">
          <a:xfrm>
            <a:off x="785786" y="1780431"/>
            <a:ext cx="8143932" cy="3033367"/>
          </a:xfrm>
          <a:prstGeom prst="rect">
            <a:avLst/>
          </a:prstGeom>
          <a:solidFill>
            <a:schemeClr val="accent1">
              <a:alpha val="70000"/>
            </a:schemeClr>
          </a:solidFill>
          <a:ln w="12700" cap="sq" cmpd="sng" algn="ctr">
            <a:noFill/>
            <a:prstDash val="solid"/>
            <a:round/>
            <a:headEnd type="none" w="sm" len="sm"/>
            <a:tailEnd type="none" w="sm" len="sm"/>
          </a:ln>
          <a:effectLst>
            <a:softEdge rad="635000"/>
          </a:effectLst>
        </p:spPr>
        <p:txBody>
          <a:bodyPr vert="horz" wrap="square" lIns="84406" tIns="42203" rIns="84406" bIns="42203" numCol="1" rtlCol="1" anchor="t" anchorCtr="0" compatLnSpc="1">
            <a:prstTxWarp prst="textNoShape">
              <a:avLst/>
            </a:prstTxWarp>
          </a:bodyPr>
          <a:lstStyle/>
          <a:p>
            <a:pPr algn="l" rtl="0" fontAlgn="base">
              <a:spcBef>
                <a:spcPct val="0"/>
              </a:spcBef>
              <a:spcAft>
                <a:spcPct val="0"/>
              </a:spcAft>
            </a:pPr>
            <a:endParaRPr kumimoji="1" lang="fa-IR" sz="2215">
              <a:solidFill>
                <a:srgbClr val="000000"/>
              </a:solidFill>
              <a:latin typeface="Times New Roman" pitchFamily="18" charset="0"/>
            </a:endParaRPr>
          </a:p>
        </p:txBody>
      </p:sp>
      <p:sp>
        <p:nvSpPr>
          <p:cNvPr id="24" name="Rectangle 23"/>
          <p:cNvSpPr/>
          <p:nvPr/>
        </p:nvSpPr>
        <p:spPr>
          <a:xfrm>
            <a:off x="6026783" y="901802"/>
            <a:ext cx="1122423" cy="490134"/>
          </a:xfrm>
          <a:prstGeom prst="rect">
            <a:avLst/>
          </a:prstGeom>
        </p:spPr>
        <p:txBody>
          <a:bodyPr wrap="none">
            <a:spAutoFit/>
          </a:bodyPr>
          <a:lstStyle/>
          <a:p>
            <a:pPr algn="justLow"/>
            <a:r>
              <a:rPr lang="en-US" sz="2585" b="1" dirty="0">
                <a:ln w="12700">
                  <a:solidFill>
                    <a:srgbClr val="000000">
                      <a:satMod val="155000"/>
                    </a:srgbClr>
                  </a:solidFill>
                  <a:prstDash val="solid"/>
                </a:ln>
                <a:blipFill>
                  <a:blip r:embed="rId6"/>
                  <a:tile tx="0" ty="0" sx="100000" sy="100000" flip="none" algn="tl"/>
                </a:blipFill>
                <a:effectLst>
                  <a:outerShdw blurRad="41275" dist="20320" dir="1800000" algn="tl" rotWithShape="0">
                    <a:srgbClr val="000000">
                      <a:alpha val="40000"/>
                    </a:srgbClr>
                  </a:outerShdw>
                  <a:reflection blurRad="6350" stA="60000" endA="900" endPos="60000" dist="29997" dir="5400000" sy="-100000" algn="bl" rotWithShape="0"/>
                </a:effectLst>
                <a:cs typeface="B Aria" pitchFamily="2" charset="-78"/>
              </a:rPr>
              <a:t>zone3</a:t>
            </a:r>
            <a:endParaRPr lang="fa-IR" sz="2585" b="1" dirty="0">
              <a:ln w="12700">
                <a:solidFill>
                  <a:srgbClr val="000000">
                    <a:satMod val="155000"/>
                  </a:srgbClr>
                </a:solidFill>
                <a:prstDash val="solid"/>
              </a:ln>
              <a:blipFill>
                <a:blip r:embed="rId6"/>
                <a:tile tx="0" ty="0" sx="100000" sy="100000" flip="none" algn="tl"/>
              </a:blipFill>
              <a:effectLst>
                <a:outerShdw blurRad="41275" dist="20320" dir="1800000" algn="tl" rotWithShape="0">
                  <a:srgbClr val="000000">
                    <a:alpha val="40000"/>
                  </a:srgbClr>
                </a:outerShdw>
                <a:reflection blurRad="6350" stA="60000" endA="900" endPos="60000" dist="29997" dir="5400000" sy="-100000" algn="bl" rotWithShape="0"/>
              </a:effectLst>
              <a:cs typeface="B Aria" pitchFamily="2" charset="-78"/>
            </a:endParaRPr>
          </a:p>
        </p:txBody>
      </p:sp>
      <p:pic>
        <p:nvPicPr>
          <p:cNvPr id="25" name="Picture 2" descr="PLAN050912"/>
          <p:cNvPicPr>
            <a:picLocks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a:off x="945207" y="2260536"/>
            <a:ext cx="7913073" cy="3353193"/>
          </a:xfrm>
          <a:prstGeom prst="round2DiagRect">
            <a:avLst>
              <a:gd name="adj1" fmla="val 16667"/>
              <a:gd name="adj2" fmla="val 0"/>
            </a:avLst>
          </a:prstGeom>
          <a:ln w="63500" cap="sq">
            <a:solidFill>
              <a:srgbClr val="FFFFFF"/>
            </a:solidFill>
            <a:miter lim="800000"/>
          </a:ln>
          <a:effectLst>
            <a:outerShdw blurRad="254000" algn="tl" rotWithShape="0">
              <a:srgbClr val="000000">
                <a:alpha val="43000"/>
              </a:srgbClr>
            </a:outerShdw>
            <a:reflection blurRad="6350" stA="50000" endA="300" endPos="55500" dist="50800" dir="5400000" sy="-100000" algn="bl" rotWithShape="0"/>
          </a:effectLst>
        </p:spPr>
      </p:pic>
      <p:grpSp>
        <p:nvGrpSpPr>
          <p:cNvPr id="26" name="Group 9"/>
          <p:cNvGrpSpPr>
            <a:grpSpLocks/>
          </p:cNvGrpSpPr>
          <p:nvPr/>
        </p:nvGrpSpPr>
        <p:grpSpPr bwMode="auto">
          <a:xfrm>
            <a:off x="5746232" y="2044204"/>
            <a:ext cx="2210322" cy="3894742"/>
            <a:chOff x="3291" y="0"/>
            <a:chExt cx="1609" cy="4320"/>
          </a:xfrm>
        </p:grpSpPr>
        <p:sp>
          <p:nvSpPr>
            <p:cNvPr id="27" name="Text Box 10"/>
            <p:cNvSpPr txBox="1">
              <a:spLocks noChangeArrowheads="1"/>
            </p:cNvSpPr>
            <p:nvPr/>
          </p:nvSpPr>
          <p:spPr bwMode="auto">
            <a:xfrm>
              <a:off x="3836" y="675"/>
              <a:ext cx="707" cy="396"/>
            </a:xfrm>
            <a:prstGeom prst="rect">
              <a:avLst/>
            </a:prstGeom>
            <a:noFill/>
            <a:ln w="9525">
              <a:noFill/>
              <a:miter lim="800000"/>
              <a:headEnd/>
              <a:tailEnd/>
            </a:ln>
            <a:effectLst/>
          </p:spPr>
          <p:txBody>
            <a:bodyPr wrap="none" lIns="99937" tIns="49968" rIns="99937" bIns="49968">
              <a:spAutoFit/>
            </a:bodyPr>
            <a:lstStyle/>
            <a:p>
              <a:pPr defTabSz="843914">
                <a:defRPr/>
              </a:pPr>
              <a:r>
                <a:rPr lang="en-US" sz="1662" b="1" kern="0"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ZONE 3</a:t>
              </a:r>
            </a:p>
          </p:txBody>
        </p:sp>
        <p:sp>
          <p:nvSpPr>
            <p:cNvPr id="28" name="Rectangle 11"/>
            <p:cNvSpPr>
              <a:spLocks noChangeArrowheads="1"/>
            </p:cNvSpPr>
            <p:nvPr/>
          </p:nvSpPr>
          <p:spPr bwMode="auto">
            <a:xfrm>
              <a:off x="3291" y="0"/>
              <a:ext cx="1609" cy="4320"/>
            </a:xfrm>
            <a:prstGeom prst="rect">
              <a:avLst/>
            </a:prstGeom>
            <a:noFill/>
            <a:ln w="57150" cmpd="thinThick">
              <a:solidFill>
                <a:sysClr val="windowText" lastClr="000000"/>
              </a:solidFill>
              <a:miter lim="800000"/>
              <a:headEnd/>
              <a:tailEnd/>
            </a:ln>
            <a:effectLst/>
          </p:spPr>
          <p:txBody>
            <a:bodyPr wrap="none" anchor="ctr"/>
            <a:lstStyle/>
            <a:p>
              <a:pPr>
                <a:defRPr/>
              </a:pPr>
              <a:endParaRPr lang="fa-IR" sz="1662" kern="0">
                <a:solidFill>
                  <a:sysClr val="windowText" lastClr="000000"/>
                </a:solidFill>
              </a:endParaRPr>
            </a:p>
          </p:txBody>
        </p:sp>
      </p:grpSp>
      <p:sp>
        <p:nvSpPr>
          <p:cNvPr id="29" name="Rectangle 28"/>
          <p:cNvSpPr/>
          <p:nvPr/>
        </p:nvSpPr>
        <p:spPr bwMode="auto">
          <a:xfrm>
            <a:off x="1011091" y="2637687"/>
            <a:ext cx="4550051" cy="3165253"/>
          </a:xfrm>
          <a:prstGeom prst="rect">
            <a:avLst/>
          </a:prstGeom>
          <a:solidFill>
            <a:schemeClr val="accent1">
              <a:alpha val="70000"/>
            </a:schemeClr>
          </a:solidFill>
          <a:ln w="12700" cap="sq" cmpd="sng" algn="ctr">
            <a:noFill/>
            <a:prstDash val="solid"/>
            <a:round/>
            <a:headEnd type="none" w="sm" len="sm"/>
            <a:tailEnd type="none" w="sm" len="sm"/>
          </a:ln>
          <a:effectLst>
            <a:softEdge rad="635000"/>
          </a:effectLst>
        </p:spPr>
        <p:txBody>
          <a:bodyPr vert="horz" wrap="square" lIns="84406" tIns="42203" rIns="84406" bIns="42203" numCol="1" rtlCol="1" anchor="t" anchorCtr="0" compatLnSpc="1">
            <a:prstTxWarp prst="textNoShape">
              <a:avLst/>
            </a:prstTxWarp>
          </a:bodyPr>
          <a:lstStyle/>
          <a:p>
            <a:pPr algn="l" rtl="0" fontAlgn="base">
              <a:spcBef>
                <a:spcPct val="0"/>
              </a:spcBef>
              <a:spcAft>
                <a:spcPct val="0"/>
              </a:spcAft>
            </a:pPr>
            <a:endParaRPr kumimoji="1" lang="fa-IR" sz="2215">
              <a:solidFill>
                <a:srgbClr val="000000"/>
              </a:solidFill>
              <a:latin typeface="Times New Roman" pitchFamily="18" charset="0"/>
            </a:endParaRPr>
          </a:p>
        </p:txBody>
      </p:sp>
      <p:sp>
        <p:nvSpPr>
          <p:cNvPr id="30" name="TextBox 29"/>
          <p:cNvSpPr txBox="1"/>
          <p:nvPr/>
        </p:nvSpPr>
        <p:spPr>
          <a:xfrm>
            <a:off x="879205" y="3033344"/>
            <a:ext cx="4550056" cy="1626984"/>
          </a:xfrm>
          <a:prstGeom prst="rect">
            <a:avLst/>
          </a:prstGeom>
          <a:noFill/>
        </p:spPr>
        <p:txBody>
          <a:bodyPr wrap="square" rtlCol="1">
            <a:spAutoFit/>
          </a:bodyPr>
          <a:lstStyle/>
          <a:p>
            <a:pPr marL="316531" marR="831187" indent="-316531" algn="just">
              <a:lnSpc>
                <a:spcPct val="150000"/>
              </a:lnSpc>
              <a:spcAft>
                <a:spcPts val="554"/>
              </a:spcAft>
              <a:tabLst>
                <a:tab pos="588513" algn="l"/>
                <a:tab pos="422041" algn="l"/>
              </a:tabLst>
            </a:pPr>
            <a:r>
              <a:rPr lang="fa-IR" sz="1108" dirty="0">
                <a:solidFill>
                  <a:srgbClr val="5F5F5F">
                    <a:lumMod val="50000"/>
                  </a:srgbClr>
                </a:solidFill>
                <a:latin typeface="Times New Roman"/>
                <a:ea typeface="Times New Roman"/>
                <a:cs typeface="B Bardiya" pitchFamily="2" charset="-78"/>
              </a:rPr>
              <a:t>طراحی مرحله اول انجام شده و برای تصویب و صدور پروانه ساختمان به شهرداری ارسال شده ولی هنوز تصویب نشده و پروانه صادر نشده است . با این حال ده درصد طراحی مرحله دوم انجام شده، تجهیز کارگاه پایان یافته ، امامزاده سید جلال الدین با شمع های بتنی پیوسته تثبیت گردیده ، عملیات زهکشی و بهسازی خاک تا جایی که تأسیسات شهری سمت میدان آستانه اجازه میداده انجام شده و پیشرفت کل این زون بر طبق مفاد قرارداد بمیزان 8/6 درصد  می باشد</a:t>
            </a:r>
          </a:p>
        </p:txBody>
      </p:sp>
    </p:spTree>
    <p:extLst>
      <p:ext uri="{BB962C8B-B14F-4D97-AF65-F5344CB8AC3E}">
        <p14:creationId xmlns:p14="http://schemas.microsoft.com/office/powerpoint/2010/main" val="95212305"/>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66"/>
          <p:cNvGrpSpPr/>
          <p:nvPr/>
        </p:nvGrpSpPr>
        <p:grpSpPr>
          <a:xfrm>
            <a:off x="0" y="263769"/>
            <a:ext cx="9144000" cy="6327790"/>
            <a:chOff x="0" y="0"/>
            <a:chExt cx="9144000" cy="6855106"/>
          </a:xfrm>
        </p:grpSpPr>
        <p:pic>
          <p:nvPicPr>
            <p:cNvPr id="3" name="Picture 2" descr="E:\baft farsoode\ax\pic\bird%20view.jpg"/>
            <p:cNvPicPr>
              <a:picLocks noChangeAspect="1" noChangeArrowheads="1"/>
            </p:cNvPicPr>
            <p:nvPr/>
          </p:nvPicPr>
          <p:blipFill>
            <a:blip r:embed="rId2">
              <a:clrChange>
                <a:clrFrom>
                  <a:srgbClr val="000000"/>
                </a:clrFrom>
                <a:clrTo>
                  <a:srgbClr val="000000">
                    <a:alpha val="0"/>
                  </a:srgbClr>
                </a:clrTo>
              </a:clrChange>
              <a:duotone>
                <a:schemeClr val="accent6">
                  <a:shade val="45000"/>
                  <a:satMod val="135000"/>
                </a:schemeClr>
                <a:prstClr val="white"/>
              </a:duotone>
              <a:lum bright="20000" contrast="-75000"/>
            </a:blip>
            <a:srcRect/>
            <a:stretch>
              <a:fillRect/>
            </a:stretch>
          </p:blipFill>
          <p:spPr bwMode="auto">
            <a:xfrm>
              <a:off x="0" y="2694698"/>
              <a:ext cx="9144000" cy="4160408"/>
            </a:xfrm>
            <a:prstGeom prst="rect">
              <a:avLst/>
            </a:prstGeom>
            <a:ln>
              <a:noFill/>
            </a:ln>
            <a:effectLst>
              <a:outerShdw blurRad="50800" dist="50800" dir="2700000" algn="tl" rotWithShape="0">
                <a:schemeClr val="tx1">
                  <a:alpha val="40000"/>
                </a:schemeClr>
              </a:outerShdw>
            </a:effectLst>
          </p:spPr>
        </p:pic>
        <p:grpSp>
          <p:nvGrpSpPr>
            <p:cNvPr id="4" name="Group 259"/>
            <p:cNvGrpSpPr/>
            <p:nvPr/>
          </p:nvGrpSpPr>
          <p:grpSpPr>
            <a:xfrm flipV="1">
              <a:off x="271048" y="857232"/>
              <a:ext cx="5944026" cy="4143404"/>
              <a:chOff x="-236" y="1676402"/>
              <a:chExt cx="5944026" cy="5181601"/>
            </a:xfrm>
          </p:grpSpPr>
          <p:sp>
            <p:nvSpPr>
              <p:cNvPr id="250" name="Rectangle 25"/>
              <p:cNvSpPr>
                <a:spLocks noChangeArrowheads="1"/>
              </p:cNvSpPr>
              <p:nvPr/>
            </p:nvSpPr>
            <p:spPr bwMode="auto">
              <a:xfrm>
                <a:off x="329988" y="4038602"/>
                <a:ext cx="165112" cy="2667001"/>
              </a:xfrm>
              <a:prstGeom prst="rect">
                <a:avLst/>
              </a:prstGeom>
              <a:gradFill rotWithShape="1">
                <a:gsLst>
                  <a:gs pos="0">
                    <a:schemeClr val="bg1">
                      <a:lumMod val="65000"/>
                    </a:schemeClr>
                  </a:gs>
                  <a:gs pos="100000">
                    <a:srgbClr val="FFFFCC"/>
                  </a:gs>
                </a:gsLst>
                <a:lin ang="5400000" scaled="1"/>
              </a:gradFill>
              <a:ln w="9525">
                <a:noFill/>
                <a:miter lim="800000"/>
                <a:headEnd/>
                <a:tailEnd/>
              </a:ln>
              <a:effectLst/>
            </p:spPr>
            <p:txBody>
              <a:bodyPr wrap="none" anchor="ctr"/>
              <a:lstStyle/>
              <a:p>
                <a:pPr>
                  <a:defRPr/>
                </a:pPr>
                <a:endParaRPr lang="fa-IR" sz="1662" kern="0">
                  <a:solidFill>
                    <a:sysClr val="windowText" lastClr="000000"/>
                  </a:solidFill>
                </a:endParaRPr>
              </a:p>
            </p:txBody>
          </p:sp>
          <p:sp>
            <p:nvSpPr>
              <p:cNvPr id="251" name="Rectangle 26"/>
              <p:cNvSpPr>
                <a:spLocks noChangeArrowheads="1"/>
              </p:cNvSpPr>
              <p:nvPr/>
            </p:nvSpPr>
            <p:spPr bwMode="auto">
              <a:xfrm>
                <a:off x="164876" y="6400803"/>
                <a:ext cx="3219681" cy="152400"/>
              </a:xfrm>
              <a:prstGeom prst="rect">
                <a:avLst/>
              </a:prstGeom>
              <a:gradFill rotWithShape="1">
                <a:gsLst>
                  <a:gs pos="0">
                    <a:srgbClr val="FFFFCC"/>
                  </a:gs>
                  <a:gs pos="100000">
                    <a:srgbClr val="FFFFCC">
                      <a:gamma/>
                      <a:shade val="46275"/>
                      <a:invGamma/>
                    </a:srgbClr>
                  </a:gs>
                </a:gsLst>
                <a:lin ang="0" scaled="1"/>
              </a:gradFill>
              <a:ln w="9525">
                <a:noFill/>
                <a:miter lim="800000"/>
                <a:headEnd/>
                <a:tailEnd/>
              </a:ln>
              <a:effectLst/>
            </p:spPr>
            <p:txBody>
              <a:bodyPr wrap="none" anchor="ctr"/>
              <a:lstStyle/>
              <a:p>
                <a:pPr>
                  <a:defRPr/>
                </a:pPr>
                <a:endParaRPr lang="fa-IR" sz="1662" kern="0">
                  <a:solidFill>
                    <a:sysClr val="windowText" lastClr="000000"/>
                  </a:solidFill>
                </a:endParaRPr>
              </a:p>
            </p:txBody>
          </p:sp>
          <p:sp>
            <p:nvSpPr>
              <p:cNvPr id="252" name="Rectangle 27"/>
              <p:cNvSpPr>
                <a:spLocks noChangeArrowheads="1"/>
              </p:cNvSpPr>
              <p:nvPr/>
            </p:nvSpPr>
            <p:spPr bwMode="auto">
              <a:xfrm>
                <a:off x="495100" y="5791203"/>
                <a:ext cx="82556" cy="609600"/>
              </a:xfrm>
              <a:prstGeom prst="rect">
                <a:avLst/>
              </a:prstGeom>
              <a:solidFill>
                <a:srgbClr val="CC9900"/>
              </a:solidFill>
              <a:ln w="9525">
                <a:noFill/>
                <a:miter lim="800000"/>
                <a:headEnd/>
                <a:tailEnd/>
              </a:ln>
              <a:effectLst/>
            </p:spPr>
            <p:txBody>
              <a:bodyPr wrap="none" anchor="ctr"/>
              <a:lstStyle/>
              <a:p>
                <a:pPr>
                  <a:defRPr/>
                </a:pPr>
                <a:endParaRPr lang="fa-IR" sz="1662" kern="0">
                  <a:solidFill>
                    <a:sysClr val="windowText" lastClr="000000"/>
                  </a:solidFill>
                </a:endParaRPr>
              </a:p>
            </p:txBody>
          </p:sp>
          <p:sp>
            <p:nvSpPr>
              <p:cNvPr id="253" name="Rectangle 28"/>
              <p:cNvSpPr>
                <a:spLocks noChangeArrowheads="1"/>
              </p:cNvSpPr>
              <p:nvPr/>
            </p:nvSpPr>
            <p:spPr bwMode="auto">
              <a:xfrm rot="5400000">
                <a:off x="828501" y="6073757"/>
                <a:ext cx="76200" cy="577891"/>
              </a:xfrm>
              <a:prstGeom prst="rect">
                <a:avLst/>
              </a:prstGeom>
              <a:solidFill>
                <a:srgbClr val="CC9900"/>
              </a:solidFill>
              <a:ln w="9525">
                <a:noFill/>
                <a:miter lim="800000"/>
                <a:headEnd/>
                <a:tailEnd/>
              </a:ln>
              <a:effectLst/>
            </p:spPr>
            <p:txBody>
              <a:bodyPr wrap="none" anchor="ctr"/>
              <a:lstStyle/>
              <a:p>
                <a:pPr>
                  <a:defRPr/>
                </a:pPr>
                <a:endParaRPr lang="fa-IR" sz="1662" kern="0">
                  <a:solidFill>
                    <a:sysClr val="windowText" lastClr="000000"/>
                  </a:solidFill>
                </a:endParaRPr>
              </a:p>
            </p:txBody>
          </p:sp>
          <p:sp>
            <p:nvSpPr>
              <p:cNvPr id="254" name="Line 29"/>
              <p:cNvSpPr>
                <a:spLocks noChangeShapeType="1"/>
              </p:cNvSpPr>
              <p:nvPr/>
            </p:nvSpPr>
            <p:spPr bwMode="auto">
              <a:xfrm>
                <a:off x="3384557" y="6477003"/>
                <a:ext cx="1568562" cy="0"/>
              </a:xfrm>
              <a:prstGeom prst="line">
                <a:avLst/>
              </a:prstGeom>
              <a:ln w="12700">
                <a:prstDash val="sysDot"/>
                <a:headEnd/>
                <a:tailEnd/>
              </a:ln>
            </p:spPr>
            <p:style>
              <a:lnRef idx="1">
                <a:schemeClr val="dk1"/>
              </a:lnRef>
              <a:fillRef idx="0">
                <a:schemeClr val="dk1"/>
              </a:fillRef>
              <a:effectRef idx="0">
                <a:schemeClr val="dk1"/>
              </a:effectRef>
              <a:fontRef idx="minor">
                <a:schemeClr val="tx1"/>
              </a:fontRef>
            </p:style>
            <p:txBody>
              <a:bodyPr/>
              <a:lstStyle/>
              <a:p>
                <a:pPr>
                  <a:defRPr/>
                </a:pPr>
                <a:endParaRPr lang="fa-IR" sz="1662" kern="0">
                  <a:solidFill>
                    <a:sysClr val="windowText" lastClr="000000"/>
                  </a:solidFill>
                </a:endParaRPr>
              </a:p>
            </p:txBody>
          </p:sp>
          <p:sp>
            <p:nvSpPr>
              <p:cNvPr id="255" name="Line 30"/>
              <p:cNvSpPr>
                <a:spLocks noChangeShapeType="1"/>
              </p:cNvSpPr>
              <p:nvPr/>
            </p:nvSpPr>
            <p:spPr bwMode="auto">
              <a:xfrm>
                <a:off x="3384557" y="6553203"/>
                <a:ext cx="2559233" cy="0"/>
              </a:xfrm>
              <a:prstGeom prst="line">
                <a:avLst/>
              </a:prstGeom>
              <a:ln w="19050">
                <a:prstDash val="sysDot"/>
                <a:headEnd/>
                <a:tailEnd/>
              </a:ln>
            </p:spPr>
            <p:style>
              <a:lnRef idx="1">
                <a:schemeClr val="accent1"/>
              </a:lnRef>
              <a:fillRef idx="0">
                <a:schemeClr val="accent1"/>
              </a:fillRef>
              <a:effectRef idx="0">
                <a:schemeClr val="accent1"/>
              </a:effectRef>
              <a:fontRef idx="minor">
                <a:schemeClr val="tx1"/>
              </a:fontRef>
            </p:style>
            <p:txBody>
              <a:bodyPr/>
              <a:lstStyle/>
              <a:p>
                <a:pPr>
                  <a:defRPr/>
                </a:pPr>
                <a:endParaRPr lang="fa-IR" sz="1662" kern="0">
                  <a:solidFill>
                    <a:sysClr val="windowText" lastClr="000000"/>
                  </a:solidFill>
                </a:endParaRPr>
              </a:p>
            </p:txBody>
          </p:sp>
          <p:sp>
            <p:nvSpPr>
              <p:cNvPr id="256" name="Line 32"/>
              <p:cNvSpPr>
                <a:spLocks noChangeShapeType="1"/>
              </p:cNvSpPr>
              <p:nvPr/>
            </p:nvSpPr>
            <p:spPr bwMode="auto">
              <a:xfrm flipH="1">
                <a:off x="-236" y="6477003"/>
                <a:ext cx="3384793" cy="0"/>
              </a:xfrm>
              <a:prstGeom prst="line">
                <a:avLst/>
              </a:prstGeom>
              <a:noFill/>
              <a:ln w="22225">
                <a:solidFill>
                  <a:srgbClr val="9383B3"/>
                </a:solidFill>
                <a:prstDash val="sysDot"/>
                <a:round/>
                <a:headEnd/>
                <a:tailEnd/>
              </a:ln>
              <a:effectLst/>
            </p:spPr>
            <p:txBody>
              <a:bodyPr/>
              <a:lstStyle/>
              <a:p>
                <a:pPr>
                  <a:defRPr/>
                </a:pPr>
                <a:endParaRPr lang="fa-IR" sz="1662" kern="0">
                  <a:solidFill>
                    <a:sysClr val="windowText" lastClr="000000"/>
                  </a:solidFill>
                </a:endParaRPr>
              </a:p>
            </p:txBody>
          </p:sp>
          <p:sp>
            <p:nvSpPr>
              <p:cNvPr id="257" name="Line 33"/>
              <p:cNvSpPr>
                <a:spLocks noChangeShapeType="1"/>
              </p:cNvSpPr>
              <p:nvPr/>
            </p:nvSpPr>
            <p:spPr bwMode="auto">
              <a:xfrm flipV="1">
                <a:off x="412544" y="4038602"/>
                <a:ext cx="0" cy="2819401"/>
              </a:xfrm>
              <a:prstGeom prst="line">
                <a:avLst/>
              </a:prstGeom>
              <a:noFill/>
              <a:ln w="22225">
                <a:solidFill>
                  <a:srgbClr val="9383B3"/>
                </a:solidFill>
                <a:prstDash val="sysDot"/>
                <a:round/>
                <a:headEnd/>
                <a:tailEnd/>
              </a:ln>
              <a:effectLst/>
            </p:spPr>
            <p:txBody>
              <a:bodyPr/>
              <a:lstStyle/>
              <a:p>
                <a:pPr>
                  <a:defRPr/>
                </a:pPr>
                <a:endParaRPr lang="fa-IR" sz="1662" kern="0">
                  <a:solidFill>
                    <a:sysClr val="windowText" lastClr="000000"/>
                  </a:solidFill>
                </a:endParaRPr>
              </a:p>
            </p:txBody>
          </p:sp>
          <p:sp>
            <p:nvSpPr>
              <p:cNvPr id="258" name="Line 34"/>
              <p:cNvSpPr>
                <a:spLocks noChangeShapeType="1"/>
              </p:cNvSpPr>
              <p:nvPr/>
            </p:nvSpPr>
            <p:spPr bwMode="auto">
              <a:xfrm flipV="1">
                <a:off x="412544" y="2362202"/>
                <a:ext cx="0" cy="1676400"/>
              </a:xfrm>
              <a:prstGeom prst="line">
                <a:avLst/>
              </a:prstGeom>
              <a:ln w="12700">
                <a:prstDash val="sysDot"/>
                <a:headEnd/>
                <a:tailEnd/>
              </a:ln>
            </p:spPr>
            <p:style>
              <a:lnRef idx="1">
                <a:schemeClr val="dk1"/>
              </a:lnRef>
              <a:fillRef idx="0">
                <a:schemeClr val="dk1"/>
              </a:fillRef>
              <a:effectRef idx="0">
                <a:schemeClr val="dk1"/>
              </a:effectRef>
              <a:fontRef idx="minor">
                <a:schemeClr val="tx1"/>
              </a:fontRef>
            </p:style>
            <p:txBody>
              <a:bodyPr/>
              <a:lstStyle/>
              <a:p>
                <a:pPr>
                  <a:defRPr/>
                </a:pPr>
                <a:endParaRPr lang="fa-IR" sz="1662" kern="0">
                  <a:solidFill>
                    <a:sysClr val="windowText" lastClr="000000"/>
                  </a:solidFill>
                </a:endParaRPr>
              </a:p>
            </p:txBody>
          </p:sp>
          <p:sp>
            <p:nvSpPr>
              <p:cNvPr id="259" name="Line 35"/>
              <p:cNvSpPr>
                <a:spLocks noChangeShapeType="1"/>
              </p:cNvSpPr>
              <p:nvPr/>
            </p:nvSpPr>
            <p:spPr bwMode="auto">
              <a:xfrm flipV="1">
                <a:off x="329988" y="1676402"/>
                <a:ext cx="0" cy="2362200"/>
              </a:xfrm>
              <a:prstGeom prst="line">
                <a:avLst/>
              </a:prstGeom>
              <a:ln w="19050">
                <a:prstDash val="sysDot"/>
                <a:headEnd/>
                <a:tailEnd/>
              </a:ln>
            </p:spPr>
            <p:style>
              <a:lnRef idx="1">
                <a:schemeClr val="accent1"/>
              </a:lnRef>
              <a:fillRef idx="0">
                <a:schemeClr val="accent1"/>
              </a:fillRef>
              <a:effectRef idx="0">
                <a:schemeClr val="accent1"/>
              </a:effectRef>
              <a:fontRef idx="minor">
                <a:schemeClr val="tx1"/>
              </a:fontRef>
            </p:style>
            <p:txBody>
              <a:bodyPr/>
              <a:lstStyle/>
              <a:p>
                <a:pPr>
                  <a:defRPr/>
                </a:pPr>
                <a:endParaRPr lang="fa-IR" sz="1662" kern="0">
                  <a:solidFill>
                    <a:sysClr val="windowText" lastClr="000000"/>
                  </a:solidFill>
                </a:endParaRPr>
              </a:p>
            </p:txBody>
          </p:sp>
        </p:grpSp>
        <p:grpSp>
          <p:nvGrpSpPr>
            <p:cNvPr id="5" name="Group 15"/>
            <p:cNvGrpSpPr/>
            <p:nvPr/>
          </p:nvGrpSpPr>
          <p:grpSpPr>
            <a:xfrm>
              <a:off x="67432" y="538679"/>
              <a:ext cx="5218950" cy="3318948"/>
              <a:chOff x="73051" y="538679"/>
              <a:chExt cx="5653862" cy="3318948"/>
            </a:xfrm>
          </p:grpSpPr>
          <p:sp>
            <p:nvSpPr>
              <p:cNvPr id="7" name="Rectangle 6"/>
              <p:cNvSpPr/>
              <p:nvPr/>
            </p:nvSpPr>
            <p:spPr>
              <a:xfrm>
                <a:off x="1824455" y="538679"/>
                <a:ext cx="3902458" cy="407750"/>
              </a:xfrm>
              <a:prstGeom prst="rect">
                <a:avLst/>
              </a:prstGeom>
            </p:spPr>
            <p:txBody>
              <a:bodyPr wrap="none">
                <a:spAutoFit/>
              </a:bodyPr>
              <a:lstStyle/>
              <a:p>
                <a:pPr>
                  <a:defRPr/>
                </a:pPr>
                <a:r>
                  <a:rPr lang="en-US" sz="1846" b="1" kern="0" dirty="0">
                    <a:ln w="10541" cmpd="sng">
                      <a:solidFill>
                        <a:srgbClr val="EAEAEA">
                          <a:shade val="88000"/>
                          <a:satMod val="110000"/>
                        </a:srgbClr>
                      </a:solidFill>
                      <a:prstDash val="solid"/>
                    </a:ln>
                    <a:gradFill>
                      <a:gsLst>
                        <a:gs pos="0">
                          <a:srgbClr val="EAEAEA">
                            <a:tint val="40000"/>
                            <a:satMod val="250000"/>
                          </a:srgbClr>
                        </a:gs>
                        <a:gs pos="9000">
                          <a:srgbClr val="EAEAEA">
                            <a:tint val="52000"/>
                            <a:satMod val="300000"/>
                          </a:srgbClr>
                        </a:gs>
                        <a:gs pos="50000">
                          <a:srgbClr val="EAEAEA">
                            <a:shade val="20000"/>
                            <a:satMod val="300000"/>
                          </a:srgbClr>
                        </a:gs>
                        <a:gs pos="79000">
                          <a:srgbClr val="EAEAEA">
                            <a:tint val="52000"/>
                            <a:satMod val="300000"/>
                          </a:srgbClr>
                        </a:gs>
                        <a:gs pos="100000">
                          <a:srgbClr val="EAEAEA">
                            <a:tint val="40000"/>
                            <a:satMod val="250000"/>
                          </a:srgbClr>
                        </a:gs>
                      </a:gsLst>
                      <a:lin ang="5400000"/>
                    </a:gradFill>
                    <a:latin typeface="BankGothic Lt BT" pitchFamily="34" charset="0"/>
                  </a:rPr>
                  <a:t>(</a:t>
                </a:r>
                <a:r>
                  <a:rPr lang="en-US" sz="1846" b="1" kern="0" dirty="0" err="1">
                    <a:ln w="10541" cmpd="sng">
                      <a:solidFill>
                        <a:srgbClr val="EAEAEA">
                          <a:shade val="88000"/>
                          <a:satMod val="110000"/>
                        </a:srgbClr>
                      </a:solidFill>
                      <a:prstDash val="solid"/>
                    </a:ln>
                    <a:gradFill>
                      <a:gsLst>
                        <a:gs pos="0">
                          <a:srgbClr val="EAEAEA">
                            <a:tint val="40000"/>
                            <a:satMod val="250000"/>
                          </a:srgbClr>
                        </a:gs>
                        <a:gs pos="9000">
                          <a:srgbClr val="EAEAEA">
                            <a:tint val="52000"/>
                            <a:satMod val="300000"/>
                          </a:srgbClr>
                        </a:gs>
                        <a:gs pos="50000">
                          <a:srgbClr val="EAEAEA">
                            <a:shade val="20000"/>
                            <a:satMod val="300000"/>
                          </a:srgbClr>
                        </a:gs>
                        <a:gs pos="79000">
                          <a:srgbClr val="EAEAEA">
                            <a:tint val="52000"/>
                            <a:satMod val="300000"/>
                          </a:srgbClr>
                        </a:gs>
                        <a:gs pos="100000">
                          <a:srgbClr val="EAEAEA">
                            <a:tint val="40000"/>
                            <a:satMod val="250000"/>
                          </a:srgbClr>
                        </a:gs>
                      </a:gsLst>
                      <a:lin ang="5400000"/>
                    </a:gradFill>
                    <a:latin typeface="BankGothic Lt BT" pitchFamily="34" charset="0"/>
                  </a:rPr>
                  <a:t>beinolharamein</a:t>
                </a:r>
                <a:r>
                  <a:rPr lang="en-US" sz="1846" b="1" kern="0" dirty="0">
                    <a:ln w="10541" cmpd="sng">
                      <a:solidFill>
                        <a:srgbClr val="EAEAEA">
                          <a:shade val="88000"/>
                          <a:satMod val="110000"/>
                        </a:srgbClr>
                      </a:solidFill>
                      <a:prstDash val="solid"/>
                    </a:ln>
                    <a:gradFill>
                      <a:gsLst>
                        <a:gs pos="0">
                          <a:srgbClr val="EAEAEA">
                            <a:tint val="40000"/>
                            <a:satMod val="250000"/>
                          </a:srgbClr>
                        </a:gs>
                        <a:gs pos="9000">
                          <a:srgbClr val="EAEAEA">
                            <a:tint val="52000"/>
                            <a:satMod val="300000"/>
                          </a:srgbClr>
                        </a:gs>
                        <a:gs pos="50000">
                          <a:srgbClr val="EAEAEA">
                            <a:shade val="20000"/>
                            <a:satMod val="300000"/>
                          </a:srgbClr>
                        </a:gs>
                        <a:gs pos="79000">
                          <a:srgbClr val="EAEAEA">
                            <a:tint val="52000"/>
                            <a:satMod val="300000"/>
                          </a:srgbClr>
                        </a:gs>
                        <a:gs pos="100000">
                          <a:srgbClr val="EAEAEA">
                            <a:tint val="40000"/>
                            <a:satMod val="250000"/>
                          </a:srgbClr>
                        </a:gs>
                      </a:gsLst>
                      <a:lin ang="5400000"/>
                    </a:gradFill>
                    <a:latin typeface="BankGothic Lt BT" pitchFamily="34" charset="0"/>
                  </a:rPr>
                  <a:t> of shiraz)</a:t>
                </a:r>
                <a:endParaRPr lang="fa-IR" sz="1846" b="1" kern="0" dirty="0">
                  <a:ln w="10541" cmpd="sng">
                    <a:solidFill>
                      <a:srgbClr val="EAEAEA">
                        <a:shade val="88000"/>
                        <a:satMod val="110000"/>
                      </a:srgbClr>
                    </a:solidFill>
                    <a:prstDash val="solid"/>
                  </a:ln>
                  <a:gradFill>
                    <a:gsLst>
                      <a:gs pos="0">
                        <a:srgbClr val="EAEAEA">
                          <a:tint val="40000"/>
                          <a:satMod val="250000"/>
                        </a:srgbClr>
                      </a:gs>
                      <a:gs pos="9000">
                        <a:srgbClr val="EAEAEA">
                          <a:tint val="52000"/>
                          <a:satMod val="300000"/>
                        </a:srgbClr>
                      </a:gs>
                      <a:gs pos="50000">
                        <a:srgbClr val="EAEAEA">
                          <a:shade val="20000"/>
                          <a:satMod val="300000"/>
                        </a:srgbClr>
                      </a:gs>
                      <a:gs pos="79000">
                        <a:srgbClr val="EAEAEA">
                          <a:tint val="52000"/>
                          <a:satMod val="300000"/>
                        </a:srgbClr>
                      </a:gs>
                      <a:gs pos="100000">
                        <a:srgbClr val="EAEAEA">
                          <a:tint val="40000"/>
                          <a:satMod val="250000"/>
                        </a:srgbClr>
                      </a:gs>
                    </a:gsLst>
                    <a:lin ang="5400000"/>
                  </a:gradFill>
                  <a:latin typeface="BankGothic Lt BT" pitchFamily="34" charset="0"/>
                </a:endParaRPr>
              </a:p>
            </p:txBody>
          </p:sp>
          <p:sp>
            <p:nvSpPr>
              <p:cNvPr id="8" name="Rectangle 7"/>
              <p:cNvSpPr/>
              <p:nvPr/>
            </p:nvSpPr>
            <p:spPr>
              <a:xfrm rot="16200000">
                <a:off x="-1131431" y="2276027"/>
                <a:ext cx="2786082" cy="377118"/>
              </a:xfrm>
              <a:prstGeom prst="rect">
                <a:avLst/>
              </a:prstGeom>
            </p:spPr>
            <p:txBody>
              <a:bodyPr wrap="square">
                <a:spAutoFit/>
                <a:scene3d>
                  <a:camera prst="orthographicFront"/>
                  <a:lightRig rig="glow" dir="tl">
                    <a:rot lat="0" lon="0" rev="5400000"/>
                  </a:lightRig>
                </a:scene3d>
                <a:sp3d contourW="12700">
                  <a:bevelT w="25400" h="25400"/>
                  <a:contourClr>
                    <a:schemeClr val="accent6">
                      <a:shade val="73000"/>
                    </a:schemeClr>
                  </a:contourClr>
                </a:sp3d>
              </a:bodyPr>
              <a:lstStyle/>
              <a:p>
                <a:pPr algn="ctr"/>
                <a:r>
                  <a:rPr lang="fa-IR" sz="1662" b="1" dirty="0">
                    <a:ln w="11430"/>
                    <a:gradFill>
                      <a:gsLst>
                        <a:gs pos="0">
                          <a:srgbClr val="555555">
                            <a:tint val="90000"/>
                            <a:satMod val="120000"/>
                          </a:srgbClr>
                        </a:gs>
                        <a:gs pos="25000">
                          <a:srgbClr val="555555">
                            <a:tint val="93000"/>
                            <a:satMod val="120000"/>
                          </a:srgbClr>
                        </a:gs>
                        <a:gs pos="50000">
                          <a:srgbClr val="555555">
                            <a:shade val="89000"/>
                            <a:satMod val="110000"/>
                          </a:srgbClr>
                        </a:gs>
                        <a:gs pos="75000">
                          <a:srgbClr val="555555">
                            <a:tint val="93000"/>
                            <a:satMod val="120000"/>
                          </a:srgbClr>
                        </a:gs>
                        <a:gs pos="100000">
                          <a:srgbClr val="555555">
                            <a:tint val="90000"/>
                            <a:satMod val="120000"/>
                          </a:srgbClr>
                        </a:gs>
                      </a:gsLst>
                      <a:lin ang="5400000"/>
                    </a:gradFill>
                    <a:effectLst>
                      <a:outerShdw blurRad="80000" dist="40000" dir="5040000" algn="tl">
                        <a:srgbClr val="000000">
                          <a:alpha val="30000"/>
                        </a:srgbClr>
                      </a:outerShdw>
                    </a:effectLst>
                    <a:cs typeface="B Kamran" pitchFamily="2" charset="-78"/>
                  </a:rPr>
                  <a:t>بین الحرمین شیراز</a:t>
                </a:r>
              </a:p>
            </p:txBody>
          </p:sp>
        </p:grpSp>
        <p:pic>
          <p:nvPicPr>
            <p:cNvPr id="235" name="Picture 6" descr="شاهچراغ؛ شیراز؛ عکس از آنوبانینی">
              <a:hlinkClick r:id="rId3"/>
            </p:cNvPr>
            <p:cNvPicPr>
              <a:picLocks noChangeAspect="1" noChangeArrowheads="1"/>
            </p:cNvPicPr>
            <p:nvPr/>
          </p:nvPicPr>
          <p:blipFill>
            <a:blip r:embed="rId4">
              <a:clrChange>
                <a:clrFrom>
                  <a:srgbClr val="03030F"/>
                </a:clrFrom>
                <a:clrTo>
                  <a:srgbClr val="03030F">
                    <a:alpha val="0"/>
                  </a:srgbClr>
                </a:clrTo>
              </a:clrChange>
            </a:blip>
            <a:srcRect/>
            <a:stretch>
              <a:fillRect/>
            </a:stretch>
          </p:blipFill>
          <p:spPr bwMode="auto">
            <a:xfrm>
              <a:off x="7212343" y="285728"/>
              <a:ext cx="1931657" cy="1191187"/>
            </a:xfrm>
            <a:prstGeom prst="rect">
              <a:avLst/>
            </a:prstGeom>
            <a:ln>
              <a:noFill/>
            </a:ln>
            <a:effectLst>
              <a:outerShdw blurRad="50800" dist="38100" dir="2700000" algn="tl" rotWithShape="0">
                <a:prstClr val="black">
                  <a:alpha val="40000"/>
                </a:prstClr>
              </a:outerShdw>
              <a:softEdge rad="63500"/>
            </a:effectLst>
          </p:spPr>
        </p:pic>
        <p:pic>
          <p:nvPicPr>
            <p:cNvPr id="1028" name="Picture 4" descr="E:\baft farsoode\ax\pic\shahchw.jpg"/>
            <p:cNvPicPr>
              <a:picLocks noChangeAspect="1" noChangeArrowheads="1"/>
            </p:cNvPicPr>
            <p:nvPr/>
          </p:nvPicPr>
          <p:blipFill>
            <a:blip r:embed="rId5" cstate="screen">
              <a:clrChange>
                <a:clrFrom>
                  <a:srgbClr val="BEE2FA"/>
                </a:clrFrom>
                <a:clrTo>
                  <a:srgbClr val="BEE2FA">
                    <a:alpha val="0"/>
                  </a:srgbClr>
                </a:clrTo>
              </a:clrChange>
              <a:extLst>
                <a:ext uri="{28A0092B-C50C-407E-A947-70E740481C1C}">
                  <a14:useLocalDpi xmlns:a14="http://schemas.microsoft.com/office/drawing/2010/main"/>
                </a:ext>
              </a:extLst>
            </a:blip>
            <a:srcRect/>
            <a:stretch>
              <a:fillRect/>
            </a:stretch>
          </p:blipFill>
          <p:spPr bwMode="auto">
            <a:xfrm>
              <a:off x="0" y="0"/>
              <a:ext cx="1813436" cy="1464431"/>
            </a:xfrm>
            <a:prstGeom prst="rect">
              <a:avLst/>
            </a:prstGeom>
            <a:ln>
              <a:noFill/>
            </a:ln>
            <a:effectLst>
              <a:outerShdw blurRad="50800" dist="38100" dir="2700000" algn="tl" rotWithShape="0">
                <a:prstClr val="black">
                  <a:alpha val="40000"/>
                </a:prstClr>
              </a:outerShdw>
              <a:softEdge rad="63500"/>
            </a:effectLst>
          </p:spPr>
        </p:pic>
        <p:cxnSp>
          <p:nvCxnSpPr>
            <p:cNvPr id="263" name="Straight Connector 262"/>
            <p:cNvCxnSpPr/>
            <p:nvPr/>
          </p:nvCxnSpPr>
          <p:spPr bwMode="auto">
            <a:xfrm rot="5400000">
              <a:off x="-1535949" y="4179099"/>
              <a:ext cx="4071966" cy="1588"/>
            </a:xfrm>
            <a:prstGeom prst="line">
              <a:avLst/>
            </a:prstGeom>
            <a:ln cmpd="dbl">
              <a:solidFill>
                <a:srgbClr val="D1D1D1"/>
              </a:solidFill>
              <a:prstDash val="solid"/>
              <a:headEnd type="none" w="sm" len="sm"/>
              <a:tailEnd type="none" w="sm" len="sm"/>
            </a:ln>
          </p:spPr>
          <p:style>
            <a:lnRef idx="3">
              <a:schemeClr val="accent1"/>
            </a:lnRef>
            <a:fillRef idx="0">
              <a:schemeClr val="accent1"/>
            </a:fillRef>
            <a:effectRef idx="2">
              <a:schemeClr val="accent1"/>
            </a:effectRef>
            <a:fontRef idx="minor">
              <a:schemeClr val="tx1"/>
            </a:fontRef>
          </p:style>
        </p:cxnSp>
      </p:grpSp>
      <p:sp>
        <p:nvSpPr>
          <p:cNvPr id="266" name="Rectangle 265"/>
          <p:cNvSpPr/>
          <p:nvPr/>
        </p:nvSpPr>
        <p:spPr bwMode="auto">
          <a:xfrm>
            <a:off x="785786" y="1780431"/>
            <a:ext cx="8143932" cy="3033367"/>
          </a:xfrm>
          <a:prstGeom prst="rect">
            <a:avLst/>
          </a:prstGeom>
          <a:solidFill>
            <a:schemeClr val="accent1">
              <a:alpha val="70000"/>
            </a:schemeClr>
          </a:solidFill>
          <a:ln w="12700" cap="sq" cmpd="sng" algn="ctr">
            <a:noFill/>
            <a:prstDash val="solid"/>
            <a:round/>
            <a:headEnd type="none" w="sm" len="sm"/>
            <a:tailEnd type="none" w="sm" len="sm"/>
          </a:ln>
          <a:effectLst>
            <a:softEdge rad="635000"/>
          </a:effectLst>
        </p:spPr>
        <p:txBody>
          <a:bodyPr vert="horz" wrap="square" lIns="84406" tIns="42203" rIns="84406" bIns="42203" numCol="1" rtlCol="1" anchor="t" anchorCtr="0" compatLnSpc="1">
            <a:prstTxWarp prst="textNoShape">
              <a:avLst/>
            </a:prstTxWarp>
          </a:bodyPr>
          <a:lstStyle/>
          <a:p>
            <a:pPr algn="l" rtl="0" fontAlgn="base">
              <a:spcBef>
                <a:spcPct val="0"/>
              </a:spcBef>
              <a:spcAft>
                <a:spcPct val="0"/>
              </a:spcAft>
            </a:pPr>
            <a:endParaRPr kumimoji="1" lang="fa-IR" sz="2215">
              <a:solidFill>
                <a:srgbClr val="000000"/>
              </a:solidFill>
              <a:latin typeface="Times New Roman" pitchFamily="18" charset="0"/>
            </a:endParaRPr>
          </a:p>
        </p:txBody>
      </p:sp>
      <p:pic>
        <p:nvPicPr>
          <p:cNvPr id="24" name="Picture 3" descr="PLAN050912"/>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5099542" y="1780431"/>
            <a:ext cx="3603969" cy="152723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25" name="Rectangle 4"/>
          <p:cNvSpPr>
            <a:spLocks noChangeArrowheads="1"/>
          </p:cNvSpPr>
          <p:nvPr/>
        </p:nvSpPr>
        <p:spPr bwMode="auto">
          <a:xfrm>
            <a:off x="7136677" y="2410383"/>
            <a:ext cx="696785" cy="534654"/>
          </a:xfrm>
          <a:prstGeom prst="rect">
            <a:avLst/>
          </a:prstGeom>
          <a:noFill/>
          <a:ln w="57150">
            <a:solidFill>
              <a:srgbClr val="FF6600"/>
            </a:solidFill>
            <a:miter lim="800000"/>
            <a:headEnd/>
            <a:tailEnd/>
          </a:ln>
          <a:effectLst/>
        </p:spPr>
        <p:txBody>
          <a:bodyPr wrap="none" lIns="71274" tIns="35636" rIns="71274" bIns="35636" anchor="ctr"/>
          <a:lstStyle/>
          <a:p>
            <a:endParaRPr lang="fa-IR" sz="1662">
              <a:solidFill>
                <a:srgbClr val="000000"/>
              </a:solidFill>
            </a:endParaRPr>
          </a:p>
        </p:txBody>
      </p:sp>
      <p:pic>
        <p:nvPicPr>
          <p:cNvPr id="26" name="Picture 2" descr="701Cam07101copy"/>
          <p:cNvPicPr>
            <a:picLocks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a:off x="879205" y="2571744"/>
            <a:ext cx="3890623" cy="1767836"/>
          </a:xfrm>
          <a:prstGeom prst="rect">
            <a:avLst/>
          </a:prstGeom>
          <a:noFill/>
        </p:spPr>
      </p:pic>
      <p:pic>
        <p:nvPicPr>
          <p:cNvPr id="27" name="Picture 2" descr="601 Cam 12 102"/>
          <p:cNvPicPr>
            <a:picLocks noChangeAspect="1" noChangeArrowheads="1"/>
          </p:cNvPicPr>
          <p:nvPr/>
        </p:nvPicPr>
        <p:blipFill>
          <a:blip r:embed="rId8" cstate="screen">
            <a:extLst>
              <a:ext uri="{28A0092B-C50C-407E-A947-70E740481C1C}">
                <a14:useLocalDpi xmlns:a14="http://schemas.microsoft.com/office/drawing/2010/main"/>
              </a:ext>
            </a:extLst>
          </a:blip>
          <a:srcRect/>
          <a:stretch>
            <a:fillRect/>
          </a:stretch>
        </p:blipFill>
        <p:spPr bwMode="auto">
          <a:xfrm>
            <a:off x="4901714" y="3692771"/>
            <a:ext cx="4242286" cy="1779406"/>
          </a:xfrm>
          <a:prstGeom prst="rect">
            <a:avLst/>
          </a:prstGeom>
          <a:noFill/>
        </p:spPr>
      </p:pic>
      <p:sp>
        <p:nvSpPr>
          <p:cNvPr id="28" name="Text Box 5"/>
          <p:cNvSpPr txBox="1">
            <a:spLocks noChangeArrowheads="1"/>
          </p:cNvSpPr>
          <p:nvPr/>
        </p:nvSpPr>
        <p:spPr bwMode="auto">
          <a:xfrm>
            <a:off x="2857488" y="1978259"/>
            <a:ext cx="1912340" cy="426201"/>
          </a:xfrm>
          <a:prstGeom prst="rect">
            <a:avLst/>
          </a:prstGeom>
          <a:noFill/>
          <a:ln w="9525">
            <a:noFill/>
            <a:miter lim="800000"/>
            <a:headEnd/>
            <a:tailEnd/>
          </a:ln>
          <a:effectLst/>
        </p:spPr>
        <p:txBody>
          <a:bodyPr wrap="square" lIns="84388" tIns="42193" rIns="84388" bIns="42193">
            <a:spAutoFit/>
          </a:bodyPr>
          <a:lstStyle/>
          <a:p>
            <a:pPr algn="ctr" defTabSz="843914"/>
            <a:r>
              <a:rPr lang="en-US" sz="1108" dirty="0">
                <a:solidFill>
                  <a:srgbClr val="000000"/>
                </a:solidFill>
              </a:rPr>
              <a:t>HOTEL AND OFFICE</a:t>
            </a:r>
          </a:p>
          <a:p>
            <a:pPr algn="ctr" defTabSz="843914"/>
            <a:r>
              <a:rPr lang="en-US" sz="1108" dirty="0">
                <a:solidFill>
                  <a:srgbClr val="000000"/>
                </a:solidFill>
              </a:rPr>
              <a:t>SUITE ELEVATION</a:t>
            </a:r>
          </a:p>
        </p:txBody>
      </p:sp>
      <p:pic>
        <p:nvPicPr>
          <p:cNvPr id="29" name="Picture 5" descr="Cam 12 new hotel wo mount"/>
          <p:cNvPicPr>
            <a:picLocks noChangeAspect="1" noChangeArrowheads="1"/>
          </p:cNvPicPr>
          <p:nvPr/>
        </p:nvPicPr>
        <p:blipFill>
          <a:blip r:embed="rId9" cstate="screen">
            <a:extLst>
              <a:ext uri="{28A0092B-C50C-407E-A947-70E740481C1C}">
                <a14:useLocalDpi xmlns:a14="http://schemas.microsoft.com/office/drawing/2010/main"/>
              </a:ext>
            </a:extLst>
          </a:blip>
          <a:srcRect/>
          <a:stretch>
            <a:fillRect/>
          </a:stretch>
        </p:blipFill>
        <p:spPr bwMode="auto">
          <a:xfrm>
            <a:off x="918772" y="4550027"/>
            <a:ext cx="3648800" cy="1657838"/>
          </a:xfrm>
          <a:prstGeom prst="rect">
            <a:avLst/>
          </a:prstGeom>
          <a:noFill/>
        </p:spPr>
      </p:pic>
    </p:spTree>
    <p:extLst>
      <p:ext uri="{BB962C8B-B14F-4D97-AF65-F5344CB8AC3E}">
        <p14:creationId xmlns:p14="http://schemas.microsoft.com/office/powerpoint/2010/main" val="37092434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ipe(down)">
                                      <p:cBhvr>
                                        <p:cTn id="7" dur="500"/>
                                        <p:tgtEl>
                                          <p:spTgt spid="2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25"/>
                                        </p:tgtEl>
                                        <p:attrNameLst>
                                          <p:attrName>style.visibility</p:attrName>
                                        </p:attrNameLst>
                                      </p:cBhvr>
                                      <p:to>
                                        <p:strVal val="visible"/>
                                      </p:to>
                                    </p:set>
                                    <p:animEffect transition="in" filter="wipe(down)">
                                      <p:cBhvr>
                                        <p:cTn id="12" dur="500"/>
                                        <p:tgtEl>
                                          <p:spTgt spid="25"/>
                                        </p:tgtEl>
                                      </p:cBhvr>
                                    </p:animEffect>
                                  </p:childTnLst>
                                </p:cTn>
                              </p:par>
                              <p:par>
                                <p:cTn id="13" presetID="22" presetClass="entr" presetSubtype="4" fill="hold" grpId="0" nodeType="withEffect">
                                  <p:stCondLst>
                                    <p:cond delay="0"/>
                                  </p:stCondLst>
                                  <p:childTnLst>
                                    <p:set>
                                      <p:cBhvr>
                                        <p:cTn id="14" dur="1" fill="hold">
                                          <p:stCondLst>
                                            <p:cond delay="0"/>
                                          </p:stCondLst>
                                        </p:cTn>
                                        <p:tgtEl>
                                          <p:spTgt spid="28"/>
                                        </p:tgtEl>
                                        <p:attrNameLst>
                                          <p:attrName>style.visibility</p:attrName>
                                        </p:attrNameLst>
                                      </p:cBhvr>
                                      <p:to>
                                        <p:strVal val="visible"/>
                                      </p:to>
                                    </p:set>
                                    <p:animEffect transition="in" filter="wipe(down)">
                                      <p:cBhvr>
                                        <p:cTn id="15" dur="500"/>
                                        <p:tgtEl>
                                          <p:spTgt spid="28"/>
                                        </p:tgtEl>
                                      </p:cBhvr>
                                    </p:animEffect>
                                  </p:childTnLst>
                                </p:cTn>
                              </p:par>
                            </p:childTnLst>
                          </p:cTn>
                        </p:par>
                      </p:childTnLst>
                    </p:cTn>
                  </p:par>
                  <p:par>
                    <p:cTn id="16" fill="hold">
                      <p:stCondLst>
                        <p:cond delay="indefinite"/>
                      </p:stCondLst>
                      <p:childTnLst>
                        <p:par>
                          <p:cTn id="17" fill="hold">
                            <p:stCondLst>
                              <p:cond delay="0"/>
                            </p:stCondLst>
                            <p:childTnLst>
                              <p:par>
                                <p:cTn id="18" presetID="2" presetClass="entr" presetSubtype="4" fill="hold" nodeType="clickEffect">
                                  <p:stCondLst>
                                    <p:cond delay="0"/>
                                  </p:stCondLst>
                                  <p:childTnLst>
                                    <p:set>
                                      <p:cBhvr>
                                        <p:cTn id="19" dur="1" fill="hold">
                                          <p:stCondLst>
                                            <p:cond delay="0"/>
                                          </p:stCondLst>
                                        </p:cTn>
                                        <p:tgtEl>
                                          <p:spTgt spid="27"/>
                                        </p:tgtEl>
                                        <p:attrNameLst>
                                          <p:attrName>style.visibility</p:attrName>
                                        </p:attrNameLst>
                                      </p:cBhvr>
                                      <p:to>
                                        <p:strVal val="visible"/>
                                      </p:to>
                                    </p:set>
                                    <p:anim calcmode="lin" valueType="num">
                                      <p:cBhvr additive="base">
                                        <p:cTn id="20" dur="500" fill="hold"/>
                                        <p:tgtEl>
                                          <p:spTgt spid="27"/>
                                        </p:tgtEl>
                                        <p:attrNameLst>
                                          <p:attrName>ppt_x</p:attrName>
                                        </p:attrNameLst>
                                      </p:cBhvr>
                                      <p:tavLst>
                                        <p:tav tm="0">
                                          <p:val>
                                            <p:strVal val="#ppt_x"/>
                                          </p:val>
                                        </p:tav>
                                        <p:tav tm="100000">
                                          <p:val>
                                            <p:strVal val="#ppt_x"/>
                                          </p:val>
                                        </p:tav>
                                      </p:tavLst>
                                    </p:anim>
                                    <p:anim calcmode="lin" valueType="num">
                                      <p:cBhvr additive="base">
                                        <p:cTn id="21" dur="500" fill="hold"/>
                                        <p:tgtEl>
                                          <p:spTgt spid="27"/>
                                        </p:tgtEl>
                                        <p:attrNameLst>
                                          <p:attrName>ppt_y</p:attrName>
                                        </p:attrNameLst>
                                      </p:cBhvr>
                                      <p:tavLst>
                                        <p:tav tm="0">
                                          <p:val>
                                            <p:strVal val="1+#ppt_h/2"/>
                                          </p:val>
                                        </p:tav>
                                        <p:tav tm="100000">
                                          <p:val>
                                            <p:strVal val="#ppt_y"/>
                                          </p:val>
                                        </p:tav>
                                      </p:tavLst>
                                    </p:anim>
                                  </p:childTnLst>
                                </p:cTn>
                              </p:par>
                              <p:par>
                                <p:cTn id="22" presetID="2" presetClass="entr" presetSubtype="4" fill="hold" nodeType="withEffect">
                                  <p:stCondLst>
                                    <p:cond delay="0"/>
                                  </p:stCondLst>
                                  <p:childTnLst>
                                    <p:set>
                                      <p:cBhvr>
                                        <p:cTn id="23" dur="1" fill="hold">
                                          <p:stCondLst>
                                            <p:cond delay="0"/>
                                          </p:stCondLst>
                                        </p:cTn>
                                        <p:tgtEl>
                                          <p:spTgt spid="26"/>
                                        </p:tgtEl>
                                        <p:attrNameLst>
                                          <p:attrName>style.visibility</p:attrName>
                                        </p:attrNameLst>
                                      </p:cBhvr>
                                      <p:to>
                                        <p:strVal val="visible"/>
                                      </p:to>
                                    </p:set>
                                    <p:anim calcmode="lin" valueType="num">
                                      <p:cBhvr additive="base">
                                        <p:cTn id="24" dur="500" fill="hold"/>
                                        <p:tgtEl>
                                          <p:spTgt spid="26"/>
                                        </p:tgtEl>
                                        <p:attrNameLst>
                                          <p:attrName>ppt_x</p:attrName>
                                        </p:attrNameLst>
                                      </p:cBhvr>
                                      <p:tavLst>
                                        <p:tav tm="0">
                                          <p:val>
                                            <p:strVal val="#ppt_x"/>
                                          </p:val>
                                        </p:tav>
                                        <p:tav tm="100000">
                                          <p:val>
                                            <p:strVal val="#ppt_x"/>
                                          </p:val>
                                        </p:tav>
                                      </p:tavLst>
                                    </p:anim>
                                    <p:anim calcmode="lin" valueType="num">
                                      <p:cBhvr additive="base">
                                        <p:cTn id="25" dur="500" fill="hold"/>
                                        <p:tgtEl>
                                          <p:spTgt spid="26"/>
                                        </p:tgtEl>
                                        <p:attrNameLst>
                                          <p:attrName>ppt_y</p:attrName>
                                        </p:attrNameLst>
                                      </p:cBhvr>
                                      <p:tavLst>
                                        <p:tav tm="0">
                                          <p:val>
                                            <p:strVal val="1+#ppt_h/2"/>
                                          </p:val>
                                        </p:tav>
                                        <p:tav tm="100000">
                                          <p:val>
                                            <p:strVal val="#ppt_y"/>
                                          </p:val>
                                        </p:tav>
                                      </p:tavLst>
                                    </p:anim>
                                  </p:childTnLst>
                                </p:cTn>
                              </p:par>
                              <p:par>
                                <p:cTn id="26" presetID="2" presetClass="entr" presetSubtype="4" fill="hold" nodeType="withEffect">
                                  <p:stCondLst>
                                    <p:cond delay="0"/>
                                  </p:stCondLst>
                                  <p:childTnLst>
                                    <p:set>
                                      <p:cBhvr>
                                        <p:cTn id="27" dur="1" fill="hold">
                                          <p:stCondLst>
                                            <p:cond delay="0"/>
                                          </p:stCondLst>
                                        </p:cTn>
                                        <p:tgtEl>
                                          <p:spTgt spid="29"/>
                                        </p:tgtEl>
                                        <p:attrNameLst>
                                          <p:attrName>style.visibility</p:attrName>
                                        </p:attrNameLst>
                                      </p:cBhvr>
                                      <p:to>
                                        <p:strVal val="visible"/>
                                      </p:to>
                                    </p:set>
                                    <p:anim calcmode="lin" valueType="num">
                                      <p:cBhvr additive="base">
                                        <p:cTn id="28" dur="500" fill="hold"/>
                                        <p:tgtEl>
                                          <p:spTgt spid="29"/>
                                        </p:tgtEl>
                                        <p:attrNameLst>
                                          <p:attrName>ppt_x</p:attrName>
                                        </p:attrNameLst>
                                      </p:cBhvr>
                                      <p:tavLst>
                                        <p:tav tm="0">
                                          <p:val>
                                            <p:strVal val="#ppt_x"/>
                                          </p:val>
                                        </p:tav>
                                        <p:tav tm="100000">
                                          <p:val>
                                            <p:strVal val="#ppt_x"/>
                                          </p:val>
                                        </p:tav>
                                      </p:tavLst>
                                    </p:anim>
                                    <p:anim calcmode="lin" valueType="num">
                                      <p:cBhvr additive="base">
                                        <p:cTn id="29" dur="500" fill="hold"/>
                                        <p:tgtEl>
                                          <p:spTgt spid="2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8"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66"/>
          <p:cNvGrpSpPr/>
          <p:nvPr/>
        </p:nvGrpSpPr>
        <p:grpSpPr>
          <a:xfrm>
            <a:off x="0" y="263769"/>
            <a:ext cx="9144000" cy="6327790"/>
            <a:chOff x="0" y="0"/>
            <a:chExt cx="9144000" cy="6855106"/>
          </a:xfrm>
        </p:grpSpPr>
        <p:pic>
          <p:nvPicPr>
            <p:cNvPr id="3" name="Picture 2" descr="E:\baft farsoode\ax\pic\bird%20view.jpg"/>
            <p:cNvPicPr>
              <a:picLocks noChangeAspect="1" noChangeArrowheads="1"/>
            </p:cNvPicPr>
            <p:nvPr/>
          </p:nvPicPr>
          <p:blipFill>
            <a:blip r:embed="rId2">
              <a:clrChange>
                <a:clrFrom>
                  <a:srgbClr val="000000"/>
                </a:clrFrom>
                <a:clrTo>
                  <a:srgbClr val="000000">
                    <a:alpha val="0"/>
                  </a:srgbClr>
                </a:clrTo>
              </a:clrChange>
              <a:duotone>
                <a:schemeClr val="accent6">
                  <a:shade val="45000"/>
                  <a:satMod val="135000"/>
                </a:schemeClr>
                <a:prstClr val="white"/>
              </a:duotone>
              <a:lum bright="20000" contrast="-75000"/>
            </a:blip>
            <a:srcRect/>
            <a:stretch>
              <a:fillRect/>
            </a:stretch>
          </p:blipFill>
          <p:spPr bwMode="auto">
            <a:xfrm>
              <a:off x="0" y="2694698"/>
              <a:ext cx="9144000" cy="4160408"/>
            </a:xfrm>
            <a:prstGeom prst="rect">
              <a:avLst/>
            </a:prstGeom>
            <a:ln>
              <a:noFill/>
            </a:ln>
            <a:effectLst>
              <a:outerShdw blurRad="50800" dist="50800" dir="2700000" algn="tl" rotWithShape="0">
                <a:schemeClr val="tx1">
                  <a:alpha val="40000"/>
                </a:schemeClr>
              </a:outerShdw>
            </a:effectLst>
          </p:spPr>
        </p:pic>
        <p:grpSp>
          <p:nvGrpSpPr>
            <p:cNvPr id="4" name="Group 259"/>
            <p:cNvGrpSpPr/>
            <p:nvPr/>
          </p:nvGrpSpPr>
          <p:grpSpPr>
            <a:xfrm flipV="1">
              <a:off x="271048" y="857232"/>
              <a:ext cx="5944026" cy="4143404"/>
              <a:chOff x="-236" y="1676402"/>
              <a:chExt cx="5944026" cy="5181601"/>
            </a:xfrm>
          </p:grpSpPr>
          <p:sp>
            <p:nvSpPr>
              <p:cNvPr id="250" name="Rectangle 25"/>
              <p:cNvSpPr>
                <a:spLocks noChangeArrowheads="1"/>
              </p:cNvSpPr>
              <p:nvPr/>
            </p:nvSpPr>
            <p:spPr bwMode="auto">
              <a:xfrm>
                <a:off x="329988" y="4038602"/>
                <a:ext cx="165112" cy="2667001"/>
              </a:xfrm>
              <a:prstGeom prst="rect">
                <a:avLst/>
              </a:prstGeom>
              <a:gradFill rotWithShape="1">
                <a:gsLst>
                  <a:gs pos="0">
                    <a:schemeClr val="bg1">
                      <a:lumMod val="65000"/>
                    </a:schemeClr>
                  </a:gs>
                  <a:gs pos="100000">
                    <a:srgbClr val="FFFFCC"/>
                  </a:gs>
                </a:gsLst>
                <a:lin ang="5400000" scaled="1"/>
              </a:gradFill>
              <a:ln w="9525">
                <a:noFill/>
                <a:miter lim="800000"/>
                <a:headEnd/>
                <a:tailEnd/>
              </a:ln>
              <a:effectLst/>
            </p:spPr>
            <p:txBody>
              <a:bodyPr wrap="none" anchor="ctr"/>
              <a:lstStyle/>
              <a:p>
                <a:pPr>
                  <a:defRPr/>
                </a:pPr>
                <a:endParaRPr lang="fa-IR" sz="1662" kern="0">
                  <a:solidFill>
                    <a:sysClr val="windowText" lastClr="000000"/>
                  </a:solidFill>
                </a:endParaRPr>
              </a:p>
            </p:txBody>
          </p:sp>
          <p:sp>
            <p:nvSpPr>
              <p:cNvPr id="251" name="Rectangle 26"/>
              <p:cNvSpPr>
                <a:spLocks noChangeArrowheads="1"/>
              </p:cNvSpPr>
              <p:nvPr/>
            </p:nvSpPr>
            <p:spPr bwMode="auto">
              <a:xfrm>
                <a:off x="164876" y="6400803"/>
                <a:ext cx="3219681" cy="152400"/>
              </a:xfrm>
              <a:prstGeom prst="rect">
                <a:avLst/>
              </a:prstGeom>
              <a:gradFill rotWithShape="1">
                <a:gsLst>
                  <a:gs pos="0">
                    <a:srgbClr val="FFFFCC"/>
                  </a:gs>
                  <a:gs pos="100000">
                    <a:srgbClr val="FFFFCC">
                      <a:gamma/>
                      <a:shade val="46275"/>
                      <a:invGamma/>
                    </a:srgbClr>
                  </a:gs>
                </a:gsLst>
                <a:lin ang="0" scaled="1"/>
              </a:gradFill>
              <a:ln w="9525">
                <a:noFill/>
                <a:miter lim="800000"/>
                <a:headEnd/>
                <a:tailEnd/>
              </a:ln>
              <a:effectLst/>
            </p:spPr>
            <p:txBody>
              <a:bodyPr wrap="none" anchor="ctr"/>
              <a:lstStyle/>
              <a:p>
                <a:pPr>
                  <a:defRPr/>
                </a:pPr>
                <a:endParaRPr lang="fa-IR" sz="1662" kern="0">
                  <a:solidFill>
                    <a:sysClr val="windowText" lastClr="000000"/>
                  </a:solidFill>
                </a:endParaRPr>
              </a:p>
            </p:txBody>
          </p:sp>
          <p:sp>
            <p:nvSpPr>
              <p:cNvPr id="252" name="Rectangle 27"/>
              <p:cNvSpPr>
                <a:spLocks noChangeArrowheads="1"/>
              </p:cNvSpPr>
              <p:nvPr/>
            </p:nvSpPr>
            <p:spPr bwMode="auto">
              <a:xfrm>
                <a:off x="495100" y="5791203"/>
                <a:ext cx="82556" cy="609600"/>
              </a:xfrm>
              <a:prstGeom prst="rect">
                <a:avLst/>
              </a:prstGeom>
              <a:solidFill>
                <a:srgbClr val="CC9900"/>
              </a:solidFill>
              <a:ln w="9525">
                <a:noFill/>
                <a:miter lim="800000"/>
                <a:headEnd/>
                <a:tailEnd/>
              </a:ln>
              <a:effectLst/>
            </p:spPr>
            <p:txBody>
              <a:bodyPr wrap="none" anchor="ctr"/>
              <a:lstStyle/>
              <a:p>
                <a:pPr>
                  <a:defRPr/>
                </a:pPr>
                <a:endParaRPr lang="fa-IR" sz="1662" kern="0">
                  <a:solidFill>
                    <a:sysClr val="windowText" lastClr="000000"/>
                  </a:solidFill>
                </a:endParaRPr>
              </a:p>
            </p:txBody>
          </p:sp>
          <p:sp>
            <p:nvSpPr>
              <p:cNvPr id="253" name="Rectangle 28"/>
              <p:cNvSpPr>
                <a:spLocks noChangeArrowheads="1"/>
              </p:cNvSpPr>
              <p:nvPr/>
            </p:nvSpPr>
            <p:spPr bwMode="auto">
              <a:xfrm rot="5400000">
                <a:off x="828501" y="6073757"/>
                <a:ext cx="76200" cy="577891"/>
              </a:xfrm>
              <a:prstGeom prst="rect">
                <a:avLst/>
              </a:prstGeom>
              <a:solidFill>
                <a:srgbClr val="CC9900"/>
              </a:solidFill>
              <a:ln w="9525">
                <a:noFill/>
                <a:miter lim="800000"/>
                <a:headEnd/>
                <a:tailEnd/>
              </a:ln>
              <a:effectLst/>
            </p:spPr>
            <p:txBody>
              <a:bodyPr wrap="none" anchor="ctr"/>
              <a:lstStyle/>
              <a:p>
                <a:pPr>
                  <a:defRPr/>
                </a:pPr>
                <a:endParaRPr lang="fa-IR" sz="1662" kern="0">
                  <a:solidFill>
                    <a:sysClr val="windowText" lastClr="000000"/>
                  </a:solidFill>
                </a:endParaRPr>
              </a:p>
            </p:txBody>
          </p:sp>
          <p:sp>
            <p:nvSpPr>
              <p:cNvPr id="254" name="Line 29"/>
              <p:cNvSpPr>
                <a:spLocks noChangeShapeType="1"/>
              </p:cNvSpPr>
              <p:nvPr/>
            </p:nvSpPr>
            <p:spPr bwMode="auto">
              <a:xfrm>
                <a:off x="3384557" y="6477003"/>
                <a:ext cx="1568562" cy="0"/>
              </a:xfrm>
              <a:prstGeom prst="line">
                <a:avLst/>
              </a:prstGeom>
              <a:ln w="12700">
                <a:prstDash val="sysDot"/>
                <a:headEnd/>
                <a:tailEnd/>
              </a:ln>
            </p:spPr>
            <p:style>
              <a:lnRef idx="1">
                <a:schemeClr val="dk1"/>
              </a:lnRef>
              <a:fillRef idx="0">
                <a:schemeClr val="dk1"/>
              </a:fillRef>
              <a:effectRef idx="0">
                <a:schemeClr val="dk1"/>
              </a:effectRef>
              <a:fontRef idx="minor">
                <a:schemeClr val="tx1"/>
              </a:fontRef>
            </p:style>
            <p:txBody>
              <a:bodyPr/>
              <a:lstStyle/>
              <a:p>
                <a:pPr>
                  <a:defRPr/>
                </a:pPr>
                <a:endParaRPr lang="fa-IR" sz="1662" kern="0">
                  <a:solidFill>
                    <a:sysClr val="windowText" lastClr="000000"/>
                  </a:solidFill>
                </a:endParaRPr>
              </a:p>
            </p:txBody>
          </p:sp>
          <p:sp>
            <p:nvSpPr>
              <p:cNvPr id="255" name="Line 30"/>
              <p:cNvSpPr>
                <a:spLocks noChangeShapeType="1"/>
              </p:cNvSpPr>
              <p:nvPr/>
            </p:nvSpPr>
            <p:spPr bwMode="auto">
              <a:xfrm>
                <a:off x="3384557" y="6553203"/>
                <a:ext cx="2559233" cy="0"/>
              </a:xfrm>
              <a:prstGeom prst="line">
                <a:avLst/>
              </a:prstGeom>
              <a:ln w="19050">
                <a:prstDash val="sysDot"/>
                <a:headEnd/>
                <a:tailEnd/>
              </a:ln>
            </p:spPr>
            <p:style>
              <a:lnRef idx="1">
                <a:schemeClr val="accent1"/>
              </a:lnRef>
              <a:fillRef idx="0">
                <a:schemeClr val="accent1"/>
              </a:fillRef>
              <a:effectRef idx="0">
                <a:schemeClr val="accent1"/>
              </a:effectRef>
              <a:fontRef idx="minor">
                <a:schemeClr val="tx1"/>
              </a:fontRef>
            </p:style>
            <p:txBody>
              <a:bodyPr/>
              <a:lstStyle/>
              <a:p>
                <a:pPr>
                  <a:defRPr/>
                </a:pPr>
                <a:endParaRPr lang="fa-IR" sz="1662" kern="0">
                  <a:solidFill>
                    <a:sysClr val="windowText" lastClr="000000"/>
                  </a:solidFill>
                </a:endParaRPr>
              </a:p>
            </p:txBody>
          </p:sp>
          <p:sp>
            <p:nvSpPr>
              <p:cNvPr id="256" name="Line 32"/>
              <p:cNvSpPr>
                <a:spLocks noChangeShapeType="1"/>
              </p:cNvSpPr>
              <p:nvPr/>
            </p:nvSpPr>
            <p:spPr bwMode="auto">
              <a:xfrm flipH="1">
                <a:off x="-236" y="6477003"/>
                <a:ext cx="3384793" cy="0"/>
              </a:xfrm>
              <a:prstGeom prst="line">
                <a:avLst/>
              </a:prstGeom>
              <a:noFill/>
              <a:ln w="22225">
                <a:solidFill>
                  <a:srgbClr val="9383B3"/>
                </a:solidFill>
                <a:prstDash val="sysDot"/>
                <a:round/>
                <a:headEnd/>
                <a:tailEnd/>
              </a:ln>
              <a:effectLst/>
            </p:spPr>
            <p:txBody>
              <a:bodyPr/>
              <a:lstStyle/>
              <a:p>
                <a:pPr>
                  <a:defRPr/>
                </a:pPr>
                <a:endParaRPr lang="fa-IR" sz="1662" kern="0">
                  <a:solidFill>
                    <a:sysClr val="windowText" lastClr="000000"/>
                  </a:solidFill>
                </a:endParaRPr>
              </a:p>
            </p:txBody>
          </p:sp>
          <p:sp>
            <p:nvSpPr>
              <p:cNvPr id="257" name="Line 33"/>
              <p:cNvSpPr>
                <a:spLocks noChangeShapeType="1"/>
              </p:cNvSpPr>
              <p:nvPr/>
            </p:nvSpPr>
            <p:spPr bwMode="auto">
              <a:xfrm flipV="1">
                <a:off x="412544" y="4038602"/>
                <a:ext cx="0" cy="2819401"/>
              </a:xfrm>
              <a:prstGeom prst="line">
                <a:avLst/>
              </a:prstGeom>
              <a:noFill/>
              <a:ln w="22225">
                <a:solidFill>
                  <a:srgbClr val="9383B3"/>
                </a:solidFill>
                <a:prstDash val="sysDot"/>
                <a:round/>
                <a:headEnd/>
                <a:tailEnd/>
              </a:ln>
              <a:effectLst/>
            </p:spPr>
            <p:txBody>
              <a:bodyPr/>
              <a:lstStyle/>
              <a:p>
                <a:pPr>
                  <a:defRPr/>
                </a:pPr>
                <a:endParaRPr lang="fa-IR" sz="1662" kern="0">
                  <a:solidFill>
                    <a:sysClr val="windowText" lastClr="000000"/>
                  </a:solidFill>
                </a:endParaRPr>
              </a:p>
            </p:txBody>
          </p:sp>
          <p:sp>
            <p:nvSpPr>
              <p:cNvPr id="258" name="Line 34"/>
              <p:cNvSpPr>
                <a:spLocks noChangeShapeType="1"/>
              </p:cNvSpPr>
              <p:nvPr/>
            </p:nvSpPr>
            <p:spPr bwMode="auto">
              <a:xfrm flipV="1">
                <a:off x="412544" y="2362202"/>
                <a:ext cx="0" cy="1676400"/>
              </a:xfrm>
              <a:prstGeom prst="line">
                <a:avLst/>
              </a:prstGeom>
              <a:ln w="12700">
                <a:prstDash val="sysDot"/>
                <a:headEnd/>
                <a:tailEnd/>
              </a:ln>
            </p:spPr>
            <p:style>
              <a:lnRef idx="1">
                <a:schemeClr val="dk1"/>
              </a:lnRef>
              <a:fillRef idx="0">
                <a:schemeClr val="dk1"/>
              </a:fillRef>
              <a:effectRef idx="0">
                <a:schemeClr val="dk1"/>
              </a:effectRef>
              <a:fontRef idx="minor">
                <a:schemeClr val="tx1"/>
              </a:fontRef>
            </p:style>
            <p:txBody>
              <a:bodyPr/>
              <a:lstStyle/>
              <a:p>
                <a:pPr>
                  <a:defRPr/>
                </a:pPr>
                <a:endParaRPr lang="fa-IR" sz="1662" kern="0">
                  <a:solidFill>
                    <a:sysClr val="windowText" lastClr="000000"/>
                  </a:solidFill>
                </a:endParaRPr>
              </a:p>
            </p:txBody>
          </p:sp>
          <p:sp>
            <p:nvSpPr>
              <p:cNvPr id="259" name="Line 35"/>
              <p:cNvSpPr>
                <a:spLocks noChangeShapeType="1"/>
              </p:cNvSpPr>
              <p:nvPr/>
            </p:nvSpPr>
            <p:spPr bwMode="auto">
              <a:xfrm flipV="1">
                <a:off x="329988" y="1676402"/>
                <a:ext cx="0" cy="2362200"/>
              </a:xfrm>
              <a:prstGeom prst="line">
                <a:avLst/>
              </a:prstGeom>
              <a:ln w="19050">
                <a:prstDash val="sysDot"/>
                <a:headEnd/>
                <a:tailEnd/>
              </a:ln>
            </p:spPr>
            <p:style>
              <a:lnRef idx="1">
                <a:schemeClr val="accent1"/>
              </a:lnRef>
              <a:fillRef idx="0">
                <a:schemeClr val="accent1"/>
              </a:fillRef>
              <a:effectRef idx="0">
                <a:schemeClr val="accent1"/>
              </a:effectRef>
              <a:fontRef idx="minor">
                <a:schemeClr val="tx1"/>
              </a:fontRef>
            </p:style>
            <p:txBody>
              <a:bodyPr/>
              <a:lstStyle/>
              <a:p>
                <a:pPr>
                  <a:defRPr/>
                </a:pPr>
                <a:endParaRPr lang="fa-IR" sz="1662" kern="0">
                  <a:solidFill>
                    <a:sysClr val="windowText" lastClr="000000"/>
                  </a:solidFill>
                </a:endParaRPr>
              </a:p>
            </p:txBody>
          </p:sp>
        </p:grpSp>
        <p:grpSp>
          <p:nvGrpSpPr>
            <p:cNvPr id="5" name="Group 15"/>
            <p:cNvGrpSpPr/>
            <p:nvPr/>
          </p:nvGrpSpPr>
          <p:grpSpPr>
            <a:xfrm>
              <a:off x="67432" y="538679"/>
              <a:ext cx="5218950" cy="3318948"/>
              <a:chOff x="73051" y="538679"/>
              <a:chExt cx="5653862" cy="3318948"/>
            </a:xfrm>
          </p:grpSpPr>
          <p:sp>
            <p:nvSpPr>
              <p:cNvPr id="7" name="Rectangle 6"/>
              <p:cNvSpPr/>
              <p:nvPr/>
            </p:nvSpPr>
            <p:spPr>
              <a:xfrm>
                <a:off x="1824455" y="538679"/>
                <a:ext cx="3902458" cy="407750"/>
              </a:xfrm>
              <a:prstGeom prst="rect">
                <a:avLst/>
              </a:prstGeom>
            </p:spPr>
            <p:txBody>
              <a:bodyPr wrap="none">
                <a:spAutoFit/>
              </a:bodyPr>
              <a:lstStyle/>
              <a:p>
                <a:pPr>
                  <a:defRPr/>
                </a:pPr>
                <a:r>
                  <a:rPr lang="en-US" sz="1846" b="1" kern="0" dirty="0">
                    <a:ln w="10541" cmpd="sng">
                      <a:solidFill>
                        <a:srgbClr val="EAEAEA">
                          <a:shade val="88000"/>
                          <a:satMod val="110000"/>
                        </a:srgbClr>
                      </a:solidFill>
                      <a:prstDash val="solid"/>
                    </a:ln>
                    <a:gradFill>
                      <a:gsLst>
                        <a:gs pos="0">
                          <a:srgbClr val="EAEAEA">
                            <a:tint val="40000"/>
                            <a:satMod val="250000"/>
                          </a:srgbClr>
                        </a:gs>
                        <a:gs pos="9000">
                          <a:srgbClr val="EAEAEA">
                            <a:tint val="52000"/>
                            <a:satMod val="300000"/>
                          </a:srgbClr>
                        </a:gs>
                        <a:gs pos="50000">
                          <a:srgbClr val="EAEAEA">
                            <a:shade val="20000"/>
                            <a:satMod val="300000"/>
                          </a:srgbClr>
                        </a:gs>
                        <a:gs pos="79000">
                          <a:srgbClr val="EAEAEA">
                            <a:tint val="52000"/>
                            <a:satMod val="300000"/>
                          </a:srgbClr>
                        </a:gs>
                        <a:gs pos="100000">
                          <a:srgbClr val="EAEAEA">
                            <a:tint val="40000"/>
                            <a:satMod val="250000"/>
                          </a:srgbClr>
                        </a:gs>
                      </a:gsLst>
                      <a:lin ang="5400000"/>
                    </a:gradFill>
                    <a:latin typeface="BankGothic Lt BT" pitchFamily="34" charset="0"/>
                  </a:rPr>
                  <a:t>(</a:t>
                </a:r>
                <a:r>
                  <a:rPr lang="en-US" sz="1846" b="1" kern="0" dirty="0" err="1">
                    <a:ln w="10541" cmpd="sng">
                      <a:solidFill>
                        <a:srgbClr val="EAEAEA">
                          <a:shade val="88000"/>
                          <a:satMod val="110000"/>
                        </a:srgbClr>
                      </a:solidFill>
                      <a:prstDash val="solid"/>
                    </a:ln>
                    <a:gradFill>
                      <a:gsLst>
                        <a:gs pos="0">
                          <a:srgbClr val="EAEAEA">
                            <a:tint val="40000"/>
                            <a:satMod val="250000"/>
                          </a:srgbClr>
                        </a:gs>
                        <a:gs pos="9000">
                          <a:srgbClr val="EAEAEA">
                            <a:tint val="52000"/>
                            <a:satMod val="300000"/>
                          </a:srgbClr>
                        </a:gs>
                        <a:gs pos="50000">
                          <a:srgbClr val="EAEAEA">
                            <a:shade val="20000"/>
                            <a:satMod val="300000"/>
                          </a:srgbClr>
                        </a:gs>
                        <a:gs pos="79000">
                          <a:srgbClr val="EAEAEA">
                            <a:tint val="52000"/>
                            <a:satMod val="300000"/>
                          </a:srgbClr>
                        </a:gs>
                        <a:gs pos="100000">
                          <a:srgbClr val="EAEAEA">
                            <a:tint val="40000"/>
                            <a:satMod val="250000"/>
                          </a:srgbClr>
                        </a:gs>
                      </a:gsLst>
                      <a:lin ang="5400000"/>
                    </a:gradFill>
                    <a:latin typeface="BankGothic Lt BT" pitchFamily="34" charset="0"/>
                  </a:rPr>
                  <a:t>beinolharamein</a:t>
                </a:r>
                <a:r>
                  <a:rPr lang="en-US" sz="1846" b="1" kern="0" dirty="0">
                    <a:ln w="10541" cmpd="sng">
                      <a:solidFill>
                        <a:srgbClr val="EAEAEA">
                          <a:shade val="88000"/>
                          <a:satMod val="110000"/>
                        </a:srgbClr>
                      </a:solidFill>
                      <a:prstDash val="solid"/>
                    </a:ln>
                    <a:gradFill>
                      <a:gsLst>
                        <a:gs pos="0">
                          <a:srgbClr val="EAEAEA">
                            <a:tint val="40000"/>
                            <a:satMod val="250000"/>
                          </a:srgbClr>
                        </a:gs>
                        <a:gs pos="9000">
                          <a:srgbClr val="EAEAEA">
                            <a:tint val="52000"/>
                            <a:satMod val="300000"/>
                          </a:srgbClr>
                        </a:gs>
                        <a:gs pos="50000">
                          <a:srgbClr val="EAEAEA">
                            <a:shade val="20000"/>
                            <a:satMod val="300000"/>
                          </a:srgbClr>
                        </a:gs>
                        <a:gs pos="79000">
                          <a:srgbClr val="EAEAEA">
                            <a:tint val="52000"/>
                            <a:satMod val="300000"/>
                          </a:srgbClr>
                        </a:gs>
                        <a:gs pos="100000">
                          <a:srgbClr val="EAEAEA">
                            <a:tint val="40000"/>
                            <a:satMod val="250000"/>
                          </a:srgbClr>
                        </a:gs>
                      </a:gsLst>
                      <a:lin ang="5400000"/>
                    </a:gradFill>
                    <a:latin typeface="BankGothic Lt BT" pitchFamily="34" charset="0"/>
                  </a:rPr>
                  <a:t> of shiraz)</a:t>
                </a:r>
                <a:endParaRPr lang="fa-IR" sz="1846" b="1" kern="0" dirty="0">
                  <a:ln w="10541" cmpd="sng">
                    <a:solidFill>
                      <a:srgbClr val="EAEAEA">
                        <a:shade val="88000"/>
                        <a:satMod val="110000"/>
                      </a:srgbClr>
                    </a:solidFill>
                    <a:prstDash val="solid"/>
                  </a:ln>
                  <a:gradFill>
                    <a:gsLst>
                      <a:gs pos="0">
                        <a:srgbClr val="EAEAEA">
                          <a:tint val="40000"/>
                          <a:satMod val="250000"/>
                        </a:srgbClr>
                      </a:gs>
                      <a:gs pos="9000">
                        <a:srgbClr val="EAEAEA">
                          <a:tint val="52000"/>
                          <a:satMod val="300000"/>
                        </a:srgbClr>
                      </a:gs>
                      <a:gs pos="50000">
                        <a:srgbClr val="EAEAEA">
                          <a:shade val="20000"/>
                          <a:satMod val="300000"/>
                        </a:srgbClr>
                      </a:gs>
                      <a:gs pos="79000">
                        <a:srgbClr val="EAEAEA">
                          <a:tint val="52000"/>
                          <a:satMod val="300000"/>
                        </a:srgbClr>
                      </a:gs>
                      <a:gs pos="100000">
                        <a:srgbClr val="EAEAEA">
                          <a:tint val="40000"/>
                          <a:satMod val="250000"/>
                        </a:srgbClr>
                      </a:gs>
                    </a:gsLst>
                    <a:lin ang="5400000"/>
                  </a:gradFill>
                  <a:latin typeface="BankGothic Lt BT" pitchFamily="34" charset="0"/>
                </a:endParaRPr>
              </a:p>
            </p:txBody>
          </p:sp>
          <p:sp>
            <p:nvSpPr>
              <p:cNvPr id="8" name="Rectangle 7"/>
              <p:cNvSpPr/>
              <p:nvPr/>
            </p:nvSpPr>
            <p:spPr>
              <a:xfrm rot="16200000">
                <a:off x="-1131431" y="2276027"/>
                <a:ext cx="2786082" cy="377118"/>
              </a:xfrm>
              <a:prstGeom prst="rect">
                <a:avLst/>
              </a:prstGeom>
            </p:spPr>
            <p:txBody>
              <a:bodyPr wrap="square">
                <a:spAutoFit/>
                <a:scene3d>
                  <a:camera prst="orthographicFront"/>
                  <a:lightRig rig="glow" dir="tl">
                    <a:rot lat="0" lon="0" rev="5400000"/>
                  </a:lightRig>
                </a:scene3d>
                <a:sp3d contourW="12700">
                  <a:bevelT w="25400" h="25400"/>
                  <a:contourClr>
                    <a:schemeClr val="accent6">
                      <a:shade val="73000"/>
                    </a:schemeClr>
                  </a:contourClr>
                </a:sp3d>
              </a:bodyPr>
              <a:lstStyle/>
              <a:p>
                <a:pPr algn="ctr"/>
                <a:r>
                  <a:rPr lang="fa-IR" sz="1662" b="1" dirty="0">
                    <a:ln w="11430"/>
                    <a:gradFill>
                      <a:gsLst>
                        <a:gs pos="0">
                          <a:srgbClr val="555555">
                            <a:tint val="90000"/>
                            <a:satMod val="120000"/>
                          </a:srgbClr>
                        </a:gs>
                        <a:gs pos="25000">
                          <a:srgbClr val="555555">
                            <a:tint val="93000"/>
                            <a:satMod val="120000"/>
                          </a:srgbClr>
                        </a:gs>
                        <a:gs pos="50000">
                          <a:srgbClr val="555555">
                            <a:shade val="89000"/>
                            <a:satMod val="110000"/>
                          </a:srgbClr>
                        </a:gs>
                        <a:gs pos="75000">
                          <a:srgbClr val="555555">
                            <a:tint val="93000"/>
                            <a:satMod val="120000"/>
                          </a:srgbClr>
                        </a:gs>
                        <a:gs pos="100000">
                          <a:srgbClr val="555555">
                            <a:tint val="90000"/>
                            <a:satMod val="120000"/>
                          </a:srgbClr>
                        </a:gs>
                      </a:gsLst>
                      <a:lin ang="5400000"/>
                    </a:gradFill>
                    <a:effectLst>
                      <a:outerShdw blurRad="80000" dist="40000" dir="5040000" algn="tl">
                        <a:srgbClr val="000000">
                          <a:alpha val="30000"/>
                        </a:srgbClr>
                      </a:outerShdw>
                    </a:effectLst>
                    <a:cs typeface="B Kamran" pitchFamily="2" charset="-78"/>
                  </a:rPr>
                  <a:t>بین الحرمین شیراز</a:t>
                </a:r>
              </a:p>
            </p:txBody>
          </p:sp>
        </p:grpSp>
        <p:pic>
          <p:nvPicPr>
            <p:cNvPr id="235" name="Picture 6" descr="شاهچراغ؛ شیراز؛ عکس از آنوبانینی">
              <a:hlinkClick r:id="rId3"/>
            </p:cNvPr>
            <p:cNvPicPr>
              <a:picLocks noChangeAspect="1" noChangeArrowheads="1"/>
            </p:cNvPicPr>
            <p:nvPr/>
          </p:nvPicPr>
          <p:blipFill>
            <a:blip r:embed="rId4">
              <a:clrChange>
                <a:clrFrom>
                  <a:srgbClr val="03030F"/>
                </a:clrFrom>
                <a:clrTo>
                  <a:srgbClr val="03030F">
                    <a:alpha val="0"/>
                  </a:srgbClr>
                </a:clrTo>
              </a:clrChange>
            </a:blip>
            <a:srcRect/>
            <a:stretch>
              <a:fillRect/>
            </a:stretch>
          </p:blipFill>
          <p:spPr bwMode="auto">
            <a:xfrm>
              <a:off x="7212343" y="285728"/>
              <a:ext cx="1931657" cy="1191187"/>
            </a:xfrm>
            <a:prstGeom prst="rect">
              <a:avLst/>
            </a:prstGeom>
            <a:ln>
              <a:noFill/>
            </a:ln>
            <a:effectLst>
              <a:outerShdw blurRad="50800" dist="38100" dir="2700000" algn="tl" rotWithShape="0">
                <a:prstClr val="black">
                  <a:alpha val="40000"/>
                </a:prstClr>
              </a:outerShdw>
              <a:softEdge rad="63500"/>
            </a:effectLst>
          </p:spPr>
        </p:pic>
        <p:pic>
          <p:nvPicPr>
            <p:cNvPr id="1028" name="Picture 4" descr="E:\baft farsoode\ax\pic\shahchw.jpg"/>
            <p:cNvPicPr>
              <a:picLocks noChangeAspect="1" noChangeArrowheads="1"/>
            </p:cNvPicPr>
            <p:nvPr/>
          </p:nvPicPr>
          <p:blipFill>
            <a:blip r:embed="rId5" cstate="screen">
              <a:clrChange>
                <a:clrFrom>
                  <a:srgbClr val="BEE2FA"/>
                </a:clrFrom>
                <a:clrTo>
                  <a:srgbClr val="BEE2FA">
                    <a:alpha val="0"/>
                  </a:srgbClr>
                </a:clrTo>
              </a:clrChange>
              <a:extLst>
                <a:ext uri="{28A0092B-C50C-407E-A947-70E740481C1C}">
                  <a14:useLocalDpi xmlns:a14="http://schemas.microsoft.com/office/drawing/2010/main"/>
                </a:ext>
              </a:extLst>
            </a:blip>
            <a:srcRect/>
            <a:stretch>
              <a:fillRect/>
            </a:stretch>
          </p:blipFill>
          <p:spPr bwMode="auto">
            <a:xfrm>
              <a:off x="0" y="0"/>
              <a:ext cx="1813436" cy="1464431"/>
            </a:xfrm>
            <a:prstGeom prst="rect">
              <a:avLst/>
            </a:prstGeom>
            <a:ln>
              <a:noFill/>
            </a:ln>
            <a:effectLst>
              <a:outerShdw blurRad="50800" dist="38100" dir="2700000" algn="tl" rotWithShape="0">
                <a:prstClr val="black">
                  <a:alpha val="40000"/>
                </a:prstClr>
              </a:outerShdw>
              <a:softEdge rad="63500"/>
            </a:effectLst>
          </p:spPr>
        </p:pic>
        <p:cxnSp>
          <p:nvCxnSpPr>
            <p:cNvPr id="263" name="Straight Connector 262"/>
            <p:cNvCxnSpPr/>
            <p:nvPr/>
          </p:nvCxnSpPr>
          <p:spPr bwMode="auto">
            <a:xfrm rot="5400000">
              <a:off x="-1535949" y="4179099"/>
              <a:ext cx="4071966" cy="1588"/>
            </a:xfrm>
            <a:prstGeom prst="line">
              <a:avLst/>
            </a:prstGeom>
            <a:ln cmpd="dbl">
              <a:solidFill>
                <a:srgbClr val="D1D1D1"/>
              </a:solidFill>
              <a:prstDash val="solid"/>
              <a:headEnd type="none" w="sm" len="sm"/>
              <a:tailEnd type="none" w="sm" len="sm"/>
            </a:ln>
          </p:spPr>
          <p:style>
            <a:lnRef idx="3">
              <a:schemeClr val="accent1"/>
            </a:lnRef>
            <a:fillRef idx="0">
              <a:schemeClr val="accent1"/>
            </a:fillRef>
            <a:effectRef idx="2">
              <a:schemeClr val="accent1"/>
            </a:effectRef>
            <a:fontRef idx="minor">
              <a:schemeClr val="tx1"/>
            </a:fontRef>
          </p:style>
        </p:cxnSp>
      </p:grpSp>
      <p:sp>
        <p:nvSpPr>
          <p:cNvPr id="266" name="Rectangle 265"/>
          <p:cNvSpPr/>
          <p:nvPr/>
        </p:nvSpPr>
        <p:spPr bwMode="auto">
          <a:xfrm>
            <a:off x="785786" y="1780431"/>
            <a:ext cx="8143932" cy="3033367"/>
          </a:xfrm>
          <a:prstGeom prst="rect">
            <a:avLst/>
          </a:prstGeom>
          <a:solidFill>
            <a:schemeClr val="accent1">
              <a:alpha val="70000"/>
            </a:schemeClr>
          </a:solidFill>
          <a:ln w="12700" cap="sq" cmpd="sng" algn="ctr">
            <a:noFill/>
            <a:prstDash val="solid"/>
            <a:round/>
            <a:headEnd type="none" w="sm" len="sm"/>
            <a:tailEnd type="none" w="sm" len="sm"/>
          </a:ln>
          <a:effectLst>
            <a:softEdge rad="635000"/>
          </a:effectLst>
        </p:spPr>
        <p:txBody>
          <a:bodyPr vert="horz" wrap="square" lIns="84406" tIns="42203" rIns="84406" bIns="42203" numCol="1" rtlCol="1" anchor="t" anchorCtr="0" compatLnSpc="1">
            <a:prstTxWarp prst="textNoShape">
              <a:avLst/>
            </a:prstTxWarp>
          </a:bodyPr>
          <a:lstStyle/>
          <a:p>
            <a:pPr algn="l" rtl="0" fontAlgn="base">
              <a:spcBef>
                <a:spcPct val="0"/>
              </a:spcBef>
              <a:spcAft>
                <a:spcPct val="0"/>
              </a:spcAft>
            </a:pPr>
            <a:endParaRPr kumimoji="1" lang="fa-IR" sz="2215">
              <a:solidFill>
                <a:srgbClr val="000000"/>
              </a:solidFill>
              <a:latin typeface="Times New Roman" pitchFamily="18" charset="0"/>
            </a:endParaRPr>
          </a:p>
        </p:txBody>
      </p:sp>
      <p:pic>
        <p:nvPicPr>
          <p:cNvPr id="24" name="Picture 2" descr="501 Cam 3 101"/>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1340805" y="3429000"/>
            <a:ext cx="6385315" cy="2901482"/>
          </a:xfrm>
          <a:prstGeom prst="rect">
            <a:avLst/>
          </a:prstGeom>
          <a:noFill/>
        </p:spPr>
      </p:pic>
      <p:pic>
        <p:nvPicPr>
          <p:cNvPr id="25" name="Picture 3" descr="PLAN050912"/>
          <p:cNvPicPr>
            <a:picLocks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a:off x="5540031" y="1714488"/>
            <a:ext cx="3603969" cy="152723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26" name="Rectangle 4"/>
          <p:cNvSpPr>
            <a:spLocks noChangeArrowheads="1"/>
          </p:cNvSpPr>
          <p:nvPr/>
        </p:nvSpPr>
        <p:spPr bwMode="auto">
          <a:xfrm>
            <a:off x="8114296" y="2317214"/>
            <a:ext cx="521041" cy="454208"/>
          </a:xfrm>
          <a:prstGeom prst="rect">
            <a:avLst/>
          </a:prstGeom>
          <a:noFill/>
          <a:ln w="57150">
            <a:solidFill>
              <a:srgbClr val="FF6600"/>
            </a:solidFill>
            <a:miter lim="800000"/>
            <a:headEnd/>
            <a:tailEnd/>
          </a:ln>
          <a:effectLst/>
        </p:spPr>
        <p:txBody>
          <a:bodyPr wrap="none" lIns="71274" tIns="35636" rIns="71274" bIns="35636" anchor="ctr"/>
          <a:lstStyle/>
          <a:p>
            <a:endParaRPr lang="fa-IR" sz="1662">
              <a:solidFill>
                <a:srgbClr val="000000"/>
              </a:solidFill>
            </a:endParaRPr>
          </a:p>
        </p:txBody>
      </p:sp>
      <p:sp>
        <p:nvSpPr>
          <p:cNvPr id="27" name="Text Box 5"/>
          <p:cNvSpPr txBox="1">
            <a:spLocks noChangeArrowheads="1"/>
          </p:cNvSpPr>
          <p:nvPr/>
        </p:nvSpPr>
        <p:spPr bwMode="auto">
          <a:xfrm>
            <a:off x="2219069" y="2176088"/>
            <a:ext cx="3116744" cy="255706"/>
          </a:xfrm>
          <a:prstGeom prst="rect">
            <a:avLst/>
          </a:prstGeom>
          <a:noFill/>
          <a:ln w="9525">
            <a:noFill/>
            <a:miter lim="800000"/>
            <a:headEnd/>
            <a:tailEnd/>
          </a:ln>
          <a:effectLst/>
        </p:spPr>
        <p:txBody>
          <a:bodyPr wrap="none" lIns="84388" tIns="42193" rIns="84388" bIns="42193">
            <a:spAutoFit/>
          </a:bodyPr>
          <a:lstStyle/>
          <a:p>
            <a:pPr defTabSz="843914"/>
            <a:r>
              <a:rPr lang="en-US" sz="1108" dirty="0">
                <a:solidFill>
                  <a:srgbClr val="000000"/>
                </a:solidFill>
              </a:rPr>
              <a:t>RETAIL AND OFFICE BUILDING ELEVATION</a:t>
            </a:r>
          </a:p>
        </p:txBody>
      </p:sp>
    </p:spTree>
    <p:extLst>
      <p:ext uri="{BB962C8B-B14F-4D97-AF65-F5344CB8AC3E}">
        <p14:creationId xmlns:p14="http://schemas.microsoft.com/office/powerpoint/2010/main" val="18149039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2000"/>
                                        <p:tgtEl>
                                          <p:spTgt spid="2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26"/>
                                        </p:tgtEl>
                                        <p:attrNameLst>
                                          <p:attrName>style.visibility</p:attrName>
                                        </p:attrNameLst>
                                      </p:cBhvr>
                                      <p:to>
                                        <p:strVal val="visible"/>
                                      </p:to>
                                    </p:set>
                                    <p:animEffect transition="in" filter="wipe(down)">
                                      <p:cBhvr>
                                        <p:cTn id="12" dur="500"/>
                                        <p:tgtEl>
                                          <p:spTgt spid="26"/>
                                        </p:tgtEl>
                                      </p:cBhvr>
                                    </p:animEffect>
                                  </p:childTnLst>
                                </p:cTn>
                              </p:par>
                              <p:par>
                                <p:cTn id="13" presetID="22" presetClass="entr" presetSubtype="4" fill="hold" grpId="0" nodeType="withEffect">
                                  <p:stCondLst>
                                    <p:cond delay="0"/>
                                  </p:stCondLst>
                                  <p:childTnLst>
                                    <p:set>
                                      <p:cBhvr>
                                        <p:cTn id="14" dur="1" fill="hold">
                                          <p:stCondLst>
                                            <p:cond delay="0"/>
                                          </p:stCondLst>
                                        </p:cTn>
                                        <p:tgtEl>
                                          <p:spTgt spid="27"/>
                                        </p:tgtEl>
                                        <p:attrNameLst>
                                          <p:attrName>style.visibility</p:attrName>
                                        </p:attrNameLst>
                                      </p:cBhvr>
                                      <p:to>
                                        <p:strVal val="visible"/>
                                      </p:to>
                                    </p:set>
                                    <p:animEffect transition="in" filter="wipe(down)">
                                      <p:cBhvr>
                                        <p:cTn id="15" dur="500"/>
                                        <p:tgtEl>
                                          <p:spTgt spid="27"/>
                                        </p:tgtEl>
                                      </p:cBhvr>
                                    </p:animEffect>
                                  </p:childTnLst>
                                </p:cTn>
                              </p:par>
                            </p:childTnLst>
                          </p:cTn>
                        </p:par>
                      </p:childTnLst>
                    </p:cTn>
                  </p:par>
                  <p:par>
                    <p:cTn id="16" fill="hold">
                      <p:stCondLst>
                        <p:cond delay="indefinite"/>
                      </p:stCondLst>
                      <p:childTnLst>
                        <p:par>
                          <p:cTn id="17" fill="hold">
                            <p:stCondLst>
                              <p:cond delay="0"/>
                            </p:stCondLst>
                            <p:childTnLst>
                              <p:par>
                                <p:cTn id="18" presetID="2" presetClass="entr" presetSubtype="4" fill="hold" nodeType="clickEffect">
                                  <p:stCondLst>
                                    <p:cond delay="0"/>
                                  </p:stCondLst>
                                  <p:childTnLst>
                                    <p:set>
                                      <p:cBhvr>
                                        <p:cTn id="19" dur="1" fill="hold">
                                          <p:stCondLst>
                                            <p:cond delay="0"/>
                                          </p:stCondLst>
                                        </p:cTn>
                                        <p:tgtEl>
                                          <p:spTgt spid="24"/>
                                        </p:tgtEl>
                                        <p:attrNameLst>
                                          <p:attrName>style.visibility</p:attrName>
                                        </p:attrNameLst>
                                      </p:cBhvr>
                                      <p:to>
                                        <p:strVal val="visible"/>
                                      </p:to>
                                    </p:set>
                                    <p:anim calcmode="lin" valueType="num">
                                      <p:cBhvr additive="base">
                                        <p:cTn id="20" dur="500" fill="hold"/>
                                        <p:tgtEl>
                                          <p:spTgt spid="24"/>
                                        </p:tgtEl>
                                        <p:attrNameLst>
                                          <p:attrName>ppt_x</p:attrName>
                                        </p:attrNameLst>
                                      </p:cBhvr>
                                      <p:tavLst>
                                        <p:tav tm="0">
                                          <p:val>
                                            <p:strVal val="#ppt_x"/>
                                          </p:val>
                                        </p:tav>
                                        <p:tav tm="100000">
                                          <p:val>
                                            <p:strVal val="#ppt_x"/>
                                          </p:val>
                                        </p:tav>
                                      </p:tavLst>
                                    </p:anim>
                                    <p:anim calcmode="lin" valueType="num">
                                      <p:cBhvr additive="base">
                                        <p:cTn id="21"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7"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66"/>
          <p:cNvGrpSpPr/>
          <p:nvPr/>
        </p:nvGrpSpPr>
        <p:grpSpPr>
          <a:xfrm>
            <a:off x="0" y="263769"/>
            <a:ext cx="9144000" cy="6327790"/>
            <a:chOff x="0" y="0"/>
            <a:chExt cx="9144000" cy="6855106"/>
          </a:xfrm>
        </p:grpSpPr>
        <p:pic>
          <p:nvPicPr>
            <p:cNvPr id="3" name="Picture 2" descr="E:\baft farsoode\ax\pic\bird%20view.jpg"/>
            <p:cNvPicPr>
              <a:picLocks noChangeAspect="1" noChangeArrowheads="1"/>
            </p:cNvPicPr>
            <p:nvPr/>
          </p:nvPicPr>
          <p:blipFill>
            <a:blip r:embed="rId2">
              <a:clrChange>
                <a:clrFrom>
                  <a:srgbClr val="000000"/>
                </a:clrFrom>
                <a:clrTo>
                  <a:srgbClr val="000000">
                    <a:alpha val="0"/>
                  </a:srgbClr>
                </a:clrTo>
              </a:clrChange>
              <a:duotone>
                <a:schemeClr val="accent6">
                  <a:shade val="45000"/>
                  <a:satMod val="135000"/>
                </a:schemeClr>
                <a:prstClr val="white"/>
              </a:duotone>
              <a:lum bright="20000" contrast="-75000"/>
            </a:blip>
            <a:srcRect/>
            <a:stretch>
              <a:fillRect/>
            </a:stretch>
          </p:blipFill>
          <p:spPr bwMode="auto">
            <a:xfrm>
              <a:off x="0" y="2694698"/>
              <a:ext cx="9144000" cy="4160408"/>
            </a:xfrm>
            <a:prstGeom prst="rect">
              <a:avLst/>
            </a:prstGeom>
            <a:ln>
              <a:noFill/>
            </a:ln>
            <a:effectLst>
              <a:outerShdw blurRad="50800" dist="50800" dir="2700000" algn="tl" rotWithShape="0">
                <a:schemeClr val="tx1">
                  <a:alpha val="40000"/>
                </a:schemeClr>
              </a:outerShdw>
            </a:effectLst>
          </p:spPr>
        </p:pic>
        <p:grpSp>
          <p:nvGrpSpPr>
            <p:cNvPr id="4" name="Group 259"/>
            <p:cNvGrpSpPr/>
            <p:nvPr/>
          </p:nvGrpSpPr>
          <p:grpSpPr>
            <a:xfrm flipV="1">
              <a:off x="271048" y="857232"/>
              <a:ext cx="5944026" cy="4143404"/>
              <a:chOff x="-236" y="1676402"/>
              <a:chExt cx="5944026" cy="5181601"/>
            </a:xfrm>
          </p:grpSpPr>
          <p:sp>
            <p:nvSpPr>
              <p:cNvPr id="250" name="Rectangle 25"/>
              <p:cNvSpPr>
                <a:spLocks noChangeArrowheads="1"/>
              </p:cNvSpPr>
              <p:nvPr/>
            </p:nvSpPr>
            <p:spPr bwMode="auto">
              <a:xfrm>
                <a:off x="329988" y="4038602"/>
                <a:ext cx="165112" cy="2667001"/>
              </a:xfrm>
              <a:prstGeom prst="rect">
                <a:avLst/>
              </a:prstGeom>
              <a:gradFill rotWithShape="1">
                <a:gsLst>
                  <a:gs pos="0">
                    <a:schemeClr val="bg1">
                      <a:lumMod val="65000"/>
                    </a:schemeClr>
                  </a:gs>
                  <a:gs pos="100000">
                    <a:srgbClr val="FFFFCC"/>
                  </a:gs>
                </a:gsLst>
                <a:lin ang="5400000" scaled="1"/>
              </a:gradFill>
              <a:ln w="9525">
                <a:noFill/>
                <a:miter lim="800000"/>
                <a:headEnd/>
                <a:tailEnd/>
              </a:ln>
              <a:effectLst/>
            </p:spPr>
            <p:txBody>
              <a:bodyPr wrap="none" anchor="ctr"/>
              <a:lstStyle/>
              <a:p>
                <a:pPr>
                  <a:defRPr/>
                </a:pPr>
                <a:endParaRPr lang="fa-IR" sz="1662" kern="0">
                  <a:solidFill>
                    <a:sysClr val="windowText" lastClr="000000"/>
                  </a:solidFill>
                </a:endParaRPr>
              </a:p>
            </p:txBody>
          </p:sp>
          <p:sp>
            <p:nvSpPr>
              <p:cNvPr id="251" name="Rectangle 26"/>
              <p:cNvSpPr>
                <a:spLocks noChangeArrowheads="1"/>
              </p:cNvSpPr>
              <p:nvPr/>
            </p:nvSpPr>
            <p:spPr bwMode="auto">
              <a:xfrm>
                <a:off x="164876" y="6400803"/>
                <a:ext cx="3219681" cy="152400"/>
              </a:xfrm>
              <a:prstGeom prst="rect">
                <a:avLst/>
              </a:prstGeom>
              <a:gradFill rotWithShape="1">
                <a:gsLst>
                  <a:gs pos="0">
                    <a:srgbClr val="FFFFCC"/>
                  </a:gs>
                  <a:gs pos="100000">
                    <a:srgbClr val="FFFFCC">
                      <a:gamma/>
                      <a:shade val="46275"/>
                      <a:invGamma/>
                    </a:srgbClr>
                  </a:gs>
                </a:gsLst>
                <a:lin ang="0" scaled="1"/>
              </a:gradFill>
              <a:ln w="9525">
                <a:noFill/>
                <a:miter lim="800000"/>
                <a:headEnd/>
                <a:tailEnd/>
              </a:ln>
              <a:effectLst/>
            </p:spPr>
            <p:txBody>
              <a:bodyPr wrap="none" anchor="ctr"/>
              <a:lstStyle/>
              <a:p>
                <a:pPr>
                  <a:defRPr/>
                </a:pPr>
                <a:endParaRPr lang="fa-IR" sz="1662" kern="0">
                  <a:solidFill>
                    <a:sysClr val="windowText" lastClr="000000"/>
                  </a:solidFill>
                </a:endParaRPr>
              </a:p>
            </p:txBody>
          </p:sp>
          <p:sp>
            <p:nvSpPr>
              <p:cNvPr id="252" name="Rectangle 27"/>
              <p:cNvSpPr>
                <a:spLocks noChangeArrowheads="1"/>
              </p:cNvSpPr>
              <p:nvPr/>
            </p:nvSpPr>
            <p:spPr bwMode="auto">
              <a:xfrm>
                <a:off x="495100" y="5791203"/>
                <a:ext cx="82556" cy="609600"/>
              </a:xfrm>
              <a:prstGeom prst="rect">
                <a:avLst/>
              </a:prstGeom>
              <a:solidFill>
                <a:srgbClr val="CC9900"/>
              </a:solidFill>
              <a:ln w="9525">
                <a:noFill/>
                <a:miter lim="800000"/>
                <a:headEnd/>
                <a:tailEnd/>
              </a:ln>
              <a:effectLst/>
            </p:spPr>
            <p:txBody>
              <a:bodyPr wrap="none" anchor="ctr"/>
              <a:lstStyle/>
              <a:p>
                <a:pPr>
                  <a:defRPr/>
                </a:pPr>
                <a:endParaRPr lang="fa-IR" sz="1662" kern="0">
                  <a:solidFill>
                    <a:sysClr val="windowText" lastClr="000000"/>
                  </a:solidFill>
                </a:endParaRPr>
              </a:p>
            </p:txBody>
          </p:sp>
          <p:sp>
            <p:nvSpPr>
              <p:cNvPr id="253" name="Rectangle 28"/>
              <p:cNvSpPr>
                <a:spLocks noChangeArrowheads="1"/>
              </p:cNvSpPr>
              <p:nvPr/>
            </p:nvSpPr>
            <p:spPr bwMode="auto">
              <a:xfrm rot="5400000">
                <a:off x="828501" y="6073757"/>
                <a:ext cx="76200" cy="577891"/>
              </a:xfrm>
              <a:prstGeom prst="rect">
                <a:avLst/>
              </a:prstGeom>
              <a:solidFill>
                <a:srgbClr val="CC9900"/>
              </a:solidFill>
              <a:ln w="9525">
                <a:noFill/>
                <a:miter lim="800000"/>
                <a:headEnd/>
                <a:tailEnd/>
              </a:ln>
              <a:effectLst/>
            </p:spPr>
            <p:txBody>
              <a:bodyPr wrap="none" anchor="ctr"/>
              <a:lstStyle/>
              <a:p>
                <a:pPr>
                  <a:defRPr/>
                </a:pPr>
                <a:endParaRPr lang="fa-IR" sz="1662" kern="0">
                  <a:solidFill>
                    <a:sysClr val="windowText" lastClr="000000"/>
                  </a:solidFill>
                </a:endParaRPr>
              </a:p>
            </p:txBody>
          </p:sp>
          <p:sp>
            <p:nvSpPr>
              <p:cNvPr id="254" name="Line 29"/>
              <p:cNvSpPr>
                <a:spLocks noChangeShapeType="1"/>
              </p:cNvSpPr>
              <p:nvPr/>
            </p:nvSpPr>
            <p:spPr bwMode="auto">
              <a:xfrm>
                <a:off x="3384557" y="6477003"/>
                <a:ext cx="1568562" cy="0"/>
              </a:xfrm>
              <a:prstGeom prst="line">
                <a:avLst/>
              </a:prstGeom>
              <a:ln w="12700">
                <a:prstDash val="sysDot"/>
                <a:headEnd/>
                <a:tailEnd/>
              </a:ln>
            </p:spPr>
            <p:style>
              <a:lnRef idx="1">
                <a:schemeClr val="dk1"/>
              </a:lnRef>
              <a:fillRef idx="0">
                <a:schemeClr val="dk1"/>
              </a:fillRef>
              <a:effectRef idx="0">
                <a:schemeClr val="dk1"/>
              </a:effectRef>
              <a:fontRef idx="minor">
                <a:schemeClr val="tx1"/>
              </a:fontRef>
            </p:style>
            <p:txBody>
              <a:bodyPr/>
              <a:lstStyle/>
              <a:p>
                <a:pPr>
                  <a:defRPr/>
                </a:pPr>
                <a:endParaRPr lang="fa-IR" sz="1662" kern="0">
                  <a:solidFill>
                    <a:sysClr val="windowText" lastClr="000000"/>
                  </a:solidFill>
                </a:endParaRPr>
              </a:p>
            </p:txBody>
          </p:sp>
          <p:sp>
            <p:nvSpPr>
              <p:cNvPr id="255" name="Line 30"/>
              <p:cNvSpPr>
                <a:spLocks noChangeShapeType="1"/>
              </p:cNvSpPr>
              <p:nvPr/>
            </p:nvSpPr>
            <p:spPr bwMode="auto">
              <a:xfrm>
                <a:off x="3384557" y="6553203"/>
                <a:ext cx="2559233" cy="0"/>
              </a:xfrm>
              <a:prstGeom prst="line">
                <a:avLst/>
              </a:prstGeom>
              <a:ln w="19050">
                <a:prstDash val="sysDot"/>
                <a:headEnd/>
                <a:tailEnd/>
              </a:ln>
            </p:spPr>
            <p:style>
              <a:lnRef idx="1">
                <a:schemeClr val="accent1"/>
              </a:lnRef>
              <a:fillRef idx="0">
                <a:schemeClr val="accent1"/>
              </a:fillRef>
              <a:effectRef idx="0">
                <a:schemeClr val="accent1"/>
              </a:effectRef>
              <a:fontRef idx="minor">
                <a:schemeClr val="tx1"/>
              </a:fontRef>
            </p:style>
            <p:txBody>
              <a:bodyPr/>
              <a:lstStyle/>
              <a:p>
                <a:pPr>
                  <a:defRPr/>
                </a:pPr>
                <a:endParaRPr lang="fa-IR" sz="1662" kern="0">
                  <a:solidFill>
                    <a:sysClr val="windowText" lastClr="000000"/>
                  </a:solidFill>
                </a:endParaRPr>
              </a:p>
            </p:txBody>
          </p:sp>
          <p:sp>
            <p:nvSpPr>
              <p:cNvPr id="256" name="Line 32"/>
              <p:cNvSpPr>
                <a:spLocks noChangeShapeType="1"/>
              </p:cNvSpPr>
              <p:nvPr/>
            </p:nvSpPr>
            <p:spPr bwMode="auto">
              <a:xfrm flipH="1">
                <a:off x="-236" y="6477003"/>
                <a:ext cx="3384793" cy="0"/>
              </a:xfrm>
              <a:prstGeom prst="line">
                <a:avLst/>
              </a:prstGeom>
              <a:noFill/>
              <a:ln w="22225">
                <a:solidFill>
                  <a:srgbClr val="9383B3"/>
                </a:solidFill>
                <a:prstDash val="sysDot"/>
                <a:round/>
                <a:headEnd/>
                <a:tailEnd/>
              </a:ln>
              <a:effectLst/>
            </p:spPr>
            <p:txBody>
              <a:bodyPr/>
              <a:lstStyle/>
              <a:p>
                <a:pPr>
                  <a:defRPr/>
                </a:pPr>
                <a:endParaRPr lang="fa-IR" sz="1662" kern="0">
                  <a:solidFill>
                    <a:sysClr val="windowText" lastClr="000000"/>
                  </a:solidFill>
                </a:endParaRPr>
              </a:p>
            </p:txBody>
          </p:sp>
          <p:sp>
            <p:nvSpPr>
              <p:cNvPr id="257" name="Line 33"/>
              <p:cNvSpPr>
                <a:spLocks noChangeShapeType="1"/>
              </p:cNvSpPr>
              <p:nvPr/>
            </p:nvSpPr>
            <p:spPr bwMode="auto">
              <a:xfrm flipV="1">
                <a:off x="412544" y="4038602"/>
                <a:ext cx="0" cy="2819401"/>
              </a:xfrm>
              <a:prstGeom prst="line">
                <a:avLst/>
              </a:prstGeom>
              <a:noFill/>
              <a:ln w="22225">
                <a:solidFill>
                  <a:srgbClr val="9383B3"/>
                </a:solidFill>
                <a:prstDash val="sysDot"/>
                <a:round/>
                <a:headEnd/>
                <a:tailEnd/>
              </a:ln>
              <a:effectLst/>
            </p:spPr>
            <p:txBody>
              <a:bodyPr/>
              <a:lstStyle/>
              <a:p>
                <a:pPr>
                  <a:defRPr/>
                </a:pPr>
                <a:endParaRPr lang="fa-IR" sz="1662" kern="0">
                  <a:solidFill>
                    <a:sysClr val="windowText" lastClr="000000"/>
                  </a:solidFill>
                </a:endParaRPr>
              </a:p>
            </p:txBody>
          </p:sp>
          <p:sp>
            <p:nvSpPr>
              <p:cNvPr id="258" name="Line 34"/>
              <p:cNvSpPr>
                <a:spLocks noChangeShapeType="1"/>
              </p:cNvSpPr>
              <p:nvPr/>
            </p:nvSpPr>
            <p:spPr bwMode="auto">
              <a:xfrm flipV="1">
                <a:off x="412544" y="2362202"/>
                <a:ext cx="0" cy="1676400"/>
              </a:xfrm>
              <a:prstGeom prst="line">
                <a:avLst/>
              </a:prstGeom>
              <a:ln w="12700">
                <a:prstDash val="sysDot"/>
                <a:headEnd/>
                <a:tailEnd/>
              </a:ln>
            </p:spPr>
            <p:style>
              <a:lnRef idx="1">
                <a:schemeClr val="dk1"/>
              </a:lnRef>
              <a:fillRef idx="0">
                <a:schemeClr val="dk1"/>
              </a:fillRef>
              <a:effectRef idx="0">
                <a:schemeClr val="dk1"/>
              </a:effectRef>
              <a:fontRef idx="minor">
                <a:schemeClr val="tx1"/>
              </a:fontRef>
            </p:style>
            <p:txBody>
              <a:bodyPr/>
              <a:lstStyle/>
              <a:p>
                <a:pPr>
                  <a:defRPr/>
                </a:pPr>
                <a:endParaRPr lang="fa-IR" sz="1662" kern="0">
                  <a:solidFill>
                    <a:sysClr val="windowText" lastClr="000000"/>
                  </a:solidFill>
                </a:endParaRPr>
              </a:p>
            </p:txBody>
          </p:sp>
          <p:sp>
            <p:nvSpPr>
              <p:cNvPr id="259" name="Line 35"/>
              <p:cNvSpPr>
                <a:spLocks noChangeShapeType="1"/>
              </p:cNvSpPr>
              <p:nvPr/>
            </p:nvSpPr>
            <p:spPr bwMode="auto">
              <a:xfrm flipV="1">
                <a:off x="329988" y="1676402"/>
                <a:ext cx="0" cy="2362200"/>
              </a:xfrm>
              <a:prstGeom prst="line">
                <a:avLst/>
              </a:prstGeom>
              <a:ln w="19050">
                <a:prstDash val="sysDot"/>
                <a:headEnd/>
                <a:tailEnd/>
              </a:ln>
            </p:spPr>
            <p:style>
              <a:lnRef idx="1">
                <a:schemeClr val="accent1"/>
              </a:lnRef>
              <a:fillRef idx="0">
                <a:schemeClr val="accent1"/>
              </a:fillRef>
              <a:effectRef idx="0">
                <a:schemeClr val="accent1"/>
              </a:effectRef>
              <a:fontRef idx="minor">
                <a:schemeClr val="tx1"/>
              </a:fontRef>
            </p:style>
            <p:txBody>
              <a:bodyPr/>
              <a:lstStyle/>
              <a:p>
                <a:pPr>
                  <a:defRPr/>
                </a:pPr>
                <a:endParaRPr lang="fa-IR" sz="1662" kern="0">
                  <a:solidFill>
                    <a:sysClr val="windowText" lastClr="000000"/>
                  </a:solidFill>
                </a:endParaRPr>
              </a:p>
            </p:txBody>
          </p:sp>
        </p:grpSp>
        <p:grpSp>
          <p:nvGrpSpPr>
            <p:cNvPr id="5" name="Group 15"/>
            <p:cNvGrpSpPr/>
            <p:nvPr/>
          </p:nvGrpSpPr>
          <p:grpSpPr>
            <a:xfrm>
              <a:off x="67432" y="538679"/>
              <a:ext cx="5218950" cy="3318948"/>
              <a:chOff x="73051" y="538679"/>
              <a:chExt cx="5653862" cy="3318948"/>
            </a:xfrm>
          </p:grpSpPr>
          <p:sp>
            <p:nvSpPr>
              <p:cNvPr id="7" name="Rectangle 6"/>
              <p:cNvSpPr/>
              <p:nvPr/>
            </p:nvSpPr>
            <p:spPr>
              <a:xfrm>
                <a:off x="1824455" y="538679"/>
                <a:ext cx="3902458" cy="407750"/>
              </a:xfrm>
              <a:prstGeom prst="rect">
                <a:avLst/>
              </a:prstGeom>
            </p:spPr>
            <p:txBody>
              <a:bodyPr wrap="none">
                <a:spAutoFit/>
              </a:bodyPr>
              <a:lstStyle/>
              <a:p>
                <a:pPr>
                  <a:defRPr/>
                </a:pPr>
                <a:r>
                  <a:rPr lang="en-US" sz="1846" b="1" kern="0" dirty="0">
                    <a:ln w="10541" cmpd="sng">
                      <a:solidFill>
                        <a:srgbClr val="EAEAEA">
                          <a:shade val="88000"/>
                          <a:satMod val="110000"/>
                        </a:srgbClr>
                      </a:solidFill>
                      <a:prstDash val="solid"/>
                    </a:ln>
                    <a:gradFill>
                      <a:gsLst>
                        <a:gs pos="0">
                          <a:srgbClr val="EAEAEA">
                            <a:tint val="40000"/>
                            <a:satMod val="250000"/>
                          </a:srgbClr>
                        </a:gs>
                        <a:gs pos="9000">
                          <a:srgbClr val="EAEAEA">
                            <a:tint val="52000"/>
                            <a:satMod val="300000"/>
                          </a:srgbClr>
                        </a:gs>
                        <a:gs pos="50000">
                          <a:srgbClr val="EAEAEA">
                            <a:shade val="20000"/>
                            <a:satMod val="300000"/>
                          </a:srgbClr>
                        </a:gs>
                        <a:gs pos="79000">
                          <a:srgbClr val="EAEAEA">
                            <a:tint val="52000"/>
                            <a:satMod val="300000"/>
                          </a:srgbClr>
                        </a:gs>
                        <a:gs pos="100000">
                          <a:srgbClr val="EAEAEA">
                            <a:tint val="40000"/>
                            <a:satMod val="250000"/>
                          </a:srgbClr>
                        </a:gs>
                      </a:gsLst>
                      <a:lin ang="5400000"/>
                    </a:gradFill>
                    <a:latin typeface="BankGothic Lt BT" pitchFamily="34" charset="0"/>
                  </a:rPr>
                  <a:t>(</a:t>
                </a:r>
                <a:r>
                  <a:rPr lang="en-US" sz="1846" b="1" kern="0" dirty="0" err="1">
                    <a:ln w="10541" cmpd="sng">
                      <a:solidFill>
                        <a:srgbClr val="EAEAEA">
                          <a:shade val="88000"/>
                          <a:satMod val="110000"/>
                        </a:srgbClr>
                      </a:solidFill>
                      <a:prstDash val="solid"/>
                    </a:ln>
                    <a:gradFill>
                      <a:gsLst>
                        <a:gs pos="0">
                          <a:srgbClr val="EAEAEA">
                            <a:tint val="40000"/>
                            <a:satMod val="250000"/>
                          </a:srgbClr>
                        </a:gs>
                        <a:gs pos="9000">
                          <a:srgbClr val="EAEAEA">
                            <a:tint val="52000"/>
                            <a:satMod val="300000"/>
                          </a:srgbClr>
                        </a:gs>
                        <a:gs pos="50000">
                          <a:srgbClr val="EAEAEA">
                            <a:shade val="20000"/>
                            <a:satMod val="300000"/>
                          </a:srgbClr>
                        </a:gs>
                        <a:gs pos="79000">
                          <a:srgbClr val="EAEAEA">
                            <a:tint val="52000"/>
                            <a:satMod val="300000"/>
                          </a:srgbClr>
                        </a:gs>
                        <a:gs pos="100000">
                          <a:srgbClr val="EAEAEA">
                            <a:tint val="40000"/>
                            <a:satMod val="250000"/>
                          </a:srgbClr>
                        </a:gs>
                      </a:gsLst>
                      <a:lin ang="5400000"/>
                    </a:gradFill>
                    <a:latin typeface="BankGothic Lt BT" pitchFamily="34" charset="0"/>
                  </a:rPr>
                  <a:t>beinolharamein</a:t>
                </a:r>
                <a:r>
                  <a:rPr lang="en-US" sz="1846" b="1" kern="0" dirty="0">
                    <a:ln w="10541" cmpd="sng">
                      <a:solidFill>
                        <a:srgbClr val="EAEAEA">
                          <a:shade val="88000"/>
                          <a:satMod val="110000"/>
                        </a:srgbClr>
                      </a:solidFill>
                      <a:prstDash val="solid"/>
                    </a:ln>
                    <a:gradFill>
                      <a:gsLst>
                        <a:gs pos="0">
                          <a:srgbClr val="EAEAEA">
                            <a:tint val="40000"/>
                            <a:satMod val="250000"/>
                          </a:srgbClr>
                        </a:gs>
                        <a:gs pos="9000">
                          <a:srgbClr val="EAEAEA">
                            <a:tint val="52000"/>
                            <a:satMod val="300000"/>
                          </a:srgbClr>
                        </a:gs>
                        <a:gs pos="50000">
                          <a:srgbClr val="EAEAEA">
                            <a:shade val="20000"/>
                            <a:satMod val="300000"/>
                          </a:srgbClr>
                        </a:gs>
                        <a:gs pos="79000">
                          <a:srgbClr val="EAEAEA">
                            <a:tint val="52000"/>
                            <a:satMod val="300000"/>
                          </a:srgbClr>
                        </a:gs>
                        <a:gs pos="100000">
                          <a:srgbClr val="EAEAEA">
                            <a:tint val="40000"/>
                            <a:satMod val="250000"/>
                          </a:srgbClr>
                        </a:gs>
                      </a:gsLst>
                      <a:lin ang="5400000"/>
                    </a:gradFill>
                    <a:latin typeface="BankGothic Lt BT" pitchFamily="34" charset="0"/>
                  </a:rPr>
                  <a:t> of shiraz)</a:t>
                </a:r>
                <a:endParaRPr lang="fa-IR" sz="1846" b="1" kern="0" dirty="0">
                  <a:ln w="10541" cmpd="sng">
                    <a:solidFill>
                      <a:srgbClr val="EAEAEA">
                        <a:shade val="88000"/>
                        <a:satMod val="110000"/>
                      </a:srgbClr>
                    </a:solidFill>
                    <a:prstDash val="solid"/>
                  </a:ln>
                  <a:gradFill>
                    <a:gsLst>
                      <a:gs pos="0">
                        <a:srgbClr val="EAEAEA">
                          <a:tint val="40000"/>
                          <a:satMod val="250000"/>
                        </a:srgbClr>
                      </a:gs>
                      <a:gs pos="9000">
                        <a:srgbClr val="EAEAEA">
                          <a:tint val="52000"/>
                          <a:satMod val="300000"/>
                        </a:srgbClr>
                      </a:gs>
                      <a:gs pos="50000">
                        <a:srgbClr val="EAEAEA">
                          <a:shade val="20000"/>
                          <a:satMod val="300000"/>
                        </a:srgbClr>
                      </a:gs>
                      <a:gs pos="79000">
                        <a:srgbClr val="EAEAEA">
                          <a:tint val="52000"/>
                          <a:satMod val="300000"/>
                        </a:srgbClr>
                      </a:gs>
                      <a:gs pos="100000">
                        <a:srgbClr val="EAEAEA">
                          <a:tint val="40000"/>
                          <a:satMod val="250000"/>
                        </a:srgbClr>
                      </a:gs>
                    </a:gsLst>
                    <a:lin ang="5400000"/>
                  </a:gradFill>
                  <a:latin typeface="BankGothic Lt BT" pitchFamily="34" charset="0"/>
                </a:endParaRPr>
              </a:p>
            </p:txBody>
          </p:sp>
          <p:sp>
            <p:nvSpPr>
              <p:cNvPr id="8" name="Rectangle 7"/>
              <p:cNvSpPr/>
              <p:nvPr/>
            </p:nvSpPr>
            <p:spPr>
              <a:xfrm rot="16200000">
                <a:off x="-1131431" y="2276027"/>
                <a:ext cx="2786082" cy="377118"/>
              </a:xfrm>
              <a:prstGeom prst="rect">
                <a:avLst/>
              </a:prstGeom>
            </p:spPr>
            <p:txBody>
              <a:bodyPr wrap="square">
                <a:spAutoFit/>
                <a:scene3d>
                  <a:camera prst="orthographicFront"/>
                  <a:lightRig rig="glow" dir="tl">
                    <a:rot lat="0" lon="0" rev="5400000"/>
                  </a:lightRig>
                </a:scene3d>
                <a:sp3d contourW="12700">
                  <a:bevelT w="25400" h="25400"/>
                  <a:contourClr>
                    <a:schemeClr val="accent6">
                      <a:shade val="73000"/>
                    </a:schemeClr>
                  </a:contourClr>
                </a:sp3d>
              </a:bodyPr>
              <a:lstStyle/>
              <a:p>
                <a:pPr algn="ctr"/>
                <a:r>
                  <a:rPr lang="fa-IR" sz="1662" b="1" dirty="0">
                    <a:ln w="11430"/>
                    <a:gradFill>
                      <a:gsLst>
                        <a:gs pos="0">
                          <a:srgbClr val="555555">
                            <a:tint val="90000"/>
                            <a:satMod val="120000"/>
                          </a:srgbClr>
                        </a:gs>
                        <a:gs pos="25000">
                          <a:srgbClr val="555555">
                            <a:tint val="93000"/>
                            <a:satMod val="120000"/>
                          </a:srgbClr>
                        </a:gs>
                        <a:gs pos="50000">
                          <a:srgbClr val="555555">
                            <a:shade val="89000"/>
                            <a:satMod val="110000"/>
                          </a:srgbClr>
                        </a:gs>
                        <a:gs pos="75000">
                          <a:srgbClr val="555555">
                            <a:tint val="93000"/>
                            <a:satMod val="120000"/>
                          </a:srgbClr>
                        </a:gs>
                        <a:gs pos="100000">
                          <a:srgbClr val="555555">
                            <a:tint val="90000"/>
                            <a:satMod val="120000"/>
                          </a:srgbClr>
                        </a:gs>
                      </a:gsLst>
                      <a:lin ang="5400000"/>
                    </a:gradFill>
                    <a:effectLst>
                      <a:outerShdw blurRad="80000" dist="40000" dir="5040000" algn="tl">
                        <a:srgbClr val="000000">
                          <a:alpha val="30000"/>
                        </a:srgbClr>
                      </a:outerShdw>
                    </a:effectLst>
                    <a:cs typeface="B Kamran" pitchFamily="2" charset="-78"/>
                  </a:rPr>
                  <a:t>بین الحرمین شیراز</a:t>
                </a:r>
              </a:p>
            </p:txBody>
          </p:sp>
        </p:grpSp>
        <p:pic>
          <p:nvPicPr>
            <p:cNvPr id="235" name="Picture 6" descr="شاهچراغ؛ شیراز؛ عکس از آنوبانینی">
              <a:hlinkClick r:id="rId3"/>
            </p:cNvPr>
            <p:cNvPicPr>
              <a:picLocks noChangeAspect="1" noChangeArrowheads="1"/>
            </p:cNvPicPr>
            <p:nvPr/>
          </p:nvPicPr>
          <p:blipFill>
            <a:blip r:embed="rId4">
              <a:clrChange>
                <a:clrFrom>
                  <a:srgbClr val="03030F"/>
                </a:clrFrom>
                <a:clrTo>
                  <a:srgbClr val="03030F">
                    <a:alpha val="0"/>
                  </a:srgbClr>
                </a:clrTo>
              </a:clrChange>
            </a:blip>
            <a:srcRect/>
            <a:stretch>
              <a:fillRect/>
            </a:stretch>
          </p:blipFill>
          <p:spPr bwMode="auto">
            <a:xfrm>
              <a:off x="7212343" y="285728"/>
              <a:ext cx="1931657" cy="1191187"/>
            </a:xfrm>
            <a:prstGeom prst="rect">
              <a:avLst/>
            </a:prstGeom>
            <a:ln>
              <a:noFill/>
            </a:ln>
            <a:effectLst>
              <a:outerShdw blurRad="50800" dist="38100" dir="2700000" algn="tl" rotWithShape="0">
                <a:prstClr val="black">
                  <a:alpha val="40000"/>
                </a:prstClr>
              </a:outerShdw>
              <a:softEdge rad="63500"/>
            </a:effectLst>
          </p:spPr>
        </p:pic>
        <p:pic>
          <p:nvPicPr>
            <p:cNvPr id="1028" name="Picture 4" descr="E:\baft farsoode\ax\pic\shahchw.jpg"/>
            <p:cNvPicPr>
              <a:picLocks noChangeAspect="1" noChangeArrowheads="1"/>
            </p:cNvPicPr>
            <p:nvPr/>
          </p:nvPicPr>
          <p:blipFill>
            <a:blip r:embed="rId5" cstate="screen">
              <a:clrChange>
                <a:clrFrom>
                  <a:srgbClr val="BEE2FA"/>
                </a:clrFrom>
                <a:clrTo>
                  <a:srgbClr val="BEE2FA">
                    <a:alpha val="0"/>
                  </a:srgbClr>
                </a:clrTo>
              </a:clrChange>
              <a:extLst>
                <a:ext uri="{28A0092B-C50C-407E-A947-70E740481C1C}">
                  <a14:useLocalDpi xmlns:a14="http://schemas.microsoft.com/office/drawing/2010/main"/>
                </a:ext>
              </a:extLst>
            </a:blip>
            <a:srcRect/>
            <a:stretch>
              <a:fillRect/>
            </a:stretch>
          </p:blipFill>
          <p:spPr bwMode="auto">
            <a:xfrm>
              <a:off x="0" y="0"/>
              <a:ext cx="1813436" cy="1464431"/>
            </a:xfrm>
            <a:prstGeom prst="rect">
              <a:avLst/>
            </a:prstGeom>
            <a:ln>
              <a:noFill/>
            </a:ln>
            <a:effectLst>
              <a:outerShdw blurRad="50800" dist="38100" dir="2700000" algn="tl" rotWithShape="0">
                <a:prstClr val="black">
                  <a:alpha val="40000"/>
                </a:prstClr>
              </a:outerShdw>
              <a:softEdge rad="63500"/>
            </a:effectLst>
          </p:spPr>
        </p:pic>
        <p:cxnSp>
          <p:nvCxnSpPr>
            <p:cNvPr id="263" name="Straight Connector 262"/>
            <p:cNvCxnSpPr/>
            <p:nvPr/>
          </p:nvCxnSpPr>
          <p:spPr bwMode="auto">
            <a:xfrm rot="5400000">
              <a:off x="-1535949" y="4179099"/>
              <a:ext cx="4071966" cy="1588"/>
            </a:xfrm>
            <a:prstGeom prst="line">
              <a:avLst/>
            </a:prstGeom>
            <a:ln cmpd="dbl">
              <a:solidFill>
                <a:srgbClr val="D1D1D1"/>
              </a:solidFill>
              <a:prstDash val="solid"/>
              <a:headEnd type="none" w="sm" len="sm"/>
              <a:tailEnd type="none" w="sm" len="sm"/>
            </a:ln>
          </p:spPr>
          <p:style>
            <a:lnRef idx="3">
              <a:schemeClr val="accent1"/>
            </a:lnRef>
            <a:fillRef idx="0">
              <a:schemeClr val="accent1"/>
            </a:fillRef>
            <a:effectRef idx="2">
              <a:schemeClr val="accent1"/>
            </a:effectRef>
            <a:fontRef idx="minor">
              <a:schemeClr val="tx1"/>
            </a:fontRef>
          </p:style>
        </p:cxnSp>
      </p:grpSp>
      <p:sp>
        <p:nvSpPr>
          <p:cNvPr id="266" name="Rectangle 265"/>
          <p:cNvSpPr/>
          <p:nvPr/>
        </p:nvSpPr>
        <p:spPr bwMode="auto">
          <a:xfrm>
            <a:off x="785786" y="1780431"/>
            <a:ext cx="8143932" cy="3033367"/>
          </a:xfrm>
          <a:prstGeom prst="rect">
            <a:avLst/>
          </a:prstGeom>
          <a:solidFill>
            <a:schemeClr val="accent1">
              <a:alpha val="70000"/>
            </a:schemeClr>
          </a:solidFill>
          <a:ln w="12700" cap="sq" cmpd="sng" algn="ctr">
            <a:noFill/>
            <a:prstDash val="solid"/>
            <a:round/>
            <a:headEnd type="none" w="sm" len="sm"/>
            <a:tailEnd type="none" w="sm" len="sm"/>
          </a:ln>
          <a:effectLst>
            <a:softEdge rad="635000"/>
          </a:effectLst>
        </p:spPr>
        <p:txBody>
          <a:bodyPr vert="horz" wrap="square" lIns="84406" tIns="42203" rIns="84406" bIns="42203" numCol="1" rtlCol="1" anchor="t" anchorCtr="0" compatLnSpc="1">
            <a:prstTxWarp prst="textNoShape">
              <a:avLst/>
            </a:prstTxWarp>
          </a:bodyPr>
          <a:lstStyle/>
          <a:p>
            <a:pPr algn="l" rtl="0" fontAlgn="base">
              <a:spcBef>
                <a:spcPct val="0"/>
              </a:spcBef>
              <a:spcAft>
                <a:spcPct val="0"/>
              </a:spcAft>
            </a:pPr>
            <a:endParaRPr kumimoji="1" lang="fa-IR" sz="2215">
              <a:solidFill>
                <a:srgbClr val="000000"/>
              </a:solidFill>
              <a:latin typeface="Times New Roman" pitchFamily="18" charset="0"/>
            </a:endParaRPr>
          </a:p>
        </p:txBody>
      </p:sp>
      <p:sp>
        <p:nvSpPr>
          <p:cNvPr id="15" name="TextBox 14"/>
          <p:cNvSpPr txBox="1"/>
          <p:nvPr/>
        </p:nvSpPr>
        <p:spPr>
          <a:xfrm>
            <a:off x="813267" y="1780432"/>
            <a:ext cx="8110961" cy="348109"/>
          </a:xfrm>
          <a:prstGeom prst="rect">
            <a:avLst/>
          </a:prstGeom>
          <a:noFill/>
        </p:spPr>
        <p:txBody>
          <a:bodyPr wrap="square" rtlCol="1">
            <a:spAutoFit/>
          </a:bodyPr>
          <a:lstStyle/>
          <a:p>
            <a:pPr indent="165886" algn="just">
              <a:lnSpc>
                <a:spcPct val="150000"/>
              </a:lnSpc>
            </a:pPr>
            <a:endParaRPr lang="fa-IR" sz="1108" dirty="0">
              <a:solidFill>
                <a:srgbClr val="000000"/>
              </a:solidFill>
              <a:cs typeface="B Homa" pitchFamily="2" charset="-78"/>
            </a:endParaRPr>
          </a:p>
        </p:txBody>
      </p:sp>
      <p:sp>
        <p:nvSpPr>
          <p:cNvPr id="264" name="Rectangle 263"/>
          <p:cNvSpPr/>
          <p:nvPr/>
        </p:nvSpPr>
        <p:spPr>
          <a:xfrm>
            <a:off x="5852323" y="857232"/>
            <a:ext cx="1452642" cy="490134"/>
          </a:xfrm>
          <a:prstGeom prst="rect">
            <a:avLst/>
          </a:prstGeom>
        </p:spPr>
        <p:txBody>
          <a:bodyPr wrap="none">
            <a:spAutoFit/>
          </a:bodyPr>
          <a:lstStyle/>
          <a:p>
            <a:pPr algn="justLow"/>
            <a:r>
              <a:rPr lang="fa-IR" sz="2585" b="1" dirty="0">
                <a:ln w="12700">
                  <a:solidFill>
                    <a:srgbClr val="000000">
                      <a:satMod val="155000"/>
                    </a:srgbClr>
                  </a:solidFill>
                  <a:prstDash val="solid"/>
                </a:ln>
                <a:blipFill>
                  <a:blip r:embed="rId6"/>
                  <a:tile tx="0" ty="0" sx="100000" sy="100000" flip="none" algn="tl"/>
                </a:blipFill>
                <a:effectLst>
                  <a:outerShdw blurRad="41275" dist="20320" dir="1800000" algn="tl" rotWithShape="0">
                    <a:srgbClr val="000000">
                      <a:alpha val="40000"/>
                    </a:srgbClr>
                  </a:outerShdw>
                  <a:reflection blurRad="6350" stA="60000" endA="900" endPos="60000" dist="29997" dir="5400000" sy="-100000" algn="bl" rotWithShape="0"/>
                </a:effectLst>
                <a:cs typeface="B Aria" pitchFamily="2" charset="-78"/>
              </a:rPr>
              <a:t>تعریف مساله</a:t>
            </a:r>
          </a:p>
        </p:txBody>
      </p:sp>
      <p:graphicFrame>
        <p:nvGraphicFramePr>
          <p:cNvPr id="24" name="Diagram 23"/>
          <p:cNvGraphicFramePr/>
          <p:nvPr/>
        </p:nvGraphicFramePr>
        <p:xfrm>
          <a:off x="1538633" y="1912317"/>
          <a:ext cx="6096000" cy="4064000"/>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Tree>
    <p:extLst>
      <p:ext uri="{BB962C8B-B14F-4D97-AF65-F5344CB8AC3E}">
        <p14:creationId xmlns:p14="http://schemas.microsoft.com/office/powerpoint/2010/main" val="2722253799"/>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66"/>
          <p:cNvGrpSpPr/>
          <p:nvPr/>
        </p:nvGrpSpPr>
        <p:grpSpPr>
          <a:xfrm>
            <a:off x="0" y="263769"/>
            <a:ext cx="9144000" cy="6327790"/>
            <a:chOff x="0" y="0"/>
            <a:chExt cx="9144000" cy="6855106"/>
          </a:xfrm>
        </p:grpSpPr>
        <p:pic>
          <p:nvPicPr>
            <p:cNvPr id="3" name="Picture 2" descr="E:\baft farsoode\ax\pic\bird%20view.jpg"/>
            <p:cNvPicPr>
              <a:picLocks noChangeAspect="1" noChangeArrowheads="1"/>
            </p:cNvPicPr>
            <p:nvPr/>
          </p:nvPicPr>
          <p:blipFill>
            <a:blip r:embed="rId2">
              <a:clrChange>
                <a:clrFrom>
                  <a:srgbClr val="000000"/>
                </a:clrFrom>
                <a:clrTo>
                  <a:srgbClr val="000000">
                    <a:alpha val="0"/>
                  </a:srgbClr>
                </a:clrTo>
              </a:clrChange>
              <a:duotone>
                <a:schemeClr val="accent6">
                  <a:shade val="45000"/>
                  <a:satMod val="135000"/>
                </a:schemeClr>
                <a:prstClr val="white"/>
              </a:duotone>
              <a:lum bright="20000" contrast="-75000"/>
            </a:blip>
            <a:srcRect/>
            <a:stretch>
              <a:fillRect/>
            </a:stretch>
          </p:blipFill>
          <p:spPr bwMode="auto">
            <a:xfrm>
              <a:off x="0" y="2694698"/>
              <a:ext cx="9144000" cy="4160408"/>
            </a:xfrm>
            <a:prstGeom prst="rect">
              <a:avLst/>
            </a:prstGeom>
            <a:ln>
              <a:noFill/>
            </a:ln>
            <a:effectLst>
              <a:outerShdw blurRad="50800" dist="50800" dir="2700000" algn="tl" rotWithShape="0">
                <a:schemeClr val="tx1">
                  <a:alpha val="40000"/>
                </a:schemeClr>
              </a:outerShdw>
            </a:effectLst>
          </p:spPr>
        </p:pic>
        <p:grpSp>
          <p:nvGrpSpPr>
            <p:cNvPr id="4" name="Group 259"/>
            <p:cNvGrpSpPr/>
            <p:nvPr/>
          </p:nvGrpSpPr>
          <p:grpSpPr>
            <a:xfrm flipV="1">
              <a:off x="271048" y="857232"/>
              <a:ext cx="5944026" cy="4143404"/>
              <a:chOff x="-236" y="1676402"/>
              <a:chExt cx="5944026" cy="5181601"/>
            </a:xfrm>
          </p:grpSpPr>
          <p:sp>
            <p:nvSpPr>
              <p:cNvPr id="250" name="Rectangle 25"/>
              <p:cNvSpPr>
                <a:spLocks noChangeArrowheads="1"/>
              </p:cNvSpPr>
              <p:nvPr/>
            </p:nvSpPr>
            <p:spPr bwMode="auto">
              <a:xfrm>
                <a:off x="329988" y="4038602"/>
                <a:ext cx="165112" cy="2667001"/>
              </a:xfrm>
              <a:prstGeom prst="rect">
                <a:avLst/>
              </a:prstGeom>
              <a:gradFill rotWithShape="1">
                <a:gsLst>
                  <a:gs pos="0">
                    <a:schemeClr val="bg1">
                      <a:lumMod val="65000"/>
                    </a:schemeClr>
                  </a:gs>
                  <a:gs pos="100000">
                    <a:srgbClr val="FFFFCC"/>
                  </a:gs>
                </a:gsLst>
                <a:lin ang="5400000" scaled="1"/>
              </a:gradFill>
              <a:ln w="9525">
                <a:noFill/>
                <a:miter lim="800000"/>
                <a:headEnd/>
                <a:tailEnd/>
              </a:ln>
              <a:effectLst/>
            </p:spPr>
            <p:txBody>
              <a:bodyPr wrap="none" anchor="ctr"/>
              <a:lstStyle/>
              <a:p>
                <a:pPr>
                  <a:defRPr/>
                </a:pPr>
                <a:endParaRPr lang="fa-IR" sz="1662" kern="0">
                  <a:solidFill>
                    <a:sysClr val="windowText" lastClr="000000"/>
                  </a:solidFill>
                </a:endParaRPr>
              </a:p>
            </p:txBody>
          </p:sp>
          <p:sp>
            <p:nvSpPr>
              <p:cNvPr id="251" name="Rectangle 26"/>
              <p:cNvSpPr>
                <a:spLocks noChangeArrowheads="1"/>
              </p:cNvSpPr>
              <p:nvPr/>
            </p:nvSpPr>
            <p:spPr bwMode="auto">
              <a:xfrm>
                <a:off x="164876" y="6400803"/>
                <a:ext cx="3219681" cy="152400"/>
              </a:xfrm>
              <a:prstGeom prst="rect">
                <a:avLst/>
              </a:prstGeom>
              <a:gradFill rotWithShape="1">
                <a:gsLst>
                  <a:gs pos="0">
                    <a:srgbClr val="FFFFCC"/>
                  </a:gs>
                  <a:gs pos="100000">
                    <a:srgbClr val="FFFFCC">
                      <a:gamma/>
                      <a:shade val="46275"/>
                      <a:invGamma/>
                    </a:srgbClr>
                  </a:gs>
                </a:gsLst>
                <a:lin ang="0" scaled="1"/>
              </a:gradFill>
              <a:ln w="9525">
                <a:noFill/>
                <a:miter lim="800000"/>
                <a:headEnd/>
                <a:tailEnd/>
              </a:ln>
              <a:effectLst/>
            </p:spPr>
            <p:txBody>
              <a:bodyPr wrap="none" anchor="ctr"/>
              <a:lstStyle/>
              <a:p>
                <a:pPr>
                  <a:defRPr/>
                </a:pPr>
                <a:endParaRPr lang="fa-IR" sz="1662" kern="0">
                  <a:solidFill>
                    <a:sysClr val="windowText" lastClr="000000"/>
                  </a:solidFill>
                </a:endParaRPr>
              </a:p>
            </p:txBody>
          </p:sp>
          <p:sp>
            <p:nvSpPr>
              <p:cNvPr id="252" name="Rectangle 27"/>
              <p:cNvSpPr>
                <a:spLocks noChangeArrowheads="1"/>
              </p:cNvSpPr>
              <p:nvPr/>
            </p:nvSpPr>
            <p:spPr bwMode="auto">
              <a:xfrm>
                <a:off x="495100" y="5791203"/>
                <a:ext cx="82556" cy="609600"/>
              </a:xfrm>
              <a:prstGeom prst="rect">
                <a:avLst/>
              </a:prstGeom>
              <a:solidFill>
                <a:srgbClr val="CC9900"/>
              </a:solidFill>
              <a:ln w="9525">
                <a:noFill/>
                <a:miter lim="800000"/>
                <a:headEnd/>
                <a:tailEnd/>
              </a:ln>
              <a:effectLst/>
            </p:spPr>
            <p:txBody>
              <a:bodyPr wrap="none" anchor="ctr"/>
              <a:lstStyle/>
              <a:p>
                <a:pPr>
                  <a:defRPr/>
                </a:pPr>
                <a:endParaRPr lang="fa-IR" sz="1662" kern="0">
                  <a:solidFill>
                    <a:sysClr val="windowText" lastClr="000000"/>
                  </a:solidFill>
                </a:endParaRPr>
              </a:p>
            </p:txBody>
          </p:sp>
          <p:sp>
            <p:nvSpPr>
              <p:cNvPr id="253" name="Rectangle 28"/>
              <p:cNvSpPr>
                <a:spLocks noChangeArrowheads="1"/>
              </p:cNvSpPr>
              <p:nvPr/>
            </p:nvSpPr>
            <p:spPr bwMode="auto">
              <a:xfrm rot="5400000">
                <a:off x="828501" y="6073757"/>
                <a:ext cx="76200" cy="577891"/>
              </a:xfrm>
              <a:prstGeom prst="rect">
                <a:avLst/>
              </a:prstGeom>
              <a:solidFill>
                <a:srgbClr val="CC9900"/>
              </a:solidFill>
              <a:ln w="9525">
                <a:noFill/>
                <a:miter lim="800000"/>
                <a:headEnd/>
                <a:tailEnd/>
              </a:ln>
              <a:effectLst/>
            </p:spPr>
            <p:txBody>
              <a:bodyPr wrap="none" anchor="ctr"/>
              <a:lstStyle/>
              <a:p>
                <a:pPr>
                  <a:defRPr/>
                </a:pPr>
                <a:endParaRPr lang="fa-IR" sz="1662" kern="0">
                  <a:solidFill>
                    <a:sysClr val="windowText" lastClr="000000"/>
                  </a:solidFill>
                </a:endParaRPr>
              </a:p>
            </p:txBody>
          </p:sp>
          <p:sp>
            <p:nvSpPr>
              <p:cNvPr id="254" name="Line 29"/>
              <p:cNvSpPr>
                <a:spLocks noChangeShapeType="1"/>
              </p:cNvSpPr>
              <p:nvPr/>
            </p:nvSpPr>
            <p:spPr bwMode="auto">
              <a:xfrm>
                <a:off x="3384557" y="6477003"/>
                <a:ext cx="1568562" cy="0"/>
              </a:xfrm>
              <a:prstGeom prst="line">
                <a:avLst/>
              </a:prstGeom>
              <a:ln w="12700">
                <a:prstDash val="sysDot"/>
                <a:headEnd/>
                <a:tailEnd/>
              </a:ln>
            </p:spPr>
            <p:style>
              <a:lnRef idx="1">
                <a:schemeClr val="dk1"/>
              </a:lnRef>
              <a:fillRef idx="0">
                <a:schemeClr val="dk1"/>
              </a:fillRef>
              <a:effectRef idx="0">
                <a:schemeClr val="dk1"/>
              </a:effectRef>
              <a:fontRef idx="minor">
                <a:schemeClr val="tx1"/>
              </a:fontRef>
            </p:style>
            <p:txBody>
              <a:bodyPr/>
              <a:lstStyle/>
              <a:p>
                <a:pPr>
                  <a:defRPr/>
                </a:pPr>
                <a:endParaRPr lang="fa-IR" sz="1662" kern="0">
                  <a:solidFill>
                    <a:sysClr val="windowText" lastClr="000000"/>
                  </a:solidFill>
                </a:endParaRPr>
              </a:p>
            </p:txBody>
          </p:sp>
          <p:sp>
            <p:nvSpPr>
              <p:cNvPr id="255" name="Line 30"/>
              <p:cNvSpPr>
                <a:spLocks noChangeShapeType="1"/>
              </p:cNvSpPr>
              <p:nvPr/>
            </p:nvSpPr>
            <p:spPr bwMode="auto">
              <a:xfrm>
                <a:off x="3384557" y="6553203"/>
                <a:ext cx="2559233" cy="0"/>
              </a:xfrm>
              <a:prstGeom prst="line">
                <a:avLst/>
              </a:prstGeom>
              <a:ln w="19050">
                <a:prstDash val="sysDot"/>
                <a:headEnd/>
                <a:tailEnd/>
              </a:ln>
            </p:spPr>
            <p:style>
              <a:lnRef idx="1">
                <a:schemeClr val="accent1"/>
              </a:lnRef>
              <a:fillRef idx="0">
                <a:schemeClr val="accent1"/>
              </a:fillRef>
              <a:effectRef idx="0">
                <a:schemeClr val="accent1"/>
              </a:effectRef>
              <a:fontRef idx="minor">
                <a:schemeClr val="tx1"/>
              </a:fontRef>
            </p:style>
            <p:txBody>
              <a:bodyPr/>
              <a:lstStyle/>
              <a:p>
                <a:pPr>
                  <a:defRPr/>
                </a:pPr>
                <a:endParaRPr lang="fa-IR" sz="1662" kern="0">
                  <a:solidFill>
                    <a:sysClr val="windowText" lastClr="000000"/>
                  </a:solidFill>
                </a:endParaRPr>
              </a:p>
            </p:txBody>
          </p:sp>
          <p:sp>
            <p:nvSpPr>
              <p:cNvPr id="256" name="Line 32"/>
              <p:cNvSpPr>
                <a:spLocks noChangeShapeType="1"/>
              </p:cNvSpPr>
              <p:nvPr/>
            </p:nvSpPr>
            <p:spPr bwMode="auto">
              <a:xfrm flipH="1">
                <a:off x="-236" y="6477003"/>
                <a:ext cx="3384793" cy="0"/>
              </a:xfrm>
              <a:prstGeom prst="line">
                <a:avLst/>
              </a:prstGeom>
              <a:noFill/>
              <a:ln w="22225">
                <a:solidFill>
                  <a:srgbClr val="9383B3"/>
                </a:solidFill>
                <a:prstDash val="sysDot"/>
                <a:round/>
                <a:headEnd/>
                <a:tailEnd/>
              </a:ln>
              <a:effectLst/>
            </p:spPr>
            <p:txBody>
              <a:bodyPr/>
              <a:lstStyle/>
              <a:p>
                <a:pPr>
                  <a:defRPr/>
                </a:pPr>
                <a:endParaRPr lang="fa-IR" sz="1662" kern="0">
                  <a:solidFill>
                    <a:sysClr val="windowText" lastClr="000000"/>
                  </a:solidFill>
                </a:endParaRPr>
              </a:p>
            </p:txBody>
          </p:sp>
          <p:sp>
            <p:nvSpPr>
              <p:cNvPr id="257" name="Line 33"/>
              <p:cNvSpPr>
                <a:spLocks noChangeShapeType="1"/>
              </p:cNvSpPr>
              <p:nvPr/>
            </p:nvSpPr>
            <p:spPr bwMode="auto">
              <a:xfrm flipV="1">
                <a:off x="412544" y="4038602"/>
                <a:ext cx="0" cy="2819401"/>
              </a:xfrm>
              <a:prstGeom prst="line">
                <a:avLst/>
              </a:prstGeom>
              <a:noFill/>
              <a:ln w="22225">
                <a:solidFill>
                  <a:srgbClr val="9383B3"/>
                </a:solidFill>
                <a:prstDash val="sysDot"/>
                <a:round/>
                <a:headEnd/>
                <a:tailEnd/>
              </a:ln>
              <a:effectLst/>
            </p:spPr>
            <p:txBody>
              <a:bodyPr/>
              <a:lstStyle/>
              <a:p>
                <a:pPr>
                  <a:defRPr/>
                </a:pPr>
                <a:endParaRPr lang="fa-IR" sz="1662" kern="0">
                  <a:solidFill>
                    <a:sysClr val="windowText" lastClr="000000"/>
                  </a:solidFill>
                </a:endParaRPr>
              </a:p>
            </p:txBody>
          </p:sp>
          <p:sp>
            <p:nvSpPr>
              <p:cNvPr id="258" name="Line 34"/>
              <p:cNvSpPr>
                <a:spLocks noChangeShapeType="1"/>
              </p:cNvSpPr>
              <p:nvPr/>
            </p:nvSpPr>
            <p:spPr bwMode="auto">
              <a:xfrm flipV="1">
                <a:off x="412544" y="2362202"/>
                <a:ext cx="0" cy="1676400"/>
              </a:xfrm>
              <a:prstGeom prst="line">
                <a:avLst/>
              </a:prstGeom>
              <a:ln w="12700">
                <a:prstDash val="sysDot"/>
                <a:headEnd/>
                <a:tailEnd/>
              </a:ln>
            </p:spPr>
            <p:style>
              <a:lnRef idx="1">
                <a:schemeClr val="dk1"/>
              </a:lnRef>
              <a:fillRef idx="0">
                <a:schemeClr val="dk1"/>
              </a:fillRef>
              <a:effectRef idx="0">
                <a:schemeClr val="dk1"/>
              </a:effectRef>
              <a:fontRef idx="minor">
                <a:schemeClr val="tx1"/>
              </a:fontRef>
            </p:style>
            <p:txBody>
              <a:bodyPr/>
              <a:lstStyle/>
              <a:p>
                <a:pPr>
                  <a:defRPr/>
                </a:pPr>
                <a:endParaRPr lang="fa-IR" sz="1662" kern="0">
                  <a:solidFill>
                    <a:sysClr val="windowText" lastClr="000000"/>
                  </a:solidFill>
                </a:endParaRPr>
              </a:p>
            </p:txBody>
          </p:sp>
          <p:sp>
            <p:nvSpPr>
              <p:cNvPr id="259" name="Line 35"/>
              <p:cNvSpPr>
                <a:spLocks noChangeShapeType="1"/>
              </p:cNvSpPr>
              <p:nvPr/>
            </p:nvSpPr>
            <p:spPr bwMode="auto">
              <a:xfrm flipV="1">
                <a:off x="329988" y="1676402"/>
                <a:ext cx="0" cy="2362200"/>
              </a:xfrm>
              <a:prstGeom prst="line">
                <a:avLst/>
              </a:prstGeom>
              <a:ln w="19050">
                <a:prstDash val="sysDot"/>
                <a:headEnd/>
                <a:tailEnd/>
              </a:ln>
            </p:spPr>
            <p:style>
              <a:lnRef idx="1">
                <a:schemeClr val="accent1"/>
              </a:lnRef>
              <a:fillRef idx="0">
                <a:schemeClr val="accent1"/>
              </a:fillRef>
              <a:effectRef idx="0">
                <a:schemeClr val="accent1"/>
              </a:effectRef>
              <a:fontRef idx="minor">
                <a:schemeClr val="tx1"/>
              </a:fontRef>
            </p:style>
            <p:txBody>
              <a:bodyPr/>
              <a:lstStyle/>
              <a:p>
                <a:pPr>
                  <a:defRPr/>
                </a:pPr>
                <a:endParaRPr lang="fa-IR" sz="1662" kern="0">
                  <a:solidFill>
                    <a:sysClr val="windowText" lastClr="000000"/>
                  </a:solidFill>
                </a:endParaRPr>
              </a:p>
            </p:txBody>
          </p:sp>
        </p:grpSp>
        <p:grpSp>
          <p:nvGrpSpPr>
            <p:cNvPr id="5" name="Group 15"/>
            <p:cNvGrpSpPr/>
            <p:nvPr/>
          </p:nvGrpSpPr>
          <p:grpSpPr>
            <a:xfrm>
              <a:off x="67432" y="538679"/>
              <a:ext cx="5218950" cy="3318948"/>
              <a:chOff x="73051" y="538679"/>
              <a:chExt cx="5653862" cy="3318948"/>
            </a:xfrm>
          </p:grpSpPr>
          <p:sp>
            <p:nvSpPr>
              <p:cNvPr id="7" name="Rectangle 6"/>
              <p:cNvSpPr/>
              <p:nvPr/>
            </p:nvSpPr>
            <p:spPr>
              <a:xfrm>
                <a:off x="1824455" y="538679"/>
                <a:ext cx="3902458" cy="407750"/>
              </a:xfrm>
              <a:prstGeom prst="rect">
                <a:avLst/>
              </a:prstGeom>
            </p:spPr>
            <p:txBody>
              <a:bodyPr wrap="none">
                <a:spAutoFit/>
              </a:bodyPr>
              <a:lstStyle/>
              <a:p>
                <a:pPr>
                  <a:defRPr/>
                </a:pPr>
                <a:r>
                  <a:rPr lang="en-US" sz="1846" b="1" kern="0" dirty="0">
                    <a:ln w="10541" cmpd="sng">
                      <a:solidFill>
                        <a:srgbClr val="EAEAEA">
                          <a:shade val="88000"/>
                          <a:satMod val="110000"/>
                        </a:srgbClr>
                      </a:solidFill>
                      <a:prstDash val="solid"/>
                    </a:ln>
                    <a:gradFill>
                      <a:gsLst>
                        <a:gs pos="0">
                          <a:srgbClr val="EAEAEA">
                            <a:tint val="40000"/>
                            <a:satMod val="250000"/>
                          </a:srgbClr>
                        </a:gs>
                        <a:gs pos="9000">
                          <a:srgbClr val="EAEAEA">
                            <a:tint val="52000"/>
                            <a:satMod val="300000"/>
                          </a:srgbClr>
                        </a:gs>
                        <a:gs pos="50000">
                          <a:srgbClr val="EAEAEA">
                            <a:shade val="20000"/>
                            <a:satMod val="300000"/>
                          </a:srgbClr>
                        </a:gs>
                        <a:gs pos="79000">
                          <a:srgbClr val="EAEAEA">
                            <a:tint val="52000"/>
                            <a:satMod val="300000"/>
                          </a:srgbClr>
                        </a:gs>
                        <a:gs pos="100000">
                          <a:srgbClr val="EAEAEA">
                            <a:tint val="40000"/>
                            <a:satMod val="250000"/>
                          </a:srgbClr>
                        </a:gs>
                      </a:gsLst>
                      <a:lin ang="5400000"/>
                    </a:gradFill>
                    <a:latin typeface="BankGothic Lt BT" pitchFamily="34" charset="0"/>
                  </a:rPr>
                  <a:t>(</a:t>
                </a:r>
                <a:r>
                  <a:rPr lang="en-US" sz="1846" b="1" kern="0" dirty="0" err="1">
                    <a:ln w="10541" cmpd="sng">
                      <a:solidFill>
                        <a:srgbClr val="EAEAEA">
                          <a:shade val="88000"/>
                          <a:satMod val="110000"/>
                        </a:srgbClr>
                      </a:solidFill>
                      <a:prstDash val="solid"/>
                    </a:ln>
                    <a:gradFill>
                      <a:gsLst>
                        <a:gs pos="0">
                          <a:srgbClr val="EAEAEA">
                            <a:tint val="40000"/>
                            <a:satMod val="250000"/>
                          </a:srgbClr>
                        </a:gs>
                        <a:gs pos="9000">
                          <a:srgbClr val="EAEAEA">
                            <a:tint val="52000"/>
                            <a:satMod val="300000"/>
                          </a:srgbClr>
                        </a:gs>
                        <a:gs pos="50000">
                          <a:srgbClr val="EAEAEA">
                            <a:shade val="20000"/>
                            <a:satMod val="300000"/>
                          </a:srgbClr>
                        </a:gs>
                        <a:gs pos="79000">
                          <a:srgbClr val="EAEAEA">
                            <a:tint val="52000"/>
                            <a:satMod val="300000"/>
                          </a:srgbClr>
                        </a:gs>
                        <a:gs pos="100000">
                          <a:srgbClr val="EAEAEA">
                            <a:tint val="40000"/>
                            <a:satMod val="250000"/>
                          </a:srgbClr>
                        </a:gs>
                      </a:gsLst>
                      <a:lin ang="5400000"/>
                    </a:gradFill>
                    <a:latin typeface="BankGothic Lt BT" pitchFamily="34" charset="0"/>
                  </a:rPr>
                  <a:t>beinolharamein</a:t>
                </a:r>
                <a:r>
                  <a:rPr lang="en-US" sz="1846" b="1" kern="0" dirty="0">
                    <a:ln w="10541" cmpd="sng">
                      <a:solidFill>
                        <a:srgbClr val="EAEAEA">
                          <a:shade val="88000"/>
                          <a:satMod val="110000"/>
                        </a:srgbClr>
                      </a:solidFill>
                      <a:prstDash val="solid"/>
                    </a:ln>
                    <a:gradFill>
                      <a:gsLst>
                        <a:gs pos="0">
                          <a:srgbClr val="EAEAEA">
                            <a:tint val="40000"/>
                            <a:satMod val="250000"/>
                          </a:srgbClr>
                        </a:gs>
                        <a:gs pos="9000">
                          <a:srgbClr val="EAEAEA">
                            <a:tint val="52000"/>
                            <a:satMod val="300000"/>
                          </a:srgbClr>
                        </a:gs>
                        <a:gs pos="50000">
                          <a:srgbClr val="EAEAEA">
                            <a:shade val="20000"/>
                            <a:satMod val="300000"/>
                          </a:srgbClr>
                        </a:gs>
                        <a:gs pos="79000">
                          <a:srgbClr val="EAEAEA">
                            <a:tint val="52000"/>
                            <a:satMod val="300000"/>
                          </a:srgbClr>
                        </a:gs>
                        <a:gs pos="100000">
                          <a:srgbClr val="EAEAEA">
                            <a:tint val="40000"/>
                            <a:satMod val="250000"/>
                          </a:srgbClr>
                        </a:gs>
                      </a:gsLst>
                      <a:lin ang="5400000"/>
                    </a:gradFill>
                    <a:latin typeface="BankGothic Lt BT" pitchFamily="34" charset="0"/>
                  </a:rPr>
                  <a:t> of shiraz)</a:t>
                </a:r>
                <a:endParaRPr lang="fa-IR" sz="1846" b="1" kern="0" dirty="0">
                  <a:ln w="10541" cmpd="sng">
                    <a:solidFill>
                      <a:srgbClr val="EAEAEA">
                        <a:shade val="88000"/>
                        <a:satMod val="110000"/>
                      </a:srgbClr>
                    </a:solidFill>
                    <a:prstDash val="solid"/>
                  </a:ln>
                  <a:gradFill>
                    <a:gsLst>
                      <a:gs pos="0">
                        <a:srgbClr val="EAEAEA">
                          <a:tint val="40000"/>
                          <a:satMod val="250000"/>
                        </a:srgbClr>
                      </a:gs>
                      <a:gs pos="9000">
                        <a:srgbClr val="EAEAEA">
                          <a:tint val="52000"/>
                          <a:satMod val="300000"/>
                        </a:srgbClr>
                      </a:gs>
                      <a:gs pos="50000">
                        <a:srgbClr val="EAEAEA">
                          <a:shade val="20000"/>
                          <a:satMod val="300000"/>
                        </a:srgbClr>
                      </a:gs>
                      <a:gs pos="79000">
                        <a:srgbClr val="EAEAEA">
                          <a:tint val="52000"/>
                          <a:satMod val="300000"/>
                        </a:srgbClr>
                      </a:gs>
                      <a:gs pos="100000">
                        <a:srgbClr val="EAEAEA">
                          <a:tint val="40000"/>
                          <a:satMod val="250000"/>
                        </a:srgbClr>
                      </a:gs>
                    </a:gsLst>
                    <a:lin ang="5400000"/>
                  </a:gradFill>
                  <a:latin typeface="BankGothic Lt BT" pitchFamily="34" charset="0"/>
                </a:endParaRPr>
              </a:p>
            </p:txBody>
          </p:sp>
          <p:sp>
            <p:nvSpPr>
              <p:cNvPr id="8" name="Rectangle 7"/>
              <p:cNvSpPr/>
              <p:nvPr/>
            </p:nvSpPr>
            <p:spPr>
              <a:xfrm rot="16200000">
                <a:off x="-1131431" y="2276027"/>
                <a:ext cx="2786082" cy="377118"/>
              </a:xfrm>
              <a:prstGeom prst="rect">
                <a:avLst/>
              </a:prstGeom>
            </p:spPr>
            <p:txBody>
              <a:bodyPr wrap="square">
                <a:spAutoFit/>
                <a:scene3d>
                  <a:camera prst="orthographicFront"/>
                  <a:lightRig rig="glow" dir="tl">
                    <a:rot lat="0" lon="0" rev="5400000"/>
                  </a:lightRig>
                </a:scene3d>
                <a:sp3d contourW="12700">
                  <a:bevelT w="25400" h="25400"/>
                  <a:contourClr>
                    <a:schemeClr val="accent6">
                      <a:shade val="73000"/>
                    </a:schemeClr>
                  </a:contourClr>
                </a:sp3d>
              </a:bodyPr>
              <a:lstStyle/>
              <a:p>
                <a:pPr algn="ctr"/>
                <a:r>
                  <a:rPr lang="fa-IR" sz="1662" b="1" dirty="0">
                    <a:ln w="11430"/>
                    <a:gradFill>
                      <a:gsLst>
                        <a:gs pos="0">
                          <a:srgbClr val="555555">
                            <a:tint val="90000"/>
                            <a:satMod val="120000"/>
                          </a:srgbClr>
                        </a:gs>
                        <a:gs pos="25000">
                          <a:srgbClr val="555555">
                            <a:tint val="93000"/>
                            <a:satMod val="120000"/>
                          </a:srgbClr>
                        </a:gs>
                        <a:gs pos="50000">
                          <a:srgbClr val="555555">
                            <a:shade val="89000"/>
                            <a:satMod val="110000"/>
                          </a:srgbClr>
                        </a:gs>
                        <a:gs pos="75000">
                          <a:srgbClr val="555555">
                            <a:tint val="93000"/>
                            <a:satMod val="120000"/>
                          </a:srgbClr>
                        </a:gs>
                        <a:gs pos="100000">
                          <a:srgbClr val="555555">
                            <a:tint val="90000"/>
                            <a:satMod val="120000"/>
                          </a:srgbClr>
                        </a:gs>
                      </a:gsLst>
                      <a:lin ang="5400000"/>
                    </a:gradFill>
                    <a:effectLst>
                      <a:outerShdw blurRad="80000" dist="40000" dir="5040000" algn="tl">
                        <a:srgbClr val="000000">
                          <a:alpha val="30000"/>
                        </a:srgbClr>
                      </a:outerShdw>
                    </a:effectLst>
                    <a:cs typeface="B Kamran" pitchFamily="2" charset="-78"/>
                  </a:rPr>
                  <a:t>بین الحرمین شیراز</a:t>
                </a:r>
              </a:p>
            </p:txBody>
          </p:sp>
        </p:grpSp>
        <p:pic>
          <p:nvPicPr>
            <p:cNvPr id="235" name="Picture 6" descr="شاهچراغ؛ شیراز؛ عکس از آنوبانینی">
              <a:hlinkClick r:id="rId3"/>
            </p:cNvPr>
            <p:cNvPicPr>
              <a:picLocks noChangeAspect="1" noChangeArrowheads="1"/>
            </p:cNvPicPr>
            <p:nvPr/>
          </p:nvPicPr>
          <p:blipFill>
            <a:blip r:embed="rId4">
              <a:clrChange>
                <a:clrFrom>
                  <a:srgbClr val="03030F"/>
                </a:clrFrom>
                <a:clrTo>
                  <a:srgbClr val="03030F">
                    <a:alpha val="0"/>
                  </a:srgbClr>
                </a:clrTo>
              </a:clrChange>
            </a:blip>
            <a:srcRect/>
            <a:stretch>
              <a:fillRect/>
            </a:stretch>
          </p:blipFill>
          <p:spPr bwMode="auto">
            <a:xfrm>
              <a:off x="7212343" y="285728"/>
              <a:ext cx="1931657" cy="1191187"/>
            </a:xfrm>
            <a:prstGeom prst="rect">
              <a:avLst/>
            </a:prstGeom>
            <a:ln>
              <a:noFill/>
            </a:ln>
            <a:effectLst>
              <a:outerShdw blurRad="50800" dist="38100" dir="2700000" algn="tl" rotWithShape="0">
                <a:prstClr val="black">
                  <a:alpha val="40000"/>
                </a:prstClr>
              </a:outerShdw>
              <a:softEdge rad="63500"/>
            </a:effectLst>
          </p:spPr>
        </p:pic>
        <p:pic>
          <p:nvPicPr>
            <p:cNvPr id="1028" name="Picture 4" descr="E:\baft farsoode\ax\pic\shahchw.jpg"/>
            <p:cNvPicPr>
              <a:picLocks noChangeAspect="1" noChangeArrowheads="1"/>
            </p:cNvPicPr>
            <p:nvPr/>
          </p:nvPicPr>
          <p:blipFill>
            <a:blip r:embed="rId5" cstate="screen">
              <a:clrChange>
                <a:clrFrom>
                  <a:srgbClr val="BEE2FA"/>
                </a:clrFrom>
                <a:clrTo>
                  <a:srgbClr val="BEE2FA">
                    <a:alpha val="0"/>
                  </a:srgbClr>
                </a:clrTo>
              </a:clrChange>
              <a:extLst>
                <a:ext uri="{28A0092B-C50C-407E-A947-70E740481C1C}">
                  <a14:useLocalDpi xmlns:a14="http://schemas.microsoft.com/office/drawing/2010/main"/>
                </a:ext>
              </a:extLst>
            </a:blip>
            <a:srcRect/>
            <a:stretch>
              <a:fillRect/>
            </a:stretch>
          </p:blipFill>
          <p:spPr bwMode="auto">
            <a:xfrm>
              <a:off x="0" y="0"/>
              <a:ext cx="1813436" cy="1464431"/>
            </a:xfrm>
            <a:prstGeom prst="rect">
              <a:avLst/>
            </a:prstGeom>
            <a:ln>
              <a:noFill/>
            </a:ln>
            <a:effectLst>
              <a:outerShdw blurRad="50800" dist="38100" dir="2700000" algn="tl" rotWithShape="0">
                <a:prstClr val="black">
                  <a:alpha val="40000"/>
                </a:prstClr>
              </a:outerShdw>
              <a:softEdge rad="63500"/>
            </a:effectLst>
          </p:spPr>
        </p:pic>
        <p:cxnSp>
          <p:nvCxnSpPr>
            <p:cNvPr id="263" name="Straight Connector 262"/>
            <p:cNvCxnSpPr/>
            <p:nvPr/>
          </p:nvCxnSpPr>
          <p:spPr bwMode="auto">
            <a:xfrm rot="5400000">
              <a:off x="-1535949" y="4179099"/>
              <a:ext cx="4071966" cy="1588"/>
            </a:xfrm>
            <a:prstGeom prst="line">
              <a:avLst/>
            </a:prstGeom>
            <a:ln cmpd="dbl">
              <a:solidFill>
                <a:srgbClr val="D1D1D1"/>
              </a:solidFill>
              <a:prstDash val="solid"/>
              <a:headEnd type="none" w="sm" len="sm"/>
              <a:tailEnd type="none" w="sm" len="sm"/>
            </a:ln>
          </p:spPr>
          <p:style>
            <a:lnRef idx="3">
              <a:schemeClr val="accent1"/>
            </a:lnRef>
            <a:fillRef idx="0">
              <a:schemeClr val="accent1"/>
            </a:fillRef>
            <a:effectRef idx="2">
              <a:schemeClr val="accent1"/>
            </a:effectRef>
            <a:fontRef idx="minor">
              <a:schemeClr val="tx1"/>
            </a:fontRef>
          </p:style>
        </p:cxnSp>
      </p:grpSp>
      <p:sp>
        <p:nvSpPr>
          <p:cNvPr id="25" name="Rectangle 24"/>
          <p:cNvSpPr/>
          <p:nvPr/>
        </p:nvSpPr>
        <p:spPr bwMode="auto">
          <a:xfrm>
            <a:off x="785786" y="1780431"/>
            <a:ext cx="8143932" cy="857256"/>
          </a:xfrm>
          <a:prstGeom prst="rect">
            <a:avLst/>
          </a:prstGeom>
          <a:solidFill>
            <a:schemeClr val="accent1">
              <a:alpha val="70000"/>
            </a:schemeClr>
          </a:solidFill>
          <a:ln w="12700" cap="sq" cmpd="sng" algn="ctr">
            <a:noFill/>
            <a:prstDash val="solid"/>
            <a:round/>
            <a:headEnd type="none" w="sm" len="sm"/>
            <a:tailEnd type="none" w="sm" len="sm"/>
          </a:ln>
          <a:effectLst>
            <a:softEdge rad="635000"/>
          </a:effectLst>
        </p:spPr>
        <p:txBody>
          <a:bodyPr vert="horz" wrap="square" lIns="84406" tIns="42203" rIns="84406" bIns="42203" numCol="1" rtlCol="1" anchor="t" anchorCtr="0" compatLnSpc="1">
            <a:prstTxWarp prst="textNoShape">
              <a:avLst/>
            </a:prstTxWarp>
          </a:bodyPr>
          <a:lstStyle/>
          <a:p>
            <a:pPr algn="l" rtl="0" fontAlgn="base">
              <a:spcBef>
                <a:spcPct val="0"/>
              </a:spcBef>
              <a:spcAft>
                <a:spcPct val="0"/>
              </a:spcAft>
            </a:pPr>
            <a:endParaRPr kumimoji="1" lang="fa-IR" sz="2215">
              <a:solidFill>
                <a:srgbClr val="000000"/>
              </a:solidFill>
              <a:latin typeface="Times New Roman" pitchFamily="18" charset="0"/>
            </a:endParaRPr>
          </a:p>
        </p:txBody>
      </p:sp>
      <p:sp>
        <p:nvSpPr>
          <p:cNvPr id="266" name="Rectangle 265"/>
          <p:cNvSpPr/>
          <p:nvPr/>
        </p:nvSpPr>
        <p:spPr bwMode="auto">
          <a:xfrm>
            <a:off x="879205" y="1516660"/>
            <a:ext cx="8143932" cy="2044226"/>
          </a:xfrm>
          <a:prstGeom prst="rect">
            <a:avLst/>
          </a:prstGeom>
          <a:solidFill>
            <a:schemeClr val="accent1">
              <a:alpha val="70000"/>
            </a:schemeClr>
          </a:solidFill>
          <a:ln w="12700" cap="sq" cmpd="sng" algn="ctr">
            <a:noFill/>
            <a:prstDash val="solid"/>
            <a:round/>
            <a:headEnd type="none" w="sm" len="sm"/>
            <a:tailEnd type="none" w="sm" len="sm"/>
          </a:ln>
          <a:effectLst>
            <a:softEdge rad="635000"/>
          </a:effectLst>
        </p:spPr>
        <p:txBody>
          <a:bodyPr vert="horz" wrap="square" lIns="84406" tIns="42203" rIns="84406" bIns="42203" numCol="1" rtlCol="1" anchor="t" anchorCtr="0" compatLnSpc="1">
            <a:prstTxWarp prst="textNoShape">
              <a:avLst/>
            </a:prstTxWarp>
          </a:bodyPr>
          <a:lstStyle/>
          <a:p>
            <a:pPr algn="l" rtl="0" fontAlgn="base">
              <a:spcBef>
                <a:spcPct val="0"/>
              </a:spcBef>
              <a:spcAft>
                <a:spcPct val="0"/>
              </a:spcAft>
            </a:pPr>
            <a:endParaRPr kumimoji="1" lang="fa-IR" sz="2215">
              <a:solidFill>
                <a:srgbClr val="000000"/>
              </a:solidFill>
              <a:latin typeface="Times New Roman" pitchFamily="18" charset="0"/>
            </a:endParaRPr>
          </a:p>
        </p:txBody>
      </p:sp>
      <p:sp>
        <p:nvSpPr>
          <p:cNvPr id="15" name="TextBox 14"/>
          <p:cNvSpPr txBox="1"/>
          <p:nvPr/>
        </p:nvSpPr>
        <p:spPr>
          <a:xfrm>
            <a:off x="813267" y="1724588"/>
            <a:ext cx="8110961" cy="808555"/>
          </a:xfrm>
          <a:prstGeom prst="rect">
            <a:avLst/>
          </a:prstGeom>
          <a:noFill/>
        </p:spPr>
        <p:txBody>
          <a:bodyPr wrap="square" rtlCol="1">
            <a:spAutoFit/>
          </a:bodyPr>
          <a:lstStyle/>
          <a:p>
            <a:pPr marL="316531" marR="831187" indent="-316531" algn="just">
              <a:lnSpc>
                <a:spcPct val="150000"/>
              </a:lnSpc>
              <a:spcAft>
                <a:spcPts val="554"/>
              </a:spcAft>
              <a:tabLst>
                <a:tab pos="588513" algn="l"/>
                <a:tab pos="422041" algn="l"/>
              </a:tabLst>
            </a:pPr>
            <a:r>
              <a:rPr lang="fa-IR" sz="1477" b="1" dirty="0">
                <a:solidFill>
                  <a:srgbClr val="5F5F5F">
                    <a:lumMod val="50000"/>
                  </a:srgbClr>
                </a:solidFill>
                <a:effectLst>
                  <a:outerShdw blurRad="38100" dist="38100" dir="2700000" algn="tl">
                    <a:srgbClr val="000000">
                      <a:alpha val="43137"/>
                    </a:srgbClr>
                  </a:outerShdw>
                </a:effectLst>
                <a:latin typeface="Times New Roman"/>
                <a:ea typeface="Times New Roman"/>
                <a:cs typeface="B Bardiya" pitchFamily="2" charset="-78"/>
              </a:rPr>
              <a:t>تعریف: </a:t>
            </a:r>
            <a:r>
              <a:rPr lang="fa-IR" sz="1292" dirty="0">
                <a:solidFill>
                  <a:srgbClr val="5F5F5F">
                    <a:lumMod val="50000"/>
                  </a:srgbClr>
                </a:solidFill>
                <a:latin typeface="Times New Roman"/>
                <a:ea typeface="Times New Roman"/>
                <a:cs typeface="B Bardiya" pitchFamily="2" charset="-78"/>
              </a:rPr>
              <a:t>مرمت شهري يعني دخالت آگاهانه در فضاي شهري براي جلوگيري از فرسايش و معاصرسازي آن.</a:t>
            </a:r>
            <a:r>
              <a:rPr lang="fa-IR" sz="1108" dirty="0">
                <a:solidFill>
                  <a:srgbClr val="5F5F5F">
                    <a:lumMod val="50000"/>
                  </a:srgbClr>
                </a:solidFill>
                <a:latin typeface="Times New Roman"/>
                <a:ea typeface="Times New Roman"/>
                <a:cs typeface="B Bardiya" pitchFamily="2" charset="-78"/>
              </a:rPr>
              <a:t> </a:t>
            </a:r>
            <a:endParaRPr lang="fa-IR" sz="1292" dirty="0">
              <a:solidFill>
                <a:srgbClr val="5F5F5F">
                  <a:lumMod val="50000"/>
                </a:srgbClr>
              </a:solidFill>
              <a:latin typeface="Times New Roman"/>
              <a:ea typeface="Times New Roman"/>
              <a:cs typeface="B Bardiya" pitchFamily="2" charset="-78"/>
            </a:endParaRPr>
          </a:p>
          <a:p>
            <a:pPr marL="316531" marR="831187" indent="-316531" algn="just">
              <a:lnSpc>
                <a:spcPct val="150000"/>
              </a:lnSpc>
              <a:spcAft>
                <a:spcPts val="554"/>
              </a:spcAft>
              <a:tabLst>
                <a:tab pos="588513" algn="l"/>
                <a:tab pos="422041" algn="l"/>
              </a:tabLst>
            </a:pPr>
            <a:endParaRPr lang="fa-IR" sz="1292" dirty="0">
              <a:solidFill>
                <a:srgbClr val="5F5F5F">
                  <a:lumMod val="50000"/>
                </a:srgbClr>
              </a:solidFill>
              <a:effectLst>
                <a:outerShdw blurRad="38100" dist="38100" dir="2700000" algn="tl">
                  <a:srgbClr val="000000">
                    <a:alpha val="43137"/>
                  </a:srgbClr>
                </a:outerShdw>
              </a:effectLst>
              <a:latin typeface="Times New Roman"/>
              <a:ea typeface="Times New Roman"/>
              <a:cs typeface="B Bardiya" pitchFamily="2" charset="-78"/>
            </a:endParaRPr>
          </a:p>
        </p:txBody>
      </p:sp>
      <p:sp>
        <p:nvSpPr>
          <p:cNvPr id="264" name="Rectangle 263"/>
          <p:cNvSpPr/>
          <p:nvPr/>
        </p:nvSpPr>
        <p:spPr>
          <a:xfrm>
            <a:off x="5623565" y="857232"/>
            <a:ext cx="1526380" cy="490134"/>
          </a:xfrm>
          <a:prstGeom prst="rect">
            <a:avLst/>
          </a:prstGeom>
        </p:spPr>
        <p:txBody>
          <a:bodyPr wrap="none">
            <a:spAutoFit/>
          </a:bodyPr>
          <a:lstStyle/>
          <a:p>
            <a:pPr algn="justLow"/>
            <a:r>
              <a:rPr lang="fa-IR" sz="2585" b="1" dirty="0">
                <a:ln w="12700">
                  <a:solidFill>
                    <a:srgbClr val="000000">
                      <a:satMod val="155000"/>
                    </a:srgbClr>
                  </a:solidFill>
                  <a:prstDash val="solid"/>
                </a:ln>
                <a:blipFill>
                  <a:blip r:embed="rId6"/>
                  <a:tile tx="0" ty="0" sx="100000" sy="100000" flip="none" algn="tl"/>
                </a:blipFill>
                <a:effectLst>
                  <a:outerShdw blurRad="41275" dist="20320" dir="1800000" algn="tl" rotWithShape="0">
                    <a:srgbClr val="000000">
                      <a:alpha val="40000"/>
                    </a:srgbClr>
                  </a:outerShdw>
                  <a:reflection blurRad="6350" stA="60000" endA="900" endPos="60000" dist="29997" dir="5400000" sy="-100000" algn="bl" rotWithShape="0"/>
                </a:effectLst>
                <a:cs typeface="B Aria" pitchFamily="2" charset="-78"/>
              </a:rPr>
              <a:t>مرمت شهري</a:t>
            </a:r>
          </a:p>
        </p:txBody>
      </p:sp>
      <p:graphicFrame>
        <p:nvGraphicFramePr>
          <p:cNvPr id="24" name="Diagram 23"/>
          <p:cNvGraphicFramePr/>
          <p:nvPr/>
        </p:nvGraphicFramePr>
        <p:xfrm>
          <a:off x="1714482" y="2373915"/>
          <a:ext cx="5297400" cy="3560910"/>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Tree>
    <p:extLst>
      <p:ext uri="{BB962C8B-B14F-4D97-AF65-F5344CB8AC3E}">
        <p14:creationId xmlns:p14="http://schemas.microsoft.com/office/powerpoint/2010/main" val="78308822"/>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66"/>
          <p:cNvGrpSpPr/>
          <p:nvPr/>
        </p:nvGrpSpPr>
        <p:grpSpPr>
          <a:xfrm>
            <a:off x="0" y="263769"/>
            <a:ext cx="9144000" cy="6327790"/>
            <a:chOff x="0" y="0"/>
            <a:chExt cx="9144000" cy="6855106"/>
          </a:xfrm>
        </p:grpSpPr>
        <p:pic>
          <p:nvPicPr>
            <p:cNvPr id="3" name="Picture 2" descr="E:\baft farsoode\ax\pic\bird%20view.jpg"/>
            <p:cNvPicPr>
              <a:picLocks noChangeAspect="1" noChangeArrowheads="1"/>
            </p:cNvPicPr>
            <p:nvPr/>
          </p:nvPicPr>
          <p:blipFill>
            <a:blip r:embed="rId2">
              <a:clrChange>
                <a:clrFrom>
                  <a:srgbClr val="000000"/>
                </a:clrFrom>
                <a:clrTo>
                  <a:srgbClr val="000000">
                    <a:alpha val="0"/>
                  </a:srgbClr>
                </a:clrTo>
              </a:clrChange>
              <a:duotone>
                <a:schemeClr val="accent6">
                  <a:shade val="45000"/>
                  <a:satMod val="135000"/>
                </a:schemeClr>
                <a:prstClr val="white"/>
              </a:duotone>
              <a:lum bright="20000" contrast="-75000"/>
            </a:blip>
            <a:srcRect/>
            <a:stretch>
              <a:fillRect/>
            </a:stretch>
          </p:blipFill>
          <p:spPr bwMode="auto">
            <a:xfrm>
              <a:off x="0" y="2694698"/>
              <a:ext cx="9144000" cy="4160408"/>
            </a:xfrm>
            <a:prstGeom prst="rect">
              <a:avLst/>
            </a:prstGeom>
            <a:ln>
              <a:noFill/>
            </a:ln>
            <a:effectLst>
              <a:outerShdw blurRad="50800" dist="50800" dir="2700000" algn="tl" rotWithShape="0">
                <a:schemeClr val="tx1">
                  <a:alpha val="40000"/>
                </a:schemeClr>
              </a:outerShdw>
            </a:effectLst>
          </p:spPr>
        </p:pic>
        <p:grpSp>
          <p:nvGrpSpPr>
            <p:cNvPr id="4" name="Group 259"/>
            <p:cNvGrpSpPr/>
            <p:nvPr/>
          </p:nvGrpSpPr>
          <p:grpSpPr>
            <a:xfrm flipV="1">
              <a:off x="271048" y="857232"/>
              <a:ext cx="5944026" cy="4143404"/>
              <a:chOff x="-236" y="1676402"/>
              <a:chExt cx="5944026" cy="5181601"/>
            </a:xfrm>
          </p:grpSpPr>
          <p:sp>
            <p:nvSpPr>
              <p:cNvPr id="250" name="Rectangle 25"/>
              <p:cNvSpPr>
                <a:spLocks noChangeArrowheads="1"/>
              </p:cNvSpPr>
              <p:nvPr/>
            </p:nvSpPr>
            <p:spPr bwMode="auto">
              <a:xfrm>
                <a:off x="329988" y="4038602"/>
                <a:ext cx="165112" cy="2667001"/>
              </a:xfrm>
              <a:prstGeom prst="rect">
                <a:avLst/>
              </a:prstGeom>
              <a:gradFill rotWithShape="1">
                <a:gsLst>
                  <a:gs pos="0">
                    <a:schemeClr val="bg1">
                      <a:lumMod val="65000"/>
                    </a:schemeClr>
                  </a:gs>
                  <a:gs pos="100000">
                    <a:srgbClr val="FFFFCC"/>
                  </a:gs>
                </a:gsLst>
                <a:lin ang="5400000" scaled="1"/>
              </a:gradFill>
              <a:ln w="9525">
                <a:noFill/>
                <a:miter lim="800000"/>
                <a:headEnd/>
                <a:tailEnd/>
              </a:ln>
              <a:effectLst/>
            </p:spPr>
            <p:txBody>
              <a:bodyPr wrap="none" anchor="ctr"/>
              <a:lstStyle/>
              <a:p>
                <a:pPr>
                  <a:defRPr/>
                </a:pPr>
                <a:endParaRPr lang="fa-IR" sz="1662" kern="0">
                  <a:solidFill>
                    <a:sysClr val="windowText" lastClr="000000"/>
                  </a:solidFill>
                </a:endParaRPr>
              </a:p>
            </p:txBody>
          </p:sp>
          <p:sp>
            <p:nvSpPr>
              <p:cNvPr id="251" name="Rectangle 26"/>
              <p:cNvSpPr>
                <a:spLocks noChangeArrowheads="1"/>
              </p:cNvSpPr>
              <p:nvPr/>
            </p:nvSpPr>
            <p:spPr bwMode="auto">
              <a:xfrm>
                <a:off x="164876" y="6400803"/>
                <a:ext cx="3219681" cy="152400"/>
              </a:xfrm>
              <a:prstGeom prst="rect">
                <a:avLst/>
              </a:prstGeom>
              <a:gradFill rotWithShape="1">
                <a:gsLst>
                  <a:gs pos="0">
                    <a:srgbClr val="FFFFCC"/>
                  </a:gs>
                  <a:gs pos="100000">
                    <a:srgbClr val="FFFFCC">
                      <a:gamma/>
                      <a:shade val="46275"/>
                      <a:invGamma/>
                    </a:srgbClr>
                  </a:gs>
                </a:gsLst>
                <a:lin ang="0" scaled="1"/>
              </a:gradFill>
              <a:ln w="9525">
                <a:noFill/>
                <a:miter lim="800000"/>
                <a:headEnd/>
                <a:tailEnd/>
              </a:ln>
              <a:effectLst/>
            </p:spPr>
            <p:txBody>
              <a:bodyPr wrap="none" anchor="ctr"/>
              <a:lstStyle/>
              <a:p>
                <a:pPr>
                  <a:defRPr/>
                </a:pPr>
                <a:endParaRPr lang="fa-IR" sz="1662" kern="0">
                  <a:solidFill>
                    <a:sysClr val="windowText" lastClr="000000"/>
                  </a:solidFill>
                </a:endParaRPr>
              </a:p>
            </p:txBody>
          </p:sp>
          <p:sp>
            <p:nvSpPr>
              <p:cNvPr id="252" name="Rectangle 27"/>
              <p:cNvSpPr>
                <a:spLocks noChangeArrowheads="1"/>
              </p:cNvSpPr>
              <p:nvPr/>
            </p:nvSpPr>
            <p:spPr bwMode="auto">
              <a:xfrm>
                <a:off x="495100" y="5791203"/>
                <a:ext cx="82556" cy="609600"/>
              </a:xfrm>
              <a:prstGeom prst="rect">
                <a:avLst/>
              </a:prstGeom>
              <a:solidFill>
                <a:srgbClr val="CC9900"/>
              </a:solidFill>
              <a:ln w="9525">
                <a:noFill/>
                <a:miter lim="800000"/>
                <a:headEnd/>
                <a:tailEnd/>
              </a:ln>
              <a:effectLst/>
            </p:spPr>
            <p:txBody>
              <a:bodyPr wrap="none" anchor="ctr"/>
              <a:lstStyle/>
              <a:p>
                <a:pPr>
                  <a:defRPr/>
                </a:pPr>
                <a:endParaRPr lang="fa-IR" sz="1662" kern="0">
                  <a:solidFill>
                    <a:sysClr val="windowText" lastClr="000000"/>
                  </a:solidFill>
                </a:endParaRPr>
              </a:p>
            </p:txBody>
          </p:sp>
          <p:sp>
            <p:nvSpPr>
              <p:cNvPr id="253" name="Rectangle 28"/>
              <p:cNvSpPr>
                <a:spLocks noChangeArrowheads="1"/>
              </p:cNvSpPr>
              <p:nvPr/>
            </p:nvSpPr>
            <p:spPr bwMode="auto">
              <a:xfrm rot="5400000">
                <a:off x="828501" y="6073757"/>
                <a:ext cx="76200" cy="577891"/>
              </a:xfrm>
              <a:prstGeom prst="rect">
                <a:avLst/>
              </a:prstGeom>
              <a:solidFill>
                <a:srgbClr val="CC9900"/>
              </a:solidFill>
              <a:ln w="9525">
                <a:noFill/>
                <a:miter lim="800000"/>
                <a:headEnd/>
                <a:tailEnd/>
              </a:ln>
              <a:effectLst/>
            </p:spPr>
            <p:txBody>
              <a:bodyPr wrap="none" anchor="ctr"/>
              <a:lstStyle/>
              <a:p>
                <a:pPr>
                  <a:defRPr/>
                </a:pPr>
                <a:endParaRPr lang="fa-IR" sz="1662" kern="0">
                  <a:solidFill>
                    <a:sysClr val="windowText" lastClr="000000"/>
                  </a:solidFill>
                </a:endParaRPr>
              </a:p>
            </p:txBody>
          </p:sp>
          <p:sp>
            <p:nvSpPr>
              <p:cNvPr id="254" name="Line 29"/>
              <p:cNvSpPr>
                <a:spLocks noChangeShapeType="1"/>
              </p:cNvSpPr>
              <p:nvPr/>
            </p:nvSpPr>
            <p:spPr bwMode="auto">
              <a:xfrm>
                <a:off x="3384557" y="6477003"/>
                <a:ext cx="1568562" cy="0"/>
              </a:xfrm>
              <a:prstGeom prst="line">
                <a:avLst/>
              </a:prstGeom>
              <a:ln w="12700">
                <a:prstDash val="sysDot"/>
                <a:headEnd/>
                <a:tailEnd/>
              </a:ln>
            </p:spPr>
            <p:style>
              <a:lnRef idx="1">
                <a:schemeClr val="dk1"/>
              </a:lnRef>
              <a:fillRef idx="0">
                <a:schemeClr val="dk1"/>
              </a:fillRef>
              <a:effectRef idx="0">
                <a:schemeClr val="dk1"/>
              </a:effectRef>
              <a:fontRef idx="minor">
                <a:schemeClr val="tx1"/>
              </a:fontRef>
            </p:style>
            <p:txBody>
              <a:bodyPr/>
              <a:lstStyle/>
              <a:p>
                <a:pPr>
                  <a:defRPr/>
                </a:pPr>
                <a:endParaRPr lang="fa-IR" sz="1662" kern="0">
                  <a:solidFill>
                    <a:sysClr val="windowText" lastClr="000000"/>
                  </a:solidFill>
                </a:endParaRPr>
              </a:p>
            </p:txBody>
          </p:sp>
          <p:sp>
            <p:nvSpPr>
              <p:cNvPr id="255" name="Line 30"/>
              <p:cNvSpPr>
                <a:spLocks noChangeShapeType="1"/>
              </p:cNvSpPr>
              <p:nvPr/>
            </p:nvSpPr>
            <p:spPr bwMode="auto">
              <a:xfrm>
                <a:off x="3384557" y="6553203"/>
                <a:ext cx="2559233" cy="0"/>
              </a:xfrm>
              <a:prstGeom prst="line">
                <a:avLst/>
              </a:prstGeom>
              <a:ln w="19050">
                <a:prstDash val="sysDot"/>
                <a:headEnd/>
                <a:tailEnd/>
              </a:ln>
            </p:spPr>
            <p:style>
              <a:lnRef idx="1">
                <a:schemeClr val="accent1"/>
              </a:lnRef>
              <a:fillRef idx="0">
                <a:schemeClr val="accent1"/>
              </a:fillRef>
              <a:effectRef idx="0">
                <a:schemeClr val="accent1"/>
              </a:effectRef>
              <a:fontRef idx="minor">
                <a:schemeClr val="tx1"/>
              </a:fontRef>
            </p:style>
            <p:txBody>
              <a:bodyPr/>
              <a:lstStyle/>
              <a:p>
                <a:pPr>
                  <a:defRPr/>
                </a:pPr>
                <a:endParaRPr lang="fa-IR" sz="1662" kern="0">
                  <a:solidFill>
                    <a:sysClr val="windowText" lastClr="000000"/>
                  </a:solidFill>
                </a:endParaRPr>
              </a:p>
            </p:txBody>
          </p:sp>
          <p:sp>
            <p:nvSpPr>
              <p:cNvPr id="256" name="Line 32"/>
              <p:cNvSpPr>
                <a:spLocks noChangeShapeType="1"/>
              </p:cNvSpPr>
              <p:nvPr/>
            </p:nvSpPr>
            <p:spPr bwMode="auto">
              <a:xfrm flipH="1">
                <a:off x="-236" y="6477003"/>
                <a:ext cx="3384793" cy="0"/>
              </a:xfrm>
              <a:prstGeom prst="line">
                <a:avLst/>
              </a:prstGeom>
              <a:noFill/>
              <a:ln w="22225">
                <a:solidFill>
                  <a:srgbClr val="9383B3"/>
                </a:solidFill>
                <a:prstDash val="sysDot"/>
                <a:round/>
                <a:headEnd/>
                <a:tailEnd/>
              </a:ln>
              <a:effectLst/>
            </p:spPr>
            <p:txBody>
              <a:bodyPr/>
              <a:lstStyle/>
              <a:p>
                <a:pPr>
                  <a:defRPr/>
                </a:pPr>
                <a:endParaRPr lang="fa-IR" sz="1662" kern="0">
                  <a:solidFill>
                    <a:sysClr val="windowText" lastClr="000000"/>
                  </a:solidFill>
                </a:endParaRPr>
              </a:p>
            </p:txBody>
          </p:sp>
          <p:sp>
            <p:nvSpPr>
              <p:cNvPr id="257" name="Line 33"/>
              <p:cNvSpPr>
                <a:spLocks noChangeShapeType="1"/>
              </p:cNvSpPr>
              <p:nvPr/>
            </p:nvSpPr>
            <p:spPr bwMode="auto">
              <a:xfrm flipV="1">
                <a:off x="412544" y="4038602"/>
                <a:ext cx="0" cy="2819401"/>
              </a:xfrm>
              <a:prstGeom prst="line">
                <a:avLst/>
              </a:prstGeom>
              <a:noFill/>
              <a:ln w="22225">
                <a:solidFill>
                  <a:srgbClr val="9383B3"/>
                </a:solidFill>
                <a:prstDash val="sysDot"/>
                <a:round/>
                <a:headEnd/>
                <a:tailEnd/>
              </a:ln>
              <a:effectLst/>
            </p:spPr>
            <p:txBody>
              <a:bodyPr/>
              <a:lstStyle/>
              <a:p>
                <a:pPr>
                  <a:defRPr/>
                </a:pPr>
                <a:endParaRPr lang="fa-IR" sz="1662" kern="0">
                  <a:solidFill>
                    <a:sysClr val="windowText" lastClr="000000"/>
                  </a:solidFill>
                </a:endParaRPr>
              </a:p>
            </p:txBody>
          </p:sp>
          <p:sp>
            <p:nvSpPr>
              <p:cNvPr id="258" name="Line 34"/>
              <p:cNvSpPr>
                <a:spLocks noChangeShapeType="1"/>
              </p:cNvSpPr>
              <p:nvPr/>
            </p:nvSpPr>
            <p:spPr bwMode="auto">
              <a:xfrm flipV="1">
                <a:off x="412544" y="2362202"/>
                <a:ext cx="0" cy="1676400"/>
              </a:xfrm>
              <a:prstGeom prst="line">
                <a:avLst/>
              </a:prstGeom>
              <a:ln w="12700">
                <a:prstDash val="sysDot"/>
                <a:headEnd/>
                <a:tailEnd/>
              </a:ln>
            </p:spPr>
            <p:style>
              <a:lnRef idx="1">
                <a:schemeClr val="dk1"/>
              </a:lnRef>
              <a:fillRef idx="0">
                <a:schemeClr val="dk1"/>
              </a:fillRef>
              <a:effectRef idx="0">
                <a:schemeClr val="dk1"/>
              </a:effectRef>
              <a:fontRef idx="minor">
                <a:schemeClr val="tx1"/>
              </a:fontRef>
            </p:style>
            <p:txBody>
              <a:bodyPr/>
              <a:lstStyle/>
              <a:p>
                <a:pPr>
                  <a:defRPr/>
                </a:pPr>
                <a:endParaRPr lang="fa-IR" sz="1662" kern="0">
                  <a:solidFill>
                    <a:sysClr val="windowText" lastClr="000000"/>
                  </a:solidFill>
                </a:endParaRPr>
              </a:p>
            </p:txBody>
          </p:sp>
          <p:sp>
            <p:nvSpPr>
              <p:cNvPr id="259" name="Line 35"/>
              <p:cNvSpPr>
                <a:spLocks noChangeShapeType="1"/>
              </p:cNvSpPr>
              <p:nvPr/>
            </p:nvSpPr>
            <p:spPr bwMode="auto">
              <a:xfrm flipV="1">
                <a:off x="329988" y="1676402"/>
                <a:ext cx="0" cy="2362200"/>
              </a:xfrm>
              <a:prstGeom prst="line">
                <a:avLst/>
              </a:prstGeom>
              <a:ln w="19050">
                <a:prstDash val="sysDot"/>
                <a:headEnd/>
                <a:tailEnd/>
              </a:ln>
            </p:spPr>
            <p:style>
              <a:lnRef idx="1">
                <a:schemeClr val="accent1"/>
              </a:lnRef>
              <a:fillRef idx="0">
                <a:schemeClr val="accent1"/>
              </a:fillRef>
              <a:effectRef idx="0">
                <a:schemeClr val="accent1"/>
              </a:effectRef>
              <a:fontRef idx="minor">
                <a:schemeClr val="tx1"/>
              </a:fontRef>
            </p:style>
            <p:txBody>
              <a:bodyPr/>
              <a:lstStyle/>
              <a:p>
                <a:pPr>
                  <a:defRPr/>
                </a:pPr>
                <a:endParaRPr lang="fa-IR" sz="1662" kern="0">
                  <a:solidFill>
                    <a:sysClr val="windowText" lastClr="000000"/>
                  </a:solidFill>
                </a:endParaRPr>
              </a:p>
            </p:txBody>
          </p:sp>
        </p:grpSp>
        <p:grpSp>
          <p:nvGrpSpPr>
            <p:cNvPr id="5" name="Group 15"/>
            <p:cNvGrpSpPr/>
            <p:nvPr/>
          </p:nvGrpSpPr>
          <p:grpSpPr>
            <a:xfrm>
              <a:off x="67432" y="538679"/>
              <a:ext cx="5218950" cy="3318948"/>
              <a:chOff x="73051" y="538679"/>
              <a:chExt cx="5653862" cy="3318948"/>
            </a:xfrm>
          </p:grpSpPr>
          <p:sp>
            <p:nvSpPr>
              <p:cNvPr id="7" name="Rectangle 6"/>
              <p:cNvSpPr/>
              <p:nvPr/>
            </p:nvSpPr>
            <p:spPr>
              <a:xfrm>
                <a:off x="1824455" y="538679"/>
                <a:ext cx="3902458" cy="407750"/>
              </a:xfrm>
              <a:prstGeom prst="rect">
                <a:avLst/>
              </a:prstGeom>
            </p:spPr>
            <p:txBody>
              <a:bodyPr wrap="none">
                <a:spAutoFit/>
              </a:bodyPr>
              <a:lstStyle/>
              <a:p>
                <a:pPr>
                  <a:defRPr/>
                </a:pPr>
                <a:r>
                  <a:rPr lang="en-US" sz="1846" b="1" kern="0" dirty="0">
                    <a:ln w="10541" cmpd="sng">
                      <a:solidFill>
                        <a:srgbClr val="EAEAEA">
                          <a:shade val="88000"/>
                          <a:satMod val="110000"/>
                        </a:srgbClr>
                      </a:solidFill>
                      <a:prstDash val="solid"/>
                    </a:ln>
                    <a:gradFill>
                      <a:gsLst>
                        <a:gs pos="0">
                          <a:srgbClr val="EAEAEA">
                            <a:tint val="40000"/>
                            <a:satMod val="250000"/>
                          </a:srgbClr>
                        </a:gs>
                        <a:gs pos="9000">
                          <a:srgbClr val="EAEAEA">
                            <a:tint val="52000"/>
                            <a:satMod val="300000"/>
                          </a:srgbClr>
                        </a:gs>
                        <a:gs pos="50000">
                          <a:srgbClr val="EAEAEA">
                            <a:shade val="20000"/>
                            <a:satMod val="300000"/>
                          </a:srgbClr>
                        </a:gs>
                        <a:gs pos="79000">
                          <a:srgbClr val="EAEAEA">
                            <a:tint val="52000"/>
                            <a:satMod val="300000"/>
                          </a:srgbClr>
                        </a:gs>
                        <a:gs pos="100000">
                          <a:srgbClr val="EAEAEA">
                            <a:tint val="40000"/>
                            <a:satMod val="250000"/>
                          </a:srgbClr>
                        </a:gs>
                      </a:gsLst>
                      <a:lin ang="5400000"/>
                    </a:gradFill>
                    <a:latin typeface="BankGothic Lt BT" pitchFamily="34" charset="0"/>
                  </a:rPr>
                  <a:t>(</a:t>
                </a:r>
                <a:r>
                  <a:rPr lang="en-US" sz="1846" b="1" kern="0" dirty="0" err="1">
                    <a:ln w="10541" cmpd="sng">
                      <a:solidFill>
                        <a:srgbClr val="EAEAEA">
                          <a:shade val="88000"/>
                          <a:satMod val="110000"/>
                        </a:srgbClr>
                      </a:solidFill>
                      <a:prstDash val="solid"/>
                    </a:ln>
                    <a:gradFill>
                      <a:gsLst>
                        <a:gs pos="0">
                          <a:srgbClr val="EAEAEA">
                            <a:tint val="40000"/>
                            <a:satMod val="250000"/>
                          </a:srgbClr>
                        </a:gs>
                        <a:gs pos="9000">
                          <a:srgbClr val="EAEAEA">
                            <a:tint val="52000"/>
                            <a:satMod val="300000"/>
                          </a:srgbClr>
                        </a:gs>
                        <a:gs pos="50000">
                          <a:srgbClr val="EAEAEA">
                            <a:shade val="20000"/>
                            <a:satMod val="300000"/>
                          </a:srgbClr>
                        </a:gs>
                        <a:gs pos="79000">
                          <a:srgbClr val="EAEAEA">
                            <a:tint val="52000"/>
                            <a:satMod val="300000"/>
                          </a:srgbClr>
                        </a:gs>
                        <a:gs pos="100000">
                          <a:srgbClr val="EAEAEA">
                            <a:tint val="40000"/>
                            <a:satMod val="250000"/>
                          </a:srgbClr>
                        </a:gs>
                      </a:gsLst>
                      <a:lin ang="5400000"/>
                    </a:gradFill>
                    <a:latin typeface="BankGothic Lt BT" pitchFamily="34" charset="0"/>
                  </a:rPr>
                  <a:t>beinolharamein</a:t>
                </a:r>
                <a:r>
                  <a:rPr lang="en-US" sz="1846" b="1" kern="0" dirty="0">
                    <a:ln w="10541" cmpd="sng">
                      <a:solidFill>
                        <a:srgbClr val="EAEAEA">
                          <a:shade val="88000"/>
                          <a:satMod val="110000"/>
                        </a:srgbClr>
                      </a:solidFill>
                      <a:prstDash val="solid"/>
                    </a:ln>
                    <a:gradFill>
                      <a:gsLst>
                        <a:gs pos="0">
                          <a:srgbClr val="EAEAEA">
                            <a:tint val="40000"/>
                            <a:satMod val="250000"/>
                          </a:srgbClr>
                        </a:gs>
                        <a:gs pos="9000">
                          <a:srgbClr val="EAEAEA">
                            <a:tint val="52000"/>
                            <a:satMod val="300000"/>
                          </a:srgbClr>
                        </a:gs>
                        <a:gs pos="50000">
                          <a:srgbClr val="EAEAEA">
                            <a:shade val="20000"/>
                            <a:satMod val="300000"/>
                          </a:srgbClr>
                        </a:gs>
                        <a:gs pos="79000">
                          <a:srgbClr val="EAEAEA">
                            <a:tint val="52000"/>
                            <a:satMod val="300000"/>
                          </a:srgbClr>
                        </a:gs>
                        <a:gs pos="100000">
                          <a:srgbClr val="EAEAEA">
                            <a:tint val="40000"/>
                            <a:satMod val="250000"/>
                          </a:srgbClr>
                        </a:gs>
                      </a:gsLst>
                      <a:lin ang="5400000"/>
                    </a:gradFill>
                    <a:latin typeface="BankGothic Lt BT" pitchFamily="34" charset="0"/>
                  </a:rPr>
                  <a:t> of shiraz)</a:t>
                </a:r>
                <a:endParaRPr lang="fa-IR" sz="1846" b="1" kern="0" dirty="0">
                  <a:ln w="10541" cmpd="sng">
                    <a:solidFill>
                      <a:srgbClr val="EAEAEA">
                        <a:shade val="88000"/>
                        <a:satMod val="110000"/>
                      </a:srgbClr>
                    </a:solidFill>
                    <a:prstDash val="solid"/>
                  </a:ln>
                  <a:gradFill>
                    <a:gsLst>
                      <a:gs pos="0">
                        <a:srgbClr val="EAEAEA">
                          <a:tint val="40000"/>
                          <a:satMod val="250000"/>
                        </a:srgbClr>
                      </a:gs>
                      <a:gs pos="9000">
                        <a:srgbClr val="EAEAEA">
                          <a:tint val="52000"/>
                          <a:satMod val="300000"/>
                        </a:srgbClr>
                      </a:gs>
                      <a:gs pos="50000">
                        <a:srgbClr val="EAEAEA">
                          <a:shade val="20000"/>
                          <a:satMod val="300000"/>
                        </a:srgbClr>
                      </a:gs>
                      <a:gs pos="79000">
                        <a:srgbClr val="EAEAEA">
                          <a:tint val="52000"/>
                          <a:satMod val="300000"/>
                        </a:srgbClr>
                      </a:gs>
                      <a:gs pos="100000">
                        <a:srgbClr val="EAEAEA">
                          <a:tint val="40000"/>
                          <a:satMod val="250000"/>
                        </a:srgbClr>
                      </a:gs>
                    </a:gsLst>
                    <a:lin ang="5400000"/>
                  </a:gradFill>
                  <a:latin typeface="BankGothic Lt BT" pitchFamily="34" charset="0"/>
                </a:endParaRPr>
              </a:p>
            </p:txBody>
          </p:sp>
          <p:sp>
            <p:nvSpPr>
              <p:cNvPr id="8" name="Rectangle 7"/>
              <p:cNvSpPr/>
              <p:nvPr/>
            </p:nvSpPr>
            <p:spPr>
              <a:xfrm rot="16200000">
                <a:off x="-1131431" y="2276027"/>
                <a:ext cx="2786082" cy="377118"/>
              </a:xfrm>
              <a:prstGeom prst="rect">
                <a:avLst/>
              </a:prstGeom>
            </p:spPr>
            <p:txBody>
              <a:bodyPr wrap="square">
                <a:spAutoFit/>
                <a:scene3d>
                  <a:camera prst="orthographicFront"/>
                  <a:lightRig rig="glow" dir="tl">
                    <a:rot lat="0" lon="0" rev="5400000"/>
                  </a:lightRig>
                </a:scene3d>
                <a:sp3d contourW="12700">
                  <a:bevelT w="25400" h="25400"/>
                  <a:contourClr>
                    <a:schemeClr val="accent6">
                      <a:shade val="73000"/>
                    </a:schemeClr>
                  </a:contourClr>
                </a:sp3d>
              </a:bodyPr>
              <a:lstStyle/>
              <a:p>
                <a:pPr algn="ctr"/>
                <a:r>
                  <a:rPr lang="fa-IR" sz="1662" b="1" dirty="0">
                    <a:ln w="11430"/>
                    <a:gradFill>
                      <a:gsLst>
                        <a:gs pos="0">
                          <a:srgbClr val="555555">
                            <a:tint val="90000"/>
                            <a:satMod val="120000"/>
                          </a:srgbClr>
                        </a:gs>
                        <a:gs pos="25000">
                          <a:srgbClr val="555555">
                            <a:tint val="93000"/>
                            <a:satMod val="120000"/>
                          </a:srgbClr>
                        </a:gs>
                        <a:gs pos="50000">
                          <a:srgbClr val="555555">
                            <a:shade val="89000"/>
                            <a:satMod val="110000"/>
                          </a:srgbClr>
                        </a:gs>
                        <a:gs pos="75000">
                          <a:srgbClr val="555555">
                            <a:tint val="93000"/>
                            <a:satMod val="120000"/>
                          </a:srgbClr>
                        </a:gs>
                        <a:gs pos="100000">
                          <a:srgbClr val="555555">
                            <a:tint val="90000"/>
                            <a:satMod val="120000"/>
                          </a:srgbClr>
                        </a:gs>
                      </a:gsLst>
                      <a:lin ang="5400000"/>
                    </a:gradFill>
                    <a:effectLst>
                      <a:outerShdw blurRad="80000" dist="40000" dir="5040000" algn="tl">
                        <a:srgbClr val="000000">
                          <a:alpha val="30000"/>
                        </a:srgbClr>
                      </a:outerShdw>
                    </a:effectLst>
                    <a:cs typeface="B Kamran" pitchFamily="2" charset="-78"/>
                  </a:rPr>
                  <a:t>بین الحرمین شیراز</a:t>
                </a:r>
              </a:p>
            </p:txBody>
          </p:sp>
        </p:grpSp>
        <p:pic>
          <p:nvPicPr>
            <p:cNvPr id="235" name="Picture 6" descr="شاهچراغ؛ شیراز؛ عکس از آنوبانینی">
              <a:hlinkClick r:id="rId3"/>
            </p:cNvPr>
            <p:cNvPicPr>
              <a:picLocks noChangeAspect="1" noChangeArrowheads="1"/>
            </p:cNvPicPr>
            <p:nvPr/>
          </p:nvPicPr>
          <p:blipFill>
            <a:blip r:embed="rId4">
              <a:clrChange>
                <a:clrFrom>
                  <a:srgbClr val="03030F"/>
                </a:clrFrom>
                <a:clrTo>
                  <a:srgbClr val="03030F">
                    <a:alpha val="0"/>
                  </a:srgbClr>
                </a:clrTo>
              </a:clrChange>
            </a:blip>
            <a:srcRect/>
            <a:stretch>
              <a:fillRect/>
            </a:stretch>
          </p:blipFill>
          <p:spPr bwMode="auto">
            <a:xfrm>
              <a:off x="7212343" y="285728"/>
              <a:ext cx="1931657" cy="1191187"/>
            </a:xfrm>
            <a:prstGeom prst="rect">
              <a:avLst/>
            </a:prstGeom>
            <a:ln>
              <a:noFill/>
            </a:ln>
            <a:effectLst>
              <a:outerShdw blurRad="50800" dist="38100" dir="2700000" algn="tl" rotWithShape="0">
                <a:prstClr val="black">
                  <a:alpha val="40000"/>
                </a:prstClr>
              </a:outerShdw>
              <a:softEdge rad="63500"/>
            </a:effectLst>
          </p:spPr>
        </p:pic>
        <p:pic>
          <p:nvPicPr>
            <p:cNvPr id="1028" name="Picture 4" descr="E:\baft farsoode\ax\pic\shahchw.jpg"/>
            <p:cNvPicPr>
              <a:picLocks noChangeAspect="1" noChangeArrowheads="1"/>
            </p:cNvPicPr>
            <p:nvPr/>
          </p:nvPicPr>
          <p:blipFill>
            <a:blip r:embed="rId5" cstate="screen">
              <a:clrChange>
                <a:clrFrom>
                  <a:srgbClr val="BEE2FA"/>
                </a:clrFrom>
                <a:clrTo>
                  <a:srgbClr val="BEE2FA">
                    <a:alpha val="0"/>
                  </a:srgbClr>
                </a:clrTo>
              </a:clrChange>
              <a:extLst>
                <a:ext uri="{28A0092B-C50C-407E-A947-70E740481C1C}">
                  <a14:useLocalDpi xmlns:a14="http://schemas.microsoft.com/office/drawing/2010/main"/>
                </a:ext>
              </a:extLst>
            </a:blip>
            <a:srcRect/>
            <a:stretch>
              <a:fillRect/>
            </a:stretch>
          </p:blipFill>
          <p:spPr bwMode="auto">
            <a:xfrm>
              <a:off x="0" y="0"/>
              <a:ext cx="1813436" cy="1464431"/>
            </a:xfrm>
            <a:prstGeom prst="rect">
              <a:avLst/>
            </a:prstGeom>
            <a:ln>
              <a:noFill/>
            </a:ln>
            <a:effectLst>
              <a:outerShdw blurRad="50800" dist="38100" dir="2700000" algn="tl" rotWithShape="0">
                <a:prstClr val="black">
                  <a:alpha val="40000"/>
                </a:prstClr>
              </a:outerShdw>
              <a:softEdge rad="63500"/>
            </a:effectLst>
          </p:spPr>
        </p:pic>
        <p:cxnSp>
          <p:nvCxnSpPr>
            <p:cNvPr id="263" name="Straight Connector 262"/>
            <p:cNvCxnSpPr/>
            <p:nvPr/>
          </p:nvCxnSpPr>
          <p:spPr bwMode="auto">
            <a:xfrm rot="5400000">
              <a:off x="-1535949" y="4179099"/>
              <a:ext cx="4071966" cy="1588"/>
            </a:xfrm>
            <a:prstGeom prst="line">
              <a:avLst/>
            </a:prstGeom>
            <a:ln cmpd="dbl">
              <a:solidFill>
                <a:srgbClr val="D1D1D1"/>
              </a:solidFill>
              <a:prstDash val="solid"/>
              <a:headEnd type="none" w="sm" len="sm"/>
              <a:tailEnd type="none" w="sm" len="sm"/>
            </a:ln>
          </p:spPr>
          <p:style>
            <a:lnRef idx="3">
              <a:schemeClr val="accent1"/>
            </a:lnRef>
            <a:fillRef idx="0">
              <a:schemeClr val="accent1"/>
            </a:fillRef>
            <a:effectRef idx="2">
              <a:schemeClr val="accent1"/>
            </a:effectRef>
            <a:fontRef idx="minor">
              <a:schemeClr val="tx1"/>
            </a:fontRef>
          </p:style>
        </p:cxnSp>
      </p:grpSp>
      <p:sp>
        <p:nvSpPr>
          <p:cNvPr id="25" name="Rectangle 24"/>
          <p:cNvSpPr/>
          <p:nvPr/>
        </p:nvSpPr>
        <p:spPr bwMode="auto">
          <a:xfrm>
            <a:off x="912177" y="1648545"/>
            <a:ext cx="8143932" cy="4154394"/>
          </a:xfrm>
          <a:prstGeom prst="rect">
            <a:avLst/>
          </a:prstGeom>
          <a:solidFill>
            <a:schemeClr val="accent1">
              <a:alpha val="70000"/>
            </a:schemeClr>
          </a:solidFill>
          <a:ln w="12700" cap="sq" cmpd="sng" algn="ctr">
            <a:noFill/>
            <a:prstDash val="solid"/>
            <a:round/>
            <a:headEnd type="none" w="sm" len="sm"/>
            <a:tailEnd type="none" w="sm" len="sm"/>
          </a:ln>
          <a:effectLst>
            <a:softEdge rad="635000"/>
          </a:effectLst>
        </p:spPr>
        <p:txBody>
          <a:bodyPr vert="horz" wrap="square" lIns="84406" tIns="42203" rIns="84406" bIns="42203" numCol="1" rtlCol="1" anchor="t" anchorCtr="0" compatLnSpc="1">
            <a:prstTxWarp prst="textNoShape">
              <a:avLst/>
            </a:prstTxWarp>
          </a:bodyPr>
          <a:lstStyle/>
          <a:p>
            <a:pPr algn="l" rtl="0" fontAlgn="base">
              <a:spcBef>
                <a:spcPct val="0"/>
              </a:spcBef>
              <a:spcAft>
                <a:spcPct val="0"/>
              </a:spcAft>
            </a:pPr>
            <a:endParaRPr kumimoji="1" lang="fa-IR" sz="2215">
              <a:solidFill>
                <a:srgbClr val="000000"/>
              </a:solidFill>
              <a:latin typeface="Times New Roman" pitchFamily="18" charset="0"/>
            </a:endParaRPr>
          </a:p>
        </p:txBody>
      </p:sp>
      <p:sp>
        <p:nvSpPr>
          <p:cNvPr id="266" name="Rectangle 265"/>
          <p:cNvSpPr/>
          <p:nvPr/>
        </p:nvSpPr>
        <p:spPr bwMode="auto">
          <a:xfrm>
            <a:off x="785786" y="1780431"/>
            <a:ext cx="8143932" cy="1318855"/>
          </a:xfrm>
          <a:prstGeom prst="rect">
            <a:avLst/>
          </a:prstGeom>
          <a:solidFill>
            <a:schemeClr val="accent1">
              <a:alpha val="70000"/>
            </a:schemeClr>
          </a:solidFill>
          <a:ln w="12700" cap="sq" cmpd="sng" algn="ctr">
            <a:noFill/>
            <a:prstDash val="solid"/>
            <a:round/>
            <a:headEnd type="none" w="sm" len="sm"/>
            <a:tailEnd type="none" w="sm" len="sm"/>
          </a:ln>
          <a:effectLst>
            <a:softEdge rad="635000"/>
          </a:effectLst>
        </p:spPr>
        <p:txBody>
          <a:bodyPr vert="horz" wrap="square" lIns="84406" tIns="42203" rIns="84406" bIns="42203" numCol="1" rtlCol="1" anchor="t" anchorCtr="0" compatLnSpc="1">
            <a:prstTxWarp prst="textNoShape">
              <a:avLst/>
            </a:prstTxWarp>
          </a:bodyPr>
          <a:lstStyle/>
          <a:p>
            <a:pPr algn="l" rtl="0" fontAlgn="base">
              <a:spcBef>
                <a:spcPct val="0"/>
              </a:spcBef>
              <a:spcAft>
                <a:spcPct val="0"/>
              </a:spcAft>
            </a:pPr>
            <a:endParaRPr kumimoji="1" lang="fa-IR" sz="2215">
              <a:solidFill>
                <a:srgbClr val="000000"/>
              </a:solidFill>
              <a:latin typeface="Times New Roman" pitchFamily="18" charset="0"/>
            </a:endParaRPr>
          </a:p>
        </p:txBody>
      </p:sp>
      <p:sp>
        <p:nvSpPr>
          <p:cNvPr id="15" name="TextBox 14"/>
          <p:cNvSpPr txBox="1"/>
          <p:nvPr/>
        </p:nvSpPr>
        <p:spPr>
          <a:xfrm>
            <a:off x="813267" y="1724588"/>
            <a:ext cx="8110961" cy="765851"/>
          </a:xfrm>
          <a:prstGeom prst="rect">
            <a:avLst/>
          </a:prstGeom>
          <a:noFill/>
        </p:spPr>
        <p:txBody>
          <a:bodyPr wrap="square" rtlCol="1">
            <a:spAutoFit/>
          </a:bodyPr>
          <a:lstStyle/>
          <a:p>
            <a:pPr marL="316531" marR="831187" indent="-316531" algn="just">
              <a:lnSpc>
                <a:spcPct val="150000"/>
              </a:lnSpc>
              <a:spcAft>
                <a:spcPts val="554"/>
              </a:spcAft>
              <a:tabLst>
                <a:tab pos="588513" algn="l"/>
                <a:tab pos="422041" algn="l"/>
              </a:tabLst>
            </a:pPr>
            <a:r>
              <a:rPr lang="fa-IR" sz="1292" b="1" u="sng" dirty="0">
                <a:solidFill>
                  <a:srgbClr val="5F5F5F">
                    <a:lumMod val="50000"/>
                  </a:srgbClr>
                </a:solidFill>
                <a:effectLst>
                  <a:outerShdw blurRad="38100" dist="38100" dir="2700000" algn="tl">
                    <a:srgbClr val="000000">
                      <a:alpha val="43137"/>
                    </a:srgbClr>
                  </a:outerShdw>
                </a:effectLst>
                <a:latin typeface="Times New Roman"/>
                <a:ea typeface="Times New Roman"/>
                <a:cs typeface="B Bardiya" pitchFamily="2" charset="-78"/>
              </a:rPr>
              <a:t>نخست : </a:t>
            </a:r>
            <a:r>
              <a:rPr lang="fa-IR" sz="1292" b="1" dirty="0">
                <a:solidFill>
                  <a:srgbClr val="5F5F5F">
                    <a:lumMod val="50000"/>
                  </a:srgbClr>
                </a:solidFill>
                <a:latin typeface="Times New Roman"/>
                <a:ea typeface="Times New Roman"/>
                <a:cs typeface="B Bardiya" pitchFamily="2" charset="-78"/>
              </a:rPr>
              <a:t>فرسودگی کالبدی- سازه ای: قرارگرفتن بافت بنا در مسیر افت کیفیت </a:t>
            </a:r>
          </a:p>
          <a:p>
            <a:pPr marL="316531" marR="831187" indent="-316531" algn="just">
              <a:lnSpc>
                <a:spcPct val="150000"/>
              </a:lnSpc>
              <a:spcAft>
                <a:spcPts val="554"/>
              </a:spcAft>
              <a:tabLst>
                <a:tab pos="588513" algn="l"/>
                <a:tab pos="422041" algn="l"/>
              </a:tabLst>
            </a:pPr>
            <a:r>
              <a:rPr lang="fa-IR" sz="1292" b="1" u="sng" dirty="0">
                <a:solidFill>
                  <a:srgbClr val="5F5F5F">
                    <a:lumMod val="50000"/>
                  </a:srgbClr>
                </a:solidFill>
                <a:effectLst>
                  <a:outerShdw blurRad="38100" dist="38100" dir="2700000" algn="tl">
                    <a:srgbClr val="000000">
                      <a:alpha val="43137"/>
                    </a:srgbClr>
                  </a:outerShdw>
                </a:effectLst>
                <a:latin typeface="Times New Roman"/>
                <a:ea typeface="Times New Roman"/>
                <a:cs typeface="B Bardiya" pitchFamily="2" charset="-78"/>
              </a:rPr>
              <a:t>دوم :</a:t>
            </a:r>
            <a:r>
              <a:rPr lang="fa-IR" sz="1292" b="1" dirty="0">
                <a:solidFill>
                  <a:srgbClr val="5F5F5F">
                    <a:lumMod val="50000"/>
                  </a:srgbClr>
                </a:solidFill>
                <a:effectLst>
                  <a:outerShdw blurRad="38100" dist="38100" dir="2700000" algn="tl">
                    <a:srgbClr val="000000">
                      <a:alpha val="43137"/>
                    </a:srgbClr>
                  </a:outerShdw>
                </a:effectLst>
                <a:latin typeface="Times New Roman"/>
                <a:ea typeface="Times New Roman"/>
                <a:cs typeface="B Bardiya" pitchFamily="2" charset="-78"/>
              </a:rPr>
              <a:t> </a:t>
            </a:r>
            <a:r>
              <a:rPr lang="fa-IR" sz="1292" b="1" dirty="0">
                <a:solidFill>
                  <a:srgbClr val="5F5F5F">
                    <a:lumMod val="50000"/>
                  </a:srgbClr>
                </a:solidFill>
                <a:latin typeface="Times New Roman"/>
                <a:ea typeface="Times New Roman"/>
                <a:cs typeface="B Bardiya" pitchFamily="2" charset="-78"/>
              </a:rPr>
              <a:t>فرسودگی کارکردی: ممکن است بافت بنا برای کارکردی که به خاطرش طراحی شده است، یا برای استفاده ی جاری مناسب نباشد.</a:t>
            </a:r>
          </a:p>
        </p:txBody>
      </p:sp>
      <p:sp>
        <p:nvSpPr>
          <p:cNvPr id="264" name="Rectangle 263"/>
          <p:cNvSpPr/>
          <p:nvPr/>
        </p:nvSpPr>
        <p:spPr>
          <a:xfrm>
            <a:off x="4699989" y="857232"/>
            <a:ext cx="2755884" cy="490134"/>
          </a:xfrm>
          <a:prstGeom prst="rect">
            <a:avLst/>
          </a:prstGeom>
        </p:spPr>
        <p:txBody>
          <a:bodyPr wrap="none">
            <a:spAutoFit/>
          </a:bodyPr>
          <a:lstStyle/>
          <a:p>
            <a:pPr algn="justLow"/>
            <a:r>
              <a:rPr lang="fa-IR" sz="2585" b="1" dirty="0">
                <a:ln w="12700">
                  <a:solidFill>
                    <a:srgbClr val="000000">
                      <a:satMod val="155000"/>
                    </a:srgbClr>
                  </a:solidFill>
                  <a:prstDash val="solid"/>
                </a:ln>
                <a:blipFill>
                  <a:blip r:embed="rId6"/>
                  <a:tile tx="0" ty="0" sx="100000" sy="100000" flip="none" algn="tl"/>
                </a:blipFill>
                <a:effectLst>
                  <a:outerShdw blurRad="41275" dist="20320" dir="1800000" algn="tl" rotWithShape="0">
                    <a:srgbClr val="000000">
                      <a:alpha val="40000"/>
                    </a:srgbClr>
                  </a:outerShdw>
                  <a:reflection blurRad="6350" stA="60000" endA="900" endPos="60000" dist="29997" dir="5400000" sy="-100000" algn="bl" rotWithShape="0"/>
                </a:effectLst>
                <a:cs typeface="B Aria" pitchFamily="2" charset="-78"/>
              </a:rPr>
              <a:t>دلایل بازسازی بافت منطقه</a:t>
            </a:r>
          </a:p>
        </p:txBody>
      </p:sp>
      <p:graphicFrame>
        <p:nvGraphicFramePr>
          <p:cNvPr id="26" name="Diagram 25"/>
          <p:cNvGraphicFramePr/>
          <p:nvPr/>
        </p:nvGraphicFramePr>
        <p:xfrm>
          <a:off x="2395926" y="1714489"/>
          <a:ext cx="4923692" cy="3008923"/>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graphicFrame>
        <p:nvGraphicFramePr>
          <p:cNvPr id="27" name="Table 26"/>
          <p:cNvGraphicFramePr>
            <a:graphicFrameLocks noGrp="1"/>
          </p:cNvGraphicFramePr>
          <p:nvPr/>
        </p:nvGraphicFramePr>
        <p:xfrm>
          <a:off x="747319" y="3890600"/>
          <a:ext cx="8066998" cy="2351080"/>
        </p:xfrm>
        <a:graphic>
          <a:graphicData uri="http://schemas.openxmlformats.org/drawingml/2006/table">
            <a:tbl>
              <a:tblPr firstRow="1" lastCol="1" bandRow="1">
                <a:tableStyleId>{21E4AEA4-8DFA-4A89-87EB-49C32662AFE0}</a:tableStyleId>
              </a:tblPr>
              <a:tblGrid>
                <a:gridCol w="896333">
                  <a:extLst>
                    <a:ext uri="{9D8B030D-6E8A-4147-A177-3AD203B41FA5}">
                      <a16:colId xmlns="" xmlns:a16="http://schemas.microsoft.com/office/drawing/2014/main" val="20000"/>
                    </a:ext>
                  </a:extLst>
                </a:gridCol>
                <a:gridCol w="1224094">
                  <a:extLst>
                    <a:ext uri="{9D8B030D-6E8A-4147-A177-3AD203B41FA5}">
                      <a16:colId xmlns="" xmlns:a16="http://schemas.microsoft.com/office/drawing/2014/main" val="20001"/>
                    </a:ext>
                  </a:extLst>
                </a:gridCol>
                <a:gridCol w="848171">
                  <a:extLst>
                    <a:ext uri="{9D8B030D-6E8A-4147-A177-3AD203B41FA5}">
                      <a16:colId xmlns="" xmlns:a16="http://schemas.microsoft.com/office/drawing/2014/main" val="20002"/>
                    </a:ext>
                  </a:extLst>
                </a:gridCol>
                <a:gridCol w="989533">
                  <a:extLst>
                    <a:ext uri="{9D8B030D-6E8A-4147-A177-3AD203B41FA5}">
                      <a16:colId xmlns="" xmlns:a16="http://schemas.microsoft.com/office/drawing/2014/main" val="20003"/>
                    </a:ext>
                  </a:extLst>
                </a:gridCol>
                <a:gridCol w="918852">
                  <a:extLst>
                    <a:ext uri="{9D8B030D-6E8A-4147-A177-3AD203B41FA5}">
                      <a16:colId xmlns="" xmlns:a16="http://schemas.microsoft.com/office/drawing/2014/main" val="20004"/>
                    </a:ext>
                  </a:extLst>
                </a:gridCol>
                <a:gridCol w="636128">
                  <a:extLst>
                    <a:ext uri="{9D8B030D-6E8A-4147-A177-3AD203B41FA5}">
                      <a16:colId xmlns="" xmlns:a16="http://schemas.microsoft.com/office/drawing/2014/main" val="20005"/>
                    </a:ext>
                  </a:extLst>
                </a:gridCol>
                <a:gridCol w="918852">
                  <a:extLst>
                    <a:ext uri="{9D8B030D-6E8A-4147-A177-3AD203B41FA5}">
                      <a16:colId xmlns="" xmlns:a16="http://schemas.microsoft.com/office/drawing/2014/main" val="20006"/>
                    </a:ext>
                  </a:extLst>
                </a:gridCol>
                <a:gridCol w="1060214">
                  <a:extLst>
                    <a:ext uri="{9D8B030D-6E8A-4147-A177-3AD203B41FA5}">
                      <a16:colId xmlns="" xmlns:a16="http://schemas.microsoft.com/office/drawing/2014/main" val="20007"/>
                    </a:ext>
                  </a:extLst>
                </a:gridCol>
                <a:gridCol w="574821">
                  <a:extLst>
                    <a:ext uri="{9D8B030D-6E8A-4147-A177-3AD203B41FA5}">
                      <a16:colId xmlns="" xmlns:a16="http://schemas.microsoft.com/office/drawing/2014/main" val="20008"/>
                    </a:ext>
                  </a:extLst>
                </a:gridCol>
              </a:tblGrid>
              <a:tr h="454002">
                <a:tc>
                  <a:txBody>
                    <a:bodyPr/>
                    <a:lstStyle/>
                    <a:p>
                      <a:pPr algn="ctr"/>
                      <a:r>
                        <a:rPr lang="fa-IR" sz="1000" dirty="0">
                          <a:effectLst>
                            <a:outerShdw blurRad="38100" dist="38100" dir="2700000" algn="tl">
                              <a:srgbClr val="000000">
                                <a:alpha val="43137"/>
                              </a:srgbClr>
                            </a:outerShdw>
                          </a:effectLst>
                          <a:cs typeface="B Bardiya" pitchFamily="2" charset="-78"/>
                        </a:rPr>
                        <a:t>مقیاس </a:t>
                      </a:r>
                      <a:endParaRPr lang="en-US" sz="1000" b="1" dirty="0">
                        <a:effectLst>
                          <a:outerShdw blurRad="38100" dist="38100" dir="2700000" algn="tl">
                            <a:srgbClr val="000000">
                              <a:alpha val="43137"/>
                            </a:srgbClr>
                          </a:outerShdw>
                        </a:effectLst>
                        <a:cs typeface="B Bardiya" pitchFamily="2" charset="-78"/>
                      </a:endParaRPr>
                    </a:p>
                  </a:txBody>
                  <a:tcPr marL="84406" marR="84406" marT="42203" marB="42203" anchor="ctr">
                    <a:cell3D prstMaterial="dkEdge">
                      <a:bevel prst="slope"/>
                      <a:lightRig rig="flood" dir="t"/>
                    </a:cell3D>
                  </a:tcPr>
                </a:tc>
                <a:tc>
                  <a:txBody>
                    <a:bodyPr/>
                    <a:lstStyle/>
                    <a:p>
                      <a:pPr algn="ctr"/>
                      <a:r>
                        <a:rPr lang="fa-IR" sz="1000" dirty="0">
                          <a:effectLst>
                            <a:outerShdw blurRad="38100" dist="38100" dir="2700000" algn="tl">
                              <a:srgbClr val="000000">
                                <a:alpha val="43137"/>
                              </a:srgbClr>
                            </a:outerShdw>
                          </a:effectLst>
                          <a:cs typeface="B Bardiya" pitchFamily="2" charset="-78"/>
                        </a:rPr>
                        <a:t>نحوه استفاده از زمین و بنا</a:t>
                      </a:r>
                      <a:endParaRPr lang="en-US" sz="1000" b="1" dirty="0">
                        <a:effectLst>
                          <a:outerShdw blurRad="38100" dist="38100" dir="2700000" algn="tl">
                            <a:srgbClr val="000000">
                              <a:alpha val="43137"/>
                            </a:srgbClr>
                          </a:outerShdw>
                        </a:effectLst>
                        <a:cs typeface="B Bardiya" pitchFamily="2" charset="-78"/>
                      </a:endParaRPr>
                    </a:p>
                  </a:txBody>
                  <a:tcPr marL="84406" marR="84406" marT="42203" marB="42203" anchor="ctr">
                    <a:cell3D prstMaterial="dkEdge">
                      <a:bevel prst="slope"/>
                      <a:lightRig rig="flood" dir="t"/>
                    </a:cell3D>
                  </a:tcPr>
                </a:tc>
                <a:tc>
                  <a:txBody>
                    <a:bodyPr/>
                    <a:lstStyle/>
                    <a:p>
                      <a:pPr algn="ctr"/>
                      <a:r>
                        <a:rPr lang="fa-IR" sz="1000" dirty="0">
                          <a:effectLst>
                            <a:outerShdw blurRad="38100" dist="38100" dir="2700000" algn="tl">
                              <a:srgbClr val="000000">
                                <a:alpha val="43137"/>
                              </a:srgbClr>
                            </a:outerShdw>
                          </a:effectLst>
                          <a:cs typeface="B Bardiya" pitchFamily="2" charset="-78"/>
                        </a:rPr>
                        <a:t>نوع</a:t>
                      </a:r>
                      <a:r>
                        <a:rPr lang="fa-IR" sz="1000" baseline="0" dirty="0">
                          <a:effectLst>
                            <a:outerShdw blurRad="38100" dist="38100" dir="2700000" algn="tl">
                              <a:srgbClr val="000000">
                                <a:alpha val="43137"/>
                              </a:srgbClr>
                            </a:outerShdw>
                          </a:effectLst>
                          <a:cs typeface="B Bardiya" pitchFamily="2" charset="-78"/>
                        </a:rPr>
                        <a:t> طرح</a:t>
                      </a:r>
                      <a:endParaRPr lang="en-US" sz="1000" b="1" dirty="0">
                        <a:effectLst>
                          <a:outerShdw blurRad="38100" dist="38100" dir="2700000" algn="tl">
                            <a:srgbClr val="000000">
                              <a:alpha val="43137"/>
                            </a:srgbClr>
                          </a:outerShdw>
                        </a:effectLst>
                        <a:cs typeface="B Bardiya" pitchFamily="2" charset="-78"/>
                      </a:endParaRPr>
                    </a:p>
                  </a:txBody>
                  <a:tcPr marL="84406" marR="84406" marT="42203" marB="42203" anchor="ctr">
                    <a:cell3D prstMaterial="dkEdge">
                      <a:bevel prst="slope"/>
                      <a:lightRig rig="flood" dir="t"/>
                    </a:cell3D>
                  </a:tcPr>
                </a:tc>
                <a:tc>
                  <a:txBody>
                    <a:bodyPr/>
                    <a:lstStyle/>
                    <a:p>
                      <a:pPr algn="ctr"/>
                      <a:r>
                        <a:rPr lang="fa-IR" sz="1000" dirty="0">
                          <a:effectLst>
                            <a:outerShdw blurRad="38100" dist="38100" dir="2700000" algn="tl">
                              <a:srgbClr val="000000">
                                <a:alpha val="43137"/>
                              </a:srgbClr>
                            </a:outerShdw>
                          </a:effectLst>
                          <a:cs typeface="B Bardiya" pitchFamily="2" charset="-78"/>
                        </a:rPr>
                        <a:t>مدت زمان اقدام </a:t>
                      </a:r>
                      <a:endParaRPr lang="en-US" sz="1000" b="1" dirty="0">
                        <a:effectLst>
                          <a:outerShdw blurRad="38100" dist="38100" dir="2700000" algn="tl">
                            <a:srgbClr val="000000">
                              <a:alpha val="43137"/>
                            </a:srgbClr>
                          </a:outerShdw>
                        </a:effectLst>
                        <a:cs typeface="B Bardiya" pitchFamily="2" charset="-78"/>
                      </a:endParaRPr>
                    </a:p>
                  </a:txBody>
                  <a:tcPr marL="84406" marR="84406" marT="42203" marB="42203" anchor="ctr">
                    <a:cell3D prstMaterial="dkEdge">
                      <a:bevel prst="slope"/>
                      <a:lightRig rig="flood" dir="t"/>
                    </a:cell3D>
                  </a:tcPr>
                </a:tc>
                <a:tc>
                  <a:txBody>
                    <a:bodyPr/>
                    <a:lstStyle/>
                    <a:p>
                      <a:pPr algn="ctr"/>
                      <a:r>
                        <a:rPr lang="fa-IR" sz="1000" dirty="0">
                          <a:effectLst>
                            <a:outerShdw blurRad="38100" dist="38100" dir="2700000" algn="tl">
                              <a:srgbClr val="000000">
                                <a:alpha val="43137"/>
                              </a:srgbClr>
                            </a:outerShdw>
                          </a:effectLst>
                          <a:cs typeface="B Bardiya" pitchFamily="2" charset="-78"/>
                        </a:rPr>
                        <a:t>نوع اقدام</a:t>
                      </a:r>
                      <a:endParaRPr lang="en-US" sz="1000" b="1" dirty="0">
                        <a:effectLst>
                          <a:outerShdw blurRad="38100" dist="38100" dir="2700000" algn="tl">
                            <a:srgbClr val="000000">
                              <a:alpha val="43137"/>
                            </a:srgbClr>
                          </a:outerShdw>
                        </a:effectLst>
                        <a:cs typeface="B Bardiya" pitchFamily="2" charset="-78"/>
                      </a:endParaRPr>
                    </a:p>
                  </a:txBody>
                  <a:tcPr marL="84406" marR="84406" marT="42203" marB="42203" anchor="ctr">
                    <a:cell3D prstMaterial="dkEdge">
                      <a:bevel prst="slope"/>
                      <a:lightRig rig="flood" dir="t"/>
                    </a:cell3D>
                  </a:tcPr>
                </a:tc>
                <a:tc>
                  <a:txBody>
                    <a:bodyPr/>
                    <a:lstStyle/>
                    <a:p>
                      <a:pPr algn="ctr"/>
                      <a:r>
                        <a:rPr lang="fa-IR" sz="1000" dirty="0">
                          <a:effectLst>
                            <a:outerShdw blurRad="38100" dist="38100" dir="2700000" algn="tl">
                              <a:srgbClr val="000000">
                                <a:alpha val="43137"/>
                              </a:srgbClr>
                            </a:outerShdw>
                          </a:effectLst>
                          <a:cs typeface="B Bardiya" pitchFamily="2" charset="-78"/>
                        </a:rPr>
                        <a:t>نوع مرمت</a:t>
                      </a:r>
                      <a:endParaRPr lang="en-US" sz="1000" b="1" dirty="0">
                        <a:effectLst>
                          <a:outerShdw blurRad="38100" dist="38100" dir="2700000" algn="tl">
                            <a:srgbClr val="000000">
                              <a:alpha val="43137"/>
                            </a:srgbClr>
                          </a:outerShdw>
                        </a:effectLst>
                        <a:cs typeface="B Bardiya" pitchFamily="2" charset="-78"/>
                      </a:endParaRPr>
                    </a:p>
                  </a:txBody>
                  <a:tcPr marL="84406" marR="84406" marT="42203" marB="42203" anchor="ctr">
                    <a:cell3D prstMaterial="dkEdge">
                      <a:bevel prst="slope"/>
                      <a:lightRig rig="flood" dir="t"/>
                    </a:cell3D>
                  </a:tcPr>
                </a:tc>
                <a:tc>
                  <a:txBody>
                    <a:bodyPr/>
                    <a:lstStyle/>
                    <a:p>
                      <a:pPr algn="ctr"/>
                      <a:r>
                        <a:rPr lang="fa-IR" sz="1000" dirty="0">
                          <a:effectLst>
                            <a:outerShdw blurRad="38100" dist="38100" dir="2700000" algn="tl">
                              <a:srgbClr val="000000">
                                <a:alpha val="43137"/>
                              </a:srgbClr>
                            </a:outerShdw>
                          </a:effectLst>
                          <a:cs typeface="B Bardiya" pitchFamily="2" charset="-78"/>
                        </a:rPr>
                        <a:t>نوع فرسودگی فضای شهری </a:t>
                      </a:r>
                      <a:endParaRPr lang="en-US" sz="1000" b="1" dirty="0">
                        <a:effectLst>
                          <a:outerShdw blurRad="38100" dist="38100" dir="2700000" algn="tl">
                            <a:srgbClr val="000000">
                              <a:alpha val="43137"/>
                            </a:srgbClr>
                          </a:outerShdw>
                        </a:effectLst>
                        <a:cs typeface="B Bardiya" pitchFamily="2" charset="-78"/>
                      </a:endParaRPr>
                    </a:p>
                  </a:txBody>
                  <a:tcPr marL="84406" marR="84406" marT="42203" marB="42203" anchor="ctr">
                    <a:cell3D prstMaterial="dkEdge">
                      <a:bevel prst="slope"/>
                      <a:lightRig rig="flood" dir="t"/>
                    </a:cell3D>
                  </a:tcPr>
                </a:tc>
                <a:tc>
                  <a:txBody>
                    <a:bodyPr/>
                    <a:lstStyle/>
                    <a:p>
                      <a:pPr algn="ctr"/>
                      <a:r>
                        <a:rPr lang="fa-IR" sz="1000" dirty="0">
                          <a:effectLst>
                            <a:outerShdw blurRad="38100" dist="38100" dir="2700000" algn="tl">
                              <a:srgbClr val="000000">
                                <a:alpha val="43137"/>
                              </a:srgbClr>
                            </a:outerShdw>
                          </a:effectLst>
                          <a:cs typeface="B Bardiya" pitchFamily="2" charset="-78"/>
                        </a:rPr>
                        <a:t>میزان فرسودگی</a:t>
                      </a:r>
                      <a:r>
                        <a:rPr lang="fa-IR" sz="1000" baseline="0" dirty="0">
                          <a:effectLst>
                            <a:outerShdw blurRad="38100" dist="38100" dir="2700000" algn="tl">
                              <a:srgbClr val="000000">
                                <a:alpha val="43137"/>
                              </a:srgbClr>
                            </a:outerShdw>
                          </a:effectLst>
                          <a:cs typeface="B Bardiya" pitchFamily="2" charset="-78"/>
                        </a:rPr>
                        <a:t> فضای شهری </a:t>
                      </a:r>
                      <a:endParaRPr lang="en-US" sz="1000" b="1" dirty="0">
                        <a:effectLst>
                          <a:outerShdw blurRad="38100" dist="38100" dir="2700000" algn="tl">
                            <a:srgbClr val="000000">
                              <a:alpha val="43137"/>
                            </a:srgbClr>
                          </a:outerShdw>
                        </a:effectLst>
                        <a:cs typeface="B Bardiya" pitchFamily="2" charset="-78"/>
                      </a:endParaRPr>
                    </a:p>
                  </a:txBody>
                  <a:tcPr marL="84406" marR="84406" marT="42203" marB="42203" anchor="ctr">
                    <a:cell3D prstMaterial="dkEdge">
                      <a:bevel prst="slope"/>
                      <a:lightRig rig="flood" dir="t"/>
                    </a:cell3D>
                  </a:tcPr>
                </a:tc>
                <a:tc>
                  <a:txBody>
                    <a:bodyPr/>
                    <a:lstStyle/>
                    <a:p>
                      <a:pPr algn="ctr"/>
                      <a:r>
                        <a:rPr lang="fa-IR" sz="1000" dirty="0">
                          <a:effectLst>
                            <a:outerShdw blurRad="38100" dist="38100" dir="2700000" algn="tl">
                              <a:srgbClr val="000000">
                                <a:alpha val="43137"/>
                              </a:srgbClr>
                            </a:outerShdw>
                          </a:effectLst>
                          <a:cs typeface="B Bardiya" pitchFamily="2" charset="-78"/>
                        </a:rPr>
                        <a:t>معادله</a:t>
                      </a:r>
                      <a:endParaRPr lang="en-US" sz="1000" b="1" dirty="0">
                        <a:effectLst>
                          <a:outerShdw blurRad="38100" dist="38100" dir="2700000" algn="tl">
                            <a:srgbClr val="000000">
                              <a:alpha val="43137"/>
                            </a:srgbClr>
                          </a:outerShdw>
                        </a:effectLst>
                        <a:cs typeface="B Bardiya" pitchFamily="2" charset="-78"/>
                      </a:endParaRPr>
                    </a:p>
                  </a:txBody>
                  <a:tcPr marL="84406" marR="84406" marT="42203" marB="42203" anchor="ctr">
                    <a:cell3D prstMaterial="dkEdge">
                      <a:bevel prst="slope"/>
                      <a:lightRig rig="flood" dir="t"/>
                    </a:cell3D>
                  </a:tcPr>
                </a:tc>
                <a:extLst>
                  <a:ext uri="{0D108BD9-81ED-4DB2-BD59-A6C34878D82A}">
                    <a16:rowId xmlns="" xmlns:a16="http://schemas.microsoft.com/office/drawing/2014/main" val="10000"/>
                  </a:ext>
                </a:extLst>
              </a:tr>
              <a:tr h="632359">
                <a:tc>
                  <a:txBody>
                    <a:bodyPr/>
                    <a:lstStyle/>
                    <a:p>
                      <a:pPr algn="ctr"/>
                      <a:r>
                        <a:rPr lang="fa-IR" sz="1000" dirty="0">
                          <a:cs typeface="B Bardiya" pitchFamily="2" charset="-78"/>
                        </a:rPr>
                        <a:t>در حد زیر محله و کوی</a:t>
                      </a:r>
                      <a:endParaRPr lang="en-US" sz="1000" b="1" dirty="0">
                        <a:cs typeface="B Bardiya" pitchFamily="2" charset="-78"/>
                      </a:endParaRPr>
                    </a:p>
                  </a:txBody>
                  <a:tcPr marL="84406" marR="84406" marT="42203" marB="42203" anchor="ctr">
                    <a:cell3D prstMaterial="dkEdge">
                      <a:bevel prst="slope"/>
                      <a:lightRig rig="flood" dir="t"/>
                    </a:cell3D>
                  </a:tcPr>
                </a:tc>
                <a:tc>
                  <a:txBody>
                    <a:bodyPr/>
                    <a:lstStyle/>
                    <a:p>
                      <a:pPr algn="ctr"/>
                      <a:r>
                        <a:rPr lang="fa-IR" sz="1000" dirty="0">
                          <a:cs typeface="B Bardiya" pitchFamily="2" charset="-78"/>
                        </a:rPr>
                        <a:t>تغییر</a:t>
                      </a:r>
                      <a:r>
                        <a:rPr lang="fa-IR" sz="1000" baseline="0" dirty="0">
                          <a:cs typeface="B Bardiya" pitchFamily="2" charset="-78"/>
                        </a:rPr>
                        <a:t> ؛تدقیق کاربری؛تاکید بر شکل (بنا)</a:t>
                      </a:r>
                      <a:endParaRPr lang="en-US" sz="1000" b="1" dirty="0">
                        <a:cs typeface="B Bardiya" pitchFamily="2" charset="-78"/>
                      </a:endParaRPr>
                    </a:p>
                  </a:txBody>
                  <a:tcPr marL="84406" marR="84406" marT="42203" marB="42203" anchor="ctr">
                    <a:cell3D prstMaterial="dkEdge">
                      <a:bevel prst="slope"/>
                      <a:lightRig rig="flood" dir="t"/>
                    </a:cell3D>
                  </a:tcPr>
                </a:tc>
                <a:tc>
                  <a:txBody>
                    <a:bodyPr/>
                    <a:lstStyle/>
                    <a:p>
                      <a:pPr algn="ctr"/>
                      <a:r>
                        <a:rPr lang="fa-IR" sz="1000" dirty="0">
                          <a:cs typeface="B Bardiya" pitchFamily="2" charset="-78"/>
                        </a:rPr>
                        <a:t>اجرایی</a:t>
                      </a:r>
                      <a:endParaRPr lang="en-US" sz="1000" b="1" dirty="0">
                        <a:cs typeface="B Bardiya" pitchFamily="2" charset="-78"/>
                      </a:endParaRPr>
                    </a:p>
                  </a:txBody>
                  <a:tcPr marL="84406" marR="84406" marT="42203" marB="42203" anchor="ctr">
                    <a:cell3D prstMaterial="dkEdge">
                      <a:bevel prst="slope"/>
                      <a:lightRig rig="flood" dir="t"/>
                    </a:cell3D>
                  </a:tcPr>
                </a:tc>
                <a:tc>
                  <a:txBody>
                    <a:bodyPr/>
                    <a:lstStyle/>
                    <a:p>
                      <a:pPr algn="ctr"/>
                      <a:r>
                        <a:rPr lang="fa-IR" sz="1000" dirty="0">
                          <a:cs typeface="B Bardiya" pitchFamily="2" charset="-78"/>
                        </a:rPr>
                        <a:t>کوتاه مدت </a:t>
                      </a:r>
                    </a:p>
                    <a:p>
                      <a:pPr algn="ctr"/>
                      <a:r>
                        <a:rPr lang="fa-IR" sz="1000" dirty="0">
                          <a:cs typeface="B Bardiya" pitchFamily="2" charset="-78"/>
                        </a:rPr>
                        <a:t>(0 تا 5 سال )</a:t>
                      </a:r>
                      <a:endParaRPr lang="en-US" sz="1000" b="1" dirty="0">
                        <a:cs typeface="B Bardiya" pitchFamily="2" charset="-78"/>
                      </a:endParaRPr>
                    </a:p>
                  </a:txBody>
                  <a:tcPr marL="84406" marR="84406" marT="42203" marB="42203" anchor="ctr">
                    <a:cell3D prstMaterial="dkEdge">
                      <a:bevel prst="slope"/>
                      <a:lightRig rig="flood" dir="t"/>
                    </a:cell3D>
                  </a:tcPr>
                </a:tc>
                <a:tc>
                  <a:txBody>
                    <a:bodyPr/>
                    <a:lstStyle/>
                    <a:p>
                      <a:pPr algn="ctr"/>
                      <a:r>
                        <a:rPr lang="fa-IR" sz="1000" dirty="0">
                          <a:cs typeface="B Bardiya" pitchFamily="2" charset="-78"/>
                        </a:rPr>
                        <a:t>ابقا</a:t>
                      </a:r>
                      <a:endParaRPr lang="en-US" sz="1000" b="1" dirty="0">
                        <a:cs typeface="B Bardiya" pitchFamily="2" charset="-78"/>
                      </a:endParaRPr>
                    </a:p>
                  </a:txBody>
                  <a:tcPr marL="84406" marR="84406" marT="42203" marB="42203" anchor="ctr">
                    <a:cell3D prstMaterial="dkEdge">
                      <a:bevel prst="slope"/>
                      <a:lightRig rig="flood" dir="t"/>
                    </a:cell3D>
                  </a:tcPr>
                </a:tc>
                <a:tc>
                  <a:txBody>
                    <a:bodyPr/>
                    <a:lstStyle/>
                    <a:p>
                      <a:pPr algn="ctr"/>
                      <a:r>
                        <a:rPr lang="fa-IR" sz="1000" kern="1200" dirty="0">
                          <a:cs typeface="B Bardiya" pitchFamily="2" charset="-78"/>
                        </a:rPr>
                        <a:t>بهسازی</a:t>
                      </a:r>
                      <a:endParaRPr lang="en-US" sz="1000" b="1" kern="1200" dirty="0">
                        <a:solidFill>
                          <a:schemeClr val="dk1"/>
                        </a:solidFill>
                        <a:latin typeface="+mn-lt"/>
                        <a:ea typeface="+mn-ea"/>
                        <a:cs typeface="B Bardiya" pitchFamily="2" charset="-78"/>
                      </a:endParaRPr>
                    </a:p>
                  </a:txBody>
                  <a:tcPr marL="84406" marR="84406" marT="42203" marB="42203" anchor="ctr">
                    <a:cell3D prstMaterial="dkEdge">
                      <a:bevel prst="slope"/>
                      <a:lightRig rig="flood" dir="t"/>
                    </a:cell3D>
                  </a:tcPr>
                </a:tc>
                <a:tc>
                  <a:txBody>
                    <a:bodyPr/>
                    <a:lstStyle/>
                    <a:p>
                      <a:pPr algn="ctr"/>
                      <a:r>
                        <a:rPr lang="fa-IR" sz="1000" dirty="0">
                          <a:cs typeface="B Bardiya" pitchFamily="2" charset="-78"/>
                        </a:rPr>
                        <a:t>فعالیت </a:t>
                      </a:r>
                      <a:endParaRPr lang="en-US" sz="1000" b="1" dirty="0">
                        <a:cs typeface="B Bardiya" pitchFamily="2" charset="-78"/>
                      </a:endParaRPr>
                    </a:p>
                  </a:txBody>
                  <a:tcPr marL="84406" marR="84406" marT="42203" marB="42203" anchor="ctr">
                    <a:cell3D prstMaterial="dkEdge">
                      <a:bevel prst="slope"/>
                      <a:lightRig rig="flood" dir="t"/>
                    </a:cell3D>
                  </a:tcPr>
                </a:tc>
                <a:tc>
                  <a:txBody>
                    <a:bodyPr/>
                    <a:lstStyle/>
                    <a:p>
                      <a:pPr algn="ctr"/>
                      <a:r>
                        <a:rPr lang="fa-IR" sz="1000" dirty="0">
                          <a:cs typeface="B Bardiya" pitchFamily="2" charset="-78"/>
                        </a:rPr>
                        <a:t>فرسودگی</a:t>
                      </a:r>
                      <a:r>
                        <a:rPr lang="fa-IR" sz="1000" baseline="0" dirty="0">
                          <a:cs typeface="B Bardiya" pitchFamily="2" charset="-78"/>
                        </a:rPr>
                        <a:t> نسبی فضای شهری</a:t>
                      </a:r>
                      <a:endParaRPr lang="en-US" sz="1000" b="1" dirty="0">
                        <a:cs typeface="B Bardiya" pitchFamily="2" charset="-78"/>
                      </a:endParaRPr>
                    </a:p>
                  </a:txBody>
                  <a:tcPr marL="84406" marR="84406" marT="42203" marB="42203" anchor="ctr">
                    <a:cell3D prstMaterial="dkEdge">
                      <a:bevel prst="slope"/>
                      <a:lightRig rig="flood" dir="t"/>
                    </a:cell3D>
                  </a:tcPr>
                </a:tc>
                <a:tc>
                  <a:txBody>
                    <a:bodyPr/>
                    <a:lstStyle/>
                    <a:p>
                      <a:pPr algn="ctr"/>
                      <a:r>
                        <a:rPr lang="fa-IR" sz="1000" dirty="0">
                          <a:effectLst>
                            <a:outerShdw blurRad="38100" dist="38100" dir="2700000" algn="tl">
                              <a:srgbClr val="000000">
                                <a:alpha val="43137"/>
                              </a:srgbClr>
                            </a:outerShdw>
                          </a:effectLst>
                          <a:cs typeface="B Bardiya" pitchFamily="2" charset="-78"/>
                        </a:rPr>
                        <a:t>اول </a:t>
                      </a:r>
                      <a:endParaRPr lang="en-US" sz="1000" b="1" dirty="0">
                        <a:effectLst>
                          <a:outerShdw blurRad="38100" dist="38100" dir="2700000" algn="tl">
                            <a:srgbClr val="000000">
                              <a:alpha val="43137"/>
                            </a:srgbClr>
                          </a:outerShdw>
                        </a:effectLst>
                        <a:cs typeface="B Bardiya" pitchFamily="2" charset="-78"/>
                      </a:endParaRPr>
                    </a:p>
                  </a:txBody>
                  <a:tcPr marL="84406" marR="84406" marT="42203" marB="42203" anchor="ctr">
                    <a:cell3D prstMaterial="dkEdge">
                      <a:bevel prst="slope"/>
                      <a:lightRig rig="flood" dir="t"/>
                    </a:cell3D>
                  </a:tcPr>
                </a:tc>
                <a:extLst>
                  <a:ext uri="{0D108BD9-81ED-4DB2-BD59-A6C34878D82A}">
                    <a16:rowId xmlns="" xmlns:a16="http://schemas.microsoft.com/office/drawing/2014/main" val="10001"/>
                  </a:ext>
                </a:extLst>
              </a:tr>
              <a:tr h="632359">
                <a:tc>
                  <a:txBody>
                    <a:bodyPr/>
                    <a:lstStyle/>
                    <a:p>
                      <a:pPr algn="ctr"/>
                      <a:r>
                        <a:rPr lang="fa-IR" sz="1000" dirty="0">
                          <a:cs typeface="B Bardiya" pitchFamily="2" charset="-78"/>
                        </a:rPr>
                        <a:t>در حد محله و برزن </a:t>
                      </a:r>
                      <a:endParaRPr lang="en-US" sz="1000" b="1" dirty="0">
                        <a:cs typeface="B Bardiya" pitchFamily="2" charset="-78"/>
                      </a:endParaRPr>
                    </a:p>
                  </a:txBody>
                  <a:tcPr marL="84406" marR="84406" marT="42203" marB="42203" anchor="ctr">
                    <a:cell3D prstMaterial="dkEdge">
                      <a:bevel prst="slope"/>
                      <a:lightRig rig="flood" dir="t"/>
                    </a:cell3D>
                  </a:tcPr>
                </a:tc>
                <a:tc>
                  <a:txBody>
                    <a:bodyPr/>
                    <a:lstStyle/>
                    <a:p>
                      <a:pPr algn="ctr"/>
                      <a:r>
                        <a:rPr lang="fa-IR" sz="1000" dirty="0">
                          <a:cs typeface="B Bardiya" pitchFamily="2" charset="-78"/>
                        </a:rPr>
                        <a:t>تاکید بر کاربری تغییر</a:t>
                      </a:r>
                      <a:r>
                        <a:rPr lang="fa-IR" sz="1000" baseline="0" dirty="0">
                          <a:cs typeface="B Bardiya" pitchFamily="2" charset="-78"/>
                        </a:rPr>
                        <a:t> در شکل (بنا ) </a:t>
                      </a:r>
                      <a:endParaRPr lang="en-US" sz="1000" b="1" dirty="0">
                        <a:cs typeface="B Bardiya" pitchFamily="2" charset="-78"/>
                      </a:endParaRPr>
                    </a:p>
                  </a:txBody>
                  <a:tcPr marL="84406" marR="84406" marT="42203" marB="42203" anchor="ctr">
                    <a:cell3D prstMaterial="dkEdge">
                      <a:bevel prst="slope"/>
                      <a:lightRig rig="flood" dir="t"/>
                    </a:cell3D>
                  </a:tcPr>
                </a:tc>
                <a:tc>
                  <a:txBody>
                    <a:bodyPr/>
                    <a:lstStyle/>
                    <a:p>
                      <a:pPr algn="ctr"/>
                      <a:r>
                        <a:rPr lang="fa-IR" sz="1000" dirty="0">
                          <a:cs typeface="B Bardiya" pitchFamily="2" charset="-78"/>
                        </a:rPr>
                        <a:t>طراحی</a:t>
                      </a:r>
                      <a:endParaRPr lang="en-US" sz="1000" b="1" dirty="0">
                        <a:cs typeface="B Bardiya" pitchFamily="2" charset="-78"/>
                      </a:endParaRPr>
                    </a:p>
                  </a:txBody>
                  <a:tcPr marL="84406" marR="84406" marT="42203" marB="42203" anchor="ctr">
                    <a:cell3D prstMaterial="dkEdge">
                      <a:bevel prst="slope"/>
                      <a:lightRig rig="flood" dir="t"/>
                    </a:cell3D>
                  </a:tcPr>
                </a:tc>
                <a:tc>
                  <a:txBody>
                    <a:bodyPr/>
                    <a:lstStyle/>
                    <a:p>
                      <a:pPr algn="ctr"/>
                      <a:r>
                        <a:rPr lang="fa-IR" sz="1000" dirty="0">
                          <a:cs typeface="B Bardiya" pitchFamily="2" charset="-78"/>
                        </a:rPr>
                        <a:t>میان مدت </a:t>
                      </a:r>
                    </a:p>
                    <a:p>
                      <a:pPr algn="ctr"/>
                      <a:r>
                        <a:rPr lang="fa-IR" sz="1000" dirty="0">
                          <a:cs typeface="B Bardiya" pitchFamily="2" charset="-78"/>
                        </a:rPr>
                        <a:t>(0 تا 15 سال )</a:t>
                      </a:r>
                      <a:endParaRPr lang="en-US" sz="1000" b="1" dirty="0">
                        <a:cs typeface="B Bardiya" pitchFamily="2" charset="-78"/>
                      </a:endParaRPr>
                    </a:p>
                  </a:txBody>
                  <a:tcPr marL="84406" marR="84406" marT="42203" marB="42203" anchor="ctr">
                    <a:cell3D prstMaterial="dkEdge">
                      <a:bevel prst="slope"/>
                      <a:lightRig rig="flood" dir="t"/>
                    </a:cell3D>
                  </a:tcPr>
                </a:tc>
                <a:tc>
                  <a:txBody>
                    <a:bodyPr/>
                    <a:lstStyle/>
                    <a:p>
                      <a:pPr algn="ctr"/>
                      <a:r>
                        <a:rPr lang="fa-IR" sz="1000" dirty="0">
                          <a:cs typeface="B Bardiya" pitchFamily="2" charset="-78"/>
                        </a:rPr>
                        <a:t>احیا</a:t>
                      </a:r>
                      <a:endParaRPr lang="en-US" sz="1000" b="1" dirty="0">
                        <a:cs typeface="B Bardiya" pitchFamily="2" charset="-78"/>
                      </a:endParaRPr>
                    </a:p>
                  </a:txBody>
                  <a:tcPr marL="84406" marR="84406" marT="42203" marB="42203" anchor="ctr">
                    <a:cell3D prstMaterial="dkEdge">
                      <a:bevel prst="slope"/>
                      <a:lightRig rig="flood" dir="t"/>
                    </a:cell3D>
                  </a:tcPr>
                </a:tc>
                <a:tc>
                  <a:txBody>
                    <a:bodyPr/>
                    <a:lstStyle/>
                    <a:p>
                      <a:pPr algn="ctr"/>
                      <a:r>
                        <a:rPr lang="fa-IR" sz="1000" dirty="0">
                          <a:cs typeface="B Bardiya" pitchFamily="2" charset="-78"/>
                        </a:rPr>
                        <a:t>نوسازی</a:t>
                      </a:r>
                      <a:endParaRPr lang="en-US" sz="1000" b="1" dirty="0">
                        <a:cs typeface="B Bardiya" pitchFamily="2" charset="-78"/>
                      </a:endParaRPr>
                    </a:p>
                  </a:txBody>
                  <a:tcPr marL="84406" marR="84406" marT="42203" marB="42203" anchor="ctr">
                    <a:cell3D prstMaterial="dkEdge">
                      <a:bevel prst="slope"/>
                      <a:lightRig rig="flood" dir="t"/>
                    </a:cell3D>
                  </a:tcPr>
                </a:tc>
                <a:tc>
                  <a:txBody>
                    <a:bodyPr/>
                    <a:lstStyle/>
                    <a:p>
                      <a:pPr algn="ctr"/>
                      <a:r>
                        <a:rPr lang="fa-IR" sz="1000" dirty="0">
                          <a:cs typeface="B Bardiya" pitchFamily="2" charset="-78"/>
                        </a:rPr>
                        <a:t>کالبدی (شکل )</a:t>
                      </a:r>
                      <a:endParaRPr lang="en-US" sz="1000" b="1" dirty="0">
                        <a:cs typeface="B Bardiya" pitchFamily="2" charset="-78"/>
                      </a:endParaRPr>
                    </a:p>
                  </a:txBody>
                  <a:tcPr marL="84406" marR="84406" marT="42203" marB="42203" anchor="ctr">
                    <a:cell3D prstMaterial="dkEdge">
                      <a:bevel prst="slope"/>
                      <a:lightRig rig="flood" dir="t"/>
                    </a:cell3D>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r>
                        <a:rPr lang="fa-IR" sz="1000" dirty="0">
                          <a:cs typeface="B Bardiya" pitchFamily="2" charset="-78"/>
                        </a:rPr>
                        <a:t>فرسودگی</a:t>
                      </a:r>
                      <a:r>
                        <a:rPr lang="fa-IR" sz="1000" baseline="0" dirty="0">
                          <a:cs typeface="B Bardiya" pitchFamily="2" charset="-78"/>
                        </a:rPr>
                        <a:t> نسبی فضای شهری</a:t>
                      </a:r>
                      <a:endParaRPr lang="en-US" sz="1000" dirty="0">
                        <a:cs typeface="B Bardiya" pitchFamily="2" charset="-78"/>
                      </a:endParaRPr>
                    </a:p>
                    <a:p>
                      <a:pPr algn="ctr"/>
                      <a:endParaRPr lang="en-US" sz="1000" b="1" dirty="0">
                        <a:cs typeface="B Bardiya" pitchFamily="2" charset="-78"/>
                      </a:endParaRPr>
                    </a:p>
                  </a:txBody>
                  <a:tcPr marL="84406" marR="84406" marT="42203" marB="42203" anchor="ctr">
                    <a:cell3D prstMaterial="dkEdge">
                      <a:bevel prst="slope"/>
                      <a:lightRig rig="flood" dir="t"/>
                    </a:cell3D>
                  </a:tcPr>
                </a:tc>
                <a:tc>
                  <a:txBody>
                    <a:bodyPr/>
                    <a:lstStyle/>
                    <a:p>
                      <a:pPr algn="ctr"/>
                      <a:r>
                        <a:rPr lang="fa-IR" sz="1000" dirty="0">
                          <a:effectLst>
                            <a:outerShdw blurRad="38100" dist="38100" dir="2700000" algn="tl">
                              <a:srgbClr val="000000">
                                <a:alpha val="43137"/>
                              </a:srgbClr>
                            </a:outerShdw>
                          </a:effectLst>
                          <a:cs typeface="B Bardiya" pitchFamily="2" charset="-78"/>
                        </a:rPr>
                        <a:t>دوم</a:t>
                      </a:r>
                      <a:endParaRPr lang="en-US" sz="1000" b="1" dirty="0">
                        <a:effectLst>
                          <a:outerShdw blurRad="38100" dist="38100" dir="2700000" algn="tl">
                            <a:srgbClr val="000000">
                              <a:alpha val="43137"/>
                            </a:srgbClr>
                          </a:outerShdw>
                        </a:effectLst>
                        <a:cs typeface="B Bardiya" pitchFamily="2" charset="-78"/>
                      </a:endParaRPr>
                    </a:p>
                  </a:txBody>
                  <a:tcPr marL="84406" marR="84406" marT="42203" marB="42203" anchor="ctr">
                    <a:cell3D prstMaterial="dkEdge">
                      <a:bevel prst="slope"/>
                      <a:lightRig rig="flood" dir="t"/>
                    </a:cell3D>
                  </a:tcPr>
                </a:tc>
                <a:extLst>
                  <a:ext uri="{0D108BD9-81ED-4DB2-BD59-A6C34878D82A}">
                    <a16:rowId xmlns="" xmlns:a16="http://schemas.microsoft.com/office/drawing/2014/main" val="10002"/>
                  </a:ext>
                </a:extLst>
              </a:tr>
              <a:tr h="632359">
                <a:tc>
                  <a:txBody>
                    <a:bodyPr/>
                    <a:lstStyle/>
                    <a:p>
                      <a:pPr algn="ctr"/>
                      <a:r>
                        <a:rPr lang="fa-IR" sz="1000" dirty="0">
                          <a:cs typeface="B Bardiya" pitchFamily="2" charset="-78"/>
                        </a:rPr>
                        <a:t>در مقیاس شهر یا بخشی از شهر </a:t>
                      </a:r>
                      <a:endParaRPr lang="en-US" sz="1000" b="1" dirty="0">
                        <a:cs typeface="B Bardiya" pitchFamily="2" charset="-78"/>
                      </a:endParaRPr>
                    </a:p>
                  </a:txBody>
                  <a:tcPr marL="84406" marR="84406" marT="42203" marB="42203" anchor="ctr">
                    <a:cell3D prstMaterial="dkEdge">
                      <a:bevel prst="slope"/>
                      <a:lightRig rig="flood" dir="t"/>
                    </a:cell3D>
                  </a:tcPr>
                </a:tc>
                <a:tc>
                  <a:txBody>
                    <a:bodyPr/>
                    <a:lstStyle/>
                    <a:p>
                      <a:pPr algn="ctr"/>
                      <a:r>
                        <a:rPr lang="fa-IR" sz="1000" dirty="0">
                          <a:cs typeface="B Bardiya" pitchFamily="2" charset="-78"/>
                        </a:rPr>
                        <a:t>تنظیم کاربری ؛تعریف شکل (بنا )</a:t>
                      </a:r>
                      <a:endParaRPr lang="en-US" sz="1000" b="1" dirty="0">
                        <a:cs typeface="B Bardiya" pitchFamily="2" charset="-78"/>
                      </a:endParaRPr>
                    </a:p>
                  </a:txBody>
                  <a:tcPr marL="84406" marR="84406" marT="42203" marB="42203" anchor="ctr">
                    <a:cell3D prstMaterial="dkEdge">
                      <a:bevel prst="slope"/>
                      <a:lightRig rig="flood" dir="t"/>
                    </a:cell3D>
                  </a:tcPr>
                </a:tc>
                <a:tc>
                  <a:txBody>
                    <a:bodyPr/>
                    <a:lstStyle/>
                    <a:p>
                      <a:pPr algn="ctr"/>
                      <a:r>
                        <a:rPr lang="fa-IR" sz="1000" dirty="0">
                          <a:cs typeface="B Bardiya" pitchFamily="2" charset="-78"/>
                        </a:rPr>
                        <a:t>برنامه ریزی</a:t>
                      </a:r>
                      <a:endParaRPr lang="en-US" sz="1000" b="1" dirty="0">
                        <a:cs typeface="B Bardiya" pitchFamily="2" charset="-78"/>
                      </a:endParaRPr>
                    </a:p>
                  </a:txBody>
                  <a:tcPr marL="84406" marR="84406" marT="42203" marB="42203" anchor="ctr">
                    <a:cell3D prstMaterial="dkEdge">
                      <a:bevel prst="slope"/>
                      <a:lightRig rig="flood" dir="t"/>
                    </a:cell3D>
                  </a:tcPr>
                </a:tc>
                <a:tc>
                  <a:txBody>
                    <a:bodyPr/>
                    <a:lstStyle/>
                    <a:p>
                      <a:pPr algn="ctr"/>
                      <a:r>
                        <a:rPr lang="fa-IR" sz="1000" dirty="0">
                          <a:cs typeface="B Bardiya" pitchFamily="2" charset="-78"/>
                        </a:rPr>
                        <a:t>بلند مدت </a:t>
                      </a:r>
                    </a:p>
                    <a:p>
                      <a:pPr algn="ctr"/>
                      <a:r>
                        <a:rPr lang="fa-IR" sz="1000" dirty="0">
                          <a:cs typeface="B Bardiya" pitchFamily="2" charset="-78"/>
                        </a:rPr>
                        <a:t>(0 تا 25 سال )</a:t>
                      </a:r>
                      <a:endParaRPr lang="en-US" sz="1000" b="1" dirty="0">
                        <a:cs typeface="B Bardiya" pitchFamily="2" charset="-78"/>
                      </a:endParaRPr>
                    </a:p>
                  </a:txBody>
                  <a:tcPr marL="84406" marR="84406" marT="42203" marB="42203" anchor="ctr">
                    <a:cell3D prstMaterial="dkEdge">
                      <a:bevel prst="slope"/>
                      <a:lightRig rig="flood" dir="t"/>
                    </a:cell3D>
                  </a:tcPr>
                </a:tc>
                <a:tc>
                  <a:txBody>
                    <a:bodyPr/>
                    <a:lstStyle/>
                    <a:p>
                      <a:pPr algn="ctr"/>
                      <a:r>
                        <a:rPr lang="fa-IR" sz="1000" dirty="0">
                          <a:cs typeface="B Bardiya" pitchFamily="2" charset="-78"/>
                        </a:rPr>
                        <a:t>تخریب</a:t>
                      </a:r>
                      <a:r>
                        <a:rPr lang="fa-IR" sz="1000" baseline="0" dirty="0">
                          <a:cs typeface="B Bardiya" pitchFamily="2" charset="-78"/>
                        </a:rPr>
                        <a:t> و ساخت مجدد</a:t>
                      </a:r>
                      <a:endParaRPr lang="en-US" sz="1000" b="1" dirty="0">
                        <a:cs typeface="B Bardiya" pitchFamily="2" charset="-78"/>
                      </a:endParaRPr>
                    </a:p>
                  </a:txBody>
                  <a:tcPr marL="84406" marR="84406" marT="42203" marB="42203" anchor="ctr">
                    <a:cell3D prstMaterial="dkEdge">
                      <a:bevel prst="slope"/>
                      <a:lightRig rig="flood" dir="t"/>
                    </a:cell3D>
                  </a:tcPr>
                </a:tc>
                <a:tc>
                  <a:txBody>
                    <a:bodyPr/>
                    <a:lstStyle/>
                    <a:p>
                      <a:pPr algn="ctr"/>
                      <a:r>
                        <a:rPr lang="fa-IR" sz="1000" dirty="0">
                          <a:cs typeface="B Bardiya" pitchFamily="2" charset="-78"/>
                        </a:rPr>
                        <a:t>بازسازی</a:t>
                      </a:r>
                      <a:endParaRPr lang="en-US" sz="1000" b="1" dirty="0">
                        <a:cs typeface="B Bardiya" pitchFamily="2" charset="-78"/>
                      </a:endParaRPr>
                    </a:p>
                  </a:txBody>
                  <a:tcPr marL="84406" marR="84406" marT="42203" marB="42203" anchor="ctr">
                    <a:cell3D prstMaterial="dkEdge">
                      <a:bevel prst="slope"/>
                      <a:lightRig rig="flood" dir="t"/>
                    </a:cell3D>
                  </a:tcPr>
                </a:tc>
                <a:tc>
                  <a:txBody>
                    <a:bodyPr/>
                    <a:lstStyle/>
                    <a:p>
                      <a:pPr algn="ctr"/>
                      <a:r>
                        <a:rPr lang="fa-IR" sz="1000" dirty="0">
                          <a:cs typeface="B Bardiya" pitchFamily="2" charset="-78"/>
                        </a:rPr>
                        <a:t>فعالیت +</a:t>
                      </a:r>
                      <a:r>
                        <a:rPr lang="fa-IR" sz="1000" baseline="0" dirty="0">
                          <a:cs typeface="B Bardiya" pitchFamily="2" charset="-78"/>
                        </a:rPr>
                        <a:t> کالبد</a:t>
                      </a:r>
                      <a:endParaRPr lang="fa-IR" sz="1000" b="1" dirty="0">
                        <a:cs typeface="B Bardiya" pitchFamily="2" charset="-78"/>
                      </a:endParaRPr>
                    </a:p>
                  </a:txBody>
                  <a:tcPr marL="84406" marR="84406" marT="42203" marB="42203" anchor="ctr">
                    <a:cell3D prstMaterial="dkEdge">
                      <a:bevel prst="slope"/>
                      <a:lightRig rig="flood" dir="t"/>
                    </a:cell3D>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r>
                        <a:rPr lang="fa-IR" sz="1000" dirty="0">
                          <a:cs typeface="B Bardiya" pitchFamily="2" charset="-78"/>
                        </a:rPr>
                        <a:t>فرسودگی </a:t>
                      </a:r>
                      <a:r>
                        <a:rPr lang="fa-IR" sz="1000" baseline="0" dirty="0">
                          <a:cs typeface="B Bardiya" pitchFamily="2" charset="-78"/>
                        </a:rPr>
                        <a:t>کامل فضای شهری</a:t>
                      </a:r>
                      <a:endParaRPr lang="en-US" sz="1000" dirty="0">
                        <a:cs typeface="B Bardiya" pitchFamily="2" charset="-78"/>
                      </a:endParaRPr>
                    </a:p>
                    <a:p>
                      <a:pPr algn="ctr"/>
                      <a:endParaRPr lang="en-US" sz="1000" b="1" dirty="0">
                        <a:cs typeface="B Bardiya" pitchFamily="2" charset="-78"/>
                      </a:endParaRPr>
                    </a:p>
                  </a:txBody>
                  <a:tcPr marL="84406" marR="84406" marT="42203" marB="42203" anchor="ctr">
                    <a:cell3D prstMaterial="dkEdge">
                      <a:bevel prst="slope"/>
                      <a:lightRig rig="flood" dir="t"/>
                    </a:cell3D>
                  </a:tcPr>
                </a:tc>
                <a:tc>
                  <a:txBody>
                    <a:bodyPr/>
                    <a:lstStyle/>
                    <a:p>
                      <a:pPr algn="ctr"/>
                      <a:r>
                        <a:rPr lang="fa-IR" sz="1000" dirty="0">
                          <a:effectLst>
                            <a:outerShdw blurRad="38100" dist="38100" dir="2700000" algn="tl">
                              <a:srgbClr val="000000">
                                <a:alpha val="43137"/>
                              </a:srgbClr>
                            </a:outerShdw>
                          </a:effectLst>
                          <a:cs typeface="B Bardiya" pitchFamily="2" charset="-78"/>
                        </a:rPr>
                        <a:t>سوم</a:t>
                      </a:r>
                      <a:endParaRPr lang="en-US" sz="1000" b="1" dirty="0">
                        <a:effectLst>
                          <a:outerShdw blurRad="38100" dist="38100" dir="2700000" algn="tl">
                            <a:srgbClr val="000000">
                              <a:alpha val="43137"/>
                            </a:srgbClr>
                          </a:outerShdw>
                        </a:effectLst>
                        <a:cs typeface="B Bardiya" pitchFamily="2" charset="-78"/>
                      </a:endParaRPr>
                    </a:p>
                  </a:txBody>
                  <a:tcPr marL="84406" marR="84406" marT="42203" marB="42203" anchor="ctr">
                    <a:cell3D prstMaterial="dkEdge">
                      <a:bevel prst="slope"/>
                      <a:lightRig rig="flood" dir="t"/>
                    </a:cell3D>
                  </a:tcPr>
                </a:tc>
                <a:extLst>
                  <a:ext uri="{0D108BD9-81ED-4DB2-BD59-A6C34878D82A}">
                    <a16:rowId xmlns="" xmlns:a16="http://schemas.microsoft.com/office/drawing/2014/main" val="10003"/>
                  </a:ext>
                </a:extLst>
              </a:tr>
            </a:tbl>
          </a:graphicData>
        </a:graphic>
      </p:graphicFrame>
    </p:spTree>
    <p:extLst>
      <p:ext uri="{BB962C8B-B14F-4D97-AF65-F5344CB8AC3E}">
        <p14:creationId xmlns:p14="http://schemas.microsoft.com/office/powerpoint/2010/main" val="2443221484"/>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66"/>
          <p:cNvGrpSpPr/>
          <p:nvPr/>
        </p:nvGrpSpPr>
        <p:grpSpPr>
          <a:xfrm>
            <a:off x="0" y="263769"/>
            <a:ext cx="9144000" cy="6327790"/>
            <a:chOff x="0" y="0"/>
            <a:chExt cx="9144000" cy="6855106"/>
          </a:xfrm>
        </p:grpSpPr>
        <p:pic>
          <p:nvPicPr>
            <p:cNvPr id="3" name="Picture 2" descr="E:\baft farsoode\ax\pic\bird%20view.jpg"/>
            <p:cNvPicPr>
              <a:picLocks noChangeAspect="1" noChangeArrowheads="1"/>
            </p:cNvPicPr>
            <p:nvPr/>
          </p:nvPicPr>
          <p:blipFill>
            <a:blip r:embed="rId2">
              <a:clrChange>
                <a:clrFrom>
                  <a:srgbClr val="000000"/>
                </a:clrFrom>
                <a:clrTo>
                  <a:srgbClr val="000000">
                    <a:alpha val="0"/>
                  </a:srgbClr>
                </a:clrTo>
              </a:clrChange>
              <a:duotone>
                <a:schemeClr val="accent6">
                  <a:shade val="45000"/>
                  <a:satMod val="135000"/>
                </a:schemeClr>
                <a:prstClr val="white"/>
              </a:duotone>
              <a:lum bright="20000" contrast="-75000"/>
            </a:blip>
            <a:srcRect/>
            <a:stretch>
              <a:fillRect/>
            </a:stretch>
          </p:blipFill>
          <p:spPr bwMode="auto">
            <a:xfrm>
              <a:off x="0" y="2694698"/>
              <a:ext cx="9144000" cy="4160408"/>
            </a:xfrm>
            <a:prstGeom prst="rect">
              <a:avLst/>
            </a:prstGeom>
            <a:ln>
              <a:noFill/>
            </a:ln>
            <a:effectLst>
              <a:outerShdw blurRad="50800" dist="50800" dir="2700000" algn="tl" rotWithShape="0">
                <a:schemeClr val="tx1">
                  <a:alpha val="40000"/>
                </a:schemeClr>
              </a:outerShdw>
            </a:effectLst>
          </p:spPr>
        </p:pic>
        <p:grpSp>
          <p:nvGrpSpPr>
            <p:cNvPr id="4" name="Group 259"/>
            <p:cNvGrpSpPr/>
            <p:nvPr/>
          </p:nvGrpSpPr>
          <p:grpSpPr>
            <a:xfrm flipV="1">
              <a:off x="271048" y="857232"/>
              <a:ext cx="5944026" cy="4143404"/>
              <a:chOff x="-236" y="1676402"/>
              <a:chExt cx="5944026" cy="5181601"/>
            </a:xfrm>
          </p:grpSpPr>
          <p:sp>
            <p:nvSpPr>
              <p:cNvPr id="250" name="Rectangle 25"/>
              <p:cNvSpPr>
                <a:spLocks noChangeArrowheads="1"/>
              </p:cNvSpPr>
              <p:nvPr/>
            </p:nvSpPr>
            <p:spPr bwMode="auto">
              <a:xfrm>
                <a:off x="329988" y="4038602"/>
                <a:ext cx="165112" cy="2667001"/>
              </a:xfrm>
              <a:prstGeom prst="rect">
                <a:avLst/>
              </a:prstGeom>
              <a:gradFill rotWithShape="1">
                <a:gsLst>
                  <a:gs pos="0">
                    <a:schemeClr val="bg1">
                      <a:lumMod val="65000"/>
                    </a:schemeClr>
                  </a:gs>
                  <a:gs pos="100000">
                    <a:srgbClr val="FFFFCC"/>
                  </a:gs>
                </a:gsLst>
                <a:lin ang="5400000" scaled="1"/>
              </a:gradFill>
              <a:ln w="9525">
                <a:noFill/>
                <a:miter lim="800000"/>
                <a:headEnd/>
                <a:tailEnd/>
              </a:ln>
              <a:effectLst/>
            </p:spPr>
            <p:txBody>
              <a:bodyPr wrap="none" anchor="ctr"/>
              <a:lstStyle/>
              <a:p>
                <a:pPr>
                  <a:defRPr/>
                </a:pPr>
                <a:endParaRPr lang="fa-IR" sz="1662" kern="0">
                  <a:solidFill>
                    <a:sysClr val="windowText" lastClr="000000"/>
                  </a:solidFill>
                </a:endParaRPr>
              </a:p>
            </p:txBody>
          </p:sp>
          <p:sp>
            <p:nvSpPr>
              <p:cNvPr id="251" name="Rectangle 26"/>
              <p:cNvSpPr>
                <a:spLocks noChangeArrowheads="1"/>
              </p:cNvSpPr>
              <p:nvPr/>
            </p:nvSpPr>
            <p:spPr bwMode="auto">
              <a:xfrm>
                <a:off x="164876" y="6400803"/>
                <a:ext cx="3219681" cy="152400"/>
              </a:xfrm>
              <a:prstGeom prst="rect">
                <a:avLst/>
              </a:prstGeom>
              <a:gradFill rotWithShape="1">
                <a:gsLst>
                  <a:gs pos="0">
                    <a:srgbClr val="FFFFCC"/>
                  </a:gs>
                  <a:gs pos="100000">
                    <a:srgbClr val="FFFFCC">
                      <a:gamma/>
                      <a:shade val="46275"/>
                      <a:invGamma/>
                    </a:srgbClr>
                  </a:gs>
                </a:gsLst>
                <a:lin ang="0" scaled="1"/>
              </a:gradFill>
              <a:ln w="9525">
                <a:noFill/>
                <a:miter lim="800000"/>
                <a:headEnd/>
                <a:tailEnd/>
              </a:ln>
              <a:effectLst/>
            </p:spPr>
            <p:txBody>
              <a:bodyPr wrap="none" anchor="ctr"/>
              <a:lstStyle/>
              <a:p>
                <a:pPr>
                  <a:defRPr/>
                </a:pPr>
                <a:endParaRPr lang="fa-IR" sz="1662" kern="0">
                  <a:solidFill>
                    <a:sysClr val="windowText" lastClr="000000"/>
                  </a:solidFill>
                </a:endParaRPr>
              </a:p>
            </p:txBody>
          </p:sp>
          <p:sp>
            <p:nvSpPr>
              <p:cNvPr id="252" name="Rectangle 27"/>
              <p:cNvSpPr>
                <a:spLocks noChangeArrowheads="1"/>
              </p:cNvSpPr>
              <p:nvPr/>
            </p:nvSpPr>
            <p:spPr bwMode="auto">
              <a:xfrm>
                <a:off x="495100" y="5791203"/>
                <a:ext cx="82556" cy="609600"/>
              </a:xfrm>
              <a:prstGeom prst="rect">
                <a:avLst/>
              </a:prstGeom>
              <a:solidFill>
                <a:srgbClr val="CC9900"/>
              </a:solidFill>
              <a:ln w="9525">
                <a:noFill/>
                <a:miter lim="800000"/>
                <a:headEnd/>
                <a:tailEnd/>
              </a:ln>
              <a:effectLst/>
            </p:spPr>
            <p:txBody>
              <a:bodyPr wrap="none" anchor="ctr"/>
              <a:lstStyle/>
              <a:p>
                <a:pPr>
                  <a:defRPr/>
                </a:pPr>
                <a:endParaRPr lang="fa-IR" sz="1662" kern="0">
                  <a:solidFill>
                    <a:sysClr val="windowText" lastClr="000000"/>
                  </a:solidFill>
                </a:endParaRPr>
              </a:p>
            </p:txBody>
          </p:sp>
          <p:sp>
            <p:nvSpPr>
              <p:cNvPr id="253" name="Rectangle 28"/>
              <p:cNvSpPr>
                <a:spLocks noChangeArrowheads="1"/>
              </p:cNvSpPr>
              <p:nvPr/>
            </p:nvSpPr>
            <p:spPr bwMode="auto">
              <a:xfrm rot="5400000">
                <a:off x="828501" y="6073757"/>
                <a:ext cx="76200" cy="577891"/>
              </a:xfrm>
              <a:prstGeom prst="rect">
                <a:avLst/>
              </a:prstGeom>
              <a:solidFill>
                <a:srgbClr val="CC9900"/>
              </a:solidFill>
              <a:ln w="9525">
                <a:noFill/>
                <a:miter lim="800000"/>
                <a:headEnd/>
                <a:tailEnd/>
              </a:ln>
              <a:effectLst/>
            </p:spPr>
            <p:txBody>
              <a:bodyPr wrap="none" anchor="ctr"/>
              <a:lstStyle/>
              <a:p>
                <a:pPr>
                  <a:defRPr/>
                </a:pPr>
                <a:endParaRPr lang="fa-IR" sz="1662" kern="0">
                  <a:solidFill>
                    <a:sysClr val="windowText" lastClr="000000"/>
                  </a:solidFill>
                </a:endParaRPr>
              </a:p>
            </p:txBody>
          </p:sp>
          <p:sp>
            <p:nvSpPr>
              <p:cNvPr id="254" name="Line 29"/>
              <p:cNvSpPr>
                <a:spLocks noChangeShapeType="1"/>
              </p:cNvSpPr>
              <p:nvPr/>
            </p:nvSpPr>
            <p:spPr bwMode="auto">
              <a:xfrm>
                <a:off x="3384557" y="6477003"/>
                <a:ext cx="1568562" cy="0"/>
              </a:xfrm>
              <a:prstGeom prst="line">
                <a:avLst/>
              </a:prstGeom>
              <a:ln w="12700">
                <a:prstDash val="sysDot"/>
                <a:headEnd/>
                <a:tailEnd/>
              </a:ln>
            </p:spPr>
            <p:style>
              <a:lnRef idx="1">
                <a:schemeClr val="dk1"/>
              </a:lnRef>
              <a:fillRef idx="0">
                <a:schemeClr val="dk1"/>
              </a:fillRef>
              <a:effectRef idx="0">
                <a:schemeClr val="dk1"/>
              </a:effectRef>
              <a:fontRef idx="minor">
                <a:schemeClr val="tx1"/>
              </a:fontRef>
            </p:style>
            <p:txBody>
              <a:bodyPr/>
              <a:lstStyle/>
              <a:p>
                <a:pPr>
                  <a:defRPr/>
                </a:pPr>
                <a:endParaRPr lang="fa-IR" sz="1662" kern="0">
                  <a:solidFill>
                    <a:sysClr val="windowText" lastClr="000000"/>
                  </a:solidFill>
                </a:endParaRPr>
              </a:p>
            </p:txBody>
          </p:sp>
          <p:sp>
            <p:nvSpPr>
              <p:cNvPr id="255" name="Line 30"/>
              <p:cNvSpPr>
                <a:spLocks noChangeShapeType="1"/>
              </p:cNvSpPr>
              <p:nvPr/>
            </p:nvSpPr>
            <p:spPr bwMode="auto">
              <a:xfrm>
                <a:off x="3384557" y="6553203"/>
                <a:ext cx="2559233" cy="0"/>
              </a:xfrm>
              <a:prstGeom prst="line">
                <a:avLst/>
              </a:prstGeom>
              <a:ln w="19050">
                <a:prstDash val="sysDot"/>
                <a:headEnd/>
                <a:tailEnd/>
              </a:ln>
            </p:spPr>
            <p:style>
              <a:lnRef idx="1">
                <a:schemeClr val="accent1"/>
              </a:lnRef>
              <a:fillRef idx="0">
                <a:schemeClr val="accent1"/>
              </a:fillRef>
              <a:effectRef idx="0">
                <a:schemeClr val="accent1"/>
              </a:effectRef>
              <a:fontRef idx="minor">
                <a:schemeClr val="tx1"/>
              </a:fontRef>
            </p:style>
            <p:txBody>
              <a:bodyPr/>
              <a:lstStyle/>
              <a:p>
                <a:pPr>
                  <a:defRPr/>
                </a:pPr>
                <a:endParaRPr lang="fa-IR" sz="1662" kern="0">
                  <a:solidFill>
                    <a:sysClr val="windowText" lastClr="000000"/>
                  </a:solidFill>
                </a:endParaRPr>
              </a:p>
            </p:txBody>
          </p:sp>
          <p:sp>
            <p:nvSpPr>
              <p:cNvPr id="256" name="Line 32"/>
              <p:cNvSpPr>
                <a:spLocks noChangeShapeType="1"/>
              </p:cNvSpPr>
              <p:nvPr/>
            </p:nvSpPr>
            <p:spPr bwMode="auto">
              <a:xfrm flipH="1">
                <a:off x="-236" y="6477003"/>
                <a:ext cx="3384793" cy="0"/>
              </a:xfrm>
              <a:prstGeom prst="line">
                <a:avLst/>
              </a:prstGeom>
              <a:noFill/>
              <a:ln w="22225">
                <a:solidFill>
                  <a:srgbClr val="9383B3"/>
                </a:solidFill>
                <a:prstDash val="sysDot"/>
                <a:round/>
                <a:headEnd/>
                <a:tailEnd/>
              </a:ln>
              <a:effectLst/>
            </p:spPr>
            <p:txBody>
              <a:bodyPr/>
              <a:lstStyle/>
              <a:p>
                <a:pPr>
                  <a:defRPr/>
                </a:pPr>
                <a:endParaRPr lang="fa-IR" sz="1662" kern="0">
                  <a:solidFill>
                    <a:sysClr val="windowText" lastClr="000000"/>
                  </a:solidFill>
                </a:endParaRPr>
              </a:p>
            </p:txBody>
          </p:sp>
          <p:sp>
            <p:nvSpPr>
              <p:cNvPr id="257" name="Line 33"/>
              <p:cNvSpPr>
                <a:spLocks noChangeShapeType="1"/>
              </p:cNvSpPr>
              <p:nvPr/>
            </p:nvSpPr>
            <p:spPr bwMode="auto">
              <a:xfrm flipV="1">
                <a:off x="412544" y="4038602"/>
                <a:ext cx="0" cy="2819401"/>
              </a:xfrm>
              <a:prstGeom prst="line">
                <a:avLst/>
              </a:prstGeom>
              <a:noFill/>
              <a:ln w="22225">
                <a:solidFill>
                  <a:srgbClr val="9383B3"/>
                </a:solidFill>
                <a:prstDash val="sysDot"/>
                <a:round/>
                <a:headEnd/>
                <a:tailEnd/>
              </a:ln>
              <a:effectLst/>
            </p:spPr>
            <p:txBody>
              <a:bodyPr/>
              <a:lstStyle/>
              <a:p>
                <a:pPr>
                  <a:defRPr/>
                </a:pPr>
                <a:endParaRPr lang="fa-IR" sz="1662" kern="0">
                  <a:solidFill>
                    <a:sysClr val="windowText" lastClr="000000"/>
                  </a:solidFill>
                </a:endParaRPr>
              </a:p>
            </p:txBody>
          </p:sp>
          <p:sp>
            <p:nvSpPr>
              <p:cNvPr id="258" name="Line 34"/>
              <p:cNvSpPr>
                <a:spLocks noChangeShapeType="1"/>
              </p:cNvSpPr>
              <p:nvPr/>
            </p:nvSpPr>
            <p:spPr bwMode="auto">
              <a:xfrm flipV="1">
                <a:off x="412544" y="2362202"/>
                <a:ext cx="0" cy="1676400"/>
              </a:xfrm>
              <a:prstGeom prst="line">
                <a:avLst/>
              </a:prstGeom>
              <a:ln w="12700">
                <a:prstDash val="sysDot"/>
                <a:headEnd/>
                <a:tailEnd/>
              </a:ln>
            </p:spPr>
            <p:style>
              <a:lnRef idx="1">
                <a:schemeClr val="dk1"/>
              </a:lnRef>
              <a:fillRef idx="0">
                <a:schemeClr val="dk1"/>
              </a:fillRef>
              <a:effectRef idx="0">
                <a:schemeClr val="dk1"/>
              </a:effectRef>
              <a:fontRef idx="minor">
                <a:schemeClr val="tx1"/>
              </a:fontRef>
            </p:style>
            <p:txBody>
              <a:bodyPr/>
              <a:lstStyle/>
              <a:p>
                <a:pPr>
                  <a:defRPr/>
                </a:pPr>
                <a:endParaRPr lang="fa-IR" sz="1662" kern="0">
                  <a:solidFill>
                    <a:sysClr val="windowText" lastClr="000000"/>
                  </a:solidFill>
                </a:endParaRPr>
              </a:p>
            </p:txBody>
          </p:sp>
          <p:sp>
            <p:nvSpPr>
              <p:cNvPr id="259" name="Line 35"/>
              <p:cNvSpPr>
                <a:spLocks noChangeShapeType="1"/>
              </p:cNvSpPr>
              <p:nvPr/>
            </p:nvSpPr>
            <p:spPr bwMode="auto">
              <a:xfrm flipV="1">
                <a:off x="329988" y="1676402"/>
                <a:ext cx="0" cy="2362200"/>
              </a:xfrm>
              <a:prstGeom prst="line">
                <a:avLst/>
              </a:prstGeom>
              <a:ln w="19050">
                <a:prstDash val="sysDot"/>
                <a:headEnd/>
                <a:tailEnd/>
              </a:ln>
            </p:spPr>
            <p:style>
              <a:lnRef idx="1">
                <a:schemeClr val="accent1"/>
              </a:lnRef>
              <a:fillRef idx="0">
                <a:schemeClr val="accent1"/>
              </a:fillRef>
              <a:effectRef idx="0">
                <a:schemeClr val="accent1"/>
              </a:effectRef>
              <a:fontRef idx="minor">
                <a:schemeClr val="tx1"/>
              </a:fontRef>
            </p:style>
            <p:txBody>
              <a:bodyPr/>
              <a:lstStyle/>
              <a:p>
                <a:pPr>
                  <a:defRPr/>
                </a:pPr>
                <a:endParaRPr lang="fa-IR" sz="1662" kern="0">
                  <a:solidFill>
                    <a:sysClr val="windowText" lastClr="000000"/>
                  </a:solidFill>
                </a:endParaRPr>
              </a:p>
            </p:txBody>
          </p:sp>
        </p:grpSp>
        <p:grpSp>
          <p:nvGrpSpPr>
            <p:cNvPr id="5" name="Group 15"/>
            <p:cNvGrpSpPr/>
            <p:nvPr/>
          </p:nvGrpSpPr>
          <p:grpSpPr>
            <a:xfrm>
              <a:off x="67432" y="538679"/>
              <a:ext cx="5218950" cy="3318948"/>
              <a:chOff x="73051" y="538679"/>
              <a:chExt cx="5653862" cy="3318948"/>
            </a:xfrm>
          </p:grpSpPr>
          <p:sp>
            <p:nvSpPr>
              <p:cNvPr id="7" name="Rectangle 6"/>
              <p:cNvSpPr/>
              <p:nvPr/>
            </p:nvSpPr>
            <p:spPr>
              <a:xfrm>
                <a:off x="1824455" y="538679"/>
                <a:ext cx="3902458" cy="407750"/>
              </a:xfrm>
              <a:prstGeom prst="rect">
                <a:avLst/>
              </a:prstGeom>
            </p:spPr>
            <p:txBody>
              <a:bodyPr wrap="none">
                <a:spAutoFit/>
              </a:bodyPr>
              <a:lstStyle/>
              <a:p>
                <a:pPr>
                  <a:defRPr/>
                </a:pPr>
                <a:r>
                  <a:rPr lang="en-US" sz="1846" b="1" kern="0" dirty="0">
                    <a:ln w="10541" cmpd="sng">
                      <a:solidFill>
                        <a:srgbClr val="EAEAEA">
                          <a:shade val="88000"/>
                          <a:satMod val="110000"/>
                        </a:srgbClr>
                      </a:solidFill>
                      <a:prstDash val="solid"/>
                    </a:ln>
                    <a:gradFill>
                      <a:gsLst>
                        <a:gs pos="0">
                          <a:srgbClr val="EAEAEA">
                            <a:tint val="40000"/>
                            <a:satMod val="250000"/>
                          </a:srgbClr>
                        </a:gs>
                        <a:gs pos="9000">
                          <a:srgbClr val="EAEAEA">
                            <a:tint val="52000"/>
                            <a:satMod val="300000"/>
                          </a:srgbClr>
                        </a:gs>
                        <a:gs pos="50000">
                          <a:srgbClr val="EAEAEA">
                            <a:shade val="20000"/>
                            <a:satMod val="300000"/>
                          </a:srgbClr>
                        </a:gs>
                        <a:gs pos="79000">
                          <a:srgbClr val="EAEAEA">
                            <a:tint val="52000"/>
                            <a:satMod val="300000"/>
                          </a:srgbClr>
                        </a:gs>
                        <a:gs pos="100000">
                          <a:srgbClr val="EAEAEA">
                            <a:tint val="40000"/>
                            <a:satMod val="250000"/>
                          </a:srgbClr>
                        </a:gs>
                      </a:gsLst>
                      <a:lin ang="5400000"/>
                    </a:gradFill>
                    <a:latin typeface="BankGothic Lt BT" pitchFamily="34" charset="0"/>
                  </a:rPr>
                  <a:t>(</a:t>
                </a:r>
                <a:r>
                  <a:rPr lang="en-US" sz="1846" b="1" kern="0" dirty="0" err="1">
                    <a:ln w="10541" cmpd="sng">
                      <a:solidFill>
                        <a:srgbClr val="EAEAEA">
                          <a:shade val="88000"/>
                          <a:satMod val="110000"/>
                        </a:srgbClr>
                      </a:solidFill>
                      <a:prstDash val="solid"/>
                    </a:ln>
                    <a:gradFill>
                      <a:gsLst>
                        <a:gs pos="0">
                          <a:srgbClr val="EAEAEA">
                            <a:tint val="40000"/>
                            <a:satMod val="250000"/>
                          </a:srgbClr>
                        </a:gs>
                        <a:gs pos="9000">
                          <a:srgbClr val="EAEAEA">
                            <a:tint val="52000"/>
                            <a:satMod val="300000"/>
                          </a:srgbClr>
                        </a:gs>
                        <a:gs pos="50000">
                          <a:srgbClr val="EAEAEA">
                            <a:shade val="20000"/>
                            <a:satMod val="300000"/>
                          </a:srgbClr>
                        </a:gs>
                        <a:gs pos="79000">
                          <a:srgbClr val="EAEAEA">
                            <a:tint val="52000"/>
                            <a:satMod val="300000"/>
                          </a:srgbClr>
                        </a:gs>
                        <a:gs pos="100000">
                          <a:srgbClr val="EAEAEA">
                            <a:tint val="40000"/>
                            <a:satMod val="250000"/>
                          </a:srgbClr>
                        </a:gs>
                      </a:gsLst>
                      <a:lin ang="5400000"/>
                    </a:gradFill>
                    <a:latin typeface="BankGothic Lt BT" pitchFamily="34" charset="0"/>
                  </a:rPr>
                  <a:t>beinolharamein</a:t>
                </a:r>
                <a:r>
                  <a:rPr lang="en-US" sz="1846" b="1" kern="0" dirty="0">
                    <a:ln w="10541" cmpd="sng">
                      <a:solidFill>
                        <a:srgbClr val="EAEAEA">
                          <a:shade val="88000"/>
                          <a:satMod val="110000"/>
                        </a:srgbClr>
                      </a:solidFill>
                      <a:prstDash val="solid"/>
                    </a:ln>
                    <a:gradFill>
                      <a:gsLst>
                        <a:gs pos="0">
                          <a:srgbClr val="EAEAEA">
                            <a:tint val="40000"/>
                            <a:satMod val="250000"/>
                          </a:srgbClr>
                        </a:gs>
                        <a:gs pos="9000">
                          <a:srgbClr val="EAEAEA">
                            <a:tint val="52000"/>
                            <a:satMod val="300000"/>
                          </a:srgbClr>
                        </a:gs>
                        <a:gs pos="50000">
                          <a:srgbClr val="EAEAEA">
                            <a:shade val="20000"/>
                            <a:satMod val="300000"/>
                          </a:srgbClr>
                        </a:gs>
                        <a:gs pos="79000">
                          <a:srgbClr val="EAEAEA">
                            <a:tint val="52000"/>
                            <a:satMod val="300000"/>
                          </a:srgbClr>
                        </a:gs>
                        <a:gs pos="100000">
                          <a:srgbClr val="EAEAEA">
                            <a:tint val="40000"/>
                            <a:satMod val="250000"/>
                          </a:srgbClr>
                        </a:gs>
                      </a:gsLst>
                      <a:lin ang="5400000"/>
                    </a:gradFill>
                    <a:latin typeface="BankGothic Lt BT" pitchFamily="34" charset="0"/>
                  </a:rPr>
                  <a:t> of shiraz)</a:t>
                </a:r>
                <a:endParaRPr lang="fa-IR" sz="1846" b="1" kern="0" dirty="0">
                  <a:ln w="10541" cmpd="sng">
                    <a:solidFill>
                      <a:srgbClr val="EAEAEA">
                        <a:shade val="88000"/>
                        <a:satMod val="110000"/>
                      </a:srgbClr>
                    </a:solidFill>
                    <a:prstDash val="solid"/>
                  </a:ln>
                  <a:gradFill>
                    <a:gsLst>
                      <a:gs pos="0">
                        <a:srgbClr val="EAEAEA">
                          <a:tint val="40000"/>
                          <a:satMod val="250000"/>
                        </a:srgbClr>
                      </a:gs>
                      <a:gs pos="9000">
                        <a:srgbClr val="EAEAEA">
                          <a:tint val="52000"/>
                          <a:satMod val="300000"/>
                        </a:srgbClr>
                      </a:gs>
                      <a:gs pos="50000">
                        <a:srgbClr val="EAEAEA">
                          <a:shade val="20000"/>
                          <a:satMod val="300000"/>
                        </a:srgbClr>
                      </a:gs>
                      <a:gs pos="79000">
                        <a:srgbClr val="EAEAEA">
                          <a:tint val="52000"/>
                          <a:satMod val="300000"/>
                        </a:srgbClr>
                      </a:gs>
                      <a:gs pos="100000">
                        <a:srgbClr val="EAEAEA">
                          <a:tint val="40000"/>
                          <a:satMod val="250000"/>
                        </a:srgbClr>
                      </a:gs>
                    </a:gsLst>
                    <a:lin ang="5400000"/>
                  </a:gradFill>
                  <a:latin typeface="BankGothic Lt BT" pitchFamily="34" charset="0"/>
                </a:endParaRPr>
              </a:p>
            </p:txBody>
          </p:sp>
          <p:sp>
            <p:nvSpPr>
              <p:cNvPr id="8" name="Rectangle 7"/>
              <p:cNvSpPr/>
              <p:nvPr/>
            </p:nvSpPr>
            <p:spPr>
              <a:xfrm rot="16200000">
                <a:off x="-1131431" y="2276027"/>
                <a:ext cx="2786082" cy="377118"/>
              </a:xfrm>
              <a:prstGeom prst="rect">
                <a:avLst/>
              </a:prstGeom>
            </p:spPr>
            <p:txBody>
              <a:bodyPr wrap="square">
                <a:spAutoFit/>
                <a:scene3d>
                  <a:camera prst="orthographicFront"/>
                  <a:lightRig rig="glow" dir="tl">
                    <a:rot lat="0" lon="0" rev="5400000"/>
                  </a:lightRig>
                </a:scene3d>
                <a:sp3d contourW="12700">
                  <a:bevelT w="25400" h="25400"/>
                  <a:contourClr>
                    <a:schemeClr val="accent6">
                      <a:shade val="73000"/>
                    </a:schemeClr>
                  </a:contourClr>
                </a:sp3d>
              </a:bodyPr>
              <a:lstStyle/>
              <a:p>
                <a:pPr algn="ctr"/>
                <a:r>
                  <a:rPr lang="fa-IR" sz="1662" b="1" dirty="0">
                    <a:ln w="11430"/>
                    <a:gradFill>
                      <a:gsLst>
                        <a:gs pos="0">
                          <a:srgbClr val="555555">
                            <a:tint val="90000"/>
                            <a:satMod val="120000"/>
                          </a:srgbClr>
                        </a:gs>
                        <a:gs pos="25000">
                          <a:srgbClr val="555555">
                            <a:tint val="93000"/>
                            <a:satMod val="120000"/>
                          </a:srgbClr>
                        </a:gs>
                        <a:gs pos="50000">
                          <a:srgbClr val="555555">
                            <a:shade val="89000"/>
                            <a:satMod val="110000"/>
                          </a:srgbClr>
                        </a:gs>
                        <a:gs pos="75000">
                          <a:srgbClr val="555555">
                            <a:tint val="93000"/>
                            <a:satMod val="120000"/>
                          </a:srgbClr>
                        </a:gs>
                        <a:gs pos="100000">
                          <a:srgbClr val="555555">
                            <a:tint val="90000"/>
                            <a:satMod val="120000"/>
                          </a:srgbClr>
                        </a:gs>
                      </a:gsLst>
                      <a:lin ang="5400000"/>
                    </a:gradFill>
                    <a:effectLst>
                      <a:outerShdw blurRad="80000" dist="40000" dir="5040000" algn="tl">
                        <a:srgbClr val="000000">
                          <a:alpha val="30000"/>
                        </a:srgbClr>
                      </a:outerShdw>
                    </a:effectLst>
                    <a:cs typeface="B Kamran" pitchFamily="2" charset="-78"/>
                  </a:rPr>
                  <a:t>بین الحرمین شیراز</a:t>
                </a:r>
              </a:p>
            </p:txBody>
          </p:sp>
        </p:grpSp>
        <p:pic>
          <p:nvPicPr>
            <p:cNvPr id="235" name="Picture 6" descr="شاهچراغ؛ شیراز؛ عکس از آنوبانینی">
              <a:hlinkClick r:id="rId3"/>
            </p:cNvPr>
            <p:cNvPicPr>
              <a:picLocks noChangeAspect="1" noChangeArrowheads="1"/>
            </p:cNvPicPr>
            <p:nvPr/>
          </p:nvPicPr>
          <p:blipFill>
            <a:blip r:embed="rId4">
              <a:clrChange>
                <a:clrFrom>
                  <a:srgbClr val="03030F"/>
                </a:clrFrom>
                <a:clrTo>
                  <a:srgbClr val="03030F">
                    <a:alpha val="0"/>
                  </a:srgbClr>
                </a:clrTo>
              </a:clrChange>
            </a:blip>
            <a:srcRect/>
            <a:stretch>
              <a:fillRect/>
            </a:stretch>
          </p:blipFill>
          <p:spPr bwMode="auto">
            <a:xfrm>
              <a:off x="7212343" y="285728"/>
              <a:ext cx="1931657" cy="1191187"/>
            </a:xfrm>
            <a:prstGeom prst="rect">
              <a:avLst/>
            </a:prstGeom>
            <a:ln>
              <a:noFill/>
            </a:ln>
            <a:effectLst>
              <a:outerShdw blurRad="50800" dist="38100" dir="2700000" algn="tl" rotWithShape="0">
                <a:prstClr val="black">
                  <a:alpha val="40000"/>
                </a:prstClr>
              </a:outerShdw>
              <a:softEdge rad="63500"/>
            </a:effectLst>
          </p:spPr>
        </p:pic>
        <p:pic>
          <p:nvPicPr>
            <p:cNvPr id="1028" name="Picture 4" descr="E:\baft farsoode\ax\pic\shahchw.jpg"/>
            <p:cNvPicPr>
              <a:picLocks noChangeAspect="1" noChangeArrowheads="1"/>
            </p:cNvPicPr>
            <p:nvPr/>
          </p:nvPicPr>
          <p:blipFill>
            <a:blip r:embed="rId5" cstate="screen">
              <a:clrChange>
                <a:clrFrom>
                  <a:srgbClr val="BEE2FA"/>
                </a:clrFrom>
                <a:clrTo>
                  <a:srgbClr val="BEE2FA">
                    <a:alpha val="0"/>
                  </a:srgbClr>
                </a:clrTo>
              </a:clrChange>
              <a:extLst>
                <a:ext uri="{28A0092B-C50C-407E-A947-70E740481C1C}">
                  <a14:useLocalDpi xmlns:a14="http://schemas.microsoft.com/office/drawing/2010/main"/>
                </a:ext>
              </a:extLst>
            </a:blip>
            <a:srcRect/>
            <a:stretch>
              <a:fillRect/>
            </a:stretch>
          </p:blipFill>
          <p:spPr bwMode="auto">
            <a:xfrm>
              <a:off x="0" y="0"/>
              <a:ext cx="1813436" cy="1464431"/>
            </a:xfrm>
            <a:prstGeom prst="rect">
              <a:avLst/>
            </a:prstGeom>
            <a:ln>
              <a:noFill/>
            </a:ln>
            <a:effectLst>
              <a:outerShdw blurRad="50800" dist="38100" dir="2700000" algn="tl" rotWithShape="0">
                <a:prstClr val="black">
                  <a:alpha val="40000"/>
                </a:prstClr>
              </a:outerShdw>
              <a:softEdge rad="63500"/>
            </a:effectLst>
          </p:spPr>
        </p:pic>
        <p:cxnSp>
          <p:nvCxnSpPr>
            <p:cNvPr id="263" name="Straight Connector 262"/>
            <p:cNvCxnSpPr/>
            <p:nvPr/>
          </p:nvCxnSpPr>
          <p:spPr bwMode="auto">
            <a:xfrm rot="5400000">
              <a:off x="-1535949" y="4179099"/>
              <a:ext cx="4071966" cy="1588"/>
            </a:xfrm>
            <a:prstGeom prst="line">
              <a:avLst/>
            </a:prstGeom>
            <a:ln cmpd="dbl">
              <a:solidFill>
                <a:srgbClr val="D1D1D1"/>
              </a:solidFill>
              <a:prstDash val="solid"/>
              <a:headEnd type="none" w="sm" len="sm"/>
              <a:tailEnd type="none" w="sm" len="sm"/>
            </a:ln>
          </p:spPr>
          <p:style>
            <a:lnRef idx="3">
              <a:schemeClr val="accent1"/>
            </a:lnRef>
            <a:fillRef idx="0">
              <a:schemeClr val="accent1"/>
            </a:fillRef>
            <a:effectRef idx="2">
              <a:schemeClr val="accent1"/>
            </a:effectRef>
            <a:fontRef idx="minor">
              <a:schemeClr val="tx1"/>
            </a:fontRef>
          </p:style>
        </p:cxnSp>
      </p:grpSp>
      <p:sp>
        <p:nvSpPr>
          <p:cNvPr id="25" name="Rectangle 24"/>
          <p:cNvSpPr/>
          <p:nvPr/>
        </p:nvSpPr>
        <p:spPr bwMode="auto">
          <a:xfrm>
            <a:off x="912177" y="1648545"/>
            <a:ext cx="8143932" cy="4154394"/>
          </a:xfrm>
          <a:prstGeom prst="rect">
            <a:avLst/>
          </a:prstGeom>
          <a:solidFill>
            <a:schemeClr val="accent1">
              <a:alpha val="70000"/>
            </a:schemeClr>
          </a:solidFill>
          <a:ln w="12700" cap="sq" cmpd="sng" algn="ctr">
            <a:noFill/>
            <a:prstDash val="solid"/>
            <a:round/>
            <a:headEnd type="none" w="sm" len="sm"/>
            <a:tailEnd type="none" w="sm" len="sm"/>
          </a:ln>
          <a:effectLst>
            <a:softEdge rad="635000"/>
          </a:effectLst>
        </p:spPr>
        <p:txBody>
          <a:bodyPr vert="horz" wrap="square" lIns="84406" tIns="42203" rIns="84406" bIns="42203" numCol="1" rtlCol="1" anchor="t" anchorCtr="0" compatLnSpc="1">
            <a:prstTxWarp prst="textNoShape">
              <a:avLst/>
            </a:prstTxWarp>
          </a:bodyPr>
          <a:lstStyle/>
          <a:p>
            <a:pPr algn="l" rtl="0" fontAlgn="base">
              <a:spcBef>
                <a:spcPct val="0"/>
              </a:spcBef>
              <a:spcAft>
                <a:spcPct val="0"/>
              </a:spcAft>
            </a:pPr>
            <a:endParaRPr kumimoji="1" lang="fa-IR" sz="2215">
              <a:solidFill>
                <a:srgbClr val="000000"/>
              </a:solidFill>
              <a:latin typeface="Times New Roman" pitchFamily="18" charset="0"/>
            </a:endParaRPr>
          </a:p>
        </p:txBody>
      </p:sp>
      <p:sp>
        <p:nvSpPr>
          <p:cNvPr id="266" name="Rectangle 265"/>
          <p:cNvSpPr/>
          <p:nvPr/>
        </p:nvSpPr>
        <p:spPr bwMode="auto">
          <a:xfrm>
            <a:off x="785786" y="1780431"/>
            <a:ext cx="8143932" cy="1318855"/>
          </a:xfrm>
          <a:prstGeom prst="rect">
            <a:avLst/>
          </a:prstGeom>
          <a:solidFill>
            <a:schemeClr val="accent1">
              <a:alpha val="70000"/>
            </a:schemeClr>
          </a:solidFill>
          <a:ln w="12700" cap="sq" cmpd="sng" algn="ctr">
            <a:noFill/>
            <a:prstDash val="solid"/>
            <a:round/>
            <a:headEnd type="none" w="sm" len="sm"/>
            <a:tailEnd type="none" w="sm" len="sm"/>
          </a:ln>
          <a:effectLst>
            <a:softEdge rad="635000"/>
          </a:effectLst>
        </p:spPr>
        <p:txBody>
          <a:bodyPr vert="horz" wrap="square" lIns="84406" tIns="42203" rIns="84406" bIns="42203" numCol="1" rtlCol="1" anchor="t" anchorCtr="0" compatLnSpc="1">
            <a:prstTxWarp prst="textNoShape">
              <a:avLst/>
            </a:prstTxWarp>
          </a:bodyPr>
          <a:lstStyle/>
          <a:p>
            <a:pPr algn="l" rtl="0" fontAlgn="base">
              <a:spcBef>
                <a:spcPct val="0"/>
              </a:spcBef>
              <a:spcAft>
                <a:spcPct val="0"/>
              </a:spcAft>
            </a:pPr>
            <a:endParaRPr kumimoji="1" lang="fa-IR" sz="2215">
              <a:solidFill>
                <a:srgbClr val="000000"/>
              </a:solidFill>
              <a:latin typeface="Times New Roman" pitchFamily="18" charset="0"/>
            </a:endParaRPr>
          </a:p>
        </p:txBody>
      </p:sp>
      <p:sp>
        <p:nvSpPr>
          <p:cNvPr id="15" name="TextBox 14"/>
          <p:cNvSpPr txBox="1"/>
          <p:nvPr/>
        </p:nvSpPr>
        <p:spPr>
          <a:xfrm>
            <a:off x="813267" y="1724588"/>
            <a:ext cx="8110961" cy="688907"/>
          </a:xfrm>
          <a:prstGeom prst="rect">
            <a:avLst/>
          </a:prstGeom>
          <a:noFill/>
        </p:spPr>
        <p:txBody>
          <a:bodyPr wrap="square" rtlCol="1">
            <a:spAutoFit/>
          </a:bodyPr>
          <a:lstStyle/>
          <a:p>
            <a:pPr marL="316531" marR="831187" indent="-316531" algn="just">
              <a:lnSpc>
                <a:spcPct val="150000"/>
              </a:lnSpc>
              <a:spcAft>
                <a:spcPts val="554"/>
              </a:spcAft>
              <a:tabLst>
                <a:tab pos="588513" algn="l"/>
                <a:tab pos="422041" algn="l"/>
              </a:tabLst>
            </a:pPr>
            <a:r>
              <a:rPr lang="fa-IR" sz="1292" b="1" dirty="0">
                <a:solidFill>
                  <a:srgbClr val="5F5F5F">
                    <a:lumMod val="50000"/>
                  </a:srgbClr>
                </a:solidFill>
                <a:latin typeface="Times New Roman"/>
                <a:ea typeface="Times New Roman"/>
                <a:cs typeface="B Bardiya" pitchFamily="2" charset="-78"/>
              </a:rPr>
              <a:t>امروزه آنچه از بازسازي مراد مي شود ايجاد فضاي شهري معاصر يا سازمان فضايي جديد و موزوني است که بتواند گفت و گوي خلاق بين گذشته و آينده را نشان دهد. </a:t>
            </a:r>
          </a:p>
        </p:txBody>
      </p:sp>
      <p:sp>
        <p:nvSpPr>
          <p:cNvPr id="264" name="Rectangle 263"/>
          <p:cNvSpPr/>
          <p:nvPr/>
        </p:nvSpPr>
        <p:spPr>
          <a:xfrm>
            <a:off x="3758337" y="857232"/>
            <a:ext cx="3693640" cy="490134"/>
          </a:xfrm>
          <a:prstGeom prst="rect">
            <a:avLst/>
          </a:prstGeom>
        </p:spPr>
        <p:txBody>
          <a:bodyPr wrap="none">
            <a:spAutoFit/>
          </a:bodyPr>
          <a:lstStyle/>
          <a:p>
            <a:r>
              <a:rPr lang="fa-IR" sz="2585" b="1" dirty="0">
                <a:ln w="12700">
                  <a:solidFill>
                    <a:srgbClr val="000000">
                      <a:satMod val="155000"/>
                    </a:srgbClr>
                  </a:solidFill>
                  <a:prstDash val="solid"/>
                </a:ln>
                <a:blipFill>
                  <a:blip r:embed="rId6"/>
                  <a:tile tx="0" ty="0" sx="100000" sy="100000" flip="none" algn="tl"/>
                </a:blipFill>
                <a:effectLst>
                  <a:outerShdw blurRad="41275" dist="20320" dir="1800000" algn="tl" rotWithShape="0">
                    <a:srgbClr val="000000">
                      <a:alpha val="40000"/>
                    </a:srgbClr>
                  </a:outerShdw>
                  <a:reflection blurRad="6350" stA="60000" endA="900" endPos="60000" dist="29997" dir="5400000" sy="-100000" algn="bl" rotWithShape="0"/>
                </a:effectLst>
                <a:cs typeface="B Aria" pitchFamily="2" charset="-78"/>
              </a:rPr>
              <a:t>بازسازي (</a:t>
            </a:r>
            <a:r>
              <a:rPr lang="en-US" sz="2585" b="1" dirty="0">
                <a:ln w="12700">
                  <a:solidFill>
                    <a:srgbClr val="000000">
                      <a:satMod val="155000"/>
                    </a:srgbClr>
                  </a:solidFill>
                  <a:prstDash val="solid"/>
                </a:ln>
                <a:blipFill>
                  <a:blip r:embed="rId6"/>
                  <a:tile tx="0" ty="0" sx="100000" sy="100000" flip="none" algn="tl"/>
                </a:blipFill>
                <a:effectLst>
                  <a:outerShdw blurRad="41275" dist="20320" dir="1800000" algn="tl" rotWithShape="0">
                    <a:srgbClr val="000000">
                      <a:alpha val="40000"/>
                    </a:srgbClr>
                  </a:outerShdw>
                  <a:reflection blurRad="6350" stA="60000" endA="900" endPos="60000" dist="29997" dir="5400000" sy="-100000" algn="bl" rotWithShape="0"/>
                </a:effectLst>
                <a:cs typeface="B Aria" pitchFamily="2" charset="-78"/>
              </a:rPr>
              <a:t>Reconstruction</a:t>
            </a:r>
            <a:r>
              <a:rPr lang="fa-IR" sz="2585" b="1" dirty="0">
                <a:ln w="12700">
                  <a:solidFill>
                    <a:srgbClr val="000000">
                      <a:satMod val="155000"/>
                    </a:srgbClr>
                  </a:solidFill>
                  <a:prstDash val="solid"/>
                </a:ln>
                <a:blipFill>
                  <a:blip r:embed="rId6"/>
                  <a:tile tx="0" ty="0" sx="100000" sy="100000" flip="none" algn="tl"/>
                </a:blipFill>
                <a:effectLst>
                  <a:outerShdw blurRad="41275" dist="20320" dir="1800000" algn="tl" rotWithShape="0">
                    <a:srgbClr val="000000">
                      <a:alpha val="40000"/>
                    </a:srgbClr>
                  </a:outerShdw>
                  <a:reflection blurRad="6350" stA="60000" endA="900" endPos="60000" dist="29997" dir="5400000" sy="-100000" algn="bl" rotWithShape="0"/>
                </a:effectLst>
                <a:cs typeface="B Aria" pitchFamily="2" charset="-78"/>
              </a:rPr>
              <a:t>) </a:t>
            </a:r>
            <a:endParaRPr lang="en-US" sz="2585" b="1" dirty="0">
              <a:ln w="12700">
                <a:solidFill>
                  <a:srgbClr val="000000">
                    <a:satMod val="155000"/>
                  </a:srgbClr>
                </a:solidFill>
                <a:prstDash val="solid"/>
              </a:ln>
              <a:blipFill>
                <a:blip r:embed="rId6"/>
                <a:tile tx="0" ty="0" sx="100000" sy="100000" flip="none" algn="tl"/>
              </a:blipFill>
              <a:effectLst>
                <a:outerShdw blurRad="41275" dist="20320" dir="1800000" algn="tl" rotWithShape="0">
                  <a:srgbClr val="000000">
                    <a:alpha val="40000"/>
                  </a:srgbClr>
                </a:outerShdw>
                <a:reflection blurRad="6350" stA="60000" endA="900" endPos="60000" dist="29997" dir="5400000" sy="-100000" algn="bl" rotWithShape="0"/>
              </a:effectLst>
              <a:cs typeface="B Aria" pitchFamily="2" charset="-78"/>
            </a:endParaRPr>
          </a:p>
        </p:txBody>
      </p:sp>
      <p:grpSp>
        <p:nvGrpSpPr>
          <p:cNvPr id="6" name="Group 26"/>
          <p:cNvGrpSpPr/>
          <p:nvPr/>
        </p:nvGrpSpPr>
        <p:grpSpPr>
          <a:xfrm>
            <a:off x="2659660" y="2703630"/>
            <a:ext cx="4154394" cy="2500007"/>
            <a:chOff x="781048" y="1447800"/>
            <a:chExt cx="4500594" cy="2708341"/>
          </a:xfrm>
        </p:grpSpPr>
        <p:sp>
          <p:nvSpPr>
            <p:cNvPr id="28" name="TextBox 27"/>
            <p:cNvSpPr txBox="1"/>
            <p:nvPr/>
          </p:nvSpPr>
          <p:spPr>
            <a:xfrm>
              <a:off x="781048" y="1447800"/>
              <a:ext cx="990600" cy="407750"/>
            </a:xfrm>
            <a:prstGeom prst="rect">
              <a:avLst/>
            </a:prstGeom>
            <a:noFill/>
          </p:spPr>
          <p:txBody>
            <a:bodyPr wrap="square" rtlCol="0">
              <a:spAutoFit/>
            </a:bodyPr>
            <a:lstStyle/>
            <a:p>
              <a:r>
                <a:rPr lang="fa-IR" sz="1846" dirty="0">
                  <a:solidFill>
                    <a:srgbClr val="000000"/>
                  </a:solidFill>
                  <a:cs typeface="B Jadid" pitchFamily="2" charset="-78"/>
                </a:rPr>
                <a:t>تخریب </a:t>
              </a:r>
              <a:endParaRPr lang="en-US" sz="1846" dirty="0">
                <a:solidFill>
                  <a:srgbClr val="000000"/>
                </a:solidFill>
                <a:cs typeface="B Jadid" pitchFamily="2" charset="-78"/>
              </a:endParaRPr>
            </a:p>
          </p:txBody>
        </p:sp>
        <p:sp>
          <p:nvSpPr>
            <p:cNvPr id="29" name="TextBox 28"/>
            <p:cNvSpPr txBox="1"/>
            <p:nvPr/>
          </p:nvSpPr>
          <p:spPr>
            <a:xfrm>
              <a:off x="2314596" y="1447800"/>
              <a:ext cx="1223954" cy="407750"/>
            </a:xfrm>
            <a:prstGeom prst="rect">
              <a:avLst/>
            </a:prstGeom>
            <a:noFill/>
          </p:spPr>
          <p:txBody>
            <a:bodyPr wrap="square" rtlCol="0">
              <a:spAutoFit/>
            </a:bodyPr>
            <a:lstStyle/>
            <a:p>
              <a:r>
                <a:rPr lang="fa-IR" sz="1846" dirty="0">
                  <a:solidFill>
                    <a:srgbClr val="000000"/>
                  </a:solidFill>
                  <a:cs typeface="B Jadid" pitchFamily="2" charset="-78"/>
                </a:rPr>
                <a:t>پاکسازی</a:t>
              </a:r>
              <a:endParaRPr lang="en-US" sz="1846" dirty="0">
                <a:solidFill>
                  <a:srgbClr val="000000"/>
                </a:solidFill>
                <a:cs typeface="B Jadid" pitchFamily="2" charset="-78"/>
              </a:endParaRPr>
            </a:p>
          </p:txBody>
        </p:sp>
        <p:sp>
          <p:nvSpPr>
            <p:cNvPr id="30" name="TextBox 29"/>
            <p:cNvSpPr txBox="1"/>
            <p:nvPr/>
          </p:nvSpPr>
          <p:spPr>
            <a:xfrm>
              <a:off x="3824334" y="1547756"/>
              <a:ext cx="1457308" cy="407750"/>
            </a:xfrm>
            <a:prstGeom prst="rect">
              <a:avLst/>
            </a:prstGeom>
            <a:noFill/>
          </p:spPr>
          <p:txBody>
            <a:bodyPr wrap="square" rtlCol="0">
              <a:spAutoFit/>
            </a:bodyPr>
            <a:lstStyle/>
            <a:p>
              <a:r>
                <a:rPr lang="fa-IR" sz="1846" dirty="0">
                  <a:solidFill>
                    <a:srgbClr val="000000"/>
                  </a:solidFill>
                  <a:cs typeface="B Jadid" pitchFamily="2" charset="-78"/>
                </a:rPr>
                <a:t>دوباره سازی</a:t>
              </a:r>
              <a:endParaRPr lang="en-US" sz="1846" dirty="0">
                <a:solidFill>
                  <a:srgbClr val="000000"/>
                </a:solidFill>
                <a:cs typeface="B Jadid" pitchFamily="2" charset="-78"/>
              </a:endParaRPr>
            </a:p>
          </p:txBody>
        </p:sp>
        <p:cxnSp>
          <p:nvCxnSpPr>
            <p:cNvPr id="31" name="Straight Arrow Connector 30"/>
            <p:cNvCxnSpPr/>
            <p:nvPr/>
          </p:nvCxnSpPr>
          <p:spPr>
            <a:xfrm rot="5400000">
              <a:off x="800100" y="2552700"/>
              <a:ext cx="1143000" cy="1588"/>
            </a:xfrm>
            <a:prstGeom prst="straightConnector1">
              <a:avLst/>
            </a:prstGeom>
            <a:ln w="50800">
              <a:headEnd type="stealth"/>
              <a:tailEnd type="none"/>
            </a:ln>
            <a:effectLst>
              <a:outerShdw blurRad="1270000" dist="939800" dir="16020000" sx="1000" sy="1000" rotWithShape="0">
                <a:srgbClr val="000000">
                  <a:alpha val="0"/>
                </a:srgbClr>
              </a:outerShdw>
            </a:effectLst>
            <a:scene3d>
              <a:camera prst="orthographicFront"/>
              <a:lightRig rig="glow" dir="t"/>
            </a:scene3d>
            <a:sp3d prstMaterial="matte"/>
          </p:spPr>
          <p:style>
            <a:lnRef idx="3">
              <a:schemeClr val="dk1"/>
            </a:lnRef>
            <a:fillRef idx="0">
              <a:schemeClr val="dk1"/>
            </a:fillRef>
            <a:effectRef idx="2">
              <a:schemeClr val="dk1"/>
            </a:effectRef>
            <a:fontRef idx="minor">
              <a:schemeClr val="tx1"/>
            </a:fontRef>
          </p:style>
        </p:cxnSp>
        <p:cxnSp>
          <p:nvCxnSpPr>
            <p:cNvPr id="32" name="Straight Arrow Connector 31"/>
            <p:cNvCxnSpPr/>
            <p:nvPr/>
          </p:nvCxnSpPr>
          <p:spPr>
            <a:xfrm rot="5400000">
              <a:off x="3696494" y="2628106"/>
              <a:ext cx="1143000" cy="1588"/>
            </a:xfrm>
            <a:prstGeom prst="straightConnector1">
              <a:avLst/>
            </a:prstGeom>
            <a:ln w="50800">
              <a:headEnd type="stealth"/>
              <a:tailEnd type="none"/>
            </a:ln>
            <a:effectLst>
              <a:outerShdw blurRad="1270000" dist="939800" dir="16020000" sx="1000" sy="1000" rotWithShape="0">
                <a:srgbClr val="000000">
                  <a:alpha val="0"/>
                </a:srgbClr>
              </a:outerShdw>
            </a:effectLst>
            <a:scene3d>
              <a:camera prst="orthographicFront"/>
              <a:lightRig rig="glow" dir="t"/>
            </a:scene3d>
            <a:sp3d prstMaterial="matte"/>
          </p:spPr>
          <p:style>
            <a:lnRef idx="3">
              <a:schemeClr val="dk1"/>
            </a:lnRef>
            <a:fillRef idx="0">
              <a:schemeClr val="dk1"/>
            </a:fillRef>
            <a:effectRef idx="2">
              <a:schemeClr val="dk1"/>
            </a:effectRef>
            <a:fontRef idx="minor">
              <a:schemeClr val="tx1"/>
            </a:fontRef>
          </p:style>
        </p:cxnSp>
        <p:cxnSp>
          <p:nvCxnSpPr>
            <p:cNvPr id="33" name="Straight Connector 32"/>
            <p:cNvCxnSpPr/>
            <p:nvPr/>
          </p:nvCxnSpPr>
          <p:spPr>
            <a:xfrm>
              <a:off x="1371600" y="3124200"/>
              <a:ext cx="2895600" cy="76200"/>
            </a:xfrm>
            <a:prstGeom prst="line">
              <a:avLst/>
            </a:prstGeom>
            <a:ln w="50800"/>
            <a:effectLst>
              <a:outerShdw blurRad="1270000" dist="939800" dir="16020000" sx="1000" sy="1000" rotWithShape="0">
                <a:srgbClr val="000000">
                  <a:alpha val="0"/>
                </a:srgbClr>
              </a:outerShdw>
            </a:effectLst>
            <a:scene3d>
              <a:camera prst="orthographicFront"/>
              <a:lightRig rig="glow" dir="t"/>
            </a:scene3d>
            <a:sp3d prstMaterial="matte"/>
          </p:spPr>
          <p:style>
            <a:lnRef idx="3">
              <a:schemeClr val="dk1"/>
            </a:lnRef>
            <a:fillRef idx="0">
              <a:schemeClr val="dk1"/>
            </a:fillRef>
            <a:effectRef idx="2">
              <a:schemeClr val="dk1"/>
            </a:effectRef>
            <a:fontRef idx="minor">
              <a:schemeClr val="tx1"/>
            </a:fontRef>
          </p:style>
        </p:cxnSp>
        <p:sp>
          <p:nvSpPr>
            <p:cNvPr id="34" name="TextBox 33"/>
            <p:cNvSpPr txBox="1"/>
            <p:nvPr/>
          </p:nvSpPr>
          <p:spPr>
            <a:xfrm>
              <a:off x="2438400" y="3440668"/>
              <a:ext cx="990600" cy="715473"/>
            </a:xfrm>
            <a:prstGeom prst="rect">
              <a:avLst/>
            </a:prstGeom>
            <a:noFill/>
          </p:spPr>
          <p:txBody>
            <a:bodyPr wrap="square" rtlCol="0">
              <a:spAutoFit/>
            </a:bodyPr>
            <a:lstStyle/>
            <a:p>
              <a:r>
                <a:rPr lang="fa-IR" sz="1846" dirty="0">
                  <a:solidFill>
                    <a:srgbClr val="000000"/>
                  </a:solidFill>
                  <a:cs typeface="B Jadid" pitchFamily="2" charset="-78"/>
                </a:rPr>
                <a:t>بازسازی</a:t>
              </a:r>
              <a:endParaRPr lang="en-US" sz="1846" dirty="0">
                <a:solidFill>
                  <a:srgbClr val="000000"/>
                </a:solidFill>
                <a:cs typeface="B Jadid" pitchFamily="2" charset="-78"/>
              </a:endParaRPr>
            </a:p>
          </p:txBody>
        </p:sp>
        <p:cxnSp>
          <p:nvCxnSpPr>
            <p:cNvPr id="35" name="Straight Arrow Connector 34"/>
            <p:cNvCxnSpPr/>
            <p:nvPr/>
          </p:nvCxnSpPr>
          <p:spPr>
            <a:xfrm>
              <a:off x="1633550" y="1647855"/>
              <a:ext cx="581036" cy="14259"/>
            </a:xfrm>
            <a:prstGeom prst="straightConnector1">
              <a:avLst/>
            </a:prstGeom>
            <a:ln w="47625">
              <a:tailEnd type="stealth"/>
            </a:ln>
          </p:spPr>
          <p:style>
            <a:lnRef idx="3">
              <a:schemeClr val="dk1"/>
            </a:lnRef>
            <a:fillRef idx="0">
              <a:schemeClr val="dk1"/>
            </a:fillRef>
            <a:effectRef idx="2">
              <a:schemeClr val="dk1"/>
            </a:effectRef>
            <a:fontRef idx="minor">
              <a:schemeClr val="tx1"/>
            </a:fontRef>
          </p:style>
        </p:cxnSp>
        <p:cxnSp>
          <p:nvCxnSpPr>
            <p:cNvPr id="36" name="Straight Arrow Connector 35"/>
            <p:cNvCxnSpPr/>
            <p:nvPr/>
          </p:nvCxnSpPr>
          <p:spPr>
            <a:xfrm>
              <a:off x="3352800" y="1708666"/>
              <a:ext cx="571520" cy="24886"/>
            </a:xfrm>
            <a:prstGeom prst="straightConnector1">
              <a:avLst/>
            </a:prstGeom>
            <a:ln w="47625">
              <a:tailEnd type="stealth"/>
            </a:ln>
          </p:spPr>
          <p:style>
            <a:lnRef idx="3">
              <a:schemeClr val="dk1"/>
            </a:lnRef>
            <a:fillRef idx="0">
              <a:schemeClr val="dk1"/>
            </a:fillRef>
            <a:effectRef idx="2">
              <a:schemeClr val="dk1"/>
            </a:effectRef>
            <a:fontRef idx="minor">
              <a:schemeClr val="tx1"/>
            </a:fontRef>
          </p:style>
        </p:cxnSp>
      </p:grpSp>
    </p:spTree>
    <p:extLst>
      <p:ext uri="{BB962C8B-B14F-4D97-AF65-F5344CB8AC3E}">
        <p14:creationId xmlns:p14="http://schemas.microsoft.com/office/powerpoint/2010/main" val="364536695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66"/>
          <p:cNvGrpSpPr/>
          <p:nvPr/>
        </p:nvGrpSpPr>
        <p:grpSpPr>
          <a:xfrm>
            <a:off x="0" y="263769"/>
            <a:ext cx="9144000" cy="6327790"/>
            <a:chOff x="0" y="0"/>
            <a:chExt cx="9144000" cy="6855106"/>
          </a:xfrm>
        </p:grpSpPr>
        <p:pic>
          <p:nvPicPr>
            <p:cNvPr id="3" name="Picture 2" descr="E:\baft farsoode\ax\pic\bird%20view.jpg"/>
            <p:cNvPicPr>
              <a:picLocks noChangeAspect="1" noChangeArrowheads="1"/>
            </p:cNvPicPr>
            <p:nvPr/>
          </p:nvPicPr>
          <p:blipFill>
            <a:blip r:embed="rId2">
              <a:clrChange>
                <a:clrFrom>
                  <a:srgbClr val="000000"/>
                </a:clrFrom>
                <a:clrTo>
                  <a:srgbClr val="000000">
                    <a:alpha val="0"/>
                  </a:srgbClr>
                </a:clrTo>
              </a:clrChange>
              <a:duotone>
                <a:schemeClr val="accent6">
                  <a:shade val="45000"/>
                  <a:satMod val="135000"/>
                </a:schemeClr>
                <a:prstClr val="white"/>
              </a:duotone>
              <a:lum bright="20000" contrast="-75000"/>
            </a:blip>
            <a:srcRect/>
            <a:stretch>
              <a:fillRect/>
            </a:stretch>
          </p:blipFill>
          <p:spPr bwMode="auto">
            <a:xfrm>
              <a:off x="0" y="2694698"/>
              <a:ext cx="9144000" cy="4160408"/>
            </a:xfrm>
            <a:prstGeom prst="rect">
              <a:avLst/>
            </a:prstGeom>
            <a:ln>
              <a:noFill/>
            </a:ln>
            <a:effectLst>
              <a:outerShdw blurRad="50800" dist="50800" dir="2700000" algn="tl" rotWithShape="0">
                <a:schemeClr val="tx1">
                  <a:alpha val="40000"/>
                </a:schemeClr>
              </a:outerShdw>
            </a:effectLst>
          </p:spPr>
        </p:pic>
        <p:grpSp>
          <p:nvGrpSpPr>
            <p:cNvPr id="4" name="Group 259"/>
            <p:cNvGrpSpPr/>
            <p:nvPr/>
          </p:nvGrpSpPr>
          <p:grpSpPr>
            <a:xfrm flipV="1">
              <a:off x="271048" y="857232"/>
              <a:ext cx="5944026" cy="4143404"/>
              <a:chOff x="-236" y="1676402"/>
              <a:chExt cx="5944026" cy="5181601"/>
            </a:xfrm>
          </p:grpSpPr>
          <p:sp>
            <p:nvSpPr>
              <p:cNvPr id="250" name="Rectangle 25"/>
              <p:cNvSpPr>
                <a:spLocks noChangeArrowheads="1"/>
              </p:cNvSpPr>
              <p:nvPr/>
            </p:nvSpPr>
            <p:spPr bwMode="auto">
              <a:xfrm>
                <a:off x="329988" y="4038602"/>
                <a:ext cx="165112" cy="2667001"/>
              </a:xfrm>
              <a:prstGeom prst="rect">
                <a:avLst/>
              </a:prstGeom>
              <a:gradFill rotWithShape="1">
                <a:gsLst>
                  <a:gs pos="0">
                    <a:schemeClr val="bg1">
                      <a:lumMod val="65000"/>
                    </a:schemeClr>
                  </a:gs>
                  <a:gs pos="100000">
                    <a:srgbClr val="FFFFCC"/>
                  </a:gs>
                </a:gsLst>
                <a:lin ang="5400000" scaled="1"/>
              </a:gradFill>
              <a:ln w="9525">
                <a:noFill/>
                <a:miter lim="800000"/>
                <a:headEnd/>
                <a:tailEnd/>
              </a:ln>
              <a:effectLst/>
            </p:spPr>
            <p:txBody>
              <a:bodyPr wrap="none" anchor="ctr"/>
              <a:lstStyle/>
              <a:p>
                <a:pPr>
                  <a:defRPr/>
                </a:pPr>
                <a:endParaRPr lang="fa-IR" sz="1662" kern="0">
                  <a:solidFill>
                    <a:sysClr val="windowText" lastClr="000000"/>
                  </a:solidFill>
                </a:endParaRPr>
              </a:p>
            </p:txBody>
          </p:sp>
          <p:sp>
            <p:nvSpPr>
              <p:cNvPr id="251" name="Rectangle 26"/>
              <p:cNvSpPr>
                <a:spLocks noChangeArrowheads="1"/>
              </p:cNvSpPr>
              <p:nvPr/>
            </p:nvSpPr>
            <p:spPr bwMode="auto">
              <a:xfrm>
                <a:off x="164876" y="6400803"/>
                <a:ext cx="3219681" cy="152400"/>
              </a:xfrm>
              <a:prstGeom prst="rect">
                <a:avLst/>
              </a:prstGeom>
              <a:gradFill rotWithShape="1">
                <a:gsLst>
                  <a:gs pos="0">
                    <a:srgbClr val="FFFFCC"/>
                  </a:gs>
                  <a:gs pos="100000">
                    <a:srgbClr val="FFFFCC">
                      <a:gamma/>
                      <a:shade val="46275"/>
                      <a:invGamma/>
                    </a:srgbClr>
                  </a:gs>
                </a:gsLst>
                <a:lin ang="0" scaled="1"/>
              </a:gradFill>
              <a:ln w="9525">
                <a:noFill/>
                <a:miter lim="800000"/>
                <a:headEnd/>
                <a:tailEnd/>
              </a:ln>
              <a:effectLst/>
            </p:spPr>
            <p:txBody>
              <a:bodyPr wrap="none" anchor="ctr"/>
              <a:lstStyle/>
              <a:p>
                <a:pPr>
                  <a:defRPr/>
                </a:pPr>
                <a:endParaRPr lang="fa-IR" sz="1662" kern="0">
                  <a:solidFill>
                    <a:sysClr val="windowText" lastClr="000000"/>
                  </a:solidFill>
                </a:endParaRPr>
              </a:p>
            </p:txBody>
          </p:sp>
          <p:sp>
            <p:nvSpPr>
              <p:cNvPr id="252" name="Rectangle 27"/>
              <p:cNvSpPr>
                <a:spLocks noChangeArrowheads="1"/>
              </p:cNvSpPr>
              <p:nvPr/>
            </p:nvSpPr>
            <p:spPr bwMode="auto">
              <a:xfrm>
                <a:off x="495100" y="5791203"/>
                <a:ext cx="82556" cy="609600"/>
              </a:xfrm>
              <a:prstGeom prst="rect">
                <a:avLst/>
              </a:prstGeom>
              <a:solidFill>
                <a:srgbClr val="CC9900"/>
              </a:solidFill>
              <a:ln w="9525">
                <a:noFill/>
                <a:miter lim="800000"/>
                <a:headEnd/>
                <a:tailEnd/>
              </a:ln>
              <a:effectLst/>
            </p:spPr>
            <p:txBody>
              <a:bodyPr wrap="none" anchor="ctr"/>
              <a:lstStyle/>
              <a:p>
                <a:pPr>
                  <a:defRPr/>
                </a:pPr>
                <a:endParaRPr lang="fa-IR" sz="1662" kern="0">
                  <a:solidFill>
                    <a:sysClr val="windowText" lastClr="000000"/>
                  </a:solidFill>
                </a:endParaRPr>
              </a:p>
            </p:txBody>
          </p:sp>
          <p:sp>
            <p:nvSpPr>
              <p:cNvPr id="253" name="Rectangle 28"/>
              <p:cNvSpPr>
                <a:spLocks noChangeArrowheads="1"/>
              </p:cNvSpPr>
              <p:nvPr/>
            </p:nvSpPr>
            <p:spPr bwMode="auto">
              <a:xfrm rot="5400000">
                <a:off x="828501" y="6073757"/>
                <a:ext cx="76200" cy="577891"/>
              </a:xfrm>
              <a:prstGeom prst="rect">
                <a:avLst/>
              </a:prstGeom>
              <a:solidFill>
                <a:srgbClr val="CC9900"/>
              </a:solidFill>
              <a:ln w="9525">
                <a:noFill/>
                <a:miter lim="800000"/>
                <a:headEnd/>
                <a:tailEnd/>
              </a:ln>
              <a:effectLst/>
            </p:spPr>
            <p:txBody>
              <a:bodyPr wrap="none" anchor="ctr"/>
              <a:lstStyle/>
              <a:p>
                <a:pPr>
                  <a:defRPr/>
                </a:pPr>
                <a:endParaRPr lang="fa-IR" sz="1662" kern="0">
                  <a:solidFill>
                    <a:sysClr val="windowText" lastClr="000000"/>
                  </a:solidFill>
                </a:endParaRPr>
              </a:p>
            </p:txBody>
          </p:sp>
          <p:sp>
            <p:nvSpPr>
              <p:cNvPr id="254" name="Line 29"/>
              <p:cNvSpPr>
                <a:spLocks noChangeShapeType="1"/>
              </p:cNvSpPr>
              <p:nvPr/>
            </p:nvSpPr>
            <p:spPr bwMode="auto">
              <a:xfrm>
                <a:off x="3384557" y="6477003"/>
                <a:ext cx="1568562" cy="0"/>
              </a:xfrm>
              <a:prstGeom prst="line">
                <a:avLst/>
              </a:prstGeom>
              <a:ln w="12700">
                <a:prstDash val="sysDot"/>
                <a:headEnd/>
                <a:tailEnd/>
              </a:ln>
            </p:spPr>
            <p:style>
              <a:lnRef idx="1">
                <a:schemeClr val="dk1"/>
              </a:lnRef>
              <a:fillRef idx="0">
                <a:schemeClr val="dk1"/>
              </a:fillRef>
              <a:effectRef idx="0">
                <a:schemeClr val="dk1"/>
              </a:effectRef>
              <a:fontRef idx="minor">
                <a:schemeClr val="tx1"/>
              </a:fontRef>
            </p:style>
            <p:txBody>
              <a:bodyPr/>
              <a:lstStyle/>
              <a:p>
                <a:pPr>
                  <a:defRPr/>
                </a:pPr>
                <a:endParaRPr lang="fa-IR" sz="1662" kern="0">
                  <a:solidFill>
                    <a:sysClr val="windowText" lastClr="000000"/>
                  </a:solidFill>
                </a:endParaRPr>
              </a:p>
            </p:txBody>
          </p:sp>
          <p:sp>
            <p:nvSpPr>
              <p:cNvPr id="255" name="Line 30"/>
              <p:cNvSpPr>
                <a:spLocks noChangeShapeType="1"/>
              </p:cNvSpPr>
              <p:nvPr/>
            </p:nvSpPr>
            <p:spPr bwMode="auto">
              <a:xfrm>
                <a:off x="3384557" y="6553203"/>
                <a:ext cx="2559233" cy="0"/>
              </a:xfrm>
              <a:prstGeom prst="line">
                <a:avLst/>
              </a:prstGeom>
              <a:ln w="19050">
                <a:prstDash val="sysDot"/>
                <a:headEnd/>
                <a:tailEnd/>
              </a:ln>
            </p:spPr>
            <p:style>
              <a:lnRef idx="1">
                <a:schemeClr val="accent1"/>
              </a:lnRef>
              <a:fillRef idx="0">
                <a:schemeClr val="accent1"/>
              </a:fillRef>
              <a:effectRef idx="0">
                <a:schemeClr val="accent1"/>
              </a:effectRef>
              <a:fontRef idx="minor">
                <a:schemeClr val="tx1"/>
              </a:fontRef>
            </p:style>
            <p:txBody>
              <a:bodyPr/>
              <a:lstStyle/>
              <a:p>
                <a:pPr>
                  <a:defRPr/>
                </a:pPr>
                <a:endParaRPr lang="fa-IR" sz="1662" kern="0">
                  <a:solidFill>
                    <a:sysClr val="windowText" lastClr="000000"/>
                  </a:solidFill>
                </a:endParaRPr>
              </a:p>
            </p:txBody>
          </p:sp>
          <p:sp>
            <p:nvSpPr>
              <p:cNvPr id="256" name="Line 32"/>
              <p:cNvSpPr>
                <a:spLocks noChangeShapeType="1"/>
              </p:cNvSpPr>
              <p:nvPr/>
            </p:nvSpPr>
            <p:spPr bwMode="auto">
              <a:xfrm flipH="1">
                <a:off x="-236" y="6477003"/>
                <a:ext cx="3384793" cy="0"/>
              </a:xfrm>
              <a:prstGeom prst="line">
                <a:avLst/>
              </a:prstGeom>
              <a:noFill/>
              <a:ln w="22225">
                <a:solidFill>
                  <a:srgbClr val="9383B3"/>
                </a:solidFill>
                <a:prstDash val="sysDot"/>
                <a:round/>
                <a:headEnd/>
                <a:tailEnd/>
              </a:ln>
              <a:effectLst/>
            </p:spPr>
            <p:txBody>
              <a:bodyPr/>
              <a:lstStyle/>
              <a:p>
                <a:pPr>
                  <a:defRPr/>
                </a:pPr>
                <a:endParaRPr lang="fa-IR" sz="1662" kern="0">
                  <a:solidFill>
                    <a:sysClr val="windowText" lastClr="000000"/>
                  </a:solidFill>
                </a:endParaRPr>
              </a:p>
            </p:txBody>
          </p:sp>
          <p:sp>
            <p:nvSpPr>
              <p:cNvPr id="257" name="Line 33"/>
              <p:cNvSpPr>
                <a:spLocks noChangeShapeType="1"/>
              </p:cNvSpPr>
              <p:nvPr/>
            </p:nvSpPr>
            <p:spPr bwMode="auto">
              <a:xfrm flipV="1">
                <a:off x="412544" y="4038602"/>
                <a:ext cx="0" cy="2819401"/>
              </a:xfrm>
              <a:prstGeom prst="line">
                <a:avLst/>
              </a:prstGeom>
              <a:noFill/>
              <a:ln w="22225">
                <a:solidFill>
                  <a:srgbClr val="9383B3"/>
                </a:solidFill>
                <a:prstDash val="sysDot"/>
                <a:round/>
                <a:headEnd/>
                <a:tailEnd/>
              </a:ln>
              <a:effectLst/>
            </p:spPr>
            <p:txBody>
              <a:bodyPr/>
              <a:lstStyle/>
              <a:p>
                <a:pPr>
                  <a:defRPr/>
                </a:pPr>
                <a:endParaRPr lang="fa-IR" sz="1662" kern="0">
                  <a:solidFill>
                    <a:sysClr val="windowText" lastClr="000000"/>
                  </a:solidFill>
                </a:endParaRPr>
              </a:p>
            </p:txBody>
          </p:sp>
          <p:sp>
            <p:nvSpPr>
              <p:cNvPr id="258" name="Line 34"/>
              <p:cNvSpPr>
                <a:spLocks noChangeShapeType="1"/>
              </p:cNvSpPr>
              <p:nvPr/>
            </p:nvSpPr>
            <p:spPr bwMode="auto">
              <a:xfrm flipV="1">
                <a:off x="412544" y="2362202"/>
                <a:ext cx="0" cy="1676400"/>
              </a:xfrm>
              <a:prstGeom prst="line">
                <a:avLst/>
              </a:prstGeom>
              <a:ln w="12700">
                <a:prstDash val="sysDot"/>
                <a:headEnd/>
                <a:tailEnd/>
              </a:ln>
            </p:spPr>
            <p:style>
              <a:lnRef idx="1">
                <a:schemeClr val="dk1"/>
              </a:lnRef>
              <a:fillRef idx="0">
                <a:schemeClr val="dk1"/>
              </a:fillRef>
              <a:effectRef idx="0">
                <a:schemeClr val="dk1"/>
              </a:effectRef>
              <a:fontRef idx="minor">
                <a:schemeClr val="tx1"/>
              </a:fontRef>
            </p:style>
            <p:txBody>
              <a:bodyPr/>
              <a:lstStyle/>
              <a:p>
                <a:pPr>
                  <a:defRPr/>
                </a:pPr>
                <a:endParaRPr lang="fa-IR" sz="1662" kern="0">
                  <a:solidFill>
                    <a:sysClr val="windowText" lastClr="000000"/>
                  </a:solidFill>
                </a:endParaRPr>
              </a:p>
            </p:txBody>
          </p:sp>
          <p:sp>
            <p:nvSpPr>
              <p:cNvPr id="259" name="Line 35"/>
              <p:cNvSpPr>
                <a:spLocks noChangeShapeType="1"/>
              </p:cNvSpPr>
              <p:nvPr/>
            </p:nvSpPr>
            <p:spPr bwMode="auto">
              <a:xfrm flipV="1">
                <a:off x="329988" y="1676402"/>
                <a:ext cx="0" cy="2362200"/>
              </a:xfrm>
              <a:prstGeom prst="line">
                <a:avLst/>
              </a:prstGeom>
              <a:ln w="19050">
                <a:prstDash val="sysDot"/>
                <a:headEnd/>
                <a:tailEnd/>
              </a:ln>
            </p:spPr>
            <p:style>
              <a:lnRef idx="1">
                <a:schemeClr val="accent1"/>
              </a:lnRef>
              <a:fillRef idx="0">
                <a:schemeClr val="accent1"/>
              </a:fillRef>
              <a:effectRef idx="0">
                <a:schemeClr val="accent1"/>
              </a:effectRef>
              <a:fontRef idx="minor">
                <a:schemeClr val="tx1"/>
              </a:fontRef>
            </p:style>
            <p:txBody>
              <a:bodyPr/>
              <a:lstStyle/>
              <a:p>
                <a:pPr>
                  <a:defRPr/>
                </a:pPr>
                <a:endParaRPr lang="fa-IR" sz="1662" kern="0">
                  <a:solidFill>
                    <a:sysClr val="windowText" lastClr="000000"/>
                  </a:solidFill>
                </a:endParaRPr>
              </a:p>
            </p:txBody>
          </p:sp>
        </p:grpSp>
        <p:grpSp>
          <p:nvGrpSpPr>
            <p:cNvPr id="5" name="Group 15"/>
            <p:cNvGrpSpPr/>
            <p:nvPr/>
          </p:nvGrpSpPr>
          <p:grpSpPr>
            <a:xfrm>
              <a:off x="67432" y="538679"/>
              <a:ext cx="5218950" cy="3318948"/>
              <a:chOff x="73051" y="538679"/>
              <a:chExt cx="5653862" cy="3318948"/>
            </a:xfrm>
          </p:grpSpPr>
          <p:sp>
            <p:nvSpPr>
              <p:cNvPr id="7" name="Rectangle 6"/>
              <p:cNvSpPr/>
              <p:nvPr/>
            </p:nvSpPr>
            <p:spPr>
              <a:xfrm>
                <a:off x="1824455" y="538679"/>
                <a:ext cx="3902458" cy="407750"/>
              </a:xfrm>
              <a:prstGeom prst="rect">
                <a:avLst/>
              </a:prstGeom>
            </p:spPr>
            <p:txBody>
              <a:bodyPr wrap="none">
                <a:spAutoFit/>
              </a:bodyPr>
              <a:lstStyle/>
              <a:p>
                <a:pPr>
                  <a:defRPr/>
                </a:pPr>
                <a:r>
                  <a:rPr lang="en-US" sz="1846" b="1" kern="0" dirty="0">
                    <a:ln w="10541" cmpd="sng">
                      <a:solidFill>
                        <a:srgbClr val="EAEAEA">
                          <a:shade val="88000"/>
                          <a:satMod val="110000"/>
                        </a:srgbClr>
                      </a:solidFill>
                      <a:prstDash val="solid"/>
                    </a:ln>
                    <a:gradFill>
                      <a:gsLst>
                        <a:gs pos="0">
                          <a:srgbClr val="EAEAEA">
                            <a:tint val="40000"/>
                            <a:satMod val="250000"/>
                          </a:srgbClr>
                        </a:gs>
                        <a:gs pos="9000">
                          <a:srgbClr val="EAEAEA">
                            <a:tint val="52000"/>
                            <a:satMod val="300000"/>
                          </a:srgbClr>
                        </a:gs>
                        <a:gs pos="50000">
                          <a:srgbClr val="EAEAEA">
                            <a:shade val="20000"/>
                            <a:satMod val="300000"/>
                          </a:srgbClr>
                        </a:gs>
                        <a:gs pos="79000">
                          <a:srgbClr val="EAEAEA">
                            <a:tint val="52000"/>
                            <a:satMod val="300000"/>
                          </a:srgbClr>
                        </a:gs>
                        <a:gs pos="100000">
                          <a:srgbClr val="EAEAEA">
                            <a:tint val="40000"/>
                            <a:satMod val="250000"/>
                          </a:srgbClr>
                        </a:gs>
                      </a:gsLst>
                      <a:lin ang="5400000"/>
                    </a:gradFill>
                    <a:latin typeface="BankGothic Lt BT" pitchFamily="34" charset="0"/>
                  </a:rPr>
                  <a:t>(</a:t>
                </a:r>
                <a:r>
                  <a:rPr lang="en-US" sz="1846" b="1" kern="0" dirty="0" err="1">
                    <a:ln w="10541" cmpd="sng">
                      <a:solidFill>
                        <a:srgbClr val="EAEAEA">
                          <a:shade val="88000"/>
                          <a:satMod val="110000"/>
                        </a:srgbClr>
                      </a:solidFill>
                      <a:prstDash val="solid"/>
                    </a:ln>
                    <a:gradFill>
                      <a:gsLst>
                        <a:gs pos="0">
                          <a:srgbClr val="EAEAEA">
                            <a:tint val="40000"/>
                            <a:satMod val="250000"/>
                          </a:srgbClr>
                        </a:gs>
                        <a:gs pos="9000">
                          <a:srgbClr val="EAEAEA">
                            <a:tint val="52000"/>
                            <a:satMod val="300000"/>
                          </a:srgbClr>
                        </a:gs>
                        <a:gs pos="50000">
                          <a:srgbClr val="EAEAEA">
                            <a:shade val="20000"/>
                            <a:satMod val="300000"/>
                          </a:srgbClr>
                        </a:gs>
                        <a:gs pos="79000">
                          <a:srgbClr val="EAEAEA">
                            <a:tint val="52000"/>
                            <a:satMod val="300000"/>
                          </a:srgbClr>
                        </a:gs>
                        <a:gs pos="100000">
                          <a:srgbClr val="EAEAEA">
                            <a:tint val="40000"/>
                            <a:satMod val="250000"/>
                          </a:srgbClr>
                        </a:gs>
                      </a:gsLst>
                      <a:lin ang="5400000"/>
                    </a:gradFill>
                    <a:latin typeface="BankGothic Lt BT" pitchFamily="34" charset="0"/>
                  </a:rPr>
                  <a:t>beinolharamein</a:t>
                </a:r>
                <a:r>
                  <a:rPr lang="en-US" sz="1846" b="1" kern="0" dirty="0">
                    <a:ln w="10541" cmpd="sng">
                      <a:solidFill>
                        <a:srgbClr val="EAEAEA">
                          <a:shade val="88000"/>
                          <a:satMod val="110000"/>
                        </a:srgbClr>
                      </a:solidFill>
                      <a:prstDash val="solid"/>
                    </a:ln>
                    <a:gradFill>
                      <a:gsLst>
                        <a:gs pos="0">
                          <a:srgbClr val="EAEAEA">
                            <a:tint val="40000"/>
                            <a:satMod val="250000"/>
                          </a:srgbClr>
                        </a:gs>
                        <a:gs pos="9000">
                          <a:srgbClr val="EAEAEA">
                            <a:tint val="52000"/>
                            <a:satMod val="300000"/>
                          </a:srgbClr>
                        </a:gs>
                        <a:gs pos="50000">
                          <a:srgbClr val="EAEAEA">
                            <a:shade val="20000"/>
                            <a:satMod val="300000"/>
                          </a:srgbClr>
                        </a:gs>
                        <a:gs pos="79000">
                          <a:srgbClr val="EAEAEA">
                            <a:tint val="52000"/>
                            <a:satMod val="300000"/>
                          </a:srgbClr>
                        </a:gs>
                        <a:gs pos="100000">
                          <a:srgbClr val="EAEAEA">
                            <a:tint val="40000"/>
                            <a:satMod val="250000"/>
                          </a:srgbClr>
                        </a:gs>
                      </a:gsLst>
                      <a:lin ang="5400000"/>
                    </a:gradFill>
                    <a:latin typeface="BankGothic Lt BT" pitchFamily="34" charset="0"/>
                  </a:rPr>
                  <a:t> of shiraz)</a:t>
                </a:r>
                <a:endParaRPr lang="fa-IR" sz="1846" b="1" kern="0" dirty="0">
                  <a:ln w="10541" cmpd="sng">
                    <a:solidFill>
                      <a:srgbClr val="EAEAEA">
                        <a:shade val="88000"/>
                        <a:satMod val="110000"/>
                      </a:srgbClr>
                    </a:solidFill>
                    <a:prstDash val="solid"/>
                  </a:ln>
                  <a:gradFill>
                    <a:gsLst>
                      <a:gs pos="0">
                        <a:srgbClr val="EAEAEA">
                          <a:tint val="40000"/>
                          <a:satMod val="250000"/>
                        </a:srgbClr>
                      </a:gs>
                      <a:gs pos="9000">
                        <a:srgbClr val="EAEAEA">
                          <a:tint val="52000"/>
                          <a:satMod val="300000"/>
                        </a:srgbClr>
                      </a:gs>
                      <a:gs pos="50000">
                        <a:srgbClr val="EAEAEA">
                          <a:shade val="20000"/>
                          <a:satMod val="300000"/>
                        </a:srgbClr>
                      </a:gs>
                      <a:gs pos="79000">
                        <a:srgbClr val="EAEAEA">
                          <a:tint val="52000"/>
                          <a:satMod val="300000"/>
                        </a:srgbClr>
                      </a:gs>
                      <a:gs pos="100000">
                        <a:srgbClr val="EAEAEA">
                          <a:tint val="40000"/>
                          <a:satMod val="250000"/>
                        </a:srgbClr>
                      </a:gs>
                    </a:gsLst>
                    <a:lin ang="5400000"/>
                  </a:gradFill>
                  <a:latin typeface="BankGothic Lt BT" pitchFamily="34" charset="0"/>
                </a:endParaRPr>
              </a:p>
            </p:txBody>
          </p:sp>
          <p:sp>
            <p:nvSpPr>
              <p:cNvPr id="8" name="Rectangle 7"/>
              <p:cNvSpPr/>
              <p:nvPr/>
            </p:nvSpPr>
            <p:spPr>
              <a:xfrm rot="16200000">
                <a:off x="-1131431" y="2276027"/>
                <a:ext cx="2786082" cy="377118"/>
              </a:xfrm>
              <a:prstGeom prst="rect">
                <a:avLst/>
              </a:prstGeom>
            </p:spPr>
            <p:txBody>
              <a:bodyPr wrap="square">
                <a:spAutoFit/>
                <a:scene3d>
                  <a:camera prst="orthographicFront"/>
                  <a:lightRig rig="glow" dir="tl">
                    <a:rot lat="0" lon="0" rev="5400000"/>
                  </a:lightRig>
                </a:scene3d>
                <a:sp3d contourW="12700">
                  <a:bevelT w="25400" h="25400"/>
                  <a:contourClr>
                    <a:schemeClr val="accent6">
                      <a:shade val="73000"/>
                    </a:schemeClr>
                  </a:contourClr>
                </a:sp3d>
              </a:bodyPr>
              <a:lstStyle/>
              <a:p>
                <a:pPr algn="ctr"/>
                <a:r>
                  <a:rPr lang="fa-IR" sz="1662" b="1" dirty="0">
                    <a:ln w="11430"/>
                    <a:gradFill>
                      <a:gsLst>
                        <a:gs pos="0">
                          <a:srgbClr val="555555">
                            <a:tint val="90000"/>
                            <a:satMod val="120000"/>
                          </a:srgbClr>
                        </a:gs>
                        <a:gs pos="25000">
                          <a:srgbClr val="555555">
                            <a:tint val="93000"/>
                            <a:satMod val="120000"/>
                          </a:srgbClr>
                        </a:gs>
                        <a:gs pos="50000">
                          <a:srgbClr val="555555">
                            <a:shade val="89000"/>
                            <a:satMod val="110000"/>
                          </a:srgbClr>
                        </a:gs>
                        <a:gs pos="75000">
                          <a:srgbClr val="555555">
                            <a:tint val="93000"/>
                            <a:satMod val="120000"/>
                          </a:srgbClr>
                        </a:gs>
                        <a:gs pos="100000">
                          <a:srgbClr val="555555">
                            <a:tint val="90000"/>
                            <a:satMod val="120000"/>
                          </a:srgbClr>
                        </a:gs>
                      </a:gsLst>
                      <a:lin ang="5400000"/>
                    </a:gradFill>
                    <a:effectLst>
                      <a:outerShdw blurRad="80000" dist="40000" dir="5040000" algn="tl">
                        <a:srgbClr val="000000">
                          <a:alpha val="30000"/>
                        </a:srgbClr>
                      </a:outerShdw>
                    </a:effectLst>
                    <a:cs typeface="B Kamran" pitchFamily="2" charset="-78"/>
                  </a:rPr>
                  <a:t>بین الحرمین شیراز</a:t>
                </a:r>
              </a:p>
            </p:txBody>
          </p:sp>
        </p:grpSp>
        <p:pic>
          <p:nvPicPr>
            <p:cNvPr id="235" name="Picture 6" descr="شاهچراغ؛ شیراز؛ عکس از آنوبانینی">
              <a:hlinkClick r:id="rId3"/>
            </p:cNvPr>
            <p:cNvPicPr>
              <a:picLocks noChangeAspect="1" noChangeArrowheads="1"/>
            </p:cNvPicPr>
            <p:nvPr/>
          </p:nvPicPr>
          <p:blipFill>
            <a:blip r:embed="rId4">
              <a:clrChange>
                <a:clrFrom>
                  <a:srgbClr val="03030F"/>
                </a:clrFrom>
                <a:clrTo>
                  <a:srgbClr val="03030F">
                    <a:alpha val="0"/>
                  </a:srgbClr>
                </a:clrTo>
              </a:clrChange>
            </a:blip>
            <a:srcRect/>
            <a:stretch>
              <a:fillRect/>
            </a:stretch>
          </p:blipFill>
          <p:spPr bwMode="auto">
            <a:xfrm>
              <a:off x="7212343" y="285728"/>
              <a:ext cx="1931657" cy="1191187"/>
            </a:xfrm>
            <a:prstGeom prst="rect">
              <a:avLst/>
            </a:prstGeom>
            <a:ln>
              <a:noFill/>
            </a:ln>
            <a:effectLst>
              <a:outerShdw blurRad="50800" dist="38100" dir="2700000" algn="tl" rotWithShape="0">
                <a:prstClr val="black">
                  <a:alpha val="40000"/>
                </a:prstClr>
              </a:outerShdw>
              <a:softEdge rad="63500"/>
            </a:effectLst>
          </p:spPr>
        </p:pic>
        <p:pic>
          <p:nvPicPr>
            <p:cNvPr id="1028" name="Picture 4" descr="E:\baft farsoode\ax\pic\shahchw.jpg"/>
            <p:cNvPicPr>
              <a:picLocks noChangeAspect="1" noChangeArrowheads="1"/>
            </p:cNvPicPr>
            <p:nvPr/>
          </p:nvPicPr>
          <p:blipFill>
            <a:blip r:embed="rId5" cstate="screen">
              <a:clrChange>
                <a:clrFrom>
                  <a:srgbClr val="BEE2FA"/>
                </a:clrFrom>
                <a:clrTo>
                  <a:srgbClr val="BEE2FA">
                    <a:alpha val="0"/>
                  </a:srgbClr>
                </a:clrTo>
              </a:clrChange>
              <a:extLst>
                <a:ext uri="{28A0092B-C50C-407E-A947-70E740481C1C}">
                  <a14:useLocalDpi xmlns:a14="http://schemas.microsoft.com/office/drawing/2010/main"/>
                </a:ext>
              </a:extLst>
            </a:blip>
            <a:srcRect/>
            <a:stretch>
              <a:fillRect/>
            </a:stretch>
          </p:blipFill>
          <p:spPr bwMode="auto">
            <a:xfrm>
              <a:off x="0" y="0"/>
              <a:ext cx="1813436" cy="1464431"/>
            </a:xfrm>
            <a:prstGeom prst="rect">
              <a:avLst/>
            </a:prstGeom>
            <a:ln>
              <a:noFill/>
            </a:ln>
            <a:effectLst>
              <a:outerShdw blurRad="50800" dist="38100" dir="2700000" algn="tl" rotWithShape="0">
                <a:prstClr val="black">
                  <a:alpha val="40000"/>
                </a:prstClr>
              </a:outerShdw>
              <a:softEdge rad="63500"/>
            </a:effectLst>
          </p:spPr>
        </p:pic>
        <p:cxnSp>
          <p:nvCxnSpPr>
            <p:cNvPr id="263" name="Straight Connector 262"/>
            <p:cNvCxnSpPr/>
            <p:nvPr/>
          </p:nvCxnSpPr>
          <p:spPr bwMode="auto">
            <a:xfrm rot="5400000">
              <a:off x="-1535949" y="4179099"/>
              <a:ext cx="4071966" cy="1588"/>
            </a:xfrm>
            <a:prstGeom prst="line">
              <a:avLst/>
            </a:prstGeom>
            <a:ln cmpd="dbl">
              <a:solidFill>
                <a:srgbClr val="D1D1D1"/>
              </a:solidFill>
              <a:prstDash val="solid"/>
              <a:headEnd type="none" w="sm" len="sm"/>
              <a:tailEnd type="none" w="sm" len="sm"/>
            </a:ln>
          </p:spPr>
          <p:style>
            <a:lnRef idx="3">
              <a:schemeClr val="accent1"/>
            </a:lnRef>
            <a:fillRef idx="0">
              <a:schemeClr val="accent1"/>
            </a:fillRef>
            <a:effectRef idx="2">
              <a:schemeClr val="accent1"/>
            </a:effectRef>
            <a:fontRef idx="minor">
              <a:schemeClr val="tx1"/>
            </a:fontRef>
          </p:style>
        </p:cxnSp>
      </p:grpSp>
      <p:sp>
        <p:nvSpPr>
          <p:cNvPr id="264" name="Rectangle 263"/>
          <p:cNvSpPr/>
          <p:nvPr/>
        </p:nvSpPr>
        <p:spPr>
          <a:xfrm>
            <a:off x="5289899" y="857232"/>
            <a:ext cx="2060179" cy="490134"/>
          </a:xfrm>
          <a:prstGeom prst="rect">
            <a:avLst/>
          </a:prstGeom>
        </p:spPr>
        <p:txBody>
          <a:bodyPr wrap="none">
            <a:spAutoFit/>
          </a:bodyPr>
          <a:lstStyle/>
          <a:p>
            <a:pPr algn="justLow"/>
            <a:r>
              <a:rPr lang="fa-IR" sz="2585" b="1" dirty="0">
                <a:ln w="12700">
                  <a:solidFill>
                    <a:srgbClr val="000000">
                      <a:satMod val="155000"/>
                    </a:srgbClr>
                  </a:solidFill>
                  <a:prstDash val="solid"/>
                </a:ln>
                <a:blipFill>
                  <a:blip r:embed="rId6"/>
                  <a:tile tx="0" ty="0" sx="100000" sy="100000" flip="none" algn="tl"/>
                </a:blipFill>
                <a:effectLst>
                  <a:outerShdw blurRad="41275" dist="20320" dir="1800000" algn="tl" rotWithShape="0">
                    <a:srgbClr val="000000">
                      <a:alpha val="40000"/>
                    </a:srgbClr>
                  </a:outerShdw>
                  <a:reflection blurRad="6350" stA="60000" endA="900" endPos="60000" dist="29997" dir="5400000" sy="-100000" algn="bl" rotWithShape="0"/>
                </a:effectLst>
                <a:cs typeface="B Aria" pitchFamily="2" charset="-78"/>
              </a:rPr>
              <a:t>ساختــار کــالبدی</a:t>
            </a:r>
          </a:p>
        </p:txBody>
      </p:sp>
      <p:pic>
        <p:nvPicPr>
          <p:cNvPr id="107" name="Picture 2" descr="Sakhtare shahri"/>
          <p:cNvPicPr>
            <a:picLocks noChangeAspect="1" noChangeArrowheads="1"/>
          </p:cNvPicPr>
          <p:nvPr/>
        </p:nvPicPr>
        <p:blipFill>
          <a:blip r:embed="rId7">
            <a:clrChange>
              <a:clrFrom>
                <a:srgbClr val="F7F9E1"/>
              </a:clrFrom>
              <a:clrTo>
                <a:srgbClr val="F7F9E1">
                  <a:alpha val="0"/>
                </a:srgbClr>
              </a:clrTo>
            </a:clrChange>
          </a:blip>
          <a:srcRect/>
          <a:stretch>
            <a:fillRect/>
          </a:stretch>
        </p:blipFill>
        <p:spPr bwMode="auto">
          <a:xfrm>
            <a:off x="3953762" y="1657907"/>
            <a:ext cx="3943079" cy="4290852"/>
          </a:xfrm>
          <a:prstGeom prst="rect">
            <a:avLst/>
          </a:prstGeom>
          <a:noFill/>
        </p:spPr>
      </p:pic>
      <p:sp>
        <p:nvSpPr>
          <p:cNvPr id="108" name="Text Box 40"/>
          <p:cNvSpPr txBox="1">
            <a:spLocks noChangeArrowheads="1"/>
          </p:cNvSpPr>
          <p:nvPr/>
        </p:nvSpPr>
        <p:spPr bwMode="auto">
          <a:xfrm>
            <a:off x="3780687" y="6066712"/>
            <a:ext cx="3991504" cy="241380"/>
          </a:xfrm>
          <a:prstGeom prst="rect">
            <a:avLst/>
          </a:prstGeom>
          <a:noFill/>
          <a:ln w="9525">
            <a:noFill/>
            <a:miter lim="800000"/>
            <a:headEnd/>
            <a:tailEnd/>
          </a:ln>
          <a:effectLst/>
        </p:spPr>
        <p:txBody>
          <a:bodyPr wrap="square" lIns="84357" tIns="42180" rIns="84357" bIns="42180">
            <a:spAutoFit/>
          </a:bodyPr>
          <a:lstStyle/>
          <a:p>
            <a:pPr defTabSz="843914">
              <a:spcBef>
                <a:spcPct val="50000"/>
              </a:spcBef>
            </a:pPr>
            <a:r>
              <a:rPr lang="fa-IR" sz="1015" b="1" dirty="0">
                <a:solidFill>
                  <a:srgbClr val="FFFFFF"/>
                </a:solidFill>
                <a:effectLst>
                  <a:outerShdw blurRad="38100" dist="38100" dir="2700000" algn="tl">
                    <a:srgbClr val="000000">
                      <a:alpha val="43137"/>
                    </a:srgbClr>
                  </a:outerShdw>
                </a:effectLst>
                <a:cs typeface="B Homa" pitchFamily="2" charset="-78"/>
              </a:rPr>
              <a:t>ســاختار کالبدی شهر در محدوده بافت قديم و موقعيت سايت پروژه نسبت به آن</a:t>
            </a:r>
            <a:endParaRPr lang="en-US" sz="1015" b="1" dirty="0">
              <a:solidFill>
                <a:srgbClr val="FFFFFF"/>
              </a:solidFill>
              <a:effectLst>
                <a:outerShdw blurRad="38100" dist="38100" dir="2700000" algn="tl">
                  <a:srgbClr val="000000">
                    <a:alpha val="43137"/>
                  </a:srgbClr>
                </a:outerShdw>
              </a:effectLst>
              <a:cs typeface="B Homa" pitchFamily="2" charset="-78"/>
            </a:endParaRPr>
          </a:p>
        </p:txBody>
      </p:sp>
      <p:sp>
        <p:nvSpPr>
          <p:cNvPr id="109" name="Rectangle 41"/>
          <p:cNvSpPr>
            <a:spLocks noChangeArrowheads="1"/>
          </p:cNvSpPr>
          <p:nvPr/>
        </p:nvSpPr>
        <p:spPr bwMode="auto">
          <a:xfrm rot="-24887952">
            <a:off x="6372085" y="2662860"/>
            <a:ext cx="438120" cy="210397"/>
          </a:xfrm>
          <a:prstGeom prst="rect">
            <a:avLst/>
          </a:prstGeom>
          <a:solidFill>
            <a:srgbClr val="993300">
              <a:alpha val="71001"/>
            </a:srgbClr>
          </a:solidFill>
          <a:ln w="9525">
            <a:noFill/>
            <a:miter lim="800000"/>
            <a:headEnd/>
            <a:tailEnd/>
          </a:ln>
          <a:effectLst/>
        </p:spPr>
        <p:txBody>
          <a:bodyPr wrap="none" lIns="71274" tIns="35636" rIns="71274" bIns="35636" anchor="ctr"/>
          <a:lstStyle/>
          <a:p>
            <a:endParaRPr lang="fa-IR" sz="1662">
              <a:solidFill>
                <a:srgbClr val="000000"/>
              </a:solidFill>
              <a:cs typeface="B Homa" pitchFamily="2" charset="-78"/>
            </a:endParaRPr>
          </a:p>
        </p:txBody>
      </p:sp>
      <p:grpSp>
        <p:nvGrpSpPr>
          <p:cNvPr id="110" name="Group 42"/>
          <p:cNvGrpSpPr>
            <a:grpSpLocks/>
          </p:cNvGrpSpPr>
          <p:nvPr/>
        </p:nvGrpSpPr>
        <p:grpSpPr bwMode="auto">
          <a:xfrm>
            <a:off x="6063914" y="2853454"/>
            <a:ext cx="496289" cy="285892"/>
            <a:chOff x="3309" y="1680"/>
            <a:chExt cx="339" cy="195"/>
          </a:xfrm>
        </p:grpSpPr>
        <p:sp>
          <p:nvSpPr>
            <p:cNvPr id="111" name="Rectangle 43"/>
            <p:cNvSpPr>
              <a:spLocks noChangeArrowheads="1"/>
            </p:cNvSpPr>
            <p:nvPr/>
          </p:nvSpPr>
          <p:spPr bwMode="auto">
            <a:xfrm rot="1922242">
              <a:off x="3456" y="1728"/>
              <a:ext cx="192" cy="48"/>
            </a:xfrm>
            <a:prstGeom prst="rect">
              <a:avLst/>
            </a:prstGeom>
            <a:solidFill>
              <a:srgbClr val="993300">
                <a:alpha val="74001"/>
              </a:srgbClr>
            </a:solidFill>
            <a:ln w="9525">
              <a:noFill/>
              <a:miter lim="800000"/>
              <a:headEnd/>
              <a:tailEnd/>
            </a:ln>
            <a:effectLst/>
          </p:spPr>
          <p:txBody>
            <a:bodyPr wrap="none" anchor="ctr"/>
            <a:lstStyle/>
            <a:p>
              <a:endParaRPr lang="fa-IR" sz="1662">
                <a:solidFill>
                  <a:srgbClr val="000000"/>
                </a:solidFill>
                <a:cs typeface="B Homa" pitchFamily="2" charset="-78"/>
              </a:endParaRPr>
            </a:p>
          </p:txBody>
        </p:sp>
        <p:sp>
          <p:nvSpPr>
            <p:cNvPr id="112" name="Rectangle 44"/>
            <p:cNvSpPr>
              <a:spLocks noChangeArrowheads="1"/>
            </p:cNvSpPr>
            <p:nvPr/>
          </p:nvSpPr>
          <p:spPr bwMode="auto">
            <a:xfrm rot="2140584">
              <a:off x="3408" y="1680"/>
              <a:ext cx="96" cy="96"/>
            </a:xfrm>
            <a:prstGeom prst="rect">
              <a:avLst/>
            </a:prstGeom>
            <a:solidFill>
              <a:srgbClr val="993300">
                <a:alpha val="71001"/>
              </a:srgbClr>
            </a:solidFill>
            <a:ln w="9525">
              <a:noFill/>
              <a:miter lim="800000"/>
              <a:headEnd/>
              <a:tailEnd/>
            </a:ln>
            <a:effectLst/>
          </p:spPr>
          <p:txBody>
            <a:bodyPr wrap="none" anchor="ctr"/>
            <a:lstStyle/>
            <a:p>
              <a:endParaRPr lang="fa-IR" sz="1662">
                <a:solidFill>
                  <a:srgbClr val="000000"/>
                </a:solidFill>
                <a:cs typeface="B Homa" pitchFamily="2" charset="-78"/>
              </a:endParaRPr>
            </a:p>
          </p:txBody>
        </p:sp>
        <p:sp>
          <p:nvSpPr>
            <p:cNvPr id="113" name="Rectangle 45"/>
            <p:cNvSpPr>
              <a:spLocks noChangeArrowheads="1"/>
            </p:cNvSpPr>
            <p:nvPr/>
          </p:nvSpPr>
          <p:spPr bwMode="auto">
            <a:xfrm rot="2063568">
              <a:off x="3309" y="1726"/>
              <a:ext cx="96" cy="149"/>
            </a:xfrm>
            <a:prstGeom prst="rect">
              <a:avLst/>
            </a:prstGeom>
            <a:solidFill>
              <a:srgbClr val="993300">
                <a:alpha val="69000"/>
              </a:srgbClr>
            </a:solidFill>
            <a:ln w="9525">
              <a:noFill/>
              <a:miter lim="800000"/>
              <a:headEnd/>
              <a:tailEnd/>
            </a:ln>
            <a:effectLst/>
          </p:spPr>
          <p:txBody>
            <a:bodyPr wrap="none" anchor="ctr"/>
            <a:lstStyle/>
            <a:p>
              <a:endParaRPr lang="fa-IR" sz="1662">
                <a:solidFill>
                  <a:srgbClr val="000000"/>
                </a:solidFill>
                <a:cs typeface="B Homa" pitchFamily="2" charset="-78"/>
              </a:endParaRPr>
            </a:p>
          </p:txBody>
        </p:sp>
      </p:grpSp>
      <p:grpSp>
        <p:nvGrpSpPr>
          <p:cNvPr id="114" name="Group 46"/>
          <p:cNvGrpSpPr>
            <a:grpSpLocks/>
          </p:cNvGrpSpPr>
          <p:nvPr/>
        </p:nvGrpSpPr>
        <p:grpSpPr bwMode="auto">
          <a:xfrm>
            <a:off x="5224805" y="2221026"/>
            <a:ext cx="1617579" cy="2602730"/>
            <a:chOff x="2736" y="1248"/>
            <a:chExt cx="1104" cy="1776"/>
          </a:xfrm>
        </p:grpSpPr>
        <p:sp>
          <p:nvSpPr>
            <p:cNvPr id="115" name="Line 47"/>
            <p:cNvSpPr>
              <a:spLocks noChangeShapeType="1"/>
            </p:cNvSpPr>
            <p:nvPr/>
          </p:nvSpPr>
          <p:spPr bwMode="auto">
            <a:xfrm flipH="1">
              <a:off x="3264" y="1248"/>
              <a:ext cx="576" cy="816"/>
            </a:xfrm>
            <a:prstGeom prst="line">
              <a:avLst/>
            </a:prstGeom>
            <a:noFill/>
            <a:ln w="76200" cap="rnd">
              <a:solidFill>
                <a:srgbClr val="993300"/>
              </a:solidFill>
              <a:prstDash val="sysDot"/>
              <a:round/>
              <a:headEnd/>
              <a:tailEnd/>
            </a:ln>
            <a:effectLst/>
          </p:spPr>
          <p:txBody>
            <a:bodyPr/>
            <a:lstStyle/>
            <a:p>
              <a:endParaRPr lang="fa-IR" sz="1662">
                <a:solidFill>
                  <a:srgbClr val="000000"/>
                </a:solidFill>
                <a:cs typeface="B Homa" pitchFamily="2" charset="-78"/>
              </a:endParaRPr>
            </a:p>
          </p:txBody>
        </p:sp>
        <p:sp>
          <p:nvSpPr>
            <p:cNvPr id="116" name="Line 48"/>
            <p:cNvSpPr>
              <a:spLocks noChangeShapeType="1"/>
            </p:cNvSpPr>
            <p:nvPr/>
          </p:nvSpPr>
          <p:spPr bwMode="auto">
            <a:xfrm flipV="1">
              <a:off x="2736" y="2064"/>
              <a:ext cx="528" cy="960"/>
            </a:xfrm>
            <a:prstGeom prst="line">
              <a:avLst/>
            </a:prstGeom>
            <a:noFill/>
            <a:ln w="101600" cap="rnd">
              <a:solidFill>
                <a:srgbClr val="993300"/>
              </a:solidFill>
              <a:prstDash val="sysDot"/>
              <a:round/>
              <a:headEnd/>
              <a:tailEnd/>
            </a:ln>
            <a:effectLst/>
          </p:spPr>
          <p:txBody>
            <a:bodyPr/>
            <a:lstStyle/>
            <a:p>
              <a:endParaRPr lang="fa-IR" sz="1662">
                <a:solidFill>
                  <a:srgbClr val="000000"/>
                </a:solidFill>
                <a:cs typeface="B Homa" pitchFamily="2" charset="-78"/>
              </a:endParaRPr>
            </a:p>
          </p:txBody>
        </p:sp>
      </p:grpSp>
      <p:grpSp>
        <p:nvGrpSpPr>
          <p:cNvPr id="117" name="Group 49"/>
          <p:cNvGrpSpPr>
            <a:grpSpLocks/>
          </p:cNvGrpSpPr>
          <p:nvPr/>
        </p:nvGrpSpPr>
        <p:grpSpPr bwMode="auto">
          <a:xfrm>
            <a:off x="5435200" y="3487119"/>
            <a:ext cx="789606" cy="702972"/>
            <a:chOff x="2880" y="2112"/>
            <a:chExt cx="539" cy="480"/>
          </a:xfrm>
        </p:grpSpPr>
        <p:sp>
          <p:nvSpPr>
            <p:cNvPr id="118" name="Rectangle 50"/>
            <p:cNvSpPr>
              <a:spLocks noChangeArrowheads="1"/>
            </p:cNvSpPr>
            <p:nvPr/>
          </p:nvSpPr>
          <p:spPr bwMode="auto">
            <a:xfrm rot="-19014514">
              <a:off x="2880" y="2112"/>
              <a:ext cx="198" cy="149"/>
            </a:xfrm>
            <a:prstGeom prst="rect">
              <a:avLst/>
            </a:prstGeom>
            <a:solidFill>
              <a:srgbClr val="993300">
                <a:alpha val="71001"/>
              </a:srgbClr>
            </a:solidFill>
            <a:ln w="9525">
              <a:noFill/>
              <a:miter lim="800000"/>
              <a:headEnd/>
              <a:tailEnd/>
            </a:ln>
            <a:effectLst/>
          </p:spPr>
          <p:txBody>
            <a:bodyPr wrap="none" anchor="ctr"/>
            <a:lstStyle/>
            <a:p>
              <a:endParaRPr lang="fa-IR" sz="1662">
                <a:solidFill>
                  <a:srgbClr val="000000"/>
                </a:solidFill>
                <a:cs typeface="B Homa" pitchFamily="2" charset="-78"/>
              </a:endParaRPr>
            </a:p>
          </p:txBody>
        </p:sp>
        <p:sp>
          <p:nvSpPr>
            <p:cNvPr id="119" name="Rectangle 51"/>
            <p:cNvSpPr>
              <a:spLocks noChangeArrowheads="1"/>
            </p:cNvSpPr>
            <p:nvPr/>
          </p:nvSpPr>
          <p:spPr bwMode="auto">
            <a:xfrm rot="-19702039">
              <a:off x="3121" y="2303"/>
              <a:ext cx="198" cy="237"/>
            </a:xfrm>
            <a:prstGeom prst="rect">
              <a:avLst/>
            </a:prstGeom>
            <a:solidFill>
              <a:srgbClr val="993300">
                <a:alpha val="71001"/>
              </a:srgbClr>
            </a:solidFill>
            <a:ln w="9525">
              <a:noFill/>
              <a:miter lim="800000"/>
              <a:headEnd/>
              <a:tailEnd/>
            </a:ln>
            <a:effectLst/>
          </p:spPr>
          <p:txBody>
            <a:bodyPr wrap="none" anchor="ctr"/>
            <a:lstStyle/>
            <a:p>
              <a:endParaRPr lang="fa-IR" sz="1662">
                <a:solidFill>
                  <a:srgbClr val="000000"/>
                </a:solidFill>
                <a:cs typeface="B Homa" pitchFamily="2" charset="-78"/>
              </a:endParaRPr>
            </a:p>
          </p:txBody>
        </p:sp>
        <p:sp>
          <p:nvSpPr>
            <p:cNvPr id="120" name="Rectangle 52"/>
            <p:cNvSpPr>
              <a:spLocks noChangeArrowheads="1"/>
            </p:cNvSpPr>
            <p:nvPr/>
          </p:nvSpPr>
          <p:spPr bwMode="auto">
            <a:xfrm rot="1492707">
              <a:off x="3264" y="2496"/>
              <a:ext cx="96" cy="96"/>
            </a:xfrm>
            <a:prstGeom prst="rect">
              <a:avLst/>
            </a:prstGeom>
            <a:solidFill>
              <a:srgbClr val="993300">
                <a:alpha val="69000"/>
              </a:srgbClr>
            </a:solidFill>
            <a:ln w="9525">
              <a:noFill/>
              <a:miter lim="800000"/>
              <a:headEnd/>
              <a:tailEnd/>
            </a:ln>
            <a:effectLst/>
          </p:spPr>
          <p:txBody>
            <a:bodyPr wrap="none" anchor="ctr"/>
            <a:lstStyle/>
            <a:p>
              <a:endParaRPr lang="fa-IR" sz="1662">
                <a:solidFill>
                  <a:srgbClr val="000000"/>
                </a:solidFill>
                <a:cs typeface="B Homa" pitchFamily="2" charset="-78"/>
              </a:endParaRPr>
            </a:p>
          </p:txBody>
        </p:sp>
        <p:sp>
          <p:nvSpPr>
            <p:cNvPr id="121" name="Rectangle 53"/>
            <p:cNvSpPr>
              <a:spLocks noChangeArrowheads="1"/>
            </p:cNvSpPr>
            <p:nvPr/>
          </p:nvSpPr>
          <p:spPr bwMode="auto">
            <a:xfrm rot="7612244">
              <a:off x="3289" y="2231"/>
              <a:ext cx="197" cy="63"/>
            </a:xfrm>
            <a:prstGeom prst="rect">
              <a:avLst/>
            </a:prstGeom>
            <a:solidFill>
              <a:srgbClr val="993300">
                <a:alpha val="74001"/>
              </a:srgbClr>
            </a:solidFill>
            <a:ln w="9525">
              <a:noFill/>
              <a:miter lim="800000"/>
              <a:headEnd/>
              <a:tailEnd/>
            </a:ln>
            <a:effectLst/>
          </p:spPr>
          <p:txBody>
            <a:bodyPr wrap="none" anchor="ctr"/>
            <a:lstStyle/>
            <a:p>
              <a:endParaRPr lang="fa-IR" sz="1662">
                <a:solidFill>
                  <a:srgbClr val="000000"/>
                </a:solidFill>
                <a:cs typeface="B Homa" pitchFamily="2" charset="-78"/>
              </a:endParaRPr>
            </a:p>
          </p:txBody>
        </p:sp>
      </p:grpSp>
      <p:sp>
        <p:nvSpPr>
          <p:cNvPr id="122" name="Rectangle 54"/>
          <p:cNvSpPr>
            <a:spLocks noChangeArrowheads="1"/>
          </p:cNvSpPr>
          <p:nvPr/>
        </p:nvSpPr>
        <p:spPr bwMode="auto">
          <a:xfrm rot="1943500">
            <a:off x="5435200" y="4049002"/>
            <a:ext cx="94060" cy="914606"/>
          </a:xfrm>
          <a:prstGeom prst="rect">
            <a:avLst/>
          </a:prstGeom>
          <a:solidFill>
            <a:srgbClr val="993300">
              <a:alpha val="53999"/>
            </a:srgbClr>
          </a:solidFill>
          <a:ln w="9525">
            <a:noFill/>
            <a:miter lim="800000"/>
            <a:headEnd/>
            <a:tailEnd/>
          </a:ln>
          <a:effectLst/>
        </p:spPr>
        <p:txBody>
          <a:bodyPr wrap="none" lIns="71274" tIns="35636" rIns="71274" bIns="35636" anchor="ctr"/>
          <a:lstStyle/>
          <a:p>
            <a:endParaRPr lang="fa-IR" sz="1662">
              <a:solidFill>
                <a:srgbClr val="000000"/>
              </a:solidFill>
              <a:cs typeface="B Homa" pitchFamily="2" charset="-78"/>
            </a:endParaRPr>
          </a:p>
        </p:txBody>
      </p:sp>
      <p:sp>
        <p:nvSpPr>
          <p:cNvPr id="123" name="Rectangle 55"/>
          <p:cNvSpPr>
            <a:spLocks noChangeArrowheads="1"/>
          </p:cNvSpPr>
          <p:nvPr/>
        </p:nvSpPr>
        <p:spPr bwMode="auto">
          <a:xfrm rot="1943500">
            <a:off x="5294112" y="3979695"/>
            <a:ext cx="107674" cy="896042"/>
          </a:xfrm>
          <a:prstGeom prst="rect">
            <a:avLst/>
          </a:prstGeom>
          <a:solidFill>
            <a:srgbClr val="993300">
              <a:alpha val="53999"/>
            </a:srgbClr>
          </a:solidFill>
          <a:ln w="9525">
            <a:noFill/>
            <a:miter lim="800000"/>
            <a:headEnd/>
            <a:tailEnd/>
          </a:ln>
          <a:effectLst/>
        </p:spPr>
        <p:txBody>
          <a:bodyPr wrap="none" lIns="71274" tIns="35636" rIns="71274" bIns="35636" anchor="ctr"/>
          <a:lstStyle/>
          <a:p>
            <a:endParaRPr lang="fa-IR" sz="1662">
              <a:solidFill>
                <a:srgbClr val="000000"/>
              </a:solidFill>
              <a:cs typeface="B Homa" pitchFamily="2" charset="-78"/>
            </a:endParaRPr>
          </a:p>
        </p:txBody>
      </p:sp>
      <p:sp>
        <p:nvSpPr>
          <p:cNvPr id="124" name="Rectangle 56"/>
          <p:cNvSpPr>
            <a:spLocks noChangeArrowheads="1"/>
          </p:cNvSpPr>
          <p:nvPr/>
        </p:nvSpPr>
        <p:spPr bwMode="auto">
          <a:xfrm rot="1943500">
            <a:off x="6208718" y="2994544"/>
            <a:ext cx="105198" cy="492575"/>
          </a:xfrm>
          <a:prstGeom prst="rect">
            <a:avLst/>
          </a:prstGeom>
          <a:solidFill>
            <a:srgbClr val="993300">
              <a:alpha val="71001"/>
            </a:srgbClr>
          </a:solidFill>
          <a:ln w="9525">
            <a:noFill/>
            <a:miter lim="800000"/>
            <a:headEnd/>
            <a:tailEnd/>
          </a:ln>
          <a:effectLst/>
        </p:spPr>
        <p:txBody>
          <a:bodyPr wrap="none" lIns="71274" tIns="35636" rIns="71274" bIns="35636" anchor="ctr"/>
          <a:lstStyle/>
          <a:p>
            <a:endParaRPr lang="fa-IR" sz="1662">
              <a:solidFill>
                <a:srgbClr val="000000"/>
              </a:solidFill>
              <a:cs typeface="B Homa" pitchFamily="2" charset="-78"/>
            </a:endParaRPr>
          </a:p>
        </p:txBody>
      </p:sp>
      <p:sp>
        <p:nvSpPr>
          <p:cNvPr id="125" name="Rectangle 57"/>
          <p:cNvSpPr>
            <a:spLocks noChangeArrowheads="1"/>
          </p:cNvSpPr>
          <p:nvPr/>
        </p:nvSpPr>
        <p:spPr bwMode="auto">
          <a:xfrm rot="2011469">
            <a:off x="5711191" y="2591077"/>
            <a:ext cx="422031" cy="282179"/>
          </a:xfrm>
          <a:prstGeom prst="rect">
            <a:avLst/>
          </a:prstGeom>
          <a:solidFill>
            <a:srgbClr val="993300">
              <a:alpha val="70000"/>
            </a:srgbClr>
          </a:solidFill>
          <a:ln w="9525">
            <a:noFill/>
            <a:miter lim="800000"/>
            <a:headEnd/>
            <a:tailEnd/>
          </a:ln>
          <a:effectLst/>
        </p:spPr>
        <p:txBody>
          <a:bodyPr wrap="none" lIns="71274" tIns="35636" rIns="71274" bIns="35636" anchor="ctr"/>
          <a:lstStyle/>
          <a:p>
            <a:endParaRPr lang="fa-IR" sz="1662">
              <a:solidFill>
                <a:srgbClr val="000000"/>
              </a:solidFill>
              <a:cs typeface="B Homa" pitchFamily="2" charset="-78"/>
            </a:endParaRPr>
          </a:p>
        </p:txBody>
      </p:sp>
      <p:grpSp>
        <p:nvGrpSpPr>
          <p:cNvPr id="126" name="Group 58"/>
          <p:cNvGrpSpPr>
            <a:grpSpLocks/>
          </p:cNvGrpSpPr>
          <p:nvPr/>
        </p:nvGrpSpPr>
        <p:grpSpPr bwMode="auto">
          <a:xfrm>
            <a:off x="4203762" y="1846027"/>
            <a:ext cx="3523523" cy="3961643"/>
            <a:chOff x="2040" y="992"/>
            <a:chExt cx="2404" cy="2704"/>
          </a:xfrm>
        </p:grpSpPr>
        <p:sp>
          <p:nvSpPr>
            <p:cNvPr id="127" name="Freeform 59"/>
            <p:cNvSpPr>
              <a:spLocks/>
            </p:cNvSpPr>
            <p:nvPr/>
          </p:nvSpPr>
          <p:spPr bwMode="auto">
            <a:xfrm>
              <a:off x="4201" y="2834"/>
              <a:ext cx="213" cy="816"/>
            </a:xfrm>
            <a:custGeom>
              <a:avLst/>
              <a:gdLst/>
              <a:ahLst/>
              <a:cxnLst>
                <a:cxn ang="0">
                  <a:pos x="195" y="0"/>
                </a:cxn>
                <a:cxn ang="0">
                  <a:pos x="155" y="144"/>
                </a:cxn>
                <a:cxn ang="0">
                  <a:pos x="139" y="240"/>
                </a:cxn>
                <a:cxn ang="0">
                  <a:pos x="99" y="440"/>
                </a:cxn>
                <a:cxn ang="0">
                  <a:pos x="59" y="576"/>
                </a:cxn>
                <a:cxn ang="0">
                  <a:pos x="3" y="792"/>
                </a:cxn>
                <a:cxn ang="0">
                  <a:pos x="27" y="824"/>
                </a:cxn>
              </a:cxnLst>
              <a:rect l="0" t="0" r="r" b="b"/>
              <a:pathLst>
                <a:path w="195" h="829">
                  <a:moveTo>
                    <a:pt x="195" y="0"/>
                  </a:moveTo>
                  <a:cubicBezTo>
                    <a:pt x="179" y="48"/>
                    <a:pt x="162" y="94"/>
                    <a:pt x="155" y="144"/>
                  </a:cubicBezTo>
                  <a:cubicBezTo>
                    <a:pt x="142" y="238"/>
                    <a:pt x="156" y="188"/>
                    <a:pt x="139" y="240"/>
                  </a:cubicBezTo>
                  <a:cubicBezTo>
                    <a:pt x="131" y="309"/>
                    <a:pt x="121" y="374"/>
                    <a:pt x="99" y="440"/>
                  </a:cubicBezTo>
                  <a:cubicBezTo>
                    <a:pt x="84" y="486"/>
                    <a:pt x="86" y="535"/>
                    <a:pt x="59" y="576"/>
                  </a:cubicBezTo>
                  <a:cubicBezTo>
                    <a:pt x="41" y="647"/>
                    <a:pt x="26" y="723"/>
                    <a:pt x="3" y="792"/>
                  </a:cubicBezTo>
                  <a:cubicBezTo>
                    <a:pt x="12" y="829"/>
                    <a:pt x="0" y="824"/>
                    <a:pt x="27" y="824"/>
                  </a:cubicBezTo>
                </a:path>
              </a:pathLst>
            </a:custGeom>
            <a:noFill/>
            <a:ln w="38100" cap="flat">
              <a:solidFill>
                <a:srgbClr val="FF0000"/>
              </a:solidFill>
              <a:prstDash val="dash"/>
              <a:round/>
              <a:headEnd/>
              <a:tailEnd/>
            </a:ln>
            <a:effectLst/>
          </p:spPr>
          <p:txBody>
            <a:bodyPr/>
            <a:lstStyle/>
            <a:p>
              <a:endParaRPr lang="fa-IR" sz="1662">
                <a:solidFill>
                  <a:srgbClr val="000000"/>
                </a:solidFill>
                <a:cs typeface="B Homa" pitchFamily="2" charset="-78"/>
              </a:endParaRPr>
            </a:p>
          </p:txBody>
        </p:sp>
        <p:sp>
          <p:nvSpPr>
            <p:cNvPr id="128" name="Freeform 60"/>
            <p:cNvSpPr>
              <a:spLocks/>
            </p:cNvSpPr>
            <p:nvPr/>
          </p:nvSpPr>
          <p:spPr bwMode="auto">
            <a:xfrm>
              <a:off x="4392" y="2312"/>
              <a:ext cx="52" cy="376"/>
            </a:xfrm>
            <a:custGeom>
              <a:avLst/>
              <a:gdLst/>
              <a:ahLst/>
              <a:cxnLst>
                <a:cxn ang="0">
                  <a:pos x="40" y="376"/>
                </a:cxn>
                <a:cxn ang="0">
                  <a:pos x="32" y="272"/>
                </a:cxn>
                <a:cxn ang="0">
                  <a:pos x="24" y="136"/>
                </a:cxn>
                <a:cxn ang="0">
                  <a:pos x="16" y="112"/>
                </a:cxn>
                <a:cxn ang="0">
                  <a:pos x="8" y="24"/>
                </a:cxn>
                <a:cxn ang="0">
                  <a:pos x="0" y="0"/>
                </a:cxn>
              </a:cxnLst>
              <a:rect l="0" t="0" r="r" b="b"/>
              <a:pathLst>
                <a:path w="52" h="376">
                  <a:moveTo>
                    <a:pt x="40" y="376"/>
                  </a:moveTo>
                  <a:cubicBezTo>
                    <a:pt x="52" y="340"/>
                    <a:pt x="44" y="308"/>
                    <a:pt x="32" y="272"/>
                  </a:cubicBezTo>
                  <a:cubicBezTo>
                    <a:pt x="29" y="227"/>
                    <a:pt x="29" y="181"/>
                    <a:pt x="24" y="136"/>
                  </a:cubicBezTo>
                  <a:cubicBezTo>
                    <a:pt x="23" y="128"/>
                    <a:pt x="17" y="120"/>
                    <a:pt x="16" y="112"/>
                  </a:cubicBezTo>
                  <a:cubicBezTo>
                    <a:pt x="12" y="83"/>
                    <a:pt x="12" y="53"/>
                    <a:pt x="8" y="24"/>
                  </a:cubicBezTo>
                  <a:cubicBezTo>
                    <a:pt x="7" y="16"/>
                    <a:pt x="0" y="0"/>
                    <a:pt x="0" y="0"/>
                  </a:cubicBezTo>
                </a:path>
              </a:pathLst>
            </a:custGeom>
            <a:noFill/>
            <a:ln w="38100" cap="flat">
              <a:solidFill>
                <a:srgbClr val="FF0000"/>
              </a:solidFill>
              <a:prstDash val="dash"/>
              <a:round/>
              <a:headEnd/>
              <a:tailEnd/>
            </a:ln>
            <a:effectLst/>
          </p:spPr>
          <p:txBody>
            <a:bodyPr/>
            <a:lstStyle/>
            <a:p>
              <a:endParaRPr lang="fa-IR" sz="1662">
                <a:solidFill>
                  <a:srgbClr val="000000"/>
                </a:solidFill>
                <a:cs typeface="B Homa" pitchFamily="2" charset="-78"/>
              </a:endParaRPr>
            </a:p>
          </p:txBody>
        </p:sp>
        <p:sp>
          <p:nvSpPr>
            <p:cNvPr id="129" name="Freeform 61"/>
            <p:cNvSpPr>
              <a:spLocks/>
            </p:cNvSpPr>
            <p:nvPr/>
          </p:nvSpPr>
          <p:spPr bwMode="auto">
            <a:xfrm>
              <a:off x="3936" y="1248"/>
              <a:ext cx="424" cy="944"/>
            </a:xfrm>
            <a:custGeom>
              <a:avLst/>
              <a:gdLst/>
              <a:ahLst/>
              <a:cxnLst>
                <a:cxn ang="0">
                  <a:pos x="416" y="944"/>
                </a:cxn>
                <a:cxn ang="0">
                  <a:pos x="392" y="808"/>
                </a:cxn>
                <a:cxn ang="0">
                  <a:pos x="416" y="712"/>
                </a:cxn>
                <a:cxn ang="0">
                  <a:pos x="424" y="688"/>
                </a:cxn>
                <a:cxn ang="0">
                  <a:pos x="408" y="544"/>
                </a:cxn>
                <a:cxn ang="0">
                  <a:pos x="352" y="400"/>
                </a:cxn>
                <a:cxn ang="0">
                  <a:pos x="328" y="328"/>
                </a:cxn>
                <a:cxn ang="0">
                  <a:pos x="280" y="232"/>
                </a:cxn>
                <a:cxn ang="0">
                  <a:pos x="152" y="56"/>
                </a:cxn>
                <a:cxn ang="0">
                  <a:pos x="0" y="0"/>
                </a:cxn>
              </a:cxnLst>
              <a:rect l="0" t="0" r="r" b="b"/>
              <a:pathLst>
                <a:path w="424" h="944">
                  <a:moveTo>
                    <a:pt x="416" y="944"/>
                  </a:moveTo>
                  <a:cubicBezTo>
                    <a:pt x="401" y="900"/>
                    <a:pt x="403" y="853"/>
                    <a:pt x="392" y="808"/>
                  </a:cubicBezTo>
                  <a:cubicBezTo>
                    <a:pt x="403" y="743"/>
                    <a:pt x="395" y="775"/>
                    <a:pt x="416" y="712"/>
                  </a:cubicBezTo>
                  <a:cubicBezTo>
                    <a:pt x="419" y="704"/>
                    <a:pt x="424" y="688"/>
                    <a:pt x="424" y="688"/>
                  </a:cubicBezTo>
                  <a:cubicBezTo>
                    <a:pt x="421" y="655"/>
                    <a:pt x="418" y="584"/>
                    <a:pt x="408" y="544"/>
                  </a:cubicBezTo>
                  <a:cubicBezTo>
                    <a:pt x="395" y="492"/>
                    <a:pt x="373" y="447"/>
                    <a:pt x="352" y="400"/>
                  </a:cubicBezTo>
                  <a:cubicBezTo>
                    <a:pt x="342" y="377"/>
                    <a:pt x="342" y="349"/>
                    <a:pt x="328" y="328"/>
                  </a:cubicBezTo>
                  <a:cubicBezTo>
                    <a:pt x="308" y="298"/>
                    <a:pt x="296" y="264"/>
                    <a:pt x="280" y="232"/>
                  </a:cubicBezTo>
                  <a:cubicBezTo>
                    <a:pt x="252" y="177"/>
                    <a:pt x="215" y="77"/>
                    <a:pt x="152" y="56"/>
                  </a:cubicBezTo>
                  <a:cubicBezTo>
                    <a:pt x="103" y="19"/>
                    <a:pt x="61" y="0"/>
                    <a:pt x="0" y="0"/>
                  </a:cubicBezTo>
                </a:path>
              </a:pathLst>
            </a:custGeom>
            <a:noFill/>
            <a:ln w="38100" cap="flat">
              <a:solidFill>
                <a:srgbClr val="FF0000"/>
              </a:solidFill>
              <a:prstDash val="dash"/>
              <a:round/>
              <a:headEnd/>
              <a:tailEnd/>
            </a:ln>
            <a:effectLst/>
          </p:spPr>
          <p:txBody>
            <a:bodyPr/>
            <a:lstStyle/>
            <a:p>
              <a:endParaRPr lang="fa-IR" sz="1662">
                <a:solidFill>
                  <a:srgbClr val="000000"/>
                </a:solidFill>
                <a:cs typeface="B Homa" pitchFamily="2" charset="-78"/>
              </a:endParaRPr>
            </a:p>
          </p:txBody>
        </p:sp>
        <p:sp>
          <p:nvSpPr>
            <p:cNvPr id="130" name="Freeform 62"/>
            <p:cNvSpPr>
              <a:spLocks/>
            </p:cNvSpPr>
            <p:nvPr/>
          </p:nvSpPr>
          <p:spPr bwMode="auto">
            <a:xfrm>
              <a:off x="2580" y="992"/>
              <a:ext cx="1260" cy="544"/>
            </a:xfrm>
            <a:custGeom>
              <a:avLst/>
              <a:gdLst/>
              <a:ahLst/>
              <a:cxnLst>
                <a:cxn ang="0">
                  <a:pos x="12" y="536"/>
                </a:cxn>
                <a:cxn ang="0">
                  <a:pos x="60" y="504"/>
                </a:cxn>
                <a:cxn ang="0">
                  <a:pos x="84" y="496"/>
                </a:cxn>
                <a:cxn ang="0">
                  <a:pos x="204" y="408"/>
                </a:cxn>
                <a:cxn ang="0">
                  <a:pos x="276" y="360"/>
                </a:cxn>
                <a:cxn ang="0">
                  <a:pos x="300" y="344"/>
                </a:cxn>
                <a:cxn ang="0">
                  <a:pos x="380" y="264"/>
                </a:cxn>
                <a:cxn ang="0">
                  <a:pos x="444" y="216"/>
                </a:cxn>
                <a:cxn ang="0">
                  <a:pos x="476" y="176"/>
                </a:cxn>
                <a:cxn ang="0">
                  <a:pos x="508" y="136"/>
                </a:cxn>
                <a:cxn ang="0">
                  <a:pos x="652" y="24"/>
                </a:cxn>
                <a:cxn ang="0">
                  <a:pos x="684" y="16"/>
                </a:cxn>
                <a:cxn ang="0">
                  <a:pos x="732" y="0"/>
                </a:cxn>
                <a:cxn ang="0">
                  <a:pos x="924" y="32"/>
                </a:cxn>
                <a:cxn ang="0">
                  <a:pos x="1012" y="72"/>
                </a:cxn>
                <a:cxn ang="0">
                  <a:pos x="1116" y="112"/>
                </a:cxn>
                <a:cxn ang="0">
                  <a:pos x="1204" y="144"/>
                </a:cxn>
                <a:cxn ang="0">
                  <a:pos x="1236" y="152"/>
                </a:cxn>
                <a:cxn ang="0">
                  <a:pos x="1260" y="160"/>
                </a:cxn>
              </a:cxnLst>
              <a:rect l="0" t="0" r="r" b="b"/>
              <a:pathLst>
                <a:path w="1260" h="544">
                  <a:moveTo>
                    <a:pt x="12" y="536"/>
                  </a:moveTo>
                  <a:cubicBezTo>
                    <a:pt x="69" y="517"/>
                    <a:pt x="0" y="544"/>
                    <a:pt x="60" y="504"/>
                  </a:cubicBezTo>
                  <a:cubicBezTo>
                    <a:pt x="67" y="499"/>
                    <a:pt x="77" y="500"/>
                    <a:pt x="84" y="496"/>
                  </a:cubicBezTo>
                  <a:cubicBezTo>
                    <a:pt x="129" y="471"/>
                    <a:pt x="164" y="439"/>
                    <a:pt x="204" y="408"/>
                  </a:cubicBezTo>
                  <a:cubicBezTo>
                    <a:pt x="227" y="390"/>
                    <a:pt x="252" y="376"/>
                    <a:pt x="276" y="360"/>
                  </a:cubicBezTo>
                  <a:cubicBezTo>
                    <a:pt x="284" y="355"/>
                    <a:pt x="300" y="344"/>
                    <a:pt x="300" y="344"/>
                  </a:cubicBezTo>
                  <a:cubicBezTo>
                    <a:pt x="317" y="318"/>
                    <a:pt x="354" y="281"/>
                    <a:pt x="380" y="264"/>
                  </a:cubicBezTo>
                  <a:cubicBezTo>
                    <a:pt x="399" y="236"/>
                    <a:pt x="412" y="227"/>
                    <a:pt x="444" y="216"/>
                  </a:cubicBezTo>
                  <a:cubicBezTo>
                    <a:pt x="464" y="156"/>
                    <a:pt x="435" y="228"/>
                    <a:pt x="476" y="176"/>
                  </a:cubicBezTo>
                  <a:cubicBezTo>
                    <a:pt x="520" y="121"/>
                    <a:pt x="439" y="182"/>
                    <a:pt x="508" y="136"/>
                  </a:cubicBezTo>
                  <a:cubicBezTo>
                    <a:pt x="541" y="87"/>
                    <a:pt x="597" y="47"/>
                    <a:pt x="652" y="24"/>
                  </a:cubicBezTo>
                  <a:cubicBezTo>
                    <a:pt x="662" y="20"/>
                    <a:pt x="673" y="19"/>
                    <a:pt x="684" y="16"/>
                  </a:cubicBezTo>
                  <a:cubicBezTo>
                    <a:pt x="700" y="11"/>
                    <a:pt x="732" y="0"/>
                    <a:pt x="732" y="0"/>
                  </a:cubicBezTo>
                  <a:cubicBezTo>
                    <a:pt x="807" y="5"/>
                    <a:pt x="856" y="15"/>
                    <a:pt x="924" y="32"/>
                  </a:cubicBezTo>
                  <a:cubicBezTo>
                    <a:pt x="953" y="51"/>
                    <a:pt x="978" y="64"/>
                    <a:pt x="1012" y="72"/>
                  </a:cubicBezTo>
                  <a:cubicBezTo>
                    <a:pt x="1044" y="94"/>
                    <a:pt x="1079" y="103"/>
                    <a:pt x="1116" y="112"/>
                  </a:cubicBezTo>
                  <a:cubicBezTo>
                    <a:pt x="1147" y="133"/>
                    <a:pt x="1167" y="136"/>
                    <a:pt x="1204" y="144"/>
                  </a:cubicBezTo>
                  <a:cubicBezTo>
                    <a:pt x="1215" y="146"/>
                    <a:pt x="1225" y="149"/>
                    <a:pt x="1236" y="152"/>
                  </a:cubicBezTo>
                  <a:cubicBezTo>
                    <a:pt x="1244" y="154"/>
                    <a:pt x="1260" y="160"/>
                    <a:pt x="1260" y="160"/>
                  </a:cubicBezTo>
                </a:path>
              </a:pathLst>
            </a:custGeom>
            <a:noFill/>
            <a:ln w="38100" cap="flat">
              <a:solidFill>
                <a:srgbClr val="FF0000"/>
              </a:solidFill>
              <a:prstDash val="dash"/>
              <a:round/>
              <a:headEnd/>
              <a:tailEnd/>
            </a:ln>
            <a:effectLst/>
          </p:spPr>
          <p:txBody>
            <a:bodyPr/>
            <a:lstStyle/>
            <a:p>
              <a:endParaRPr lang="fa-IR" sz="1662">
                <a:solidFill>
                  <a:srgbClr val="000000"/>
                </a:solidFill>
                <a:cs typeface="B Homa" pitchFamily="2" charset="-78"/>
              </a:endParaRPr>
            </a:p>
          </p:txBody>
        </p:sp>
        <p:sp>
          <p:nvSpPr>
            <p:cNvPr id="131" name="Freeform 63"/>
            <p:cNvSpPr>
              <a:spLocks/>
            </p:cNvSpPr>
            <p:nvPr/>
          </p:nvSpPr>
          <p:spPr bwMode="auto">
            <a:xfrm>
              <a:off x="2040" y="1688"/>
              <a:ext cx="458" cy="688"/>
            </a:xfrm>
            <a:custGeom>
              <a:avLst/>
              <a:gdLst/>
              <a:ahLst/>
              <a:cxnLst>
                <a:cxn ang="0">
                  <a:pos x="456" y="0"/>
                </a:cxn>
                <a:cxn ang="0">
                  <a:pos x="416" y="80"/>
                </a:cxn>
                <a:cxn ang="0">
                  <a:pos x="368" y="136"/>
                </a:cxn>
                <a:cxn ang="0">
                  <a:pos x="320" y="184"/>
                </a:cxn>
                <a:cxn ang="0">
                  <a:pos x="296" y="208"/>
                </a:cxn>
                <a:cxn ang="0">
                  <a:pos x="232" y="296"/>
                </a:cxn>
                <a:cxn ang="0">
                  <a:pos x="184" y="360"/>
                </a:cxn>
                <a:cxn ang="0">
                  <a:pos x="152" y="400"/>
                </a:cxn>
                <a:cxn ang="0">
                  <a:pos x="144" y="424"/>
                </a:cxn>
                <a:cxn ang="0">
                  <a:pos x="104" y="464"/>
                </a:cxn>
                <a:cxn ang="0">
                  <a:pos x="64" y="560"/>
                </a:cxn>
                <a:cxn ang="0">
                  <a:pos x="0" y="688"/>
                </a:cxn>
              </a:cxnLst>
              <a:rect l="0" t="0" r="r" b="b"/>
              <a:pathLst>
                <a:path w="458" h="688">
                  <a:moveTo>
                    <a:pt x="456" y="0"/>
                  </a:moveTo>
                  <a:cubicBezTo>
                    <a:pt x="438" y="73"/>
                    <a:pt x="458" y="52"/>
                    <a:pt x="416" y="80"/>
                  </a:cubicBezTo>
                  <a:cubicBezTo>
                    <a:pt x="406" y="111"/>
                    <a:pt x="400" y="125"/>
                    <a:pt x="368" y="136"/>
                  </a:cubicBezTo>
                  <a:cubicBezTo>
                    <a:pt x="352" y="152"/>
                    <a:pt x="336" y="168"/>
                    <a:pt x="320" y="184"/>
                  </a:cubicBezTo>
                  <a:cubicBezTo>
                    <a:pt x="312" y="192"/>
                    <a:pt x="296" y="208"/>
                    <a:pt x="296" y="208"/>
                  </a:cubicBezTo>
                  <a:cubicBezTo>
                    <a:pt x="283" y="247"/>
                    <a:pt x="265" y="274"/>
                    <a:pt x="232" y="296"/>
                  </a:cubicBezTo>
                  <a:cubicBezTo>
                    <a:pt x="221" y="328"/>
                    <a:pt x="212" y="341"/>
                    <a:pt x="184" y="360"/>
                  </a:cubicBezTo>
                  <a:cubicBezTo>
                    <a:pt x="164" y="420"/>
                    <a:pt x="193" y="348"/>
                    <a:pt x="152" y="400"/>
                  </a:cubicBezTo>
                  <a:cubicBezTo>
                    <a:pt x="147" y="407"/>
                    <a:pt x="148" y="416"/>
                    <a:pt x="144" y="424"/>
                  </a:cubicBezTo>
                  <a:cubicBezTo>
                    <a:pt x="131" y="451"/>
                    <a:pt x="128" y="448"/>
                    <a:pt x="104" y="464"/>
                  </a:cubicBezTo>
                  <a:cubicBezTo>
                    <a:pt x="91" y="502"/>
                    <a:pt x="79" y="526"/>
                    <a:pt x="64" y="560"/>
                  </a:cubicBezTo>
                  <a:cubicBezTo>
                    <a:pt x="42" y="610"/>
                    <a:pt x="41" y="647"/>
                    <a:pt x="0" y="688"/>
                  </a:cubicBezTo>
                </a:path>
              </a:pathLst>
            </a:custGeom>
            <a:noFill/>
            <a:ln w="38100" cap="flat">
              <a:solidFill>
                <a:srgbClr val="FF0000"/>
              </a:solidFill>
              <a:prstDash val="dash"/>
              <a:round/>
              <a:headEnd/>
              <a:tailEnd/>
            </a:ln>
            <a:effectLst/>
          </p:spPr>
          <p:txBody>
            <a:bodyPr/>
            <a:lstStyle/>
            <a:p>
              <a:endParaRPr lang="fa-IR" sz="1662">
                <a:solidFill>
                  <a:srgbClr val="000000"/>
                </a:solidFill>
                <a:cs typeface="B Homa" pitchFamily="2" charset="-78"/>
              </a:endParaRPr>
            </a:p>
          </p:txBody>
        </p:sp>
        <p:sp>
          <p:nvSpPr>
            <p:cNvPr id="132" name="Freeform 64"/>
            <p:cNvSpPr>
              <a:spLocks/>
            </p:cNvSpPr>
            <p:nvPr/>
          </p:nvSpPr>
          <p:spPr bwMode="auto">
            <a:xfrm>
              <a:off x="2056" y="2480"/>
              <a:ext cx="592" cy="568"/>
            </a:xfrm>
            <a:custGeom>
              <a:avLst/>
              <a:gdLst/>
              <a:ahLst/>
              <a:cxnLst>
                <a:cxn ang="0">
                  <a:pos x="0" y="0"/>
                </a:cxn>
                <a:cxn ang="0">
                  <a:pos x="96" y="64"/>
                </a:cxn>
                <a:cxn ang="0">
                  <a:pos x="136" y="112"/>
                </a:cxn>
                <a:cxn ang="0">
                  <a:pos x="208" y="200"/>
                </a:cxn>
                <a:cxn ang="0">
                  <a:pos x="280" y="288"/>
                </a:cxn>
                <a:cxn ang="0">
                  <a:pos x="392" y="416"/>
                </a:cxn>
                <a:cxn ang="0">
                  <a:pos x="440" y="448"/>
                </a:cxn>
                <a:cxn ang="0">
                  <a:pos x="512" y="504"/>
                </a:cxn>
                <a:cxn ang="0">
                  <a:pos x="592" y="568"/>
                </a:cxn>
              </a:cxnLst>
              <a:rect l="0" t="0" r="r" b="b"/>
              <a:pathLst>
                <a:path w="592" h="568">
                  <a:moveTo>
                    <a:pt x="0" y="0"/>
                  </a:moveTo>
                  <a:cubicBezTo>
                    <a:pt x="40" y="13"/>
                    <a:pt x="62" y="41"/>
                    <a:pt x="96" y="64"/>
                  </a:cubicBezTo>
                  <a:cubicBezTo>
                    <a:pt x="153" y="150"/>
                    <a:pt x="64" y="20"/>
                    <a:pt x="136" y="112"/>
                  </a:cubicBezTo>
                  <a:cubicBezTo>
                    <a:pt x="165" y="149"/>
                    <a:pt x="171" y="176"/>
                    <a:pt x="208" y="200"/>
                  </a:cubicBezTo>
                  <a:cubicBezTo>
                    <a:pt x="233" y="238"/>
                    <a:pt x="244" y="264"/>
                    <a:pt x="280" y="288"/>
                  </a:cubicBezTo>
                  <a:cubicBezTo>
                    <a:pt x="301" y="351"/>
                    <a:pt x="338" y="380"/>
                    <a:pt x="392" y="416"/>
                  </a:cubicBezTo>
                  <a:cubicBezTo>
                    <a:pt x="408" y="427"/>
                    <a:pt x="426" y="434"/>
                    <a:pt x="440" y="448"/>
                  </a:cubicBezTo>
                  <a:cubicBezTo>
                    <a:pt x="478" y="486"/>
                    <a:pt x="455" y="466"/>
                    <a:pt x="512" y="504"/>
                  </a:cubicBezTo>
                  <a:cubicBezTo>
                    <a:pt x="540" y="523"/>
                    <a:pt x="576" y="537"/>
                    <a:pt x="592" y="568"/>
                  </a:cubicBezTo>
                </a:path>
              </a:pathLst>
            </a:custGeom>
            <a:noFill/>
            <a:ln w="38100" cap="flat">
              <a:solidFill>
                <a:srgbClr val="FF0000"/>
              </a:solidFill>
              <a:prstDash val="dash"/>
              <a:round/>
              <a:headEnd/>
              <a:tailEnd/>
            </a:ln>
            <a:effectLst/>
          </p:spPr>
          <p:txBody>
            <a:bodyPr/>
            <a:lstStyle/>
            <a:p>
              <a:endParaRPr lang="fa-IR" sz="1662">
                <a:solidFill>
                  <a:srgbClr val="000000"/>
                </a:solidFill>
                <a:cs typeface="B Homa" pitchFamily="2" charset="-78"/>
              </a:endParaRPr>
            </a:p>
          </p:txBody>
        </p:sp>
        <p:sp>
          <p:nvSpPr>
            <p:cNvPr id="133" name="Freeform 65"/>
            <p:cNvSpPr>
              <a:spLocks/>
            </p:cNvSpPr>
            <p:nvPr/>
          </p:nvSpPr>
          <p:spPr bwMode="auto">
            <a:xfrm>
              <a:off x="2768" y="3152"/>
              <a:ext cx="1360" cy="544"/>
            </a:xfrm>
            <a:custGeom>
              <a:avLst/>
              <a:gdLst/>
              <a:ahLst/>
              <a:cxnLst>
                <a:cxn ang="0">
                  <a:pos x="0" y="0"/>
                </a:cxn>
                <a:cxn ang="0">
                  <a:pos x="72" y="88"/>
                </a:cxn>
                <a:cxn ang="0">
                  <a:pos x="128" y="160"/>
                </a:cxn>
                <a:cxn ang="0">
                  <a:pos x="152" y="168"/>
                </a:cxn>
                <a:cxn ang="0">
                  <a:pos x="280" y="232"/>
                </a:cxn>
                <a:cxn ang="0">
                  <a:pos x="352" y="256"/>
                </a:cxn>
                <a:cxn ang="0">
                  <a:pos x="400" y="272"/>
                </a:cxn>
                <a:cxn ang="0">
                  <a:pos x="720" y="392"/>
                </a:cxn>
                <a:cxn ang="0">
                  <a:pos x="744" y="400"/>
                </a:cxn>
                <a:cxn ang="0">
                  <a:pos x="800" y="408"/>
                </a:cxn>
                <a:cxn ang="0">
                  <a:pos x="824" y="424"/>
                </a:cxn>
                <a:cxn ang="0">
                  <a:pos x="880" y="432"/>
                </a:cxn>
                <a:cxn ang="0">
                  <a:pos x="904" y="440"/>
                </a:cxn>
                <a:cxn ang="0">
                  <a:pos x="968" y="448"/>
                </a:cxn>
                <a:cxn ang="0">
                  <a:pos x="992" y="464"/>
                </a:cxn>
                <a:cxn ang="0">
                  <a:pos x="1072" y="480"/>
                </a:cxn>
                <a:cxn ang="0">
                  <a:pos x="1232" y="520"/>
                </a:cxn>
                <a:cxn ang="0">
                  <a:pos x="1392" y="552"/>
                </a:cxn>
              </a:cxnLst>
              <a:rect l="0" t="0" r="r" b="b"/>
              <a:pathLst>
                <a:path w="1392" h="552">
                  <a:moveTo>
                    <a:pt x="0" y="0"/>
                  </a:moveTo>
                  <a:cubicBezTo>
                    <a:pt x="25" y="38"/>
                    <a:pt x="36" y="64"/>
                    <a:pt x="72" y="88"/>
                  </a:cubicBezTo>
                  <a:cubicBezTo>
                    <a:pt x="84" y="106"/>
                    <a:pt x="112" y="147"/>
                    <a:pt x="128" y="160"/>
                  </a:cubicBezTo>
                  <a:cubicBezTo>
                    <a:pt x="135" y="165"/>
                    <a:pt x="144" y="164"/>
                    <a:pt x="152" y="168"/>
                  </a:cubicBezTo>
                  <a:cubicBezTo>
                    <a:pt x="194" y="189"/>
                    <a:pt x="237" y="213"/>
                    <a:pt x="280" y="232"/>
                  </a:cubicBezTo>
                  <a:cubicBezTo>
                    <a:pt x="280" y="232"/>
                    <a:pt x="340" y="252"/>
                    <a:pt x="352" y="256"/>
                  </a:cubicBezTo>
                  <a:cubicBezTo>
                    <a:pt x="368" y="261"/>
                    <a:pt x="400" y="272"/>
                    <a:pt x="400" y="272"/>
                  </a:cubicBezTo>
                  <a:cubicBezTo>
                    <a:pt x="483" y="355"/>
                    <a:pt x="609" y="376"/>
                    <a:pt x="720" y="392"/>
                  </a:cubicBezTo>
                  <a:cubicBezTo>
                    <a:pt x="728" y="395"/>
                    <a:pt x="736" y="398"/>
                    <a:pt x="744" y="400"/>
                  </a:cubicBezTo>
                  <a:cubicBezTo>
                    <a:pt x="762" y="404"/>
                    <a:pt x="782" y="403"/>
                    <a:pt x="800" y="408"/>
                  </a:cubicBezTo>
                  <a:cubicBezTo>
                    <a:pt x="809" y="411"/>
                    <a:pt x="815" y="421"/>
                    <a:pt x="824" y="424"/>
                  </a:cubicBezTo>
                  <a:cubicBezTo>
                    <a:pt x="842" y="429"/>
                    <a:pt x="861" y="429"/>
                    <a:pt x="880" y="432"/>
                  </a:cubicBezTo>
                  <a:cubicBezTo>
                    <a:pt x="888" y="435"/>
                    <a:pt x="896" y="438"/>
                    <a:pt x="904" y="440"/>
                  </a:cubicBezTo>
                  <a:cubicBezTo>
                    <a:pt x="925" y="444"/>
                    <a:pt x="947" y="442"/>
                    <a:pt x="968" y="448"/>
                  </a:cubicBezTo>
                  <a:cubicBezTo>
                    <a:pt x="977" y="451"/>
                    <a:pt x="983" y="460"/>
                    <a:pt x="992" y="464"/>
                  </a:cubicBezTo>
                  <a:cubicBezTo>
                    <a:pt x="1014" y="475"/>
                    <a:pt x="1051" y="477"/>
                    <a:pt x="1072" y="480"/>
                  </a:cubicBezTo>
                  <a:cubicBezTo>
                    <a:pt x="1137" y="502"/>
                    <a:pt x="1156" y="512"/>
                    <a:pt x="1232" y="520"/>
                  </a:cubicBezTo>
                  <a:cubicBezTo>
                    <a:pt x="1282" y="533"/>
                    <a:pt x="1340" y="552"/>
                    <a:pt x="1392" y="552"/>
                  </a:cubicBezTo>
                </a:path>
              </a:pathLst>
            </a:custGeom>
            <a:noFill/>
            <a:ln w="38100" cap="flat">
              <a:solidFill>
                <a:srgbClr val="FF0000"/>
              </a:solidFill>
              <a:prstDash val="dash"/>
              <a:round/>
              <a:headEnd/>
              <a:tailEnd/>
            </a:ln>
            <a:effectLst/>
          </p:spPr>
          <p:txBody>
            <a:bodyPr/>
            <a:lstStyle/>
            <a:p>
              <a:endParaRPr lang="fa-IR" sz="1662">
                <a:solidFill>
                  <a:srgbClr val="000000"/>
                </a:solidFill>
                <a:cs typeface="B Homa" pitchFamily="2" charset="-78"/>
              </a:endParaRPr>
            </a:p>
          </p:txBody>
        </p:sp>
      </p:grpSp>
      <p:grpSp>
        <p:nvGrpSpPr>
          <p:cNvPr id="134" name="Group 66"/>
          <p:cNvGrpSpPr>
            <a:grpSpLocks/>
          </p:cNvGrpSpPr>
          <p:nvPr/>
        </p:nvGrpSpPr>
        <p:grpSpPr bwMode="auto">
          <a:xfrm>
            <a:off x="3978516" y="1780431"/>
            <a:ext cx="3778474" cy="3956694"/>
            <a:chOff x="1913" y="948"/>
            <a:chExt cx="2578" cy="2700"/>
          </a:xfrm>
        </p:grpSpPr>
        <p:grpSp>
          <p:nvGrpSpPr>
            <p:cNvPr id="135" name="Group 67"/>
            <p:cNvGrpSpPr>
              <a:grpSpLocks/>
            </p:cNvGrpSpPr>
            <p:nvPr/>
          </p:nvGrpSpPr>
          <p:grpSpPr bwMode="auto">
            <a:xfrm>
              <a:off x="2461" y="948"/>
              <a:ext cx="1377" cy="439"/>
              <a:chOff x="2461" y="948"/>
              <a:chExt cx="1377" cy="439"/>
            </a:xfrm>
          </p:grpSpPr>
          <p:sp>
            <p:nvSpPr>
              <p:cNvPr id="149" name="Oval 68"/>
              <p:cNvSpPr>
                <a:spLocks noChangeArrowheads="1"/>
              </p:cNvSpPr>
              <p:nvPr/>
            </p:nvSpPr>
            <p:spPr bwMode="auto">
              <a:xfrm rot="-23962104">
                <a:off x="2461" y="1195"/>
                <a:ext cx="912" cy="192"/>
              </a:xfrm>
              <a:prstGeom prst="ellipse">
                <a:avLst/>
              </a:prstGeom>
              <a:solidFill>
                <a:srgbClr val="FFFF99">
                  <a:alpha val="62000"/>
                </a:srgbClr>
              </a:solidFill>
              <a:ln w="9525">
                <a:noFill/>
                <a:round/>
                <a:headEnd/>
                <a:tailEnd/>
              </a:ln>
              <a:effectLst/>
            </p:spPr>
            <p:txBody>
              <a:bodyPr wrap="none" anchor="ctr"/>
              <a:lstStyle/>
              <a:p>
                <a:endParaRPr lang="fa-IR" sz="1662">
                  <a:solidFill>
                    <a:srgbClr val="000000"/>
                  </a:solidFill>
                  <a:cs typeface="B Homa" pitchFamily="2" charset="-78"/>
                </a:endParaRPr>
              </a:p>
            </p:txBody>
          </p:sp>
          <p:sp>
            <p:nvSpPr>
              <p:cNvPr id="150" name="Oval 69"/>
              <p:cNvSpPr>
                <a:spLocks noChangeArrowheads="1"/>
              </p:cNvSpPr>
              <p:nvPr/>
            </p:nvSpPr>
            <p:spPr bwMode="auto">
              <a:xfrm rot="-637180">
                <a:off x="3215" y="948"/>
                <a:ext cx="243" cy="151"/>
              </a:xfrm>
              <a:prstGeom prst="ellipse">
                <a:avLst/>
              </a:prstGeom>
              <a:solidFill>
                <a:srgbClr val="FFFF99">
                  <a:alpha val="62000"/>
                </a:srgbClr>
              </a:solidFill>
              <a:ln w="9525">
                <a:noFill/>
                <a:round/>
                <a:headEnd/>
                <a:tailEnd/>
              </a:ln>
              <a:effectLst/>
            </p:spPr>
            <p:txBody>
              <a:bodyPr wrap="none" anchor="ctr"/>
              <a:lstStyle/>
              <a:p>
                <a:endParaRPr lang="fa-IR" sz="1662">
                  <a:solidFill>
                    <a:srgbClr val="000000"/>
                  </a:solidFill>
                  <a:cs typeface="B Homa" pitchFamily="2" charset="-78"/>
                </a:endParaRPr>
              </a:p>
            </p:txBody>
          </p:sp>
          <p:sp>
            <p:nvSpPr>
              <p:cNvPr id="151" name="Oval 70"/>
              <p:cNvSpPr>
                <a:spLocks noChangeArrowheads="1"/>
              </p:cNvSpPr>
              <p:nvPr/>
            </p:nvSpPr>
            <p:spPr bwMode="auto">
              <a:xfrm rot="1145182">
                <a:off x="3406" y="1008"/>
                <a:ext cx="432" cy="151"/>
              </a:xfrm>
              <a:prstGeom prst="ellipse">
                <a:avLst/>
              </a:prstGeom>
              <a:solidFill>
                <a:srgbClr val="FFFF99">
                  <a:alpha val="62000"/>
                </a:srgbClr>
              </a:solidFill>
              <a:ln w="9525">
                <a:noFill/>
                <a:round/>
                <a:headEnd/>
                <a:tailEnd/>
              </a:ln>
              <a:effectLst/>
            </p:spPr>
            <p:txBody>
              <a:bodyPr wrap="none" anchor="ctr"/>
              <a:lstStyle/>
              <a:p>
                <a:endParaRPr lang="fa-IR" sz="1662">
                  <a:solidFill>
                    <a:srgbClr val="000000"/>
                  </a:solidFill>
                  <a:cs typeface="B Homa" pitchFamily="2" charset="-78"/>
                </a:endParaRPr>
              </a:p>
            </p:txBody>
          </p:sp>
        </p:grpSp>
        <p:grpSp>
          <p:nvGrpSpPr>
            <p:cNvPr id="136" name="Group 71"/>
            <p:cNvGrpSpPr>
              <a:grpSpLocks/>
            </p:cNvGrpSpPr>
            <p:nvPr/>
          </p:nvGrpSpPr>
          <p:grpSpPr bwMode="auto">
            <a:xfrm>
              <a:off x="1913" y="1203"/>
              <a:ext cx="2578" cy="2445"/>
              <a:chOff x="1913" y="1203"/>
              <a:chExt cx="2578" cy="2445"/>
            </a:xfrm>
          </p:grpSpPr>
          <p:grpSp>
            <p:nvGrpSpPr>
              <p:cNvPr id="137" name="Group 72"/>
              <p:cNvGrpSpPr>
                <a:grpSpLocks/>
              </p:cNvGrpSpPr>
              <p:nvPr/>
            </p:nvGrpSpPr>
            <p:grpSpPr bwMode="auto">
              <a:xfrm>
                <a:off x="3933" y="1203"/>
                <a:ext cx="483" cy="957"/>
                <a:chOff x="3933" y="1203"/>
                <a:chExt cx="483" cy="957"/>
              </a:xfrm>
            </p:grpSpPr>
            <p:sp>
              <p:nvSpPr>
                <p:cNvPr id="146" name="Oval 73"/>
                <p:cNvSpPr>
                  <a:spLocks noChangeArrowheads="1"/>
                </p:cNvSpPr>
                <p:nvPr/>
              </p:nvSpPr>
              <p:spPr bwMode="auto">
                <a:xfrm rot="-1344684">
                  <a:off x="4176" y="1248"/>
                  <a:ext cx="144" cy="768"/>
                </a:xfrm>
                <a:prstGeom prst="ellipse">
                  <a:avLst/>
                </a:prstGeom>
                <a:solidFill>
                  <a:srgbClr val="FFFF99">
                    <a:alpha val="62000"/>
                  </a:srgbClr>
                </a:solidFill>
                <a:ln w="9525">
                  <a:noFill/>
                  <a:round/>
                  <a:headEnd/>
                  <a:tailEnd/>
                </a:ln>
                <a:effectLst/>
              </p:spPr>
              <p:txBody>
                <a:bodyPr wrap="none" anchor="ctr"/>
                <a:lstStyle/>
                <a:p>
                  <a:endParaRPr lang="fa-IR" sz="1662">
                    <a:solidFill>
                      <a:srgbClr val="000000"/>
                    </a:solidFill>
                    <a:cs typeface="B Homa" pitchFamily="2" charset="-78"/>
                  </a:endParaRPr>
                </a:p>
              </p:txBody>
            </p:sp>
            <p:sp>
              <p:nvSpPr>
                <p:cNvPr id="147" name="Oval 74"/>
                <p:cNvSpPr>
                  <a:spLocks noChangeArrowheads="1"/>
                </p:cNvSpPr>
                <p:nvPr/>
              </p:nvSpPr>
              <p:spPr bwMode="auto">
                <a:xfrm>
                  <a:off x="4272" y="1920"/>
                  <a:ext cx="144" cy="240"/>
                </a:xfrm>
                <a:prstGeom prst="ellipse">
                  <a:avLst/>
                </a:prstGeom>
                <a:solidFill>
                  <a:srgbClr val="FFFF99">
                    <a:alpha val="62000"/>
                  </a:srgbClr>
                </a:solidFill>
                <a:ln w="9525">
                  <a:noFill/>
                  <a:round/>
                  <a:headEnd/>
                  <a:tailEnd/>
                </a:ln>
                <a:effectLst/>
              </p:spPr>
              <p:txBody>
                <a:bodyPr wrap="none" anchor="ctr"/>
                <a:lstStyle/>
                <a:p>
                  <a:endParaRPr lang="fa-IR" sz="1662">
                    <a:solidFill>
                      <a:srgbClr val="000000"/>
                    </a:solidFill>
                    <a:cs typeface="B Homa" pitchFamily="2" charset="-78"/>
                  </a:endParaRPr>
                </a:p>
              </p:txBody>
            </p:sp>
            <p:sp>
              <p:nvSpPr>
                <p:cNvPr id="148" name="Oval 75"/>
                <p:cNvSpPr>
                  <a:spLocks noChangeArrowheads="1"/>
                </p:cNvSpPr>
                <p:nvPr/>
              </p:nvSpPr>
              <p:spPr bwMode="auto">
                <a:xfrm rot="2153186">
                  <a:off x="3933" y="1203"/>
                  <a:ext cx="240" cy="139"/>
                </a:xfrm>
                <a:prstGeom prst="ellipse">
                  <a:avLst/>
                </a:prstGeom>
                <a:solidFill>
                  <a:srgbClr val="FFFF99">
                    <a:alpha val="62000"/>
                  </a:srgbClr>
                </a:solidFill>
                <a:ln w="9525">
                  <a:noFill/>
                  <a:round/>
                  <a:headEnd/>
                  <a:tailEnd/>
                </a:ln>
                <a:effectLst/>
              </p:spPr>
              <p:txBody>
                <a:bodyPr wrap="none" anchor="ctr"/>
                <a:lstStyle/>
                <a:p>
                  <a:endParaRPr lang="fa-IR" sz="1662">
                    <a:solidFill>
                      <a:srgbClr val="000000"/>
                    </a:solidFill>
                    <a:cs typeface="B Homa" pitchFamily="2" charset="-78"/>
                  </a:endParaRPr>
                </a:p>
              </p:txBody>
            </p:sp>
          </p:grpSp>
          <p:grpSp>
            <p:nvGrpSpPr>
              <p:cNvPr id="138" name="Group 76"/>
              <p:cNvGrpSpPr>
                <a:grpSpLocks/>
              </p:cNvGrpSpPr>
              <p:nvPr/>
            </p:nvGrpSpPr>
            <p:grpSpPr bwMode="auto">
              <a:xfrm>
                <a:off x="1913" y="1584"/>
                <a:ext cx="2578" cy="2064"/>
                <a:chOff x="1913" y="1584"/>
                <a:chExt cx="2578" cy="2064"/>
              </a:xfrm>
            </p:grpSpPr>
            <p:sp>
              <p:nvSpPr>
                <p:cNvPr id="139" name="Oval 77"/>
                <p:cNvSpPr>
                  <a:spLocks noChangeArrowheads="1"/>
                </p:cNvSpPr>
                <p:nvPr/>
              </p:nvSpPr>
              <p:spPr bwMode="auto">
                <a:xfrm rot="2680345">
                  <a:off x="1913" y="2704"/>
                  <a:ext cx="864" cy="144"/>
                </a:xfrm>
                <a:prstGeom prst="ellipse">
                  <a:avLst/>
                </a:prstGeom>
                <a:solidFill>
                  <a:srgbClr val="FFFF99">
                    <a:alpha val="62000"/>
                  </a:srgbClr>
                </a:solidFill>
                <a:ln w="9525">
                  <a:noFill/>
                  <a:round/>
                  <a:headEnd/>
                  <a:tailEnd/>
                </a:ln>
                <a:effectLst/>
              </p:spPr>
              <p:txBody>
                <a:bodyPr wrap="none" anchor="ctr"/>
                <a:lstStyle/>
                <a:p>
                  <a:endParaRPr lang="fa-IR" sz="1662">
                    <a:solidFill>
                      <a:srgbClr val="000000"/>
                    </a:solidFill>
                    <a:cs typeface="B Homa" pitchFamily="2" charset="-78"/>
                  </a:endParaRPr>
                </a:p>
              </p:txBody>
            </p:sp>
            <p:sp>
              <p:nvSpPr>
                <p:cNvPr id="140" name="Oval 78"/>
                <p:cNvSpPr>
                  <a:spLocks noChangeArrowheads="1"/>
                </p:cNvSpPr>
                <p:nvPr/>
              </p:nvSpPr>
              <p:spPr bwMode="auto">
                <a:xfrm rot="1997118">
                  <a:off x="2208" y="1584"/>
                  <a:ext cx="144" cy="864"/>
                </a:xfrm>
                <a:prstGeom prst="ellipse">
                  <a:avLst/>
                </a:prstGeom>
                <a:solidFill>
                  <a:srgbClr val="FFFF99">
                    <a:alpha val="62000"/>
                  </a:srgbClr>
                </a:solidFill>
                <a:ln w="9525">
                  <a:noFill/>
                  <a:round/>
                  <a:headEnd/>
                  <a:tailEnd/>
                </a:ln>
                <a:effectLst/>
              </p:spPr>
              <p:txBody>
                <a:bodyPr wrap="none" anchor="ctr"/>
                <a:lstStyle/>
                <a:p>
                  <a:endParaRPr lang="fa-IR" sz="1662">
                    <a:solidFill>
                      <a:srgbClr val="000000"/>
                    </a:solidFill>
                    <a:cs typeface="B Homa" pitchFamily="2" charset="-78"/>
                  </a:endParaRPr>
                </a:p>
              </p:txBody>
            </p:sp>
            <p:grpSp>
              <p:nvGrpSpPr>
                <p:cNvPr id="141" name="Group 79"/>
                <p:cNvGrpSpPr>
                  <a:grpSpLocks/>
                </p:cNvGrpSpPr>
                <p:nvPr/>
              </p:nvGrpSpPr>
              <p:grpSpPr bwMode="auto">
                <a:xfrm>
                  <a:off x="2685" y="2304"/>
                  <a:ext cx="1806" cy="1344"/>
                  <a:chOff x="2685" y="2304"/>
                  <a:chExt cx="1806" cy="1344"/>
                </a:xfrm>
              </p:grpSpPr>
              <p:sp>
                <p:nvSpPr>
                  <p:cNvPr id="142" name="Oval 80"/>
                  <p:cNvSpPr>
                    <a:spLocks noChangeArrowheads="1"/>
                  </p:cNvSpPr>
                  <p:nvPr/>
                </p:nvSpPr>
                <p:spPr bwMode="auto">
                  <a:xfrm rot="-214881">
                    <a:off x="4347" y="2304"/>
                    <a:ext cx="144" cy="384"/>
                  </a:xfrm>
                  <a:prstGeom prst="ellipse">
                    <a:avLst/>
                  </a:prstGeom>
                  <a:solidFill>
                    <a:srgbClr val="FFFF99">
                      <a:alpha val="62000"/>
                    </a:srgbClr>
                  </a:solidFill>
                  <a:ln w="9525">
                    <a:noFill/>
                    <a:round/>
                    <a:headEnd/>
                    <a:tailEnd/>
                  </a:ln>
                  <a:effectLst/>
                </p:spPr>
                <p:txBody>
                  <a:bodyPr wrap="none" anchor="ctr"/>
                  <a:lstStyle/>
                  <a:p>
                    <a:endParaRPr lang="fa-IR" sz="1662">
                      <a:solidFill>
                        <a:srgbClr val="000000"/>
                      </a:solidFill>
                      <a:cs typeface="B Homa" pitchFamily="2" charset="-78"/>
                    </a:endParaRPr>
                  </a:p>
                </p:txBody>
              </p:sp>
              <p:sp>
                <p:nvSpPr>
                  <p:cNvPr id="143" name="Oval 81"/>
                  <p:cNvSpPr>
                    <a:spLocks noChangeArrowheads="1"/>
                  </p:cNvSpPr>
                  <p:nvPr/>
                </p:nvSpPr>
                <p:spPr bwMode="auto">
                  <a:xfrm rot="885042">
                    <a:off x="4224" y="2784"/>
                    <a:ext cx="192" cy="864"/>
                  </a:xfrm>
                  <a:prstGeom prst="ellipse">
                    <a:avLst/>
                  </a:prstGeom>
                  <a:solidFill>
                    <a:srgbClr val="FFFF99">
                      <a:alpha val="62000"/>
                    </a:srgbClr>
                  </a:solidFill>
                  <a:ln w="9525">
                    <a:noFill/>
                    <a:round/>
                    <a:headEnd/>
                    <a:tailEnd/>
                  </a:ln>
                  <a:effectLst/>
                </p:spPr>
                <p:txBody>
                  <a:bodyPr wrap="none" anchor="ctr"/>
                  <a:lstStyle/>
                  <a:p>
                    <a:endParaRPr lang="fa-IR" sz="1662">
                      <a:solidFill>
                        <a:srgbClr val="000000"/>
                      </a:solidFill>
                      <a:cs typeface="B Homa" pitchFamily="2" charset="-78"/>
                    </a:endParaRPr>
                  </a:p>
                </p:txBody>
              </p:sp>
              <p:sp>
                <p:nvSpPr>
                  <p:cNvPr id="144" name="Oval 82"/>
                  <p:cNvSpPr>
                    <a:spLocks noChangeArrowheads="1"/>
                  </p:cNvSpPr>
                  <p:nvPr/>
                </p:nvSpPr>
                <p:spPr bwMode="auto">
                  <a:xfrm rot="2069594">
                    <a:off x="2685" y="3222"/>
                    <a:ext cx="494" cy="144"/>
                  </a:xfrm>
                  <a:prstGeom prst="ellipse">
                    <a:avLst/>
                  </a:prstGeom>
                  <a:solidFill>
                    <a:srgbClr val="FFFF99">
                      <a:alpha val="62000"/>
                    </a:srgbClr>
                  </a:solidFill>
                  <a:ln w="9525">
                    <a:noFill/>
                    <a:round/>
                    <a:headEnd/>
                    <a:tailEnd/>
                  </a:ln>
                  <a:effectLst/>
                </p:spPr>
                <p:txBody>
                  <a:bodyPr wrap="none" anchor="ctr"/>
                  <a:lstStyle/>
                  <a:p>
                    <a:endParaRPr lang="fa-IR" sz="1662">
                      <a:solidFill>
                        <a:srgbClr val="000000"/>
                      </a:solidFill>
                      <a:cs typeface="B Homa" pitchFamily="2" charset="-78"/>
                    </a:endParaRPr>
                  </a:p>
                </p:txBody>
              </p:sp>
              <p:sp>
                <p:nvSpPr>
                  <p:cNvPr id="145" name="Oval 83"/>
                  <p:cNvSpPr>
                    <a:spLocks noChangeArrowheads="1"/>
                  </p:cNvSpPr>
                  <p:nvPr/>
                </p:nvSpPr>
                <p:spPr bwMode="auto">
                  <a:xfrm rot="878162">
                    <a:off x="3025" y="3456"/>
                    <a:ext cx="1150" cy="192"/>
                  </a:xfrm>
                  <a:prstGeom prst="ellipse">
                    <a:avLst/>
                  </a:prstGeom>
                  <a:solidFill>
                    <a:srgbClr val="FFFF99">
                      <a:alpha val="62000"/>
                    </a:srgbClr>
                  </a:solidFill>
                  <a:ln w="9525">
                    <a:noFill/>
                    <a:round/>
                    <a:headEnd/>
                    <a:tailEnd/>
                  </a:ln>
                  <a:effectLst/>
                </p:spPr>
                <p:txBody>
                  <a:bodyPr wrap="none" anchor="ctr"/>
                  <a:lstStyle/>
                  <a:p>
                    <a:endParaRPr lang="fa-IR" sz="1662">
                      <a:solidFill>
                        <a:srgbClr val="000000"/>
                      </a:solidFill>
                      <a:cs typeface="B Homa" pitchFamily="2" charset="-78"/>
                    </a:endParaRPr>
                  </a:p>
                </p:txBody>
              </p:sp>
            </p:grpSp>
          </p:grpSp>
        </p:grpSp>
      </p:grpSp>
      <p:sp>
        <p:nvSpPr>
          <p:cNvPr id="152" name="Rectangle 84"/>
          <p:cNvSpPr>
            <a:spLocks noChangeArrowheads="1"/>
          </p:cNvSpPr>
          <p:nvPr/>
        </p:nvSpPr>
        <p:spPr bwMode="auto">
          <a:xfrm rot="1942841">
            <a:off x="5706242" y="4302715"/>
            <a:ext cx="928220" cy="282179"/>
          </a:xfrm>
          <a:prstGeom prst="rect">
            <a:avLst/>
          </a:prstGeom>
          <a:solidFill>
            <a:srgbClr val="FF9900">
              <a:alpha val="42999"/>
            </a:srgbClr>
          </a:solidFill>
          <a:ln w="25400">
            <a:solidFill>
              <a:srgbClr val="000000"/>
            </a:solidFill>
            <a:miter lim="800000"/>
            <a:headEnd/>
            <a:tailEnd/>
          </a:ln>
          <a:effectLst/>
        </p:spPr>
        <p:txBody>
          <a:bodyPr wrap="none" lIns="71274" tIns="35636" rIns="71274" bIns="35636" anchor="ctr"/>
          <a:lstStyle/>
          <a:p>
            <a:endParaRPr lang="fa-IR" sz="1662">
              <a:solidFill>
                <a:srgbClr val="000000"/>
              </a:solidFill>
              <a:cs typeface="B Homa" pitchFamily="2" charset="-78"/>
            </a:endParaRPr>
          </a:p>
        </p:txBody>
      </p:sp>
      <p:grpSp>
        <p:nvGrpSpPr>
          <p:cNvPr id="153" name="Group 85"/>
          <p:cNvGrpSpPr>
            <a:grpSpLocks/>
          </p:cNvGrpSpPr>
          <p:nvPr/>
        </p:nvGrpSpPr>
        <p:grpSpPr bwMode="auto">
          <a:xfrm>
            <a:off x="1495699" y="2643055"/>
            <a:ext cx="1969065" cy="285497"/>
            <a:chOff x="4848" y="2736"/>
            <a:chExt cx="864" cy="117"/>
          </a:xfrm>
        </p:grpSpPr>
        <p:sp>
          <p:nvSpPr>
            <p:cNvPr id="154" name="Rectangle 86"/>
            <p:cNvSpPr>
              <a:spLocks noChangeArrowheads="1"/>
            </p:cNvSpPr>
            <p:nvPr/>
          </p:nvSpPr>
          <p:spPr bwMode="auto">
            <a:xfrm>
              <a:off x="5568" y="2784"/>
              <a:ext cx="144" cy="48"/>
            </a:xfrm>
            <a:prstGeom prst="rect">
              <a:avLst/>
            </a:prstGeom>
            <a:solidFill>
              <a:srgbClr val="969696">
                <a:alpha val="84000"/>
              </a:srgbClr>
            </a:solidFill>
            <a:ln w="9525">
              <a:noFill/>
              <a:miter lim="800000"/>
              <a:headEnd/>
              <a:tailEnd/>
            </a:ln>
            <a:effectLst/>
          </p:spPr>
          <p:txBody>
            <a:bodyPr wrap="none" anchor="ctr"/>
            <a:lstStyle/>
            <a:p>
              <a:endParaRPr lang="fa-IR" sz="923">
                <a:solidFill>
                  <a:srgbClr val="000000"/>
                </a:solidFill>
                <a:cs typeface="B Homa" pitchFamily="2" charset="-78"/>
              </a:endParaRPr>
            </a:p>
          </p:txBody>
        </p:sp>
        <p:sp>
          <p:nvSpPr>
            <p:cNvPr id="155" name="Text Box 87"/>
            <p:cNvSpPr txBox="1">
              <a:spLocks noChangeArrowheads="1"/>
            </p:cNvSpPr>
            <p:nvPr/>
          </p:nvSpPr>
          <p:spPr bwMode="auto">
            <a:xfrm>
              <a:off x="4848" y="2736"/>
              <a:ext cx="720" cy="117"/>
            </a:xfrm>
            <a:prstGeom prst="rect">
              <a:avLst/>
            </a:prstGeom>
            <a:noFill/>
            <a:ln w="9525">
              <a:noFill/>
              <a:miter lim="800000"/>
              <a:headEnd/>
              <a:tailEnd/>
            </a:ln>
            <a:effectLst/>
          </p:spPr>
          <p:txBody>
            <a:bodyPr lIns="99901" tIns="49952" rIns="99901" bIns="49952">
              <a:spAutoFit/>
            </a:bodyPr>
            <a:lstStyle/>
            <a:p>
              <a:pPr defTabSz="843914">
                <a:lnSpc>
                  <a:spcPct val="130000"/>
                </a:lnSpc>
                <a:spcBef>
                  <a:spcPct val="50000"/>
                </a:spcBef>
              </a:pPr>
              <a:r>
                <a:rPr lang="fa-IR" sz="923" dirty="0">
                  <a:solidFill>
                    <a:srgbClr val="000000"/>
                  </a:solidFill>
                  <a:latin typeface="Yaqouti" pitchFamily="2" charset="2"/>
                  <a:cs typeface="B Homa" pitchFamily="2" charset="-78"/>
                </a:rPr>
                <a:t>محـلات بـــافــت قــــديـــم</a:t>
              </a:r>
              <a:endParaRPr lang="en-US" sz="923" dirty="0">
                <a:solidFill>
                  <a:srgbClr val="000000"/>
                </a:solidFill>
                <a:latin typeface="Yaqouti" pitchFamily="2" charset="2"/>
                <a:cs typeface="B Homa" pitchFamily="2" charset="-78"/>
              </a:endParaRPr>
            </a:p>
          </p:txBody>
        </p:sp>
      </p:grpSp>
      <p:grpSp>
        <p:nvGrpSpPr>
          <p:cNvPr id="156" name="Group 88"/>
          <p:cNvGrpSpPr>
            <a:grpSpLocks/>
          </p:cNvGrpSpPr>
          <p:nvPr/>
        </p:nvGrpSpPr>
        <p:grpSpPr bwMode="auto">
          <a:xfrm>
            <a:off x="4028018" y="2009392"/>
            <a:ext cx="3767336" cy="3939366"/>
            <a:chOff x="1920" y="1104"/>
            <a:chExt cx="2571" cy="2688"/>
          </a:xfrm>
        </p:grpSpPr>
        <p:sp>
          <p:nvSpPr>
            <p:cNvPr id="157" name="Oval 89"/>
            <p:cNvSpPr>
              <a:spLocks noChangeArrowheads="1"/>
            </p:cNvSpPr>
            <p:nvPr/>
          </p:nvSpPr>
          <p:spPr bwMode="auto">
            <a:xfrm>
              <a:off x="2619" y="3024"/>
              <a:ext cx="144" cy="144"/>
            </a:xfrm>
            <a:prstGeom prst="ellipse">
              <a:avLst/>
            </a:prstGeom>
            <a:solidFill>
              <a:srgbClr val="FFFF00">
                <a:alpha val="59000"/>
              </a:srgbClr>
            </a:solidFill>
            <a:ln w="25400">
              <a:solidFill>
                <a:srgbClr val="FF0000"/>
              </a:solidFill>
              <a:round/>
              <a:headEnd/>
              <a:tailEnd/>
            </a:ln>
            <a:effectLst/>
          </p:spPr>
          <p:txBody>
            <a:bodyPr wrap="none" anchor="ctr"/>
            <a:lstStyle/>
            <a:p>
              <a:endParaRPr lang="fa-IR" sz="1662">
                <a:solidFill>
                  <a:srgbClr val="000000"/>
                </a:solidFill>
                <a:cs typeface="B Homa" pitchFamily="2" charset="-78"/>
              </a:endParaRPr>
            </a:p>
          </p:txBody>
        </p:sp>
        <p:sp>
          <p:nvSpPr>
            <p:cNvPr id="158" name="Oval 90"/>
            <p:cNvSpPr>
              <a:spLocks noChangeArrowheads="1"/>
            </p:cNvSpPr>
            <p:nvPr/>
          </p:nvSpPr>
          <p:spPr bwMode="auto">
            <a:xfrm>
              <a:off x="4320" y="2160"/>
              <a:ext cx="144" cy="144"/>
            </a:xfrm>
            <a:prstGeom prst="ellipse">
              <a:avLst/>
            </a:prstGeom>
            <a:solidFill>
              <a:srgbClr val="FFFF00">
                <a:alpha val="49001"/>
              </a:srgbClr>
            </a:solidFill>
            <a:ln w="25400">
              <a:solidFill>
                <a:srgbClr val="FF0000"/>
              </a:solidFill>
              <a:round/>
              <a:headEnd/>
              <a:tailEnd/>
            </a:ln>
            <a:effectLst/>
          </p:spPr>
          <p:txBody>
            <a:bodyPr wrap="none" anchor="ctr"/>
            <a:lstStyle/>
            <a:p>
              <a:endParaRPr lang="fa-IR" sz="1662">
                <a:solidFill>
                  <a:srgbClr val="000000"/>
                </a:solidFill>
                <a:cs typeface="B Homa" pitchFamily="2" charset="-78"/>
              </a:endParaRPr>
            </a:p>
          </p:txBody>
        </p:sp>
        <p:sp>
          <p:nvSpPr>
            <p:cNvPr id="159" name="Oval 91"/>
            <p:cNvSpPr>
              <a:spLocks noChangeArrowheads="1"/>
            </p:cNvSpPr>
            <p:nvPr/>
          </p:nvSpPr>
          <p:spPr bwMode="auto">
            <a:xfrm>
              <a:off x="2448" y="1536"/>
              <a:ext cx="144" cy="144"/>
            </a:xfrm>
            <a:prstGeom prst="ellipse">
              <a:avLst/>
            </a:prstGeom>
            <a:solidFill>
              <a:srgbClr val="FFFF00">
                <a:alpha val="50999"/>
              </a:srgbClr>
            </a:solidFill>
            <a:ln w="25400">
              <a:solidFill>
                <a:srgbClr val="FF0000"/>
              </a:solidFill>
              <a:round/>
              <a:headEnd/>
              <a:tailEnd/>
            </a:ln>
            <a:effectLst/>
          </p:spPr>
          <p:txBody>
            <a:bodyPr wrap="none" anchor="ctr"/>
            <a:lstStyle/>
            <a:p>
              <a:endParaRPr lang="fa-IR" sz="1662">
                <a:solidFill>
                  <a:srgbClr val="000000"/>
                </a:solidFill>
                <a:cs typeface="B Homa" pitchFamily="2" charset="-78"/>
              </a:endParaRPr>
            </a:p>
          </p:txBody>
        </p:sp>
        <p:sp>
          <p:nvSpPr>
            <p:cNvPr id="160" name="Oval 92"/>
            <p:cNvSpPr>
              <a:spLocks noChangeArrowheads="1"/>
            </p:cNvSpPr>
            <p:nvPr/>
          </p:nvSpPr>
          <p:spPr bwMode="auto">
            <a:xfrm>
              <a:off x="1920" y="2372"/>
              <a:ext cx="144" cy="144"/>
            </a:xfrm>
            <a:prstGeom prst="ellipse">
              <a:avLst/>
            </a:prstGeom>
            <a:solidFill>
              <a:srgbClr val="FFFF00">
                <a:alpha val="50999"/>
              </a:srgbClr>
            </a:solidFill>
            <a:ln w="25400">
              <a:solidFill>
                <a:srgbClr val="FF0000"/>
              </a:solidFill>
              <a:round/>
              <a:headEnd/>
              <a:tailEnd/>
            </a:ln>
            <a:effectLst/>
          </p:spPr>
          <p:txBody>
            <a:bodyPr wrap="none" anchor="ctr"/>
            <a:lstStyle/>
            <a:p>
              <a:endParaRPr lang="fa-IR" sz="1662">
                <a:solidFill>
                  <a:srgbClr val="000000"/>
                </a:solidFill>
                <a:cs typeface="B Homa" pitchFamily="2" charset="-78"/>
              </a:endParaRPr>
            </a:p>
          </p:txBody>
        </p:sp>
        <p:sp>
          <p:nvSpPr>
            <p:cNvPr id="161" name="Oval 93"/>
            <p:cNvSpPr>
              <a:spLocks noChangeArrowheads="1"/>
            </p:cNvSpPr>
            <p:nvPr/>
          </p:nvSpPr>
          <p:spPr bwMode="auto">
            <a:xfrm>
              <a:off x="3811" y="1104"/>
              <a:ext cx="144" cy="144"/>
            </a:xfrm>
            <a:prstGeom prst="ellipse">
              <a:avLst/>
            </a:prstGeom>
            <a:solidFill>
              <a:srgbClr val="FFFF00">
                <a:alpha val="50999"/>
              </a:srgbClr>
            </a:solidFill>
            <a:ln w="25400">
              <a:solidFill>
                <a:srgbClr val="FF0000"/>
              </a:solidFill>
              <a:round/>
              <a:headEnd/>
              <a:tailEnd/>
            </a:ln>
            <a:effectLst/>
          </p:spPr>
          <p:txBody>
            <a:bodyPr wrap="none" anchor="ctr"/>
            <a:lstStyle/>
            <a:p>
              <a:endParaRPr lang="fa-IR" sz="1662">
                <a:solidFill>
                  <a:srgbClr val="000000"/>
                </a:solidFill>
                <a:cs typeface="B Homa" pitchFamily="2" charset="-78"/>
              </a:endParaRPr>
            </a:p>
          </p:txBody>
        </p:sp>
        <p:sp>
          <p:nvSpPr>
            <p:cNvPr id="162" name="Oval 94"/>
            <p:cNvSpPr>
              <a:spLocks noChangeArrowheads="1"/>
            </p:cNvSpPr>
            <p:nvPr/>
          </p:nvSpPr>
          <p:spPr bwMode="auto">
            <a:xfrm>
              <a:off x="4347" y="2688"/>
              <a:ext cx="144" cy="144"/>
            </a:xfrm>
            <a:prstGeom prst="ellipse">
              <a:avLst/>
            </a:prstGeom>
            <a:solidFill>
              <a:srgbClr val="FFFF00">
                <a:alpha val="50999"/>
              </a:srgbClr>
            </a:solidFill>
            <a:ln w="25400">
              <a:solidFill>
                <a:srgbClr val="FF0000"/>
              </a:solidFill>
              <a:round/>
              <a:headEnd/>
              <a:tailEnd/>
            </a:ln>
            <a:effectLst/>
          </p:spPr>
          <p:txBody>
            <a:bodyPr wrap="none" anchor="ctr"/>
            <a:lstStyle/>
            <a:p>
              <a:endParaRPr lang="fa-IR" sz="1662">
                <a:solidFill>
                  <a:srgbClr val="000000"/>
                </a:solidFill>
                <a:cs typeface="B Homa" pitchFamily="2" charset="-78"/>
              </a:endParaRPr>
            </a:p>
          </p:txBody>
        </p:sp>
        <p:sp>
          <p:nvSpPr>
            <p:cNvPr id="163" name="Oval 95"/>
            <p:cNvSpPr>
              <a:spLocks noChangeArrowheads="1"/>
            </p:cNvSpPr>
            <p:nvPr/>
          </p:nvSpPr>
          <p:spPr bwMode="auto">
            <a:xfrm>
              <a:off x="4128" y="3648"/>
              <a:ext cx="144" cy="144"/>
            </a:xfrm>
            <a:prstGeom prst="ellipse">
              <a:avLst/>
            </a:prstGeom>
            <a:solidFill>
              <a:srgbClr val="FFFF00">
                <a:alpha val="50999"/>
              </a:srgbClr>
            </a:solidFill>
            <a:ln w="25400">
              <a:solidFill>
                <a:srgbClr val="FF0000"/>
              </a:solidFill>
              <a:round/>
              <a:headEnd/>
              <a:tailEnd/>
            </a:ln>
            <a:effectLst/>
          </p:spPr>
          <p:txBody>
            <a:bodyPr wrap="none" anchor="ctr"/>
            <a:lstStyle/>
            <a:p>
              <a:endParaRPr lang="fa-IR" sz="1662">
                <a:solidFill>
                  <a:srgbClr val="000000"/>
                </a:solidFill>
                <a:cs typeface="B Homa" pitchFamily="2" charset="-78"/>
              </a:endParaRPr>
            </a:p>
          </p:txBody>
        </p:sp>
      </p:grpSp>
      <p:grpSp>
        <p:nvGrpSpPr>
          <p:cNvPr id="164" name="Group 96"/>
          <p:cNvGrpSpPr>
            <a:grpSpLocks/>
          </p:cNvGrpSpPr>
          <p:nvPr/>
        </p:nvGrpSpPr>
        <p:grpSpPr bwMode="auto">
          <a:xfrm>
            <a:off x="1610799" y="3306432"/>
            <a:ext cx="1924509" cy="328091"/>
            <a:chOff x="4800" y="2832"/>
            <a:chExt cx="929" cy="112"/>
          </a:xfrm>
        </p:grpSpPr>
        <p:sp>
          <p:nvSpPr>
            <p:cNvPr id="165" name="Line 97"/>
            <p:cNvSpPr>
              <a:spLocks noChangeShapeType="1"/>
            </p:cNvSpPr>
            <p:nvPr/>
          </p:nvSpPr>
          <p:spPr bwMode="auto">
            <a:xfrm>
              <a:off x="5585" y="2907"/>
              <a:ext cx="144" cy="0"/>
            </a:xfrm>
            <a:prstGeom prst="line">
              <a:avLst/>
            </a:prstGeom>
            <a:noFill/>
            <a:ln w="41275" cap="rnd">
              <a:solidFill>
                <a:srgbClr val="993300"/>
              </a:solidFill>
              <a:prstDash val="sysDot"/>
              <a:round/>
              <a:headEnd/>
              <a:tailEnd/>
            </a:ln>
            <a:effectLst/>
          </p:spPr>
          <p:txBody>
            <a:bodyPr/>
            <a:lstStyle/>
            <a:p>
              <a:endParaRPr lang="fa-IR" sz="923">
                <a:solidFill>
                  <a:srgbClr val="000000"/>
                </a:solidFill>
                <a:cs typeface="B Homa" pitchFamily="2" charset="-78"/>
              </a:endParaRPr>
            </a:p>
          </p:txBody>
        </p:sp>
        <p:sp>
          <p:nvSpPr>
            <p:cNvPr id="166" name="Text Box 98"/>
            <p:cNvSpPr txBox="1">
              <a:spLocks noChangeArrowheads="1"/>
            </p:cNvSpPr>
            <p:nvPr/>
          </p:nvSpPr>
          <p:spPr bwMode="auto">
            <a:xfrm>
              <a:off x="4800" y="2832"/>
              <a:ext cx="768" cy="112"/>
            </a:xfrm>
            <a:prstGeom prst="rect">
              <a:avLst/>
            </a:prstGeom>
            <a:noFill/>
            <a:ln w="9525">
              <a:noFill/>
              <a:miter lim="800000"/>
              <a:headEnd/>
              <a:tailEnd/>
            </a:ln>
            <a:effectLst/>
          </p:spPr>
          <p:txBody>
            <a:bodyPr lIns="99901" tIns="49952" rIns="99901" bIns="49952">
              <a:spAutoFit/>
            </a:bodyPr>
            <a:lstStyle/>
            <a:p>
              <a:pPr defTabSz="843914">
                <a:lnSpc>
                  <a:spcPct val="160000"/>
                </a:lnSpc>
                <a:spcBef>
                  <a:spcPct val="25000"/>
                </a:spcBef>
              </a:pPr>
              <a:r>
                <a:rPr lang="fa-IR" sz="923" dirty="0">
                  <a:solidFill>
                    <a:srgbClr val="000000"/>
                  </a:solidFill>
                  <a:latin typeface="Yaqouti" pitchFamily="2" charset="2"/>
                  <a:cs typeface="B Homa" pitchFamily="2" charset="-78"/>
                </a:rPr>
                <a:t>ستـــــون فــقــــرات شهـری</a:t>
              </a:r>
              <a:endParaRPr lang="en-US" sz="923" dirty="0">
                <a:solidFill>
                  <a:srgbClr val="000000"/>
                </a:solidFill>
                <a:latin typeface="Yaqouti" pitchFamily="2" charset="2"/>
                <a:cs typeface="B Homa" pitchFamily="2" charset="-78"/>
              </a:endParaRPr>
            </a:p>
          </p:txBody>
        </p:sp>
      </p:grpSp>
      <p:grpSp>
        <p:nvGrpSpPr>
          <p:cNvPr id="167" name="Group 99"/>
          <p:cNvGrpSpPr>
            <a:grpSpLocks/>
          </p:cNvGrpSpPr>
          <p:nvPr/>
        </p:nvGrpSpPr>
        <p:grpSpPr bwMode="auto">
          <a:xfrm>
            <a:off x="1495699" y="4510624"/>
            <a:ext cx="2039610" cy="343530"/>
            <a:chOff x="4800" y="2928"/>
            <a:chExt cx="912" cy="117"/>
          </a:xfrm>
        </p:grpSpPr>
        <p:sp>
          <p:nvSpPr>
            <p:cNvPr id="168" name="Rectangle 100"/>
            <p:cNvSpPr>
              <a:spLocks noChangeArrowheads="1"/>
            </p:cNvSpPr>
            <p:nvPr/>
          </p:nvSpPr>
          <p:spPr bwMode="auto">
            <a:xfrm>
              <a:off x="5568" y="2976"/>
              <a:ext cx="144" cy="48"/>
            </a:xfrm>
            <a:prstGeom prst="rect">
              <a:avLst/>
            </a:prstGeom>
            <a:solidFill>
              <a:srgbClr val="993300">
                <a:alpha val="84000"/>
              </a:srgbClr>
            </a:solidFill>
            <a:ln w="9525">
              <a:noFill/>
              <a:miter lim="800000"/>
              <a:headEnd/>
              <a:tailEnd/>
            </a:ln>
            <a:effectLst/>
          </p:spPr>
          <p:txBody>
            <a:bodyPr wrap="none" anchor="ctr"/>
            <a:lstStyle/>
            <a:p>
              <a:endParaRPr lang="fa-IR" sz="923">
                <a:solidFill>
                  <a:srgbClr val="000000"/>
                </a:solidFill>
                <a:cs typeface="B Homa" pitchFamily="2" charset="-78"/>
              </a:endParaRPr>
            </a:p>
          </p:txBody>
        </p:sp>
        <p:sp>
          <p:nvSpPr>
            <p:cNvPr id="169" name="Text Box 101"/>
            <p:cNvSpPr txBox="1">
              <a:spLocks noChangeArrowheads="1"/>
            </p:cNvSpPr>
            <p:nvPr/>
          </p:nvSpPr>
          <p:spPr bwMode="auto">
            <a:xfrm>
              <a:off x="4800" y="2928"/>
              <a:ext cx="768" cy="117"/>
            </a:xfrm>
            <a:prstGeom prst="rect">
              <a:avLst/>
            </a:prstGeom>
            <a:noFill/>
            <a:ln w="9525">
              <a:noFill/>
              <a:miter lim="800000"/>
              <a:headEnd/>
              <a:tailEnd/>
            </a:ln>
            <a:effectLst/>
          </p:spPr>
          <p:txBody>
            <a:bodyPr lIns="99901" tIns="49952" rIns="99901" bIns="49952">
              <a:spAutoFit/>
            </a:bodyPr>
            <a:lstStyle/>
            <a:p>
              <a:pPr defTabSz="843914">
                <a:lnSpc>
                  <a:spcPct val="170000"/>
                </a:lnSpc>
                <a:spcBef>
                  <a:spcPct val="50000"/>
                </a:spcBef>
              </a:pPr>
              <a:r>
                <a:rPr lang="fa-IR" sz="923" dirty="0">
                  <a:solidFill>
                    <a:srgbClr val="000000"/>
                  </a:solidFill>
                  <a:latin typeface="Yaqouti" pitchFamily="2" charset="2"/>
                  <a:cs typeface="B Homa" pitchFamily="2" charset="-78"/>
                </a:rPr>
                <a:t>کـــاربــريهــــای شــاخــص </a:t>
              </a:r>
              <a:endParaRPr lang="en-US" sz="923" dirty="0">
                <a:solidFill>
                  <a:srgbClr val="000000"/>
                </a:solidFill>
                <a:latin typeface="Yaqouti" pitchFamily="2" charset="2"/>
                <a:cs typeface="B Homa" pitchFamily="2" charset="-78"/>
              </a:endParaRPr>
            </a:p>
          </p:txBody>
        </p:sp>
      </p:grpSp>
      <p:grpSp>
        <p:nvGrpSpPr>
          <p:cNvPr id="170" name="Group 102"/>
          <p:cNvGrpSpPr>
            <a:grpSpLocks/>
          </p:cNvGrpSpPr>
          <p:nvPr/>
        </p:nvGrpSpPr>
        <p:grpSpPr bwMode="auto">
          <a:xfrm>
            <a:off x="1142976" y="2924013"/>
            <a:ext cx="2251242" cy="286524"/>
            <a:chOff x="4704" y="3024"/>
            <a:chExt cx="960" cy="117"/>
          </a:xfrm>
        </p:grpSpPr>
        <p:sp>
          <p:nvSpPr>
            <p:cNvPr id="171" name="Text Box 103"/>
            <p:cNvSpPr txBox="1">
              <a:spLocks noChangeArrowheads="1"/>
            </p:cNvSpPr>
            <p:nvPr/>
          </p:nvSpPr>
          <p:spPr bwMode="auto">
            <a:xfrm>
              <a:off x="4704" y="3024"/>
              <a:ext cx="864" cy="117"/>
            </a:xfrm>
            <a:prstGeom prst="rect">
              <a:avLst/>
            </a:prstGeom>
            <a:noFill/>
            <a:ln w="9525">
              <a:noFill/>
              <a:miter lim="800000"/>
              <a:headEnd/>
              <a:tailEnd/>
            </a:ln>
            <a:effectLst/>
          </p:spPr>
          <p:txBody>
            <a:bodyPr lIns="99901" tIns="49952" rIns="99901" bIns="49952">
              <a:spAutoFit/>
            </a:bodyPr>
            <a:lstStyle/>
            <a:p>
              <a:pPr defTabSz="843914">
                <a:lnSpc>
                  <a:spcPct val="130000"/>
                </a:lnSpc>
                <a:spcBef>
                  <a:spcPct val="50000"/>
                </a:spcBef>
              </a:pPr>
              <a:r>
                <a:rPr lang="fa-IR" sz="923" dirty="0">
                  <a:solidFill>
                    <a:srgbClr val="000000"/>
                  </a:solidFill>
                  <a:latin typeface="Yaqouti" pitchFamily="2" charset="2"/>
                  <a:cs typeface="B Homa" pitchFamily="2" charset="-78"/>
                </a:rPr>
                <a:t>دروازه هـا در حلقـه پيرامونی </a:t>
              </a:r>
              <a:endParaRPr lang="en-US" sz="923" dirty="0">
                <a:solidFill>
                  <a:srgbClr val="000000"/>
                </a:solidFill>
                <a:latin typeface="Yaqouti" pitchFamily="2" charset="2"/>
                <a:cs typeface="B Homa" pitchFamily="2" charset="-78"/>
              </a:endParaRPr>
            </a:p>
          </p:txBody>
        </p:sp>
        <p:sp>
          <p:nvSpPr>
            <p:cNvPr id="172" name="Oval 104"/>
            <p:cNvSpPr>
              <a:spLocks noChangeArrowheads="1"/>
            </p:cNvSpPr>
            <p:nvPr/>
          </p:nvSpPr>
          <p:spPr bwMode="auto">
            <a:xfrm>
              <a:off x="5616" y="3072"/>
              <a:ext cx="48" cy="48"/>
            </a:xfrm>
            <a:prstGeom prst="ellipse">
              <a:avLst/>
            </a:prstGeom>
            <a:solidFill>
              <a:srgbClr val="FFFF00">
                <a:alpha val="84000"/>
              </a:srgbClr>
            </a:solidFill>
            <a:ln w="12700">
              <a:solidFill>
                <a:srgbClr val="FF6600"/>
              </a:solidFill>
              <a:round/>
              <a:headEnd/>
              <a:tailEnd/>
            </a:ln>
            <a:effectLst/>
          </p:spPr>
          <p:txBody>
            <a:bodyPr wrap="none" anchor="ctr"/>
            <a:lstStyle/>
            <a:p>
              <a:endParaRPr lang="fa-IR" sz="1662">
                <a:solidFill>
                  <a:srgbClr val="000000"/>
                </a:solidFill>
                <a:cs typeface="B Homa" pitchFamily="2" charset="-78"/>
              </a:endParaRPr>
            </a:p>
          </p:txBody>
        </p:sp>
      </p:grpSp>
      <p:grpSp>
        <p:nvGrpSpPr>
          <p:cNvPr id="173" name="Group 105"/>
          <p:cNvGrpSpPr>
            <a:grpSpLocks/>
          </p:cNvGrpSpPr>
          <p:nvPr/>
        </p:nvGrpSpPr>
        <p:grpSpPr bwMode="auto">
          <a:xfrm>
            <a:off x="1565006" y="2101011"/>
            <a:ext cx="1899758" cy="285642"/>
            <a:chOff x="4704" y="3120"/>
            <a:chExt cx="1008" cy="130"/>
          </a:xfrm>
        </p:grpSpPr>
        <p:sp>
          <p:nvSpPr>
            <p:cNvPr id="174" name="Text Box 106"/>
            <p:cNvSpPr txBox="1">
              <a:spLocks noChangeArrowheads="1"/>
            </p:cNvSpPr>
            <p:nvPr/>
          </p:nvSpPr>
          <p:spPr bwMode="auto">
            <a:xfrm>
              <a:off x="4704" y="3120"/>
              <a:ext cx="864" cy="130"/>
            </a:xfrm>
            <a:prstGeom prst="rect">
              <a:avLst/>
            </a:prstGeom>
            <a:noFill/>
            <a:ln w="9525">
              <a:noFill/>
              <a:miter lim="800000"/>
              <a:headEnd/>
              <a:tailEnd/>
            </a:ln>
            <a:effectLst/>
          </p:spPr>
          <p:txBody>
            <a:bodyPr lIns="99901" tIns="49952" rIns="99901" bIns="49952">
              <a:spAutoFit/>
            </a:bodyPr>
            <a:lstStyle/>
            <a:p>
              <a:pPr defTabSz="843914">
                <a:lnSpc>
                  <a:spcPct val="130000"/>
                </a:lnSpc>
                <a:spcBef>
                  <a:spcPct val="50000"/>
                </a:spcBef>
              </a:pPr>
              <a:r>
                <a:rPr lang="fa-IR" sz="923" dirty="0">
                  <a:solidFill>
                    <a:srgbClr val="000000"/>
                  </a:solidFill>
                  <a:latin typeface="Yaqouti" pitchFamily="2" charset="2"/>
                  <a:cs typeface="B Homa" pitchFamily="2" charset="-78"/>
                </a:rPr>
                <a:t>قطــعات حلقــه پيـــرامــونـی </a:t>
              </a:r>
              <a:endParaRPr lang="en-US" sz="923" dirty="0">
                <a:solidFill>
                  <a:srgbClr val="000000"/>
                </a:solidFill>
                <a:latin typeface="Yaqouti" pitchFamily="2" charset="2"/>
                <a:cs typeface="B Homa" pitchFamily="2" charset="-78"/>
              </a:endParaRPr>
            </a:p>
          </p:txBody>
        </p:sp>
        <p:sp>
          <p:nvSpPr>
            <p:cNvPr id="175" name="Oval 107"/>
            <p:cNvSpPr>
              <a:spLocks noChangeArrowheads="1"/>
            </p:cNvSpPr>
            <p:nvPr/>
          </p:nvSpPr>
          <p:spPr bwMode="auto">
            <a:xfrm>
              <a:off x="5568" y="3168"/>
              <a:ext cx="144" cy="48"/>
            </a:xfrm>
            <a:prstGeom prst="ellipse">
              <a:avLst/>
            </a:prstGeom>
            <a:solidFill>
              <a:srgbClr val="FFFF99"/>
            </a:solidFill>
            <a:ln w="9525">
              <a:noFill/>
              <a:round/>
              <a:headEnd/>
              <a:tailEnd/>
            </a:ln>
            <a:effectLst/>
          </p:spPr>
          <p:txBody>
            <a:bodyPr wrap="none" anchor="ctr"/>
            <a:lstStyle/>
            <a:p>
              <a:endParaRPr lang="fa-IR" sz="923">
                <a:solidFill>
                  <a:srgbClr val="000000"/>
                </a:solidFill>
                <a:cs typeface="B Homa" pitchFamily="2" charset="-78"/>
              </a:endParaRPr>
            </a:p>
          </p:txBody>
        </p:sp>
      </p:grpSp>
      <p:sp>
        <p:nvSpPr>
          <p:cNvPr id="176" name="Rectangle 108"/>
          <p:cNvSpPr>
            <a:spLocks noChangeArrowheads="1"/>
          </p:cNvSpPr>
          <p:nvPr/>
        </p:nvSpPr>
        <p:spPr bwMode="auto">
          <a:xfrm>
            <a:off x="3253145" y="4154371"/>
            <a:ext cx="282179" cy="139853"/>
          </a:xfrm>
          <a:prstGeom prst="rect">
            <a:avLst/>
          </a:prstGeom>
          <a:solidFill>
            <a:srgbClr val="FF9900"/>
          </a:solidFill>
          <a:ln w="19050">
            <a:solidFill>
              <a:schemeClr val="bg2"/>
            </a:solidFill>
            <a:miter lim="800000"/>
            <a:headEnd/>
            <a:tailEnd/>
          </a:ln>
          <a:effectLst/>
        </p:spPr>
        <p:txBody>
          <a:bodyPr wrap="none" lIns="71274" tIns="35636" rIns="71274" bIns="35636" anchor="ctr"/>
          <a:lstStyle/>
          <a:p>
            <a:endParaRPr lang="fa-IR" sz="1662">
              <a:solidFill>
                <a:srgbClr val="000000"/>
              </a:solidFill>
              <a:cs typeface="B Homa" pitchFamily="2" charset="-78"/>
            </a:endParaRPr>
          </a:p>
        </p:txBody>
      </p:sp>
      <p:sp>
        <p:nvSpPr>
          <p:cNvPr id="177" name="Text Box 109"/>
          <p:cNvSpPr txBox="1">
            <a:spLocks noChangeArrowheads="1"/>
          </p:cNvSpPr>
          <p:nvPr/>
        </p:nvSpPr>
        <p:spPr bwMode="auto">
          <a:xfrm>
            <a:off x="1354610" y="4071279"/>
            <a:ext cx="1898520" cy="227210"/>
          </a:xfrm>
          <a:prstGeom prst="rect">
            <a:avLst/>
          </a:prstGeom>
          <a:noFill/>
          <a:ln w="9525">
            <a:noFill/>
            <a:miter lim="800000"/>
            <a:headEnd/>
            <a:tailEnd/>
          </a:ln>
          <a:effectLst/>
        </p:spPr>
        <p:txBody>
          <a:bodyPr lIns="84357" tIns="42180" rIns="84357" bIns="42180">
            <a:spAutoFit/>
          </a:bodyPr>
          <a:lstStyle/>
          <a:p>
            <a:pPr defTabSz="843914">
              <a:spcBef>
                <a:spcPct val="50000"/>
              </a:spcBef>
            </a:pPr>
            <a:r>
              <a:rPr lang="fa-IR" sz="923" dirty="0">
                <a:solidFill>
                  <a:srgbClr val="000000"/>
                </a:solidFill>
                <a:latin typeface="Yaqouti" pitchFamily="2" charset="2"/>
                <a:cs typeface="B Homa" pitchFamily="2" charset="-78"/>
              </a:rPr>
              <a:t> حــــوزه ســـــايــت پـــــروژه</a:t>
            </a:r>
            <a:endParaRPr lang="en-US" sz="923" dirty="0">
              <a:solidFill>
                <a:srgbClr val="000000"/>
              </a:solidFill>
              <a:latin typeface="Yaqouti" pitchFamily="2" charset="2"/>
              <a:cs typeface="B Homa" pitchFamily="2" charset="-78"/>
            </a:endParaRPr>
          </a:p>
        </p:txBody>
      </p:sp>
      <p:grpSp>
        <p:nvGrpSpPr>
          <p:cNvPr id="178" name="Group 110"/>
          <p:cNvGrpSpPr>
            <a:grpSpLocks/>
          </p:cNvGrpSpPr>
          <p:nvPr/>
        </p:nvGrpSpPr>
        <p:grpSpPr bwMode="auto">
          <a:xfrm>
            <a:off x="4310199" y="2150483"/>
            <a:ext cx="3164611" cy="2845790"/>
            <a:chOff x="2112" y="1200"/>
            <a:chExt cx="2160" cy="1942"/>
          </a:xfrm>
        </p:grpSpPr>
        <p:sp>
          <p:nvSpPr>
            <p:cNvPr id="179" name="Text Box 111"/>
            <p:cNvSpPr txBox="1">
              <a:spLocks noChangeArrowheads="1"/>
            </p:cNvSpPr>
            <p:nvPr/>
          </p:nvSpPr>
          <p:spPr bwMode="auto">
            <a:xfrm>
              <a:off x="3696" y="2784"/>
              <a:ext cx="576" cy="166"/>
            </a:xfrm>
            <a:prstGeom prst="rect">
              <a:avLst/>
            </a:prstGeom>
            <a:noFill/>
            <a:ln w="9525">
              <a:noFill/>
              <a:miter lim="800000"/>
              <a:headEnd/>
              <a:tailEnd/>
            </a:ln>
            <a:effectLst/>
          </p:spPr>
          <p:txBody>
            <a:bodyPr lIns="99901" tIns="49952" rIns="99901" bIns="49952">
              <a:spAutoFit/>
            </a:bodyPr>
            <a:lstStyle/>
            <a:p>
              <a:pPr defTabSz="843914">
                <a:spcBef>
                  <a:spcPct val="50000"/>
                </a:spcBef>
              </a:pPr>
              <a:r>
                <a:rPr lang="fa-IR" sz="923" b="1" dirty="0">
                  <a:solidFill>
                    <a:srgbClr val="000000"/>
                  </a:solidFill>
                  <a:cs typeface="B Homa" pitchFamily="2" charset="-78"/>
                </a:rPr>
                <a:t>محله  بالا کفت</a:t>
              </a:r>
              <a:endParaRPr lang="en-US" sz="923" b="1" dirty="0">
                <a:solidFill>
                  <a:srgbClr val="000000"/>
                </a:solidFill>
                <a:cs typeface="B Homa" pitchFamily="2" charset="-78"/>
              </a:endParaRPr>
            </a:p>
          </p:txBody>
        </p:sp>
        <p:sp>
          <p:nvSpPr>
            <p:cNvPr id="180" name="Text Box 112"/>
            <p:cNvSpPr txBox="1">
              <a:spLocks noChangeArrowheads="1"/>
            </p:cNvSpPr>
            <p:nvPr/>
          </p:nvSpPr>
          <p:spPr bwMode="auto">
            <a:xfrm>
              <a:off x="3312" y="2246"/>
              <a:ext cx="672" cy="166"/>
            </a:xfrm>
            <a:prstGeom prst="rect">
              <a:avLst/>
            </a:prstGeom>
            <a:noFill/>
            <a:ln w="9525">
              <a:noFill/>
              <a:miter lim="800000"/>
              <a:headEnd/>
              <a:tailEnd/>
            </a:ln>
            <a:effectLst/>
          </p:spPr>
          <p:txBody>
            <a:bodyPr lIns="99901" tIns="49952" rIns="99901" bIns="49952">
              <a:spAutoFit/>
            </a:bodyPr>
            <a:lstStyle/>
            <a:p>
              <a:pPr defTabSz="843914">
                <a:spcBef>
                  <a:spcPct val="50000"/>
                </a:spcBef>
              </a:pPr>
              <a:r>
                <a:rPr lang="fa-IR" sz="923" b="1" dirty="0">
                  <a:solidFill>
                    <a:srgbClr val="000000"/>
                  </a:solidFill>
                  <a:cs typeface="B Homa" pitchFamily="2" charset="-78"/>
                </a:rPr>
                <a:t>محله  اسحق بيگ</a:t>
              </a:r>
              <a:endParaRPr lang="en-US" sz="923" b="1" dirty="0">
                <a:solidFill>
                  <a:srgbClr val="000000"/>
                </a:solidFill>
                <a:cs typeface="B Homa" pitchFamily="2" charset="-78"/>
              </a:endParaRPr>
            </a:p>
          </p:txBody>
        </p:sp>
        <p:sp>
          <p:nvSpPr>
            <p:cNvPr id="181" name="Text Box 113"/>
            <p:cNvSpPr txBox="1">
              <a:spLocks noChangeArrowheads="1"/>
            </p:cNvSpPr>
            <p:nvPr/>
          </p:nvSpPr>
          <p:spPr bwMode="auto">
            <a:xfrm>
              <a:off x="2832" y="2976"/>
              <a:ext cx="672" cy="166"/>
            </a:xfrm>
            <a:prstGeom prst="rect">
              <a:avLst/>
            </a:prstGeom>
            <a:noFill/>
            <a:ln w="9525">
              <a:noFill/>
              <a:miter lim="800000"/>
              <a:headEnd/>
              <a:tailEnd/>
            </a:ln>
            <a:effectLst/>
          </p:spPr>
          <p:txBody>
            <a:bodyPr lIns="99901" tIns="49952" rIns="99901" bIns="49952">
              <a:spAutoFit/>
            </a:bodyPr>
            <a:lstStyle/>
            <a:p>
              <a:pPr defTabSz="843914">
                <a:spcBef>
                  <a:spcPct val="50000"/>
                </a:spcBef>
              </a:pPr>
              <a:r>
                <a:rPr lang="fa-IR" sz="923" b="1" dirty="0">
                  <a:solidFill>
                    <a:srgbClr val="000000"/>
                  </a:solidFill>
                  <a:cs typeface="B Homa" pitchFamily="2" charset="-78"/>
                </a:rPr>
                <a:t>محله  لـب آب</a:t>
              </a:r>
              <a:endParaRPr lang="en-US" sz="923" b="1" dirty="0">
                <a:solidFill>
                  <a:srgbClr val="000000"/>
                </a:solidFill>
                <a:cs typeface="B Homa" pitchFamily="2" charset="-78"/>
              </a:endParaRPr>
            </a:p>
          </p:txBody>
        </p:sp>
        <p:sp>
          <p:nvSpPr>
            <p:cNvPr id="182" name="Text Box 114"/>
            <p:cNvSpPr txBox="1">
              <a:spLocks noChangeArrowheads="1"/>
            </p:cNvSpPr>
            <p:nvPr/>
          </p:nvSpPr>
          <p:spPr bwMode="auto">
            <a:xfrm>
              <a:off x="2304" y="2400"/>
              <a:ext cx="672" cy="166"/>
            </a:xfrm>
            <a:prstGeom prst="rect">
              <a:avLst/>
            </a:prstGeom>
            <a:noFill/>
            <a:ln w="9525">
              <a:noFill/>
              <a:miter lim="800000"/>
              <a:headEnd/>
              <a:tailEnd/>
            </a:ln>
            <a:effectLst/>
          </p:spPr>
          <p:txBody>
            <a:bodyPr lIns="99901" tIns="49952" rIns="99901" bIns="49952">
              <a:spAutoFit/>
            </a:bodyPr>
            <a:lstStyle/>
            <a:p>
              <a:pPr defTabSz="843914">
                <a:spcBef>
                  <a:spcPct val="50000"/>
                </a:spcBef>
              </a:pPr>
              <a:r>
                <a:rPr lang="fa-IR" sz="923" b="1" dirty="0">
                  <a:solidFill>
                    <a:srgbClr val="000000"/>
                  </a:solidFill>
                  <a:cs typeface="B Homa" pitchFamily="2" charset="-78"/>
                </a:rPr>
                <a:t>محله  سردزگ</a:t>
              </a:r>
              <a:endParaRPr lang="en-US" sz="923" b="1" dirty="0">
                <a:solidFill>
                  <a:srgbClr val="000000"/>
                </a:solidFill>
                <a:cs typeface="B Homa" pitchFamily="2" charset="-78"/>
              </a:endParaRPr>
            </a:p>
          </p:txBody>
        </p:sp>
        <p:sp>
          <p:nvSpPr>
            <p:cNvPr id="183" name="Text Box 115"/>
            <p:cNvSpPr txBox="1">
              <a:spLocks noChangeArrowheads="1"/>
            </p:cNvSpPr>
            <p:nvPr/>
          </p:nvSpPr>
          <p:spPr bwMode="auto">
            <a:xfrm>
              <a:off x="2112" y="2064"/>
              <a:ext cx="672" cy="166"/>
            </a:xfrm>
            <a:prstGeom prst="rect">
              <a:avLst/>
            </a:prstGeom>
            <a:noFill/>
            <a:ln w="9525">
              <a:noFill/>
              <a:miter lim="800000"/>
              <a:headEnd/>
              <a:tailEnd/>
            </a:ln>
            <a:effectLst/>
          </p:spPr>
          <p:txBody>
            <a:bodyPr lIns="99901" tIns="49952" rIns="99901" bIns="49952">
              <a:spAutoFit/>
            </a:bodyPr>
            <a:lstStyle/>
            <a:p>
              <a:pPr defTabSz="843914">
                <a:spcBef>
                  <a:spcPct val="50000"/>
                </a:spcBef>
              </a:pPr>
              <a:r>
                <a:rPr lang="fa-IR" sz="923" b="1" dirty="0">
                  <a:solidFill>
                    <a:srgbClr val="000000"/>
                  </a:solidFill>
                  <a:cs typeface="B Homa" pitchFamily="2" charset="-78"/>
                </a:rPr>
                <a:t>محله  سنگ سياه</a:t>
              </a:r>
              <a:endParaRPr lang="en-US" sz="923" b="1" dirty="0">
                <a:solidFill>
                  <a:srgbClr val="000000"/>
                </a:solidFill>
                <a:cs typeface="B Homa" pitchFamily="2" charset="-78"/>
              </a:endParaRPr>
            </a:p>
          </p:txBody>
        </p:sp>
        <p:sp>
          <p:nvSpPr>
            <p:cNvPr id="184" name="Text Box 116"/>
            <p:cNvSpPr txBox="1">
              <a:spLocks noChangeArrowheads="1"/>
            </p:cNvSpPr>
            <p:nvPr/>
          </p:nvSpPr>
          <p:spPr bwMode="auto">
            <a:xfrm>
              <a:off x="2400" y="1584"/>
              <a:ext cx="672" cy="156"/>
            </a:xfrm>
            <a:prstGeom prst="rect">
              <a:avLst/>
            </a:prstGeom>
            <a:noFill/>
            <a:ln w="9525">
              <a:noFill/>
              <a:miter lim="800000"/>
              <a:headEnd/>
              <a:tailEnd/>
            </a:ln>
            <a:effectLst/>
          </p:spPr>
          <p:txBody>
            <a:bodyPr lIns="99901" tIns="49952" rIns="99901" bIns="49952">
              <a:spAutoFit/>
            </a:bodyPr>
            <a:lstStyle/>
            <a:p>
              <a:pPr defTabSz="843914">
                <a:spcBef>
                  <a:spcPct val="50000"/>
                </a:spcBef>
              </a:pPr>
              <a:r>
                <a:rPr lang="fa-IR" sz="831" b="1" dirty="0">
                  <a:solidFill>
                    <a:srgbClr val="000000"/>
                  </a:solidFill>
                  <a:cs typeface="B Homa" pitchFamily="2" charset="-78"/>
                </a:rPr>
                <a:t>محله  ميدان شاه</a:t>
              </a:r>
              <a:endParaRPr lang="en-US" sz="831" b="1" dirty="0">
                <a:solidFill>
                  <a:srgbClr val="000000"/>
                </a:solidFill>
                <a:cs typeface="B Homa" pitchFamily="2" charset="-78"/>
              </a:endParaRPr>
            </a:p>
          </p:txBody>
        </p:sp>
        <p:sp>
          <p:nvSpPr>
            <p:cNvPr id="185" name="Text Box 117"/>
            <p:cNvSpPr txBox="1">
              <a:spLocks noChangeArrowheads="1"/>
            </p:cNvSpPr>
            <p:nvPr/>
          </p:nvSpPr>
          <p:spPr bwMode="auto">
            <a:xfrm>
              <a:off x="3024" y="1200"/>
              <a:ext cx="672" cy="156"/>
            </a:xfrm>
            <a:prstGeom prst="rect">
              <a:avLst/>
            </a:prstGeom>
            <a:noFill/>
            <a:ln w="9525">
              <a:noFill/>
              <a:miter lim="800000"/>
              <a:headEnd/>
              <a:tailEnd/>
            </a:ln>
            <a:effectLst/>
          </p:spPr>
          <p:txBody>
            <a:bodyPr lIns="99901" tIns="49952" rIns="99901" bIns="49952">
              <a:spAutoFit/>
            </a:bodyPr>
            <a:lstStyle/>
            <a:p>
              <a:pPr defTabSz="843914">
                <a:spcBef>
                  <a:spcPct val="50000"/>
                </a:spcBef>
              </a:pPr>
              <a:r>
                <a:rPr lang="fa-IR" sz="831" b="1" dirty="0">
                  <a:solidFill>
                    <a:srgbClr val="000000"/>
                  </a:solidFill>
                  <a:cs typeface="B Homa" pitchFamily="2" charset="-78"/>
                </a:rPr>
                <a:t>محله  موردستان</a:t>
              </a:r>
              <a:endParaRPr lang="en-US" sz="831" b="1" dirty="0">
                <a:solidFill>
                  <a:srgbClr val="000000"/>
                </a:solidFill>
                <a:cs typeface="B Homa" pitchFamily="2" charset="-78"/>
              </a:endParaRPr>
            </a:p>
          </p:txBody>
        </p:sp>
        <p:sp>
          <p:nvSpPr>
            <p:cNvPr id="186" name="Text Box 118"/>
            <p:cNvSpPr txBox="1">
              <a:spLocks noChangeArrowheads="1"/>
            </p:cNvSpPr>
            <p:nvPr/>
          </p:nvSpPr>
          <p:spPr bwMode="auto">
            <a:xfrm>
              <a:off x="2832" y="1824"/>
              <a:ext cx="480" cy="146"/>
            </a:xfrm>
            <a:prstGeom prst="rect">
              <a:avLst/>
            </a:prstGeom>
            <a:noFill/>
            <a:ln w="9525">
              <a:noFill/>
              <a:miter lim="800000"/>
              <a:headEnd/>
              <a:tailEnd/>
            </a:ln>
            <a:effectLst/>
          </p:spPr>
          <p:txBody>
            <a:bodyPr lIns="99901" tIns="49952" rIns="99901" bIns="49952">
              <a:spAutoFit/>
            </a:bodyPr>
            <a:lstStyle/>
            <a:p>
              <a:pPr defTabSz="843914">
                <a:spcBef>
                  <a:spcPct val="50000"/>
                </a:spcBef>
              </a:pPr>
              <a:r>
                <a:rPr lang="fa-IR" sz="738" b="1" dirty="0">
                  <a:solidFill>
                    <a:srgbClr val="000000"/>
                  </a:solidFill>
                  <a:cs typeface="B Homa" pitchFamily="2" charset="-78"/>
                </a:rPr>
                <a:t>محله بازار مرغ</a:t>
              </a:r>
              <a:endParaRPr lang="en-US" sz="738" b="1" dirty="0">
                <a:solidFill>
                  <a:srgbClr val="000000"/>
                </a:solidFill>
                <a:cs typeface="B Homa" pitchFamily="2" charset="-78"/>
              </a:endParaRPr>
            </a:p>
          </p:txBody>
        </p:sp>
        <p:sp>
          <p:nvSpPr>
            <p:cNvPr id="187" name="Text Box 119"/>
            <p:cNvSpPr txBox="1">
              <a:spLocks noChangeArrowheads="1"/>
            </p:cNvSpPr>
            <p:nvPr/>
          </p:nvSpPr>
          <p:spPr bwMode="auto">
            <a:xfrm>
              <a:off x="3552" y="1632"/>
              <a:ext cx="672" cy="156"/>
            </a:xfrm>
            <a:prstGeom prst="rect">
              <a:avLst/>
            </a:prstGeom>
            <a:noFill/>
            <a:ln w="9525">
              <a:noFill/>
              <a:miter lim="800000"/>
              <a:headEnd/>
              <a:tailEnd/>
            </a:ln>
            <a:effectLst/>
          </p:spPr>
          <p:txBody>
            <a:bodyPr lIns="99901" tIns="49952" rIns="99901" bIns="49952">
              <a:spAutoFit/>
            </a:bodyPr>
            <a:lstStyle/>
            <a:p>
              <a:pPr defTabSz="843914">
                <a:spcBef>
                  <a:spcPct val="50000"/>
                </a:spcBef>
              </a:pPr>
              <a:r>
                <a:rPr lang="fa-IR" sz="831" b="1" dirty="0">
                  <a:solidFill>
                    <a:srgbClr val="000000"/>
                  </a:solidFill>
                  <a:cs typeface="B Homa" pitchFamily="2" charset="-78"/>
                </a:rPr>
                <a:t>محله  در شاهزاده</a:t>
              </a:r>
              <a:endParaRPr lang="en-US" sz="831" b="1" dirty="0">
                <a:solidFill>
                  <a:srgbClr val="000000"/>
                </a:solidFill>
                <a:cs typeface="B Homa" pitchFamily="2" charset="-78"/>
              </a:endParaRPr>
            </a:p>
          </p:txBody>
        </p:sp>
      </p:grpSp>
    </p:spTree>
    <p:extLst>
      <p:ext uri="{BB962C8B-B14F-4D97-AF65-F5344CB8AC3E}">
        <p14:creationId xmlns:p14="http://schemas.microsoft.com/office/powerpoint/2010/main" val="36133451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1000"/>
                                  </p:stCondLst>
                                  <p:childTnLst>
                                    <p:set>
                                      <p:cBhvr>
                                        <p:cTn id="6" dur="1" fill="hold">
                                          <p:stCondLst>
                                            <p:cond delay="0"/>
                                          </p:stCondLst>
                                        </p:cTn>
                                        <p:tgtEl>
                                          <p:spTgt spid="107"/>
                                        </p:tgtEl>
                                        <p:attrNameLst>
                                          <p:attrName>style.visibility</p:attrName>
                                        </p:attrNameLst>
                                      </p:cBhvr>
                                      <p:to>
                                        <p:strVal val="visible"/>
                                      </p:to>
                                    </p:set>
                                    <p:animEffect transition="in" filter="fade">
                                      <p:cBhvr>
                                        <p:cTn id="7" dur="2000"/>
                                        <p:tgtEl>
                                          <p:spTgt spid="107"/>
                                        </p:tgtEl>
                                      </p:cBhvr>
                                    </p:animEffect>
                                  </p:childTnLst>
                                </p:cTn>
                              </p:par>
                            </p:childTnLst>
                          </p:cTn>
                        </p:par>
                        <p:par>
                          <p:cTn id="8" fill="hold">
                            <p:stCondLst>
                              <p:cond delay="3000"/>
                            </p:stCondLst>
                            <p:childTnLst>
                              <p:par>
                                <p:cTn id="9" presetID="10" presetClass="entr" presetSubtype="0" fill="hold" nodeType="afterEffect">
                                  <p:stCondLst>
                                    <p:cond delay="0"/>
                                  </p:stCondLst>
                                  <p:childTnLst>
                                    <p:set>
                                      <p:cBhvr>
                                        <p:cTn id="10" dur="1" fill="hold">
                                          <p:stCondLst>
                                            <p:cond delay="0"/>
                                          </p:stCondLst>
                                        </p:cTn>
                                        <p:tgtEl>
                                          <p:spTgt spid="178"/>
                                        </p:tgtEl>
                                        <p:attrNameLst>
                                          <p:attrName>style.visibility</p:attrName>
                                        </p:attrNameLst>
                                      </p:cBhvr>
                                      <p:to>
                                        <p:strVal val="visible"/>
                                      </p:to>
                                    </p:set>
                                    <p:animEffect transition="in" filter="fade">
                                      <p:cBhvr>
                                        <p:cTn id="11" dur="1000"/>
                                        <p:tgtEl>
                                          <p:spTgt spid="178"/>
                                        </p:tgtEl>
                                      </p:cBhvr>
                                    </p:animEffect>
                                  </p:childTnLst>
                                </p:cTn>
                              </p:par>
                              <p:par>
                                <p:cTn id="12" presetID="10" presetClass="entr" presetSubtype="0" fill="hold" nodeType="withEffect">
                                  <p:stCondLst>
                                    <p:cond delay="2000"/>
                                  </p:stCondLst>
                                  <p:childTnLst>
                                    <p:set>
                                      <p:cBhvr>
                                        <p:cTn id="13" dur="1" fill="hold">
                                          <p:stCondLst>
                                            <p:cond delay="0"/>
                                          </p:stCondLst>
                                        </p:cTn>
                                        <p:tgtEl>
                                          <p:spTgt spid="153"/>
                                        </p:tgtEl>
                                        <p:attrNameLst>
                                          <p:attrName>style.visibility</p:attrName>
                                        </p:attrNameLst>
                                      </p:cBhvr>
                                      <p:to>
                                        <p:strVal val="visible"/>
                                      </p:to>
                                    </p:set>
                                    <p:animEffect transition="in" filter="fade">
                                      <p:cBhvr>
                                        <p:cTn id="14" dur="1000"/>
                                        <p:tgtEl>
                                          <p:spTgt spid="153"/>
                                        </p:tgtEl>
                                      </p:cBhvr>
                                    </p:animEffect>
                                  </p:childTnLst>
                                </p:cTn>
                              </p:par>
                            </p:childTnLst>
                          </p:cTn>
                        </p:par>
                        <p:par>
                          <p:cTn id="15" fill="hold">
                            <p:stCondLst>
                              <p:cond delay="6000"/>
                            </p:stCondLst>
                            <p:childTnLst>
                              <p:par>
                                <p:cTn id="16" presetID="3" presetClass="entr" presetSubtype="10" fill="hold" grpId="0" nodeType="afterEffect">
                                  <p:stCondLst>
                                    <p:cond delay="1000"/>
                                  </p:stCondLst>
                                  <p:childTnLst>
                                    <p:set>
                                      <p:cBhvr>
                                        <p:cTn id="17" dur="1" fill="hold">
                                          <p:stCondLst>
                                            <p:cond delay="0"/>
                                          </p:stCondLst>
                                        </p:cTn>
                                        <p:tgtEl>
                                          <p:spTgt spid="108"/>
                                        </p:tgtEl>
                                        <p:attrNameLst>
                                          <p:attrName>style.visibility</p:attrName>
                                        </p:attrNameLst>
                                      </p:cBhvr>
                                      <p:to>
                                        <p:strVal val="visible"/>
                                      </p:to>
                                    </p:set>
                                    <p:animEffect transition="in" filter="blinds(horizontal)">
                                      <p:cBhvr>
                                        <p:cTn id="18" dur="500"/>
                                        <p:tgtEl>
                                          <p:spTgt spid="108"/>
                                        </p:tgtEl>
                                      </p:cBhvr>
                                    </p:animEffect>
                                  </p:childTnLst>
                                </p:cTn>
                              </p:par>
                            </p:childTnLst>
                          </p:cTn>
                        </p:par>
                        <p:par>
                          <p:cTn id="19" fill="hold">
                            <p:stCondLst>
                              <p:cond delay="7500"/>
                            </p:stCondLst>
                            <p:childTnLst>
                              <p:par>
                                <p:cTn id="20" presetID="10" presetClass="entr" presetSubtype="0" fill="hold" nodeType="afterEffect">
                                  <p:stCondLst>
                                    <p:cond delay="1000"/>
                                  </p:stCondLst>
                                  <p:childTnLst>
                                    <p:set>
                                      <p:cBhvr>
                                        <p:cTn id="21" dur="1" fill="hold">
                                          <p:stCondLst>
                                            <p:cond delay="0"/>
                                          </p:stCondLst>
                                        </p:cTn>
                                        <p:tgtEl>
                                          <p:spTgt spid="156"/>
                                        </p:tgtEl>
                                        <p:attrNameLst>
                                          <p:attrName>style.visibility</p:attrName>
                                        </p:attrNameLst>
                                      </p:cBhvr>
                                      <p:to>
                                        <p:strVal val="visible"/>
                                      </p:to>
                                    </p:set>
                                    <p:animEffect transition="in" filter="fade">
                                      <p:cBhvr>
                                        <p:cTn id="22" dur="2000"/>
                                        <p:tgtEl>
                                          <p:spTgt spid="156"/>
                                        </p:tgtEl>
                                      </p:cBhvr>
                                    </p:animEffect>
                                  </p:childTnLst>
                                </p:cTn>
                              </p:par>
                              <p:par>
                                <p:cTn id="23" presetID="10" presetClass="entr" presetSubtype="0" fill="hold" nodeType="withEffect">
                                  <p:stCondLst>
                                    <p:cond delay="1000"/>
                                  </p:stCondLst>
                                  <p:childTnLst>
                                    <p:set>
                                      <p:cBhvr>
                                        <p:cTn id="24" dur="1" fill="hold">
                                          <p:stCondLst>
                                            <p:cond delay="0"/>
                                          </p:stCondLst>
                                        </p:cTn>
                                        <p:tgtEl>
                                          <p:spTgt spid="170"/>
                                        </p:tgtEl>
                                        <p:attrNameLst>
                                          <p:attrName>style.visibility</p:attrName>
                                        </p:attrNameLst>
                                      </p:cBhvr>
                                      <p:to>
                                        <p:strVal val="visible"/>
                                      </p:to>
                                    </p:set>
                                    <p:animEffect transition="in" filter="fade">
                                      <p:cBhvr>
                                        <p:cTn id="25" dur="2000"/>
                                        <p:tgtEl>
                                          <p:spTgt spid="170"/>
                                        </p:tgtEl>
                                      </p:cBhvr>
                                    </p:animEffect>
                                  </p:childTnLst>
                                </p:cTn>
                              </p:par>
                            </p:childTnLst>
                          </p:cTn>
                        </p:par>
                        <p:par>
                          <p:cTn id="26" fill="hold">
                            <p:stCondLst>
                              <p:cond delay="10500"/>
                            </p:stCondLst>
                            <p:childTnLst>
                              <p:par>
                                <p:cTn id="27" presetID="20" presetClass="entr" presetSubtype="0" fill="hold" nodeType="afterEffect">
                                  <p:stCondLst>
                                    <p:cond delay="1000"/>
                                  </p:stCondLst>
                                  <p:childTnLst>
                                    <p:set>
                                      <p:cBhvr>
                                        <p:cTn id="28" dur="1" fill="hold">
                                          <p:stCondLst>
                                            <p:cond delay="0"/>
                                          </p:stCondLst>
                                        </p:cTn>
                                        <p:tgtEl>
                                          <p:spTgt spid="126"/>
                                        </p:tgtEl>
                                        <p:attrNameLst>
                                          <p:attrName>style.visibility</p:attrName>
                                        </p:attrNameLst>
                                      </p:cBhvr>
                                      <p:to>
                                        <p:strVal val="visible"/>
                                      </p:to>
                                    </p:set>
                                    <p:animEffect transition="in" filter="wedge">
                                      <p:cBhvr>
                                        <p:cTn id="29" dur="5000"/>
                                        <p:tgtEl>
                                          <p:spTgt spid="126"/>
                                        </p:tgtEl>
                                      </p:cBhvr>
                                    </p:animEffect>
                                  </p:childTnLst>
                                </p:cTn>
                              </p:par>
                            </p:childTnLst>
                          </p:cTn>
                        </p:par>
                        <p:par>
                          <p:cTn id="30" fill="hold">
                            <p:stCondLst>
                              <p:cond delay="16500"/>
                            </p:stCondLst>
                            <p:childTnLst>
                              <p:par>
                                <p:cTn id="31" presetID="20" presetClass="entr" presetSubtype="0" fill="hold" nodeType="afterEffect">
                                  <p:stCondLst>
                                    <p:cond delay="0"/>
                                  </p:stCondLst>
                                  <p:childTnLst>
                                    <p:set>
                                      <p:cBhvr>
                                        <p:cTn id="32" dur="1" fill="hold">
                                          <p:stCondLst>
                                            <p:cond delay="0"/>
                                          </p:stCondLst>
                                        </p:cTn>
                                        <p:tgtEl>
                                          <p:spTgt spid="134"/>
                                        </p:tgtEl>
                                        <p:attrNameLst>
                                          <p:attrName>style.visibility</p:attrName>
                                        </p:attrNameLst>
                                      </p:cBhvr>
                                      <p:to>
                                        <p:strVal val="visible"/>
                                      </p:to>
                                    </p:set>
                                    <p:animEffect transition="in" filter="wedge">
                                      <p:cBhvr>
                                        <p:cTn id="33" dur="2000"/>
                                        <p:tgtEl>
                                          <p:spTgt spid="134"/>
                                        </p:tgtEl>
                                      </p:cBhvr>
                                    </p:animEffect>
                                  </p:childTnLst>
                                </p:cTn>
                              </p:par>
                              <p:par>
                                <p:cTn id="34" presetID="10" presetClass="entr" presetSubtype="0" fill="hold" nodeType="withEffect">
                                  <p:stCondLst>
                                    <p:cond delay="0"/>
                                  </p:stCondLst>
                                  <p:childTnLst>
                                    <p:set>
                                      <p:cBhvr>
                                        <p:cTn id="35" dur="1" fill="hold">
                                          <p:stCondLst>
                                            <p:cond delay="0"/>
                                          </p:stCondLst>
                                        </p:cTn>
                                        <p:tgtEl>
                                          <p:spTgt spid="173"/>
                                        </p:tgtEl>
                                        <p:attrNameLst>
                                          <p:attrName>style.visibility</p:attrName>
                                        </p:attrNameLst>
                                      </p:cBhvr>
                                      <p:to>
                                        <p:strVal val="visible"/>
                                      </p:to>
                                    </p:set>
                                    <p:animEffect transition="in" filter="fade">
                                      <p:cBhvr>
                                        <p:cTn id="36" dur="2000"/>
                                        <p:tgtEl>
                                          <p:spTgt spid="173"/>
                                        </p:tgtEl>
                                      </p:cBhvr>
                                    </p:animEffect>
                                  </p:childTnLst>
                                </p:cTn>
                              </p:par>
                            </p:childTnLst>
                          </p:cTn>
                        </p:par>
                        <p:par>
                          <p:cTn id="37" fill="hold">
                            <p:stCondLst>
                              <p:cond delay="18500"/>
                            </p:stCondLst>
                            <p:childTnLst>
                              <p:par>
                                <p:cTn id="38" presetID="22" presetClass="entr" presetSubtype="1" fill="hold" nodeType="afterEffect">
                                  <p:stCondLst>
                                    <p:cond delay="1000"/>
                                  </p:stCondLst>
                                  <p:childTnLst>
                                    <p:set>
                                      <p:cBhvr>
                                        <p:cTn id="39" dur="1" fill="hold">
                                          <p:stCondLst>
                                            <p:cond delay="0"/>
                                          </p:stCondLst>
                                        </p:cTn>
                                        <p:tgtEl>
                                          <p:spTgt spid="114"/>
                                        </p:tgtEl>
                                        <p:attrNameLst>
                                          <p:attrName>style.visibility</p:attrName>
                                        </p:attrNameLst>
                                      </p:cBhvr>
                                      <p:to>
                                        <p:strVal val="visible"/>
                                      </p:to>
                                    </p:set>
                                    <p:animEffect transition="in" filter="wipe(up)">
                                      <p:cBhvr>
                                        <p:cTn id="40" dur="5000"/>
                                        <p:tgtEl>
                                          <p:spTgt spid="114"/>
                                        </p:tgtEl>
                                      </p:cBhvr>
                                    </p:animEffect>
                                  </p:childTnLst>
                                </p:cTn>
                              </p:par>
                              <p:par>
                                <p:cTn id="41" presetID="10" presetClass="entr" presetSubtype="0" fill="hold" nodeType="withEffect">
                                  <p:stCondLst>
                                    <p:cond delay="1000"/>
                                  </p:stCondLst>
                                  <p:childTnLst>
                                    <p:set>
                                      <p:cBhvr>
                                        <p:cTn id="42" dur="1" fill="hold">
                                          <p:stCondLst>
                                            <p:cond delay="0"/>
                                          </p:stCondLst>
                                        </p:cTn>
                                        <p:tgtEl>
                                          <p:spTgt spid="164"/>
                                        </p:tgtEl>
                                        <p:attrNameLst>
                                          <p:attrName>style.visibility</p:attrName>
                                        </p:attrNameLst>
                                      </p:cBhvr>
                                      <p:to>
                                        <p:strVal val="visible"/>
                                      </p:to>
                                    </p:set>
                                    <p:animEffect transition="in" filter="fade">
                                      <p:cBhvr>
                                        <p:cTn id="43" dur="2000"/>
                                        <p:tgtEl>
                                          <p:spTgt spid="164"/>
                                        </p:tgtEl>
                                      </p:cBhvr>
                                    </p:animEffect>
                                  </p:childTnLst>
                                </p:cTn>
                              </p:par>
                              <p:par>
                                <p:cTn id="44" presetID="10" presetClass="entr" presetSubtype="0" fill="hold" grpId="0" nodeType="withEffect">
                                  <p:stCondLst>
                                    <p:cond delay="2000"/>
                                  </p:stCondLst>
                                  <p:childTnLst>
                                    <p:set>
                                      <p:cBhvr>
                                        <p:cTn id="45" dur="1" fill="hold">
                                          <p:stCondLst>
                                            <p:cond delay="0"/>
                                          </p:stCondLst>
                                        </p:cTn>
                                        <p:tgtEl>
                                          <p:spTgt spid="109"/>
                                        </p:tgtEl>
                                        <p:attrNameLst>
                                          <p:attrName>style.visibility</p:attrName>
                                        </p:attrNameLst>
                                      </p:cBhvr>
                                      <p:to>
                                        <p:strVal val="visible"/>
                                      </p:to>
                                    </p:set>
                                    <p:animEffect transition="in" filter="fade">
                                      <p:cBhvr>
                                        <p:cTn id="46" dur="500"/>
                                        <p:tgtEl>
                                          <p:spTgt spid="109"/>
                                        </p:tgtEl>
                                      </p:cBhvr>
                                    </p:animEffect>
                                  </p:childTnLst>
                                </p:cTn>
                              </p:par>
                              <p:par>
                                <p:cTn id="47" presetID="10" presetClass="entr" presetSubtype="0" fill="hold" nodeType="withEffect">
                                  <p:stCondLst>
                                    <p:cond delay="2000"/>
                                  </p:stCondLst>
                                  <p:childTnLst>
                                    <p:set>
                                      <p:cBhvr>
                                        <p:cTn id="48" dur="1" fill="hold">
                                          <p:stCondLst>
                                            <p:cond delay="0"/>
                                          </p:stCondLst>
                                        </p:cTn>
                                        <p:tgtEl>
                                          <p:spTgt spid="167"/>
                                        </p:tgtEl>
                                        <p:attrNameLst>
                                          <p:attrName>style.visibility</p:attrName>
                                        </p:attrNameLst>
                                      </p:cBhvr>
                                      <p:to>
                                        <p:strVal val="visible"/>
                                      </p:to>
                                    </p:set>
                                    <p:animEffect transition="in" filter="fade">
                                      <p:cBhvr>
                                        <p:cTn id="49" dur="2000"/>
                                        <p:tgtEl>
                                          <p:spTgt spid="167"/>
                                        </p:tgtEl>
                                      </p:cBhvr>
                                    </p:animEffect>
                                  </p:childTnLst>
                                </p:cTn>
                              </p:par>
                              <p:par>
                                <p:cTn id="50" presetID="10" presetClass="entr" presetSubtype="0" fill="hold" grpId="0" nodeType="withEffect">
                                  <p:stCondLst>
                                    <p:cond delay="2500"/>
                                  </p:stCondLst>
                                  <p:childTnLst>
                                    <p:set>
                                      <p:cBhvr>
                                        <p:cTn id="51" dur="1" fill="hold">
                                          <p:stCondLst>
                                            <p:cond delay="0"/>
                                          </p:stCondLst>
                                        </p:cTn>
                                        <p:tgtEl>
                                          <p:spTgt spid="125"/>
                                        </p:tgtEl>
                                        <p:attrNameLst>
                                          <p:attrName>style.visibility</p:attrName>
                                        </p:attrNameLst>
                                      </p:cBhvr>
                                      <p:to>
                                        <p:strVal val="visible"/>
                                      </p:to>
                                    </p:set>
                                    <p:animEffect transition="in" filter="fade">
                                      <p:cBhvr>
                                        <p:cTn id="52" dur="1000"/>
                                        <p:tgtEl>
                                          <p:spTgt spid="125"/>
                                        </p:tgtEl>
                                      </p:cBhvr>
                                    </p:animEffect>
                                  </p:childTnLst>
                                </p:cTn>
                              </p:par>
                              <p:par>
                                <p:cTn id="53" presetID="10" presetClass="entr" presetSubtype="0" fill="hold" nodeType="withEffect">
                                  <p:stCondLst>
                                    <p:cond delay="2500"/>
                                  </p:stCondLst>
                                  <p:childTnLst>
                                    <p:set>
                                      <p:cBhvr>
                                        <p:cTn id="54" dur="1" fill="hold">
                                          <p:stCondLst>
                                            <p:cond delay="0"/>
                                          </p:stCondLst>
                                        </p:cTn>
                                        <p:tgtEl>
                                          <p:spTgt spid="110"/>
                                        </p:tgtEl>
                                        <p:attrNameLst>
                                          <p:attrName>style.visibility</p:attrName>
                                        </p:attrNameLst>
                                      </p:cBhvr>
                                      <p:to>
                                        <p:strVal val="visible"/>
                                      </p:to>
                                    </p:set>
                                    <p:animEffect transition="in" filter="fade">
                                      <p:cBhvr>
                                        <p:cTn id="55" dur="500"/>
                                        <p:tgtEl>
                                          <p:spTgt spid="110"/>
                                        </p:tgtEl>
                                      </p:cBhvr>
                                    </p:animEffect>
                                  </p:childTnLst>
                                </p:cTn>
                              </p:par>
                              <p:par>
                                <p:cTn id="56" presetID="10" presetClass="entr" presetSubtype="0" fill="hold" grpId="0" nodeType="withEffect">
                                  <p:stCondLst>
                                    <p:cond delay="2500"/>
                                  </p:stCondLst>
                                  <p:childTnLst>
                                    <p:set>
                                      <p:cBhvr>
                                        <p:cTn id="57" dur="1" fill="hold">
                                          <p:stCondLst>
                                            <p:cond delay="0"/>
                                          </p:stCondLst>
                                        </p:cTn>
                                        <p:tgtEl>
                                          <p:spTgt spid="124"/>
                                        </p:tgtEl>
                                        <p:attrNameLst>
                                          <p:attrName>style.visibility</p:attrName>
                                        </p:attrNameLst>
                                      </p:cBhvr>
                                      <p:to>
                                        <p:strVal val="visible"/>
                                      </p:to>
                                    </p:set>
                                    <p:animEffect transition="in" filter="fade">
                                      <p:cBhvr>
                                        <p:cTn id="58" dur="1000"/>
                                        <p:tgtEl>
                                          <p:spTgt spid="124"/>
                                        </p:tgtEl>
                                      </p:cBhvr>
                                    </p:animEffect>
                                  </p:childTnLst>
                                </p:cTn>
                              </p:par>
                              <p:par>
                                <p:cTn id="59" presetID="10" presetClass="entr" presetSubtype="0" fill="hold" nodeType="withEffect">
                                  <p:stCondLst>
                                    <p:cond delay="4000"/>
                                  </p:stCondLst>
                                  <p:childTnLst>
                                    <p:set>
                                      <p:cBhvr>
                                        <p:cTn id="60" dur="1" fill="hold">
                                          <p:stCondLst>
                                            <p:cond delay="0"/>
                                          </p:stCondLst>
                                        </p:cTn>
                                        <p:tgtEl>
                                          <p:spTgt spid="117"/>
                                        </p:tgtEl>
                                        <p:attrNameLst>
                                          <p:attrName>style.visibility</p:attrName>
                                        </p:attrNameLst>
                                      </p:cBhvr>
                                      <p:to>
                                        <p:strVal val="visible"/>
                                      </p:to>
                                    </p:set>
                                    <p:animEffect transition="in" filter="fade">
                                      <p:cBhvr>
                                        <p:cTn id="61" dur="1000"/>
                                        <p:tgtEl>
                                          <p:spTgt spid="117"/>
                                        </p:tgtEl>
                                      </p:cBhvr>
                                    </p:animEffect>
                                  </p:childTnLst>
                                </p:cTn>
                              </p:par>
                              <p:par>
                                <p:cTn id="62" presetID="10" presetClass="entr" presetSubtype="0" fill="hold" grpId="0" nodeType="withEffect">
                                  <p:stCondLst>
                                    <p:cond delay="5500"/>
                                  </p:stCondLst>
                                  <p:childTnLst>
                                    <p:set>
                                      <p:cBhvr>
                                        <p:cTn id="63" dur="1" fill="hold">
                                          <p:stCondLst>
                                            <p:cond delay="0"/>
                                          </p:stCondLst>
                                        </p:cTn>
                                        <p:tgtEl>
                                          <p:spTgt spid="122"/>
                                        </p:tgtEl>
                                        <p:attrNameLst>
                                          <p:attrName>style.visibility</p:attrName>
                                        </p:attrNameLst>
                                      </p:cBhvr>
                                      <p:to>
                                        <p:strVal val="visible"/>
                                      </p:to>
                                    </p:set>
                                    <p:animEffect transition="in" filter="fade">
                                      <p:cBhvr>
                                        <p:cTn id="64" dur="1000"/>
                                        <p:tgtEl>
                                          <p:spTgt spid="122"/>
                                        </p:tgtEl>
                                      </p:cBhvr>
                                    </p:animEffect>
                                  </p:childTnLst>
                                </p:cTn>
                              </p:par>
                              <p:par>
                                <p:cTn id="65" presetID="10" presetClass="entr" presetSubtype="0" fill="hold" grpId="0" nodeType="withEffect">
                                  <p:stCondLst>
                                    <p:cond delay="5500"/>
                                  </p:stCondLst>
                                  <p:childTnLst>
                                    <p:set>
                                      <p:cBhvr>
                                        <p:cTn id="66" dur="1" fill="hold">
                                          <p:stCondLst>
                                            <p:cond delay="0"/>
                                          </p:stCondLst>
                                        </p:cTn>
                                        <p:tgtEl>
                                          <p:spTgt spid="123"/>
                                        </p:tgtEl>
                                        <p:attrNameLst>
                                          <p:attrName>style.visibility</p:attrName>
                                        </p:attrNameLst>
                                      </p:cBhvr>
                                      <p:to>
                                        <p:strVal val="visible"/>
                                      </p:to>
                                    </p:set>
                                    <p:animEffect transition="in" filter="fade">
                                      <p:cBhvr>
                                        <p:cTn id="67" dur="1000"/>
                                        <p:tgtEl>
                                          <p:spTgt spid="123"/>
                                        </p:tgtEl>
                                      </p:cBhvr>
                                    </p:animEffect>
                                  </p:childTnLst>
                                </p:cTn>
                              </p:par>
                            </p:childTnLst>
                          </p:cTn>
                        </p:par>
                        <p:par>
                          <p:cTn id="68" fill="hold">
                            <p:stCondLst>
                              <p:cond delay="25000"/>
                            </p:stCondLst>
                            <p:childTnLst>
                              <p:par>
                                <p:cTn id="69" presetID="10" presetClass="entr" presetSubtype="0" fill="hold" grpId="0" nodeType="afterEffect">
                                  <p:stCondLst>
                                    <p:cond delay="500"/>
                                  </p:stCondLst>
                                  <p:childTnLst>
                                    <p:set>
                                      <p:cBhvr>
                                        <p:cTn id="70" dur="1" fill="hold">
                                          <p:stCondLst>
                                            <p:cond delay="0"/>
                                          </p:stCondLst>
                                        </p:cTn>
                                        <p:tgtEl>
                                          <p:spTgt spid="152"/>
                                        </p:tgtEl>
                                        <p:attrNameLst>
                                          <p:attrName>style.visibility</p:attrName>
                                        </p:attrNameLst>
                                      </p:cBhvr>
                                      <p:to>
                                        <p:strVal val="visible"/>
                                      </p:to>
                                    </p:set>
                                    <p:animEffect transition="in" filter="fade">
                                      <p:cBhvr>
                                        <p:cTn id="71" dur="2000"/>
                                        <p:tgtEl>
                                          <p:spTgt spid="152"/>
                                        </p:tgtEl>
                                      </p:cBhvr>
                                    </p:animEffect>
                                  </p:childTnLst>
                                </p:cTn>
                              </p:par>
                              <p:par>
                                <p:cTn id="72" presetID="10" presetClass="entr" presetSubtype="0" fill="hold" grpId="0" nodeType="withEffect">
                                  <p:stCondLst>
                                    <p:cond delay="1000"/>
                                  </p:stCondLst>
                                  <p:childTnLst>
                                    <p:set>
                                      <p:cBhvr>
                                        <p:cTn id="73" dur="1" fill="hold">
                                          <p:stCondLst>
                                            <p:cond delay="0"/>
                                          </p:stCondLst>
                                        </p:cTn>
                                        <p:tgtEl>
                                          <p:spTgt spid="177"/>
                                        </p:tgtEl>
                                        <p:attrNameLst>
                                          <p:attrName>style.visibility</p:attrName>
                                        </p:attrNameLst>
                                      </p:cBhvr>
                                      <p:to>
                                        <p:strVal val="visible"/>
                                      </p:to>
                                    </p:set>
                                    <p:animEffect transition="in" filter="fade">
                                      <p:cBhvr>
                                        <p:cTn id="74" dur="1000"/>
                                        <p:tgtEl>
                                          <p:spTgt spid="177"/>
                                        </p:tgtEl>
                                      </p:cBhvr>
                                    </p:animEffect>
                                  </p:childTnLst>
                                </p:cTn>
                              </p:par>
                              <p:par>
                                <p:cTn id="75" presetID="10" presetClass="entr" presetSubtype="0" fill="hold" grpId="0" nodeType="withEffect">
                                  <p:stCondLst>
                                    <p:cond delay="1000"/>
                                  </p:stCondLst>
                                  <p:childTnLst>
                                    <p:set>
                                      <p:cBhvr>
                                        <p:cTn id="76" dur="1" fill="hold">
                                          <p:stCondLst>
                                            <p:cond delay="0"/>
                                          </p:stCondLst>
                                        </p:cTn>
                                        <p:tgtEl>
                                          <p:spTgt spid="176"/>
                                        </p:tgtEl>
                                        <p:attrNameLst>
                                          <p:attrName>style.visibility</p:attrName>
                                        </p:attrNameLst>
                                      </p:cBhvr>
                                      <p:to>
                                        <p:strVal val="visible"/>
                                      </p:to>
                                    </p:set>
                                    <p:animEffect transition="in" filter="fade">
                                      <p:cBhvr>
                                        <p:cTn id="77" dur="2000"/>
                                        <p:tgtEl>
                                          <p:spTgt spid="1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8" grpId="0"/>
      <p:bldP spid="109" grpId="0" animBg="1"/>
      <p:bldP spid="122" grpId="0" animBg="1"/>
      <p:bldP spid="123" grpId="0" animBg="1"/>
      <p:bldP spid="124" grpId="0" animBg="1"/>
      <p:bldP spid="125" grpId="0" animBg="1"/>
      <p:bldP spid="152" grpId="0" animBg="1"/>
      <p:bldP spid="176" grpId="0" animBg="1"/>
      <p:bldP spid="177"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66"/>
          <p:cNvGrpSpPr/>
          <p:nvPr/>
        </p:nvGrpSpPr>
        <p:grpSpPr>
          <a:xfrm>
            <a:off x="0" y="263769"/>
            <a:ext cx="9144000" cy="6327790"/>
            <a:chOff x="0" y="0"/>
            <a:chExt cx="9144000" cy="6855106"/>
          </a:xfrm>
        </p:grpSpPr>
        <p:pic>
          <p:nvPicPr>
            <p:cNvPr id="3" name="Picture 2" descr="E:\baft farsoode\ax\pic\bird%20view.jpg"/>
            <p:cNvPicPr>
              <a:picLocks noChangeAspect="1" noChangeArrowheads="1"/>
            </p:cNvPicPr>
            <p:nvPr/>
          </p:nvPicPr>
          <p:blipFill>
            <a:blip r:embed="rId2">
              <a:clrChange>
                <a:clrFrom>
                  <a:srgbClr val="000000"/>
                </a:clrFrom>
                <a:clrTo>
                  <a:srgbClr val="000000">
                    <a:alpha val="0"/>
                  </a:srgbClr>
                </a:clrTo>
              </a:clrChange>
              <a:duotone>
                <a:schemeClr val="accent6">
                  <a:shade val="45000"/>
                  <a:satMod val="135000"/>
                </a:schemeClr>
                <a:prstClr val="white"/>
              </a:duotone>
              <a:lum bright="20000" contrast="-75000"/>
            </a:blip>
            <a:srcRect/>
            <a:stretch>
              <a:fillRect/>
            </a:stretch>
          </p:blipFill>
          <p:spPr bwMode="auto">
            <a:xfrm>
              <a:off x="0" y="2694698"/>
              <a:ext cx="9144000" cy="4160408"/>
            </a:xfrm>
            <a:prstGeom prst="rect">
              <a:avLst/>
            </a:prstGeom>
            <a:ln>
              <a:noFill/>
            </a:ln>
            <a:effectLst>
              <a:outerShdw blurRad="50800" dist="50800" dir="2700000" algn="tl" rotWithShape="0">
                <a:schemeClr val="tx1">
                  <a:alpha val="40000"/>
                </a:schemeClr>
              </a:outerShdw>
            </a:effectLst>
          </p:spPr>
        </p:pic>
        <p:grpSp>
          <p:nvGrpSpPr>
            <p:cNvPr id="4" name="Group 259"/>
            <p:cNvGrpSpPr/>
            <p:nvPr/>
          </p:nvGrpSpPr>
          <p:grpSpPr>
            <a:xfrm flipV="1">
              <a:off x="271048" y="857232"/>
              <a:ext cx="5944026" cy="4143404"/>
              <a:chOff x="-236" y="1676402"/>
              <a:chExt cx="5944026" cy="5181601"/>
            </a:xfrm>
          </p:grpSpPr>
          <p:sp>
            <p:nvSpPr>
              <p:cNvPr id="250" name="Rectangle 25"/>
              <p:cNvSpPr>
                <a:spLocks noChangeArrowheads="1"/>
              </p:cNvSpPr>
              <p:nvPr/>
            </p:nvSpPr>
            <p:spPr bwMode="auto">
              <a:xfrm>
                <a:off x="329988" y="4038602"/>
                <a:ext cx="165112" cy="2667001"/>
              </a:xfrm>
              <a:prstGeom prst="rect">
                <a:avLst/>
              </a:prstGeom>
              <a:gradFill rotWithShape="1">
                <a:gsLst>
                  <a:gs pos="0">
                    <a:schemeClr val="bg1">
                      <a:lumMod val="65000"/>
                    </a:schemeClr>
                  </a:gs>
                  <a:gs pos="100000">
                    <a:srgbClr val="FFFFCC"/>
                  </a:gs>
                </a:gsLst>
                <a:lin ang="5400000" scaled="1"/>
              </a:gradFill>
              <a:ln w="9525">
                <a:noFill/>
                <a:miter lim="800000"/>
                <a:headEnd/>
                <a:tailEnd/>
              </a:ln>
              <a:effectLst/>
            </p:spPr>
            <p:txBody>
              <a:bodyPr wrap="none" anchor="ctr"/>
              <a:lstStyle/>
              <a:p>
                <a:pPr>
                  <a:defRPr/>
                </a:pPr>
                <a:endParaRPr lang="fa-IR" sz="1662" kern="0">
                  <a:solidFill>
                    <a:sysClr val="windowText" lastClr="000000"/>
                  </a:solidFill>
                </a:endParaRPr>
              </a:p>
            </p:txBody>
          </p:sp>
          <p:sp>
            <p:nvSpPr>
              <p:cNvPr id="251" name="Rectangle 26"/>
              <p:cNvSpPr>
                <a:spLocks noChangeArrowheads="1"/>
              </p:cNvSpPr>
              <p:nvPr/>
            </p:nvSpPr>
            <p:spPr bwMode="auto">
              <a:xfrm>
                <a:off x="164876" y="6400803"/>
                <a:ext cx="3219681" cy="152400"/>
              </a:xfrm>
              <a:prstGeom prst="rect">
                <a:avLst/>
              </a:prstGeom>
              <a:gradFill rotWithShape="1">
                <a:gsLst>
                  <a:gs pos="0">
                    <a:srgbClr val="FFFFCC"/>
                  </a:gs>
                  <a:gs pos="100000">
                    <a:srgbClr val="FFFFCC">
                      <a:gamma/>
                      <a:shade val="46275"/>
                      <a:invGamma/>
                    </a:srgbClr>
                  </a:gs>
                </a:gsLst>
                <a:lin ang="0" scaled="1"/>
              </a:gradFill>
              <a:ln w="9525">
                <a:noFill/>
                <a:miter lim="800000"/>
                <a:headEnd/>
                <a:tailEnd/>
              </a:ln>
              <a:effectLst/>
            </p:spPr>
            <p:txBody>
              <a:bodyPr wrap="none" anchor="ctr"/>
              <a:lstStyle/>
              <a:p>
                <a:pPr>
                  <a:defRPr/>
                </a:pPr>
                <a:endParaRPr lang="fa-IR" sz="1662" kern="0">
                  <a:solidFill>
                    <a:sysClr val="windowText" lastClr="000000"/>
                  </a:solidFill>
                </a:endParaRPr>
              </a:p>
            </p:txBody>
          </p:sp>
          <p:sp>
            <p:nvSpPr>
              <p:cNvPr id="252" name="Rectangle 27"/>
              <p:cNvSpPr>
                <a:spLocks noChangeArrowheads="1"/>
              </p:cNvSpPr>
              <p:nvPr/>
            </p:nvSpPr>
            <p:spPr bwMode="auto">
              <a:xfrm>
                <a:off x="495100" y="5791203"/>
                <a:ext cx="82556" cy="609600"/>
              </a:xfrm>
              <a:prstGeom prst="rect">
                <a:avLst/>
              </a:prstGeom>
              <a:solidFill>
                <a:srgbClr val="CC9900"/>
              </a:solidFill>
              <a:ln w="9525">
                <a:noFill/>
                <a:miter lim="800000"/>
                <a:headEnd/>
                <a:tailEnd/>
              </a:ln>
              <a:effectLst/>
            </p:spPr>
            <p:txBody>
              <a:bodyPr wrap="none" anchor="ctr"/>
              <a:lstStyle/>
              <a:p>
                <a:pPr>
                  <a:defRPr/>
                </a:pPr>
                <a:endParaRPr lang="fa-IR" sz="1662" kern="0">
                  <a:solidFill>
                    <a:sysClr val="windowText" lastClr="000000"/>
                  </a:solidFill>
                </a:endParaRPr>
              </a:p>
            </p:txBody>
          </p:sp>
          <p:sp>
            <p:nvSpPr>
              <p:cNvPr id="253" name="Rectangle 28"/>
              <p:cNvSpPr>
                <a:spLocks noChangeArrowheads="1"/>
              </p:cNvSpPr>
              <p:nvPr/>
            </p:nvSpPr>
            <p:spPr bwMode="auto">
              <a:xfrm rot="5400000">
                <a:off x="828501" y="6073757"/>
                <a:ext cx="76200" cy="577891"/>
              </a:xfrm>
              <a:prstGeom prst="rect">
                <a:avLst/>
              </a:prstGeom>
              <a:solidFill>
                <a:srgbClr val="CC9900"/>
              </a:solidFill>
              <a:ln w="9525">
                <a:noFill/>
                <a:miter lim="800000"/>
                <a:headEnd/>
                <a:tailEnd/>
              </a:ln>
              <a:effectLst/>
            </p:spPr>
            <p:txBody>
              <a:bodyPr wrap="none" anchor="ctr"/>
              <a:lstStyle/>
              <a:p>
                <a:pPr>
                  <a:defRPr/>
                </a:pPr>
                <a:endParaRPr lang="fa-IR" sz="1662" kern="0">
                  <a:solidFill>
                    <a:sysClr val="windowText" lastClr="000000"/>
                  </a:solidFill>
                </a:endParaRPr>
              </a:p>
            </p:txBody>
          </p:sp>
          <p:sp>
            <p:nvSpPr>
              <p:cNvPr id="254" name="Line 29"/>
              <p:cNvSpPr>
                <a:spLocks noChangeShapeType="1"/>
              </p:cNvSpPr>
              <p:nvPr/>
            </p:nvSpPr>
            <p:spPr bwMode="auto">
              <a:xfrm>
                <a:off x="3384557" y="6477003"/>
                <a:ext cx="1568562" cy="0"/>
              </a:xfrm>
              <a:prstGeom prst="line">
                <a:avLst/>
              </a:prstGeom>
              <a:ln w="12700">
                <a:prstDash val="sysDot"/>
                <a:headEnd/>
                <a:tailEnd/>
              </a:ln>
            </p:spPr>
            <p:style>
              <a:lnRef idx="1">
                <a:schemeClr val="dk1"/>
              </a:lnRef>
              <a:fillRef idx="0">
                <a:schemeClr val="dk1"/>
              </a:fillRef>
              <a:effectRef idx="0">
                <a:schemeClr val="dk1"/>
              </a:effectRef>
              <a:fontRef idx="minor">
                <a:schemeClr val="tx1"/>
              </a:fontRef>
            </p:style>
            <p:txBody>
              <a:bodyPr/>
              <a:lstStyle/>
              <a:p>
                <a:pPr>
                  <a:defRPr/>
                </a:pPr>
                <a:endParaRPr lang="fa-IR" sz="1662" kern="0">
                  <a:solidFill>
                    <a:sysClr val="windowText" lastClr="000000"/>
                  </a:solidFill>
                </a:endParaRPr>
              </a:p>
            </p:txBody>
          </p:sp>
          <p:sp>
            <p:nvSpPr>
              <p:cNvPr id="255" name="Line 30"/>
              <p:cNvSpPr>
                <a:spLocks noChangeShapeType="1"/>
              </p:cNvSpPr>
              <p:nvPr/>
            </p:nvSpPr>
            <p:spPr bwMode="auto">
              <a:xfrm>
                <a:off x="3384557" y="6553203"/>
                <a:ext cx="2559233" cy="0"/>
              </a:xfrm>
              <a:prstGeom prst="line">
                <a:avLst/>
              </a:prstGeom>
              <a:ln w="19050">
                <a:prstDash val="sysDot"/>
                <a:headEnd/>
                <a:tailEnd/>
              </a:ln>
            </p:spPr>
            <p:style>
              <a:lnRef idx="1">
                <a:schemeClr val="accent1"/>
              </a:lnRef>
              <a:fillRef idx="0">
                <a:schemeClr val="accent1"/>
              </a:fillRef>
              <a:effectRef idx="0">
                <a:schemeClr val="accent1"/>
              </a:effectRef>
              <a:fontRef idx="minor">
                <a:schemeClr val="tx1"/>
              </a:fontRef>
            </p:style>
            <p:txBody>
              <a:bodyPr/>
              <a:lstStyle/>
              <a:p>
                <a:pPr>
                  <a:defRPr/>
                </a:pPr>
                <a:endParaRPr lang="fa-IR" sz="1662" kern="0">
                  <a:solidFill>
                    <a:sysClr val="windowText" lastClr="000000"/>
                  </a:solidFill>
                </a:endParaRPr>
              </a:p>
            </p:txBody>
          </p:sp>
          <p:sp>
            <p:nvSpPr>
              <p:cNvPr id="256" name="Line 32"/>
              <p:cNvSpPr>
                <a:spLocks noChangeShapeType="1"/>
              </p:cNvSpPr>
              <p:nvPr/>
            </p:nvSpPr>
            <p:spPr bwMode="auto">
              <a:xfrm flipH="1">
                <a:off x="-236" y="6477003"/>
                <a:ext cx="3384793" cy="0"/>
              </a:xfrm>
              <a:prstGeom prst="line">
                <a:avLst/>
              </a:prstGeom>
              <a:noFill/>
              <a:ln w="22225">
                <a:solidFill>
                  <a:srgbClr val="9383B3"/>
                </a:solidFill>
                <a:prstDash val="sysDot"/>
                <a:round/>
                <a:headEnd/>
                <a:tailEnd/>
              </a:ln>
              <a:effectLst/>
            </p:spPr>
            <p:txBody>
              <a:bodyPr/>
              <a:lstStyle/>
              <a:p>
                <a:pPr>
                  <a:defRPr/>
                </a:pPr>
                <a:endParaRPr lang="fa-IR" sz="1662" kern="0">
                  <a:solidFill>
                    <a:sysClr val="windowText" lastClr="000000"/>
                  </a:solidFill>
                </a:endParaRPr>
              </a:p>
            </p:txBody>
          </p:sp>
          <p:sp>
            <p:nvSpPr>
              <p:cNvPr id="257" name="Line 33"/>
              <p:cNvSpPr>
                <a:spLocks noChangeShapeType="1"/>
              </p:cNvSpPr>
              <p:nvPr/>
            </p:nvSpPr>
            <p:spPr bwMode="auto">
              <a:xfrm flipV="1">
                <a:off x="412544" y="4038602"/>
                <a:ext cx="0" cy="2819401"/>
              </a:xfrm>
              <a:prstGeom prst="line">
                <a:avLst/>
              </a:prstGeom>
              <a:noFill/>
              <a:ln w="22225">
                <a:solidFill>
                  <a:srgbClr val="9383B3"/>
                </a:solidFill>
                <a:prstDash val="sysDot"/>
                <a:round/>
                <a:headEnd/>
                <a:tailEnd/>
              </a:ln>
              <a:effectLst/>
            </p:spPr>
            <p:txBody>
              <a:bodyPr/>
              <a:lstStyle/>
              <a:p>
                <a:pPr>
                  <a:defRPr/>
                </a:pPr>
                <a:endParaRPr lang="fa-IR" sz="1662" kern="0">
                  <a:solidFill>
                    <a:sysClr val="windowText" lastClr="000000"/>
                  </a:solidFill>
                </a:endParaRPr>
              </a:p>
            </p:txBody>
          </p:sp>
          <p:sp>
            <p:nvSpPr>
              <p:cNvPr id="258" name="Line 34"/>
              <p:cNvSpPr>
                <a:spLocks noChangeShapeType="1"/>
              </p:cNvSpPr>
              <p:nvPr/>
            </p:nvSpPr>
            <p:spPr bwMode="auto">
              <a:xfrm flipV="1">
                <a:off x="412544" y="2362202"/>
                <a:ext cx="0" cy="1676400"/>
              </a:xfrm>
              <a:prstGeom prst="line">
                <a:avLst/>
              </a:prstGeom>
              <a:ln w="12700">
                <a:prstDash val="sysDot"/>
                <a:headEnd/>
                <a:tailEnd/>
              </a:ln>
            </p:spPr>
            <p:style>
              <a:lnRef idx="1">
                <a:schemeClr val="dk1"/>
              </a:lnRef>
              <a:fillRef idx="0">
                <a:schemeClr val="dk1"/>
              </a:fillRef>
              <a:effectRef idx="0">
                <a:schemeClr val="dk1"/>
              </a:effectRef>
              <a:fontRef idx="minor">
                <a:schemeClr val="tx1"/>
              </a:fontRef>
            </p:style>
            <p:txBody>
              <a:bodyPr/>
              <a:lstStyle/>
              <a:p>
                <a:pPr>
                  <a:defRPr/>
                </a:pPr>
                <a:endParaRPr lang="fa-IR" sz="1662" kern="0">
                  <a:solidFill>
                    <a:sysClr val="windowText" lastClr="000000"/>
                  </a:solidFill>
                </a:endParaRPr>
              </a:p>
            </p:txBody>
          </p:sp>
          <p:sp>
            <p:nvSpPr>
              <p:cNvPr id="259" name="Line 35"/>
              <p:cNvSpPr>
                <a:spLocks noChangeShapeType="1"/>
              </p:cNvSpPr>
              <p:nvPr/>
            </p:nvSpPr>
            <p:spPr bwMode="auto">
              <a:xfrm flipV="1">
                <a:off x="329988" y="1676402"/>
                <a:ext cx="0" cy="2362200"/>
              </a:xfrm>
              <a:prstGeom prst="line">
                <a:avLst/>
              </a:prstGeom>
              <a:ln w="19050">
                <a:prstDash val="sysDot"/>
                <a:headEnd/>
                <a:tailEnd/>
              </a:ln>
            </p:spPr>
            <p:style>
              <a:lnRef idx="1">
                <a:schemeClr val="accent1"/>
              </a:lnRef>
              <a:fillRef idx="0">
                <a:schemeClr val="accent1"/>
              </a:fillRef>
              <a:effectRef idx="0">
                <a:schemeClr val="accent1"/>
              </a:effectRef>
              <a:fontRef idx="minor">
                <a:schemeClr val="tx1"/>
              </a:fontRef>
            </p:style>
            <p:txBody>
              <a:bodyPr/>
              <a:lstStyle/>
              <a:p>
                <a:pPr>
                  <a:defRPr/>
                </a:pPr>
                <a:endParaRPr lang="fa-IR" sz="1662" kern="0">
                  <a:solidFill>
                    <a:sysClr val="windowText" lastClr="000000"/>
                  </a:solidFill>
                </a:endParaRPr>
              </a:p>
            </p:txBody>
          </p:sp>
        </p:grpSp>
        <p:grpSp>
          <p:nvGrpSpPr>
            <p:cNvPr id="5" name="Group 15"/>
            <p:cNvGrpSpPr/>
            <p:nvPr/>
          </p:nvGrpSpPr>
          <p:grpSpPr>
            <a:xfrm>
              <a:off x="67432" y="538679"/>
              <a:ext cx="5218950" cy="3318948"/>
              <a:chOff x="73051" y="538679"/>
              <a:chExt cx="5653862" cy="3318948"/>
            </a:xfrm>
          </p:grpSpPr>
          <p:sp>
            <p:nvSpPr>
              <p:cNvPr id="7" name="Rectangle 6"/>
              <p:cNvSpPr/>
              <p:nvPr/>
            </p:nvSpPr>
            <p:spPr>
              <a:xfrm>
                <a:off x="1824455" y="538679"/>
                <a:ext cx="3902458" cy="407750"/>
              </a:xfrm>
              <a:prstGeom prst="rect">
                <a:avLst/>
              </a:prstGeom>
            </p:spPr>
            <p:txBody>
              <a:bodyPr wrap="none">
                <a:spAutoFit/>
              </a:bodyPr>
              <a:lstStyle/>
              <a:p>
                <a:pPr>
                  <a:defRPr/>
                </a:pPr>
                <a:r>
                  <a:rPr lang="en-US" sz="1846" b="1" kern="0" dirty="0">
                    <a:ln w="10541" cmpd="sng">
                      <a:solidFill>
                        <a:srgbClr val="EAEAEA">
                          <a:shade val="88000"/>
                          <a:satMod val="110000"/>
                        </a:srgbClr>
                      </a:solidFill>
                      <a:prstDash val="solid"/>
                    </a:ln>
                    <a:gradFill>
                      <a:gsLst>
                        <a:gs pos="0">
                          <a:srgbClr val="EAEAEA">
                            <a:tint val="40000"/>
                            <a:satMod val="250000"/>
                          </a:srgbClr>
                        </a:gs>
                        <a:gs pos="9000">
                          <a:srgbClr val="EAEAEA">
                            <a:tint val="52000"/>
                            <a:satMod val="300000"/>
                          </a:srgbClr>
                        </a:gs>
                        <a:gs pos="50000">
                          <a:srgbClr val="EAEAEA">
                            <a:shade val="20000"/>
                            <a:satMod val="300000"/>
                          </a:srgbClr>
                        </a:gs>
                        <a:gs pos="79000">
                          <a:srgbClr val="EAEAEA">
                            <a:tint val="52000"/>
                            <a:satMod val="300000"/>
                          </a:srgbClr>
                        </a:gs>
                        <a:gs pos="100000">
                          <a:srgbClr val="EAEAEA">
                            <a:tint val="40000"/>
                            <a:satMod val="250000"/>
                          </a:srgbClr>
                        </a:gs>
                      </a:gsLst>
                      <a:lin ang="5400000"/>
                    </a:gradFill>
                    <a:latin typeface="BankGothic Lt BT" pitchFamily="34" charset="0"/>
                  </a:rPr>
                  <a:t>(</a:t>
                </a:r>
                <a:r>
                  <a:rPr lang="en-US" sz="1846" b="1" kern="0" dirty="0" err="1">
                    <a:ln w="10541" cmpd="sng">
                      <a:solidFill>
                        <a:srgbClr val="EAEAEA">
                          <a:shade val="88000"/>
                          <a:satMod val="110000"/>
                        </a:srgbClr>
                      </a:solidFill>
                      <a:prstDash val="solid"/>
                    </a:ln>
                    <a:gradFill>
                      <a:gsLst>
                        <a:gs pos="0">
                          <a:srgbClr val="EAEAEA">
                            <a:tint val="40000"/>
                            <a:satMod val="250000"/>
                          </a:srgbClr>
                        </a:gs>
                        <a:gs pos="9000">
                          <a:srgbClr val="EAEAEA">
                            <a:tint val="52000"/>
                            <a:satMod val="300000"/>
                          </a:srgbClr>
                        </a:gs>
                        <a:gs pos="50000">
                          <a:srgbClr val="EAEAEA">
                            <a:shade val="20000"/>
                            <a:satMod val="300000"/>
                          </a:srgbClr>
                        </a:gs>
                        <a:gs pos="79000">
                          <a:srgbClr val="EAEAEA">
                            <a:tint val="52000"/>
                            <a:satMod val="300000"/>
                          </a:srgbClr>
                        </a:gs>
                        <a:gs pos="100000">
                          <a:srgbClr val="EAEAEA">
                            <a:tint val="40000"/>
                            <a:satMod val="250000"/>
                          </a:srgbClr>
                        </a:gs>
                      </a:gsLst>
                      <a:lin ang="5400000"/>
                    </a:gradFill>
                    <a:latin typeface="BankGothic Lt BT" pitchFamily="34" charset="0"/>
                  </a:rPr>
                  <a:t>beinolharamein</a:t>
                </a:r>
                <a:r>
                  <a:rPr lang="en-US" sz="1846" b="1" kern="0" dirty="0">
                    <a:ln w="10541" cmpd="sng">
                      <a:solidFill>
                        <a:srgbClr val="EAEAEA">
                          <a:shade val="88000"/>
                          <a:satMod val="110000"/>
                        </a:srgbClr>
                      </a:solidFill>
                      <a:prstDash val="solid"/>
                    </a:ln>
                    <a:gradFill>
                      <a:gsLst>
                        <a:gs pos="0">
                          <a:srgbClr val="EAEAEA">
                            <a:tint val="40000"/>
                            <a:satMod val="250000"/>
                          </a:srgbClr>
                        </a:gs>
                        <a:gs pos="9000">
                          <a:srgbClr val="EAEAEA">
                            <a:tint val="52000"/>
                            <a:satMod val="300000"/>
                          </a:srgbClr>
                        </a:gs>
                        <a:gs pos="50000">
                          <a:srgbClr val="EAEAEA">
                            <a:shade val="20000"/>
                            <a:satMod val="300000"/>
                          </a:srgbClr>
                        </a:gs>
                        <a:gs pos="79000">
                          <a:srgbClr val="EAEAEA">
                            <a:tint val="52000"/>
                            <a:satMod val="300000"/>
                          </a:srgbClr>
                        </a:gs>
                        <a:gs pos="100000">
                          <a:srgbClr val="EAEAEA">
                            <a:tint val="40000"/>
                            <a:satMod val="250000"/>
                          </a:srgbClr>
                        </a:gs>
                      </a:gsLst>
                      <a:lin ang="5400000"/>
                    </a:gradFill>
                    <a:latin typeface="BankGothic Lt BT" pitchFamily="34" charset="0"/>
                  </a:rPr>
                  <a:t> of shiraz)</a:t>
                </a:r>
                <a:endParaRPr lang="fa-IR" sz="1846" b="1" kern="0" dirty="0">
                  <a:ln w="10541" cmpd="sng">
                    <a:solidFill>
                      <a:srgbClr val="EAEAEA">
                        <a:shade val="88000"/>
                        <a:satMod val="110000"/>
                      </a:srgbClr>
                    </a:solidFill>
                    <a:prstDash val="solid"/>
                  </a:ln>
                  <a:gradFill>
                    <a:gsLst>
                      <a:gs pos="0">
                        <a:srgbClr val="EAEAEA">
                          <a:tint val="40000"/>
                          <a:satMod val="250000"/>
                        </a:srgbClr>
                      </a:gs>
                      <a:gs pos="9000">
                        <a:srgbClr val="EAEAEA">
                          <a:tint val="52000"/>
                          <a:satMod val="300000"/>
                        </a:srgbClr>
                      </a:gs>
                      <a:gs pos="50000">
                        <a:srgbClr val="EAEAEA">
                          <a:shade val="20000"/>
                          <a:satMod val="300000"/>
                        </a:srgbClr>
                      </a:gs>
                      <a:gs pos="79000">
                        <a:srgbClr val="EAEAEA">
                          <a:tint val="52000"/>
                          <a:satMod val="300000"/>
                        </a:srgbClr>
                      </a:gs>
                      <a:gs pos="100000">
                        <a:srgbClr val="EAEAEA">
                          <a:tint val="40000"/>
                          <a:satMod val="250000"/>
                        </a:srgbClr>
                      </a:gs>
                    </a:gsLst>
                    <a:lin ang="5400000"/>
                  </a:gradFill>
                  <a:latin typeface="BankGothic Lt BT" pitchFamily="34" charset="0"/>
                </a:endParaRPr>
              </a:p>
            </p:txBody>
          </p:sp>
          <p:sp>
            <p:nvSpPr>
              <p:cNvPr id="8" name="Rectangle 7"/>
              <p:cNvSpPr/>
              <p:nvPr/>
            </p:nvSpPr>
            <p:spPr>
              <a:xfrm rot="16200000">
                <a:off x="-1131431" y="2276027"/>
                <a:ext cx="2786082" cy="377118"/>
              </a:xfrm>
              <a:prstGeom prst="rect">
                <a:avLst/>
              </a:prstGeom>
            </p:spPr>
            <p:txBody>
              <a:bodyPr wrap="square">
                <a:spAutoFit/>
                <a:scene3d>
                  <a:camera prst="orthographicFront"/>
                  <a:lightRig rig="glow" dir="tl">
                    <a:rot lat="0" lon="0" rev="5400000"/>
                  </a:lightRig>
                </a:scene3d>
                <a:sp3d contourW="12700">
                  <a:bevelT w="25400" h="25400"/>
                  <a:contourClr>
                    <a:schemeClr val="accent6">
                      <a:shade val="73000"/>
                    </a:schemeClr>
                  </a:contourClr>
                </a:sp3d>
              </a:bodyPr>
              <a:lstStyle/>
              <a:p>
                <a:pPr algn="ctr"/>
                <a:r>
                  <a:rPr lang="fa-IR" sz="1662" b="1" dirty="0">
                    <a:ln w="11430"/>
                    <a:gradFill>
                      <a:gsLst>
                        <a:gs pos="0">
                          <a:srgbClr val="555555">
                            <a:tint val="90000"/>
                            <a:satMod val="120000"/>
                          </a:srgbClr>
                        </a:gs>
                        <a:gs pos="25000">
                          <a:srgbClr val="555555">
                            <a:tint val="93000"/>
                            <a:satMod val="120000"/>
                          </a:srgbClr>
                        </a:gs>
                        <a:gs pos="50000">
                          <a:srgbClr val="555555">
                            <a:shade val="89000"/>
                            <a:satMod val="110000"/>
                          </a:srgbClr>
                        </a:gs>
                        <a:gs pos="75000">
                          <a:srgbClr val="555555">
                            <a:tint val="93000"/>
                            <a:satMod val="120000"/>
                          </a:srgbClr>
                        </a:gs>
                        <a:gs pos="100000">
                          <a:srgbClr val="555555">
                            <a:tint val="90000"/>
                            <a:satMod val="120000"/>
                          </a:srgbClr>
                        </a:gs>
                      </a:gsLst>
                      <a:lin ang="5400000"/>
                    </a:gradFill>
                    <a:effectLst>
                      <a:outerShdw blurRad="80000" dist="40000" dir="5040000" algn="tl">
                        <a:srgbClr val="000000">
                          <a:alpha val="30000"/>
                        </a:srgbClr>
                      </a:outerShdw>
                    </a:effectLst>
                    <a:cs typeface="B Kamran" pitchFamily="2" charset="-78"/>
                  </a:rPr>
                  <a:t>بین الحرمین شیراز</a:t>
                </a:r>
              </a:p>
            </p:txBody>
          </p:sp>
        </p:grpSp>
        <p:pic>
          <p:nvPicPr>
            <p:cNvPr id="235" name="Picture 6" descr="شاهچراغ؛ شیراز؛ عکس از آنوبانینی">
              <a:hlinkClick r:id="rId3"/>
            </p:cNvPr>
            <p:cNvPicPr>
              <a:picLocks noChangeAspect="1" noChangeArrowheads="1"/>
            </p:cNvPicPr>
            <p:nvPr/>
          </p:nvPicPr>
          <p:blipFill>
            <a:blip r:embed="rId4">
              <a:clrChange>
                <a:clrFrom>
                  <a:srgbClr val="03030F"/>
                </a:clrFrom>
                <a:clrTo>
                  <a:srgbClr val="03030F">
                    <a:alpha val="0"/>
                  </a:srgbClr>
                </a:clrTo>
              </a:clrChange>
            </a:blip>
            <a:srcRect/>
            <a:stretch>
              <a:fillRect/>
            </a:stretch>
          </p:blipFill>
          <p:spPr bwMode="auto">
            <a:xfrm>
              <a:off x="7212343" y="285728"/>
              <a:ext cx="1931657" cy="1191187"/>
            </a:xfrm>
            <a:prstGeom prst="rect">
              <a:avLst/>
            </a:prstGeom>
            <a:ln>
              <a:noFill/>
            </a:ln>
            <a:effectLst>
              <a:outerShdw blurRad="50800" dist="38100" dir="2700000" algn="tl" rotWithShape="0">
                <a:prstClr val="black">
                  <a:alpha val="40000"/>
                </a:prstClr>
              </a:outerShdw>
              <a:softEdge rad="63500"/>
            </a:effectLst>
          </p:spPr>
        </p:pic>
        <p:pic>
          <p:nvPicPr>
            <p:cNvPr id="1028" name="Picture 4" descr="E:\baft farsoode\ax\pic\shahchw.jpg"/>
            <p:cNvPicPr>
              <a:picLocks noChangeAspect="1" noChangeArrowheads="1"/>
            </p:cNvPicPr>
            <p:nvPr/>
          </p:nvPicPr>
          <p:blipFill>
            <a:blip r:embed="rId5" cstate="screen">
              <a:clrChange>
                <a:clrFrom>
                  <a:srgbClr val="BEE2FA"/>
                </a:clrFrom>
                <a:clrTo>
                  <a:srgbClr val="BEE2FA">
                    <a:alpha val="0"/>
                  </a:srgbClr>
                </a:clrTo>
              </a:clrChange>
              <a:extLst>
                <a:ext uri="{28A0092B-C50C-407E-A947-70E740481C1C}">
                  <a14:useLocalDpi xmlns:a14="http://schemas.microsoft.com/office/drawing/2010/main"/>
                </a:ext>
              </a:extLst>
            </a:blip>
            <a:srcRect/>
            <a:stretch>
              <a:fillRect/>
            </a:stretch>
          </p:blipFill>
          <p:spPr bwMode="auto">
            <a:xfrm>
              <a:off x="0" y="0"/>
              <a:ext cx="1813436" cy="1464431"/>
            </a:xfrm>
            <a:prstGeom prst="rect">
              <a:avLst/>
            </a:prstGeom>
            <a:ln>
              <a:noFill/>
            </a:ln>
            <a:effectLst>
              <a:outerShdw blurRad="50800" dist="38100" dir="2700000" algn="tl" rotWithShape="0">
                <a:prstClr val="black">
                  <a:alpha val="40000"/>
                </a:prstClr>
              </a:outerShdw>
              <a:softEdge rad="63500"/>
            </a:effectLst>
          </p:spPr>
        </p:pic>
        <p:cxnSp>
          <p:nvCxnSpPr>
            <p:cNvPr id="263" name="Straight Connector 262"/>
            <p:cNvCxnSpPr/>
            <p:nvPr/>
          </p:nvCxnSpPr>
          <p:spPr bwMode="auto">
            <a:xfrm rot="5400000">
              <a:off x="-1535949" y="4179099"/>
              <a:ext cx="4071966" cy="1588"/>
            </a:xfrm>
            <a:prstGeom prst="line">
              <a:avLst/>
            </a:prstGeom>
            <a:ln cmpd="dbl">
              <a:solidFill>
                <a:srgbClr val="D1D1D1"/>
              </a:solidFill>
              <a:prstDash val="solid"/>
              <a:headEnd type="none" w="sm" len="sm"/>
              <a:tailEnd type="none" w="sm" len="sm"/>
            </a:ln>
          </p:spPr>
          <p:style>
            <a:lnRef idx="3">
              <a:schemeClr val="accent1"/>
            </a:lnRef>
            <a:fillRef idx="0">
              <a:schemeClr val="accent1"/>
            </a:fillRef>
            <a:effectRef idx="2">
              <a:schemeClr val="accent1"/>
            </a:effectRef>
            <a:fontRef idx="minor">
              <a:schemeClr val="tx1"/>
            </a:fontRef>
          </p:style>
        </p:cxnSp>
      </p:grpSp>
      <p:sp>
        <p:nvSpPr>
          <p:cNvPr id="25" name="Rectangle 24"/>
          <p:cNvSpPr/>
          <p:nvPr/>
        </p:nvSpPr>
        <p:spPr bwMode="auto">
          <a:xfrm>
            <a:off x="912177" y="1648545"/>
            <a:ext cx="8143932" cy="4154394"/>
          </a:xfrm>
          <a:prstGeom prst="rect">
            <a:avLst/>
          </a:prstGeom>
          <a:solidFill>
            <a:schemeClr val="accent1">
              <a:alpha val="70000"/>
            </a:schemeClr>
          </a:solidFill>
          <a:ln w="12700" cap="sq" cmpd="sng" algn="ctr">
            <a:noFill/>
            <a:prstDash val="solid"/>
            <a:round/>
            <a:headEnd type="none" w="sm" len="sm"/>
            <a:tailEnd type="none" w="sm" len="sm"/>
          </a:ln>
          <a:effectLst>
            <a:softEdge rad="635000"/>
          </a:effectLst>
        </p:spPr>
        <p:txBody>
          <a:bodyPr vert="horz" wrap="square" lIns="84406" tIns="42203" rIns="84406" bIns="42203" numCol="1" rtlCol="1" anchor="t" anchorCtr="0" compatLnSpc="1">
            <a:prstTxWarp prst="textNoShape">
              <a:avLst/>
            </a:prstTxWarp>
          </a:bodyPr>
          <a:lstStyle/>
          <a:p>
            <a:pPr algn="l" rtl="0" fontAlgn="base">
              <a:spcBef>
                <a:spcPct val="0"/>
              </a:spcBef>
              <a:spcAft>
                <a:spcPct val="0"/>
              </a:spcAft>
            </a:pPr>
            <a:endParaRPr kumimoji="1" lang="fa-IR" sz="2215">
              <a:solidFill>
                <a:srgbClr val="000000"/>
              </a:solidFill>
              <a:latin typeface="Times New Roman" pitchFamily="18" charset="0"/>
            </a:endParaRPr>
          </a:p>
        </p:txBody>
      </p:sp>
      <p:sp>
        <p:nvSpPr>
          <p:cNvPr id="266" name="Rectangle 265"/>
          <p:cNvSpPr/>
          <p:nvPr/>
        </p:nvSpPr>
        <p:spPr bwMode="auto">
          <a:xfrm>
            <a:off x="785786" y="1780431"/>
            <a:ext cx="8143932" cy="1318855"/>
          </a:xfrm>
          <a:prstGeom prst="rect">
            <a:avLst/>
          </a:prstGeom>
          <a:solidFill>
            <a:schemeClr val="accent1">
              <a:alpha val="70000"/>
            </a:schemeClr>
          </a:solidFill>
          <a:ln w="12700" cap="sq" cmpd="sng" algn="ctr">
            <a:noFill/>
            <a:prstDash val="solid"/>
            <a:round/>
            <a:headEnd type="none" w="sm" len="sm"/>
            <a:tailEnd type="none" w="sm" len="sm"/>
          </a:ln>
          <a:effectLst>
            <a:softEdge rad="635000"/>
          </a:effectLst>
        </p:spPr>
        <p:txBody>
          <a:bodyPr vert="horz" wrap="square" lIns="84406" tIns="42203" rIns="84406" bIns="42203" numCol="1" rtlCol="1" anchor="t" anchorCtr="0" compatLnSpc="1">
            <a:prstTxWarp prst="textNoShape">
              <a:avLst/>
            </a:prstTxWarp>
          </a:bodyPr>
          <a:lstStyle/>
          <a:p>
            <a:pPr algn="l" rtl="0" fontAlgn="base">
              <a:spcBef>
                <a:spcPct val="0"/>
              </a:spcBef>
              <a:spcAft>
                <a:spcPct val="0"/>
              </a:spcAft>
            </a:pPr>
            <a:endParaRPr kumimoji="1" lang="fa-IR" sz="2215">
              <a:solidFill>
                <a:srgbClr val="000000"/>
              </a:solidFill>
              <a:latin typeface="Times New Roman" pitchFamily="18" charset="0"/>
            </a:endParaRPr>
          </a:p>
        </p:txBody>
      </p:sp>
      <p:sp>
        <p:nvSpPr>
          <p:cNvPr id="264" name="Rectangle 263"/>
          <p:cNvSpPr/>
          <p:nvPr/>
        </p:nvSpPr>
        <p:spPr>
          <a:xfrm>
            <a:off x="2990498" y="857232"/>
            <a:ext cx="4461478" cy="490134"/>
          </a:xfrm>
          <a:prstGeom prst="rect">
            <a:avLst/>
          </a:prstGeom>
        </p:spPr>
        <p:txBody>
          <a:bodyPr wrap="none">
            <a:spAutoFit/>
          </a:bodyPr>
          <a:lstStyle/>
          <a:p>
            <a:r>
              <a:rPr lang="fa-IR" sz="2585" b="1" dirty="0">
                <a:ln w="12700">
                  <a:solidFill>
                    <a:srgbClr val="000000">
                      <a:satMod val="155000"/>
                    </a:srgbClr>
                  </a:solidFill>
                  <a:prstDash val="solid"/>
                </a:ln>
                <a:blipFill>
                  <a:blip r:embed="rId6"/>
                  <a:tile tx="0" ty="0" sx="100000" sy="100000" flip="none" algn="tl"/>
                </a:blipFill>
                <a:effectLst>
                  <a:outerShdw blurRad="41275" dist="20320" dir="1800000" algn="tl" rotWithShape="0">
                    <a:srgbClr val="000000">
                      <a:alpha val="40000"/>
                    </a:srgbClr>
                  </a:outerShdw>
                  <a:reflection blurRad="6350" stA="60000" endA="900" endPos="60000" dist="29997" dir="5400000" sy="-100000" algn="bl" rotWithShape="0"/>
                </a:effectLst>
                <a:cs typeface="B Aria" pitchFamily="2" charset="-78"/>
              </a:rPr>
              <a:t>روش های مداخله در بافت های قدیمی</a:t>
            </a:r>
            <a:r>
              <a:rPr lang="en-US" sz="2585" b="1" dirty="0">
                <a:ln w="12700">
                  <a:solidFill>
                    <a:srgbClr val="000000">
                      <a:satMod val="155000"/>
                    </a:srgbClr>
                  </a:solidFill>
                  <a:prstDash val="solid"/>
                </a:ln>
                <a:blipFill>
                  <a:blip r:embed="rId6"/>
                  <a:tile tx="0" ty="0" sx="100000" sy="100000" flip="none" algn="tl"/>
                </a:blipFill>
                <a:effectLst>
                  <a:outerShdw blurRad="41275" dist="20320" dir="1800000" algn="tl" rotWithShape="0">
                    <a:srgbClr val="000000">
                      <a:alpha val="40000"/>
                    </a:srgbClr>
                  </a:outerShdw>
                  <a:reflection blurRad="6350" stA="60000" endA="900" endPos="60000" dist="29997" dir="5400000" sy="-100000" algn="bl" rotWithShape="0"/>
                </a:effectLst>
                <a:cs typeface="B Aria" pitchFamily="2" charset="-78"/>
              </a:rPr>
              <a:t>`</a:t>
            </a:r>
            <a:endParaRPr lang="fa-IR" sz="2585" b="1" dirty="0">
              <a:ln w="12700">
                <a:solidFill>
                  <a:srgbClr val="000000">
                    <a:satMod val="155000"/>
                  </a:srgbClr>
                </a:solidFill>
                <a:prstDash val="solid"/>
              </a:ln>
              <a:blipFill>
                <a:blip r:embed="rId6"/>
                <a:tile tx="0" ty="0" sx="100000" sy="100000" flip="none" algn="tl"/>
              </a:blipFill>
              <a:effectLst>
                <a:outerShdw blurRad="41275" dist="20320" dir="1800000" algn="tl" rotWithShape="0">
                  <a:srgbClr val="000000">
                    <a:alpha val="40000"/>
                  </a:srgbClr>
                </a:outerShdw>
                <a:reflection blurRad="6350" stA="60000" endA="900" endPos="60000" dist="29997" dir="5400000" sy="-100000" algn="bl" rotWithShape="0"/>
              </a:effectLst>
              <a:cs typeface="B Aria" pitchFamily="2" charset="-78"/>
            </a:endParaRPr>
          </a:p>
        </p:txBody>
      </p:sp>
      <p:graphicFrame>
        <p:nvGraphicFramePr>
          <p:cNvPr id="27" name="Diagram 26"/>
          <p:cNvGraphicFramePr/>
          <p:nvPr/>
        </p:nvGraphicFramePr>
        <p:xfrm>
          <a:off x="-500245" y="1266098"/>
          <a:ext cx="9471370" cy="5130327"/>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
        <p:nvSpPr>
          <p:cNvPr id="28" name="TextBox 27"/>
          <p:cNvSpPr txBox="1"/>
          <p:nvPr/>
        </p:nvSpPr>
        <p:spPr>
          <a:xfrm>
            <a:off x="1758974" y="3362974"/>
            <a:ext cx="8022505" cy="774315"/>
          </a:xfrm>
          <a:prstGeom prst="rect">
            <a:avLst/>
          </a:prstGeom>
          <a:noFill/>
        </p:spPr>
        <p:txBody>
          <a:bodyPr wrap="square" rtlCol="0">
            <a:spAutoFit/>
          </a:bodyPr>
          <a:lstStyle/>
          <a:p>
            <a:pPr algn="ctr">
              <a:lnSpc>
                <a:spcPct val="150000"/>
              </a:lnSpc>
            </a:pPr>
            <a:r>
              <a:rPr lang="fa-IR" sz="1477" dirty="0">
                <a:solidFill>
                  <a:srgbClr val="000000"/>
                </a:solidFill>
                <a:cs typeface="B Bardiya" pitchFamily="2" charset="-78"/>
              </a:rPr>
              <a:t>انواع طرح های </a:t>
            </a:r>
          </a:p>
          <a:p>
            <a:pPr algn="ctr">
              <a:lnSpc>
                <a:spcPct val="150000"/>
              </a:lnSpc>
            </a:pPr>
            <a:r>
              <a:rPr lang="fa-IR" sz="1477" dirty="0">
                <a:solidFill>
                  <a:srgbClr val="000000"/>
                </a:solidFill>
                <a:cs typeface="B Bardiya" pitchFamily="2" charset="-78"/>
              </a:rPr>
              <a:t>مرمت شهری</a:t>
            </a:r>
            <a:endParaRPr lang="en-US" sz="1477" dirty="0">
              <a:solidFill>
                <a:srgbClr val="000000"/>
              </a:solidFill>
              <a:cs typeface="B Bardiya" pitchFamily="2" charset="-78"/>
            </a:endParaRPr>
          </a:p>
        </p:txBody>
      </p:sp>
    </p:spTree>
    <p:extLst>
      <p:ext uri="{BB962C8B-B14F-4D97-AF65-F5344CB8AC3E}">
        <p14:creationId xmlns:p14="http://schemas.microsoft.com/office/powerpoint/2010/main" val="82246124"/>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66"/>
          <p:cNvGrpSpPr/>
          <p:nvPr/>
        </p:nvGrpSpPr>
        <p:grpSpPr>
          <a:xfrm>
            <a:off x="0" y="263769"/>
            <a:ext cx="9144000" cy="6327790"/>
            <a:chOff x="0" y="0"/>
            <a:chExt cx="9144000" cy="6855106"/>
          </a:xfrm>
        </p:grpSpPr>
        <p:pic>
          <p:nvPicPr>
            <p:cNvPr id="3" name="Picture 2" descr="E:\baft farsoode\ax\pic\bird%20view.jpg"/>
            <p:cNvPicPr>
              <a:picLocks noChangeAspect="1" noChangeArrowheads="1"/>
            </p:cNvPicPr>
            <p:nvPr/>
          </p:nvPicPr>
          <p:blipFill>
            <a:blip r:embed="rId2">
              <a:clrChange>
                <a:clrFrom>
                  <a:srgbClr val="000000"/>
                </a:clrFrom>
                <a:clrTo>
                  <a:srgbClr val="000000">
                    <a:alpha val="0"/>
                  </a:srgbClr>
                </a:clrTo>
              </a:clrChange>
              <a:duotone>
                <a:schemeClr val="accent6">
                  <a:shade val="45000"/>
                  <a:satMod val="135000"/>
                </a:schemeClr>
                <a:prstClr val="white"/>
              </a:duotone>
              <a:lum bright="20000" contrast="-75000"/>
            </a:blip>
            <a:srcRect/>
            <a:stretch>
              <a:fillRect/>
            </a:stretch>
          </p:blipFill>
          <p:spPr bwMode="auto">
            <a:xfrm>
              <a:off x="0" y="2694698"/>
              <a:ext cx="9144000" cy="4160408"/>
            </a:xfrm>
            <a:prstGeom prst="rect">
              <a:avLst/>
            </a:prstGeom>
            <a:ln>
              <a:noFill/>
            </a:ln>
            <a:effectLst>
              <a:outerShdw blurRad="50800" dist="50800" dir="2700000" algn="tl" rotWithShape="0">
                <a:schemeClr val="tx1">
                  <a:alpha val="40000"/>
                </a:schemeClr>
              </a:outerShdw>
            </a:effectLst>
          </p:spPr>
        </p:pic>
        <p:grpSp>
          <p:nvGrpSpPr>
            <p:cNvPr id="4" name="Group 259"/>
            <p:cNvGrpSpPr/>
            <p:nvPr/>
          </p:nvGrpSpPr>
          <p:grpSpPr>
            <a:xfrm flipV="1">
              <a:off x="271048" y="857232"/>
              <a:ext cx="5944026" cy="4143404"/>
              <a:chOff x="-236" y="1676402"/>
              <a:chExt cx="5944026" cy="5181601"/>
            </a:xfrm>
          </p:grpSpPr>
          <p:sp>
            <p:nvSpPr>
              <p:cNvPr id="250" name="Rectangle 25"/>
              <p:cNvSpPr>
                <a:spLocks noChangeArrowheads="1"/>
              </p:cNvSpPr>
              <p:nvPr/>
            </p:nvSpPr>
            <p:spPr bwMode="auto">
              <a:xfrm>
                <a:off x="329988" y="4038602"/>
                <a:ext cx="165112" cy="2667001"/>
              </a:xfrm>
              <a:prstGeom prst="rect">
                <a:avLst/>
              </a:prstGeom>
              <a:gradFill rotWithShape="1">
                <a:gsLst>
                  <a:gs pos="0">
                    <a:schemeClr val="bg1">
                      <a:lumMod val="65000"/>
                    </a:schemeClr>
                  </a:gs>
                  <a:gs pos="100000">
                    <a:srgbClr val="FFFFCC"/>
                  </a:gs>
                </a:gsLst>
                <a:lin ang="5400000" scaled="1"/>
              </a:gradFill>
              <a:ln w="9525">
                <a:noFill/>
                <a:miter lim="800000"/>
                <a:headEnd/>
                <a:tailEnd/>
              </a:ln>
              <a:effectLst/>
            </p:spPr>
            <p:txBody>
              <a:bodyPr wrap="none" anchor="ctr"/>
              <a:lstStyle/>
              <a:p>
                <a:pPr>
                  <a:defRPr/>
                </a:pPr>
                <a:endParaRPr lang="fa-IR" sz="1662" kern="0">
                  <a:solidFill>
                    <a:sysClr val="windowText" lastClr="000000"/>
                  </a:solidFill>
                </a:endParaRPr>
              </a:p>
            </p:txBody>
          </p:sp>
          <p:sp>
            <p:nvSpPr>
              <p:cNvPr id="251" name="Rectangle 26"/>
              <p:cNvSpPr>
                <a:spLocks noChangeArrowheads="1"/>
              </p:cNvSpPr>
              <p:nvPr/>
            </p:nvSpPr>
            <p:spPr bwMode="auto">
              <a:xfrm>
                <a:off x="164876" y="6400803"/>
                <a:ext cx="3219681" cy="152400"/>
              </a:xfrm>
              <a:prstGeom prst="rect">
                <a:avLst/>
              </a:prstGeom>
              <a:gradFill rotWithShape="1">
                <a:gsLst>
                  <a:gs pos="0">
                    <a:srgbClr val="FFFFCC"/>
                  </a:gs>
                  <a:gs pos="100000">
                    <a:srgbClr val="FFFFCC">
                      <a:gamma/>
                      <a:shade val="46275"/>
                      <a:invGamma/>
                    </a:srgbClr>
                  </a:gs>
                </a:gsLst>
                <a:lin ang="0" scaled="1"/>
              </a:gradFill>
              <a:ln w="9525">
                <a:noFill/>
                <a:miter lim="800000"/>
                <a:headEnd/>
                <a:tailEnd/>
              </a:ln>
              <a:effectLst/>
            </p:spPr>
            <p:txBody>
              <a:bodyPr wrap="none" anchor="ctr"/>
              <a:lstStyle/>
              <a:p>
                <a:pPr>
                  <a:defRPr/>
                </a:pPr>
                <a:endParaRPr lang="fa-IR" sz="1662" kern="0">
                  <a:solidFill>
                    <a:sysClr val="windowText" lastClr="000000"/>
                  </a:solidFill>
                </a:endParaRPr>
              </a:p>
            </p:txBody>
          </p:sp>
          <p:sp>
            <p:nvSpPr>
              <p:cNvPr id="252" name="Rectangle 27"/>
              <p:cNvSpPr>
                <a:spLocks noChangeArrowheads="1"/>
              </p:cNvSpPr>
              <p:nvPr/>
            </p:nvSpPr>
            <p:spPr bwMode="auto">
              <a:xfrm>
                <a:off x="495100" y="5791203"/>
                <a:ext cx="82556" cy="609600"/>
              </a:xfrm>
              <a:prstGeom prst="rect">
                <a:avLst/>
              </a:prstGeom>
              <a:solidFill>
                <a:srgbClr val="CC9900"/>
              </a:solidFill>
              <a:ln w="9525">
                <a:noFill/>
                <a:miter lim="800000"/>
                <a:headEnd/>
                <a:tailEnd/>
              </a:ln>
              <a:effectLst/>
            </p:spPr>
            <p:txBody>
              <a:bodyPr wrap="none" anchor="ctr"/>
              <a:lstStyle/>
              <a:p>
                <a:pPr>
                  <a:defRPr/>
                </a:pPr>
                <a:endParaRPr lang="fa-IR" sz="1662" kern="0">
                  <a:solidFill>
                    <a:sysClr val="windowText" lastClr="000000"/>
                  </a:solidFill>
                </a:endParaRPr>
              </a:p>
            </p:txBody>
          </p:sp>
          <p:sp>
            <p:nvSpPr>
              <p:cNvPr id="253" name="Rectangle 28"/>
              <p:cNvSpPr>
                <a:spLocks noChangeArrowheads="1"/>
              </p:cNvSpPr>
              <p:nvPr/>
            </p:nvSpPr>
            <p:spPr bwMode="auto">
              <a:xfrm rot="5400000">
                <a:off x="828501" y="6073757"/>
                <a:ext cx="76200" cy="577891"/>
              </a:xfrm>
              <a:prstGeom prst="rect">
                <a:avLst/>
              </a:prstGeom>
              <a:solidFill>
                <a:srgbClr val="CC9900"/>
              </a:solidFill>
              <a:ln w="9525">
                <a:noFill/>
                <a:miter lim="800000"/>
                <a:headEnd/>
                <a:tailEnd/>
              </a:ln>
              <a:effectLst/>
            </p:spPr>
            <p:txBody>
              <a:bodyPr wrap="none" anchor="ctr"/>
              <a:lstStyle/>
              <a:p>
                <a:pPr>
                  <a:defRPr/>
                </a:pPr>
                <a:endParaRPr lang="fa-IR" sz="1662" kern="0">
                  <a:solidFill>
                    <a:sysClr val="windowText" lastClr="000000"/>
                  </a:solidFill>
                </a:endParaRPr>
              </a:p>
            </p:txBody>
          </p:sp>
          <p:sp>
            <p:nvSpPr>
              <p:cNvPr id="254" name="Line 29"/>
              <p:cNvSpPr>
                <a:spLocks noChangeShapeType="1"/>
              </p:cNvSpPr>
              <p:nvPr/>
            </p:nvSpPr>
            <p:spPr bwMode="auto">
              <a:xfrm>
                <a:off x="3384557" y="6477003"/>
                <a:ext cx="1568562" cy="0"/>
              </a:xfrm>
              <a:prstGeom prst="line">
                <a:avLst/>
              </a:prstGeom>
              <a:ln w="12700">
                <a:prstDash val="sysDot"/>
                <a:headEnd/>
                <a:tailEnd/>
              </a:ln>
            </p:spPr>
            <p:style>
              <a:lnRef idx="1">
                <a:schemeClr val="dk1"/>
              </a:lnRef>
              <a:fillRef idx="0">
                <a:schemeClr val="dk1"/>
              </a:fillRef>
              <a:effectRef idx="0">
                <a:schemeClr val="dk1"/>
              </a:effectRef>
              <a:fontRef idx="minor">
                <a:schemeClr val="tx1"/>
              </a:fontRef>
            </p:style>
            <p:txBody>
              <a:bodyPr/>
              <a:lstStyle/>
              <a:p>
                <a:pPr>
                  <a:defRPr/>
                </a:pPr>
                <a:endParaRPr lang="fa-IR" sz="1662" kern="0">
                  <a:solidFill>
                    <a:sysClr val="windowText" lastClr="000000"/>
                  </a:solidFill>
                </a:endParaRPr>
              </a:p>
            </p:txBody>
          </p:sp>
          <p:sp>
            <p:nvSpPr>
              <p:cNvPr id="255" name="Line 30"/>
              <p:cNvSpPr>
                <a:spLocks noChangeShapeType="1"/>
              </p:cNvSpPr>
              <p:nvPr/>
            </p:nvSpPr>
            <p:spPr bwMode="auto">
              <a:xfrm>
                <a:off x="3384557" y="6553203"/>
                <a:ext cx="2559233" cy="0"/>
              </a:xfrm>
              <a:prstGeom prst="line">
                <a:avLst/>
              </a:prstGeom>
              <a:ln w="19050">
                <a:prstDash val="sysDot"/>
                <a:headEnd/>
                <a:tailEnd/>
              </a:ln>
            </p:spPr>
            <p:style>
              <a:lnRef idx="1">
                <a:schemeClr val="accent1"/>
              </a:lnRef>
              <a:fillRef idx="0">
                <a:schemeClr val="accent1"/>
              </a:fillRef>
              <a:effectRef idx="0">
                <a:schemeClr val="accent1"/>
              </a:effectRef>
              <a:fontRef idx="minor">
                <a:schemeClr val="tx1"/>
              </a:fontRef>
            </p:style>
            <p:txBody>
              <a:bodyPr/>
              <a:lstStyle/>
              <a:p>
                <a:pPr>
                  <a:defRPr/>
                </a:pPr>
                <a:endParaRPr lang="fa-IR" sz="1662" kern="0">
                  <a:solidFill>
                    <a:sysClr val="windowText" lastClr="000000"/>
                  </a:solidFill>
                </a:endParaRPr>
              </a:p>
            </p:txBody>
          </p:sp>
          <p:sp>
            <p:nvSpPr>
              <p:cNvPr id="256" name="Line 32"/>
              <p:cNvSpPr>
                <a:spLocks noChangeShapeType="1"/>
              </p:cNvSpPr>
              <p:nvPr/>
            </p:nvSpPr>
            <p:spPr bwMode="auto">
              <a:xfrm flipH="1">
                <a:off x="-236" y="6477003"/>
                <a:ext cx="3384793" cy="0"/>
              </a:xfrm>
              <a:prstGeom prst="line">
                <a:avLst/>
              </a:prstGeom>
              <a:noFill/>
              <a:ln w="22225">
                <a:solidFill>
                  <a:srgbClr val="9383B3"/>
                </a:solidFill>
                <a:prstDash val="sysDot"/>
                <a:round/>
                <a:headEnd/>
                <a:tailEnd/>
              </a:ln>
              <a:effectLst/>
            </p:spPr>
            <p:txBody>
              <a:bodyPr/>
              <a:lstStyle/>
              <a:p>
                <a:pPr>
                  <a:defRPr/>
                </a:pPr>
                <a:endParaRPr lang="fa-IR" sz="1662" kern="0">
                  <a:solidFill>
                    <a:sysClr val="windowText" lastClr="000000"/>
                  </a:solidFill>
                </a:endParaRPr>
              </a:p>
            </p:txBody>
          </p:sp>
          <p:sp>
            <p:nvSpPr>
              <p:cNvPr id="257" name="Line 33"/>
              <p:cNvSpPr>
                <a:spLocks noChangeShapeType="1"/>
              </p:cNvSpPr>
              <p:nvPr/>
            </p:nvSpPr>
            <p:spPr bwMode="auto">
              <a:xfrm flipV="1">
                <a:off x="412544" y="4038602"/>
                <a:ext cx="0" cy="2819401"/>
              </a:xfrm>
              <a:prstGeom prst="line">
                <a:avLst/>
              </a:prstGeom>
              <a:noFill/>
              <a:ln w="22225">
                <a:solidFill>
                  <a:srgbClr val="9383B3"/>
                </a:solidFill>
                <a:prstDash val="sysDot"/>
                <a:round/>
                <a:headEnd/>
                <a:tailEnd/>
              </a:ln>
              <a:effectLst/>
            </p:spPr>
            <p:txBody>
              <a:bodyPr/>
              <a:lstStyle/>
              <a:p>
                <a:pPr>
                  <a:defRPr/>
                </a:pPr>
                <a:endParaRPr lang="fa-IR" sz="1662" kern="0">
                  <a:solidFill>
                    <a:sysClr val="windowText" lastClr="000000"/>
                  </a:solidFill>
                </a:endParaRPr>
              </a:p>
            </p:txBody>
          </p:sp>
          <p:sp>
            <p:nvSpPr>
              <p:cNvPr id="258" name="Line 34"/>
              <p:cNvSpPr>
                <a:spLocks noChangeShapeType="1"/>
              </p:cNvSpPr>
              <p:nvPr/>
            </p:nvSpPr>
            <p:spPr bwMode="auto">
              <a:xfrm flipV="1">
                <a:off x="412544" y="2362202"/>
                <a:ext cx="0" cy="1676400"/>
              </a:xfrm>
              <a:prstGeom prst="line">
                <a:avLst/>
              </a:prstGeom>
              <a:ln w="12700">
                <a:prstDash val="sysDot"/>
                <a:headEnd/>
                <a:tailEnd/>
              </a:ln>
            </p:spPr>
            <p:style>
              <a:lnRef idx="1">
                <a:schemeClr val="dk1"/>
              </a:lnRef>
              <a:fillRef idx="0">
                <a:schemeClr val="dk1"/>
              </a:fillRef>
              <a:effectRef idx="0">
                <a:schemeClr val="dk1"/>
              </a:effectRef>
              <a:fontRef idx="minor">
                <a:schemeClr val="tx1"/>
              </a:fontRef>
            </p:style>
            <p:txBody>
              <a:bodyPr/>
              <a:lstStyle/>
              <a:p>
                <a:pPr>
                  <a:defRPr/>
                </a:pPr>
                <a:endParaRPr lang="fa-IR" sz="1662" kern="0">
                  <a:solidFill>
                    <a:sysClr val="windowText" lastClr="000000"/>
                  </a:solidFill>
                </a:endParaRPr>
              </a:p>
            </p:txBody>
          </p:sp>
          <p:sp>
            <p:nvSpPr>
              <p:cNvPr id="259" name="Line 35"/>
              <p:cNvSpPr>
                <a:spLocks noChangeShapeType="1"/>
              </p:cNvSpPr>
              <p:nvPr/>
            </p:nvSpPr>
            <p:spPr bwMode="auto">
              <a:xfrm flipV="1">
                <a:off x="329988" y="1676402"/>
                <a:ext cx="0" cy="2362200"/>
              </a:xfrm>
              <a:prstGeom prst="line">
                <a:avLst/>
              </a:prstGeom>
              <a:ln w="19050">
                <a:prstDash val="sysDot"/>
                <a:headEnd/>
                <a:tailEnd/>
              </a:ln>
            </p:spPr>
            <p:style>
              <a:lnRef idx="1">
                <a:schemeClr val="accent1"/>
              </a:lnRef>
              <a:fillRef idx="0">
                <a:schemeClr val="accent1"/>
              </a:fillRef>
              <a:effectRef idx="0">
                <a:schemeClr val="accent1"/>
              </a:effectRef>
              <a:fontRef idx="minor">
                <a:schemeClr val="tx1"/>
              </a:fontRef>
            </p:style>
            <p:txBody>
              <a:bodyPr/>
              <a:lstStyle/>
              <a:p>
                <a:pPr>
                  <a:defRPr/>
                </a:pPr>
                <a:endParaRPr lang="fa-IR" sz="1662" kern="0">
                  <a:solidFill>
                    <a:sysClr val="windowText" lastClr="000000"/>
                  </a:solidFill>
                </a:endParaRPr>
              </a:p>
            </p:txBody>
          </p:sp>
        </p:grpSp>
        <p:grpSp>
          <p:nvGrpSpPr>
            <p:cNvPr id="5" name="Group 15"/>
            <p:cNvGrpSpPr/>
            <p:nvPr/>
          </p:nvGrpSpPr>
          <p:grpSpPr>
            <a:xfrm>
              <a:off x="67432" y="538679"/>
              <a:ext cx="5218950" cy="3318948"/>
              <a:chOff x="73051" y="538679"/>
              <a:chExt cx="5653862" cy="3318948"/>
            </a:xfrm>
          </p:grpSpPr>
          <p:sp>
            <p:nvSpPr>
              <p:cNvPr id="7" name="Rectangle 6"/>
              <p:cNvSpPr/>
              <p:nvPr/>
            </p:nvSpPr>
            <p:spPr>
              <a:xfrm>
                <a:off x="1824455" y="538679"/>
                <a:ext cx="3902458" cy="407750"/>
              </a:xfrm>
              <a:prstGeom prst="rect">
                <a:avLst/>
              </a:prstGeom>
            </p:spPr>
            <p:txBody>
              <a:bodyPr wrap="none">
                <a:spAutoFit/>
              </a:bodyPr>
              <a:lstStyle/>
              <a:p>
                <a:pPr>
                  <a:defRPr/>
                </a:pPr>
                <a:r>
                  <a:rPr lang="en-US" sz="1846" b="1" kern="0" dirty="0">
                    <a:ln w="10541" cmpd="sng">
                      <a:solidFill>
                        <a:srgbClr val="EAEAEA">
                          <a:shade val="88000"/>
                          <a:satMod val="110000"/>
                        </a:srgbClr>
                      </a:solidFill>
                      <a:prstDash val="solid"/>
                    </a:ln>
                    <a:gradFill>
                      <a:gsLst>
                        <a:gs pos="0">
                          <a:srgbClr val="EAEAEA">
                            <a:tint val="40000"/>
                            <a:satMod val="250000"/>
                          </a:srgbClr>
                        </a:gs>
                        <a:gs pos="9000">
                          <a:srgbClr val="EAEAEA">
                            <a:tint val="52000"/>
                            <a:satMod val="300000"/>
                          </a:srgbClr>
                        </a:gs>
                        <a:gs pos="50000">
                          <a:srgbClr val="EAEAEA">
                            <a:shade val="20000"/>
                            <a:satMod val="300000"/>
                          </a:srgbClr>
                        </a:gs>
                        <a:gs pos="79000">
                          <a:srgbClr val="EAEAEA">
                            <a:tint val="52000"/>
                            <a:satMod val="300000"/>
                          </a:srgbClr>
                        </a:gs>
                        <a:gs pos="100000">
                          <a:srgbClr val="EAEAEA">
                            <a:tint val="40000"/>
                            <a:satMod val="250000"/>
                          </a:srgbClr>
                        </a:gs>
                      </a:gsLst>
                      <a:lin ang="5400000"/>
                    </a:gradFill>
                    <a:latin typeface="BankGothic Lt BT" pitchFamily="34" charset="0"/>
                  </a:rPr>
                  <a:t>(</a:t>
                </a:r>
                <a:r>
                  <a:rPr lang="en-US" sz="1846" b="1" kern="0" dirty="0" err="1">
                    <a:ln w="10541" cmpd="sng">
                      <a:solidFill>
                        <a:srgbClr val="EAEAEA">
                          <a:shade val="88000"/>
                          <a:satMod val="110000"/>
                        </a:srgbClr>
                      </a:solidFill>
                      <a:prstDash val="solid"/>
                    </a:ln>
                    <a:gradFill>
                      <a:gsLst>
                        <a:gs pos="0">
                          <a:srgbClr val="EAEAEA">
                            <a:tint val="40000"/>
                            <a:satMod val="250000"/>
                          </a:srgbClr>
                        </a:gs>
                        <a:gs pos="9000">
                          <a:srgbClr val="EAEAEA">
                            <a:tint val="52000"/>
                            <a:satMod val="300000"/>
                          </a:srgbClr>
                        </a:gs>
                        <a:gs pos="50000">
                          <a:srgbClr val="EAEAEA">
                            <a:shade val="20000"/>
                            <a:satMod val="300000"/>
                          </a:srgbClr>
                        </a:gs>
                        <a:gs pos="79000">
                          <a:srgbClr val="EAEAEA">
                            <a:tint val="52000"/>
                            <a:satMod val="300000"/>
                          </a:srgbClr>
                        </a:gs>
                        <a:gs pos="100000">
                          <a:srgbClr val="EAEAEA">
                            <a:tint val="40000"/>
                            <a:satMod val="250000"/>
                          </a:srgbClr>
                        </a:gs>
                      </a:gsLst>
                      <a:lin ang="5400000"/>
                    </a:gradFill>
                    <a:latin typeface="BankGothic Lt BT" pitchFamily="34" charset="0"/>
                  </a:rPr>
                  <a:t>beinolharamein</a:t>
                </a:r>
                <a:r>
                  <a:rPr lang="en-US" sz="1846" b="1" kern="0" dirty="0">
                    <a:ln w="10541" cmpd="sng">
                      <a:solidFill>
                        <a:srgbClr val="EAEAEA">
                          <a:shade val="88000"/>
                          <a:satMod val="110000"/>
                        </a:srgbClr>
                      </a:solidFill>
                      <a:prstDash val="solid"/>
                    </a:ln>
                    <a:gradFill>
                      <a:gsLst>
                        <a:gs pos="0">
                          <a:srgbClr val="EAEAEA">
                            <a:tint val="40000"/>
                            <a:satMod val="250000"/>
                          </a:srgbClr>
                        </a:gs>
                        <a:gs pos="9000">
                          <a:srgbClr val="EAEAEA">
                            <a:tint val="52000"/>
                            <a:satMod val="300000"/>
                          </a:srgbClr>
                        </a:gs>
                        <a:gs pos="50000">
                          <a:srgbClr val="EAEAEA">
                            <a:shade val="20000"/>
                            <a:satMod val="300000"/>
                          </a:srgbClr>
                        </a:gs>
                        <a:gs pos="79000">
                          <a:srgbClr val="EAEAEA">
                            <a:tint val="52000"/>
                            <a:satMod val="300000"/>
                          </a:srgbClr>
                        </a:gs>
                        <a:gs pos="100000">
                          <a:srgbClr val="EAEAEA">
                            <a:tint val="40000"/>
                            <a:satMod val="250000"/>
                          </a:srgbClr>
                        </a:gs>
                      </a:gsLst>
                      <a:lin ang="5400000"/>
                    </a:gradFill>
                    <a:latin typeface="BankGothic Lt BT" pitchFamily="34" charset="0"/>
                  </a:rPr>
                  <a:t> of shiraz)</a:t>
                </a:r>
                <a:endParaRPr lang="fa-IR" sz="1846" b="1" kern="0" dirty="0">
                  <a:ln w="10541" cmpd="sng">
                    <a:solidFill>
                      <a:srgbClr val="EAEAEA">
                        <a:shade val="88000"/>
                        <a:satMod val="110000"/>
                      </a:srgbClr>
                    </a:solidFill>
                    <a:prstDash val="solid"/>
                  </a:ln>
                  <a:gradFill>
                    <a:gsLst>
                      <a:gs pos="0">
                        <a:srgbClr val="EAEAEA">
                          <a:tint val="40000"/>
                          <a:satMod val="250000"/>
                        </a:srgbClr>
                      </a:gs>
                      <a:gs pos="9000">
                        <a:srgbClr val="EAEAEA">
                          <a:tint val="52000"/>
                          <a:satMod val="300000"/>
                        </a:srgbClr>
                      </a:gs>
                      <a:gs pos="50000">
                        <a:srgbClr val="EAEAEA">
                          <a:shade val="20000"/>
                          <a:satMod val="300000"/>
                        </a:srgbClr>
                      </a:gs>
                      <a:gs pos="79000">
                        <a:srgbClr val="EAEAEA">
                          <a:tint val="52000"/>
                          <a:satMod val="300000"/>
                        </a:srgbClr>
                      </a:gs>
                      <a:gs pos="100000">
                        <a:srgbClr val="EAEAEA">
                          <a:tint val="40000"/>
                          <a:satMod val="250000"/>
                        </a:srgbClr>
                      </a:gs>
                    </a:gsLst>
                    <a:lin ang="5400000"/>
                  </a:gradFill>
                  <a:latin typeface="BankGothic Lt BT" pitchFamily="34" charset="0"/>
                </a:endParaRPr>
              </a:p>
            </p:txBody>
          </p:sp>
          <p:sp>
            <p:nvSpPr>
              <p:cNvPr id="8" name="Rectangle 7"/>
              <p:cNvSpPr/>
              <p:nvPr/>
            </p:nvSpPr>
            <p:spPr>
              <a:xfrm rot="16200000">
                <a:off x="-1131431" y="2276027"/>
                <a:ext cx="2786082" cy="377118"/>
              </a:xfrm>
              <a:prstGeom prst="rect">
                <a:avLst/>
              </a:prstGeom>
            </p:spPr>
            <p:txBody>
              <a:bodyPr wrap="square">
                <a:spAutoFit/>
                <a:scene3d>
                  <a:camera prst="orthographicFront"/>
                  <a:lightRig rig="glow" dir="tl">
                    <a:rot lat="0" lon="0" rev="5400000"/>
                  </a:lightRig>
                </a:scene3d>
                <a:sp3d contourW="12700">
                  <a:bevelT w="25400" h="25400"/>
                  <a:contourClr>
                    <a:schemeClr val="accent6">
                      <a:shade val="73000"/>
                    </a:schemeClr>
                  </a:contourClr>
                </a:sp3d>
              </a:bodyPr>
              <a:lstStyle/>
              <a:p>
                <a:pPr algn="ctr"/>
                <a:r>
                  <a:rPr lang="fa-IR" sz="1662" b="1" dirty="0">
                    <a:ln w="11430"/>
                    <a:gradFill>
                      <a:gsLst>
                        <a:gs pos="0">
                          <a:srgbClr val="555555">
                            <a:tint val="90000"/>
                            <a:satMod val="120000"/>
                          </a:srgbClr>
                        </a:gs>
                        <a:gs pos="25000">
                          <a:srgbClr val="555555">
                            <a:tint val="93000"/>
                            <a:satMod val="120000"/>
                          </a:srgbClr>
                        </a:gs>
                        <a:gs pos="50000">
                          <a:srgbClr val="555555">
                            <a:shade val="89000"/>
                            <a:satMod val="110000"/>
                          </a:srgbClr>
                        </a:gs>
                        <a:gs pos="75000">
                          <a:srgbClr val="555555">
                            <a:tint val="93000"/>
                            <a:satMod val="120000"/>
                          </a:srgbClr>
                        </a:gs>
                        <a:gs pos="100000">
                          <a:srgbClr val="555555">
                            <a:tint val="90000"/>
                            <a:satMod val="120000"/>
                          </a:srgbClr>
                        </a:gs>
                      </a:gsLst>
                      <a:lin ang="5400000"/>
                    </a:gradFill>
                    <a:effectLst>
                      <a:outerShdw blurRad="80000" dist="40000" dir="5040000" algn="tl">
                        <a:srgbClr val="000000">
                          <a:alpha val="30000"/>
                        </a:srgbClr>
                      </a:outerShdw>
                    </a:effectLst>
                    <a:cs typeface="B Kamran" pitchFamily="2" charset="-78"/>
                  </a:rPr>
                  <a:t>بین الحرمین شیراز</a:t>
                </a:r>
              </a:p>
            </p:txBody>
          </p:sp>
        </p:grpSp>
        <p:pic>
          <p:nvPicPr>
            <p:cNvPr id="235" name="Picture 6" descr="شاهچراغ؛ شیراز؛ عکس از آنوبانینی">
              <a:hlinkClick r:id="rId3"/>
            </p:cNvPr>
            <p:cNvPicPr>
              <a:picLocks noChangeAspect="1" noChangeArrowheads="1"/>
            </p:cNvPicPr>
            <p:nvPr/>
          </p:nvPicPr>
          <p:blipFill>
            <a:blip r:embed="rId4">
              <a:clrChange>
                <a:clrFrom>
                  <a:srgbClr val="03030F"/>
                </a:clrFrom>
                <a:clrTo>
                  <a:srgbClr val="03030F">
                    <a:alpha val="0"/>
                  </a:srgbClr>
                </a:clrTo>
              </a:clrChange>
            </a:blip>
            <a:srcRect/>
            <a:stretch>
              <a:fillRect/>
            </a:stretch>
          </p:blipFill>
          <p:spPr bwMode="auto">
            <a:xfrm>
              <a:off x="7212343" y="285728"/>
              <a:ext cx="1931657" cy="1191187"/>
            </a:xfrm>
            <a:prstGeom prst="rect">
              <a:avLst/>
            </a:prstGeom>
            <a:ln>
              <a:noFill/>
            </a:ln>
            <a:effectLst>
              <a:outerShdw blurRad="50800" dist="38100" dir="2700000" algn="tl" rotWithShape="0">
                <a:prstClr val="black">
                  <a:alpha val="40000"/>
                </a:prstClr>
              </a:outerShdw>
              <a:softEdge rad="63500"/>
            </a:effectLst>
          </p:spPr>
        </p:pic>
        <p:pic>
          <p:nvPicPr>
            <p:cNvPr id="1028" name="Picture 4" descr="E:\baft farsoode\ax\pic\shahchw.jpg"/>
            <p:cNvPicPr>
              <a:picLocks noChangeAspect="1" noChangeArrowheads="1"/>
            </p:cNvPicPr>
            <p:nvPr/>
          </p:nvPicPr>
          <p:blipFill>
            <a:blip r:embed="rId5" cstate="screen">
              <a:clrChange>
                <a:clrFrom>
                  <a:srgbClr val="BEE2FA"/>
                </a:clrFrom>
                <a:clrTo>
                  <a:srgbClr val="BEE2FA">
                    <a:alpha val="0"/>
                  </a:srgbClr>
                </a:clrTo>
              </a:clrChange>
              <a:extLst>
                <a:ext uri="{28A0092B-C50C-407E-A947-70E740481C1C}">
                  <a14:useLocalDpi xmlns:a14="http://schemas.microsoft.com/office/drawing/2010/main"/>
                </a:ext>
              </a:extLst>
            </a:blip>
            <a:srcRect/>
            <a:stretch>
              <a:fillRect/>
            </a:stretch>
          </p:blipFill>
          <p:spPr bwMode="auto">
            <a:xfrm>
              <a:off x="0" y="0"/>
              <a:ext cx="1813436" cy="1464431"/>
            </a:xfrm>
            <a:prstGeom prst="rect">
              <a:avLst/>
            </a:prstGeom>
            <a:ln>
              <a:noFill/>
            </a:ln>
            <a:effectLst>
              <a:outerShdw blurRad="50800" dist="38100" dir="2700000" algn="tl" rotWithShape="0">
                <a:prstClr val="black">
                  <a:alpha val="40000"/>
                </a:prstClr>
              </a:outerShdw>
              <a:softEdge rad="63500"/>
            </a:effectLst>
          </p:spPr>
        </p:pic>
        <p:cxnSp>
          <p:nvCxnSpPr>
            <p:cNvPr id="263" name="Straight Connector 262"/>
            <p:cNvCxnSpPr/>
            <p:nvPr/>
          </p:nvCxnSpPr>
          <p:spPr bwMode="auto">
            <a:xfrm rot="5400000">
              <a:off x="-1535949" y="4179099"/>
              <a:ext cx="4071966" cy="1588"/>
            </a:xfrm>
            <a:prstGeom prst="line">
              <a:avLst/>
            </a:prstGeom>
            <a:ln cmpd="dbl">
              <a:solidFill>
                <a:srgbClr val="D1D1D1"/>
              </a:solidFill>
              <a:prstDash val="solid"/>
              <a:headEnd type="none" w="sm" len="sm"/>
              <a:tailEnd type="none" w="sm" len="sm"/>
            </a:ln>
          </p:spPr>
          <p:style>
            <a:lnRef idx="3">
              <a:schemeClr val="accent1"/>
            </a:lnRef>
            <a:fillRef idx="0">
              <a:schemeClr val="accent1"/>
            </a:fillRef>
            <a:effectRef idx="2">
              <a:schemeClr val="accent1"/>
            </a:effectRef>
            <a:fontRef idx="minor">
              <a:schemeClr val="tx1"/>
            </a:fontRef>
          </p:style>
        </p:cxnSp>
      </p:grpSp>
      <p:sp>
        <p:nvSpPr>
          <p:cNvPr id="25" name="Rectangle 24"/>
          <p:cNvSpPr/>
          <p:nvPr/>
        </p:nvSpPr>
        <p:spPr bwMode="auto">
          <a:xfrm>
            <a:off x="912177" y="1648545"/>
            <a:ext cx="8143932" cy="4154394"/>
          </a:xfrm>
          <a:prstGeom prst="rect">
            <a:avLst/>
          </a:prstGeom>
          <a:solidFill>
            <a:schemeClr val="accent1">
              <a:alpha val="70000"/>
            </a:schemeClr>
          </a:solidFill>
          <a:ln w="12700" cap="sq" cmpd="sng" algn="ctr">
            <a:noFill/>
            <a:prstDash val="solid"/>
            <a:round/>
            <a:headEnd type="none" w="sm" len="sm"/>
            <a:tailEnd type="none" w="sm" len="sm"/>
          </a:ln>
          <a:effectLst>
            <a:softEdge rad="635000"/>
          </a:effectLst>
        </p:spPr>
        <p:txBody>
          <a:bodyPr vert="horz" wrap="square" lIns="84406" tIns="42203" rIns="84406" bIns="42203" numCol="1" rtlCol="1" anchor="t" anchorCtr="0" compatLnSpc="1">
            <a:prstTxWarp prst="textNoShape">
              <a:avLst/>
            </a:prstTxWarp>
          </a:bodyPr>
          <a:lstStyle/>
          <a:p>
            <a:pPr algn="l" rtl="0" fontAlgn="base">
              <a:spcBef>
                <a:spcPct val="0"/>
              </a:spcBef>
              <a:spcAft>
                <a:spcPct val="0"/>
              </a:spcAft>
            </a:pPr>
            <a:endParaRPr kumimoji="1" lang="fa-IR" sz="2215">
              <a:solidFill>
                <a:srgbClr val="000000"/>
              </a:solidFill>
              <a:latin typeface="Times New Roman" pitchFamily="18" charset="0"/>
            </a:endParaRPr>
          </a:p>
        </p:txBody>
      </p:sp>
      <p:sp>
        <p:nvSpPr>
          <p:cNvPr id="266" name="Rectangle 265"/>
          <p:cNvSpPr/>
          <p:nvPr/>
        </p:nvSpPr>
        <p:spPr bwMode="auto">
          <a:xfrm>
            <a:off x="785786" y="1780431"/>
            <a:ext cx="8143932" cy="1318855"/>
          </a:xfrm>
          <a:prstGeom prst="rect">
            <a:avLst/>
          </a:prstGeom>
          <a:solidFill>
            <a:schemeClr val="accent1">
              <a:alpha val="70000"/>
            </a:schemeClr>
          </a:solidFill>
          <a:ln w="12700" cap="sq" cmpd="sng" algn="ctr">
            <a:noFill/>
            <a:prstDash val="solid"/>
            <a:round/>
            <a:headEnd type="none" w="sm" len="sm"/>
            <a:tailEnd type="none" w="sm" len="sm"/>
          </a:ln>
          <a:effectLst>
            <a:softEdge rad="635000"/>
          </a:effectLst>
        </p:spPr>
        <p:txBody>
          <a:bodyPr vert="horz" wrap="square" lIns="84406" tIns="42203" rIns="84406" bIns="42203" numCol="1" rtlCol="1" anchor="t" anchorCtr="0" compatLnSpc="1">
            <a:prstTxWarp prst="textNoShape">
              <a:avLst/>
            </a:prstTxWarp>
          </a:bodyPr>
          <a:lstStyle/>
          <a:p>
            <a:pPr algn="l" rtl="0" fontAlgn="base">
              <a:spcBef>
                <a:spcPct val="0"/>
              </a:spcBef>
              <a:spcAft>
                <a:spcPct val="0"/>
              </a:spcAft>
            </a:pPr>
            <a:endParaRPr kumimoji="1" lang="fa-IR" sz="2215">
              <a:solidFill>
                <a:srgbClr val="000000"/>
              </a:solidFill>
              <a:latin typeface="Times New Roman" pitchFamily="18" charset="0"/>
            </a:endParaRPr>
          </a:p>
        </p:txBody>
      </p:sp>
      <p:sp>
        <p:nvSpPr>
          <p:cNvPr id="15" name="TextBox 14"/>
          <p:cNvSpPr txBox="1"/>
          <p:nvPr/>
        </p:nvSpPr>
        <p:spPr>
          <a:xfrm>
            <a:off x="813267" y="1724588"/>
            <a:ext cx="8110961" cy="1891543"/>
          </a:xfrm>
          <a:prstGeom prst="rect">
            <a:avLst/>
          </a:prstGeom>
          <a:noFill/>
        </p:spPr>
        <p:txBody>
          <a:bodyPr wrap="square" rtlCol="1">
            <a:spAutoFit/>
          </a:bodyPr>
          <a:lstStyle/>
          <a:p>
            <a:pPr marL="316531" marR="831187" indent="-316531" algn="just">
              <a:lnSpc>
                <a:spcPct val="150000"/>
              </a:lnSpc>
              <a:spcAft>
                <a:spcPts val="554"/>
              </a:spcAft>
              <a:buFont typeface="Wingdings" pitchFamily="2" charset="2"/>
              <a:buChar char="v"/>
              <a:tabLst>
                <a:tab pos="588513" algn="l"/>
                <a:tab pos="422041" algn="l"/>
              </a:tabLst>
            </a:pPr>
            <a:r>
              <a:rPr lang="fa-IR" sz="1292" b="1" dirty="0">
                <a:solidFill>
                  <a:srgbClr val="5F5F5F">
                    <a:lumMod val="50000"/>
                  </a:srgbClr>
                </a:solidFill>
                <a:effectLst>
                  <a:outerShdw blurRad="38100" dist="38100" dir="2700000" algn="tl">
                    <a:srgbClr val="000000">
                      <a:alpha val="43137"/>
                    </a:srgbClr>
                  </a:outerShdw>
                </a:effectLst>
                <a:latin typeface="Times New Roman"/>
                <a:ea typeface="Times New Roman"/>
                <a:cs typeface="B Bardiya" pitchFamily="2" charset="-78"/>
              </a:rPr>
              <a:t>مجموعه اقدامات : جهت ارتقای کمی و کیفی شرایط محیط زیست</a:t>
            </a:r>
          </a:p>
          <a:p>
            <a:pPr marL="316531" marR="831187" indent="-316531" algn="just">
              <a:lnSpc>
                <a:spcPct val="150000"/>
              </a:lnSpc>
              <a:spcAft>
                <a:spcPts val="554"/>
              </a:spcAft>
              <a:buFont typeface="Wingdings" pitchFamily="2" charset="2"/>
              <a:buChar char="v"/>
              <a:tabLst>
                <a:tab pos="588513" algn="l"/>
                <a:tab pos="422041" algn="l"/>
              </a:tabLst>
            </a:pPr>
            <a:r>
              <a:rPr lang="fa-IR" sz="1292" b="1" dirty="0">
                <a:solidFill>
                  <a:srgbClr val="5F5F5F">
                    <a:lumMod val="50000"/>
                  </a:srgbClr>
                </a:solidFill>
                <a:effectLst>
                  <a:outerShdw blurRad="38100" dist="38100" dir="2700000" algn="tl">
                    <a:srgbClr val="000000">
                      <a:alpha val="43137"/>
                    </a:srgbClr>
                  </a:outerShdw>
                </a:effectLst>
                <a:latin typeface="Times New Roman"/>
                <a:ea typeface="Times New Roman"/>
                <a:cs typeface="B Bardiya" pitchFamily="2" charset="-78"/>
              </a:rPr>
              <a:t>محرک اصلی استفاده از این طرح : ناهماهنگی بافت های قدیمی شهرها برای پذیرفتن شرایط جدید زیست </a:t>
            </a:r>
          </a:p>
          <a:p>
            <a:pPr marL="316531" marR="831187" indent="-316531" algn="just">
              <a:lnSpc>
                <a:spcPct val="150000"/>
              </a:lnSpc>
              <a:spcAft>
                <a:spcPts val="554"/>
              </a:spcAft>
              <a:buFont typeface="Wingdings" pitchFamily="2" charset="2"/>
              <a:buChar char="v"/>
              <a:tabLst>
                <a:tab pos="588513" algn="l"/>
                <a:tab pos="422041" algn="l"/>
              </a:tabLst>
            </a:pPr>
            <a:r>
              <a:rPr lang="fa-IR" sz="1292" b="1" dirty="0">
                <a:solidFill>
                  <a:srgbClr val="5F5F5F">
                    <a:lumMod val="50000"/>
                  </a:srgbClr>
                </a:solidFill>
                <a:effectLst>
                  <a:outerShdw blurRad="38100" dist="38100" dir="2700000" algn="tl">
                    <a:srgbClr val="000000">
                      <a:alpha val="43137"/>
                    </a:srgbClr>
                  </a:outerShdw>
                </a:effectLst>
                <a:latin typeface="Times New Roman"/>
                <a:ea typeface="Times New Roman"/>
                <a:cs typeface="B Bardiya" pitchFamily="2" charset="-78"/>
              </a:rPr>
              <a:t>منشا نوگرایانه و وابستگی اندک به گذشته</a:t>
            </a:r>
          </a:p>
          <a:p>
            <a:pPr marL="316531" marR="831187" indent="-316531" algn="just">
              <a:lnSpc>
                <a:spcPct val="150000"/>
              </a:lnSpc>
              <a:spcAft>
                <a:spcPts val="554"/>
              </a:spcAft>
              <a:buFont typeface="Wingdings" pitchFamily="2" charset="2"/>
              <a:buChar char="v"/>
              <a:tabLst>
                <a:tab pos="588513" algn="l"/>
                <a:tab pos="422041" algn="l"/>
              </a:tabLst>
            </a:pPr>
            <a:r>
              <a:rPr lang="fa-IR" sz="1292" b="1" dirty="0">
                <a:solidFill>
                  <a:srgbClr val="5F5F5F">
                    <a:lumMod val="50000"/>
                  </a:srgbClr>
                </a:solidFill>
                <a:effectLst>
                  <a:outerShdw blurRad="38100" dist="38100" dir="2700000" algn="tl">
                    <a:srgbClr val="000000">
                      <a:alpha val="43137"/>
                    </a:srgbClr>
                  </a:outerShdw>
                </a:effectLst>
                <a:latin typeface="Times New Roman"/>
                <a:ea typeface="Times New Roman"/>
                <a:cs typeface="B Bardiya" pitchFamily="2" charset="-78"/>
              </a:rPr>
              <a:t>نوع مداخله : بازسازی سازمان فضایی و ایجاد سازمانی کاملا متفاوت با گذشته ( تخریب و بازسازی )</a:t>
            </a:r>
          </a:p>
          <a:p>
            <a:pPr marL="316531" marR="831187" indent="-316531" algn="just">
              <a:lnSpc>
                <a:spcPct val="150000"/>
              </a:lnSpc>
              <a:spcAft>
                <a:spcPts val="554"/>
              </a:spcAft>
              <a:buFont typeface="Wingdings" pitchFamily="2" charset="2"/>
              <a:buChar char="v"/>
              <a:tabLst>
                <a:tab pos="588513" algn="l"/>
                <a:tab pos="422041" algn="l"/>
              </a:tabLst>
            </a:pPr>
            <a:r>
              <a:rPr lang="fa-IR" sz="1292" b="1" dirty="0">
                <a:solidFill>
                  <a:srgbClr val="5F5F5F">
                    <a:lumMod val="50000"/>
                  </a:srgbClr>
                </a:solidFill>
                <a:effectLst>
                  <a:outerShdw blurRad="38100" dist="38100" dir="2700000" algn="tl">
                    <a:srgbClr val="000000">
                      <a:alpha val="43137"/>
                    </a:srgbClr>
                  </a:outerShdw>
                </a:effectLst>
                <a:latin typeface="Times New Roman"/>
                <a:ea typeface="Times New Roman"/>
                <a:cs typeface="B Bardiya" pitchFamily="2" charset="-78"/>
              </a:rPr>
              <a:t>نمونه استفاده : اقدامات هوسمان در پاریس – اروپای شرقی – کشورهای توسعه یافته</a:t>
            </a:r>
          </a:p>
        </p:txBody>
      </p:sp>
      <p:sp>
        <p:nvSpPr>
          <p:cNvPr id="264" name="Rectangle 263"/>
          <p:cNvSpPr/>
          <p:nvPr/>
        </p:nvSpPr>
        <p:spPr>
          <a:xfrm>
            <a:off x="4545411" y="857232"/>
            <a:ext cx="2906565" cy="490134"/>
          </a:xfrm>
          <a:prstGeom prst="rect">
            <a:avLst/>
          </a:prstGeom>
        </p:spPr>
        <p:txBody>
          <a:bodyPr wrap="none">
            <a:spAutoFit/>
          </a:bodyPr>
          <a:lstStyle/>
          <a:p>
            <a:r>
              <a:rPr lang="fa-IR" sz="2585" b="1" dirty="0">
                <a:ln w="12700">
                  <a:solidFill>
                    <a:srgbClr val="000000">
                      <a:satMod val="155000"/>
                    </a:srgbClr>
                  </a:solidFill>
                  <a:prstDash val="solid"/>
                </a:ln>
                <a:blipFill>
                  <a:blip r:embed="rId6"/>
                  <a:tile tx="0" ty="0" sx="100000" sy="100000" flip="none" algn="tl"/>
                </a:blipFill>
                <a:effectLst>
                  <a:outerShdw blurRad="41275" dist="20320" dir="1800000" algn="tl" rotWithShape="0">
                    <a:srgbClr val="000000">
                      <a:alpha val="40000"/>
                    </a:srgbClr>
                  </a:outerShdw>
                  <a:reflection blurRad="6350" stA="60000" endA="900" endPos="60000" dist="29997" dir="5400000" sy="-100000" algn="bl" rotWithShape="0"/>
                </a:effectLst>
                <a:cs typeface="B Aria" pitchFamily="2" charset="-78"/>
              </a:rPr>
              <a:t>روش حفاظتی – بهداشتی</a:t>
            </a:r>
          </a:p>
        </p:txBody>
      </p:sp>
    </p:spTree>
    <p:extLst>
      <p:ext uri="{BB962C8B-B14F-4D97-AF65-F5344CB8AC3E}">
        <p14:creationId xmlns:p14="http://schemas.microsoft.com/office/powerpoint/2010/main" val="3191188652"/>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66"/>
          <p:cNvGrpSpPr/>
          <p:nvPr/>
        </p:nvGrpSpPr>
        <p:grpSpPr>
          <a:xfrm>
            <a:off x="0" y="263769"/>
            <a:ext cx="9144000" cy="6327790"/>
            <a:chOff x="0" y="0"/>
            <a:chExt cx="9144000" cy="6855106"/>
          </a:xfrm>
        </p:grpSpPr>
        <p:pic>
          <p:nvPicPr>
            <p:cNvPr id="3" name="Picture 2" descr="E:\baft farsoode\ax\pic\bird%20view.jpg"/>
            <p:cNvPicPr>
              <a:picLocks noChangeAspect="1" noChangeArrowheads="1"/>
            </p:cNvPicPr>
            <p:nvPr/>
          </p:nvPicPr>
          <p:blipFill>
            <a:blip r:embed="rId2">
              <a:clrChange>
                <a:clrFrom>
                  <a:srgbClr val="000000"/>
                </a:clrFrom>
                <a:clrTo>
                  <a:srgbClr val="000000">
                    <a:alpha val="0"/>
                  </a:srgbClr>
                </a:clrTo>
              </a:clrChange>
              <a:duotone>
                <a:schemeClr val="accent6">
                  <a:shade val="45000"/>
                  <a:satMod val="135000"/>
                </a:schemeClr>
                <a:prstClr val="white"/>
              </a:duotone>
              <a:lum bright="20000" contrast="-75000"/>
            </a:blip>
            <a:srcRect/>
            <a:stretch>
              <a:fillRect/>
            </a:stretch>
          </p:blipFill>
          <p:spPr bwMode="auto">
            <a:xfrm>
              <a:off x="0" y="2694698"/>
              <a:ext cx="9144000" cy="4160408"/>
            </a:xfrm>
            <a:prstGeom prst="rect">
              <a:avLst/>
            </a:prstGeom>
            <a:ln>
              <a:noFill/>
            </a:ln>
            <a:effectLst>
              <a:outerShdw blurRad="50800" dist="50800" dir="2700000" algn="tl" rotWithShape="0">
                <a:schemeClr val="tx1">
                  <a:alpha val="40000"/>
                </a:schemeClr>
              </a:outerShdw>
            </a:effectLst>
          </p:spPr>
        </p:pic>
        <p:grpSp>
          <p:nvGrpSpPr>
            <p:cNvPr id="4" name="Group 259"/>
            <p:cNvGrpSpPr/>
            <p:nvPr/>
          </p:nvGrpSpPr>
          <p:grpSpPr>
            <a:xfrm flipV="1">
              <a:off x="271048" y="857232"/>
              <a:ext cx="5944026" cy="4143404"/>
              <a:chOff x="-236" y="1676402"/>
              <a:chExt cx="5944026" cy="5181601"/>
            </a:xfrm>
          </p:grpSpPr>
          <p:sp>
            <p:nvSpPr>
              <p:cNvPr id="250" name="Rectangle 25"/>
              <p:cNvSpPr>
                <a:spLocks noChangeArrowheads="1"/>
              </p:cNvSpPr>
              <p:nvPr/>
            </p:nvSpPr>
            <p:spPr bwMode="auto">
              <a:xfrm>
                <a:off x="329988" y="4038602"/>
                <a:ext cx="165112" cy="2667001"/>
              </a:xfrm>
              <a:prstGeom prst="rect">
                <a:avLst/>
              </a:prstGeom>
              <a:gradFill rotWithShape="1">
                <a:gsLst>
                  <a:gs pos="0">
                    <a:schemeClr val="bg1">
                      <a:lumMod val="65000"/>
                    </a:schemeClr>
                  </a:gs>
                  <a:gs pos="100000">
                    <a:srgbClr val="FFFFCC"/>
                  </a:gs>
                </a:gsLst>
                <a:lin ang="5400000" scaled="1"/>
              </a:gradFill>
              <a:ln w="9525">
                <a:noFill/>
                <a:miter lim="800000"/>
                <a:headEnd/>
                <a:tailEnd/>
              </a:ln>
              <a:effectLst/>
            </p:spPr>
            <p:txBody>
              <a:bodyPr wrap="none" anchor="ctr"/>
              <a:lstStyle/>
              <a:p>
                <a:pPr>
                  <a:defRPr/>
                </a:pPr>
                <a:endParaRPr lang="fa-IR" sz="1662" kern="0">
                  <a:solidFill>
                    <a:sysClr val="windowText" lastClr="000000"/>
                  </a:solidFill>
                </a:endParaRPr>
              </a:p>
            </p:txBody>
          </p:sp>
          <p:sp>
            <p:nvSpPr>
              <p:cNvPr id="251" name="Rectangle 26"/>
              <p:cNvSpPr>
                <a:spLocks noChangeArrowheads="1"/>
              </p:cNvSpPr>
              <p:nvPr/>
            </p:nvSpPr>
            <p:spPr bwMode="auto">
              <a:xfrm>
                <a:off x="164876" y="6400803"/>
                <a:ext cx="3219681" cy="152400"/>
              </a:xfrm>
              <a:prstGeom prst="rect">
                <a:avLst/>
              </a:prstGeom>
              <a:gradFill rotWithShape="1">
                <a:gsLst>
                  <a:gs pos="0">
                    <a:srgbClr val="FFFFCC"/>
                  </a:gs>
                  <a:gs pos="100000">
                    <a:srgbClr val="FFFFCC">
                      <a:gamma/>
                      <a:shade val="46275"/>
                      <a:invGamma/>
                    </a:srgbClr>
                  </a:gs>
                </a:gsLst>
                <a:lin ang="0" scaled="1"/>
              </a:gradFill>
              <a:ln w="9525">
                <a:noFill/>
                <a:miter lim="800000"/>
                <a:headEnd/>
                <a:tailEnd/>
              </a:ln>
              <a:effectLst/>
            </p:spPr>
            <p:txBody>
              <a:bodyPr wrap="none" anchor="ctr"/>
              <a:lstStyle/>
              <a:p>
                <a:pPr>
                  <a:defRPr/>
                </a:pPr>
                <a:endParaRPr lang="fa-IR" sz="1662" kern="0">
                  <a:solidFill>
                    <a:sysClr val="windowText" lastClr="000000"/>
                  </a:solidFill>
                </a:endParaRPr>
              </a:p>
            </p:txBody>
          </p:sp>
          <p:sp>
            <p:nvSpPr>
              <p:cNvPr id="252" name="Rectangle 27"/>
              <p:cNvSpPr>
                <a:spLocks noChangeArrowheads="1"/>
              </p:cNvSpPr>
              <p:nvPr/>
            </p:nvSpPr>
            <p:spPr bwMode="auto">
              <a:xfrm>
                <a:off x="495100" y="5791203"/>
                <a:ext cx="82556" cy="609600"/>
              </a:xfrm>
              <a:prstGeom prst="rect">
                <a:avLst/>
              </a:prstGeom>
              <a:solidFill>
                <a:srgbClr val="CC9900"/>
              </a:solidFill>
              <a:ln w="9525">
                <a:noFill/>
                <a:miter lim="800000"/>
                <a:headEnd/>
                <a:tailEnd/>
              </a:ln>
              <a:effectLst/>
            </p:spPr>
            <p:txBody>
              <a:bodyPr wrap="none" anchor="ctr"/>
              <a:lstStyle/>
              <a:p>
                <a:pPr>
                  <a:defRPr/>
                </a:pPr>
                <a:endParaRPr lang="fa-IR" sz="1662" kern="0">
                  <a:solidFill>
                    <a:sysClr val="windowText" lastClr="000000"/>
                  </a:solidFill>
                </a:endParaRPr>
              </a:p>
            </p:txBody>
          </p:sp>
          <p:sp>
            <p:nvSpPr>
              <p:cNvPr id="253" name="Rectangle 28"/>
              <p:cNvSpPr>
                <a:spLocks noChangeArrowheads="1"/>
              </p:cNvSpPr>
              <p:nvPr/>
            </p:nvSpPr>
            <p:spPr bwMode="auto">
              <a:xfrm rot="5400000">
                <a:off x="828501" y="6073757"/>
                <a:ext cx="76200" cy="577891"/>
              </a:xfrm>
              <a:prstGeom prst="rect">
                <a:avLst/>
              </a:prstGeom>
              <a:solidFill>
                <a:srgbClr val="CC9900"/>
              </a:solidFill>
              <a:ln w="9525">
                <a:noFill/>
                <a:miter lim="800000"/>
                <a:headEnd/>
                <a:tailEnd/>
              </a:ln>
              <a:effectLst/>
            </p:spPr>
            <p:txBody>
              <a:bodyPr wrap="none" anchor="ctr"/>
              <a:lstStyle/>
              <a:p>
                <a:pPr>
                  <a:defRPr/>
                </a:pPr>
                <a:endParaRPr lang="fa-IR" sz="1662" kern="0">
                  <a:solidFill>
                    <a:sysClr val="windowText" lastClr="000000"/>
                  </a:solidFill>
                </a:endParaRPr>
              </a:p>
            </p:txBody>
          </p:sp>
          <p:sp>
            <p:nvSpPr>
              <p:cNvPr id="254" name="Line 29"/>
              <p:cNvSpPr>
                <a:spLocks noChangeShapeType="1"/>
              </p:cNvSpPr>
              <p:nvPr/>
            </p:nvSpPr>
            <p:spPr bwMode="auto">
              <a:xfrm>
                <a:off x="3384557" y="6477003"/>
                <a:ext cx="1568562" cy="0"/>
              </a:xfrm>
              <a:prstGeom prst="line">
                <a:avLst/>
              </a:prstGeom>
              <a:ln w="12700">
                <a:prstDash val="sysDot"/>
                <a:headEnd/>
                <a:tailEnd/>
              </a:ln>
            </p:spPr>
            <p:style>
              <a:lnRef idx="1">
                <a:schemeClr val="dk1"/>
              </a:lnRef>
              <a:fillRef idx="0">
                <a:schemeClr val="dk1"/>
              </a:fillRef>
              <a:effectRef idx="0">
                <a:schemeClr val="dk1"/>
              </a:effectRef>
              <a:fontRef idx="minor">
                <a:schemeClr val="tx1"/>
              </a:fontRef>
            </p:style>
            <p:txBody>
              <a:bodyPr/>
              <a:lstStyle/>
              <a:p>
                <a:pPr>
                  <a:defRPr/>
                </a:pPr>
                <a:endParaRPr lang="fa-IR" sz="1662" kern="0">
                  <a:solidFill>
                    <a:sysClr val="windowText" lastClr="000000"/>
                  </a:solidFill>
                </a:endParaRPr>
              </a:p>
            </p:txBody>
          </p:sp>
          <p:sp>
            <p:nvSpPr>
              <p:cNvPr id="255" name="Line 30"/>
              <p:cNvSpPr>
                <a:spLocks noChangeShapeType="1"/>
              </p:cNvSpPr>
              <p:nvPr/>
            </p:nvSpPr>
            <p:spPr bwMode="auto">
              <a:xfrm>
                <a:off x="3384557" y="6553203"/>
                <a:ext cx="2559233" cy="0"/>
              </a:xfrm>
              <a:prstGeom prst="line">
                <a:avLst/>
              </a:prstGeom>
              <a:ln w="19050">
                <a:prstDash val="sysDot"/>
                <a:headEnd/>
                <a:tailEnd/>
              </a:ln>
            </p:spPr>
            <p:style>
              <a:lnRef idx="1">
                <a:schemeClr val="accent1"/>
              </a:lnRef>
              <a:fillRef idx="0">
                <a:schemeClr val="accent1"/>
              </a:fillRef>
              <a:effectRef idx="0">
                <a:schemeClr val="accent1"/>
              </a:effectRef>
              <a:fontRef idx="minor">
                <a:schemeClr val="tx1"/>
              </a:fontRef>
            </p:style>
            <p:txBody>
              <a:bodyPr/>
              <a:lstStyle/>
              <a:p>
                <a:pPr>
                  <a:defRPr/>
                </a:pPr>
                <a:endParaRPr lang="fa-IR" sz="1662" kern="0">
                  <a:solidFill>
                    <a:sysClr val="windowText" lastClr="000000"/>
                  </a:solidFill>
                </a:endParaRPr>
              </a:p>
            </p:txBody>
          </p:sp>
          <p:sp>
            <p:nvSpPr>
              <p:cNvPr id="256" name="Line 32"/>
              <p:cNvSpPr>
                <a:spLocks noChangeShapeType="1"/>
              </p:cNvSpPr>
              <p:nvPr/>
            </p:nvSpPr>
            <p:spPr bwMode="auto">
              <a:xfrm flipH="1">
                <a:off x="-236" y="6477003"/>
                <a:ext cx="3384793" cy="0"/>
              </a:xfrm>
              <a:prstGeom prst="line">
                <a:avLst/>
              </a:prstGeom>
              <a:noFill/>
              <a:ln w="22225">
                <a:solidFill>
                  <a:srgbClr val="9383B3"/>
                </a:solidFill>
                <a:prstDash val="sysDot"/>
                <a:round/>
                <a:headEnd/>
                <a:tailEnd/>
              </a:ln>
              <a:effectLst/>
            </p:spPr>
            <p:txBody>
              <a:bodyPr/>
              <a:lstStyle/>
              <a:p>
                <a:pPr>
                  <a:defRPr/>
                </a:pPr>
                <a:endParaRPr lang="fa-IR" sz="1662" kern="0">
                  <a:solidFill>
                    <a:sysClr val="windowText" lastClr="000000"/>
                  </a:solidFill>
                </a:endParaRPr>
              </a:p>
            </p:txBody>
          </p:sp>
          <p:sp>
            <p:nvSpPr>
              <p:cNvPr id="257" name="Line 33"/>
              <p:cNvSpPr>
                <a:spLocks noChangeShapeType="1"/>
              </p:cNvSpPr>
              <p:nvPr/>
            </p:nvSpPr>
            <p:spPr bwMode="auto">
              <a:xfrm flipV="1">
                <a:off x="412544" y="4038602"/>
                <a:ext cx="0" cy="2819401"/>
              </a:xfrm>
              <a:prstGeom prst="line">
                <a:avLst/>
              </a:prstGeom>
              <a:noFill/>
              <a:ln w="22225">
                <a:solidFill>
                  <a:srgbClr val="9383B3"/>
                </a:solidFill>
                <a:prstDash val="sysDot"/>
                <a:round/>
                <a:headEnd/>
                <a:tailEnd/>
              </a:ln>
              <a:effectLst/>
            </p:spPr>
            <p:txBody>
              <a:bodyPr/>
              <a:lstStyle/>
              <a:p>
                <a:pPr>
                  <a:defRPr/>
                </a:pPr>
                <a:endParaRPr lang="fa-IR" sz="1662" kern="0">
                  <a:solidFill>
                    <a:sysClr val="windowText" lastClr="000000"/>
                  </a:solidFill>
                </a:endParaRPr>
              </a:p>
            </p:txBody>
          </p:sp>
          <p:sp>
            <p:nvSpPr>
              <p:cNvPr id="258" name="Line 34"/>
              <p:cNvSpPr>
                <a:spLocks noChangeShapeType="1"/>
              </p:cNvSpPr>
              <p:nvPr/>
            </p:nvSpPr>
            <p:spPr bwMode="auto">
              <a:xfrm flipV="1">
                <a:off x="412544" y="2362202"/>
                <a:ext cx="0" cy="1676400"/>
              </a:xfrm>
              <a:prstGeom prst="line">
                <a:avLst/>
              </a:prstGeom>
              <a:ln w="12700">
                <a:prstDash val="sysDot"/>
                <a:headEnd/>
                <a:tailEnd/>
              </a:ln>
            </p:spPr>
            <p:style>
              <a:lnRef idx="1">
                <a:schemeClr val="dk1"/>
              </a:lnRef>
              <a:fillRef idx="0">
                <a:schemeClr val="dk1"/>
              </a:fillRef>
              <a:effectRef idx="0">
                <a:schemeClr val="dk1"/>
              </a:effectRef>
              <a:fontRef idx="minor">
                <a:schemeClr val="tx1"/>
              </a:fontRef>
            </p:style>
            <p:txBody>
              <a:bodyPr/>
              <a:lstStyle/>
              <a:p>
                <a:pPr>
                  <a:defRPr/>
                </a:pPr>
                <a:endParaRPr lang="fa-IR" sz="1662" kern="0">
                  <a:solidFill>
                    <a:sysClr val="windowText" lastClr="000000"/>
                  </a:solidFill>
                </a:endParaRPr>
              </a:p>
            </p:txBody>
          </p:sp>
          <p:sp>
            <p:nvSpPr>
              <p:cNvPr id="259" name="Line 35"/>
              <p:cNvSpPr>
                <a:spLocks noChangeShapeType="1"/>
              </p:cNvSpPr>
              <p:nvPr/>
            </p:nvSpPr>
            <p:spPr bwMode="auto">
              <a:xfrm flipV="1">
                <a:off x="329988" y="1676402"/>
                <a:ext cx="0" cy="2362200"/>
              </a:xfrm>
              <a:prstGeom prst="line">
                <a:avLst/>
              </a:prstGeom>
              <a:ln w="19050">
                <a:prstDash val="sysDot"/>
                <a:headEnd/>
                <a:tailEnd/>
              </a:ln>
            </p:spPr>
            <p:style>
              <a:lnRef idx="1">
                <a:schemeClr val="accent1"/>
              </a:lnRef>
              <a:fillRef idx="0">
                <a:schemeClr val="accent1"/>
              </a:fillRef>
              <a:effectRef idx="0">
                <a:schemeClr val="accent1"/>
              </a:effectRef>
              <a:fontRef idx="minor">
                <a:schemeClr val="tx1"/>
              </a:fontRef>
            </p:style>
            <p:txBody>
              <a:bodyPr/>
              <a:lstStyle/>
              <a:p>
                <a:pPr>
                  <a:defRPr/>
                </a:pPr>
                <a:endParaRPr lang="fa-IR" sz="1662" kern="0">
                  <a:solidFill>
                    <a:sysClr val="windowText" lastClr="000000"/>
                  </a:solidFill>
                </a:endParaRPr>
              </a:p>
            </p:txBody>
          </p:sp>
        </p:grpSp>
        <p:grpSp>
          <p:nvGrpSpPr>
            <p:cNvPr id="5" name="Group 15"/>
            <p:cNvGrpSpPr/>
            <p:nvPr/>
          </p:nvGrpSpPr>
          <p:grpSpPr>
            <a:xfrm>
              <a:off x="67432" y="538679"/>
              <a:ext cx="5218950" cy="3318948"/>
              <a:chOff x="73051" y="538679"/>
              <a:chExt cx="5653862" cy="3318948"/>
            </a:xfrm>
          </p:grpSpPr>
          <p:sp>
            <p:nvSpPr>
              <p:cNvPr id="7" name="Rectangle 6"/>
              <p:cNvSpPr/>
              <p:nvPr/>
            </p:nvSpPr>
            <p:spPr>
              <a:xfrm>
                <a:off x="1824455" y="538679"/>
                <a:ext cx="3902458" cy="407750"/>
              </a:xfrm>
              <a:prstGeom prst="rect">
                <a:avLst/>
              </a:prstGeom>
            </p:spPr>
            <p:txBody>
              <a:bodyPr wrap="none">
                <a:spAutoFit/>
              </a:bodyPr>
              <a:lstStyle/>
              <a:p>
                <a:pPr>
                  <a:defRPr/>
                </a:pPr>
                <a:r>
                  <a:rPr lang="en-US" sz="1846" b="1" kern="0" dirty="0">
                    <a:ln w="10541" cmpd="sng">
                      <a:solidFill>
                        <a:srgbClr val="EAEAEA">
                          <a:shade val="88000"/>
                          <a:satMod val="110000"/>
                        </a:srgbClr>
                      </a:solidFill>
                      <a:prstDash val="solid"/>
                    </a:ln>
                    <a:gradFill>
                      <a:gsLst>
                        <a:gs pos="0">
                          <a:srgbClr val="EAEAEA">
                            <a:tint val="40000"/>
                            <a:satMod val="250000"/>
                          </a:srgbClr>
                        </a:gs>
                        <a:gs pos="9000">
                          <a:srgbClr val="EAEAEA">
                            <a:tint val="52000"/>
                            <a:satMod val="300000"/>
                          </a:srgbClr>
                        </a:gs>
                        <a:gs pos="50000">
                          <a:srgbClr val="EAEAEA">
                            <a:shade val="20000"/>
                            <a:satMod val="300000"/>
                          </a:srgbClr>
                        </a:gs>
                        <a:gs pos="79000">
                          <a:srgbClr val="EAEAEA">
                            <a:tint val="52000"/>
                            <a:satMod val="300000"/>
                          </a:srgbClr>
                        </a:gs>
                        <a:gs pos="100000">
                          <a:srgbClr val="EAEAEA">
                            <a:tint val="40000"/>
                            <a:satMod val="250000"/>
                          </a:srgbClr>
                        </a:gs>
                      </a:gsLst>
                      <a:lin ang="5400000"/>
                    </a:gradFill>
                    <a:latin typeface="BankGothic Lt BT" pitchFamily="34" charset="0"/>
                  </a:rPr>
                  <a:t>(</a:t>
                </a:r>
                <a:r>
                  <a:rPr lang="en-US" sz="1846" b="1" kern="0" dirty="0" err="1">
                    <a:ln w="10541" cmpd="sng">
                      <a:solidFill>
                        <a:srgbClr val="EAEAEA">
                          <a:shade val="88000"/>
                          <a:satMod val="110000"/>
                        </a:srgbClr>
                      </a:solidFill>
                      <a:prstDash val="solid"/>
                    </a:ln>
                    <a:gradFill>
                      <a:gsLst>
                        <a:gs pos="0">
                          <a:srgbClr val="EAEAEA">
                            <a:tint val="40000"/>
                            <a:satMod val="250000"/>
                          </a:srgbClr>
                        </a:gs>
                        <a:gs pos="9000">
                          <a:srgbClr val="EAEAEA">
                            <a:tint val="52000"/>
                            <a:satMod val="300000"/>
                          </a:srgbClr>
                        </a:gs>
                        <a:gs pos="50000">
                          <a:srgbClr val="EAEAEA">
                            <a:shade val="20000"/>
                            <a:satMod val="300000"/>
                          </a:srgbClr>
                        </a:gs>
                        <a:gs pos="79000">
                          <a:srgbClr val="EAEAEA">
                            <a:tint val="52000"/>
                            <a:satMod val="300000"/>
                          </a:srgbClr>
                        </a:gs>
                        <a:gs pos="100000">
                          <a:srgbClr val="EAEAEA">
                            <a:tint val="40000"/>
                            <a:satMod val="250000"/>
                          </a:srgbClr>
                        </a:gs>
                      </a:gsLst>
                      <a:lin ang="5400000"/>
                    </a:gradFill>
                    <a:latin typeface="BankGothic Lt BT" pitchFamily="34" charset="0"/>
                  </a:rPr>
                  <a:t>beinolharamein</a:t>
                </a:r>
                <a:r>
                  <a:rPr lang="en-US" sz="1846" b="1" kern="0" dirty="0">
                    <a:ln w="10541" cmpd="sng">
                      <a:solidFill>
                        <a:srgbClr val="EAEAEA">
                          <a:shade val="88000"/>
                          <a:satMod val="110000"/>
                        </a:srgbClr>
                      </a:solidFill>
                      <a:prstDash val="solid"/>
                    </a:ln>
                    <a:gradFill>
                      <a:gsLst>
                        <a:gs pos="0">
                          <a:srgbClr val="EAEAEA">
                            <a:tint val="40000"/>
                            <a:satMod val="250000"/>
                          </a:srgbClr>
                        </a:gs>
                        <a:gs pos="9000">
                          <a:srgbClr val="EAEAEA">
                            <a:tint val="52000"/>
                            <a:satMod val="300000"/>
                          </a:srgbClr>
                        </a:gs>
                        <a:gs pos="50000">
                          <a:srgbClr val="EAEAEA">
                            <a:shade val="20000"/>
                            <a:satMod val="300000"/>
                          </a:srgbClr>
                        </a:gs>
                        <a:gs pos="79000">
                          <a:srgbClr val="EAEAEA">
                            <a:tint val="52000"/>
                            <a:satMod val="300000"/>
                          </a:srgbClr>
                        </a:gs>
                        <a:gs pos="100000">
                          <a:srgbClr val="EAEAEA">
                            <a:tint val="40000"/>
                            <a:satMod val="250000"/>
                          </a:srgbClr>
                        </a:gs>
                      </a:gsLst>
                      <a:lin ang="5400000"/>
                    </a:gradFill>
                    <a:latin typeface="BankGothic Lt BT" pitchFamily="34" charset="0"/>
                  </a:rPr>
                  <a:t> of shiraz)</a:t>
                </a:r>
                <a:endParaRPr lang="fa-IR" sz="1846" b="1" kern="0" dirty="0">
                  <a:ln w="10541" cmpd="sng">
                    <a:solidFill>
                      <a:srgbClr val="EAEAEA">
                        <a:shade val="88000"/>
                        <a:satMod val="110000"/>
                      </a:srgbClr>
                    </a:solidFill>
                    <a:prstDash val="solid"/>
                  </a:ln>
                  <a:gradFill>
                    <a:gsLst>
                      <a:gs pos="0">
                        <a:srgbClr val="EAEAEA">
                          <a:tint val="40000"/>
                          <a:satMod val="250000"/>
                        </a:srgbClr>
                      </a:gs>
                      <a:gs pos="9000">
                        <a:srgbClr val="EAEAEA">
                          <a:tint val="52000"/>
                          <a:satMod val="300000"/>
                        </a:srgbClr>
                      </a:gs>
                      <a:gs pos="50000">
                        <a:srgbClr val="EAEAEA">
                          <a:shade val="20000"/>
                          <a:satMod val="300000"/>
                        </a:srgbClr>
                      </a:gs>
                      <a:gs pos="79000">
                        <a:srgbClr val="EAEAEA">
                          <a:tint val="52000"/>
                          <a:satMod val="300000"/>
                        </a:srgbClr>
                      </a:gs>
                      <a:gs pos="100000">
                        <a:srgbClr val="EAEAEA">
                          <a:tint val="40000"/>
                          <a:satMod val="250000"/>
                        </a:srgbClr>
                      </a:gs>
                    </a:gsLst>
                    <a:lin ang="5400000"/>
                  </a:gradFill>
                  <a:latin typeface="BankGothic Lt BT" pitchFamily="34" charset="0"/>
                </a:endParaRPr>
              </a:p>
            </p:txBody>
          </p:sp>
          <p:sp>
            <p:nvSpPr>
              <p:cNvPr id="8" name="Rectangle 7"/>
              <p:cNvSpPr/>
              <p:nvPr/>
            </p:nvSpPr>
            <p:spPr>
              <a:xfrm rot="16200000">
                <a:off x="-1131431" y="2276027"/>
                <a:ext cx="2786082" cy="377118"/>
              </a:xfrm>
              <a:prstGeom prst="rect">
                <a:avLst/>
              </a:prstGeom>
            </p:spPr>
            <p:txBody>
              <a:bodyPr wrap="square">
                <a:spAutoFit/>
                <a:scene3d>
                  <a:camera prst="orthographicFront"/>
                  <a:lightRig rig="glow" dir="tl">
                    <a:rot lat="0" lon="0" rev="5400000"/>
                  </a:lightRig>
                </a:scene3d>
                <a:sp3d contourW="12700">
                  <a:bevelT w="25400" h="25400"/>
                  <a:contourClr>
                    <a:schemeClr val="accent6">
                      <a:shade val="73000"/>
                    </a:schemeClr>
                  </a:contourClr>
                </a:sp3d>
              </a:bodyPr>
              <a:lstStyle/>
              <a:p>
                <a:pPr algn="ctr"/>
                <a:r>
                  <a:rPr lang="fa-IR" sz="1662" b="1" dirty="0">
                    <a:ln w="11430"/>
                    <a:gradFill>
                      <a:gsLst>
                        <a:gs pos="0">
                          <a:srgbClr val="555555">
                            <a:tint val="90000"/>
                            <a:satMod val="120000"/>
                          </a:srgbClr>
                        </a:gs>
                        <a:gs pos="25000">
                          <a:srgbClr val="555555">
                            <a:tint val="93000"/>
                            <a:satMod val="120000"/>
                          </a:srgbClr>
                        </a:gs>
                        <a:gs pos="50000">
                          <a:srgbClr val="555555">
                            <a:shade val="89000"/>
                            <a:satMod val="110000"/>
                          </a:srgbClr>
                        </a:gs>
                        <a:gs pos="75000">
                          <a:srgbClr val="555555">
                            <a:tint val="93000"/>
                            <a:satMod val="120000"/>
                          </a:srgbClr>
                        </a:gs>
                        <a:gs pos="100000">
                          <a:srgbClr val="555555">
                            <a:tint val="90000"/>
                            <a:satMod val="120000"/>
                          </a:srgbClr>
                        </a:gs>
                      </a:gsLst>
                      <a:lin ang="5400000"/>
                    </a:gradFill>
                    <a:effectLst>
                      <a:outerShdw blurRad="80000" dist="40000" dir="5040000" algn="tl">
                        <a:srgbClr val="000000">
                          <a:alpha val="30000"/>
                        </a:srgbClr>
                      </a:outerShdw>
                    </a:effectLst>
                    <a:cs typeface="B Kamran" pitchFamily="2" charset="-78"/>
                  </a:rPr>
                  <a:t>بین الحرمین شیراز</a:t>
                </a:r>
              </a:p>
            </p:txBody>
          </p:sp>
        </p:grpSp>
        <p:pic>
          <p:nvPicPr>
            <p:cNvPr id="235" name="Picture 6" descr="شاهچراغ؛ شیراز؛ عکس از آنوبانینی">
              <a:hlinkClick r:id="rId3"/>
            </p:cNvPr>
            <p:cNvPicPr>
              <a:picLocks noChangeAspect="1" noChangeArrowheads="1"/>
            </p:cNvPicPr>
            <p:nvPr/>
          </p:nvPicPr>
          <p:blipFill>
            <a:blip r:embed="rId4">
              <a:clrChange>
                <a:clrFrom>
                  <a:srgbClr val="03030F"/>
                </a:clrFrom>
                <a:clrTo>
                  <a:srgbClr val="03030F">
                    <a:alpha val="0"/>
                  </a:srgbClr>
                </a:clrTo>
              </a:clrChange>
            </a:blip>
            <a:srcRect/>
            <a:stretch>
              <a:fillRect/>
            </a:stretch>
          </p:blipFill>
          <p:spPr bwMode="auto">
            <a:xfrm>
              <a:off x="7212343" y="285728"/>
              <a:ext cx="1931657" cy="1191187"/>
            </a:xfrm>
            <a:prstGeom prst="rect">
              <a:avLst/>
            </a:prstGeom>
            <a:ln>
              <a:noFill/>
            </a:ln>
            <a:effectLst>
              <a:outerShdw blurRad="50800" dist="38100" dir="2700000" algn="tl" rotWithShape="0">
                <a:prstClr val="black">
                  <a:alpha val="40000"/>
                </a:prstClr>
              </a:outerShdw>
              <a:softEdge rad="63500"/>
            </a:effectLst>
          </p:spPr>
        </p:pic>
        <p:pic>
          <p:nvPicPr>
            <p:cNvPr id="1028" name="Picture 4" descr="E:\baft farsoode\ax\pic\shahchw.jpg"/>
            <p:cNvPicPr>
              <a:picLocks noChangeAspect="1" noChangeArrowheads="1"/>
            </p:cNvPicPr>
            <p:nvPr/>
          </p:nvPicPr>
          <p:blipFill>
            <a:blip r:embed="rId5" cstate="screen">
              <a:clrChange>
                <a:clrFrom>
                  <a:srgbClr val="BEE2FA"/>
                </a:clrFrom>
                <a:clrTo>
                  <a:srgbClr val="BEE2FA">
                    <a:alpha val="0"/>
                  </a:srgbClr>
                </a:clrTo>
              </a:clrChange>
              <a:extLst>
                <a:ext uri="{28A0092B-C50C-407E-A947-70E740481C1C}">
                  <a14:useLocalDpi xmlns:a14="http://schemas.microsoft.com/office/drawing/2010/main"/>
                </a:ext>
              </a:extLst>
            </a:blip>
            <a:srcRect/>
            <a:stretch>
              <a:fillRect/>
            </a:stretch>
          </p:blipFill>
          <p:spPr bwMode="auto">
            <a:xfrm>
              <a:off x="0" y="0"/>
              <a:ext cx="1813436" cy="1464431"/>
            </a:xfrm>
            <a:prstGeom prst="rect">
              <a:avLst/>
            </a:prstGeom>
            <a:ln>
              <a:noFill/>
            </a:ln>
            <a:effectLst>
              <a:outerShdw blurRad="50800" dist="38100" dir="2700000" algn="tl" rotWithShape="0">
                <a:prstClr val="black">
                  <a:alpha val="40000"/>
                </a:prstClr>
              </a:outerShdw>
              <a:softEdge rad="63500"/>
            </a:effectLst>
          </p:spPr>
        </p:pic>
        <p:cxnSp>
          <p:nvCxnSpPr>
            <p:cNvPr id="263" name="Straight Connector 262"/>
            <p:cNvCxnSpPr/>
            <p:nvPr/>
          </p:nvCxnSpPr>
          <p:spPr bwMode="auto">
            <a:xfrm rot="5400000">
              <a:off x="-1535949" y="4179099"/>
              <a:ext cx="4071966" cy="1588"/>
            </a:xfrm>
            <a:prstGeom prst="line">
              <a:avLst/>
            </a:prstGeom>
            <a:ln cmpd="dbl">
              <a:solidFill>
                <a:srgbClr val="D1D1D1"/>
              </a:solidFill>
              <a:prstDash val="solid"/>
              <a:headEnd type="none" w="sm" len="sm"/>
              <a:tailEnd type="none" w="sm" len="sm"/>
            </a:ln>
          </p:spPr>
          <p:style>
            <a:lnRef idx="3">
              <a:schemeClr val="accent1"/>
            </a:lnRef>
            <a:fillRef idx="0">
              <a:schemeClr val="accent1"/>
            </a:fillRef>
            <a:effectRef idx="2">
              <a:schemeClr val="accent1"/>
            </a:effectRef>
            <a:fontRef idx="minor">
              <a:schemeClr val="tx1"/>
            </a:fontRef>
          </p:style>
        </p:cxnSp>
      </p:grpSp>
      <p:sp>
        <p:nvSpPr>
          <p:cNvPr id="25" name="Rectangle 24"/>
          <p:cNvSpPr/>
          <p:nvPr/>
        </p:nvSpPr>
        <p:spPr bwMode="auto">
          <a:xfrm>
            <a:off x="912177" y="1648545"/>
            <a:ext cx="8143932" cy="4154394"/>
          </a:xfrm>
          <a:prstGeom prst="rect">
            <a:avLst/>
          </a:prstGeom>
          <a:solidFill>
            <a:schemeClr val="accent1">
              <a:alpha val="70000"/>
            </a:schemeClr>
          </a:solidFill>
          <a:ln w="12700" cap="sq" cmpd="sng" algn="ctr">
            <a:noFill/>
            <a:prstDash val="solid"/>
            <a:round/>
            <a:headEnd type="none" w="sm" len="sm"/>
            <a:tailEnd type="none" w="sm" len="sm"/>
          </a:ln>
          <a:effectLst>
            <a:softEdge rad="635000"/>
          </a:effectLst>
        </p:spPr>
        <p:txBody>
          <a:bodyPr vert="horz" wrap="square" lIns="84406" tIns="42203" rIns="84406" bIns="42203" numCol="1" rtlCol="1" anchor="t" anchorCtr="0" compatLnSpc="1">
            <a:prstTxWarp prst="textNoShape">
              <a:avLst/>
            </a:prstTxWarp>
          </a:bodyPr>
          <a:lstStyle/>
          <a:p>
            <a:pPr algn="l" rtl="0" fontAlgn="base">
              <a:spcBef>
                <a:spcPct val="0"/>
              </a:spcBef>
              <a:spcAft>
                <a:spcPct val="0"/>
              </a:spcAft>
            </a:pPr>
            <a:endParaRPr kumimoji="1" lang="fa-IR" sz="2215">
              <a:solidFill>
                <a:srgbClr val="000000"/>
              </a:solidFill>
              <a:latin typeface="Times New Roman" pitchFamily="18" charset="0"/>
            </a:endParaRPr>
          </a:p>
        </p:txBody>
      </p:sp>
      <p:sp>
        <p:nvSpPr>
          <p:cNvPr id="266" name="Rectangle 265"/>
          <p:cNvSpPr/>
          <p:nvPr/>
        </p:nvSpPr>
        <p:spPr bwMode="auto">
          <a:xfrm>
            <a:off x="785786" y="1780431"/>
            <a:ext cx="8143932" cy="1318855"/>
          </a:xfrm>
          <a:prstGeom prst="rect">
            <a:avLst/>
          </a:prstGeom>
          <a:solidFill>
            <a:schemeClr val="accent1">
              <a:alpha val="70000"/>
            </a:schemeClr>
          </a:solidFill>
          <a:ln w="12700" cap="sq" cmpd="sng" algn="ctr">
            <a:noFill/>
            <a:prstDash val="solid"/>
            <a:round/>
            <a:headEnd type="none" w="sm" len="sm"/>
            <a:tailEnd type="none" w="sm" len="sm"/>
          </a:ln>
          <a:effectLst>
            <a:softEdge rad="635000"/>
          </a:effectLst>
        </p:spPr>
        <p:txBody>
          <a:bodyPr vert="horz" wrap="square" lIns="84406" tIns="42203" rIns="84406" bIns="42203" numCol="1" rtlCol="1" anchor="t" anchorCtr="0" compatLnSpc="1">
            <a:prstTxWarp prst="textNoShape">
              <a:avLst/>
            </a:prstTxWarp>
          </a:bodyPr>
          <a:lstStyle/>
          <a:p>
            <a:pPr algn="l" rtl="0" fontAlgn="base">
              <a:spcBef>
                <a:spcPct val="0"/>
              </a:spcBef>
              <a:spcAft>
                <a:spcPct val="0"/>
              </a:spcAft>
            </a:pPr>
            <a:endParaRPr kumimoji="1" lang="fa-IR" sz="2215">
              <a:solidFill>
                <a:srgbClr val="000000"/>
              </a:solidFill>
              <a:latin typeface="Times New Roman" pitchFamily="18" charset="0"/>
            </a:endParaRPr>
          </a:p>
        </p:txBody>
      </p:sp>
      <p:graphicFrame>
        <p:nvGraphicFramePr>
          <p:cNvPr id="27" name="Table 26"/>
          <p:cNvGraphicFramePr>
            <a:graphicFrameLocks noGrp="1"/>
          </p:cNvGraphicFramePr>
          <p:nvPr/>
        </p:nvGraphicFramePr>
        <p:xfrm>
          <a:off x="-17707" y="1582602"/>
          <a:ext cx="9161706" cy="4997952"/>
        </p:xfrm>
        <a:graphic>
          <a:graphicData uri="http://schemas.openxmlformats.org/drawingml/2006/table">
            <a:tbl>
              <a:tblPr firstRow="1" bandRow="1">
                <a:tableStyleId>{08FB837D-C827-4EFA-A057-4D05807E0F7C}</a:tableStyleId>
              </a:tblPr>
              <a:tblGrid>
                <a:gridCol w="723967">
                  <a:extLst>
                    <a:ext uri="{9D8B030D-6E8A-4147-A177-3AD203B41FA5}">
                      <a16:colId xmlns="" xmlns:a16="http://schemas.microsoft.com/office/drawing/2014/main" val="20000"/>
                    </a:ext>
                  </a:extLst>
                </a:gridCol>
                <a:gridCol w="986645">
                  <a:extLst>
                    <a:ext uri="{9D8B030D-6E8A-4147-A177-3AD203B41FA5}">
                      <a16:colId xmlns="" xmlns:a16="http://schemas.microsoft.com/office/drawing/2014/main" val="20001"/>
                    </a:ext>
                  </a:extLst>
                </a:gridCol>
                <a:gridCol w="845696">
                  <a:extLst>
                    <a:ext uri="{9D8B030D-6E8A-4147-A177-3AD203B41FA5}">
                      <a16:colId xmlns="" xmlns:a16="http://schemas.microsoft.com/office/drawing/2014/main" val="20002"/>
                    </a:ext>
                  </a:extLst>
                </a:gridCol>
                <a:gridCol w="986645">
                  <a:extLst>
                    <a:ext uri="{9D8B030D-6E8A-4147-A177-3AD203B41FA5}">
                      <a16:colId xmlns="" xmlns:a16="http://schemas.microsoft.com/office/drawing/2014/main" val="20003"/>
                    </a:ext>
                  </a:extLst>
                </a:gridCol>
                <a:gridCol w="1057121">
                  <a:extLst>
                    <a:ext uri="{9D8B030D-6E8A-4147-A177-3AD203B41FA5}">
                      <a16:colId xmlns="" xmlns:a16="http://schemas.microsoft.com/office/drawing/2014/main" val="20004"/>
                    </a:ext>
                  </a:extLst>
                </a:gridCol>
                <a:gridCol w="1057121">
                  <a:extLst>
                    <a:ext uri="{9D8B030D-6E8A-4147-A177-3AD203B41FA5}">
                      <a16:colId xmlns="" xmlns:a16="http://schemas.microsoft.com/office/drawing/2014/main" val="20005"/>
                    </a:ext>
                  </a:extLst>
                </a:gridCol>
                <a:gridCol w="986645">
                  <a:extLst>
                    <a:ext uri="{9D8B030D-6E8A-4147-A177-3AD203B41FA5}">
                      <a16:colId xmlns="" xmlns:a16="http://schemas.microsoft.com/office/drawing/2014/main" val="20006"/>
                    </a:ext>
                  </a:extLst>
                </a:gridCol>
                <a:gridCol w="916170">
                  <a:extLst>
                    <a:ext uri="{9D8B030D-6E8A-4147-A177-3AD203B41FA5}">
                      <a16:colId xmlns="" xmlns:a16="http://schemas.microsoft.com/office/drawing/2014/main" val="20007"/>
                    </a:ext>
                  </a:extLst>
                </a:gridCol>
                <a:gridCol w="916170">
                  <a:extLst>
                    <a:ext uri="{9D8B030D-6E8A-4147-A177-3AD203B41FA5}">
                      <a16:colId xmlns="" xmlns:a16="http://schemas.microsoft.com/office/drawing/2014/main" val="20008"/>
                    </a:ext>
                  </a:extLst>
                </a:gridCol>
                <a:gridCol w="685526">
                  <a:extLst>
                    <a:ext uri="{9D8B030D-6E8A-4147-A177-3AD203B41FA5}">
                      <a16:colId xmlns="" xmlns:a16="http://schemas.microsoft.com/office/drawing/2014/main" val="20009"/>
                    </a:ext>
                  </a:extLst>
                </a:gridCol>
              </a:tblGrid>
              <a:tr h="521244">
                <a:tc>
                  <a:txBody>
                    <a:bodyPr/>
                    <a:lstStyle/>
                    <a:p>
                      <a:pPr algn="ctr" rtl="1"/>
                      <a:r>
                        <a:rPr lang="fa-IR" sz="1300" dirty="0">
                          <a:cs typeface="B Bardiya" pitchFamily="2" charset="-78"/>
                        </a:rPr>
                        <a:t>شیوه اقدام</a:t>
                      </a:r>
                      <a:endParaRPr lang="en-US" sz="1300" b="1" dirty="0">
                        <a:cs typeface="B Bardiya" pitchFamily="2" charset="-78"/>
                      </a:endParaRPr>
                    </a:p>
                  </a:txBody>
                  <a:tcPr marL="77913" marR="77913" marT="42203" marB="42203" anchor="ctr" anchorCtr="1"/>
                </a:tc>
                <a:tc>
                  <a:txBody>
                    <a:bodyPr/>
                    <a:lstStyle/>
                    <a:p>
                      <a:pPr algn="ctr" rtl="1"/>
                      <a:r>
                        <a:rPr lang="fa-IR" sz="1300" dirty="0">
                          <a:cs typeface="B Bardiya" pitchFamily="2" charset="-78"/>
                        </a:rPr>
                        <a:t>شیوه برنامه ریزی</a:t>
                      </a:r>
                      <a:endParaRPr lang="en-US" sz="1300" b="1" dirty="0">
                        <a:cs typeface="B Bardiya" pitchFamily="2" charset="-78"/>
                      </a:endParaRPr>
                    </a:p>
                  </a:txBody>
                  <a:tcPr marL="77913" marR="77913" marT="42203" marB="42203" anchor="ctr" anchorCtr="1"/>
                </a:tc>
                <a:tc>
                  <a:txBody>
                    <a:bodyPr/>
                    <a:lstStyle/>
                    <a:p>
                      <a:pPr algn="ctr" rtl="1"/>
                      <a:r>
                        <a:rPr lang="fa-IR" sz="1300" dirty="0">
                          <a:cs typeface="B Bardiya" pitchFamily="2" charset="-78"/>
                        </a:rPr>
                        <a:t>کاربری مجاز</a:t>
                      </a:r>
                      <a:endParaRPr lang="en-US" sz="1300" b="1" dirty="0">
                        <a:cs typeface="B Bardiya" pitchFamily="2" charset="-78"/>
                      </a:endParaRPr>
                    </a:p>
                  </a:txBody>
                  <a:tcPr marL="77913" marR="77913" marT="42203" marB="42203" anchor="ctr" anchorCtr="1"/>
                </a:tc>
                <a:tc>
                  <a:txBody>
                    <a:bodyPr/>
                    <a:lstStyle/>
                    <a:p>
                      <a:pPr algn="ctr" rtl="1"/>
                      <a:r>
                        <a:rPr lang="fa-IR" sz="1300" dirty="0">
                          <a:cs typeface="B Bardiya" pitchFamily="2" charset="-78"/>
                        </a:rPr>
                        <a:t>دستورالعمل</a:t>
                      </a:r>
                      <a:endParaRPr lang="en-US" sz="1300" b="1" dirty="0">
                        <a:cs typeface="B Bardiya" pitchFamily="2" charset="-78"/>
                      </a:endParaRPr>
                    </a:p>
                  </a:txBody>
                  <a:tcPr marL="77913" marR="77913" marT="42203" marB="42203" anchor="ctr" anchorCtr="1"/>
                </a:tc>
                <a:tc>
                  <a:txBody>
                    <a:bodyPr/>
                    <a:lstStyle/>
                    <a:p>
                      <a:pPr algn="ctr" rtl="1"/>
                      <a:r>
                        <a:rPr lang="fa-IR" sz="1300" dirty="0">
                          <a:cs typeface="B Bardiya" pitchFamily="2" charset="-78"/>
                        </a:rPr>
                        <a:t>سیاست  حمل و نقل</a:t>
                      </a:r>
                      <a:endParaRPr lang="en-US" sz="1300" b="1" dirty="0">
                        <a:cs typeface="B Bardiya" pitchFamily="2" charset="-78"/>
                      </a:endParaRPr>
                    </a:p>
                  </a:txBody>
                  <a:tcPr marL="77913" marR="77913" marT="42203" marB="42203" anchor="ctr" anchorCtr="1"/>
                </a:tc>
                <a:tc>
                  <a:txBody>
                    <a:bodyPr/>
                    <a:lstStyle/>
                    <a:p>
                      <a:pPr algn="ctr" rtl="1"/>
                      <a:r>
                        <a:rPr lang="fa-IR" sz="1300" dirty="0">
                          <a:cs typeface="B Bardiya" pitchFamily="2" charset="-78"/>
                        </a:rPr>
                        <a:t>سیاست</a:t>
                      </a:r>
                      <a:r>
                        <a:rPr lang="fa-IR" sz="1300" baseline="0" dirty="0">
                          <a:cs typeface="B Bardiya" pitchFamily="2" charset="-78"/>
                        </a:rPr>
                        <a:t>  کالبدی</a:t>
                      </a:r>
                      <a:endParaRPr lang="en-US" sz="1300" b="1" dirty="0">
                        <a:cs typeface="B Bardiya" pitchFamily="2" charset="-78"/>
                      </a:endParaRPr>
                    </a:p>
                  </a:txBody>
                  <a:tcPr marL="77913" marR="77913" marT="42203" marB="42203" anchor="ctr" anchorCtr="1"/>
                </a:tc>
                <a:tc>
                  <a:txBody>
                    <a:bodyPr/>
                    <a:lstStyle/>
                    <a:p>
                      <a:pPr algn="ctr" rtl="1"/>
                      <a:r>
                        <a:rPr lang="fa-IR" sz="1300" dirty="0">
                          <a:cs typeface="B Bardiya" pitchFamily="2" charset="-78"/>
                        </a:rPr>
                        <a:t>اصول</a:t>
                      </a:r>
                      <a:endParaRPr lang="en-US" sz="1300" b="1" dirty="0">
                        <a:cs typeface="B Bardiya" pitchFamily="2" charset="-78"/>
                      </a:endParaRPr>
                    </a:p>
                  </a:txBody>
                  <a:tcPr marL="77913" marR="77913" marT="42203" marB="42203" anchor="ctr" anchorCtr="1"/>
                </a:tc>
                <a:tc>
                  <a:txBody>
                    <a:bodyPr/>
                    <a:lstStyle/>
                    <a:p>
                      <a:pPr algn="ctr" rtl="1"/>
                      <a:r>
                        <a:rPr lang="fa-IR" sz="1300" dirty="0">
                          <a:cs typeface="B Bardiya" pitchFamily="2" charset="-78"/>
                        </a:rPr>
                        <a:t>نظریات پایه ای</a:t>
                      </a:r>
                      <a:endParaRPr lang="en-US" sz="1300" b="1" dirty="0">
                        <a:cs typeface="B Bardiya" pitchFamily="2" charset="-78"/>
                      </a:endParaRPr>
                    </a:p>
                  </a:txBody>
                  <a:tcPr marL="77913" marR="77913" marT="42203" marB="42203" anchor="ctr" anchorCtr="1"/>
                </a:tc>
                <a:tc>
                  <a:txBody>
                    <a:bodyPr/>
                    <a:lstStyle/>
                    <a:p>
                      <a:pPr algn="ctr" rtl="1"/>
                      <a:r>
                        <a:rPr lang="fa-IR" sz="1300" dirty="0">
                          <a:cs typeface="B Bardiya" pitchFamily="2" charset="-78"/>
                        </a:rPr>
                        <a:t>هدف مداخله</a:t>
                      </a:r>
                      <a:endParaRPr lang="en-US" sz="1300" b="1" dirty="0">
                        <a:cs typeface="B Bardiya" pitchFamily="2" charset="-78"/>
                      </a:endParaRPr>
                    </a:p>
                  </a:txBody>
                  <a:tcPr marL="77913" marR="77913" marT="42203" marB="42203" anchor="ctr" anchorCtr="1"/>
                </a:tc>
                <a:tc>
                  <a:txBody>
                    <a:bodyPr/>
                    <a:lstStyle/>
                    <a:p>
                      <a:pPr algn="ctr" rtl="1"/>
                      <a:r>
                        <a:rPr lang="fa-IR" sz="1300" dirty="0">
                          <a:cs typeface="B Bardiya" pitchFamily="2" charset="-78"/>
                        </a:rPr>
                        <a:t>روش مداخله</a:t>
                      </a:r>
                      <a:endParaRPr lang="en-US" sz="1300" b="1" dirty="0">
                        <a:cs typeface="B Bardiya" pitchFamily="2" charset="-78"/>
                      </a:endParaRPr>
                    </a:p>
                  </a:txBody>
                  <a:tcPr marL="77913" marR="77913" marT="42203" marB="42203" anchor="ctr" anchorCtr="1"/>
                </a:tc>
                <a:extLst>
                  <a:ext uri="{0D108BD9-81ED-4DB2-BD59-A6C34878D82A}">
                    <a16:rowId xmlns="" xmlns:a16="http://schemas.microsoft.com/office/drawing/2014/main" val="10000"/>
                  </a:ext>
                </a:extLst>
              </a:tr>
              <a:tr h="4476708">
                <a:tc>
                  <a:txBody>
                    <a:bodyPr/>
                    <a:lstStyle/>
                    <a:p>
                      <a:pPr algn="r" rtl="1">
                        <a:buFont typeface="Arial" pitchFamily="34" charset="0"/>
                        <a:buChar char="•"/>
                      </a:pPr>
                      <a:r>
                        <a:rPr lang="fa-IR" sz="1100" dirty="0">
                          <a:cs typeface="B Bardiya" pitchFamily="2" charset="-78"/>
                        </a:rPr>
                        <a:t>بازسازی</a:t>
                      </a:r>
                    </a:p>
                    <a:p>
                      <a:pPr algn="r" rtl="1">
                        <a:buFont typeface="Arial" pitchFamily="34" charset="0"/>
                        <a:buNone/>
                      </a:pPr>
                      <a:endParaRPr lang="fa-IR" sz="1100" dirty="0">
                        <a:cs typeface="B Bardiya" pitchFamily="2" charset="-78"/>
                      </a:endParaRPr>
                    </a:p>
                    <a:p>
                      <a:pPr algn="r" rtl="1">
                        <a:buFont typeface="Arial" pitchFamily="34" charset="0"/>
                        <a:buChar char="•"/>
                      </a:pPr>
                      <a:r>
                        <a:rPr lang="fa-IR" sz="1100" dirty="0">
                          <a:cs typeface="B Bardiya" pitchFamily="2" charset="-78"/>
                        </a:rPr>
                        <a:t>نوسازی</a:t>
                      </a:r>
                    </a:p>
                    <a:p>
                      <a:pPr algn="r" rtl="1">
                        <a:buFont typeface="Arial" pitchFamily="34" charset="0"/>
                        <a:buNone/>
                      </a:pPr>
                      <a:endParaRPr lang="fa-IR" sz="1100" dirty="0">
                        <a:cs typeface="B Bardiya" pitchFamily="2" charset="-78"/>
                      </a:endParaRPr>
                    </a:p>
                    <a:p>
                      <a:pPr algn="r" rtl="1">
                        <a:buFont typeface="Arial" pitchFamily="34" charset="0"/>
                        <a:buChar char="•"/>
                      </a:pPr>
                      <a:r>
                        <a:rPr lang="fa-IR" sz="1100" dirty="0">
                          <a:solidFill>
                            <a:srgbClr val="FF0000"/>
                          </a:solidFill>
                          <a:cs typeface="B Bardiya" pitchFamily="2" charset="-78"/>
                        </a:rPr>
                        <a:t>بهسازی </a:t>
                      </a:r>
                      <a:r>
                        <a:rPr lang="fa-IR" sz="1100" dirty="0">
                          <a:cs typeface="B Bardiya" pitchFamily="2" charset="-78"/>
                        </a:rPr>
                        <a:t>مشروط بر ارتقاء بهداشتی</a:t>
                      </a:r>
                      <a:endParaRPr lang="en-US" sz="1100" b="1" dirty="0">
                        <a:cs typeface="B Bardiya" pitchFamily="2" charset="-78"/>
                      </a:endParaRPr>
                    </a:p>
                  </a:txBody>
                  <a:tcPr marL="77913" marR="77913" marT="42203" marB="42203"/>
                </a:tc>
                <a:tc>
                  <a:txBody>
                    <a:bodyPr/>
                    <a:lstStyle/>
                    <a:p>
                      <a:pPr algn="r" rtl="1">
                        <a:buFont typeface="Arial" pitchFamily="34" charset="0"/>
                        <a:buChar char="•"/>
                      </a:pPr>
                      <a:r>
                        <a:rPr lang="fa-IR" sz="1100" dirty="0">
                          <a:cs typeface="B Bardiya" pitchFamily="2" charset="-78"/>
                        </a:rPr>
                        <a:t> تعیین محدوده تاریخی برای ساماندهی امر مرمت</a:t>
                      </a:r>
                    </a:p>
                    <a:p>
                      <a:pPr algn="r" rtl="1">
                        <a:buFont typeface="Arial" pitchFamily="34" charset="0"/>
                        <a:buNone/>
                      </a:pPr>
                      <a:endParaRPr lang="fa-IR" sz="1100" dirty="0">
                        <a:cs typeface="B Bardiya" pitchFamily="2" charset="-78"/>
                      </a:endParaRPr>
                    </a:p>
                    <a:p>
                      <a:pPr algn="r" rtl="1">
                        <a:buFont typeface="Arial" pitchFamily="34" charset="0"/>
                        <a:buChar char="•"/>
                      </a:pPr>
                      <a:r>
                        <a:rPr lang="fa-IR" sz="1100" dirty="0">
                          <a:cs typeface="B Bardiya" pitchFamily="2" charset="-78"/>
                        </a:rPr>
                        <a:t>تعریف سلسله مراتب تقسیمات کالبدی شهری قدیم </a:t>
                      </a:r>
                    </a:p>
                    <a:p>
                      <a:pPr algn="r" rtl="1">
                        <a:buFont typeface="Arial" pitchFamily="34" charset="0"/>
                        <a:buNone/>
                      </a:pPr>
                      <a:endParaRPr lang="fa-IR" sz="1100" dirty="0">
                        <a:cs typeface="B Bardiya" pitchFamily="2" charset="-78"/>
                      </a:endParaRPr>
                    </a:p>
                    <a:p>
                      <a:pPr algn="r" rtl="1">
                        <a:buFont typeface="Arial" pitchFamily="34" charset="0"/>
                        <a:buChar char="•"/>
                      </a:pPr>
                      <a:r>
                        <a:rPr lang="fa-IR" sz="1100" dirty="0">
                          <a:cs typeface="B Bardiya" pitchFamily="2" charset="-78"/>
                        </a:rPr>
                        <a:t> تعیین دستورالعمل</a:t>
                      </a:r>
                      <a:r>
                        <a:rPr lang="fa-IR" sz="1100" baseline="0" dirty="0">
                          <a:cs typeface="B Bardiya" pitchFamily="2" charset="-78"/>
                        </a:rPr>
                        <a:t> های ارزش یابی برای بنا</a:t>
                      </a:r>
                    </a:p>
                    <a:p>
                      <a:pPr algn="r" rtl="1">
                        <a:buFont typeface="Arial" pitchFamily="34" charset="0"/>
                        <a:buNone/>
                      </a:pPr>
                      <a:endParaRPr lang="fa-IR" sz="1100" baseline="0" dirty="0">
                        <a:cs typeface="B Bardiya" pitchFamily="2" charset="-78"/>
                      </a:endParaRPr>
                    </a:p>
                    <a:p>
                      <a:pPr algn="r" rtl="1">
                        <a:buFont typeface="Arial" pitchFamily="34" charset="0"/>
                        <a:buChar char="•"/>
                      </a:pPr>
                      <a:r>
                        <a:rPr lang="fa-IR" sz="1100" baseline="0" dirty="0">
                          <a:cs typeface="B Bardiya" pitchFamily="2" charset="-78"/>
                        </a:rPr>
                        <a:t> تبیین نقش بافت مرکزی </a:t>
                      </a:r>
                    </a:p>
                    <a:p>
                      <a:pPr algn="r" rtl="1">
                        <a:buFont typeface="Arial" pitchFamily="34" charset="0"/>
                        <a:buNone/>
                      </a:pPr>
                      <a:endParaRPr lang="fa-IR" sz="1100" baseline="0" dirty="0">
                        <a:cs typeface="B Bardiya" pitchFamily="2" charset="-78"/>
                      </a:endParaRPr>
                    </a:p>
                    <a:p>
                      <a:pPr algn="r" rtl="1">
                        <a:buFont typeface="Arial" pitchFamily="34" charset="0"/>
                        <a:buChar char="•"/>
                      </a:pPr>
                      <a:r>
                        <a:rPr lang="fa-IR" sz="1100" baseline="0" dirty="0">
                          <a:cs typeface="B Bardiya" pitchFamily="2" charset="-78"/>
                        </a:rPr>
                        <a:t> تعریف نقش فرهنگی بافت در کل شهر</a:t>
                      </a:r>
                    </a:p>
                    <a:p>
                      <a:pPr algn="r" rtl="1">
                        <a:buFont typeface="Arial" pitchFamily="34" charset="0"/>
                        <a:buNone/>
                      </a:pPr>
                      <a:endParaRPr lang="fa-IR" sz="1100" baseline="0" dirty="0">
                        <a:cs typeface="B Bardiya" pitchFamily="2" charset="-78"/>
                      </a:endParaRPr>
                    </a:p>
                    <a:p>
                      <a:pPr algn="r" rtl="1">
                        <a:buFont typeface="Arial" pitchFamily="34" charset="0"/>
                        <a:buChar char="•"/>
                      </a:pPr>
                      <a:r>
                        <a:rPr lang="fa-IR" sz="1100" baseline="0" dirty="0">
                          <a:cs typeface="B Bardiya" pitchFamily="2" charset="-78"/>
                        </a:rPr>
                        <a:t>تدوین برنامه اولویت بندی</a:t>
                      </a:r>
                    </a:p>
                    <a:p>
                      <a:pPr algn="r" rtl="1">
                        <a:buFont typeface="Arial" pitchFamily="34" charset="0"/>
                        <a:buChar char="•"/>
                      </a:pPr>
                      <a:endParaRPr lang="fa-IR" sz="1100" baseline="0" dirty="0">
                        <a:cs typeface="B Bardiya" pitchFamily="2" charset="-78"/>
                      </a:endParaRPr>
                    </a:p>
                    <a:p>
                      <a:pPr algn="r" rtl="1">
                        <a:buFont typeface="Arial" pitchFamily="34" charset="0"/>
                        <a:buChar char="•"/>
                      </a:pPr>
                      <a:r>
                        <a:rPr lang="fa-IR" sz="1100" baseline="0" dirty="0">
                          <a:cs typeface="B Bardiya" pitchFamily="2" charset="-78"/>
                        </a:rPr>
                        <a:t>تهیه طرح تفصیلی و اجرایی بافت</a:t>
                      </a:r>
                      <a:endParaRPr lang="en-US" sz="1100" b="1" dirty="0">
                        <a:cs typeface="B Bardiya" pitchFamily="2" charset="-78"/>
                      </a:endParaRPr>
                    </a:p>
                  </a:txBody>
                  <a:tcPr marL="77913" marR="77913" marT="42203" marB="42203"/>
                </a:tc>
                <a:tc>
                  <a:txBody>
                    <a:bodyPr/>
                    <a:lstStyle/>
                    <a:p>
                      <a:pPr algn="r" rtl="1">
                        <a:buFont typeface="Arial" pitchFamily="34" charset="0"/>
                        <a:buChar char="•"/>
                      </a:pPr>
                      <a:r>
                        <a:rPr lang="fa-IR" sz="1100" dirty="0">
                          <a:cs typeface="B Bardiya" pitchFamily="2" charset="-78"/>
                        </a:rPr>
                        <a:t> </a:t>
                      </a:r>
                      <a:r>
                        <a:rPr lang="fa-IR" sz="1100" dirty="0">
                          <a:solidFill>
                            <a:srgbClr val="FF0000"/>
                          </a:solidFill>
                          <a:cs typeface="B Bardiya" pitchFamily="2" charset="-78"/>
                        </a:rPr>
                        <a:t>اوقات فراغت</a:t>
                      </a:r>
                    </a:p>
                    <a:p>
                      <a:pPr algn="r" rtl="1">
                        <a:buFont typeface="Arial" pitchFamily="34" charset="0"/>
                        <a:buNone/>
                      </a:pPr>
                      <a:endParaRPr lang="fa-IR" sz="1100" dirty="0">
                        <a:solidFill>
                          <a:srgbClr val="FF0000"/>
                        </a:solidFill>
                        <a:cs typeface="B Bardiya" pitchFamily="2" charset="-78"/>
                      </a:endParaRPr>
                    </a:p>
                    <a:p>
                      <a:pPr algn="r" rtl="1">
                        <a:buFont typeface="Arial" pitchFamily="34" charset="0"/>
                        <a:buChar char="•"/>
                      </a:pPr>
                      <a:r>
                        <a:rPr lang="fa-IR" sz="1100" dirty="0">
                          <a:solidFill>
                            <a:srgbClr val="FF0000"/>
                          </a:solidFill>
                          <a:cs typeface="B Bardiya" pitchFamily="2" charset="-78"/>
                        </a:rPr>
                        <a:t> فرهنگی گردشگری</a:t>
                      </a:r>
                    </a:p>
                    <a:p>
                      <a:pPr algn="r" rtl="1">
                        <a:buFont typeface="Arial" pitchFamily="34" charset="0"/>
                        <a:buChar char="•"/>
                      </a:pPr>
                      <a:r>
                        <a:rPr lang="fa-IR" sz="1100" dirty="0">
                          <a:solidFill>
                            <a:srgbClr val="FF0000"/>
                          </a:solidFill>
                          <a:cs typeface="B Bardiya" pitchFamily="2" charset="-78"/>
                        </a:rPr>
                        <a:t>معاصرسازی  کاربری های مختلط شهری</a:t>
                      </a:r>
                      <a:endParaRPr lang="en-US" sz="1100" b="1" dirty="0">
                        <a:solidFill>
                          <a:srgbClr val="FF0000"/>
                        </a:solidFill>
                        <a:cs typeface="B Bardiya" pitchFamily="2" charset="-78"/>
                      </a:endParaRPr>
                    </a:p>
                  </a:txBody>
                  <a:tcPr marL="77913" marR="77913" marT="42203" marB="42203"/>
                </a:tc>
                <a:tc>
                  <a:txBody>
                    <a:bodyPr/>
                    <a:lstStyle/>
                    <a:p>
                      <a:pPr algn="r" rtl="1">
                        <a:buFont typeface="Arial" pitchFamily="34" charset="0"/>
                        <a:buChar char="•"/>
                      </a:pPr>
                      <a:r>
                        <a:rPr lang="fa-IR" sz="1100" dirty="0">
                          <a:cs typeface="B Bardiya" pitchFamily="2" charset="-78"/>
                        </a:rPr>
                        <a:t> ساماندهی کالبدی فضایی شهر</a:t>
                      </a:r>
                      <a:r>
                        <a:rPr lang="fa-IR" sz="1100" baseline="0" dirty="0">
                          <a:cs typeface="B Bardiya" pitchFamily="2" charset="-78"/>
                        </a:rPr>
                        <a:t> قدیم با توجه به بهبود و معاصرسازی کارکردهای شهری</a:t>
                      </a:r>
                      <a:endParaRPr lang="en-US" sz="1100" b="1" dirty="0">
                        <a:cs typeface="B Bardiya" pitchFamily="2" charset="-78"/>
                      </a:endParaRPr>
                    </a:p>
                  </a:txBody>
                  <a:tcPr marL="77913" marR="77913" marT="42203" marB="42203"/>
                </a:tc>
                <a:tc>
                  <a:txBody>
                    <a:bodyPr/>
                    <a:lstStyle/>
                    <a:p>
                      <a:pPr algn="r" rtl="1">
                        <a:buFont typeface="Arial" pitchFamily="34" charset="0"/>
                        <a:buChar char="•"/>
                      </a:pPr>
                      <a:r>
                        <a:rPr lang="fa-IR" sz="1100" dirty="0">
                          <a:cs typeface="B Bardiya" pitchFamily="2" charset="-78"/>
                        </a:rPr>
                        <a:t> تنظیم آمدوشد سواره به دورن بافت مرکزی</a:t>
                      </a:r>
                    </a:p>
                    <a:p>
                      <a:pPr algn="r" rtl="1">
                        <a:buFont typeface="Arial" pitchFamily="34" charset="0"/>
                        <a:buNone/>
                      </a:pPr>
                      <a:endParaRPr lang="fa-IR" sz="1100" dirty="0">
                        <a:cs typeface="B Bardiya" pitchFamily="2" charset="-78"/>
                      </a:endParaRPr>
                    </a:p>
                    <a:p>
                      <a:pPr algn="r" rtl="1">
                        <a:buFont typeface="Arial" pitchFamily="34" charset="0"/>
                        <a:buChar char="•"/>
                      </a:pPr>
                      <a:r>
                        <a:rPr lang="fa-IR" sz="1100" dirty="0">
                          <a:cs typeface="B Bardiya" pitchFamily="2" charset="-78"/>
                        </a:rPr>
                        <a:t> ایجاد توقفگاه های متعدد در پیرامون و درون بافت</a:t>
                      </a:r>
                      <a:r>
                        <a:rPr lang="fa-IR" sz="1100" baseline="0" dirty="0">
                          <a:cs typeface="B Bardiya" pitchFamily="2" charset="-78"/>
                        </a:rPr>
                        <a:t> مرکزی</a:t>
                      </a:r>
                    </a:p>
                    <a:p>
                      <a:pPr algn="r" rtl="1">
                        <a:buFont typeface="Arial" pitchFamily="34" charset="0"/>
                        <a:buNone/>
                      </a:pPr>
                      <a:endParaRPr lang="fa-IR" sz="1100" baseline="0" dirty="0">
                        <a:cs typeface="B Bardiya" pitchFamily="2" charset="-78"/>
                      </a:endParaRPr>
                    </a:p>
                    <a:p>
                      <a:pPr algn="r" rtl="1">
                        <a:buFont typeface="Arial" pitchFamily="34" charset="0"/>
                        <a:buChar char="•"/>
                      </a:pPr>
                      <a:r>
                        <a:rPr lang="fa-IR" sz="1100" baseline="0" dirty="0">
                          <a:cs typeface="B Bardiya" pitchFamily="2" charset="-78"/>
                        </a:rPr>
                        <a:t> </a:t>
                      </a:r>
                      <a:r>
                        <a:rPr lang="fa-IR" sz="1100" baseline="0" dirty="0">
                          <a:solidFill>
                            <a:srgbClr val="FF0000"/>
                          </a:solidFill>
                          <a:cs typeface="B Bardiya" pitchFamily="2" charset="-78"/>
                        </a:rPr>
                        <a:t>بالا بردن میزان شبکه دسترس درونی شهر قدیم</a:t>
                      </a:r>
                    </a:p>
                    <a:p>
                      <a:pPr algn="r" rtl="1">
                        <a:buFont typeface="Arial" pitchFamily="34" charset="0"/>
                        <a:buNone/>
                      </a:pPr>
                      <a:endParaRPr lang="fa-IR" sz="1100" baseline="0" dirty="0">
                        <a:cs typeface="B Bardiya" pitchFamily="2" charset="-78"/>
                      </a:endParaRPr>
                    </a:p>
                    <a:p>
                      <a:pPr algn="r" rtl="1">
                        <a:buFont typeface="Arial" pitchFamily="34" charset="0"/>
                        <a:buChar char="•"/>
                      </a:pPr>
                      <a:r>
                        <a:rPr lang="fa-IR" sz="1100" baseline="0" dirty="0">
                          <a:cs typeface="B Bardiya" pitchFamily="2" charset="-78"/>
                        </a:rPr>
                        <a:t> آرام سازی عبور و مرور</a:t>
                      </a:r>
                    </a:p>
                    <a:p>
                      <a:pPr algn="r" rtl="1">
                        <a:buFont typeface="Arial" pitchFamily="34" charset="0"/>
                        <a:buChar char="•"/>
                      </a:pPr>
                      <a:r>
                        <a:rPr lang="fa-IR" sz="1100" baseline="0" dirty="0">
                          <a:cs typeface="B Bardiya" pitchFamily="2" charset="-78"/>
                        </a:rPr>
                        <a:t> تقویت شبکه حمل و نقل عمومی</a:t>
                      </a:r>
                      <a:endParaRPr lang="en-US" sz="1100" b="1" dirty="0">
                        <a:cs typeface="B Bardiya" pitchFamily="2" charset="-78"/>
                      </a:endParaRPr>
                    </a:p>
                  </a:txBody>
                  <a:tcPr marL="77913" marR="77913" marT="42203" marB="42203"/>
                </a:tc>
                <a:tc>
                  <a:txBody>
                    <a:bodyPr/>
                    <a:lstStyle/>
                    <a:p>
                      <a:pPr algn="r" rtl="1">
                        <a:buFont typeface="Arial" pitchFamily="34" charset="0"/>
                        <a:buChar char="•"/>
                      </a:pPr>
                      <a:r>
                        <a:rPr lang="fa-IR" sz="1100" baseline="0" dirty="0">
                          <a:solidFill>
                            <a:srgbClr val="FF0000"/>
                          </a:solidFill>
                          <a:cs typeface="B Bardiya" pitchFamily="2" charset="-78"/>
                        </a:rPr>
                        <a:t> تخریب بناهای فاقد ارزش و غیر بهداشتی</a:t>
                      </a:r>
                    </a:p>
                    <a:p>
                      <a:pPr algn="r" rtl="1">
                        <a:buFont typeface="Arial" pitchFamily="34" charset="0"/>
                        <a:buNone/>
                      </a:pPr>
                      <a:endParaRPr lang="fa-IR" sz="1100" baseline="0" dirty="0">
                        <a:cs typeface="B Bardiya" pitchFamily="2" charset="-78"/>
                      </a:endParaRPr>
                    </a:p>
                    <a:p>
                      <a:pPr algn="r" rtl="1">
                        <a:buFont typeface="Arial" pitchFamily="34" charset="0"/>
                        <a:buChar char="•"/>
                      </a:pPr>
                      <a:r>
                        <a:rPr lang="fa-IR" sz="1100" baseline="0" dirty="0">
                          <a:cs typeface="B Bardiya" pitchFamily="2" charset="-78"/>
                        </a:rPr>
                        <a:t> تخریب بناهای بدون ارزش در کنار بناهای با ارزش</a:t>
                      </a:r>
                    </a:p>
                    <a:p>
                      <a:pPr algn="r" rtl="1">
                        <a:buFont typeface="Arial" pitchFamily="34" charset="0"/>
                        <a:buNone/>
                      </a:pPr>
                      <a:endParaRPr lang="fa-IR" sz="1100" baseline="0" dirty="0">
                        <a:solidFill>
                          <a:srgbClr val="FF0000"/>
                        </a:solidFill>
                        <a:cs typeface="B Bardiya" pitchFamily="2" charset="-78"/>
                      </a:endParaRPr>
                    </a:p>
                    <a:p>
                      <a:pPr algn="r" rtl="1">
                        <a:buFont typeface="Arial" pitchFamily="34" charset="0"/>
                        <a:buChar char="•"/>
                      </a:pPr>
                      <a:r>
                        <a:rPr lang="fa-IR" sz="1100" baseline="0" dirty="0">
                          <a:solidFill>
                            <a:srgbClr val="FF0000"/>
                          </a:solidFill>
                          <a:cs typeface="B Bardiya" pitchFamily="2" charset="-78"/>
                        </a:rPr>
                        <a:t> تخریب محلات کثیف </a:t>
                      </a:r>
                    </a:p>
                    <a:p>
                      <a:pPr algn="r" rtl="1">
                        <a:buFont typeface="Arial" pitchFamily="34" charset="0"/>
                        <a:buNone/>
                      </a:pPr>
                      <a:endParaRPr lang="fa-IR" sz="1100" baseline="0" dirty="0">
                        <a:cs typeface="B Bardiya" pitchFamily="2" charset="-78"/>
                      </a:endParaRPr>
                    </a:p>
                    <a:p>
                      <a:pPr algn="r" rtl="1">
                        <a:buFont typeface="Arial" pitchFamily="34" charset="0"/>
                        <a:buChar char="•"/>
                      </a:pPr>
                      <a:r>
                        <a:rPr lang="fa-IR" sz="1100" baseline="0" dirty="0">
                          <a:solidFill>
                            <a:srgbClr val="FF0000"/>
                          </a:solidFill>
                          <a:cs typeface="B Bardiya" pitchFamily="2" charset="-78"/>
                        </a:rPr>
                        <a:t> مداخله وسیع، یکباره و قهرآمیز</a:t>
                      </a:r>
                    </a:p>
                    <a:p>
                      <a:pPr algn="r" rtl="1">
                        <a:buFont typeface="Arial" pitchFamily="34" charset="0"/>
                        <a:buNone/>
                      </a:pPr>
                      <a:endParaRPr lang="fa-IR" sz="1100" baseline="0" dirty="0">
                        <a:cs typeface="B Bardiya" pitchFamily="2" charset="-78"/>
                      </a:endParaRPr>
                    </a:p>
                    <a:p>
                      <a:pPr algn="r" rtl="1">
                        <a:buFont typeface="Arial" pitchFamily="34" charset="0"/>
                        <a:buChar char="•"/>
                      </a:pPr>
                      <a:r>
                        <a:rPr lang="fa-IR" sz="1100" baseline="0" dirty="0">
                          <a:cs typeface="B Bardiya" pitchFamily="2" charset="-78"/>
                        </a:rPr>
                        <a:t> انتقال کاربری های ناسازگار</a:t>
                      </a:r>
                    </a:p>
                    <a:p>
                      <a:pPr algn="r" rtl="1">
                        <a:buFont typeface="Arial" pitchFamily="34" charset="0"/>
                        <a:buNone/>
                      </a:pPr>
                      <a:endParaRPr lang="fa-IR" sz="1100" baseline="0" dirty="0">
                        <a:cs typeface="B Bardiya" pitchFamily="2" charset="-78"/>
                      </a:endParaRPr>
                    </a:p>
                    <a:p>
                      <a:pPr algn="r" rtl="1">
                        <a:buFont typeface="Arial" pitchFamily="34" charset="0"/>
                        <a:buChar char="•"/>
                      </a:pPr>
                      <a:r>
                        <a:rPr lang="fa-IR" sz="1100" baseline="0" dirty="0">
                          <a:solidFill>
                            <a:srgbClr val="FF0000"/>
                          </a:solidFill>
                          <a:cs typeface="B Bardiya" pitchFamily="2" charset="-78"/>
                        </a:rPr>
                        <a:t> شهرسازی جدید برای نقاط تخریبی</a:t>
                      </a:r>
                    </a:p>
                    <a:p>
                      <a:pPr algn="r" rtl="1">
                        <a:buFont typeface="Arial" pitchFamily="34" charset="0"/>
                        <a:buNone/>
                      </a:pPr>
                      <a:endParaRPr lang="fa-IR" sz="1100" baseline="0" dirty="0">
                        <a:cs typeface="B Bardiya" pitchFamily="2" charset="-78"/>
                      </a:endParaRPr>
                    </a:p>
                    <a:p>
                      <a:pPr algn="r" rtl="1">
                        <a:buFont typeface="Arial" pitchFamily="34" charset="0"/>
                        <a:buChar char="•"/>
                      </a:pPr>
                      <a:r>
                        <a:rPr lang="fa-IR" sz="1100" baseline="0" dirty="0">
                          <a:cs typeface="B Bardiya" pitchFamily="2" charset="-78"/>
                        </a:rPr>
                        <a:t> ضابطه مند کردن ساخت و سازها</a:t>
                      </a:r>
                    </a:p>
                    <a:p>
                      <a:pPr algn="r" rtl="1">
                        <a:buFont typeface="Arial" pitchFamily="34" charset="0"/>
                        <a:buNone/>
                      </a:pPr>
                      <a:endParaRPr lang="fa-IR" sz="1100" baseline="0" dirty="0">
                        <a:cs typeface="B Bardiya" pitchFamily="2" charset="-78"/>
                      </a:endParaRPr>
                    </a:p>
                    <a:p>
                      <a:pPr algn="r" rtl="1">
                        <a:buFont typeface="Arial" pitchFamily="34" charset="0"/>
                        <a:buChar char="•"/>
                      </a:pPr>
                      <a:r>
                        <a:rPr lang="fa-IR" sz="1100" baseline="0" dirty="0">
                          <a:cs typeface="B Bardiya" pitchFamily="2" charset="-78"/>
                        </a:rPr>
                        <a:t> الهام گرفتن از سازه های قدیمی بافت</a:t>
                      </a:r>
                    </a:p>
                    <a:p>
                      <a:pPr algn="r" rtl="1">
                        <a:buFont typeface="Arial" pitchFamily="34" charset="0"/>
                        <a:buNone/>
                      </a:pPr>
                      <a:endParaRPr lang="fa-IR" sz="1100" baseline="0" dirty="0">
                        <a:cs typeface="B Bardiya" pitchFamily="2" charset="-78"/>
                      </a:endParaRPr>
                    </a:p>
                    <a:p>
                      <a:pPr algn="r" rtl="1">
                        <a:buFont typeface="Arial" pitchFamily="34" charset="0"/>
                        <a:buChar char="•"/>
                      </a:pPr>
                      <a:r>
                        <a:rPr lang="fa-IR" sz="1100" baseline="0" dirty="0">
                          <a:cs typeface="B Bardiya" pitchFamily="2" charset="-78"/>
                        </a:rPr>
                        <a:t>حفاظت ابنیه باارزش</a:t>
                      </a:r>
                      <a:endParaRPr lang="en-US" sz="1100" b="1" dirty="0">
                        <a:cs typeface="B Bardiya" pitchFamily="2" charset="-78"/>
                      </a:endParaRPr>
                    </a:p>
                  </a:txBody>
                  <a:tcPr marL="77913" marR="77913" marT="42203" marB="42203"/>
                </a:tc>
                <a:tc>
                  <a:txBody>
                    <a:bodyPr/>
                    <a:lstStyle/>
                    <a:p>
                      <a:pPr algn="r" rtl="1">
                        <a:buFont typeface="Arial" pitchFamily="34" charset="0"/>
                        <a:buChar char="•"/>
                      </a:pPr>
                      <a:r>
                        <a:rPr lang="fa-IR" sz="1100" dirty="0">
                          <a:solidFill>
                            <a:srgbClr val="FF0000"/>
                          </a:solidFill>
                          <a:cs typeface="B Bardiya" pitchFamily="2" charset="-78"/>
                        </a:rPr>
                        <a:t> هندسه گرایی</a:t>
                      </a:r>
                    </a:p>
                    <a:p>
                      <a:pPr algn="r" rtl="1">
                        <a:buFont typeface="Arial" pitchFamily="34" charset="0"/>
                        <a:buNone/>
                      </a:pPr>
                      <a:endParaRPr lang="fa-IR" sz="1100" dirty="0">
                        <a:cs typeface="B Bardiya" pitchFamily="2" charset="-78"/>
                      </a:endParaRPr>
                    </a:p>
                    <a:p>
                      <a:pPr algn="r" rtl="1">
                        <a:buFont typeface="Arial" pitchFamily="34" charset="0"/>
                        <a:buChar char="•"/>
                      </a:pPr>
                      <a:r>
                        <a:rPr lang="fa-IR" sz="1100" dirty="0">
                          <a:cs typeface="B Bardiya" pitchFamily="2" charset="-78"/>
                        </a:rPr>
                        <a:t> معیارگرایی (برمبنای پاسخگوی</a:t>
                      </a:r>
                      <a:r>
                        <a:rPr lang="fa-IR" sz="1100" baseline="0" dirty="0">
                          <a:cs typeface="B Bardiya" pitchFamily="2" charset="-78"/>
                        </a:rPr>
                        <a:t>ی به تولید انبوه)</a:t>
                      </a:r>
                    </a:p>
                    <a:p>
                      <a:pPr algn="r" rtl="1">
                        <a:buFont typeface="Arial" pitchFamily="34" charset="0"/>
                        <a:buNone/>
                      </a:pPr>
                      <a:endParaRPr lang="fa-IR" sz="1100" baseline="0" dirty="0">
                        <a:cs typeface="B Bardiya" pitchFamily="2" charset="-78"/>
                      </a:endParaRPr>
                    </a:p>
                    <a:p>
                      <a:pPr algn="r" rtl="1">
                        <a:buFont typeface="Arial" pitchFamily="34" charset="0"/>
                        <a:buChar char="•"/>
                      </a:pPr>
                      <a:r>
                        <a:rPr lang="fa-IR" sz="1100" baseline="0" dirty="0">
                          <a:cs typeface="B Bardiya" pitchFamily="2" charset="-78"/>
                        </a:rPr>
                        <a:t> تفکیک کارکردهای شهری</a:t>
                      </a:r>
                    </a:p>
                    <a:p>
                      <a:pPr algn="r" rtl="1">
                        <a:buFont typeface="Arial" pitchFamily="34" charset="0"/>
                        <a:buNone/>
                      </a:pPr>
                      <a:endParaRPr lang="fa-IR" sz="1100" baseline="0" dirty="0">
                        <a:cs typeface="B Bardiya" pitchFamily="2" charset="-78"/>
                      </a:endParaRPr>
                    </a:p>
                    <a:p>
                      <a:pPr algn="r" rtl="1">
                        <a:buFont typeface="Arial" pitchFamily="34" charset="0"/>
                        <a:buChar char="•"/>
                      </a:pPr>
                      <a:r>
                        <a:rPr lang="fa-IR" sz="1100" baseline="0" dirty="0">
                          <a:solidFill>
                            <a:srgbClr val="FF0000"/>
                          </a:solidFill>
                          <a:cs typeface="B Bardiya" pitchFamily="2" charset="-78"/>
                        </a:rPr>
                        <a:t> جدایی حرکت پیاده از سواره</a:t>
                      </a:r>
                    </a:p>
                    <a:p>
                      <a:pPr algn="r" rtl="1">
                        <a:buFont typeface="Arial" pitchFamily="34" charset="0"/>
                        <a:buNone/>
                      </a:pPr>
                      <a:endParaRPr lang="fa-IR" sz="1100" baseline="0" dirty="0">
                        <a:cs typeface="B Bardiya" pitchFamily="2" charset="-78"/>
                      </a:endParaRPr>
                    </a:p>
                    <a:p>
                      <a:pPr algn="r" rtl="1">
                        <a:buFont typeface="Arial" pitchFamily="34" charset="0"/>
                        <a:buChar char="•"/>
                      </a:pPr>
                      <a:r>
                        <a:rPr lang="fa-IR" sz="1100" baseline="0" dirty="0">
                          <a:cs typeface="B Bardiya" pitchFamily="2" charset="-78"/>
                        </a:rPr>
                        <a:t> </a:t>
                      </a:r>
                      <a:r>
                        <a:rPr lang="fa-IR" sz="1100" baseline="0" dirty="0">
                          <a:solidFill>
                            <a:srgbClr val="FF0000"/>
                          </a:solidFill>
                          <a:cs typeface="B Bardiya" pitchFamily="2" charset="-78"/>
                        </a:rPr>
                        <a:t>ارزش نهادن به شواهد هنری و نه الزامات تاریخی</a:t>
                      </a:r>
                    </a:p>
                    <a:p>
                      <a:pPr algn="r" rtl="1">
                        <a:buFont typeface="Arial" pitchFamily="34" charset="0"/>
                        <a:buNone/>
                      </a:pPr>
                      <a:endParaRPr lang="fa-IR" sz="1100" baseline="0" dirty="0">
                        <a:solidFill>
                          <a:srgbClr val="FF0000"/>
                        </a:solidFill>
                        <a:cs typeface="B Bardiya" pitchFamily="2" charset="-78"/>
                      </a:endParaRPr>
                    </a:p>
                    <a:p>
                      <a:pPr algn="r" rtl="1">
                        <a:buFont typeface="Arial" pitchFamily="34" charset="0"/>
                        <a:buChar char="•"/>
                      </a:pPr>
                      <a:r>
                        <a:rPr lang="fa-IR" sz="1100" baseline="0" dirty="0">
                          <a:solidFill>
                            <a:srgbClr val="FF0000"/>
                          </a:solidFill>
                          <a:cs typeface="B Bardiya" pitchFamily="2" charset="-78"/>
                        </a:rPr>
                        <a:t> حفظ ارزش های معماری</a:t>
                      </a:r>
                    </a:p>
                    <a:p>
                      <a:pPr algn="r" rtl="1">
                        <a:buFont typeface="Arial" pitchFamily="34" charset="0"/>
                        <a:buNone/>
                      </a:pPr>
                      <a:endParaRPr lang="fa-IR" sz="1100" baseline="0" dirty="0">
                        <a:solidFill>
                          <a:srgbClr val="FF0000"/>
                        </a:solidFill>
                        <a:cs typeface="B Bardiya" pitchFamily="2" charset="-78"/>
                      </a:endParaRPr>
                    </a:p>
                    <a:p>
                      <a:pPr algn="r" rtl="1">
                        <a:buFont typeface="Arial" pitchFamily="34" charset="0"/>
                        <a:buChar char="•"/>
                      </a:pPr>
                      <a:r>
                        <a:rPr lang="fa-IR" sz="1100" baseline="0" dirty="0">
                          <a:solidFill>
                            <a:srgbClr val="FF0000"/>
                          </a:solidFill>
                          <a:cs typeface="B Bardiya" pitchFamily="2" charset="-78"/>
                        </a:rPr>
                        <a:t> دگرگونی در تغییر کاربری های شهری</a:t>
                      </a:r>
                    </a:p>
                    <a:p>
                      <a:pPr algn="r" rtl="1">
                        <a:buFont typeface="Arial" pitchFamily="34" charset="0"/>
                        <a:buNone/>
                      </a:pPr>
                      <a:endParaRPr lang="fa-IR" sz="1100" baseline="0" dirty="0">
                        <a:solidFill>
                          <a:srgbClr val="FF0000"/>
                        </a:solidFill>
                        <a:cs typeface="B Bardiya" pitchFamily="2" charset="-78"/>
                      </a:endParaRPr>
                    </a:p>
                    <a:p>
                      <a:pPr algn="r" rtl="1">
                        <a:buFont typeface="Arial" pitchFamily="34" charset="0"/>
                        <a:buChar char="•"/>
                      </a:pPr>
                      <a:r>
                        <a:rPr lang="fa-IR" sz="1100" baseline="0" dirty="0">
                          <a:solidFill>
                            <a:srgbClr val="FF0000"/>
                          </a:solidFill>
                          <a:cs typeface="B Bardiya" pitchFamily="2" charset="-78"/>
                        </a:rPr>
                        <a:t>بهبود وضعیت اجتماعی</a:t>
                      </a:r>
                      <a:endParaRPr lang="en-US" sz="1100" b="1" dirty="0">
                        <a:solidFill>
                          <a:srgbClr val="FF0000"/>
                        </a:solidFill>
                        <a:cs typeface="B Bardiya" pitchFamily="2" charset="-78"/>
                      </a:endParaRPr>
                    </a:p>
                  </a:txBody>
                  <a:tcPr marL="77913" marR="77913" marT="42203" marB="42203"/>
                </a:tc>
                <a:tc>
                  <a:txBody>
                    <a:bodyPr/>
                    <a:lstStyle/>
                    <a:p>
                      <a:pPr algn="r" rtl="1">
                        <a:buFont typeface="Arial" pitchFamily="34" charset="0"/>
                        <a:buChar char="•"/>
                      </a:pPr>
                      <a:r>
                        <a:rPr lang="fa-IR" sz="1100" dirty="0">
                          <a:cs typeface="B Bardiya" pitchFamily="2" charset="-78"/>
                        </a:rPr>
                        <a:t> تاکید</a:t>
                      </a:r>
                      <a:r>
                        <a:rPr lang="fa-IR" sz="1100" baseline="0" dirty="0">
                          <a:cs typeface="B Bardiya" pitchFamily="2" charset="-78"/>
                        </a:rPr>
                        <a:t> بر معاصرسازی</a:t>
                      </a:r>
                    </a:p>
                    <a:p>
                      <a:pPr algn="r" rtl="1">
                        <a:buFont typeface="Arial" pitchFamily="34" charset="0"/>
                        <a:buNone/>
                      </a:pPr>
                      <a:endParaRPr lang="fa-IR" sz="1100" baseline="0" dirty="0">
                        <a:cs typeface="B Bardiya" pitchFamily="2" charset="-78"/>
                      </a:endParaRPr>
                    </a:p>
                    <a:p>
                      <a:pPr algn="r" rtl="1">
                        <a:buFont typeface="Arial" pitchFamily="34" charset="0"/>
                        <a:buChar char="•"/>
                      </a:pPr>
                      <a:r>
                        <a:rPr lang="fa-IR" sz="1100" dirty="0">
                          <a:cs typeface="B Bardiya" pitchFamily="2" charset="-78"/>
                        </a:rPr>
                        <a:t> </a:t>
                      </a:r>
                      <a:r>
                        <a:rPr lang="fa-IR" sz="1100" dirty="0">
                          <a:solidFill>
                            <a:srgbClr val="FF0000"/>
                          </a:solidFill>
                          <a:cs typeface="B Bardiya" pitchFamily="2" charset="-78"/>
                        </a:rPr>
                        <a:t>گسترش امر مرمت به محیط</a:t>
                      </a:r>
                      <a:r>
                        <a:rPr lang="fa-IR" sz="1100" baseline="0" dirty="0">
                          <a:solidFill>
                            <a:srgbClr val="FF0000"/>
                          </a:solidFill>
                          <a:cs typeface="B Bardiya" pitchFamily="2" charset="-78"/>
                        </a:rPr>
                        <a:t> های پیرامونی</a:t>
                      </a:r>
                    </a:p>
                    <a:p>
                      <a:pPr algn="r" rtl="1">
                        <a:buFont typeface="Arial" pitchFamily="34" charset="0"/>
                        <a:buNone/>
                      </a:pPr>
                      <a:endParaRPr lang="fa-IR" sz="1100" baseline="0" dirty="0">
                        <a:cs typeface="B Bardiya" pitchFamily="2" charset="-78"/>
                      </a:endParaRPr>
                    </a:p>
                    <a:p>
                      <a:pPr algn="r" rtl="1">
                        <a:buFont typeface="Arial" pitchFamily="34" charset="0"/>
                        <a:buChar char="•"/>
                      </a:pPr>
                      <a:r>
                        <a:rPr lang="fa-IR" sz="1100" baseline="0" dirty="0">
                          <a:cs typeface="B Bardiya" pitchFamily="2" charset="-78"/>
                        </a:rPr>
                        <a:t> تبعیت شکل از عملکرد</a:t>
                      </a:r>
                    </a:p>
                    <a:p>
                      <a:pPr algn="r" rtl="1">
                        <a:buFont typeface="Arial" pitchFamily="34" charset="0"/>
                        <a:buNone/>
                      </a:pPr>
                      <a:endParaRPr lang="fa-IR" sz="1100" baseline="0" dirty="0">
                        <a:cs typeface="B Bardiya" pitchFamily="2" charset="-78"/>
                      </a:endParaRPr>
                    </a:p>
                    <a:p>
                      <a:pPr algn="r" rtl="1">
                        <a:buFont typeface="Arial" pitchFamily="34" charset="0"/>
                        <a:buChar char="•"/>
                      </a:pPr>
                      <a:r>
                        <a:rPr lang="fa-IR" sz="1100" baseline="0" dirty="0">
                          <a:cs typeface="B Bardiya" pitchFamily="2" charset="-78"/>
                        </a:rPr>
                        <a:t> منطقه بندی شهر براساس 4عملکرد اصلی سکونت، کار، آمدوشد، اوقات فراغت</a:t>
                      </a:r>
                      <a:endParaRPr lang="en-US" sz="1100" b="1" dirty="0">
                        <a:cs typeface="B Bardiya" pitchFamily="2" charset="-78"/>
                      </a:endParaRPr>
                    </a:p>
                  </a:txBody>
                  <a:tcPr marL="77913" marR="77913" marT="42203" marB="42203"/>
                </a:tc>
                <a:tc>
                  <a:txBody>
                    <a:bodyPr/>
                    <a:lstStyle/>
                    <a:p>
                      <a:pPr algn="r" rtl="1">
                        <a:buFont typeface="Arial" pitchFamily="34" charset="0"/>
                        <a:buChar char="•"/>
                      </a:pPr>
                      <a:r>
                        <a:rPr lang="fa-IR" sz="1100" dirty="0">
                          <a:solidFill>
                            <a:srgbClr val="FF0000"/>
                          </a:solidFill>
                          <a:cs typeface="B Bardiya" pitchFamily="2" charset="-78"/>
                        </a:rPr>
                        <a:t> ساماندهی محیط شهری</a:t>
                      </a:r>
                    </a:p>
                    <a:p>
                      <a:pPr algn="r" rtl="1">
                        <a:buFont typeface="Arial" pitchFamily="34" charset="0"/>
                        <a:buNone/>
                      </a:pPr>
                      <a:endParaRPr lang="fa-IR" sz="1100" dirty="0">
                        <a:cs typeface="B Bardiya" pitchFamily="2" charset="-78"/>
                      </a:endParaRPr>
                    </a:p>
                    <a:p>
                      <a:pPr algn="r" rtl="1">
                        <a:buFont typeface="Arial" pitchFamily="34" charset="0"/>
                        <a:buChar char="•"/>
                      </a:pPr>
                      <a:r>
                        <a:rPr lang="fa-IR" sz="1100" dirty="0">
                          <a:cs typeface="B Bardiya" pitchFamily="2" charset="-78"/>
                        </a:rPr>
                        <a:t> تاکید</a:t>
                      </a:r>
                      <a:r>
                        <a:rPr lang="fa-IR" sz="1100" baseline="0" dirty="0">
                          <a:cs typeface="B Bardiya" pitchFamily="2" charset="-78"/>
                        </a:rPr>
                        <a:t> بر حفاظت و بهداشت</a:t>
                      </a:r>
                    </a:p>
                    <a:p>
                      <a:pPr algn="r" rtl="1">
                        <a:buFont typeface="Arial" pitchFamily="34" charset="0"/>
                        <a:buNone/>
                      </a:pPr>
                      <a:endParaRPr lang="fa-IR" sz="1100" baseline="0" dirty="0">
                        <a:cs typeface="B Bardiya" pitchFamily="2" charset="-78"/>
                      </a:endParaRPr>
                    </a:p>
                    <a:p>
                      <a:pPr algn="r" rtl="1">
                        <a:buFont typeface="Arial" pitchFamily="34" charset="0"/>
                        <a:buChar char="•"/>
                      </a:pPr>
                      <a:r>
                        <a:rPr lang="fa-IR" sz="1100" dirty="0">
                          <a:cs typeface="B Bardiya" pitchFamily="2" charset="-78"/>
                        </a:rPr>
                        <a:t> </a:t>
                      </a:r>
                      <a:r>
                        <a:rPr lang="fa-IR" sz="1100" dirty="0">
                          <a:solidFill>
                            <a:srgbClr val="FF0000"/>
                          </a:solidFill>
                          <a:cs typeface="B Bardiya" pitchFamily="2" charset="-78"/>
                        </a:rPr>
                        <a:t>تجدید حیات مدنی و بالا بردن کیفیات زندگی</a:t>
                      </a:r>
                    </a:p>
                    <a:p>
                      <a:pPr algn="r" rtl="1">
                        <a:buFont typeface="Arial" pitchFamily="34" charset="0"/>
                        <a:buNone/>
                      </a:pPr>
                      <a:endParaRPr lang="fa-IR" sz="1100" dirty="0">
                        <a:cs typeface="B Bardiya" pitchFamily="2" charset="-78"/>
                      </a:endParaRPr>
                    </a:p>
                    <a:p>
                      <a:pPr algn="r" rtl="1">
                        <a:buFont typeface="Arial" pitchFamily="34" charset="0"/>
                        <a:buChar char="•"/>
                      </a:pPr>
                      <a:r>
                        <a:rPr lang="fa-IR" sz="1100" dirty="0">
                          <a:solidFill>
                            <a:srgbClr val="FF0000"/>
                          </a:solidFill>
                          <a:cs typeface="B Bardiya" pitchFamily="2" charset="-78"/>
                        </a:rPr>
                        <a:t> رونق صنعت گردشگری</a:t>
                      </a:r>
                    </a:p>
                    <a:p>
                      <a:pPr algn="r" rtl="1">
                        <a:buFont typeface="Arial" pitchFamily="34" charset="0"/>
                        <a:buNone/>
                      </a:pPr>
                      <a:endParaRPr lang="fa-IR" sz="1100" dirty="0">
                        <a:cs typeface="B Bardiya" pitchFamily="2" charset="-78"/>
                      </a:endParaRPr>
                    </a:p>
                    <a:p>
                      <a:pPr algn="r" rtl="1">
                        <a:buFont typeface="Arial" pitchFamily="34" charset="0"/>
                        <a:buChar char="•"/>
                      </a:pPr>
                      <a:r>
                        <a:rPr lang="fa-IR" sz="1100" dirty="0">
                          <a:cs typeface="B Bardiya" pitchFamily="2" charset="-78"/>
                        </a:rPr>
                        <a:t> ارتقاء کیفیت حفاظتی و بهداشتی محیط شهری</a:t>
                      </a:r>
                      <a:endParaRPr lang="en-US" sz="1100" b="1" dirty="0">
                        <a:cs typeface="B Bardiya" pitchFamily="2" charset="-78"/>
                      </a:endParaRPr>
                    </a:p>
                  </a:txBody>
                  <a:tcPr marL="77913" marR="77913" marT="42203" marB="42203"/>
                </a:tc>
                <a:tc>
                  <a:txBody>
                    <a:bodyPr/>
                    <a:lstStyle/>
                    <a:p>
                      <a:pPr algn="ctr" rtl="1"/>
                      <a:r>
                        <a:rPr lang="fa-IR" sz="1800" dirty="0">
                          <a:cs typeface="B Bardiya" pitchFamily="2" charset="-78"/>
                        </a:rPr>
                        <a:t>حفاظتی</a:t>
                      </a:r>
                      <a:r>
                        <a:rPr lang="fa-IR" sz="1800" baseline="0" dirty="0">
                          <a:cs typeface="B Bardiya" pitchFamily="2" charset="-78"/>
                        </a:rPr>
                        <a:t> - بهداشتی</a:t>
                      </a:r>
                      <a:endParaRPr lang="en-US" sz="1800" b="1" dirty="0">
                        <a:cs typeface="B Bardiya" pitchFamily="2" charset="-78"/>
                      </a:endParaRPr>
                    </a:p>
                  </a:txBody>
                  <a:tcPr marL="77913" marR="77913" marT="42203" marB="42203" vert="vert270" anchor="ct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2022580189"/>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66"/>
          <p:cNvGrpSpPr/>
          <p:nvPr/>
        </p:nvGrpSpPr>
        <p:grpSpPr>
          <a:xfrm>
            <a:off x="0" y="263769"/>
            <a:ext cx="9144000" cy="6327790"/>
            <a:chOff x="0" y="0"/>
            <a:chExt cx="9144000" cy="6855106"/>
          </a:xfrm>
        </p:grpSpPr>
        <p:pic>
          <p:nvPicPr>
            <p:cNvPr id="3" name="Picture 2" descr="E:\baft farsoode\ax\pic\bird%20view.jpg"/>
            <p:cNvPicPr>
              <a:picLocks noChangeAspect="1" noChangeArrowheads="1"/>
            </p:cNvPicPr>
            <p:nvPr/>
          </p:nvPicPr>
          <p:blipFill>
            <a:blip r:embed="rId2">
              <a:clrChange>
                <a:clrFrom>
                  <a:srgbClr val="000000"/>
                </a:clrFrom>
                <a:clrTo>
                  <a:srgbClr val="000000">
                    <a:alpha val="0"/>
                  </a:srgbClr>
                </a:clrTo>
              </a:clrChange>
              <a:duotone>
                <a:schemeClr val="accent6">
                  <a:shade val="45000"/>
                  <a:satMod val="135000"/>
                </a:schemeClr>
                <a:prstClr val="white"/>
              </a:duotone>
              <a:lum bright="20000" contrast="-75000"/>
            </a:blip>
            <a:srcRect/>
            <a:stretch>
              <a:fillRect/>
            </a:stretch>
          </p:blipFill>
          <p:spPr bwMode="auto">
            <a:xfrm>
              <a:off x="0" y="2694698"/>
              <a:ext cx="9144000" cy="4160408"/>
            </a:xfrm>
            <a:prstGeom prst="rect">
              <a:avLst/>
            </a:prstGeom>
            <a:ln>
              <a:noFill/>
            </a:ln>
            <a:effectLst>
              <a:outerShdw blurRad="50800" dist="50800" dir="2700000" algn="tl" rotWithShape="0">
                <a:schemeClr val="tx1">
                  <a:alpha val="40000"/>
                </a:schemeClr>
              </a:outerShdw>
            </a:effectLst>
          </p:spPr>
        </p:pic>
        <p:grpSp>
          <p:nvGrpSpPr>
            <p:cNvPr id="4" name="Group 259"/>
            <p:cNvGrpSpPr/>
            <p:nvPr/>
          </p:nvGrpSpPr>
          <p:grpSpPr>
            <a:xfrm flipV="1">
              <a:off x="271048" y="857232"/>
              <a:ext cx="5944026" cy="4143404"/>
              <a:chOff x="-236" y="1676402"/>
              <a:chExt cx="5944026" cy="5181601"/>
            </a:xfrm>
          </p:grpSpPr>
          <p:sp>
            <p:nvSpPr>
              <p:cNvPr id="250" name="Rectangle 25"/>
              <p:cNvSpPr>
                <a:spLocks noChangeArrowheads="1"/>
              </p:cNvSpPr>
              <p:nvPr/>
            </p:nvSpPr>
            <p:spPr bwMode="auto">
              <a:xfrm>
                <a:off x="329988" y="4038602"/>
                <a:ext cx="165112" cy="2667001"/>
              </a:xfrm>
              <a:prstGeom prst="rect">
                <a:avLst/>
              </a:prstGeom>
              <a:gradFill rotWithShape="1">
                <a:gsLst>
                  <a:gs pos="0">
                    <a:schemeClr val="bg1">
                      <a:lumMod val="65000"/>
                    </a:schemeClr>
                  </a:gs>
                  <a:gs pos="100000">
                    <a:srgbClr val="FFFFCC"/>
                  </a:gs>
                </a:gsLst>
                <a:lin ang="5400000" scaled="1"/>
              </a:gradFill>
              <a:ln w="9525">
                <a:noFill/>
                <a:miter lim="800000"/>
                <a:headEnd/>
                <a:tailEnd/>
              </a:ln>
              <a:effectLst/>
            </p:spPr>
            <p:txBody>
              <a:bodyPr wrap="none" anchor="ctr"/>
              <a:lstStyle/>
              <a:p>
                <a:pPr>
                  <a:defRPr/>
                </a:pPr>
                <a:endParaRPr lang="fa-IR" sz="1662" kern="0">
                  <a:solidFill>
                    <a:sysClr val="windowText" lastClr="000000"/>
                  </a:solidFill>
                </a:endParaRPr>
              </a:p>
            </p:txBody>
          </p:sp>
          <p:sp>
            <p:nvSpPr>
              <p:cNvPr id="251" name="Rectangle 26"/>
              <p:cNvSpPr>
                <a:spLocks noChangeArrowheads="1"/>
              </p:cNvSpPr>
              <p:nvPr/>
            </p:nvSpPr>
            <p:spPr bwMode="auto">
              <a:xfrm>
                <a:off x="164876" y="6400803"/>
                <a:ext cx="3219681" cy="152400"/>
              </a:xfrm>
              <a:prstGeom prst="rect">
                <a:avLst/>
              </a:prstGeom>
              <a:gradFill rotWithShape="1">
                <a:gsLst>
                  <a:gs pos="0">
                    <a:srgbClr val="FFFFCC"/>
                  </a:gs>
                  <a:gs pos="100000">
                    <a:srgbClr val="FFFFCC">
                      <a:gamma/>
                      <a:shade val="46275"/>
                      <a:invGamma/>
                    </a:srgbClr>
                  </a:gs>
                </a:gsLst>
                <a:lin ang="0" scaled="1"/>
              </a:gradFill>
              <a:ln w="9525">
                <a:noFill/>
                <a:miter lim="800000"/>
                <a:headEnd/>
                <a:tailEnd/>
              </a:ln>
              <a:effectLst/>
            </p:spPr>
            <p:txBody>
              <a:bodyPr wrap="none" anchor="ctr"/>
              <a:lstStyle/>
              <a:p>
                <a:pPr>
                  <a:defRPr/>
                </a:pPr>
                <a:endParaRPr lang="fa-IR" sz="1662" kern="0">
                  <a:solidFill>
                    <a:sysClr val="windowText" lastClr="000000"/>
                  </a:solidFill>
                </a:endParaRPr>
              </a:p>
            </p:txBody>
          </p:sp>
          <p:sp>
            <p:nvSpPr>
              <p:cNvPr id="252" name="Rectangle 27"/>
              <p:cNvSpPr>
                <a:spLocks noChangeArrowheads="1"/>
              </p:cNvSpPr>
              <p:nvPr/>
            </p:nvSpPr>
            <p:spPr bwMode="auto">
              <a:xfrm>
                <a:off x="495100" y="5791203"/>
                <a:ext cx="82556" cy="609600"/>
              </a:xfrm>
              <a:prstGeom prst="rect">
                <a:avLst/>
              </a:prstGeom>
              <a:solidFill>
                <a:srgbClr val="CC9900"/>
              </a:solidFill>
              <a:ln w="9525">
                <a:noFill/>
                <a:miter lim="800000"/>
                <a:headEnd/>
                <a:tailEnd/>
              </a:ln>
              <a:effectLst/>
            </p:spPr>
            <p:txBody>
              <a:bodyPr wrap="none" anchor="ctr"/>
              <a:lstStyle/>
              <a:p>
                <a:pPr>
                  <a:defRPr/>
                </a:pPr>
                <a:endParaRPr lang="fa-IR" sz="1662" kern="0">
                  <a:solidFill>
                    <a:sysClr val="windowText" lastClr="000000"/>
                  </a:solidFill>
                </a:endParaRPr>
              </a:p>
            </p:txBody>
          </p:sp>
          <p:sp>
            <p:nvSpPr>
              <p:cNvPr id="253" name="Rectangle 28"/>
              <p:cNvSpPr>
                <a:spLocks noChangeArrowheads="1"/>
              </p:cNvSpPr>
              <p:nvPr/>
            </p:nvSpPr>
            <p:spPr bwMode="auto">
              <a:xfrm rot="5400000">
                <a:off x="828501" y="6073757"/>
                <a:ext cx="76200" cy="577891"/>
              </a:xfrm>
              <a:prstGeom prst="rect">
                <a:avLst/>
              </a:prstGeom>
              <a:solidFill>
                <a:srgbClr val="CC9900"/>
              </a:solidFill>
              <a:ln w="9525">
                <a:noFill/>
                <a:miter lim="800000"/>
                <a:headEnd/>
                <a:tailEnd/>
              </a:ln>
              <a:effectLst/>
            </p:spPr>
            <p:txBody>
              <a:bodyPr wrap="none" anchor="ctr"/>
              <a:lstStyle/>
              <a:p>
                <a:pPr>
                  <a:defRPr/>
                </a:pPr>
                <a:endParaRPr lang="fa-IR" sz="1662" kern="0">
                  <a:solidFill>
                    <a:sysClr val="windowText" lastClr="000000"/>
                  </a:solidFill>
                </a:endParaRPr>
              </a:p>
            </p:txBody>
          </p:sp>
          <p:sp>
            <p:nvSpPr>
              <p:cNvPr id="254" name="Line 29"/>
              <p:cNvSpPr>
                <a:spLocks noChangeShapeType="1"/>
              </p:cNvSpPr>
              <p:nvPr/>
            </p:nvSpPr>
            <p:spPr bwMode="auto">
              <a:xfrm>
                <a:off x="3384557" y="6477003"/>
                <a:ext cx="1568562" cy="0"/>
              </a:xfrm>
              <a:prstGeom prst="line">
                <a:avLst/>
              </a:prstGeom>
              <a:ln w="12700">
                <a:prstDash val="sysDot"/>
                <a:headEnd/>
                <a:tailEnd/>
              </a:ln>
            </p:spPr>
            <p:style>
              <a:lnRef idx="1">
                <a:schemeClr val="dk1"/>
              </a:lnRef>
              <a:fillRef idx="0">
                <a:schemeClr val="dk1"/>
              </a:fillRef>
              <a:effectRef idx="0">
                <a:schemeClr val="dk1"/>
              </a:effectRef>
              <a:fontRef idx="minor">
                <a:schemeClr val="tx1"/>
              </a:fontRef>
            </p:style>
            <p:txBody>
              <a:bodyPr/>
              <a:lstStyle/>
              <a:p>
                <a:pPr>
                  <a:defRPr/>
                </a:pPr>
                <a:endParaRPr lang="fa-IR" sz="1662" kern="0">
                  <a:solidFill>
                    <a:sysClr val="windowText" lastClr="000000"/>
                  </a:solidFill>
                </a:endParaRPr>
              </a:p>
            </p:txBody>
          </p:sp>
          <p:sp>
            <p:nvSpPr>
              <p:cNvPr id="255" name="Line 30"/>
              <p:cNvSpPr>
                <a:spLocks noChangeShapeType="1"/>
              </p:cNvSpPr>
              <p:nvPr/>
            </p:nvSpPr>
            <p:spPr bwMode="auto">
              <a:xfrm>
                <a:off x="3384557" y="6553203"/>
                <a:ext cx="2559233" cy="0"/>
              </a:xfrm>
              <a:prstGeom prst="line">
                <a:avLst/>
              </a:prstGeom>
              <a:ln w="19050">
                <a:prstDash val="sysDot"/>
                <a:headEnd/>
                <a:tailEnd/>
              </a:ln>
            </p:spPr>
            <p:style>
              <a:lnRef idx="1">
                <a:schemeClr val="accent1"/>
              </a:lnRef>
              <a:fillRef idx="0">
                <a:schemeClr val="accent1"/>
              </a:fillRef>
              <a:effectRef idx="0">
                <a:schemeClr val="accent1"/>
              </a:effectRef>
              <a:fontRef idx="minor">
                <a:schemeClr val="tx1"/>
              </a:fontRef>
            </p:style>
            <p:txBody>
              <a:bodyPr/>
              <a:lstStyle/>
              <a:p>
                <a:pPr>
                  <a:defRPr/>
                </a:pPr>
                <a:endParaRPr lang="fa-IR" sz="1662" kern="0">
                  <a:solidFill>
                    <a:sysClr val="windowText" lastClr="000000"/>
                  </a:solidFill>
                </a:endParaRPr>
              </a:p>
            </p:txBody>
          </p:sp>
          <p:sp>
            <p:nvSpPr>
              <p:cNvPr id="256" name="Line 32"/>
              <p:cNvSpPr>
                <a:spLocks noChangeShapeType="1"/>
              </p:cNvSpPr>
              <p:nvPr/>
            </p:nvSpPr>
            <p:spPr bwMode="auto">
              <a:xfrm flipH="1">
                <a:off x="-236" y="6477003"/>
                <a:ext cx="3384793" cy="0"/>
              </a:xfrm>
              <a:prstGeom prst="line">
                <a:avLst/>
              </a:prstGeom>
              <a:noFill/>
              <a:ln w="22225">
                <a:solidFill>
                  <a:srgbClr val="9383B3"/>
                </a:solidFill>
                <a:prstDash val="sysDot"/>
                <a:round/>
                <a:headEnd/>
                <a:tailEnd/>
              </a:ln>
              <a:effectLst/>
            </p:spPr>
            <p:txBody>
              <a:bodyPr/>
              <a:lstStyle/>
              <a:p>
                <a:pPr>
                  <a:defRPr/>
                </a:pPr>
                <a:endParaRPr lang="fa-IR" sz="1662" kern="0">
                  <a:solidFill>
                    <a:sysClr val="windowText" lastClr="000000"/>
                  </a:solidFill>
                </a:endParaRPr>
              </a:p>
            </p:txBody>
          </p:sp>
          <p:sp>
            <p:nvSpPr>
              <p:cNvPr id="257" name="Line 33"/>
              <p:cNvSpPr>
                <a:spLocks noChangeShapeType="1"/>
              </p:cNvSpPr>
              <p:nvPr/>
            </p:nvSpPr>
            <p:spPr bwMode="auto">
              <a:xfrm flipV="1">
                <a:off x="412544" y="4038602"/>
                <a:ext cx="0" cy="2819401"/>
              </a:xfrm>
              <a:prstGeom prst="line">
                <a:avLst/>
              </a:prstGeom>
              <a:noFill/>
              <a:ln w="22225">
                <a:solidFill>
                  <a:srgbClr val="9383B3"/>
                </a:solidFill>
                <a:prstDash val="sysDot"/>
                <a:round/>
                <a:headEnd/>
                <a:tailEnd/>
              </a:ln>
              <a:effectLst/>
            </p:spPr>
            <p:txBody>
              <a:bodyPr/>
              <a:lstStyle/>
              <a:p>
                <a:pPr>
                  <a:defRPr/>
                </a:pPr>
                <a:endParaRPr lang="fa-IR" sz="1662" kern="0">
                  <a:solidFill>
                    <a:sysClr val="windowText" lastClr="000000"/>
                  </a:solidFill>
                </a:endParaRPr>
              </a:p>
            </p:txBody>
          </p:sp>
          <p:sp>
            <p:nvSpPr>
              <p:cNvPr id="258" name="Line 34"/>
              <p:cNvSpPr>
                <a:spLocks noChangeShapeType="1"/>
              </p:cNvSpPr>
              <p:nvPr/>
            </p:nvSpPr>
            <p:spPr bwMode="auto">
              <a:xfrm flipV="1">
                <a:off x="412544" y="2362202"/>
                <a:ext cx="0" cy="1676400"/>
              </a:xfrm>
              <a:prstGeom prst="line">
                <a:avLst/>
              </a:prstGeom>
              <a:ln w="12700">
                <a:prstDash val="sysDot"/>
                <a:headEnd/>
                <a:tailEnd/>
              </a:ln>
            </p:spPr>
            <p:style>
              <a:lnRef idx="1">
                <a:schemeClr val="dk1"/>
              </a:lnRef>
              <a:fillRef idx="0">
                <a:schemeClr val="dk1"/>
              </a:fillRef>
              <a:effectRef idx="0">
                <a:schemeClr val="dk1"/>
              </a:effectRef>
              <a:fontRef idx="minor">
                <a:schemeClr val="tx1"/>
              </a:fontRef>
            </p:style>
            <p:txBody>
              <a:bodyPr/>
              <a:lstStyle/>
              <a:p>
                <a:pPr>
                  <a:defRPr/>
                </a:pPr>
                <a:endParaRPr lang="fa-IR" sz="1662" kern="0">
                  <a:solidFill>
                    <a:sysClr val="windowText" lastClr="000000"/>
                  </a:solidFill>
                </a:endParaRPr>
              </a:p>
            </p:txBody>
          </p:sp>
          <p:sp>
            <p:nvSpPr>
              <p:cNvPr id="259" name="Line 35"/>
              <p:cNvSpPr>
                <a:spLocks noChangeShapeType="1"/>
              </p:cNvSpPr>
              <p:nvPr/>
            </p:nvSpPr>
            <p:spPr bwMode="auto">
              <a:xfrm flipV="1">
                <a:off x="329988" y="1676402"/>
                <a:ext cx="0" cy="2362200"/>
              </a:xfrm>
              <a:prstGeom prst="line">
                <a:avLst/>
              </a:prstGeom>
              <a:ln w="19050">
                <a:prstDash val="sysDot"/>
                <a:headEnd/>
                <a:tailEnd/>
              </a:ln>
            </p:spPr>
            <p:style>
              <a:lnRef idx="1">
                <a:schemeClr val="accent1"/>
              </a:lnRef>
              <a:fillRef idx="0">
                <a:schemeClr val="accent1"/>
              </a:fillRef>
              <a:effectRef idx="0">
                <a:schemeClr val="accent1"/>
              </a:effectRef>
              <a:fontRef idx="minor">
                <a:schemeClr val="tx1"/>
              </a:fontRef>
            </p:style>
            <p:txBody>
              <a:bodyPr/>
              <a:lstStyle/>
              <a:p>
                <a:pPr>
                  <a:defRPr/>
                </a:pPr>
                <a:endParaRPr lang="fa-IR" sz="1662" kern="0">
                  <a:solidFill>
                    <a:sysClr val="windowText" lastClr="000000"/>
                  </a:solidFill>
                </a:endParaRPr>
              </a:p>
            </p:txBody>
          </p:sp>
        </p:grpSp>
        <p:grpSp>
          <p:nvGrpSpPr>
            <p:cNvPr id="5" name="Group 15"/>
            <p:cNvGrpSpPr/>
            <p:nvPr/>
          </p:nvGrpSpPr>
          <p:grpSpPr>
            <a:xfrm>
              <a:off x="67432" y="538679"/>
              <a:ext cx="5218950" cy="3318948"/>
              <a:chOff x="73051" y="538679"/>
              <a:chExt cx="5653862" cy="3318948"/>
            </a:xfrm>
          </p:grpSpPr>
          <p:sp>
            <p:nvSpPr>
              <p:cNvPr id="7" name="Rectangle 6"/>
              <p:cNvSpPr/>
              <p:nvPr/>
            </p:nvSpPr>
            <p:spPr>
              <a:xfrm>
                <a:off x="1824455" y="538679"/>
                <a:ext cx="3902458" cy="407750"/>
              </a:xfrm>
              <a:prstGeom prst="rect">
                <a:avLst/>
              </a:prstGeom>
            </p:spPr>
            <p:txBody>
              <a:bodyPr wrap="none">
                <a:spAutoFit/>
              </a:bodyPr>
              <a:lstStyle/>
              <a:p>
                <a:pPr>
                  <a:defRPr/>
                </a:pPr>
                <a:r>
                  <a:rPr lang="en-US" sz="1846" b="1" kern="0" dirty="0">
                    <a:ln w="10541" cmpd="sng">
                      <a:solidFill>
                        <a:srgbClr val="EAEAEA">
                          <a:shade val="88000"/>
                          <a:satMod val="110000"/>
                        </a:srgbClr>
                      </a:solidFill>
                      <a:prstDash val="solid"/>
                    </a:ln>
                    <a:gradFill>
                      <a:gsLst>
                        <a:gs pos="0">
                          <a:srgbClr val="EAEAEA">
                            <a:tint val="40000"/>
                            <a:satMod val="250000"/>
                          </a:srgbClr>
                        </a:gs>
                        <a:gs pos="9000">
                          <a:srgbClr val="EAEAEA">
                            <a:tint val="52000"/>
                            <a:satMod val="300000"/>
                          </a:srgbClr>
                        </a:gs>
                        <a:gs pos="50000">
                          <a:srgbClr val="EAEAEA">
                            <a:shade val="20000"/>
                            <a:satMod val="300000"/>
                          </a:srgbClr>
                        </a:gs>
                        <a:gs pos="79000">
                          <a:srgbClr val="EAEAEA">
                            <a:tint val="52000"/>
                            <a:satMod val="300000"/>
                          </a:srgbClr>
                        </a:gs>
                        <a:gs pos="100000">
                          <a:srgbClr val="EAEAEA">
                            <a:tint val="40000"/>
                            <a:satMod val="250000"/>
                          </a:srgbClr>
                        </a:gs>
                      </a:gsLst>
                      <a:lin ang="5400000"/>
                    </a:gradFill>
                    <a:latin typeface="BankGothic Lt BT" pitchFamily="34" charset="0"/>
                  </a:rPr>
                  <a:t>(</a:t>
                </a:r>
                <a:r>
                  <a:rPr lang="en-US" sz="1846" b="1" kern="0" dirty="0" err="1">
                    <a:ln w="10541" cmpd="sng">
                      <a:solidFill>
                        <a:srgbClr val="EAEAEA">
                          <a:shade val="88000"/>
                          <a:satMod val="110000"/>
                        </a:srgbClr>
                      </a:solidFill>
                      <a:prstDash val="solid"/>
                    </a:ln>
                    <a:gradFill>
                      <a:gsLst>
                        <a:gs pos="0">
                          <a:srgbClr val="EAEAEA">
                            <a:tint val="40000"/>
                            <a:satMod val="250000"/>
                          </a:srgbClr>
                        </a:gs>
                        <a:gs pos="9000">
                          <a:srgbClr val="EAEAEA">
                            <a:tint val="52000"/>
                            <a:satMod val="300000"/>
                          </a:srgbClr>
                        </a:gs>
                        <a:gs pos="50000">
                          <a:srgbClr val="EAEAEA">
                            <a:shade val="20000"/>
                            <a:satMod val="300000"/>
                          </a:srgbClr>
                        </a:gs>
                        <a:gs pos="79000">
                          <a:srgbClr val="EAEAEA">
                            <a:tint val="52000"/>
                            <a:satMod val="300000"/>
                          </a:srgbClr>
                        </a:gs>
                        <a:gs pos="100000">
                          <a:srgbClr val="EAEAEA">
                            <a:tint val="40000"/>
                            <a:satMod val="250000"/>
                          </a:srgbClr>
                        </a:gs>
                      </a:gsLst>
                      <a:lin ang="5400000"/>
                    </a:gradFill>
                    <a:latin typeface="BankGothic Lt BT" pitchFamily="34" charset="0"/>
                  </a:rPr>
                  <a:t>beinolharamein</a:t>
                </a:r>
                <a:r>
                  <a:rPr lang="en-US" sz="1846" b="1" kern="0" dirty="0">
                    <a:ln w="10541" cmpd="sng">
                      <a:solidFill>
                        <a:srgbClr val="EAEAEA">
                          <a:shade val="88000"/>
                          <a:satMod val="110000"/>
                        </a:srgbClr>
                      </a:solidFill>
                      <a:prstDash val="solid"/>
                    </a:ln>
                    <a:gradFill>
                      <a:gsLst>
                        <a:gs pos="0">
                          <a:srgbClr val="EAEAEA">
                            <a:tint val="40000"/>
                            <a:satMod val="250000"/>
                          </a:srgbClr>
                        </a:gs>
                        <a:gs pos="9000">
                          <a:srgbClr val="EAEAEA">
                            <a:tint val="52000"/>
                            <a:satMod val="300000"/>
                          </a:srgbClr>
                        </a:gs>
                        <a:gs pos="50000">
                          <a:srgbClr val="EAEAEA">
                            <a:shade val="20000"/>
                            <a:satMod val="300000"/>
                          </a:srgbClr>
                        </a:gs>
                        <a:gs pos="79000">
                          <a:srgbClr val="EAEAEA">
                            <a:tint val="52000"/>
                            <a:satMod val="300000"/>
                          </a:srgbClr>
                        </a:gs>
                        <a:gs pos="100000">
                          <a:srgbClr val="EAEAEA">
                            <a:tint val="40000"/>
                            <a:satMod val="250000"/>
                          </a:srgbClr>
                        </a:gs>
                      </a:gsLst>
                      <a:lin ang="5400000"/>
                    </a:gradFill>
                    <a:latin typeface="BankGothic Lt BT" pitchFamily="34" charset="0"/>
                  </a:rPr>
                  <a:t> of shiraz)</a:t>
                </a:r>
                <a:endParaRPr lang="fa-IR" sz="1846" b="1" kern="0" dirty="0">
                  <a:ln w="10541" cmpd="sng">
                    <a:solidFill>
                      <a:srgbClr val="EAEAEA">
                        <a:shade val="88000"/>
                        <a:satMod val="110000"/>
                      </a:srgbClr>
                    </a:solidFill>
                    <a:prstDash val="solid"/>
                  </a:ln>
                  <a:gradFill>
                    <a:gsLst>
                      <a:gs pos="0">
                        <a:srgbClr val="EAEAEA">
                          <a:tint val="40000"/>
                          <a:satMod val="250000"/>
                        </a:srgbClr>
                      </a:gs>
                      <a:gs pos="9000">
                        <a:srgbClr val="EAEAEA">
                          <a:tint val="52000"/>
                          <a:satMod val="300000"/>
                        </a:srgbClr>
                      </a:gs>
                      <a:gs pos="50000">
                        <a:srgbClr val="EAEAEA">
                          <a:shade val="20000"/>
                          <a:satMod val="300000"/>
                        </a:srgbClr>
                      </a:gs>
                      <a:gs pos="79000">
                        <a:srgbClr val="EAEAEA">
                          <a:tint val="52000"/>
                          <a:satMod val="300000"/>
                        </a:srgbClr>
                      </a:gs>
                      <a:gs pos="100000">
                        <a:srgbClr val="EAEAEA">
                          <a:tint val="40000"/>
                          <a:satMod val="250000"/>
                        </a:srgbClr>
                      </a:gs>
                    </a:gsLst>
                    <a:lin ang="5400000"/>
                  </a:gradFill>
                  <a:latin typeface="BankGothic Lt BT" pitchFamily="34" charset="0"/>
                </a:endParaRPr>
              </a:p>
            </p:txBody>
          </p:sp>
          <p:sp>
            <p:nvSpPr>
              <p:cNvPr id="8" name="Rectangle 7"/>
              <p:cNvSpPr/>
              <p:nvPr/>
            </p:nvSpPr>
            <p:spPr>
              <a:xfrm rot="16200000">
                <a:off x="-1131431" y="2276027"/>
                <a:ext cx="2786082" cy="377118"/>
              </a:xfrm>
              <a:prstGeom prst="rect">
                <a:avLst/>
              </a:prstGeom>
            </p:spPr>
            <p:txBody>
              <a:bodyPr wrap="square">
                <a:spAutoFit/>
                <a:scene3d>
                  <a:camera prst="orthographicFront"/>
                  <a:lightRig rig="glow" dir="tl">
                    <a:rot lat="0" lon="0" rev="5400000"/>
                  </a:lightRig>
                </a:scene3d>
                <a:sp3d contourW="12700">
                  <a:bevelT w="25400" h="25400"/>
                  <a:contourClr>
                    <a:schemeClr val="accent6">
                      <a:shade val="73000"/>
                    </a:schemeClr>
                  </a:contourClr>
                </a:sp3d>
              </a:bodyPr>
              <a:lstStyle/>
              <a:p>
                <a:pPr algn="ctr"/>
                <a:r>
                  <a:rPr lang="fa-IR" sz="1662" b="1" dirty="0">
                    <a:ln w="11430"/>
                    <a:gradFill>
                      <a:gsLst>
                        <a:gs pos="0">
                          <a:srgbClr val="555555">
                            <a:tint val="90000"/>
                            <a:satMod val="120000"/>
                          </a:srgbClr>
                        </a:gs>
                        <a:gs pos="25000">
                          <a:srgbClr val="555555">
                            <a:tint val="93000"/>
                            <a:satMod val="120000"/>
                          </a:srgbClr>
                        </a:gs>
                        <a:gs pos="50000">
                          <a:srgbClr val="555555">
                            <a:shade val="89000"/>
                            <a:satMod val="110000"/>
                          </a:srgbClr>
                        </a:gs>
                        <a:gs pos="75000">
                          <a:srgbClr val="555555">
                            <a:tint val="93000"/>
                            <a:satMod val="120000"/>
                          </a:srgbClr>
                        </a:gs>
                        <a:gs pos="100000">
                          <a:srgbClr val="555555">
                            <a:tint val="90000"/>
                            <a:satMod val="120000"/>
                          </a:srgbClr>
                        </a:gs>
                      </a:gsLst>
                      <a:lin ang="5400000"/>
                    </a:gradFill>
                    <a:effectLst>
                      <a:outerShdw blurRad="80000" dist="40000" dir="5040000" algn="tl">
                        <a:srgbClr val="000000">
                          <a:alpha val="30000"/>
                        </a:srgbClr>
                      </a:outerShdw>
                    </a:effectLst>
                    <a:cs typeface="B Kamran" pitchFamily="2" charset="-78"/>
                  </a:rPr>
                  <a:t>بین الحرمین شیراز</a:t>
                </a:r>
              </a:p>
            </p:txBody>
          </p:sp>
        </p:grpSp>
        <p:pic>
          <p:nvPicPr>
            <p:cNvPr id="235" name="Picture 6" descr="شاهچراغ؛ شیراز؛ عکس از آنوبانینی">
              <a:hlinkClick r:id="rId3"/>
            </p:cNvPr>
            <p:cNvPicPr>
              <a:picLocks noChangeAspect="1" noChangeArrowheads="1"/>
            </p:cNvPicPr>
            <p:nvPr/>
          </p:nvPicPr>
          <p:blipFill>
            <a:blip r:embed="rId4">
              <a:clrChange>
                <a:clrFrom>
                  <a:srgbClr val="03030F"/>
                </a:clrFrom>
                <a:clrTo>
                  <a:srgbClr val="03030F">
                    <a:alpha val="0"/>
                  </a:srgbClr>
                </a:clrTo>
              </a:clrChange>
            </a:blip>
            <a:srcRect/>
            <a:stretch>
              <a:fillRect/>
            </a:stretch>
          </p:blipFill>
          <p:spPr bwMode="auto">
            <a:xfrm>
              <a:off x="7212343" y="285728"/>
              <a:ext cx="1931657" cy="1191187"/>
            </a:xfrm>
            <a:prstGeom prst="rect">
              <a:avLst/>
            </a:prstGeom>
            <a:ln>
              <a:noFill/>
            </a:ln>
            <a:effectLst>
              <a:outerShdw blurRad="50800" dist="38100" dir="2700000" algn="tl" rotWithShape="0">
                <a:prstClr val="black">
                  <a:alpha val="40000"/>
                </a:prstClr>
              </a:outerShdw>
              <a:softEdge rad="63500"/>
            </a:effectLst>
          </p:spPr>
        </p:pic>
        <p:pic>
          <p:nvPicPr>
            <p:cNvPr id="1028" name="Picture 4" descr="E:\baft farsoode\ax\pic\shahchw.jpg"/>
            <p:cNvPicPr>
              <a:picLocks noChangeAspect="1" noChangeArrowheads="1"/>
            </p:cNvPicPr>
            <p:nvPr/>
          </p:nvPicPr>
          <p:blipFill>
            <a:blip r:embed="rId5" cstate="screen">
              <a:clrChange>
                <a:clrFrom>
                  <a:srgbClr val="BEE2FA"/>
                </a:clrFrom>
                <a:clrTo>
                  <a:srgbClr val="BEE2FA">
                    <a:alpha val="0"/>
                  </a:srgbClr>
                </a:clrTo>
              </a:clrChange>
              <a:extLst>
                <a:ext uri="{28A0092B-C50C-407E-A947-70E740481C1C}">
                  <a14:useLocalDpi xmlns:a14="http://schemas.microsoft.com/office/drawing/2010/main"/>
                </a:ext>
              </a:extLst>
            </a:blip>
            <a:srcRect/>
            <a:stretch>
              <a:fillRect/>
            </a:stretch>
          </p:blipFill>
          <p:spPr bwMode="auto">
            <a:xfrm>
              <a:off x="0" y="0"/>
              <a:ext cx="1813436" cy="1464431"/>
            </a:xfrm>
            <a:prstGeom prst="rect">
              <a:avLst/>
            </a:prstGeom>
            <a:ln>
              <a:noFill/>
            </a:ln>
            <a:effectLst>
              <a:outerShdw blurRad="50800" dist="38100" dir="2700000" algn="tl" rotWithShape="0">
                <a:prstClr val="black">
                  <a:alpha val="40000"/>
                </a:prstClr>
              </a:outerShdw>
              <a:softEdge rad="63500"/>
            </a:effectLst>
          </p:spPr>
        </p:pic>
        <p:cxnSp>
          <p:nvCxnSpPr>
            <p:cNvPr id="263" name="Straight Connector 262"/>
            <p:cNvCxnSpPr/>
            <p:nvPr/>
          </p:nvCxnSpPr>
          <p:spPr bwMode="auto">
            <a:xfrm rot="5400000">
              <a:off x="-1535949" y="4179099"/>
              <a:ext cx="4071966" cy="1588"/>
            </a:xfrm>
            <a:prstGeom prst="line">
              <a:avLst/>
            </a:prstGeom>
            <a:ln cmpd="dbl">
              <a:solidFill>
                <a:srgbClr val="D1D1D1"/>
              </a:solidFill>
              <a:prstDash val="solid"/>
              <a:headEnd type="none" w="sm" len="sm"/>
              <a:tailEnd type="none" w="sm" len="sm"/>
            </a:ln>
          </p:spPr>
          <p:style>
            <a:lnRef idx="3">
              <a:schemeClr val="accent1"/>
            </a:lnRef>
            <a:fillRef idx="0">
              <a:schemeClr val="accent1"/>
            </a:fillRef>
            <a:effectRef idx="2">
              <a:schemeClr val="accent1"/>
            </a:effectRef>
            <a:fontRef idx="minor">
              <a:schemeClr val="tx1"/>
            </a:fontRef>
          </p:style>
        </p:cxnSp>
      </p:grpSp>
      <p:sp>
        <p:nvSpPr>
          <p:cNvPr id="25" name="Rectangle 24"/>
          <p:cNvSpPr/>
          <p:nvPr/>
        </p:nvSpPr>
        <p:spPr bwMode="auto">
          <a:xfrm>
            <a:off x="912177" y="1648545"/>
            <a:ext cx="8143932" cy="4154394"/>
          </a:xfrm>
          <a:prstGeom prst="rect">
            <a:avLst/>
          </a:prstGeom>
          <a:solidFill>
            <a:schemeClr val="accent1">
              <a:alpha val="70000"/>
            </a:schemeClr>
          </a:solidFill>
          <a:ln w="12700" cap="sq" cmpd="sng" algn="ctr">
            <a:noFill/>
            <a:prstDash val="solid"/>
            <a:round/>
            <a:headEnd type="none" w="sm" len="sm"/>
            <a:tailEnd type="none" w="sm" len="sm"/>
          </a:ln>
          <a:effectLst>
            <a:softEdge rad="635000"/>
          </a:effectLst>
        </p:spPr>
        <p:txBody>
          <a:bodyPr vert="horz" wrap="square" lIns="84406" tIns="42203" rIns="84406" bIns="42203" numCol="1" rtlCol="1" anchor="t" anchorCtr="0" compatLnSpc="1">
            <a:prstTxWarp prst="textNoShape">
              <a:avLst/>
            </a:prstTxWarp>
          </a:bodyPr>
          <a:lstStyle/>
          <a:p>
            <a:pPr algn="l" rtl="0" fontAlgn="base">
              <a:spcBef>
                <a:spcPct val="0"/>
              </a:spcBef>
              <a:spcAft>
                <a:spcPct val="0"/>
              </a:spcAft>
            </a:pPr>
            <a:endParaRPr kumimoji="1" lang="fa-IR" sz="2215">
              <a:solidFill>
                <a:srgbClr val="000000"/>
              </a:solidFill>
              <a:latin typeface="Times New Roman" pitchFamily="18" charset="0"/>
            </a:endParaRPr>
          </a:p>
        </p:txBody>
      </p:sp>
      <p:sp>
        <p:nvSpPr>
          <p:cNvPr id="266" name="Rectangle 265"/>
          <p:cNvSpPr/>
          <p:nvPr/>
        </p:nvSpPr>
        <p:spPr bwMode="auto">
          <a:xfrm>
            <a:off x="785786" y="1780431"/>
            <a:ext cx="8143932" cy="1318855"/>
          </a:xfrm>
          <a:prstGeom prst="rect">
            <a:avLst/>
          </a:prstGeom>
          <a:solidFill>
            <a:schemeClr val="accent1">
              <a:alpha val="70000"/>
            </a:schemeClr>
          </a:solidFill>
          <a:ln w="12700" cap="sq" cmpd="sng" algn="ctr">
            <a:noFill/>
            <a:prstDash val="solid"/>
            <a:round/>
            <a:headEnd type="none" w="sm" len="sm"/>
            <a:tailEnd type="none" w="sm" len="sm"/>
          </a:ln>
          <a:effectLst>
            <a:softEdge rad="635000"/>
          </a:effectLst>
        </p:spPr>
        <p:txBody>
          <a:bodyPr vert="horz" wrap="square" lIns="84406" tIns="42203" rIns="84406" bIns="42203" numCol="1" rtlCol="1" anchor="t" anchorCtr="0" compatLnSpc="1">
            <a:prstTxWarp prst="textNoShape">
              <a:avLst/>
            </a:prstTxWarp>
          </a:bodyPr>
          <a:lstStyle/>
          <a:p>
            <a:pPr algn="l" rtl="0" fontAlgn="base">
              <a:spcBef>
                <a:spcPct val="0"/>
              </a:spcBef>
              <a:spcAft>
                <a:spcPct val="0"/>
              </a:spcAft>
            </a:pPr>
            <a:endParaRPr kumimoji="1" lang="fa-IR" sz="2215">
              <a:solidFill>
                <a:srgbClr val="000000"/>
              </a:solidFill>
              <a:latin typeface="Times New Roman" pitchFamily="18" charset="0"/>
            </a:endParaRPr>
          </a:p>
        </p:txBody>
      </p:sp>
      <p:graphicFrame>
        <p:nvGraphicFramePr>
          <p:cNvPr id="27" name="Table 26"/>
          <p:cNvGraphicFramePr>
            <a:graphicFrameLocks noGrp="1"/>
          </p:cNvGraphicFramePr>
          <p:nvPr/>
        </p:nvGraphicFramePr>
        <p:xfrm>
          <a:off x="1077034" y="2176087"/>
          <a:ext cx="7781244" cy="3560910"/>
        </p:xfrm>
        <a:graphic>
          <a:graphicData uri="http://schemas.openxmlformats.org/drawingml/2006/table">
            <a:tbl>
              <a:tblPr firstRow="1" bandRow="1">
                <a:tableStyleId>{073A0DAA-6AF3-43AB-8588-CEC1D06C72B9}</a:tableStyleId>
              </a:tblPr>
              <a:tblGrid>
                <a:gridCol w="864582">
                  <a:extLst>
                    <a:ext uri="{9D8B030D-6E8A-4147-A177-3AD203B41FA5}">
                      <a16:colId xmlns="" xmlns:a16="http://schemas.microsoft.com/office/drawing/2014/main" val="20000"/>
                    </a:ext>
                  </a:extLst>
                </a:gridCol>
                <a:gridCol w="864582">
                  <a:extLst>
                    <a:ext uri="{9D8B030D-6E8A-4147-A177-3AD203B41FA5}">
                      <a16:colId xmlns="" xmlns:a16="http://schemas.microsoft.com/office/drawing/2014/main" val="20001"/>
                    </a:ext>
                  </a:extLst>
                </a:gridCol>
                <a:gridCol w="864582">
                  <a:extLst>
                    <a:ext uri="{9D8B030D-6E8A-4147-A177-3AD203B41FA5}">
                      <a16:colId xmlns="" xmlns:a16="http://schemas.microsoft.com/office/drawing/2014/main" val="20002"/>
                    </a:ext>
                  </a:extLst>
                </a:gridCol>
                <a:gridCol w="864582">
                  <a:extLst>
                    <a:ext uri="{9D8B030D-6E8A-4147-A177-3AD203B41FA5}">
                      <a16:colId xmlns="" xmlns:a16="http://schemas.microsoft.com/office/drawing/2014/main" val="20003"/>
                    </a:ext>
                  </a:extLst>
                </a:gridCol>
                <a:gridCol w="864582">
                  <a:extLst>
                    <a:ext uri="{9D8B030D-6E8A-4147-A177-3AD203B41FA5}">
                      <a16:colId xmlns="" xmlns:a16="http://schemas.microsoft.com/office/drawing/2014/main" val="20004"/>
                    </a:ext>
                  </a:extLst>
                </a:gridCol>
                <a:gridCol w="1001098">
                  <a:extLst>
                    <a:ext uri="{9D8B030D-6E8A-4147-A177-3AD203B41FA5}">
                      <a16:colId xmlns="" xmlns:a16="http://schemas.microsoft.com/office/drawing/2014/main" val="20005"/>
                    </a:ext>
                  </a:extLst>
                </a:gridCol>
                <a:gridCol w="728069">
                  <a:extLst>
                    <a:ext uri="{9D8B030D-6E8A-4147-A177-3AD203B41FA5}">
                      <a16:colId xmlns="" xmlns:a16="http://schemas.microsoft.com/office/drawing/2014/main" val="20006"/>
                    </a:ext>
                  </a:extLst>
                </a:gridCol>
                <a:gridCol w="864582">
                  <a:extLst>
                    <a:ext uri="{9D8B030D-6E8A-4147-A177-3AD203B41FA5}">
                      <a16:colId xmlns="" xmlns:a16="http://schemas.microsoft.com/office/drawing/2014/main" val="20007"/>
                    </a:ext>
                  </a:extLst>
                </a:gridCol>
                <a:gridCol w="864582">
                  <a:extLst>
                    <a:ext uri="{9D8B030D-6E8A-4147-A177-3AD203B41FA5}">
                      <a16:colId xmlns="" xmlns:a16="http://schemas.microsoft.com/office/drawing/2014/main" val="20008"/>
                    </a:ext>
                  </a:extLst>
                </a:gridCol>
              </a:tblGrid>
              <a:tr h="532220">
                <a:tc>
                  <a:txBody>
                    <a:bodyPr/>
                    <a:lstStyle/>
                    <a:p>
                      <a:pPr algn="ctr"/>
                      <a:r>
                        <a:rPr lang="fa-IR" sz="1300" dirty="0">
                          <a:cs typeface="B Bardiya" pitchFamily="2" charset="-78"/>
                        </a:rPr>
                        <a:t>روش مداخله</a:t>
                      </a:r>
                      <a:endParaRPr lang="en-US" sz="1300" dirty="0">
                        <a:cs typeface="B Bardiya" pitchFamily="2" charset="-78"/>
                      </a:endParaRPr>
                    </a:p>
                  </a:txBody>
                  <a:tcPr marL="84406" marR="84406" marT="42203" marB="42203" anchor="ctr"/>
                </a:tc>
                <a:tc>
                  <a:txBody>
                    <a:bodyPr/>
                    <a:lstStyle/>
                    <a:p>
                      <a:pPr algn="ctr"/>
                      <a:r>
                        <a:rPr lang="fa-IR" sz="1300" dirty="0">
                          <a:cs typeface="B Bardiya" pitchFamily="2" charset="-78"/>
                        </a:rPr>
                        <a:t>کاربری پیشنهادی</a:t>
                      </a:r>
                      <a:endParaRPr lang="en-US" sz="1300" dirty="0">
                        <a:cs typeface="B Bardiya" pitchFamily="2" charset="-78"/>
                      </a:endParaRPr>
                    </a:p>
                  </a:txBody>
                  <a:tcPr marL="84406" marR="84406" marT="42203" marB="42203" anchor="ctr"/>
                </a:tc>
                <a:tc>
                  <a:txBody>
                    <a:bodyPr/>
                    <a:lstStyle/>
                    <a:p>
                      <a:pPr algn="ctr"/>
                      <a:r>
                        <a:rPr lang="fa-IR" sz="1300" dirty="0">
                          <a:cs typeface="B Bardiya" pitchFamily="2" charset="-78"/>
                        </a:rPr>
                        <a:t>شیوه اقدام</a:t>
                      </a:r>
                      <a:endParaRPr lang="en-US" sz="1300" dirty="0">
                        <a:cs typeface="B Bardiya" pitchFamily="2" charset="-78"/>
                      </a:endParaRPr>
                    </a:p>
                  </a:txBody>
                  <a:tcPr marL="84406" marR="84406" marT="42203" marB="42203" anchor="ctr"/>
                </a:tc>
                <a:tc>
                  <a:txBody>
                    <a:bodyPr/>
                    <a:lstStyle/>
                    <a:p>
                      <a:pPr algn="ctr"/>
                      <a:r>
                        <a:rPr lang="fa-IR" sz="1300" dirty="0">
                          <a:cs typeface="B Bardiya" pitchFamily="2" charset="-78"/>
                        </a:rPr>
                        <a:t>دستورالعمل مداخله</a:t>
                      </a:r>
                      <a:endParaRPr lang="en-US" sz="1300" dirty="0">
                        <a:cs typeface="B Bardiya" pitchFamily="2" charset="-78"/>
                      </a:endParaRPr>
                    </a:p>
                  </a:txBody>
                  <a:tcPr marL="84406" marR="84406" marT="42203" marB="42203" anchor="ctr"/>
                </a:tc>
                <a:tc>
                  <a:txBody>
                    <a:bodyPr/>
                    <a:lstStyle/>
                    <a:p>
                      <a:pPr algn="ctr"/>
                      <a:r>
                        <a:rPr lang="fa-IR" sz="1300" dirty="0">
                          <a:cs typeface="B Bardiya" pitchFamily="2" charset="-78"/>
                        </a:rPr>
                        <a:t>اصول مداخله</a:t>
                      </a:r>
                      <a:endParaRPr lang="en-US" sz="1300" dirty="0">
                        <a:cs typeface="B Bardiya" pitchFamily="2" charset="-78"/>
                      </a:endParaRPr>
                    </a:p>
                  </a:txBody>
                  <a:tcPr marL="84406" marR="84406" marT="42203" marB="42203" anchor="ctr"/>
                </a:tc>
                <a:tc>
                  <a:txBody>
                    <a:bodyPr/>
                    <a:lstStyle/>
                    <a:p>
                      <a:pPr algn="ctr"/>
                      <a:r>
                        <a:rPr lang="fa-IR" sz="1300" dirty="0">
                          <a:cs typeface="B Bardiya" pitchFamily="2" charset="-78"/>
                        </a:rPr>
                        <a:t>نظریه</a:t>
                      </a:r>
                      <a:r>
                        <a:rPr lang="fa-IR" sz="1300" baseline="0" dirty="0">
                          <a:cs typeface="B Bardiya" pitchFamily="2" charset="-78"/>
                        </a:rPr>
                        <a:t>  های مداخله</a:t>
                      </a:r>
                      <a:endParaRPr lang="en-US" sz="1300" dirty="0">
                        <a:cs typeface="B Bardiya" pitchFamily="2" charset="-78"/>
                      </a:endParaRPr>
                    </a:p>
                  </a:txBody>
                  <a:tcPr marL="84406" marR="84406" marT="42203" marB="42203" anchor="ctr"/>
                </a:tc>
                <a:tc>
                  <a:txBody>
                    <a:bodyPr/>
                    <a:lstStyle/>
                    <a:p>
                      <a:pPr algn="ctr"/>
                      <a:r>
                        <a:rPr lang="fa-IR" sz="1300" dirty="0">
                          <a:cs typeface="B Bardiya" pitchFamily="2" charset="-78"/>
                        </a:rPr>
                        <a:t>هدف مداخله</a:t>
                      </a:r>
                      <a:endParaRPr lang="en-US" sz="1300" dirty="0">
                        <a:cs typeface="B Bardiya" pitchFamily="2" charset="-78"/>
                      </a:endParaRPr>
                    </a:p>
                  </a:txBody>
                  <a:tcPr marL="84406" marR="84406" marT="42203" marB="42203" anchor="ctr"/>
                </a:tc>
                <a:tc>
                  <a:txBody>
                    <a:bodyPr/>
                    <a:lstStyle/>
                    <a:p>
                      <a:pPr algn="ctr"/>
                      <a:r>
                        <a:rPr lang="fa-IR" sz="1300" dirty="0">
                          <a:cs typeface="B Bardiya" pitchFamily="2" charset="-78"/>
                        </a:rPr>
                        <a:t>سال</a:t>
                      </a:r>
                      <a:endParaRPr lang="en-US" sz="1300" dirty="0">
                        <a:cs typeface="B Bardiya" pitchFamily="2" charset="-78"/>
                      </a:endParaRPr>
                    </a:p>
                  </a:txBody>
                  <a:tcPr marL="84406" marR="84406" marT="42203" marB="42203" anchor="ctr"/>
                </a:tc>
                <a:tc>
                  <a:txBody>
                    <a:bodyPr/>
                    <a:lstStyle/>
                    <a:p>
                      <a:pPr algn="ctr"/>
                      <a:r>
                        <a:rPr lang="fa-IR" sz="1300" dirty="0">
                          <a:cs typeface="B Bardiya" pitchFamily="2" charset="-78"/>
                        </a:rPr>
                        <a:t>نظریه</a:t>
                      </a:r>
                      <a:r>
                        <a:rPr lang="fa-IR" sz="1300" baseline="0" dirty="0">
                          <a:cs typeface="B Bardiya" pitchFamily="2" charset="-78"/>
                        </a:rPr>
                        <a:t> پرداز</a:t>
                      </a:r>
                      <a:endParaRPr lang="en-US" sz="1300" dirty="0">
                        <a:cs typeface="B Bardiya" pitchFamily="2" charset="-78"/>
                      </a:endParaRPr>
                    </a:p>
                  </a:txBody>
                  <a:tcPr marL="84406" marR="84406" marT="42203" marB="42203" anchor="ctr"/>
                </a:tc>
                <a:extLst>
                  <a:ext uri="{0D108BD9-81ED-4DB2-BD59-A6C34878D82A}">
                    <a16:rowId xmlns="" xmlns:a16="http://schemas.microsoft.com/office/drawing/2014/main" val="10000"/>
                  </a:ext>
                </a:extLst>
              </a:tr>
              <a:tr h="3028689">
                <a:tc>
                  <a:txBody>
                    <a:bodyPr/>
                    <a:lstStyle/>
                    <a:p>
                      <a:pPr algn="justLow" rtl="1">
                        <a:buFont typeface="Wingdings" pitchFamily="2" charset="2"/>
                        <a:buChar char="ü"/>
                      </a:pPr>
                      <a:r>
                        <a:rPr lang="fa-IR" sz="1100" dirty="0">
                          <a:cs typeface="B Bardiya" pitchFamily="2" charset="-78"/>
                        </a:rPr>
                        <a:t>_ حفاظتی -</a:t>
                      </a:r>
                      <a:r>
                        <a:rPr lang="fa-IR" sz="1100" baseline="0" dirty="0">
                          <a:cs typeface="B Bardiya" pitchFamily="2" charset="-78"/>
                        </a:rPr>
                        <a:t> بهداشتی</a:t>
                      </a:r>
                      <a:endParaRPr lang="en-US" sz="1100" dirty="0">
                        <a:cs typeface="B Bardiya" pitchFamily="2" charset="-78"/>
                      </a:endParaRPr>
                    </a:p>
                  </a:txBody>
                  <a:tcPr marL="84406" marR="84406" marT="42203" marB="42203"/>
                </a:tc>
                <a:tc>
                  <a:txBody>
                    <a:bodyPr/>
                    <a:lstStyle/>
                    <a:p>
                      <a:pPr algn="justLow" rtl="1">
                        <a:buFont typeface="Wingdings" pitchFamily="2" charset="2"/>
                        <a:buChar char="ü"/>
                      </a:pPr>
                      <a:r>
                        <a:rPr lang="fa-IR" sz="1100" dirty="0">
                          <a:cs typeface="B Bardiya" pitchFamily="2" charset="-78"/>
                        </a:rPr>
                        <a:t>_منطقه بندی بر اساس چهار عملکرد اصلی </a:t>
                      </a:r>
                      <a:endParaRPr lang="en-US" sz="1100" dirty="0">
                        <a:cs typeface="B Bardiya" pitchFamily="2" charset="-78"/>
                      </a:endParaRPr>
                    </a:p>
                  </a:txBody>
                  <a:tcPr marL="84406" marR="84406" marT="42203" marB="42203"/>
                </a:tc>
                <a:tc>
                  <a:txBody>
                    <a:bodyPr/>
                    <a:lstStyle/>
                    <a:p>
                      <a:pPr algn="justLow" rtl="1">
                        <a:buFont typeface="Wingdings" pitchFamily="2" charset="2"/>
                        <a:buChar char="ü"/>
                      </a:pPr>
                      <a:r>
                        <a:rPr lang="fa-IR" sz="1100" dirty="0">
                          <a:cs typeface="B Bardiya" pitchFamily="2" charset="-78"/>
                        </a:rPr>
                        <a:t>_ بازسازی </a:t>
                      </a:r>
                      <a:endParaRPr lang="en-US" sz="1100" dirty="0">
                        <a:cs typeface="B Bardiya" pitchFamily="2" charset="-78"/>
                      </a:endParaRPr>
                    </a:p>
                  </a:txBody>
                  <a:tcPr marL="84406" marR="84406" marT="42203" marB="42203"/>
                </a:tc>
                <a:tc>
                  <a:txBody>
                    <a:bodyPr/>
                    <a:lstStyle/>
                    <a:p>
                      <a:pPr algn="justLow" rtl="1">
                        <a:buFont typeface="Wingdings" pitchFamily="2" charset="2"/>
                        <a:buChar char="ü"/>
                      </a:pPr>
                      <a:r>
                        <a:rPr lang="fa-IR" sz="1100" dirty="0">
                          <a:cs typeface="B Bardiya" pitchFamily="2" charset="-78"/>
                        </a:rPr>
                        <a:t>_ تخریب بنا ]مجموعه و یا</a:t>
                      </a:r>
                      <a:r>
                        <a:rPr lang="fa-IR" sz="1100" baseline="0" dirty="0">
                          <a:cs typeface="B Bardiya" pitchFamily="2" charset="-78"/>
                        </a:rPr>
                        <a:t> بافت های فرسوده </a:t>
                      </a:r>
                    </a:p>
                    <a:p>
                      <a:pPr algn="justLow" rtl="1">
                        <a:buFont typeface="Wingdings" pitchFamily="2" charset="2"/>
                        <a:buChar char="ü"/>
                      </a:pPr>
                      <a:r>
                        <a:rPr lang="fa-IR" sz="1100" baseline="0" dirty="0">
                          <a:cs typeface="B Bardiya" pitchFamily="2" charset="-78"/>
                        </a:rPr>
                        <a:t>_ جایگزین کردن بنا،مجموعه یا بافت های جدید بر روی باقت قدیم برای خلق فضاهای جدید </a:t>
                      </a:r>
                    </a:p>
                    <a:p>
                      <a:pPr algn="justLow" rtl="1">
                        <a:buFont typeface="Wingdings" pitchFamily="2" charset="2"/>
                        <a:buChar char="ü"/>
                      </a:pPr>
                      <a:r>
                        <a:rPr lang="fa-IR" sz="1100" baseline="0" dirty="0">
                          <a:cs typeface="B Bardiya" pitchFamily="2" charset="-78"/>
                        </a:rPr>
                        <a:t>_حفظ تعداد محدودی از ابنیه با ارزش </a:t>
                      </a:r>
                    </a:p>
                    <a:p>
                      <a:pPr algn="justLow" rtl="1">
                        <a:buFont typeface="Wingdings" pitchFamily="2" charset="2"/>
                        <a:buChar char="ü"/>
                      </a:pPr>
                      <a:r>
                        <a:rPr lang="fa-IR" sz="1100" baseline="0" dirty="0">
                          <a:cs typeface="B Bardiya" pitchFamily="2" charset="-78"/>
                        </a:rPr>
                        <a:t>_ورود وسایل نقلیه به داخل بافت کهن </a:t>
                      </a:r>
                      <a:endParaRPr lang="en-US" sz="1100" dirty="0">
                        <a:cs typeface="B Bardiya" pitchFamily="2" charset="-78"/>
                      </a:endParaRPr>
                    </a:p>
                  </a:txBody>
                  <a:tcPr marL="84406" marR="84406" marT="42203" marB="42203"/>
                </a:tc>
                <a:tc>
                  <a:txBody>
                    <a:bodyPr/>
                    <a:lstStyle/>
                    <a:p>
                      <a:pPr algn="justLow" rtl="1">
                        <a:buFont typeface="Wingdings" pitchFamily="2" charset="2"/>
                        <a:buChar char="ü"/>
                      </a:pPr>
                      <a:r>
                        <a:rPr lang="fa-IR" sz="1100" dirty="0">
                          <a:cs typeface="B Bardiya" pitchFamily="2" charset="-78"/>
                        </a:rPr>
                        <a:t>_هندسه گرایی _تولید انبوه </a:t>
                      </a:r>
                    </a:p>
                    <a:p>
                      <a:pPr algn="justLow" rtl="1">
                        <a:buFont typeface="Wingdings" pitchFamily="2" charset="2"/>
                        <a:buChar char="ü"/>
                      </a:pPr>
                      <a:r>
                        <a:rPr lang="fa-IR" sz="1100" dirty="0">
                          <a:cs typeface="B Bardiya" pitchFamily="2" charset="-78"/>
                        </a:rPr>
                        <a:t>_ معیار گرایی</a:t>
                      </a:r>
                    </a:p>
                    <a:p>
                      <a:pPr algn="justLow" rtl="1">
                        <a:buFont typeface="Wingdings" pitchFamily="2" charset="2"/>
                        <a:buChar char="ü"/>
                      </a:pPr>
                      <a:r>
                        <a:rPr lang="fa-IR" sz="1100" dirty="0">
                          <a:cs typeface="B Bardiya" pitchFamily="2" charset="-78"/>
                        </a:rPr>
                        <a:t>_ تفکیک کارکرد </a:t>
                      </a:r>
                    </a:p>
                    <a:p>
                      <a:pPr algn="justLow" rtl="1">
                        <a:buFont typeface="Wingdings" pitchFamily="2" charset="2"/>
                        <a:buChar char="ü"/>
                      </a:pPr>
                      <a:r>
                        <a:rPr lang="fa-IR" sz="1100" dirty="0">
                          <a:cs typeface="B Bardiya" pitchFamily="2" charset="-78"/>
                        </a:rPr>
                        <a:t>_جدایی حرکت سواره و پیاده </a:t>
                      </a:r>
                      <a:endParaRPr lang="en-US" sz="1100" dirty="0">
                        <a:cs typeface="B Bardiya" pitchFamily="2" charset="-78"/>
                      </a:endParaRPr>
                    </a:p>
                  </a:txBody>
                  <a:tcPr marL="84406" marR="84406" marT="42203" marB="42203"/>
                </a:tc>
                <a:tc>
                  <a:txBody>
                    <a:bodyPr/>
                    <a:lstStyle/>
                    <a:p>
                      <a:pPr algn="justLow" rtl="1">
                        <a:buFont typeface="Wingdings" pitchFamily="2" charset="2"/>
                        <a:buChar char="ü"/>
                      </a:pPr>
                      <a:r>
                        <a:rPr lang="fa-IR" sz="1100" dirty="0">
                          <a:cs typeface="B Bardiya" pitchFamily="2" charset="-78"/>
                        </a:rPr>
                        <a:t>_نفی گذشته</a:t>
                      </a:r>
                    </a:p>
                    <a:p>
                      <a:pPr algn="justLow" rtl="1">
                        <a:buFont typeface="Wingdings" pitchFamily="2" charset="2"/>
                        <a:buChar char="ü"/>
                      </a:pPr>
                      <a:r>
                        <a:rPr lang="fa-IR" sz="1100" dirty="0">
                          <a:cs typeface="B Bardiya" pitchFamily="2" charset="-78"/>
                        </a:rPr>
                        <a:t>_مرمت معماری نمی تواند به بنا محدود شود </a:t>
                      </a:r>
                    </a:p>
                    <a:p>
                      <a:pPr algn="justLow" rtl="1">
                        <a:buFont typeface="Wingdings" pitchFamily="2" charset="2"/>
                        <a:buChar char="ü"/>
                      </a:pPr>
                      <a:r>
                        <a:rPr lang="fa-IR" sz="1100" dirty="0">
                          <a:cs typeface="B Bardiya" pitchFamily="2" charset="-78"/>
                        </a:rPr>
                        <a:t>_کالبد</a:t>
                      </a:r>
                      <a:r>
                        <a:rPr lang="fa-IR" sz="1100" baseline="0" dirty="0">
                          <a:cs typeface="B Bardiya" pitchFamily="2" charset="-78"/>
                        </a:rPr>
                        <a:t> باید مطیع عملکرد باشد </a:t>
                      </a:r>
                    </a:p>
                    <a:p>
                      <a:pPr algn="justLow" rtl="1">
                        <a:buFont typeface="Wingdings" pitchFamily="2" charset="2"/>
                        <a:buChar char="ü"/>
                      </a:pPr>
                      <a:r>
                        <a:rPr lang="fa-IR" sz="1100" baseline="0" dirty="0">
                          <a:cs typeface="B Bardiya" pitchFamily="2" charset="-78"/>
                        </a:rPr>
                        <a:t>_منطقه بندی تنها راه پاسخگویی به اهداف شهرسازی نو است .</a:t>
                      </a:r>
                      <a:endParaRPr lang="fa-IR" sz="1100" dirty="0">
                        <a:cs typeface="B Bardiya" pitchFamily="2" charset="-78"/>
                      </a:endParaRPr>
                    </a:p>
                  </a:txBody>
                  <a:tcPr marL="84406" marR="84406" marT="42203" marB="42203"/>
                </a:tc>
                <a:tc>
                  <a:txBody>
                    <a:bodyPr/>
                    <a:lstStyle/>
                    <a:p>
                      <a:pPr algn="justLow" rtl="1">
                        <a:buFont typeface="Wingdings" pitchFamily="2" charset="2"/>
                        <a:buChar char="ü"/>
                      </a:pPr>
                      <a:r>
                        <a:rPr lang="fa-IR" sz="1100" dirty="0">
                          <a:cs typeface="B Bardiya" pitchFamily="2" charset="-78"/>
                        </a:rPr>
                        <a:t>_ بهبود کارکرد با تخریب کالبد </a:t>
                      </a:r>
                      <a:endParaRPr lang="en-US" sz="1100" dirty="0">
                        <a:cs typeface="B Bardiya" pitchFamily="2" charset="-78"/>
                      </a:endParaRPr>
                    </a:p>
                  </a:txBody>
                  <a:tcPr marL="84406" marR="84406" marT="42203" marB="42203"/>
                </a:tc>
                <a:tc>
                  <a:txBody>
                    <a:bodyPr/>
                    <a:lstStyle/>
                    <a:p>
                      <a:pPr algn="ctr" rtl="1"/>
                      <a:r>
                        <a:rPr lang="fa-IR" sz="1100" dirty="0">
                          <a:cs typeface="B Bardiya" pitchFamily="2" charset="-78"/>
                        </a:rPr>
                        <a:t>1887_1965</a:t>
                      </a:r>
                      <a:endParaRPr lang="en-US" sz="1100" dirty="0">
                        <a:cs typeface="B Bardiya" pitchFamily="2" charset="-78"/>
                      </a:endParaRPr>
                    </a:p>
                  </a:txBody>
                  <a:tcPr marL="84406" marR="84406" marT="42203" marB="42203"/>
                </a:tc>
                <a:tc>
                  <a:txBody>
                    <a:bodyPr/>
                    <a:lstStyle/>
                    <a:p>
                      <a:pPr algn="ctr" rtl="1"/>
                      <a:r>
                        <a:rPr lang="fa-IR" sz="1100" dirty="0">
                          <a:cs typeface="B Bardiya" pitchFamily="2" charset="-78"/>
                        </a:rPr>
                        <a:t>لوکوربزیه</a:t>
                      </a:r>
                      <a:endParaRPr lang="en-US" sz="1100" dirty="0">
                        <a:cs typeface="B Bardiya" pitchFamily="2" charset="-78"/>
                      </a:endParaRPr>
                    </a:p>
                  </a:txBody>
                  <a:tcPr marL="84406" marR="84406" marT="42203" marB="42203"/>
                </a:tc>
                <a:extLst>
                  <a:ext uri="{0D108BD9-81ED-4DB2-BD59-A6C34878D82A}">
                    <a16:rowId xmlns="" xmlns:a16="http://schemas.microsoft.com/office/drawing/2014/main" val="10001"/>
                  </a:ext>
                </a:extLst>
              </a:tr>
            </a:tbl>
          </a:graphicData>
        </a:graphic>
      </p:graphicFrame>
      <p:sp>
        <p:nvSpPr>
          <p:cNvPr id="28" name="TextBox 27"/>
          <p:cNvSpPr txBox="1"/>
          <p:nvPr/>
        </p:nvSpPr>
        <p:spPr>
          <a:xfrm>
            <a:off x="747319" y="791289"/>
            <a:ext cx="6594277" cy="490134"/>
          </a:xfrm>
          <a:prstGeom prst="rect">
            <a:avLst/>
          </a:prstGeom>
          <a:noFill/>
        </p:spPr>
        <p:txBody>
          <a:bodyPr wrap="square" rtlCol="1">
            <a:spAutoFit/>
          </a:bodyPr>
          <a:lstStyle/>
          <a:p>
            <a:r>
              <a:rPr lang="ar-SA" sz="2585" b="1" dirty="0">
                <a:ln w="12700">
                  <a:solidFill>
                    <a:srgbClr val="000000">
                      <a:satMod val="155000"/>
                    </a:srgbClr>
                  </a:solidFill>
                  <a:prstDash val="solid"/>
                </a:ln>
                <a:blipFill>
                  <a:blip r:embed="rId6"/>
                  <a:tile tx="0" ty="0" sx="100000" sy="100000" flip="none" algn="tl"/>
                </a:blipFill>
                <a:effectLst>
                  <a:outerShdw blurRad="41275" dist="20320" dir="1800000" algn="tl" rotWithShape="0">
                    <a:srgbClr val="000000">
                      <a:alpha val="40000"/>
                    </a:srgbClr>
                  </a:outerShdw>
                  <a:reflection blurRad="6350" stA="60000" endA="900" endPos="60000" dist="29997" dir="5400000" sy="-100000" algn="bl" rotWithShape="0"/>
                </a:effectLst>
                <a:cs typeface="B Aria" pitchFamily="2" charset="-78"/>
              </a:rPr>
              <a:t>بررسي نظريه ها و مباني مداخله در بافت </a:t>
            </a:r>
            <a:r>
              <a:rPr lang="fa-IR" sz="2585" b="1" dirty="0">
                <a:ln w="12700">
                  <a:solidFill>
                    <a:srgbClr val="000000">
                      <a:satMod val="155000"/>
                    </a:srgbClr>
                  </a:solidFill>
                  <a:prstDash val="solid"/>
                </a:ln>
                <a:blipFill>
                  <a:blip r:embed="rId6"/>
                  <a:tile tx="0" ty="0" sx="100000" sy="100000" flip="none" algn="tl"/>
                </a:blipFill>
                <a:effectLst>
                  <a:outerShdw blurRad="41275" dist="20320" dir="1800000" algn="tl" rotWithShape="0">
                    <a:srgbClr val="000000">
                      <a:alpha val="40000"/>
                    </a:srgbClr>
                  </a:outerShdw>
                  <a:reflection blurRad="6350" stA="60000" endA="900" endPos="60000" dist="29997" dir="5400000" sy="-100000" algn="bl" rotWithShape="0"/>
                </a:effectLst>
                <a:cs typeface="B Aria" pitchFamily="2" charset="-78"/>
              </a:rPr>
              <a:t>شیراز</a:t>
            </a:r>
          </a:p>
        </p:txBody>
      </p:sp>
    </p:spTree>
    <p:extLst>
      <p:ext uri="{BB962C8B-B14F-4D97-AF65-F5344CB8AC3E}">
        <p14:creationId xmlns:p14="http://schemas.microsoft.com/office/powerpoint/2010/main" val="3136260351"/>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66"/>
          <p:cNvGrpSpPr/>
          <p:nvPr/>
        </p:nvGrpSpPr>
        <p:grpSpPr>
          <a:xfrm>
            <a:off x="0" y="263769"/>
            <a:ext cx="9144000" cy="6327790"/>
            <a:chOff x="0" y="0"/>
            <a:chExt cx="9144000" cy="6855106"/>
          </a:xfrm>
        </p:grpSpPr>
        <p:pic>
          <p:nvPicPr>
            <p:cNvPr id="3" name="Picture 2" descr="E:\baft farsoode\ax\pic\bird%20view.jpg"/>
            <p:cNvPicPr>
              <a:picLocks noChangeAspect="1" noChangeArrowheads="1"/>
            </p:cNvPicPr>
            <p:nvPr/>
          </p:nvPicPr>
          <p:blipFill>
            <a:blip r:embed="rId2">
              <a:clrChange>
                <a:clrFrom>
                  <a:srgbClr val="000000"/>
                </a:clrFrom>
                <a:clrTo>
                  <a:srgbClr val="000000">
                    <a:alpha val="0"/>
                  </a:srgbClr>
                </a:clrTo>
              </a:clrChange>
              <a:duotone>
                <a:schemeClr val="accent6">
                  <a:shade val="45000"/>
                  <a:satMod val="135000"/>
                </a:schemeClr>
                <a:prstClr val="white"/>
              </a:duotone>
              <a:lum bright="20000" contrast="-75000"/>
            </a:blip>
            <a:srcRect/>
            <a:stretch>
              <a:fillRect/>
            </a:stretch>
          </p:blipFill>
          <p:spPr bwMode="auto">
            <a:xfrm>
              <a:off x="0" y="2694698"/>
              <a:ext cx="9144000" cy="4160408"/>
            </a:xfrm>
            <a:prstGeom prst="rect">
              <a:avLst/>
            </a:prstGeom>
            <a:ln>
              <a:noFill/>
            </a:ln>
            <a:effectLst>
              <a:outerShdw blurRad="50800" dist="50800" dir="2700000" algn="tl" rotWithShape="0">
                <a:schemeClr val="tx1">
                  <a:alpha val="40000"/>
                </a:schemeClr>
              </a:outerShdw>
            </a:effectLst>
          </p:spPr>
        </p:pic>
        <p:grpSp>
          <p:nvGrpSpPr>
            <p:cNvPr id="4" name="Group 259"/>
            <p:cNvGrpSpPr/>
            <p:nvPr/>
          </p:nvGrpSpPr>
          <p:grpSpPr>
            <a:xfrm flipV="1">
              <a:off x="271048" y="857232"/>
              <a:ext cx="5944026" cy="4143404"/>
              <a:chOff x="-236" y="1676402"/>
              <a:chExt cx="5944026" cy="5181601"/>
            </a:xfrm>
          </p:grpSpPr>
          <p:sp>
            <p:nvSpPr>
              <p:cNvPr id="250" name="Rectangle 25"/>
              <p:cNvSpPr>
                <a:spLocks noChangeArrowheads="1"/>
              </p:cNvSpPr>
              <p:nvPr/>
            </p:nvSpPr>
            <p:spPr bwMode="auto">
              <a:xfrm>
                <a:off x="329988" y="4038602"/>
                <a:ext cx="165112" cy="2667001"/>
              </a:xfrm>
              <a:prstGeom prst="rect">
                <a:avLst/>
              </a:prstGeom>
              <a:gradFill rotWithShape="1">
                <a:gsLst>
                  <a:gs pos="0">
                    <a:schemeClr val="bg1">
                      <a:lumMod val="65000"/>
                    </a:schemeClr>
                  </a:gs>
                  <a:gs pos="100000">
                    <a:srgbClr val="FFFFCC"/>
                  </a:gs>
                </a:gsLst>
                <a:lin ang="5400000" scaled="1"/>
              </a:gradFill>
              <a:ln w="9525">
                <a:noFill/>
                <a:miter lim="800000"/>
                <a:headEnd/>
                <a:tailEnd/>
              </a:ln>
              <a:effectLst/>
            </p:spPr>
            <p:txBody>
              <a:bodyPr wrap="none" anchor="ctr"/>
              <a:lstStyle/>
              <a:p>
                <a:pPr>
                  <a:defRPr/>
                </a:pPr>
                <a:endParaRPr lang="fa-IR" sz="1662" kern="0">
                  <a:solidFill>
                    <a:sysClr val="windowText" lastClr="000000"/>
                  </a:solidFill>
                </a:endParaRPr>
              </a:p>
            </p:txBody>
          </p:sp>
          <p:sp>
            <p:nvSpPr>
              <p:cNvPr id="251" name="Rectangle 26"/>
              <p:cNvSpPr>
                <a:spLocks noChangeArrowheads="1"/>
              </p:cNvSpPr>
              <p:nvPr/>
            </p:nvSpPr>
            <p:spPr bwMode="auto">
              <a:xfrm>
                <a:off x="164876" y="6400803"/>
                <a:ext cx="3219681" cy="152400"/>
              </a:xfrm>
              <a:prstGeom prst="rect">
                <a:avLst/>
              </a:prstGeom>
              <a:gradFill rotWithShape="1">
                <a:gsLst>
                  <a:gs pos="0">
                    <a:srgbClr val="FFFFCC"/>
                  </a:gs>
                  <a:gs pos="100000">
                    <a:srgbClr val="FFFFCC">
                      <a:gamma/>
                      <a:shade val="46275"/>
                      <a:invGamma/>
                    </a:srgbClr>
                  </a:gs>
                </a:gsLst>
                <a:lin ang="0" scaled="1"/>
              </a:gradFill>
              <a:ln w="9525">
                <a:noFill/>
                <a:miter lim="800000"/>
                <a:headEnd/>
                <a:tailEnd/>
              </a:ln>
              <a:effectLst/>
            </p:spPr>
            <p:txBody>
              <a:bodyPr wrap="none" anchor="ctr"/>
              <a:lstStyle/>
              <a:p>
                <a:pPr>
                  <a:defRPr/>
                </a:pPr>
                <a:endParaRPr lang="fa-IR" sz="1662" kern="0">
                  <a:solidFill>
                    <a:sysClr val="windowText" lastClr="000000"/>
                  </a:solidFill>
                </a:endParaRPr>
              </a:p>
            </p:txBody>
          </p:sp>
          <p:sp>
            <p:nvSpPr>
              <p:cNvPr id="252" name="Rectangle 27"/>
              <p:cNvSpPr>
                <a:spLocks noChangeArrowheads="1"/>
              </p:cNvSpPr>
              <p:nvPr/>
            </p:nvSpPr>
            <p:spPr bwMode="auto">
              <a:xfrm>
                <a:off x="495100" y="5791203"/>
                <a:ext cx="82556" cy="609600"/>
              </a:xfrm>
              <a:prstGeom prst="rect">
                <a:avLst/>
              </a:prstGeom>
              <a:solidFill>
                <a:srgbClr val="CC9900"/>
              </a:solidFill>
              <a:ln w="9525">
                <a:noFill/>
                <a:miter lim="800000"/>
                <a:headEnd/>
                <a:tailEnd/>
              </a:ln>
              <a:effectLst/>
            </p:spPr>
            <p:txBody>
              <a:bodyPr wrap="none" anchor="ctr"/>
              <a:lstStyle/>
              <a:p>
                <a:pPr>
                  <a:defRPr/>
                </a:pPr>
                <a:endParaRPr lang="fa-IR" sz="1662" kern="0">
                  <a:solidFill>
                    <a:sysClr val="windowText" lastClr="000000"/>
                  </a:solidFill>
                </a:endParaRPr>
              </a:p>
            </p:txBody>
          </p:sp>
          <p:sp>
            <p:nvSpPr>
              <p:cNvPr id="253" name="Rectangle 28"/>
              <p:cNvSpPr>
                <a:spLocks noChangeArrowheads="1"/>
              </p:cNvSpPr>
              <p:nvPr/>
            </p:nvSpPr>
            <p:spPr bwMode="auto">
              <a:xfrm rot="5400000">
                <a:off x="828501" y="6073757"/>
                <a:ext cx="76200" cy="577891"/>
              </a:xfrm>
              <a:prstGeom prst="rect">
                <a:avLst/>
              </a:prstGeom>
              <a:solidFill>
                <a:srgbClr val="CC9900"/>
              </a:solidFill>
              <a:ln w="9525">
                <a:noFill/>
                <a:miter lim="800000"/>
                <a:headEnd/>
                <a:tailEnd/>
              </a:ln>
              <a:effectLst/>
            </p:spPr>
            <p:txBody>
              <a:bodyPr wrap="none" anchor="ctr"/>
              <a:lstStyle/>
              <a:p>
                <a:pPr>
                  <a:defRPr/>
                </a:pPr>
                <a:endParaRPr lang="fa-IR" sz="1662" kern="0">
                  <a:solidFill>
                    <a:sysClr val="windowText" lastClr="000000"/>
                  </a:solidFill>
                </a:endParaRPr>
              </a:p>
            </p:txBody>
          </p:sp>
          <p:sp>
            <p:nvSpPr>
              <p:cNvPr id="254" name="Line 29"/>
              <p:cNvSpPr>
                <a:spLocks noChangeShapeType="1"/>
              </p:cNvSpPr>
              <p:nvPr/>
            </p:nvSpPr>
            <p:spPr bwMode="auto">
              <a:xfrm>
                <a:off x="3384557" y="6477003"/>
                <a:ext cx="1568562" cy="0"/>
              </a:xfrm>
              <a:prstGeom prst="line">
                <a:avLst/>
              </a:prstGeom>
              <a:ln w="12700">
                <a:prstDash val="sysDot"/>
                <a:headEnd/>
                <a:tailEnd/>
              </a:ln>
            </p:spPr>
            <p:style>
              <a:lnRef idx="1">
                <a:schemeClr val="dk1"/>
              </a:lnRef>
              <a:fillRef idx="0">
                <a:schemeClr val="dk1"/>
              </a:fillRef>
              <a:effectRef idx="0">
                <a:schemeClr val="dk1"/>
              </a:effectRef>
              <a:fontRef idx="minor">
                <a:schemeClr val="tx1"/>
              </a:fontRef>
            </p:style>
            <p:txBody>
              <a:bodyPr/>
              <a:lstStyle/>
              <a:p>
                <a:pPr>
                  <a:defRPr/>
                </a:pPr>
                <a:endParaRPr lang="fa-IR" sz="1662" kern="0">
                  <a:solidFill>
                    <a:sysClr val="windowText" lastClr="000000"/>
                  </a:solidFill>
                </a:endParaRPr>
              </a:p>
            </p:txBody>
          </p:sp>
          <p:sp>
            <p:nvSpPr>
              <p:cNvPr id="255" name="Line 30"/>
              <p:cNvSpPr>
                <a:spLocks noChangeShapeType="1"/>
              </p:cNvSpPr>
              <p:nvPr/>
            </p:nvSpPr>
            <p:spPr bwMode="auto">
              <a:xfrm>
                <a:off x="3384557" y="6553203"/>
                <a:ext cx="2559233" cy="0"/>
              </a:xfrm>
              <a:prstGeom prst="line">
                <a:avLst/>
              </a:prstGeom>
              <a:ln w="19050">
                <a:prstDash val="sysDot"/>
                <a:headEnd/>
                <a:tailEnd/>
              </a:ln>
            </p:spPr>
            <p:style>
              <a:lnRef idx="1">
                <a:schemeClr val="accent1"/>
              </a:lnRef>
              <a:fillRef idx="0">
                <a:schemeClr val="accent1"/>
              </a:fillRef>
              <a:effectRef idx="0">
                <a:schemeClr val="accent1"/>
              </a:effectRef>
              <a:fontRef idx="minor">
                <a:schemeClr val="tx1"/>
              </a:fontRef>
            </p:style>
            <p:txBody>
              <a:bodyPr/>
              <a:lstStyle/>
              <a:p>
                <a:pPr>
                  <a:defRPr/>
                </a:pPr>
                <a:endParaRPr lang="fa-IR" sz="1662" kern="0">
                  <a:solidFill>
                    <a:sysClr val="windowText" lastClr="000000"/>
                  </a:solidFill>
                </a:endParaRPr>
              </a:p>
            </p:txBody>
          </p:sp>
          <p:sp>
            <p:nvSpPr>
              <p:cNvPr id="256" name="Line 32"/>
              <p:cNvSpPr>
                <a:spLocks noChangeShapeType="1"/>
              </p:cNvSpPr>
              <p:nvPr/>
            </p:nvSpPr>
            <p:spPr bwMode="auto">
              <a:xfrm flipH="1">
                <a:off x="-236" y="6477003"/>
                <a:ext cx="3384793" cy="0"/>
              </a:xfrm>
              <a:prstGeom prst="line">
                <a:avLst/>
              </a:prstGeom>
              <a:noFill/>
              <a:ln w="22225">
                <a:solidFill>
                  <a:srgbClr val="9383B3"/>
                </a:solidFill>
                <a:prstDash val="sysDot"/>
                <a:round/>
                <a:headEnd/>
                <a:tailEnd/>
              </a:ln>
              <a:effectLst/>
            </p:spPr>
            <p:txBody>
              <a:bodyPr/>
              <a:lstStyle/>
              <a:p>
                <a:pPr>
                  <a:defRPr/>
                </a:pPr>
                <a:endParaRPr lang="fa-IR" sz="1662" kern="0">
                  <a:solidFill>
                    <a:sysClr val="windowText" lastClr="000000"/>
                  </a:solidFill>
                </a:endParaRPr>
              </a:p>
            </p:txBody>
          </p:sp>
          <p:sp>
            <p:nvSpPr>
              <p:cNvPr id="257" name="Line 33"/>
              <p:cNvSpPr>
                <a:spLocks noChangeShapeType="1"/>
              </p:cNvSpPr>
              <p:nvPr/>
            </p:nvSpPr>
            <p:spPr bwMode="auto">
              <a:xfrm flipV="1">
                <a:off x="412544" y="4038602"/>
                <a:ext cx="0" cy="2819401"/>
              </a:xfrm>
              <a:prstGeom prst="line">
                <a:avLst/>
              </a:prstGeom>
              <a:noFill/>
              <a:ln w="22225">
                <a:solidFill>
                  <a:srgbClr val="9383B3"/>
                </a:solidFill>
                <a:prstDash val="sysDot"/>
                <a:round/>
                <a:headEnd/>
                <a:tailEnd/>
              </a:ln>
              <a:effectLst/>
            </p:spPr>
            <p:txBody>
              <a:bodyPr/>
              <a:lstStyle/>
              <a:p>
                <a:pPr>
                  <a:defRPr/>
                </a:pPr>
                <a:endParaRPr lang="fa-IR" sz="1662" kern="0">
                  <a:solidFill>
                    <a:sysClr val="windowText" lastClr="000000"/>
                  </a:solidFill>
                </a:endParaRPr>
              </a:p>
            </p:txBody>
          </p:sp>
          <p:sp>
            <p:nvSpPr>
              <p:cNvPr id="258" name="Line 34"/>
              <p:cNvSpPr>
                <a:spLocks noChangeShapeType="1"/>
              </p:cNvSpPr>
              <p:nvPr/>
            </p:nvSpPr>
            <p:spPr bwMode="auto">
              <a:xfrm flipV="1">
                <a:off x="412544" y="2362202"/>
                <a:ext cx="0" cy="1676400"/>
              </a:xfrm>
              <a:prstGeom prst="line">
                <a:avLst/>
              </a:prstGeom>
              <a:ln w="12700">
                <a:prstDash val="sysDot"/>
                <a:headEnd/>
                <a:tailEnd/>
              </a:ln>
            </p:spPr>
            <p:style>
              <a:lnRef idx="1">
                <a:schemeClr val="dk1"/>
              </a:lnRef>
              <a:fillRef idx="0">
                <a:schemeClr val="dk1"/>
              </a:fillRef>
              <a:effectRef idx="0">
                <a:schemeClr val="dk1"/>
              </a:effectRef>
              <a:fontRef idx="minor">
                <a:schemeClr val="tx1"/>
              </a:fontRef>
            </p:style>
            <p:txBody>
              <a:bodyPr/>
              <a:lstStyle/>
              <a:p>
                <a:pPr>
                  <a:defRPr/>
                </a:pPr>
                <a:endParaRPr lang="fa-IR" sz="1662" kern="0">
                  <a:solidFill>
                    <a:sysClr val="windowText" lastClr="000000"/>
                  </a:solidFill>
                </a:endParaRPr>
              </a:p>
            </p:txBody>
          </p:sp>
          <p:sp>
            <p:nvSpPr>
              <p:cNvPr id="259" name="Line 35"/>
              <p:cNvSpPr>
                <a:spLocks noChangeShapeType="1"/>
              </p:cNvSpPr>
              <p:nvPr/>
            </p:nvSpPr>
            <p:spPr bwMode="auto">
              <a:xfrm flipV="1">
                <a:off x="329988" y="1676402"/>
                <a:ext cx="0" cy="2362200"/>
              </a:xfrm>
              <a:prstGeom prst="line">
                <a:avLst/>
              </a:prstGeom>
              <a:ln w="19050">
                <a:prstDash val="sysDot"/>
                <a:headEnd/>
                <a:tailEnd/>
              </a:ln>
            </p:spPr>
            <p:style>
              <a:lnRef idx="1">
                <a:schemeClr val="accent1"/>
              </a:lnRef>
              <a:fillRef idx="0">
                <a:schemeClr val="accent1"/>
              </a:fillRef>
              <a:effectRef idx="0">
                <a:schemeClr val="accent1"/>
              </a:effectRef>
              <a:fontRef idx="minor">
                <a:schemeClr val="tx1"/>
              </a:fontRef>
            </p:style>
            <p:txBody>
              <a:bodyPr/>
              <a:lstStyle/>
              <a:p>
                <a:pPr>
                  <a:defRPr/>
                </a:pPr>
                <a:endParaRPr lang="fa-IR" sz="1662" kern="0">
                  <a:solidFill>
                    <a:sysClr val="windowText" lastClr="000000"/>
                  </a:solidFill>
                </a:endParaRPr>
              </a:p>
            </p:txBody>
          </p:sp>
        </p:grpSp>
        <p:grpSp>
          <p:nvGrpSpPr>
            <p:cNvPr id="5" name="Group 15"/>
            <p:cNvGrpSpPr/>
            <p:nvPr/>
          </p:nvGrpSpPr>
          <p:grpSpPr>
            <a:xfrm>
              <a:off x="67432" y="538679"/>
              <a:ext cx="5218950" cy="3318948"/>
              <a:chOff x="73051" y="538679"/>
              <a:chExt cx="5653862" cy="3318948"/>
            </a:xfrm>
          </p:grpSpPr>
          <p:sp>
            <p:nvSpPr>
              <p:cNvPr id="7" name="Rectangle 6"/>
              <p:cNvSpPr/>
              <p:nvPr/>
            </p:nvSpPr>
            <p:spPr>
              <a:xfrm>
                <a:off x="1824455" y="538679"/>
                <a:ext cx="3902458" cy="407750"/>
              </a:xfrm>
              <a:prstGeom prst="rect">
                <a:avLst/>
              </a:prstGeom>
            </p:spPr>
            <p:txBody>
              <a:bodyPr wrap="none">
                <a:spAutoFit/>
              </a:bodyPr>
              <a:lstStyle/>
              <a:p>
                <a:pPr>
                  <a:defRPr/>
                </a:pPr>
                <a:r>
                  <a:rPr lang="en-US" sz="1846" b="1" kern="0" dirty="0">
                    <a:ln w="10541" cmpd="sng">
                      <a:solidFill>
                        <a:srgbClr val="EAEAEA">
                          <a:shade val="88000"/>
                          <a:satMod val="110000"/>
                        </a:srgbClr>
                      </a:solidFill>
                      <a:prstDash val="solid"/>
                    </a:ln>
                    <a:gradFill>
                      <a:gsLst>
                        <a:gs pos="0">
                          <a:srgbClr val="EAEAEA">
                            <a:tint val="40000"/>
                            <a:satMod val="250000"/>
                          </a:srgbClr>
                        </a:gs>
                        <a:gs pos="9000">
                          <a:srgbClr val="EAEAEA">
                            <a:tint val="52000"/>
                            <a:satMod val="300000"/>
                          </a:srgbClr>
                        </a:gs>
                        <a:gs pos="50000">
                          <a:srgbClr val="EAEAEA">
                            <a:shade val="20000"/>
                            <a:satMod val="300000"/>
                          </a:srgbClr>
                        </a:gs>
                        <a:gs pos="79000">
                          <a:srgbClr val="EAEAEA">
                            <a:tint val="52000"/>
                            <a:satMod val="300000"/>
                          </a:srgbClr>
                        </a:gs>
                        <a:gs pos="100000">
                          <a:srgbClr val="EAEAEA">
                            <a:tint val="40000"/>
                            <a:satMod val="250000"/>
                          </a:srgbClr>
                        </a:gs>
                      </a:gsLst>
                      <a:lin ang="5400000"/>
                    </a:gradFill>
                    <a:latin typeface="BankGothic Lt BT" pitchFamily="34" charset="0"/>
                  </a:rPr>
                  <a:t>(</a:t>
                </a:r>
                <a:r>
                  <a:rPr lang="en-US" sz="1846" b="1" kern="0" dirty="0" err="1">
                    <a:ln w="10541" cmpd="sng">
                      <a:solidFill>
                        <a:srgbClr val="EAEAEA">
                          <a:shade val="88000"/>
                          <a:satMod val="110000"/>
                        </a:srgbClr>
                      </a:solidFill>
                      <a:prstDash val="solid"/>
                    </a:ln>
                    <a:gradFill>
                      <a:gsLst>
                        <a:gs pos="0">
                          <a:srgbClr val="EAEAEA">
                            <a:tint val="40000"/>
                            <a:satMod val="250000"/>
                          </a:srgbClr>
                        </a:gs>
                        <a:gs pos="9000">
                          <a:srgbClr val="EAEAEA">
                            <a:tint val="52000"/>
                            <a:satMod val="300000"/>
                          </a:srgbClr>
                        </a:gs>
                        <a:gs pos="50000">
                          <a:srgbClr val="EAEAEA">
                            <a:shade val="20000"/>
                            <a:satMod val="300000"/>
                          </a:srgbClr>
                        </a:gs>
                        <a:gs pos="79000">
                          <a:srgbClr val="EAEAEA">
                            <a:tint val="52000"/>
                            <a:satMod val="300000"/>
                          </a:srgbClr>
                        </a:gs>
                        <a:gs pos="100000">
                          <a:srgbClr val="EAEAEA">
                            <a:tint val="40000"/>
                            <a:satMod val="250000"/>
                          </a:srgbClr>
                        </a:gs>
                      </a:gsLst>
                      <a:lin ang="5400000"/>
                    </a:gradFill>
                    <a:latin typeface="BankGothic Lt BT" pitchFamily="34" charset="0"/>
                  </a:rPr>
                  <a:t>beinolharamein</a:t>
                </a:r>
                <a:r>
                  <a:rPr lang="en-US" sz="1846" b="1" kern="0" dirty="0">
                    <a:ln w="10541" cmpd="sng">
                      <a:solidFill>
                        <a:srgbClr val="EAEAEA">
                          <a:shade val="88000"/>
                          <a:satMod val="110000"/>
                        </a:srgbClr>
                      </a:solidFill>
                      <a:prstDash val="solid"/>
                    </a:ln>
                    <a:gradFill>
                      <a:gsLst>
                        <a:gs pos="0">
                          <a:srgbClr val="EAEAEA">
                            <a:tint val="40000"/>
                            <a:satMod val="250000"/>
                          </a:srgbClr>
                        </a:gs>
                        <a:gs pos="9000">
                          <a:srgbClr val="EAEAEA">
                            <a:tint val="52000"/>
                            <a:satMod val="300000"/>
                          </a:srgbClr>
                        </a:gs>
                        <a:gs pos="50000">
                          <a:srgbClr val="EAEAEA">
                            <a:shade val="20000"/>
                            <a:satMod val="300000"/>
                          </a:srgbClr>
                        </a:gs>
                        <a:gs pos="79000">
                          <a:srgbClr val="EAEAEA">
                            <a:tint val="52000"/>
                            <a:satMod val="300000"/>
                          </a:srgbClr>
                        </a:gs>
                        <a:gs pos="100000">
                          <a:srgbClr val="EAEAEA">
                            <a:tint val="40000"/>
                            <a:satMod val="250000"/>
                          </a:srgbClr>
                        </a:gs>
                      </a:gsLst>
                      <a:lin ang="5400000"/>
                    </a:gradFill>
                    <a:latin typeface="BankGothic Lt BT" pitchFamily="34" charset="0"/>
                  </a:rPr>
                  <a:t> of shiraz)</a:t>
                </a:r>
                <a:endParaRPr lang="fa-IR" sz="1846" b="1" kern="0" dirty="0">
                  <a:ln w="10541" cmpd="sng">
                    <a:solidFill>
                      <a:srgbClr val="EAEAEA">
                        <a:shade val="88000"/>
                        <a:satMod val="110000"/>
                      </a:srgbClr>
                    </a:solidFill>
                    <a:prstDash val="solid"/>
                  </a:ln>
                  <a:gradFill>
                    <a:gsLst>
                      <a:gs pos="0">
                        <a:srgbClr val="EAEAEA">
                          <a:tint val="40000"/>
                          <a:satMod val="250000"/>
                        </a:srgbClr>
                      </a:gs>
                      <a:gs pos="9000">
                        <a:srgbClr val="EAEAEA">
                          <a:tint val="52000"/>
                          <a:satMod val="300000"/>
                        </a:srgbClr>
                      </a:gs>
                      <a:gs pos="50000">
                        <a:srgbClr val="EAEAEA">
                          <a:shade val="20000"/>
                          <a:satMod val="300000"/>
                        </a:srgbClr>
                      </a:gs>
                      <a:gs pos="79000">
                        <a:srgbClr val="EAEAEA">
                          <a:tint val="52000"/>
                          <a:satMod val="300000"/>
                        </a:srgbClr>
                      </a:gs>
                      <a:gs pos="100000">
                        <a:srgbClr val="EAEAEA">
                          <a:tint val="40000"/>
                          <a:satMod val="250000"/>
                        </a:srgbClr>
                      </a:gs>
                    </a:gsLst>
                    <a:lin ang="5400000"/>
                  </a:gradFill>
                  <a:latin typeface="BankGothic Lt BT" pitchFamily="34" charset="0"/>
                </a:endParaRPr>
              </a:p>
            </p:txBody>
          </p:sp>
          <p:sp>
            <p:nvSpPr>
              <p:cNvPr id="8" name="Rectangle 7"/>
              <p:cNvSpPr/>
              <p:nvPr/>
            </p:nvSpPr>
            <p:spPr>
              <a:xfrm rot="16200000">
                <a:off x="-1131431" y="2276027"/>
                <a:ext cx="2786082" cy="377118"/>
              </a:xfrm>
              <a:prstGeom prst="rect">
                <a:avLst/>
              </a:prstGeom>
            </p:spPr>
            <p:txBody>
              <a:bodyPr wrap="square">
                <a:spAutoFit/>
                <a:scene3d>
                  <a:camera prst="orthographicFront"/>
                  <a:lightRig rig="glow" dir="tl">
                    <a:rot lat="0" lon="0" rev="5400000"/>
                  </a:lightRig>
                </a:scene3d>
                <a:sp3d contourW="12700">
                  <a:bevelT w="25400" h="25400"/>
                  <a:contourClr>
                    <a:schemeClr val="accent6">
                      <a:shade val="73000"/>
                    </a:schemeClr>
                  </a:contourClr>
                </a:sp3d>
              </a:bodyPr>
              <a:lstStyle/>
              <a:p>
                <a:pPr algn="ctr"/>
                <a:r>
                  <a:rPr lang="fa-IR" sz="1662" b="1" dirty="0">
                    <a:ln w="11430"/>
                    <a:gradFill>
                      <a:gsLst>
                        <a:gs pos="0">
                          <a:srgbClr val="555555">
                            <a:tint val="90000"/>
                            <a:satMod val="120000"/>
                          </a:srgbClr>
                        </a:gs>
                        <a:gs pos="25000">
                          <a:srgbClr val="555555">
                            <a:tint val="93000"/>
                            <a:satMod val="120000"/>
                          </a:srgbClr>
                        </a:gs>
                        <a:gs pos="50000">
                          <a:srgbClr val="555555">
                            <a:shade val="89000"/>
                            <a:satMod val="110000"/>
                          </a:srgbClr>
                        </a:gs>
                        <a:gs pos="75000">
                          <a:srgbClr val="555555">
                            <a:tint val="93000"/>
                            <a:satMod val="120000"/>
                          </a:srgbClr>
                        </a:gs>
                        <a:gs pos="100000">
                          <a:srgbClr val="555555">
                            <a:tint val="90000"/>
                            <a:satMod val="120000"/>
                          </a:srgbClr>
                        </a:gs>
                      </a:gsLst>
                      <a:lin ang="5400000"/>
                    </a:gradFill>
                    <a:effectLst>
                      <a:outerShdw blurRad="80000" dist="40000" dir="5040000" algn="tl">
                        <a:srgbClr val="000000">
                          <a:alpha val="30000"/>
                        </a:srgbClr>
                      </a:outerShdw>
                    </a:effectLst>
                    <a:cs typeface="B Kamran" pitchFamily="2" charset="-78"/>
                  </a:rPr>
                  <a:t>بین الحرمین شیراز</a:t>
                </a:r>
              </a:p>
            </p:txBody>
          </p:sp>
        </p:grpSp>
        <p:pic>
          <p:nvPicPr>
            <p:cNvPr id="235" name="Picture 6" descr="شاهچراغ؛ شیراز؛ عکس از آنوبانینی">
              <a:hlinkClick r:id="rId3"/>
            </p:cNvPr>
            <p:cNvPicPr>
              <a:picLocks noChangeAspect="1" noChangeArrowheads="1"/>
            </p:cNvPicPr>
            <p:nvPr/>
          </p:nvPicPr>
          <p:blipFill>
            <a:blip r:embed="rId4">
              <a:clrChange>
                <a:clrFrom>
                  <a:srgbClr val="03030F"/>
                </a:clrFrom>
                <a:clrTo>
                  <a:srgbClr val="03030F">
                    <a:alpha val="0"/>
                  </a:srgbClr>
                </a:clrTo>
              </a:clrChange>
            </a:blip>
            <a:srcRect/>
            <a:stretch>
              <a:fillRect/>
            </a:stretch>
          </p:blipFill>
          <p:spPr bwMode="auto">
            <a:xfrm>
              <a:off x="7212343" y="285728"/>
              <a:ext cx="1931657" cy="1191187"/>
            </a:xfrm>
            <a:prstGeom prst="rect">
              <a:avLst/>
            </a:prstGeom>
            <a:ln>
              <a:noFill/>
            </a:ln>
            <a:effectLst>
              <a:outerShdw blurRad="50800" dist="38100" dir="2700000" algn="tl" rotWithShape="0">
                <a:prstClr val="black">
                  <a:alpha val="40000"/>
                </a:prstClr>
              </a:outerShdw>
              <a:softEdge rad="63500"/>
            </a:effectLst>
          </p:spPr>
        </p:pic>
        <p:pic>
          <p:nvPicPr>
            <p:cNvPr id="1028" name="Picture 4" descr="E:\baft farsoode\ax\pic\shahchw.jpg"/>
            <p:cNvPicPr>
              <a:picLocks noChangeAspect="1" noChangeArrowheads="1"/>
            </p:cNvPicPr>
            <p:nvPr/>
          </p:nvPicPr>
          <p:blipFill>
            <a:blip r:embed="rId5" cstate="screen">
              <a:clrChange>
                <a:clrFrom>
                  <a:srgbClr val="BEE2FA"/>
                </a:clrFrom>
                <a:clrTo>
                  <a:srgbClr val="BEE2FA">
                    <a:alpha val="0"/>
                  </a:srgbClr>
                </a:clrTo>
              </a:clrChange>
              <a:extLst>
                <a:ext uri="{28A0092B-C50C-407E-A947-70E740481C1C}">
                  <a14:useLocalDpi xmlns:a14="http://schemas.microsoft.com/office/drawing/2010/main"/>
                </a:ext>
              </a:extLst>
            </a:blip>
            <a:srcRect/>
            <a:stretch>
              <a:fillRect/>
            </a:stretch>
          </p:blipFill>
          <p:spPr bwMode="auto">
            <a:xfrm>
              <a:off x="0" y="0"/>
              <a:ext cx="1813436" cy="1464431"/>
            </a:xfrm>
            <a:prstGeom prst="rect">
              <a:avLst/>
            </a:prstGeom>
            <a:ln>
              <a:noFill/>
            </a:ln>
            <a:effectLst>
              <a:outerShdw blurRad="50800" dist="38100" dir="2700000" algn="tl" rotWithShape="0">
                <a:prstClr val="black">
                  <a:alpha val="40000"/>
                </a:prstClr>
              </a:outerShdw>
              <a:softEdge rad="63500"/>
            </a:effectLst>
          </p:spPr>
        </p:pic>
        <p:cxnSp>
          <p:nvCxnSpPr>
            <p:cNvPr id="263" name="Straight Connector 262"/>
            <p:cNvCxnSpPr/>
            <p:nvPr/>
          </p:nvCxnSpPr>
          <p:spPr bwMode="auto">
            <a:xfrm rot="5400000">
              <a:off x="-1535949" y="4179099"/>
              <a:ext cx="4071966" cy="1588"/>
            </a:xfrm>
            <a:prstGeom prst="line">
              <a:avLst/>
            </a:prstGeom>
            <a:ln cmpd="dbl">
              <a:solidFill>
                <a:srgbClr val="D1D1D1"/>
              </a:solidFill>
              <a:prstDash val="solid"/>
              <a:headEnd type="none" w="sm" len="sm"/>
              <a:tailEnd type="none" w="sm" len="sm"/>
            </a:ln>
          </p:spPr>
          <p:style>
            <a:lnRef idx="3">
              <a:schemeClr val="accent1"/>
            </a:lnRef>
            <a:fillRef idx="0">
              <a:schemeClr val="accent1"/>
            </a:fillRef>
            <a:effectRef idx="2">
              <a:schemeClr val="accent1"/>
            </a:effectRef>
            <a:fontRef idx="minor">
              <a:schemeClr val="tx1"/>
            </a:fontRef>
          </p:style>
        </p:cxnSp>
      </p:grpSp>
      <p:sp>
        <p:nvSpPr>
          <p:cNvPr id="25" name="Rectangle 24"/>
          <p:cNvSpPr/>
          <p:nvPr/>
        </p:nvSpPr>
        <p:spPr bwMode="auto">
          <a:xfrm>
            <a:off x="912177" y="1648545"/>
            <a:ext cx="8143932" cy="4154394"/>
          </a:xfrm>
          <a:prstGeom prst="rect">
            <a:avLst/>
          </a:prstGeom>
          <a:solidFill>
            <a:schemeClr val="accent1">
              <a:alpha val="70000"/>
            </a:schemeClr>
          </a:solidFill>
          <a:ln w="12700" cap="sq" cmpd="sng" algn="ctr">
            <a:noFill/>
            <a:prstDash val="solid"/>
            <a:round/>
            <a:headEnd type="none" w="sm" len="sm"/>
            <a:tailEnd type="none" w="sm" len="sm"/>
          </a:ln>
          <a:effectLst>
            <a:softEdge rad="635000"/>
          </a:effectLst>
        </p:spPr>
        <p:txBody>
          <a:bodyPr vert="horz" wrap="square" lIns="84406" tIns="42203" rIns="84406" bIns="42203" numCol="1" rtlCol="1" anchor="t" anchorCtr="0" compatLnSpc="1">
            <a:prstTxWarp prst="textNoShape">
              <a:avLst/>
            </a:prstTxWarp>
          </a:bodyPr>
          <a:lstStyle/>
          <a:p>
            <a:pPr algn="l" rtl="0" fontAlgn="base">
              <a:spcBef>
                <a:spcPct val="0"/>
              </a:spcBef>
              <a:spcAft>
                <a:spcPct val="0"/>
              </a:spcAft>
            </a:pPr>
            <a:endParaRPr kumimoji="1" lang="fa-IR" sz="2215">
              <a:solidFill>
                <a:srgbClr val="000000"/>
              </a:solidFill>
              <a:latin typeface="Times New Roman" pitchFamily="18" charset="0"/>
            </a:endParaRPr>
          </a:p>
        </p:txBody>
      </p:sp>
      <p:sp>
        <p:nvSpPr>
          <p:cNvPr id="264" name="Rectangle 263"/>
          <p:cNvSpPr/>
          <p:nvPr/>
        </p:nvSpPr>
        <p:spPr>
          <a:xfrm>
            <a:off x="3235756" y="791289"/>
            <a:ext cx="4216219" cy="490134"/>
          </a:xfrm>
          <a:prstGeom prst="rect">
            <a:avLst/>
          </a:prstGeom>
        </p:spPr>
        <p:txBody>
          <a:bodyPr wrap="none">
            <a:spAutoFit/>
          </a:bodyPr>
          <a:lstStyle/>
          <a:p>
            <a:r>
              <a:rPr lang="fa-IR" sz="2585" b="1" dirty="0">
                <a:ln w="12700">
                  <a:solidFill>
                    <a:srgbClr val="000000">
                      <a:satMod val="155000"/>
                    </a:srgbClr>
                  </a:solidFill>
                  <a:prstDash val="solid"/>
                </a:ln>
                <a:blipFill>
                  <a:blip r:embed="rId6"/>
                  <a:tile tx="0" ty="0" sx="100000" sy="100000" flip="none" algn="tl"/>
                </a:blipFill>
                <a:effectLst>
                  <a:outerShdw blurRad="41275" dist="20320" dir="1800000" algn="tl" rotWithShape="0">
                    <a:srgbClr val="000000">
                      <a:alpha val="40000"/>
                    </a:srgbClr>
                  </a:outerShdw>
                  <a:reflection blurRad="6350" stA="60000" endA="900" endPos="60000" dist="29997" dir="5400000" sy="-100000" algn="bl" rotWithShape="0"/>
                </a:effectLst>
                <a:cs typeface="B Aria" pitchFamily="2" charset="-78"/>
              </a:rPr>
              <a:t>گ</a:t>
            </a:r>
            <a:r>
              <a:rPr lang="ar-SA" sz="2585" b="1" dirty="0">
                <a:ln w="12700">
                  <a:solidFill>
                    <a:srgbClr val="000000">
                      <a:satMod val="155000"/>
                    </a:srgbClr>
                  </a:solidFill>
                  <a:prstDash val="solid"/>
                </a:ln>
                <a:blipFill>
                  <a:blip r:embed="rId6"/>
                  <a:tile tx="0" ty="0" sx="100000" sy="100000" flip="none" algn="tl"/>
                </a:blipFill>
                <a:effectLst>
                  <a:outerShdw blurRad="41275" dist="20320" dir="1800000" algn="tl" rotWithShape="0">
                    <a:srgbClr val="000000">
                      <a:alpha val="40000"/>
                    </a:srgbClr>
                  </a:outerShdw>
                  <a:reflection blurRad="6350" stA="60000" endA="900" endPos="60000" dist="29997" dir="5400000" sy="-100000" algn="bl" rotWithShape="0"/>
                </a:effectLst>
                <a:cs typeface="B Aria" pitchFamily="2" charset="-78"/>
              </a:rPr>
              <a:t>ذری تحلیلی بر قطعنامه های مرمتی </a:t>
            </a:r>
            <a:endParaRPr lang="fa-IR" sz="2585" b="1" dirty="0">
              <a:ln w="12700">
                <a:solidFill>
                  <a:srgbClr val="000000">
                    <a:satMod val="155000"/>
                  </a:srgbClr>
                </a:solidFill>
                <a:prstDash val="solid"/>
              </a:ln>
              <a:blipFill>
                <a:blip r:embed="rId6"/>
                <a:tile tx="0" ty="0" sx="100000" sy="100000" flip="none" algn="tl"/>
              </a:blipFill>
              <a:effectLst>
                <a:outerShdw blurRad="41275" dist="20320" dir="1800000" algn="tl" rotWithShape="0">
                  <a:srgbClr val="000000">
                    <a:alpha val="40000"/>
                  </a:srgbClr>
                </a:outerShdw>
                <a:reflection blurRad="6350" stA="60000" endA="900" endPos="60000" dist="29997" dir="5400000" sy="-100000" algn="bl" rotWithShape="0"/>
              </a:effectLst>
              <a:cs typeface="B Aria" pitchFamily="2" charset="-78"/>
            </a:endParaRPr>
          </a:p>
        </p:txBody>
      </p:sp>
      <p:graphicFrame>
        <p:nvGraphicFramePr>
          <p:cNvPr id="27" name="Table 26"/>
          <p:cNvGraphicFramePr>
            <a:graphicFrameLocks noGrp="1"/>
          </p:cNvGraphicFramePr>
          <p:nvPr/>
        </p:nvGraphicFramePr>
        <p:xfrm>
          <a:off x="21949" y="1526019"/>
          <a:ext cx="9078057" cy="5093358"/>
        </p:xfrm>
        <a:graphic>
          <a:graphicData uri="http://schemas.openxmlformats.org/drawingml/2006/table">
            <a:tbl>
              <a:tblPr firstRow="1" bandRow="1">
                <a:tableStyleId>{21E4AEA4-8DFA-4A89-87EB-49C32662AFE0}</a:tableStyleId>
              </a:tblPr>
              <a:tblGrid>
                <a:gridCol w="1990806">
                  <a:extLst>
                    <a:ext uri="{9D8B030D-6E8A-4147-A177-3AD203B41FA5}">
                      <a16:colId xmlns="" xmlns:a16="http://schemas.microsoft.com/office/drawing/2014/main" val="20000"/>
                    </a:ext>
                  </a:extLst>
                </a:gridCol>
                <a:gridCol w="796321">
                  <a:extLst>
                    <a:ext uri="{9D8B030D-6E8A-4147-A177-3AD203B41FA5}">
                      <a16:colId xmlns="" xmlns:a16="http://schemas.microsoft.com/office/drawing/2014/main" val="20001"/>
                    </a:ext>
                  </a:extLst>
                </a:gridCol>
                <a:gridCol w="796321">
                  <a:extLst>
                    <a:ext uri="{9D8B030D-6E8A-4147-A177-3AD203B41FA5}">
                      <a16:colId xmlns="" xmlns:a16="http://schemas.microsoft.com/office/drawing/2014/main" val="20002"/>
                    </a:ext>
                  </a:extLst>
                </a:gridCol>
                <a:gridCol w="796321">
                  <a:extLst>
                    <a:ext uri="{9D8B030D-6E8A-4147-A177-3AD203B41FA5}">
                      <a16:colId xmlns="" xmlns:a16="http://schemas.microsoft.com/office/drawing/2014/main" val="20003"/>
                    </a:ext>
                  </a:extLst>
                </a:gridCol>
                <a:gridCol w="796321">
                  <a:extLst>
                    <a:ext uri="{9D8B030D-6E8A-4147-A177-3AD203B41FA5}">
                      <a16:colId xmlns="" xmlns:a16="http://schemas.microsoft.com/office/drawing/2014/main" val="20004"/>
                    </a:ext>
                  </a:extLst>
                </a:gridCol>
                <a:gridCol w="796321">
                  <a:extLst>
                    <a:ext uri="{9D8B030D-6E8A-4147-A177-3AD203B41FA5}">
                      <a16:colId xmlns="" xmlns:a16="http://schemas.microsoft.com/office/drawing/2014/main" val="20005"/>
                    </a:ext>
                  </a:extLst>
                </a:gridCol>
                <a:gridCol w="796321">
                  <a:extLst>
                    <a:ext uri="{9D8B030D-6E8A-4147-A177-3AD203B41FA5}">
                      <a16:colId xmlns="" xmlns:a16="http://schemas.microsoft.com/office/drawing/2014/main" val="20006"/>
                    </a:ext>
                  </a:extLst>
                </a:gridCol>
                <a:gridCol w="557425">
                  <a:extLst>
                    <a:ext uri="{9D8B030D-6E8A-4147-A177-3AD203B41FA5}">
                      <a16:colId xmlns="" xmlns:a16="http://schemas.microsoft.com/office/drawing/2014/main" val="20007"/>
                    </a:ext>
                  </a:extLst>
                </a:gridCol>
                <a:gridCol w="796346">
                  <a:extLst>
                    <a:ext uri="{9D8B030D-6E8A-4147-A177-3AD203B41FA5}">
                      <a16:colId xmlns="" xmlns:a16="http://schemas.microsoft.com/office/drawing/2014/main" val="20008"/>
                    </a:ext>
                  </a:extLst>
                </a:gridCol>
                <a:gridCol w="557400">
                  <a:extLst>
                    <a:ext uri="{9D8B030D-6E8A-4147-A177-3AD203B41FA5}">
                      <a16:colId xmlns="" xmlns:a16="http://schemas.microsoft.com/office/drawing/2014/main" val="20009"/>
                    </a:ext>
                  </a:extLst>
                </a:gridCol>
                <a:gridCol w="398154">
                  <a:extLst>
                    <a:ext uri="{9D8B030D-6E8A-4147-A177-3AD203B41FA5}">
                      <a16:colId xmlns="" xmlns:a16="http://schemas.microsoft.com/office/drawing/2014/main" val="20010"/>
                    </a:ext>
                  </a:extLst>
                </a:gridCol>
              </a:tblGrid>
              <a:tr h="694148">
                <a:tc>
                  <a:txBody>
                    <a:bodyPr/>
                    <a:lstStyle/>
                    <a:p>
                      <a:pPr algn="ctr" rtl="1"/>
                      <a:r>
                        <a:rPr lang="fa-IR" sz="1100" dirty="0">
                          <a:cs typeface="B Bardiya" pitchFamily="2" charset="-78"/>
                        </a:rPr>
                        <a:t>اصول پیشنهادی</a:t>
                      </a:r>
                      <a:endParaRPr lang="en-US" sz="1100" dirty="0">
                        <a:cs typeface="B Bardiya" pitchFamily="2" charset="-78"/>
                      </a:endParaRPr>
                    </a:p>
                  </a:txBody>
                  <a:tcPr marL="84406" marR="84406" marT="42203" marB="42203" anchor="ctr"/>
                </a:tc>
                <a:tc>
                  <a:txBody>
                    <a:bodyPr/>
                    <a:lstStyle/>
                    <a:p>
                      <a:pPr algn="ctr" rtl="1"/>
                      <a:r>
                        <a:rPr lang="fa-IR" sz="1100" dirty="0">
                          <a:cs typeface="B Bardiya" pitchFamily="2" charset="-78"/>
                        </a:rPr>
                        <a:t>روش مداخله</a:t>
                      </a:r>
                      <a:endParaRPr lang="en-US" sz="1100" dirty="0">
                        <a:cs typeface="B Bardiya" pitchFamily="2" charset="-78"/>
                      </a:endParaRPr>
                    </a:p>
                  </a:txBody>
                  <a:tcPr marL="84406" marR="84406" marT="42203" marB="42203" anchor="ctr"/>
                </a:tc>
                <a:tc>
                  <a:txBody>
                    <a:bodyPr/>
                    <a:lstStyle/>
                    <a:p>
                      <a:pPr algn="ctr" rtl="1"/>
                      <a:r>
                        <a:rPr lang="fa-IR" sz="1100" dirty="0">
                          <a:cs typeface="B Bardiya" pitchFamily="2" charset="-78"/>
                        </a:rPr>
                        <a:t>شیوه اقدام</a:t>
                      </a:r>
                      <a:endParaRPr lang="en-US" sz="1100" dirty="0">
                        <a:cs typeface="B Bardiya" pitchFamily="2" charset="-78"/>
                      </a:endParaRPr>
                    </a:p>
                  </a:txBody>
                  <a:tcPr marL="84406" marR="84406" marT="42203" marB="42203" anchor="ctr"/>
                </a:tc>
                <a:tc>
                  <a:txBody>
                    <a:bodyPr/>
                    <a:lstStyle/>
                    <a:p>
                      <a:pPr algn="ctr" rtl="1"/>
                      <a:r>
                        <a:rPr lang="fa-IR" sz="1100" dirty="0">
                          <a:cs typeface="B Bardiya" pitchFamily="2" charset="-78"/>
                        </a:rPr>
                        <a:t>حوزه مداخله</a:t>
                      </a:r>
                      <a:endParaRPr lang="en-US" sz="1100" dirty="0">
                        <a:cs typeface="B Bardiya" pitchFamily="2" charset="-78"/>
                      </a:endParaRPr>
                    </a:p>
                  </a:txBody>
                  <a:tcPr marL="84406" marR="84406" marT="42203" marB="42203" anchor="ctr"/>
                </a:tc>
                <a:tc>
                  <a:txBody>
                    <a:bodyPr/>
                    <a:lstStyle/>
                    <a:p>
                      <a:pPr algn="ctr" rtl="1"/>
                      <a:r>
                        <a:rPr lang="fa-IR" sz="1100" dirty="0">
                          <a:cs typeface="B Bardiya" pitchFamily="2" charset="-78"/>
                        </a:rPr>
                        <a:t>کاربری پیشنهادی</a:t>
                      </a:r>
                      <a:endParaRPr lang="en-US" sz="1100" dirty="0">
                        <a:cs typeface="B Bardiya" pitchFamily="2" charset="-78"/>
                      </a:endParaRPr>
                    </a:p>
                  </a:txBody>
                  <a:tcPr marL="84406" marR="84406" marT="42203" marB="42203" anchor="ctr"/>
                </a:tc>
                <a:tc>
                  <a:txBody>
                    <a:bodyPr/>
                    <a:lstStyle/>
                    <a:p>
                      <a:pPr algn="ctr" rtl="1"/>
                      <a:r>
                        <a:rPr lang="fa-IR" sz="1100" dirty="0">
                          <a:cs typeface="B Bardiya" pitchFamily="2" charset="-78"/>
                        </a:rPr>
                        <a:t>هدف</a:t>
                      </a:r>
                      <a:endParaRPr lang="en-US" sz="1100" dirty="0">
                        <a:cs typeface="B Bardiya" pitchFamily="2" charset="-78"/>
                      </a:endParaRPr>
                    </a:p>
                  </a:txBody>
                  <a:tcPr marL="84406" marR="84406" marT="42203" marB="42203" anchor="ctr"/>
                </a:tc>
                <a:tc>
                  <a:txBody>
                    <a:bodyPr/>
                    <a:lstStyle/>
                    <a:p>
                      <a:pPr algn="ctr" rtl="1"/>
                      <a:r>
                        <a:rPr lang="fa-IR" sz="1100" dirty="0">
                          <a:cs typeface="B Bardiya" pitchFamily="2" charset="-78"/>
                        </a:rPr>
                        <a:t>نام منشور ،قطعنامه،یا مصوبه</a:t>
                      </a:r>
                      <a:endParaRPr lang="en-US" sz="1100" dirty="0">
                        <a:cs typeface="B Bardiya" pitchFamily="2" charset="-78"/>
                      </a:endParaRPr>
                    </a:p>
                  </a:txBody>
                  <a:tcPr marL="84406" marR="84406" marT="42203" marB="42203" anchor="ctr"/>
                </a:tc>
                <a:tc>
                  <a:txBody>
                    <a:bodyPr/>
                    <a:lstStyle/>
                    <a:p>
                      <a:pPr algn="ctr" rtl="1"/>
                      <a:r>
                        <a:rPr lang="fa-IR" sz="1100" dirty="0">
                          <a:cs typeface="B Bardiya" pitchFamily="2" charset="-78"/>
                        </a:rPr>
                        <a:t>مکان </a:t>
                      </a:r>
                      <a:endParaRPr lang="en-US" sz="1100" dirty="0">
                        <a:cs typeface="B Bardiya" pitchFamily="2" charset="-78"/>
                      </a:endParaRPr>
                    </a:p>
                  </a:txBody>
                  <a:tcPr marL="84406" marR="84406" marT="42203" marB="42203" anchor="ctr"/>
                </a:tc>
                <a:tc>
                  <a:txBody>
                    <a:bodyPr/>
                    <a:lstStyle/>
                    <a:p>
                      <a:pPr algn="ctr" rtl="1"/>
                      <a:r>
                        <a:rPr lang="fa-IR" sz="1100" dirty="0">
                          <a:cs typeface="B Bardiya" pitchFamily="2" charset="-78"/>
                        </a:rPr>
                        <a:t>نهاد</a:t>
                      </a:r>
                      <a:r>
                        <a:rPr lang="fa-IR" sz="1100" baseline="0" dirty="0">
                          <a:cs typeface="B Bardiya" pitchFamily="2" charset="-78"/>
                        </a:rPr>
                        <a:t> مسئول</a:t>
                      </a:r>
                      <a:endParaRPr lang="en-US" sz="1100" dirty="0">
                        <a:cs typeface="B Bardiya" pitchFamily="2" charset="-78"/>
                      </a:endParaRPr>
                    </a:p>
                  </a:txBody>
                  <a:tcPr marL="84406" marR="84406" marT="42203" marB="42203" anchor="ctr"/>
                </a:tc>
                <a:tc>
                  <a:txBody>
                    <a:bodyPr/>
                    <a:lstStyle/>
                    <a:p>
                      <a:pPr algn="ctr" rtl="1"/>
                      <a:r>
                        <a:rPr lang="fa-IR" sz="1100" dirty="0">
                          <a:cs typeface="B Bardiya" pitchFamily="2" charset="-78"/>
                        </a:rPr>
                        <a:t>سال</a:t>
                      </a:r>
                      <a:endParaRPr lang="en-US" sz="1100" dirty="0">
                        <a:cs typeface="B Bardiya" pitchFamily="2" charset="-78"/>
                      </a:endParaRPr>
                    </a:p>
                  </a:txBody>
                  <a:tcPr marL="84406" marR="84406" marT="42203" marB="42203" anchor="ctr"/>
                </a:tc>
                <a:tc>
                  <a:txBody>
                    <a:bodyPr/>
                    <a:lstStyle/>
                    <a:p>
                      <a:pPr algn="ctr" rtl="1"/>
                      <a:r>
                        <a:rPr lang="fa-IR" sz="1000" dirty="0">
                          <a:cs typeface="B Bardiya" pitchFamily="2" charset="-78"/>
                        </a:rPr>
                        <a:t>ردیف</a:t>
                      </a:r>
                      <a:endParaRPr lang="en-US" sz="1000" dirty="0">
                        <a:cs typeface="B Bardiya" pitchFamily="2" charset="-78"/>
                      </a:endParaRPr>
                    </a:p>
                  </a:txBody>
                  <a:tcPr marL="84406" marR="84406" marT="42203" marB="42203" anchor="ctr"/>
                </a:tc>
                <a:extLst>
                  <a:ext uri="{0D108BD9-81ED-4DB2-BD59-A6C34878D82A}">
                    <a16:rowId xmlns="" xmlns:a16="http://schemas.microsoft.com/office/drawing/2014/main" val="10000"/>
                  </a:ext>
                </a:extLst>
              </a:tr>
              <a:tr h="903322">
                <a:tc>
                  <a:txBody>
                    <a:bodyPr/>
                    <a:lstStyle/>
                    <a:p>
                      <a:pPr algn="ctr" rtl="1">
                        <a:buFontTx/>
                        <a:buNone/>
                      </a:pPr>
                      <a:r>
                        <a:rPr lang="fa-IR" sz="1100" dirty="0">
                          <a:cs typeface="B Bardiya" pitchFamily="2" charset="-78"/>
                        </a:rPr>
                        <a:t>_ارزش نهادن به شواهد هنری و نه تاریخی</a:t>
                      </a:r>
                    </a:p>
                    <a:p>
                      <a:pPr algn="ctr" rtl="1">
                        <a:buFontTx/>
                        <a:buNone/>
                      </a:pPr>
                      <a:r>
                        <a:rPr lang="fa-IR" sz="1100" dirty="0">
                          <a:cs typeface="B Bardiya" pitchFamily="2" charset="-78"/>
                        </a:rPr>
                        <a:t>_ حفظ ارزش های معماری ،مشروط بر عدم کوچکترین خللی بر چهار عملکرد اصلی شهر</a:t>
                      </a:r>
                      <a:endParaRPr lang="en-US" sz="1100" dirty="0">
                        <a:cs typeface="B Bardiya" pitchFamily="2" charset="-78"/>
                      </a:endParaRPr>
                    </a:p>
                  </a:txBody>
                  <a:tcPr marL="84406" marR="84406" marT="42203" marB="42203" anchor="ctr"/>
                </a:tc>
                <a:tc>
                  <a:txBody>
                    <a:bodyPr/>
                    <a:lstStyle/>
                    <a:p>
                      <a:pPr algn="ctr" rtl="1">
                        <a:buFontTx/>
                        <a:buNone/>
                      </a:pPr>
                      <a:r>
                        <a:rPr lang="fa-IR" sz="1100" dirty="0">
                          <a:cs typeface="B Bardiya" pitchFamily="2" charset="-78"/>
                        </a:rPr>
                        <a:t>حفاظتی - بهداشتی</a:t>
                      </a:r>
                      <a:endParaRPr lang="en-US" sz="1100" dirty="0">
                        <a:cs typeface="B Bardiya" pitchFamily="2" charset="-78"/>
                      </a:endParaRPr>
                    </a:p>
                  </a:txBody>
                  <a:tcPr marL="84406" marR="84406" marT="42203" marB="42203" anchor="ctr"/>
                </a:tc>
                <a:tc>
                  <a:txBody>
                    <a:bodyPr/>
                    <a:lstStyle/>
                    <a:p>
                      <a:pPr algn="ctr" rtl="1">
                        <a:buFontTx/>
                        <a:buNone/>
                      </a:pPr>
                      <a:r>
                        <a:rPr lang="fa-IR" sz="1100" dirty="0">
                          <a:cs typeface="B Bardiya" pitchFamily="2" charset="-78"/>
                        </a:rPr>
                        <a:t>بازسازی</a:t>
                      </a:r>
                      <a:endParaRPr lang="en-US" sz="1100" dirty="0">
                        <a:cs typeface="B Bardiya" pitchFamily="2" charset="-78"/>
                      </a:endParaRPr>
                    </a:p>
                  </a:txBody>
                  <a:tcPr marL="84406" marR="84406" marT="42203" marB="42203" anchor="ctr"/>
                </a:tc>
                <a:tc>
                  <a:txBody>
                    <a:bodyPr/>
                    <a:lstStyle/>
                    <a:p>
                      <a:pPr algn="ctr" rtl="1">
                        <a:buFontTx/>
                        <a:buNone/>
                      </a:pPr>
                      <a:r>
                        <a:rPr lang="fa-IR" sz="1100" dirty="0">
                          <a:cs typeface="B Bardiya" pitchFamily="2" charset="-78"/>
                        </a:rPr>
                        <a:t>تک بناهای باارزش</a:t>
                      </a:r>
                      <a:endParaRPr lang="en-US" sz="1100" dirty="0">
                        <a:cs typeface="B Bardiya" pitchFamily="2" charset="-78"/>
                      </a:endParaRPr>
                    </a:p>
                  </a:txBody>
                  <a:tcPr marL="84406" marR="84406" marT="42203" marB="42203" anchor="ctr"/>
                </a:tc>
                <a:tc>
                  <a:txBody>
                    <a:bodyPr/>
                    <a:lstStyle/>
                    <a:p>
                      <a:pPr algn="ctr" rtl="1">
                        <a:buFontTx/>
                        <a:buNone/>
                      </a:pPr>
                      <a:r>
                        <a:rPr lang="fa-IR" sz="1100" dirty="0">
                          <a:cs typeface="B Bardiya" pitchFamily="2" charset="-78"/>
                        </a:rPr>
                        <a:t>موزه ای - عملکردی</a:t>
                      </a:r>
                      <a:endParaRPr lang="en-US" sz="1100" dirty="0">
                        <a:cs typeface="B Bardiya" pitchFamily="2" charset="-78"/>
                      </a:endParaRPr>
                    </a:p>
                  </a:txBody>
                  <a:tcPr marL="84406" marR="84406" marT="42203" marB="42203" anchor="ctr"/>
                </a:tc>
                <a:tc>
                  <a:txBody>
                    <a:bodyPr/>
                    <a:lstStyle/>
                    <a:p>
                      <a:pPr algn="ctr" rtl="1">
                        <a:buFontTx/>
                        <a:buNone/>
                      </a:pPr>
                      <a:r>
                        <a:rPr lang="fa-IR" sz="1100" dirty="0">
                          <a:cs typeface="B Bardiya" pitchFamily="2" charset="-78"/>
                        </a:rPr>
                        <a:t>بهبود کارکرد</a:t>
                      </a:r>
                      <a:endParaRPr lang="en-US" sz="1100" dirty="0">
                        <a:cs typeface="B Bardiya" pitchFamily="2" charset="-78"/>
                      </a:endParaRPr>
                    </a:p>
                  </a:txBody>
                  <a:tcPr marL="84406" marR="84406" marT="42203" marB="42203" anchor="ctr"/>
                </a:tc>
                <a:tc>
                  <a:txBody>
                    <a:bodyPr/>
                    <a:lstStyle/>
                    <a:p>
                      <a:pPr algn="ctr" rtl="1">
                        <a:buFontTx/>
                        <a:buNone/>
                      </a:pPr>
                      <a:r>
                        <a:rPr lang="fa-IR" sz="1100" dirty="0">
                          <a:cs typeface="B Bardiya" pitchFamily="2" charset="-78"/>
                        </a:rPr>
                        <a:t>کنگره اتن </a:t>
                      </a:r>
                      <a:endParaRPr lang="en-US" sz="1100" dirty="0">
                        <a:cs typeface="B Bardiya" pitchFamily="2" charset="-78"/>
                      </a:endParaRPr>
                    </a:p>
                  </a:txBody>
                  <a:tcPr marL="84406" marR="84406" marT="42203" marB="42203" anchor="ctr"/>
                </a:tc>
                <a:tc>
                  <a:txBody>
                    <a:bodyPr/>
                    <a:lstStyle/>
                    <a:p>
                      <a:pPr algn="ctr" rtl="1">
                        <a:buFontTx/>
                        <a:buNone/>
                      </a:pPr>
                      <a:r>
                        <a:rPr lang="fa-IR" sz="1100" dirty="0">
                          <a:cs typeface="B Bardiya" pitchFamily="2" charset="-78"/>
                        </a:rPr>
                        <a:t>آتن </a:t>
                      </a:r>
                      <a:endParaRPr lang="en-US" sz="1100" dirty="0">
                        <a:cs typeface="B Bardiya" pitchFamily="2" charset="-78"/>
                      </a:endParaRPr>
                    </a:p>
                  </a:txBody>
                  <a:tcPr marL="84406" marR="84406" marT="42203" marB="42203" anchor="ctr"/>
                </a:tc>
                <a:tc>
                  <a:txBody>
                    <a:bodyPr/>
                    <a:lstStyle/>
                    <a:p>
                      <a:pPr algn="ctr" rtl="1">
                        <a:buFontTx/>
                        <a:buNone/>
                      </a:pPr>
                      <a:r>
                        <a:rPr lang="fa-IR" sz="1100" dirty="0">
                          <a:cs typeface="B Bardiya" pitchFamily="2" charset="-78"/>
                        </a:rPr>
                        <a:t>چهارمین کنگره بین المللی معماران مدرن </a:t>
                      </a:r>
                      <a:endParaRPr lang="en-US" sz="1100" dirty="0">
                        <a:cs typeface="B Bardiya" pitchFamily="2" charset="-78"/>
                      </a:endParaRPr>
                    </a:p>
                  </a:txBody>
                  <a:tcPr marL="84406" marR="84406" marT="42203" marB="42203" anchor="ctr"/>
                </a:tc>
                <a:tc>
                  <a:txBody>
                    <a:bodyPr/>
                    <a:lstStyle/>
                    <a:p>
                      <a:pPr algn="ctr" rtl="1">
                        <a:buFontTx/>
                        <a:buNone/>
                      </a:pPr>
                      <a:r>
                        <a:rPr lang="fa-IR" sz="1100" dirty="0">
                          <a:cs typeface="B Bardiya" pitchFamily="2" charset="-78"/>
                        </a:rPr>
                        <a:t>1931</a:t>
                      </a:r>
                      <a:endParaRPr lang="en-US" sz="1100" dirty="0">
                        <a:cs typeface="B Bardiya" pitchFamily="2" charset="-78"/>
                      </a:endParaRPr>
                    </a:p>
                  </a:txBody>
                  <a:tcPr marL="84406" marR="84406" marT="42203" marB="42203" anchor="ctr"/>
                </a:tc>
                <a:tc>
                  <a:txBody>
                    <a:bodyPr/>
                    <a:lstStyle/>
                    <a:p>
                      <a:pPr algn="ctr" rtl="1">
                        <a:buFontTx/>
                        <a:buNone/>
                      </a:pPr>
                      <a:r>
                        <a:rPr lang="fa-IR" sz="1100" dirty="0">
                          <a:cs typeface="B Bardiya" pitchFamily="2" charset="-78"/>
                        </a:rPr>
                        <a:t>1</a:t>
                      </a:r>
                      <a:endParaRPr lang="en-US" sz="1100" dirty="0">
                        <a:cs typeface="B Bardiya" pitchFamily="2" charset="-78"/>
                      </a:endParaRPr>
                    </a:p>
                  </a:txBody>
                  <a:tcPr marL="84406" marR="84406" marT="42203" marB="42203" anchor="ctr"/>
                </a:tc>
                <a:extLst>
                  <a:ext uri="{0D108BD9-81ED-4DB2-BD59-A6C34878D82A}">
                    <a16:rowId xmlns="" xmlns:a16="http://schemas.microsoft.com/office/drawing/2014/main" val="10001"/>
                  </a:ext>
                </a:extLst>
              </a:tr>
              <a:tr h="3470742">
                <a:tc>
                  <a:txBody>
                    <a:bodyPr/>
                    <a:lstStyle/>
                    <a:p>
                      <a:pPr algn="ctr" rtl="1">
                        <a:buFontTx/>
                        <a:buNone/>
                      </a:pPr>
                      <a:r>
                        <a:rPr lang="fa-IR" sz="1100" dirty="0">
                          <a:cs typeface="B Bardiya" pitchFamily="2" charset="-78"/>
                        </a:rPr>
                        <a:t>_ارتقا</a:t>
                      </a:r>
                      <a:r>
                        <a:rPr lang="fa-IR" sz="1100" baseline="0" dirty="0">
                          <a:cs typeface="B Bardiya" pitchFamily="2" charset="-78"/>
                        </a:rPr>
                        <a:t> گردشگربا توجه به ویژگی های میراث  طبیعی و فرهنگی </a:t>
                      </a:r>
                    </a:p>
                    <a:p>
                      <a:pPr algn="ctr" rtl="1">
                        <a:buFontTx/>
                        <a:buNone/>
                      </a:pPr>
                      <a:r>
                        <a:rPr lang="fa-IR" sz="1100" baseline="0" dirty="0">
                          <a:cs typeface="B Bardiya" pitchFamily="2" charset="-78"/>
                        </a:rPr>
                        <a:t>_استفاده امعقول و هوشمندانه از میراث های فرهنگی </a:t>
                      </a:r>
                    </a:p>
                    <a:p>
                      <a:pPr algn="ctr" rtl="1">
                        <a:buFontTx/>
                        <a:buNone/>
                      </a:pPr>
                      <a:r>
                        <a:rPr lang="fa-IR" sz="1100" baseline="0" dirty="0">
                          <a:cs typeface="B Bardiya" pitchFamily="2" charset="-78"/>
                        </a:rPr>
                        <a:t>_ارزیابی میراث میراث طبیعی ؛فرهنگی ،تاریخی و هنری در دل توسعه پایدار و صنعت گردشگری </a:t>
                      </a:r>
                    </a:p>
                    <a:p>
                      <a:pPr algn="ctr" rtl="1">
                        <a:buFontTx/>
                        <a:buNone/>
                      </a:pPr>
                      <a:r>
                        <a:rPr lang="fa-IR" sz="1100" baseline="0" dirty="0">
                          <a:cs typeface="B Bardiya" pitchFamily="2" charset="-78"/>
                        </a:rPr>
                        <a:t>_ توجه به حرمت فعالیت ها و سنت های مذهبی و هدایت گردشگر برای احترام به این ارزش ها </a:t>
                      </a:r>
                    </a:p>
                    <a:p>
                      <a:pPr algn="ctr" rtl="1">
                        <a:buFontTx/>
                        <a:buNone/>
                      </a:pPr>
                      <a:r>
                        <a:rPr lang="fa-IR" sz="1100" baseline="0" dirty="0">
                          <a:cs typeface="B Bardiya" pitchFamily="2" charset="-78"/>
                        </a:rPr>
                        <a:t>_افزایش مشارکت مردم بومی </a:t>
                      </a:r>
                    </a:p>
                    <a:p>
                      <a:pPr algn="ctr" rtl="1">
                        <a:buFontTx/>
                        <a:buNone/>
                      </a:pPr>
                      <a:r>
                        <a:rPr lang="fa-IR" sz="1100" baseline="0" dirty="0">
                          <a:cs typeface="B Bardiya" pitchFamily="2" charset="-78"/>
                        </a:rPr>
                        <a:t>ارتقا عادلانه سطح زندگی اقتصادی ،فرهنگی و آموزشی و... جامعه بومی </a:t>
                      </a:r>
                    </a:p>
                    <a:p>
                      <a:pPr algn="ctr" rtl="1">
                        <a:buFontTx/>
                        <a:buNone/>
                      </a:pPr>
                      <a:r>
                        <a:rPr lang="fa-IR" sz="1100" baseline="0" dirty="0">
                          <a:cs typeface="B Bardiya" pitchFamily="2" charset="-78"/>
                        </a:rPr>
                        <a:t>_توجه به گردشگری فرهنگی پایدار</a:t>
                      </a:r>
                      <a:endParaRPr lang="en-US" sz="1100" dirty="0">
                        <a:cs typeface="B Bardiya" pitchFamily="2" charset="-78"/>
                      </a:endParaRPr>
                    </a:p>
                  </a:txBody>
                  <a:tcPr marL="84406" marR="84406" marT="42203" marB="42203" anchor="ctr"/>
                </a:tc>
                <a:tc>
                  <a:txBody>
                    <a:bodyPr/>
                    <a:lstStyle/>
                    <a:p>
                      <a:pPr algn="ctr" rtl="1">
                        <a:buFontTx/>
                        <a:buNone/>
                      </a:pPr>
                      <a:r>
                        <a:rPr lang="fa-IR" sz="1100" dirty="0">
                          <a:cs typeface="B Bardiya" pitchFamily="2" charset="-78"/>
                        </a:rPr>
                        <a:t>موضعی _موضوعی</a:t>
                      </a:r>
                      <a:endParaRPr lang="en-US" sz="1100" dirty="0">
                        <a:cs typeface="B Bardiya" pitchFamily="2" charset="-78"/>
                      </a:endParaRPr>
                    </a:p>
                  </a:txBody>
                  <a:tcPr marL="84406" marR="84406" marT="42203" marB="42203" anchor="ctr"/>
                </a:tc>
                <a:tc>
                  <a:txBody>
                    <a:bodyPr/>
                    <a:lstStyle/>
                    <a:p>
                      <a:pPr algn="ctr" rtl="1">
                        <a:buFontTx/>
                        <a:buNone/>
                      </a:pPr>
                      <a:r>
                        <a:rPr lang="fa-IR" sz="1100" dirty="0">
                          <a:cs typeface="B Bardiya" pitchFamily="2" charset="-78"/>
                        </a:rPr>
                        <a:t>_بهسازی </a:t>
                      </a:r>
                    </a:p>
                    <a:p>
                      <a:pPr algn="ctr" rtl="1">
                        <a:buFontTx/>
                        <a:buNone/>
                      </a:pPr>
                      <a:r>
                        <a:rPr lang="fa-IR" sz="1100" dirty="0">
                          <a:cs typeface="B Bardiya" pitchFamily="2" charset="-78"/>
                        </a:rPr>
                        <a:t>_نوسازی</a:t>
                      </a:r>
                    </a:p>
                    <a:p>
                      <a:pPr algn="ctr" rtl="1">
                        <a:buFontTx/>
                        <a:buNone/>
                      </a:pPr>
                      <a:r>
                        <a:rPr lang="fa-IR" sz="1100" dirty="0">
                          <a:cs typeface="B Bardiya" pitchFamily="2" charset="-78"/>
                        </a:rPr>
                        <a:t>_بازسازی</a:t>
                      </a:r>
                      <a:endParaRPr lang="en-US" sz="1100" dirty="0">
                        <a:cs typeface="B Bardiya" pitchFamily="2" charset="-78"/>
                      </a:endParaRPr>
                    </a:p>
                    <a:p>
                      <a:pPr algn="ctr" rtl="1">
                        <a:buFontTx/>
                        <a:buNone/>
                      </a:pPr>
                      <a:endParaRPr lang="en-US" sz="1100" dirty="0">
                        <a:cs typeface="B Bardiya" pitchFamily="2" charset="-78"/>
                      </a:endParaRPr>
                    </a:p>
                  </a:txBody>
                  <a:tcPr marL="84406" marR="84406" marT="42203" marB="42203" anchor="ctr"/>
                </a:tc>
                <a:tc>
                  <a:txBody>
                    <a:bodyPr/>
                    <a:lstStyle/>
                    <a:p>
                      <a:pPr algn="ctr" rtl="1">
                        <a:buFontTx/>
                        <a:buNone/>
                      </a:pPr>
                      <a:r>
                        <a:rPr lang="fa-IR" sz="1100" dirty="0">
                          <a:cs typeface="B Bardiya" pitchFamily="2" charset="-78"/>
                        </a:rPr>
                        <a:t>محلی و بومی </a:t>
                      </a:r>
                      <a:endParaRPr lang="en-US" sz="1100" dirty="0">
                        <a:cs typeface="B Bardiya" pitchFamily="2" charset="-78"/>
                      </a:endParaRPr>
                    </a:p>
                  </a:txBody>
                  <a:tcPr marL="84406" marR="84406" marT="42203" marB="42203" anchor="ctr"/>
                </a:tc>
                <a:tc>
                  <a:txBody>
                    <a:bodyPr/>
                    <a:lstStyle/>
                    <a:p>
                      <a:pPr algn="ctr" rtl="1">
                        <a:buFontTx/>
                        <a:buNone/>
                      </a:pPr>
                      <a:r>
                        <a:rPr lang="fa-IR" sz="1100" dirty="0">
                          <a:cs typeface="B Bardiya" pitchFamily="2" charset="-78"/>
                        </a:rPr>
                        <a:t>گردشگری</a:t>
                      </a:r>
                      <a:endParaRPr lang="en-US" sz="1100" dirty="0">
                        <a:cs typeface="B Bardiya" pitchFamily="2" charset="-78"/>
                      </a:endParaRPr>
                    </a:p>
                  </a:txBody>
                  <a:tcPr marL="84406" marR="84406" marT="42203" marB="42203" anchor="ctr"/>
                </a:tc>
                <a:tc>
                  <a:txBody>
                    <a:bodyPr/>
                    <a:lstStyle/>
                    <a:p>
                      <a:pPr algn="ctr" rtl="1">
                        <a:buFontTx/>
                        <a:buNone/>
                      </a:pPr>
                      <a:r>
                        <a:rPr lang="fa-IR" sz="1100" dirty="0">
                          <a:cs typeface="B Bardiya" pitchFamily="2" charset="-78"/>
                        </a:rPr>
                        <a:t>_گردشگری بومی و بین المللی به</a:t>
                      </a:r>
                      <a:r>
                        <a:rPr lang="fa-IR" sz="1100" baseline="0" dirty="0">
                          <a:cs typeface="B Bardiya" pitchFamily="2" charset="-78"/>
                        </a:rPr>
                        <a:t> عنوان مهمترین وسایل تبادل فرهنگی </a:t>
                      </a:r>
                    </a:p>
                    <a:p>
                      <a:pPr algn="ctr" rtl="1">
                        <a:buFontTx/>
                        <a:buNone/>
                      </a:pPr>
                      <a:r>
                        <a:rPr lang="fa-IR" sz="1100" baseline="0" dirty="0">
                          <a:cs typeface="B Bardiya" pitchFamily="2" charset="-78"/>
                        </a:rPr>
                        <a:t>_ارتباط میان مکان های میراثی و توسعه پایدار </a:t>
                      </a:r>
                    </a:p>
                    <a:p>
                      <a:pPr algn="ctr" rtl="1">
                        <a:buFontTx/>
                        <a:buNone/>
                      </a:pPr>
                      <a:r>
                        <a:rPr lang="fa-IR" sz="1100" baseline="0" dirty="0">
                          <a:cs typeface="B Bardiya" pitchFamily="2" charset="-78"/>
                        </a:rPr>
                        <a:t>_لازم و ملزوم بودن امر مرمت و حفاظت بافت های تاریخی ،صنعت گردشگری</a:t>
                      </a:r>
                      <a:endParaRPr lang="en-US" sz="1100" dirty="0">
                        <a:cs typeface="B Bardiya" pitchFamily="2" charset="-78"/>
                      </a:endParaRPr>
                    </a:p>
                  </a:txBody>
                  <a:tcPr marL="84406" marR="84406" marT="42203" marB="42203" anchor="ctr"/>
                </a:tc>
                <a:tc>
                  <a:txBody>
                    <a:bodyPr/>
                    <a:lstStyle/>
                    <a:p>
                      <a:pPr algn="ctr" rtl="1">
                        <a:buFontTx/>
                        <a:buNone/>
                      </a:pPr>
                      <a:r>
                        <a:rPr lang="fa-IR" sz="1100" dirty="0">
                          <a:cs typeface="B Bardiya" pitchFamily="2" charset="-78"/>
                        </a:rPr>
                        <a:t>بیانیه مکزیکو سیتی</a:t>
                      </a:r>
                      <a:endParaRPr lang="en-US" sz="1100" dirty="0">
                        <a:cs typeface="B Bardiya" pitchFamily="2" charset="-78"/>
                      </a:endParaRPr>
                    </a:p>
                  </a:txBody>
                  <a:tcPr marL="84406" marR="84406" marT="42203" marB="42203" anchor="ctr"/>
                </a:tc>
                <a:tc>
                  <a:txBody>
                    <a:bodyPr/>
                    <a:lstStyle/>
                    <a:p>
                      <a:pPr algn="ctr" rtl="1">
                        <a:buFontTx/>
                        <a:buNone/>
                      </a:pPr>
                      <a:r>
                        <a:rPr lang="fa-IR" sz="1100" dirty="0">
                          <a:cs typeface="B Bardiya" pitchFamily="2" charset="-78"/>
                        </a:rPr>
                        <a:t>مکزیکو</a:t>
                      </a:r>
                      <a:endParaRPr lang="en-US" sz="1100" dirty="0">
                        <a:cs typeface="B Bardiya" pitchFamily="2" charset="-78"/>
                      </a:endParaRPr>
                    </a:p>
                  </a:txBody>
                  <a:tcPr marL="84406" marR="84406" marT="42203" marB="42203" anchor="ctr"/>
                </a:tc>
                <a:tc>
                  <a:txBody>
                    <a:bodyPr/>
                    <a:lstStyle/>
                    <a:p>
                      <a:pPr algn="ctr" rtl="1">
                        <a:buFontTx/>
                        <a:buNone/>
                      </a:pPr>
                      <a:r>
                        <a:rPr lang="fa-IR" sz="1100" dirty="0">
                          <a:cs typeface="B Bardiya" pitchFamily="2" charset="-78"/>
                        </a:rPr>
                        <a:t>دوازدهمین مجمع عمومی ایکوموس</a:t>
                      </a:r>
                      <a:endParaRPr lang="en-US" sz="1100" dirty="0">
                        <a:cs typeface="B Bardiya" pitchFamily="2" charset="-78"/>
                      </a:endParaRPr>
                    </a:p>
                  </a:txBody>
                  <a:tcPr marL="84406" marR="84406" marT="42203" marB="42203" anchor="ctr"/>
                </a:tc>
                <a:tc>
                  <a:txBody>
                    <a:bodyPr/>
                    <a:lstStyle/>
                    <a:p>
                      <a:pPr algn="ctr" rtl="1">
                        <a:buFontTx/>
                        <a:buNone/>
                      </a:pPr>
                      <a:r>
                        <a:rPr lang="fa-IR" sz="1100" dirty="0">
                          <a:cs typeface="B Bardiya" pitchFamily="2" charset="-78"/>
                        </a:rPr>
                        <a:t>1999</a:t>
                      </a:r>
                      <a:endParaRPr lang="en-US" sz="1100" dirty="0">
                        <a:cs typeface="B Bardiya" pitchFamily="2" charset="-78"/>
                      </a:endParaRPr>
                    </a:p>
                  </a:txBody>
                  <a:tcPr marL="84406" marR="84406" marT="42203" marB="42203" anchor="ctr"/>
                </a:tc>
                <a:tc>
                  <a:txBody>
                    <a:bodyPr/>
                    <a:lstStyle/>
                    <a:p>
                      <a:pPr algn="ctr" rtl="1">
                        <a:buFontTx/>
                        <a:buNone/>
                      </a:pPr>
                      <a:r>
                        <a:rPr lang="fa-IR" sz="1100" dirty="0">
                          <a:cs typeface="B Bardiya" pitchFamily="2" charset="-78"/>
                        </a:rPr>
                        <a:t>2</a:t>
                      </a:r>
                      <a:endParaRPr lang="en-US" sz="1100" dirty="0">
                        <a:cs typeface="B Bardiya" pitchFamily="2" charset="-78"/>
                      </a:endParaRPr>
                    </a:p>
                  </a:txBody>
                  <a:tcPr marL="84406" marR="84406" marT="42203" marB="42203" anchor="ctr"/>
                </a:tc>
                <a:extLst>
                  <a:ext uri="{0D108BD9-81ED-4DB2-BD59-A6C34878D82A}">
                    <a16:rowId xmlns="" xmlns:a16="http://schemas.microsoft.com/office/drawing/2014/main" val="10002"/>
                  </a:ext>
                </a:extLst>
              </a:tr>
            </a:tbl>
          </a:graphicData>
        </a:graphic>
      </p:graphicFrame>
    </p:spTree>
    <p:extLst>
      <p:ext uri="{BB962C8B-B14F-4D97-AF65-F5344CB8AC3E}">
        <p14:creationId xmlns:p14="http://schemas.microsoft.com/office/powerpoint/2010/main" val="2207356820"/>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66"/>
          <p:cNvGrpSpPr/>
          <p:nvPr/>
        </p:nvGrpSpPr>
        <p:grpSpPr>
          <a:xfrm>
            <a:off x="0" y="263769"/>
            <a:ext cx="9144000" cy="6327790"/>
            <a:chOff x="0" y="0"/>
            <a:chExt cx="9144000" cy="6855106"/>
          </a:xfrm>
        </p:grpSpPr>
        <p:pic>
          <p:nvPicPr>
            <p:cNvPr id="3" name="Picture 2" descr="E:\baft farsoode\ax\pic\bird%20view.jpg"/>
            <p:cNvPicPr>
              <a:picLocks noChangeAspect="1" noChangeArrowheads="1"/>
            </p:cNvPicPr>
            <p:nvPr/>
          </p:nvPicPr>
          <p:blipFill>
            <a:blip r:embed="rId2">
              <a:clrChange>
                <a:clrFrom>
                  <a:srgbClr val="000000"/>
                </a:clrFrom>
                <a:clrTo>
                  <a:srgbClr val="000000">
                    <a:alpha val="0"/>
                  </a:srgbClr>
                </a:clrTo>
              </a:clrChange>
              <a:duotone>
                <a:schemeClr val="accent6">
                  <a:shade val="45000"/>
                  <a:satMod val="135000"/>
                </a:schemeClr>
                <a:prstClr val="white"/>
              </a:duotone>
              <a:lum bright="20000" contrast="-75000"/>
            </a:blip>
            <a:srcRect/>
            <a:stretch>
              <a:fillRect/>
            </a:stretch>
          </p:blipFill>
          <p:spPr bwMode="auto">
            <a:xfrm>
              <a:off x="0" y="2694698"/>
              <a:ext cx="9144000" cy="4160408"/>
            </a:xfrm>
            <a:prstGeom prst="rect">
              <a:avLst/>
            </a:prstGeom>
            <a:ln>
              <a:noFill/>
            </a:ln>
            <a:effectLst>
              <a:outerShdw blurRad="50800" dist="50800" dir="2700000" algn="tl" rotWithShape="0">
                <a:schemeClr val="tx1">
                  <a:alpha val="40000"/>
                </a:schemeClr>
              </a:outerShdw>
            </a:effectLst>
          </p:spPr>
        </p:pic>
        <p:grpSp>
          <p:nvGrpSpPr>
            <p:cNvPr id="4" name="Group 259"/>
            <p:cNvGrpSpPr/>
            <p:nvPr/>
          </p:nvGrpSpPr>
          <p:grpSpPr>
            <a:xfrm flipV="1">
              <a:off x="271048" y="857232"/>
              <a:ext cx="5944026" cy="4143404"/>
              <a:chOff x="-236" y="1676402"/>
              <a:chExt cx="5944026" cy="5181601"/>
            </a:xfrm>
          </p:grpSpPr>
          <p:sp>
            <p:nvSpPr>
              <p:cNvPr id="250" name="Rectangle 25"/>
              <p:cNvSpPr>
                <a:spLocks noChangeArrowheads="1"/>
              </p:cNvSpPr>
              <p:nvPr/>
            </p:nvSpPr>
            <p:spPr bwMode="auto">
              <a:xfrm>
                <a:off x="329988" y="4038602"/>
                <a:ext cx="165112" cy="2667001"/>
              </a:xfrm>
              <a:prstGeom prst="rect">
                <a:avLst/>
              </a:prstGeom>
              <a:gradFill rotWithShape="1">
                <a:gsLst>
                  <a:gs pos="0">
                    <a:schemeClr val="bg1">
                      <a:lumMod val="65000"/>
                    </a:schemeClr>
                  </a:gs>
                  <a:gs pos="100000">
                    <a:srgbClr val="FFFFCC"/>
                  </a:gs>
                </a:gsLst>
                <a:lin ang="5400000" scaled="1"/>
              </a:gradFill>
              <a:ln w="9525">
                <a:noFill/>
                <a:miter lim="800000"/>
                <a:headEnd/>
                <a:tailEnd/>
              </a:ln>
              <a:effectLst/>
            </p:spPr>
            <p:txBody>
              <a:bodyPr wrap="none" anchor="ctr"/>
              <a:lstStyle/>
              <a:p>
                <a:pPr>
                  <a:defRPr/>
                </a:pPr>
                <a:endParaRPr lang="fa-IR" sz="1662" kern="0">
                  <a:solidFill>
                    <a:sysClr val="windowText" lastClr="000000"/>
                  </a:solidFill>
                </a:endParaRPr>
              </a:p>
            </p:txBody>
          </p:sp>
          <p:sp>
            <p:nvSpPr>
              <p:cNvPr id="251" name="Rectangle 26"/>
              <p:cNvSpPr>
                <a:spLocks noChangeArrowheads="1"/>
              </p:cNvSpPr>
              <p:nvPr/>
            </p:nvSpPr>
            <p:spPr bwMode="auto">
              <a:xfrm>
                <a:off x="164876" y="6400803"/>
                <a:ext cx="3219681" cy="152400"/>
              </a:xfrm>
              <a:prstGeom prst="rect">
                <a:avLst/>
              </a:prstGeom>
              <a:gradFill rotWithShape="1">
                <a:gsLst>
                  <a:gs pos="0">
                    <a:srgbClr val="FFFFCC"/>
                  </a:gs>
                  <a:gs pos="100000">
                    <a:srgbClr val="FFFFCC">
                      <a:gamma/>
                      <a:shade val="46275"/>
                      <a:invGamma/>
                    </a:srgbClr>
                  </a:gs>
                </a:gsLst>
                <a:lin ang="0" scaled="1"/>
              </a:gradFill>
              <a:ln w="9525">
                <a:noFill/>
                <a:miter lim="800000"/>
                <a:headEnd/>
                <a:tailEnd/>
              </a:ln>
              <a:effectLst/>
            </p:spPr>
            <p:txBody>
              <a:bodyPr wrap="none" anchor="ctr"/>
              <a:lstStyle/>
              <a:p>
                <a:pPr>
                  <a:defRPr/>
                </a:pPr>
                <a:endParaRPr lang="fa-IR" sz="1662" kern="0">
                  <a:solidFill>
                    <a:sysClr val="windowText" lastClr="000000"/>
                  </a:solidFill>
                </a:endParaRPr>
              </a:p>
            </p:txBody>
          </p:sp>
          <p:sp>
            <p:nvSpPr>
              <p:cNvPr id="252" name="Rectangle 27"/>
              <p:cNvSpPr>
                <a:spLocks noChangeArrowheads="1"/>
              </p:cNvSpPr>
              <p:nvPr/>
            </p:nvSpPr>
            <p:spPr bwMode="auto">
              <a:xfrm>
                <a:off x="495100" y="5791203"/>
                <a:ext cx="82556" cy="609600"/>
              </a:xfrm>
              <a:prstGeom prst="rect">
                <a:avLst/>
              </a:prstGeom>
              <a:solidFill>
                <a:srgbClr val="CC9900"/>
              </a:solidFill>
              <a:ln w="9525">
                <a:noFill/>
                <a:miter lim="800000"/>
                <a:headEnd/>
                <a:tailEnd/>
              </a:ln>
              <a:effectLst/>
            </p:spPr>
            <p:txBody>
              <a:bodyPr wrap="none" anchor="ctr"/>
              <a:lstStyle/>
              <a:p>
                <a:pPr>
                  <a:defRPr/>
                </a:pPr>
                <a:endParaRPr lang="fa-IR" sz="1662" kern="0">
                  <a:solidFill>
                    <a:sysClr val="windowText" lastClr="000000"/>
                  </a:solidFill>
                </a:endParaRPr>
              </a:p>
            </p:txBody>
          </p:sp>
          <p:sp>
            <p:nvSpPr>
              <p:cNvPr id="253" name="Rectangle 28"/>
              <p:cNvSpPr>
                <a:spLocks noChangeArrowheads="1"/>
              </p:cNvSpPr>
              <p:nvPr/>
            </p:nvSpPr>
            <p:spPr bwMode="auto">
              <a:xfrm rot="5400000">
                <a:off x="828501" y="6073757"/>
                <a:ext cx="76200" cy="577891"/>
              </a:xfrm>
              <a:prstGeom prst="rect">
                <a:avLst/>
              </a:prstGeom>
              <a:solidFill>
                <a:srgbClr val="CC9900"/>
              </a:solidFill>
              <a:ln w="9525">
                <a:noFill/>
                <a:miter lim="800000"/>
                <a:headEnd/>
                <a:tailEnd/>
              </a:ln>
              <a:effectLst/>
            </p:spPr>
            <p:txBody>
              <a:bodyPr wrap="none" anchor="ctr"/>
              <a:lstStyle/>
              <a:p>
                <a:pPr>
                  <a:defRPr/>
                </a:pPr>
                <a:endParaRPr lang="fa-IR" sz="1662" kern="0">
                  <a:solidFill>
                    <a:sysClr val="windowText" lastClr="000000"/>
                  </a:solidFill>
                </a:endParaRPr>
              </a:p>
            </p:txBody>
          </p:sp>
          <p:sp>
            <p:nvSpPr>
              <p:cNvPr id="254" name="Line 29"/>
              <p:cNvSpPr>
                <a:spLocks noChangeShapeType="1"/>
              </p:cNvSpPr>
              <p:nvPr/>
            </p:nvSpPr>
            <p:spPr bwMode="auto">
              <a:xfrm>
                <a:off x="3384557" y="6477003"/>
                <a:ext cx="1568562" cy="0"/>
              </a:xfrm>
              <a:prstGeom prst="line">
                <a:avLst/>
              </a:prstGeom>
              <a:ln w="12700">
                <a:prstDash val="sysDot"/>
                <a:headEnd/>
                <a:tailEnd/>
              </a:ln>
            </p:spPr>
            <p:style>
              <a:lnRef idx="1">
                <a:schemeClr val="dk1"/>
              </a:lnRef>
              <a:fillRef idx="0">
                <a:schemeClr val="dk1"/>
              </a:fillRef>
              <a:effectRef idx="0">
                <a:schemeClr val="dk1"/>
              </a:effectRef>
              <a:fontRef idx="minor">
                <a:schemeClr val="tx1"/>
              </a:fontRef>
            </p:style>
            <p:txBody>
              <a:bodyPr/>
              <a:lstStyle/>
              <a:p>
                <a:pPr>
                  <a:defRPr/>
                </a:pPr>
                <a:endParaRPr lang="fa-IR" sz="1662" kern="0">
                  <a:solidFill>
                    <a:sysClr val="windowText" lastClr="000000"/>
                  </a:solidFill>
                </a:endParaRPr>
              </a:p>
            </p:txBody>
          </p:sp>
          <p:sp>
            <p:nvSpPr>
              <p:cNvPr id="255" name="Line 30"/>
              <p:cNvSpPr>
                <a:spLocks noChangeShapeType="1"/>
              </p:cNvSpPr>
              <p:nvPr/>
            </p:nvSpPr>
            <p:spPr bwMode="auto">
              <a:xfrm>
                <a:off x="3384557" y="6553203"/>
                <a:ext cx="2559233" cy="0"/>
              </a:xfrm>
              <a:prstGeom prst="line">
                <a:avLst/>
              </a:prstGeom>
              <a:ln w="19050">
                <a:prstDash val="sysDot"/>
                <a:headEnd/>
                <a:tailEnd/>
              </a:ln>
            </p:spPr>
            <p:style>
              <a:lnRef idx="1">
                <a:schemeClr val="accent1"/>
              </a:lnRef>
              <a:fillRef idx="0">
                <a:schemeClr val="accent1"/>
              </a:fillRef>
              <a:effectRef idx="0">
                <a:schemeClr val="accent1"/>
              </a:effectRef>
              <a:fontRef idx="minor">
                <a:schemeClr val="tx1"/>
              </a:fontRef>
            </p:style>
            <p:txBody>
              <a:bodyPr/>
              <a:lstStyle/>
              <a:p>
                <a:pPr>
                  <a:defRPr/>
                </a:pPr>
                <a:endParaRPr lang="fa-IR" sz="1662" kern="0">
                  <a:solidFill>
                    <a:sysClr val="windowText" lastClr="000000"/>
                  </a:solidFill>
                </a:endParaRPr>
              </a:p>
            </p:txBody>
          </p:sp>
          <p:sp>
            <p:nvSpPr>
              <p:cNvPr id="256" name="Line 32"/>
              <p:cNvSpPr>
                <a:spLocks noChangeShapeType="1"/>
              </p:cNvSpPr>
              <p:nvPr/>
            </p:nvSpPr>
            <p:spPr bwMode="auto">
              <a:xfrm flipH="1">
                <a:off x="-236" y="6477003"/>
                <a:ext cx="3384793" cy="0"/>
              </a:xfrm>
              <a:prstGeom prst="line">
                <a:avLst/>
              </a:prstGeom>
              <a:noFill/>
              <a:ln w="22225">
                <a:solidFill>
                  <a:srgbClr val="9383B3"/>
                </a:solidFill>
                <a:prstDash val="sysDot"/>
                <a:round/>
                <a:headEnd/>
                <a:tailEnd/>
              </a:ln>
              <a:effectLst/>
            </p:spPr>
            <p:txBody>
              <a:bodyPr/>
              <a:lstStyle/>
              <a:p>
                <a:pPr>
                  <a:defRPr/>
                </a:pPr>
                <a:endParaRPr lang="fa-IR" sz="1662" kern="0">
                  <a:solidFill>
                    <a:sysClr val="windowText" lastClr="000000"/>
                  </a:solidFill>
                </a:endParaRPr>
              </a:p>
            </p:txBody>
          </p:sp>
          <p:sp>
            <p:nvSpPr>
              <p:cNvPr id="257" name="Line 33"/>
              <p:cNvSpPr>
                <a:spLocks noChangeShapeType="1"/>
              </p:cNvSpPr>
              <p:nvPr/>
            </p:nvSpPr>
            <p:spPr bwMode="auto">
              <a:xfrm flipV="1">
                <a:off x="412544" y="4038602"/>
                <a:ext cx="0" cy="2819401"/>
              </a:xfrm>
              <a:prstGeom prst="line">
                <a:avLst/>
              </a:prstGeom>
              <a:noFill/>
              <a:ln w="22225">
                <a:solidFill>
                  <a:srgbClr val="9383B3"/>
                </a:solidFill>
                <a:prstDash val="sysDot"/>
                <a:round/>
                <a:headEnd/>
                <a:tailEnd/>
              </a:ln>
              <a:effectLst/>
            </p:spPr>
            <p:txBody>
              <a:bodyPr/>
              <a:lstStyle/>
              <a:p>
                <a:pPr>
                  <a:defRPr/>
                </a:pPr>
                <a:endParaRPr lang="fa-IR" sz="1662" kern="0">
                  <a:solidFill>
                    <a:sysClr val="windowText" lastClr="000000"/>
                  </a:solidFill>
                </a:endParaRPr>
              </a:p>
            </p:txBody>
          </p:sp>
          <p:sp>
            <p:nvSpPr>
              <p:cNvPr id="258" name="Line 34"/>
              <p:cNvSpPr>
                <a:spLocks noChangeShapeType="1"/>
              </p:cNvSpPr>
              <p:nvPr/>
            </p:nvSpPr>
            <p:spPr bwMode="auto">
              <a:xfrm flipV="1">
                <a:off x="412544" y="2362202"/>
                <a:ext cx="0" cy="1676400"/>
              </a:xfrm>
              <a:prstGeom prst="line">
                <a:avLst/>
              </a:prstGeom>
              <a:ln w="12700">
                <a:prstDash val="sysDot"/>
                <a:headEnd/>
                <a:tailEnd/>
              </a:ln>
            </p:spPr>
            <p:style>
              <a:lnRef idx="1">
                <a:schemeClr val="dk1"/>
              </a:lnRef>
              <a:fillRef idx="0">
                <a:schemeClr val="dk1"/>
              </a:fillRef>
              <a:effectRef idx="0">
                <a:schemeClr val="dk1"/>
              </a:effectRef>
              <a:fontRef idx="minor">
                <a:schemeClr val="tx1"/>
              </a:fontRef>
            </p:style>
            <p:txBody>
              <a:bodyPr/>
              <a:lstStyle/>
              <a:p>
                <a:pPr>
                  <a:defRPr/>
                </a:pPr>
                <a:endParaRPr lang="fa-IR" sz="1662" kern="0">
                  <a:solidFill>
                    <a:sysClr val="windowText" lastClr="000000"/>
                  </a:solidFill>
                </a:endParaRPr>
              </a:p>
            </p:txBody>
          </p:sp>
          <p:sp>
            <p:nvSpPr>
              <p:cNvPr id="259" name="Line 35"/>
              <p:cNvSpPr>
                <a:spLocks noChangeShapeType="1"/>
              </p:cNvSpPr>
              <p:nvPr/>
            </p:nvSpPr>
            <p:spPr bwMode="auto">
              <a:xfrm flipV="1">
                <a:off x="329988" y="1676402"/>
                <a:ext cx="0" cy="2362200"/>
              </a:xfrm>
              <a:prstGeom prst="line">
                <a:avLst/>
              </a:prstGeom>
              <a:ln w="19050">
                <a:prstDash val="sysDot"/>
                <a:headEnd/>
                <a:tailEnd/>
              </a:ln>
            </p:spPr>
            <p:style>
              <a:lnRef idx="1">
                <a:schemeClr val="accent1"/>
              </a:lnRef>
              <a:fillRef idx="0">
                <a:schemeClr val="accent1"/>
              </a:fillRef>
              <a:effectRef idx="0">
                <a:schemeClr val="accent1"/>
              </a:effectRef>
              <a:fontRef idx="minor">
                <a:schemeClr val="tx1"/>
              </a:fontRef>
            </p:style>
            <p:txBody>
              <a:bodyPr/>
              <a:lstStyle/>
              <a:p>
                <a:pPr>
                  <a:defRPr/>
                </a:pPr>
                <a:endParaRPr lang="fa-IR" sz="1662" kern="0">
                  <a:solidFill>
                    <a:sysClr val="windowText" lastClr="000000"/>
                  </a:solidFill>
                </a:endParaRPr>
              </a:p>
            </p:txBody>
          </p:sp>
        </p:grpSp>
        <p:grpSp>
          <p:nvGrpSpPr>
            <p:cNvPr id="5" name="Group 15"/>
            <p:cNvGrpSpPr/>
            <p:nvPr/>
          </p:nvGrpSpPr>
          <p:grpSpPr>
            <a:xfrm>
              <a:off x="67432" y="538679"/>
              <a:ext cx="5218950" cy="3318948"/>
              <a:chOff x="73051" y="538679"/>
              <a:chExt cx="5653862" cy="3318948"/>
            </a:xfrm>
          </p:grpSpPr>
          <p:sp>
            <p:nvSpPr>
              <p:cNvPr id="7" name="Rectangle 6"/>
              <p:cNvSpPr/>
              <p:nvPr/>
            </p:nvSpPr>
            <p:spPr>
              <a:xfrm>
                <a:off x="1824455" y="538679"/>
                <a:ext cx="3902458" cy="407750"/>
              </a:xfrm>
              <a:prstGeom prst="rect">
                <a:avLst/>
              </a:prstGeom>
            </p:spPr>
            <p:txBody>
              <a:bodyPr wrap="none">
                <a:spAutoFit/>
              </a:bodyPr>
              <a:lstStyle/>
              <a:p>
                <a:pPr>
                  <a:defRPr/>
                </a:pPr>
                <a:r>
                  <a:rPr lang="en-US" sz="1846" b="1" kern="0" dirty="0">
                    <a:ln w="10541" cmpd="sng">
                      <a:solidFill>
                        <a:srgbClr val="EAEAEA">
                          <a:shade val="88000"/>
                          <a:satMod val="110000"/>
                        </a:srgbClr>
                      </a:solidFill>
                      <a:prstDash val="solid"/>
                    </a:ln>
                    <a:gradFill>
                      <a:gsLst>
                        <a:gs pos="0">
                          <a:srgbClr val="EAEAEA">
                            <a:tint val="40000"/>
                            <a:satMod val="250000"/>
                          </a:srgbClr>
                        </a:gs>
                        <a:gs pos="9000">
                          <a:srgbClr val="EAEAEA">
                            <a:tint val="52000"/>
                            <a:satMod val="300000"/>
                          </a:srgbClr>
                        </a:gs>
                        <a:gs pos="50000">
                          <a:srgbClr val="EAEAEA">
                            <a:shade val="20000"/>
                            <a:satMod val="300000"/>
                          </a:srgbClr>
                        </a:gs>
                        <a:gs pos="79000">
                          <a:srgbClr val="EAEAEA">
                            <a:tint val="52000"/>
                            <a:satMod val="300000"/>
                          </a:srgbClr>
                        </a:gs>
                        <a:gs pos="100000">
                          <a:srgbClr val="EAEAEA">
                            <a:tint val="40000"/>
                            <a:satMod val="250000"/>
                          </a:srgbClr>
                        </a:gs>
                      </a:gsLst>
                      <a:lin ang="5400000"/>
                    </a:gradFill>
                    <a:latin typeface="BankGothic Lt BT" pitchFamily="34" charset="0"/>
                  </a:rPr>
                  <a:t>(</a:t>
                </a:r>
                <a:r>
                  <a:rPr lang="en-US" sz="1846" b="1" kern="0" dirty="0" err="1">
                    <a:ln w="10541" cmpd="sng">
                      <a:solidFill>
                        <a:srgbClr val="EAEAEA">
                          <a:shade val="88000"/>
                          <a:satMod val="110000"/>
                        </a:srgbClr>
                      </a:solidFill>
                      <a:prstDash val="solid"/>
                    </a:ln>
                    <a:gradFill>
                      <a:gsLst>
                        <a:gs pos="0">
                          <a:srgbClr val="EAEAEA">
                            <a:tint val="40000"/>
                            <a:satMod val="250000"/>
                          </a:srgbClr>
                        </a:gs>
                        <a:gs pos="9000">
                          <a:srgbClr val="EAEAEA">
                            <a:tint val="52000"/>
                            <a:satMod val="300000"/>
                          </a:srgbClr>
                        </a:gs>
                        <a:gs pos="50000">
                          <a:srgbClr val="EAEAEA">
                            <a:shade val="20000"/>
                            <a:satMod val="300000"/>
                          </a:srgbClr>
                        </a:gs>
                        <a:gs pos="79000">
                          <a:srgbClr val="EAEAEA">
                            <a:tint val="52000"/>
                            <a:satMod val="300000"/>
                          </a:srgbClr>
                        </a:gs>
                        <a:gs pos="100000">
                          <a:srgbClr val="EAEAEA">
                            <a:tint val="40000"/>
                            <a:satMod val="250000"/>
                          </a:srgbClr>
                        </a:gs>
                      </a:gsLst>
                      <a:lin ang="5400000"/>
                    </a:gradFill>
                    <a:latin typeface="BankGothic Lt BT" pitchFamily="34" charset="0"/>
                  </a:rPr>
                  <a:t>beinolharamein</a:t>
                </a:r>
                <a:r>
                  <a:rPr lang="en-US" sz="1846" b="1" kern="0" dirty="0">
                    <a:ln w="10541" cmpd="sng">
                      <a:solidFill>
                        <a:srgbClr val="EAEAEA">
                          <a:shade val="88000"/>
                          <a:satMod val="110000"/>
                        </a:srgbClr>
                      </a:solidFill>
                      <a:prstDash val="solid"/>
                    </a:ln>
                    <a:gradFill>
                      <a:gsLst>
                        <a:gs pos="0">
                          <a:srgbClr val="EAEAEA">
                            <a:tint val="40000"/>
                            <a:satMod val="250000"/>
                          </a:srgbClr>
                        </a:gs>
                        <a:gs pos="9000">
                          <a:srgbClr val="EAEAEA">
                            <a:tint val="52000"/>
                            <a:satMod val="300000"/>
                          </a:srgbClr>
                        </a:gs>
                        <a:gs pos="50000">
                          <a:srgbClr val="EAEAEA">
                            <a:shade val="20000"/>
                            <a:satMod val="300000"/>
                          </a:srgbClr>
                        </a:gs>
                        <a:gs pos="79000">
                          <a:srgbClr val="EAEAEA">
                            <a:tint val="52000"/>
                            <a:satMod val="300000"/>
                          </a:srgbClr>
                        </a:gs>
                        <a:gs pos="100000">
                          <a:srgbClr val="EAEAEA">
                            <a:tint val="40000"/>
                            <a:satMod val="250000"/>
                          </a:srgbClr>
                        </a:gs>
                      </a:gsLst>
                      <a:lin ang="5400000"/>
                    </a:gradFill>
                    <a:latin typeface="BankGothic Lt BT" pitchFamily="34" charset="0"/>
                  </a:rPr>
                  <a:t> of shiraz)</a:t>
                </a:r>
                <a:endParaRPr lang="fa-IR" sz="1846" b="1" kern="0" dirty="0">
                  <a:ln w="10541" cmpd="sng">
                    <a:solidFill>
                      <a:srgbClr val="EAEAEA">
                        <a:shade val="88000"/>
                        <a:satMod val="110000"/>
                      </a:srgbClr>
                    </a:solidFill>
                    <a:prstDash val="solid"/>
                  </a:ln>
                  <a:gradFill>
                    <a:gsLst>
                      <a:gs pos="0">
                        <a:srgbClr val="EAEAEA">
                          <a:tint val="40000"/>
                          <a:satMod val="250000"/>
                        </a:srgbClr>
                      </a:gs>
                      <a:gs pos="9000">
                        <a:srgbClr val="EAEAEA">
                          <a:tint val="52000"/>
                          <a:satMod val="300000"/>
                        </a:srgbClr>
                      </a:gs>
                      <a:gs pos="50000">
                        <a:srgbClr val="EAEAEA">
                          <a:shade val="20000"/>
                          <a:satMod val="300000"/>
                        </a:srgbClr>
                      </a:gs>
                      <a:gs pos="79000">
                        <a:srgbClr val="EAEAEA">
                          <a:tint val="52000"/>
                          <a:satMod val="300000"/>
                        </a:srgbClr>
                      </a:gs>
                      <a:gs pos="100000">
                        <a:srgbClr val="EAEAEA">
                          <a:tint val="40000"/>
                          <a:satMod val="250000"/>
                        </a:srgbClr>
                      </a:gs>
                    </a:gsLst>
                    <a:lin ang="5400000"/>
                  </a:gradFill>
                  <a:latin typeface="BankGothic Lt BT" pitchFamily="34" charset="0"/>
                </a:endParaRPr>
              </a:p>
            </p:txBody>
          </p:sp>
          <p:sp>
            <p:nvSpPr>
              <p:cNvPr id="8" name="Rectangle 7"/>
              <p:cNvSpPr/>
              <p:nvPr/>
            </p:nvSpPr>
            <p:spPr>
              <a:xfrm rot="16200000">
                <a:off x="-1131431" y="2276027"/>
                <a:ext cx="2786082" cy="377118"/>
              </a:xfrm>
              <a:prstGeom prst="rect">
                <a:avLst/>
              </a:prstGeom>
            </p:spPr>
            <p:txBody>
              <a:bodyPr wrap="square">
                <a:spAutoFit/>
                <a:scene3d>
                  <a:camera prst="orthographicFront"/>
                  <a:lightRig rig="glow" dir="tl">
                    <a:rot lat="0" lon="0" rev="5400000"/>
                  </a:lightRig>
                </a:scene3d>
                <a:sp3d contourW="12700">
                  <a:bevelT w="25400" h="25400"/>
                  <a:contourClr>
                    <a:schemeClr val="accent6">
                      <a:shade val="73000"/>
                    </a:schemeClr>
                  </a:contourClr>
                </a:sp3d>
              </a:bodyPr>
              <a:lstStyle/>
              <a:p>
                <a:pPr algn="ctr"/>
                <a:r>
                  <a:rPr lang="fa-IR" sz="1662" b="1" dirty="0">
                    <a:ln w="11430"/>
                    <a:gradFill>
                      <a:gsLst>
                        <a:gs pos="0">
                          <a:srgbClr val="555555">
                            <a:tint val="90000"/>
                            <a:satMod val="120000"/>
                          </a:srgbClr>
                        </a:gs>
                        <a:gs pos="25000">
                          <a:srgbClr val="555555">
                            <a:tint val="93000"/>
                            <a:satMod val="120000"/>
                          </a:srgbClr>
                        </a:gs>
                        <a:gs pos="50000">
                          <a:srgbClr val="555555">
                            <a:shade val="89000"/>
                            <a:satMod val="110000"/>
                          </a:srgbClr>
                        </a:gs>
                        <a:gs pos="75000">
                          <a:srgbClr val="555555">
                            <a:tint val="93000"/>
                            <a:satMod val="120000"/>
                          </a:srgbClr>
                        </a:gs>
                        <a:gs pos="100000">
                          <a:srgbClr val="555555">
                            <a:tint val="90000"/>
                            <a:satMod val="120000"/>
                          </a:srgbClr>
                        </a:gs>
                      </a:gsLst>
                      <a:lin ang="5400000"/>
                    </a:gradFill>
                    <a:effectLst>
                      <a:outerShdw blurRad="80000" dist="40000" dir="5040000" algn="tl">
                        <a:srgbClr val="000000">
                          <a:alpha val="30000"/>
                        </a:srgbClr>
                      </a:outerShdw>
                    </a:effectLst>
                    <a:cs typeface="B Kamran" pitchFamily="2" charset="-78"/>
                  </a:rPr>
                  <a:t>بین الحرمین شیراز</a:t>
                </a:r>
              </a:p>
            </p:txBody>
          </p:sp>
        </p:grpSp>
        <p:pic>
          <p:nvPicPr>
            <p:cNvPr id="235" name="Picture 6" descr="شاهچراغ؛ شیراز؛ عکس از آنوبانینی">
              <a:hlinkClick r:id="rId3"/>
            </p:cNvPr>
            <p:cNvPicPr>
              <a:picLocks noChangeAspect="1" noChangeArrowheads="1"/>
            </p:cNvPicPr>
            <p:nvPr/>
          </p:nvPicPr>
          <p:blipFill>
            <a:blip r:embed="rId4">
              <a:clrChange>
                <a:clrFrom>
                  <a:srgbClr val="03030F"/>
                </a:clrFrom>
                <a:clrTo>
                  <a:srgbClr val="03030F">
                    <a:alpha val="0"/>
                  </a:srgbClr>
                </a:clrTo>
              </a:clrChange>
            </a:blip>
            <a:srcRect/>
            <a:stretch>
              <a:fillRect/>
            </a:stretch>
          </p:blipFill>
          <p:spPr bwMode="auto">
            <a:xfrm>
              <a:off x="7212343" y="285728"/>
              <a:ext cx="1931657" cy="1191187"/>
            </a:xfrm>
            <a:prstGeom prst="rect">
              <a:avLst/>
            </a:prstGeom>
            <a:ln>
              <a:noFill/>
            </a:ln>
            <a:effectLst>
              <a:outerShdw blurRad="50800" dist="38100" dir="2700000" algn="tl" rotWithShape="0">
                <a:prstClr val="black">
                  <a:alpha val="40000"/>
                </a:prstClr>
              </a:outerShdw>
              <a:softEdge rad="63500"/>
            </a:effectLst>
          </p:spPr>
        </p:pic>
        <p:pic>
          <p:nvPicPr>
            <p:cNvPr id="1028" name="Picture 4" descr="E:\baft farsoode\ax\pic\shahchw.jpg"/>
            <p:cNvPicPr>
              <a:picLocks noChangeAspect="1" noChangeArrowheads="1"/>
            </p:cNvPicPr>
            <p:nvPr/>
          </p:nvPicPr>
          <p:blipFill>
            <a:blip r:embed="rId5" cstate="screen">
              <a:clrChange>
                <a:clrFrom>
                  <a:srgbClr val="BEE2FA"/>
                </a:clrFrom>
                <a:clrTo>
                  <a:srgbClr val="BEE2FA">
                    <a:alpha val="0"/>
                  </a:srgbClr>
                </a:clrTo>
              </a:clrChange>
              <a:extLst>
                <a:ext uri="{28A0092B-C50C-407E-A947-70E740481C1C}">
                  <a14:useLocalDpi xmlns:a14="http://schemas.microsoft.com/office/drawing/2010/main"/>
                </a:ext>
              </a:extLst>
            </a:blip>
            <a:srcRect/>
            <a:stretch>
              <a:fillRect/>
            </a:stretch>
          </p:blipFill>
          <p:spPr bwMode="auto">
            <a:xfrm>
              <a:off x="0" y="0"/>
              <a:ext cx="1813436" cy="1464431"/>
            </a:xfrm>
            <a:prstGeom prst="rect">
              <a:avLst/>
            </a:prstGeom>
            <a:ln>
              <a:noFill/>
            </a:ln>
            <a:effectLst>
              <a:outerShdw blurRad="50800" dist="38100" dir="2700000" algn="tl" rotWithShape="0">
                <a:prstClr val="black">
                  <a:alpha val="40000"/>
                </a:prstClr>
              </a:outerShdw>
              <a:softEdge rad="63500"/>
            </a:effectLst>
          </p:spPr>
        </p:pic>
        <p:cxnSp>
          <p:nvCxnSpPr>
            <p:cNvPr id="263" name="Straight Connector 262"/>
            <p:cNvCxnSpPr/>
            <p:nvPr/>
          </p:nvCxnSpPr>
          <p:spPr bwMode="auto">
            <a:xfrm rot="5400000">
              <a:off x="-1535949" y="4179099"/>
              <a:ext cx="4071966" cy="1588"/>
            </a:xfrm>
            <a:prstGeom prst="line">
              <a:avLst/>
            </a:prstGeom>
            <a:ln cmpd="dbl">
              <a:solidFill>
                <a:srgbClr val="D1D1D1"/>
              </a:solidFill>
              <a:prstDash val="solid"/>
              <a:headEnd type="none" w="sm" len="sm"/>
              <a:tailEnd type="none" w="sm" len="sm"/>
            </a:ln>
          </p:spPr>
          <p:style>
            <a:lnRef idx="3">
              <a:schemeClr val="accent1"/>
            </a:lnRef>
            <a:fillRef idx="0">
              <a:schemeClr val="accent1"/>
            </a:fillRef>
            <a:effectRef idx="2">
              <a:schemeClr val="accent1"/>
            </a:effectRef>
            <a:fontRef idx="minor">
              <a:schemeClr val="tx1"/>
            </a:fontRef>
          </p:style>
        </p:cxnSp>
      </p:grpSp>
      <p:sp>
        <p:nvSpPr>
          <p:cNvPr id="25" name="Rectangle 24"/>
          <p:cNvSpPr/>
          <p:nvPr/>
        </p:nvSpPr>
        <p:spPr bwMode="auto">
          <a:xfrm>
            <a:off x="912177" y="1648545"/>
            <a:ext cx="8143932" cy="4154394"/>
          </a:xfrm>
          <a:prstGeom prst="rect">
            <a:avLst/>
          </a:prstGeom>
          <a:solidFill>
            <a:schemeClr val="accent1">
              <a:alpha val="70000"/>
            </a:schemeClr>
          </a:solidFill>
          <a:ln w="12700" cap="sq" cmpd="sng" algn="ctr">
            <a:noFill/>
            <a:prstDash val="solid"/>
            <a:round/>
            <a:headEnd type="none" w="sm" len="sm"/>
            <a:tailEnd type="none" w="sm" len="sm"/>
          </a:ln>
          <a:effectLst>
            <a:softEdge rad="635000"/>
          </a:effectLst>
        </p:spPr>
        <p:txBody>
          <a:bodyPr vert="horz" wrap="square" lIns="84406" tIns="42203" rIns="84406" bIns="42203" numCol="1" rtlCol="1" anchor="t" anchorCtr="0" compatLnSpc="1">
            <a:prstTxWarp prst="textNoShape">
              <a:avLst/>
            </a:prstTxWarp>
          </a:bodyPr>
          <a:lstStyle/>
          <a:p>
            <a:pPr algn="l" rtl="0" fontAlgn="base">
              <a:spcBef>
                <a:spcPct val="0"/>
              </a:spcBef>
              <a:spcAft>
                <a:spcPct val="0"/>
              </a:spcAft>
            </a:pPr>
            <a:endParaRPr kumimoji="1" lang="fa-IR" sz="2215">
              <a:solidFill>
                <a:srgbClr val="000000"/>
              </a:solidFill>
              <a:latin typeface="Times New Roman" pitchFamily="18" charset="0"/>
            </a:endParaRPr>
          </a:p>
        </p:txBody>
      </p:sp>
      <p:sp>
        <p:nvSpPr>
          <p:cNvPr id="266" name="Rectangle 265"/>
          <p:cNvSpPr/>
          <p:nvPr/>
        </p:nvSpPr>
        <p:spPr bwMode="auto">
          <a:xfrm>
            <a:off x="785786" y="1780431"/>
            <a:ext cx="8143932" cy="1318855"/>
          </a:xfrm>
          <a:prstGeom prst="rect">
            <a:avLst/>
          </a:prstGeom>
          <a:solidFill>
            <a:schemeClr val="accent1">
              <a:alpha val="70000"/>
            </a:schemeClr>
          </a:solidFill>
          <a:ln w="12700" cap="sq" cmpd="sng" algn="ctr">
            <a:noFill/>
            <a:prstDash val="solid"/>
            <a:round/>
            <a:headEnd type="none" w="sm" len="sm"/>
            <a:tailEnd type="none" w="sm" len="sm"/>
          </a:ln>
          <a:effectLst>
            <a:softEdge rad="635000"/>
          </a:effectLst>
        </p:spPr>
        <p:txBody>
          <a:bodyPr vert="horz" wrap="square" lIns="84406" tIns="42203" rIns="84406" bIns="42203" numCol="1" rtlCol="1" anchor="t" anchorCtr="0" compatLnSpc="1">
            <a:prstTxWarp prst="textNoShape">
              <a:avLst/>
            </a:prstTxWarp>
          </a:bodyPr>
          <a:lstStyle/>
          <a:p>
            <a:pPr algn="l" rtl="0" fontAlgn="base">
              <a:spcBef>
                <a:spcPct val="0"/>
              </a:spcBef>
              <a:spcAft>
                <a:spcPct val="0"/>
              </a:spcAft>
            </a:pPr>
            <a:endParaRPr kumimoji="1" lang="fa-IR" sz="2215">
              <a:solidFill>
                <a:srgbClr val="000000"/>
              </a:solidFill>
              <a:latin typeface="Times New Roman" pitchFamily="18" charset="0"/>
            </a:endParaRPr>
          </a:p>
        </p:txBody>
      </p:sp>
      <p:sp>
        <p:nvSpPr>
          <p:cNvPr id="264" name="Rectangle 263"/>
          <p:cNvSpPr/>
          <p:nvPr/>
        </p:nvSpPr>
        <p:spPr>
          <a:xfrm>
            <a:off x="5883854" y="857233"/>
            <a:ext cx="1568123" cy="887935"/>
          </a:xfrm>
          <a:prstGeom prst="rect">
            <a:avLst/>
          </a:prstGeom>
        </p:spPr>
        <p:txBody>
          <a:bodyPr wrap="none">
            <a:spAutoFit/>
          </a:bodyPr>
          <a:lstStyle/>
          <a:p>
            <a:r>
              <a:rPr lang="fa-IR" sz="2585" b="1" dirty="0">
                <a:ln w="12700">
                  <a:solidFill>
                    <a:srgbClr val="000000">
                      <a:satMod val="155000"/>
                    </a:srgbClr>
                  </a:solidFill>
                  <a:prstDash val="solid"/>
                </a:ln>
                <a:blipFill>
                  <a:blip r:embed="rId6"/>
                  <a:tile tx="0" ty="0" sx="100000" sy="100000" flip="none" algn="tl"/>
                </a:blipFill>
                <a:effectLst>
                  <a:outerShdw blurRad="41275" dist="20320" dir="1800000" algn="tl" rotWithShape="0">
                    <a:srgbClr val="000000">
                      <a:alpha val="40000"/>
                    </a:srgbClr>
                  </a:outerShdw>
                  <a:reflection blurRad="6350" stA="60000" endA="900" endPos="60000" dist="29997" dir="5400000" sy="-100000" algn="bl" rotWithShape="0"/>
                </a:effectLst>
                <a:cs typeface="B Aria" pitchFamily="2" charset="-78"/>
              </a:rPr>
              <a:t>انواع مداخله</a:t>
            </a:r>
          </a:p>
          <a:p>
            <a:endParaRPr lang="en-US" sz="2585" dirty="0">
              <a:solidFill>
                <a:srgbClr val="000000"/>
              </a:solidFill>
              <a:cs typeface="B Titr" pitchFamily="2" charset="-78"/>
            </a:endParaRPr>
          </a:p>
        </p:txBody>
      </p:sp>
      <p:graphicFrame>
        <p:nvGraphicFramePr>
          <p:cNvPr id="27" name="Diagram 26"/>
          <p:cNvGraphicFramePr/>
          <p:nvPr/>
        </p:nvGraphicFramePr>
        <p:xfrm>
          <a:off x="-527571" y="914428"/>
          <a:ext cx="8051050" cy="6471138"/>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
        <p:nvSpPr>
          <p:cNvPr id="28" name="TextBox 27"/>
          <p:cNvSpPr txBox="1"/>
          <p:nvPr/>
        </p:nvSpPr>
        <p:spPr>
          <a:xfrm>
            <a:off x="1209454" y="3692771"/>
            <a:ext cx="8022505" cy="603627"/>
          </a:xfrm>
          <a:prstGeom prst="rect">
            <a:avLst/>
          </a:prstGeom>
          <a:noFill/>
        </p:spPr>
        <p:txBody>
          <a:bodyPr wrap="square" rtlCol="0">
            <a:spAutoFit/>
          </a:bodyPr>
          <a:lstStyle/>
          <a:p>
            <a:pPr algn="ctr">
              <a:lnSpc>
                <a:spcPct val="150000"/>
              </a:lnSpc>
              <a:defRPr/>
            </a:pPr>
            <a:r>
              <a:rPr lang="fa-IR" sz="2215" kern="0" dirty="0">
                <a:solidFill>
                  <a:sysClr val="window" lastClr="FFFFFF"/>
                </a:solidFill>
                <a:effectLst>
                  <a:outerShdw blurRad="38100" dist="38100" dir="2700000" algn="tl">
                    <a:srgbClr val="000000">
                      <a:alpha val="43137"/>
                    </a:srgbClr>
                  </a:outerShdw>
                </a:effectLst>
                <a:cs typeface="B Bardiya" pitchFamily="2" charset="-78"/>
              </a:rPr>
              <a:t>انواع مداخله</a:t>
            </a:r>
            <a:endParaRPr lang="en-US" sz="2215" kern="0" dirty="0">
              <a:solidFill>
                <a:sysClr val="window" lastClr="FFFFFF"/>
              </a:solidFill>
              <a:effectLst>
                <a:outerShdw blurRad="38100" dist="38100" dir="2700000" algn="tl">
                  <a:srgbClr val="000000">
                    <a:alpha val="43137"/>
                  </a:srgbClr>
                </a:outerShdw>
              </a:effectLst>
              <a:cs typeface="B Bardiya" pitchFamily="2" charset="-78"/>
            </a:endParaRPr>
          </a:p>
        </p:txBody>
      </p:sp>
    </p:spTree>
    <p:extLst>
      <p:ext uri="{BB962C8B-B14F-4D97-AF65-F5344CB8AC3E}">
        <p14:creationId xmlns:p14="http://schemas.microsoft.com/office/powerpoint/2010/main" val="4090031732"/>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66"/>
          <p:cNvGrpSpPr/>
          <p:nvPr/>
        </p:nvGrpSpPr>
        <p:grpSpPr>
          <a:xfrm>
            <a:off x="0" y="263769"/>
            <a:ext cx="9144000" cy="6327790"/>
            <a:chOff x="0" y="0"/>
            <a:chExt cx="9144000" cy="6855106"/>
          </a:xfrm>
        </p:grpSpPr>
        <p:pic>
          <p:nvPicPr>
            <p:cNvPr id="3" name="Picture 2" descr="E:\baft farsoode\ax\pic\bird%20view.jpg"/>
            <p:cNvPicPr>
              <a:picLocks noChangeAspect="1" noChangeArrowheads="1"/>
            </p:cNvPicPr>
            <p:nvPr/>
          </p:nvPicPr>
          <p:blipFill>
            <a:blip r:embed="rId2">
              <a:clrChange>
                <a:clrFrom>
                  <a:srgbClr val="000000"/>
                </a:clrFrom>
                <a:clrTo>
                  <a:srgbClr val="000000">
                    <a:alpha val="0"/>
                  </a:srgbClr>
                </a:clrTo>
              </a:clrChange>
              <a:duotone>
                <a:schemeClr val="accent6">
                  <a:shade val="45000"/>
                  <a:satMod val="135000"/>
                </a:schemeClr>
                <a:prstClr val="white"/>
              </a:duotone>
              <a:lum bright="20000" contrast="-75000"/>
            </a:blip>
            <a:srcRect/>
            <a:stretch>
              <a:fillRect/>
            </a:stretch>
          </p:blipFill>
          <p:spPr bwMode="auto">
            <a:xfrm>
              <a:off x="0" y="2694698"/>
              <a:ext cx="9144000" cy="4160408"/>
            </a:xfrm>
            <a:prstGeom prst="rect">
              <a:avLst/>
            </a:prstGeom>
            <a:ln>
              <a:noFill/>
            </a:ln>
            <a:effectLst>
              <a:outerShdw blurRad="50800" dist="50800" dir="2700000" algn="tl" rotWithShape="0">
                <a:schemeClr val="tx1">
                  <a:alpha val="40000"/>
                </a:schemeClr>
              </a:outerShdw>
            </a:effectLst>
          </p:spPr>
        </p:pic>
        <p:grpSp>
          <p:nvGrpSpPr>
            <p:cNvPr id="4" name="Group 259"/>
            <p:cNvGrpSpPr/>
            <p:nvPr/>
          </p:nvGrpSpPr>
          <p:grpSpPr>
            <a:xfrm flipV="1">
              <a:off x="271048" y="857232"/>
              <a:ext cx="5944026" cy="4143404"/>
              <a:chOff x="-236" y="1676402"/>
              <a:chExt cx="5944026" cy="5181601"/>
            </a:xfrm>
          </p:grpSpPr>
          <p:sp>
            <p:nvSpPr>
              <p:cNvPr id="250" name="Rectangle 25"/>
              <p:cNvSpPr>
                <a:spLocks noChangeArrowheads="1"/>
              </p:cNvSpPr>
              <p:nvPr/>
            </p:nvSpPr>
            <p:spPr bwMode="auto">
              <a:xfrm>
                <a:off x="329988" y="4038602"/>
                <a:ext cx="165112" cy="2667001"/>
              </a:xfrm>
              <a:prstGeom prst="rect">
                <a:avLst/>
              </a:prstGeom>
              <a:gradFill rotWithShape="1">
                <a:gsLst>
                  <a:gs pos="0">
                    <a:schemeClr val="bg1">
                      <a:lumMod val="65000"/>
                    </a:schemeClr>
                  </a:gs>
                  <a:gs pos="100000">
                    <a:srgbClr val="FFFFCC"/>
                  </a:gs>
                </a:gsLst>
                <a:lin ang="5400000" scaled="1"/>
              </a:gradFill>
              <a:ln w="9525">
                <a:noFill/>
                <a:miter lim="800000"/>
                <a:headEnd/>
                <a:tailEnd/>
              </a:ln>
              <a:effectLst/>
            </p:spPr>
            <p:txBody>
              <a:bodyPr wrap="none" anchor="ctr"/>
              <a:lstStyle/>
              <a:p>
                <a:pPr>
                  <a:defRPr/>
                </a:pPr>
                <a:endParaRPr lang="fa-IR" sz="1662" kern="0">
                  <a:solidFill>
                    <a:sysClr val="windowText" lastClr="000000"/>
                  </a:solidFill>
                </a:endParaRPr>
              </a:p>
            </p:txBody>
          </p:sp>
          <p:sp>
            <p:nvSpPr>
              <p:cNvPr id="251" name="Rectangle 26"/>
              <p:cNvSpPr>
                <a:spLocks noChangeArrowheads="1"/>
              </p:cNvSpPr>
              <p:nvPr/>
            </p:nvSpPr>
            <p:spPr bwMode="auto">
              <a:xfrm>
                <a:off x="164876" y="6400803"/>
                <a:ext cx="3219681" cy="152400"/>
              </a:xfrm>
              <a:prstGeom prst="rect">
                <a:avLst/>
              </a:prstGeom>
              <a:gradFill rotWithShape="1">
                <a:gsLst>
                  <a:gs pos="0">
                    <a:srgbClr val="FFFFCC"/>
                  </a:gs>
                  <a:gs pos="100000">
                    <a:srgbClr val="FFFFCC">
                      <a:gamma/>
                      <a:shade val="46275"/>
                      <a:invGamma/>
                    </a:srgbClr>
                  </a:gs>
                </a:gsLst>
                <a:lin ang="0" scaled="1"/>
              </a:gradFill>
              <a:ln w="9525">
                <a:noFill/>
                <a:miter lim="800000"/>
                <a:headEnd/>
                <a:tailEnd/>
              </a:ln>
              <a:effectLst/>
            </p:spPr>
            <p:txBody>
              <a:bodyPr wrap="none" anchor="ctr"/>
              <a:lstStyle/>
              <a:p>
                <a:pPr>
                  <a:defRPr/>
                </a:pPr>
                <a:endParaRPr lang="fa-IR" sz="1662" kern="0">
                  <a:solidFill>
                    <a:sysClr val="windowText" lastClr="000000"/>
                  </a:solidFill>
                </a:endParaRPr>
              </a:p>
            </p:txBody>
          </p:sp>
          <p:sp>
            <p:nvSpPr>
              <p:cNvPr id="252" name="Rectangle 27"/>
              <p:cNvSpPr>
                <a:spLocks noChangeArrowheads="1"/>
              </p:cNvSpPr>
              <p:nvPr/>
            </p:nvSpPr>
            <p:spPr bwMode="auto">
              <a:xfrm>
                <a:off x="495100" y="5791203"/>
                <a:ext cx="82556" cy="609600"/>
              </a:xfrm>
              <a:prstGeom prst="rect">
                <a:avLst/>
              </a:prstGeom>
              <a:solidFill>
                <a:srgbClr val="CC9900"/>
              </a:solidFill>
              <a:ln w="9525">
                <a:noFill/>
                <a:miter lim="800000"/>
                <a:headEnd/>
                <a:tailEnd/>
              </a:ln>
              <a:effectLst/>
            </p:spPr>
            <p:txBody>
              <a:bodyPr wrap="none" anchor="ctr"/>
              <a:lstStyle/>
              <a:p>
                <a:pPr>
                  <a:defRPr/>
                </a:pPr>
                <a:endParaRPr lang="fa-IR" sz="1662" kern="0">
                  <a:solidFill>
                    <a:sysClr val="windowText" lastClr="000000"/>
                  </a:solidFill>
                </a:endParaRPr>
              </a:p>
            </p:txBody>
          </p:sp>
          <p:sp>
            <p:nvSpPr>
              <p:cNvPr id="253" name="Rectangle 28"/>
              <p:cNvSpPr>
                <a:spLocks noChangeArrowheads="1"/>
              </p:cNvSpPr>
              <p:nvPr/>
            </p:nvSpPr>
            <p:spPr bwMode="auto">
              <a:xfrm rot="5400000">
                <a:off x="828501" y="6073757"/>
                <a:ext cx="76200" cy="577891"/>
              </a:xfrm>
              <a:prstGeom prst="rect">
                <a:avLst/>
              </a:prstGeom>
              <a:solidFill>
                <a:srgbClr val="CC9900"/>
              </a:solidFill>
              <a:ln w="9525">
                <a:noFill/>
                <a:miter lim="800000"/>
                <a:headEnd/>
                <a:tailEnd/>
              </a:ln>
              <a:effectLst/>
            </p:spPr>
            <p:txBody>
              <a:bodyPr wrap="none" anchor="ctr"/>
              <a:lstStyle/>
              <a:p>
                <a:pPr>
                  <a:defRPr/>
                </a:pPr>
                <a:endParaRPr lang="fa-IR" sz="1662" kern="0">
                  <a:solidFill>
                    <a:sysClr val="windowText" lastClr="000000"/>
                  </a:solidFill>
                </a:endParaRPr>
              </a:p>
            </p:txBody>
          </p:sp>
          <p:sp>
            <p:nvSpPr>
              <p:cNvPr id="254" name="Line 29"/>
              <p:cNvSpPr>
                <a:spLocks noChangeShapeType="1"/>
              </p:cNvSpPr>
              <p:nvPr/>
            </p:nvSpPr>
            <p:spPr bwMode="auto">
              <a:xfrm>
                <a:off x="3384557" y="6477003"/>
                <a:ext cx="1568562" cy="0"/>
              </a:xfrm>
              <a:prstGeom prst="line">
                <a:avLst/>
              </a:prstGeom>
              <a:ln w="12700">
                <a:prstDash val="sysDot"/>
                <a:headEnd/>
                <a:tailEnd/>
              </a:ln>
            </p:spPr>
            <p:style>
              <a:lnRef idx="1">
                <a:schemeClr val="dk1"/>
              </a:lnRef>
              <a:fillRef idx="0">
                <a:schemeClr val="dk1"/>
              </a:fillRef>
              <a:effectRef idx="0">
                <a:schemeClr val="dk1"/>
              </a:effectRef>
              <a:fontRef idx="minor">
                <a:schemeClr val="tx1"/>
              </a:fontRef>
            </p:style>
            <p:txBody>
              <a:bodyPr/>
              <a:lstStyle/>
              <a:p>
                <a:pPr>
                  <a:defRPr/>
                </a:pPr>
                <a:endParaRPr lang="fa-IR" sz="1662" kern="0">
                  <a:solidFill>
                    <a:sysClr val="windowText" lastClr="000000"/>
                  </a:solidFill>
                </a:endParaRPr>
              </a:p>
            </p:txBody>
          </p:sp>
          <p:sp>
            <p:nvSpPr>
              <p:cNvPr id="255" name="Line 30"/>
              <p:cNvSpPr>
                <a:spLocks noChangeShapeType="1"/>
              </p:cNvSpPr>
              <p:nvPr/>
            </p:nvSpPr>
            <p:spPr bwMode="auto">
              <a:xfrm>
                <a:off x="3384557" y="6553203"/>
                <a:ext cx="2559233" cy="0"/>
              </a:xfrm>
              <a:prstGeom prst="line">
                <a:avLst/>
              </a:prstGeom>
              <a:ln w="19050">
                <a:prstDash val="sysDot"/>
                <a:headEnd/>
                <a:tailEnd/>
              </a:ln>
            </p:spPr>
            <p:style>
              <a:lnRef idx="1">
                <a:schemeClr val="accent1"/>
              </a:lnRef>
              <a:fillRef idx="0">
                <a:schemeClr val="accent1"/>
              </a:fillRef>
              <a:effectRef idx="0">
                <a:schemeClr val="accent1"/>
              </a:effectRef>
              <a:fontRef idx="minor">
                <a:schemeClr val="tx1"/>
              </a:fontRef>
            </p:style>
            <p:txBody>
              <a:bodyPr/>
              <a:lstStyle/>
              <a:p>
                <a:pPr>
                  <a:defRPr/>
                </a:pPr>
                <a:endParaRPr lang="fa-IR" sz="1662" kern="0">
                  <a:solidFill>
                    <a:sysClr val="windowText" lastClr="000000"/>
                  </a:solidFill>
                </a:endParaRPr>
              </a:p>
            </p:txBody>
          </p:sp>
          <p:sp>
            <p:nvSpPr>
              <p:cNvPr id="256" name="Line 32"/>
              <p:cNvSpPr>
                <a:spLocks noChangeShapeType="1"/>
              </p:cNvSpPr>
              <p:nvPr/>
            </p:nvSpPr>
            <p:spPr bwMode="auto">
              <a:xfrm flipH="1">
                <a:off x="-236" y="6477003"/>
                <a:ext cx="3384793" cy="0"/>
              </a:xfrm>
              <a:prstGeom prst="line">
                <a:avLst/>
              </a:prstGeom>
              <a:noFill/>
              <a:ln w="22225">
                <a:solidFill>
                  <a:srgbClr val="9383B3"/>
                </a:solidFill>
                <a:prstDash val="sysDot"/>
                <a:round/>
                <a:headEnd/>
                <a:tailEnd/>
              </a:ln>
              <a:effectLst/>
            </p:spPr>
            <p:txBody>
              <a:bodyPr/>
              <a:lstStyle/>
              <a:p>
                <a:pPr>
                  <a:defRPr/>
                </a:pPr>
                <a:endParaRPr lang="fa-IR" sz="1662" kern="0">
                  <a:solidFill>
                    <a:sysClr val="windowText" lastClr="000000"/>
                  </a:solidFill>
                </a:endParaRPr>
              </a:p>
            </p:txBody>
          </p:sp>
          <p:sp>
            <p:nvSpPr>
              <p:cNvPr id="257" name="Line 33"/>
              <p:cNvSpPr>
                <a:spLocks noChangeShapeType="1"/>
              </p:cNvSpPr>
              <p:nvPr/>
            </p:nvSpPr>
            <p:spPr bwMode="auto">
              <a:xfrm flipV="1">
                <a:off x="412544" y="4038602"/>
                <a:ext cx="0" cy="2819401"/>
              </a:xfrm>
              <a:prstGeom prst="line">
                <a:avLst/>
              </a:prstGeom>
              <a:noFill/>
              <a:ln w="22225">
                <a:solidFill>
                  <a:srgbClr val="9383B3"/>
                </a:solidFill>
                <a:prstDash val="sysDot"/>
                <a:round/>
                <a:headEnd/>
                <a:tailEnd/>
              </a:ln>
              <a:effectLst/>
            </p:spPr>
            <p:txBody>
              <a:bodyPr/>
              <a:lstStyle/>
              <a:p>
                <a:pPr>
                  <a:defRPr/>
                </a:pPr>
                <a:endParaRPr lang="fa-IR" sz="1662" kern="0">
                  <a:solidFill>
                    <a:sysClr val="windowText" lastClr="000000"/>
                  </a:solidFill>
                </a:endParaRPr>
              </a:p>
            </p:txBody>
          </p:sp>
          <p:sp>
            <p:nvSpPr>
              <p:cNvPr id="258" name="Line 34"/>
              <p:cNvSpPr>
                <a:spLocks noChangeShapeType="1"/>
              </p:cNvSpPr>
              <p:nvPr/>
            </p:nvSpPr>
            <p:spPr bwMode="auto">
              <a:xfrm flipV="1">
                <a:off x="412544" y="2362202"/>
                <a:ext cx="0" cy="1676400"/>
              </a:xfrm>
              <a:prstGeom prst="line">
                <a:avLst/>
              </a:prstGeom>
              <a:ln w="12700">
                <a:prstDash val="sysDot"/>
                <a:headEnd/>
                <a:tailEnd/>
              </a:ln>
            </p:spPr>
            <p:style>
              <a:lnRef idx="1">
                <a:schemeClr val="dk1"/>
              </a:lnRef>
              <a:fillRef idx="0">
                <a:schemeClr val="dk1"/>
              </a:fillRef>
              <a:effectRef idx="0">
                <a:schemeClr val="dk1"/>
              </a:effectRef>
              <a:fontRef idx="minor">
                <a:schemeClr val="tx1"/>
              </a:fontRef>
            </p:style>
            <p:txBody>
              <a:bodyPr/>
              <a:lstStyle/>
              <a:p>
                <a:pPr>
                  <a:defRPr/>
                </a:pPr>
                <a:endParaRPr lang="fa-IR" sz="1662" kern="0">
                  <a:solidFill>
                    <a:sysClr val="windowText" lastClr="000000"/>
                  </a:solidFill>
                </a:endParaRPr>
              </a:p>
            </p:txBody>
          </p:sp>
          <p:sp>
            <p:nvSpPr>
              <p:cNvPr id="259" name="Line 35"/>
              <p:cNvSpPr>
                <a:spLocks noChangeShapeType="1"/>
              </p:cNvSpPr>
              <p:nvPr/>
            </p:nvSpPr>
            <p:spPr bwMode="auto">
              <a:xfrm flipV="1">
                <a:off x="329988" y="1676402"/>
                <a:ext cx="0" cy="2362200"/>
              </a:xfrm>
              <a:prstGeom prst="line">
                <a:avLst/>
              </a:prstGeom>
              <a:ln w="19050">
                <a:prstDash val="sysDot"/>
                <a:headEnd/>
                <a:tailEnd/>
              </a:ln>
            </p:spPr>
            <p:style>
              <a:lnRef idx="1">
                <a:schemeClr val="accent1"/>
              </a:lnRef>
              <a:fillRef idx="0">
                <a:schemeClr val="accent1"/>
              </a:fillRef>
              <a:effectRef idx="0">
                <a:schemeClr val="accent1"/>
              </a:effectRef>
              <a:fontRef idx="minor">
                <a:schemeClr val="tx1"/>
              </a:fontRef>
            </p:style>
            <p:txBody>
              <a:bodyPr/>
              <a:lstStyle/>
              <a:p>
                <a:pPr>
                  <a:defRPr/>
                </a:pPr>
                <a:endParaRPr lang="fa-IR" sz="1662" kern="0">
                  <a:solidFill>
                    <a:sysClr val="windowText" lastClr="000000"/>
                  </a:solidFill>
                </a:endParaRPr>
              </a:p>
            </p:txBody>
          </p:sp>
        </p:grpSp>
        <p:grpSp>
          <p:nvGrpSpPr>
            <p:cNvPr id="5" name="Group 15"/>
            <p:cNvGrpSpPr/>
            <p:nvPr/>
          </p:nvGrpSpPr>
          <p:grpSpPr>
            <a:xfrm>
              <a:off x="67432" y="538679"/>
              <a:ext cx="5218950" cy="3318948"/>
              <a:chOff x="73051" y="538679"/>
              <a:chExt cx="5653862" cy="3318948"/>
            </a:xfrm>
          </p:grpSpPr>
          <p:sp>
            <p:nvSpPr>
              <p:cNvPr id="7" name="Rectangle 6"/>
              <p:cNvSpPr/>
              <p:nvPr/>
            </p:nvSpPr>
            <p:spPr>
              <a:xfrm>
                <a:off x="1824455" y="538679"/>
                <a:ext cx="3902458" cy="407750"/>
              </a:xfrm>
              <a:prstGeom prst="rect">
                <a:avLst/>
              </a:prstGeom>
            </p:spPr>
            <p:txBody>
              <a:bodyPr wrap="none">
                <a:spAutoFit/>
              </a:bodyPr>
              <a:lstStyle/>
              <a:p>
                <a:pPr>
                  <a:defRPr/>
                </a:pPr>
                <a:r>
                  <a:rPr lang="en-US" sz="1846" b="1" kern="0" dirty="0">
                    <a:ln w="10541" cmpd="sng">
                      <a:solidFill>
                        <a:srgbClr val="EAEAEA">
                          <a:shade val="88000"/>
                          <a:satMod val="110000"/>
                        </a:srgbClr>
                      </a:solidFill>
                      <a:prstDash val="solid"/>
                    </a:ln>
                    <a:gradFill>
                      <a:gsLst>
                        <a:gs pos="0">
                          <a:srgbClr val="EAEAEA">
                            <a:tint val="40000"/>
                            <a:satMod val="250000"/>
                          </a:srgbClr>
                        </a:gs>
                        <a:gs pos="9000">
                          <a:srgbClr val="EAEAEA">
                            <a:tint val="52000"/>
                            <a:satMod val="300000"/>
                          </a:srgbClr>
                        </a:gs>
                        <a:gs pos="50000">
                          <a:srgbClr val="EAEAEA">
                            <a:shade val="20000"/>
                            <a:satMod val="300000"/>
                          </a:srgbClr>
                        </a:gs>
                        <a:gs pos="79000">
                          <a:srgbClr val="EAEAEA">
                            <a:tint val="52000"/>
                            <a:satMod val="300000"/>
                          </a:srgbClr>
                        </a:gs>
                        <a:gs pos="100000">
                          <a:srgbClr val="EAEAEA">
                            <a:tint val="40000"/>
                            <a:satMod val="250000"/>
                          </a:srgbClr>
                        </a:gs>
                      </a:gsLst>
                      <a:lin ang="5400000"/>
                    </a:gradFill>
                    <a:latin typeface="BankGothic Lt BT" pitchFamily="34" charset="0"/>
                  </a:rPr>
                  <a:t>(</a:t>
                </a:r>
                <a:r>
                  <a:rPr lang="en-US" sz="1846" b="1" kern="0" dirty="0" err="1">
                    <a:ln w="10541" cmpd="sng">
                      <a:solidFill>
                        <a:srgbClr val="EAEAEA">
                          <a:shade val="88000"/>
                          <a:satMod val="110000"/>
                        </a:srgbClr>
                      </a:solidFill>
                      <a:prstDash val="solid"/>
                    </a:ln>
                    <a:gradFill>
                      <a:gsLst>
                        <a:gs pos="0">
                          <a:srgbClr val="EAEAEA">
                            <a:tint val="40000"/>
                            <a:satMod val="250000"/>
                          </a:srgbClr>
                        </a:gs>
                        <a:gs pos="9000">
                          <a:srgbClr val="EAEAEA">
                            <a:tint val="52000"/>
                            <a:satMod val="300000"/>
                          </a:srgbClr>
                        </a:gs>
                        <a:gs pos="50000">
                          <a:srgbClr val="EAEAEA">
                            <a:shade val="20000"/>
                            <a:satMod val="300000"/>
                          </a:srgbClr>
                        </a:gs>
                        <a:gs pos="79000">
                          <a:srgbClr val="EAEAEA">
                            <a:tint val="52000"/>
                            <a:satMod val="300000"/>
                          </a:srgbClr>
                        </a:gs>
                        <a:gs pos="100000">
                          <a:srgbClr val="EAEAEA">
                            <a:tint val="40000"/>
                            <a:satMod val="250000"/>
                          </a:srgbClr>
                        </a:gs>
                      </a:gsLst>
                      <a:lin ang="5400000"/>
                    </a:gradFill>
                    <a:latin typeface="BankGothic Lt BT" pitchFamily="34" charset="0"/>
                  </a:rPr>
                  <a:t>beinolharamein</a:t>
                </a:r>
                <a:r>
                  <a:rPr lang="en-US" sz="1846" b="1" kern="0" dirty="0">
                    <a:ln w="10541" cmpd="sng">
                      <a:solidFill>
                        <a:srgbClr val="EAEAEA">
                          <a:shade val="88000"/>
                          <a:satMod val="110000"/>
                        </a:srgbClr>
                      </a:solidFill>
                      <a:prstDash val="solid"/>
                    </a:ln>
                    <a:gradFill>
                      <a:gsLst>
                        <a:gs pos="0">
                          <a:srgbClr val="EAEAEA">
                            <a:tint val="40000"/>
                            <a:satMod val="250000"/>
                          </a:srgbClr>
                        </a:gs>
                        <a:gs pos="9000">
                          <a:srgbClr val="EAEAEA">
                            <a:tint val="52000"/>
                            <a:satMod val="300000"/>
                          </a:srgbClr>
                        </a:gs>
                        <a:gs pos="50000">
                          <a:srgbClr val="EAEAEA">
                            <a:shade val="20000"/>
                            <a:satMod val="300000"/>
                          </a:srgbClr>
                        </a:gs>
                        <a:gs pos="79000">
                          <a:srgbClr val="EAEAEA">
                            <a:tint val="52000"/>
                            <a:satMod val="300000"/>
                          </a:srgbClr>
                        </a:gs>
                        <a:gs pos="100000">
                          <a:srgbClr val="EAEAEA">
                            <a:tint val="40000"/>
                            <a:satMod val="250000"/>
                          </a:srgbClr>
                        </a:gs>
                      </a:gsLst>
                      <a:lin ang="5400000"/>
                    </a:gradFill>
                    <a:latin typeface="BankGothic Lt BT" pitchFamily="34" charset="0"/>
                  </a:rPr>
                  <a:t> of shiraz)</a:t>
                </a:r>
                <a:endParaRPr lang="fa-IR" sz="1846" b="1" kern="0" dirty="0">
                  <a:ln w="10541" cmpd="sng">
                    <a:solidFill>
                      <a:srgbClr val="EAEAEA">
                        <a:shade val="88000"/>
                        <a:satMod val="110000"/>
                      </a:srgbClr>
                    </a:solidFill>
                    <a:prstDash val="solid"/>
                  </a:ln>
                  <a:gradFill>
                    <a:gsLst>
                      <a:gs pos="0">
                        <a:srgbClr val="EAEAEA">
                          <a:tint val="40000"/>
                          <a:satMod val="250000"/>
                        </a:srgbClr>
                      </a:gs>
                      <a:gs pos="9000">
                        <a:srgbClr val="EAEAEA">
                          <a:tint val="52000"/>
                          <a:satMod val="300000"/>
                        </a:srgbClr>
                      </a:gs>
                      <a:gs pos="50000">
                        <a:srgbClr val="EAEAEA">
                          <a:shade val="20000"/>
                          <a:satMod val="300000"/>
                        </a:srgbClr>
                      </a:gs>
                      <a:gs pos="79000">
                        <a:srgbClr val="EAEAEA">
                          <a:tint val="52000"/>
                          <a:satMod val="300000"/>
                        </a:srgbClr>
                      </a:gs>
                      <a:gs pos="100000">
                        <a:srgbClr val="EAEAEA">
                          <a:tint val="40000"/>
                          <a:satMod val="250000"/>
                        </a:srgbClr>
                      </a:gs>
                    </a:gsLst>
                    <a:lin ang="5400000"/>
                  </a:gradFill>
                  <a:latin typeface="BankGothic Lt BT" pitchFamily="34" charset="0"/>
                </a:endParaRPr>
              </a:p>
            </p:txBody>
          </p:sp>
          <p:sp>
            <p:nvSpPr>
              <p:cNvPr id="8" name="Rectangle 7"/>
              <p:cNvSpPr/>
              <p:nvPr/>
            </p:nvSpPr>
            <p:spPr>
              <a:xfrm rot="16200000">
                <a:off x="-1131431" y="2276027"/>
                <a:ext cx="2786082" cy="377118"/>
              </a:xfrm>
              <a:prstGeom prst="rect">
                <a:avLst/>
              </a:prstGeom>
            </p:spPr>
            <p:txBody>
              <a:bodyPr wrap="square">
                <a:spAutoFit/>
                <a:scene3d>
                  <a:camera prst="orthographicFront"/>
                  <a:lightRig rig="glow" dir="tl">
                    <a:rot lat="0" lon="0" rev="5400000"/>
                  </a:lightRig>
                </a:scene3d>
                <a:sp3d contourW="12700">
                  <a:bevelT w="25400" h="25400"/>
                  <a:contourClr>
                    <a:schemeClr val="accent6">
                      <a:shade val="73000"/>
                    </a:schemeClr>
                  </a:contourClr>
                </a:sp3d>
              </a:bodyPr>
              <a:lstStyle/>
              <a:p>
                <a:pPr algn="ctr"/>
                <a:r>
                  <a:rPr lang="fa-IR" sz="1662" b="1" dirty="0">
                    <a:ln w="11430"/>
                    <a:gradFill>
                      <a:gsLst>
                        <a:gs pos="0">
                          <a:srgbClr val="555555">
                            <a:tint val="90000"/>
                            <a:satMod val="120000"/>
                          </a:srgbClr>
                        </a:gs>
                        <a:gs pos="25000">
                          <a:srgbClr val="555555">
                            <a:tint val="93000"/>
                            <a:satMod val="120000"/>
                          </a:srgbClr>
                        </a:gs>
                        <a:gs pos="50000">
                          <a:srgbClr val="555555">
                            <a:shade val="89000"/>
                            <a:satMod val="110000"/>
                          </a:srgbClr>
                        </a:gs>
                        <a:gs pos="75000">
                          <a:srgbClr val="555555">
                            <a:tint val="93000"/>
                            <a:satMod val="120000"/>
                          </a:srgbClr>
                        </a:gs>
                        <a:gs pos="100000">
                          <a:srgbClr val="555555">
                            <a:tint val="90000"/>
                            <a:satMod val="120000"/>
                          </a:srgbClr>
                        </a:gs>
                      </a:gsLst>
                      <a:lin ang="5400000"/>
                    </a:gradFill>
                    <a:effectLst>
                      <a:outerShdw blurRad="80000" dist="40000" dir="5040000" algn="tl">
                        <a:srgbClr val="000000">
                          <a:alpha val="30000"/>
                        </a:srgbClr>
                      </a:outerShdw>
                    </a:effectLst>
                    <a:cs typeface="B Kamran" pitchFamily="2" charset="-78"/>
                  </a:rPr>
                  <a:t>بین الحرمین شیراز</a:t>
                </a:r>
              </a:p>
            </p:txBody>
          </p:sp>
        </p:grpSp>
        <p:pic>
          <p:nvPicPr>
            <p:cNvPr id="235" name="Picture 6" descr="شاهچراغ؛ شیراز؛ عکس از آنوبانینی">
              <a:hlinkClick r:id="rId3"/>
            </p:cNvPr>
            <p:cNvPicPr>
              <a:picLocks noChangeAspect="1" noChangeArrowheads="1"/>
            </p:cNvPicPr>
            <p:nvPr/>
          </p:nvPicPr>
          <p:blipFill>
            <a:blip r:embed="rId4">
              <a:clrChange>
                <a:clrFrom>
                  <a:srgbClr val="03030F"/>
                </a:clrFrom>
                <a:clrTo>
                  <a:srgbClr val="03030F">
                    <a:alpha val="0"/>
                  </a:srgbClr>
                </a:clrTo>
              </a:clrChange>
            </a:blip>
            <a:srcRect/>
            <a:stretch>
              <a:fillRect/>
            </a:stretch>
          </p:blipFill>
          <p:spPr bwMode="auto">
            <a:xfrm>
              <a:off x="7212343" y="285728"/>
              <a:ext cx="1931657" cy="1191187"/>
            </a:xfrm>
            <a:prstGeom prst="rect">
              <a:avLst/>
            </a:prstGeom>
            <a:ln>
              <a:noFill/>
            </a:ln>
            <a:effectLst>
              <a:outerShdw blurRad="50800" dist="38100" dir="2700000" algn="tl" rotWithShape="0">
                <a:prstClr val="black">
                  <a:alpha val="40000"/>
                </a:prstClr>
              </a:outerShdw>
              <a:softEdge rad="63500"/>
            </a:effectLst>
          </p:spPr>
        </p:pic>
        <p:pic>
          <p:nvPicPr>
            <p:cNvPr id="1028" name="Picture 4" descr="E:\baft farsoode\ax\pic\shahchw.jpg"/>
            <p:cNvPicPr>
              <a:picLocks noChangeAspect="1" noChangeArrowheads="1"/>
            </p:cNvPicPr>
            <p:nvPr/>
          </p:nvPicPr>
          <p:blipFill>
            <a:blip r:embed="rId5" cstate="screen">
              <a:clrChange>
                <a:clrFrom>
                  <a:srgbClr val="BEE2FA"/>
                </a:clrFrom>
                <a:clrTo>
                  <a:srgbClr val="BEE2FA">
                    <a:alpha val="0"/>
                  </a:srgbClr>
                </a:clrTo>
              </a:clrChange>
              <a:extLst>
                <a:ext uri="{28A0092B-C50C-407E-A947-70E740481C1C}">
                  <a14:useLocalDpi xmlns:a14="http://schemas.microsoft.com/office/drawing/2010/main"/>
                </a:ext>
              </a:extLst>
            </a:blip>
            <a:srcRect/>
            <a:stretch>
              <a:fillRect/>
            </a:stretch>
          </p:blipFill>
          <p:spPr bwMode="auto">
            <a:xfrm>
              <a:off x="0" y="0"/>
              <a:ext cx="1813436" cy="1464431"/>
            </a:xfrm>
            <a:prstGeom prst="rect">
              <a:avLst/>
            </a:prstGeom>
            <a:ln>
              <a:noFill/>
            </a:ln>
            <a:effectLst>
              <a:outerShdw blurRad="50800" dist="38100" dir="2700000" algn="tl" rotWithShape="0">
                <a:prstClr val="black">
                  <a:alpha val="40000"/>
                </a:prstClr>
              </a:outerShdw>
              <a:softEdge rad="63500"/>
            </a:effectLst>
          </p:spPr>
        </p:pic>
        <p:cxnSp>
          <p:nvCxnSpPr>
            <p:cNvPr id="263" name="Straight Connector 262"/>
            <p:cNvCxnSpPr/>
            <p:nvPr/>
          </p:nvCxnSpPr>
          <p:spPr bwMode="auto">
            <a:xfrm rot="5400000">
              <a:off x="-1535949" y="4179099"/>
              <a:ext cx="4071966" cy="1588"/>
            </a:xfrm>
            <a:prstGeom prst="line">
              <a:avLst/>
            </a:prstGeom>
            <a:ln cmpd="dbl">
              <a:solidFill>
                <a:srgbClr val="D1D1D1"/>
              </a:solidFill>
              <a:prstDash val="solid"/>
              <a:headEnd type="none" w="sm" len="sm"/>
              <a:tailEnd type="none" w="sm" len="sm"/>
            </a:ln>
          </p:spPr>
          <p:style>
            <a:lnRef idx="3">
              <a:schemeClr val="accent1"/>
            </a:lnRef>
            <a:fillRef idx="0">
              <a:schemeClr val="accent1"/>
            </a:fillRef>
            <a:effectRef idx="2">
              <a:schemeClr val="accent1"/>
            </a:effectRef>
            <a:fontRef idx="minor">
              <a:schemeClr val="tx1"/>
            </a:fontRef>
          </p:style>
        </p:cxnSp>
      </p:grpSp>
      <p:sp>
        <p:nvSpPr>
          <p:cNvPr id="25" name="Rectangle 24"/>
          <p:cNvSpPr/>
          <p:nvPr/>
        </p:nvSpPr>
        <p:spPr bwMode="auto">
          <a:xfrm>
            <a:off x="912177" y="1648545"/>
            <a:ext cx="8143932" cy="4154394"/>
          </a:xfrm>
          <a:prstGeom prst="rect">
            <a:avLst/>
          </a:prstGeom>
          <a:solidFill>
            <a:schemeClr val="accent1">
              <a:alpha val="70000"/>
            </a:schemeClr>
          </a:solidFill>
          <a:ln w="12700" cap="sq" cmpd="sng" algn="ctr">
            <a:noFill/>
            <a:prstDash val="solid"/>
            <a:round/>
            <a:headEnd type="none" w="sm" len="sm"/>
            <a:tailEnd type="none" w="sm" len="sm"/>
          </a:ln>
          <a:effectLst>
            <a:softEdge rad="635000"/>
          </a:effectLst>
        </p:spPr>
        <p:txBody>
          <a:bodyPr vert="horz" wrap="square" lIns="84406" tIns="42203" rIns="84406" bIns="42203" numCol="1" rtlCol="1" anchor="t" anchorCtr="0" compatLnSpc="1">
            <a:prstTxWarp prst="textNoShape">
              <a:avLst/>
            </a:prstTxWarp>
          </a:bodyPr>
          <a:lstStyle/>
          <a:p>
            <a:pPr algn="l" rtl="0" fontAlgn="base">
              <a:spcBef>
                <a:spcPct val="0"/>
              </a:spcBef>
              <a:spcAft>
                <a:spcPct val="0"/>
              </a:spcAft>
            </a:pPr>
            <a:endParaRPr kumimoji="1" lang="fa-IR" sz="2215">
              <a:solidFill>
                <a:srgbClr val="000000"/>
              </a:solidFill>
              <a:latin typeface="Times New Roman" pitchFamily="18" charset="0"/>
            </a:endParaRPr>
          </a:p>
        </p:txBody>
      </p:sp>
      <p:sp>
        <p:nvSpPr>
          <p:cNvPr id="266" name="Rectangle 265"/>
          <p:cNvSpPr/>
          <p:nvPr/>
        </p:nvSpPr>
        <p:spPr bwMode="auto">
          <a:xfrm>
            <a:off x="785786" y="1780431"/>
            <a:ext cx="8143932" cy="1318855"/>
          </a:xfrm>
          <a:prstGeom prst="rect">
            <a:avLst/>
          </a:prstGeom>
          <a:solidFill>
            <a:schemeClr val="accent1">
              <a:alpha val="70000"/>
            </a:schemeClr>
          </a:solidFill>
          <a:ln w="12700" cap="sq" cmpd="sng" algn="ctr">
            <a:noFill/>
            <a:prstDash val="solid"/>
            <a:round/>
            <a:headEnd type="none" w="sm" len="sm"/>
            <a:tailEnd type="none" w="sm" len="sm"/>
          </a:ln>
          <a:effectLst>
            <a:softEdge rad="635000"/>
          </a:effectLst>
        </p:spPr>
        <p:txBody>
          <a:bodyPr vert="horz" wrap="square" lIns="84406" tIns="42203" rIns="84406" bIns="42203" numCol="1" rtlCol="1" anchor="t" anchorCtr="0" compatLnSpc="1">
            <a:prstTxWarp prst="textNoShape">
              <a:avLst/>
            </a:prstTxWarp>
          </a:bodyPr>
          <a:lstStyle/>
          <a:p>
            <a:pPr algn="l" rtl="0" fontAlgn="base">
              <a:spcBef>
                <a:spcPct val="0"/>
              </a:spcBef>
              <a:spcAft>
                <a:spcPct val="0"/>
              </a:spcAft>
            </a:pPr>
            <a:endParaRPr kumimoji="1" lang="fa-IR" sz="2215">
              <a:solidFill>
                <a:srgbClr val="000000"/>
              </a:solidFill>
              <a:latin typeface="Times New Roman" pitchFamily="18" charset="0"/>
            </a:endParaRPr>
          </a:p>
        </p:txBody>
      </p:sp>
      <p:sp>
        <p:nvSpPr>
          <p:cNvPr id="15" name="TextBox 14"/>
          <p:cNvSpPr txBox="1"/>
          <p:nvPr/>
        </p:nvSpPr>
        <p:spPr>
          <a:xfrm>
            <a:off x="813267" y="1724587"/>
            <a:ext cx="8110961" cy="2266774"/>
          </a:xfrm>
          <a:prstGeom prst="rect">
            <a:avLst/>
          </a:prstGeom>
          <a:noFill/>
        </p:spPr>
        <p:txBody>
          <a:bodyPr wrap="square" rtlCol="1">
            <a:spAutoFit/>
          </a:bodyPr>
          <a:lstStyle/>
          <a:p>
            <a:pPr marL="316531" marR="831187" indent="-316531" algn="just">
              <a:lnSpc>
                <a:spcPct val="150000"/>
              </a:lnSpc>
              <a:spcAft>
                <a:spcPts val="554"/>
              </a:spcAft>
              <a:buFont typeface="Wingdings" pitchFamily="2" charset="2"/>
              <a:buChar char="Ø"/>
              <a:tabLst>
                <a:tab pos="588513" algn="l"/>
                <a:tab pos="422041" algn="l"/>
              </a:tabLst>
            </a:pPr>
            <a:r>
              <a:rPr lang="fa-IR" sz="1292" b="1" dirty="0">
                <a:solidFill>
                  <a:srgbClr val="5F5F5F">
                    <a:lumMod val="50000"/>
                  </a:srgbClr>
                </a:solidFill>
                <a:latin typeface="Times New Roman"/>
                <a:ea typeface="Times New Roman"/>
                <a:cs typeface="B Bardiya" pitchFamily="2" charset="-78"/>
              </a:rPr>
              <a:t>تلفیقی از </a:t>
            </a:r>
            <a:r>
              <a:rPr lang="fa-IR" sz="1292" b="1" u="sng" dirty="0">
                <a:solidFill>
                  <a:srgbClr val="5F5F5F">
                    <a:lumMod val="50000"/>
                  </a:srgbClr>
                </a:solidFill>
                <a:effectLst>
                  <a:outerShdw blurRad="38100" dist="38100" dir="2700000" algn="tl">
                    <a:srgbClr val="000000">
                      <a:alpha val="43137"/>
                    </a:srgbClr>
                  </a:outerShdw>
                </a:effectLst>
                <a:latin typeface="Times New Roman"/>
                <a:ea typeface="Times New Roman"/>
                <a:cs typeface="B Bardiya" pitchFamily="2" charset="-78"/>
              </a:rPr>
              <a:t>مداخله نوگرایانه </a:t>
            </a:r>
            <a:r>
              <a:rPr lang="fa-IR" sz="1292" b="1" dirty="0">
                <a:solidFill>
                  <a:srgbClr val="5F5F5F">
                    <a:lumMod val="50000"/>
                  </a:srgbClr>
                </a:solidFill>
                <a:latin typeface="Times New Roman"/>
                <a:ea typeface="Times New Roman"/>
                <a:cs typeface="B Bardiya" pitchFamily="2" charset="-78"/>
              </a:rPr>
              <a:t>و </a:t>
            </a:r>
            <a:r>
              <a:rPr lang="fa-IR" sz="1292" b="1" u="sng" dirty="0">
                <a:solidFill>
                  <a:srgbClr val="5F5F5F">
                    <a:lumMod val="50000"/>
                  </a:srgbClr>
                </a:solidFill>
                <a:effectLst>
                  <a:outerShdw blurRad="38100" dist="38100" dir="2700000" algn="tl">
                    <a:srgbClr val="000000">
                      <a:alpha val="43137"/>
                    </a:srgbClr>
                  </a:outerShdw>
                </a:effectLst>
                <a:latin typeface="Times New Roman"/>
                <a:ea typeface="Times New Roman"/>
                <a:cs typeface="B Bardiya" pitchFamily="2" charset="-78"/>
              </a:rPr>
              <a:t>فرهنگ گرایانه </a:t>
            </a:r>
            <a:r>
              <a:rPr lang="fa-IR" sz="1292" b="1" dirty="0">
                <a:solidFill>
                  <a:srgbClr val="5F5F5F">
                    <a:lumMod val="50000"/>
                  </a:srgbClr>
                </a:solidFill>
                <a:latin typeface="Times New Roman"/>
                <a:ea typeface="Times New Roman"/>
                <a:cs typeface="B Bardiya" pitchFamily="2" charset="-78"/>
              </a:rPr>
              <a:t>که از افراط و تفریط آنها  بکاهد</a:t>
            </a:r>
          </a:p>
          <a:p>
            <a:pPr marL="316531" marR="831187" indent="-316531" algn="just">
              <a:lnSpc>
                <a:spcPct val="150000"/>
              </a:lnSpc>
              <a:spcAft>
                <a:spcPts val="554"/>
              </a:spcAft>
              <a:tabLst>
                <a:tab pos="588513" algn="l"/>
                <a:tab pos="422041" algn="l"/>
              </a:tabLst>
            </a:pPr>
            <a:endParaRPr lang="fa-IR" sz="1292" b="1" dirty="0">
              <a:solidFill>
                <a:srgbClr val="5F5F5F">
                  <a:lumMod val="50000"/>
                </a:srgbClr>
              </a:solidFill>
              <a:effectLst>
                <a:outerShdw blurRad="38100" dist="38100" dir="2700000" algn="tl">
                  <a:srgbClr val="000000">
                    <a:alpha val="43137"/>
                  </a:srgbClr>
                </a:outerShdw>
              </a:effectLst>
              <a:latin typeface="Times New Roman"/>
              <a:ea typeface="Times New Roman"/>
              <a:cs typeface="B Bardiya" pitchFamily="2" charset="-78"/>
            </a:endParaRPr>
          </a:p>
          <a:p>
            <a:pPr marL="316531" marR="831187" indent="-316531" algn="just">
              <a:lnSpc>
                <a:spcPct val="150000"/>
              </a:lnSpc>
              <a:spcAft>
                <a:spcPts val="554"/>
              </a:spcAft>
              <a:tabLst>
                <a:tab pos="588513" algn="l"/>
                <a:tab pos="422041" algn="l"/>
              </a:tabLst>
            </a:pPr>
            <a:r>
              <a:rPr lang="fa-IR" sz="1292" b="1" u="sng" dirty="0">
                <a:solidFill>
                  <a:srgbClr val="5F5F5F">
                    <a:lumMod val="50000"/>
                  </a:srgbClr>
                </a:solidFill>
                <a:effectLst>
                  <a:outerShdw blurRad="38100" dist="38100" dir="2700000" algn="tl">
                    <a:srgbClr val="000000">
                      <a:alpha val="43137"/>
                    </a:srgbClr>
                  </a:outerShdw>
                </a:effectLst>
                <a:latin typeface="Times New Roman"/>
                <a:ea typeface="Times New Roman"/>
                <a:cs typeface="B Bardiya" pitchFamily="2" charset="-78"/>
              </a:rPr>
              <a:t>هدف</a:t>
            </a:r>
            <a:r>
              <a:rPr lang="fa-IR" sz="1292" b="1" dirty="0">
                <a:solidFill>
                  <a:srgbClr val="5F5F5F">
                    <a:lumMod val="50000"/>
                  </a:srgbClr>
                </a:solidFill>
                <a:effectLst>
                  <a:outerShdw blurRad="38100" dist="38100" dir="2700000" algn="tl">
                    <a:srgbClr val="000000">
                      <a:alpha val="43137"/>
                    </a:srgbClr>
                  </a:outerShdw>
                </a:effectLst>
                <a:latin typeface="Times New Roman"/>
                <a:ea typeface="Times New Roman"/>
                <a:cs typeface="B Bardiya" pitchFamily="2" charset="-78"/>
              </a:rPr>
              <a:t> : </a:t>
            </a:r>
            <a:r>
              <a:rPr lang="fa-IR" sz="1292" b="1" dirty="0">
                <a:solidFill>
                  <a:srgbClr val="5F5F5F">
                    <a:lumMod val="50000"/>
                  </a:srgbClr>
                </a:solidFill>
                <a:latin typeface="Times New Roman"/>
                <a:ea typeface="Times New Roman"/>
                <a:cs typeface="B Bardiya" pitchFamily="2" charset="-78"/>
              </a:rPr>
              <a:t>حفظ تار و پود بافت کهن در کنار دگرگونی های کالبدی – فضایی شهر </a:t>
            </a:r>
          </a:p>
          <a:p>
            <a:pPr marL="316531" marR="831187" indent="-316531" algn="just">
              <a:lnSpc>
                <a:spcPct val="150000"/>
              </a:lnSpc>
              <a:spcAft>
                <a:spcPts val="554"/>
              </a:spcAft>
              <a:tabLst>
                <a:tab pos="588513" algn="l"/>
                <a:tab pos="422041" algn="l"/>
              </a:tabLst>
            </a:pPr>
            <a:endParaRPr lang="fa-IR" sz="1292" b="1" dirty="0">
              <a:solidFill>
                <a:srgbClr val="5F5F5F">
                  <a:lumMod val="50000"/>
                </a:srgbClr>
              </a:solidFill>
              <a:effectLst>
                <a:outerShdw blurRad="38100" dist="38100" dir="2700000" algn="tl">
                  <a:srgbClr val="000000">
                    <a:alpha val="43137"/>
                  </a:srgbClr>
                </a:outerShdw>
              </a:effectLst>
              <a:latin typeface="Times New Roman"/>
              <a:ea typeface="Times New Roman"/>
              <a:cs typeface="B Bardiya" pitchFamily="2" charset="-78"/>
            </a:endParaRPr>
          </a:p>
          <a:p>
            <a:pPr marL="316531" marR="831187" indent="-316531" algn="just">
              <a:lnSpc>
                <a:spcPct val="150000"/>
              </a:lnSpc>
              <a:spcAft>
                <a:spcPts val="554"/>
              </a:spcAft>
              <a:tabLst>
                <a:tab pos="588513" algn="l"/>
                <a:tab pos="422041" algn="l"/>
              </a:tabLst>
            </a:pPr>
            <a:r>
              <a:rPr lang="fa-IR" sz="1292" b="1" dirty="0">
                <a:solidFill>
                  <a:srgbClr val="5F5F5F">
                    <a:lumMod val="50000"/>
                  </a:srgbClr>
                </a:solidFill>
                <a:effectLst>
                  <a:outerShdw blurRad="38100" dist="38100" dir="2700000" algn="tl">
                    <a:srgbClr val="000000">
                      <a:alpha val="43137"/>
                    </a:srgbClr>
                  </a:outerShdw>
                </a:effectLst>
                <a:latin typeface="Times New Roman"/>
                <a:ea typeface="Times New Roman"/>
                <a:cs typeface="B Bardiya" pitchFamily="2" charset="-78"/>
              </a:rPr>
              <a:t> </a:t>
            </a:r>
            <a:r>
              <a:rPr lang="fa-IR" sz="1292" b="1" u="sng" dirty="0">
                <a:solidFill>
                  <a:srgbClr val="5F5F5F">
                    <a:lumMod val="50000"/>
                  </a:srgbClr>
                </a:solidFill>
                <a:effectLst>
                  <a:outerShdw blurRad="38100" dist="38100" dir="2700000" algn="tl">
                    <a:srgbClr val="000000">
                      <a:alpha val="43137"/>
                    </a:srgbClr>
                  </a:outerShdw>
                </a:effectLst>
                <a:latin typeface="Times New Roman"/>
                <a:ea typeface="Times New Roman"/>
                <a:cs typeface="B Bardiya" pitchFamily="2" charset="-78"/>
              </a:rPr>
              <a:t>مبنای اقدامات</a:t>
            </a:r>
            <a:r>
              <a:rPr lang="fa-IR" sz="1292" b="1" dirty="0">
                <a:solidFill>
                  <a:srgbClr val="5F5F5F">
                    <a:lumMod val="50000"/>
                  </a:srgbClr>
                </a:solidFill>
                <a:effectLst>
                  <a:outerShdw blurRad="38100" dist="38100" dir="2700000" algn="tl">
                    <a:srgbClr val="000000">
                      <a:alpha val="43137"/>
                    </a:srgbClr>
                  </a:outerShdw>
                </a:effectLst>
                <a:latin typeface="Times New Roman"/>
                <a:ea typeface="Times New Roman"/>
                <a:cs typeface="B Bardiya" pitchFamily="2" charset="-78"/>
              </a:rPr>
              <a:t>:  1) </a:t>
            </a:r>
            <a:r>
              <a:rPr lang="fa-IR" sz="1292" b="1" dirty="0">
                <a:solidFill>
                  <a:srgbClr val="5F5F5F">
                    <a:lumMod val="50000"/>
                  </a:srgbClr>
                </a:solidFill>
                <a:latin typeface="Times New Roman"/>
                <a:ea typeface="Times New Roman"/>
                <a:cs typeface="B Bardiya" pitchFamily="2" charset="-78"/>
              </a:rPr>
              <a:t>حفظ ارزش های فرهنگی تااندازه ای که باعث افزایش مشکلات ساکنان نگردد</a:t>
            </a:r>
          </a:p>
          <a:p>
            <a:pPr marL="316531" marR="831187" indent="-316531" algn="just">
              <a:lnSpc>
                <a:spcPct val="150000"/>
              </a:lnSpc>
              <a:spcAft>
                <a:spcPts val="554"/>
              </a:spcAft>
              <a:tabLst>
                <a:tab pos="588513" algn="l"/>
                <a:tab pos="422041" algn="l"/>
              </a:tabLst>
            </a:pPr>
            <a:r>
              <a:rPr lang="fa-IR" sz="1292" b="1" dirty="0">
                <a:solidFill>
                  <a:srgbClr val="5F5F5F">
                    <a:lumMod val="50000"/>
                  </a:srgbClr>
                </a:solidFill>
                <a:latin typeface="Times New Roman"/>
                <a:ea typeface="Times New Roman"/>
                <a:cs typeface="B Bardiya" pitchFamily="2" charset="-78"/>
              </a:rPr>
              <a:t>                           2)  معاصر سازی بنا، مجموعه و بافت تا اندازه ای که سبب از بین رفتن ارزش های فرهنگی بافت نشود</a:t>
            </a:r>
          </a:p>
        </p:txBody>
      </p:sp>
      <p:sp>
        <p:nvSpPr>
          <p:cNvPr id="264" name="Rectangle 263"/>
          <p:cNvSpPr/>
          <p:nvPr/>
        </p:nvSpPr>
        <p:spPr>
          <a:xfrm>
            <a:off x="5222277" y="659404"/>
            <a:ext cx="2196435" cy="689035"/>
          </a:xfrm>
          <a:prstGeom prst="rect">
            <a:avLst/>
          </a:prstGeom>
        </p:spPr>
        <p:txBody>
          <a:bodyPr wrap="none">
            <a:spAutoFit/>
          </a:bodyPr>
          <a:lstStyle/>
          <a:p>
            <a:pPr>
              <a:lnSpc>
                <a:spcPct val="150000"/>
              </a:lnSpc>
            </a:pPr>
            <a:r>
              <a:rPr lang="fa-IR" sz="2585" b="1" dirty="0">
                <a:ln w="12700">
                  <a:solidFill>
                    <a:srgbClr val="000000">
                      <a:satMod val="155000"/>
                    </a:srgbClr>
                  </a:solidFill>
                  <a:prstDash val="solid"/>
                </a:ln>
                <a:blipFill>
                  <a:blip r:embed="rId6"/>
                  <a:tile tx="0" ty="0" sx="100000" sy="100000" flip="none" algn="tl"/>
                </a:blipFill>
                <a:effectLst>
                  <a:outerShdw blurRad="41275" dist="20320" dir="1800000" algn="tl" rotWithShape="0">
                    <a:srgbClr val="000000">
                      <a:alpha val="40000"/>
                    </a:srgbClr>
                  </a:outerShdw>
                  <a:reflection blurRad="6350" stA="60000" endA="900" endPos="60000" dist="29997" dir="5400000" sy="-100000" algn="bl" rotWithShape="0"/>
                </a:effectLst>
                <a:cs typeface="B Aria" pitchFamily="2" charset="-78"/>
              </a:rPr>
              <a:t>مداخله فرانوگرایانه</a:t>
            </a:r>
          </a:p>
        </p:txBody>
      </p:sp>
    </p:spTree>
    <p:extLst>
      <p:ext uri="{BB962C8B-B14F-4D97-AF65-F5344CB8AC3E}">
        <p14:creationId xmlns:p14="http://schemas.microsoft.com/office/powerpoint/2010/main" val="1747045543"/>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66"/>
          <p:cNvGrpSpPr/>
          <p:nvPr/>
        </p:nvGrpSpPr>
        <p:grpSpPr>
          <a:xfrm>
            <a:off x="0" y="263769"/>
            <a:ext cx="9144000" cy="6327790"/>
            <a:chOff x="0" y="0"/>
            <a:chExt cx="9144000" cy="6855106"/>
          </a:xfrm>
        </p:grpSpPr>
        <p:pic>
          <p:nvPicPr>
            <p:cNvPr id="3" name="Picture 2" descr="E:\baft farsoode\ax\pic\bird%20view.jpg"/>
            <p:cNvPicPr>
              <a:picLocks noChangeAspect="1" noChangeArrowheads="1"/>
            </p:cNvPicPr>
            <p:nvPr/>
          </p:nvPicPr>
          <p:blipFill>
            <a:blip r:embed="rId2">
              <a:clrChange>
                <a:clrFrom>
                  <a:srgbClr val="000000"/>
                </a:clrFrom>
                <a:clrTo>
                  <a:srgbClr val="000000">
                    <a:alpha val="0"/>
                  </a:srgbClr>
                </a:clrTo>
              </a:clrChange>
              <a:duotone>
                <a:schemeClr val="accent6">
                  <a:shade val="45000"/>
                  <a:satMod val="135000"/>
                </a:schemeClr>
                <a:prstClr val="white"/>
              </a:duotone>
              <a:lum bright="20000" contrast="-75000"/>
            </a:blip>
            <a:srcRect/>
            <a:stretch>
              <a:fillRect/>
            </a:stretch>
          </p:blipFill>
          <p:spPr bwMode="auto">
            <a:xfrm>
              <a:off x="0" y="2694698"/>
              <a:ext cx="9144000" cy="4160408"/>
            </a:xfrm>
            <a:prstGeom prst="rect">
              <a:avLst/>
            </a:prstGeom>
            <a:ln>
              <a:noFill/>
            </a:ln>
            <a:effectLst>
              <a:outerShdw blurRad="50800" dist="50800" dir="2700000" algn="tl" rotWithShape="0">
                <a:schemeClr val="tx1">
                  <a:alpha val="40000"/>
                </a:schemeClr>
              </a:outerShdw>
            </a:effectLst>
          </p:spPr>
        </p:pic>
        <p:grpSp>
          <p:nvGrpSpPr>
            <p:cNvPr id="4" name="Group 259"/>
            <p:cNvGrpSpPr/>
            <p:nvPr/>
          </p:nvGrpSpPr>
          <p:grpSpPr>
            <a:xfrm flipV="1">
              <a:off x="271048" y="857232"/>
              <a:ext cx="5944026" cy="4143404"/>
              <a:chOff x="-236" y="1676402"/>
              <a:chExt cx="5944026" cy="5181601"/>
            </a:xfrm>
          </p:grpSpPr>
          <p:sp>
            <p:nvSpPr>
              <p:cNvPr id="250" name="Rectangle 25"/>
              <p:cNvSpPr>
                <a:spLocks noChangeArrowheads="1"/>
              </p:cNvSpPr>
              <p:nvPr/>
            </p:nvSpPr>
            <p:spPr bwMode="auto">
              <a:xfrm>
                <a:off x="329988" y="4038602"/>
                <a:ext cx="165112" cy="2667001"/>
              </a:xfrm>
              <a:prstGeom prst="rect">
                <a:avLst/>
              </a:prstGeom>
              <a:gradFill rotWithShape="1">
                <a:gsLst>
                  <a:gs pos="0">
                    <a:schemeClr val="bg1">
                      <a:lumMod val="65000"/>
                    </a:schemeClr>
                  </a:gs>
                  <a:gs pos="100000">
                    <a:srgbClr val="FFFFCC"/>
                  </a:gs>
                </a:gsLst>
                <a:lin ang="5400000" scaled="1"/>
              </a:gradFill>
              <a:ln w="9525">
                <a:noFill/>
                <a:miter lim="800000"/>
                <a:headEnd/>
                <a:tailEnd/>
              </a:ln>
              <a:effectLst/>
            </p:spPr>
            <p:txBody>
              <a:bodyPr wrap="none" anchor="ctr"/>
              <a:lstStyle/>
              <a:p>
                <a:pPr>
                  <a:defRPr/>
                </a:pPr>
                <a:endParaRPr lang="fa-IR" sz="1662" kern="0">
                  <a:solidFill>
                    <a:sysClr val="windowText" lastClr="000000"/>
                  </a:solidFill>
                </a:endParaRPr>
              </a:p>
            </p:txBody>
          </p:sp>
          <p:sp>
            <p:nvSpPr>
              <p:cNvPr id="251" name="Rectangle 26"/>
              <p:cNvSpPr>
                <a:spLocks noChangeArrowheads="1"/>
              </p:cNvSpPr>
              <p:nvPr/>
            </p:nvSpPr>
            <p:spPr bwMode="auto">
              <a:xfrm>
                <a:off x="164876" y="6400803"/>
                <a:ext cx="3219681" cy="152400"/>
              </a:xfrm>
              <a:prstGeom prst="rect">
                <a:avLst/>
              </a:prstGeom>
              <a:gradFill rotWithShape="1">
                <a:gsLst>
                  <a:gs pos="0">
                    <a:srgbClr val="FFFFCC"/>
                  </a:gs>
                  <a:gs pos="100000">
                    <a:srgbClr val="FFFFCC">
                      <a:gamma/>
                      <a:shade val="46275"/>
                      <a:invGamma/>
                    </a:srgbClr>
                  </a:gs>
                </a:gsLst>
                <a:lin ang="0" scaled="1"/>
              </a:gradFill>
              <a:ln w="9525">
                <a:noFill/>
                <a:miter lim="800000"/>
                <a:headEnd/>
                <a:tailEnd/>
              </a:ln>
              <a:effectLst/>
            </p:spPr>
            <p:txBody>
              <a:bodyPr wrap="none" anchor="ctr"/>
              <a:lstStyle/>
              <a:p>
                <a:pPr>
                  <a:defRPr/>
                </a:pPr>
                <a:endParaRPr lang="fa-IR" sz="1662" kern="0">
                  <a:solidFill>
                    <a:sysClr val="windowText" lastClr="000000"/>
                  </a:solidFill>
                </a:endParaRPr>
              </a:p>
            </p:txBody>
          </p:sp>
          <p:sp>
            <p:nvSpPr>
              <p:cNvPr id="252" name="Rectangle 27"/>
              <p:cNvSpPr>
                <a:spLocks noChangeArrowheads="1"/>
              </p:cNvSpPr>
              <p:nvPr/>
            </p:nvSpPr>
            <p:spPr bwMode="auto">
              <a:xfrm>
                <a:off x="495100" y="5791203"/>
                <a:ext cx="82556" cy="609600"/>
              </a:xfrm>
              <a:prstGeom prst="rect">
                <a:avLst/>
              </a:prstGeom>
              <a:solidFill>
                <a:srgbClr val="CC9900"/>
              </a:solidFill>
              <a:ln w="9525">
                <a:noFill/>
                <a:miter lim="800000"/>
                <a:headEnd/>
                <a:tailEnd/>
              </a:ln>
              <a:effectLst/>
            </p:spPr>
            <p:txBody>
              <a:bodyPr wrap="none" anchor="ctr"/>
              <a:lstStyle/>
              <a:p>
                <a:pPr>
                  <a:defRPr/>
                </a:pPr>
                <a:endParaRPr lang="fa-IR" sz="1662" kern="0">
                  <a:solidFill>
                    <a:sysClr val="windowText" lastClr="000000"/>
                  </a:solidFill>
                </a:endParaRPr>
              </a:p>
            </p:txBody>
          </p:sp>
          <p:sp>
            <p:nvSpPr>
              <p:cNvPr id="253" name="Rectangle 28"/>
              <p:cNvSpPr>
                <a:spLocks noChangeArrowheads="1"/>
              </p:cNvSpPr>
              <p:nvPr/>
            </p:nvSpPr>
            <p:spPr bwMode="auto">
              <a:xfrm rot="5400000">
                <a:off x="828501" y="6073757"/>
                <a:ext cx="76200" cy="577891"/>
              </a:xfrm>
              <a:prstGeom prst="rect">
                <a:avLst/>
              </a:prstGeom>
              <a:solidFill>
                <a:srgbClr val="CC9900"/>
              </a:solidFill>
              <a:ln w="9525">
                <a:noFill/>
                <a:miter lim="800000"/>
                <a:headEnd/>
                <a:tailEnd/>
              </a:ln>
              <a:effectLst/>
            </p:spPr>
            <p:txBody>
              <a:bodyPr wrap="none" anchor="ctr"/>
              <a:lstStyle/>
              <a:p>
                <a:pPr>
                  <a:defRPr/>
                </a:pPr>
                <a:endParaRPr lang="fa-IR" sz="1662" kern="0">
                  <a:solidFill>
                    <a:sysClr val="windowText" lastClr="000000"/>
                  </a:solidFill>
                </a:endParaRPr>
              </a:p>
            </p:txBody>
          </p:sp>
          <p:sp>
            <p:nvSpPr>
              <p:cNvPr id="254" name="Line 29"/>
              <p:cNvSpPr>
                <a:spLocks noChangeShapeType="1"/>
              </p:cNvSpPr>
              <p:nvPr/>
            </p:nvSpPr>
            <p:spPr bwMode="auto">
              <a:xfrm>
                <a:off x="3384557" y="6477003"/>
                <a:ext cx="1568562" cy="0"/>
              </a:xfrm>
              <a:prstGeom prst="line">
                <a:avLst/>
              </a:prstGeom>
              <a:ln w="12700">
                <a:prstDash val="sysDot"/>
                <a:headEnd/>
                <a:tailEnd/>
              </a:ln>
            </p:spPr>
            <p:style>
              <a:lnRef idx="1">
                <a:schemeClr val="dk1"/>
              </a:lnRef>
              <a:fillRef idx="0">
                <a:schemeClr val="dk1"/>
              </a:fillRef>
              <a:effectRef idx="0">
                <a:schemeClr val="dk1"/>
              </a:effectRef>
              <a:fontRef idx="minor">
                <a:schemeClr val="tx1"/>
              </a:fontRef>
            </p:style>
            <p:txBody>
              <a:bodyPr/>
              <a:lstStyle/>
              <a:p>
                <a:pPr>
                  <a:defRPr/>
                </a:pPr>
                <a:endParaRPr lang="fa-IR" sz="1662" kern="0">
                  <a:solidFill>
                    <a:sysClr val="windowText" lastClr="000000"/>
                  </a:solidFill>
                </a:endParaRPr>
              </a:p>
            </p:txBody>
          </p:sp>
          <p:sp>
            <p:nvSpPr>
              <p:cNvPr id="255" name="Line 30"/>
              <p:cNvSpPr>
                <a:spLocks noChangeShapeType="1"/>
              </p:cNvSpPr>
              <p:nvPr/>
            </p:nvSpPr>
            <p:spPr bwMode="auto">
              <a:xfrm>
                <a:off x="3384557" y="6553203"/>
                <a:ext cx="2559233" cy="0"/>
              </a:xfrm>
              <a:prstGeom prst="line">
                <a:avLst/>
              </a:prstGeom>
              <a:ln w="19050">
                <a:prstDash val="sysDot"/>
                <a:headEnd/>
                <a:tailEnd/>
              </a:ln>
            </p:spPr>
            <p:style>
              <a:lnRef idx="1">
                <a:schemeClr val="accent1"/>
              </a:lnRef>
              <a:fillRef idx="0">
                <a:schemeClr val="accent1"/>
              </a:fillRef>
              <a:effectRef idx="0">
                <a:schemeClr val="accent1"/>
              </a:effectRef>
              <a:fontRef idx="minor">
                <a:schemeClr val="tx1"/>
              </a:fontRef>
            </p:style>
            <p:txBody>
              <a:bodyPr/>
              <a:lstStyle/>
              <a:p>
                <a:pPr>
                  <a:defRPr/>
                </a:pPr>
                <a:endParaRPr lang="fa-IR" sz="1662" kern="0">
                  <a:solidFill>
                    <a:sysClr val="windowText" lastClr="000000"/>
                  </a:solidFill>
                </a:endParaRPr>
              </a:p>
            </p:txBody>
          </p:sp>
          <p:sp>
            <p:nvSpPr>
              <p:cNvPr id="256" name="Line 32"/>
              <p:cNvSpPr>
                <a:spLocks noChangeShapeType="1"/>
              </p:cNvSpPr>
              <p:nvPr/>
            </p:nvSpPr>
            <p:spPr bwMode="auto">
              <a:xfrm flipH="1">
                <a:off x="-236" y="6477003"/>
                <a:ext cx="3384793" cy="0"/>
              </a:xfrm>
              <a:prstGeom prst="line">
                <a:avLst/>
              </a:prstGeom>
              <a:noFill/>
              <a:ln w="22225">
                <a:solidFill>
                  <a:srgbClr val="9383B3"/>
                </a:solidFill>
                <a:prstDash val="sysDot"/>
                <a:round/>
                <a:headEnd/>
                <a:tailEnd/>
              </a:ln>
              <a:effectLst/>
            </p:spPr>
            <p:txBody>
              <a:bodyPr/>
              <a:lstStyle/>
              <a:p>
                <a:pPr>
                  <a:defRPr/>
                </a:pPr>
                <a:endParaRPr lang="fa-IR" sz="1662" kern="0">
                  <a:solidFill>
                    <a:sysClr val="windowText" lastClr="000000"/>
                  </a:solidFill>
                </a:endParaRPr>
              </a:p>
            </p:txBody>
          </p:sp>
          <p:sp>
            <p:nvSpPr>
              <p:cNvPr id="257" name="Line 33"/>
              <p:cNvSpPr>
                <a:spLocks noChangeShapeType="1"/>
              </p:cNvSpPr>
              <p:nvPr/>
            </p:nvSpPr>
            <p:spPr bwMode="auto">
              <a:xfrm flipV="1">
                <a:off x="412544" y="4038602"/>
                <a:ext cx="0" cy="2819401"/>
              </a:xfrm>
              <a:prstGeom prst="line">
                <a:avLst/>
              </a:prstGeom>
              <a:noFill/>
              <a:ln w="22225">
                <a:solidFill>
                  <a:srgbClr val="9383B3"/>
                </a:solidFill>
                <a:prstDash val="sysDot"/>
                <a:round/>
                <a:headEnd/>
                <a:tailEnd/>
              </a:ln>
              <a:effectLst/>
            </p:spPr>
            <p:txBody>
              <a:bodyPr/>
              <a:lstStyle/>
              <a:p>
                <a:pPr>
                  <a:defRPr/>
                </a:pPr>
                <a:endParaRPr lang="fa-IR" sz="1662" kern="0">
                  <a:solidFill>
                    <a:sysClr val="windowText" lastClr="000000"/>
                  </a:solidFill>
                </a:endParaRPr>
              </a:p>
            </p:txBody>
          </p:sp>
          <p:sp>
            <p:nvSpPr>
              <p:cNvPr id="258" name="Line 34"/>
              <p:cNvSpPr>
                <a:spLocks noChangeShapeType="1"/>
              </p:cNvSpPr>
              <p:nvPr/>
            </p:nvSpPr>
            <p:spPr bwMode="auto">
              <a:xfrm flipV="1">
                <a:off x="412544" y="2362202"/>
                <a:ext cx="0" cy="1676400"/>
              </a:xfrm>
              <a:prstGeom prst="line">
                <a:avLst/>
              </a:prstGeom>
              <a:ln w="12700">
                <a:prstDash val="sysDot"/>
                <a:headEnd/>
                <a:tailEnd/>
              </a:ln>
            </p:spPr>
            <p:style>
              <a:lnRef idx="1">
                <a:schemeClr val="dk1"/>
              </a:lnRef>
              <a:fillRef idx="0">
                <a:schemeClr val="dk1"/>
              </a:fillRef>
              <a:effectRef idx="0">
                <a:schemeClr val="dk1"/>
              </a:effectRef>
              <a:fontRef idx="minor">
                <a:schemeClr val="tx1"/>
              </a:fontRef>
            </p:style>
            <p:txBody>
              <a:bodyPr/>
              <a:lstStyle/>
              <a:p>
                <a:pPr>
                  <a:defRPr/>
                </a:pPr>
                <a:endParaRPr lang="fa-IR" sz="1662" kern="0">
                  <a:solidFill>
                    <a:sysClr val="windowText" lastClr="000000"/>
                  </a:solidFill>
                </a:endParaRPr>
              </a:p>
            </p:txBody>
          </p:sp>
          <p:sp>
            <p:nvSpPr>
              <p:cNvPr id="259" name="Line 35"/>
              <p:cNvSpPr>
                <a:spLocks noChangeShapeType="1"/>
              </p:cNvSpPr>
              <p:nvPr/>
            </p:nvSpPr>
            <p:spPr bwMode="auto">
              <a:xfrm flipV="1">
                <a:off x="329988" y="1676402"/>
                <a:ext cx="0" cy="2362200"/>
              </a:xfrm>
              <a:prstGeom prst="line">
                <a:avLst/>
              </a:prstGeom>
              <a:ln w="19050">
                <a:prstDash val="sysDot"/>
                <a:headEnd/>
                <a:tailEnd/>
              </a:ln>
            </p:spPr>
            <p:style>
              <a:lnRef idx="1">
                <a:schemeClr val="accent1"/>
              </a:lnRef>
              <a:fillRef idx="0">
                <a:schemeClr val="accent1"/>
              </a:fillRef>
              <a:effectRef idx="0">
                <a:schemeClr val="accent1"/>
              </a:effectRef>
              <a:fontRef idx="minor">
                <a:schemeClr val="tx1"/>
              </a:fontRef>
            </p:style>
            <p:txBody>
              <a:bodyPr/>
              <a:lstStyle/>
              <a:p>
                <a:pPr>
                  <a:defRPr/>
                </a:pPr>
                <a:endParaRPr lang="fa-IR" sz="1662" kern="0">
                  <a:solidFill>
                    <a:sysClr val="windowText" lastClr="000000"/>
                  </a:solidFill>
                </a:endParaRPr>
              </a:p>
            </p:txBody>
          </p:sp>
        </p:grpSp>
        <p:grpSp>
          <p:nvGrpSpPr>
            <p:cNvPr id="5" name="Group 15"/>
            <p:cNvGrpSpPr/>
            <p:nvPr/>
          </p:nvGrpSpPr>
          <p:grpSpPr>
            <a:xfrm>
              <a:off x="67432" y="538679"/>
              <a:ext cx="5218950" cy="3318948"/>
              <a:chOff x="73051" y="538679"/>
              <a:chExt cx="5653862" cy="3318948"/>
            </a:xfrm>
          </p:grpSpPr>
          <p:sp>
            <p:nvSpPr>
              <p:cNvPr id="7" name="Rectangle 6"/>
              <p:cNvSpPr/>
              <p:nvPr/>
            </p:nvSpPr>
            <p:spPr>
              <a:xfrm>
                <a:off x="1824455" y="538679"/>
                <a:ext cx="3902458" cy="407750"/>
              </a:xfrm>
              <a:prstGeom prst="rect">
                <a:avLst/>
              </a:prstGeom>
            </p:spPr>
            <p:txBody>
              <a:bodyPr wrap="none">
                <a:spAutoFit/>
              </a:bodyPr>
              <a:lstStyle/>
              <a:p>
                <a:pPr>
                  <a:defRPr/>
                </a:pPr>
                <a:r>
                  <a:rPr lang="en-US" sz="1846" b="1" kern="0" dirty="0">
                    <a:ln w="10541" cmpd="sng">
                      <a:solidFill>
                        <a:srgbClr val="EAEAEA">
                          <a:shade val="88000"/>
                          <a:satMod val="110000"/>
                        </a:srgbClr>
                      </a:solidFill>
                      <a:prstDash val="solid"/>
                    </a:ln>
                    <a:gradFill>
                      <a:gsLst>
                        <a:gs pos="0">
                          <a:srgbClr val="EAEAEA">
                            <a:tint val="40000"/>
                            <a:satMod val="250000"/>
                          </a:srgbClr>
                        </a:gs>
                        <a:gs pos="9000">
                          <a:srgbClr val="EAEAEA">
                            <a:tint val="52000"/>
                            <a:satMod val="300000"/>
                          </a:srgbClr>
                        </a:gs>
                        <a:gs pos="50000">
                          <a:srgbClr val="EAEAEA">
                            <a:shade val="20000"/>
                            <a:satMod val="300000"/>
                          </a:srgbClr>
                        </a:gs>
                        <a:gs pos="79000">
                          <a:srgbClr val="EAEAEA">
                            <a:tint val="52000"/>
                            <a:satMod val="300000"/>
                          </a:srgbClr>
                        </a:gs>
                        <a:gs pos="100000">
                          <a:srgbClr val="EAEAEA">
                            <a:tint val="40000"/>
                            <a:satMod val="250000"/>
                          </a:srgbClr>
                        </a:gs>
                      </a:gsLst>
                      <a:lin ang="5400000"/>
                    </a:gradFill>
                    <a:latin typeface="BankGothic Lt BT" pitchFamily="34" charset="0"/>
                  </a:rPr>
                  <a:t>(</a:t>
                </a:r>
                <a:r>
                  <a:rPr lang="en-US" sz="1846" b="1" kern="0" dirty="0" err="1">
                    <a:ln w="10541" cmpd="sng">
                      <a:solidFill>
                        <a:srgbClr val="EAEAEA">
                          <a:shade val="88000"/>
                          <a:satMod val="110000"/>
                        </a:srgbClr>
                      </a:solidFill>
                      <a:prstDash val="solid"/>
                    </a:ln>
                    <a:gradFill>
                      <a:gsLst>
                        <a:gs pos="0">
                          <a:srgbClr val="EAEAEA">
                            <a:tint val="40000"/>
                            <a:satMod val="250000"/>
                          </a:srgbClr>
                        </a:gs>
                        <a:gs pos="9000">
                          <a:srgbClr val="EAEAEA">
                            <a:tint val="52000"/>
                            <a:satMod val="300000"/>
                          </a:srgbClr>
                        </a:gs>
                        <a:gs pos="50000">
                          <a:srgbClr val="EAEAEA">
                            <a:shade val="20000"/>
                            <a:satMod val="300000"/>
                          </a:srgbClr>
                        </a:gs>
                        <a:gs pos="79000">
                          <a:srgbClr val="EAEAEA">
                            <a:tint val="52000"/>
                            <a:satMod val="300000"/>
                          </a:srgbClr>
                        </a:gs>
                        <a:gs pos="100000">
                          <a:srgbClr val="EAEAEA">
                            <a:tint val="40000"/>
                            <a:satMod val="250000"/>
                          </a:srgbClr>
                        </a:gs>
                      </a:gsLst>
                      <a:lin ang="5400000"/>
                    </a:gradFill>
                    <a:latin typeface="BankGothic Lt BT" pitchFamily="34" charset="0"/>
                  </a:rPr>
                  <a:t>beinolharamein</a:t>
                </a:r>
                <a:r>
                  <a:rPr lang="en-US" sz="1846" b="1" kern="0" dirty="0">
                    <a:ln w="10541" cmpd="sng">
                      <a:solidFill>
                        <a:srgbClr val="EAEAEA">
                          <a:shade val="88000"/>
                          <a:satMod val="110000"/>
                        </a:srgbClr>
                      </a:solidFill>
                      <a:prstDash val="solid"/>
                    </a:ln>
                    <a:gradFill>
                      <a:gsLst>
                        <a:gs pos="0">
                          <a:srgbClr val="EAEAEA">
                            <a:tint val="40000"/>
                            <a:satMod val="250000"/>
                          </a:srgbClr>
                        </a:gs>
                        <a:gs pos="9000">
                          <a:srgbClr val="EAEAEA">
                            <a:tint val="52000"/>
                            <a:satMod val="300000"/>
                          </a:srgbClr>
                        </a:gs>
                        <a:gs pos="50000">
                          <a:srgbClr val="EAEAEA">
                            <a:shade val="20000"/>
                            <a:satMod val="300000"/>
                          </a:srgbClr>
                        </a:gs>
                        <a:gs pos="79000">
                          <a:srgbClr val="EAEAEA">
                            <a:tint val="52000"/>
                            <a:satMod val="300000"/>
                          </a:srgbClr>
                        </a:gs>
                        <a:gs pos="100000">
                          <a:srgbClr val="EAEAEA">
                            <a:tint val="40000"/>
                            <a:satMod val="250000"/>
                          </a:srgbClr>
                        </a:gs>
                      </a:gsLst>
                      <a:lin ang="5400000"/>
                    </a:gradFill>
                    <a:latin typeface="BankGothic Lt BT" pitchFamily="34" charset="0"/>
                  </a:rPr>
                  <a:t> of shiraz)</a:t>
                </a:r>
                <a:endParaRPr lang="fa-IR" sz="1846" b="1" kern="0" dirty="0">
                  <a:ln w="10541" cmpd="sng">
                    <a:solidFill>
                      <a:srgbClr val="EAEAEA">
                        <a:shade val="88000"/>
                        <a:satMod val="110000"/>
                      </a:srgbClr>
                    </a:solidFill>
                    <a:prstDash val="solid"/>
                  </a:ln>
                  <a:gradFill>
                    <a:gsLst>
                      <a:gs pos="0">
                        <a:srgbClr val="EAEAEA">
                          <a:tint val="40000"/>
                          <a:satMod val="250000"/>
                        </a:srgbClr>
                      </a:gs>
                      <a:gs pos="9000">
                        <a:srgbClr val="EAEAEA">
                          <a:tint val="52000"/>
                          <a:satMod val="300000"/>
                        </a:srgbClr>
                      </a:gs>
                      <a:gs pos="50000">
                        <a:srgbClr val="EAEAEA">
                          <a:shade val="20000"/>
                          <a:satMod val="300000"/>
                        </a:srgbClr>
                      </a:gs>
                      <a:gs pos="79000">
                        <a:srgbClr val="EAEAEA">
                          <a:tint val="52000"/>
                          <a:satMod val="300000"/>
                        </a:srgbClr>
                      </a:gs>
                      <a:gs pos="100000">
                        <a:srgbClr val="EAEAEA">
                          <a:tint val="40000"/>
                          <a:satMod val="250000"/>
                        </a:srgbClr>
                      </a:gs>
                    </a:gsLst>
                    <a:lin ang="5400000"/>
                  </a:gradFill>
                  <a:latin typeface="BankGothic Lt BT" pitchFamily="34" charset="0"/>
                </a:endParaRPr>
              </a:p>
            </p:txBody>
          </p:sp>
          <p:sp>
            <p:nvSpPr>
              <p:cNvPr id="8" name="Rectangle 7"/>
              <p:cNvSpPr/>
              <p:nvPr/>
            </p:nvSpPr>
            <p:spPr>
              <a:xfrm rot="16200000">
                <a:off x="-1131431" y="2276027"/>
                <a:ext cx="2786082" cy="377118"/>
              </a:xfrm>
              <a:prstGeom prst="rect">
                <a:avLst/>
              </a:prstGeom>
            </p:spPr>
            <p:txBody>
              <a:bodyPr wrap="square">
                <a:spAutoFit/>
                <a:scene3d>
                  <a:camera prst="orthographicFront"/>
                  <a:lightRig rig="glow" dir="tl">
                    <a:rot lat="0" lon="0" rev="5400000"/>
                  </a:lightRig>
                </a:scene3d>
                <a:sp3d contourW="12700">
                  <a:bevelT w="25400" h="25400"/>
                  <a:contourClr>
                    <a:schemeClr val="accent6">
                      <a:shade val="73000"/>
                    </a:schemeClr>
                  </a:contourClr>
                </a:sp3d>
              </a:bodyPr>
              <a:lstStyle/>
              <a:p>
                <a:pPr algn="ctr"/>
                <a:r>
                  <a:rPr lang="fa-IR" sz="1662" b="1" dirty="0">
                    <a:ln w="11430"/>
                    <a:gradFill>
                      <a:gsLst>
                        <a:gs pos="0">
                          <a:srgbClr val="555555">
                            <a:tint val="90000"/>
                            <a:satMod val="120000"/>
                          </a:srgbClr>
                        </a:gs>
                        <a:gs pos="25000">
                          <a:srgbClr val="555555">
                            <a:tint val="93000"/>
                            <a:satMod val="120000"/>
                          </a:srgbClr>
                        </a:gs>
                        <a:gs pos="50000">
                          <a:srgbClr val="555555">
                            <a:shade val="89000"/>
                            <a:satMod val="110000"/>
                          </a:srgbClr>
                        </a:gs>
                        <a:gs pos="75000">
                          <a:srgbClr val="555555">
                            <a:tint val="93000"/>
                            <a:satMod val="120000"/>
                          </a:srgbClr>
                        </a:gs>
                        <a:gs pos="100000">
                          <a:srgbClr val="555555">
                            <a:tint val="90000"/>
                            <a:satMod val="120000"/>
                          </a:srgbClr>
                        </a:gs>
                      </a:gsLst>
                      <a:lin ang="5400000"/>
                    </a:gradFill>
                    <a:effectLst>
                      <a:outerShdw blurRad="80000" dist="40000" dir="5040000" algn="tl">
                        <a:srgbClr val="000000">
                          <a:alpha val="30000"/>
                        </a:srgbClr>
                      </a:outerShdw>
                    </a:effectLst>
                    <a:cs typeface="B Kamran" pitchFamily="2" charset="-78"/>
                  </a:rPr>
                  <a:t>بین الحرمین شیراز</a:t>
                </a:r>
              </a:p>
            </p:txBody>
          </p:sp>
        </p:grpSp>
        <p:pic>
          <p:nvPicPr>
            <p:cNvPr id="235" name="Picture 6" descr="شاهچراغ؛ شیراز؛ عکس از آنوبانینی">
              <a:hlinkClick r:id="rId3"/>
            </p:cNvPr>
            <p:cNvPicPr>
              <a:picLocks noChangeAspect="1" noChangeArrowheads="1"/>
            </p:cNvPicPr>
            <p:nvPr/>
          </p:nvPicPr>
          <p:blipFill>
            <a:blip r:embed="rId4">
              <a:clrChange>
                <a:clrFrom>
                  <a:srgbClr val="03030F"/>
                </a:clrFrom>
                <a:clrTo>
                  <a:srgbClr val="03030F">
                    <a:alpha val="0"/>
                  </a:srgbClr>
                </a:clrTo>
              </a:clrChange>
            </a:blip>
            <a:srcRect/>
            <a:stretch>
              <a:fillRect/>
            </a:stretch>
          </p:blipFill>
          <p:spPr bwMode="auto">
            <a:xfrm>
              <a:off x="7212343" y="285728"/>
              <a:ext cx="1931657" cy="1191187"/>
            </a:xfrm>
            <a:prstGeom prst="rect">
              <a:avLst/>
            </a:prstGeom>
            <a:ln>
              <a:noFill/>
            </a:ln>
            <a:effectLst>
              <a:outerShdw blurRad="50800" dist="38100" dir="2700000" algn="tl" rotWithShape="0">
                <a:prstClr val="black">
                  <a:alpha val="40000"/>
                </a:prstClr>
              </a:outerShdw>
              <a:softEdge rad="63500"/>
            </a:effectLst>
          </p:spPr>
        </p:pic>
        <p:pic>
          <p:nvPicPr>
            <p:cNvPr id="1028" name="Picture 4" descr="E:\baft farsoode\ax\pic\shahchw.jpg"/>
            <p:cNvPicPr>
              <a:picLocks noChangeAspect="1" noChangeArrowheads="1"/>
            </p:cNvPicPr>
            <p:nvPr/>
          </p:nvPicPr>
          <p:blipFill>
            <a:blip r:embed="rId5" cstate="screen">
              <a:clrChange>
                <a:clrFrom>
                  <a:srgbClr val="BEE2FA"/>
                </a:clrFrom>
                <a:clrTo>
                  <a:srgbClr val="BEE2FA">
                    <a:alpha val="0"/>
                  </a:srgbClr>
                </a:clrTo>
              </a:clrChange>
              <a:extLst>
                <a:ext uri="{28A0092B-C50C-407E-A947-70E740481C1C}">
                  <a14:useLocalDpi xmlns:a14="http://schemas.microsoft.com/office/drawing/2010/main"/>
                </a:ext>
              </a:extLst>
            </a:blip>
            <a:srcRect/>
            <a:stretch>
              <a:fillRect/>
            </a:stretch>
          </p:blipFill>
          <p:spPr bwMode="auto">
            <a:xfrm>
              <a:off x="0" y="0"/>
              <a:ext cx="1813436" cy="1464431"/>
            </a:xfrm>
            <a:prstGeom prst="rect">
              <a:avLst/>
            </a:prstGeom>
            <a:ln>
              <a:noFill/>
            </a:ln>
            <a:effectLst>
              <a:outerShdw blurRad="50800" dist="38100" dir="2700000" algn="tl" rotWithShape="0">
                <a:prstClr val="black">
                  <a:alpha val="40000"/>
                </a:prstClr>
              </a:outerShdw>
              <a:softEdge rad="63500"/>
            </a:effectLst>
          </p:spPr>
        </p:pic>
        <p:cxnSp>
          <p:nvCxnSpPr>
            <p:cNvPr id="263" name="Straight Connector 262"/>
            <p:cNvCxnSpPr/>
            <p:nvPr/>
          </p:nvCxnSpPr>
          <p:spPr bwMode="auto">
            <a:xfrm rot="5400000">
              <a:off x="-1535949" y="4179099"/>
              <a:ext cx="4071966" cy="1588"/>
            </a:xfrm>
            <a:prstGeom prst="line">
              <a:avLst/>
            </a:prstGeom>
            <a:ln cmpd="dbl">
              <a:solidFill>
                <a:srgbClr val="D1D1D1"/>
              </a:solidFill>
              <a:prstDash val="solid"/>
              <a:headEnd type="none" w="sm" len="sm"/>
              <a:tailEnd type="none" w="sm" len="sm"/>
            </a:ln>
          </p:spPr>
          <p:style>
            <a:lnRef idx="3">
              <a:schemeClr val="accent1"/>
            </a:lnRef>
            <a:fillRef idx="0">
              <a:schemeClr val="accent1"/>
            </a:fillRef>
            <a:effectRef idx="2">
              <a:schemeClr val="accent1"/>
            </a:effectRef>
            <a:fontRef idx="minor">
              <a:schemeClr val="tx1"/>
            </a:fontRef>
          </p:style>
        </p:cxnSp>
      </p:grpSp>
      <p:sp>
        <p:nvSpPr>
          <p:cNvPr id="25" name="Rectangle 24"/>
          <p:cNvSpPr/>
          <p:nvPr/>
        </p:nvSpPr>
        <p:spPr bwMode="auto">
          <a:xfrm>
            <a:off x="912177" y="1648545"/>
            <a:ext cx="8143932" cy="4154394"/>
          </a:xfrm>
          <a:prstGeom prst="rect">
            <a:avLst/>
          </a:prstGeom>
          <a:solidFill>
            <a:schemeClr val="accent1">
              <a:alpha val="70000"/>
            </a:schemeClr>
          </a:solidFill>
          <a:ln w="12700" cap="sq" cmpd="sng" algn="ctr">
            <a:noFill/>
            <a:prstDash val="solid"/>
            <a:round/>
            <a:headEnd type="none" w="sm" len="sm"/>
            <a:tailEnd type="none" w="sm" len="sm"/>
          </a:ln>
          <a:effectLst>
            <a:softEdge rad="635000"/>
          </a:effectLst>
        </p:spPr>
        <p:txBody>
          <a:bodyPr vert="horz" wrap="square" lIns="84406" tIns="42203" rIns="84406" bIns="42203" numCol="1" rtlCol="1" anchor="t" anchorCtr="0" compatLnSpc="1">
            <a:prstTxWarp prst="textNoShape">
              <a:avLst/>
            </a:prstTxWarp>
          </a:bodyPr>
          <a:lstStyle/>
          <a:p>
            <a:pPr algn="l" rtl="0" fontAlgn="base">
              <a:spcBef>
                <a:spcPct val="0"/>
              </a:spcBef>
              <a:spcAft>
                <a:spcPct val="0"/>
              </a:spcAft>
            </a:pPr>
            <a:endParaRPr kumimoji="1" lang="fa-IR" sz="2215">
              <a:solidFill>
                <a:srgbClr val="000000"/>
              </a:solidFill>
              <a:latin typeface="Times New Roman" pitchFamily="18" charset="0"/>
            </a:endParaRPr>
          </a:p>
        </p:txBody>
      </p:sp>
      <p:sp>
        <p:nvSpPr>
          <p:cNvPr id="266" name="Rectangle 265"/>
          <p:cNvSpPr/>
          <p:nvPr/>
        </p:nvSpPr>
        <p:spPr bwMode="auto">
          <a:xfrm>
            <a:off x="785786" y="1780431"/>
            <a:ext cx="8143932" cy="1318855"/>
          </a:xfrm>
          <a:prstGeom prst="rect">
            <a:avLst/>
          </a:prstGeom>
          <a:solidFill>
            <a:schemeClr val="accent1">
              <a:alpha val="70000"/>
            </a:schemeClr>
          </a:solidFill>
          <a:ln w="12700" cap="sq" cmpd="sng" algn="ctr">
            <a:noFill/>
            <a:prstDash val="solid"/>
            <a:round/>
            <a:headEnd type="none" w="sm" len="sm"/>
            <a:tailEnd type="none" w="sm" len="sm"/>
          </a:ln>
          <a:effectLst>
            <a:softEdge rad="635000"/>
          </a:effectLst>
        </p:spPr>
        <p:txBody>
          <a:bodyPr vert="horz" wrap="square" lIns="84406" tIns="42203" rIns="84406" bIns="42203" numCol="1" rtlCol="1" anchor="t" anchorCtr="0" compatLnSpc="1">
            <a:prstTxWarp prst="textNoShape">
              <a:avLst/>
            </a:prstTxWarp>
          </a:bodyPr>
          <a:lstStyle/>
          <a:p>
            <a:pPr algn="l" rtl="0" fontAlgn="base">
              <a:spcBef>
                <a:spcPct val="0"/>
              </a:spcBef>
              <a:spcAft>
                <a:spcPct val="0"/>
              </a:spcAft>
            </a:pPr>
            <a:endParaRPr kumimoji="1" lang="fa-IR" sz="2215">
              <a:solidFill>
                <a:srgbClr val="000000"/>
              </a:solidFill>
              <a:latin typeface="Times New Roman" pitchFamily="18" charset="0"/>
            </a:endParaRPr>
          </a:p>
        </p:txBody>
      </p:sp>
      <p:graphicFrame>
        <p:nvGraphicFramePr>
          <p:cNvPr id="27" name="Table 26"/>
          <p:cNvGraphicFramePr>
            <a:graphicFrameLocks noGrp="1"/>
          </p:cNvGraphicFramePr>
          <p:nvPr/>
        </p:nvGraphicFramePr>
        <p:xfrm>
          <a:off x="2" y="263770"/>
          <a:ext cx="9143999" cy="6330462"/>
        </p:xfrm>
        <a:graphic>
          <a:graphicData uri="http://schemas.openxmlformats.org/drawingml/2006/table">
            <a:tbl>
              <a:tblPr rtl="1"/>
              <a:tblGrid>
                <a:gridCol w="1693077">
                  <a:extLst>
                    <a:ext uri="{9D8B030D-6E8A-4147-A177-3AD203B41FA5}">
                      <a16:colId xmlns="" xmlns:a16="http://schemas.microsoft.com/office/drawing/2014/main" val="20000"/>
                    </a:ext>
                  </a:extLst>
                </a:gridCol>
                <a:gridCol w="4226937">
                  <a:extLst>
                    <a:ext uri="{9D8B030D-6E8A-4147-A177-3AD203B41FA5}">
                      <a16:colId xmlns="" xmlns:a16="http://schemas.microsoft.com/office/drawing/2014/main" val="20001"/>
                    </a:ext>
                  </a:extLst>
                </a:gridCol>
                <a:gridCol w="3223985">
                  <a:extLst>
                    <a:ext uri="{9D8B030D-6E8A-4147-A177-3AD203B41FA5}">
                      <a16:colId xmlns="" xmlns:a16="http://schemas.microsoft.com/office/drawing/2014/main" val="20002"/>
                    </a:ext>
                  </a:extLst>
                </a:gridCol>
              </a:tblGrid>
              <a:tr h="365152">
                <a:tc>
                  <a:txBody>
                    <a:bodyPr/>
                    <a:lstStyle/>
                    <a:p>
                      <a:pPr algn="ctr" rtl="1" fontAlgn="ctr"/>
                      <a:r>
                        <a:rPr lang="fa-IR" sz="1300" b="1" i="0" u="none" strike="noStrike" dirty="0">
                          <a:solidFill>
                            <a:schemeClr val="bg1"/>
                          </a:solidFill>
                          <a:latin typeface="B Homa"/>
                          <a:cs typeface="B Bardiya" pitchFamily="2" charset="-78"/>
                        </a:rPr>
                        <a:t>اهداف کلان</a:t>
                      </a:r>
                    </a:p>
                  </a:txBody>
                  <a:tcPr marL="2453" marR="2453" marT="245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lumMod val="85000"/>
                        <a:lumOff val="15000"/>
                      </a:schemeClr>
                    </a:solidFill>
                  </a:tcPr>
                </a:tc>
                <a:tc>
                  <a:txBody>
                    <a:bodyPr/>
                    <a:lstStyle/>
                    <a:p>
                      <a:pPr algn="ctr" rtl="1" fontAlgn="ctr"/>
                      <a:r>
                        <a:rPr lang="fa-IR" sz="1300" b="1" i="0" u="none" strike="noStrike" dirty="0">
                          <a:solidFill>
                            <a:schemeClr val="bg1"/>
                          </a:solidFill>
                          <a:latin typeface="B Homa"/>
                          <a:cs typeface="B Bardiya" pitchFamily="2" charset="-78"/>
                        </a:rPr>
                        <a:t>اهداف خرد</a:t>
                      </a:r>
                    </a:p>
                  </a:txBody>
                  <a:tcPr marL="2453" marR="2453" marT="245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lumMod val="85000"/>
                        <a:lumOff val="15000"/>
                      </a:schemeClr>
                    </a:solidFill>
                  </a:tcPr>
                </a:tc>
                <a:tc>
                  <a:txBody>
                    <a:bodyPr/>
                    <a:lstStyle/>
                    <a:p>
                      <a:pPr algn="ctr" rtl="1" fontAlgn="ctr"/>
                      <a:r>
                        <a:rPr lang="fa-IR" sz="1300" b="1" i="0" u="none" strike="noStrike" dirty="0">
                          <a:solidFill>
                            <a:schemeClr val="bg1"/>
                          </a:solidFill>
                          <a:latin typeface="B Homa"/>
                          <a:cs typeface="B Bardiya" pitchFamily="2" charset="-78"/>
                        </a:rPr>
                        <a:t>سیاست</a:t>
                      </a:r>
                    </a:p>
                  </a:txBody>
                  <a:tcPr marL="2453" marR="2453" marT="245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lumMod val="85000"/>
                        <a:lumOff val="15000"/>
                      </a:schemeClr>
                    </a:solidFill>
                  </a:tcPr>
                </a:tc>
                <a:extLst>
                  <a:ext uri="{0D108BD9-81ED-4DB2-BD59-A6C34878D82A}">
                    <a16:rowId xmlns="" xmlns:a16="http://schemas.microsoft.com/office/drawing/2014/main" val="10000"/>
                  </a:ext>
                </a:extLst>
              </a:tr>
              <a:tr h="1579189">
                <a:tc rowSpan="10">
                  <a:txBody>
                    <a:bodyPr/>
                    <a:lstStyle/>
                    <a:p>
                      <a:pPr algn="ctr" rtl="1" fontAlgn="ctr">
                        <a:lnSpc>
                          <a:spcPct val="200000"/>
                        </a:lnSpc>
                      </a:pPr>
                      <a:r>
                        <a:rPr lang="fa-IR" sz="1100" b="0" i="0" u="none" strike="noStrike" dirty="0">
                          <a:solidFill>
                            <a:srgbClr val="000000"/>
                          </a:solidFill>
                          <a:latin typeface="B Homa"/>
                          <a:cs typeface="B Bardiya" pitchFamily="2" charset="-78"/>
                        </a:rPr>
                        <a:t>احیای بافت قدیم شیراز به بهترین شیوه، استفاده از بهترین نوع مصالح و بالاترین کیفیت ها و نیز افزایش کیفیت و ارتقای بنیه اقتصادی و سطح فرهنگی بافت فرسوده از اهداف اجرای این پروژه است</a:t>
                      </a:r>
                      <a:r>
                        <a:rPr lang="fa-IR" sz="1000" b="0" i="0" u="none" strike="noStrike" dirty="0">
                          <a:solidFill>
                            <a:srgbClr val="000000"/>
                          </a:solidFill>
                          <a:latin typeface="B Homa"/>
                          <a:cs typeface="B Bardiya" pitchFamily="2" charset="-78"/>
                        </a:rPr>
                        <a:t>.</a:t>
                      </a:r>
                    </a:p>
                  </a:txBody>
                  <a:tcPr marL="2453" marR="2453" marT="245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lumMod val="50000"/>
                        <a:lumOff val="50000"/>
                      </a:schemeClr>
                    </a:solidFill>
                  </a:tcPr>
                </a:tc>
                <a:tc>
                  <a:txBody>
                    <a:bodyPr/>
                    <a:lstStyle/>
                    <a:p>
                      <a:pPr algn="ctr" rtl="1" fontAlgn="ctr"/>
                      <a:r>
                        <a:rPr lang="fa-IR" sz="1000" b="0" i="0" u="none" strike="noStrike" dirty="0">
                          <a:solidFill>
                            <a:srgbClr val="000000"/>
                          </a:solidFill>
                          <a:latin typeface="B Homa"/>
                          <a:cs typeface="B Compset" pitchFamily="2" charset="-78"/>
                        </a:rPr>
                        <a:t>توجه به ارزش های فرهنگی و ابنیه تاریخی و مذهبی شیراز</a:t>
                      </a:r>
                      <a:br>
                        <a:rPr lang="fa-IR" sz="1000" b="0" i="0" u="none" strike="noStrike" dirty="0">
                          <a:solidFill>
                            <a:srgbClr val="000000"/>
                          </a:solidFill>
                          <a:latin typeface="B Homa"/>
                          <a:cs typeface="B Compset" pitchFamily="2" charset="-78"/>
                        </a:rPr>
                      </a:br>
                      <a:r>
                        <a:rPr lang="fa-IR" sz="1000" b="0" i="0" u="none" strike="noStrike" dirty="0">
                          <a:solidFill>
                            <a:srgbClr val="000000"/>
                          </a:solidFill>
                          <a:latin typeface="B Homa"/>
                          <a:cs typeface="B Compset" pitchFamily="2" charset="-78"/>
                        </a:rPr>
                        <a:t>توسعه خدمات برتر شهری در بافت فرسوده و احیای آن از این طریق</a:t>
                      </a:r>
                      <a:br>
                        <a:rPr lang="fa-IR" sz="1000" b="0" i="0" u="none" strike="noStrike" dirty="0">
                          <a:solidFill>
                            <a:srgbClr val="000000"/>
                          </a:solidFill>
                          <a:latin typeface="B Homa"/>
                          <a:cs typeface="B Compset" pitchFamily="2" charset="-78"/>
                        </a:rPr>
                      </a:br>
                      <a:r>
                        <a:rPr lang="fa-IR" sz="1000" b="0" i="0" u="none" strike="noStrike" dirty="0">
                          <a:solidFill>
                            <a:srgbClr val="000000"/>
                          </a:solidFill>
                          <a:latin typeface="B Homa"/>
                          <a:cs typeface="B Compset" pitchFamily="2" charset="-78"/>
                        </a:rPr>
                        <a:t>ایجاد جاذبه افرونتر سیاحتی شهر شیراز در راستای توسعه اقتصادی و </a:t>
                      </a:r>
                      <a:r>
                        <a:rPr lang="fa-IR" sz="1000" b="0" i="0" u="none" strike="noStrike" kern="1200" dirty="0">
                          <a:solidFill>
                            <a:srgbClr val="000000"/>
                          </a:solidFill>
                          <a:latin typeface="B Homa"/>
                          <a:ea typeface="+mn-ea"/>
                          <a:cs typeface="B Compset" pitchFamily="2" charset="-78"/>
                        </a:rPr>
                        <a:t>اجتماعی شهر</a:t>
                      </a:r>
                      <a:br>
                        <a:rPr lang="fa-IR" sz="1000" b="0" i="0" u="none" strike="noStrike" kern="1200" dirty="0">
                          <a:solidFill>
                            <a:srgbClr val="000000"/>
                          </a:solidFill>
                          <a:latin typeface="B Homa"/>
                          <a:ea typeface="+mn-ea"/>
                          <a:cs typeface="B Compset" pitchFamily="2" charset="-78"/>
                        </a:rPr>
                      </a:br>
                      <a:r>
                        <a:rPr lang="fa-IR" sz="1000" b="0" i="0" u="none" strike="noStrike" kern="1200" dirty="0">
                          <a:solidFill>
                            <a:srgbClr val="000000"/>
                          </a:solidFill>
                          <a:latin typeface="B Homa"/>
                          <a:ea typeface="+mn-ea"/>
                          <a:cs typeface="B Compset" pitchFamily="2" charset="-78"/>
                        </a:rPr>
                        <a:t>اشتغالزایی و ایجاد فرصت های شغلی جدید</a:t>
                      </a:r>
                      <a:br>
                        <a:rPr lang="fa-IR" sz="1000" b="0" i="0" u="none" strike="noStrike" kern="1200" dirty="0">
                          <a:solidFill>
                            <a:srgbClr val="000000"/>
                          </a:solidFill>
                          <a:latin typeface="B Homa"/>
                          <a:ea typeface="+mn-ea"/>
                          <a:cs typeface="B Compset" pitchFamily="2" charset="-78"/>
                        </a:rPr>
                      </a:br>
                      <a:r>
                        <a:rPr lang="fa-IR" sz="1000" b="0" i="0" u="none" strike="noStrike" kern="1200" dirty="0">
                          <a:solidFill>
                            <a:srgbClr val="000000"/>
                          </a:solidFill>
                          <a:latin typeface="B Homa"/>
                          <a:ea typeface="+mn-ea"/>
                          <a:cs typeface="B Compset" pitchFamily="2" charset="-78"/>
                        </a:rPr>
                        <a:t>افزایش بالندگی و پویایی اجتماعی در بافت فرسوده</a:t>
                      </a:r>
                      <a:br>
                        <a:rPr lang="fa-IR" sz="1000" b="0" i="0" u="none" strike="noStrike" kern="1200" dirty="0">
                          <a:solidFill>
                            <a:srgbClr val="000000"/>
                          </a:solidFill>
                          <a:latin typeface="B Homa"/>
                          <a:ea typeface="+mn-ea"/>
                          <a:cs typeface="B Compset" pitchFamily="2" charset="-78"/>
                        </a:rPr>
                      </a:br>
                      <a:r>
                        <a:rPr lang="fa-IR" sz="1000" b="0" i="0" u="none" strike="noStrike" kern="1200" dirty="0">
                          <a:solidFill>
                            <a:srgbClr val="000000"/>
                          </a:solidFill>
                          <a:latin typeface="B Homa"/>
                          <a:ea typeface="+mn-ea"/>
                          <a:cs typeface="B Compset" pitchFamily="2" charset="-78"/>
                        </a:rPr>
                        <a:t>تجارت، سرگرمی های مناسب و سالم و امکان خرید مناسب و یکجا برای گردشگران و سایر مراجعه کنندگان</a:t>
                      </a:r>
                    </a:p>
                    <a:p>
                      <a:pPr algn="ctr" rtl="1" fontAlgn="ctr"/>
                      <a:r>
                        <a:rPr lang="fa-IR" sz="1000" b="0" i="0" u="none" strike="noStrike" dirty="0">
                          <a:solidFill>
                            <a:srgbClr val="000000"/>
                          </a:solidFill>
                          <a:latin typeface="B Homa"/>
                          <a:cs typeface="B Compset" pitchFamily="2" charset="-78"/>
                        </a:rPr>
                        <a:t>فراهم آوردن بستر سرمایه گذاری در بافت قدیم از طریق طراحی مجموعه ای ارزشمند در بین الحرمین</a:t>
                      </a:r>
                    </a:p>
                  </a:txBody>
                  <a:tcPr marL="2453" marR="2453" marT="245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lumMod val="40000"/>
                        <a:lumOff val="60000"/>
                      </a:schemeClr>
                    </a:solidFill>
                  </a:tcPr>
                </a:tc>
                <a:tc>
                  <a:txBody>
                    <a:bodyPr/>
                    <a:lstStyle/>
                    <a:p>
                      <a:pPr algn="ctr" rtl="1" fontAlgn="ctr"/>
                      <a:r>
                        <a:rPr lang="fa-IR" sz="1000" b="0" i="0" u="none" strike="noStrike" dirty="0">
                          <a:solidFill>
                            <a:srgbClr val="000000"/>
                          </a:solidFill>
                          <a:latin typeface="B Homa"/>
                          <a:cs typeface="B Compset" pitchFamily="2" charset="-78"/>
                        </a:rPr>
                        <a:t>احداث بناهایی نظیر هتل، تالار شهر، پارکینگ، سالن همایش، کتابخانه ها، کارگاههای آموزشی، مرکز رایانه، موزه، واحد تجاری و اداری و مهمتر از آن رعایت ضوابط و مقررات ملی در طراحی و اجرای آن در حد استاندارد بالا و استفاده از ویژگی های معماری منطقه و بافت تاریخی در نمای مجموعه بین الحرمین از جمله ویژگیهایی است که در طراحی و ساخت این مجموعه رعایت شده است. </a:t>
                      </a:r>
                    </a:p>
                  </a:txBody>
                  <a:tcPr marL="2453" marR="2453" marT="245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lumMod val="60000"/>
                        <a:lumOff val="40000"/>
                      </a:schemeClr>
                    </a:solidFill>
                  </a:tcPr>
                </a:tc>
                <a:extLst>
                  <a:ext uri="{0D108BD9-81ED-4DB2-BD59-A6C34878D82A}">
                    <a16:rowId xmlns="" xmlns:a16="http://schemas.microsoft.com/office/drawing/2014/main" val="10001"/>
                  </a:ext>
                </a:extLst>
              </a:tr>
              <a:tr h="178180">
                <a:tc vMerge="1">
                  <a:txBody>
                    <a:bodyPr/>
                    <a:lstStyle/>
                    <a:p>
                      <a:endParaRPr lang="en-US"/>
                    </a:p>
                  </a:txBody>
                  <a:tcPr/>
                </a:tc>
                <a:tc>
                  <a:txBody>
                    <a:bodyPr/>
                    <a:lstStyle/>
                    <a:p>
                      <a:pPr algn="ctr" rtl="1" fontAlgn="b"/>
                      <a:r>
                        <a:rPr lang="fa-IR" sz="1000" b="0" i="0" u="none" strike="noStrike" dirty="0">
                          <a:solidFill>
                            <a:srgbClr val="000000"/>
                          </a:solidFill>
                          <a:latin typeface="B Homa"/>
                          <a:cs typeface="B Compset" pitchFamily="2" charset="-78"/>
                        </a:rPr>
                        <a:t>ایجاد ارتباط بین دو حرم مطهر تاریخی و مذهبی شیراز </a:t>
                      </a:r>
                    </a:p>
                  </a:txBody>
                  <a:tcPr marL="2453" marR="2453" marT="2453"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chemeClr val="bg2">
                        <a:lumMod val="40000"/>
                        <a:lumOff val="60000"/>
                      </a:schemeClr>
                    </a:solidFill>
                  </a:tcPr>
                </a:tc>
                <a:tc>
                  <a:txBody>
                    <a:bodyPr/>
                    <a:lstStyle/>
                    <a:p>
                      <a:pPr algn="ctr" rtl="1" fontAlgn="b"/>
                      <a:r>
                        <a:rPr lang="fa-IR" sz="1000" b="0" i="0" u="none" strike="noStrike">
                          <a:solidFill>
                            <a:srgbClr val="000000"/>
                          </a:solidFill>
                          <a:latin typeface="B Homa"/>
                          <a:cs typeface="B Compset" pitchFamily="2" charset="-78"/>
                        </a:rPr>
                        <a:t>احداث مجموعه ای از عناصر با ارزش کالبدی بر اساس محور پیاده</a:t>
                      </a:r>
                    </a:p>
                  </a:txBody>
                  <a:tcPr marL="2453" marR="2453" marT="2453"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chemeClr val="bg2">
                        <a:lumMod val="60000"/>
                        <a:lumOff val="40000"/>
                      </a:schemeClr>
                    </a:solidFill>
                  </a:tcPr>
                </a:tc>
                <a:extLst>
                  <a:ext uri="{0D108BD9-81ED-4DB2-BD59-A6C34878D82A}">
                    <a16:rowId xmlns="" xmlns:a16="http://schemas.microsoft.com/office/drawing/2014/main" val="10002"/>
                  </a:ext>
                </a:extLst>
              </a:tr>
              <a:tr h="178180">
                <a:tc vMerge="1">
                  <a:txBody>
                    <a:bodyPr/>
                    <a:lstStyle/>
                    <a:p>
                      <a:endParaRPr lang="en-US"/>
                    </a:p>
                  </a:txBody>
                  <a:tcPr/>
                </a:tc>
                <a:tc>
                  <a:txBody>
                    <a:bodyPr/>
                    <a:lstStyle/>
                    <a:p>
                      <a:pPr algn="ctr" rtl="1" fontAlgn="b"/>
                      <a:r>
                        <a:rPr lang="fa-IR" sz="1000" b="0" i="0" u="none" strike="noStrike">
                          <a:solidFill>
                            <a:srgbClr val="000000"/>
                          </a:solidFill>
                          <a:latin typeface="B Homa"/>
                          <a:cs typeface="B Compset" pitchFamily="2" charset="-78"/>
                        </a:rPr>
                        <a:t>فراهم آوردن بستر توسعه و باززنده سازی بافت های فرسوده اطراف</a:t>
                      </a:r>
                    </a:p>
                  </a:txBody>
                  <a:tcPr marL="2453" marR="2453" marT="2453"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chemeClr val="bg2">
                        <a:lumMod val="40000"/>
                        <a:lumOff val="60000"/>
                      </a:schemeClr>
                    </a:solidFill>
                  </a:tcPr>
                </a:tc>
                <a:tc>
                  <a:txBody>
                    <a:bodyPr/>
                    <a:lstStyle/>
                    <a:p>
                      <a:pPr algn="ctr" rtl="0" fontAlgn="b"/>
                      <a:r>
                        <a:rPr lang="en-US" sz="1000" b="0" i="0" u="none" strike="noStrike">
                          <a:solidFill>
                            <a:srgbClr val="000000"/>
                          </a:solidFill>
                          <a:latin typeface="B Homa"/>
                          <a:cs typeface="B Compset" pitchFamily="2" charset="-78"/>
                        </a:rPr>
                        <a:t> </a:t>
                      </a:r>
                    </a:p>
                  </a:txBody>
                  <a:tcPr marL="2453" marR="2453" marT="2453"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chemeClr val="bg2">
                        <a:lumMod val="60000"/>
                        <a:lumOff val="40000"/>
                      </a:schemeClr>
                    </a:solidFill>
                  </a:tcPr>
                </a:tc>
                <a:extLst>
                  <a:ext uri="{0D108BD9-81ED-4DB2-BD59-A6C34878D82A}">
                    <a16:rowId xmlns="" xmlns:a16="http://schemas.microsoft.com/office/drawing/2014/main" val="10003"/>
                  </a:ext>
                </a:extLst>
              </a:tr>
              <a:tr h="314310">
                <a:tc vMerge="1">
                  <a:txBody>
                    <a:bodyPr/>
                    <a:lstStyle/>
                    <a:p>
                      <a:endParaRPr lang="en-US"/>
                    </a:p>
                  </a:txBody>
                  <a:tcPr/>
                </a:tc>
                <a:tc>
                  <a:txBody>
                    <a:bodyPr/>
                    <a:lstStyle/>
                    <a:p>
                      <a:pPr algn="ctr" rtl="1" fontAlgn="b"/>
                      <a:r>
                        <a:rPr lang="fa-IR" sz="1000" b="0" i="0" u="none" strike="noStrike">
                          <a:solidFill>
                            <a:srgbClr val="000000"/>
                          </a:solidFill>
                          <a:latin typeface="B Homa"/>
                          <a:cs typeface="B Compset" pitchFamily="2" charset="-78"/>
                        </a:rPr>
                        <a:t>تقویت محور پر قدرت ستون فقرات شهری بافت قدیم در حدفاصل شاه چراغ و دروازه حضرتی </a:t>
                      </a:r>
                    </a:p>
                  </a:txBody>
                  <a:tcPr marL="2453" marR="2453" marT="2453"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chemeClr val="bg2">
                        <a:lumMod val="40000"/>
                        <a:lumOff val="60000"/>
                      </a:schemeClr>
                    </a:solidFill>
                  </a:tcPr>
                </a:tc>
                <a:tc>
                  <a:txBody>
                    <a:bodyPr/>
                    <a:lstStyle/>
                    <a:p>
                      <a:pPr algn="ctr" rtl="1" fontAlgn="b"/>
                      <a:r>
                        <a:rPr lang="fa-IR" sz="1000" b="0" i="0" u="none" strike="noStrike" dirty="0">
                          <a:solidFill>
                            <a:srgbClr val="000000"/>
                          </a:solidFill>
                          <a:latin typeface="B Homa"/>
                          <a:cs typeface="B Compset" pitchFamily="2" charset="-78"/>
                        </a:rPr>
                        <a:t>تقویت محور بین الحرمین</a:t>
                      </a:r>
                    </a:p>
                  </a:txBody>
                  <a:tcPr marL="2453" marR="2453" marT="2453"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chemeClr val="bg2">
                        <a:lumMod val="60000"/>
                        <a:lumOff val="40000"/>
                      </a:schemeClr>
                    </a:solidFill>
                  </a:tcPr>
                </a:tc>
                <a:extLst>
                  <a:ext uri="{0D108BD9-81ED-4DB2-BD59-A6C34878D82A}">
                    <a16:rowId xmlns="" xmlns:a16="http://schemas.microsoft.com/office/drawing/2014/main" val="10004"/>
                  </a:ext>
                </a:extLst>
              </a:tr>
              <a:tr h="314310">
                <a:tc vMerge="1">
                  <a:txBody>
                    <a:bodyPr/>
                    <a:lstStyle/>
                    <a:p>
                      <a:endParaRPr lang="en-US"/>
                    </a:p>
                  </a:txBody>
                  <a:tcPr/>
                </a:tc>
                <a:tc>
                  <a:txBody>
                    <a:bodyPr/>
                    <a:lstStyle/>
                    <a:p>
                      <a:pPr algn="ctr" rtl="1" fontAlgn="b"/>
                      <a:r>
                        <a:rPr lang="fa-IR" sz="1000" b="0" i="0" u="none" strike="noStrike">
                          <a:solidFill>
                            <a:srgbClr val="000000"/>
                          </a:solidFill>
                          <a:latin typeface="B Homa"/>
                          <a:cs typeface="B Compset" pitchFamily="2" charset="-78"/>
                        </a:rPr>
                        <a:t>حفظ هویت اصیل فضایی منطقه تاریخی شیراز </a:t>
                      </a:r>
                    </a:p>
                  </a:txBody>
                  <a:tcPr marL="2453" marR="2453" marT="2453"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chemeClr val="bg2">
                        <a:lumMod val="40000"/>
                        <a:lumOff val="60000"/>
                      </a:schemeClr>
                    </a:solidFill>
                  </a:tcPr>
                </a:tc>
                <a:tc>
                  <a:txBody>
                    <a:bodyPr/>
                    <a:lstStyle/>
                    <a:p>
                      <a:pPr algn="ctr" rtl="1" fontAlgn="ctr"/>
                      <a:r>
                        <a:rPr lang="fa-IR" sz="1000" b="0" i="0" u="none" strike="noStrike">
                          <a:solidFill>
                            <a:srgbClr val="000000"/>
                          </a:solidFill>
                          <a:latin typeface="B Homa"/>
                          <a:cs typeface="B Compset" pitchFamily="2" charset="-78"/>
                        </a:rPr>
                        <a:t> هماهنکی دانه بندی اجزای تشکیل دهنده بافت ، شکل و فرم طرح با بافت منطقه تاریخی</a:t>
                      </a:r>
                    </a:p>
                  </a:txBody>
                  <a:tcPr marL="2453" marR="2453" marT="245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chemeClr val="bg2">
                        <a:lumMod val="60000"/>
                        <a:lumOff val="40000"/>
                      </a:schemeClr>
                    </a:solidFill>
                  </a:tcPr>
                </a:tc>
                <a:extLst>
                  <a:ext uri="{0D108BD9-81ED-4DB2-BD59-A6C34878D82A}">
                    <a16:rowId xmlns="" xmlns:a16="http://schemas.microsoft.com/office/drawing/2014/main" val="10005"/>
                  </a:ext>
                </a:extLst>
              </a:tr>
              <a:tr h="353306">
                <a:tc vMerge="1">
                  <a:txBody>
                    <a:bodyPr/>
                    <a:lstStyle/>
                    <a:p>
                      <a:endParaRPr lang="en-US"/>
                    </a:p>
                  </a:txBody>
                  <a:tcPr/>
                </a:tc>
                <a:tc>
                  <a:txBody>
                    <a:bodyPr/>
                    <a:lstStyle/>
                    <a:p>
                      <a:pPr algn="ctr" rtl="1" fontAlgn="b"/>
                      <a:r>
                        <a:rPr lang="fa-IR" sz="1000" b="0" i="0" u="none" strike="noStrike" dirty="0">
                          <a:solidFill>
                            <a:srgbClr val="000000"/>
                          </a:solidFill>
                          <a:latin typeface="B Homa"/>
                          <a:cs typeface="B Compset" pitchFamily="2" charset="-78"/>
                        </a:rPr>
                        <a:t>ایجاد پویایی و تحرک بعدی با آمیختن فضاهای جدید و قدیم شهری و باززنده سازی بافت کهن از این طریق</a:t>
                      </a:r>
                    </a:p>
                  </a:txBody>
                  <a:tcPr marL="2453" marR="2453" marT="2453"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chemeClr val="bg2">
                        <a:lumMod val="40000"/>
                        <a:lumOff val="60000"/>
                      </a:schemeClr>
                    </a:solidFill>
                  </a:tcPr>
                </a:tc>
                <a:tc>
                  <a:txBody>
                    <a:bodyPr/>
                    <a:lstStyle/>
                    <a:p>
                      <a:pPr algn="ctr" rtl="1" fontAlgn="b"/>
                      <a:r>
                        <a:rPr lang="fa-IR" sz="1000" b="0" i="0" u="none" strike="noStrike">
                          <a:solidFill>
                            <a:srgbClr val="000000"/>
                          </a:solidFill>
                          <a:latin typeface="B Homa"/>
                          <a:cs typeface="B Compset" pitchFamily="2" charset="-78"/>
                        </a:rPr>
                        <a:t>ایجاد کاربری های غالب فرهنگی ، تجاری و سیاحتی در محدوده طرح</a:t>
                      </a:r>
                    </a:p>
                  </a:txBody>
                  <a:tcPr marL="2453" marR="2453" marT="2453"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chemeClr val="bg2">
                        <a:lumMod val="60000"/>
                        <a:lumOff val="40000"/>
                      </a:schemeClr>
                    </a:solidFill>
                  </a:tcPr>
                </a:tc>
                <a:extLst>
                  <a:ext uri="{0D108BD9-81ED-4DB2-BD59-A6C34878D82A}">
                    <a16:rowId xmlns="" xmlns:a16="http://schemas.microsoft.com/office/drawing/2014/main" val="10006"/>
                  </a:ext>
                </a:extLst>
              </a:tr>
              <a:tr h="625903">
                <a:tc vMerge="1">
                  <a:txBody>
                    <a:bodyPr/>
                    <a:lstStyle/>
                    <a:p>
                      <a:endParaRPr lang="en-US"/>
                    </a:p>
                  </a:txBody>
                  <a:tcPr/>
                </a:tc>
                <a:tc>
                  <a:txBody>
                    <a:bodyPr/>
                    <a:lstStyle/>
                    <a:p>
                      <a:pPr algn="ctr" rtl="1" fontAlgn="b"/>
                      <a:r>
                        <a:rPr lang="fa-IR" sz="1000" b="0" i="0" u="none" strike="noStrike" dirty="0">
                          <a:solidFill>
                            <a:srgbClr val="000000"/>
                          </a:solidFill>
                          <a:latin typeface="B Homa"/>
                          <a:cs typeface="B Compset" pitchFamily="2" charset="-78"/>
                        </a:rPr>
                        <a:t>حل تضاد مابین حفظ هویت و ایجاد تحول فضایی در بافت و توجه به این نکته که طراحی در بافت قدیم صرفا تقلید محض از بافت موجود نیست ، بلکه استحاله آن در بافتی نو می باشد که به آیندگان نشان میدهد که طراحی در مقطعی دیگر از تاریخ صورت گرفته است.</a:t>
                      </a:r>
                    </a:p>
                  </a:txBody>
                  <a:tcPr marL="2453" marR="2453" marT="2453"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chemeClr val="bg2">
                        <a:lumMod val="40000"/>
                        <a:lumOff val="60000"/>
                      </a:schemeClr>
                    </a:solidFill>
                  </a:tcPr>
                </a:tc>
                <a:tc>
                  <a:txBody>
                    <a:bodyPr/>
                    <a:lstStyle/>
                    <a:p>
                      <a:pPr algn="ctr" rtl="1" fontAlgn="ctr"/>
                      <a:r>
                        <a:rPr lang="fa-IR" sz="1000" b="0" i="0" u="none" strike="noStrike" dirty="0">
                          <a:solidFill>
                            <a:srgbClr val="000000"/>
                          </a:solidFill>
                          <a:latin typeface="B Homa"/>
                          <a:cs typeface="B Compset" pitchFamily="2" charset="-78"/>
                        </a:rPr>
                        <a:t>توجه به عناصر شاخص بافت و لزوم نمایان تر کردن آنها</a:t>
                      </a:r>
                    </a:p>
                  </a:txBody>
                  <a:tcPr marL="2453" marR="2453" marT="245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chemeClr val="bg2">
                        <a:lumMod val="60000"/>
                        <a:lumOff val="40000"/>
                      </a:schemeClr>
                    </a:solidFill>
                  </a:tcPr>
                </a:tc>
                <a:extLst>
                  <a:ext uri="{0D108BD9-81ED-4DB2-BD59-A6C34878D82A}">
                    <a16:rowId xmlns="" xmlns:a16="http://schemas.microsoft.com/office/drawing/2014/main" val="10007"/>
                  </a:ext>
                </a:extLst>
              </a:tr>
              <a:tr h="314310">
                <a:tc vMerge="1">
                  <a:txBody>
                    <a:bodyPr/>
                    <a:lstStyle/>
                    <a:p>
                      <a:endParaRPr lang="en-US"/>
                    </a:p>
                  </a:txBody>
                  <a:tcPr/>
                </a:tc>
                <a:tc>
                  <a:txBody>
                    <a:bodyPr/>
                    <a:lstStyle/>
                    <a:p>
                      <a:pPr algn="ctr" rtl="1" fontAlgn="b"/>
                      <a:r>
                        <a:rPr lang="fa-IR" sz="1000" b="0" i="0" u="none" strike="noStrike" dirty="0">
                          <a:solidFill>
                            <a:srgbClr val="000000"/>
                          </a:solidFill>
                          <a:latin typeface="B Homa"/>
                          <a:cs typeface="B Compset" pitchFamily="2" charset="-78"/>
                        </a:rPr>
                        <a:t>حفظ اصول کلی ناپیوستگی و متخلخل بودن بافت و هماهنگی دانه بندی آن با بافت موجود</a:t>
                      </a:r>
                    </a:p>
                  </a:txBody>
                  <a:tcPr marL="2453" marR="2453" marT="2453"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chemeClr val="bg2">
                        <a:lumMod val="40000"/>
                        <a:lumOff val="60000"/>
                      </a:schemeClr>
                    </a:solidFill>
                  </a:tcPr>
                </a:tc>
                <a:tc>
                  <a:txBody>
                    <a:bodyPr/>
                    <a:lstStyle/>
                    <a:p>
                      <a:pPr algn="ctr" rtl="0" fontAlgn="b"/>
                      <a:r>
                        <a:rPr lang="en-US" sz="1000" b="0" i="0" u="none" strike="noStrike" dirty="0">
                          <a:solidFill>
                            <a:srgbClr val="000000"/>
                          </a:solidFill>
                          <a:latin typeface="B Homa"/>
                          <a:cs typeface="B Compset" pitchFamily="2" charset="-78"/>
                        </a:rPr>
                        <a:t> </a:t>
                      </a:r>
                    </a:p>
                  </a:txBody>
                  <a:tcPr marL="2453" marR="2453" marT="2453"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chemeClr val="bg2">
                        <a:lumMod val="60000"/>
                        <a:lumOff val="40000"/>
                      </a:schemeClr>
                    </a:solidFill>
                  </a:tcPr>
                </a:tc>
                <a:extLst>
                  <a:ext uri="{0D108BD9-81ED-4DB2-BD59-A6C34878D82A}">
                    <a16:rowId xmlns="" xmlns:a16="http://schemas.microsoft.com/office/drawing/2014/main" val="10008"/>
                  </a:ext>
                </a:extLst>
              </a:tr>
              <a:tr h="1754315">
                <a:tc vMerge="1">
                  <a:txBody>
                    <a:bodyPr/>
                    <a:lstStyle/>
                    <a:p>
                      <a:endParaRPr lang="en-US"/>
                    </a:p>
                  </a:txBody>
                  <a:tcPr/>
                </a:tc>
                <a:tc>
                  <a:txBody>
                    <a:bodyPr/>
                    <a:lstStyle/>
                    <a:p>
                      <a:pPr algn="ctr" rtl="1" fontAlgn="ctr"/>
                      <a:r>
                        <a:rPr lang="fa-IR" sz="1000" b="0" i="0" u="none" strike="noStrike" dirty="0">
                          <a:solidFill>
                            <a:srgbClr val="000000"/>
                          </a:solidFill>
                          <a:latin typeface="B Homa"/>
                          <a:cs typeface="B Compset" pitchFamily="2" charset="-78"/>
                        </a:rPr>
                        <a:t> اتصال تعریف شده با عناصر مهم کالبدی طرح از طریق گشایش فضایی</a:t>
                      </a:r>
                    </a:p>
                  </a:txBody>
                  <a:tcPr marL="2453" marR="2453" marT="245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lumMod val="40000"/>
                        <a:lumOff val="60000"/>
                      </a:schemeClr>
                    </a:solidFill>
                  </a:tcPr>
                </a:tc>
                <a:tc>
                  <a:txBody>
                    <a:bodyPr/>
                    <a:lstStyle/>
                    <a:p>
                      <a:pPr algn="ctr" rtl="1" fontAlgn="t"/>
                      <a:r>
                        <a:rPr lang="fa-IR" sz="1000" b="0" i="0" u="none" strike="noStrike" dirty="0">
                          <a:solidFill>
                            <a:srgbClr val="000000"/>
                          </a:solidFill>
                          <a:latin typeface="B Homa"/>
                          <a:cs typeface="B Compset" pitchFamily="2" charset="-78"/>
                        </a:rPr>
                        <a:t>ارتباط با شاه چراغ از طریق ایجاد گشایش فضایی در دهانه مرکزی بازار شاه چراغ به عنوان نقطه ای برای تقرب فضایی با حیاط مرکزی و بقعه مطهر</a:t>
                      </a:r>
                      <a:br>
                        <a:rPr lang="fa-IR" sz="1000" b="0" i="0" u="none" strike="noStrike" dirty="0">
                          <a:solidFill>
                            <a:srgbClr val="000000"/>
                          </a:solidFill>
                          <a:latin typeface="B Homa"/>
                          <a:cs typeface="B Compset" pitchFamily="2" charset="-78"/>
                        </a:rPr>
                      </a:br>
                      <a:r>
                        <a:rPr lang="fa-IR" sz="1000" b="0" i="0" u="none" strike="noStrike" dirty="0">
                          <a:solidFill>
                            <a:srgbClr val="000000"/>
                          </a:solidFill>
                          <a:latin typeface="B Homa"/>
                          <a:cs typeface="B Compset" pitchFamily="2" charset="-78"/>
                        </a:rPr>
                        <a:t>ایجاد مرکز تجمع فعالیت های جمعی و مراسم مذهبی در حد فاصل مسجد مقیمیه ، مسجد طاهری ، منصوریه و ارتباط قوی این میدان مرکزی با مسجد عتیق و پیوند فضایی کالبدی مسجد عتیق و مجموعی از این طریق</a:t>
                      </a:r>
                      <a:br>
                        <a:rPr lang="fa-IR" sz="1000" b="0" i="0" u="none" strike="noStrike" dirty="0">
                          <a:solidFill>
                            <a:srgbClr val="000000"/>
                          </a:solidFill>
                          <a:latin typeface="B Homa"/>
                          <a:cs typeface="B Compset" pitchFamily="2" charset="-78"/>
                        </a:rPr>
                      </a:br>
                      <a:r>
                        <a:rPr lang="fa-IR" sz="1000" b="0" i="0" u="none" strike="noStrike" dirty="0">
                          <a:solidFill>
                            <a:srgbClr val="000000"/>
                          </a:solidFill>
                          <a:latin typeface="B Homa"/>
                          <a:cs typeface="B Compset" pitchFamily="2" charset="-78"/>
                        </a:rPr>
                        <a:t>ایجاد گشایش فضایی در حد فاصل مجموعه طرح با میدان آستانه و اتصالاین دو فضای عملکردی با یکدیگر</a:t>
                      </a:r>
                      <a:br>
                        <a:rPr lang="fa-IR" sz="1000" b="0" i="0" u="none" strike="noStrike" dirty="0">
                          <a:solidFill>
                            <a:srgbClr val="000000"/>
                          </a:solidFill>
                          <a:latin typeface="B Homa"/>
                          <a:cs typeface="B Compset" pitchFamily="2" charset="-78"/>
                        </a:rPr>
                      </a:br>
                      <a:r>
                        <a:rPr lang="fa-IR" sz="1000" b="0" i="0" u="none" strike="noStrike" dirty="0">
                          <a:solidFill>
                            <a:srgbClr val="000000"/>
                          </a:solidFill>
                          <a:latin typeface="B Homa"/>
                          <a:cs typeface="B Compset" pitchFamily="2" charset="-78"/>
                        </a:rPr>
                        <a:t>ایجاد پیوند منطقی بین بافت قدیم و جدید از طریق گشایش فضایی و احداث فضای سبز و ارتباط متقابل فی مابین</a:t>
                      </a:r>
                      <a:br>
                        <a:rPr lang="fa-IR" sz="1000" b="0" i="0" u="none" strike="noStrike" dirty="0">
                          <a:solidFill>
                            <a:srgbClr val="000000"/>
                          </a:solidFill>
                          <a:latin typeface="B Homa"/>
                          <a:cs typeface="B Compset" pitchFamily="2" charset="-78"/>
                        </a:rPr>
                      </a:br>
                      <a:r>
                        <a:rPr lang="fa-IR" sz="1000" b="0" i="0" u="none" strike="noStrike" dirty="0">
                          <a:solidFill>
                            <a:srgbClr val="000000"/>
                          </a:solidFill>
                          <a:latin typeface="B Homa"/>
                          <a:cs typeface="B Compset" pitchFamily="2" charset="-78"/>
                        </a:rPr>
                        <a:t>ایجاد گشایش فضایی در اتصال مجموعه طرح با خیابان احمدی </a:t>
                      </a:r>
                    </a:p>
                  </a:txBody>
                  <a:tcPr marL="2453" marR="2453" marT="2453"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lumMod val="60000"/>
                        <a:lumOff val="40000"/>
                      </a:schemeClr>
                    </a:solidFill>
                  </a:tcPr>
                </a:tc>
                <a:extLst>
                  <a:ext uri="{0D108BD9-81ED-4DB2-BD59-A6C34878D82A}">
                    <a16:rowId xmlns="" xmlns:a16="http://schemas.microsoft.com/office/drawing/2014/main" val="10009"/>
                  </a:ext>
                </a:extLst>
              </a:tr>
              <a:tr h="353306">
                <a:tc vMerge="1">
                  <a:txBody>
                    <a:bodyPr/>
                    <a:lstStyle/>
                    <a:p>
                      <a:endParaRPr lang="en-US"/>
                    </a:p>
                  </a:txBody>
                  <a:tcPr/>
                </a:tc>
                <a:tc>
                  <a:txBody>
                    <a:bodyPr/>
                    <a:lstStyle/>
                    <a:p>
                      <a:pPr algn="ctr" rtl="1" fontAlgn="b"/>
                      <a:r>
                        <a:rPr lang="fa-IR" sz="1000" b="0" i="0" u="none" strike="noStrike" dirty="0">
                          <a:solidFill>
                            <a:srgbClr val="000000"/>
                          </a:solidFill>
                          <a:latin typeface="B Homa"/>
                          <a:cs typeface="B Compset" pitchFamily="2" charset="-78"/>
                        </a:rPr>
                        <a:t/>
                      </a:r>
                      <a:br>
                        <a:rPr lang="fa-IR" sz="1000" b="0" i="0" u="none" strike="noStrike" dirty="0">
                          <a:solidFill>
                            <a:srgbClr val="000000"/>
                          </a:solidFill>
                          <a:latin typeface="B Homa"/>
                          <a:cs typeface="B Compset" pitchFamily="2" charset="-78"/>
                        </a:rPr>
                      </a:br>
                      <a:r>
                        <a:rPr lang="fa-IR" sz="1000" b="0" i="0" u="none" strike="noStrike" dirty="0">
                          <a:solidFill>
                            <a:srgbClr val="000000"/>
                          </a:solidFill>
                          <a:latin typeface="B Homa"/>
                          <a:cs typeface="B Compset" pitchFamily="2" charset="-78"/>
                        </a:rPr>
                        <a:t>ایجاد فضاهای شهری غنی و جذاب در سطوح فراشهری، ملی و فرا ملی</a:t>
                      </a:r>
                    </a:p>
                  </a:txBody>
                  <a:tcPr marL="2453" marR="2453" marT="2453"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lumMod val="40000"/>
                        <a:lumOff val="60000"/>
                      </a:schemeClr>
                    </a:solidFill>
                  </a:tcPr>
                </a:tc>
                <a:tc>
                  <a:txBody>
                    <a:bodyPr/>
                    <a:lstStyle/>
                    <a:p>
                      <a:pPr algn="ctr" rtl="1" fontAlgn="b"/>
                      <a:r>
                        <a:rPr lang="fa-IR" sz="1000" b="0" i="0" u="none" strike="noStrike" dirty="0">
                          <a:solidFill>
                            <a:srgbClr val="000000"/>
                          </a:solidFill>
                          <a:latin typeface="B Homa"/>
                          <a:cs typeface="B Compset" pitchFamily="2" charset="-78"/>
                        </a:rPr>
                        <a:t>بهره گیری از عنصر آب در طراحی مجموعه</a:t>
                      </a:r>
                      <a:br>
                        <a:rPr lang="fa-IR" sz="1000" b="0" i="0" u="none" strike="noStrike" dirty="0">
                          <a:solidFill>
                            <a:srgbClr val="000000"/>
                          </a:solidFill>
                          <a:latin typeface="B Homa"/>
                          <a:cs typeface="B Compset" pitchFamily="2" charset="-78"/>
                        </a:rPr>
                      </a:br>
                      <a:r>
                        <a:rPr lang="fa-IR" sz="1000" b="0" i="0" u="none" strike="noStrike" dirty="0">
                          <a:solidFill>
                            <a:srgbClr val="000000"/>
                          </a:solidFill>
                          <a:latin typeface="B Homa"/>
                          <a:cs typeface="B Compset" pitchFamily="2" charset="-78"/>
                        </a:rPr>
                        <a:t>بهره گیری از عناصر و فضاهای سبز در طراحی مجموعه</a:t>
                      </a:r>
                    </a:p>
                  </a:txBody>
                  <a:tcPr marL="2453" marR="2453" marT="2453"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lumMod val="60000"/>
                        <a:lumOff val="40000"/>
                      </a:schemeClr>
                    </a:solidFill>
                  </a:tcPr>
                </a:tc>
                <a:extLst>
                  <a:ext uri="{0D108BD9-81ED-4DB2-BD59-A6C34878D82A}">
                    <a16:rowId xmlns="" xmlns:a16="http://schemas.microsoft.com/office/drawing/2014/main" val="10010"/>
                  </a:ext>
                </a:extLst>
              </a:tr>
            </a:tbl>
          </a:graphicData>
        </a:graphic>
      </p:graphicFrame>
    </p:spTree>
    <p:extLst>
      <p:ext uri="{BB962C8B-B14F-4D97-AF65-F5344CB8AC3E}">
        <p14:creationId xmlns:p14="http://schemas.microsoft.com/office/powerpoint/2010/main" val="4005315188"/>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66"/>
          <p:cNvGrpSpPr/>
          <p:nvPr/>
        </p:nvGrpSpPr>
        <p:grpSpPr>
          <a:xfrm>
            <a:off x="0" y="263769"/>
            <a:ext cx="9144000" cy="6327790"/>
            <a:chOff x="0" y="0"/>
            <a:chExt cx="9144000" cy="6855106"/>
          </a:xfrm>
        </p:grpSpPr>
        <p:pic>
          <p:nvPicPr>
            <p:cNvPr id="3" name="Picture 2" descr="E:\baft farsoode\ax\pic\bird%20view.jpg"/>
            <p:cNvPicPr>
              <a:picLocks noChangeAspect="1" noChangeArrowheads="1"/>
            </p:cNvPicPr>
            <p:nvPr/>
          </p:nvPicPr>
          <p:blipFill>
            <a:blip r:embed="rId2">
              <a:clrChange>
                <a:clrFrom>
                  <a:srgbClr val="000000"/>
                </a:clrFrom>
                <a:clrTo>
                  <a:srgbClr val="000000">
                    <a:alpha val="0"/>
                  </a:srgbClr>
                </a:clrTo>
              </a:clrChange>
              <a:duotone>
                <a:schemeClr val="accent6">
                  <a:shade val="45000"/>
                  <a:satMod val="135000"/>
                </a:schemeClr>
                <a:prstClr val="white"/>
              </a:duotone>
              <a:lum bright="20000" contrast="-75000"/>
            </a:blip>
            <a:srcRect/>
            <a:stretch>
              <a:fillRect/>
            </a:stretch>
          </p:blipFill>
          <p:spPr bwMode="auto">
            <a:xfrm>
              <a:off x="0" y="2694698"/>
              <a:ext cx="9144000" cy="4160408"/>
            </a:xfrm>
            <a:prstGeom prst="rect">
              <a:avLst/>
            </a:prstGeom>
            <a:ln>
              <a:noFill/>
            </a:ln>
            <a:effectLst>
              <a:outerShdw blurRad="50800" dist="50800" dir="2700000" algn="tl" rotWithShape="0">
                <a:schemeClr val="tx1">
                  <a:alpha val="40000"/>
                </a:schemeClr>
              </a:outerShdw>
            </a:effectLst>
          </p:spPr>
        </p:pic>
        <p:grpSp>
          <p:nvGrpSpPr>
            <p:cNvPr id="4" name="Group 259"/>
            <p:cNvGrpSpPr/>
            <p:nvPr/>
          </p:nvGrpSpPr>
          <p:grpSpPr>
            <a:xfrm flipV="1">
              <a:off x="271048" y="857232"/>
              <a:ext cx="5944026" cy="4143404"/>
              <a:chOff x="-236" y="1676402"/>
              <a:chExt cx="5944026" cy="5181601"/>
            </a:xfrm>
          </p:grpSpPr>
          <p:sp>
            <p:nvSpPr>
              <p:cNvPr id="250" name="Rectangle 25"/>
              <p:cNvSpPr>
                <a:spLocks noChangeArrowheads="1"/>
              </p:cNvSpPr>
              <p:nvPr/>
            </p:nvSpPr>
            <p:spPr bwMode="auto">
              <a:xfrm>
                <a:off x="329988" y="4038602"/>
                <a:ext cx="165112" cy="2667001"/>
              </a:xfrm>
              <a:prstGeom prst="rect">
                <a:avLst/>
              </a:prstGeom>
              <a:gradFill rotWithShape="1">
                <a:gsLst>
                  <a:gs pos="0">
                    <a:schemeClr val="bg1">
                      <a:lumMod val="65000"/>
                    </a:schemeClr>
                  </a:gs>
                  <a:gs pos="100000">
                    <a:srgbClr val="FFFFCC"/>
                  </a:gs>
                </a:gsLst>
                <a:lin ang="5400000" scaled="1"/>
              </a:gradFill>
              <a:ln w="9525">
                <a:noFill/>
                <a:miter lim="800000"/>
                <a:headEnd/>
                <a:tailEnd/>
              </a:ln>
              <a:effectLst/>
            </p:spPr>
            <p:txBody>
              <a:bodyPr wrap="none" anchor="ctr"/>
              <a:lstStyle/>
              <a:p>
                <a:pPr>
                  <a:defRPr/>
                </a:pPr>
                <a:endParaRPr lang="fa-IR" sz="1662" kern="0">
                  <a:solidFill>
                    <a:sysClr val="windowText" lastClr="000000"/>
                  </a:solidFill>
                </a:endParaRPr>
              </a:p>
            </p:txBody>
          </p:sp>
          <p:sp>
            <p:nvSpPr>
              <p:cNvPr id="251" name="Rectangle 26"/>
              <p:cNvSpPr>
                <a:spLocks noChangeArrowheads="1"/>
              </p:cNvSpPr>
              <p:nvPr/>
            </p:nvSpPr>
            <p:spPr bwMode="auto">
              <a:xfrm>
                <a:off x="164876" y="6400803"/>
                <a:ext cx="3219681" cy="152400"/>
              </a:xfrm>
              <a:prstGeom prst="rect">
                <a:avLst/>
              </a:prstGeom>
              <a:gradFill rotWithShape="1">
                <a:gsLst>
                  <a:gs pos="0">
                    <a:srgbClr val="FFFFCC"/>
                  </a:gs>
                  <a:gs pos="100000">
                    <a:srgbClr val="FFFFCC">
                      <a:gamma/>
                      <a:shade val="46275"/>
                      <a:invGamma/>
                    </a:srgbClr>
                  </a:gs>
                </a:gsLst>
                <a:lin ang="0" scaled="1"/>
              </a:gradFill>
              <a:ln w="9525">
                <a:noFill/>
                <a:miter lim="800000"/>
                <a:headEnd/>
                <a:tailEnd/>
              </a:ln>
              <a:effectLst/>
            </p:spPr>
            <p:txBody>
              <a:bodyPr wrap="none" anchor="ctr"/>
              <a:lstStyle/>
              <a:p>
                <a:pPr>
                  <a:defRPr/>
                </a:pPr>
                <a:endParaRPr lang="fa-IR" sz="1662" kern="0">
                  <a:solidFill>
                    <a:sysClr val="windowText" lastClr="000000"/>
                  </a:solidFill>
                </a:endParaRPr>
              </a:p>
            </p:txBody>
          </p:sp>
          <p:sp>
            <p:nvSpPr>
              <p:cNvPr id="252" name="Rectangle 27"/>
              <p:cNvSpPr>
                <a:spLocks noChangeArrowheads="1"/>
              </p:cNvSpPr>
              <p:nvPr/>
            </p:nvSpPr>
            <p:spPr bwMode="auto">
              <a:xfrm>
                <a:off x="495100" y="5791203"/>
                <a:ext cx="82556" cy="609600"/>
              </a:xfrm>
              <a:prstGeom prst="rect">
                <a:avLst/>
              </a:prstGeom>
              <a:solidFill>
                <a:srgbClr val="CC9900"/>
              </a:solidFill>
              <a:ln w="9525">
                <a:noFill/>
                <a:miter lim="800000"/>
                <a:headEnd/>
                <a:tailEnd/>
              </a:ln>
              <a:effectLst/>
            </p:spPr>
            <p:txBody>
              <a:bodyPr wrap="none" anchor="ctr"/>
              <a:lstStyle/>
              <a:p>
                <a:pPr>
                  <a:defRPr/>
                </a:pPr>
                <a:endParaRPr lang="fa-IR" sz="1662" kern="0">
                  <a:solidFill>
                    <a:sysClr val="windowText" lastClr="000000"/>
                  </a:solidFill>
                </a:endParaRPr>
              </a:p>
            </p:txBody>
          </p:sp>
          <p:sp>
            <p:nvSpPr>
              <p:cNvPr id="253" name="Rectangle 28"/>
              <p:cNvSpPr>
                <a:spLocks noChangeArrowheads="1"/>
              </p:cNvSpPr>
              <p:nvPr/>
            </p:nvSpPr>
            <p:spPr bwMode="auto">
              <a:xfrm rot="5400000">
                <a:off x="828501" y="6073757"/>
                <a:ext cx="76200" cy="577891"/>
              </a:xfrm>
              <a:prstGeom prst="rect">
                <a:avLst/>
              </a:prstGeom>
              <a:solidFill>
                <a:srgbClr val="CC9900"/>
              </a:solidFill>
              <a:ln w="9525">
                <a:noFill/>
                <a:miter lim="800000"/>
                <a:headEnd/>
                <a:tailEnd/>
              </a:ln>
              <a:effectLst/>
            </p:spPr>
            <p:txBody>
              <a:bodyPr wrap="none" anchor="ctr"/>
              <a:lstStyle/>
              <a:p>
                <a:pPr>
                  <a:defRPr/>
                </a:pPr>
                <a:endParaRPr lang="fa-IR" sz="1662" kern="0">
                  <a:solidFill>
                    <a:sysClr val="windowText" lastClr="000000"/>
                  </a:solidFill>
                </a:endParaRPr>
              </a:p>
            </p:txBody>
          </p:sp>
          <p:sp>
            <p:nvSpPr>
              <p:cNvPr id="254" name="Line 29"/>
              <p:cNvSpPr>
                <a:spLocks noChangeShapeType="1"/>
              </p:cNvSpPr>
              <p:nvPr/>
            </p:nvSpPr>
            <p:spPr bwMode="auto">
              <a:xfrm>
                <a:off x="3384557" y="6477003"/>
                <a:ext cx="1568562" cy="0"/>
              </a:xfrm>
              <a:prstGeom prst="line">
                <a:avLst/>
              </a:prstGeom>
              <a:ln w="12700">
                <a:prstDash val="sysDot"/>
                <a:headEnd/>
                <a:tailEnd/>
              </a:ln>
            </p:spPr>
            <p:style>
              <a:lnRef idx="1">
                <a:schemeClr val="dk1"/>
              </a:lnRef>
              <a:fillRef idx="0">
                <a:schemeClr val="dk1"/>
              </a:fillRef>
              <a:effectRef idx="0">
                <a:schemeClr val="dk1"/>
              </a:effectRef>
              <a:fontRef idx="minor">
                <a:schemeClr val="tx1"/>
              </a:fontRef>
            </p:style>
            <p:txBody>
              <a:bodyPr/>
              <a:lstStyle/>
              <a:p>
                <a:pPr>
                  <a:defRPr/>
                </a:pPr>
                <a:endParaRPr lang="fa-IR" sz="1662" kern="0">
                  <a:solidFill>
                    <a:sysClr val="windowText" lastClr="000000"/>
                  </a:solidFill>
                </a:endParaRPr>
              </a:p>
            </p:txBody>
          </p:sp>
          <p:sp>
            <p:nvSpPr>
              <p:cNvPr id="255" name="Line 30"/>
              <p:cNvSpPr>
                <a:spLocks noChangeShapeType="1"/>
              </p:cNvSpPr>
              <p:nvPr/>
            </p:nvSpPr>
            <p:spPr bwMode="auto">
              <a:xfrm>
                <a:off x="3384557" y="6553203"/>
                <a:ext cx="2559233" cy="0"/>
              </a:xfrm>
              <a:prstGeom prst="line">
                <a:avLst/>
              </a:prstGeom>
              <a:ln w="19050">
                <a:prstDash val="sysDot"/>
                <a:headEnd/>
                <a:tailEnd/>
              </a:ln>
            </p:spPr>
            <p:style>
              <a:lnRef idx="1">
                <a:schemeClr val="accent1"/>
              </a:lnRef>
              <a:fillRef idx="0">
                <a:schemeClr val="accent1"/>
              </a:fillRef>
              <a:effectRef idx="0">
                <a:schemeClr val="accent1"/>
              </a:effectRef>
              <a:fontRef idx="minor">
                <a:schemeClr val="tx1"/>
              </a:fontRef>
            </p:style>
            <p:txBody>
              <a:bodyPr/>
              <a:lstStyle/>
              <a:p>
                <a:pPr>
                  <a:defRPr/>
                </a:pPr>
                <a:endParaRPr lang="fa-IR" sz="1662" kern="0">
                  <a:solidFill>
                    <a:sysClr val="windowText" lastClr="000000"/>
                  </a:solidFill>
                </a:endParaRPr>
              </a:p>
            </p:txBody>
          </p:sp>
          <p:sp>
            <p:nvSpPr>
              <p:cNvPr id="256" name="Line 32"/>
              <p:cNvSpPr>
                <a:spLocks noChangeShapeType="1"/>
              </p:cNvSpPr>
              <p:nvPr/>
            </p:nvSpPr>
            <p:spPr bwMode="auto">
              <a:xfrm flipH="1">
                <a:off x="-236" y="6477003"/>
                <a:ext cx="3384793" cy="0"/>
              </a:xfrm>
              <a:prstGeom prst="line">
                <a:avLst/>
              </a:prstGeom>
              <a:noFill/>
              <a:ln w="22225">
                <a:solidFill>
                  <a:srgbClr val="9383B3"/>
                </a:solidFill>
                <a:prstDash val="sysDot"/>
                <a:round/>
                <a:headEnd/>
                <a:tailEnd/>
              </a:ln>
              <a:effectLst/>
            </p:spPr>
            <p:txBody>
              <a:bodyPr/>
              <a:lstStyle/>
              <a:p>
                <a:pPr>
                  <a:defRPr/>
                </a:pPr>
                <a:endParaRPr lang="fa-IR" sz="1662" kern="0">
                  <a:solidFill>
                    <a:sysClr val="windowText" lastClr="000000"/>
                  </a:solidFill>
                </a:endParaRPr>
              </a:p>
            </p:txBody>
          </p:sp>
          <p:sp>
            <p:nvSpPr>
              <p:cNvPr id="257" name="Line 33"/>
              <p:cNvSpPr>
                <a:spLocks noChangeShapeType="1"/>
              </p:cNvSpPr>
              <p:nvPr/>
            </p:nvSpPr>
            <p:spPr bwMode="auto">
              <a:xfrm flipV="1">
                <a:off x="412544" y="4038602"/>
                <a:ext cx="0" cy="2819401"/>
              </a:xfrm>
              <a:prstGeom prst="line">
                <a:avLst/>
              </a:prstGeom>
              <a:noFill/>
              <a:ln w="22225">
                <a:solidFill>
                  <a:srgbClr val="9383B3"/>
                </a:solidFill>
                <a:prstDash val="sysDot"/>
                <a:round/>
                <a:headEnd/>
                <a:tailEnd/>
              </a:ln>
              <a:effectLst/>
            </p:spPr>
            <p:txBody>
              <a:bodyPr/>
              <a:lstStyle/>
              <a:p>
                <a:pPr>
                  <a:defRPr/>
                </a:pPr>
                <a:endParaRPr lang="fa-IR" sz="1662" kern="0">
                  <a:solidFill>
                    <a:sysClr val="windowText" lastClr="000000"/>
                  </a:solidFill>
                </a:endParaRPr>
              </a:p>
            </p:txBody>
          </p:sp>
          <p:sp>
            <p:nvSpPr>
              <p:cNvPr id="258" name="Line 34"/>
              <p:cNvSpPr>
                <a:spLocks noChangeShapeType="1"/>
              </p:cNvSpPr>
              <p:nvPr/>
            </p:nvSpPr>
            <p:spPr bwMode="auto">
              <a:xfrm flipV="1">
                <a:off x="412544" y="2362202"/>
                <a:ext cx="0" cy="1676400"/>
              </a:xfrm>
              <a:prstGeom prst="line">
                <a:avLst/>
              </a:prstGeom>
              <a:ln w="12700">
                <a:prstDash val="sysDot"/>
                <a:headEnd/>
                <a:tailEnd/>
              </a:ln>
            </p:spPr>
            <p:style>
              <a:lnRef idx="1">
                <a:schemeClr val="dk1"/>
              </a:lnRef>
              <a:fillRef idx="0">
                <a:schemeClr val="dk1"/>
              </a:fillRef>
              <a:effectRef idx="0">
                <a:schemeClr val="dk1"/>
              </a:effectRef>
              <a:fontRef idx="minor">
                <a:schemeClr val="tx1"/>
              </a:fontRef>
            </p:style>
            <p:txBody>
              <a:bodyPr/>
              <a:lstStyle/>
              <a:p>
                <a:pPr>
                  <a:defRPr/>
                </a:pPr>
                <a:endParaRPr lang="fa-IR" sz="1662" kern="0">
                  <a:solidFill>
                    <a:sysClr val="windowText" lastClr="000000"/>
                  </a:solidFill>
                </a:endParaRPr>
              </a:p>
            </p:txBody>
          </p:sp>
          <p:sp>
            <p:nvSpPr>
              <p:cNvPr id="259" name="Line 35"/>
              <p:cNvSpPr>
                <a:spLocks noChangeShapeType="1"/>
              </p:cNvSpPr>
              <p:nvPr/>
            </p:nvSpPr>
            <p:spPr bwMode="auto">
              <a:xfrm flipV="1">
                <a:off x="329988" y="1676402"/>
                <a:ext cx="0" cy="2362200"/>
              </a:xfrm>
              <a:prstGeom prst="line">
                <a:avLst/>
              </a:prstGeom>
              <a:ln w="19050">
                <a:prstDash val="sysDot"/>
                <a:headEnd/>
                <a:tailEnd/>
              </a:ln>
            </p:spPr>
            <p:style>
              <a:lnRef idx="1">
                <a:schemeClr val="accent1"/>
              </a:lnRef>
              <a:fillRef idx="0">
                <a:schemeClr val="accent1"/>
              </a:fillRef>
              <a:effectRef idx="0">
                <a:schemeClr val="accent1"/>
              </a:effectRef>
              <a:fontRef idx="minor">
                <a:schemeClr val="tx1"/>
              </a:fontRef>
            </p:style>
            <p:txBody>
              <a:bodyPr/>
              <a:lstStyle/>
              <a:p>
                <a:pPr>
                  <a:defRPr/>
                </a:pPr>
                <a:endParaRPr lang="fa-IR" sz="1662" kern="0">
                  <a:solidFill>
                    <a:sysClr val="windowText" lastClr="000000"/>
                  </a:solidFill>
                </a:endParaRPr>
              </a:p>
            </p:txBody>
          </p:sp>
        </p:grpSp>
        <p:grpSp>
          <p:nvGrpSpPr>
            <p:cNvPr id="5" name="Group 15"/>
            <p:cNvGrpSpPr/>
            <p:nvPr/>
          </p:nvGrpSpPr>
          <p:grpSpPr>
            <a:xfrm>
              <a:off x="67432" y="538679"/>
              <a:ext cx="5218950" cy="3318948"/>
              <a:chOff x="73051" y="538679"/>
              <a:chExt cx="5653862" cy="3318948"/>
            </a:xfrm>
          </p:grpSpPr>
          <p:sp>
            <p:nvSpPr>
              <p:cNvPr id="7" name="Rectangle 6"/>
              <p:cNvSpPr/>
              <p:nvPr/>
            </p:nvSpPr>
            <p:spPr>
              <a:xfrm>
                <a:off x="1824455" y="538679"/>
                <a:ext cx="3902458" cy="407750"/>
              </a:xfrm>
              <a:prstGeom prst="rect">
                <a:avLst/>
              </a:prstGeom>
            </p:spPr>
            <p:txBody>
              <a:bodyPr wrap="none">
                <a:spAutoFit/>
              </a:bodyPr>
              <a:lstStyle/>
              <a:p>
                <a:pPr>
                  <a:defRPr/>
                </a:pPr>
                <a:r>
                  <a:rPr lang="en-US" sz="1846" b="1" kern="0" dirty="0">
                    <a:ln w="10541" cmpd="sng">
                      <a:solidFill>
                        <a:srgbClr val="EAEAEA">
                          <a:shade val="88000"/>
                          <a:satMod val="110000"/>
                        </a:srgbClr>
                      </a:solidFill>
                      <a:prstDash val="solid"/>
                    </a:ln>
                    <a:gradFill>
                      <a:gsLst>
                        <a:gs pos="0">
                          <a:srgbClr val="EAEAEA">
                            <a:tint val="40000"/>
                            <a:satMod val="250000"/>
                          </a:srgbClr>
                        </a:gs>
                        <a:gs pos="9000">
                          <a:srgbClr val="EAEAEA">
                            <a:tint val="52000"/>
                            <a:satMod val="300000"/>
                          </a:srgbClr>
                        </a:gs>
                        <a:gs pos="50000">
                          <a:srgbClr val="EAEAEA">
                            <a:shade val="20000"/>
                            <a:satMod val="300000"/>
                          </a:srgbClr>
                        </a:gs>
                        <a:gs pos="79000">
                          <a:srgbClr val="EAEAEA">
                            <a:tint val="52000"/>
                            <a:satMod val="300000"/>
                          </a:srgbClr>
                        </a:gs>
                        <a:gs pos="100000">
                          <a:srgbClr val="EAEAEA">
                            <a:tint val="40000"/>
                            <a:satMod val="250000"/>
                          </a:srgbClr>
                        </a:gs>
                      </a:gsLst>
                      <a:lin ang="5400000"/>
                    </a:gradFill>
                    <a:latin typeface="BankGothic Lt BT" pitchFamily="34" charset="0"/>
                  </a:rPr>
                  <a:t>(</a:t>
                </a:r>
                <a:r>
                  <a:rPr lang="en-US" sz="1846" b="1" kern="0" dirty="0" err="1">
                    <a:ln w="10541" cmpd="sng">
                      <a:solidFill>
                        <a:srgbClr val="EAEAEA">
                          <a:shade val="88000"/>
                          <a:satMod val="110000"/>
                        </a:srgbClr>
                      </a:solidFill>
                      <a:prstDash val="solid"/>
                    </a:ln>
                    <a:gradFill>
                      <a:gsLst>
                        <a:gs pos="0">
                          <a:srgbClr val="EAEAEA">
                            <a:tint val="40000"/>
                            <a:satMod val="250000"/>
                          </a:srgbClr>
                        </a:gs>
                        <a:gs pos="9000">
                          <a:srgbClr val="EAEAEA">
                            <a:tint val="52000"/>
                            <a:satMod val="300000"/>
                          </a:srgbClr>
                        </a:gs>
                        <a:gs pos="50000">
                          <a:srgbClr val="EAEAEA">
                            <a:shade val="20000"/>
                            <a:satMod val="300000"/>
                          </a:srgbClr>
                        </a:gs>
                        <a:gs pos="79000">
                          <a:srgbClr val="EAEAEA">
                            <a:tint val="52000"/>
                            <a:satMod val="300000"/>
                          </a:srgbClr>
                        </a:gs>
                        <a:gs pos="100000">
                          <a:srgbClr val="EAEAEA">
                            <a:tint val="40000"/>
                            <a:satMod val="250000"/>
                          </a:srgbClr>
                        </a:gs>
                      </a:gsLst>
                      <a:lin ang="5400000"/>
                    </a:gradFill>
                    <a:latin typeface="BankGothic Lt BT" pitchFamily="34" charset="0"/>
                  </a:rPr>
                  <a:t>beinolharamein</a:t>
                </a:r>
                <a:r>
                  <a:rPr lang="en-US" sz="1846" b="1" kern="0" dirty="0">
                    <a:ln w="10541" cmpd="sng">
                      <a:solidFill>
                        <a:srgbClr val="EAEAEA">
                          <a:shade val="88000"/>
                          <a:satMod val="110000"/>
                        </a:srgbClr>
                      </a:solidFill>
                      <a:prstDash val="solid"/>
                    </a:ln>
                    <a:gradFill>
                      <a:gsLst>
                        <a:gs pos="0">
                          <a:srgbClr val="EAEAEA">
                            <a:tint val="40000"/>
                            <a:satMod val="250000"/>
                          </a:srgbClr>
                        </a:gs>
                        <a:gs pos="9000">
                          <a:srgbClr val="EAEAEA">
                            <a:tint val="52000"/>
                            <a:satMod val="300000"/>
                          </a:srgbClr>
                        </a:gs>
                        <a:gs pos="50000">
                          <a:srgbClr val="EAEAEA">
                            <a:shade val="20000"/>
                            <a:satMod val="300000"/>
                          </a:srgbClr>
                        </a:gs>
                        <a:gs pos="79000">
                          <a:srgbClr val="EAEAEA">
                            <a:tint val="52000"/>
                            <a:satMod val="300000"/>
                          </a:srgbClr>
                        </a:gs>
                        <a:gs pos="100000">
                          <a:srgbClr val="EAEAEA">
                            <a:tint val="40000"/>
                            <a:satMod val="250000"/>
                          </a:srgbClr>
                        </a:gs>
                      </a:gsLst>
                      <a:lin ang="5400000"/>
                    </a:gradFill>
                    <a:latin typeface="BankGothic Lt BT" pitchFamily="34" charset="0"/>
                  </a:rPr>
                  <a:t> of shiraz)</a:t>
                </a:r>
                <a:endParaRPr lang="fa-IR" sz="1846" b="1" kern="0" dirty="0">
                  <a:ln w="10541" cmpd="sng">
                    <a:solidFill>
                      <a:srgbClr val="EAEAEA">
                        <a:shade val="88000"/>
                        <a:satMod val="110000"/>
                      </a:srgbClr>
                    </a:solidFill>
                    <a:prstDash val="solid"/>
                  </a:ln>
                  <a:gradFill>
                    <a:gsLst>
                      <a:gs pos="0">
                        <a:srgbClr val="EAEAEA">
                          <a:tint val="40000"/>
                          <a:satMod val="250000"/>
                        </a:srgbClr>
                      </a:gs>
                      <a:gs pos="9000">
                        <a:srgbClr val="EAEAEA">
                          <a:tint val="52000"/>
                          <a:satMod val="300000"/>
                        </a:srgbClr>
                      </a:gs>
                      <a:gs pos="50000">
                        <a:srgbClr val="EAEAEA">
                          <a:shade val="20000"/>
                          <a:satMod val="300000"/>
                        </a:srgbClr>
                      </a:gs>
                      <a:gs pos="79000">
                        <a:srgbClr val="EAEAEA">
                          <a:tint val="52000"/>
                          <a:satMod val="300000"/>
                        </a:srgbClr>
                      </a:gs>
                      <a:gs pos="100000">
                        <a:srgbClr val="EAEAEA">
                          <a:tint val="40000"/>
                          <a:satMod val="250000"/>
                        </a:srgbClr>
                      </a:gs>
                    </a:gsLst>
                    <a:lin ang="5400000"/>
                  </a:gradFill>
                  <a:latin typeface="BankGothic Lt BT" pitchFamily="34" charset="0"/>
                </a:endParaRPr>
              </a:p>
            </p:txBody>
          </p:sp>
          <p:sp>
            <p:nvSpPr>
              <p:cNvPr id="8" name="Rectangle 7"/>
              <p:cNvSpPr/>
              <p:nvPr/>
            </p:nvSpPr>
            <p:spPr>
              <a:xfrm rot="16200000">
                <a:off x="-1131431" y="2276027"/>
                <a:ext cx="2786082" cy="377118"/>
              </a:xfrm>
              <a:prstGeom prst="rect">
                <a:avLst/>
              </a:prstGeom>
            </p:spPr>
            <p:txBody>
              <a:bodyPr wrap="square">
                <a:spAutoFit/>
                <a:scene3d>
                  <a:camera prst="orthographicFront"/>
                  <a:lightRig rig="glow" dir="tl">
                    <a:rot lat="0" lon="0" rev="5400000"/>
                  </a:lightRig>
                </a:scene3d>
                <a:sp3d contourW="12700">
                  <a:bevelT w="25400" h="25400"/>
                  <a:contourClr>
                    <a:schemeClr val="accent6">
                      <a:shade val="73000"/>
                    </a:schemeClr>
                  </a:contourClr>
                </a:sp3d>
              </a:bodyPr>
              <a:lstStyle/>
              <a:p>
                <a:pPr algn="ctr"/>
                <a:r>
                  <a:rPr lang="fa-IR" sz="1662" b="1" dirty="0">
                    <a:ln w="11430"/>
                    <a:gradFill>
                      <a:gsLst>
                        <a:gs pos="0">
                          <a:srgbClr val="555555">
                            <a:tint val="90000"/>
                            <a:satMod val="120000"/>
                          </a:srgbClr>
                        </a:gs>
                        <a:gs pos="25000">
                          <a:srgbClr val="555555">
                            <a:tint val="93000"/>
                            <a:satMod val="120000"/>
                          </a:srgbClr>
                        </a:gs>
                        <a:gs pos="50000">
                          <a:srgbClr val="555555">
                            <a:shade val="89000"/>
                            <a:satMod val="110000"/>
                          </a:srgbClr>
                        </a:gs>
                        <a:gs pos="75000">
                          <a:srgbClr val="555555">
                            <a:tint val="93000"/>
                            <a:satMod val="120000"/>
                          </a:srgbClr>
                        </a:gs>
                        <a:gs pos="100000">
                          <a:srgbClr val="555555">
                            <a:tint val="90000"/>
                            <a:satMod val="120000"/>
                          </a:srgbClr>
                        </a:gs>
                      </a:gsLst>
                      <a:lin ang="5400000"/>
                    </a:gradFill>
                    <a:effectLst>
                      <a:outerShdw blurRad="80000" dist="40000" dir="5040000" algn="tl">
                        <a:srgbClr val="000000">
                          <a:alpha val="30000"/>
                        </a:srgbClr>
                      </a:outerShdw>
                    </a:effectLst>
                    <a:cs typeface="B Kamran" pitchFamily="2" charset="-78"/>
                  </a:rPr>
                  <a:t>بین الحرمین شیراز</a:t>
                </a:r>
              </a:p>
            </p:txBody>
          </p:sp>
        </p:grpSp>
        <p:pic>
          <p:nvPicPr>
            <p:cNvPr id="235" name="Picture 6" descr="شاهچراغ؛ شیراز؛ عکس از آنوبانینی">
              <a:hlinkClick r:id="rId3"/>
            </p:cNvPr>
            <p:cNvPicPr>
              <a:picLocks noChangeAspect="1" noChangeArrowheads="1"/>
            </p:cNvPicPr>
            <p:nvPr/>
          </p:nvPicPr>
          <p:blipFill>
            <a:blip r:embed="rId4">
              <a:clrChange>
                <a:clrFrom>
                  <a:srgbClr val="03030F"/>
                </a:clrFrom>
                <a:clrTo>
                  <a:srgbClr val="03030F">
                    <a:alpha val="0"/>
                  </a:srgbClr>
                </a:clrTo>
              </a:clrChange>
            </a:blip>
            <a:srcRect/>
            <a:stretch>
              <a:fillRect/>
            </a:stretch>
          </p:blipFill>
          <p:spPr bwMode="auto">
            <a:xfrm>
              <a:off x="7212343" y="285728"/>
              <a:ext cx="1931657" cy="1191187"/>
            </a:xfrm>
            <a:prstGeom prst="rect">
              <a:avLst/>
            </a:prstGeom>
            <a:ln>
              <a:noFill/>
            </a:ln>
            <a:effectLst>
              <a:outerShdw blurRad="50800" dist="38100" dir="2700000" algn="tl" rotWithShape="0">
                <a:prstClr val="black">
                  <a:alpha val="40000"/>
                </a:prstClr>
              </a:outerShdw>
              <a:softEdge rad="63500"/>
            </a:effectLst>
          </p:spPr>
        </p:pic>
        <p:pic>
          <p:nvPicPr>
            <p:cNvPr id="1028" name="Picture 4" descr="E:\baft farsoode\ax\pic\shahchw.jpg"/>
            <p:cNvPicPr>
              <a:picLocks noChangeAspect="1" noChangeArrowheads="1"/>
            </p:cNvPicPr>
            <p:nvPr/>
          </p:nvPicPr>
          <p:blipFill>
            <a:blip r:embed="rId5" cstate="screen">
              <a:clrChange>
                <a:clrFrom>
                  <a:srgbClr val="BEE2FA"/>
                </a:clrFrom>
                <a:clrTo>
                  <a:srgbClr val="BEE2FA">
                    <a:alpha val="0"/>
                  </a:srgbClr>
                </a:clrTo>
              </a:clrChange>
              <a:extLst>
                <a:ext uri="{28A0092B-C50C-407E-A947-70E740481C1C}">
                  <a14:useLocalDpi xmlns:a14="http://schemas.microsoft.com/office/drawing/2010/main"/>
                </a:ext>
              </a:extLst>
            </a:blip>
            <a:srcRect/>
            <a:stretch>
              <a:fillRect/>
            </a:stretch>
          </p:blipFill>
          <p:spPr bwMode="auto">
            <a:xfrm>
              <a:off x="0" y="0"/>
              <a:ext cx="1813436" cy="1464431"/>
            </a:xfrm>
            <a:prstGeom prst="rect">
              <a:avLst/>
            </a:prstGeom>
            <a:ln>
              <a:noFill/>
            </a:ln>
            <a:effectLst>
              <a:outerShdw blurRad="50800" dist="38100" dir="2700000" algn="tl" rotWithShape="0">
                <a:prstClr val="black">
                  <a:alpha val="40000"/>
                </a:prstClr>
              </a:outerShdw>
              <a:softEdge rad="63500"/>
            </a:effectLst>
          </p:spPr>
        </p:pic>
        <p:cxnSp>
          <p:nvCxnSpPr>
            <p:cNvPr id="263" name="Straight Connector 262"/>
            <p:cNvCxnSpPr/>
            <p:nvPr/>
          </p:nvCxnSpPr>
          <p:spPr bwMode="auto">
            <a:xfrm rot="5400000">
              <a:off x="-1535949" y="4179099"/>
              <a:ext cx="4071966" cy="1588"/>
            </a:xfrm>
            <a:prstGeom prst="line">
              <a:avLst/>
            </a:prstGeom>
            <a:ln cmpd="dbl">
              <a:solidFill>
                <a:srgbClr val="D1D1D1"/>
              </a:solidFill>
              <a:prstDash val="solid"/>
              <a:headEnd type="none" w="sm" len="sm"/>
              <a:tailEnd type="none" w="sm" len="sm"/>
            </a:ln>
          </p:spPr>
          <p:style>
            <a:lnRef idx="3">
              <a:schemeClr val="accent1"/>
            </a:lnRef>
            <a:fillRef idx="0">
              <a:schemeClr val="accent1"/>
            </a:fillRef>
            <a:effectRef idx="2">
              <a:schemeClr val="accent1"/>
            </a:effectRef>
            <a:fontRef idx="minor">
              <a:schemeClr val="tx1"/>
            </a:fontRef>
          </p:style>
        </p:cxnSp>
      </p:grpSp>
      <p:sp>
        <p:nvSpPr>
          <p:cNvPr id="25" name="Rectangle 24"/>
          <p:cNvSpPr/>
          <p:nvPr/>
        </p:nvSpPr>
        <p:spPr bwMode="auto">
          <a:xfrm>
            <a:off x="912177" y="1648545"/>
            <a:ext cx="8143932" cy="4154394"/>
          </a:xfrm>
          <a:prstGeom prst="rect">
            <a:avLst/>
          </a:prstGeom>
          <a:solidFill>
            <a:schemeClr val="accent1">
              <a:alpha val="70000"/>
            </a:schemeClr>
          </a:solidFill>
          <a:ln w="12700" cap="sq" cmpd="sng" algn="ctr">
            <a:noFill/>
            <a:prstDash val="solid"/>
            <a:round/>
            <a:headEnd type="none" w="sm" len="sm"/>
            <a:tailEnd type="none" w="sm" len="sm"/>
          </a:ln>
          <a:effectLst>
            <a:softEdge rad="635000"/>
          </a:effectLst>
        </p:spPr>
        <p:txBody>
          <a:bodyPr vert="horz" wrap="square" lIns="84406" tIns="42203" rIns="84406" bIns="42203" numCol="1" rtlCol="1" anchor="t" anchorCtr="0" compatLnSpc="1">
            <a:prstTxWarp prst="textNoShape">
              <a:avLst/>
            </a:prstTxWarp>
          </a:bodyPr>
          <a:lstStyle/>
          <a:p>
            <a:pPr algn="l" rtl="0" fontAlgn="base">
              <a:spcBef>
                <a:spcPct val="0"/>
              </a:spcBef>
              <a:spcAft>
                <a:spcPct val="0"/>
              </a:spcAft>
            </a:pPr>
            <a:endParaRPr kumimoji="1" lang="fa-IR" sz="2215">
              <a:solidFill>
                <a:srgbClr val="000000"/>
              </a:solidFill>
              <a:latin typeface="Times New Roman" pitchFamily="18" charset="0"/>
            </a:endParaRPr>
          </a:p>
        </p:txBody>
      </p:sp>
      <p:sp>
        <p:nvSpPr>
          <p:cNvPr id="266" name="Rectangle 265"/>
          <p:cNvSpPr/>
          <p:nvPr/>
        </p:nvSpPr>
        <p:spPr bwMode="auto">
          <a:xfrm>
            <a:off x="785786" y="1780431"/>
            <a:ext cx="8143932" cy="1318855"/>
          </a:xfrm>
          <a:prstGeom prst="rect">
            <a:avLst/>
          </a:prstGeom>
          <a:solidFill>
            <a:schemeClr val="accent1">
              <a:alpha val="70000"/>
            </a:schemeClr>
          </a:solidFill>
          <a:ln w="12700" cap="sq" cmpd="sng" algn="ctr">
            <a:noFill/>
            <a:prstDash val="solid"/>
            <a:round/>
            <a:headEnd type="none" w="sm" len="sm"/>
            <a:tailEnd type="none" w="sm" len="sm"/>
          </a:ln>
          <a:effectLst>
            <a:softEdge rad="635000"/>
          </a:effectLst>
        </p:spPr>
        <p:txBody>
          <a:bodyPr vert="horz" wrap="square" lIns="84406" tIns="42203" rIns="84406" bIns="42203" numCol="1" rtlCol="1" anchor="t" anchorCtr="0" compatLnSpc="1">
            <a:prstTxWarp prst="textNoShape">
              <a:avLst/>
            </a:prstTxWarp>
          </a:bodyPr>
          <a:lstStyle/>
          <a:p>
            <a:pPr algn="l" rtl="0" fontAlgn="base">
              <a:spcBef>
                <a:spcPct val="0"/>
              </a:spcBef>
              <a:spcAft>
                <a:spcPct val="0"/>
              </a:spcAft>
            </a:pPr>
            <a:endParaRPr kumimoji="1" lang="fa-IR" sz="2215">
              <a:solidFill>
                <a:srgbClr val="000000"/>
              </a:solidFill>
              <a:latin typeface="Times New Roman" pitchFamily="18" charset="0"/>
            </a:endParaRPr>
          </a:p>
        </p:txBody>
      </p:sp>
      <p:graphicFrame>
        <p:nvGraphicFramePr>
          <p:cNvPr id="27" name="Table 26"/>
          <p:cNvGraphicFramePr>
            <a:graphicFrameLocks noGrp="1"/>
          </p:cNvGraphicFramePr>
          <p:nvPr/>
        </p:nvGraphicFramePr>
        <p:xfrm>
          <a:off x="1" y="263768"/>
          <a:ext cx="9143999" cy="6328489"/>
        </p:xfrm>
        <a:graphic>
          <a:graphicData uri="http://schemas.openxmlformats.org/drawingml/2006/table">
            <a:tbl>
              <a:tblPr rtl="1"/>
              <a:tblGrid>
                <a:gridCol w="1547446">
                  <a:extLst>
                    <a:ext uri="{9D8B030D-6E8A-4147-A177-3AD203B41FA5}">
                      <a16:colId xmlns="" xmlns:a16="http://schemas.microsoft.com/office/drawing/2014/main" val="20000"/>
                    </a:ext>
                  </a:extLst>
                </a:gridCol>
                <a:gridCol w="4372568">
                  <a:extLst>
                    <a:ext uri="{9D8B030D-6E8A-4147-A177-3AD203B41FA5}">
                      <a16:colId xmlns="" xmlns:a16="http://schemas.microsoft.com/office/drawing/2014/main" val="20001"/>
                    </a:ext>
                  </a:extLst>
                </a:gridCol>
                <a:gridCol w="3223985">
                  <a:extLst>
                    <a:ext uri="{9D8B030D-6E8A-4147-A177-3AD203B41FA5}">
                      <a16:colId xmlns="" xmlns:a16="http://schemas.microsoft.com/office/drawing/2014/main" val="20002"/>
                    </a:ext>
                  </a:extLst>
                </a:gridCol>
              </a:tblGrid>
              <a:tr h="384526">
                <a:tc>
                  <a:txBody>
                    <a:bodyPr/>
                    <a:lstStyle/>
                    <a:p>
                      <a:pPr algn="ctr" rtl="1" fontAlgn="ctr"/>
                      <a:r>
                        <a:rPr lang="fa-IR" sz="1300" b="1" i="0" u="none" strike="noStrike" dirty="0">
                          <a:solidFill>
                            <a:schemeClr val="bg1"/>
                          </a:solidFill>
                          <a:latin typeface="B Homa"/>
                          <a:cs typeface="B Bardiya" pitchFamily="2" charset="-78"/>
                        </a:rPr>
                        <a:t>اهداف کلان</a:t>
                      </a:r>
                    </a:p>
                  </a:txBody>
                  <a:tcPr marL="2453" marR="2453" marT="245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lumMod val="85000"/>
                        <a:lumOff val="15000"/>
                      </a:schemeClr>
                    </a:solidFill>
                  </a:tcPr>
                </a:tc>
                <a:tc>
                  <a:txBody>
                    <a:bodyPr/>
                    <a:lstStyle/>
                    <a:p>
                      <a:pPr algn="ctr" rtl="1" fontAlgn="ctr"/>
                      <a:r>
                        <a:rPr lang="fa-IR" sz="1300" b="1" i="0" u="none" strike="noStrike" dirty="0">
                          <a:solidFill>
                            <a:schemeClr val="bg1"/>
                          </a:solidFill>
                          <a:latin typeface="B Homa"/>
                          <a:cs typeface="B Bardiya" pitchFamily="2" charset="-78"/>
                        </a:rPr>
                        <a:t>اهداف خرد</a:t>
                      </a:r>
                    </a:p>
                  </a:txBody>
                  <a:tcPr marL="2453" marR="2453" marT="245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lumMod val="85000"/>
                        <a:lumOff val="15000"/>
                      </a:schemeClr>
                    </a:solidFill>
                  </a:tcPr>
                </a:tc>
                <a:tc>
                  <a:txBody>
                    <a:bodyPr/>
                    <a:lstStyle/>
                    <a:p>
                      <a:pPr algn="ctr" rtl="1" fontAlgn="ctr"/>
                      <a:r>
                        <a:rPr lang="fa-IR" sz="1300" b="1" i="0" u="none" strike="noStrike" dirty="0">
                          <a:solidFill>
                            <a:schemeClr val="bg1"/>
                          </a:solidFill>
                          <a:latin typeface="B Homa"/>
                          <a:cs typeface="B Bardiya" pitchFamily="2" charset="-78"/>
                        </a:rPr>
                        <a:t>سیاست</a:t>
                      </a:r>
                    </a:p>
                  </a:txBody>
                  <a:tcPr marL="2453" marR="2453" marT="245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lumMod val="85000"/>
                        <a:lumOff val="15000"/>
                      </a:schemeClr>
                    </a:solidFill>
                  </a:tcPr>
                </a:tc>
                <a:extLst>
                  <a:ext uri="{0D108BD9-81ED-4DB2-BD59-A6C34878D82A}">
                    <a16:rowId xmlns="" xmlns:a16="http://schemas.microsoft.com/office/drawing/2014/main" val="10000"/>
                  </a:ext>
                </a:extLst>
              </a:tr>
              <a:tr h="1553258">
                <a:tc rowSpan="10">
                  <a:txBody>
                    <a:bodyPr/>
                    <a:lstStyle/>
                    <a:p>
                      <a:pPr algn="ctr" rtl="1" fontAlgn="ctr">
                        <a:lnSpc>
                          <a:spcPct val="200000"/>
                        </a:lnSpc>
                      </a:pPr>
                      <a:r>
                        <a:rPr lang="fa-IR" sz="1000" b="0" i="0" u="none" strike="noStrike" dirty="0">
                          <a:solidFill>
                            <a:srgbClr val="000000"/>
                          </a:solidFill>
                          <a:latin typeface="B Homa"/>
                          <a:cs typeface="B Bardiya" pitchFamily="2" charset="-78"/>
                        </a:rPr>
                        <a:t>احیای بافت قدیم شیراز به بهترین شیوه، استفاده از بهترین نوع مصالح و بالاترین کیفیت ها و نیز افزایش کیفیت و ارتقای بنیه اقتصادی و سطح فرهنگی بافت فرسوده از اهداف اجرای این پروژه است</a:t>
                      </a:r>
                      <a:r>
                        <a:rPr lang="fa-IR" sz="900" b="0" i="0" u="none" strike="noStrike" dirty="0">
                          <a:solidFill>
                            <a:srgbClr val="000000"/>
                          </a:solidFill>
                          <a:latin typeface="B Homa"/>
                          <a:cs typeface="B Bardiya" pitchFamily="2" charset="-78"/>
                        </a:rPr>
                        <a:t>.</a:t>
                      </a:r>
                    </a:p>
                  </a:txBody>
                  <a:tcPr marL="2453" marR="2453" marT="245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lumMod val="50000"/>
                        <a:lumOff val="50000"/>
                      </a:schemeClr>
                    </a:solidFill>
                  </a:tcPr>
                </a:tc>
                <a:tc>
                  <a:txBody>
                    <a:bodyPr/>
                    <a:lstStyle/>
                    <a:p>
                      <a:pPr algn="ctr" rtl="1" fontAlgn="ctr"/>
                      <a:r>
                        <a:rPr lang="fa-IR" sz="1000" b="1" i="0" u="none" strike="noStrike" kern="1200" dirty="0">
                          <a:solidFill>
                            <a:srgbClr val="C00000"/>
                          </a:solidFill>
                          <a:latin typeface="B Homa"/>
                          <a:ea typeface="+mn-ea"/>
                          <a:cs typeface="B Compset" pitchFamily="2" charset="-78"/>
                        </a:rPr>
                        <a:t>توجه به ارزش های فرهنگی و ابنیه تاریخی و مذهبی شیراز</a:t>
                      </a:r>
                      <a:r>
                        <a:rPr lang="fa-IR" sz="1000" b="0" i="0" u="none" strike="noStrike" dirty="0">
                          <a:solidFill>
                            <a:srgbClr val="000000"/>
                          </a:solidFill>
                          <a:latin typeface="B Homa"/>
                          <a:cs typeface="B Compset" pitchFamily="2" charset="-78"/>
                        </a:rPr>
                        <a:t/>
                      </a:r>
                      <a:br>
                        <a:rPr lang="fa-IR" sz="1000" b="0" i="0" u="none" strike="noStrike" dirty="0">
                          <a:solidFill>
                            <a:srgbClr val="000000"/>
                          </a:solidFill>
                          <a:latin typeface="B Homa"/>
                          <a:cs typeface="B Compset" pitchFamily="2" charset="-78"/>
                        </a:rPr>
                      </a:br>
                      <a:r>
                        <a:rPr lang="fa-IR" sz="1000" b="0" i="0" u="none" strike="noStrike" dirty="0">
                          <a:solidFill>
                            <a:srgbClr val="000000"/>
                          </a:solidFill>
                          <a:latin typeface="B Homa"/>
                          <a:cs typeface="B Compset" pitchFamily="2" charset="-78"/>
                        </a:rPr>
                        <a:t>توسعه خدمات برتر شهری در بافت فرسوده و احیای آن از این طریق</a:t>
                      </a:r>
                      <a:br>
                        <a:rPr lang="fa-IR" sz="1000" b="0" i="0" u="none" strike="noStrike" dirty="0">
                          <a:solidFill>
                            <a:srgbClr val="000000"/>
                          </a:solidFill>
                          <a:latin typeface="B Homa"/>
                          <a:cs typeface="B Compset" pitchFamily="2" charset="-78"/>
                        </a:rPr>
                      </a:br>
                      <a:r>
                        <a:rPr lang="fa-IR" sz="1000" b="0" i="0" u="none" strike="noStrike" dirty="0">
                          <a:solidFill>
                            <a:srgbClr val="000000"/>
                          </a:solidFill>
                          <a:latin typeface="B Homa"/>
                          <a:cs typeface="B Compset" pitchFamily="2" charset="-78"/>
                        </a:rPr>
                        <a:t>ایجاد جاذبه افرونتر سیاحتی شهر شیراز در راستای توسعه اقتصادی و </a:t>
                      </a:r>
                      <a:r>
                        <a:rPr lang="fa-IR" sz="1000" b="0" i="0" u="none" strike="noStrike" dirty="0">
                          <a:solidFill>
                            <a:schemeClr val="tx1"/>
                          </a:solidFill>
                          <a:latin typeface="B Homa"/>
                          <a:cs typeface="B Compset" pitchFamily="2" charset="-78"/>
                        </a:rPr>
                        <a:t>اجتماعی شهر</a:t>
                      </a:r>
                      <a:br>
                        <a:rPr lang="fa-IR" sz="1000" b="0" i="0" u="none" strike="noStrike" dirty="0">
                          <a:solidFill>
                            <a:schemeClr val="tx1"/>
                          </a:solidFill>
                          <a:latin typeface="B Homa"/>
                          <a:cs typeface="B Compset" pitchFamily="2" charset="-78"/>
                        </a:rPr>
                      </a:br>
                      <a:r>
                        <a:rPr lang="fa-IR" sz="1000" b="0" i="0" u="none" strike="noStrike" dirty="0">
                          <a:solidFill>
                            <a:schemeClr val="tx1"/>
                          </a:solidFill>
                          <a:latin typeface="B Homa"/>
                          <a:cs typeface="B Compset" pitchFamily="2" charset="-78"/>
                        </a:rPr>
                        <a:t>اشتغالزایی و ایجاد فرصت های شغلی جدید</a:t>
                      </a:r>
                      <a:br>
                        <a:rPr lang="fa-IR" sz="1000" b="0" i="0" u="none" strike="noStrike" dirty="0">
                          <a:solidFill>
                            <a:schemeClr val="tx1"/>
                          </a:solidFill>
                          <a:latin typeface="B Homa"/>
                          <a:cs typeface="B Compset" pitchFamily="2" charset="-78"/>
                        </a:rPr>
                      </a:br>
                      <a:r>
                        <a:rPr lang="fa-IR" sz="1000" b="0" i="0" u="none" strike="noStrike" dirty="0">
                          <a:solidFill>
                            <a:schemeClr val="tx1"/>
                          </a:solidFill>
                          <a:latin typeface="B Homa"/>
                          <a:cs typeface="B Compset" pitchFamily="2" charset="-78"/>
                        </a:rPr>
                        <a:t>افزایش بالندگی و </a:t>
                      </a:r>
                      <a:r>
                        <a:rPr lang="fa-IR" sz="1000" b="0" i="0" u="sng" strike="noStrike" dirty="0">
                          <a:solidFill>
                            <a:schemeClr val="tx1"/>
                          </a:solidFill>
                          <a:latin typeface="B Homa"/>
                          <a:cs typeface="B Compset" pitchFamily="2" charset="-78"/>
                        </a:rPr>
                        <a:t>پویایی اجتماعی </a:t>
                      </a:r>
                      <a:r>
                        <a:rPr lang="fa-IR" sz="1000" b="0" i="0" u="none" strike="noStrike" dirty="0">
                          <a:solidFill>
                            <a:schemeClr val="tx1"/>
                          </a:solidFill>
                          <a:latin typeface="B Homa"/>
                          <a:cs typeface="B Compset" pitchFamily="2" charset="-78"/>
                        </a:rPr>
                        <a:t>در بافت فرسوده</a:t>
                      </a:r>
                      <a:br>
                        <a:rPr lang="fa-IR" sz="1000" b="0" i="0" u="none" strike="noStrike" dirty="0">
                          <a:solidFill>
                            <a:schemeClr val="tx1"/>
                          </a:solidFill>
                          <a:latin typeface="B Homa"/>
                          <a:cs typeface="B Compset" pitchFamily="2" charset="-78"/>
                        </a:rPr>
                      </a:br>
                      <a:r>
                        <a:rPr lang="fa-IR" sz="1000" b="0" i="0" u="none" strike="noStrike" dirty="0">
                          <a:solidFill>
                            <a:schemeClr val="tx1"/>
                          </a:solidFill>
                          <a:latin typeface="B Homa"/>
                          <a:cs typeface="B Compset" pitchFamily="2" charset="-78"/>
                        </a:rPr>
                        <a:t>تجارت، سرگرمی های مناسب و سالم و امکان خرید مناسب و یکجا برای </a:t>
                      </a:r>
                      <a:r>
                        <a:rPr lang="fa-IR" sz="1000" b="0" i="0" u="sng" strike="noStrike" dirty="0">
                          <a:solidFill>
                            <a:schemeClr val="tx1"/>
                          </a:solidFill>
                          <a:latin typeface="B Homa"/>
                          <a:cs typeface="B Compset" pitchFamily="2" charset="-78"/>
                        </a:rPr>
                        <a:t>گردشگران</a:t>
                      </a:r>
                      <a:r>
                        <a:rPr lang="fa-IR" sz="1000" b="0" i="0" u="none" strike="noStrike" dirty="0">
                          <a:solidFill>
                            <a:schemeClr val="tx1"/>
                          </a:solidFill>
                          <a:latin typeface="B Homa"/>
                          <a:cs typeface="B Compset" pitchFamily="2" charset="-78"/>
                        </a:rPr>
                        <a:t> و سایر مراجعه کنندگان</a:t>
                      </a:r>
                    </a:p>
                    <a:p>
                      <a:pPr algn="ctr" rtl="1" fontAlgn="ctr"/>
                      <a:r>
                        <a:rPr lang="fa-IR" sz="1000" b="0" i="0" u="none" strike="noStrike" dirty="0">
                          <a:solidFill>
                            <a:schemeClr val="tx1"/>
                          </a:solidFill>
                          <a:latin typeface="B Homa"/>
                          <a:cs typeface="B Compset" pitchFamily="2" charset="-78"/>
                        </a:rPr>
                        <a:t>فراهم آوردن بستر سرمایه گذاری در </a:t>
                      </a:r>
                      <a:r>
                        <a:rPr lang="fa-IR" sz="1000" b="0" i="0" u="none" strike="noStrike" dirty="0">
                          <a:solidFill>
                            <a:srgbClr val="000000"/>
                          </a:solidFill>
                          <a:latin typeface="B Homa"/>
                          <a:cs typeface="B Compset" pitchFamily="2" charset="-78"/>
                        </a:rPr>
                        <a:t>بافت قدیم از طریق طراحی مجموعه ای ارزشمند در بین الحرمین</a:t>
                      </a:r>
                    </a:p>
                  </a:txBody>
                  <a:tcPr marL="2453" marR="2453" marT="245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lumMod val="40000"/>
                        <a:lumOff val="60000"/>
                      </a:schemeClr>
                    </a:solidFill>
                  </a:tcPr>
                </a:tc>
                <a:tc>
                  <a:txBody>
                    <a:bodyPr/>
                    <a:lstStyle/>
                    <a:p>
                      <a:pPr algn="ctr" rtl="1" fontAlgn="ctr"/>
                      <a:r>
                        <a:rPr lang="fa-IR" sz="1000" b="0" i="0" u="none" strike="noStrike" dirty="0">
                          <a:solidFill>
                            <a:srgbClr val="000000"/>
                          </a:solidFill>
                          <a:latin typeface="B Homa"/>
                          <a:cs typeface="B Compset" pitchFamily="2" charset="-78"/>
                        </a:rPr>
                        <a:t>احداث بناهایی نظیر هتل، تالار شهر، پارکینگ، سالن همایش، کتابخانه ها، کارگاههای آموزشی، مرکز رایانه، موزه، واحد تجاری و اداری و مهمتر از آن رعایت ضوابط و مقررات ملی در طراحی و اجرای آن در حد استاندارد بالا و </a:t>
                      </a:r>
                      <a:r>
                        <a:rPr lang="fa-IR" sz="1000" b="1" i="0" u="none" strike="noStrike" dirty="0">
                          <a:solidFill>
                            <a:srgbClr val="C00000"/>
                          </a:solidFill>
                          <a:latin typeface="B Homa"/>
                          <a:cs typeface="B Compset" pitchFamily="2" charset="-78"/>
                        </a:rPr>
                        <a:t>استفاده از ویژگی های معماری منطقه و بافت تاریخی در نمای مجموعه بین الحرمین از جمله ویژگیهایی است که در طراحی و ساخت این مجموعه رعایت شده است</a:t>
                      </a:r>
                      <a:r>
                        <a:rPr lang="fa-IR" sz="1000" b="0" i="0" u="none" strike="noStrike" dirty="0">
                          <a:solidFill>
                            <a:srgbClr val="000000"/>
                          </a:solidFill>
                          <a:latin typeface="B Homa"/>
                          <a:cs typeface="B Compset" pitchFamily="2" charset="-78"/>
                        </a:rPr>
                        <a:t>. </a:t>
                      </a:r>
                    </a:p>
                  </a:txBody>
                  <a:tcPr marL="2453" marR="2453" marT="245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lumMod val="60000"/>
                        <a:lumOff val="40000"/>
                      </a:schemeClr>
                    </a:solidFill>
                  </a:tcPr>
                </a:tc>
                <a:extLst>
                  <a:ext uri="{0D108BD9-81ED-4DB2-BD59-A6C34878D82A}">
                    <a16:rowId xmlns="" xmlns:a16="http://schemas.microsoft.com/office/drawing/2014/main" val="10001"/>
                  </a:ext>
                </a:extLst>
              </a:tr>
              <a:tr h="175127">
                <a:tc vMerge="1">
                  <a:txBody>
                    <a:bodyPr/>
                    <a:lstStyle/>
                    <a:p>
                      <a:endParaRPr lang="en-US"/>
                    </a:p>
                  </a:txBody>
                  <a:tcPr/>
                </a:tc>
                <a:tc>
                  <a:txBody>
                    <a:bodyPr/>
                    <a:lstStyle/>
                    <a:p>
                      <a:pPr algn="ctr" rtl="1" fontAlgn="b"/>
                      <a:r>
                        <a:rPr lang="fa-IR" sz="1000" b="0" i="0" u="none" strike="noStrike" dirty="0">
                          <a:solidFill>
                            <a:srgbClr val="000000"/>
                          </a:solidFill>
                          <a:latin typeface="B Homa"/>
                          <a:cs typeface="B Compset" pitchFamily="2" charset="-78"/>
                        </a:rPr>
                        <a:t>ایجاد ارتباط بین دو حرم مطهر تاریخی و مذهبی شیراز </a:t>
                      </a:r>
                    </a:p>
                  </a:txBody>
                  <a:tcPr marL="2453" marR="2453" marT="2453"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chemeClr val="bg2">
                        <a:lumMod val="40000"/>
                        <a:lumOff val="60000"/>
                      </a:schemeClr>
                    </a:solidFill>
                  </a:tcPr>
                </a:tc>
                <a:tc>
                  <a:txBody>
                    <a:bodyPr/>
                    <a:lstStyle/>
                    <a:p>
                      <a:pPr algn="ctr" rtl="1" fontAlgn="b"/>
                      <a:r>
                        <a:rPr lang="fa-IR" sz="1000" b="1" i="0" u="none" strike="noStrike" kern="1200" dirty="0">
                          <a:solidFill>
                            <a:srgbClr val="C00000"/>
                          </a:solidFill>
                          <a:latin typeface="B Homa"/>
                          <a:ea typeface="+mn-ea"/>
                          <a:cs typeface="B Compset" pitchFamily="2" charset="-78"/>
                        </a:rPr>
                        <a:t>احداث مجموعه ای از عناصر با ارزش کالبدی بر اساس محور پیاده</a:t>
                      </a:r>
                    </a:p>
                  </a:txBody>
                  <a:tcPr marL="2453" marR="2453" marT="2453"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chemeClr val="bg2">
                        <a:lumMod val="60000"/>
                        <a:lumOff val="40000"/>
                      </a:schemeClr>
                    </a:solidFill>
                  </a:tcPr>
                </a:tc>
                <a:extLst>
                  <a:ext uri="{0D108BD9-81ED-4DB2-BD59-A6C34878D82A}">
                    <a16:rowId xmlns="" xmlns:a16="http://schemas.microsoft.com/office/drawing/2014/main" val="10002"/>
                  </a:ext>
                </a:extLst>
              </a:tr>
              <a:tr h="175127">
                <a:tc vMerge="1">
                  <a:txBody>
                    <a:bodyPr/>
                    <a:lstStyle/>
                    <a:p>
                      <a:endParaRPr lang="en-US"/>
                    </a:p>
                  </a:txBody>
                  <a:tcPr/>
                </a:tc>
                <a:tc>
                  <a:txBody>
                    <a:bodyPr/>
                    <a:lstStyle/>
                    <a:p>
                      <a:pPr algn="ctr" rtl="1" fontAlgn="b"/>
                      <a:r>
                        <a:rPr lang="fa-IR" sz="1000" b="0" i="0" u="none" strike="noStrike">
                          <a:solidFill>
                            <a:srgbClr val="000000"/>
                          </a:solidFill>
                          <a:latin typeface="B Homa"/>
                          <a:cs typeface="B Compset" pitchFamily="2" charset="-78"/>
                        </a:rPr>
                        <a:t>فراهم آوردن بستر توسعه و باززنده سازی بافت های فرسوده اطراف</a:t>
                      </a:r>
                    </a:p>
                  </a:txBody>
                  <a:tcPr marL="2453" marR="2453" marT="2453"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chemeClr val="bg2">
                        <a:lumMod val="40000"/>
                        <a:lumOff val="60000"/>
                      </a:schemeClr>
                    </a:solidFill>
                  </a:tcPr>
                </a:tc>
                <a:tc>
                  <a:txBody>
                    <a:bodyPr/>
                    <a:lstStyle/>
                    <a:p>
                      <a:pPr algn="ctr" rtl="0" fontAlgn="b"/>
                      <a:r>
                        <a:rPr lang="en-US" sz="1000" b="0" i="0" u="none" strike="noStrike">
                          <a:solidFill>
                            <a:srgbClr val="000000"/>
                          </a:solidFill>
                          <a:latin typeface="B Homa"/>
                          <a:cs typeface="B Compset" pitchFamily="2" charset="-78"/>
                        </a:rPr>
                        <a:t> </a:t>
                      </a:r>
                    </a:p>
                  </a:txBody>
                  <a:tcPr marL="2453" marR="2453" marT="2453"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chemeClr val="bg2">
                        <a:lumMod val="60000"/>
                        <a:lumOff val="40000"/>
                      </a:schemeClr>
                    </a:solidFill>
                  </a:tcPr>
                </a:tc>
                <a:extLst>
                  <a:ext uri="{0D108BD9-81ED-4DB2-BD59-A6C34878D82A}">
                    <a16:rowId xmlns="" xmlns:a16="http://schemas.microsoft.com/office/drawing/2014/main" val="10003"/>
                  </a:ext>
                </a:extLst>
              </a:tr>
              <a:tr h="347394">
                <a:tc vMerge="1">
                  <a:txBody>
                    <a:bodyPr/>
                    <a:lstStyle/>
                    <a:p>
                      <a:endParaRPr lang="en-US"/>
                    </a:p>
                  </a:txBody>
                  <a:tcPr/>
                </a:tc>
                <a:tc>
                  <a:txBody>
                    <a:bodyPr/>
                    <a:lstStyle/>
                    <a:p>
                      <a:pPr algn="ctr" rtl="1" fontAlgn="b"/>
                      <a:r>
                        <a:rPr lang="fa-IR" sz="1000" b="0" i="0" u="none" strike="noStrike" dirty="0">
                          <a:solidFill>
                            <a:srgbClr val="000000"/>
                          </a:solidFill>
                          <a:latin typeface="B Homa"/>
                          <a:cs typeface="B Compset" pitchFamily="2" charset="-78"/>
                        </a:rPr>
                        <a:t>تقویت محور پر قدرت ستون فقرات شهری بافت قدیم در حدفاصل شاه چراغ و دروازه حضرتی </a:t>
                      </a:r>
                    </a:p>
                  </a:txBody>
                  <a:tcPr marL="2453" marR="2453" marT="2453"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chemeClr val="bg2">
                        <a:lumMod val="40000"/>
                        <a:lumOff val="60000"/>
                      </a:schemeClr>
                    </a:solidFill>
                  </a:tcPr>
                </a:tc>
                <a:tc>
                  <a:txBody>
                    <a:bodyPr/>
                    <a:lstStyle/>
                    <a:p>
                      <a:pPr marL="0" algn="ctr" defTabSz="914400" rtl="1" eaLnBrk="1" fontAlgn="b" latinLnBrk="0" hangingPunct="1"/>
                      <a:r>
                        <a:rPr lang="fa-IR" sz="1000" b="1" i="0" u="none" strike="noStrike" kern="1200" dirty="0">
                          <a:solidFill>
                            <a:srgbClr val="C00000"/>
                          </a:solidFill>
                          <a:latin typeface="B Homa"/>
                          <a:ea typeface="+mn-ea"/>
                          <a:cs typeface="B Compset" pitchFamily="2" charset="-78"/>
                        </a:rPr>
                        <a:t>تقویت محور بین الحرمین</a:t>
                      </a:r>
                    </a:p>
                  </a:txBody>
                  <a:tcPr marL="2453" marR="2453" marT="2453"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chemeClr val="bg2">
                        <a:lumMod val="60000"/>
                        <a:lumOff val="40000"/>
                      </a:schemeClr>
                    </a:solidFill>
                  </a:tcPr>
                </a:tc>
                <a:extLst>
                  <a:ext uri="{0D108BD9-81ED-4DB2-BD59-A6C34878D82A}">
                    <a16:rowId xmlns="" xmlns:a16="http://schemas.microsoft.com/office/drawing/2014/main" val="10004"/>
                  </a:ext>
                </a:extLst>
              </a:tr>
              <a:tr h="347394">
                <a:tc vMerge="1">
                  <a:txBody>
                    <a:bodyPr/>
                    <a:lstStyle/>
                    <a:p>
                      <a:endParaRPr lang="en-US"/>
                    </a:p>
                  </a:txBody>
                  <a:tcPr/>
                </a:tc>
                <a:tc>
                  <a:txBody>
                    <a:bodyPr/>
                    <a:lstStyle/>
                    <a:p>
                      <a:pPr algn="ctr" rtl="1" fontAlgn="b"/>
                      <a:r>
                        <a:rPr lang="fa-IR" sz="1000" b="0" i="0" u="none" strike="noStrike" dirty="0">
                          <a:solidFill>
                            <a:srgbClr val="000000"/>
                          </a:solidFill>
                          <a:latin typeface="B Homa"/>
                          <a:cs typeface="B Compset" pitchFamily="2" charset="-78"/>
                        </a:rPr>
                        <a:t>حفظ هویت اصیل فضایی منطقه تاریخی شیراز </a:t>
                      </a:r>
                    </a:p>
                  </a:txBody>
                  <a:tcPr marL="2453" marR="2453" marT="2453"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chemeClr val="bg2">
                        <a:lumMod val="40000"/>
                        <a:lumOff val="60000"/>
                      </a:schemeClr>
                    </a:solidFill>
                  </a:tcPr>
                </a:tc>
                <a:tc>
                  <a:txBody>
                    <a:bodyPr/>
                    <a:lstStyle/>
                    <a:p>
                      <a:pPr algn="ctr" rtl="1" fontAlgn="ctr"/>
                      <a:r>
                        <a:rPr lang="fa-IR" sz="1000" b="0" i="0" u="none" strike="noStrike" dirty="0">
                          <a:solidFill>
                            <a:srgbClr val="000000"/>
                          </a:solidFill>
                          <a:latin typeface="B Homa"/>
                          <a:cs typeface="B Compset" pitchFamily="2" charset="-78"/>
                        </a:rPr>
                        <a:t> </a:t>
                      </a:r>
                      <a:r>
                        <a:rPr lang="fa-IR" sz="1000" b="1" i="0" u="none" strike="noStrike" kern="1200" dirty="0">
                          <a:solidFill>
                            <a:srgbClr val="C00000"/>
                          </a:solidFill>
                          <a:latin typeface="B Homa"/>
                          <a:ea typeface="+mn-ea"/>
                          <a:cs typeface="B Compset" pitchFamily="2" charset="-78"/>
                        </a:rPr>
                        <a:t>هماهنکی دانه بندی اجزای تشکیل دهنده بافت ، شکل و فرم طرح با بافت منطقه تاریخی</a:t>
                      </a:r>
                    </a:p>
                  </a:txBody>
                  <a:tcPr marL="2453" marR="2453" marT="245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chemeClr val="bg2">
                        <a:lumMod val="60000"/>
                        <a:lumOff val="40000"/>
                      </a:schemeClr>
                    </a:solidFill>
                  </a:tcPr>
                </a:tc>
                <a:extLst>
                  <a:ext uri="{0D108BD9-81ED-4DB2-BD59-A6C34878D82A}">
                    <a16:rowId xmlns="" xmlns:a16="http://schemas.microsoft.com/office/drawing/2014/main" val="10005"/>
                  </a:ext>
                </a:extLst>
              </a:tr>
              <a:tr h="347394">
                <a:tc vMerge="1">
                  <a:txBody>
                    <a:bodyPr/>
                    <a:lstStyle/>
                    <a:p>
                      <a:endParaRPr lang="en-US"/>
                    </a:p>
                  </a:txBody>
                  <a:tcPr/>
                </a:tc>
                <a:tc>
                  <a:txBody>
                    <a:bodyPr/>
                    <a:lstStyle/>
                    <a:p>
                      <a:pPr algn="ctr" rtl="1" fontAlgn="b"/>
                      <a:r>
                        <a:rPr lang="fa-IR" sz="1000" b="0" i="0" u="none" strike="noStrike" dirty="0">
                          <a:solidFill>
                            <a:srgbClr val="000000"/>
                          </a:solidFill>
                          <a:latin typeface="B Homa"/>
                          <a:cs typeface="B Compset" pitchFamily="2" charset="-78"/>
                        </a:rPr>
                        <a:t>ایجاد پویایی و تحرک بعدی با آمیختن فضاهای جدید و قدیم شهری و باززنده سازی بافت کهن از این طریق</a:t>
                      </a:r>
                    </a:p>
                  </a:txBody>
                  <a:tcPr marL="2453" marR="2453" marT="2453"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chemeClr val="bg2">
                        <a:lumMod val="40000"/>
                        <a:lumOff val="60000"/>
                      </a:schemeClr>
                    </a:solidFill>
                  </a:tcPr>
                </a:tc>
                <a:tc>
                  <a:txBody>
                    <a:bodyPr/>
                    <a:lstStyle/>
                    <a:p>
                      <a:pPr algn="ctr" rtl="1" fontAlgn="b"/>
                      <a:r>
                        <a:rPr lang="fa-IR" sz="1000" b="1" i="0" u="none" strike="noStrike" kern="1200" dirty="0">
                          <a:solidFill>
                            <a:srgbClr val="C00000"/>
                          </a:solidFill>
                          <a:latin typeface="B Homa"/>
                          <a:ea typeface="+mn-ea"/>
                          <a:cs typeface="B Compset" pitchFamily="2" charset="-78"/>
                        </a:rPr>
                        <a:t>ایجاد کاربری های غالب فرهنگی </a:t>
                      </a:r>
                      <a:r>
                        <a:rPr lang="fa-IR" sz="1000" b="0" i="0" u="none" strike="noStrike" dirty="0">
                          <a:solidFill>
                            <a:srgbClr val="000000"/>
                          </a:solidFill>
                          <a:latin typeface="B Homa"/>
                          <a:cs typeface="B Compset" pitchFamily="2" charset="-78"/>
                        </a:rPr>
                        <a:t>، تجاری و سیاحتی در محدوده طرح</a:t>
                      </a:r>
                    </a:p>
                  </a:txBody>
                  <a:tcPr marL="2453" marR="2453" marT="2453"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chemeClr val="bg2">
                        <a:lumMod val="60000"/>
                        <a:lumOff val="40000"/>
                      </a:schemeClr>
                    </a:solidFill>
                  </a:tcPr>
                </a:tc>
                <a:extLst>
                  <a:ext uri="{0D108BD9-81ED-4DB2-BD59-A6C34878D82A}">
                    <a16:rowId xmlns="" xmlns:a16="http://schemas.microsoft.com/office/drawing/2014/main" val="10006"/>
                  </a:ext>
                </a:extLst>
              </a:tr>
              <a:tr h="519659">
                <a:tc vMerge="1">
                  <a:txBody>
                    <a:bodyPr/>
                    <a:lstStyle/>
                    <a:p>
                      <a:endParaRPr lang="en-US"/>
                    </a:p>
                  </a:txBody>
                  <a:tcPr/>
                </a:tc>
                <a:tc>
                  <a:txBody>
                    <a:bodyPr/>
                    <a:lstStyle/>
                    <a:p>
                      <a:pPr algn="ctr" rtl="1" fontAlgn="b"/>
                      <a:r>
                        <a:rPr lang="fa-IR" sz="1000" b="0" i="0" u="none" strike="noStrike" dirty="0">
                          <a:solidFill>
                            <a:srgbClr val="000000"/>
                          </a:solidFill>
                          <a:latin typeface="B Homa"/>
                          <a:cs typeface="B Compset" pitchFamily="2" charset="-78"/>
                        </a:rPr>
                        <a:t>حل تضاد مابین حفظ هویت و ایجاد تحول فضایی در بافت و توجه به این نکته که طراحی در بافت قدیم صرفا تقلید محض از بافت موجود نیست ، بلکه استحاله آن در بافتی نو می باشد که به آیندگان نشان میدهد که طراحی در مقطعی دیگر از تاریخ صورت گرفته است.</a:t>
                      </a:r>
                    </a:p>
                  </a:txBody>
                  <a:tcPr marL="2453" marR="2453" marT="2453"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chemeClr val="bg2">
                        <a:lumMod val="40000"/>
                        <a:lumOff val="60000"/>
                      </a:schemeClr>
                    </a:solidFill>
                  </a:tcPr>
                </a:tc>
                <a:tc>
                  <a:txBody>
                    <a:bodyPr/>
                    <a:lstStyle/>
                    <a:p>
                      <a:pPr algn="ctr" rtl="1" fontAlgn="ctr"/>
                      <a:r>
                        <a:rPr lang="fa-IR" sz="1000" b="1" i="0" u="none" strike="noStrike" kern="1200" dirty="0">
                          <a:solidFill>
                            <a:srgbClr val="C00000"/>
                          </a:solidFill>
                          <a:latin typeface="B Homa"/>
                          <a:ea typeface="+mn-ea"/>
                          <a:cs typeface="B Compset" pitchFamily="2" charset="-78"/>
                        </a:rPr>
                        <a:t>توجه به عناصر شاخص بافت و لزوم نمایان تر کردن آنها</a:t>
                      </a:r>
                    </a:p>
                  </a:txBody>
                  <a:tcPr marL="2453" marR="2453" marT="245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chemeClr val="bg2">
                        <a:lumMod val="60000"/>
                        <a:lumOff val="40000"/>
                      </a:schemeClr>
                    </a:solidFill>
                  </a:tcPr>
                </a:tc>
                <a:extLst>
                  <a:ext uri="{0D108BD9-81ED-4DB2-BD59-A6C34878D82A}">
                    <a16:rowId xmlns="" xmlns:a16="http://schemas.microsoft.com/office/drawing/2014/main" val="10007"/>
                  </a:ext>
                </a:extLst>
              </a:tr>
              <a:tr h="347394">
                <a:tc vMerge="1">
                  <a:txBody>
                    <a:bodyPr/>
                    <a:lstStyle/>
                    <a:p>
                      <a:endParaRPr lang="en-US"/>
                    </a:p>
                  </a:txBody>
                  <a:tcPr/>
                </a:tc>
                <a:tc>
                  <a:txBody>
                    <a:bodyPr/>
                    <a:lstStyle/>
                    <a:p>
                      <a:pPr algn="ctr" rtl="1" fontAlgn="b"/>
                      <a:r>
                        <a:rPr lang="fa-IR" sz="1000" b="0" i="0" u="none" strike="noStrike" dirty="0">
                          <a:solidFill>
                            <a:srgbClr val="000000"/>
                          </a:solidFill>
                          <a:latin typeface="B Homa"/>
                          <a:cs typeface="B Compset" pitchFamily="2" charset="-78"/>
                        </a:rPr>
                        <a:t>حفظ اصول کلی ناپیوستگی و متخلخل بودن بافت و هماهنگی دانه بندی آن با بافت موجود</a:t>
                      </a:r>
                    </a:p>
                  </a:txBody>
                  <a:tcPr marL="2453" marR="2453" marT="2453"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chemeClr val="bg2">
                        <a:lumMod val="40000"/>
                        <a:lumOff val="60000"/>
                      </a:schemeClr>
                    </a:solidFill>
                  </a:tcPr>
                </a:tc>
                <a:tc>
                  <a:txBody>
                    <a:bodyPr/>
                    <a:lstStyle/>
                    <a:p>
                      <a:pPr algn="ctr" rtl="0" fontAlgn="b"/>
                      <a:r>
                        <a:rPr lang="en-US" sz="1000" b="0" i="0" u="none" strike="noStrike" dirty="0">
                          <a:solidFill>
                            <a:srgbClr val="000000"/>
                          </a:solidFill>
                          <a:latin typeface="B Homa"/>
                          <a:cs typeface="B Compset" pitchFamily="2" charset="-78"/>
                        </a:rPr>
                        <a:t> </a:t>
                      </a:r>
                    </a:p>
                  </a:txBody>
                  <a:tcPr marL="2453" marR="2453" marT="2453"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chemeClr val="bg2">
                        <a:lumMod val="60000"/>
                        <a:lumOff val="40000"/>
                      </a:schemeClr>
                    </a:solidFill>
                  </a:tcPr>
                </a:tc>
                <a:extLst>
                  <a:ext uri="{0D108BD9-81ED-4DB2-BD59-A6C34878D82A}">
                    <a16:rowId xmlns="" xmlns:a16="http://schemas.microsoft.com/office/drawing/2014/main" val="10008"/>
                  </a:ext>
                </a:extLst>
              </a:tr>
              <a:tr h="1746760">
                <a:tc vMerge="1">
                  <a:txBody>
                    <a:bodyPr/>
                    <a:lstStyle/>
                    <a:p>
                      <a:endParaRPr lang="en-US"/>
                    </a:p>
                  </a:txBody>
                  <a:tcPr/>
                </a:tc>
                <a:tc>
                  <a:txBody>
                    <a:bodyPr/>
                    <a:lstStyle/>
                    <a:p>
                      <a:pPr algn="ctr" rtl="1" fontAlgn="ctr"/>
                      <a:r>
                        <a:rPr lang="fa-IR" sz="1000" b="0" i="0" u="none" strike="noStrike" dirty="0">
                          <a:solidFill>
                            <a:srgbClr val="000000"/>
                          </a:solidFill>
                          <a:latin typeface="B Homa"/>
                          <a:cs typeface="B Compset" pitchFamily="2" charset="-78"/>
                        </a:rPr>
                        <a:t> اتصال تعریف شده با عناصر مهم کالبدی طرح از طریق گشایش فضایی</a:t>
                      </a:r>
                    </a:p>
                  </a:txBody>
                  <a:tcPr marL="2453" marR="2453" marT="245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lumMod val="40000"/>
                        <a:lumOff val="60000"/>
                      </a:schemeClr>
                    </a:solidFill>
                  </a:tcPr>
                </a:tc>
                <a:tc>
                  <a:txBody>
                    <a:bodyPr/>
                    <a:lstStyle/>
                    <a:p>
                      <a:pPr algn="ctr" rtl="1" fontAlgn="t"/>
                      <a:r>
                        <a:rPr lang="fa-IR" sz="1000" b="1" i="0" u="none" strike="noStrike" kern="1200" dirty="0">
                          <a:solidFill>
                            <a:srgbClr val="C00000"/>
                          </a:solidFill>
                          <a:latin typeface="B Homa"/>
                          <a:ea typeface="+mn-ea"/>
                          <a:cs typeface="B Compset" pitchFamily="2" charset="-78"/>
                        </a:rPr>
                        <a:t>ارتباط با شاه چراغ از طریق ایجاد گشایش فضایی در دهانه مرکزی بازار شاه چراغ به عنوان نقطه ای برای تقرب فضایی با حیاط مرکزی و بقعه مطهر</a:t>
                      </a:r>
                      <a:r>
                        <a:rPr lang="fa-IR" sz="1000" b="0" i="0" u="none" strike="noStrike" dirty="0">
                          <a:solidFill>
                            <a:srgbClr val="000000"/>
                          </a:solidFill>
                          <a:latin typeface="B Homa"/>
                          <a:cs typeface="B Compset" pitchFamily="2" charset="-78"/>
                        </a:rPr>
                        <a:t/>
                      </a:r>
                      <a:br>
                        <a:rPr lang="fa-IR" sz="1000" b="0" i="0" u="none" strike="noStrike" dirty="0">
                          <a:solidFill>
                            <a:srgbClr val="000000"/>
                          </a:solidFill>
                          <a:latin typeface="B Homa"/>
                          <a:cs typeface="B Compset" pitchFamily="2" charset="-78"/>
                        </a:rPr>
                      </a:br>
                      <a:r>
                        <a:rPr lang="fa-IR" sz="1000" b="1" i="0" u="none" strike="noStrike" kern="1200" dirty="0">
                          <a:solidFill>
                            <a:srgbClr val="C00000"/>
                          </a:solidFill>
                          <a:latin typeface="B Homa"/>
                          <a:ea typeface="+mn-ea"/>
                          <a:cs typeface="B Compset" pitchFamily="2" charset="-78"/>
                        </a:rPr>
                        <a:t>ایجاد مرکز تجمع فعالیت های جمعی و مراسم مذهبی در حد فاصل مسجد مقیمیه ، مسجد طاهری ، منصوریه و ارتباط قوی این میدان مرکزی با مسجد عتیق و پیوند فضایی کالبدی مسجد عتیق و مجموعی از این طریق</a:t>
                      </a:r>
                      <a:br>
                        <a:rPr lang="fa-IR" sz="1000" b="1" i="0" u="none" strike="noStrike" kern="1200" dirty="0">
                          <a:solidFill>
                            <a:srgbClr val="C00000"/>
                          </a:solidFill>
                          <a:latin typeface="B Homa"/>
                          <a:ea typeface="+mn-ea"/>
                          <a:cs typeface="B Compset" pitchFamily="2" charset="-78"/>
                        </a:rPr>
                      </a:br>
                      <a:r>
                        <a:rPr lang="fa-IR" sz="1000" b="1" i="0" u="none" strike="noStrike" kern="1200" dirty="0">
                          <a:solidFill>
                            <a:srgbClr val="C00000"/>
                          </a:solidFill>
                          <a:latin typeface="B Homa"/>
                          <a:ea typeface="+mn-ea"/>
                          <a:cs typeface="B Compset" pitchFamily="2" charset="-78"/>
                        </a:rPr>
                        <a:t>ایجاد گشایش فضایی در حد فاصل مجموعه طرح با میدان آستانه و اتصالاین دو فضای عملکردی با یکدیگر</a:t>
                      </a:r>
                      <a:r>
                        <a:rPr lang="fa-IR" sz="1000" b="0" i="0" u="none" strike="noStrike" dirty="0">
                          <a:solidFill>
                            <a:srgbClr val="000000"/>
                          </a:solidFill>
                          <a:latin typeface="B Homa"/>
                          <a:cs typeface="B Compset" pitchFamily="2" charset="-78"/>
                        </a:rPr>
                        <a:t/>
                      </a:r>
                      <a:br>
                        <a:rPr lang="fa-IR" sz="1000" b="0" i="0" u="none" strike="noStrike" dirty="0">
                          <a:solidFill>
                            <a:srgbClr val="000000"/>
                          </a:solidFill>
                          <a:latin typeface="B Homa"/>
                          <a:cs typeface="B Compset" pitchFamily="2" charset="-78"/>
                        </a:rPr>
                      </a:br>
                      <a:r>
                        <a:rPr lang="fa-IR" sz="1000" b="0" i="0" u="none" strike="noStrike" dirty="0">
                          <a:solidFill>
                            <a:srgbClr val="000000"/>
                          </a:solidFill>
                          <a:latin typeface="B Homa"/>
                          <a:cs typeface="B Compset" pitchFamily="2" charset="-78"/>
                        </a:rPr>
                        <a:t>ایجاد پیوند منطقی بین بافت قدیم و جدید از طریق گشایش فضایی و احداث فضای سبز و ارتباط متقابل فی مابین</a:t>
                      </a:r>
                      <a:br>
                        <a:rPr lang="fa-IR" sz="1000" b="0" i="0" u="none" strike="noStrike" dirty="0">
                          <a:solidFill>
                            <a:srgbClr val="000000"/>
                          </a:solidFill>
                          <a:latin typeface="B Homa"/>
                          <a:cs typeface="B Compset" pitchFamily="2" charset="-78"/>
                        </a:rPr>
                      </a:br>
                      <a:r>
                        <a:rPr lang="fa-IR" sz="1000" b="0" i="0" u="none" strike="noStrike" dirty="0">
                          <a:solidFill>
                            <a:srgbClr val="000000"/>
                          </a:solidFill>
                          <a:latin typeface="B Homa"/>
                          <a:cs typeface="B Compset" pitchFamily="2" charset="-78"/>
                        </a:rPr>
                        <a:t>ایجاد گشایش فضایی در اتصال مجموعه طرح با خیابان احمدی </a:t>
                      </a:r>
                    </a:p>
                  </a:txBody>
                  <a:tcPr marL="2453" marR="2453" marT="2453"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lumMod val="60000"/>
                        <a:lumOff val="40000"/>
                      </a:schemeClr>
                    </a:solidFill>
                  </a:tcPr>
                </a:tc>
                <a:extLst>
                  <a:ext uri="{0D108BD9-81ED-4DB2-BD59-A6C34878D82A}">
                    <a16:rowId xmlns="" xmlns:a16="http://schemas.microsoft.com/office/drawing/2014/main" val="10009"/>
                  </a:ext>
                </a:extLst>
              </a:tr>
              <a:tr h="384458">
                <a:tc vMerge="1">
                  <a:txBody>
                    <a:bodyPr/>
                    <a:lstStyle/>
                    <a:p>
                      <a:endParaRPr lang="en-US"/>
                    </a:p>
                  </a:txBody>
                  <a:tcPr/>
                </a:tc>
                <a:tc>
                  <a:txBody>
                    <a:bodyPr/>
                    <a:lstStyle/>
                    <a:p>
                      <a:pPr algn="ctr" rtl="1" fontAlgn="b"/>
                      <a:r>
                        <a:rPr lang="fa-IR" sz="1000" b="0" i="0" u="none" strike="noStrike" dirty="0">
                          <a:solidFill>
                            <a:srgbClr val="000000"/>
                          </a:solidFill>
                          <a:latin typeface="B Homa"/>
                          <a:cs typeface="B Compset" pitchFamily="2" charset="-78"/>
                        </a:rPr>
                        <a:t/>
                      </a:r>
                      <a:br>
                        <a:rPr lang="fa-IR" sz="1000" b="0" i="0" u="none" strike="noStrike" dirty="0">
                          <a:solidFill>
                            <a:srgbClr val="000000"/>
                          </a:solidFill>
                          <a:latin typeface="B Homa"/>
                          <a:cs typeface="B Compset" pitchFamily="2" charset="-78"/>
                        </a:rPr>
                      </a:br>
                      <a:r>
                        <a:rPr lang="fa-IR" sz="1000" b="0" i="0" u="none" strike="noStrike" dirty="0">
                          <a:solidFill>
                            <a:srgbClr val="000000"/>
                          </a:solidFill>
                          <a:latin typeface="B Homa"/>
                          <a:cs typeface="B Compset" pitchFamily="2" charset="-78"/>
                        </a:rPr>
                        <a:t>ایجاد فضاهای شهری غنی و جذاب در سطوح فراشهری، ملی و فرا ملی</a:t>
                      </a:r>
                    </a:p>
                  </a:txBody>
                  <a:tcPr marL="2453" marR="2453" marT="2453"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lumMod val="40000"/>
                        <a:lumOff val="60000"/>
                      </a:schemeClr>
                    </a:solidFill>
                  </a:tcPr>
                </a:tc>
                <a:tc>
                  <a:txBody>
                    <a:bodyPr/>
                    <a:lstStyle/>
                    <a:p>
                      <a:pPr algn="ctr" rtl="1" fontAlgn="b"/>
                      <a:r>
                        <a:rPr lang="fa-IR" sz="1000" b="1" i="0" u="none" strike="noStrike" kern="1200" dirty="0">
                          <a:solidFill>
                            <a:srgbClr val="C00000"/>
                          </a:solidFill>
                          <a:latin typeface="B Homa"/>
                          <a:ea typeface="+mn-ea"/>
                          <a:cs typeface="B Compset" pitchFamily="2" charset="-78"/>
                        </a:rPr>
                        <a:t>بهره گیری از عنصر آب در طراحی مجموعه</a:t>
                      </a:r>
                      <a:br>
                        <a:rPr lang="fa-IR" sz="1000" b="1" i="0" u="none" strike="noStrike" kern="1200" dirty="0">
                          <a:solidFill>
                            <a:srgbClr val="C00000"/>
                          </a:solidFill>
                          <a:latin typeface="B Homa"/>
                          <a:ea typeface="+mn-ea"/>
                          <a:cs typeface="B Compset" pitchFamily="2" charset="-78"/>
                        </a:rPr>
                      </a:br>
                      <a:r>
                        <a:rPr lang="fa-IR" sz="1000" b="1" i="0" u="none" strike="noStrike" kern="1200" dirty="0">
                          <a:solidFill>
                            <a:srgbClr val="C00000"/>
                          </a:solidFill>
                          <a:latin typeface="B Homa"/>
                          <a:ea typeface="+mn-ea"/>
                          <a:cs typeface="B Compset" pitchFamily="2" charset="-78"/>
                        </a:rPr>
                        <a:t>بهره گیری از عناصر و فضاهای سبز در طراحی مجموعه</a:t>
                      </a:r>
                    </a:p>
                  </a:txBody>
                  <a:tcPr marL="2453" marR="2453" marT="2453"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lumMod val="60000"/>
                        <a:lumOff val="40000"/>
                      </a:schemeClr>
                    </a:solidFill>
                  </a:tcPr>
                </a:tc>
                <a:extLst>
                  <a:ext uri="{0D108BD9-81ED-4DB2-BD59-A6C34878D82A}">
                    <a16:rowId xmlns="" xmlns:a16="http://schemas.microsoft.com/office/drawing/2014/main" val="10010"/>
                  </a:ext>
                </a:extLst>
              </a:tr>
            </a:tbl>
          </a:graphicData>
        </a:graphic>
      </p:graphicFrame>
    </p:spTree>
    <p:extLst>
      <p:ext uri="{BB962C8B-B14F-4D97-AF65-F5344CB8AC3E}">
        <p14:creationId xmlns:p14="http://schemas.microsoft.com/office/powerpoint/2010/main" val="727824149"/>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66"/>
          <p:cNvGrpSpPr/>
          <p:nvPr/>
        </p:nvGrpSpPr>
        <p:grpSpPr>
          <a:xfrm>
            <a:off x="0" y="263769"/>
            <a:ext cx="9144000" cy="6327790"/>
            <a:chOff x="0" y="0"/>
            <a:chExt cx="9144000" cy="6855106"/>
          </a:xfrm>
        </p:grpSpPr>
        <p:pic>
          <p:nvPicPr>
            <p:cNvPr id="3" name="Picture 2" descr="E:\baft farsoode\ax\pic\bird%20view.jpg"/>
            <p:cNvPicPr>
              <a:picLocks noChangeAspect="1" noChangeArrowheads="1"/>
            </p:cNvPicPr>
            <p:nvPr/>
          </p:nvPicPr>
          <p:blipFill>
            <a:blip r:embed="rId2">
              <a:clrChange>
                <a:clrFrom>
                  <a:srgbClr val="000000"/>
                </a:clrFrom>
                <a:clrTo>
                  <a:srgbClr val="000000">
                    <a:alpha val="0"/>
                  </a:srgbClr>
                </a:clrTo>
              </a:clrChange>
              <a:duotone>
                <a:schemeClr val="accent6">
                  <a:shade val="45000"/>
                  <a:satMod val="135000"/>
                </a:schemeClr>
                <a:prstClr val="white"/>
              </a:duotone>
              <a:lum bright="20000" contrast="-75000"/>
            </a:blip>
            <a:srcRect/>
            <a:stretch>
              <a:fillRect/>
            </a:stretch>
          </p:blipFill>
          <p:spPr bwMode="auto">
            <a:xfrm>
              <a:off x="0" y="2694698"/>
              <a:ext cx="9144000" cy="4160408"/>
            </a:xfrm>
            <a:prstGeom prst="rect">
              <a:avLst/>
            </a:prstGeom>
            <a:ln>
              <a:noFill/>
            </a:ln>
            <a:effectLst>
              <a:outerShdw blurRad="50800" dist="50800" dir="2700000" algn="tl" rotWithShape="0">
                <a:schemeClr val="tx1">
                  <a:alpha val="40000"/>
                </a:schemeClr>
              </a:outerShdw>
            </a:effectLst>
          </p:spPr>
        </p:pic>
        <p:grpSp>
          <p:nvGrpSpPr>
            <p:cNvPr id="4" name="Group 259"/>
            <p:cNvGrpSpPr/>
            <p:nvPr/>
          </p:nvGrpSpPr>
          <p:grpSpPr>
            <a:xfrm flipV="1">
              <a:off x="271048" y="857232"/>
              <a:ext cx="5944026" cy="4143404"/>
              <a:chOff x="-236" y="1676402"/>
              <a:chExt cx="5944026" cy="5181601"/>
            </a:xfrm>
          </p:grpSpPr>
          <p:sp>
            <p:nvSpPr>
              <p:cNvPr id="250" name="Rectangle 25"/>
              <p:cNvSpPr>
                <a:spLocks noChangeArrowheads="1"/>
              </p:cNvSpPr>
              <p:nvPr/>
            </p:nvSpPr>
            <p:spPr bwMode="auto">
              <a:xfrm>
                <a:off x="329988" y="4038602"/>
                <a:ext cx="165112" cy="2667001"/>
              </a:xfrm>
              <a:prstGeom prst="rect">
                <a:avLst/>
              </a:prstGeom>
              <a:gradFill rotWithShape="1">
                <a:gsLst>
                  <a:gs pos="0">
                    <a:schemeClr val="bg1">
                      <a:lumMod val="65000"/>
                    </a:schemeClr>
                  </a:gs>
                  <a:gs pos="100000">
                    <a:srgbClr val="FFFFCC"/>
                  </a:gs>
                </a:gsLst>
                <a:lin ang="5400000" scaled="1"/>
              </a:gradFill>
              <a:ln w="9525">
                <a:noFill/>
                <a:miter lim="800000"/>
                <a:headEnd/>
                <a:tailEnd/>
              </a:ln>
              <a:effectLst/>
            </p:spPr>
            <p:txBody>
              <a:bodyPr wrap="none" anchor="ctr"/>
              <a:lstStyle/>
              <a:p>
                <a:pPr>
                  <a:defRPr/>
                </a:pPr>
                <a:endParaRPr lang="fa-IR" sz="1662" kern="0">
                  <a:solidFill>
                    <a:sysClr val="windowText" lastClr="000000"/>
                  </a:solidFill>
                </a:endParaRPr>
              </a:p>
            </p:txBody>
          </p:sp>
          <p:sp>
            <p:nvSpPr>
              <p:cNvPr id="251" name="Rectangle 26"/>
              <p:cNvSpPr>
                <a:spLocks noChangeArrowheads="1"/>
              </p:cNvSpPr>
              <p:nvPr/>
            </p:nvSpPr>
            <p:spPr bwMode="auto">
              <a:xfrm>
                <a:off x="164876" y="6400803"/>
                <a:ext cx="3219681" cy="152400"/>
              </a:xfrm>
              <a:prstGeom prst="rect">
                <a:avLst/>
              </a:prstGeom>
              <a:gradFill rotWithShape="1">
                <a:gsLst>
                  <a:gs pos="0">
                    <a:srgbClr val="FFFFCC"/>
                  </a:gs>
                  <a:gs pos="100000">
                    <a:srgbClr val="FFFFCC">
                      <a:gamma/>
                      <a:shade val="46275"/>
                      <a:invGamma/>
                    </a:srgbClr>
                  </a:gs>
                </a:gsLst>
                <a:lin ang="0" scaled="1"/>
              </a:gradFill>
              <a:ln w="9525">
                <a:noFill/>
                <a:miter lim="800000"/>
                <a:headEnd/>
                <a:tailEnd/>
              </a:ln>
              <a:effectLst/>
            </p:spPr>
            <p:txBody>
              <a:bodyPr wrap="none" anchor="ctr"/>
              <a:lstStyle/>
              <a:p>
                <a:pPr>
                  <a:defRPr/>
                </a:pPr>
                <a:endParaRPr lang="fa-IR" sz="1662" kern="0">
                  <a:solidFill>
                    <a:sysClr val="windowText" lastClr="000000"/>
                  </a:solidFill>
                </a:endParaRPr>
              </a:p>
            </p:txBody>
          </p:sp>
          <p:sp>
            <p:nvSpPr>
              <p:cNvPr id="252" name="Rectangle 27"/>
              <p:cNvSpPr>
                <a:spLocks noChangeArrowheads="1"/>
              </p:cNvSpPr>
              <p:nvPr/>
            </p:nvSpPr>
            <p:spPr bwMode="auto">
              <a:xfrm>
                <a:off x="495100" y="5791203"/>
                <a:ext cx="82556" cy="609600"/>
              </a:xfrm>
              <a:prstGeom prst="rect">
                <a:avLst/>
              </a:prstGeom>
              <a:solidFill>
                <a:srgbClr val="CC9900"/>
              </a:solidFill>
              <a:ln w="9525">
                <a:noFill/>
                <a:miter lim="800000"/>
                <a:headEnd/>
                <a:tailEnd/>
              </a:ln>
              <a:effectLst/>
            </p:spPr>
            <p:txBody>
              <a:bodyPr wrap="none" anchor="ctr"/>
              <a:lstStyle/>
              <a:p>
                <a:pPr>
                  <a:defRPr/>
                </a:pPr>
                <a:endParaRPr lang="fa-IR" sz="1662" kern="0">
                  <a:solidFill>
                    <a:sysClr val="windowText" lastClr="000000"/>
                  </a:solidFill>
                </a:endParaRPr>
              </a:p>
            </p:txBody>
          </p:sp>
          <p:sp>
            <p:nvSpPr>
              <p:cNvPr id="253" name="Rectangle 28"/>
              <p:cNvSpPr>
                <a:spLocks noChangeArrowheads="1"/>
              </p:cNvSpPr>
              <p:nvPr/>
            </p:nvSpPr>
            <p:spPr bwMode="auto">
              <a:xfrm rot="5400000">
                <a:off x="828501" y="6073757"/>
                <a:ext cx="76200" cy="577891"/>
              </a:xfrm>
              <a:prstGeom prst="rect">
                <a:avLst/>
              </a:prstGeom>
              <a:solidFill>
                <a:srgbClr val="CC9900"/>
              </a:solidFill>
              <a:ln w="9525">
                <a:noFill/>
                <a:miter lim="800000"/>
                <a:headEnd/>
                <a:tailEnd/>
              </a:ln>
              <a:effectLst/>
            </p:spPr>
            <p:txBody>
              <a:bodyPr wrap="none" anchor="ctr"/>
              <a:lstStyle/>
              <a:p>
                <a:pPr>
                  <a:defRPr/>
                </a:pPr>
                <a:endParaRPr lang="fa-IR" sz="1662" kern="0">
                  <a:solidFill>
                    <a:sysClr val="windowText" lastClr="000000"/>
                  </a:solidFill>
                </a:endParaRPr>
              </a:p>
            </p:txBody>
          </p:sp>
          <p:sp>
            <p:nvSpPr>
              <p:cNvPr id="254" name="Line 29"/>
              <p:cNvSpPr>
                <a:spLocks noChangeShapeType="1"/>
              </p:cNvSpPr>
              <p:nvPr/>
            </p:nvSpPr>
            <p:spPr bwMode="auto">
              <a:xfrm>
                <a:off x="3384557" y="6477003"/>
                <a:ext cx="1568562" cy="0"/>
              </a:xfrm>
              <a:prstGeom prst="line">
                <a:avLst/>
              </a:prstGeom>
              <a:ln w="12700">
                <a:prstDash val="sysDot"/>
                <a:headEnd/>
                <a:tailEnd/>
              </a:ln>
            </p:spPr>
            <p:style>
              <a:lnRef idx="1">
                <a:schemeClr val="dk1"/>
              </a:lnRef>
              <a:fillRef idx="0">
                <a:schemeClr val="dk1"/>
              </a:fillRef>
              <a:effectRef idx="0">
                <a:schemeClr val="dk1"/>
              </a:effectRef>
              <a:fontRef idx="minor">
                <a:schemeClr val="tx1"/>
              </a:fontRef>
            </p:style>
            <p:txBody>
              <a:bodyPr/>
              <a:lstStyle/>
              <a:p>
                <a:pPr>
                  <a:defRPr/>
                </a:pPr>
                <a:endParaRPr lang="fa-IR" sz="1662" kern="0">
                  <a:solidFill>
                    <a:sysClr val="windowText" lastClr="000000"/>
                  </a:solidFill>
                </a:endParaRPr>
              </a:p>
            </p:txBody>
          </p:sp>
          <p:sp>
            <p:nvSpPr>
              <p:cNvPr id="255" name="Line 30"/>
              <p:cNvSpPr>
                <a:spLocks noChangeShapeType="1"/>
              </p:cNvSpPr>
              <p:nvPr/>
            </p:nvSpPr>
            <p:spPr bwMode="auto">
              <a:xfrm>
                <a:off x="3384557" y="6553203"/>
                <a:ext cx="2559233" cy="0"/>
              </a:xfrm>
              <a:prstGeom prst="line">
                <a:avLst/>
              </a:prstGeom>
              <a:ln w="19050">
                <a:prstDash val="sysDot"/>
                <a:headEnd/>
                <a:tailEnd/>
              </a:ln>
            </p:spPr>
            <p:style>
              <a:lnRef idx="1">
                <a:schemeClr val="accent1"/>
              </a:lnRef>
              <a:fillRef idx="0">
                <a:schemeClr val="accent1"/>
              </a:fillRef>
              <a:effectRef idx="0">
                <a:schemeClr val="accent1"/>
              </a:effectRef>
              <a:fontRef idx="minor">
                <a:schemeClr val="tx1"/>
              </a:fontRef>
            </p:style>
            <p:txBody>
              <a:bodyPr/>
              <a:lstStyle/>
              <a:p>
                <a:pPr>
                  <a:defRPr/>
                </a:pPr>
                <a:endParaRPr lang="fa-IR" sz="1662" kern="0">
                  <a:solidFill>
                    <a:sysClr val="windowText" lastClr="000000"/>
                  </a:solidFill>
                </a:endParaRPr>
              </a:p>
            </p:txBody>
          </p:sp>
          <p:sp>
            <p:nvSpPr>
              <p:cNvPr id="256" name="Line 32"/>
              <p:cNvSpPr>
                <a:spLocks noChangeShapeType="1"/>
              </p:cNvSpPr>
              <p:nvPr/>
            </p:nvSpPr>
            <p:spPr bwMode="auto">
              <a:xfrm flipH="1">
                <a:off x="-236" y="6477003"/>
                <a:ext cx="3384793" cy="0"/>
              </a:xfrm>
              <a:prstGeom prst="line">
                <a:avLst/>
              </a:prstGeom>
              <a:noFill/>
              <a:ln w="22225">
                <a:solidFill>
                  <a:srgbClr val="9383B3"/>
                </a:solidFill>
                <a:prstDash val="sysDot"/>
                <a:round/>
                <a:headEnd/>
                <a:tailEnd/>
              </a:ln>
              <a:effectLst/>
            </p:spPr>
            <p:txBody>
              <a:bodyPr/>
              <a:lstStyle/>
              <a:p>
                <a:pPr>
                  <a:defRPr/>
                </a:pPr>
                <a:endParaRPr lang="fa-IR" sz="1662" kern="0">
                  <a:solidFill>
                    <a:sysClr val="windowText" lastClr="000000"/>
                  </a:solidFill>
                </a:endParaRPr>
              </a:p>
            </p:txBody>
          </p:sp>
          <p:sp>
            <p:nvSpPr>
              <p:cNvPr id="257" name="Line 33"/>
              <p:cNvSpPr>
                <a:spLocks noChangeShapeType="1"/>
              </p:cNvSpPr>
              <p:nvPr/>
            </p:nvSpPr>
            <p:spPr bwMode="auto">
              <a:xfrm flipV="1">
                <a:off x="412544" y="4038602"/>
                <a:ext cx="0" cy="2819401"/>
              </a:xfrm>
              <a:prstGeom prst="line">
                <a:avLst/>
              </a:prstGeom>
              <a:noFill/>
              <a:ln w="22225">
                <a:solidFill>
                  <a:srgbClr val="9383B3"/>
                </a:solidFill>
                <a:prstDash val="sysDot"/>
                <a:round/>
                <a:headEnd/>
                <a:tailEnd/>
              </a:ln>
              <a:effectLst/>
            </p:spPr>
            <p:txBody>
              <a:bodyPr/>
              <a:lstStyle/>
              <a:p>
                <a:pPr>
                  <a:defRPr/>
                </a:pPr>
                <a:endParaRPr lang="fa-IR" sz="1662" kern="0">
                  <a:solidFill>
                    <a:sysClr val="windowText" lastClr="000000"/>
                  </a:solidFill>
                </a:endParaRPr>
              </a:p>
            </p:txBody>
          </p:sp>
          <p:sp>
            <p:nvSpPr>
              <p:cNvPr id="258" name="Line 34"/>
              <p:cNvSpPr>
                <a:spLocks noChangeShapeType="1"/>
              </p:cNvSpPr>
              <p:nvPr/>
            </p:nvSpPr>
            <p:spPr bwMode="auto">
              <a:xfrm flipV="1">
                <a:off x="412544" y="2362202"/>
                <a:ext cx="0" cy="1676400"/>
              </a:xfrm>
              <a:prstGeom prst="line">
                <a:avLst/>
              </a:prstGeom>
              <a:ln w="12700">
                <a:prstDash val="sysDot"/>
                <a:headEnd/>
                <a:tailEnd/>
              </a:ln>
            </p:spPr>
            <p:style>
              <a:lnRef idx="1">
                <a:schemeClr val="dk1"/>
              </a:lnRef>
              <a:fillRef idx="0">
                <a:schemeClr val="dk1"/>
              </a:fillRef>
              <a:effectRef idx="0">
                <a:schemeClr val="dk1"/>
              </a:effectRef>
              <a:fontRef idx="minor">
                <a:schemeClr val="tx1"/>
              </a:fontRef>
            </p:style>
            <p:txBody>
              <a:bodyPr/>
              <a:lstStyle/>
              <a:p>
                <a:pPr>
                  <a:defRPr/>
                </a:pPr>
                <a:endParaRPr lang="fa-IR" sz="1662" kern="0">
                  <a:solidFill>
                    <a:sysClr val="windowText" lastClr="000000"/>
                  </a:solidFill>
                </a:endParaRPr>
              </a:p>
            </p:txBody>
          </p:sp>
          <p:sp>
            <p:nvSpPr>
              <p:cNvPr id="259" name="Line 35"/>
              <p:cNvSpPr>
                <a:spLocks noChangeShapeType="1"/>
              </p:cNvSpPr>
              <p:nvPr/>
            </p:nvSpPr>
            <p:spPr bwMode="auto">
              <a:xfrm flipV="1">
                <a:off x="329988" y="1676402"/>
                <a:ext cx="0" cy="2362200"/>
              </a:xfrm>
              <a:prstGeom prst="line">
                <a:avLst/>
              </a:prstGeom>
              <a:ln w="19050">
                <a:prstDash val="sysDot"/>
                <a:headEnd/>
                <a:tailEnd/>
              </a:ln>
            </p:spPr>
            <p:style>
              <a:lnRef idx="1">
                <a:schemeClr val="accent1"/>
              </a:lnRef>
              <a:fillRef idx="0">
                <a:schemeClr val="accent1"/>
              </a:fillRef>
              <a:effectRef idx="0">
                <a:schemeClr val="accent1"/>
              </a:effectRef>
              <a:fontRef idx="minor">
                <a:schemeClr val="tx1"/>
              </a:fontRef>
            </p:style>
            <p:txBody>
              <a:bodyPr/>
              <a:lstStyle/>
              <a:p>
                <a:pPr>
                  <a:defRPr/>
                </a:pPr>
                <a:endParaRPr lang="fa-IR" sz="1662" kern="0">
                  <a:solidFill>
                    <a:sysClr val="windowText" lastClr="000000"/>
                  </a:solidFill>
                </a:endParaRPr>
              </a:p>
            </p:txBody>
          </p:sp>
        </p:grpSp>
        <p:grpSp>
          <p:nvGrpSpPr>
            <p:cNvPr id="5" name="Group 15"/>
            <p:cNvGrpSpPr/>
            <p:nvPr/>
          </p:nvGrpSpPr>
          <p:grpSpPr>
            <a:xfrm>
              <a:off x="67432" y="538679"/>
              <a:ext cx="5218950" cy="3318948"/>
              <a:chOff x="73051" y="538679"/>
              <a:chExt cx="5653862" cy="3318948"/>
            </a:xfrm>
          </p:grpSpPr>
          <p:sp>
            <p:nvSpPr>
              <p:cNvPr id="7" name="Rectangle 6"/>
              <p:cNvSpPr/>
              <p:nvPr/>
            </p:nvSpPr>
            <p:spPr>
              <a:xfrm>
                <a:off x="1824455" y="538679"/>
                <a:ext cx="3902458" cy="407750"/>
              </a:xfrm>
              <a:prstGeom prst="rect">
                <a:avLst/>
              </a:prstGeom>
            </p:spPr>
            <p:txBody>
              <a:bodyPr wrap="none">
                <a:spAutoFit/>
              </a:bodyPr>
              <a:lstStyle/>
              <a:p>
                <a:pPr>
                  <a:defRPr/>
                </a:pPr>
                <a:r>
                  <a:rPr lang="en-US" sz="1846" b="1" kern="0" dirty="0">
                    <a:ln w="10541" cmpd="sng">
                      <a:solidFill>
                        <a:srgbClr val="EAEAEA">
                          <a:shade val="88000"/>
                          <a:satMod val="110000"/>
                        </a:srgbClr>
                      </a:solidFill>
                      <a:prstDash val="solid"/>
                    </a:ln>
                    <a:gradFill>
                      <a:gsLst>
                        <a:gs pos="0">
                          <a:srgbClr val="EAEAEA">
                            <a:tint val="40000"/>
                            <a:satMod val="250000"/>
                          </a:srgbClr>
                        </a:gs>
                        <a:gs pos="9000">
                          <a:srgbClr val="EAEAEA">
                            <a:tint val="52000"/>
                            <a:satMod val="300000"/>
                          </a:srgbClr>
                        </a:gs>
                        <a:gs pos="50000">
                          <a:srgbClr val="EAEAEA">
                            <a:shade val="20000"/>
                            <a:satMod val="300000"/>
                          </a:srgbClr>
                        </a:gs>
                        <a:gs pos="79000">
                          <a:srgbClr val="EAEAEA">
                            <a:tint val="52000"/>
                            <a:satMod val="300000"/>
                          </a:srgbClr>
                        </a:gs>
                        <a:gs pos="100000">
                          <a:srgbClr val="EAEAEA">
                            <a:tint val="40000"/>
                            <a:satMod val="250000"/>
                          </a:srgbClr>
                        </a:gs>
                      </a:gsLst>
                      <a:lin ang="5400000"/>
                    </a:gradFill>
                    <a:latin typeface="BankGothic Lt BT" pitchFamily="34" charset="0"/>
                  </a:rPr>
                  <a:t>(</a:t>
                </a:r>
                <a:r>
                  <a:rPr lang="en-US" sz="1846" b="1" kern="0" dirty="0" err="1">
                    <a:ln w="10541" cmpd="sng">
                      <a:solidFill>
                        <a:srgbClr val="EAEAEA">
                          <a:shade val="88000"/>
                          <a:satMod val="110000"/>
                        </a:srgbClr>
                      </a:solidFill>
                      <a:prstDash val="solid"/>
                    </a:ln>
                    <a:gradFill>
                      <a:gsLst>
                        <a:gs pos="0">
                          <a:srgbClr val="EAEAEA">
                            <a:tint val="40000"/>
                            <a:satMod val="250000"/>
                          </a:srgbClr>
                        </a:gs>
                        <a:gs pos="9000">
                          <a:srgbClr val="EAEAEA">
                            <a:tint val="52000"/>
                            <a:satMod val="300000"/>
                          </a:srgbClr>
                        </a:gs>
                        <a:gs pos="50000">
                          <a:srgbClr val="EAEAEA">
                            <a:shade val="20000"/>
                            <a:satMod val="300000"/>
                          </a:srgbClr>
                        </a:gs>
                        <a:gs pos="79000">
                          <a:srgbClr val="EAEAEA">
                            <a:tint val="52000"/>
                            <a:satMod val="300000"/>
                          </a:srgbClr>
                        </a:gs>
                        <a:gs pos="100000">
                          <a:srgbClr val="EAEAEA">
                            <a:tint val="40000"/>
                            <a:satMod val="250000"/>
                          </a:srgbClr>
                        </a:gs>
                      </a:gsLst>
                      <a:lin ang="5400000"/>
                    </a:gradFill>
                    <a:latin typeface="BankGothic Lt BT" pitchFamily="34" charset="0"/>
                  </a:rPr>
                  <a:t>beinolharamein</a:t>
                </a:r>
                <a:r>
                  <a:rPr lang="en-US" sz="1846" b="1" kern="0" dirty="0">
                    <a:ln w="10541" cmpd="sng">
                      <a:solidFill>
                        <a:srgbClr val="EAEAEA">
                          <a:shade val="88000"/>
                          <a:satMod val="110000"/>
                        </a:srgbClr>
                      </a:solidFill>
                      <a:prstDash val="solid"/>
                    </a:ln>
                    <a:gradFill>
                      <a:gsLst>
                        <a:gs pos="0">
                          <a:srgbClr val="EAEAEA">
                            <a:tint val="40000"/>
                            <a:satMod val="250000"/>
                          </a:srgbClr>
                        </a:gs>
                        <a:gs pos="9000">
                          <a:srgbClr val="EAEAEA">
                            <a:tint val="52000"/>
                            <a:satMod val="300000"/>
                          </a:srgbClr>
                        </a:gs>
                        <a:gs pos="50000">
                          <a:srgbClr val="EAEAEA">
                            <a:shade val="20000"/>
                            <a:satMod val="300000"/>
                          </a:srgbClr>
                        </a:gs>
                        <a:gs pos="79000">
                          <a:srgbClr val="EAEAEA">
                            <a:tint val="52000"/>
                            <a:satMod val="300000"/>
                          </a:srgbClr>
                        </a:gs>
                        <a:gs pos="100000">
                          <a:srgbClr val="EAEAEA">
                            <a:tint val="40000"/>
                            <a:satMod val="250000"/>
                          </a:srgbClr>
                        </a:gs>
                      </a:gsLst>
                      <a:lin ang="5400000"/>
                    </a:gradFill>
                    <a:latin typeface="BankGothic Lt BT" pitchFamily="34" charset="0"/>
                  </a:rPr>
                  <a:t> of shiraz)</a:t>
                </a:r>
                <a:endParaRPr lang="fa-IR" sz="1846" b="1" kern="0" dirty="0">
                  <a:ln w="10541" cmpd="sng">
                    <a:solidFill>
                      <a:srgbClr val="EAEAEA">
                        <a:shade val="88000"/>
                        <a:satMod val="110000"/>
                      </a:srgbClr>
                    </a:solidFill>
                    <a:prstDash val="solid"/>
                  </a:ln>
                  <a:gradFill>
                    <a:gsLst>
                      <a:gs pos="0">
                        <a:srgbClr val="EAEAEA">
                          <a:tint val="40000"/>
                          <a:satMod val="250000"/>
                        </a:srgbClr>
                      </a:gs>
                      <a:gs pos="9000">
                        <a:srgbClr val="EAEAEA">
                          <a:tint val="52000"/>
                          <a:satMod val="300000"/>
                        </a:srgbClr>
                      </a:gs>
                      <a:gs pos="50000">
                        <a:srgbClr val="EAEAEA">
                          <a:shade val="20000"/>
                          <a:satMod val="300000"/>
                        </a:srgbClr>
                      </a:gs>
                      <a:gs pos="79000">
                        <a:srgbClr val="EAEAEA">
                          <a:tint val="52000"/>
                          <a:satMod val="300000"/>
                        </a:srgbClr>
                      </a:gs>
                      <a:gs pos="100000">
                        <a:srgbClr val="EAEAEA">
                          <a:tint val="40000"/>
                          <a:satMod val="250000"/>
                        </a:srgbClr>
                      </a:gs>
                    </a:gsLst>
                    <a:lin ang="5400000"/>
                  </a:gradFill>
                  <a:latin typeface="BankGothic Lt BT" pitchFamily="34" charset="0"/>
                </a:endParaRPr>
              </a:p>
            </p:txBody>
          </p:sp>
          <p:sp>
            <p:nvSpPr>
              <p:cNvPr id="8" name="Rectangle 7"/>
              <p:cNvSpPr/>
              <p:nvPr/>
            </p:nvSpPr>
            <p:spPr>
              <a:xfrm rot="16200000">
                <a:off x="-1131431" y="2276027"/>
                <a:ext cx="2786082" cy="377118"/>
              </a:xfrm>
              <a:prstGeom prst="rect">
                <a:avLst/>
              </a:prstGeom>
            </p:spPr>
            <p:txBody>
              <a:bodyPr wrap="square">
                <a:spAutoFit/>
                <a:scene3d>
                  <a:camera prst="orthographicFront"/>
                  <a:lightRig rig="glow" dir="tl">
                    <a:rot lat="0" lon="0" rev="5400000"/>
                  </a:lightRig>
                </a:scene3d>
                <a:sp3d contourW="12700">
                  <a:bevelT w="25400" h="25400"/>
                  <a:contourClr>
                    <a:schemeClr val="accent6">
                      <a:shade val="73000"/>
                    </a:schemeClr>
                  </a:contourClr>
                </a:sp3d>
              </a:bodyPr>
              <a:lstStyle/>
              <a:p>
                <a:pPr algn="ctr"/>
                <a:r>
                  <a:rPr lang="fa-IR" sz="1662" b="1" dirty="0">
                    <a:ln w="11430"/>
                    <a:gradFill>
                      <a:gsLst>
                        <a:gs pos="0">
                          <a:srgbClr val="555555">
                            <a:tint val="90000"/>
                            <a:satMod val="120000"/>
                          </a:srgbClr>
                        </a:gs>
                        <a:gs pos="25000">
                          <a:srgbClr val="555555">
                            <a:tint val="93000"/>
                            <a:satMod val="120000"/>
                          </a:srgbClr>
                        </a:gs>
                        <a:gs pos="50000">
                          <a:srgbClr val="555555">
                            <a:shade val="89000"/>
                            <a:satMod val="110000"/>
                          </a:srgbClr>
                        </a:gs>
                        <a:gs pos="75000">
                          <a:srgbClr val="555555">
                            <a:tint val="93000"/>
                            <a:satMod val="120000"/>
                          </a:srgbClr>
                        </a:gs>
                        <a:gs pos="100000">
                          <a:srgbClr val="555555">
                            <a:tint val="90000"/>
                            <a:satMod val="120000"/>
                          </a:srgbClr>
                        </a:gs>
                      </a:gsLst>
                      <a:lin ang="5400000"/>
                    </a:gradFill>
                    <a:effectLst>
                      <a:outerShdw blurRad="80000" dist="40000" dir="5040000" algn="tl">
                        <a:srgbClr val="000000">
                          <a:alpha val="30000"/>
                        </a:srgbClr>
                      </a:outerShdw>
                    </a:effectLst>
                    <a:cs typeface="B Kamran" pitchFamily="2" charset="-78"/>
                  </a:rPr>
                  <a:t>بین الحرمین شیراز</a:t>
                </a:r>
              </a:p>
            </p:txBody>
          </p:sp>
        </p:grpSp>
        <p:pic>
          <p:nvPicPr>
            <p:cNvPr id="235" name="Picture 6" descr="شاهچراغ؛ شیراز؛ عکس از آنوبانینی">
              <a:hlinkClick r:id="rId3"/>
            </p:cNvPr>
            <p:cNvPicPr>
              <a:picLocks noChangeAspect="1" noChangeArrowheads="1"/>
            </p:cNvPicPr>
            <p:nvPr/>
          </p:nvPicPr>
          <p:blipFill>
            <a:blip r:embed="rId4">
              <a:clrChange>
                <a:clrFrom>
                  <a:srgbClr val="03030F"/>
                </a:clrFrom>
                <a:clrTo>
                  <a:srgbClr val="03030F">
                    <a:alpha val="0"/>
                  </a:srgbClr>
                </a:clrTo>
              </a:clrChange>
            </a:blip>
            <a:srcRect/>
            <a:stretch>
              <a:fillRect/>
            </a:stretch>
          </p:blipFill>
          <p:spPr bwMode="auto">
            <a:xfrm>
              <a:off x="7212343" y="285728"/>
              <a:ext cx="1931657" cy="1191187"/>
            </a:xfrm>
            <a:prstGeom prst="rect">
              <a:avLst/>
            </a:prstGeom>
            <a:ln>
              <a:noFill/>
            </a:ln>
            <a:effectLst>
              <a:outerShdw blurRad="50800" dist="38100" dir="2700000" algn="tl" rotWithShape="0">
                <a:prstClr val="black">
                  <a:alpha val="40000"/>
                </a:prstClr>
              </a:outerShdw>
              <a:softEdge rad="63500"/>
            </a:effectLst>
          </p:spPr>
        </p:pic>
        <p:pic>
          <p:nvPicPr>
            <p:cNvPr id="1028" name="Picture 4" descr="E:\baft farsoode\ax\pic\shahchw.jpg"/>
            <p:cNvPicPr>
              <a:picLocks noChangeAspect="1" noChangeArrowheads="1"/>
            </p:cNvPicPr>
            <p:nvPr/>
          </p:nvPicPr>
          <p:blipFill>
            <a:blip r:embed="rId5" cstate="screen">
              <a:clrChange>
                <a:clrFrom>
                  <a:srgbClr val="BEE2FA"/>
                </a:clrFrom>
                <a:clrTo>
                  <a:srgbClr val="BEE2FA">
                    <a:alpha val="0"/>
                  </a:srgbClr>
                </a:clrTo>
              </a:clrChange>
              <a:extLst>
                <a:ext uri="{28A0092B-C50C-407E-A947-70E740481C1C}">
                  <a14:useLocalDpi xmlns:a14="http://schemas.microsoft.com/office/drawing/2010/main"/>
                </a:ext>
              </a:extLst>
            </a:blip>
            <a:srcRect/>
            <a:stretch>
              <a:fillRect/>
            </a:stretch>
          </p:blipFill>
          <p:spPr bwMode="auto">
            <a:xfrm>
              <a:off x="0" y="0"/>
              <a:ext cx="1813436" cy="1464431"/>
            </a:xfrm>
            <a:prstGeom prst="rect">
              <a:avLst/>
            </a:prstGeom>
            <a:ln>
              <a:noFill/>
            </a:ln>
            <a:effectLst>
              <a:outerShdw blurRad="50800" dist="38100" dir="2700000" algn="tl" rotWithShape="0">
                <a:prstClr val="black">
                  <a:alpha val="40000"/>
                </a:prstClr>
              </a:outerShdw>
              <a:softEdge rad="63500"/>
            </a:effectLst>
          </p:spPr>
        </p:pic>
        <p:cxnSp>
          <p:nvCxnSpPr>
            <p:cNvPr id="263" name="Straight Connector 262"/>
            <p:cNvCxnSpPr/>
            <p:nvPr/>
          </p:nvCxnSpPr>
          <p:spPr bwMode="auto">
            <a:xfrm rot="5400000">
              <a:off x="-1535949" y="4179099"/>
              <a:ext cx="4071966" cy="1588"/>
            </a:xfrm>
            <a:prstGeom prst="line">
              <a:avLst/>
            </a:prstGeom>
            <a:ln cmpd="dbl">
              <a:solidFill>
                <a:srgbClr val="D1D1D1"/>
              </a:solidFill>
              <a:prstDash val="solid"/>
              <a:headEnd type="none" w="sm" len="sm"/>
              <a:tailEnd type="none" w="sm" len="sm"/>
            </a:ln>
          </p:spPr>
          <p:style>
            <a:lnRef idx="3">
              <a:schemeClr val="accent1"/>
            </a:lnRef>
            <a:fillRef idx="0">
              <a:schemeClr val="accent1"/>
            </a:fillRef>
            <a:effectRef idx="2">
              <a:schemeClr val="accent1"/>
            </a:effectRef>
            <a:fontRef idx="minor">
              <a:schemeClr val="tx1"/>
            </a:fontRef>
          </p:style>
        </p:cxnSp>
      </p:grpSp>
      <p:sp>
        <p:nvSpPr>
          <p:cNvPr id="25" name="Rectangle 24"/>
          <p:cNvSpPr/>
          <p:nvPr/>
        </p:nvSpPr>
        <p:spPr bwMode="auto">
          <a:xfrm>
            <a:off x="912177" y="1648545"/>
            <a:ext cx="8143932" cy="4154394"/>
          </a:xfrm>
          <a:prstGeom prst="rect">
            <a:avLst/>
          </a:prstGeom>
          <a:solidFill>
            <a:schemeClr val="accent1">
              <a:alpha val="70000"/>
            </a:schemeClr>
          </a:solidFill>
          <a:ln w="12700" cap="sq" cmpd="sng" algn="ctr">
            <a:noFill/>
            <a:prstDash val="solid"/>
            <a:round/>
            <a:headEnd type="none" w="sm" len="sm"/>
            <a:tailEnd type="none" w="sm" len="sm"/>
          </a:ln>
          <a:effectLst>
            <a:softEdge rad="635000"/>
          </a:effectLst>
        </p:spPr>
        <p:txBody>
          <a:bodyPr vert="horz" wrap="square" lIns="84406" tIns="42203" rIns="84406" bIns="42203" numCol="1" rtlCol="1" anchor="t" anchorCtr="0" compatLnSpc="1">
            <a:prstTxWarp prst="textNoShape">
              <a:avLst/>
            </a:prstTxWarp>
          </a:bodyPr>
          <a:lstStyle/>
          <a:p>
            <a:pPr algn="l" rtl="0" fontAlgn="base">
              <a:spcBef>
                <a:spcPct val="0"/>
              </a:spcBef>
              <a:spcAft>
                <a:spcPct val="0"/>
              </a:spcAft>
            </a:pPr>
            <a:endParaRPr kumimoji="1" lang="fa-IR" sz="2215">
              <a:solidFill>
                <a:srgbClr val="000000"/>
              </a:solidFill>
              <a:latin typeface="Times New Roman" pitchFamily="18" charset="0"/>
            </a:endParaRPr>
          </a:p>
        </p:txBody>
      </p:sp>
      <p:pic>
        <p:nvPicPr>
          <p:cNvPr id="27" name="Picture 39" descr="Picture 005"/>
          <p:cNvPicPr>
            <a:picLocks noChangeAspect="1" noChangeArrowheads="1"/>
          </p:cNvPicPr>
          <p:nvPr/>
        </p:nvPicPr>
        <p:blipFill>
          <a:blip r:embed="rId6"/>
          <a:srcRect/>
          <a:stretch>
            <a:fillRect/>
          </a:stretch>
        </p:blipFill>
        <p:spPr bwMode="auto">
          <a:xfrm>
            <a:off x="2838365" y="1786216"/>
            <a:ext cx="1827975" cy="1371291"/>
          </a:xfrm>
          <a:prstGeom prst="rect">
            <a:avLst/>
          </a:prstGeom>
          <a:ln w="12065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p:spPr>
      </p:pic>
      <p:pic>
        <p:nvPicPr>
          <p:cNvPr id="28" name="Picture 40" descr="Picture 023"/>
          <p:cNvPicPr>
            <a:picLocks noChangeAspect="1" noChangeArrowheads="1"/>
          </p:cNvPicPr>
          <p:nvPr/>
        </p:nvPicPr>
        <p:blipFill>
          <a:blip r:embed="rId7"/>
          <a:srcRect/>
          <a:stretch>
            <a:fillRect/>
          </a:stretch>
        </p:blipFill>
        <p:spPr bwMode="auto">
          <a:xfrm>
            <a:off x="2791546" y="4681913"/>
            <a:ext cx="1829213" cy="1371291"/>
          </a:xfrm>
          <a:prstGeom prst="rect">
            <a:avLst/>
          </a:prstGeom>
          <a:ln w="12065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p:spPr>
      </p:pic>
      <p:pic>
        <p:nvPicPr>
          <p:cNvPr id="30" name="Picture 42" descr="Picture 028"/>
          <p:cNvPicPr>
            <a:picLocks noChangeAspect="1" noChangeArrowheads="1"/>
          </p:cNvPicPr>
          <p:nvPr/>
        </p:nvPicPr>
        <p:blipFill>
          <a:blip r:embed="rId8"/>
          <a:srcRect/>
          <a:stretch>
            <a:fillRect/>
          </a:stretch>
        </p:blipFill>
        <p:spPr bwMode="auto">
          <a:xfrm>
            <a:off x="2848266" y="3270128"/>
            <a:ext cx="1846540" cy="136139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32" name="Picture 44" descr="Picture 036"/>
          <p:cNvPicPr>
            <a:picLocks noChangeAspect="1" noChangeArrowheads="1"/>
          </p:cNvPicPr>
          <p:nvPr/>
        </p:nvPicPr>
        <p:blipFill>
          <a:blip r:embed="rId9"/>
          <a:srcRect/>
          <a:stretch>
            <a:fillRect/>
          </a:stretch>
        </p:blipFill>
        <p:spPr bwMode="auto">
          <a:xfrm>
            <a:off x="879205" y="4747856"/>
            <a:ext cx="1827976" cy="1371291"/>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34" name="Picture 46" descr="Picture 004"/>
          <p:cNvPicPr>
            <a:picLocks noChangeAspect="1" noChangeArrowheads="1"/>
          </p:cNvPicPr>
          <p:nvPr/>
        </p:nvPicPr>
        <p:blipFill>
          <a:blip r:embed="rId10"/>
          <a:srcRect/>
          <a:stretch>
            <a:fillRect/>
          </a:stretch>
        </p:blipFill>
        <p:spPr bwMode="auto">
          <a:xfrm>
            <a:off x="879205" y="3297115"/>
            <a:ext cx="1827976" cy="1371291"/>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35" name="Picture 47" descr="Picture 010"/>
          <p:cNvPicPr>
            <a:picLocks noChangeAspect="1" noChangeArrowheads="1"/>
          </p:cNvPicPr>
          <p:nvPr/>
        </p:nvPicPr>
        <p:blipFill>
          <a:blip r:embed="rId11"/>
          <a:srcRect/>
          <a:stretch>
            <a:fillRect/>
          </a:stretch>
        </p:blipFill>
        <p:spPr bwMode="auto">
          <a:xfrm>
            <a:off x="879205" y="1786216"/>
            <a:ext cx="1827976" cy="1371291"/>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36" name="Picture 2" descr="701Cam07101copy"/>
          <p:cNvPicPr>
            <a:picLocks noChangeAspect="1" noChangeArrowheads="1"/>
          </p:cNvPicPr>
          <p:nvPr/>
        </p:nvPicPr>
        <p:blipFill>
          <a:blip r:embed="rId12" cstate="screen">
            <a:extLst>
              <a:ext uri="{28A0092B-C50C-407E-A947-70E740481C1C}">
                <a14:useLocalDpi xmlns:a14="http://schemas.microsoft.com/office/drawing/2010/main"/>
              </a:ext>
            </a:extLst>
          </a:blip>
          <a:srcRect/>
          <a:stretch>
            <a:fillRect/>
          </a:stretch>
        </p:blipFill>
        <p:spPr bwMode="auto">
          <a:xfrm>
            <a:off x="4901714" y="3099286"/>
            <a:ext cx="4092937" cy="1859764"/>
          </a:xfrm>
          <a:prstGeom prst="rect">
            <a:avLst/>
          </a:prstGeom>
          <a:noFill/>
        </p:spPr>
      </p:pic>
      <p:sp>
        <p:nvSpPr>
          <p:cNvPr id="37" name="Right Arrow 36"/>
          <p:cNvSpPr/>
          <p:nvPr/>
        </p:nvSpPr>
        <p:spPr bwMode="auto">
          <a:xfrm>
            <a:off x="4506057" y="3626828"/>
            <a:ext cx="791313" cy="527542"/>
          </a:xfrm>
          <a:prstGeom prst="rightArrow">
            <a:avLst/>
          </a:prstGeom>
          <a:solidFill>
            <a:schemeClr val="accent1"/>
          </a:solidFill>
          <a:ln w="12700" cap="sq" cmpd="sng" algn="ctr">
            <a:solidFill>
              <a:schemeClr val="tx1"/>
            </a:solidFill>
            <a:prstDash val="solid"/>
            <a:round/>
            <a:headEnd type="none" w="sm" len="sm"/>
            <a:tailEnd type="none" w="sm" len="sm"/>
          </a:ln>
          <a:effectLst/>
        </p:spPr>
        <p:txBody>
          <a:bodyPr vert="horz" wrap="square" lIns="84406" tIns="42203" rIns="84406" bIns="42203" numCol="1" rtlCol="0" anchor="t" anchorCtr="0" compatLnSpc="1">
            <a:prstTxWarp prst="textNoShape">
              <a:avLst/>
            </a:prstTxWarp>
          </a:bodyPr>
          <a:lstStyle/>
          <a:p>
            <a:pPr algn="l" rtl="0" fontAlgn="base">
              <a:spcBef>
                <a:spcPct val="0"/>
              </a:spcBef>
              <a:spcAft>
                <a:spcPct val="0"/>
              </a:spcAft>
            </a:pPr>
            <a:endParaRPr kumimoji="1" lang="en-US" sz="2215">
              <a:solidFill>
                <a:srgbClr val="000000"/>
              </a:solidFill>
              <a:latin typeface="Times New Roman" pitchFamily="18" charset="0"/>
            </a:endParaRPr>
          </a:p>
        </p:txBody>
      </p:sp>
    </p:spTree>
    <p:extLst>
      <p:ext uri="{BB962C8B-B14F-4D97-AF65-F5344CB8AC3E}">
        <p14:creationId xmlns:p14="http://schemas.microsoft.com/office/powerpoint/2010/main" val="32629453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fade">
                                      <p:cBhvr>
                                        <p:cTn id="7" dur="2000"/>
                                        <p:tgtEl>
                                          <p:spTgt spid="28"/>
                                        </p:tgtEl>
                                      </p:cBhvr>
                                    </p:animEffect>
                                  </p:childTnLst>
                                </p:cTn>
                              </p:par>
                              <p:par>
                                <p:cTn id="8" presetID="10" presetClass="entr" presetSubtype="0" fill="hold" nodeType="withEffect">
                                  <p:stCondLst>
                                    <p:cond delay="0"/>
                                  </p:stCondLst>
                                  <p:childTnLst>
                                    <p:set>
                                      <p:cBhvr>
                                        <p:cTn id="9" dur="1" fill="hold">
                                          <p:stCondLst>
                                            <p:cond delay="0"/>
                                          </p:stCondLst>
                                        </p:cTn>
                                        <p:tgtEl>
                                          <p:spTgt spid="34"/>
                                        </p:tgtEl>
                                        <p:attrNameLst>
                                          <p:attrName>style.visibility</p:attrName>
                                        </p:attrNameLst>
                                      </p:cBhvr>
                                      <p:to>
                                        <p:strVal val="visible"/>
                                      </p:to>
                                    </p:set>
                                    <p:animEffect transition="in" filter="fade">
                                      <p:cBhvr>
                                        <p:cTn id="10" dur="2000"/>
                                        <p:tgtEl>
                                          <p:spTgt spid="34"/>
                                        </p:tgtEl>
                                      </p:cBhvr>
                                    </p:animEffect>
                                  </p:childTnLst>
                                </p:cTn>
                              </p:par>
                              <p:par>
                                <p:cTn id="11" presetID="10" presetClass="entr" presetSubtype="0" fill="hold" nodeType="withEffect">
                                  <p:stCondLst>
                                    <p:cond delay="0"/>
                                  </p:stCondLst>
                                  <p:childTnLst>
                                    <p:set>
                                      <p:cBhvr>
                                        <p:cTn id="12" dur="1" fill="hold">
                                          <p:stCondLst>
                                            <p:cond delay="0"/>
                                          </p:stCondLst>
                                        </p:cTn>
                                        <p:tgtEl>
                                          <p:spTgt spid="32"/>
                                        </p:tgtEl>
                                        <p:attrNameLst>
                                          <p:attrName>style.visibility</p:attrName>
                                        </p:attrNameLst>
                                      </p:cBhvr>
                                      <p:to>
                                        <p:strVal val="visible"/>
                                      </p:to>
                                    </p:set>
                                    <p:animEffect transition="in" filter="fade">
                                      <p:cBhvr>
                                        <p:cTn id="13" dur="2000"/>
                                        <p:tgtEl>
                                          <p:spTgt spid="32"/>
                                        </p:tgtEl>
                                      </p:cBhvr>
                                    </p:animEffect>
                                  </p:childTnLst>
                                </p:cTn>
                              </p:par>
                              <p:par>
                                <p:cTn id="14" presetID="10" presetClass="entr" presetSubtype="0" fill="hold" nodeType="withEffect">
                                  <p:stCondLst>
                                    <p:cond delay="0"/>
                                  </p:stCondLst>
                                  <p:childTnLst>
                                    <p:set>
                                      <p:cBhvr>
                                        <p:cTn id="15" dur="1" fill="hold">
                                          <p:stCondLst>
                                            <p:cond delay="0"/>
                                          </p:stCondLst>
                                        </p:cTn>
                                        <p:tgtEl>
                                          <p:spTgt spid="30"/>
                                        </p:tgtEl>
                                        <p:attrNameLst>
                                          <p:attrName>style.visibility</p:attrName>
                                        </p:attrNameLst>
                                      </p:cBhvr>
                                      <p:to>
                                        <p:strVal val="visible"/>
                                      </p:to>
                                    </p:set>
                                    <p:animEffect transition="in" filter="fade">
                                      <p:cBhvr>
                                        <p:cTn id="16" dur="2000"/>
                                        <p:tgtEl>
                                          <p:spTgt spid="30"/>
                                        </p:tgtEl>
                                      </p:cBhvr>
                                    </p:animEffect>
                                  </p:childTnLst>
                                </p:cTn>
                              </p:par>
                              <p:par>
                                <p:cTn id="17" presetID="10" presetClass="entr" presetSubtype="0" fill="hold" nodeType="withEffect">
                                  <p:stCondLst>
                                    <p:cond delay="0"/>
                                  </p:stCondLst>
                                  <p:childTnLst>
                                    <p:set>
                                      <p:cBhvr>
                                        <p:cTn id="18" dur="1" fill="hold">
                                          <p:stCondLst>
                                            <p:cond delay="0"/>
                                          </p:stCondLst>
                                        </p:cTn>
                                        <p:tgtEl>
                                          <p:spTgt spid="27"/>
                                        </p:tgtEl>
                                        <p:attrNameLst>
                                          <p:attrName>style.visibility</p:attrName>
                                        </p:attrNameLst>
                                      </p:cBhvr>
                                      <p:to>
                                        <p:strVal val="visible"/>
                                      </p:to>
                                    </p:set>
                                    <p:animEffect transition="in" filter="fade">
                                      <p:cBhvr>
                                        <p:cTn id="19" dur="2000"/>
                                        <p:tgtEl>
                                          <p:spTgt spid="27"/>
                                        </p:tgtEl>
                                      </p:cBhvr>
                                    </p:animEffect>
                                  </p:childTnLst>
                                </p:cTn>
                              </p:par>
                              <p:par>
                                <p:cTn id="20" presetID="10" presetClass="entr" presetSubtype="0" fill="hold" nodeType="withEffect">
                                  <p:stCondLst>
                                    <p:cond delay="0"/>
                                  </p:stCondLst>
                                  <p:childTnLst>
                                    <p:set>
                                      <p:cBhvr>
                                        <p:cTn id="21" dur="1" fill="hold">
                                          <p:stCondLst>
                                            <p:cond delay="0"/>
                                          </p:stCondLst>
                                        </p:cTn>
                                        <p:tgtEl>
                                          <p:spTgt spid="35"/>
                                        </p:tgtEl>
                                        <p:attrNameLst>
                                          <p:attrName>style.visibility</p:attrName>
                                        </p:attrNameLst>
                                      </p:cBhvr>
                                      <p:to>
                                        <p:strVal val="visible"/>
                                      </p:to>
                                    </p:set>
                                    <p:animEffect transition="in" filter="fade">
                                      <p:cBhvr>
                                        <p:cTn id="22" dur="2000"/>
                                        <p:tgtEl>
                                          <p:spTgt spid="35"/>
                                        </p:tgtEl>
                                      </p:cBhvr>
                                    </p:animEffect>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37"/>
                                        </p:tgtEl>
                                        <p:attrNameLst>
                                          <p:attrName>style.visibility</p:attrName>
                                        </p:attrNameLst>
                                      </p:cBhvr>
                                      <p:to>
                                        <p:strVal val="visible"/>
                                      </p:to>
                                    </p:set>
                                    <p:anim calcmode="lin" valueType="num">
                                      <p:cBhvr additive="base">
                                        <p:cTn id="27" dur="500" fill="hold"/>
                                        <p:tgtEl>
                                          <p:spTgt spid="37"/>
                                        </p:tgtEl>
                                        <p:attrNameLst>
                                          <p:attrName>ppt_x</p:attrName>
                                        </p:attrNameLst>
                                      </p:cBhvr>
                                      <p:tavLst>
                                        <p:tav tm="0">
                                          <p:val>
                                            <p:strVal val="#ppt_x"/>
                                          </p:val>
                                        </p:tav>
                                        <p:tav tm="100000">
                                          <p:val>
                                            <p:strVal val="#ppt_x"/>
                                          </p:val>
                                        </p:tav>
                                      </p:tavLst>
                                    </p:anim>
                                    <p:anim calcmode="lin" valueType="num">
                                      <p:cBhvr additive="base">
                                        <p:cTn id="28" dur="500" fill="hold"/>
                                        <p:tgtEl>
                                          <p:spTgt spid="37"/>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nodeType="clickEffect">
                                  <p:stCondLst>
                                    <p:cond delay="0"/>
                                  </p:stCondLst>
                                  <p:childTnLst>
                                    <p:set>
                                      <p:cBhvr>
                                        <p:cTn id="32" dur="1" fill="hold">
                                          <p:stCondLst>
                                            <p:cond delay="0"/>
                                          </p:stCondLst>
                                        </p:cTn>
                                        <p:tgtEl>
                                          <p:spTgt spid="36"/>
                                        </p:tgtEl>
                                        <p:attrNameLst>
                                          <p:attrName>style.visibility</p:attrName>
                                        </p:attrNameLst>
                                      </p:cBhvr>
                                      <p:to>
                                        <p:strVal val="visible"/>
                                      </p:to>
                                    </p:set>
                                    <p:animEffect transition="in" filter="fade">
                                      <p:cBhvr>
                                        <p:cTn id="33" dur="20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66"/>
          <p:cNvGrpSpPr/>
          <p:nvPr/>
        </p:nvGrpSpPr>
        <p:grpSpPr>
          <a:xfrm>
            <a:off x="0" y="263769"/>
            <a:ext cx="9144000" cy="6327790"/>
            <a:chOff x="0" y="0"/>
            <a:chExt cx="9144000" cy="6855106"/>
          </a:xfrm>
        </p:grpSpPr>
        <p:pic>
          <p:nvPicPr>
            <p:cNvPr id="3" name="Picture 2" descr="E:\baft farsoode\ax\pic\bird%20view.jpg"/>
            <p:cNvPicPr>
              <a:picLocks noChangeAspect="1" noChangeArrowheads="1"/>
            </p:cNvPicPr>
            <p:nvPr/>
          </p:nvPicPr>
          <p:blipFill>
            <a:blip r:embed="rId2">
              <a:clrChange>
                <a:clrFrom>
                  <a:srgbClr val="000000"/>
                </a:clrFrom>
                <a:clrTo>
                  <a:srgbClr val="000000">
                    <a:alpha val="0"/>
                  </a:srgbClr>
                </a:clrTo>
              </a:clrChange>
              <a:duotone>
                <a:schemeClr val="accent6">
                  <a:shade val="45000"/>
                  <a:satMod val="135000"/>
                </a:schemeClr>
                <a:prstClr val="white"/>
              </a:duotone>
              <a:lum bright="20000" contrast="-75000"/>
            </a:blip>
            <a:srcRect/>
            <a:stretch>
              <a:fillRect/>
            </a:stretch>
          </p:blipFill>
          <p:spPr bwMode="auto">
            <a:xfrm>
              <a:off x="0" y="2694698"/>
              <a:ext cx="9144000" cy="4160408"/>
            </a:xfrm>
            <a:prstGeom prst="rect">
              <a:avLst/>
            </a:prstGeom>
            <a:ln>
              <a:noFill/>
            </a:ln>
            <a:effectLst>
              <a:outerShdw blurRad="50800" dist="50800" dir="2700000" algn="tl" rotWithShape="0">
                <a:schemeClr val="tx1">
                  <a:alpha val="40000"/>
                </a:schemeClr>
              </a:outerShdw>
            </a:effectLst>
          </p:spPr>
        </p:pic>
        <p:grpSp>
          <p:nvGrpSpPr>
            <p:cNvPr id="4" name="Group 259"/>
            <p:cNvGrpSpPr/>
            <p:nvPr/>
          </p:nvGrpSpPr>
          <p:grpSpPr>
            <a:xfrm flipV="1">
              <a:off x="271048" y="857232"/>
              <a:ext cx="5944026" cy="4143404"/>
              <a:chOff x="-236" y="1676402"/>
              <a:chExt cx="5944026" cy="5181601"/>
            </a:xfrm>
          </p:grpSpPr>
          <p:sp>
            <p:nvSpPr>
              <p:cNvPr id="250" name="Rectangle 25"/>
              <p:cNvSpPr>
                <a:spLocks noChangeArrowheads="1"/>
              </p:cNvSpPr>
              <p:nvPr/>
            </p:nvSpPr>
            <p:spPr bwMode="auto">
              <a:xfrm>
                <a:off x="329988" y="4038602"/>
                <a:ext cx="165112" cy="2667001"/>
              </a:xfrm>
              <a:prstGeom prst="rect">
                <a:avLst/>
              </a:prstGeom>
              <a:gradFill rotWithShape="1">
                <a:gsLst>
                  <a:gs pos="0">
                    <a:schemeClr val="bg1">
                      <a:lumMod val="65000"/>
                    </a:schemeClr>
                  </a:gs>
                  <a:gs pos="100000">
                    <a:srgbClr val="FFFFCC"/>
                  </a:gs>
                </a:gsLst>
                <a:lin ang="5400000" scaled="1"/>
              </a:gradFill>
              <a:ln w="9525">
                <a:noFill/>
                <a:miter lim="800000"/>
                <a:headEnd/>
                <a:tailEnd/>
              </a:ln>
              <a:effectLst/>
            </p:spPr>
            <p:txBody>
              <a:bodyPr wrap="none" anchor="ctr"/>
              <a:lstStyle/>
              <a:p>
                <a:pPr>
                  <a:defRPr/>
                </a:pPr>
                <a:endParaRPr lang="fa-IR" sz="1662" kern="0">
                  <a:solidFill>
                    <a:sysClr val="windowText" lastClr="000000"/>
                  </a:solidFill>
                </a:endParaRPr>
              </a:p>
            </p:txBody>
          </p:sp>
          <p:sp>
            <p:nvSpPr>
              <p:cNvPr id="251" name="Rectangle 26"/>
              <p:cNvSpPr>
                <a:spLocks noChangeArrowheads="1"/>
              </p:cNvSpPr>
              <p:nvPr/>
            </p:nvSpPr>
            <p:spPr bwMode="auto">
              <a:xfrm>
                <a:off x="164876" y="6400803"/>
                <a:ext cx="3219681" cy="152400"/>
              </a:xfrm>
              <a:prstGeom prst="rect">
                <a:avLst/>
              </a:prstGeom>
              <a:gradFill rotWithShape="1">
                <a:gsLst>
                  <a:gs pos="0">
                    <a:srgbClr val="FFFFCC"/>
                  </a:gs>
                  <a:gs pos="100000">
                    <a:srgbClr val="FFFFCC">
                      <a:gamma/>
                      <a:shade val="46275"/>
                      <a:invGamma/>
                    </a:srgbClr>
                  </a:gs>
                </a:gsLst>
                <a:lin ang="0" scaled="1"/>
              </a:gradFill>
              <a:ln w="9525">
                <a:noFill/>
                <a:miter lim="800000"/>
                <a:headEnd/>
                <a:tailEnd/>
              </a:ln>
              <a:effectLst/>
            </p:spPr>
            <p:txBody>
              <a:bodyPr wrap="none" anchor="ctr"/>
              <a:lstStyle/>
              <a:p>
                <a:pPr>
                  <a:defRPr/>
                </a:pPr>
                <a:endParaRPr lang="fa-IR" sz="1662" kern="0">
                  <a:solidFill>
                    <a:sysClr val="windowText" lastClr="000000"/>
                  </a:solidFill>
                </a:endParaRPr>
              </a:p>
            </p:txBody>
          </p:sp>
          <p:sp>
            <p:nvSpPr>
              <p:cNvPr id="252" name="Rectangle 27"/>
              <p:cNvSpPr>
                <a:spLocks noChangeArrowheads="1"/>
              </p:cNvSpPr>
              <p:nvPr/>
            </p:nvSpPr>
            <p:spPr bwMode="auto">
              <a:xfrm>
                <a:off x="495100" y="5791203"/>
                <a:ext cx="82556" cy="609600"/>
              </a:xfrm>
              <a:prstGeom prst="rect">
                <a:avLst/>
              </a:prstGeom>
              <a:solidFill>
                <a:srgbClr val="CC9900"/>
              </a:solidFill>
              <a:ln w="9525">
                <a:noFill/>
                <a:miter lim="800000"/>
                <a:headEnd/>
                <a:tailEnd/>
              </a:ln>
              <a:effectLst/>
            </p:spPr>
            <p:txBody>
              <a:bodyPr wrap="none" anchor="ctr"/>
              <a:lstStyle/>
              <a:p>
                <a:pPr>
                  <a:defRPr/>
                </a:pPr>
                <a:endParaRPr lang="fa-IR" sz="1662" kern="0">
                  <a:solidFill>
                    <a:sysClr val="windowText" lastClr="000000"/>
                  </a:solidFill>
                </a:endParaRPr>
              </a:p>
            </p:txBody>
          </p:sp>
          <p:sp>
            <p:nvSpPr>
              <p:cNvPr id="253" name="Rectangle 28"/>
              <p:cNvSpPr>
                <a:spLocks noChangeArrowheads="1"/>
              </p:cNvSpPr>
              <p:nvPr/>
            </p:nvSpPr>
            <p:spPr bwMode="auto">
              <a:xfrm rot="5400000">
                <a:off x="828501" y="6073757"/>
                <a:ext cx="76200" cy="577891"/>
              </a:xfrm>
              <a:prstGeom prst="rect">
                <a:avLst/>
              </a:prstGeom>
              <a:solidFill>
                <a:srgbClr val="CC9900"/>
              </a:solidFill>
              <a:ln w="9525">
                <a:noFill/>
                <a:miter lim="800000"/>
                <a:headEnd/>
                <a:tailEnd/>
              </a:ln>
              <a:effectLst/>
            </p:spPr>
            <p:txBody>
              <a:bodyPr wrap="none" anchor="ctr"/>
              <a:lstStyle/>
              <a:p>
                <a:pPr>
                  <a:defRPr/>
                </a:pPr>
                <a:endParaRPr lang="fa-IR" sz="1662" kern="0">
                  <a:solidFill>
                    <a:sysClr val="windowText" lastClr="000000"/>
                  </a:solidFill>
                </a:endParaRPr>
              </a:p>
            </p:txBody>
          </p:sp>
          <p:sp>
            <p:nvSpPr>
              <p:cNvPr id="254" name="Line 29"/>
              <p:cNvSpPr>
                <a:spLocks noChangeShapeType="1"/>
              </p:cNvSpPr>
              <p:nvPr/>
            </p:nvSpPr>
            <p:spPr bwMode="auto">
              <a:xfrm>
                <a:off x="3384557" y="6477003"/>
                <a:ext cx="1568562" cy="0"/>
              </a:xfrm>
              <a:prstGeom prst="line">
                <a:avLst/>
              </a:prstGeom>
              <a:ln w="12700">
                <a:prstDash val="sysDot"/>
                <a:headEnd/>
                <a:tailEnd/>
              </a:ln>
            </p:spPr>
            <p:style>
              <a:lnRef idx="1">
                <a:schemeClr val="dk1"/>
              </a:lnRef>
              <a:fillRef idx="0">
                <a:schemeClr val="dk1"/>
              </a:fillRef>
              <a:effectRef idx="0">
                <a:schemeClr val="dk1"/>
              </a:effectRef>
              <a:fontRef idx="minor">
                <a:schemeClr val="tx1"/>
              </a:fontRef>
            </p:style>
            <p:txBody>
              <a:bodyPr/>
              <a:lstStyle/>
              <a:p>
                <a:pPr>
                  <a:defRPr/>
                </a:pPr>
                <a:endParaRPr lang="fa-IR" sz="1662" kern="0">
                  <a:solidFill>
                    <a:sysClr val="windowText" lastClr="000000"/>
                  </a:solidFill>
                </a:endParaRPr>
              </a:p>
            </p:txBody>
          </p:sp>
          <p:sp>
            <p:nvSpPr>
              <p:cNvPr id="255" name="Line 30"/>
              <p:cNvSpPr>
                <a:spLocks noChangeShapeType="1"/>
              </p:cNvSpPr>
              <p:nvPr/>
            </p:nvSpPr>
            <p:spPr bwMode="auto">
              <a:xfrm>
                <a:off x="3384557" y="6553203"/>
                <a:ext cx="2559233" cy="0"/>
              </a:xfrm>
              <a:prstGeom prst="line">
                <a:avLst/>
              </a:prstGeom>
              <a:ln w="19050">
                <a:prstDash val="sysDot"/>
                <a:headEnd/>
                <a:tailEnd/>
              </a:ln>
            </p:spPr>
            <p:style>
              <a:lnRef idx="1">
                <a:schemeClr val="accent1"/>
              </a:lnRef>
              <a:fillRef idx="0">
                <a:schemeClr val="accent1"/>
              </a:fillRef>
              <a:effectRef idx="0">
                <a:schemeClr val="accent1"/>
              </a:effectRef>
              <a:fontRef idx="minor">
                <a:schemeClr val="tx1"/>
              </a:fontRef>
            </p:style>
            <p:txBody>
              <a:bodyPr/>
              <a:lstStyle/>
              <a:p>
                <a:pPr>
                  <a:defRPr/>
                </a:pPr>
                <a:endParaRPr lang="fa-IR" sz="1662" kern="0">
                  <a:solidFill>
                    <a:sysClr val="windowText" lastClr="000000"/>
                  </a:solidFill>
                </a:endParaRPr>
              </a:p>
            </p:txBody>
          </p:sp>
          <p:sp>
            <p:nvSpPr>
              <p:cNvPr id="256" name="Line 32"/>
              <p:cNvSpPr>
                <a:spLocks noChangeShapeType="1"/>
              </p:cNvSpPr>
              <p:nvPr/>
            </p:nvSpPr>
            <p:spPr bwMode="auto">
              <a:xfrm flipH="1">
                <a:off x="-236" y="6477003"/>
                <a:ext cx="3384793" cy="0"/>
              </a:xfrm>
              <a:prstGeom prst="line">
                <a:avLst/>
              </a:prstGeom>
              <a:noFill/>
              <a:ln w="22225">
                <a:solidFill>
                  <a:srgbClr val="9383B3"/>
                </a:solidFill>
                <a:prstDash val="sysDot"/>
                <a:round/>
                <a:headEnd/>
                <a:tailEnd/>
              </a:ln>
              <a:effectLst/>
            </p:spPr>
            <p:txBody>
              <a:bodyPr/>
              <a:lstStyle/>
              <a:p>
                <a:pPr>
                  <a:defRPr/>
                </a:pPr>
                <a:endParaRPr lang="fa-IR" sz="1662" kern="0">
                  <a:solidFill>
                    <a:sysClr val="windowText" lastClr="000000"/>
                  </a:solidFill>
                </a:endParaRPr>
              </a:p>
            </p:txBody>
          </p:sp>
          <p:sp>
            <p:nvSpPr>
              <p:cNvPr id="257" name="Line 33"/>
              <p:cNvSpPr>
                <a:spLocks noChangeShapeType="1"/>
              </p:cNvSpPr>
              <p:nvPr/>
            </p:nvSpPr>
            <p:spPr bwMode="auto">
              <a:xfrm flipV="1">
                <a:off x="412544" y="4038602"/>
                <a:ext cx="0" cy="2819401"/>
              </a:xfrm>
              <a:prstGeom prst="line">
                <a:avLst/>
              </a:prstGeom>
              <a:noFill/>
              <a:ln w="22225">
                <a:solidFill>
                  <a:srgbClr val="9383B3"/>
                </a:solidFill>
                <a:prstDash val="sysDot"/>
                <a:round/>
                <a:headEnd/>
                <a:tailEnd/>
              </a:ln>
              <a:effectLst/>
            </p:spPr>
            <p:txBody>
              <a:bodyPr/>
              <a:lstStyle/>
              <a:p>
                <a:pPr>
                  <a:defRPr/>
                </a:pPr>
                <a:endParaRPr lang="fa-IR" sz="1662" kern="0">
                  <a:solidFill>
                    <a:sysClr val="windowText" lastClr="000000"/>
                  </a:solidFill>
                </a:endParaRPr>
              </a:p>
            </p:txBody>
          </p:sp>
          <p:sp>
            <p:nvSpPr>
              <p:cNvPr id="258" name="Line 34"/>
              <p:cNvSpPr>
                <a:spLocks noChangeShapeType="1"/>
              </p:cNvSpPr>
              <p:nvPr/>
            </p:nvSpPr>
            <p:spPr bwMode="auto">
              <a:xfrm flipV="1">
                <a:off x="412544" y="2362202"/>
                <a:ext cx="0" cy="1676400"/>
              </a:xfrm>
              <a:prstGeom prst="line">
                <a:avLst/>
              </a:prstGeom>
              <a:ln w="12700">
                <a:prstDash val="sysDot"/>
                <a:headEnd/>
                <a:tailEnd/>
              </a:ln>
            </p:spPr>
            <p:style>
              <a:lnRef idx="1">
                <a:schemeClr val="dk1"/>
              </a:lnRef>
              <a:fillRef idx="0">
                <a:schemeClr val="dk1"/>
              </a:fillRef>
              <a:effectRef idx="0">
                <a:schemeClr val="dk1"/>
              </a:effectRef>
              <a:fontRef idx="minor">
                <a:schemeClr val="tx1"/>
              </a:fontRef>
            </p:style>
            <p:txBody>
              <a:bodyPr/>
              <a:lstStyle/>
              <a:p>
                <a:pPr>
                  <a:defRPr/>
                </a:pPr>
                <a:endParaRPr lang="fa-IR" sz="1662" kern="0">
                  <a:solidFill>
                    <a:sysClr val="windowText" lastClr="000000"/>
                  </a:solidFill>
                </a:endParaRPr>
              </a:p>
            </p:txBody>
          </p:sp>
          <p:sp>
            <p:nvSpPr>
              <p:cNvPr id="259" name="Line 35"/>
              <p:cNvSpPr>
                <a:spLocks noChangeShapeType="1"/>
              </p:cNvSpPr>
              <p:nvPr/>
            </p:nvSpPr>
            <p:spPr bwMode="auto">
              <a:xfrm flipV="1">
                <a:off x="329988" y="1676402"/>
                <a:ext cx="0" cy="2362200"/>
              </a:xfrm>
              <a:prstGeom prst="line">
                <a:avLst/>
              </a:prstGeom>
              <a:ln w="19050">
                <a:prstDash val="sysDot"/>
                <a:headEnd/>
                <a:tailEnd/>
              </a:ln>
            </p:spPr>
            <p:style>
              <a:lnRef idx="1">
                <a:schemeClr val="accent1"/>
              </a:lnRef>
              <a:fillRef idx="0">
                <a:schemeClr val="accent1"/>
              </a:fillRef>
              <a:effectRef idx="0">
                <a:schemeClr val="accent1"/>
              </a:effectRef>
              <a:fontRef idx="minor">
                <a:schemeClr val="tx1"/>
              </a:fontRef>
            </p:style>
            <p:txBody>
              <a:bodyPr/>
              <a:lstStyle/>
              <a:p>
                <a:pPr>
                  <a:defRPr/>
                </a:pPr>
                <a:endParaRPr lang="fa-IR" sz="1662" kern="0">
                  <a:solidFill>
                    <a:sysClr val="windowText" lastClr="000000"/>
                  </a:solidFill>
                </a:endParaRPr>
              </a:p>
            </p:txBody>
          </p:sp>
        </p:grpSp>
        <p:grpSp>
          <p:nvGrpSpPr>
            <p:cNvPr id="5" name="Group 15"/>
            <p:cNvGrpSpPr/>
            <p:nvPr/>
          </p:nvGrpSpPr>
          <p:grpSpPr>
            <a:xfrm>
              <a:off x="67432" y="538679"/>
              <a:ext cx="5218950" cy="3318948"/>
              <a:chOff x="73051" y="538679"/>
              <a:chExt cx="5653862" cy="3318948"/>
            </a:xfrm>
          </p:grpSpPr>
          <p:sp>
            <p:nvSpPr>
              <p:cNvPr id="7" name="Rectangle 6"/>
              <p:cNvSpPr/>
              <p:nvPr/>
            </p:nvSpPr>
            <p:spPr>
              <a:xfrm>
                <a:off x="1824455" y="538679"/>
                <a:ext cx="3902458" cy="407750"/>
              </a:xfrm>
              <a:prstGeom prst="rect">
                <a:avLst/>
              </a:prstGeom>
            </p:spPr>
            <p:txBody>
              <a:bodyPr wrap="none">
                <a:spAutoFit/>
              </a:bodyPr>
              <a:lstStyle/>
              <a:p>
                <a:pPr>
                  <a:defRPr/>
                </a:pPr>
                <a:r>
                  <a:rPr lang="en-US" sz="1846" b="1" kern="0" dirty="0">
                    <a:ln w="10541" cmpd="sng">
                      <a:solidFill>
                        <a:srgbClr val="EAEAEA">
                          <a:shade val="88000"/>
                          <a:satMod val="110000"/>
                        </a:srgbClr>
                      </a:solidFill>
                      <a:prstDash val="solid"/>
                    </a:ln>
                    <a:gradFill>
                      <a:gsLst>
                        <a:gs pos="0">
                          <a:srgbClr val="EAEAEA">
                            <a:tint val="40000"/>
                            <a:satMod val="250000"/>
                          </a:srgbClr>
                        </a:gs>
                        <a:gs pos="9000">
                          <a:srgbClr val="EAEAEA">
                            <a:tint val="52000"/>
                            <a:satMod val="300000"/>
                          </a:srgbClr>
                        </a:gs>
                        <a:gs pos="50000">
                          <a:srgbClr val="EAEAEA">
                            <a:shade val="20000"/>
                            <a:satMod val="300000"/>
                          </a:srgbClr>
                        </a:gs>
                        <a:gs pos="79000">
                          <a:srgbClr val="EAEAEA">
                            <a:tint val="52000"/>
                            <a:satMod val="300000"/>
                          </a:srgbClr>
                        </a:gs>
                        <a:gs pos="100000">
                          <a:srgbClr val="EAEAEA">
                            <a:tint val="40000"/>
                            <a:satMod val="250000"/>
                          </a:srgbClr>
                        </a:gs>
                      </a:gsLst>
                      <a:lin ang="5400000"/>
                    </a:gradFill>
                    <a:latin typeface="BankGothic Lt BT" pitchFamily="34" charset="0"/>
                  </a:rPr>
                  <a:t>(</a:t>
                </a:r>
                <a:r>
                  <a:rPr lang="en-US" sz="1846" b="1" kern="0" dirty="0" err="1">
                    <a:ln w="10541" cmpd="sng">
                      <a:solidFill>
                        <a:srgbClr val="EAEAEA">
                          <a:shade val="88000"/>
                          <a:satMod val="110000"/>
                        </a:srgbClr>
                      </a:solidFill>
                      <a:prstDash val="solid"/>
                    </a:ln>
                    <a:gradFill>
                      <a:gsLst>
                        <a:gs pos="0">
                          <a:srgbClr val="EAEAEA">
                            <a:tint val="40000"/>
                            <a:satMod val="250000"/>
                          </a:srgbClr>
                        </a:gs>
                        <a:gs pos="9000">
                          <a:srgbClr val="EAEAEA">
                            <a:tint val="52000"/>
                            <a:satMod val="300000"/>
                          </a:srgbClr>
                        </a:gs>
                        <a:gs pos="50000">
                          <a:srgbClr val="EAEAEA">
                            <a:shade val="20000"/>
                            <a:satMod val="300000"/>
                          </a:srgbClr>
                        </a:gs>
                        <a:gs pos="79000">
                          <a:srgbClr val="EAEAEA">
                            <a:tint val="52000"/>
                            <a:satMod val="300000"/>
                          </a:srgbClr>
                        </a:gs>
                        <a:gs pos="100000">
                          <a:srgbClr val="EAEAEA">
                            <a:tint val="40000"/>
                            <a:satMod val="250000"/>
                          </a:srgbClr>
                        </a:gs>
                      </a:gsLst>
                      <a:lin ang="5400000"/>
                    </a:gradFill>
                    <a:latin typeface="BankGothic Lt BT" pitchFamily="34" charset="0"/>
                  </a:rPr>
                  <a:t>beinolharamein</a:t>
                </a:r>
                <a:r>
                  <a:rPr lang="en-US" sz="1846" b="1" kern="0" dirty="0">
                    <a:ln w="10541" cmpd="sng">
                      <a:solidFill>
                        <a:srgbClr val="EAEAEA">
                          <a:shade val="88000"/>
                          <a:satMod val="110000"/>
                        </a:srgbClr>
                      </a:solidFill>
                      <a:prstDash val="solid"/>
                    </a:ln>
                    <a:gradFill>
                      <a:gsLst>
                        <a:gs pos="0">
                          <a:srgbClr val="EAEAEA">
                            <a:tint val="40000"/>
                            <a:satMod val="250000"/>
                          </a:srgbClr>
                        </a:gs>
                        <a:gs pos="9000">
                          <a:srgbClr val="EAEAEA">
                            <a:tint val="52000"/>
                            <a:satMod val="300000"/>
                          </a:srgbClr>
                        </a:gs>
                        <a:gs pos="50000">
                          <a:srgbClr val="EAEAEA">
                            <a:shade val="20000"/>
                            <a:satMod val="300000"/>
                          </a:srgbClr>
                        </a:gs>
                        <a:gs pos="79000">
                          <a:srgbClr val="EAEAEA">
                            <a:tint val="52000"/>
                            <a:satMod val="300000"/>
                          </a:srgbClr>
                        </a:gs>
                        <a:gs pos="100000">
                          <a:srgbClr val="EAEAEA">
                            <a:tint val="40000"/>
                            <a:satMod val="250000"/>
                          </a:srgbClr>
                        </a:gs>
                      </a:gsLst>
                      <a:lin ang="5400000"/>
                    </a:gradFill>
                    <a:latin typeface="BankGothic Lt BT" pitchFamily="34" charset="0"/>
                  </a:rPr>
                  <a:t> of shiraz)</a:t>
                </a:r>
                <a:endParaRPr lang="fa-IR" sz="1846" b="1" kern="0" dirty="0">
                  <a:ln w="10541" cmpd="sng">
                    <a:solidFill>
                      <a:srgbClr val="EAEAEA">
                        <a:shade val="88000"/>
                        <a:satMod val="110000"/>
                      </a:srgbClr>
                    </a:solidFill>
                    <a:prstDash val="solid"/>
                  </a:ln>
                  <a:gradFill>
                    <a:gsLst>
                      <a:gs pos="0">
                        <a:srgbClr val="EAEAEA">
                          <a:tint val="40000"/>
                          <a:satMod val="250000"/>
                        </a:srgbClr>
                      </a:gs>
                      <a:gs pos="9000">
                        <a:srgbClr val="EAEAEA">
                          <a:tint val="52000"/>
                          <a:satMod val="300000"/>
                        </a:srgbClr>
                      </a:gs>
                      <a:gs pos="50000">
                        <a:srgbClr val="EAEAEA">
                          <a:shade val="20000"/>
                          <a:satMod val="300000"/>
                        </a:srgbClr>
                      </a:gs>
                      <a:gs pos="79000">
                        <a:srgbClr val="EAEAEA">
                          <a:tint val="52000"/>
                          <a:satMod val="300000"/>
                        </a:srgbClr>
                      </a:gs>
                      <a:gs pos="100000">
                        <a:srgbClr val="EAEAEA">
                          <a:tint val="40000"/>
                          <a:satMod val="250000"/>
                        </a:srgbClr>
                      </a:gs>
                    </a:gsLst>
                    <a:lin ang="5400000"/>
                  </a:gradFill>
                  <a:latin typeface="BankGothic Lt BT" pitchFamily="34" charset="0"/>
                </a:endParaRPr>
              </a:p>
            </p:txBody>
          </p:sp>
          <p:sp>
            <p:nvSpPr>
              <p:cNvPr id="8" name="Rectangle 7"/>
              <p:cNvSpPr/>
              <p:nvPr/>
            </p:nvSpPr>
            <p:spPr>
              <a:xfrm rot="16200000">
                <a:off x="-1131431" y="2276027"/>
                <a:ext cx="2786082" cy="377118"/>
              </a:xfrm>
              <a:prstGeom prst="rect">
                <a:avLst/>
              </a:prstGeom>
            </p:spPr>
            <p:txBody>
              <a:bodyPr wrap="square">
                <a:spAutoFit/>
                <a:scene3d>
                  <a:camera prst="orthographicFront"/>
                  <a:lightRig rig="glow" dir="tl">
                    <a:rot lat="0" lon="0" rev="5400000"/>
                  </a:lightRig>
                </a:scene3d>
                <a:sp3d contourW="12700">
                  <a:bevelT w="25400" h="25400"/>
                  <a:contourClr>
                    <a:schemeClr val="accent6">
                      <a:shade val="73000"/>
                    </a:schemeClr>
                  </a:contourClr>
                </a:sp3d>
              </a:bodyPr>
              <a:lstStyle/>
              <a:p>
                <a:pPr algn="ctr"/>
                <a:r>
                  <a:rPr lang="fa-IR" sz="1662" b="1" dirty="0">
                    <a:ln w="11430"/>
                    <a:gradFill>
                      <a:gsLst>
                        <a:gs pos="0">
                          <a:srgbClr val="555555">
                            <a:tint val="90000"/>
                            <a:satMod val="120000"/>
                          </a:srgbClr>
                        </a:gs>
                        <a:gs pos="25000">
                          <a:srgbClr val="555555">
                            <a:tint val="93000"/>
                            <a:satMod val="120000"/>
                          </a:srgbClr>
                        </a:gs>
                        <a:gs pos="50000">
                          <a:srgbClr val="555555">
                            <a:shade val="89000"/>
                            <a:satMod val="110000"/>
                          </a:srgbClr>
                        </a:gs>
                        <a:gs pos="75000">
                          <a:srgbClr val="555555">
                            <a:tint val="93000"/>
                            <a:satMod val="120000"/>
                          </a:srgbClr>
                        </a:gs>
                        <a:gs pos="100000">
                          <a:srgbClr val="555555">
                            <a:tint val="90000"/>
                            <a:satMod val="120000"/>
                          </a:srgbClr>
                        </a:gs>
                      </a:gsLst>
                      <a:lin ang="5400000"/>
                    </a:gradFill>
                    <a:effectLst>
                      <a:outerShdw blurRad="80000" dist="40000" dir="5040000" algn="tl">
                        <a:srgbClr val="000000">
                          <a:alpha val="30000"/>
                        </a:srgbClr>
                      </a:outerShdw>
                    </a:effectLst>
                    <a:cs typeface="B Kamran" pitchFamily="2" charset="-78"/>
                  </a:rPr>
                  <a:t>بین الحرمین شیراز</a:t>
                </a:r>
              </a:p>
            </p:txBody>
          </p:sp>
        </p:grpSp>
        <p:pic>
          <p:nvPicPr>
            <p:cNvPr id="235" name="Picture 6" descr="شاهچراغ؛ شیراز؛ عکس از آنوبانینی">
              <a:hlinkClick r:id="rId3"/>
            </p:cNvPr>
            <p:cNvPicPr>
              <a:picLocks noChangeAspect="1" noChangeArrowheads="1"/>
            </p:cNvPicPr>
            <p:nvPr/>
          </p:nvPicPr>
          <p:blipFill>
            <a:blip r:embed="rId4">
              <a:clrChange>
                <a:clrFrom>
                  <a:srgbClr val="03030F"/>
                </a:clrFrom>
                <a:clrTo>
                  <a:srgbClr val="03030F">
                    <a:alpha val="0"/>
                  </a:srgbClr>
                </a:clrTo>
              </a:clrChange>
            </a:blip>
            <a:srcRect/>
            <a:stretch>
              <a:fillRect/>
            </a:stretch>
          </p:blipFill>
          <p:spPr bwMode="auto">
            <a:xfrm>
              <a:off x="7212343" y="285728"/>
              <a:ext cx="1931657" cy="1191187"/>
            </a:xfrm>
            <a:prstGeom prst="rect">
              <a:avLst/>
            </a:prstGeom>
            <a:ln>
              <a:noFill/>
            </a:ln>
            <a:effectLst>
              <a:outerShdw blurRad="50800" dist="38100" dir="2700000" algn="tl" rotWithShape="0">
                <a:prstClr val="black">
                  <a:alpha val="40000"/>
                </a:prstClr>
              </a:outerShdw>
              <a:softEdge rad="63500"/>
            </a:effectLst>
          </p:spPr>
        </p:pic>
        <p:pic>
          <p:nvPicPr>
            <p:cNvPr id="1028" name="Picture 4" descr="E:\baft farsoode\ax\pic\shahchw.jpg"/>
            <p:cNvPicPr>
              <a:picLocks noChangeAspect="1" noChangeArrowheads="1"/>
            </p:cNvPicPr>
            <p:nvPr/>
          </p:nvPicPr>
          <p:blipFill>
            <a:blip r:embed="rId5" cstate="screen">
              <a:clrChange>
                <a:clrFrom>
                  <a:srgbClr val="BEE2FA"/>
                </a:clrFrom>
                <a:clrTo>
                  <a:srgbClr val="BEE2FA">
                    <a:alpha val="0"/>
                  </a:srgbClr>
                </a:clrTo>
              </a:clrChange>
              <a:extLst>
                <a:ext uri="{28A0092B-C50C-407E-A947-70E740481C1C}">
                  <a14:useLocalDpi xmlns:a14="http://schemas.microsoft.com/office/drawing/2010/main"/>
                </a:ext>
              </a:extLst>
            </a:blip>
            <a:srcRect/>
            <a:stretch>
              <a:fillRect/>
            </a:stretch>
          </p:blipFill>
          <p:spPr bwMode="auto">
            <a:xfrm>
              <a:off x="0" y="0"/>
              <a:ext cx="1813436" cy="1464431"/>
            </a:xfrm>
            <a:prstGeom prst="rect">
              <a:avLst/>
            </a:prstGeom>
            <a:ln>
              <a:noFill/>
            </a:ln>
            <a:effectLst>
              <a:outerShdw blurRad="50800" dist="38100" dir="2700000" algn="tl" rotWithShape="0">
                <a:prstClr val="black">
                  <a:alpha val="40000"/>
                </a:prstClr>
              </a:outerShdw>
              <a:softEdge rad="63500"/>
            </a:effectLst>
          </p:spPr>
        </p:pic>
        <p:cxnSp>
          <p:nvCxnSpPr>
            <p:cNvPr id="263" name="Straight Connector 262"/>
            <p:cNvCxnSpPr/>
            <p:nvPr/>
          </p:nvCxnSpPr>
          <p:spPr bwMode="auto">
            <a:xfrm rot="5400000">
              <a:off x="-1535949" y="4179099"/>
              <a:ext cx="4071966" cy="1588"/>
            </a:xfrm>
            <a:prstGeom prst="line">
              <a:avLst/>
            </a:prstGeom>
            <a:ln cmpd="dbl">
              <a:solidFill>
                <a:srgbClr val="D1D1D1"/>
              </a:solidFill>
              <a:prstDash val="solid"/>
              <a:headEnd type="none" w="sm" len="sm"/>
              <a:tailEnd type="none" w="sm" len="sm"/>
            </a:ln>
          </p:spPr>
          <p:style>
            <a:lnRef idx="3">
              <a:schemeClr val="accent1"/>
            </a:lnRef>
            <a:fillRef idx="0">
              <a:schemeClr val="accent1"/>
            </a:fillRef>
            <a:effectRef idx="2">
              <a:schemeClr val="accent1"/>
            </a:effectRef>
            <a:fontRef idx="minor">
              <a:schemeClr val="tx1"/>
            </a:fontRef>
          </p:style>
        </p:cxnSp>
      </p:grpSp>
      <p:sp>
        <p:nvSpPr>
          <p:cNvPr id="264" name="Rectangle 263"/>
          <p:cNvSpPr/>
          <p:nvPr/>
        </p:nvSpPr>
        <p:spPr>
          <a:xfrm>
            <a:off x="1731824" y="809679"/>
            <a:ext cx="5852884" cy="490134"/>
          </a:xfrm>
          <a:prstGeom prst="rect">
            <a:avLst/>
          </a:prstGeom>
        </p:spPr>
        <p:txBody>
          <a:bodyPr wrap="none">
            <a:spAutoFit/>
          </a:bodyPr>
          <a:lstStyle/>
          <a:p>
            <a:pPr algn="justLow"/>
            <a:r>
              <a:rPr lang="fa-IR" sz="2585" b="1" dirty="0">
                <a:ln w="12700">
                  <a:solidFill>
                    <a:srgbClr val="000000">
                      <a:satMod val="155000"/>
                    </a:srgbClr>
                  </a:solidFill>
                  <a:prstDash val="solid"/>
                </a:ln>
                <a:blipFill>
                  <a:blip r:embed="rId6"/>
                  <a:tile tx="0" ty="0" sx="100000" sy="100000" flip="none" algn="tl"/>
                </a:blipFill>
                <a:effectLst>
                  <a:outerShdw blurRad="41275" dist="20320" dir="1800000" algn="tl" rotWithShape="0">
                    <a:srgbClr val="000000">
                      <a:alpha val="40000"/>
                    </a:srgbClr>
                  </a:outerShdw>
                  <a:reflection blurRad="6350" stA="60000" endA="900" endPos="60000" dist="29997" dir="5400000" sy="-100000" algn="bl" rotWithShape="0"/>
                </a:effectLst>
                <a:cs typeface="B Aria" pitchFamily="2" charset="-78"/>
              </a:rPr>
              <a:t>موقعيت اراضی طـرح در محلـه و همسايـگی های آن</a:t>
            </a:r>
          </a:p>
        </p:txBody>
      </p:sp>
      <p:grpSp>
        <p:nvGrpSpPr>
          <p:cNvPr id="116" name="Group 39"/>
          <p:cNvGrpSpPr>
            <a:grpSpLocks/>
          </p:cNvGrpSpPr>
          <p:nvPr/>
        </p:nvGrpSpPr>
        <p:grpSpPr bwMode="auto">
          <a:xfrm>
            <a:off x="1825473" y="1974294"/>
            <a:ext cx="6175552" cy="3657186"/>
            <a:chOff x="622" y="960"/>
            <a:chExt cx="3854" cy="2400"/>
          </a:xfrm>
        </p:grpSpPr>
        <p:pic>
          <p:nvPicPr>
            <p:cNvPr id="117" name="Picture 40" descr="6-Site-shahcheragh"/>
            <p:cNvPicPr>
              <a:picLocks noChangeAspect="1" noChangeArrowheads="1"/>
            </p:cNvPicPr>
            <p:nvPr/>
          </p:nvPicPr>
          <p:blipFill>
            <a:blip r:embed="rId7">
              <a:lum bright="6000" contrast="-6000"/>
            </a:blip>
            <a:srcRect/>
            <a:stretch>
              <a:fillRect/>
            </a:stretch>
          </p:blipFill>
          <p:spPr bwMode="auto">
            <a:xfrm>
              <a:off x="622" y="960"/>
              <a:ext cx="1634" cy="2385"/>
            </a:xfrm>
            <a:prstGeom prst="rect">
              <a:avLst/>
            </a:prstGeom>
            <a:ln>
              <a:noFill/>
            </a:ln>
            <a:effectLst>
              <a:outerShdw blurRad="292100" dist="139700" dir="2700000" algn="tl" rotWithShape="0">
                <a:srgbClr val="333333">
                  <a:alpha val="65000"/>
                </a:srgbClr>
              </a:outerShdw>
            </a:effectLst>
          </p:spPr>
        </p:pic>
        <p:pic>
          <p:nvPicPr>
            <p:cNvPr id="118" name="Picture 41" descr="7-Site-Astane"/>
            <p:cNvPicPr>
              <a:picLocks noChangeAspect="1" noChangeArrowheads="1"/>
            </p:cNvPicPr>
            <p:nvPr/>
          </p:nvPicPr>
          <p:blipFill>
            <a:blip r:embed="rId8">
              <a:lum bright="6000" contrast="-6000"/>
            </a:blip>
            <a:srcRect/>
            <a:stretch>
              <a:fillRect/>
            </a:stretch>
          </p:blipFill>
          <p:spPr bwMode="auto">
            <a:xfrm>
              <a:off x="2880" y="960"/>
              <a:ext cx="1596" cy="2400"/>
            </a:xfrm>
            <a:prstGeom prst="rect">
              <a:avLst/>
            </a:prstGeom>
            <a:ln>
              <a:noFill/>
            </a:ln>
            <a:effectLst>
              <a:outerShdw blurRad="292100" dist="139700" dir="2700000" algn="tl" rotWithShape="0">
                <a:srgbClr val="333333">
                  <a:alpha val="65000"/>
                </a:srgbClr>
              </a:outerShdw>
            </a:effectLst>
          </p:spPr>
        </p:pic>
      </p:grpSp>
      <p:sp>
        <p:nvSpPr>
          <p:cNvPr id="119" name="Line 42"/>
          <p:cNvSpPr>
            <a:spLocks noChangeShapeType="1"/>
          </p:cNvSpPr>
          <p:nvPr/>
        </p:nvSpPr>
        <p:spPr bwMode="auto">
          <a:xfrm flipV="1">
            <a:off x="5487095" y="3029991"/>
            <a:ext cx="761553" cy="1335400"/>
          </a:xfrm>
          <a:prstGeom prst="line">
            <a:avLst/>
          </a:prstGeom>
          <a:noFill/>
          <a:ln w="57150">
            <a:solidFill>
              <a:srgbClr val="FF9900"/>
            </a:solidFill>
            <a:prstDash val="sysDot"/>
            <a:round/>
            <a:headEnd type="triangle" w="lg" len="lg"/>
            <a:tailEnd type="triangle" w="sm" len="med"/>
          </a:ln>
          <a:effectLst/>
        </p:spPr>
        <p:txBody>
          <a:bodyPr lIns="71274" tIns="35636" rIns="71274" bIns="35636"/>
          <a:lstStyle/>
          <a:p>
            <a:pPr>
              <a:defRPr/>
            </a:pPr>
            <a:endParaRPr lang="fa-IR" sz="1662" kern="0">
              <a:solidFill>
                <a:sysClr val="windowText" lastClr="000000"/>
              </a:solidFill>
            </a:endParaRPr>
          </a:p>
        </p:txBody>
      </p:sp>
      <p:sp>
        <p:nvSpPr>
          <p:cNvPr id="120" name="Line 43"/>
          <p:cNvSpPr>
            <a:spLocks noChangeShapeType="1"/>
          </p:cNvSpPr>
          <p:nvPr/>
        </p:nvSpPr>
        <p:spPr bwMode="auto">
          <a:xfrm flipH="1" flipV="1">
            <a:off x="3734717" y="2537413"/>
            <a:ext cx="685130" cy="1054458"/>
          </a:xfrm>
          <a:prstGeom prst="line">
            <a:avLst/>
          </a:prstGeom>
          <a:noFill/>
          <a:ln w="57150">
            <a:solidFill>
              <a:srgbClr val="FF9900"/>
            </a:solidFill>
            <a:prstDash val="sysDot"/>
            <a:round/>
            <a:headEnd type="triangle" w="lg" len="lg"/>
            <a:tailEnd type="triangle" w="sm" len="med"/>
          </a:ln>
          <a:effectLst/>
        </p:spPr>
        <p:txBody>
          <a:bodyPr lIns="71274" tIns="35636" rIns="71274" bIns="35636"/>
          <a:lstStyle/>
          <a:p>
            <a:pPr>
              <a:defRPr/>
            </a:pPr>
            <a:endParaRPr lang="fa-IR" sz="1662" kern="0">
              <a:solidFill>
                <a:sysClr val="windowText" lastClr="000000"/>
              </a:solidFill>
            </a:endParaRPr>
          </a:p>
        </p:txBody>
      </p:sp>
      <p:grpSp>
        <p:nvGrpSpPr>
          <p:cNvPr id="121" name="Group 44"/>
          <p:cNvGrpSpPr>
            <a:grpSpLocks/>
          </p:cNvGrpSpPr>
          <p:nvPr/>
        </p:nvGrpSpPr>
        <p:grpSpPr bwMode="auto">
          <a:xfrm>
            <a:off x="3124673" y="2255234"/>
            <a:ext cx="3734023" cy="2884909"/>
            <a:chOff x="1440" y="1056"/>
            <a:chExt cx="2352" cy="1968"/>
          </a:xfrm>
        </p:grpSpPr>
        <p:sp>
          <p:nvSpPr>
            <p:cNvPr id="122" name="Oval 45"/>
            <p:cNvSpPr>
              <a:spLocks noChangeArrowheads="1"/>
            </p:cNvSpPr>
            <p:nvPr/>
          </p:nvSpPr>
          <p:spPr bwMode="auto">
            <a:xfrm>
              <a:off x="3312" y="2592"/>
              <a:ext cx="480" cy="432"/>
            </a:xfrm>
            <a:prstGeom prst="ellipse">
              <a:avLst/>
            </a:prstGeom>
            <a:solidFill>
              <a:srgbClr val="FF0000">
                <a:alpha val="16000"/>
              </a:srgbClr>
            </a:solidFill>
            <a:ln w="38100">
              <a:solidFill>
                <a:srgbClr val="FF0000"/>
              </a:solidFill>
              <a:round/>
              <a:headEnd/>
              <a:tailEnd/>
            </a:ln>
            <a:effectLst/>
          </p:spPr>
          <p:txBody>
            <a:bodyPr wrap="none" anchor="ctr"/>
            <a:lstStyle/>
            <a:p>
              <a:pPr>
                <a:defRPr/>
              </a:pPr>
              <a:endParaRPr lang="fa-IR" sz="1662" kern="0">
                <a:solidFill>
                  <a:sysClr val="windowText" lastClr="000000"/>
                </a:solidFill>
              </a:endParaRPr>
            </a:p>
          </p:txBody>
        </p:sp>
        <p:sp>
          <p:nvSpPr>
            <p:cNvPr id="123" name="Oval 46"/>
            <p:cNvSpPr>
              <a:spLocks noChangeArrowheads="1"/>
            </p:cNvSpPr>
            <p:nvPr/>
          </p:nvSpPr>
          <p:spPr bwMode="auto">
            <a:xfrm>
              <a:off x="1440" y="1056"/>
              <a:ext cx="144" cy="144"/>
            </a:xfrm>
            <a:prstGeom prst="ellipse">
              <a:avLst/>
            </a:prstGeom>
            <a:solidFill>
              <a:srgbClr val="FF0000">
                <a:alpha val="16000"/>
              </a:srgbClr>
            </a:solidFill>
            <a:ln w="12700">
              <a:solidFill>
                <a:srgbClr val="FF0000"/>
              </a:solidFill>
              <a:round/>
              <a:headEnd/>
              <a:tailEnd/>
            </a:ln>
            <a:effectLst/>
          </p:spPr>
          <p:txBody>
            <a:bodyPr wrap="none" anchor="ctr"/>
            <a:lstStyle/>
            <a:p>
              <a:pPr>
                <a:defRPr/>
              </a:pPr>
              <a:endParaRPr lang="fa-IR" sz="1662" kern="0">
                <a:solidFill>
                  <a:sysClr val="windowText" lastClr="000000"/>
                </a:solidFill>
              </a:endParaRPr>
            </a:p>
          </p:txBody>
        </p:sp>
      </p:grpSp>
      <p:grpSp>
        <p:nvGrpSpPr>
          <p:cNvPr id="124" name="Group 47"/>
          <p:cNvGrpSpPr>
            <a:grpSpLocks/>
          </p:cNvGrpSpPr>
          <p:nvPr/>
        </p:nvGrpSpPr>
        <p:grpSpPr bwMode="auto">
          <a:xfrm>
            <a:off x="1905917" y="5757738"/>
            <a:ext cx="5943600" cy="257686"/>
            <a:chOff x="672" y="3408"/>
            <a:chExt cx="3744" cy="176"/>
          </a:xfrm>
        </p:grpSpPr>
        <p:sp>
          <p:nvSpPr>
            <p:cNvPr id="125" name="Text Box 48"/>
            <p:cNvSpPr txBox="1">
              <a:spLocks noChangeArrowheads="1"/>
            </p:cNvSpPr>
            <p:nvPr/>
          </p:nvSpPr>
          <p:spPr bwMode="auto">
            <a:xfrm>
              <a:off x="2976" y="3408"/>
              <a:ext cx="1440" cy="176"/>
            </a:xfrm>
            <a:prstGeom prst="rect">
              <a:avLst/>
            </a:prstGeom>
            <a:noFill/>
            <a:ln w="9525">
              <a:noFill/>
              <a:miter lim="800000"/>
              <a:headEnd/>
              <a:tailEnd/>
            </a:ln>
            <a:effectLst/>
          </p:spPr>
          <p:txBody>
            <a:bodyPr lIns="99901" tIns="49952" rIns="99901" bIns="49952">
              <a:spAutoFit/>
            </a:bodyPr>
            <a:lstStyle/>
            <a:p>
              <a:pPr defTabSz="843914">
                <a:spcBef>
                  <a:spcPct val="50000"/>
                </a:spcBef>
              </a:pPr>
              <a:r>
                <a:rPr lang="fa-IR" sz="1015" dirty="0">
                  <a:solidFill>
                    <a:srgbClr val="FFFFFF"/>
                  </a:solidFill>
                  <a:effectLst>
                    <a:outerShdw blurRad="38100" dist="38100" dir="2700000" algn="tl">
                      <a:srgbClr val="000000">
                        <a:alpha val="43137"/>
                      </a:srgbClr>
                    </a:outerShdw>
                  </a:effectLst>
                  <a:cs typeface="B Homa" pitchFamily="2" charset="-78"/>
                </a:rPr>
                <a:t>ديــــد هـوايـي محـدوده از ناحيـه آستـانه</a:t>
              </a:r>
              <a:endParaRPr lang="en-US" sz="1015" dirty="0">
                <a:solidFill>
                  <a:srgbClr val="FFFFFF"/>
                </a:solidFill>
                <a:effectLst>
                  <a:outerShdw blurRad="38100" dist="38100" dir="2700000" algn="tl">
                    <a:srgbClr val="000000">
                      <a:alpha val="43137"/>
                    </a:srgbClr>
                  </a:outerShdw>
                </a:effectLst>
                <a:cs typeface="B Homa" pitchFamily="2" charset="-78"/>
              </a:endParaRPr>
            </a:p>
          </p:txBody>
        </p:sp>
        <p:sp>
          <p:nvSpPr>
            <p:cNvPr id="126" name="Text Box 49"/>
            <p:cNvSpPr txBox="1">
              <a:spLocks noChangeArrowheads="1"/>
            </p:cNvSpPr>
            <p:nvPr/>
          </p:nvSpPr>
          <p:spPr bwMode="auto">
            <a:xfrm>
              <a:off x="672" y="3408"/>
              <a:ext cx="1536" cy="176"/>
            </a:xfrm>
            <a:prstGeom prst="rect">
              <a:avLst/>
            </a:prstGeom>
            <a:noFill/>
            <a:ln w="9525">
              <a:noFill/>
              <a:miter lim="800000"/>
              <a:headEnd/>
              <a:tailEnd/>
            </a:ln>
            <a:effectLst/>
          </p:spPr>
          <p:txBody>
            <a:bodyPr lIns="99901" tIns="49952" rIns="99901" bIns="49952">
              <a:spAutoFit/>
            </a:bodyPr>
            <a:lstStyle/>
            <a:p>
              <a:pPr defTabSz="843914">
                <a:spcBef>
                  <a:spcPct val="50000"/>
                </a:spcBef>
              </a:pPr>
              <a:r>
                <a:rPr lang="fa-IR" sz="1015" dirty="0">
                  <a:solidFill>
                    <a:srgbClr val="000000"/>
                  </a:solidFill>
                  <a:effectLst>
                    <a:outerShdw blurRad="38100" dist="38100" dir="2700000" algn="tl">
                      <a:srgbClr val="000000">
                        <a:alpha val="43137"/>
                      </a:srgbClr>
                    </a:outerShdw>
                  </a:effectLst>
                  <a:cs typeface="B Homa" pitchFamily="2" charset="-78"/>
                </a:rPr>
                <a:t>ديــــد هـوايـي محـدوده از ناحيـه شاهچـراغ</a:t>
              </a:r>
              <a:endParaRPr lang="en-US" sz="1015" dirty="0">
                <a:solidFill>
                  <a:srgbClr val="000000"/>
                </a:solidFill>
                <a:effectLst>
                  <a:outerShdw blurRad="38100" dist="38100" dir="2700000" algn="tl">
                    <a:srgbClr val="000000">
                      <a:alpha val="43137"/>
                    </a:srgbClr>
                  </a:outerShdw>
                </a:effectLst>
                <a:cs typeface="B Homa" pitchFamily="2" charset="-78"/>
              </a:endParaRPr>
            </a:p>
          </p:txBody>
        </p:sp>
      </p:grpSp>
      <p:grpSp>
        <p:nvGrpSpPr>
          <p:cNvPr id="127" name="Group 50"/>
          <p:cNvGrpSpPr>
            <a:grpSpLocks/>
          </p:cNvGrpSpPr>
          <p:nvPr/>
        </p:nvGrpSpPr>
        <p:grpSpPr bwMode="auto">
          <a:xfrm>
            <a:off x="2971826" y="2466869"/>
            <a:ext cx="4420493" cy="2813125"/>
            <a:chOff x="1344" y="1248"/>
            <a:chExt cx="2784" cy="1920"/>
          </a:xfrm>
        </p:grpSpPr>
        <p:sp>
          <p:nvSpPr>
            <p:cNvPr id="128" name="Oval 51"/>
            <p:cNvSpPr>
              <a:spLocks noChangeArrowheads="1"/>
            </p:cNvSpPr>
            <p:nvPr/>
          </p:nvSpPr>
          <p:spPr bwMode="auto">
            <a:xfrm>
              <a:off x="3936" y="1248"/>
              <a:ext cx="192" cy="192"/>
            </a:xfrm>
            <a:prstGeom prst="ellipse">
              <a:avLst/>
            </a:prstGeom>
            <a:solidFill>
              <a:srgbClr val="FF0000">
                <a:alpha val="16000"/>
              </a:srgbClr>
            </a:solidFill>
            <a:ln w="12700">
              <a:solidFill>
                <a:srgbClr val="FF0000"/>
              </a:solidFill>
              <a:round/>
              <a:headEnd/>
              <a:tailEnd/>
            </a:ln>
            <a:effectLst/>
          </p:spPr>
          <p:txBody>
            <a:bodyPr wrap="none" anchor="ctr"/>
            <a:lstStyle/>
            <a:p>
              <a:pPr>
                <a:defRPr/>
              </a:pPr>
              <a:endParaRPr lang="fa-IR" sz="1662" kern="0">
                <a:solidFill>
                  <a:sysClr val="windowText" lastClr="000000"/>
                </a:solidFill>
              </a:endParaRPr>
            </a:p>
          </p:txBody>
        </p:sp>
        <p:sp>
          <p:nvSpPr>
            <p:cNvPr id="129" name="Oval 52"/>
            <p:cNvSpPr>
              <a:spLocks noChangeArrowheads="1"/>
            </p:cNvSpPr>
            <p:nvPr/>
          </p:nvSpPr>
          <p:spPr bwMode="auto">
            <a:xfrm>
              <a:off x="1344" y="2736"/>
              <a:ext cx="480" cy="432"/>
            </a:xfrm>
            <a:prstGeom prst="ellipse">
              <a:avLst/>
            </a:prstGeom>
            <a:solidFill>
              <a:srgbClr val="FF0000">
                <a:alpha val="16000"/>
              </a:srgbClr>
            </a:solidFill>
            <a:ln w="38100">
              <a:solidFill>
                <a:srgbClr val="FF0000"/>
              </a:solidFill>
              <a:round/>
              <a:headEnd/>
              <a:tailEnd/>
            </a:ln>
            <a:effectLst/>
          </p:spPr>
          <p:txBody>
            <a:bodyPr wrap="none" anchor="ctr"/>
            <a:lstStyle/>
            <a:p>
              <a:pPr>
                <a:defRPr/>
              </a:pPr>
              <a:endParaRPr lang="fa-IR" sz="1662" kern="0">
                <a:solidFill>
                  <a:sysClr val="windowText" lastClr="000000"/>
                </a:solidFill>
              </a:endParaRPr>
            </a:p>
          </p:txBody>
        </p:sp>
      </p:grpSp>
      <p:grpSp>
        <p:nvGrpSpPr>
          <p:cNvPr id="130" name="Group 54"/>
          <p:cNvGrpSpPr>
            <a:grpSpLocks/>
          </p:cNvGrpSpPr>
          <p:nvPr/>
        </p:nvGrpSpPr>
        <p:grpSpPr bwMode="auto">
          <a:xfrm>
            <a:off x="3277518" y="2959445"/>
            <a:ext cx="3961953" cy="632427"/>
            <a:chOff x="1536" y="1536"/>
            <a:chExt cx="2496" cy="432"/>
          </a:xfrm>
        </p:grpSpPr>
        <p:sp>
          <p:nvSpPr>
            <p:cNvPr id="131" name="Oval 55"/>
            <p:cNvSpPr>
              <a:spLocks noChangeArrowheads="1"/>
            </p:cNvSpPr>
            <p:nvPr/>
          </p:nvSpPr>
          <p:spPr bwMode="auto">
            <a:xfrm>
              <a:off x="1536" y="1872"/>
              <a:ext cx="240" cy="96"/>
            </a:xfrm>
            <a:prstGeom prst="ellipse">
              <a:avLst/>
            </a:prstGeom>
            <a:solidFill>
              <a:srgbClr val="339966">
                <a:alpha val="67000"/>
              </a:srgbClr>
            </a:solidFill>
            <a:ln w="12700">
              <a:solidFill>
                <a:srgbClr val="FFFF00"/>
              </a:solidFill>
              <a:round/>
              <a:headEnd/>
              <a:tailEnd/>
            </a:ln>
            <a:effectLst/>
          </p:spPr>
          <p:txBody>
            <a:bodyPr wrap="none" anchor="ctr"/>
            <a:lstStyle/>
            <a:p>
              <a:pPr>
                <a:defRPr/>
              </a:pPr>
              <a:endParaRPr lang="fa-IR" sz="1662" kern="0">
                <a:solidFill>
                  <a:sysClr val="windowText" lastClr="000000"/>
                </a:solidFill>
              </a:endParaRPr>
            </a:p>
          </p:txBody>
        </p:sp>
        <p:sp>
          <p:nvSpPr>
            <p:cNvPr id="132" name="Oval 56"/>
            <p:cNvSpPr>
              <a:spLocks noChangeArrowheads="1"/>
            </p:cNvSpPr>
            <p:nvPr/>
          </p:nvSpPr>
          <p:spPr bwMode="auto">
            <a:xfrm>
              <a:off x="3888" y="1536"/>
              <a:ext cx="144" cy="48"/>
            </a:xfrm>
            <a:prstGeom prst="ellipse">
              <a:avLst/>
            </a:prstGeom>
            <a:solidFill>
              <a:srgbClr val="339966">
                <a:alpha val="67000"/>
              </a:srgbClr>
            </a:solidFill>
            <a:ln w="12700">
              <a:solidFill>
                <a:srgbClr val="FFFF00"/>
              </a:solidFill>
              <a:round/>
              <a:headEnd/>
              <a:tailEnd/>
            </a:ln>
            <a:effectLst/>
          </p:spPr>
          <p:txBody>
            <a:bodyPr wrap="none" anchor="ctr"/>
            <a:lstStyle/>
            <a:p>
              <a:pPr>
                <a:defRPr/>
              </a:pPr>
              <a:endParaRPr lang="fa-IR" sz="1662" kern="0">
                <a:solidFill>
                  <a:sysClr val="windowText" lastClr="000000"/>
                </a:solidFill>
              </a:endParaRPr>
            </a:p>
          </p:txBody>
        </p:sp>
      </p:grpSp>
      <p:sp>
        <p:nvSpPr>
          <p:cNvPr id="133" name="Oval 57"/>
          <p:cNvSpPr>
            <a:spLocks noChangeArrowheads="1"/>
          </p:cNvSpPr>
          <p:nvPr/>
        </p:nvSpPr>
        <p:spPr bwMode="auto">
          <a:xfrm>
            <a:off x="5867870" y="2959447"/>
            <a:ext cx="304353" cy="70544"/>
          </a:xfrm>
          <a:prstGeom prst="ellipse">
            <a:avLst/>
          </a:prstGeom>
          <a:solidFill>
            <a:srgbClr val="000080">
              <a:alpha val="67000"/>
            </a:srgbClr>
          </a:solidFill>
          <a:ln w="6350">
            <a:solidFill>
              <a:srgbClr val="FFFF00"/>
            </a:solidFill>
            <a:round/>
            <a:headEnd/>
            <a:tailEnd/>
          </a:ln>
          <a:effectLst/>
        </p:spPr>
        <p:txBody>
          <a:bodyPr wrap="none" lIns="71274" tIns="35636" rIns="71274" bIns="35636" anchor="ctr"/>
          <a:lstStyle/>
          <a:p>
            <a:pPr>
              <a:defRPr/>
            </a:pPr>
            <a:endParaRPr lang="fa-IR" sz="1662" kern="0">
              <a:solidFill>
                <a:sysClr val="windowText" lastClr="000000"/>
              </a:solidFill>
            </a:endParaRPr>
          </a:p>
        </p:txBody>
      </p:sp>
      <p:grpSp>
        <p:nvGrpSpPr>
          <p:cNvPr id="134" name="Group 58"/>
          <p:cNvGrpSpPr>
            <a:grpSpLocks/>
          </p:cNvGrpSpPr>
          <p:nvPr/>
        </p:nvGrpSpPr>
        <p:grpSpPr bwMode="auto">
          <a:xfrm>
            <a:off x="3962647" y="2959447"/>
            <a:ext cx="2666777" cy="492575"/>
            <a:chOff x="1968" y="1536"/>
            <a:chExt cx="1680" cy="336"/>
          </a:xfrm>
        </p:grpSpPr>
        <p:sp>
          <p:nvSpPr>
            <p:cNvPr id="135" name="Oval 59"/>
            <p:cNvSpPr>
              <a:spLocks noChangeArrowheads="1"/>
            </p:cNvSpPr>
            <p:nvPr/>
          </p:nvSpPr>
          <p:spPr bwMode="auto">
            <a:xfrm>
              <a:off x="3552" y="1536"/>
              <a:ext cx="96" cy="48"/>
            </a:xfrm>
            <a:prstGeom prst="ellipse">
              <a:avLst/>
            </a:prstGeom>
            <a:solidFill>
              <a:srgbClr val="008000">
                <a:alpha val="61000"/>
              </a:srgbClr>
            </a:solidFill>
            <a:ln w="6350">
              <a:solidFill>
                <a:srgbClr val="FFFF00"/>
              </a:solidFill>
              <a:round/>
              <a:headEnd/>
              <a:tailEnd/>
            </a:ln>
            <a:effectLst/>
          </p:spPr>
          <p:txBody>
            <a:bodyPr wrap="none" anchor="ctr"/>
            <a:lstStyle/>
            <a:p>
              <a:pPr>
                <a:defRPr/>
              </a:pPr>
              <a:endParaRPr lang="fa-IR" sz="1662" kern="0">
                <a:solidFill>
                  <a:sysClr val="windowText" lastClr="000000"/>
                </a:solidFill>
              </a:endParaRPr>
            </a:p>
          </p:txBody>
        </p:sp>
        <p:sp>
          <p:nvSpPr>
            <p:cNvPr id="136" name="Oval 60"/>
            <p:cNvSpPr>
              <a:spLocks noChangeArrowheads="1"/>
            </p:cNvSpPr>
            <p:nvPr/>
          </p:nvSpPr>
          <p:spPr bwMode="auto">
            <a:xfrm>
              <a:off x="1968" y="1824"/>
              <a:ext cx="192" cy="48"/>
            </a:xfrm>
            <a:prstGeom prst="ellipse">
              <a:avLst/>
            </a:prstGeom>
            <a:solidFill>
              <a:srgbClr val="008000">
                <a:alpha val="70000"/>
              </a:srgbClr>
            </a:solidFill>
            <a:ln w="6350">
              <a:solidFill>
                <a:srgbClr val="FFFF00"/>
              </a:solidFill>
              <a:round/>
              <a:headEnd/>
              <a:tailEnd/>
            </a:ln>
            <a:effectLst/>
          </p:spPr>
          <p:txBody>
            <a:bodyPr wrap="none" anchor="ctr"/>
            <a:lstStyle/>
            <a:p>
              <a:pPr>
                <a:defRPr/>
              </a:pPr>
              <a:endParaRPr lang="fa-IR" sz="1662" kern="0">
                <a:solidFill>
                  <a:sysClr val="windowText" lastClr="000000"/>
                </a:solidFill>
              </a:endParaRPr>
            </a:p>
          </p:txBody>
        </p:sp>
      </p:grpSp>
      <p:grpSp>
        <p:nvGrpSpPr>
          <p:cNvPr id="137" name="Group 61"/>
          <p:cNvGrpSpPr>
            <a:grpSpLocks/>
          </p:cNvGrpSpPr>
          <p:nvPr/>
        </p:nvGrpSpPr>
        <p:grpSpPr bwMode="auto">
          <a:xfrm>
            <a:off x="3581870" y="2396326"/>
            <a:ext cx="2515270" cy="1969064"/>
            <a:chOff x="1728" y="1152"/>
            <a:chExt cx="1584" cy="1344"/>
          </a:xfrm>
        </p:grpSpPr>
        <p:sp>
          <p:nvSpPr>
            <p:cNvPr id="138" name="Oval 62"/>
            <p:cNvSpPr>
              <a:spLocks noChangeArrowheads="1"/>
            </p:cNvSpPr>
            <p:nvPr/>
          </p:nvSpPr>
          <p:spPr bwMode="auto">
            <a:xfrm flipV="1">
              <a:off x="2976" y="2400"/>
              <a:ext cx="336" cy="96"/>
            </a:xfrm>
            <a:prstGeom prst="ellipse">
              <a:avLst/>
            </a:prstGeom>
            <a:solidFill>
              <a:srgbClr val="5F5F5F">
                <a:alpha val="52000"/>
              </a:srgbClr>
            </a:solidFill>
            <a:ln w="6350">
              <a:solidFill>
                <a:srgbClr val="FFFF00"/>
              </a:solidFill>
              <a:round/>
              <a:headEnd/>
              <a:tailEnd/>
            </a:ln>
            <a:effectLst/>
          </p:spPr>
          <p:txBody>
            <a:bodyPr wrap="none" anchor="ctr"/>
            <a:lstStyle/>
            <a:p>
              <a:pPr>
                <a:defRPr/>
              </a:pPr>
              <a:endParaRPr lang="fa-IR" sz="1662" kern="0">
                <a:solidFill>
                  <a:sysClr val="windowText" lastClr="000000"/>
                </a:solidFill>
              </a:endParaRPr>
            </a:p>
          </p:txBody>
        </p:sp>
        <p:sp>
          <p:nvSpPr>
            <p:cNvPr id="139" name="Oval 63"/>
            <p:cNvSpPr>
              <a:spLocks noChangeArrowheads="1"/>
            </p:cNvSpPr>
            <p:nvPr/>
          </p:nvSpPr>
          <p:spPr bwMode="auto">
            <a:xfrm>
              <a:off x="1728" y="1152"/>
              <a:ext cx="96" cy="48"/>
            </a:xfrm>
            <a:prstGeom prst="ellipse">
              <a:avLst/>
            </a:prstGeom>
            <a:solidFill>
              <a:srgbClr val="5F5F5F">
                <a:alpha val="46001"/>
              </a:srgbClr>
            </a:solidFill>
            <a:ln w="6350">
              <a:solidFill>
                <a:srgbClr val="FFFF00"/>
              </a:solidFill>
              <a:round/>
              <a:headEnd/>
              <a:tailEnd/>
            </a:ln>
            <a:effectLst/>
          </p:spPr>
          <p:txBody>
            <a:bodyPr wrap="none" anchor="ctr"/>
            <a:lstStyle/>
            <a:p>
              <a:pPr>
                <a:defRPr/>
              </a:pPr>
              <a:endParaRPr lang="fa-IR" sz="1662" kern="0">
                <a:solidFill>
                  <a:sysClr val="windowText" lastClr="000000"/>
                </a:solidFill>
              </a:endParaRPr>
            </a:p>
          </p:txBody>
        </p:sp>
      </p:grpSp>
      <p:sp>
        <p:nvSpPr>
          <p:cNvPr id="140" name="Oval 64"/>
          <p:cNvSpPr>
            <a:spLocks noChangeArrowheads="1"/>
          </p:cNvSpPr>
          <p:nvPr/>
        </p:nvSpPr>
        <p:spPr bwMode="auto">
          <a:xfrm>
            <a:off x="6401496" y="2677265"/>
            <a:ext cx="230611" cy="84159"/>
          </a:xfrm>
          <a:prstGeom prst="ellipse">
            <a:avLst/>
          </a:prstGeom>
          <a:solidFill>
            <a:srgbClr val="993300">
              <a:alpha val="42000"/>
            </a:srgbClr>
          </a:solidFill>
          <a:ln w="6350">
            <a:solidFill>
              <a:srgbClr val="FFFF00"/>
            </a:solidFill>
            <a:round/>
            <a:headEnd/>
            <a:tailEnd/>
          </a:ln>
          <a:effectLst/>
        </p:spPr>
        <p:txBody>
          <a:bodyPr wrap="none" lIns="71274" tIns="35636" rIns="71274" bIns="35636" anchor="ctr"/>
          <a:lstStyle/>
          <a:p>
            <a:pPr>
              <a:defRPr/>
            </a:pPr>
            <a:endParaRPr lang="fa-IR" sz="1662" kern="0">
              <a:solidFill>
                <a:sysClr val="windowText" lastClr="000000"/>
              </a:solidFill>
            </a:endParaRPr>
          </a:p>
        </p:txBody>
      </p:sp>
    </p:spTree>
    <p:extLst>
      <p:ext uri="{BB962C8B-B14F-4D97-AF65-F5344CB8AC3E}">
        <p14:creationId xmlns:p14="http://schemas.microsoft.com/office/powerpoint/2010/main" val="37612481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1000"/>
                                  </p:stCondLst>
                                  <p:childTnLst>
                                    <p:set>
                                      <p:cBhvr>
                                        <p:cTn id="6" dur="1" fill="hold">
                                          <p:stCondLst>
                                            <p:cond delay="0"/>
                                          </p:stCondLst>
                                        </p:cTn>
                                        <p:tgtEl>
                                          <p:spTgt spid="116"/>
                                        </p:tgtEl>
                                        <p:attrNameLst>
                                          <p:attrName>style.visibility</p:attrName>
                                        </p:attrNameLst>
                                      </p:cBhvr>
                                      <p:to>
                                        <p:strVal val="visible"/>
                                      </p:to>
                                    </p:set>
                                    <p:animEffect transition="in" filter="fade">
                                      <p:cBhvr>
                                        <p:cTn id="7" dur="2000"/>
                                        <p:tgtEl>
                                          <p:spTgt spid="116"/>
                                        </p:tgtEl>
                                      </p:cBhvr>
                                    </p:animEffect>
                                  </p:childTnLst>
                                </p:cTn>
                              </p:par>
                            </p:childTnLst>
                          </p:cTn>
                        </p:par>
                        <p:par>
                          <p:cTn id="8" fill="hold">
                            <p:stCondLst>
                              <p:cond delay="3000"/>
                            </p:stCondLst>
                            <p:childTnLst>
                              <p:par>
                                <p:cTn id="9" presetID="3" presetClass="entr" presetSubtype="10" fill="hold" nodeType="afterEffect">
                                  <p:stCondLst>
                                    <p:cond delay="1000"/>
                                  </p:stCondLst>
                                  <p:childTnLst>
                                    <p:set>
                                      <p:cBhvr>
                                        <p:cTn id="10" dur="1" fill="hold">
                                          <p:stCondLst>
                                            <p:cond delay="0"/>
                                          </p:stCondLst>
                                        </p:cTn>
                                        <p:tgtEl>
                                          <p:spTgt spid="124"/>
                                        </p:tgtEl>
                                        <p:attrNameLst>
                                          <p:attrName>style.visibility</p:attrName>
                                        </p:attrNameLst>
                                      </p:cBhvr>
                                      <p:to>
                                        <p:strVal val="visible"/>
                                      </p:to>
                                    </p:set>
                                    <p:animEffect transition="in" filter="blinds(horizontal)">
                                      <p:cBhvr>
                                        <p:cTn id="11" dur="500"/>
                                        <p:tgtEl>
                                          <p:spTgt spid="124"/>
                                        </p:tgtEl>
                                      </p:cBhvr>
                                    </p:animEffect>
                                  </p:childTnLst>
                                </p:cTn>
                              </p:par>
                            </p:childTnLst>
                          </p:cTn>
                        </p:par>
                        <p:par>
                          <p:cTn id="12" fill="hold">
                            <p:stCondLst>
                              <p:cond delay="4500"/>
                            </p:stCondLst>
                            <p:childTnLst>
                              <p:par>
                                <p:cTn id="13" presetID="10" presetClass="entr" presetSubtype="0" fill="hold" nodeType="afterEffect">
                                  <p:stCondLst>
                                    <p:cond delay="1000"/>
                                  </p:stCondLst>
                                  <p:childTnLst>
                                    <p:set>
                                      <p:cBhvr>
                                        <p:cTn id="14" dur="1" fill="hold">
                                          <p:stCondLst>
                                            <p:cond delay="0"/>
                                          </p:stCondLst>
                                        </p:cTn>
                                        <p:tgtEl>
                                          <p:spTgt spid="121"/>
                                        </p:tgtEl>
                                        <p:attrNameLst>
                                          <p:attrName>style.visibility</p:attrName>
                                        </p:attrNameLst>
                                      </p:cBhvr>
                                      <p:to>
                                        <p:strVal val="visible"/>
                                      </p:to>
                                    </p:set>
                                    <p:animEffect transition="in" filter="fade">
                                      <p:cBhvr>
                                        <p:cTn id="15" dur="1000"/>
                                        <p:tgtEl>
                                          <p:spTgt spid="121"/>
                                        </p:tgtEl>
                                      </p:cBhvr>
                                    </p:animEffect>
                                  </p:childTnLst>
                                </p:cTn>
                              </p:par>
                            </p:childTnLst>
                          </p:cTn>
                        </p:par>
                        <p:par>
                          <p:cTn id="16" fill="hold">
                            <p:stCondLst>
                              <p:cond delay="6500"/>
                            </p:stCondLst>
                            <p:childTnLst>
                              <p:par>
                                <p:cTn id="17" presetID="10" presetClass="entr" presetSubtype="0" fill="hold" nodeType="afterEffect">
                                  <p:stCondLst>
                                    <p:cond delay="1000"/>
                                  </p:stCondLst>
                                  <p:childTnLst>
                                    <p:set>
                                      <p:cBhvr>
                                        <p:cTn id="18" dur="1" fill="hold">
                                          <p:stCondLst>
                                            <p:cond delay="0"/>
                                          </p:stCondLst>
                                        </p:cTn>
                                        <p:tgtEl>
                                          <p:spTgt spid="127"/>
                                        </p:tgtEl>
                                        <p:attrNameLst>
                                          <p:attrName>style.visibility</p:attrName>
                                        </p:attrNameLst>
                                      </p:cBhvr>
                                      <p:to>
                                        <p:strVal val="visible"/>
                                      </p:to>
                                    </p:set>
                                    <p:animEffect transition="in" filter="fade">
                                      <p:cBhvr>
                                        <p:cTn id="19" dur="1000"/>
                                        <p:tgtEl>
                                          <p:spTgt spid="127"/>
                                        </p:tgtEl>
                                      </p:cBhvr>
                                    </p:animEffect>
                                  </p:childTnLst>
                                </p:cTn>
                              </p:par>
                              <p:par>
                                <p:cTn id="20" presetID="22" presetClass="entr" presetSubtype="1" fill="hold" grpId="0" nodeType="withEffect">
                                  <p:stCondLst>
                                    <p:cond delay="1000"/>
                                  </p:stCondLst>
                                  <p:childTnLst>
                                    <p:set>
                                      <p:cBhvr>
                                        <p:cTn id="21" dur="1" fill="hold">
                                          <p:stCondLst>
                                            <p:cond delay="0"/>
                                          </p:stCondLst>
                                        </p:cTn>
                                        <p:tgtEl>
                                          <p:spTgt spid="120"/>
                                        </p:tgtEl>
                                        <p:attrNameLst>
                                          <p:attrName>style.visibility</p:attrName>
                                        </p:attrNameLst>
                                      </p:cBhvr>
                                      <p:to>
                                        <p:strVal val="visible"/>
                                      </p:to>
                                    </p:set>
                                    <p:animEffect transition="in" filter="wipe(up)">
                                      <p:cBhvr>
                                        <p:cTn id="22" dur="2000"/>
                                        <p:tgtEl>
                                          <p:spTgt spid="120"/>
                                        </p:tgtEl>
                                      </p:cBhvr>
                                    </p:animEffect>
                                  </p:childTnLst>
                                </p:cTn>
                              </p:par>
                              <p:par>
                                <p:cTn id="23" presetID="22" presetClass="entr" presetSubtype="4" fill="hold" grpId="0" nodeType="withEffect">
                                  <p:stCondLst>
                                    <p:cond delay="1000"/>
                                  </p:stCondLst>
                                  <p:childTnLst>
                                    <p:set>
                                      <p:cBhvr>
                                        <p:cTn id="24" dur="1" fill="hold">
                                          <p:stCondLst>
                                            <p:cond delay="0"/>
                                          </p:stCondLst>
                                        </p:cTn>
                                        <p:tgtEl>
                                          <p:spTgt spid="119"/>
                                        </p:tgtEl>
                                        <p:attrNameLst>
                                          <p:attrName>style.visibility</p:attrName>
                                        </p:attrNameLst>
                                      </p:cBhvr>
                                      <p:to>
                                        <p:strVal val="visible"/>
                                      </p:to>
                                    </p:set>
                                    <p:animEffect transition="in" filter="wipe(down)">
                                      <p:cBhvr>
                                        <p:cTn id="25" dur="2000"/>
                                        <p:tgtEl>
                                          <p:spTgt spid="119"/>
                                        </p:tgtEl>
                                      </p:cBhvr>
                                    </p:animEffect>
                                  </p:childTnLst>
                                </p:cTn>
                              </p:par>
                            </p:childTnLst>
                          </p:cTn>
                        </p:par>
                        <p:par>
                          <p:cTn id="26" fill="hold">
                            <p:stCondLst>
                              <p:cond delay="9500"/>
                            </p:stCondLst>
                            <p:childTnLst>
                              <p:par>
                                <p:cTn id="27" presetID="10" presetClass="entr" presetSubtype="0" fill="hold" nodeType="afterEffect">
                                  <p:stCondLst>
                                    <p:cond delay="0"/>
                                  </p:stCondLst>
                                  <p:childTnLst>
                                    <p:set>
                                      <p:cBhvr>
                                        <p:cTn id="28" dur="1" fill="hold">
                                          <p:stCondLst>
                                            <p:cond delay="0"/>
                                          </p:stCondLst>
                                        </p:cTn>
                                        <p:tgtEl>
                                          <p:spTgt spid="137"/>
                                        </p:tgtEl>
                                        <p:attrNameLst>
                                          <p:attrName>style.visibility</p:attrName>
                                        </p:attrNameLst>
                                      </p:cBhvr>
                                      <p:to>
                                        <p:strVal val="visible"/>
                                      </p:to>
                                    </p:set>
                                    <p:animEffect transition="in" filter="fade">
                                      <p:cBhvr>
                                        <p:cTn id="29" dur="1000"/>
                                        <p:tgtEl>
                                          <p:spTgt spid="137"/>
                                        </p:tgtEl>
                                      </p:cBhvr>
                                    </p:animEffect>
                                  </p:childTnLst>
                                </p:cTn>
                              </p:par>
                              <p:par>
                                <p:cTn id="30" presetID="10" presetClass="entr" presetSubtype="0" fill="hold" nodeType="withEffect">
                                  <p:stCondLst>
                                    <p:cond delay="0"/>
                                  </p:stCondLst>
                                  <p:childTnLst>
                                    <p:set>
                                      <p:cBhvr>
                                        <p:cTn id="31" dur="1" fill="hold">
                                          <p:stCondLst>
                                            <p:cond delay="0"/>
                                          </p:stCondLst>
                                        </p:cTn>
                                        <p:tgtEl>
                                          <p:spTgt spid="130"/>
                                        </p:tgtEl>
                                        <p:attrNameLst>
                                          <p:attrName>style.visibility</p:attrName>
                                        </p:attrNameLst>
                                      </p:cBhvr>
                                      <p:to>
                                        <p:strVal val="visible"/>
                                      </p:to>
                                    </p:set>
                                    <p:animEffect transition="in" filter="fade">
                                      <p:cBhvr>
                                        <p:cTn id="32" dur="1000"/>
                                        <p:tgtEl>
                                          <p:spTgt spid="130"/>
                                        </p:tgtEl>
                                      </p:cBhvr>
                                    </p:animEffect>
                                  </p:childTnLst>
                                </p:cTn>
                              </p:par>
                              <p:par>
                                <p:cTn id="33" presetID="10" presetClass="entr" presetSubtype="0" fill="hold" nodeType="withEffect">
                                  <p:stCondLst>
                                    <p:cond delay="0"/>
                                  </p:stCondLst>
                                  <p:childTnLst>
                                    <p:set>
                                      <p:cBhvr>
                                        <p:cTn id="34" dur="1" fill="hold">
                                          <p:stCondLst>
                                            <p:cond delay="0"/>
                                          </p:stCondLst>
                                        </p:cTn>
                                        <p:tgtEl>
                                          <p:spTgt spid="134"/>
                                        </p:tgtEl>
                                        <p:attrNameLst>
                                          <p:attrName>style.visibility</p:attrName>
                                        </p:attrNameLst>
                                      </p:cBhvr>
                                      <p:to>
                                        <p:strVal val="visible"/>
                                      </p:to>
                                    </p:set>
                                    <p:animEffect transition="in" filter="fade">
                                      <p:cBhvr>
                                        <p:cTn id="35" dur="1000"/>
                                        <p:tgtEl>
                                          <p:spTgt spid="134"/>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133"/>
                                        </p:tgtEl>
                                        <p:attrNameLst>
                                          <p:attrName>style.visibility</p:attrName>
                                        </p:attrNameLst>
                                      </p:cBhvr>
                                      <p:to>
                                        <p:strVal val="visible"/>
                                      </p:to>
                                    </p:set>
                                    <p:animEffect transition="in" filter="fade">
                                      <p:cBhvr>
                                        <p:cTn id="38" dur="1000"/>
                                        <p:tgtEl>
                                          <p:spTgt spid="133"/>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140"/>
                                        </p:tgtEl>
                                        <p:attrNameLst>
                                          <p:attrName>style.visibility</p:attrName>
                                        </p:attrNameLst>
                                      </p:cBhvr>
                                      <p:to>
                                        <p:strVal val="visible"/>
                                      </p:to>
                                    </p:set>
                                    <p:animEffect transition="in" filter="fade">
                                      <p:cBhvr>
                                        <p:cTn id="41" dur="1000"/>
                                        <p:tgtEl>
                                          <p:spTgt spid="1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9" grpId="0" animBg="1"/>
      <p:bldP spid="120" grpId="0" animBg="1"/>
      <p:bldP spid="133" grpId="0" animBg="1"/>
      <p:bldP spid="140" grpId="0" animBg="1"/>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66"/>
          <p:cNvGrpSpPr/>
          <p:nvPr/>
        </p:nvGrpSpPr>
        <p:grpSpPr>
          <a:xfrm>
            <a:off x="0" y="263769"/>
            <a:ext cx="9144000" cy="6327790"/>
            <a:chOff x="0" y="0"/>
            <a:chExt cx="9144000" cy="6855106"/>
          </a:xfrm>
        </p:grpSpPr>
        <p:pic>
          <p:nvPicPr>
            <p:cNvPr id="3" name="Picture 2" descr="E:\baft farsoode\ax\pic\bird%20view.jpg"/>
            <p:cNvPicPr>
              <a:picLocks noChangeAspect="1" noChangeArrowheads="1"/>
            </p:cNvPicPr>
            <p:nvPr/>
          </p:nvPicPr>
          <p:blipFill>
            <a:blip r:embed="rId2">
              <a:clrChange>
                <a:clrFrom>
                  <a:srgbClr val="000000"/>
                </a:clrFrom>
                <a:clrTo>
                  <a:srgbClr val="000000">
                    <a:alpha val="0"/>
                  </a:srgbClr>
                </a:clrTo>
              </a:clrChange>
              <a:duotone>
                <a:schemeClr val="accent6">
                  <a:shade val="45000"/>
                  <a:satMod val="135000"/>
                </a:schemeClr>
                <a:prstClr val="white"/>
              </a:duotone>
              <a:lum bright="20000" contrast="-75000"/>
            </a:blip>
            <a:srcRect/>
            <a:stretch>
              <a:fillRect/>
            </a:stretch>
          </p:blipFill>
          <p:spPr bwMode="auto">
            <a:xfrm>
              <a:off x="0" y="2694698"/>
              <a:ext cx="9144000" cy="4160408"/>
            </a:xfrm>
            <a:prstGeom prst="rect">
              <a:avLst/>
            </a:prstGeom>
            <a:ln>
              <a:noFill/>
            </a:ln>
            <a:effectLst>
              <a:outerShdw blurRad="50800" dist="50800" dir="2700000" algn="tl" rotWithShape="0">
                <a:schemeClr val="tx1">
                  <a:alpha val="40000"/>
                </a:schemeClr>
              </a:outerShdw>
            </a:effectLst>
          </p:spPr>
        </p:pic>
        <p:grpSp>
          <p:nvGrpSpPr>
            <p:cNvPr id="4" name="Group 259"/>
            <p:cNvGrpSpPr/>
            <p:nvPr/>
          </p:nvGrpSpPr>
          <p:grpSpPr>
            <a:xfrm flipV="1">
              <a:off x="271048" y="857232"/>
              <a:ext cx="5944026" cy="4143404"/>
              <a:chOff x="-236" y="1676402"/>
              <a:chExt cx="5944026" cy="5181601"/>
            </a:xfrm>
          </p:grpSpPr>
          <p:sp>
            <p:nvSpPr>
              <p:cNvPr id="250" name="Rectangle 25"/>
              <p:cNvSpPr>
                <a:spLocks noChangeArrowheads="1"/>
              </p:cNvSpPr>
              <p:nvPr/>
            </p:nvSpPr>
            <p:spPr bwMode="auto">
              <a:xfrm>
                <a:off x="329988" y="4038602"/>
                <a:ext cx="165112" cy="2667001"/>
              </a:xfrm>
              <a:prstGeom prst="rect">
                <a:avLst/>
              </a:prstGeom>
              <a:gradFill rotWithShape="1">
                <a:gsLst>
                  <a:gs pos="0">
                    <a:schemeClr val="bg1">
                      <a:lumMod val="65000"/>
                    </a:schemeClr>
                  </a:gs>
                  <a:gs pos="100000">
                    <a:srgbClr val="FFFFCC"/>
                  </a:gs>
                </a:gsLst>
                <a:lin ang="5400000" scaled="1"/>
              </a:gradFill>
              <a:ln w="9525">
                <a:noFill/>
                <a:miter lim="800000"/>
                <a:headEnd/>
                <a:tailEnd/>
              </a:ln>
              <a:effectLst/>
            </p:spPr>
            <p:txBody>
              <a:bodyPr wrap="none" anchor="ctr"/>
              <a:lstStyle/>
              <a:p>
                <a:pPr>
                  <a:defRPr/>
                </a:pPr>
                <a:endParaRPr lang="fa-IR" sz="1662" kern="0">
                  <a:solidFill>
                    <a:sysClr val="windowText" lastClr="000000"/>
                  </a:solidFill>
                </a:endParaRPr>
              </a:p>
            </p:txBody>
          </p:sp>
          <p:sp>
            <p:nvSpPr>
              <p:cNvPr id="251" name="Rectangle 26"/>
              <p:cNvSpPr>
                <a:spLocks noChangeArrowheads="1"/>
              </p:cNvSpPr>
              <p:nvPr/>
            </p:nvSpPr>
            <p:spPr bwMode="auto">
              <a:xfrm>
                <a:off x="164876" y="6400803"/>
                <a:ext cx="3219681" cy="152400"/>
              </a:xfrm>
              <a:prstGeom prst="rect">
                <a:avLst/>
              </a:prstGeom>
              <a:gradFill rotWithShape="1">
                <a:gsLst>
                  <a:gs pos="0">
                    <a:srgbClr val="FFFFCC"/>
                  </a:gs>
                  <a:gs pos="100000">
                    <a:srgbClr val="FFFFCC">
                      <a:gamma/>
                      <a:shade val="46275"/>
                      <a:invGamma/>
                    </a:srgbClr>
                  </a:gs>
                </a:gsLst>
                <a:lin ang="0" scaled="1"/>
              </a:gradFill>
              <a:ln w="9525">
                <a:noFill/>
                <a:miter lim="800000"/>
                <a:headEnd/>
                <a:tailEnd/>
              </a:ln>
              <a:effectLst/>
            </p:spPr>
            <p:txBody>
              <a:bodyPr wrap="none" anchor="ctr"/>
              <a:lstStyle/>
              <a:p>
                <a:pPr>
                  <a:defRPr/>
                </a:pPr>
                <a:endParaRPr lang="fa-IR" sz="1662" kern="0">
                  <a:solidFill>
                    <a:sysClr val="windowText" lastClr="000000"/>
                  </a:solidFill>
                </a:endParaRPr>
              </a:p>
            </p:txBody>
          </p:sp>
          <p:sp>
            <p:nvSpPr>
              <p:cNvPr id="252" name="Rectangle 27"/>
              <p:cNvSpPr>
                <a:spLocks noChangeArrowheads="1"/>
              </p:cNvSpPr>
              <p:nvPr/>
            </p:nvSpPr>
            <p:spPr bwMode="auto">
              <a:xfrm>
                <a:off x="495100" y="5791203"/>
                <a:ext cx="82556" cy="609600"/>
              </a:xfrm>
              <a:prstGeom prst="rect">
                <a:avLst/>
              </a:prstGeom>
              <a:solidFill>
                <a:srgbClr val="CC9900"/>
              </a:solidFill>
              <a:ln w="9525">
                <a:noFill/>
                <a:miter lim="800000"/>
                <a:headEnd/>
                <a:tailEnd/>
              </a:ln>
              <a:effectLst/>
            </p:spPr>
            <p:txBody>
              <a:bodyPr wrap="none" anchor="ctr"/>
              <a:lstStyle/>
              <a:p>
                <a:pPr>
                  <a:defRPr/>
                </a:pPr>
                <a:endParaRPr lang="fa-IR" sz="1662" kern="0">
                  <a:solidFill>
                    <a:sysClr val="windowText" lastClr="000000"/>
                  </a:solidFill>
                </a:endParaRPr>
              </a:p>
            </p:txBody>
          </p:sp>
          <p:sp>
            <p:nvSpPr>
              <p:cNvPr id="253" name="Rectangle 28"/>
              <p:cNvSpPr>
                <a:spLocks noChangeArrowheads="1"/>
              </p:cNvSpPr>
              <p:nvPr/>
            </p:nvSpPr>
            <p:spPr bwMode="auto">
              <a:xfrm rot="5400000">
                <a:off x="828501" y="6073757"/>
                <a:ext cx="76200" cy="577891"/>
              </a:xfrm>
              <a:prstGeom prst="rect">
                <a:avLst/>
              </a:prstGeom>
              <a:solidFill>
                <a:srgbClr val="CC9900"/>
              </a:solidFill>
              <a:ln w="9525">
                <a:noFill/>
                <a:miter lim="800000"/>
                <a:headEnd/>
                <a:tailEnd/>
              </a:ln>
              <a:effectLst/>
            </p:spPr>
            <p:txBody>
              <a:bodyPr wrap="none" anchor="ctr"/>
              <a:lstStyle/>
              <a:p>
                <a:pPr>
                  <a:defRPr/>
                </a:pPr>
                <a:endParaRPr lang="fa-IR" sz="1662" kern="0">
                  <a:solidFill>
                    <a:sysClr val="windowText" lastClr="000000"/>
                  </a:solidFill>
                </a:endParaRPr>
              </a:p>
            </p:txBody>
          </p:sp>
          <p:sp>
            <p:nvSpPr>
              <p:cNvPr id="254" name="Line 29"/>
              <p:cNvSpPr>
                <a:spLocks noChangeShapeType="1"/>
              </p:cNvSpPr>
              <p:nvPr/>
            </p:nvSpPr>
            <p:spPr bwMode="auto">
              <a:xfrm>
                <a:off x="3384557" y="6477003"/>
                <a:ext cx="1568562" cy="0"/>
              </a:xfrm>
              <a:prstGeom prst="line">
                <a:avLst/>
              </a:prstGeom>
              <a:ln w="12700">
                <a:prstDash val="sysDot"/>
                <a:headEnd/>
                <a:tailEnd/>
              </a:ln>
            </p:spPr>
            <p:style>
              <a:lnRef idx="1">
                <a:schemeClr val="dk1"/>
              </a:lnRef>
              <a:fillRef idx="0">
                <a:schemeClr val="dk1"/>
              </a:fillRef>
              <a:effectRef idx="0">
                <a:schemeClr val="dk1"/>
              </a:effectRef>
              <a:fontRef idx="minor">
                <a:schemeClr val="tx1"/>
              </a:fontRef>
            </p:style>
            <p:txBody>
              <a:bodyPr/>
              <a:lstStyle/>
              <a:p>
                <a:pPr>
                  <a:defRPr/>
                </a:pPr>
                <a:endParaRPr lang="fa-IR" sz="1662" kern="0">
                  <a:solidFill>
                    <a:sysClr val="windowText" lastClr="000000"/>
                  </a:solidFill>
                </a:endParaRPr>
              </a:p>
            </p:txBody>
          </p:sp>
          <p:sp>
            <p:nvSpPr>
              <p:cNvPr id="255" name="Line 30"/>
              <p:cNvSpPr>
                <a:spLocks noChangeShapeType="1"/>
              </p:cNvSpPr>
              <p:nvPr/>
            </p:nvSpPr>
            <p:spPr bwMode="auto">
              <a:xfrm>
                <a:off x="3384557" y="6553203"/>
                <a:ext cx="2559233" cy="0"/>
              </a:xfrm>
              <a:prstGeom prst="line">
                <a:avLst/>
              </a:prstGeom>
              <a:ln w="19050">
                <a:prstDash val="sysDot"/>
                <a:headEnd/>
                <a:tailEnd/>
              </a:ln>
            </p:spPr>
            <p:style>
              <a:lnRef idx="1">
                <a:schemeClr val="accent1"/>
              </a:lnRef>
              <a:fillRef idx="0">
                <a:schemeClr val="accent1"/>
              </a:fillRef>
              <a:effectRef idx="0">
                <a:schemeClr val="accent1"/>
              </a:effectRef>
              <a:fontRef idx="minor">
                <a:schemeClr val="tx1"/>
              </a:fontRef>
            </p:style>
            <p:txBody>
              <a:bodyPr/>
              <a:lstStyle/>
              <a:p>
                <a:pPr>
                  <a:defRPr/>
                </a:pPr>
                <a:endParaRPr lang="fa-IR" sz="1662" kern="0">
                  <a:solidFill>
                    <a:sysClr val="windowText" lastClr="000000"/>
                  </a:solidFill>
                </a:endParaRPr>
              </a:p>
            </p:txBody>
          </p:sp>
          <p:sp>
            <p:nvSpPr>
              <p:cNvPr id="256" name="Line 32"/>
              <p:cNvSpPr>
                <a:spLocks noChangeShapeType="1"/>
              </p:cNvSpPr>
              <p:nvPr/>
            </p:nvSpPr>
            <p:spPr bwMode="auto">
              <a:xfrm flipH="1">
                <a:off x="-236" y="6477003"/>
                <a:ext cx="3384793" cy="0"/>
              </a:xfrm>
              <a:prstGeom prst="line">
                <a:avLst/>
              </a:prstGeom>
              <a:noFill/>
              <a:ln w="22225">
                <a:solidFill>
                  <a:srgbClr val="9383B3"/>
                </a:solidFill>
                <a:prstDash val="sysDot"/>
                <a:round/>
                <a:headEnd/>
                <a:tailEnd/>
              </a:ln>
              <a:effectLst/>
            </p:spPr>
            <p:txBody>
              <a:bodyPr/>
              <a:lstStyle/>
              <a:p>
                <a:pPr>
                  <a:defRPr/>
                </a:pPr>
                <a:endParaRPr lang="fa-IR" sz="1662" kern="0">
                  <a:solidFill>
                    <a:sysClr val="windowText" lastClr="000000"/>
                  </a:solidFill>
                </a:endParaRPr>
              </a:p>
            </p:txBody>
          </p:sp>
          <p:sp>
            <p:nvSpPr>
              <p:cNvPr id="257" name="Line 33"/>
              <p:cNvSpPr>
                <a:spLocks noChangeShapeType="1"/>
              </p:cNvSpPr>
              <p:nvPr/>
            </p:nvSpPr>
            <p:spPr bwMode="auto">
              <a:xfrm flipV="1">
                <a:off x="412544" y="4038602"/>
                <a:ext cx="0" cy="2819401"/>
              </a:xfrm>
              <a:prstGeom prst="line">
                <a:avLst/>
              </a:prstGeom>
              <a:noFill/>
              <a:ln w="22225">
                <a:solidFill>
                  <a:srgbClr val="9383B3"/>
                </a:solidFill>
                <a:prstDash val="sysDot"/>
                <a:round/>
                <a:headEnd/>
                <a:tailEnd/>
              </a:ln>
              <a:effectLst/>
            </p:spPr>
            <p:txBody>
              <a:bodyPr/>
              <a:lstStyle/>
              <a:p>
                <a:pPr>
                  <a:defRPr/>
                </a:pPr>
                <a:endParaRPr lang="fa-IR" sz="1662" kern="0">
                  <a:solidFill>
                    <a:sysClr val="windowText" lastClr="000000"/>
                  </a:solidFill>
                </a:endParaRPr>
              </a:p>
            </p:txBody>
          </p:sp>
          <p:sp>
            <p:nvSpPr>
              <p:cNvPr id="258" name="Line 34"/>
              <p:cNvSpPr>
                <a:spLocks noChangeShapeType="1"/>
              </p:cNvSpPr>
              <p:nvPr/>
            </p:nvSpPr>
            <p:spPr bwMode="auto">
              <a:xfrm flipV="1">
                <a:off x="412544" y="2362202"/>
                <a:ext cx="0" cy="1676400"/>
              </a:xfrm>
              <a:prstGeom prst="line">
                <a:avLst/>
              </a:prstGeom>
              <a:ln w="12700">
                <a:prstDash val="sysDot"/>
                <a:headEnd/>
                <a:tailEnd/>
              </a:ln>
            </p:spPr>
            <p:style>
              <a:lnRef idx="1">
                <a:schemeClr val="dk1"/>
              </a:lnRef>
              <a:fillRef idx="0">
                <a:schemeClr val="dk1"/>
              </a:fillRef>
              <a:effectRef idx="0">
                <a:schemeClr val="dk1"/>
              </a:effectRef>
              <a:fontRef idx="minor">
                <a:schemeClr val="tx1"/>
              </a:fontRef>
            </p:style>
            <p:txBody>
              <a:bodyPr/>
              <a:lstStyle/>
              <a:p>
                <a:pPr>
                  <a:defRPr/>
                </a:pPr>
                <a:endParaRPr lang="fa-IR" sz="1662" kern="0">
                  <a:solidFill>
                    <a:sysClr val="windowText" lastClr="000000"/>
                  </a:solidFill>
                </a:endParaRPr>
              </a:p>
            </p:txBody>
          </p:sp>
          <p:sp>
            <p:nvSpPr>
              <p:cNvPr id="259" name="Line 35"/>
              <p:cNvSpPr>
                <a:spLocks noChangeShapeType="1"/>
              </p:cNvSpPr>
              <p:nvPr/>
            </p:nvSpPr>
            <p:spPr bwMode="auto">
              <a:xfrm flipV="1">
                <a:off x="329988" y="1676402"/>
                <a:ext cx="0" cy="2362200"/>
              </a:xfrm>
              <a:prstGeom prst="line">
                <a:avLst/>
              </a:prstGeom>
              <a:ln w="19050">
                <a:prstDash val="sysDot"/>
                <a:headEnd/>
                <a:tailEnd/>
              </a:ln>
            </p:spPr>
            <p:style>
              <a:lnRef idx="1">
                <a:schemeClr val="accent1"/>
              </a:lnRef>
              <a:fillRef idx="0">
                <a:schemeClr val="accent1"/>
              </a:fillRef>
              <a:effectRef idx="0">
                <a:schemeClr val="accent1"/>
              </a:effectRef>
              <a:fontRef idx="minor">
                <a:schemeClr val="tx1"/>
              </a:fontRef>
            </p:style>
            <p:txBody>
              <a:bodyPr/>
              <a:lstStyle/>
              <a:p>
                <a:pPr>
                  <a:defRPr/>
                </a:pPr>
                <a:endParaRPr lang="fa-IR" sz="1662" kern="0">
                  <a:solidFill>
                    <a:sysClr val="windowText" lastClr="000000"/>
                  </a:solidFill>
                </a:endParaRPr>
              </a:p>
            </p:txBody>
          </p:sp>
        </p:grpSp>
        <p:grpSp>
          <p:nvGrpSpPr>
            <p:cNvPr id="5" name="Group 15"/>
            <p:cNvGrpSpPr/>
            <p:nvPr/>
          </p:nvGrpSpPr>
          <p:grpSpPr>
            <a:xfrm>
              <a:off x="67432" y="538679"/>
              <a:ext cx="5218950" cy="3318948"/>
              <a:chOff x="73051" y="538679"/>
              <a:chExt cx="5653862" cy="3318948"/>
            </a:xfrm>
          </p:grpSpPr>
          <p:sp>
            <p:nvSpPr>
              <p:cNvPr id="7" name="Rectangle 6"/>
              <p:cNvSpPr/>
              <p:nvPr/>
            </p:nvSpPr>
            <p:spPr>
              <a:xfrm>
                <a:off x="1824455" y="538679"/>
                <a:ext cx="3902458" cy="407750"/>
              </a:xfrm>
              <a:prstGeom prst="rect">
                <a:avLst/>
              </a:prstGeom>
            </p:spPr>
            <p:txBody>
              <a:bodyPr wrap="none">
                <a:spAutoFit/>
              </a:bodyPr>
              <a:lstStyle/>
              <a:p>
                <a:pPr>
                  <a:defRPr/>
                </a:pPr>
                <a:r>
                  <a:rPr lang="en-US" sz="1846" b="1" kern="0" dirty="0">
                    <a:ln w="10541" cmpd="sng">
                      <a:solidFill>
                        <a:srgbClr val="EAEAEA">
                          <a:shade val="88000"/>
                          <a:satMod val="110000"/>
                        </a:srgbClr>
                      </a:solidFill>
                      <a:prstDash val="solid"/>
                    </a:ln>
                    <a:gradFill>
                      <a:gsLst>
                        <a:gs pos="0">
                          <a:srgbClr val="EAEAEA">
                            <a:tint val="40000"/>
                            <a:satMod val="250000"/>
                          </a:srgbClr>
                        </a:gs>
                        <a:gs pos="9000">
                          <a:srgbClr val="EAEAEA">
                            <a:tint val="52000"/>
                            <a:satMod val="300000"/>
                          </a:srgbClr>
                        </a:gs>
                        <a:gs pos="50000">
                          <a:srgbClr val="EAEAEA">
                            <a:shade val="20000"/>
                            <a:satMod val="300000"/>
                          </a:srgbClr>
                        </a:gs>
                        <a:gs pos="79000">
                          <a:srgbClr val="EAEAEA">
                            <a:tint val="52000"/>
                            <a:satMod val="300000"/>
                          </a:srgbClr>
                        </a:gs>
                        <a:gs pos="100000">
                          <a:srgbClr val="EAEAEA">
                            <a:tint val="40000"/>
                            <a:satMod val="250000"/>
                          </a:srgbClr>
                        </a:gs>
                      </a:gsLst>
                      <a:lin ang="5400000"/>
                    </a:gradFill>
                    <a:latin typeface="BankGothic Lt BT" pitchFamily="34" charset="0"/>
                  </a:rPr>
                  <a:t>(</a:t>
                </a:r>
                <a:r>
                  <a:rPr lang="en-US" sz="1846" b="1" kern="0" dirty="0" err="1">
                    <a:ln w="10541" cmpd="sng">
                      <a:solidFill>
                        <a:srgbClr val="EAEAEA">
                          <a:shade val="88000"/>
                          <a:satMod val="110000"/>
                        </a:srgbClr>
                      </a:solidFill>
                      <a:prstDash val="solid"/>
                    </a:ln>
                    <a:gradFill>
                      <a:gsLst>
                        <a:gs pos="0">
                          <a:srgbClr val="EAEAEA">
                            <a:tint val="40000"/>
                            <a:satMod val="250000"/>
                          </a:srgbClr>
                        </a:gs>
                        <a:gs pos="9000">
                          <a:srgbClr val="EAEAEA">
                            <a:tint val="52000"/>
                            <a:satMod val="300000"/>
                          </a:srgbClr>
                        </a:gs>
                        <a:gs pos="50000">
                          <a:srgbClr val="EAEAEA">
                            <a:shade val="20000"/>
                            <a:satMod val="300000"/>
                          </a:srgbClr>
                        </a:gs>
                        <a:gs pos="79000">
                          <a:srgbClr val="EAEAEA">
                            <a:tint val="52000"/>
                            <a:satMod val="300000"/>
                          </a:srgbClr>
                        </a:gs>
                        <a:gs pos="100000">
                          <a:srgbClr val="EAEAEA">
                            <a:tint val="40000"/>
                            <a:satMod val="250000"/>
                          </a:srgbClr>
                        </a:gs>
                      </a:gsLst>
                      <a:lin ang="5400000"/>
                    </a:gradFill>
                    <a:latin typeface="BankGothic Lt BT" pitchFamily="34" charset="0"/>
                  </a:rPr>
                  <a:t>beinolharamein</a:t>
                </a:r>
                <a:r>
                  <a:rPr lang="en-US" sz="1846" b="1" kern="0" dirty="0">
                    <a:ln w="10541" cmpd="sng">
                      <a:solidFill>
                        <a:srgbClr val="EAEAEA">
                          <a:shade val="88000"/>
                          <a:satMod val="110000"/>
                        </a:srgbClr>
                      </a:solidFill>
                      <a:prstDash val="solid"/>
                    </a:ln>
                    <a:gradFill>
                      <a:gsLst>
                        <a:gs pos="0">
                          <a:srgbClr val="EAEAEA">
                            <a:tint val="40000"/>
                            <a:satMod val="250000"/>
                          </a:srgbClr>
                        </a:gs>
                        <a:gs pos="9000">
                          <a:srgbClr val="EAEAEA">
                            <a:tint val="52000"/>
                            <a:satMod val="300000"/>
                          </a:srgbClr>
                        </a:gs>
                        <a:gs pos="50000">
                          <a:srgbClr val="EAEAEA">
                            <a:shade val="20000"/>
                            <a:satMod val="300000"/>
                          </a:srgbClr>
                        </a:gs>
                        <a:gs pos="79000">
                          <a:srgbClr val="EAEAEA">
                            <a:tint val="52000"/>
                            <a:satMod val="300000"/>
                          </a:srgbClr>
                        </a:gs>
                        <a:gs pos="100000">
                          <a:srgbClr val="EAEAEA">
                            <a:tint val="40000"/>
                            <a:satMod val="250000"/>
                          </a:srgbClr>
                        </a:gs>
                      </a:gsLst>
                      <a:lin ang="5400000"/>
                    </a:gradFill>
                    <a:latin typeface="BankGothic Lt BT" pitchFamily="34" charset="0"/>
                  </a:rPr>
                  <a:t> of shiraz)</a:t>
                </a:r>
                <a:endParaRPr lang="fa-IR" sz="1846" b="1" kern="0" dirty="0">
                  <a:ln w="10541" cmpd="sng">
                    <a:solidFill>
                      <a:srgbClr val="EAEAEA">
                        <a:shade val="88000"/>
                        <a:satMod val="110000"/>
                      </a:srgbClr>
                    </a:solidFill>
                    <a:prstDash val="solid"/>
                  </a:ln>
                  <a:gradFill>
                    <a:gsLst>
                      <a:gs pos="0">
                        <a:srgbClr val="EAEAEA">
                          <a:tint val="40000"/>
                          <a:satMod val="250000"/>
                        </a:srgbClr>
                      </a:gs>
                      <a:gs pos="9000">
                        <a:srgbClr val="EAEAEA">
                          <a:tint val="52000"/>
                          <a:satMod val="300000"/>
                        </a:srgbClr>
                      </a:gs>
                      <a:gs pos="50000">
                        <a:srgbClr val="EAEAEA">
                          <a:shade val="20000"/>
                          <a:satMod val="300000"/>
                        </a:srgbClr>
                      </a:gs>
                      <a:gs pos="79000">
                        <a:srgbClr val="EAEAEA">
                          <a:tint val="52000"/>
                          <a:satMod val="300000"/>
                        </a:srgbClr>
                      </a:gs>
                      <a:gs pos="100000">
                        <a:srgbClr val="EAEAEA">
                          <a:tint val="40000"/>
                          <a:satMod val="250000"/>
                        </a:srgbClr>
                      </a:gs>
                    </a:gsLst>
                    <a:lin ang="5400000"/>
                  </a:gradFill>
                  <a:latin typeface="BankGothic Lt BT" pitchFamily="34" charset="0"/>
                </a:endParaRPr>
              </a:p>
            </p:txBody>
          </p:sp>
          <p:sp>
            <p:nvSpPr>
              <p:cNvPr id="8" name="Rectangle 7"/>
              <p:cNvSpPr/>
              <p:nvPr/>
            </p:nvSpPr>
            <p:spPr>
              <a:xfrm rot="16200000">
                <a:off x="-1131431" y="2276027"/>
                <a:ext cx="2786082" cy="377118"/>
              </a:xfrm>
              <a:prstGeom prst="rect">
                <a:avLst/>
              </a:prstGeom>
            </p:spPr>
            <p:txBody>
              <a:bodyPr wrap="square">
                <a:spAutoFit/>
                <a:scene3d>
                  <a:camera prst="orthographicFront"/>
                  <a:lightRig rig="glow" dir="tl">
                    <a:rot lat="0" lon="0" rev="5400000"/>
                  </a:lightRig>
                </a:scene3d>
                <a:sp3d contourW="12700">
                  <a:bevelT w="25400" h="25400"/>
                  <a:contourClr>
                    <a:schemeClr val="accent6">
                      <a:shade val="73000"/>
                    </a:schemeClr>
                  </a:contourClr>
                </a:sp3d>
              </a:bodyPr>
              <a:lstStyle/>
              <a:p>
                <a:pPr algn="ctr"/>
                <a:r>
                  <a:rPr lang="fa-IR" sz="1662" b="1" dirty="0">
                    <a:ln w="11430"/>
                    <a:gradFill>
                      <a:gsLst>
                        <a:gs pos="0">
                          <a:srgbClr val="555555">
                            <a:tint val="90000"/>
                            <a:satMod val="120000"/>
                          </a:srgbClr>
                        </a:gs>
                        <a:gs pos="25000">
                          <a:srgbClr val="555555">
                            <a:tint val="93000"/>
                            <a:satMod val="120000"/>
                          </a:srgbClr>
                        </a:gs>
                        <a:gs pos="50000">
                          <a:srgbClr val="555555">
                            <a:shade val="89000"/>
                            <a:satMod val="110000"/>
                          </a:srgbClr>
                        </a:gs>
                        <a:gs pos="75000">
                          <a:srgbClr val="555555">
                            <a:tint val="93000"/>
                            <a:satMod val="120000"/>
                          </a:srgbClr>
                        </a:gs>
                        <a:gs pos="100000">
                          <a:srgbClr val="555555">
                            <a:tint val="90000"/>
                            <a:satMod val="120000"/>
                          </a:srgbClr>
                        </a:gs>
                      </a:gsLst>
                      <a:lin ang="5400000"/>
                    </a:gradFill>
                    <a:effectLst>
                      <a:outerShdw blurRad="80000" dist="40000" dir="5040000" algn="tl">
                        <a:srgbClr val="000000">
                          <a:alpha val="30000"/>
                        </a:srgbClr>
                      </a:outerShdw>
                    </a:effectLst>
                    <a:cs typeface="B Kamran" pitchFamily="2" charset="-78"/>
                  </a:rPr>
                  <a:t>بین الحرمین شیراز</a:t>
                </a:r>
              </a:p>
            </p:txBody>
          </p:sp>
        </p:grpSp>
        <p:pic>
          <p:nvPicPr>
            <p:cNvPr id="235" name="Picture 6" descr="شاهچراغ؛ شیراز؛ عکس از آنوبانینی">
              <a:hlinkClick r:id="rId3"/>
            </p:cNvPr>
            <p:cNvPicPr>
              <a:picLocks noChangeAspect="1" noChangeArrowheads="1"/>
            </p:cNvPicPr>
            <p:nvPr/>
          </p:nvPicPr>
          <p:blipFill>
            <a:blip r:embed="rId4">
              <a:clrChange>
                <a:clrFrom>
                  <a:srgbClr val="03030F"/>
                </a:clrFrom>
                <a:clrTo>
                  <a:srgbClr val="03030F">
                    <a:alpha val="0"/>
                  </a:srgbClr>
                </a:clrTo>
              </a:clrChange>
            </a:blip>
            <a:srcRect/>
            <a:stretch>
              <a:fillRect/>
            </a:stretch>
          </p:blipFill>
          <p:spPr bwMode="auto">
            <a:xfrm>
              <a:off x="7212343" y="285728"/>
              <a:ext cx="1931657" cy="1191187"/>
            </a:xfrm>
            <a:prstGeom prst="rect">
              <a:avLst/>
            </a:prstGeom>
            <a:ln>
              <a:noFill/>
            </a:ln>
            <a:effectLst>
              <a:outerShdw blurRad="50800" dist="38100" dir="2700000" algn="tl" rotWithShape="0">
                <a:prstClr val="black">
                  <a:alpha val="40000"/>
                </a:prstClr>
              </a:outerShdw>
              <a:softEdge rad="63500"/>
            </a:effectLst>
          </p:spPr>
        </p:pic>
        <p:pic>
          <p:nvPicPr>
            <p:cNvPr id="1028" name="Picture 4" descr="E:\baft farsoode\ax\pic\shahchw.jpg"/>
            <p:cNvPicPr>
              <a:picLocks noChangeAspect="1" noChangeArrowheads="1"/>
            </p:cNvPicPr>
            <p:nvPr/>
          </p:nvPicPr>
          <p:blipFill>
            <a:blip r:embed="rId5" cstate="screen">
              <a:clrChange>
                <a:clrFrom>
                  <a:srgbClr val="BEE2FA"/>
                </a:clrFrom>
                <a:clrTo>
                  <a:srgbClr val="BEE2FA">
                    <a:alpha val="0"/>
                  </a:srgbClr>
                </a:clrTo>
              </a:clrChange>
              <a:extLst>
                <a:ext uri="{28A0092B-C50C-407E-A947-70E740481C1C}">
                  <a14:useLocalDpi xmlns:a14="http://schemas.microsoft.com/office/drawing/2010/main"/>
                </a:ext>
              </a:extLst>
            </a:blip>
            <a:srcRect/>
            <a:stretch>
              <a:fillRect/>
            </a:stretch>
          </p:blipFill>
          <p:spPr bwMode="auto">
            <a:xfrm>
              <a:off x="0" y="0"/>
              <a:ext cx="1813436" cy="1464431"/>
            </a:xfrm>
            <a:prstGeom prst="rect">
              <a:avLst/>
            </a:prstGeom>
            <a:ln>
              <a:noFill/>
            </a:ln>
            <a:effectLst>
              <a:outerShdw blurRad="50800" dist="38100" dir="2700000" algn="tl" rotWithShape="0">
                <a:prstClr val="black">
                  <a:alpha val="40000"/>
                </a:prstClr>
              </a:outerShdw>
              <a:softEdge rad="63500"/>
            </a:effectLst>
          </p:spPr>
        </p:pic>
        <p:cxnSp>
          <p:nvCxnSpPr>
            <p:cNvPr id="263" name="Straight Connector 262"/>
            <p:cNvCxnSpPr/>
            <p:nvPr/>
          </p:nvCxnSpPr>
          <p:spPr bwMode="auto">
            <a:xfrm rot="5400000">
              <a:off x="-1535949" y="4179099"/>
              <a:ext cx="4071966" cy="1588"/>
            </a:xfrm>
            <a:prstGeom prst="line">
              <a:avLst/>
            </a:prstGeom>
            <a:ln cmpd="dbl">
              <a:solidFill>
                <a:srgbClr val="D1D1D1"/>
              </a:solidFill>
              <a:prstDash val="solid"/>
              <a:headEnd type="none" w="sm" len="sm"/>
              <a:tailEnd type="none" w="sm" len="sm"/>
            </a:ln>
          </p:spPr>
          <p:style>
            <a:lnRef idx="3">
              <a:schemeClr val="accent1"/>
            </a:lnRef>
            <a:fillRef idx="0">
              <a:schemeClr val="accent1"/>
            </a:fillRef>
            <a:effectRef idx="2">
              <a:schemeClr val="accent1"/>
            </a:effectRef>
            <a:fontRef idx="minor">
              <a:schemeClr val="tx1"/>
            </a:fontRef>
          </p:style>
        </p:cxnSp>
      </p:grpSp>
      <p:sp>
        <p:nvSpPr>
          <p:cNvPr id="25" name="Rectangle 24"/>
          <p:cNvSpPr/>
          <p:nvPr/>
        </p:nvSpPr>
        <p:spPr bwMode="auto">
          <a:xfrm>
            <a:off x="912177" y="1648545"/>
            <a:ext cx="8143932" cy="4154394"/>
          </a:xfrm>
          <a:prstGeom prst="rect">
            <a:avLst/>
          </a:prstGeom>
          <a:solidFill>
            <a:schemeClr val="accent1">
              <a:alpha val="70000"/>
            </a:schemeClr>
          </a:solidFill>
          <a:ln w="12700" cap="sq" cmpd="sng" algn="ctr">
            <a:noFill/>
            <a:prstDash val="solid"/>
            <a:round/>
            <a:headEnd type="none" w="sm" len="sm"/>
            <a:tailEnd type="none" w="sm" len="sm"/>
          </a:ln>
          <a:effectLst>
            <a:softEdge rad="635000"/>
          </a:effectLst>
        </p:spPr>
        <p:txBody>
          <a:bodyPr vert="horz" wrap="square" lIns="84406" tIns="42203" rIns="84406" bIns="42203" numCol="1" rtlCol="1" anchor="t" anchorCtr="0" compatLnSpc="1">
            <a:prstTxWarp prst="textNoShape">
              <a:avLst/>
            </a:prstTxWarp>
          </a:bodyPr>
          <a:lstStyle/>
          <a:p>
            <a:pPr algn="l" rtl="0" fontAlgn="base">
              <a:spcBef>
                <a:spcPct val="0"/>
              </a:spcBef>
              <a:spcAft>
                <a:spcPct val="0"/>
              </a:spcAft>
            </a:pPr>
            <a:endParaRPr kumimoji="1" lang="fa-IR" sz="2215">
              <a:solidFill>
                <a:srgbClr val="000000"/>
              </a:solidFill>
              <a:latin typeface="Times New Roman" pitchFamily="18" charset="0"/>
            </a:endParaRPr>
          </a:p>
        </p:txBody>
      </p:sp>
      <p:sp>
        <p:nvSpPr>
          <p:cNvPr id="266" name="Rectangle 265"/>
          <p:cNvSpPr/>
          <p:nvPr/>
        </p:nvSpPr>
        <p:spPr bwMode="auto">
          <a:xfrm>
            <a:off x="785786" y="1780431"/>
            <a:ext cx="8143932" cy="1318855"/>
          </a:xfrm>
          <a:prstGeom prst="rect">
            <a:avLst/>
          </a:prstGeom>
          <a:solidFill>
            <a:schemeClr val="accent1">
              <a:alpha val="70000"/>
            </a:schemeClr>
          </a:solidFill>
          <a:ln w="12700" cap="sq" cmpd="sng" algn="ctr">
            <a:noFill/>
            <a:prstDash val="solid"/>
            <a:round/>
            <a:headEnd type="none" w="sm" len="sm"/>
            <a:tailEnd type="none" w="sm" len="sm"/>
          </a:ln>
          <a:effectLst>
            <a:softEdge rad="635000"/>
          </a:effectLst>
        </p:spPr>
        <p:txBody>
          <a:bodyPr vert="horz" wrap="square" lIns="84406" tIns="42203" rIns="84406" bIns="42203" numCol="1" rtlCol="1" anchor="t" anchorCtr="0" compatLnSpc="1">
            <a:prstTxWarp prst="textNoShape">
              <a:avLst/>
            </a:prstTxWarp>
          </a:bodyPr>
          <a:lstStyle/>
          <a:p>
            <a:pPr algn="l" rtl="0" fontAlgn="base">
              <a:spcBef>
                <a:spcPct val="0"/>
              </a:spcBef>
              <a:spcAft>
                <a:spcPct val="0"/>
              </a:spcAft>
            </a:pPr>
            <a:endParaRPr kumimoji="1" lang="fa-IR" sz="2215">
              <a:solidFill>
                <a:srgbClr val="000000"/>
              </a:solidFill>
              <a:latin typeface="Times New Roman" pitchFamily="18" charset="0"/>
            </a:endParaRPr>
          </a:p>
        </p:txBody>
      </p:sp>
      <p:pic>
        <p:nvPicPr>
          <p:cNvPr id="27" name="Picture 2" descr="30 copy"/>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1406747" y="2637687"/>
            <a:ext cx="4286280" cy="2926864"/>
          </a:xfrm>
          <a:prstGeom prst="roundRect">
            <a:avLst>
              <a:gd name="adj" fmla="val 8594"/>
            </a:avLst>
          </a:prstGeom>
          <a:solidFill>
            <a:srgbClr val="FFFFFF">
              <a:shade val="85000"/>
            </a:srgbClr>
          </a:solidFill>
          <a:ln>
            <a:noFill/>
          </a:ln>
          <a:effectLst>
            <a:reflection blurRad="6350" stA="50000" endA="300" endPos="55500" dist="50800" dir="5400000" sy="-100000" algn="bl" rotWithShape="0"/>
          </a:effectLst>
        </p:spPr>
      </p:pic>
      <p:pic>
        <p:nvPicPr>
          <p:cNvPr id="28" name="Picture 3" descr="The Entrance Project 1"/>
          <p:cNvPicPr>
            <a:picLocks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a:xfrm>
            <a:off x="5890856" y="3099287"/>
            <a:ext cx="1460886" cy="2171724"/>
          </a:xfrm>
          <a:prstGeom prst="rect">
            <a:avLst/>
          </a:prstGeom>
          <a:ln>
            <a:noFill/>
          </a:ln>
          <a:effectLst>
            <a:outerShdw blurRad="292100" dist="139700" dir="2700000" algn="tl" rotWithShape="0">
              <a:srgbClr val="333333">
                <a:alpha val="65000"/>
              </a:srgbClr>
            </a:outerShdw>
          </a:effectLst>
        </p:spPr>
      </p:pic>
      <p:sp>
        <p:nvSpPr>
          <p:cNvPr id="29" name="Rectangle 28"/>
          <p:cNvSpPr/>
          <p:nvPr/>
        </p:nvSpPr>
        <p:spPr>
          <a:xfrm>
            <a:off x="1670518" y="1780431"/>
            <a:ext cx="6792105" cy="688907"/>
          </a:xfrm>
          <a:prstGeom prst="rect">
            <a:avLst/>
          </a:prstGeom>
        </p:spPr>
        <p:txBody>
          <a:bodyPr wrap="square">
            <a:spAutoFit/>
          </a:bodyPr>
          <a:lstStyle/>
          <a:p>
            <a:pPr marL="316777" indent="-316777" algn="justLow" defTabSz="843914">
              <a:lnSpc>
                <a:spcPct val="150000"/>
              </a:lnSpc>
              <a:buFont typeface="Wingdings" pitchFamily="2" charset="2"/>
              <a:buChar char="ü"/>
            </a:pPr>
            <a:r>
              <a:rPr lang="fa-IR" sz="1292" b="1" dirty="0">
                <a:solidFill>
                  <a:srgbClr val="000000"/>
                </a:solidFill>
                <a:effectLst>
                  <a:outerShdw blurRad="38100" dist="38100" dir="2700000" algn="tl">
                    <a:srgbClr val="000000">
                      <a:alpha val="43137"/>
                    </a:srgbClr>
                  </a:outerShdw>
                </a:effectLst>
                <a:latin typeface="Yaqouti" pitchFamily="2" charset="2"/>
                <a:cs typeface="B Bardiya" pitchFamily="2" charset="-78"/>
              </a:rPr>
              <a:t>در چارچوب طرح احیای منطقه ی تاریخی- فرهنگی شیرازبا استفاده از معماری سنتی و قدیمی، بافت قدیم این شهر اهمیت پیشین خود را باز می باید</a:t>
            </a:r>
            <a:r>
              <a:rPr lang="en-US" sz="1292" b="1" dirty="0">
                <a:solidFill>
                  <a:srgbClr val="000000"/>
                </a:solidFill>
                <a:effectLst>
                  <a:outerShdw blurRad="38100" dist="38100" dir="2700000" algn="tl">
                    <a:srgbClr val="000000">
                      <a:alpha val="43137"/>
                    </a:srgbClr>
                  </a:outerShdw>
                </a:effectLst>
                <a:latin typeface="Yaqouti" pitchFamily="2" charset="2"/>
                <a:cs typeface="B Bardiya" pitchFamily="2" charset="-78"/>
              </a:rPr>
              <a:t> </a:t>
            </a:r>
            <a:endParaRPr lang="fa-IR" sz="1292" b="1" dirty="0">
              <a:solidFill>
                <a:srgbClr val="000000"/>
              </a:solidFill>
              <a:effectLst>
                <a:outerShdw blurRad="38100" dist="38100" dir="2700000" algn="tl">
                  <a:srgbClr val="000000">
                    <a:alpha val="43137"/>
                  </a:srgbClr>
                </a:outerShdw>
              </a:effectLst>
              <a:latin typeface="Yaqouti" pitchFamily="2" charset="2"/>
              <a:cs typeface="B Bardiya" pitchFamily="2" charset="-78"/>
            </a:endParaRPr>
          </a:p>
        </p:txBody>
      </p:sp>
    </p:spTree>
    <p:extLst>
      <p:ext uri="{BB962C8B-B14F-4D97-AF65-F5344CB8AC3E}">
        <p14:creationId xmlns:p14="http://schemas.microsoft.com/office/powerpoint/2010/main" val="2782437529"/>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66"/>
          <p:cNvGrpSpPr/>
          <p:nvPr/>
        </p:nvGrpSpPr>
        <p:grpSpPr>
          <a:xfrm>
            <a:off x="0" y="263769"/>
            <a:ext cx="9144000" cy="6327790"/>
            <a:chOff x="0" y="0"/>
            <a:chExt cx="9144000" cy="6855106"/>
          </a:xfrm>
        </p:grpSpPr>
        <p:pic>
          <p:nvPicPr>
            <p:cNvPr id="3" name="Picture 2" descr="E:\baft farsoode\ax\pic\bird%20view.jpg"/>
            <p:cNvPicPr>
              <a:picLocks noChangeAspect="1" noChangeArrowheads="1"/>
            </p:cNvPicPr>
            <p:nvPr/>
          </p:nvPicPr>
          <p:blipFill>
            <a:blip r:embed="rId2">
              <a:clrChange>
                <a:clrFrom>
                  <a:srgbClr val="000000"/>
                </a:clrFrom>
                <a:clrTo>
                  <a:srgbClr val="000000">
                    <a:alpha val="0"/>
                  </a:srgbClr>
                </a:clrTo>
              </a:clrChange>
              <a:duotone>
                <a:schemeClr val="accent6">
                  <a:shade val="45000"/>
                  <a:satMod val="135000"/>
                </a:schemeClr>
                <a:prstClr val="white"/>
              </a:duotone>
              <a:lum bright="20000" contrast="-75000"/>
            </a:blip>
            <a:srcRect/>
            <a:stretch>
              <a:fillRect/>
            </a:stretch>
          </p:blipFill>
          <p:spPr bwMode="auto">
            <a:xfrm>
              <a:off x="0" y="2694698"/>
              <a:ext cx="9144000" cy="4160408"/>
            </a:xfrm>
            <a:prstGeom prst="rect">
              <a:avLst/>
            </a:prstGeom>
            <a:ln>
              <a:noFill/>
            </a:ln>
            <a:effectLst>
              <a:outerShdw blurRad="50800" dist="50800" dir="2700000" algn="tl" rotWithShape="0">
                <a:schemeClr val="tx1">
                  <a:alpha val="40000"/>
                </a:schemeClr>
              </a:outerShdw>
            </a:effectLst>
          </p:spPr>
        </p:pic>
        <p:grpSp>
          <p:nvGrpSpPr>
            <p:cNvPr id="4" name="Group 259"/>
            <p:cNvGrpSpPr/>
            <p:nvPr/>
          </p:nvGrpSpPr>
          <p:grpSpPr>
            <a:xfrm flipV="1">
              <a:off x="271048" y="857232"/>
              <a:ext cx="5944026" cy="4143404"/>
              <a:chOff x="-236" y="1676402"/>
              <a:chExt cx="5944026" cy="5181601"/>
            </a:xfrm>
          </p:grpSpPr>
          <p:sp>
            <p:nvSpPr>
              <p:cNvPr id="250" name="Rectangle 25"/>
              <p:cNvSpPr>
                <a:spLocks noChangeArrowheads="1"/>
              </p:cNvSpPr>
              <p:nvPr/>
            </p:nvSpPr>
            <p:spPr bwMode="auto">
              <a:xfrm>
                <a:off x="329988" y="4038602"/>
                <a:ext cx="165112" cy="2667001"/>
              </a:xfrm>
              <a:prstGeom prst="rect">
                <a:avLst/>
              </a:prstGeom>
              <a:gradFill rotWithShape="1">
                <a:gsLst>
                  <a:gs pos="0">
                    <a:schemeClr val="bg1">
                      <a:lumMod val="65000"/>
                    </a:schemeClr>
                  </a:gs>
                  <a:gs pos="100000">
                    <a:srgbClr val="FFFFCC"/>
                  </a:gs>
                </a:gsLst>
                <a:lin ang="5400000" scaled="1"/>
              </a:gradFill>
              <a:ln w="9525">
                <a:noFill/>
                <a:miter lim="800000"/>
                <a:headEnd/>
                <a:tailEnd/>
              </a:ln>
              <a:effectLst/>
            </p:spPr>
            <p:txBody>
              <a:bodyPr wrap="none" anchor="ctr"/>
              <a:lstStyle/>
              <a:p>
                <a:pPr>
                  <a:defRPr/>
                </a:pPr>
                <a:endParaRPr lang="fa-IR" sz="1662" kern="0">
                  <a:solidFill>
                    <a:sysClr val="windowText" lastClr="000000"/>
                  </a:solidFill>
                </a:endParaRPr>
              </a:p>
            </p:txBody>
          </p:sp>
          <p:sp>
            <p:nvSpPr>
              <p:cNvPr id="251" name="Rectangle 26"/>
              <p:cNvSpPr>
                <a:spLocks noChangeArrowheads="1"/>
              </p:cNvSpPr>
              <p:nvPr/>
            </p:nvSpPr>
            <p:spPr bwMode="auto">
              <a:xfrm>
                <a:off x="164876" y="6400803"/>
                <a:ext cx="3219681" cy="152400"/>
              </a:xfrm>
              <a:prstGeom prst="rect">
                <a:avLst/>
              </a:prstGeom>
              <a:gradFill rotWithShape="1">
                <a:gsLst>
                  <a:gs pos="0">
                    <a:srgbClr val="FFFFCC"/>
                  </a:gs>
                  <a:gs pos="100000">
                    <a:srgbClr val="FFFFCC">
                      <a:gamma/>
                      <a:shade val="46275"/>
                      <a:invGamma/>
                    </a:srgbClr>
                  </a:gs>
                </a:gsLst>
                <a:lin ang="0" scaled="1"/>
              </a:gradFill>
              <a:ln w="9525">
                <a:noFill/>
                <a:miter lim="800000"/>
                <a:headEnd/>
                <a:tailEnd/>
              </a:ln>
              <a:effectLst/>
            </p:spPr>
            <p:txBody>
              <a:bodyPr wrap="none" anchor="ctr"/>
              <a:lstStyle/>
              <a:p>
                <a:pPr>
                  <a:defRPr/>
                </a:pPr>
                <a:endParaRPr lang="fa-IR" sz="1662" kern="0">
                  <a:solidFill>
                    <a:sysClr val="windowText" lastClr="000000"/>
                  </a:solidFill>
                </a:endParaRPr>
              </a:p>
            </p:txBody>
          </p:sp>
          <p:sp>
            <p:nvSpPr>
              <p:cNvPr id="252" name="Rectangle 27"/>
              <p:cNvSpPr>
                <a:spLocks noChangeArrowheads="1"/>
              </p:cNvSpPr>
              <p:nvPr/>
            </p:nvSpPr>
            <p:spPr bwMode="auto">
              <a:xfrm>
                <a:off x="495100" y="5791203"/>
                <a:ext cx="82556" cy="609600"/>
              </a:xfrm>
              <a:prstGeom prst="rect">
                <a:avLst/>
              </a:prstGeom>
              <a:solidFill>
                <a:srgbClr val="CC9900"/>
              </a:solidFill>
              <a:ln w="9525">
                <a:noFill/>
                <a:miter lim="800000"/>
                <a:headEnd/>
                <a:tailEnd/>
              </a:ln>
              <a:effectLst/>
            </p:spPr>
            <p:txBody>
              <a:bodyPr wrap="none" anchor="ctr"/>
              <a:lstStyle/>
              <a:p>
                <a:pPr>
                  <a:defRPr/>
                </a:pPr>
                <a:endParaRPr lang="fa-IR" sz="1662" kern="0">
                  <a:solidFill>
                    <a:sysClr val="windowText" lastClr="000000"/>
                  </a:solidFill>
                </a:endParaRPr>
              </a:p>
            </p:txBody>
          </p:sp>
          <p:sp>
            <p:nvSpPr>
              <p:cNvPr id="253" name="Rectangle 28"/>
              <p:cNvSpPr>
                <a:spLocks noChangeArrowheads="1"/>
              </p:cNvSpPr>
              <p:nvPr/>
            </p:nvSpPr>
            <p:spPr bwMode="auto">
              <a:xfrm rot="5400000">
                <a:off x="828501" y="6073757"/>
                <a:ext cx="76200" cy="577891"/>
              </a:xfrm>
              <a:prstGeom prst="rect">
                <a:avLst/>
              </a:prstGeom>
              <a:solidFill>
                <a:srgbClr val="CC9900"/>
              </a:solidFill>
              <a:ln w="9525">
                <a:noFill/>
                <a:miter lim="800000"/>
                <a:headEnd/>
                <a:tailEnd/>
              </a:ln>
              <a:effectLst/>
            </p:spPr>
            <p:txBody>
              <a:bodyPr wrap="none" anchor="ctr"/>
              <a:lstStyle/>
              <a:p>
                <a:pPr>
                  <a:defRPr/>
                </a:pPr>
                <a:endParaRPr lang="fa-IR" sz="1662" kern="0">
                  <a:solidFill>
                    <a:sysClr val="windowText" lastClr="000000"/>
                  </a:solidFill>
                </a:endParaRPr>
              </a:p>
            </p:txBody>
          </p:sp>
          <p:sp>
            <p:nvSpPr>
              <p:cNvPr id="254" name="Line 29"/>
              <p:cNvSpPr>
                <a:spLocks noChangeShapeType="1"/>
              </p:cNvSpPr>
              <p:nvPr/>
            </p:nvSpPr>
            <p:spPr bwMode="auto">
              <a:xfrm>
                <a:off x="3384557" y="6477003"/>
                <a:ext cx="1568562" cy="0"/>
              </a:xfrm>
              <a:prstGeom prst="line">
                <a:avLst/>
              </a:prstGeom>
              <a:ln w="12700">
                <a:prstDash val="sysDot"/>
                <a:headEnd/>
                <a:tailEnd/>
              </a:ln>
            </p:spPr>
            <p:style>
              <a:lnRef idx="1">
                <a:schemeClr val="dk1"/>
              </a:lnRef>
              <a:fillRef idx="0">
                <a:schemeClr val="dk1"/>
              </a:fillRef>
              <a:effectRef idx="0">
                <a:schemeClr val="dk1"/>
              </a:effectRef>
              <a:fontRef idx="minor">
                <a:schemeClr val="tx1"/>
              </a:fontRef>
            </p:style>
            <p:txBody>
              <a:bodyPr/>
              <a:lstStyle/>
              <a:p>
                <a:pPr>
                  <a:defRPr/>
                </a:pPr>
                <a:endParaRPr lang="fa-IR" sz="1662" kern="0">
                  <a:solidFill>
                    <a:sysClr val="windowText" lastClr="000000"/>
                  </a:solidFill>
                </a:endParaRPr>
              </a:p>
            </p:txBody>
          </p:sp>
          <p:sp>
            <p:nvSpPr>
              <p:cNvPr id="255" name="Line 30"/>
              <p:cNvSpPr>
                <a:spLocks noChangeShapeType="1"/>
              </p:cNvSpPr>
              <p:nvPr/>
            </p:nvSpPr>
            <p:spPr bwMode="auto">
              <a:xfrm>
                <a:off x="3384557" y="6553203"/>
                <a:ext cx="2559233" cy="0"/>
              </a:xfrm>
              <a:prstGeom prst="line">
                <a:avLst/>
              </a:prstGeom>
              <a:ln w="19050">
                <a:prstDash val="sysDot"/>
                <a:headEnd/>
                <a:tailEnd/>
              </a:ln>
            </p:spPr>
            <p:style>
              <a:lnRef idx="1">
                <a:schemeClr val="accent1"/>
              </a:lnRef>
              <a:fillRef idx="0">
                <a:schemeClr val="accent1"/>
              </a:fillRef>
              <a:effectRef idx="0">
                <a:schemeClr val="accent1"/>
              </a:effectRef>
              <a:fontRef idx="minor">
                <a:schemeClr val="tx1"/>
              </a:fontRef>
            </p:style>
            <p:txBody>
              <a:bodyPr/>
              <a:lstStyle/>
              <a:p>
                <a:pPr>
                  <a:defRPr/>
                </a:pPr>
                <a:endParaRPr lang="fa-IR" sz="1662" kern="0">
                  <a:solidFill>
                    <a:sysClr val="windowText" lastClr="000000"/>
                  </a:solidFill>
                </a:endParaRPr>
              </a:p>
            </p:txBody>
          </p:sp>
          <p:sp>
            <p:nvSpPr>
              <p:cNvPr id="256" name="Line 32"/>
              <p:cNvSpPr>
                <a:spLocks noChangeShapeType="1"/>
              </p:cNvSpPr>
              <p:nvPr/>
            </p:nvSpPr>
            <p:spPr bwMode="auto">
              <a:xfrm flipH="1">
                <a:off x="-236" y="6477003"/>
                <a:ext cx="3384793" cy="0"/>
              </a:xfrm>
              <a:prstGeom prst="line">
                <a:avLst/>
              </a:prstGeom>
              <a:noFill/>
              <a:ln w="22225">
                <a:solidFill>
                  <a:srgbClr val="9383B3"/>
                </a:solidFill>
                <a:prstDash val="sysDot"/>
                <a:round/>
                <a:headEnd/>
                <a:tailEnd/>
              </a:ln>
              <a:effectLst/>
            </p:spPr>
            <p:txBody>
              <a:bodyPr/>
              <a:lstStyle/>
              <a:p>
                <a:pPr>
                  <a:defRPr/>
                </a:pPr>
                <a:endParaRPr lang="fa-IR" sz="1662" kern="0">
                  <a:solidFill>
                    <a:sysClr val="windowText" lastClr="000000"/>
                  </a:solidFill>
                </a:endParaRPr>
              </a:p>
            </p:txBody>
          </p:sp>
          <p:sp>
            <p:nvSpPr>
              <p:cNvPr id="257" name="Line 33"/>
              <p:cNvSpPr>
                <a:spLocks noChangeShapeType="1"/>
              </p:cNvSpPr>
              <p:nvPr/>
            </p:nvSpPr>
            <p:spPr bwMode="auto">
              <a:xfrm flipV="1">
                <a:off x="412544" y="4038602"/>
                <a:ext cx="0" cy="2819401"/>
              </a:xfrm>
              <a:prstGeom prst="line">
                <a:avLst/>
              </a:prstGeom>
              <a:noFill/>
              <a:ln w="22225">
                <a:solidFill>
                  <a:srgbClr val="9383B3"/>
                </a:solidFill>
                <a:prstDash val="sysDot"/>
                <a:round/>
                <a:headEnd/>
                <a:tailEnd/>
              </a:ln>
              <a:effectLst/>
            </p:spPr>
            <p:txBody>
              <a:bodyPr/>
              <a:lstStyle/>
              <a:p>
                <a:pPr>
                  <a:defRPr/>
                </a:pPr>
                <a:endParaRPr lang="fa-IR" sz="1662" kern="0">
                  <a:solidFill>
                    <a:sysClr val="windowText" lastClr="000000"/>
                  </a:solidFill>
                </a:endParaRPr>
              </a:p>
            </p:txBody>
          </p:sp>
          <p:sp>
            <p:nvSpPr>
              <p:cNvPr id="258" name="Line 34"/>
              <p:cNvSpPr>
                <a:spLocks noChangeShapeType="1"/>
              </p:cNvSpPr>
              <p:nvPr/>
            </p:nvSpPr>
            <p:spPr bwMode="auto">
              <a:xfrm flipV="1">
                <a:off x="412544" y="2362202"/>
                <a:ext cx="0" cy="1676400"/>
              </a:xfrm>
              <a:prstGeom prst="line">
                <a:avLst/>
              </a:prstGeom>
              <a:ln w="12700">
                <a:prstDash val="sysDot"/>
                <a:headEnd/>
                <a:tailEnd/>
              </a:ln>
            </p:spPr>
            <p:style>
              <a:lnRef idx="1">
                <a:schemeClr val="dk1"/>
              </a:lnRef>
              <a:fillRef idx="0">
                <a:schemeClr val="dk1"/>
              </a:fillRef>
              <a:effectRef idx="0">
                <a:schemeClr val="dk1"/>
              </a:effectRef>
              <a:fontRef idx="minor">
                <a:schemeClr val="tx1"/>
              </a:fontRef>
            </p:style>
            <p:txBody>
              <a:bodyPr/>
              <a:lstStyle/>
              <a:p>
                <a:pPr>
                  <a:defRPr/>
                </a:pPr>
                <a:endParaRPr lang="fa-IR" sz="1662" kern="0">
                  <a:solidFill>
                    <a:sysClr val="windowText" lastClr="000000"/>
                  </a:solidFill>
                </a:endParaRPr>
              </a:p>
            </p:txBody>
          </p:sp>
          <p:sp>
            <p:nvSpPr>
              <p:cNvPr id="259" name="Line 35"/>
              <p:cNvSpPr>
                <a:spLocks noChangeShapeType="1"/>
              </p:cNvSpPr>
              <p:nvPr/>
            </p:nvSpPr>
            <p:spPr bwMode="auto">
              <a:xfrm flipV="1">
                <a:off x="329988" y="1676402"/>
                <a:ext cx="0" cy="2362200"/>
              </a:xfrm>
              <a:prstGeom prst="line">
                <a:avLst/>
              </a:prstGeom>
              <a:ln w="19050">
                <a:prstDash val="sysDot"/>
                <a:headEnd/>
                <a:tailEnd/>
              </a:ln>
            </p:spPr>
            <p:style>
              <a:lnRef idx="1">
                <a:schemeClr val="accent1"/>
              </a:lnRef>
              <a:fillRef idx="0">
                <a:schemeClr val="accent1"/>
              </a:fillRef>
              <a:effectRef idx="0">
                <a:schemeClr val="accent1"/>
              </a:effectRef>
              <a:fontRef idx="minor">
                <a:schemeClr val="tx1"/>
              </a:fontRef>
            </p:style>
            <p:txBody>
              <a:bodyPr/>
              <a:lstStyle/>
              <a:p>
                <a:pPr>
                  <a:defRPr/>
                </a:pPr>
                <a:endParaRPr lang="fa-IR" sz="1662" kern="0">
                  <a:solidFill>
                    <a:sysClr val="windowText" lastClr="000000"/>
                  </a:solidFill>
                </a:endParaRPr>
              </a:p>
            </p:txBody>
          </p:sp>
        </p:grpSp>
        <p:grpSp>
          <p:nvGrpSpPr>
            <p:cNvPr id="5" name="Group 15"/>
            <p:cNvGrpSpPr/>
            <p:nvPr/>
          </p:nvGrpSpPr>
          <p:grpSpPr>
            <a:xfrm>
              <a:off x="67432" y="538679"/>
              <a:ext cx="5218950" cy="3318948"/>
              <a:chOff x="73051" y="538679"/>
              <a:chExt cx="5653862" cy="3318948"/>
            </a:xfrm>
          </p:grpSpPr>
          <p:sp>
            <p:nvSpPr>
              <p:cNvPr id="7" name="Rectangle 6"/>
              <p:cNvSpPr/>
              <p:nvPr/>
            </p:nvSpPr>
            <p:spPr>
              <a:xfrm>
                <a:off x="1824455" y="538679"/>
                <a:ext cx="3902458" cy="407750"/>
              </a:xfrm>
              <a:prstGeom prst="rect">
                <a:avLst/>
              </a:prstGeom>
            </p:spPr>
            <p:txBody>
              <a:bodyPr wrap="none">
                <a:spAutoFit/>
              </a:bodyPr>
              <a:lstStyle/>
              <a:p>
                <a:pPr>
                  <a:defRPr/>
                </a:pPr>
                <a:r>
                  <a:rPr lang="en-US" sz="1846" b="1" kern="0" dirty="0">
                    <a:ln w="10541" cmpd="sng">
                      <a:solidFill>
                        <a:srgbClr val="EAEAEA">
                          <a:shade val="88000"/>
                          <a:satMod val="110000"/>
                        </a:srgbClr>
                      </a:solidFill>
                      <a:prstDash val="solid"/>
                    </a:ln>
                    <a:gradFill>
                      <a:gsLst>
                        <a:gs pos="0">
                          <a:srgbClr val="EAEAEA">
                            <a:tint val="40000"/>
                            <a:satMod val="250000"/>
                          </a:srgbClr>
                        </a:gs>
                        <a:gs pos="9000">
                          <a:srgbClr val="EAEAEA">
                            <a:tint val="52000"/>
                            <a:satMod val="300000"/>
                          </a:srgbClr>
                        </a:gs>
                        <a:gs pos="50000">
                          <a:srgbClr val="EAEAEA">
                            <a:shade val="20000"/>
                            <a:satMod val="300000"/>
                          </a:srgbClr>
                        </a:gs>
                        <a:gs pos="79000">
                          <a:srgbClr val="EAEAEA">
                            <a:tint val="52000"/>
                            <a:satMod val="300000"/>
                          </a:srgbClr>
                        </a:gs>
                        <a:gs pos="100000">
                          <a:srgbClr val="EAEAEA">
                            <a:tint val="40000"/>
                            <a:satMod val="250000"/>
                          </a:srgbClr>
                        </a:gs>
                      </a:gsLst>
                      <a:lin ang="5400000"/>
                    </a:gradFill>
                    <a:latin typeface="BankGothic Lt BT" pitchFamily="34" charset="0"/>
                  </a:rPr>
                  <a:t>(</a:t>
                </a:r>
                <a:r>
                  <a:rPr lang="en-US" sz="1846" b="1" kern="0" dirty="0" err="1">
                    <a:ln w="10541" cmpd="sng">
                      <a:solidFill>
                        <a:srgbClr val="EAEAEA">
                          <a:shade val="88000"/>
                          <a:satMod val="110000"/>
                        </a:srgbClr>
                      </a:solidFill>
                      <a:prstDash val="solid"/>
                    </a:ln>
                    <a:gradFill>
                      <a:gsLst>
                        <a:gs pos="0">
                          <a:srgbClr val="EAEAEA">
                            <a:tint val="40000"/>
                            <a:satMod val="250000"/>
                          </a:srgbClr>
                        </a:gs>
                        <a:gs pos="9000">
                          <a:srgbClr val="EAEAEA">
                            <a:tint val="52000"/>
                            <a:satMod val="300000"/>
                          </a:srgbClr>
                        </a:gs>
                        <a:gs pos="50000">
                          <a:srgbClr val="EAEAEA">
                            <a:shade val="20000"/>
                            <a:satMod val="300000"/>
                          </a:srgbClr>
                        </a:gs>
                        <a:gs pos="79000">
                          <a:srgbClr val="EAEAEA">
                            <a:tint val="52000"/>
                            <a:satMod val="300000"/>
                          </a:srgbClr>
                        </a:gs>
                        <a:gs pos="100000">
                          <a:srgbClr val="EAEAEA">
                            <a:tint val="40000"/>
                            <a:satMod val="250000"/>
                          </a:srgbClr>
                        </a:gs>
                      </a:gsLst>
                      <a:lin ang="5400000"/>
                    </a:gradFill>
                    <a:latin typeface="BankGothic Lt BT" pitchFamily="34" charset="0"/>
                  </a:rPr>
                  <a:t>beinolharamein</a:t>
                </a:r>
                <a:r>
                  <a:rPr lang="en-US" sz="1846" b="1" kern="0" dirty="0">
                    <a:ln w="10541" cmpd="sng">
                      <a:solidFill>
                        <a:srgbClr val="EAEAEA">
                          <a:shade val="88000"/>
                          <a:satMod val="110000"/>
                        </a:srgbClr>
                      </a:solidFill>
                      <a:prstDash val="solid"/>
                    </a:ln>
                    <a:gradFill>
                      <a:gsLst>
                        <a:gs pos="0">
                          <a:srgbClr val="EAEAEA">
                            <a:tint val="40000"/>
                            <a:satMod val="250000"/>
                          </a:srgbClr>
                        </a:gs>
                        <a:gs pos="9000">
                          <a:srgbClr val="EAEAEA">
                            <a:tint val="52000"/>
                            <a:satMod val="300000"/>
                          </a:srgbClr>
                        </a:gs>
                        <a:gs pos="50000">
                          <a:srgbClr val="EAEAEA">
                            <a:shade val="20000"/>
                            <a:satMod val="300000"/>
                          </a:srgbClr>
                        </a:gs>
                        <a:gs pos="79000">
                          <a:srgbClr val="EAEAEA">
                            <a:tint val="52000"/>
                            <a:satMod val="300000"/>
                          </a:srgbClr>
                        </a:gs>
                        <a:gs pos="100000">
                          <a:srgbClr val="EAEAEA">
                            <a:tint val="40000"/>
                            <a:satMod val="250000"/>
                          </a:srgbClr>
                        </a:gs>
                      </a:gsLst>
                      <a:lin ang="5400000"/>
                    </a:gradFill>
                    <a:latin typeface="BankGothic Lt BT" pitchFamily="34" charset="0"/>
                  </a:rPr>
                  <a:t> of shiraz)</a:t>
                </a:r>
                <a:endParaRPr lang="fa-IR" sz="1846" b="1" kern="0" dirty="0">
                  <a:ln w="10541" cmpd="sng">
                    <a:solidFill>
                      <a:srgbClr val="EAEAEA">
                        <a:shade val="88000"/>
                        <a:satMod val="110000"/>
                      </a:srgbClr>
                    </a:solidFill>
                    <a:prstDash val="solid"/>
                  </a:ln>
                  <a:gradFill>
                    <a:gsLst>
                      <a:gs pos="0">
                        <a:srgbClr val="EAEAEA">
                          <a:tint val="40000"/>
                          <a:satMod val="250000"/>
                        </a:srgbClr>
                      </a:gs>
                      <a:gs pos="9000">
                        <a:srgbClr val="EAEAEA">
                          <a:tint val="52000"/>
                          <a:satMod val="300000"/>
                        </a:srgbClr>
                      </a:gs>
                      <a:gs pos="50000">
                        <a:srgbClr val="EAEAEA">
                          <a:shade val="20000"/>
                          <a:satMod val="300000"/>
                        </a:srgbClr>
                      </a:gs>
                      <a:gs pos="79000">
                        <a:srgbClr val="EAEAEA">
                          <a:tint val="52000"/>
                          <a:satMod val="300000"/>
                        </a:srgbClr>
                      </a:gs>
                      <a:gs pos="100000">
                        <a:srgbClr val="EAEAEA">
                          <a:tint val="40000"/>
                          <a:satMod val="250000"/>
                        </a:srgbClr>
                      </a:gs>
                    </a:gsLst>
                    <a:lin ang="5400000"/>
                  </a:gradFill>
                  <a:latin typeface="BankGothic Lt BT" pitchFamily="34" charset="0"/>
                </a:endParaRPr>
              </a:p>
            </p:txBody>
          </p:sp>
          <p:sp>
            <p:nvSpPr>
              <p:cNvPr id="8" name="Rectangle 7"/>
              <p:cNvSpPr/>
              <p:nvPr/>
            </p:nvSpPr>
            <p:spPr>
              <a:xfrm rot="16200000">
                <a:off x="-1131431" y="2276027"/>
                <a:ext cx="2786082" cy="377118"/>
              </a:xfrm>
              <a:prstGeom prst="rect">
                <a:avLst/>
              </a:prstGeom>
            </p:spPr>
            <p:txBody>
              <a:bodyPr wrap="square">
                <a:spAutoFit/>
                <a:scene3d>
                  <a:camera prst="orthographicFront"/>
                  <a:lightRig rig="glow" dir="tl">
                    <a:rot lat="0" lon="0" rev="5400000"/>
                  </a:lightRig>
                </a:scene3d>
                <a:sp3d contourW="12700">
                  <a:bevelT w="25400" h="25400"/>
                  <a:contourClr>
                    <a:schemeClr val="accent6">
                      <a:shade val="73000"/>
                    </a:schemeClr>
                  </a:contourClr>
                </a:sp3d>
              </a:bodyPr>
              <a:lstStyle/>
              <a:p>
                <a:pPr algn="ctr"/>
                <a:r>
                  <a:rPr lang="fa-IR" sz="1662" b="1" dirty="0">
                    <a:ln w="11430"/>
                    <a:gradFill>
                      <a:gsLst>
                        <a:gs pos="0">
                          <a:srgbClr val="555555">
                            <a:tint val="90000"/>
                            <a:satMod val="120000"/>
                          </a:srgbClr>
                        </a:gs>
                        <a:gs pos="25000">
                          <a:srgbClr val="555555">
                            <a:tint val="93000"/>
                            <a:satMod val="120000"/>
                          </a:srgbClr>
                        </a:gs>
                        <a:gs pos="50000">
                          <a:srgbClr val="555555">
                            <a:shade val="89000"/>
                            <a:satMod val="110000"/>
                          </a:srgbClr>
                        </a:gs>
                        <a:gs pos="75000">
                          <a:srgbClr val="555555">
                            <a:tint val="93000"/>
                            <a:satMod val="120000"/>
                          </a:srgbClr>
                        </a:gs>
                        <a:gs pos="100000">
                          <a:srgbClr val="555555">
                            <a:tint val="90000"/>
                            <a:satMod val="120000"/>
                          </a:srgbClr>
                        </a:gs>
                      </a:gsLst>
                      <a:lin ang="5400000"/>
                    </a:gradFill>
                    <a:effectLst>
                      <a:outerShdw blurRad="80000" dist="40000" dir="5040000" algn="tl">
                        <a:srgbClr val="000000">
                          <a:alpha val="30000"/>
                        </a:srgbClr>
                      </a:outerShdw>
                    </a:effectLst>
                    <a:cs typeface="B Kamran" pitchFamily="2" charset="-78"/>
                  </a:rPr>
                  <a:t>بین الحرمین شیراز</a:t>
                </a:r>
              </a:p>
            </p:txBody>
          </p:sp>
        </p:grpSp>
        <p:pic>
          <p:nvPicPr>
            <p:cNvPr id="235" name="Picture 6" descr="شاهچراغ؛ شیراز؛ عکس از آنوبانینی">
              <a:hlinkClick r:id="rId3"/>
            </p:cNvPr>
            <p:cNvPicPr>
              <a:picLocks noChangeAspect="1" noChangeArrowheads="1"/>
            </p:cNvPicPr>
            <p:nvPr/>
          </p:nvPicPr>
          <p:blipFill>
            <a:blip r:embed="rId4">
              <a:clrChange>
                <a:clrFrom>
                  <a:srgbClr val="03030F"/>
                </a:clrFrom>
                <a:clrTo>
                  <a:srgbClr val="03030F">
                    <a:alpha val="0"/>
                  </a:srgbClr>
                </a:clrTo>
              </a:clrChange>
            </a:blip>
            <a:srcRect/>
            <a:stretch>
              <a:fillRect/>
            </a:stretch>
          </p:blipFill>
          <p:spPr bwMode="auto">
            <a:xfrm>
              <a:off x="7212343" y="285728"/>
              <a:ext cx="1931657" cy="1191187"/>
            </a:xfrm>
            <a:prstGeom prst="rect">
              <a:avLst/>
            </a:prstGeom>
            <a:ln>
              <a:noFill/>
            </a:ln>
            <a:effectLst>
              <a:outerShdw blurRad="50800" dist="38100" dir="2700000" algn="tl" rotWithShape="0">
                <a:prstClr val="black">
                  <a:alpha val="40000"/>
                </a:prstClr>
              </a:outerShdw>
              <a:softEdge rad="63500"/>
            </a:effectLst>
          </p:spPr>
        </p:pic>
        <p:pic>
          <p:nvPicPr>
            <p:cNvPr id="1028" name="Picture 4" descr="E:\baft farsoode\ax\pic\shahchw.jpg"/>
            <p:cNvPicPr>
              <a:picLocks noChangeAspect="1" noChangeArrowheads="1"/>
            </p:cNvPicPr>
            <p:nvPr/>
          </p:nvPicPr>
          <p:blipFill>
            <a:blip r:embed="rId5" cstate="screen">
              <a:clrChange>
                <a:clrFrom>
                  <a:srgbClr val="BEE2FA"/>
                </a:clrFrom>
                <a:clrTo>
                  <a:srgbClr val="BEE2FA">
                    <a:alpha val="0"/>
                  </a:srgbClr>
                </a:clrTo>
              </a:clrChange>
              <a:extLst>
                <a:ext uri="{28A0092B-C50C-407E-A947-70E740481C1C}">
                  <a14:useLocalDpi xmlns:a14="http://schemas.microsoft.com/office/drawing/2010/main"/>
                </a:ext>
              </a:extLst>
            </a:blip>
            <a:srcRect/>
            <a:stretch>
              <a:fillRect/>
            </a:stretch>
          </p:blipFill>
          <p:spPr bwMode="auto">
            <a:xfrm>
              <a:off x="0" y="0"/>
              <a:ext cx="1813436" cy="1464431"/>
            </a:xfrm>
            <a:prstGeom prst="rect">
              <a:avLst/>
            </a:prstGeom>
            <a:ln>
              <a:noFill/>
            </a:ln>
            <a:effectLst>
              <a:outerShdw blurRad="50800" dist="38100" dir="2700000" algn="tl" rotWithShape="0">
                <a:prstClr val="black">
                  <a:alpha val="40000"/>
                </a:prstClr>
              </a:outerShdw>
              <a:softEdge rad="63500"/>
            </a:effectLst>
          </p:spPr>
        </p:pic>
        <p:cxnSp>
          <p:nvCxnSpPr>
            <p:cNvPr id="263" name="Straight Connector 262"/>
            <p:cNvCxnSpPr/>
            <p:nvPr/>
          </p:nvCxnSpPr>
          <p:spPr bwMode="auto">
            <a:xfrm rot="5400000">
              <a:off x="-1535949" y="4179099"/>
              <a:ext cx="4071966" cy="1588"/>
            </a:xfrm>
            <a:prstGeom prst="line">
              <a:avLst/>
            </a:prstGeom>
            <a:ln cmpd="dbl">
              <a:solidFill>
                <a:srgbClr val="D1D1D1"/>
              </a:solidFill>
              <a:prstDash val="solid"/>
              <a:headEnd type="none" w="sm" len="sm"/>
              <a:tailEnd type="none" w="sm" len="sm"/>
            </a:ln>
          </p:spPr>
          <p:style>
            <a:lnRef idx="3">
              <a:schemeClr val="accent1"/>
            </a:lnRef>
            <a:fillRef idx="0">
              <a:schemeClr val="accent1"/>
            </a:fillRef>
            <a:effectRef idx="2">
              <a:schemeClr val="accent1"/>
            </a:effectRef>
            <a:fontRef idx="minor">
              <a:schemeClr val="tx1"/>
            </a:fontRef>
          </p:style>
        </p:cxnSp>
      </p:grpSp>
      <p:sp>
        <p:nvSpPr>
          <p:cNvPr id="25" name="Rectangle 24"/>
          <p:cNvSpPr/>
          <p:nvPr/>
        </p:nvSpPr>
        <p:spPr bwMode="auto">
          <a:xfrm>
            <a:off x="912177" y="1648545"/>
            <a:ext cx="8143932" cy="4154394"/>
          </a:xfrm>
          <a:prstGeom prst="rect">
            <a:avLst/>
          </a:prstGeom>
          <a:solidFill>
            <a:schemeClr val="accent1">
              <a:alpha val="70000"/>
            </a:schemeClr>
          </a:solidFill>
          <a:ln w="12700" cap="sq" cmpd="sng" algn="ctr">
            <a:noFill/>
            <a:prstDash val="solid"/>
            <a:round/>
            <a:headEnd type="none" w="sm" len="sm"/>
            <a:tailEnd type="none" w="sm" len="sm"/>
          </a:ln>
          <a:effectLst>
            <a:softEdge rad="635000"/>
          </a:effectLst>
        </p:spPr>
        <p:txBody>
          <a:bodyPr vert="horz" wrap="square" lIns="84406" tIns="42203" rIns="84406" bIns="42203" numCol="1" rtlCol="1" anchor="t" anchorCtr="0" compatLnSpc="1">
            <a:prstTxWarp prst="textNoShape">
              <a:avLst/>
            </a:prstTxWarp>
          </a:bodyPr>
          <a:lstStyle/>
          <a:p>
            <a:pPr algn="l" rtl="0" fontAlgn="base">
              <a:spcBef>
                <a:spcPct val="0"/>
              </a:spcBef>
              <a:spcAft>
                <a:spcPct val="0"/>
              </a:spcAft>
            </a:pPr>
            <a:endParaRPr kumimoji="1" lang="fa-IR" sz="2215">
              <a:solidFill>
                <a:srgbClr val="000000"/>
              </a:solidFill>
              <a:latin typeface="Times New Roman" pitchFamily="18" charset="0"/>
            </a:endParaRPr>
          </a:p>
        </p:txBody>
      </p:sp>
      <p:sp>
        <p:nvSpPr>
          <p:cNvPr id="266" name="Rectangle 265"/>
          <p:cNvSpPr/>
          <p:nvPr/>
        </p:nvSpPr>
        <p:spPr bwMode="auto">
          <a:xfrm>
            <a:off x="785786" y="1780431"/>
            <a:ext cx="8143932" cy="1318855"/>
          </a:xfrm>
          <a:prstGeom prst="rect">
            <a:avLst/>
          </a:prstGeom>
          <a:solidFill>
            <a:schemeClr val="accent1">
              <a:alpha val="70000"/>
            </a:schemeClr>
          </a:solidFill>
          <a:ln w="12700" cap="sq" cmpd="sng" algn="ctr">
            <a:noFill/>
            <a:prstDash val="solid"/>
            <a:round/>
            <a:headEnd type="none" w="sm" len="sm"/>
            <a:tailEnd type="none" w="sm" len="sm"/>
          </a:ln>
          <a:effectLst>
            <a:softEdge rad="635000"/>
          </a:effectLst>
        </p:spPr>
        <p:txBody>
          <a:bodyPr vert="horz" wrap="square" lIns="84406" tIns="42203" rIns="84406" bIns="42203" numCol="1" rtlCol="1" anchor="t" anchorCtr="0" compatLnSpc="1">
            <a:prstTxWarp prst="textNoShape">
              <a:avLst/>
            </a:prstTxWarp>
          </a:bodyPr>
          <a:lstStyle/>
          <a:p>
            <a:pPr algn="l" rtl="0" fontAlgn="base">
              <a:spcBef>
                <a:spcPct val="0"/>
              </a:spcBef>
              <a:spcAft>
                <a:spcPct val="0"/>
              </a:spcAft>
            </a:pPr>
            <a:endParaRPr kumimoji="1" lang="fa-IR" sz="2215">
              <a:solidFill>
                <a:srgbClr val="000000"/>
              </a:solidFill>
              <a:latin typeface="Times New Roman" pitchFamily="18" charset="0"/>
            </a:endParaRPr>
          </a:p>
        </p:txBody>
      </p:sp>
      <p:sp>
        <p:nvSpPr>
          <p:cNvPr id="27" name="Text Box 40"/>
          <p:cNvSpPr txBox="1">
            <a:spLocks noChangeArrowheads="1"/>
          </p:cNvSpPr>
          <p:nvPr/>
        </p:nvSpPr>
        <p:spPr bwMode="auto">
          <a:xfrm>
            <a:off x="615435" y="5671055"/>
            <a:ext cx="3279763" cy="227210"/>
          </a:xfrm>
          <a:prstGeom prst="rect">
            <a:avLst/>
          </a:prstGeom>
          <a:noFill/>
          <a:ln w="9525">
            <a:noFill/>
            <a:miter lim="800000"/>
            <a:headEnd/>
            <a:tailEnd/>
          </a:ln>
          <a:effectLst/>
        </p:spPr>
        <p:txBody>
          <a:bodyPr wrap="square" lIns="84357" tIns="42180" rIns="84357" bIns="42180">
            <a:spAutoFit/>
          </a:bodyPr>
          <a:lstStyle/>
          <a:p>
            <a:pPr defTabSz="843914">
              <a:spcBef>
                <a:spcPct val="50000"/>
              </a:spcBef>
            </a:pPr>
            <a:r>
              <a:rPr lang="fa-IR" sz="923" b="1" dirty="0">
                <a:solidFill>
                  <a:srgbClr val="000000"/>
                </a:solidFill>
                <a:effectLst>
                  <a:reflection blurRad="6350" stA="60000" endA="900" endPos="60000" dist="29997" dir="5400000" sy="-100000" algn="bl" rotWithShape="0"/>
                </a:effectLst>
                <a:cs typeface="B Bardiya" pitchFamily="2" charset="-78"/>
              </a:rPr>
              <a:t>کــاربريهــای پيشنهـادی  محــدوده طـــرح پيــــش از تخريــــب</a:t>
            </a:r>
            <a:endParaRPr lang="en-US" sz="923" b="1" dirty="0">
              <a:solidFill>
                <a:srgbClr val="000000"/>
              </a:solidFill>
              <a:effectLst>
                <a:reflection blurRad="6350" stA="60000" endA="900" endPos="60000" dist="29997" dir="5400000" sy="-100000" algn="bl" rotWithShape="0"/>
              </a:effectLst>
              <a:cs typeface="B Bardiya" pitchFamily="2" charset="-78"/>
            </a:endParaRPr>
          </a:p>
        </p:txBody>
      </p:sp>
      <p:pic>
        <p:nvPicPr>
          <p:cNvPr id="28" name="Picture 44" descr="Leg"/>
          <p:cNvPicPr>
            <a:picLocks noChangeAspect="1" noChangeArrowheads="1"/>
          </p:cNvPicPr>
          <p:nvPr/>
        </p:nvPicPr>
        <p:blipFill>
          <a:blip r:embed="rId6" cstate="screen">
            <a:lum bright="-20000" contrast="-40000"/>
            <a:clrChange>
              <a:clrFrom>
                <a:srgbClr val="0C0C0C"/>
              </a:clrFrom>
              <a:clrTo>
                <a:srgbClr val="0C0C0C">
                  <a:alpha val="0"/>
                </a:srgbClr>
              </a:clrTo>
            </a:clrChange>
            <a:extLst>
              <a:ext uri="{28A0092B-C50C-407E-A947-70E740481C1C}">
                <a14:useLocalDpi xmlns:a14="http://schemas.microsoft.com/office/drawing/2010/main"/>
              </a:ext>
            </a:extLst>
          </a:blip>
          <a:srcRect/>
          <a:stretch>
            <a:fillRect/>
          </a:stretch>
        </p:blipFill>
        <p:spPr bwMode="auto">
          <a:xfrm>
            <a:off x="1077034" y="2373916"/>
            <a:ext cx="914606" cy="764853"/>
          </a:xfrm>
          <a:prstGeom prst="rect">
            <a:avLst/>
          </a:prstGeom>
          <a:noFill/>
          <a:effectLst>
            <a:outerShdw blurRad="50800" dist="50800" dir="2700000" algn="tl" rotWithShape="0">
              <a:prstClr val="black">
                <a:alpha val="60000"/>
              </a:prstClr>
            </a:outerShdw>
          </a:effectLst>
        </p:spPr>
      </p:pic>
      <p:pic>
        <p:nvPicPr>
          <p:cNvPr id="29" name="Picture 45" descr="5-5"/>
          <p:cNvPicPr>
            <a:picLocks noChangeAspect="1" noChangeArrowheads="1"/>
          </p:cNvPicPr>
          <p:nvPr/>
        </p:nvPicPr>
        <p:blipFill>
          <a:blip r:embed="rId7"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1406748" y="2373916"/>
            <a:ext cx="2545734" cy="3173902"/>
          </a:xfrm>
          <a:prstGeom prst="rect">
            <a:avLst/>
          </a:prstGeom>
          <a:noFill/>
          <a:effectLst>
            <a:outerShdw blurRad="50800" dist="63500" dir="2700000" algn="tl" rotWithShape="0">
              <a:prstClr val="black">
                <a:alpha val="70000"/>
              </a:prstClr>
            </a:outerShdw>
          </a:effectLst>
        </p:spPr>
      </p:pic>
      <p:pic>
        <p:nvPicPr>
          <p:cNvPr id="30" name="Picture 2" descr="PLAN041117-g"/>
          <p:cNvPicPr>
            <a:picLocks noChangeAspect="1" noChangeArrowheads="1"/>
          </p:cNvPicPr>
          <p:nvPr/>
        </p:nvPicPr>
        <p:blipFill>
          <a:blip r:embed="rId8" cstate="screen">
            <a:clrChange>
              <a:clrFrom>
                <a:srgbClr val="DDD3D4"/>
              </a:clrFrom>
              <a:clrTo>
                <a:srgbClr val="DDD3D4">
                  <a:alpha val="0"/>
                </a:srgbClr>
              </a:clrTo>
            </a:clrChange>
            <a:extLst>
              <a:ext uri="{28A0092B-C50C-407E-A947-70E740481C1C}">
                <a14:useLocalDpi xmlns:a14="http://schemas.microsoft.com/office/drawing/2010/main"/>
              </a:ext>
            </a:extLst>
          </a:blip>
          <a:srcRect/>
          <a:stretch>
            <a:fillRect/>
          </a:stretch>
        </p:blipFill>
        <p:spPr bwMode="auto">
          <a:xfrm>
            <a:off x="3978516" y="3231172"/>
            <a:ext cx="4990987" cy="1696350"/>
          </a:xfrm>
          <a:prstGeom prst="rect">
            <a:avLst/>
          </a:prstGeom>
          <a:ln>
            <a:noFill/>
          </a:ln>
          <a:effectLst>
            <a:outerShdw blurRad="292100" dist="139700" dir="2700000" algn="tl" rotWithShape="0">
              <a:srgbClr val="333333">
                <a:alpha val="65000"/>
              </a:srgbClr>
            </a:outerShdw>
          </a:effectLst>
        </p:spPr>
      </p:pic>
      <p:sp>
        <p:nvSpPr>
          <p:cNvPr id="31" name="Text Box 40"/>
          <p:cNvSpPr txBox="1">
            <a:spLocks noChangeArrowheads="1"/>
          </p:cNvSpPr>
          <p:nvPr/>
        </p:nvSpPr>
        <p:spPr bwMode="auto">
          <a:xfrm>
            <a:off x="4835772" y="5077570"/>
            <a:ext cx="3015992" cy="227210"/>
          </a:xfrm>
          <a:prstGeom prst="rect">
            <a:avLst/>
          </a:prstGeom>
          <a:noFill/>
          <a:ln w="9525">
            <a:noFill/>
            <a:miter lim="800000"/>
            <a:headEnd/>
            <a:tailEnd/>
          </a:ln>
          <a:effectLst/>
        </p:spPr>
        <p:txBody>
          <a:bodyPr wrap="square" lIns="84357" tIns="42180" rIns="84357" bIns="42180">
            <a:spAutoFit/>
          </a:bodyPr>
          <a:lstStyle/>
          <a:p>
            <a:pPr defTabSz="843914">
              <a:spcBef>
                <a:spcPct val="50000"/>
              </a:spcBef>
            </a:pPr>
            <a:r>
              <a:rPr lang="fa-IR" sz="923" b="1" dirty="0">
                <a:solidFill>
                  <a:srgbClr val="000000"/>
                </a:solidFill>
                <a:effectLst>
                  <a:reflection blurRad="6350" stA="60000" endA="900" endPos="60000" dist="29997" dir="5400000" sy="-100000" algn="bl" rotWithShape="0"/>
                </a:effectLst>
                <a:cs typeface="B Bardiya" pitchFamily="2" charset="-78"/>
              </a:rPr>
              <a:t>کــاربريهــای پيشنهـادی  درطـــرح</a:t>
            </a:r>
            <a:endParaRPr lang="en-US" sz="923" b="1" dirty="0">
              <a:solidFill>
                <a:srgbClr val="000000"/>
              </a:solidFill>
              <a:effectLst>
                <a:reflection blurRad="6350" stA="60000" endA="900" endPos="60000" dist="29997" dir="5400000" sy="-100000" algn="bl" rotWithShape="0"/>
              </a:effectLst>
              <a:cs typeface="B Bardiya" pitchFamily="2" charset="-78"/>
            </a:endParaRPr>
          </a:p>
        </p:txBody>
      </p:sp>
      <p:pic>
        <p:nvPicPr>
          <p:cNvPr id="32" name="Picture 2" descr="C:\Documents and Settings\Azadeh\Desktop\IMG_0003 (6).jpg"/>
          <p:cNvPicPr>
            <a:picLocks noChangeAspect="1" noChangeArrowheads="1"/>
          </p:cNvPicPr>
          <p:nvPr/>
        </p:nvPicPr>
        <p:blipFill>
          <a:blip r:embed="rId9" cstate="screen">
            <a:extLst>
              <a:ext uri="{28A0092B-C50C-407E-A947-70E740481C1C}">
                <a14:useLocalDpi xmlns:a14="http://schemas.microsoft.com/office/drawing/2010/main"/>
              </a:ext>
            </a:extLst>
          </a:blip>
          <a:srcRect/>
          <a:stretch>
            <a:fillRect/>
          </a:stretch>
        </p:blipFill>
        <p:spPr bwMode="auto">
          <a:xfrm rot="5400000">
            <a:off x="4790793" y="1592422"/>
            <a:ext cx="2129778" cy="1582626"/>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3273247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2000"/>
                                        <p:tgtEl>
                                          <p:spTgt spid="29"/>
                                        </p:tgtEl>
                                      </p:cBhvr>
                                    </p:animEffect>
                                  </p:childTnLst>
                                </p:cTn>
                              </p:par>
                              <p:par>
                                <p:cTn id="8" presetID="10" presetClass="entr" presetSubtype="0" fill="hold" nodeType="withEffect">
                                  <p:stCondLst>
                                    <p:cond delay="0"/>
                                  </p:stCondLst>
                                  <p:childTnLst>
                                    <p:set>
                                      <p:cBhvr>
                                        <p:cTn id="9" dur="1" fill="hold">
                                          <p:stCondLst>
                                            <p:cond delay="0"/>
                                          </p:stCondLst>
                                        </p:cTn>
                                        <p:tgtEl>
                                          <p:spTgt spid="28"/>
                                        </p:tgtEl>
                                        <p:attrNameLst>
                                          <p:attrName>style.visibility</p:attrName>
                                        </p:attrNameLst>
                                      </p:cBhvr>
                                      <p:to>
                                        <p:strVal val="visible"/>
                                      </p:to>
                                    </p:set>
                                    <p:animEffect transition="in" filter="fade">
                                      <p:cBhvr>
                                        <p:cTn id="10" dur="2000"/>
                                        <p:tgtEl>
                                          <p:spTgt spid="28"/>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7"/>
                                        </p:tgtEl>
                                        <p:attrNameLst>
                                          <p:attrName>style.visibility</p:attrName>
                                        </p:attrNameLst>
                                      </p:cBhvr>
                                      <p:to>
                                        <p:strVal val="visible"/>
                                      </p:to>
                                    </p:set>
                                    <p:animEffect transition="in" filter="fade">
                                      <p:cBhvr>
                                        <p:cTn id="13" dur="2000"/>
                                        <p:tgtEl>
                                          <p:spTgt spid="27"/>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31"/>
                                        </p:tgtEl>
                                        <p:attrNameLst>
                                          <p:attrName>style.visibility</p:attrName>
                                        </p:attrNameLst>
                                      </p:cBhvr>
                                      <p:to>
                                        <p:strVal val="visible"/>
                                      </p:to>
                                    </p:set>
                                    <p:animEffect transition="in" filter="fade">
                                      <p:cBhvr>
                                        <p:cTn id="18" dur="2000"/>
                                        <p:tgtEl>
                                          <p:spTgt spid="31"/>
                                        </p:tgtEl>
                                      </p:cBhvr>
                                    </p:animEffect>
                                  </p:childTnLst>
                                </p:cTn>
                              </p:par>
                              <p:par>
                                <p:cTn id="19" presetID="10" presetClass="entr" presetSubtype="0" fill="hold" nodeType="withEffect">
                                  <p:stCondLst>
                                    <p:cond delay="0"/>
                                  </p:stCondLst>
                                  <p:childTnLst>
                                    <p:set>
                                      <p:cBhvr>
                                        <p:cTn id="20" dur="1" fill="hold">
                                          <p:stCondLst>
                                            <p:cond delay="0"/>
                                          </p:stCondLst>
                                        </p:cTn>
                                        <p:tgtEl>
                                          <p:spTgt spid="30"/>
                                        </p:tgtEl>
                                        <p:attrNameLst>
                                          <p:attrName>style.visibility</p:attrName>
                                        </p:attrNameLst>
                                      </p:cBhvr>
                                      <p:to>
                                        <p:strVal val="visible"/>
                                      </p:to>
                                    </p:set>
                                    <p:animEffect transition="in" filter="fade">
                                      <p:cBhvr>
                                        <p:cTn id="21" dur="20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31" grpId="0"/>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66"/>
          <p:cNvGrpSpPr/>
          <p:nvPr/>
        </p:nvGrpSpPr>
        <p:grpSpPr>
          <a:xfrm>
            <a:off x="0" y="263769"/>
            <a:ext cx="9144000" cy="6327790"/>
            <a:chOff x="0" y="0"/>
            <a:chExt cx="9144000" cy="6855106"/>
          </a:xfrm>
        </p:grpSpPr>
        <p:pic>
          <p:nvPicPr>
            <p:cNvPr id="3" name="Picture 2" descr="E:\baft farsoode\ax\pic\bird%20view.jpg"/>
            <p:cNvPicPr>
              <a:picLocks noChangeAspect="1" noChangeArrowheads="1"/>
            </p:cNvPicPr>
            <p:nvPr/>
          </p:nvPicPr>
          <p:blipFill>
            <a:blip r:embed="rId2">
              <a:clrChange>
                <a:clrFrom>
                  <a:srgbClr val="000000"/>
                </a:clrFrom>
                <a:clrTo>
                  <a:srgbClr val="000000">
                    <a:alpha val="0"/>
                  </a:srgbClr>
                </a:clrTo>
              </a:clrChange>
              <a:duotone>
                <a:schemeClr val="accent6">
                  <a:shade val="45000"/>
                  <a:satMod val="135000"/>
                </a:schemeClr>
                <a:prstClr val="white"/>
              </a:duotone>
              <a:lum bright="20000" contrast="-75000"/>
            </a:blip>
            <a:srcRect/>
            <a:stretch>
              <a:fillRect/>
            </a:stretch>
          </p:blipFill>
          <p:spPr bwMode="auto">
            <a:xfrm>
              <a:off x="0" y="2694698"/>
              <a:ext cx="9144000" cy="4160408"/>
            </a:xfrm>
            <a:prstGeom prst="rect">
              <a:avLst/>
            </a:prstGeom>
            <a:ln>
              <a:noFill/>
            </a:ln>
            <a:effectLst>
              <a:outerShdw blurRad="50800" dist="50800" dir="2700000" algn="tl" rotWithShape="0">
                <a:schemeClr val="tx1">
                  <a:alpha val="40000"/>
                </a:schemeClr>
              </a:outerShdw>
            </a:effectLst>
          </p:spPr>
        </p:pic>
        <p:grpSp>
          <p:nvGrpSpPr>
            <p:cNvPr id="4" name="Group 259"/>
            <p:cNvGrpSpPr/>
            <p:nvPr/>
          </p:nvGrpSpPr>
          <p:grpSpPr>
            <a:xfrm flipV="1">
              <a:off x="271048" y="857232"/>
              <a:ext cx="5944026" cy="4143404"/>
              <a:chOff x="-236" y="1676402"/>
              <a:chExt cx="5944026" cy="5181601"/>
            </a:xfrm>
          </p:grpSpPr>
          <p:sp>
            <p:nvSpPr>
              <p:cNvPr id="250" name="Rectangle 25"/>
              <p:cNvSpPr>
                <a:spLocks noChangeArrowheads="1"/>
              </p:cNvSpPr>
              <p:nvPr/>
            </p:nvSpPr>
            <p:spPr bwMode="auto">
              <a:xfrm>
                <a:off x="329988" y="4038602"/>
                <a:ext cx="165112" cy="2667001"/>
              </a:xfrm>
              <a:prstGeom prst="rect">
                <a:avLst/>
              </a:prstGeom>
              <a:gradFill rotWithShape="1">
                <a:gsLst>
                  <a:gs pos="0">
                    <a:schemeClr val="bg1">
                      <a:lumMod val="65000"/>
                    </a:schemeClr>
                  </a:gs>
                  <a:gs pos="100000">
                    <a:srgbClr val="FFFFCC"/>
                  </a:gs>
                </a:gsLst>
                <a:lin ang="5400000" scaled="1"/>
              </a:gradFill>
              <a:ln w="9525">
                <a:noFill/>
                <a:miter lim="800000"/>
                <a:headEnd/>
                <a:tailEnd/>
              </a:ln>
              <a:effectLst/>
            </p:spPr>
            <p:txBody>
              <a:bodyPr wrap="none" anchor="ctr"/>
              <a:lstStyle/>
              <a:p>
                <a:pPr>
                  <a:defRPr/>
                </a:pPr>
                <a:endParaRPr lang="fa-IR" sz="1662" kern="0">
                  <a:solidFill>
                    <a:sysClr val="windowText" lastClr="000000"/>
                  </a:solidFill>
                </a:endParaRPr>
              </a:p>
            </p:txBody>
          </p:sp>
          <p:sp>
            <p:nvSpPr>
              <p:cNvPr id="251" name="Rectangle 26"/>
              <p:cNvSpPr>
                <a:spLocks noChangeArrowheads="1"/>
              </p:cNvSpPr>
              <p:nvPr/>
            </p:nvSpPr>
            <p:spPr bwMode="auto">
              <a:xfrm>
                <a:off x="164876" y="6400803"/>
                <a:ext cx="3219681" cy="152400"/>
              </a:xfrm>
              <a:prstGeom prst="rect">
                <a:avLst/>
              </a:prstGeom>
              <a:gradFill rotWithShape="1">
                <a:gsLst>
                  <a:gs pos="0">
                    <a:srgbClr val="FFFFCC"/>
                  </a:gs>
                  <a:gs pos="100000">
                    <a:srgbClr val="FFFFCC">
                      <a:gamma/>
                      <a:shade val="46275"/>
                      <a:invGamma/>
                    </a:srgbClr>
                  </a:gs>
                </a:gsLst>
                <a:lin ang="0" scaled="1"/>
              </a:gradFill>
              <a:ln w="9525">
                <a:noFill/>
                <a:miter lim="800000"/>
                <a:headEnd/>
                <a:tailEnd/>
              </a:ln>
              <a:effectLst/>
            </p:spPr>
            <p:txBody>
              <a:bodyPr wrap="none" anchor="ctr"/>
              <a:lstStyle/>
              <a:p>
                <a:pPr>
                  <a:defRPr/>
                </a:pPr>
                <a:endParaRPr lang="fa-IR" sz="1662" kern="0">
                  <a:solidFill>
                    <a:sysClr val="windowText" lastClr="000000"/>
                  </a:solidFill>
                </a:endParaRPr>
              </a:p>
            </p:txBody>
          </p:sp>
          <p:sp>
            <p:nvSpPr>
              <p:cNvPr id="252" name="Rectangle 27"/>
              <p:cNvSpPr>
                <a:spLocks noChangeArrowheads="1"/>
              </p:cNvSpPr>
              <p:nvPr/>
            </p:nvSpPr>
            <p:spPr bwMode="auto">
              <a:xfrm>
                <a:off x="495100" y="5791203"/>
                <a:ext cx="82556" cy="609600"/>
              </a:xfrm>
              <a:prstGeom prst="rect">
                <a:avLst/>
              </a:prstGeom>
              <a:solidFill>
                <a:srgbClr val="CC9900"/>
              </a:solidFill>
              <a:ln w="9525">
                <a:noFill/>
                <a:miter lim="800000"/>
                <a:headEnd/>
                <a:tailEnd/>
              </a:ln>
              <a:effectLst/>
            </p:spPr>
            <p:txBody>
              <a:bodyPr wrap="none" anchor="ctr"/>
              <a:lstStyle/>
              <a:p>
                <a:pPr>
                  <a:defRPr/>
                </a:pPr>
                <a:endParaRPr lang="fa-IR" sz="1662" kern="0">
                  <a:solidFill>
                    <a:sysClr val="windowText" lastClr="000000"/>
                  </a:solidFill>
                </a:endParaRPr>
              </a:p>
            </p:txBody>
          </p:sp>
          <p:sp>
            <p:nvSpPr>
              <p:cNvPr id="253" name="Rectangle 28"/>
              <p:cNvSpPr>
                <a:spLocks noChangeArrowheads="1"/>
              </p:cNvSpPr>
              <p:nvPr/>
            </p:nvSpPr>
            <p:spPr bwMode="auto">
              <a:xfrm rot="5400000">
                <a:off x="828501" y="6073757"/>
                <a:ext cx="76200" cy="577891"/>
              </a:xfrm>
              <a:prstGeom prst="rect">
                <a:avLst/>
              </a:prstGeom>
              <a:solidFill>
                <a:srgbClr val="CC9900"/>
              </a:solidFill>
              <a:ln w="9525">
                <a:noFill/>
                <a:miter lim="800000"/>
                <a:headEnd/>
                <a:tailEnd/>
              </a:ln>
              <a:effectLst/>
            </p:spPr>
            <p:txBody>
              <a:bodyPr wrap="none" anchor="ctr"/>
              <a:lstStyle/>
              <a:p>
                <a:pPr>
                  <a:defRPr/>
                </a:pPr>
                <a:endParaRPr lang="fa-IR" sz="1662" kern="0">
                  <a:solidFill>
                    <a:sysClr val="windowText" lastClr="000000"/>
                  </a:solidFill>
                </a:endParaRPr>
              </a:p>
            </p:txBody>
          </p:sp>
          <p:sp>
            <p:nvSpPr>
              <p:cNvPr id="254" name="Line 29"/>
              <p:cNvSpPr>
                <a:spLocks noChangeShapeType="1"/>
              </p:cNvSpPr>
              <p:nvPr/>
            </p:nvSpPr>
            <p:spPr bwMode="auto">
              <a:xfrm>
                <a:off x="3384557" y="6477003"/>
                <a:ext cx="1568562" cy="0"/>
              </a:xfrm>
              <a:prstGeom prst="line">
                <a:avLst/>
              </a:prstGeom>
              <a:ln w="12700">
                <a:prstDash val="sysDot"/>
                <a:headEnd/>
                <a:tailEnd/>
              </a:ln>
            </p:spPr>
            <p:style>
              <a:lnRef idx="1">
                <a:schemeClr val="dk1"/>
              </a:lnRef>
              <a:fillRef idx="0">
                <a:schemeClr val="dk1"/>
              </a:fillRef>
              <a:effectRef idx="0">
                <a:schemeClr val="dk1"/>
              </a:effectRef>
              <a:fontRef idx="minor">
                <a:schemeClr val="tx1"/>
              </a:fontRef>
            </p:style>
            <p:txBody>
              <a:bodyPr/>
              <a:lstStyle/>
              <a:p>
                <a:pPr>
                  <a:defRPr/>
                </a:pPr>
                <a:endParaRPr lang="fa-IR" sz="1662" kern="0">
                  <a:solidFill>
                    <a:sysClr val="windowText" lastClr="000000"/>
                  </a:solidFill>
                </a:endParaRPr>
              </a:p>
            </p:txBody>
          </p:sp>
          <p:sp>
            <p:nvSpPr>
              <p:cNvPr id="255" name="Line 30"/>
              <p:cNvSpPr>
                <a:spLocks noChangeShapeType="1"/>
              </p:cNvSpPr>
              <p:nvPr/>
            </p:nvSpPr>
            <p:spPr bwMode="auto">
              <a:xfrm>
                <a:off x="3384557" y="6553203"/>
                <a:ext cx="2559233" cy="0"/>
              </a:xfrm>
              <a:prstGeom prst="line">
                <a:avLst/>
              </a:prstGeom>
              <a:ln w="19050">
                <a:prstDash val="sysDot"/>
                <a:headEnd/>
                <a:tailEnd/>
              </a:ln>
            </p:spPr>
            <p:style>
              <a:lnRef idx="1">
                <a:schemeClr val="accent1"/>
              </a:lnRef>
              <a:fillRef idx="0">
                <a:schemeClr val="accent1"/>
              </a:fillRef>
              <a:effectRef idx="0">
                <a:schemeClr val="accent1"/>
              </a:effectRef>
              <a:fontRef idx="minor">
                <a:schemeClr val="tx1"/>
              </a:fontRef>
            </p:style>
            <p:txBody>
              <a:bodyPr/>
              <a:lstStyle/>
              <a:p>
                <a:pPr>
                  <a:defRPr/>
                </a:pPr>
                <a:endParaRPr lang="fa-IR" sz="1662" kern="0">
                  <a:solidFill>
                    <a:sysClr val="windowText" lastClr="000000"/>
                  </a:solidFill>
                </a:endParaRPr>
              </a:p>
            </p:txBody>
          </p:sp>
          <p:sp>
            <p:nvSpPr>
              <p:cNvPr id="256" name="Line 32"/>
              <p:cNvSpPr>
                <a:spLocks noChangeShapeType="1"/>
              </p:cNvSpPr>
              <p:nvPr/>
            </p:nvSpPr>
            <p:spPr bwMode="auto">
              <a:xfrm flipH="1">
                <a:off x="-236" y="6477003"/>
                <a:ext cx="3384793" cy="0"/>
              </a:xfrm>
              <a:prstGeom prst="line">
                <a:avLst/>
              </a:prstGeom>
              <a:noFill/>
              <a:ln w="22225">
                <a:solidFill>
                  <a:srgbClr val="9383B3"/>
                </a:solidFill>
                <a:prstDash val="sysDot"/>
                <a:round/>
                <a:headEnd/>
                <a:tailEnd/>
              </a:ln>
              <a:effectLst/>
            </p:spPr>
            <p:txBody>
              <a:bodyPr/>
              <a:lstStyle/>
              <a:p>
                <a:pPr>
                  <a:defRPr/>
                </a:pPr>
                <a:endParaRPr lang="fa-IR" sz="1662" kern="0">
                  <a:solidFill>
                    <a:sysClr val="windowText" lastClr="000000"/>
                  </a:solidFill>
                </a:endParaRPr>
              </a:p>
            </p:txBody>
          </p:sp>
          <p:sp>
            <p:nvSpPr>
              <p:cNvPr id="257" name="Line 33"/>
              <p:cNvSpPr>
                <a:spLocks noChangeShapeType="1"/>
              </p:cNvSpPr>
              <p:nvPr/>
            </p:nvSpPr>
            <p:spPr bwMode="auto">
              <a:xfrm flipV="1">
                <a:off x="412544" y="4038602"/>
                <a:ext cx="0" cy="2819401"/>
              </a:xfrm>
              <a:prstGeom prst="line">
                <a:avLst/>
              </a:prstGeom>
              <a:noFill/>
              <a:ln w="22225">
                <a:solidFill>
                  <a:srgbClr val="9383B3"/>
                </a:solidFill>
                <a:prstDash val="sysDot"/>
                <a:round/>
                <a:headEnd/>
                <a:tailEnd/>
              </a:ln>
              <a:effectLst/>
            </p:spPr>
            <p:txBody>
              <a:bodyPr/>
              <a:lstStyle/>
              <a:p>
                <a:pPr>
                  <a:defRPr/>
                </a:pPr>
                <a:endParaRPr lang="fa-IR" sz="1662" kern="0">
                  <a:solidFill>
                    <a:sysClr val="windowText" lastClr="000000"/>
                  </a:solidFill>
                </a:endParaRPr>
              </a:p>
            </p:txBody>
          </p:sp>
          <p:sp>
            <p:nvSpPr>
              <p:cNvPr id="258" name="Line 34"/>
              <p:cNvSpPr>
                <a:spLocks noChangeShapeType="1"/>
              </p:cNvSpPr>
              <p:nvPr/>
            </p:nvSpPr>
            <p:spPr bwMode="auto">
              <a:xfrm flipV="1">
                <a:off x="412544" y="2362202"/>
                <a:ext cx="0" cy="1676400"/>
              </a:xfrm>
              <a:prstGeom prst="line">
                <a:avLst/>
              </a:prstGeom>
              <a:ln w="12700">
                <a:prstDash val="sysDot"/>
                <a:headEnd/>
                <a:tailEnd/>
              </a:ln>
            </p:spPr>
            <p:style>
              <a:lnRef idx="1">
                <a:schemeClr val="dk1"/>
              </a:lnRef>
              <a:fillRef idx="0">
                <a:schemeClr val="dk1"/>
              </a:fillRef>
              <a:effectRef idx="0">
                <a:schemeClr val="dk1"/>
              </a:effectRef>
              <a:fontRef idx="minor">
                <a:schemeClr val="tx1"/>
              </a:fontRef>
            </p:style>
            <p:txBody>
              <a:bodyPr/>
              <a:lstStyle/>
              <a:p>
                <a:pPr>
                  <a:defRPr/>
                </a:pPr>
                <a:endParaRPr lang="fa-IR" sz="1662" kern="0">
                  <a:solidFill>
                    <a:sysClr val="windowText" lastClr="000000"/>
                  </a:solidFill>
                </a:endParaRPr>
              </a:p>
            </p:txBody>
          </p:sp>
          <p:sp>
            <p:nvSpPr>
              <p:cNvPr id="259" name="Line 35"/>
              <p:cNvSpPr>
                <a:spLocks noChangeShapeType="1"/>
              </p:cNvSpPr>
              <p:nvPr/>
            </p:nvSpPr>
            <p:spPr bwMode="auto">
              <a:xfrm flipV="1">
                <a:off x="329988" y="1676402"/>
                <a:ext cx="0" cy="2362200"/>
              </a:xfrm>
              <a:prstGeom prst="line">
                <a:avLst/>
              </a:prstGeom>
              <a:ln w="19050">
                <a:prstDash val="sysDot"/>
                <a:headEnd/>
                <a:tailEnd/>
              </a:ln>
            </p:spPr>
            <p:style>
              <a:lnRef idx="1">
                <a:schemeClr val="accent1"/>
              </a:lnRef>
              <a:fillRef idx="0">
                <a:schemeClr val="accent1"/>
              </a:fillRef>
              <a:effectRef idx="0">
                <a:schemeClr val="accent1"/>
              </a:effectRef>
              <a:fontRef idx="minor">
                <a:schemeClr val="tx1"/>
              </a:fontRef>
            </p:style>
            <p:txBody>
              <a:bodyPr/>
              <a:lstStyle/>
              <a:p>
                <a:pPr>
                  <a:defRPr/>
                </a:pPr>
                <a:endParaRPr lang="fa-IR" sz="1662" kern="0">
                  <a:solidFill>
                    <a:sysClr val="windowText" lastClr="000000"/>
                  </a:solidFill>
                </a:endParaRPr>
              </a:p>
            </p:txBody>
          </p:sp>
        </p:grpSp>
        <p:grpSp>
          <p:nvGrpSpPr>
            <p:cNvPr id="5" name="Group 15"/>
            <p:cNvGrpSpPr/>
            <p:nvPr/>
          </p:nvGrpSpPr>
          <p:grpSpPr>
            <a:xfrm>
              <a:off x="67432" y="538679"/>
              <a:ext cx="5218950" cy="3318948"/>
              <a:chOff x="73051" y="538679"/>
              <a:chExt cx="5653862" cy="3318948"/>
            </a:xfrm>
          </p:grpSpPr>
          <p:sp>
            <p:nvSpPr>
              <p:cNvPr id="7" name="Rectangle 6"/>
              <p:cNvSpPr/>
              <p:nvPr/>
            </p:nvSpPr>
            <p:spPr>
              <a:xfrm>
                <a:off x="1824455" y="538679"/>
                <a:ext cx="3902458" cy="407750"/>
              </a:xfrm>
              <a:prstGeom prst="rect">
                <a:avLst/>
              </a:prstGeom>
            </p:spPr>
            <p:txBody>
              <a:bodyPr wrap="none">
                <a:spAutoFit/>
              </a:bodyPr>
              <a:lstStyle/>
              <a:p>
                <a:pPr>
                  <a:defRPr/>
                </a:pPr>
                <a:r>
                  <a:rPr lang="en-US" sz="1846" b="1" kern="0" dirty="0">
                    <a:ln w="10541" cmpd="sng">
                      <a:solidFill>
                        <a:srgbClr val="EAEAEA">
                          <a:shade val="88000"/>
                          <a:satMod val="110000"/>
                        </a:srgbClr>
                      </a:solidFill>
                      <a:prstDash val="solid"/>
                    </a:ln>
                    <a:gradFill>
                      <a:gsLst>
                        <a:gs pos="0">
                          <a:srgbClr val="EAEAEA">
                            <a:tint val="40000"/>
                            <a:satMod val="250000"/>
                          </a:srgbClr>
                        </a:gs>
                        <a:gs pos="9000">
                          <a:srgbClr val="EAEAEA">
                            <a:tint val="52000"/>
                            <a:satMod val="300000"/>
                          </a:srgbClr>
                        </a:gs>
                        <a:gs pos="50000">
                          <a:srgbClr val="EAEAEA">
                            <a:shade val="20000"/>
                            <a:satMod val="300000"/>
                          </a:srgbClr>
                        </a:gs>
                        <a:gs pos="79000">
                          <a:srgbClr val="EAEAEA">
                            <a:tint val="52000"/>
                            <a:satMod val="300000"/>
                          </a:srgbClr>
                        </a:gs>
                        <a:gs pos="100000">
                          <a:srgbClr val="EAEAEA">
                            <a:tint val="40000"/>
                            <a:satMod val="250000"/>
                          </a:srgbClr>
                        </a:gs>
                      </a:gsLst>
                      <a:lin ang="5400000"/>
                    </a:gradFill>
                    <a:latin typeface="BankGothic Lt BT" pitchFamily="34" charset="0"/>
                  </a:rPr>
                  <a:t>(</a:t>
                </a:r>
                <a:r>
                  <a:rPr lang="en-US" sz="1846" b="1" kern="0" dirty="0" err="1">
                    <a:ln w="10541" cmpd="sng">
                      <a:solidFill>
                        <a:srgbClr val="EAEAEA">
                          <a:shade val="88000"/>
                          <a:satMod val="110000"/>
                        </a:srgbClr>
                      </a:solidFill>
                      <a:prstDash val="solid"/>
                    </a:ln>
                    <a:gradFill>
                      <a:gsLst>
                        <a:gs pos="0">
                          <a:srgbClr val="EAEAEA">
                            <a:tint val="40000"/>
                            <a:satMod val="250000"/>
                          </a:srgbClr>
                        </a:gs>
                        <a:gs pos="9000">
                          <a:srgbClr val="EAEAEA">
                            <a:tint val="52000"/>
                            <a:satMod val="300000"/>
                          </a:srgbClr>
                        </a:gs>
                        <a:gs pos="50000">
                          <a:srgbClr val="EAEAEA">
                            <a:shade val="20000"/>
                            <a:satMod val="300000"/>
                          </a:srgbClr>
                        </a:gs>
                        <a:gs pos="79000">
                          <a:srgbClr val="EAEAEA">
                            <a:tint val="52000"/>
                            <a:satMod val="300000"/>
                          </a:srgbClr>
                        </a:gs>
                        <a:gs pos="100000">
                          <a:srgbClr val="EAEAEA">
                            <a:tint val="40000"/>
                            <a:satMod val="250000"/>
                          </a:srgbClr>
                        </a:gs>
                      </a:gsLst>
                      <a:lin ang="5400000"/>
                    </a:gradFill>
                    <a:latin typeface="BankGothic Lt BT" pitchFamily="34" charset="0"/>
                  </a:rPr>
                  <a:t>beinolharamein</a:t>
                </a:r>
                <a:r>
                  <a:rPr lang="en-US" sz="1846" b="1" kern="0" dirty="0">
                    <a:ln w="10541" cmpd="sng">
                      <a:solidFill>
                        <a:srgbClr val="EAEAEA">
                          <a:shade val="88000"/>
                          <a:satMod val="110000"/>
                        </a:srgbClr>
                      </a:solidFill>
                      <a:prstDash val="solid"/>
                    </a:ln>
                    <a:gradFill>
                      <a:gsLst>
                        <a:gs pos="0">
                          <a:srgbClr val="EAEAEA">
                            <a:tint val="40000"/>
                            <a:satMod val="250000"/>
                          </a:srgbClr>
                        </a:gs>
                        <a:gs pos="9000">
                          <a:srgbClr val="EAEAEA">
                            <a:tint val="52000"/>
                            <a:satMod val="300000"/>
                          </a:srgbClr>
                        </a:gs>
                        <a:gs pos="50000">
                          <a:srgbClr val="EAEAEA">
                            <a:shade val="20000"/>
                            <a:satMod val="300000"/>
                          </a:srgbClr>
                        </a:gs>
                        <a:gs pos="79000">
                          <a:srgbClr val="EAEAEA">
                            <a:tint val="52000"/>
                            <a:satMod val="300000"/>
                          </a:srgbClr>
                        </a:gs>
                        <a:gs pos="100000">
                          <a:srgbClr val="EAEAEA">
                            <a:tint val="40000"/>
                            <a:satMod val="250000"/>
                          </a:srgbClr>
                        </a:gs>
                      </a:gsLst>
                      <a:lin ang="5400000"/>
                    </a:gradFill>
                    <a:latin typeface="BankGothic Lt BT" pitchFamily="34" charset="0"/>
                  </a:rPr>
                  <a:t> of shiraz)</a:t>
                </a:r>
                <a:endParaRPr lang="fa-IR" sz="1846" b="1" kern="0" dirty="0">
                  <a:ln w="10541" cmpd="sng">
                    <a:solidFill>
                      <a:srgbClr val="EAEAEA">
                        <a:shade val="88000"/>
                        <a:satMod val="110000"/>
                      </a:srgbClr>
                    </a:solidFill>
                    <a:prstDash val="solid"/>
                  </a:ln>
                  <a:gradFill>
                    <a:gsLst>
                      <a:gs pos="0">
                        <a:srgbClr val="EAEAEA">
                          <a:tint val="40000"/>
                          <a:satMod val="250000"/>
                        </a:srgbClr>
                      </a:gs>
                      <a:gs pos="9000">
                        <a:srgbClr val="EAEAEA">
                          <a:tint val="52000"/>
                          <a:satMod val="300000"/>
                        </a:srgbClr>
                      </a:gs>
                      <a:gs pos="50000">
                        <a:srgbClr val="EAEAEA">
                          <a:shade val="20000"/>
                          <a:satMod val="300000"/>
                        </a:srgbClr>
                      </a:gs>
                      <a:gs pos="79000">
                        <a:srgbClr val="EAEAEA">
                          <a:tint val="52000"/>
                          <a:satMod val="300000"/>
                        </a:srgbClr>
                      </a:gs>
                      <a:gs pos="100000">
                        <a:srgbClr val="EAEAEA">
                          <a:tint val="40000"/>
                          <a:satMod val="250000"/>
                        </a:srgbClr>
                      </a:gs>
                    </a:gsLst>
                    <a:lin ang="5400000"/>
                  </a:gradFill>
                  <a:latin typeface="BankGothic Lt BT" pitchFamily="34" charset="0"/>
                </a:endParaRPr>
              </a:p>
            </p:txBody>
          </p:sp>
          <p:sp>
            <p:nvSpPr>
              <p:cNvPr id="8" name="Rectangle 7"/>
              <p:cNvSpPr/>
              <p:nvPr/>
            </p:nvSpPr>
            <p:spPr>
              <a:xfrm rot="16200000">
                <a:off x="-1131431" y="2276027"/>
                <a:ext cx="2786082" cy="377118"/>
              </a:xfrm>
              <a:prstGeom prst="rect">
                <a:avLst/>
              </a:prstGeom>
            </p:spPr>
            <p:txBody>
              <a:bodyPr wrap="square">
                <a:spAutoFit/>
                <a:scene3d>
                  <a:camera prst="orthographicFront"/>
                  <a:lightRig rig="glow" dir="tl">
                    <a:rot lat="0" lon="0" rev="5400000"/>
                  </a:lightRig>
                </a:scene3d>
                <a:sp3d contourW="12700">
                  <a:bevelT w="25400" h="25400"/>
                  <a:contourClr>
                    <a:schemeClr val="accent6">
                      <a:shade val="73000"/>
                    </a:schemeClr>
                  </a:contourClr>
                </a:sp3d>
              </a:bodyPr>
              <a:lstStyle/>
              <a:p>
                <a:pPr algn="ctr"/>
                <a:r>
                  <a:rPr lang="fa-IR" sz="1662" b="1" dirty="0">
                    <a:ln w="11430"/>
                    <a:gradFill>
                      <a:gsLst>
                        <a:gs pos="0">
                          <a:srgbClr val="555555">
                            <a:tint val="90000"/>
                            <a:satMod val="120000"/>
                          </a:srgbClr>
                        </a:gs>
                        <a:gs pos="25000">
                          <a:srgbClr val="555555">
                            <a:tint val="93000"/>
                            <a:satMod val="120000"/>
                          </a:srgbClr>
                        </a:gs>
                        <a:gs pos="50000">
                          <a:srgbClr val="555555">
                            <a:shade val="89000"/>
                            <a:satMod val="110000"/>
                          </a:srgbClr>
                        </a:gs>
                        <a:gs pos="75000">
                          <a:srgbClr val="555555">
                            <a:tint val="93000"/>
                            <a:satMod val="120000"/>
                          </a:srgbClr>
                        </a:gs>
                        <a:gs pos="100000">
                          <a:srgbClr val="555555">
                            <a:tint val="90000"/>
                            <a:satMod val="120000"/>
                          </a:srgbClr>
                        </a:gs>
                      </a:gsLst>
                      <a:lin ang="5400000"/>
                    </a:gradFill>
                    <a:effectLst>
                      <a:outerShdw blurRad="80000" dist="40000" dir="5040000" algn="tl">
                        <a:srgbClr val="000000">
                          <a:alpha val="30000"/>
                        </a:srgbClr>
                      </a:outerShdw>
                    </a:effectLst>
                    <a:cs typeface="B Kamran" pitchFamily="2" charset="-78"/>
                  </a:rPr>
                  <a:t>بین الحرمین شیراز</a:t>
                </a:r>
              </a:p>
            </p:txBody>
          </p:sp>
        </p:grpSp>
        <p:pic>
          <p:nvPicPr>
            <p:cNvPr id="235" name="Picture 6" descr="شاهچراغ؛ شیراز؛ عکس از آنوبانینی">
              <a:hlinkClick r:id="rId3"/>
            </p:cNvPr>
            <p:cNvPicPr>
              <a:picLocks noChangeAspect="1" noChangeArrowheads="1"/>
            </p:cNvPicPr>
            <p:nvPr/>
          </p:nvPicPr>
          <p:blipFill>
            <a:blip r:embed="rId4">
              <a:clrChange>
                <a:clrFrom>
                  <a:srgbClr val="03030F"/>
                </a:clrFrom>
                <a:clrTo>
                  <a:srgbClr val="03030F">
                    <a:alpha val="0"/>
                  </a:srgbClr>
                </a:clrTo>
              </a:clrChange>
            </a:blip>
            <a:srcRect/>
            <a:stretch>
              <a:fillRect/>
            </a:stretch>
          </p:blipFill>
          <p:spPr bwMode="auto">
            <a:xfrm>
              <a:off x="7212343" y="285728"/>
              <a:ext cx="1931657" cy="1191187"/>
            </a:xfrm>
            <a:prstGeom prst="rect">
              <a:avLst/>
            </a:prstGeom>
            <a:ln>
              <a:noFill/>
            </a:ln>
            <a:effectLst>
              <a:outerShdw blurRad="50800" dist="38100" dir="2700000" algn="tl" rotWithShape="0">
                <a:prstClr val="black">
                  <a:alpha val="40000"/>
                </a:prstClr>
              </a:outerShdw>
              <a:softEdge rad="63500"/>
            </a:effectLst>
          </p:spPr>
        </p:pic>
        <p:pic>
          <p:nvPicPr>
            <p:cNvPr id="1028" name="Picture 4" descr="E:\baft farsoode\ax\pic\shahchw.jpg"/>
            <p:cNvPicPr>
              <a:picLocks noChangeAspect="1" noChangeArrowheads="1"/>
            </p:cNvPicPr>
            <p:nvPr/>
          </p:nvPicPr>
          <p:blipFill>
            <a:blip r:embed="rId5" cstate="screen">
              <a:clrChange>
                <a:clrFrom>
                  <a:srgbClr val="BEE2FA"/>
                </a:clrFrom>
                <a:clrTo>
                  <a:srgbClr val="BEE2FA">
                    <a:alpha val="0"/>
                  </a:srgbClr>
                </a:clrTo>
              </a:clrChange>
              <a:extLst>
                <a:ext uri="{28A0092B-C50C-407E-A947-70E740481C1C}">
                  <a14:useLocalDpi xmlns:a14="http://schemas.microsoft.com/office/drawing/2010/main"/>
                </a:ext>
              </a:extLst>
            </a:blip>
            <a:srcRect/>
            <a:stretch>
              <a:fillRect/>
            </a:stretch>
          </p:blipFill>
          <p:spPr bwMode="auto">
            <a:xfrm>
              <a:off x="0" y="0"/>
              <a:ext cx="1813436" cy="1464431"/>
            </a:xfrm>
            <a:prstGeom prst="rect">
              <a:avLst/>
            </a:prstGeom>
            <a:ln>
              <a:noFill/>
            </a:ln>
            <a:effectLst>
              <a:outerShdw blurRad="50800" dist="38100" dir="2700000" algn="tl" rotWithShape="0">
                <a:prstClr val="black">
                  <a:alpha val="40000"/>
                </a:prstClr>
              </a:outerShdw>
              <a:softEdge rad="63500"/>
            </a:effectLst>
          </p:spPr>
        </p:pic>
        <p:cxnSp>
          <p:nvCxnSpPr>
            <p:cNvPr id="263" name="Straight Connector 262"/>
            <p:cNvCxnSpPr/>
            <p:nvPr/>
          </p:nvCxnSpPr>
          <p:spPr bwMode="auto">
            <a:xfrm rot="5400000">
              <a:off x="-1535949" y="4179099"/>
              <a:ext cx="4071966" cy="1588"/>
            </a:xfrm>
            <a:prstGeom prst="line">
              <a:avLst/>
            </a:prstGeom>
            <a:ln cmpd="dbl">
              <a:solidFill>
                <a:srgbClr val="D1D1D1"/>
              </a:solidFill>
              <a:prstDash val="solid"/>
              <a:headEnd type="none" w="sm" len="sm"/>
              <a:tailEnd type="none" w="sm" len="sm"/>
            </a:ln>
          </p:spPr>
          <p:style>
            <a:lnRef idx="3">
              <a:schemeClr val="accent1"/>
            </a:lnRef>
            <a:fillRef idx="0">
              <a:schemeClr val="accent1"/>
            </a:fillRef>
            <a:effectRef idx="2">
              <a:schemeClr val="accent1"/>
            </a:effectRef>
            <a:fontRef idx="minor">
              <a:schemeClr val="tx1"/>
            </a:fontRef>
          </p:style>
        </p:cxnSp>
      </p:grpSp>
      <p:sp>
        <p:nvSpPr>
          <p:cNvPr id="25" name="Rectangle 24"/>
          <p:cNvSpPr/>
          <p:nvPr/>
        </p:nvSpPr>
        <p:spPr bwMode="auto">
          <a:xfrm>
            <a:off x="912177" y="1648545"/>
            <a:ext cx="8143932" cy="4154394"/>
          </a:xfrm>
          <a:prstGeom prst="rect">
            <a:avLst/>
          </a:prstGeom>
          <a:solidFill>
            <a:schemeClr val="accent1">
              <a:alpha val="70000"/>
            </a:schemeClr>
          </a:solidFill>
          <a:ln w="12700" cap="sq" cmpd="sng" algn="ctr">
            <a:noFill/>
            <a:prstDash val="solid"/>
            <a:round/>
            <a:headEnd type="none" w="sm" len="sm"/>
            <a:tailEnd type="none" w="sm" len="sm"/>
          </a:ln>
          <a:effectLst>
            <a:softEdge rad="635000"/>
          </a:effectLst>
        </p:spPr>
        <p:txBody>
          <a:bodyPr vert="horz" wrap="square" lIns="84406" tIns="42203" rIns="84406" bIns="42203" numCol="1" rtlCol="1" anchor="t" anchorCtr="0" compatLnSpc="1">
            <a:prstTxWarp prst="textNoShape">
              <a:avLst/>
            </a:prstTxWarp>
          </a:bodyPr>
          <a:lstStyle/>
          <a:p>
            <a:pPr algn="l" rtl="0" fontAlgn="base">
              <a:spcBef>
                <a:spcPct val="0"/>
              </a:spcBef>
              <a:spcAft>
                <a:spcPct val="0"/>
              </a:spcAft>
            </a:pPr>
            <a:endParaRPr kumimoji="1" lang="fa-IR" sz="2215">
              <a:solidFill>
                <a:srgbClr val="000000"/>
              </a:solidFill>
              <a:latin typeface="Times New Roman" pitchFamily="18" charset="0"/>
            </a:endParaRPr>
          </a:p>
        </p:txBody>
      </p:sp>
      <p:sp>
        <p:nvSpPr>
          <p:cNvPr id="266" name="Rectangle 265"/>
          <p:cNvSpPr/>
          <p:nvPr/>
        </p:nvSpPr>
        <p:spPr bwMode="auto">
          <a:xfrm>
            <a:off x="785786" y="1780431"/>
            <a:ext cx="8143932" cy="1318855"/>
          </a:xfrm>
          <a:prstGeom prst="rect">
            <a:avLst/>
          </a:prstGeom>
          <a:solidFill>
            <a:schemeClr val="accent1">
              <a:alpha val="70000"/>
            </a:schemeClr>
          </a:solidFill>
          <a:ln w="12700" cap="sq" cmpd="sng" algn="ctr">
            <a:noFill/>
            <a:prstDash val="solid"/>
            <a:round/>
            <a:headEnd type="none" w="sm" len="sm"/>
            <a:tailEnd type="none" w="sm" len="sm"/>
          </a:ln>
          <a:effectLst>
            <a:softEdge rad="635000"/>
          </a:effectLst>
        </p:spPr>
        <p:txBody>
          <a:bodyPr vert="horz" wrap="square" lIns="84406" tIns="42203" rIns="84406" bIns="42203" numCol="1" rtlCol="1" anchor="t" anchorCtr="0" compatLnSpc="1">
            <a:prstTxWarp prst="textNoShape">
              <a:avLst/>
            </a:prstTxWarp>
          </a:bodyPr>
          <a:lstStyle/>
          <a:p>
            <a:pPr algn="l" rtl="0" fontAlgn="base">
              <a:spcBef>
                <a:spcPct val="0"/>
              </a:spcBef>
              <a:spcAft>
                <a:spcPct val="0"/>
              </a:spcAft>
            </a:pPr>
            <a:endParaRPr kumimoji="1" lang="fa-IR" sz="2215">
              <a:solidFill>
                <a:srgbClr val="000000"/>
              </a:solidFill>
              <a:latin typeface="Times New Roman" pitchFamily="18" charset="0"/>
            </a:endParaRPr>
          </a:p>
        </p:txBody>
      </p:sp>
      <p:graphicFrame>
        <p:nvGraphicFramePr>
          <p:cNvPr id="27" name="Table 26"/>
          <p:cNvGraphicFramePr>
            <a:graphicFrameLocks noGrp="1"/>
          </p:cNvGraphicFramePr>
          <p:nvPr/>
        </p:nvGraphicFramePr>
        <p:xfrm>
          <a:off x="1" y="263771"/>
          <a:ext cx="9143999" cy="6330483"/>
        </p:xfrm>
        <a:graphic>
          <a:graphicData uri="http://schemas.openxmlformats.org/drawingml/2006/table">
            <a:tbl>
              <a:tblPr rtl="1"/>
              <a:tblGrid>
                <a:gridCol w="1644534">
                  <a:extLst>
                    <a:ext uri="{9D8B030D-6E8A-4147-A177-3AD203B41FA5}">
                      <a16:colId xmlns="" xmlns:a16="http://schemas.microsoft.com/office/drawing/2014/main" val="20000"/>
                    </a:ext>
                  </a:extLst>
                </a:gridCol>
                <a:gridCol w="4275481">
                  <a:extLst>
                    <a:ext uri="{9D8B030D-6E8A-4147-A177-3AD203B41FA5}">
                      <a16:colId xmlns="" xmlns:a16="http://schemas.microsoft.com/office/drawing/2014/main" val="20001"/>
                    </a:ext>
                  </a:extLst>
                </a:gridCol>
                <a:gridCol w="3223985">
                  <a:extLst>
                    <a:ext uri="{9D8B030D-6E8A-4147-A177-3AD203B41FA5}">
                      <a16:colId xmlns="" xmlns:a16="http://schemas.microsoft.com/office/drawing/2014/main" val="20002"/>
                    </a:ext>
                  </a:extLst>
                </a:gridCol>
              </a:tblGrid>
              <a:tr h="371640">
                <a:tc>
                  <a:txBody>
                    <a:bodyPr/>
                    <a:lstStyle/>
                    <a:p>
                      <a:pPr algn="ctr" rtl="1" fontAlgn="ctr"/>
                      <a:r>
                        <a:rPr lang="fa-IR" sz="1300" b="1" i="0" u="none" strike="noStrike" dirty="0">
                          <a:solidFill>
                            <a:schemeClr val="bg1"/>
                          </a:solidFill>
                          <a:latin typeface="B Homa"/>
                          <a:cs typeface="B Bardiya" pitchFamily="2" charset="-78"/>
                        </a:rPr>
                        <a:t>اهداف کلان</a:t>
                      </a:r>
                    </a:p>
                  </a:txBody>
                  <a:tcPr marL="2453" marR="2453" marT="245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lumMod val="85000"/>
                        <a:lumOff val="15000"/>
                      </a:schemeClr>
                    </a:solidFill>
                  </a:tcPr>
                </a:tc>
                <a:tc>
                  <a:txBody>
                    <a:bodyPr/>
                    <a:lstStyle/>
                    <a:p>
                      <a:pPr algn="ctr" rtl="1" fontAlgn="ctr"/>
                      <a:r>
                        <a:rPr lang="fa-IR" sz="1300" b="1" i="0" u="none" strike="noStrike" dirty="0">
                          <a:solidFill>
                            <a:schemeClr val="bg1"/>
                          </a:solidFill>
                          <a:latin typeface="B Homa"/>
                          <a:cs typeface="B Bardiya" pitchFamily="2" charset="-78"/>
                        </a:rPr>
                        <a:t>اهداف خرد</a:t>
                      </a:r>
                    </a:p>
                  </a:txBody>
                  <a:tcPr marL="2453" marR="2453" marT="245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lumMod val="85000"/>
                        <a:lumOff val="15000"/>
                      </a:schemeClr>
                    </a:solidFill>
                  </a:tcPr>
                </a:tc>
                <a:tc>
                  <a:txBody>
                    <a:bodyPr/>
                    <a:lstStyle/>
                    <a:p>
                      <a:pPr algn="ctr" rtl="1" fontAlgn="ctr"/>
                      <a:r>
                        <a:rPr lang="fa-IR" sz="1300" b="1" i="0" u="none" strike="noStrike" dirty="0">
                          <a:solidFill>
                            <a:schemeClr val="bg1"/>
                          </a:solidFill>
                          <a:latin typeface="B Homa"/>
                          <a:cs typeface="B Bardiya" pitchFamily="2" charset="-78"/>
                        </a:rPr>
                        <a:t>سیاست</a:t>
                      </a:r>
                    </a:p>
                  </a:txBody>
                  <a:tcPr marL="2453" marR="2453" marT="245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lumMod val="85000"/>
                        <a:lumOff val="15000"/>
                      </a:schemeClr>
                    </a:solidFill>
                  </a:tcPr>
                </a:tc>
                <a:extLst>
                  <a:ext uri="{0D108BD9-81ED-4DB2-BD59-A6C34878D82A}">
                    <a16:rowId xmlns="" xmlns:a16="http://schemas.microsoft.com/office/drawing/2014/main" val="10000"/>
                  </a:ext>
                </a:extLst>
              </a:tr>
              <a:tr h="1588419">
                <a:tc rowSpan="10">
                  <a:txBody>
                    <a:bodyPr/>
                    <a:lstStyle/>
                    <a:p>
                      <a:pPr algn="ctr" rtl="1" fontAlgn="ctr">
                        <a:lnSpc>
                          <a:spcPct val="150000"/>
                        </a:lnSpc>
                      </a:pPr>
                      <a:r>
                        <a:rPr lang="fa-IR" sz="1100" b="0" i="0" u="none" strike="noStrike" dirty="0">
                          <a:solidFill>
                            <a:srgbClr val="000000"/>
                          </a:solidFill>
                          <a:latin typeface="B Homa"/>
                          <a:cs typeface="B Bardiya" pitchFamily="2" charset="-78"/>
                        </a:rPr>
                        <a:t>احیای بافت قدیم شیراز به بهترین شیوه، استفاده از بهترین نوع مصالح و بالاترین کیفیت ها و نیز افزایش کیفیت و ارتقای بنیه اقتصادی و سطح فرهنگی بافت فرسوده از اهداف اجرای این پروژه است.</a:t>
                      </a:r>
                    </a:p>
                  </a:txBody>
                  <a:tcPr marL="2453" marR="2453" marT="245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lumMod val="50000"/>
                        <a:lumOff val="50000"/>
                      </a:schemeClr>
                    </a:solidFill>
                  </a:tcPr>
                </a:tc>
                <a:tc>
                  <a:txBody>
                    <a:bodyPr/>
                    <a:lstStyle/>
                    <a:p>
                      <a:pPr algn="ctr" rtl="1" fontAlgn="ctr"/>
                      <a:r>
                        <a:rPr lang="fa-IR" sz="1000" b="0" i="0" u="none" strike="noStrike" dirty="0">
                          <a:solidFill>
                            <a:srgbClr val="000000"/>
                          </a:solidFill>
                          <a:latin typeface="B Homa"/>
                          <a:cs typeface="B Compset" pitchFamily="2" charset="-78"/>
                        </a:rPr>
                        <a:t>توجه به ارزش های فرهنگی و ابنیه تاریخی و مذهبی شیراز</a:t>
                      </a:r>
                      <a:br>
                        <a:rPr lang="fa-IR" sz="1000" b="0" i="0" u="none" strike="noStrike" dirty="0">
                          <a:solidFill>
                            <a:srgbClr val="000000"/>
                          </a:solidFill>
                          <a:latin typeface="B Homa"/>
                          <a:cs typeface="B Compset" pitchFamily="2" charset="-78"/>
                        </a:rPr>
                      </a:br>
                      <a:r>
                        <a:rPr lang="fa-IR" sz="1000" b="1" i="0" u="none" strike="noStrike" dirty="0">
                          <a:solidFill>
                            <a:srgbClr val="C00000"/>
                          </a:solidFill>
                          <a:latin typeface="B Homa"/>
                          <a:cs typeface="B Compset" pitchFamily="2" charset="-78"/>
                        </a:rPr>
                        <a:t>توسعه خدمات برتر شهری در بافت فرسوده و احیای آن از این طریق</a:t>
                      </a:r>
                      <a:br>
                        <a:rPr lang="fa-IR" sz="1000" b="1" i="0" u="none" strike="noStrike" dirty="0">
                          <a:solidFill>
                            <a:srgbClr val="C00000"/>
                          </a:solidFill>
                          <a:latin typeface="B Homa"/>
                          <a:cs typeface="B Compset" pitchFamily="2" charset="-78"/>
                        </a:rPr>
                      </a:br>
                      <a:r>
                        <a:rPr lang="fa-IR" sz="1000" b="1" i="0" u="none" strike="noStrike" dirty="0">
                          <a:solidFill>
                            <a:srgbClr val="C00000"/>
                          </a:solidFill>
                          <a:latin typeface="B Homa"/>
                          <a:cs typeface="B Compset" pitchFamily="2" charset="-78"/>
                        </a:rPr>
                        <a:t>ایجاد جاذبه افرونتر سیاحتی شهر شیراز در راستای توسعه اقتصادی و اجتماعی شهر</a:t>
                      </a:r>
                      <a:r>
                        <a:rPr lang="fa-IR" sz="1000" b="0" i="0" u="none" strike="noStrike" dirty="0">
                          <a:solidFill>
                            <a:srgbClr val="000000"/>
                          </a:solidFill>
                          <a:latin typeface="B Homa"/>
                          <a:cs typeface="B Compset" pitchFamily="2" charset="-78"/>
                        </a:rPr>
                        <a:t/>
                      </a:r>
                      <a:br>
                        <a:rPr lang="fa-IR" sz="1000" b="0" i="0" u="none" strike="noStrike" dirty="0">
                          <a:solidFill>
                            <a:srgbClr val="000000"/>
                          </a:solidFill>
                          <a:latin typeface="B Homa"/>
                          <a:cs typeface="B Compset" pitchFamily="2" charset="-78"/>
                        </a:rPr>
                      </a:br>
                      <a:r>
                        <a:rPr lang="fa-IR" sz="1000" b="0" i="0" u="none" strike="noStrike" dirty="0">
                          <a:solidFill>
                            <a:schemeClr val="tx1"/>
                          </a:solidFill>
                          <a:latin typeface="B Homa"/>
                          <a:cs typeface="B Compset" pitchFamily="2" charset="-78"/>
                        </a:rPr>
                        <a:t>اشتغالزایی و ایجاد فرصت های شغلی جدید</a:t>
                      </a:r>
                      <a:br>
                        <a:rPr lang="fa-IR" sz="1000" b="0" i="0" u="none" strike="noStrike" dirty="0">
                          <a:solidFill>
                            <a:schemeClr val="tx1"/>
                          </a:solidFill>
                          <a:latin typeface="B Homa"/>
                          <a:cs typeface="B Compset" pitchFamily="2" charset="-78"/>
                        </a:rPr>
                      </a:br>
                      <a:r>
                        <a:rPr lang="fa-IR" sz="1000" b="0" i="0" u="none" strike="noStrike" dirty="0">
                          <a:solidFill>
                            <a:schemeClr val="tx1"/>
                          </a:solidFill>
                          <a:latin typeface="B Homa"/>
                          <a:cs typeface="B Compset" pitchFamily="2" charset="-78"/>
                        </a:rPr>
                        <a:t>افزایش بالندگی و </a:t>
                      </a:r>
                      <a:r>
                        <a:rPr lang="fa-IR" sz="1000" b="0" i="0" u="sng" strike="noStrike" dirty="0">
                          <a:solidFill>
                            <a:schemeClr val="tx1"/>
                          </a:solidFill>
                          <a:latin typeface="B Homa"/>
                          <a:cs typeface="B Compset" pitchFamily="2" charset="-78"/>
                        </a:rPr>
                        <a:t>پویایی اجتماعی </a:t>
                      </a:r>
                      <a:r>
                        <a:rPr lang="fa-IR" sz="1000" b="0" i="0" u="none" strike="noStrike" dirty="0">
                          <a:solidFill>
                            <a:schemeClr val="tx1"/>
                          </a:solidFill>
                          <a:latin typeface="B Homa"/>
                          <a:cs typeface="B Compset" pitchFamily="2" charset="-78"/>
                        </a:rPr>
                        <a:t>در بافت فرسوده</a:t>
                      </a:r>
                      <a:br>
                        <a:rPr lang="fa-IR" sz="1000" b="0" i="0" u="none" strike="noStrike" dirty="0">
                          <a:solidFill>
                            <a:schemeClr val="tx1"/>
                          </a:solidFill>
                          <a:latin typeface="B Homa"/>
                          <a:cs typeface="B Compset" pitchFamily="2" charset="-78"/>
                        </a:rPr>
                      </a:br>
                      <a:r>
                        <a:rPr lang="fa-IR" sz="1000" b="0" i="0" u="none" strike="noStrike" dirty="0">
                          <a:solidFill>
                            <a:schemeClr val="tx1"/>
                          </a:solidFill>
                          <a:latin typeface="B Homa"/>
                          <a:cs typeface="B Compset" pitchFamily="2" charset="-78"/>
                        </a:rPr>
                        <a:t>تجارت، سرگرمی های مناسب و سالم و امکان خرید مناسب و یکجا برای </a:t>
                      </a:r>
                      <a:r>
                        <a:rPr lang="fa-IR" sz="1000" b="0" i="0" u="sng" strike="noStrike" dirty="0">
                          <a:solidFill>
                            <a:schemeClr val="tx1"/>
                          </a:solidFill>
                          <a:latin typeface="B Homa"/>
                          <a:cs typeface="B Compset" pitchFamily="2" charset="-78"/>
                        </a:rPr>
                        <a:t>گردشگران</a:t>
                      </a:r>
                      <a:r>
                        <a:rPr lang="fa-IR" sz="1000" b="0" i="0" u="none" strike="noStrike" dirty="0">
                          <a:solidFill>
                            <a:schemeClr val="tx1"/>
                          </a:solidFill>
                          <a:latin typeface="B Homa"/>
                          <a:cs typeface="B Compset" pitchFamily="2" charset="-78"/>
                        </a:rPr>
                        <a:t> و سایر مراجعه کنندگان</a:t>
                      </a:r>
                    </a:p>
                    <a:p>
                      <a:pPr algn="ctr" rtl="1" fontAlgn="ctr"/>
                      <a:r>
                        <a:rPr lang="fa-IR" sz="1000" b="0" i="0" u="none" strike="noStrike" dirty="0">
                          <a:solidFill>
                            <a:schemeClr val="tx1"/>
                          </a:solidFill>
                          <a:latin typeface="B Homa"/>
                          <a:cs typeface="B Compset" pitchFamily="2" charset="-78"/>
                        </a:rPr>
                        <a:t>فراهم آوردن بستر سرمایه گذاری در </a:t>
                      </a:r>
                      <a:r>
                        <a:rPr lang="fa-IR" sz="1000" b="0" i="0" u="none" strike="noStrike" dirty="0">
                          <a:solidFill>
                            <a:srgbClr val="000000"/>
                          </a:solidFill>
                          <a:latin typeface="B Homa"/>
                          <a:cs typeface="B Compset" pitchFamily="2" charset="-78"/>
                        </a:rPr>
                        <a:t>بافت قدیم از طریق طراحی مجموعه ای ارزشمند در بین الحرمین</a:t>
                      </a:r>
                    </a:p>
                  </a:txBody>
                  <a:tcPr marL="2453" marR="2453" marT="245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lumMod val="40000"/>
                        <a:lumOff val="60000"/>
                      </a:schemeClr>
                    </a:solidFill>
                  </a:tcPr>
                </a:tc>
                <a:tc>
                  <a:txBody>
                    <a:bodyPr/>
                    <a:lstStyle/>
                    <a:p>
                      <a:pPr algn="ctr" rtl="1" fontAlgn="ctr"/>
                      <a:r>
                        <a:rPr lang="fa-IR" sz="1000" b="0" i="0" u="none" strike="noStrike" dirty="0">
                          <a:solidFill>
                            <a:srgbClr val="000000"/>
                          </a:solidFill>
                          <a:latin typeface="B Homa"/>
                          <a:cs typeface="B Compset" pitchFamily="2" charset="-78"/>
                        </a:rPr>
                        <a:t>ا</a:t>
                      </a:r>
                      <a:r>
                        <a:rPr lang="fa-IR" sz="1000" b="1" i="0" u="none" strike="noStrike" kern="1200" dirty="0">
                          <a:solidFill>
                            <a:srgbClr val="C00000"/>
                          </a:solidFill>
                          <a:latin typeface="B Homa"/>
                          <a:ea typeface="+mn-ea"/>
                          <a:cs typeface="B Compset" pitchFamily="2" charset="-78"/>
                        </a:rPr>
                        <a:t>حداث بناهایی نظیر هتل، تالار شهر، پارکینگ، سالن همایش، کتابخانه ها، کارگاههای آموزشی، مرکز رایانه، موزه، واحد تجاری و اداری و مهمتر از آن رعایت ضوابط و مقررات ملی در طراحی و اجرای آن در حد استاندارد بالا و استفاده از ویژگی های معماری منطقه و بافت تاریخی در نمای مجموعه بین الحرمین از جمله ویژگیهایی است که در طراحی و ساخت این مجموعه رعایت شده است. </a:t>
                      </a:r>
                    </a:p>
                  </a:txBody>
                  <a:tcPr marL="2453" marR="2453" marT="245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lumMod val="60000"/>
                        <a:lumOff val="40000"/>
                      </a:schemeClr>
                    </a:solidFill>
                  </a:tcPr>
                </a:tc>
                <a:extLst>
                  <a:ext uri="{0D108BD9-81ED-4DB2-BD59-A6C34878D82A}">
                    <a16:rowId xmlns="" xmlns:a16="http://schemas.microsoft.com/office/drawing/2014/main" val="10001"/>
                  </a:ext>
                </a:extLst>
              </a:tr>
              <a:tr h="173707">
                <a:tc vMerge="1">
                  <a:txBody>
                    <a:bodyPr/>
                    <a:lstStyle/>
                    <a:p>
                      <a:endParaRPr lang="en-US"/>
                    </a:p>
                  </a:txBody>
                  <a:tcPr/>
                </a:tc>
                <a:tc>
                  <a:txBody>
                    <a:bodyPr/>
                    <a:lstStyle/>
                    <a:p>
                      <a:pPr algn="ctr" rtl="1" fontAlgn="b"/>
                      <a:r>
                        <a:rPr lang="fa-IR" sz="1000" b="0" i="0" u="none" strike="noStrike" dirty="0">
                          <a:solidFill>
                            <a:srgbClr val="000000"/>
                          </a:solidFill>
                          <a:latin typeface="B Homa"/>
                          <a:cs typeface="B Compset" pitchFamily="2" charset="-78"/>
                        </a:rPr>
                        <a:t>ایجاد ارتباط بین دو حرم مطهر تاریخی و مذهبی شیراز </a:t>
                      </a:r>
                    </a:p>
                  </a:txBody>
                  <a:tcPr marL="2453" marR="2453" marT="245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chemeClr val="bg2">
                        <a:lumMod val="40000"/>
                        <a:lumOff val="60000"/>
                      </a:schemeClr>
                    </a:solidFill>
                  </a:tcPr>
                </a:tc>
                <a:tc>
                  <a:txBody>
                    <a:bodyPr/>
                    <a:lstStyle/>
                    <a:p>
                      <a:pPr algn="ctr" rtl="1" fontAlgn="b"/>
                      <a:r>
                        <a:rPr lang="fa-IR" sz="1000" b="1" i="0" u="none" strike="noStrike" kern="1200" dirty="0">
                          <a:solidFill>
                            <a:srgbClr val="C00000"/>
                          </a:solidFill>
                          <a:latin typeface="B Homa"/>
                          <a:ea typeface="+mn-ea"/>
                          <a:cs typeface="B Compset" pitchFamily="2" charset="-78"/>
                        </a:rPr>
                        <a:t>احداث مجموعه ای از عناصر با ارزش کالبدی بر اساس محور پیاده</a:t>
                      </a:r>
                    </a:p>
                  </a:txBody>
                  <a:tcPr marL="2453" marR="2453" marT="245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chemeClr val="bg2">
                        <a:lumMod val="60000"/>
                        <a:lumOff val="40000"/>
                      </a:schemeClr>
                    </a:solidFill>
                  </a:tcPr>
                </a:tc>
                <a:extLst>
                  <a:ext uri="{0D108BD9-81ED-4DB2-BD59-A6C34878D82A}">
                    <a16:rowId xmlns="" xmlns:a16="http://schemas.microsoft.com/office/drawing/2014/main" val="10002"/>
                  </a:ext>
                </a:extLst>
              </a:tr>
              <a:tr h="173707">
                <a:tc vMerge="1">
                  <a:txBody>
                    <a:bodyPr/>
                    <a:lstStyle/>
                    <a:p>
                      <a:endParaRPr lang="en-US"/>
                    </a:p>
                  </a:txBody>
                  <a:tcPr/>
                </a:tc>
                <a:tc>
                  <a:txBody>
                    <a:bodyPr/>
                    <a:lstStyle/>
                    <a:p>
                      <a:pPr algn="ctr" rtl="1" fontAlgn="b"/>
                      <a:r>
                        <a:rPr lang="fa-IR" sz="1000" b="0" i="0" u="none" strike="noStrike">
                          <a:solidFill>
                            <a:srgbClr val="000000"/>
                          </a:solidFill>
                          <a:latin typeface="B Homa"/>
                          <a:cs typeface="B Compset" pitchFamily="2" charset="-78"/>
                        </a:rPr>
                        <a:t>فراهم آوردن بستر توسعه و باززنده سازی بافت های فرسوده اطراف</a:t>
                      </a:r>
                    </a:p>
                  </a:txBody>
                  <a:tcPr marL="2453" marR="2453" marT="245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chemeClr val="bg2">
                        <a:lumMod val="40000"/>
                        <a:lumOff val="60000"/>
                      </a:schemeClr>
                    </a:solidFill>
                  </a:tcPr>
                </a:tc>
                <a:tc>
                  <a:txBody>
                    <a:bodyPr/>
                    <a:lstStyle/>
                    <a:p>
                      <a:pPr algn="ctr" rtl="0" fontAlgn="b"/>
                      <a:r>
                        <a:rPr lang="en-US" sz="1000" b="0" i="0" u="none" strike="noStrike" dirty="0">
                          <a:solidFill>
                            <a:srgbClr val="000000"/>
                          </a:solidFill>
                          <a:latin typeface="B Homa"/>
                          <a:cs typeface="B Compset" pitchFamily="2" charset="-78"/>
                        </a:rPr>
                        <a:t> </a:t>
                      </a:r>
                    </a:p>
                  </a:txBody>
                  <a:tcPr marL="2453" marR="2453" marT="245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chemeClr val="bg2">
                        <a:lumMod val="60000"/>
                        <a:lumOff val="40000"/>
                      </a:schemeClr>
                    </a:solidFill>
                  </a:tcPr>
                </a:tc>
                <a:extLst>
                  <a:ext uri="{0D108BD9-81ED-4DB2-BD59-A6C34878D82A}">
                    <a16:rowId xmlns="" xmlns:a16="http://schemas.microsoft.com/office/drawing/2014/main" val="10003"/>
                  </a:ext>
                </a:extLst>
              </a:tr>
              <a:tr h="319895">
                <a:tc vMerge="1">
                  <a:txBody>
                    <a:bodyPr/>
                    <a:lstStyle/>
                    <a:p>
                      <a:endParaRPr lang="en-US"/>
                    </a:p>
                  </a:txBody>
                  <a:tcPr/>
                </a:tc>
                <a:tc>
                  <a:txBody>
                    <a:bodyPr/>
                    <a:lstStyle/>
                    <a:p>
                      <a:pPr algn="ctr" rtl="1" fontAlgn="b"/>
                      <a:r>
                        <a:rPr lang="fa-IR" sz="1000" b="0" i="0" u="none" strike="noStrike">
                          <a:solidFill>
                            <a:srgbClr val="000000"/>
                          </a:solidFill>
                          <a:latin typeface="B Homa"/>
                          <a:cs typeface="B Compset" pitchFamily="2" charset="-78"/>
                        </a:rPr>
                        <a:t>تقویت محور پر قدرت ستون فقرات شهری بافت قدیم در حدفاصل شاه چراغ و دروازه حضرتی </a:t>
                      </a:r>
                    </a:p>
                  </a:txBody>
                  <a:tcPr marL="2453" marR="2453" marT="245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chemeClr val="bg2">
                        <a:lumMod val="40000"/>
                        <a:lumOff val="60000"/>
                      </a:schemeClr>
                    </a:solidFill>
                  </a:tcPr>
                </a:tc>
                <a:tc>
                  <a:txBody>
                    <a:bodyPr/>
                    <a:lstStyle/>
                    <a:p>
                      <a:pPr algn="ctr" rtl="1" fontAlgn="b"/>
                      <a:r>
                        <a:rPr lang="fa-IR" sz="1000" b="1" i="0" u="none" strike="noStrike" kern="1200" dirty="0">
                          <a:solidFill>
                            <a:srgbClr val="C00000"/>
                          </a:solidFill>
                          <a:latin typeface="B Homa"/>
                          <a:ea typeface="+mn-ea"/>
                          <a:cs typeface="B Compset" pitchFamily="2" charset="-78"/>
                        </a:rPr>
                        <a:t>تقویت محور بین الحرمین</a:t>
                      </a:r>
                    </a:p>
                  </a:txBody>
                  <a:tcPr marL="2453" marR="2453" marT="245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chemeClr val="bg2">
                        <a:lumMod val="60000"/>
                        <a:lumOff val="40000"/>
                      </a:schemeClr>
                    </a:solidFill>
                  </a:tcPr>
                </a:tc>
                <a:extLst>
                  <a:ext uri="{0D108BD9-81ED-4DB2-BD59-A6C34878D82A}">
                    <a16:rowId xmlns="" xmlns:a16="http://schemas.microsoft.com/office/drawing/2014/main" val="10004"/>
                  </a:ext>
                </a:extLst>
              </a:tr>
              <a:tr h="319895">
                <a:tc vMerge="1">
                  <a:txBody>
                    <a:bodyPr/>
                    <a:lstStyle/>
                    <a:p>
                      <a:endParaRPr lang="en-US"/>
                    </a:p>
                  </a:txBody>
                  <a:tcPr/>
                </a:tc>
                <a:tc>
                  <a:txBody>
                    <a:bodyPr/>
                    <a:lstStyle/>
                    <a:p>
                      <a:pPr algn="ctr" rtl="1" fontAlgn="b"/>
                      <a:r>
                        <a:rPr lang="fa-IR" sz="1000" b="0" i="0" u="none" strike="noStrike">
                          <a:solidFill>
                            <a:srgbClr val="000000"/>
                          </a:solidFill>
                          <a:latin typeface="B Homa"/>
                          <a:cs typeface="B Compset" pitchFamily="2" charset="-78"/>
                        </a:rPr>
                        <a:t>حفظ هویت اصیل فضایی منطقه تاریخی شیراز </a:t>
                      </a:r>
                    </a:p>
                  </a:txBody>
                  <a:tcPr marL="2453" marR="2453" marT="245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chemeClr val="bg2">
                        <a:lumMod val="40000"/>
                        <a:lumOff val="60000"/>
                      </a:schemeClr>
                    </a:solidFill>
                  </a:tcPr>
                </a:tc>
                <a:tc>
                  <a:txBody>
                    <a:bodyPr/>
                    <a:lstStyle/>
                    <a:p>
                      <a:pPr algn="ctr" rtl="1" fontAlgn="ctr"/>
                      <a:r>
                        <a:rPr lang="fa-IR" sz="1000" b="0" i="0" u="none" strike="noStrike">
                          <a:solidFill>
                            <a:srgbClr val="000000"/>
                          </a:solidFill>
                          <a:latin typeface="B Homa"/>
                          <a:cs typeface="B Compset" pitchFamily="2" charset="-78"/>
                        </a:rPr>
                        <a:t> هماهنکی دانه بندی اجزای تشکیل دهنده بافت ، شکل و فرم طرح با بافت منطقه تاریخی</a:t>
                      </a:r>
                    </a:p>
                  </a:txBody>
                  <a:tcPr marL="2453" marR="2453" marT="245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chemeClr val="bg2">
                        <a:lumMod val="60000"/>
                        <a:lumOff val="40000"/>
                      </a:schemeClr>
                    </a:solidFill>
                  </a:tcPr>
                </a:tc>
                <a:extLst>
                  <a:ext uri="{0D108BD9-81ED-4DB2-BD59-A6C34878D82A}">
                    <a16:rowId xmlns="" xmlns:a16="http://schemas.microsoft.com/office/drawing/2014/main" val="10005"/>
                  </a:ext>
                </a:extLst>
              </a:tr>
              <a:tr h="344438">
                <a:tc vMerge="1">
                  <a:txBody>
                    <a:bodyPr/>
                    <a:lstStyle/>
                    <a:p>
                      <a:endParaRPr lang="en-US"/>
                    </a:p>
                  </a:txBody>
                  <a:tcPr/>
                </a:tc>
                <a:tc>
                  <a:txBody>
                    <a:bodyPr/>
                    <a:lstStyle/>
                    <a:p>
                      <a:pPr algn="ctr" rtl="1" fontAlgn="b"/>
                      <a:r>
                        <a:rPr lang="fa-IR" sz="1000" b="0" i="0" u="none" strike="noStrike" dirty="0">
                          <a:solidFill>
                            <a:srgbClr val="000000"/>
                          </a:solidFill>
                          <a:latin typeface="B Homa"/>
                          <a:cs typeface="B Compset" pitchFamily="2" charset="-78"/>
                        </a:rPr>
                        <a:t>ایجاد پویایی و تحرک بعدی با آمیختن فضاهای جدید و قدیم شهری و باززنده سازی بافت کهن از این طریق</a:t>
                      </a:r>
                    </a:p>
                  </a:txBody>
                  <a:tcPr marL="2453" marR="2453" marT="245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chemeClr val="bg2">
                        <a:lumMod val="40000"/>
                        <a:lumOff val="60000"/>
                      </a:schemeClr>
                    </a:solidFill>
                  </a:tcPr>
                </a:tc>
                <a:tc>
                  <a:txBody>
                    <a:bodyPr/>
                    <a:lstStyle/>
                    <a:p>
                      <a:pPr algn="ctr" rtl="1" fontAlgn="b"/>
                      <a:r>
                        <a:rPr lang="fa-IR" sz="1000" b="1" i="0" u="none" strike="noStrike" kern="1200" dirty="0">
                          <a:solidFill>
                            <a:srgbClr val="C00000"/>
                          </a:solidFill>
                          <a:latin typeface="B Homa"/>
                          <a:ea typeface="+mn-ea"/>
                          <a:cs typeface="B Compset" pitchFamily="2" charset="-78"/>
                        </a:rPr>
                        <a:t>ایجاد کاربری های غالب فرهنگی ، تجاری و سیاحتی در محدوده طرح</a:t>
                      </a:r>
                    </a:p>
                  </a:txBody>
                  <a:tcPr marL="2453" marR="2453" marT="245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chemeClr val="bg2">
                        <a:lumMod val="60000"/>
                        <a:lumOff val="40000"/>
                      </a:schemeClr>
                    </a:solidFill>
                  </a:tcPr>
                </a:tc>
                <a:extLst>
                  <a:ext uri="{0D108BD9-81ED-4DB2-BD59-A6C34878D82A}">
                    <a16:rowId xmlns="" xmlns:a16="http://schemas.microsoft.com/office/drawing/2014/main" val="10006"/>
                  </a:ext>
                </a:extLst>
              </a:tr>
              <a:tr h="637026">
                <a:tc vMerge="1">
                  <a:txBody>
                    <a:bodyPr/>
                    <a:lstStyle/>
                    <a:p>
                      <a:endParaRPr lang="en-US"/>
                    </a:p>
                  </a:txBody>
                  <a:tcPr/>
                </a:tc>
                <a:tc>
                  <a:txBody>
                    <a:bodyPr/>
                    <a:lstStyle/>
                    <a:p>
                      <a:pPr algn="ctr" rtl="1" fontAlgn="b"/>
                      <a:r>
                        <a:rPr lang="fa-IR" sz="1000" b="0" i="0" u="none" strike="noStrike" dirty="0">
                          <a:solidFill>
                            <a:srgbClr val="000000"/>
                          </a:solidFill>
                          <a:latin typeface="B Homa"/>
                          <a:cs typeface="B Compset" pitchFamily="2" charset="-78"/>
                        </a:rPr>
                        <a:t>حل تضاد مابین حفظ هویت و ایجاد تحول فضایی در بافت و توجه به این نکته که طراحی در بافت قدیم صرفا تقلید محض از بافت موجود نیست ، بلکه استحاله آن در بافتی نو می باشد که به آیندگان نشان میدهد که طراحی در مقطعی دیگر از تاریخ صورت گرفته است.</a:t>
                      </a:r>
                    </a:p>
                  </a:txBody>
                  <a:tcPr marL="2453" marR="2453" marT="245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chemeClr val="bg2">
                        <a:lumMod val="40000"/>
                        <a:lumOff val="60000"/>
                      </a:schemeClr>
                    </a:solidFill>
                  </a:tcPr>
                </a:tc>
                <a:tc>
                  <a:txBody>
                    <a:bodyPr/>
                    <a:lstStyle/>
                    <a:p>
                      <a:pPr algn="ctr" rtl="1" fontAlgn="ctr"/>
                      <a:r>
                        <a:rPr lang="fa-IR" sz="1000" b="0" i="0" u="none" strike="noStrike" dirty="0">
                          <a:solidFill>
                            <a:srgbClr val="000000"/>
                          </a:solidFill>
                          <a:latin typeface="B Homa"/>
                          <a:cs typeface="B Compset" pitchFamily="2" charset="-78"/>
                        </a:rPr>
                        <a:t>توجه به عناصر شاخص بافت و لزوم نمایان تر کردن آنها</a:t>
                      </a:r>
                    </a:p>
                  </a:txBody>
                  <a:tcPr marL="2453" marR="2453" marT="245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chemeClr val="bg2">
                        <a:lumMod val="60000"/>
                        <a:lumOff val="40000"/>
                      </a:schemeClr>
                    </a:solidFill>
                  </a:tcPr>
                </a:tc>
                <a:extLst>
                  <a:ext uri="{0D108BD9-81ED-4DB2-BD59-A6C34878D82A}">
                    <a16:rowId xmlns="" xmlns:a16="http://schemas.microsoft.com/office/drawing/2014/main" val="10007"/>
                  </a:ext>
                </a:extLst>
              </a:tr>
              <a:tr h="319895">
                <a:tc vMerge="1">
                  <a:txBody>
                    <a:bodyPr/>
                    <a:lstStyle/>
                    <a:p>
                      <a:endParaRPr lang="en-US"/>
                    </a:p>
                  </a:txBody>
                  <a:tcPr/>
                </a:tc>
                <a:tc>
                  <a:txBody>
                    <a:bodyPr/>
                    <a:lstStyle/>
                    <a:p>
                      <a:pPr algn="ctr" rtl="1" fontAlgn="b"/>
                      <a:r>
                        <a:rPr lang="fa-IR" sz="1000" b="0" i="0" u="none" strike="noStrike" dirty="0">
                          <a:solidFill>
                            <a:srgbClr val="000000"/>
                          </a:solidFill>
                          <a:latin typeface="B Homa"/>
                          <a:cs typeface="B Compset" pitchFamily="2" charset="-78"/>
                        </a:rPr>
                        <a:t>حفظ اصول کلی ناپیوستگی و متخلخل بودن بافت و هماهنگی دانه بندی آن با بافت موجود</a:t>
                      </a:r>
                    </a:p>
                  </a:txBody>
                  <a:tcPr marL="2453" marR="2453" marT="245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chemeClr val="bg2">
                        <a:lumMod val="40000"/>
                        <a:lumOff val="60000"/>
                      </a:schemeClr>
                    </a:solidFill>
                  </a:tcPr>
                </a:tc>
                <a:tc>
                  <a:txBody>
                    <a:bodyPr/>
                    <a:lstStyle/>
                    <a:p>
                      <a:pPr algn="ctr" rtl="0" fontAlgn="b"/>
                      <a:r>
                        <a:rPr lang="en-US" sz="1000" b="0" i="0" u="none" strike="noStrike" dirty="0">
                          <a:solidFill>
                            <a:srgbClr val="000000"/>
                          </a:solidFill>
                          <a:latin typeface="B Homa"/>
                          <a:cs typeface="B Compset" pitchFamily="2" charset="-78"/>
                        </a:rPr>
                        <a:t> </a:t>
                      </a:r>
                    </a:p>
                  </a:txBody>
                  <a:tcPr marL="2453" marR="2453" marT="245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chemeClr val="bg2">
                        <a:lumMod val="60000"/>
                        <a:lumOff val="40000"/>
                      </a:schemeClr>
                    </a:solidFill>
                  </a:tcPr>
                </a:tc>
                <a:extLst>
                  <a:ext uri="{0D108BD9-81ED-4DB2-BD59-A6C34878D82A}">
                    <a16:rowId xmlns="" xmlns:a16="http://schemas.microsoft.com/office/drawing/2014/main" val="10008"/>
                  </a:ext>
                </a:extLst>
              </a:tr>
              <a:tr h="1710285">
                <a:tc vMerge="1">
                  <a:txBody>
                    <a:bodyPr/>
                    <a:lstStyle/>
                    <a:p>
                      <a:endParaRPr lang="en-US"/>
                    </a:p>
                  </a:txBody>
                  <a:tcPr/>
                </a:tc>
                <a:tc>
                  <a:txBody>
                    <a:bodyPr/>
                    <a:lstStyle/>
                    <a:p>
                      <a:pPr algn="ctr" rtl="1" fontAlgn="ctr"/>
                      <a:r>
                        <a:rPr lang="fa-IR" sz="1000" b="0" i="0" u="none" strike="noStrike" dirty="0">
                          <a:solidFill>
                            <a:srgbClr val="000000"/>
                          </a:solidFill>
                          <a:latin typeface="B Homa"/>
                          <a:cs typeface="B Compset" pitchFamily="2" charset="-78"/>
                        </a:rPr>
                        <a:t> اتصال تعریف شده با عناصر مهم کالبدی طرح از طریق گشایش فضایی</a:t>
                      </a:r>
                    </a:p>
                  </a:txBody>
                  <a:tcPr marL="2453" marR="2453" marT="245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lumMod val="40000"/>
                        <a:lumOff val="60000"/>
                      </a:schemeClr>
                    </a:solidFill>
                  </a:tcPr>
                </a:tc>
                <a:tc>
                  <a:txBody>
                    <a:bodyPr/>
                    <a:lstStyle/>
                    <a:p>
                      <a:pPr algn="ctr" rtl="1" fontAlgn="t"/>
                      <a:r>
                        <a:rPr lang="fa-IR" sz="1000" b="0" i="0" u="none" strike="noStrike" dirty="0">
                          <a:solidFill>
                            <a:srgbClr val="000000"/>
                          </a:solidFill>
                          <a:latin typeface="B Homa"/>
                          <a:cs typeface="B Compset" pitchFamily="2" charset="-78"/>
                        </a:rPr>
                        <a:t>ارتباط با شاه چراغ از طریق ایجاد گشایش فضایی در دهانه مرکزی بازار شاه چراغ به عنوان نقطه ای برای تقرب فضایی با حیاط مرکزی و بقعه مطهر</a:t>
                      </a:r>
                      <a:br>
                        <a:rPr lang="fa-IR" sz="1000" b="0" i="0" u="none" strike="noStrike" dirty="0">
                          <a:solidFill>
                            <a:srgbClr val="000000"/>
                          </a:solidFill>
                          <a:latin typeface="B Homa"/>
                          <a:cs typeface="B Compset" pitchFamily="2" charset="-78"/>
                        </a:rPr>
                      </a:br>
                      <a:r>
                        <a:rPr lang="fa-IR" sz="1000" b="0" i="0" u="none" strike="noStrike" dirty="0">
                          <a:solidFill>
                            <a:srgbClr val="000000"/>
                          </a:solidFill>
                          <a:latin typeface="B Homa"/>
                          <a:cs typeface="B Compset" pitchFamily="2" charset="-78"/>
                        </a:rPr>
                        <a:t>ایجاد مرکز تجمع فعالیت های جمعی و مراسم مذهبی در حد فاصل مسجد مقیمیه ، مسجد طاهری ، منصوریه و ارتباط قوی این میدان مرکزی با مسجد عتیق و پیوند فضایی کالبدی مسجد عتیق و مجموعی از این طریق</a:t>
                      </a:r>
                      <a:br>
                        <a:rPr lang="fa-IR" sz="1000" b="0" i="0" u="none" strike="noStrike" dirty="0">
                          <a:solidFill>
                            <a:srgbClr val="000000"/>
                          </a:solidFill>
                          <a:latin typeface="B Homa"/>
                          <a:cs typeface="B Compset" pitchFamily="2" charset="-78"/>
                        </a:rPr>
                      </a:br>
                      <a:r>
                        <a:rPr lang="fa-IR" sz="1000" b="0" i="0" u="none" strike="noStrike" dirty="0">
                          <a:solidFill>
                            <a:srgbClr val="000000"/>
                          </a:solidFill>
                          <a:latin typeface="B Homa"/>
                          <a:cs typeface="B Compset" pitchFamily="2" charset="-78"/>
                        </a:rPr>
                        <a:t>ایجاد گشایش فضایی در حد فاصل مجموعه طرح با میدان آستانه و اتصالاین دو فضای عملکردی با یکدیگر</a:t>
                      </a:r>
                      <a:br>
                        <a:rPr lang="fa-IR" sz="1000" b="0" i="0" u="none" strike="noStrike" dirty="0">
                          <a:solidFill>
                            <a:srgbClr val="000000"/>
                          </a:solidFill>
                          <a:latin typeface="B Homa"/>
                          <a:cs typeface="B Compset" pitchFamily="2" charset="-78"/>
                        </a:rPr>
                      </a:br>
                      <a:r>
                        <a:rPr lang="fa-IR" sz="1000" b="0" i="0" u="none" strike="noStrike" dirty="0">
                          <a:solidFill>
                            <a:srgbClr val="000000"/>
                          </a:solidFill>
                          <a:latin typeface="B Homa"/>
                          <a:cs typeface="B Compset" pitchFamily="2" charset="-78"/>
                        </a:rPr>
                        <a:t>ایجاد پیوند منطقی بین بافت قدیم و جدید از طریق گشایش فضایی و احداث فضای سبز و ارتباط متقابل فی مابین</a:t>
                      </a:r>
                      <a:br>
                        <a:rPr lang="fa-IR" sz="1000" b="0" i="0" u="none" strike="noStrike" dirty="0">
                          <a:solidFill>
                            <a:srgbClr val="000000"/>
                          </a:solidFill>
                          <a:latin typeface="B Homa"/>
                          <a:cs typeface="B Compset" pitchFamily="2" charset="-78"/>
                        </a:rPr>
                      </a:br>
                      <a:r>
                        <a:rPr lang="fa-IR" sz="1000" b="0" i="0" u="none" strike="noStrike" dirty="0">
                          <a:solidFill>
                            <a:srgbClr val="000000"/>
                          </a:solidFill>
                          <a:latin typeface="B Homa"/>
                          <a:cs typeface="B Compset" pitchFamily="2" charset="-78"/>
                        </a:rPr>
                        <a:t>ایجاد گشایش فضایی در اتصال مجموعه طرح با خیابان احمدی </a:t>
                      </a:r>
                    </a:p>
                  </a:txBody>
                  <a:tcPr marL="2453" marR="2453" marT="245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lumMod val="60000"/>
                        <a:lumOff val="40000"/>
                      </a:schemeClr>
                    </a:solidFill>
                  </a:tcPr>
                </a:tc>
                <a:extLst>
                  <a:ext uri="{0D108BD9-81ED-4DB2-BD59-A6C34878D82A}">
                    <a16:rowId xmlns="" xmlns:a16="http://schemas.microsoft.com/office/drawing/2014/main" val="10009"/>
                  </a:ext>
                </a:extLst>
              </a:tr>
              <a:tr h="371574">
                <a:tc vMerge="1">
                  <a:txBody>
                    <a:bodyPr/>
                    <a:lstStyle/>
                    <a:p>
                      <a:endParaRPr lang="en-US"/>
                    </a:p>
                  </a:txBody>
                  <a:tcPr/>
                </a:tc>
                <a:tc>
                  <a:txBody>
                    <a:bodyPr/>
                    <a:lstStyle/>
                    <a:p>
                      <a:pPr algn="ctr" rtl="1" fontAlgn="b"/>
                      <a:r>
                        <a:rPr lang="fa-IR" sz="1000" b="0" i="0" u="none" strike="noStrike" dirty="0">
                          <a:solidFill>
                            <a:srgbClr val="000000"/>
                          </a:solidFill>
                          <a:latin typeface="B Homa"/>
                          <a:cs typeface="B Compset" pitchFamily="2" charset="-78"/>
                        </a:rPr>
                        <a:t/>
                      </a:r>
                      <a:br>
                        <a:rPr lang="fa-IR" sz="1000" b="0" i="0" u="none" strike="noStrike" dirty="0">
                          <a:solidFill>
                            <a:srgbClr val="000000"/>
                          </a:solidFill>
                          <a:latin typeface="B Homa"/>
                          <a:cs typeface="B Compset" pitchFamily="2" charset="-78"/>
                        </a:rPr>
                      </a:br>
                      <a:r>
                        <a:rPr lang="fa-IR" sz="1000" b="0" i="0" u="none" strike="noStrike" dirty="0">
                          <a:solidFill>
                            <a:srgbClr val="000000"/>
                          </a:solidFill>
                          <a:latin typeface="B Homa"/>
                          <a:cs typeface="B Compset" pitchFamily="2" charset="-78"/>
                        </a:rPr>
                        <a:t>ایجاد فضاهای شهری غنی و جذاب در سطوح فراشهری، ملی و فرا ملی</a:t>
                      </a:r>
                    </a:p>
                  </a:txBody>
                  <a:tcPr marL="2453" marR="2453" marT="245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lumMod val="40000"/>
                        <a:lumOff val="60000"/>
                      </a:schemeClr>
                    </a:solidFill>
                  </a:tcPr>
                </a:tc>
                <a:tc>
                  <a:txBody>
                    <a:bodyPr/>
                    <a:lstStyle/>
                    <a:p>
                      <a:pPr marL="0" algn="ctr" defTabSz="914400" rtl="1" eaLnBrk="1" fontAlgn="b" latinLnBrk="0" hangingPunct="1"/>
                      <a:r>
                        <a:rPr lang="fa-IR" sz="1000" b="1" i="0" u="none" strike="noStrike" kern="1200" dirty="0">
                          <a:solidFill>
                            <a:srgbClr val="C00000"/>
                          </a:solidFill>
                          <a:latin typeface="B Homa"/>
                          <a:ea typeface="+mn-ea"/>
                          <a:cs typeface="B Compset" pitchFamily="2" charset="-78"/>
                        </a:rPr>
                        <a:t>بهره گیری از عنصر آب در طراحی مجموعه</a:t>
                      </a:r>
                      <a:br>
                        <a:rPr lang="fa-IR" sz="1000" b="1" i="0" u="none" strike="noStrike" kern="1200" dirty="0">
                          <a:solidFill>
                            <a:srgbClr val="C00000"/>
                          </a:solidFill>
                          <a:latin typeface="B Homa"/>
                          <a:ea typeface="+mn-ea"/>
                          <a:cs typeface="B Compset" pitchFamily="2" charset="-78"/>
                        </a:rPr>
                      </a:br>
                      <a:r>
                        <a:rPr lang="fa-IR" sz="1000" b="1" i="0" u="none" strike="noStrike" kern="1200" dirty="0">
                          <a:solidFill>
                            <a:srgbClr val="C00000"/>
                          </a:solidFill>
                          <a:latin typeface="B Homa"/>
                          <a:ea typeface="+mn-ea"/>
                          <a:cs typeface="B Compset" pitchFamily="2" charset="-78"/>
                        </a:rPr>
                        <a:t>بهره گیری از عناصر و فضاهای سبز در طراحی مجموعه</a:t>
                      </a:r>
                    </a:p>
                  </a:txBody>
                  <a:tcPr marL="2453" marR="2453" marT="245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lumMod val="60000"/>
                        <a:lumOff val="40000"/>
                      </a:schemeClr>
                    </a:solidFill>
                  </a:tcPr>
                </a:tc>
                <a:extLst>
                  <a:ext uri="{0D108BD9-81ED-4DB2-BD59-A6C34878D82A}">
                    <a16:rowId xmlns="" xmlns:a16="http://schemas.microsoft.com/office/drawing/2014/main" val="10010"/>
                  </a:ext>
                </a:extLst>
              </a:tr>
            </a:tbl>
          </a:graphicData>
        </a:graphic>
      </p:graphicFrame>
    </p:spTree>
    <p:extLst>
      <p:ext uri="{BB962C8B-B14F-4D97-AF65-F5344CB8AC3E}">
        <p14:creationId xmlns:p14="http://schemas.microsoft.com/office/powerpoint/2010/main" val="3390230745"/>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66"/>
          <p:cNvGrpSpPr/>
          <p:nvPr/>
        </p:nvGrpSpPr>
        <p:grpSpPr>
          <a:xfrm>
            <a:off x="0" y="263769"/>
            <a:ext cx="9144000" cy="6327790"/>
            <a:chOff x="0" y="0"/>
            <a:chExt cx="9144000" cy="6855106"/>
          </a:xfrm>
        </p:grpSpPr>
        <p:pic>
          <p:nvPicPr>
            <p:cNvPr id="3" name="Picture 2" descr="E:\baft farsoode\ax\pic\bird%20view.jpg"/>
            <p:cNvPicPr>
              <a:picLocks noChangeAspect="1" noChangeArrowheads="1"/>
            </p:cNvPicPr>
            <p:nvPr/>
          </p:nvPicPr>
          <p:blipFill>
            <a:blip r:embed="rId2">
              <a:clrChange>
                <a:clrFrom>
                  <a:srgbClr val="000000"/>
                </a:clrFrom>
                <a:clrTo>
                  <a:srgbClr val="000000">
                    <a:alpha val="0"/>
                  </a:srgbClr>
                </a:clrTo>
              </a:clrChange>
              <a:duotone>
                <a:schemeClr val="accent6">
                  <a:shade val="45000"/>
                  <a:satMod val="135000"/>
                </a:schemeClr>
                <a:prstClr val="white"/>
              </a:duotone>
              <a:lum bright="20000" contrast="-75000"/>
            </a:blip>
            <a:srcRect/>
            <a:stretch>
              <a:fillRect/>
            </a:stretch>
          </p:blipFill>
          <p:spPr bwMode="auto">
            <a:xfrm>
              <a:off x="0" y="2694698"/>
              <a:ext cx="9144000" cy="4160408"/>
            </a:xfrm>
            <a:prstGeom prst="rect">
              <a:avLst/>
            </a:prstGeom>
            <a:ln>
              <a:noFill/>
            </a:ln>
            <a:effectLst>
              <a:outerShdw blurRad="50800" dist="50800" dir="2700000" algn="tl" rotWithShape="0">
                <a:schemeClr val="tx1">
                  <a:alpha val="40000"/>
                </a:schemeClr>
              </a:outerShdw>
            </a:effectLst>
          </p:spPr>
        </p:pic>
        <p:grpSp>
          <p:nvGrpSpPr>
            <p:cNvPr id="4" name="Group 259"/>
            <p:cNvGrpSpPr/>
            <p:nvPr/>
          </p:nvGrpSpPr>
          <p:grpSpPr>
            <a:xfrm flipV="1">
              <a:off x="271048" y="857232"/>
              <a:ext cx="5944026" cy="4143404"/>
              <a:chOff x="-236" y="1676402"/>
              <a:chExt cx="5944026" cy="5181601"/>
            </a:xfrm>
          </p:grpSpPr>
          <p:sp>
            <p:nvSpPr>
              <p:cNvPr id="250" name="Rectangle 25"/>
              <p:cNvSpPr>
                <a:spLocks noChangeArrowheads="1"/>
              </p:cNvSpPr>
              <p:nvPr/>
            </p:nvSpPr>
            <p:spPr bwMode="auto">
              <a:xfrm>
                <a:off x="329988" y="4038602"/>
                <a:ext cx="165112" cy="2667001"/>
              </a:xfrm>
              <a:prstGeom prst="rect">
                <a:avLst/>
              </a:prstGeom>
              <a:gradFill rotWithShape="1">
                <a:gsLst>
                  <a:gs pos="0">
                    <a:schemeClr val="bg1">
                      <a:lumMod val="65000"/>
                    </a:schemeClr>
                  </a:gs>
                  <a:gs pos="100000">
                    <a:srgbClr val="FFFFCC"/>
                  </a:gs>
                </a:gsLst>
                <a:lin ang="5400000" scaled="1"/>
              </a:gradFill>
              <a:ln w="9525">
                <a:noFill/>
                <a:miter lim="800000"/>
                <a:headEnd/>
                <a:tailEnd/>
              </a:ln>
              <a:effectLst/>
            </p:spPr>
            <p:txBody>
              <a:bodyPr wrap="none" anchor="ctr"/>
              <a:lstStyle/>
              <a:p>
                <a:pPr>
                  <a:defRPr/>
                </a:pPr>
                <a:endParaRPr lang="fa-IR" sz="1662" kern="0">
                  <a:solidFill>
                    <a:sysClr val="windowText" lastClr="000000"/>
                  </a:solidFill>
                </a:endParaRPr>
              </a:p>
            </p:txBody>
          </p:sp>
          <p:sp>
            <p:nvSpPr>
              <p:cNvPr id="251" name="Rectangle 26"/>
              <p:cNvSpPr>
                <a:spLocks noChangeArrowheads="1"/>
              </p:cNvSpPr>
              <p:nvPr/>
            </p:nvSpPr>
            <p:spPr bwMode="auto">
              <a:xfrm>
                <a:off x="164876" y="6400803"/>
                <a:ext cx="3219681" cy="152400"/>
              </a:xfrm>
              <a:prstGeom prst="rect">
                <a:avLst/>
              </a:prstGeom>
              <a:gradFill rotWithShape="1">
                <a:gsLst>
                  <a:gs pos="0">
                    <a:srgbClr val="FFFFCC"/>
                  </a:gs>
                  <a:gs pos="100000">
                    <a:srgbClr val="FFFFCC">
                      <a:gamma/>
                      <a:shade val="46275"/>
                      <a:invGamma/>
                    </a:srgbClr>
                  </a:gs>
                </a:gsLst>
                <a:lin ang="0" scaled="1"/>
              </a:gradFill>
              <a:ln w="9525">
                <a:noFill/>
                <a:miter lim="800000"/>
                <a:headEnd/>
                <a:tailEnd/>
              </a:ln>
              <a:effectLst/>
            </p:spPr>
            <p:txBody>
              <a:bodyPr wrap="none" anchor="ctr"/>
              <a:lstStyle/>
              <a:p>
                <a:pPr>
                  <a:defRPr/>
                </a:pPr>
                <a:endParaRPr lang="fa-IR" sz="1662" kern="0">
                  <a:solidFill>
                    <a:sysClr val="windowText" lastClr="000000"/>
                  </a:solidFill>
                </a:endParaRPr>
              </a:p>
            </p:txBody>
          </p:sp>
          <p:sp>
            <p:nvSpPr>
              <p:cNvPr id="252" name="Rectangle 27"/>
              <p:cNvSpPr>
                <a:spLocks noChangeArrowheads="1"/>
              </p:cNvSpPr>
              <p:nvPr/>
            </p:nvSpPr>
            <p:spPr bwMode="auto">
              <a:xfrm>
                <a:off x="495100" y="5791203"/>
                <a:ext cx="82556" cy="609600"/>
              </a:xfrm>
              <a:prstGeom prst="rect">
                <a:avLst/>
              </a:prstGeom>
              <a:solidFill>
                <a:srgbClr val="CC9900"/>
              </a:solidFill>
              <a:ln w="9525">
                <a:noFill/>
                <a:miter lim="800000"/>
                <a:headEnd/>
                <a:tailEnd/>
              </a:ln>
              <a:effectLst/>
            </p:spPr>
            <p:txBody>
              <a:bodyPr wrap="none" anchor="ctr"/>
              <a:lstStyle/>
              <a:p>
                <a:pPr>
                  <a:defRPr/>
                </a:pPr>
                <a:endParaRPr lang="fa-IR" sz="1662" kern="0">
                  <a:solidFill>
                    <a:sysClr val="windowText" lastClr="000000"/>
                  </a:solidFill>
                </a:endParaRPr>
              </a:p>
            </p:txBody>
          </p:sp>
          <p:sp>
            <p:nvSpPr>
              <p:cNvPr id="253" name="Rectangle 28"/>
              <p:cNvSpPr>
                <a:spLocks noChangeArrowheads="1"/>
              </p:cNvSpPr>
              <p:nvPr/>
            </p:nvSpPr>
            <p:spPr bwMode="auto">
              <a:xfrm rot="5400000">
                <a:off x="828501" y="6073757"/>
                <a:ext cx="76200" cy="577891"/>
              </a:xfrm>
              <a:prstGeom prst="rect">
                <a:avLst/>
              </a:prstGeom>
              <a:solidFill>
                <a:srgbClr val="CC9900"/>
              </a:solidFill>
              <a:ln w="9525">
                <a:noFill/>
                <a:miter lim="800000"/>
                <a:headEnd/>
                <a:tailEnd/>
              </a:ln>
              <a:effectLst/>
            </p:spPr>
            <p:txBody>
              <a:bodyPr wrap="none" anchor="ctr"/>
              <a:lstStyle/>
              <a:p>
                <a:pPr>
                  <a:defRPr/>
                </a:pPr>
                <a:endParaRPr lang="fa-IR" sz="1662" kern="0">
                  <a:solidFill>
                    <a:sysClr val="windowText" lastClr="000000"/>
                  </a:solidFill>
                </a:endParaRPr>
              </a:p>
            </p:txBody>
          </p:sp>
          <p:sp>
            <p:nvSpPr>
              <p:cNvPr id="254" name="Line 29"/>
              <p:cNvSpPr>
                <a:spLocks noChangeShapeType="1"/>
              </p:cNvSpPr>
              <p:nvPr/>
            </p:nvSpPr>
            <p:spPr bwMode="auto">
              <a:xfrm>
                <a:off x="3384557" y="6477003"/>
                <a:ext cx="1568562" cy="0"/>
              </a:xfrm>
              <a:prstGeom prst="line">
                <a:avLst/>
              </a:prstGeom>
              <a:ln w="12700">
                <a:prstDash val="sysDot"/>
                <a:headEnd/>
                <a:tailEnd/>
              </a:ln>
            </p:spPr>
            <p:style>
              <a:lnRef idx="1">
                <a:schemeClr val="dk1"/>
              </a:lnRef>
              <a:fillRef idx="0">
                <a:schemeClr val="dk1"/>
              </a:fillRef>
              <a:effectRef idx="0">
                <a:schemeClr val="dk1"/>
              </a:effectRef>
              <a:fontRef idx="minor">
                <a:schemeClr val="tx1"/>
              </a:fontRef>
            </p:style>
            <p:txBody>
              <a:bodyPr/>
              <a:lstStyle/>
              <a:p>
                <a:pPr>
                  <a:defRPr/>
                </a:pPr>
                <a:endParaRPr lang="fa-IR" sz="1662" kern="0">
                  <a:solidFill>
                    <a:sysClr val="windowText" lastClr="000000"/>
                  </a:solidFill>
                </a:endParaRPr>
              </a:p>
            </p:txBody>
          </p:sp>
          <p:sp>
            <p:nvSpPr>
              <p:cNvPr id="255" name="Line 30"/>
              <p:cNvSpPr>
                <a:spLocks noChangeShapeType="1"/>
              </p:cNvSpPr>
              <p:nvPr/>
            </p:nvSpPr>
            <p:spPr bwMode="auto">
              <a:xfrm>
                <a:off x="3384557" y="6553203"/>
                <a:ext cx="2559233" cy="0"/>
              </a:xfrm>
              <a:prstGeom prst="line">
                <a:avLst/>
              </a:prstGeom>
              <a:ln w="19050">
                <a:prstDash val="sysDot"/>
                <a:headEnd/>
                <a:tailEnd/>
              </a:ln>
            </p:spPr>
            <p:style>
              <a:lnRef idx="1">
                <a:schemeClr val="accent1"/>
              </a:lnRef>
              <a:fillRef idx="0">
                <a:schemeClr val="accent1"/>
              </a:fillRef>
              <a:effectRef idx="0">
                <a:schemeClr val="accent1"/>
              </a:effectRef>
              <a:fontRef idx="minor">
                <a:schemeClr val="tx1"/>
              </a:fontRef>
            </p:style>
            <p:txBody>
              <a:bodyPr/>
              <a:lstStyle/>
              <a:p>
                <a:pPr>
                  <a:defRPr/>
                </a:pPr>
                <a:endParaRPr lang="fa-IR" sz="1662" kern="0">
                  <a:solidFill>
                    <a:sysClr val="windowText" lastClr="000000"/>
                  </a:solidFill>
                </a:endParaRPr>
              </a:p>
            </p:txBody>
          </p:sp>
          <p:sp>
            <p:nvSpPr>
              <p:cNvPr id="256" name="Line 32"/>
              <p:cNvSpPr>
                <a:spLocks noChangeShapeType="1"/>
              </p:cNvSpPr>
              <p:nvPr/>
            </p:nvSpPr>
            <p:spPr bwMode="auto">
              <a:xfrm flipH="1">
                <a:off x="-236" y="6477003"/>
                <a:ext cx="3384793" cy="0"/>
              </a:xfrm>
              <a:prstGeom prst="line">
                <a:avLst/>
              </a:prstGeom>
              <a:noFill/>
              <a:ln w="22225">
                <a:solidFill>
                  <a:srgbClr val="9383B3"/>
                </a:solidFill>
                <a:prstDash val="sysDot"/>
                <a:round/>
                <a:headEnd/>
                <a:tailEnd/>
              </a:ln>
              <a:effectLst/>
            </p:spPr>
            <p:txBody>
              <a:bodyPr/>
              <a:lstStyle/>
              <a:p>
                <a:pPr>
                  <a:defRPr/>
                </a:pPr>
                <a:endParaRPr lang="fa-IR" sz="1662" kern="0">
                  <a:solidFill>
                    <a:sysClr val="windowText" lastClr="000000"/>
                  </a:solidFill>
                </a:endParaRPr>
              </a:p>
            </p:txBody>
          </p:sp>
          <p:sp>
            <p:nvSpPr>
              <p:cNvPr id="257" name="Line 33"/>
              <p:cNvSpPr>
                <a:spLocks noChangeShapeType="1"/>
              </p:cNvSpPr>
              <p:nvPr/>
            </p:nvSpPr>
            <p:spPr bwMode="auto">
              <a:xfrm flipV="1">
                <a:off x="412544" y="4038602"/>
                <a:ext cx="0" cy="2819401"/>
              </a:xfrm>
              <a:prstGeom prst="line">
                <a:avLst/>
              </a:prstGeom>
              <a:noFill/>
              <a:ln w="22225">
                <a:solidFill>
                  <a:srgbClr val="9383B3"/>
                </a:solidFill>
                <a:prstDash val="sysDot"/>
                <a:round/>
                <a:headEnd/>
                <a:tailEnd/>
              </a:ln>
              <a:effectLst/>
            </p:spPr>
            <p:txBody>
              <a:bodyPr/>
              <a:lstStyle/>
              <a:p>
                <a:pPr>
                  <a:defRPr/>
                </a:pPr>
                <a:endParaRPr lang="fa-IR" sz="1662" kern="0">
                  <a:solidFill>
                    <a:sysClr val="windowText" lastClr="000000"/>
                  </a:solidFill>
                </a:endParaRPr>
              </a:p>
            </p:txBody>
          </p:sp>
          <p:sp>
            <p:nvSpPr>
              <p:cNvPr id="258" name="Line 34"/>
              <p:cNvSpPr>
                <a:spLocks noChangeShapeType="1"/>
              </p:cNvSpPr>
              <p:nvPr/>
            </p:nvSpPr>
            <p:spPr bwMode="auto">
              <a:xfrm flipV="1">
                <a:off x="412544" y="2362202"/>
                <a:ext cx="0" cy="1676400"/>
              </a:xfrm>
              <a:prstGeom prst="line">
                <a:avLst/>
              </a:prstGeom>
              <a:ln w="12700">
                <a:prstDash val="sysDot"/>
                <a:headEnd/>
                <a:tailEnd/>
              </a:ln>
            </p:spPr>
            <p:style>
              <a:lnRef idx="1">
                <a:schemeClr val="dk1"/>
              </a:lnRef>
              <a:fillRef idx="0">
                <a:schemeClr val="dk1"/>
              </a:fillRef>
              <a:effectRef idx="0">
                <a:schemeClr val="dk1"/>
              </a:effectRef>
              <a:fontRef idx="minor">
                <a:schemeClr val="tx1"/>
              </a:fontRef>
            </p:style>
            <p:txBody>
              <a:bodyPr/>
              <a:lstStyle/>
              <a:p>
                <a:pPr>
                  <a:defRPr/>
                </a:pPr>
                <a:endParaRPr lang="fa-IR" sz="1662" kern="0">
                  <a:solidFill>
                    <a:sysClr val="windowText" lastClr="000000"/>
                  </a:solidFill>
                </a:endParaRPr>
              </a:p>
            </p:txBody>
          </p:sp>
          <p:sp>
            <p:nvSpPr>
              <p:cNvPr id="259" name="Line 35"/>
              <p:cNvSpPr>
                <a:spLocks noChangeShapeType="1"/>
              </p:cNvSpPr>
              <p:nvPr/>
            </p:nvSpPr>
            <p:spPr bwMode="auto">
              <a:xfrm flipV="1">
                <a:off x="329988" y="1676402"/>
                <a:ext cx="0" cy="2362200"/>
              </a:xfrm>
              <a:prstGeom prst="line">
                <a:avLst/>
              </a:prstGeom>
              <a:ln w="19050">
                <a:prstDash val="sysDot"/>
                <a:headEnd/>
                <a:tailEnd/>
              </a:ln>
            </p:spPr>
            <p:style>
              <a:lnRef idx="1">
                <a:schemeClr val="accent1"/>
              </a:lnRef>
              <a:fillRef idx="0">
                <a:schemeClr val="accent1"/>
              </a:fillRef>
              <a:effectRef idx="0">
                <a:schemeClr val="accent1"/>
              </a:effectRef>
              <a:fontRef idx="minor">
                <a:schemeClr val="tx1"/>
              </a:fontRef>
            </p:style>
            <p:txBody>
              <a:bodyPr/>
              <a:lstStyle/>
              <a:p>
                <a:pPr>
                  <a:defRPr/>
                </a:pPr>
                <a:endParaRPr lang="fa-IR" sz="1662" kern="0">
                  <a:solidFill>
                    <a:sysClr val="windowText" lastClr="000000"/>
                  </a:solidFill>
                </a:endParaRPr>
              </a:p>
            </p:txBody>
          </p:sp>
        </p:grpSp>
        <p:grpSp>
          <p:nvGrpSpPr>
            <p:cNvPr id="5" name="Group 15"/>
            <p:cNvGrpSpPr/>
            <p:nvPr/>
          </p:nvGrpSpPr>
          <p:grpSpPr>
            <a:xfrm>
              <a:off x="67432" y="538679"/>
              <a:ext cx="5218950" cy="3318948"/>
              <a:chOff x="73051" y="538679"/>
              <a:chExt cx="5653862" cy="3318948"/>
            </a:xfrm>
          </p:grpSpPr>
          <p:sp>
            <p:nvSpPr>
              <p:cNvPr id="7" name="Rectangle 6"/>
              <p:cNvSpPr/>
              <p:nvPr/>
            </p:nvSpPr>
            <p:spPr>
              <a:xfrm>
                <a:off x="1824455" y="538679"/>
                <a:ext cx="3902458" cy="407750"/>
              </a:xfrm>
              <a:prstGeom prst="rect">
                <a:avLst/>
              </a:prstGeom>
            </p:spPr>
            <p:txBody>
              <a:bodyPr wrap="none">
                <a:spAutoFit/>
              </a:bodyPr>
              <a:lstStyle/>
              <a:p>
                <a:pPr>
                  <a:defRPr/>
                </a:pPr>
                <a:r>
                  <a:rPr lang="en-US" sz="1846" b="1" kern="0" dirty="0">
                    <a:ln w="10541" cmpd="sng">
                      <a:solidFill>
                        <a:srgbClr val="EAEAEA">
                          <a:shade val="88000"/>
                          <a:satMod val="110000"/>
                        </a:srgbClr>
                      </a:solidFill>
                      <a:prstDash val="solid"/>
                    </a:ln>
                    <a:gradFill>
                      <a:gsLst>
                        <a:gs pos="0">
                          <a:srgbClr val="EAEAEA">
                            <a:tint val="40000"/>
                            <a:satMod val="250000"/>
                          </a:srgbClr>
                        </a:gs>
                        <a:gs pos="9000">
                          <a:srgbClr val="EAEAEA">
                            <a:tint val="52000"/>
                            <a:satMod val="300000"/>
                          </a:srgbClr>
                        </a:gs>
                        <a:gs pos="50000">
                          <a:srgbClr val="EAEAEA">
                            <a:shade val="20000"/>
                            <a:satMod val="300000"/>
                          </a:srgbClr>
                        </a:gs>
                        <a:gs pos="79000">
                          <a:srgbClr val="EAEAEA">
                            <a:tint val="52000"/>
                            <a:satMod val="300000"/>
                          </a:srgbClr>
                        </a:gs>
                        <a:gs pos="100000">
                          <a:srgbClr val="EAEAEA">
                            <a:tint val="40000"/>
                            <a:satMod val="250000"/>
                          </a:srgbClr>
                        </a:gs>
                      </a:gsLst>
                      <a:lin ang="5400000"/>
                    </a:gradFill>
                    <a:latin typeface="BankGothic Lt BT" pitchFamily="34" charset="0"/>
                  </a:rPr>
                  <a:t>(</a:t>
                </a:r>
                <a:r>
                  <a:rPr lang="en-US" sz="1846" b="1" kern="0" dirty="0" err="1">
                    <a:ln w="10541" cmpd="sng">
                      <a:solidFill>
                        <a:srgbClr val="EAEAEA">
                          <a:shade val="88000"/>
                          <a:satMod val="110000"/>
                        </a:srgbClr>
                      </a:solidFill>
                      <a:prstDash val="solid"/>
                    </a:ln>
                    <a:gradFill>
                      <a:gsLst>
                        <a:gs pos="0">
                          <a:srgbClr val="EAEAEA">
                            <a:tint val="40000"/>
                            <a:satMod val="250000"/>
                          </a:srgbClr>
                        </a:gs>
                        <a:gs pos="9000">
                          <a:srgbClr val="EAEAEA">
                            <a:tint val="52000"/>
                            <a:satMod val="300000"/>
                          </a:srgbClr>
                        </a:gs>
                        <a:gs pos="50000">
                          <a:srgbClr val="EAEAEA">
                            <a:shade val="20000"/>
                            <a:satMod val="300000"/>
                          </a:srgbClr>
                        </a:gs>
                        <a:gs pos="79000">
                          <a:srgbClr val="EAEAEA">
                            <a:tint val="52000"/>
                            <a:satMod val="300000"/>
                          </a:srgbClr>
                        </a:gs>
                        <a:gs pos="100000">
                          <a:srgbClr val="EAEAEA">
                            <a:tint val="40000"/>
                            <a:satMod val="250000"/>
                          </a:srgbClr>
                        </a:gs>
                      </a:gsLst>
                      <a:lin ang="5400000"/>
                    </a:gradFill>
                    <a:latin typeface="BankGothic Lt BT" pitchFamily="34" charset="0"/>
                  </a:rPr>
                  <a:t>beinolharamein</a:t>
                </a:r>
                <a:r>
                  <a:rPr lang="en-US" sz="1846" b="1" kern="0" dirty="0">
                    <a:ln w="10541" cmpd="sng">
                      <a:solidFill>
                        <a:srgbClr val="EAEAEA">
                          <a:shade val="88000"/>
                          <a:satMod val="110000"/>
                        </a:srgbClr>
                      </a:solidFill>
                      <a:prstDash val="solid"/>
                    </a:ln>
                    <a:gradFill>
                      <a:gsLst>
                        <a:gs pos="0">
                          <a:srgbClr val="EAEAEA">
                            <a:tint val="40000"/>
                            <a:satMod val="250000"/>
                          </a:srgbClr>
                        </a:gs>
                        <a:gs pos="9000">
                          <a:srgbClr val="EAEAEA">
                            <a:tint val="52000"/>
                            <a:satMod val="300000"/>
                          </a:srgbClr>
                        </a:gs>
                        <a:gs pos="50000">
                          <a:srgbClr val="EAEAEA">
                            <a:shade val="20000"/>
                            <a:satMod val="300000"/>
                          </a:srgbClr>
                        </a:gs>
                        <a:gs pos="79000">
                          <a:srgbClr val="EAEAEA">
                            <a:tint val="52000"/>
                            <a:satMod val="300000"/>
                          </a:srgbClr>
                        </a:gs>
                        <a:gs pos="100000">
                          <a:srgbClr val="EAEAEA">
                            <a:tint val="40000"/>
                            <a:satMod val="250000"/>
                          </a:srgbClr>
                        </a:gs>
                      </a:gsLst>
                      <a:lin ang="5400000"/>
                    </a:gradFill>
                    <a:latin typeface="BankGothic Lt BT" pitchFamily="34" charset="0"/>
                  </a:rPr>
                  <a:t> of shiraz)</a:t>
                </a:r>
                <a:endParaRPr lang="fa-IR" sz="1846" b="1" kern="0" dirty="0">
                  <a:ln w="10541" cmpd="sng">
                    <a:solidFill>
                      <a:srgbClr val="EAEAEA">
                        <a:shade val="88000"/>
                        <a:satMod val="110000"/>
                      </a:srgbClr>
                    </a:solidFill>
                    <a:prstDash val="solid"/>
                  </a:ln>
                  <a:gradFill>
                    <a:gsLst>
                      <a:gs pos="0">
                        <a:srgbClr val="EAEAEA">
                          <a:tint val="40000"/>
                          <a:satMod val="250000"/>
                        </a:srgbClr>
                      </a:gs>
                      <a:gs pos="9000">
                        <a:srgbClr val="EAEAEA">
                          <a:tint val="52000"/>
                          <a:satMod val="300000"/>
                        </a:srgbClr>
                      </a:gs>
                      <a:gs pos="50000">
                        <a:srgbClr val="EAEAEA">
                          <a:shade val="20000"/>
                          <a:satMod val="300000"/>
                        </a:srgbClr>
                      </a:gs>
                      <a:gs pos="79000">
                        <a:srgbClr val="EAEAEA">
                          <a:tint val="52000"/>
                          <a:satMod val="300000"/>
                        </a:srgbClr>
                      </a:gs>
                      <a:gs pos="100000">
                        <a:srgbClr val="EAEAEA">
                          <a:tint val="40000"/>
                          <a:satMod val="250000"/>
                        </a:srgbClr>
                      </a:gs>
                    </a:gsLst>
                    <a:lin ang="5400000"/>
                  </a:gradFill>
                  <a:latin typeface="BankGothic Lt BT" pitchFamily="34" charset="0"/>
                </a:endParaRPr>
              </a:p>
            </p:txBody>
          </p:sp>
          <p:sp>
            <p:nvSpPr>
              <p:cNvPr id="8" name="Rectangle 7"/>
              <p:cNvSpPr/>
              <p:nvPr/>
            </p:nvSpPr>
            <p:spPr>
              <a:xfrm rot="16200000">
                <a:off x="-1131431" y="2276027"/>
                <a:ext cx="2786082" cy="377118"/>
              </a:xfrm>
              <a:prstGeom prst="rect">
                <a:avLst/>
              </a:prstGeom>
            </p:spPr>
            <p:txBody>
              <a:bodyPr wrap="square">
                <a:spAutoFit/>
                <a:scene3d>
                  <a:camera prst="orthographicFront"/>
                  <a:lightRig rig="glow" dir="tl">
                    <a:rot lat="0" lon="0" rev="5400000"/>
                  </a:lightRig>
                </a:scene3d>
                <a:sp3d contourW="12700">
                  <a:bevelT w="25400" h="25400"/>
                  <a:contourClr>
                    <a:schemeClr val="accent6">
                      <a:shade val="73000"/>
                    </a:schemeClr>
                  </a:contourClr>
                </a:sp3d>
              </a:bodyPr>
              <a:lstStyle/>
              <a:p>
                <a:pPr algn="ctr"/>
                <a:r>
                  <a:rPr lang="fa-IR" sz="1662" b="1" dirty="0">
                    <a:ln w="11430"/>
                    <a:gradFill>
                      <a:gsLst>
                        <a:gs pos="0">
                          <a:srgbClr val="555555">
                            <a:tint val="90000"/>
                            <a:satMod val="120000"/>
                          </a:srgbClr>
                        </a:gs>
                        <a:gs pos="25000">
                          <a:srgbClr val="555555">
                            <a:tint val="93000"/>
                            <a:satMod val="120000"/>
                          </a:srgbClr>
                        </a:gs>
                        <a:gs pos="50000">
                          <a:srgbClr val="555555">
                            <a:shade val="89000"/>
                            <a:satMod val="110000"/>
                          </a:srgbClr>
                        </a:gs>
                        <a:gs pos="75000">
                          <a:srgbClr val="555555">
                            <a:tint val="93000"/>
                            <a:satMod val="120000"/>
                          </a:srgbClr>
                        </a:gs>
                        <a:gs pos="100000">
                          <a:srgbClr val="555555">
                            <a:tint val="90000"/>
                            <a:satMod val="120000"/>
                          </a:srgbClr>
                        </a:gs>
                      </a:gsLst>
                      <a:lin ang="5400000"/>
                    </a:gradFill>
                    <a:effectLst>
                      <a:outerShdw blurRad="80000" dist="40000" dir="5040000" algn="tl">
                        <a:srgbClr val="000000">
                          <a:alpha val="30000"/>
                        </a:srgbClr>
                      </a:outerShdw>
                    </a:effectLst>
                    <a:cs typeface="B Kamran" pitchFamily="2" charset="-78"/>
                  </a:rPr>
                  <a:t>بین الحرمین شیراز</a:t>
                </a:r>
              </a:p>
            </p:txBody>
          </p:sp>
        </p:grpSp>
        <p:pic>
          <p:nvPicPr>
            <p:cNvPr id="235" name="Picture 6" descr="شاهچراغ؛ شیراز؛ عکس از آنوبانینی">
              <a:hlinkClick r:id="rId3"/>
            </p:cNvPr>
            <p:cNvPicPr>
              <a:picLocks noChangeAspect="1" noChangeArrowheads="1"/>
            </p:cNvPicPr>
            <p:nvPr/>
          </p:nvPicPr>
          <p:blipFill>
            <a:blip r:embed="rId4">
              <a:clrChange>
                <a:clrFrom>
                  <a:srgbClr val="03030F"/>
                </a:clrFrom>
                <a:clrTo>
                  <a:srgbClr val="03030F">
                    <a:alpha val="0"/>
                  </a:srgbClr>
                </a:clrTo>
              </a:clrChange>
            </a:blip>
            <a:srcRect/>
            <a:stretch>
              <a:fillRect/>
            </a:stretch>
          </p:blipFill>
          <p:spPr bwMode="auto">
            <a:xfrm>
              <a:off x="7212343" y="285728"/>
              <a:ext cx="1931657" cy="1191187"/>
            </a:xfrm>
            <a:prstGeom prst="rect">
              <a:avLst/>
            </a:prstGeom>
            <a:ln>
              <a:noFill/>
            </a:ln>
            <a:effectLst>
              <a:outerShdw blurRad="50800" dist="38100" dir="2700000" algn="tl" rotWithShape="0">
                <a:prstClr val="black">
                  <a:alpha val="40000"/>
                </a:prstClr>
              </a:outerShdw>
              <a:softEdge rad="63500"/>
            </a:effectLst>
          </p:spPr>
        </p:pic>
        <p:pic>
          <p:nvPicPr>
            <p:cNvPr id="1028" name="Picture 4" descr="E:\baft farsoode\ax\pic\shahchw.jpg"/>
            <p:cNvPicPr>
              <a:picLocks noChangeAspect="1" noChangeArrowheads="1"/>
            </p:cNvPicPr>
            <p:nvPr/>
          </p:nvPicPr>
          <p:blipFill>
            <a:blip r:embed="rId5" cstate="screen">
              <a:clrChange>
                <a:clrFrom>
                  <a:srgbClr val="BEE2FA"/>
                </a:clrFrom>
                <a:clrTo>
                  <a:srgbClr val="BEE2FA">
                    <a:alpha val="0"/>
                  </a:srgbClr>
                </a:clrTo>
              </a:clrChange>
              <a:extLst>
                <a:ext uri="{28A0092B-C50C-407E-A947-70E740481C1C}">
                  <a14:useLocalDpi xmlns:a14="http://schemas.microsoft.com/office/drawing/2010/main"/>
                </a:ext>
              </a:extLst>
            </a:blip>
            <a:srcRect/>
            <a:stretch>
              <a:fillRect/>
            </a:stretch>
          </p:blipFill>
          <p:spPr bwMode="auto">
            <a:xfrm>
              <a:off x="0" y="0"/>
              <a:ext cx="1813436" cy="1464431"/>
            </a:xfrm>
            <a:prstGeom prst="rect">
              <a:avLst/>
            </a:prstGeom>
            <a:ln>
              <a:noFill/>
            </a:ln>
            <a:effectLst>
              <a:outerShdw blurRad="50800" dist="38100" dir="2700000" algn="tl" rotWithShape="0">
                <a:prstClr val="black">
                  <a:alpha val="40000"/>
                </a:prstClr>
              </a:outerShdw>
              <a:softEdge rad="63500"/>
            </a:effectLst>
          </p:spPr>
        </p:pic>
        <p:cxnSp>
          <p:nvCxnSpPr>
            <p:cNvPr id="263" name="Straight Connector 262"/>
            <p:cNvCxnSpPr/>
            <p:nvPr/>
          </p:nvCxnSpPr>
          <p:spPr bwMode="auto">
            <a:xfrm rot="5400000">
              <a:off x="-1535949" y="4179099"/>
              <a:ext cx="4071966" cy="1588"/>
            </a:xfrm>
            <a:prstGeom prst="line">
              <a:avLst/>
            </a:prstGeom>
            <a:ln cmpd="dbl">
              <a:solidFill>
                <a:srgbClr val="D1D1D1"/>
              </a:solidFill>
              <a:prstDash val="solid"/>
              <a:headEnd type="none" w="sm" len="sm"/>
              <a:tailEnd type="none" w="sm" len="sm"/>
            </a:ln>
          </p:spPr>
          <p:style>
            <a:lnRef idx="3">
              <a:schemeClr val="accent1"/>
            </a:lnRef>
            <a:fillRef idx="0">
              <a:schemeClr val="accent1"/>
            </a:fillRef>
            <a:effectRef idx="2">
              <a:schemeClr val="accent1"/>
            </a:effectRef>
            <a:fontRef idx="minor">
              <a:schemeClr val="tx1"/>
            </a:fontRef>
          </p:style>
        </p:cxnSp>
      </p:grpSp>
      <p:sp>
        <p:nvSpPr>
          <p:cNvPr id="25" name="Rectangle 24"/>
          <p:cNvSpPr/>
          <p:nvPr/>
        </p:nvSpPr>
        <p:spPr bwMode="auto">
          <a:xfrm>
            <a:off x="912177" y="1648545"/>
            <a:ext cx="8143932" cy="4154394"/>
          </a:xfrm>
          <a:prstGeom prst="rect">
            <a:avLst/>
          </a:prstGeom>
          <a:solidFill>
            <a:schemeClr val="accent1">
              <a:alpha val="70000"/>
            </a:schemeClr>
          </a:solidFill>
          <a:ln w="12700" cap="sq" cmpd="sng" algn="ctr">
            <a:noFill/>
            <a:prstDash val="solid"/>
            <a:round/>
            <a:headEnd type="none" w="sm" len="sm"/>
            <a:tailEnd type="none" w="sm" len="sm"/>
          </a:ln>
          <a:effectLst>
            <a:softEdge rad="635000"/>
          </a:effectLst>
        </p:spPr>
        <p:txBody>
          <a:bodyPr vert="horz" wrap="square" lIns="84406" tIns="42203" rIns="84406" bIns="42203" numCol="1" rtlCol="1" anchor="t" anchorCtr="0" compatLnSpc="1">
            <a:prstTxWarp prst="textNoShape">
              <a:avLst/>
            </a:prstTxWarp>
          </a:bodyPr>
          <a:lstStyle/>
          <a:p>
            <a:pPr algn="l" rtl="0" fontAlgn="base">
              <a:spcBef>
                <a:spcPct val="0"/>
              </a:spcBef>
              <a:spcAft>
                <a:spcPct val="0"/>
              </a:spcAft>
            </a:pPr>
            <a:endParaRPr kumimoji="1" lang="fa-IR" sz="2215">
              <a:solidFill>
                <a:srgbClr val="000000"/>
              </a:solidFill>
              <a:latin typeface="Times New Roman" pitchFamily="18" charset="0"/>
            </a:endParaRPr>
          </a:p>
        </p:txBody>
      </p:sp>
      <p:sp>
        <p:nvSpPr>
          <p:cNvPr id="266" name="Rectangle 265"/>
          <p:cNvSpPr/>
          <p:nvPr/>
        </p:nvSpPr>
        <p:spPr bwMode="auto">
          <a:xfrm>
            <a:off x="785786" y="1780431"/>
            <a:ext cx="8143932" cy="1318855"/>
          </a:xfrm>
          <a:prstGeom prst="rect">
            <a:avLst/>
          </a:prstGeom>
          <a:solidFill>
            <a:schemeClr val="accent1">
              <a:alpha val="70000"/>
            </a:schemeClr>
          </a:solidFill>
          <a:ln w="12700" cap="sq" cmpd="sng" algn="ctr">
            <a:noFill/>
            <a:prstDash val="solid"/>
            <a:round/>
            <a:headEnd type="none" w="sm" len="sm"/>
            <a:tailEnd type="none" w="sm" len="sm"/>
          </a:ln>
          <a:effectLst>
            <a:softEdge rad="635000"/>
          </a:effectLst>
        </p:spPr>
        <p:txBody>
          <a:bodyPr vert="horz" wrap="square" lIns="84406" tIns="42203" rIns="84406" bIns="42203" numCol="1" rtlCol="1" anchor="t" anchorCtr="0" compatLnSpc="1">
            <a:prstTxWarp prst="textNoShape">
              <a:avLst/>
            </a:prstTxWarp>
          </a:bodyPr>
          <a:lstStyle/>
          <a:p>
            <a:pPr algn="l" rtl="0" fontAlgn="base">
              <a:spcBef>
                <a:spcPct val="0"/>
              </a:spcBef>
              <a:spcAft>
                <a:spcPct val="0"/>
              </a:spcAft>
            </a:pPr>
            <a:endParaRPr kumimoji="1" lang="fa-IR" sz="2215">
              <a:solidFill>
                <a:srgbClr val="000000"/>
              </a:solidFill>
              <a:latin typeface="Times New Roman" pitchFamily="18" charset="0"/>
            </a:endParaRPr>
          </a:p>
        </p:txBody>
      </p:sp>
      <p:graphicFrame>
        <p:nvGraphicFramePr>
          <p:cNvPr id="27" name="Table 26"/>
          <p:cNvGraphicFramePr>
            <a:graphicFrameLocks noGrp="1"/>
          </p:cNvGraphicFramePr>
          <p:nvPr/>
        </p:nvGraphicFramePr>
        <p:xfrm>
          <a:off x="1" y="263770"/>
          <a:ext cx="9143999" cy="6330461"/>
        </p:xfrm>
        <a:graphic>
          <a:graphicData uri="http://schemas.openxmlformats.org/drawingml/2006/table">
            <a:tbl>
              <a:tblPr rtl="1"/>
              <a:tblGrid>
                <a:gridCol w="1739638">
                  <a:extLst>
                    <a:ext uri="{9D8B030D-6E8A-4147-A177-3AD203B41FA5}">
                      <a16:colId xmlns="" xmlns:a16="http://schemas.microsoft.com/office/drawing/2014/main" val="20000"/>
                    </a:ext>
                  </a:extLst>
                </a:gridCol>
                <a:gridCol w="4180376">
                  <a:extLst>
                    <a:ext uri="{9D8B030D-6E8A-4147-A177-3AD203B41FA5}">
                      <a16:colId xmlns="" xmlns:a16="http://schemas.microsoft.com/office/drawing/2014/main" val="20001"/>
                    </a:ext>
                  </a:extLst>
                </a:gridCol>
                <a:gridCol w="3223985">
                  <a:extLst>
                    <a:ext uri="{9D8B030D-6E8A-4147-A177-3AD203B41FA5}">
                      <a16:colId xmlns="" xmlns:a16="http://schemas.microsoft.com/office/drawing/2014/main" val="20002"/>
                    </a:ext>
                  </a:extLst>
                </a:gridCol>
              </a:tblGrid>
              <a:tr h="434500">
                <a:tc>
                  <a:txBody>
                    <a:bodyPr/>
                    <a:lstStyle/>
                    <a:p>
                      <a:pPr algn="ctr" rtl="1" fontAlgn="ctr"/>
                      <a:r>
                        <a:rPr lang="fa-IR" sz="1300" b="1" i="0" u="none" strike="noStrike" dirty="0">
                          <a:solidFill>
                            <a:schemeClr val="bg1"/>
                          </a:solidFill>
                          <a:latin typeface="B Homa"/>
                          <a:cs typeface="B Bardiya" pitchFamily="2" charset="-78"/>
                        </a:rPr>
                        <a:t>اهداف کلان</a:t>
                      </a:r>
                    </a:p>
                  </a:txBody>
                  <a:tcPr marL="2453" marR="2453" marT="245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lumMod val="85000"/>
                        <a:lumOff val="15000"/>
                      </a:schemeClr>
                    </a:solidFill>
                  </a:tcPr>
                </a:tc>
                <a:tc>
                  <a:txBody>
                    <a:bodyPr/>
                    <a:lstStyle/>
                    <a:p>
                      <a:pPr algn="ctr" rtl="1" fontAlgn="ctr"/>
                      <a:r>
                        <a:rPr lang="fa-IR" sz="1300" b="1" i="0" u="none" strike="noStrike">
                          <a:solidFill>
                            <a:schemeClr val="bg1"/>
                          </a:solidFill>
                          <a:latin typeface="B Homa"/>
                          <a:cs typeface="B Bardiya" pitchFamily="2" charset="-78"/>
                        </a:rPr>
                        <a:t>اهداف خرد</a:t>
                      </a:r>
                    </a:p>
                  </a:txBody>
                  <a:tcPr marL="2453" marR="2453" marT="245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lumMod val="85000"/>
                        <a:lumOff val="15000"/>
                      </a:schemeClr>
                    </a:solidFill>
                  </a:tcPr>
                </a:tc>
                <a:tc>
                  <a:txBody>
                    <a:bodyPr/>
                    <a:lstStyle/>
                    <a:p>
                      <a:pPr algn="ctr" rtl="1" fontAlgn="ctr"/>
                      <a:r>
                        <a:rPr lang="fa-IR" sz="1300" b="1" i="0" u="none" strike="noStrike" dirty="0">
                          <a:solidFill>
                            <a:schemeClr val="bg1"/>
                          </a:solidFill>
                          <a:latin typeface="B Homa"/>
                          <a:cs typeface="B Bardiya" pitchFamily="2" charset="-78"/>
                        </a:rPr>
                        <a:t>سیاست</a:t>
                      </a:r>
                    </a:p>
                  </a:txBody>
                  <a:tcPr marL="2453" marR="2453" marT="245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lumMod val="85000"/>
                        <a:lumOff val="15000"/>
                      </a:schemeClr>
                    </a:solidFill>
                  </a:tcPr>
                </a:tc>
                <a:extLst>
                  <a:ext uri="{0D108BD9-81ED-4DB2-BD59-A6C34878D82A}">
                    <a16:rowId xmlns="" xmlns:a16="http://schemas.microsoft.com/office/drawing/2014/main" val="10000"/>
                  </a:ext>
                </a:extLst>
              </a:tr>
              <a:tr h="1671702">
                <a:tc rowSpan="10">
                  <a:txBody>
                    <a:bodyPr/>
                    <a:lstStyle/>
                    <a:p>
                      <a:pPr algn="ctr" rtl="1" fontAlgn="ctr">
                        <a:lnSpc>
                          <a:spcPct val="150000"/>
                        </a:lnSpc>
                      </a:pPr>
                      <a:r>
                        <a:rPr lang="fa-IR" sz="1100" b="0" i="0" u="none" strike="noStrike" dirty="0">
                          <a:solidFill>
                            <a:srgbClr val="000000"/>
                          </a:solidFill>
                          <a:latin typeface="B Homa"/>
                          <a:cs typeface="B Bardiya" pitchFamily="2" charset="-78"/>
                        </a:rPr>
                        <a:t>احیای بافت قدیم شیراز به بهترین شیوه، استفاده از بهترین نوع مصالح و بالاترین کیفیت ها و نیز افزایش کیفیت و ارتقای بنیه اقتصادی و سطح فرهنگی بافت فرسوده از اهداف اجرای این پروژه است.</a:t>
                      </a:r>
                    </a:p>
                  </a:txBody>
                  <a:tcPr marL="2453" marR="2453" marT="245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lumMod val="50000"/>
                        <a:lumOff val="50000"/>
                      </a:schemeClr>
                    </a:solidFill>
                  </a:tcPr>
                </a:tc>
                <a:tc>
                  <a:txBody>
                    <a:bodyPr/>
                    <a:lstStyle/>
                    <a:p>
                      <a:pPr algn="ctr" rtl="1" fontAlgn="ctr"/>
                      <a:r>
                        <a:rPr lang="fa-IR" sz="900" b="0" i="0" u="none" strike="noStrike" dirty="0">
                          <a:solidFill>
                            <a:srgbClr val="000000"/>
                          </a:solidFill>
                          <a:latin typeface="B Homa"/>
                          <a:cs typeface="B Compset" pitchFamily="2" charset="-78"/>
                        </a:rPr>
                        <a:t>توجه به ارزش های فرهنگی و ابنیه تاریخی و مذهبی شیراز</a:t>
                      </a:r>
                      <a:br>
                        <a:rPr lang="fa-IR" sz="900" b="0" i="0" u="none" strike="noStrike" dirty="0">
                          <a:solidFill>
                            <a:srgbClr val="000000"/>
                          </a:solidFill>
                          <a:latin typeface="B Homa"/>
                          <a:cs typeface="B Compset" pitchFamily="2" charset="-78"/>
                        </a:rPr>
                      </a:br>
                      <a:r>
                        <a:rPr lang="fa-IR" sz="900" b="0" i="0" u="none" strike="noStrike" dirty="0">
                          <a:solidFill>
                            <a:srgbClr val="000000"/>
                          </a:solidFill>
                          <a:latin typeface="B Homa"/>
                          <a:cs typeface="B Compset" pitchFamily="2" charset="-78"/>
                        </a:rPr>
                        <a:t>توسعه خدمات برتر شهری در بافت فرسوده و احیای آن از این طریق</a:t>
                      </a:r>
                      <a:br>
                        <a:rPr lang="fa-IR" sz="900" b="0" i="0" u="none" strike="noStrike" dirty="0">
                          <a:solidFill>
                            <a:srgbClr val="000000"/>
                          </a:solidFill>
                          <a:latin typeface="B Homa"/>
                          <a:cs typeface="B Compset" pitchFamily="2" charset="-78"/>
                        </a:rPr>
                      </a:br>
                      <a:r>
                        <a:rPr lang="fa-IR" sz="900" b="0" i="0" u="none" strike="noStrike" dirty="0">
                          <a:solidFill>
                            <a:srgbClr val="000000"/>
                          </a:solidFill>
                          <a:latin typeface="B Homa"/>
                          <a:cs typeface="B Compset" pitchFamily="2" charset="-78"/>
                        </a:rPr>
                        <a:t>ایجاد جاذبه افرونتر سیاحتی شهر شیراز در راستای توسعه اقتصادی و </a:t>
                      </a:r>
                      <a:r>
                        <a:rPr lang="fa-IR" sz="900" b="0" i="0" u="none" strike="noStrike" kern="1200" dirty="0">
                          <a:solidFill>
                            <a:srgbClr val="000000"/>
                          </a:solidFill>
                          <a:latin typeface="B Homa"/>
                          <a:ea typeface="+mn-ea"/>
                          <a:cs typeface="B Compset" pitchFamily="2" charset="-78"/>
                        </a:rPr>
                        <a:t>اجتماعی شهر</a:t>
                      </a:r>
                      <a:r>
                        <a:rPr lang="fa-IR" sz="900" b="0" i="0" u="none" strike="noStrike" dirty="0">
                          <a:solidFill>
                            <a:srgbClr val="000000"/>
                          </a:solidFill>
                          <a:latin typeface="B Homa"/>
                          <a:cs typeface="B Compset" pitchFamily="2" charset="-78"/>
                        </a:rPr>
                        <a:t/>
                      </a:r>
                      <a:br>
                        <a:rPr lang="fa-IR" sz="900" b="0" i="0" u="none" strike="noStrike" dirty="0">
                          <a:solidFill>
                            <a:srgbClr val="000000"/>
                          </a:solidFill>
                          <a:latin typeface="B Homa"/>
                          <a:cs typeface="B Compset" pitchFamily="2" charset="-78"/>
                        </a:rPr>
                      </a:br>
                      <a:r>
                        <a:rPr lang="fa-IR" sz="900" b="1" i="0" u="none" strike="noStrike" dirty="0">
                          <a:solidFill>
                            <a:srgbClr val="C00000"/>
                          </a:solidFill>
                          <a:latin typeface="B Homa"/>
                          <a:cs typeface="B Compset" pitchFamily="2" charset="-78"/>
                        </a:rPr>
                        <a:t>اشتغالزایی و ایجاد فرصت های شغلی جدید</a:t>
                      </a:r>
                      <a:r>
                        <a:rPr lang="fa-IR" sz="900" b="0" i="0" u="none" strike="noStrike" dirty="0">
                          <a:solidFill>
                            <a:srgbClr val="000000"/>
                          </a:solidFill>
                          <a:latin typeface="B Homa"/>
                          <a:cs typeface="B Compset" pitchFamily="2" charset="-78"/>
                        </a:rPr>
                        <a:t/>
                      </a:r>
                      <a:br>
                        <a:rPr lang="fa-IR" sz="900" b="0" i="0" u="none" strike="noStrike" dirty="0">
                          <a:solidFill>
                            <a:srgbClr val="000000"/>
                          </a:solidFill>
                          <a:latin typeface="B Homa"/>
                          <a:cs typeface="B Compset" pitchFamily="2" charset="-78"/>
                        </a:rPr>
                      </a:br>
                      <a:r>
                        <a:rPr lang="fa-IR" sz="900" b="0" i="0" u="none" strike="noStrike" kern="1200" dirty="0">
                          <a:solidFill>
                            <a:srgbClr val="000000"/>
                          </a:solidFill>
                          <a:latin typeface="B Homa"/>
                          <a:ea typeface="+mn-ea"/>
                          <a:cs typeface="B Compset" pitchFamily="2" charset="-78"/>
                        </a:rPr>
                        <a:t>افزایش بالندگی و پویایی اجتماعی در بافت فرسوده</a:t>
                      </a:r>
                      <a:br>
                        <a:rPr lang="fa-IR" sz="900" b="0" i="0" u="none" strike="noStrike" kern="1200" dirty="0">
                          <a:solidFill>
                            <a:srgbClr val="000000"/>
                          </a:solidFill>
                          <a:latin typeface="B Homa"/>
                          <a:ea typeface="+mn-ea"/>
                          <a:cs typeface="B Compset" pitchFamily="2" charset="-78"/>
                        </a:rPr>
                      </a:br>
                      <a:r>
                        <a:rPr lang="fa-IR" sz="900" b="0" i="0" u="none" strike="noStrike" kern="1200" dirty="0">
                          <a:solidFill>
                            <a:srgbClr val="000000"/>
                          </a:solidFill>
                          <a:latin typeface="B Homa"/>
                          <a:ea typeface="+mn-ea"/>
                          <a:cs typeface="B Compset" pitchFamily="2" charset="-78"/>
                        </a:rPr>
                        <a:t>تجارت، سرگرمی های مناسب و سالم و امکان خرید مناسب و یکجا برای گردشگران و سایر مراجعه کنندگان</a:t>
                      </a:r>
                    </a:p>
                    <a:p>
                      <a:pPr algn="ctr" rtl="1" fontAlgn="ctr"/>
                      <a:r>
                        <a:rPr lang="fa-IR" sz="900" b="0" i="0" u="none" strike="noStrike" kern="1200" dirty="0">
                          <a:solidFill>
                            <a:srgbClr val="000000"/>
                          </a:solidFill>
                          <a:latin typeface="B Homa"/>
                          <a:ea typeface="+mn-ea"/>
                          <a:cs typeface="B Compset" pitchFamily="2" charset="-78"/>
                        </a:rPr>
                        <a:t>فراهم آوردن بستر سرمایه گذاری در بافت قدیم از طریق طراحی مجموعه ای ارزشمند در بین الحرمین</a:t>
                      </a:r>
                    </a:p>
                  </a:txBody>
                  <a:tcPr marL="2453" marR="2453" marT="245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lumMod val="40000"/>
                        <a:lumOff val="60000"/>
                      </a:schemeClr>
                    </a:solidFill>
                  </a:tcPr>
                </a:tc>
                <a:tc>
                  <a:txBody>
                    <a:bodyPr/>
                    <a:lstStyle/>
                    <a:p>
                      <a:pPr algn="ctr" rtl="1" fontAlgn="ctr"/>
                      <a:r>
                        <a:rPr lang="fa-IR" sz="900" b="1" i="0" u="none" strike="noStrike" kern="1200" dirty="0">
                          <a:solidFill>
                            <a:srgbClr val="C00000"/>
                          </a:solidFill>
                          <a:latin typeface="B Homa"/>
                          <a:ea typeface="+mn-ea"/>
                          <a:cs typeface="B Compset" pitchFamily="2" charset="-78"/>
                        </a:rPr>
                        <a:t>احداث بناهایی نظیر هتل، تالار شهر، پارکینگ، سالن همایش، کتابخانه ها، کارگاههای آموزشی، مرکز رایانه، موزه، واحد تجاری و اداری و مهمتر از آن رعایت ضوابط و مقررات ملی در طراحی و اجرای آن در حد استاندارد بالا </a:t>
                      </a:r>
                      <a:r>
                        <a:rPr lang="fa-IR" sz="900" b="0" i="0" u="none" strike="noStrike" dirty="0">
                          <a:solidFill>
                            <a:srgbClr val="000000"/>
                          </a:solidFill>
                          <a:latin typeface="B Homa"/>
                          <a:cs typeface="B Compset" pitchFamily="2" charset="-78"/>
                        </a:rPr>
                        <a:t>و استفاده از ویژگی های معماری منطقه و بافت تاریخی در نمای مجموعه بین الحرمین از جمله ویژگیهایی است که در طراحی و ساخت این مجموعه رعایت شده است. </a:t>
                      </a:r>
                    </a:p>
                  </a:txBody>
                  <a:tcPr marL="2453" marR="2453" marT="245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lumMod val="60000"/>
                        <a:lumOff val="40000"/>
                      </a:schemeClr>
                    </a:solidFill>
                  </a:tcPr>
                </a:tc>
                <a:extLst>
                  <a:ext uri="{0D108BD9-81ED-4DB2-BD59-A6C34878D82A}">
                    <a16:rowId xmlns="" xmlns:a16="http://schemas.microsoft.com/office/drawing/2014/main" val="10001"/>
                  </a:ext>
                </a:extLst>
              </a:tr>
              <a:tr h="188618">
                <a:tc vMerge="1">
                  <a:txBody>
                    <a:bodyPr/>
                    <a:lstStyle/>
                    <a:p>
                      <a:endParaRPr lang="en-US"/>
                    </a:p>
                  </a:txBody>
                  <a:tcPr/>
                </a:tc>
                <a:tc>
                  <a:txBody>
                    <a:bodyPr/>
                    <a:lstStyle/>
                    <a:p>
                      <a:pPr algn="ctr" rtl="1" fontAlgn="b"/>
                      <a:r>
                        <a:rPr lang="fa-IR" sz="900" b="0" i="0" u="none" strike="noStrike" dirty="0">
                          <a:solidFill>
                            <a:srgbClr val="000000"/>
                          </a:solidFill>
                          <a:latin typeface="B Homa"/>
                          <a:cs typeface="B Compset" pitchFamily="2" charset="-78"/>
                        </a:rPr>
                        <a:t>ایجاد ارتباط بین دو حرم مطهر تاریخی و مذهبی شیراز </a:t>
                      </a:r>
                    </a:p>
                  </a:txBody>
                  <a:tcPr marL="2453" marR="2453" marT="245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chemeClr val="bg2">
                        <a:lumMod val="40000"/>
                        <a:lumOff val="60000"/>
                      </a:schemeClr>
                    </a:solidFill>
                  </a:tcPr>
                </a:tc>
                <a:tc>
                  <a:txBody>
                    <a:bodyPr/>
                    <a:lstStyle/>
                    <a:p>
                      <a:pPr algn="ctr" rtl="1" fontAlgn="b"/>
                      <a:r>
                        <a:rPr lang="fa-IR" sz="900" b="1" i="0" u="none" strike="noStrike" kern="1200" dirty="0">
                          <a:solidFill>
                            <a:srgbClr val="C00000"/>
                          </a:solidFill>
                          <a:latin typeface="B Homa"/>
                          <a:ea typeface="+mn-ea"/>
                          <a:cs typeface="B Compset" pitchFamily="2" charset="-78"/>
                        </a:rPr>
                        <a:t>احداث مجموعه ای از عناصر با ارزش کالبدی بر اساس محور پیاده</a:t>
                      </a:r>
                    </a:p>
                  </a:txBody>
                  <a:tcPr marL="2453" marR="2453" marT="245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chemeClr val="bg2">
                        <a:lumMod val="60000"/>
                        <a:lumOff val="40000"/>
                      </a:schemeClr>
                    </a:solidFill>
                  </a:tcPr>
                </a:tc>
                <a:extLst>
                  <a:ext uri="{0D108BD9-81ED-4DB2-BD59-A6C34878D82A}">
                    <a16:rowId xmlns="" xmlns:a16="http://schemas.microsoft.com/office/drawing/2014/main" val="10002"/>
                  </a:ext>
                </a:extLst>
              </a:tr>
              <a:tr h="188618">
                <a:tc vMerge="1">
                  <a:txBody>
                    <a:bodyPr/>
                    <a:lstStyle/>
                    <a:p>
                      <a:endParaRPr lang="en-US"/>
                    </a:p>
                  </a:txBody>
                  <a:tcPr/>
                </a:tc>
                <a:tc>
                  <a:txBody>
                    <a:bodyPr/>
                    <a:lstStyle/>
                    <a:p>
                      <a:pPr algn="ctr" rtl="1" fontAlgn="b"/>
                      <a:r>
                        <a:rPr lang="fa-IR" sz="900" b="0" i="0" u="none" strike="noStrike" dirty="0">
                          <a:solidFill>
                            <a:srgbClr val="000000"/>
                          </a:solidFill>
                          <a:latin typeface="B Homa"/>
                          <a:cs typeface="B Compset" pitchFamily="2" charset="-78"/>
                        </a:rPr>
                        <a:t>فراهم آوردن بستر توسعه و باززنده سازی بافت های فرسوده اطراف</a:t>
                      </a:r>
                    </a:p>
                  </a:txBody>
                  <a:tcPr marL="2453" marR="2453" marT="245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chemeClr val="bg2">
                        <a:lumMod val="40000"/>
                        <a:lumOff val="60000"/>
                      </a:schemeClr>
                    </a:solidFill>
                  </a:tcPr>
                </a:tc>
                <a:tc>
                  <a:txBody>
                    <a:bodyPr/>
                    <a:lstStyle/>
                    <a:p>
                      <a:pPr algn="ctr" rtl="0" fontAlgn="b"/>
                      <a:r>
                        <a:rPr lang="en-US" sz="900" b="0" i="0" u="none" strike="noStrike">
                          <a:solidFill>
                            <a:srgbClr val="000000"/>
                          </a:solidFill>
                          <a:latin typeface="B Homa"/>
                          <a:cs typeface="B Compset" pitchFamily="2" charset="-78"/>
                        </a:rPr>
                        <a:t> </a:t>
                      </a:r>
                    </a:p>
                  </a:txBody>
                  <a:tcPr marL="2453" marR="2453" marT="245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chemeClr val="bg2">
                        <a:lumMod val="60000"/>
                        <a:lumOff val="40000"/>
                      </a:schemeClr>
                    </a:solidFill>
                  </a:tcPr>
                </a:tc>
                <a:extLst>
                  <a:ext uri="{0D108BD9-81ED-4DB2-BD59-A6C34878D82A}">
                    <a16:rowId xmlns="" xmlns:a16="http://schemas.microsoft.com/office/drawing/2014/main" val="10003"/>
                  </a:ext>
                </a:extLst>
              </a:tr>
              <a:tr h="188618">
                <a:tc vMerge="1">
                  <a:txBody>
                    <a:bodyPr/>
                    <a:lstStyle/>
                    <a:p>
                      <a:endParaRPr lang="en-US"/>
                    </a:p>
                  </a:txBody>
                  <a:tcPr/>
                </a:tc>
                <a:tc>
                  <a:txBody>
                    <a:bodyPr/>
                    <a:lstStyle/>
                    <a:p>
                      <a:pPr algn="ctr" rtl="1" fontAlgn="b"/>
                      <a:r>
                        <a:rPr lang="fa-IR" sz="900" b="0" i="0" u="none" strike="noStrike" dirty="0">
                          <a:solidFill>
                            <a:srgbClr val="000000"/>
                          </a:solidFill>
                          <a:latin typeface="B Homa"/>
                          <a:cs typeface="B Compset" pitchFamily="2" charset="-78"/>
                        </a:rPr>
                        <a:t>تقویت محور پر قدرت ستون فقرات شهری بافت قدیم در حدفاصل شاه چراغ و دروازه حضرتی </a:t>
                      </a:r>
                    </a:p>
                  </a:txBody>
                  <a:tcPr marL="2453" marR="2453" marT="245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chemeClr val="bg2">
                        <a:lumMod val="40000"/>
                        <a:lumOff val="60000"/>
                      </a:schemeClr>
                    </a:solidFill>
                  </a:tcPr>
                </a:tc>
                <a:tc>
                  <a:txBody>
                    <a:bodyPr/>
                    <a:lstStyle/>
                    <a:p>
                      <a:pPr algn="ctr" rtl="1" fontAlgn="b"/>
                      <a:r>
                        <a:rPr lang="fa-IR" sz="900" b="0" i="0" u="none" strike="noStrike" dirty="0">
                          <a:solidFill>
                            <a:srgbClr val="000000"/>
                          </a:solidFill>
                          <a:latin typeface="B Homa"/>
                          <a:cs typeface="B Compset" pitchFamily="2" charset="-78"/>
                        </a:rPr>
                        <a:t>تقویت محور بین الحرمین</a:t>
                      </a:r>
                    </a:p>
                  </a:txBody>
                  <a:tcPr marL="2453" marR="2453" marT="245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chemeClr val="bg2">
                        <a:lumMod val="60000"/>
                        <a:lumOff val="40000"/>
                      </a:schemeClr>
                    </a:solidFill>
                  </a:tcPr>
                </a:tc>
                <a:extLst>
                  <a:ext uri="{0D108BD9-81ED-4DB2-BD59-A6C34878D82A}">
                    <a16:rowId xmlns="" xmlns:a16="http://schemas.microsoft.com/office/drawing/2014/main" val="10004"/>
                  </a:ext>
                </a:extLst>
              </a:tr>
              <a:tr h="188618">
                <a:tc vMerge="1">
                  <a:txBody>
                    <a:bodyPr/>
                    <a:lstStyle/>
                    <a:p>
                      <a:endParaRPr lang="en-US"/>
                    </a:p>
                  </a:txBody>
                  <a:tcPr/>
                </a:tc>
                <a:tc>
                  <a:txBody>
                    <a:bodyPr/>
                    <a:lstStyle/>
                    <a:p>
                      <a:pPr algn="ctr" rtl="1" fontAlgn="b"/>
                      <a:r>
                        <a:rPr lang="fa-IR" sz="900" b="0" i="0" u="none" strike="noStrike" dirty="0">
                          <a:solidFill>
                            <a:srgbClr val="000000"/>
                          </a:solidFill>
                          <a:latin typeface="B Homa"/>
                          <a:cs typeface="B Compset" pitchFamily="2" charset="-78"/>
                        </a:rPr>
                        <a:t>حفظ هویت اصیل فضایی منطقه تاریخی شیراز </a:t>
                      </a:r>
                    </a:p>
                  </a:txBody>
                  <a:tcPr marL="2453" marR="2453" marT="245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chemeClr val="bg2">
                        <a:lumMod val="40000"/>
                        <a:lumOff val="60000"/>
                      </a:schemeClr>
                    </a:solidFill>
                  </a:tcPr>
                </a:tc>
                <a:tc>
                  <a:txBody>
                    <a:bodyPr/>
                    <a:lstStyle/>
                    <a:p>
                      <a:pPr algn="ctr" rtl="1" fontAlgn="ctr"/>
                      <a:r>
                        <a:rPr lang="fa-IR" sz="900" b="0" i="0" u="none" strike="noStrike">
                          <a:solidFill>
                            <a:srgbClr val="000000"/>
                          </a:solidFill>
                          <a:latin typeface="B Homa"/>
                          <a:cs typeface="B Compset" pitchFamily="2" charset="-78"/>
                        </a:rPr>
                        <a:t> هماهنکی دانه بندی اجزای تشکیل دهنده بافت ، شکل و فرم طرح با بافت منطقه تاریخی</a:t>
                      </a:r>
                    </a:p>
                  </a:txBody>
                  <a:tcPr marL="2453" marR="2453" marT="245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chemeClr val="bg2">
                        <a:lumMod val="60000"/>
                        <a:lumOff val="40000"/>
                      </a:schemeClr>
                    </a:solidFill>
                  </a:tcPr>
                </a:tc>
                <a:extLst>
                  <a:ext uri="{0D108BD9-81ED-4DB2-BD59-A6C34878D82A}">
                    <a16:rowId xmlns="" xmlns:a16="http://schemas.microsoft.com/office/drawing/2014/main" val="10005"/>
                  </a:ext>
                </a:extLst>
              </a:tr>
              <a:tr h="374003">
                <a:tc vMerge="1">
                  <a:txBody>
                    <a:bodyPr/>
                    <a:lstStyle/>
                    <a:p>
                      <a:endParaRPr lang="en-US"/>
                    </a:p>
                  </a:txBody>
                  <a:tcPr/>
                </a:tc>
                <a:tc>
                  <a:txBody>
                    <a:bodyPr/>
                    <a:lstStyle/>
                    <a:p>
                      <a:pPr algn="ctr" rtl="1" fontAlgn="b"/>
                      <a:r>
                        <a:rPr lang="fa-IR" sz="900" b="0" i="0" u="none" strike="noStrike" dirty="0">
                          <a:solidFill>
                            <a:srgbClr val="000000"/>
                          </a:solidFill>
                          <a:latin typeface="B Homa"/>
                          <a:cs typeface="B Compset" pitchFamily="2" charset="-78"/>
                        </a:rPr>
                        <a:t>ایجاد پویایی و تحرک بعدی با آمیختن فضاهای جدید و قدیم شهری و باززنده سازی بافت کهن از این طریق</a:t>
                      </a:r>
                    </a:p>
                  </a:txBody>
                  <a:tcPr marL="2453" marR="2453" marT="245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chemeClr val="bg2">
                        <a:lumMod val="40000"/>
                        <a:lumOff val="60000"/>
                      </a:schemeClr>
                    </a:solidFill>
                  </a:tcPr>
                </a:tc>
                <a:tc>
                  <a:txBody>
                    <a:bodyPr/>
                    <a:lstStyle/>
                    <a:p>
                      <a:pPr algn="ctr" rtl="1" fontAlgn="b"/>
                      <a:r>
                        <a:rPr lang="fa-IR" sz="900" b="0" i="0" u="none" strike="noStrike" dirty="0">
                          <a:solidFill>
                            <a:srgbClr val="000000"/>
                          </a:solidFill>
                          <a:latin typeface="B Homa"/>
                          <a:cs typeface="B Compset" pitchFamily="2" charset="-78"/>
                        </a:rPr>
                        <a:t>ا</a:t>
                      </a:r>
                      <a:r>
                        <a:rPr lang="fa-IR" sz="900" b="1" i="0" u="none" strike="noStrike" kern="1200" dirty="0">
                          <a:solidFill>
                            <a:srgbClr val="C00000"/>
                          </a:solidFill>
                          <a:latin typeface="B Homa"/>
                          <a:ea typeface="+mn-ea"/>
                          <a:cs typeface="B Compset" pitchFamily="2" charset="-78"/>
                        </a:rPr>
                        <a:t>یجاد کاربری های غالب فرهنگی ، تجاری و سیاحتی در محدوده طرح</a:t>
                      </a:r>
                    </a:p>
                  </a:txBody>
                  <a:tcPr marL="2453" marR="2453" marT="245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chemeClr val="bg2">
                        <a:lumMod val="60000"/>
                        <a:lumOff val="40000"/>
                      </a:schemeClr>
                    </a:solidFill>
                  </a:tcPr>
                </a:tc>
                <a:extLst>
                  <a:ext uri="{0D108BD9-81ED-4DB2-BD59-A6C34878D82A}">
                    <a16:rowId xmlns="" xmlns:a16="http://schemas.microsoft.com/office/drawing/2014/main" val="10006"/>
                  </a:ext>
                </a:extLst>
              </a:tr>
              <a:tr h="559388">
                <a:tc vMerge="1">
                  <a:txBody>
                    <a:bodyPr/>
                    <a:lstStyle/>
                    <a:p>
                      <a:endParaRPr lang="en-US"/>
                    </a:p>
                  </a:txBody>
                  <a:tcPr/>
                </a:tc>
                <a:tc>
                  <a:txBody>
                    <a:bodyPr/>
                    <a:lstStyle/>
                    <a:p>
                      <a:pPr algn="ctr" rtl="1" fontAlgn="b"/>
                      <a:r>
                        <a:rPr lang="fa-IR" sz="900" b="0" i="0" u="none" strike="noStrike" dirty="0">
                          <a:solidFill>
                            <a:srgbClr val="000000"/>
                          </a:solidFill>
                          <a:latin typeface="B Homa"/>
                          <a:cs typeface="B Compset" pitchFamily="2" charset="-78"/>
                        </a:rPr>
                        <a:t>حل تضاد مابین حفظ هویت و ایجاد تحول فضایی در بافت و توجه به این نکته که طراحی در بافت قدیم صرفا تقلید محض از بافت موجود نیست ، بلکه استحاله آن در بافتی نو می باشد که به آیندگان نشان میدهد که طراحی در مقطعی دیگر از تاریخ صورت گرفته است.</a:t>
                      </a:r>
                    </a:p>
                  </a:txBody>
                  <a:tcPr marL="2453" marR="2453" marT="245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chemeClr val="bg2">
                        <a:lumMod val="40000"/>
                        <a:lumOff val="60000"/>
                      </a:schemeClr>
                    </a:solidFill>
                  </a:tcPr>
                </a:tc>
                <a:tc>
                  <a:txBody>
                    <a:bodyPr/>
                    <a:lstStyle/>
                    <a:p>
                      <a:pPr algn="ctr" rtl="1" fontAlgn="ctr"/>
                      <a:r>
                        <a:rPr lang="fa-IR" sz="900" b="0" i="0" u="none" strike="noStrike" dirty="0">
                          <a:solidFill>
                            <a:srgbClr val="000000"/>
                          </a:solidFill>
                          <a:latin typeface="B Homa"/>
                          <a:cs typeface="B Compset" pitchFamily="2" charset="-78"/>
                        </a:rPr>
                        <a:t>توجه به عناصر شاخص بافت و لزوم نمایان تر کردن آنها</a:t>
                      </a:r>
                    </a:p>
                  </a:txBody>
                  <a:tcPr marL="2453" marR="2453" marT="245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chemeClr val="bg2">
                        <a:lumMod val="60000"/>
                        <a:lumOff val="40000"/>
                      </a:schemeClr>
                    </a:solidFill>
                  </a:tcPr>
                </a:tc>
                <a:extLst>
                  <a:ext uri="{0D108BD9-81ED-4DB2-BD59-A6C34878D82A}">
                    <a16:rowId xmlns="" xmlns:a16="http://schemas.microsoft.com/office/drawing/2014/main" val="10007"/>
                  </a:ext>
                </a:extLst>
              </a:tr>
              <a:tr h="188618">
                <a:tc vMerge="1">
                  <a:txBody>
                    <a:bodyPr/>
                    <a:lstStyle/>
                    <a:p>
                      <a:endParaRPr lang="en-US"/>
                    </a:p>
                  </a:txBody>
                  <a:tcPr/>
                </a:tc>
                <a:tc>
                  <a:txBody>
                    <a:bodyPr/>
                    <a:lstStyle/>
                    <a:p>
                      <a:pPr algn="ctr" rtl="1" fontAlgn="b"/>
                      <a:r>
                        <a:rPr lang="fa-IR" sz="900" b="0" i="0" u="none" strike="noStrike" dirty="0">
                          <a:solidFill>
                            <a:srgbClr val="000000"/>
                          </a:solidFill>
                          <a:latin typeface="B Homa"/>
                          <a:cs typeface="B Compset" pitchFamily="2" charset="-78"/>
                        </a:rPr>
                        <a:t>حفظ اصول کلی ناپیوستگی و متخلخل بودن بافت و هماهنگی دانه بندی آن با بافت موجود</a:t>
                      </a:r>
                    </a:p>
                  </a:txBody>
                  <a:tcPr marL="2453" marR="2453" marT="245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chemeClr val="bg2">
                        <a:lumMod val="40000"/>
                        <a:lumOff val="60000"/>
                      </a:schemeClr>
                    </a:solidFill>
                  </a:tcPr>
                </a:tc>
                <a:tc>
                  <a:txBody>
                    <a:bodyPr/>
                    <a:lstStyle/>
                    <a:p>
                      <a:pPr algn="ctr" rtl="0" fontAlgn="b"/>
                      <a:r>
                        <a:rPr lang="en-US" sz="900" b="0" i="0" u="none" strike="noStrike" dirty="0">
                          <a:solidFill>
                            <a:srgbClr val="000000"/>
                          </a:solidFill>
                          <a:latin typeface="B Homa"/>
                          <a:cs typeface="B Compset" pitchFamily="2" charset="-78"/>
                        </a:rPr>
                        <a:t> </a:t>
                      </a:r>
                    </a:p>
                  </a:txBody>
                  <a:tcPr marL="2453" marR="2453" marT="245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chemeClr val="bg2">
                        <a:lumMod val="60000"/>
                        <a:lumOff val="40000"/>
                      </a:schemeClr>
                    </a:solidFill>
                  </a:tcPr>
                </a:tc>
                <a:extLst>
                  <a:ext uri="{0D108BD9-81ED-4DB2-BD59-A6C34878D82A}">
                    <a16:rowId xmlns="" xmlns:a16="http://schemas.microsoft.com/office/drawing/2014/main" val="10008"/>
                  </a:ext>
                </a:extLst>
              </a:tr>
              <a:tr h="1973776">
                <a:tc vMerge="1">
                  <a:txBody>
                    <a:bodyPr/>
                    <a:lstStyle/>
                    <a:p>
                      <a:endParaRPr lang="en-US"/>
                    </a:p>
                  </a:txBody>
                  <a:tcPr/>
                </a:tc>
                <a:tc>
                  <a:txBody>
                    <a:bodyPr/>
                    <a:lstStyle/>
                    <a:p>
                      <a:pPr algn="ctr" rtl="1" fontAlgn="ctr"/>
                      <a:r>
                        <a:rPr lang="fa-IR" sz="900" b="0" i="0" u="none" strike="noStrike" dirty="0">
                          <a:solidFill>
                            <a:srgbClr val="000000"/>
                          </a:solidFill>
                          <a:latin typeface="B Homa"/>
                          <a:cs typeface="B Compset" pitchFamily="2" charset="-78"/>
                        </a:rPr>
                        <a:t> اتصال تعریف شده با عناصر مهم کالبدی طرح از طریق گشایش فضایی</a:t>
                      </a:r>
                    </a:p>
                  </a:txBody>
                  <a:tcPr marL="2453" marR="2453" marT="245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lumMod val="40000"/>
                        <a:lumOff val="60000"/>
                      </a:schemeClr>
                    </a:solidFill>
                  </a:tcPr>
                </a:tc>
                <a:tc>
                  <a:txBody>
                    <a:bodyPr/>
                    <a:lstStyle/>
                    <a:p>
                      <a:pPr algn="ctr" rtl="1" fontAlgn="t"/>
                      <a:r>
                        <a:rPr lang="fa-IR" sz="900" b="0" i="0" u="none" strike="noStrike" dirty="0">
                          <a:solidFill>
                            <a:srgbClr val="000000"/>
                          </a:solidFill>
                          <a:latin typeface="B Homa"/>
                          <a:cs typeface="B Compset" pitchFamily="2" charset="-78"/>
                        </a:rPr>
                        <a:t>ارتباط با شاه چراغ از طریق ایجاد گشایش فضایی در دهانه مرکزی بازار شاه چراغ به عنوان نقطه ای برای تقرب فضایی با حیاط مرکزی و بقعه مطهر</a:t>
                      </a:r>
                      <a:br>
                        <a:rPr lang="fa-IR" sz="900" b="0" i="0" u="none" strike="noStrike" dirty="0">
                          <a:solidFill>
                            <a:srgbClr val="000000"/>
                          </a:solidFill>
                          <a:latin typeface="B Homa"/>
                          <a:cs typeface="B Compset" pitchFamily="2" charset="-78"/>
                        </a:rPr>
                      </a:br>
                      <a:r>
                        <a:rPr lang="fa-IR" sz="900" b="0" i="0" u="none" strike="noStrike" dirty="0">
                          <a:solidFill>
                            <a:srgbClr val="000000"/>
                          </a:solidFill>
                          <a:latin typeface="B Homa"/>
                          <a:cs typeface="B Compset" pitchFamily="2" charset="-78"/>
                        </a:rPr>
                        <a:t>ایجاد مرکز تجمع فعالیت های جمعی و مراسم مذهبی در حد فاصل مسجد مقیمیه ، مسجد طاهری ، منصوریه و ارتباط قوی این میدان مرکزی با مسجد عتیق و پیوند فضایی کالبدی مسجد عتیق و مجموعی از این طریق</a:t>
                      </a:r>
                      <a:br>
                        <a:rPr lang="fa-IR" sz="900" b="0" i="0" u="none" strike="noStrike" dirty="0">
                          <a:solidFill>
                            <a:srgbClr val="000000"/>
                          </a:solidFill>
                          <a:latin typeface="B Homa"/>
                          <a:cs typeface="B Compset" pitchFamily="2" charset="-78"/>
                        </a:rPr>
                      </a:br>
                      <a:r>
                        <a:rPr lang="fa-IR" sz="900" b="0" i="0" u="none" strike="noStrike" dirty="0">
                          <a:solidFill>
                            <a:srgbClr val="000000"/>
                          </a:solidFill>
                          <a:latin typeface="B Homa"/>
                          <a:cs typeface="B Compset" pitchFamily="2" charset="-78"/>
                        </a:rPr>
                        <a:t>ایجاد گشایش فضایی در حد فاصل مجموعه طرح با میدان آستانه و اتصالاین دو فضای عملکردی با یکدیگر</a:t>
                      </a:r>
                      <a:br>
                        <a:rPr lang="fa-IR" sz="900" b="0" i="0" u="none" strike="noStrike" dirty="0">
                          <a:solidFill>
                            <a:srgbClr val="000000"/>
                          </a:solidFill>
                          <a:latin typeface="B Homa"/>
                          <a:cs typeface="B Compset" pitchFamily="2" charset="-78"/>
                        </a:rPr>
                      </a:br>
                      <a:r>
                        <a:rPr lang="fa-IR" sz="900" b="0" i="0" u="none" strike="noStrike" dirty="0">
                          <a:solidFill>
                            <a:srgbClr val="000000"/>
                          </a:solidFill>
                          <a:latin typeface="B Homa"/>
                          <a:cs typeface="B Compset" pitchFamily="2" charset="-78"/>
                        </a:rPr>
                        <a:t>ایجاد پیوند منطقی بین بافت قدیم و جدید از طریق گشایش فضایی و احداث فضای سبز و ارتباط متقابل فی مابین</a:t>
                      </a:r>
                      <a:br>
                        <a:rPr lang="fa-IR" sz="900" b="0" i="0" u="none" strike="noStrike" dirty="0">
                          <a:solidFill>
                            <a:srgbClr val="000000"/>
                          </a:solidFill>
                          <a:latin typeface="B Homa"/>
                          <a:cs typeface="B Compset" pitchFamily="2" charset="-78"/>
                        </a:rPr>
                      </a:br>
                      <a:r>
                        <a:rPr lang="fa-IR" sz="900" b="0" i="0" u="none" strike="noStrike" dirty="0">
                          <a:solidFill>
                            <a:srgbClr val="000000"/>
                          </a:solidFill>
                          <a:latin typeface="B Homa"/>
                          <a:cs typeface="B Compset" pitchFamily="2" charset="-78"/>
                        </a:rPr>
                        <a:t>ایجاد گشایش فضایی در اتصال مجموعه طرح با خیابان احمدی </a:t>
                      </a:r>
                    </a:p>
                  </a:txBody>
                  <a:tcPr marL="2453" marR="2453" marT="245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lumMod val="60000"/>
                        <a:lumOff val="40000"/>
                      </a:schemeClr>
                    </a:solidFill>
                  </a:tcPr>
                </a:tc>
                <a:extLst>
                  <a:ext uri="{0D108BD9-81ED-4DB2-BD59-A6C34878D82A}">
                    <a16:rowId xmlns="" xmlns:a16="http://schemas.microsoft.com/office/drawing/2014/main" val="10009"/>
                  </a:ext>
                </a:extLst>
              </a:tr>
              <a:tr h="374003">
                <a:tc vMerge="1">
                  <a:txBody>
                    <a:bodyPr/>
                    <a:lstStyle/>
                    <a:p>
                      <a:endParaRPr lang="en-US"/>
                    </a:p>
                  </a:txBody>
                  <a:tcPr/>
                </a:tc>
                <a:tc>
                  <a:txBody>
                    <a:bodyPr/>
                    <a:lstStyle/>
                    <a:p>
                      <a:pPr algn="ctr" rtl="1" fontAlgn="b"/>
                      <a:r>
                        <a:rPr lang="fa-IR" sz="900" b="0" i="0" u="none" strike="noStrike" dirty="0">
                          <a:solidFill>
                            <a:srgbClr val="000000"/>
                          </a:solidFill>
                          <a:latin typeface="B Homa"/>
                          <a:cs typeface="B Compset" pitchFamily="2" charset="-78"/>
                        </a:rPr>
                        <a:t/>
                      </a:r>
                      <a:br>
                        <a:rPr lang="fa-IR" sz="900" b="0" i="0" u="none" strike="noStrike" dirty="0">
                          <a:solidFill>
                            <a:srgbClr val="000000"/>
                          </a:solidFill>
                          <a:latin typeface="B Homa"/>
                          <a:cs typeface="B Compset" pitchFamily="2" charset="-78"/>
                        </a:rPr>
                      </a:br>
                      <a:r>
                        <a:rPr lang="fa-IR" sz="900" b="0" i="0" u="none" strike="noStrike" dirty="0">
                          <a:solidFill>
                            <a:srgbClr val="000000"/>
                          </a:solidFill>
                          <a:latin typeface="B Homa"/>
                          <a:cs typeface="B Compset" pitchFamily="2" charset="-78"/>
                        </a:rPr>
                        <a:t>ایجاد فضاهای شهری غنی و جذاب در سطوح فراشهری، ملی و فرا ملی</a:t>
                      </a:r>
                    </a:p>
                  </a:txBody>
                  <a:tcPr marL="2453" marR="2453" marT="245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lumMod val="40000"/>
                        <a:lumOff val="60000"/>
                      </a:schemeClr>
                    </a:solidFill>
                  </a:tcPr>
                </a:tc>
                <a:tc>
                  <a:txBody>
                    <a:bodyPr/>
                    <a:lstStyle/>
                    <a:p>
                      <a:pPr algn="ctr" rtl="1" fontAlgn="b"/>
                      <a:r>
                        <a:rPr lang="fa-IR" sz="900" b="0" i="0" u="none" strike="noStrike" dirty="0">
                          <a:solidFill>
                            <a:srgbClr val="000000"/>
                          </a:solidFill>
                          <a:latin typeface="B Homa"/>
                          <a:cs typeface="B Compset" pitchFamily="2" charset="-78"/>
                        </a:rPr>
                        <a:t>بهره گیری از عنصر آب در طراحی مجموعه</a:t>
                      </a:r>
                      <a:br>
                        <a:rPr lang="fa-IR" sz="900" b="0" i="0" u="none" strike="noStrike" dirty="0">
                          <a:solidFill>
                            <a:srgbClr val="000000"/>
                          </a:solidFill>
                          <a:latin typeface="B Homa"/>
                          <a:cs typeface="B Compset" pitchFamily="2" charset="-78"/>
                        </a:rPr>
                      </a:br>
                      <a:r>
                        <a:rPr lang="fa-IR" sz="900" b="0" i="0" u="none" strike="noStrike" dirty="0">
                          <a:solidFill>
                            <a:srgbClr val="000000"/>
                          </a:solidFill>
                          <a:latin typeface="B Homa"/>
                          <a:cs typeface="B Compset" pitchFamily="2" charset="-78"/>
                        </a:rPr>
                        <a:t>بهره گیری از عناصر و فضاهای سبز در طراحی مجموعه</a:t>
                      </a:r>
                    </a:p>
                  </a:txBody>
                  <a:tcPr marL="2453" marR="2453" marT="245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lumMod val="60000"/>
                        <a:lumOff val="40000"/>
                      </a:schemeClr>
                    </a:solidFill>
                  </a:tcPr>
                </a:tc>
                <a:extLst>
                  <a:ext uri="{0D108BD9-81ED-4DB2-BD59-A6C34878D82A}">
                    <a16:rowId xmlns="" xmlns:a16="http://schemas.microsoft.com/office/drawing/2014/main" val="10010"/>
                  </a:ext>
                </a:extLst>
              </a:tr>
            </a:tbl>
          </a:graphicData>
        </a:graphic>
      </p:graphicFrame>
    </p:spTree>
    <p:extLst>
      <p:ext uri="{BB962C8B-B14F-4D97-AF65-F5344CB8AC3E}">
        <p14:creationId xmlns:p14="http://schemas.microsoft.com/office/powerpoint/2010/main" val="939907880"/>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66"/>
          <p:cNvGrpSpPr/>
          <p:nvPr/>
        </p:nvGrpSpPr>
        <p:grpSpPr>
          <a:xfrm>
            <a:off x="0" y="263769"/>
            <a:ext cx="9144000" cy="6327790"/>
            <a:chOff x="0" y="0"/>
            <a:chExt cx="9144000" cy="6855106"/>
          </a:xfrm>
        </p:grpSpPr>
        <p:pic>
          <p:nvPicPr>
            <p:cNvPr id="3" name="Picture 2" descr="E:\baft farsoode\ax\pic\bird%20view.jpg"/>
            <p:cNvPicPr>
              <a:picLocks noChangeAspect="1" noChangeArrowheads="1"/>
            </p:cNvPicPr>
            <p:nvPr/>
          </p:nvPicPr>
          <p:blipFill>
            <a:blip r:embed="rId2">
              <a:clrChange>
                <a:clrFrom>
                  <a:srgbClr val="000000"/>
                </a:clrFrom>
                <a:clrTo>
                  <a:srgbClr val="000000">
                    <a:alpha val="0"/>
                  </a:srgbClr>
                </a:clrTo>
              </a:clrChange>
              <a:duotone>
                <a:schemeClr val="accent6">
                  <a:shade val="45000"/>
                  <a:satMod val="135000"/>
                </a:schemeClr>
                <a:prstClr val="white"/>
              </a:duotone>
              <a:lum bright="20000" contrast="-75000"/>
            </a:blip>
            <a:srcRect/>
            <a:stretch>
              <a:fillRect/>
            </a:stretch>
          </p:blipFill>
          <p:spPr bwMode="auto">
            <a:xfrm>
              <a:off x="0" y="2694698"/>
              <a:ext cx="9144000" cy="4160408"/>
            </a:xfrm>
            <a:prstGeom prst="rect">
              <a:avLst/>
            </a:prstGeom>
            <a:ln>
              <a:noFill/>
            </a:ln>
            <a:effectLst>
              <a:outerShdw blurRad="50800" dist="50800" dir="2700000" algn="tl" rotWithShape="0">
                <a:schemeClr val="tx1">
                  <a:alpha val="40000"/>
                </a:schemeClr>
              </a:outerShdw>
            </a:effectLst>
          </p:spPr>
        </p:pic>
        <p:grpSp>
          <p:nvGrpSpPr>
            <p:cNvPr id="4" name="Group 259"/>
            <p:cNvGrpSpPr/>
            <p:nvPr/>
          </p:nvGrpSpPr>
          <p:grpSpPr>
            <a:xfrm flipV="1">
              <a:off x="271048" y="857232"/>
              <a:ext cx="5944026" cy="4143404"/>
              <a:chOff x="-236" y="1676402"/>
              <a:chExt cx="5944026" cy="5181601"/>
            </a:xfrm>
          </p:grpSpPr>
          <p:sp>
            <p:nvSpPr>
              <p:cNvPr id="250" name="Rectangle 25"/>
              <p:cNvSpPr>
                <a:spLocks noChangeArrowheads="1"/>
              </p:cNvSpPr>
              <p:nvPr/>
            </p:nvSpPr>
            <p:spPr bwMode="auto">
              <a:xfrm>
                <a:off x="329988" y="4038602"/>
                <a:ext cx="165112" cy="2667001"/>
              </a:xfrm>
              <a:prstGeom prst="rect">
                <a:avLst/>
              </a:prstGeom>
              <a:gradFill rotWithShape="1">
                <a:gsLst>
                  <a:gs pos="0">
                    <a:schemeClr val="bg1">
                      <a:lumMod val="65000"/>
                    </a:schemeClr>
                  </a:gs>
                  <a:gs pos="100000">
                    <a:srgbClr val="FFFFCC"/>
                  </a:gs>
                </a:gsLst>
                <a:lin ang="5400000" scaled="1"/>
              </a:gradFill>
              <a:ln w="9525">
                <a:noFill/>
                <a:miter lim="800000"/>
                <a:headEnd/>
                <a:tailEnd/>
              </a:ln>
              <a:effectLst/>
            </p:spPr>
            <p:txBody>
              <a:bodyPr wrap="none" anchor="ctr"/>
              <a:lstStyle/>
              <a:p>
                <a:pPr>
                  <a:defRPr/>
                </a:pPr>
                <a:endParaRPr lang="fa-IR" sz="1662" kern="0">
                  <a:solidFill>
                    <a:sysClr val="windowText" lastClr="000000"/>
                  </a:solidFill>
                </a:endParaRPr>
              </a:p>
            </p:txBody>
          </p:sp>
          <p:sp>
            <p:nvSpPr>
              <p:cNvPr id="251" name="Rectangle 26"/>
              <p:cNvSpPr>
                <a:spLocks noChangeArrowheads="1"/>
              </p:cNvSpPr>
              <p:nvPr/>
            </p:nvSpPr>
            <p:spPr bwMode="auto">
              <a:xfrm>
                <a:off x="164876" y="6400803"/>
                <a:ext cx="3219681" cy="152400"/>
              </a:xfrm>
              <a:prstGeom prst="rect">
                <a:avLst/>
              </a:prstGeom>
              <a:gradFill rotWithShape="1">
                <a:gsLst>
                  <a:gs pos="0">
                    <a:srgbClr val="FFFFCC"/>
                  </a:gs>
                  <a:gs pos="100000">
                    <a:srgbClr val="FFFFCC">
                      <a:gamma/>
                      <a:shade val="46275"/>
                      <a:invGamma/>
                    </a:srgbClr>
                  </a:gs>
                </a:gsLst>
                <a:lin ang="0" scaled="1"/>
              </a:gradFill>
              <a:ln w="9525">
                <a:noFill/>
                <a:miter lim="800000"/>
                <a:headEnd/>
                <a:tailEnd/>
              </a:ln>
              <a:effectLst/>
            </p:spPr>
            <p:txBody>
              <a:bodyPr wrap="none" anchor="ctr"/>
              <a:lstStyle/>
              <a:p>
                <a:pPr>
                  <a:defRPr/>
                </a:pPr>
                <a:endParaRPr lang="fa-IR" sz="1662" kern="0">
                  <a:solidFill>
                    <a:sysClr val="windowText" lastClr="000000"/>
                  </a:solidFill>
                </a:endParaRPr>
              </a:p>
            </p:txBody>
          </p:sp>
          <p:sp>
            <p:nvSpPr>
              <p:cNvPr id="252" name="Rectangle 27"/>
              <p:cNvSpPr>
                <a:spLocks noChangeArrowheads="1"/>
              </p:cNvSpPr>
              <p:nvPr/>
            </p:nvSpPr>
            <p:spPr bwMode="auto">
              <a:xfrm>
                <a:off x="495100" y="5791203"/>
                <a:ext cx="82556" cy="609600"/>
              </a:xfrm>
              <a:prstGeom prst="rect">
                <a:avLst/>
              </a:prstGeom>
              <a:solidFill>
                <a:srgbClr val="CC9900"/>
              </a:solidFill>
              <a:ln w="9525">
                <a:noFill/>
                <a:miter lim="800000"/>
                <a:headEnd/>
                <a:tailEnd/>
              </a:ln>
              <a:effectLst/>
            </p:spPr>
            <p:txBody>
              <a:bodyPr wrap="none" anchor="ctr"/>
              <a:lstStyle/>
              <a:p>
                <a:pPr>
                  <a:defRPr/>
                </a:pPr>
                <a:endParaRPr lang="fa-IR" sz="1662" kern="0">
                  <a:solidFill>
                    <a:sysClr val="windowText" lastClr="000000"/>
                  </a:solidFill>
                </a:endParaRPr>
              </a:p>
            </p:txBody>
          </p:sp>
          <p:sp>
            <p:nvSpPr>
              <p:cNvPr id="253" name="Rectangle 28"/>
              <p:cNvSpPr>
                <a:spLocks noChangeArrowheads="1"/>
              </p:cNvSpPr>
              <p:nvPr/>
            </p:nvSpPr>
            <p:spPr bwMode="auto">
              <a:xfrm rot="5400000">
                <a:off x="828501" y="6073757"/>
                <a:ext cx="76200" cy="577891"/>
              </a:xfrm>
              <a:prstGeom prst="rect">
                <a:avLst/>
              </a:prstGeom>
              <a:solidFill>
                <a:srgbClr val="CC9900"/>
              </a:solidFill>
              <a:ln w="9525">
                <a:noFill/>
                <a:miter lim="800000"/>
                <a:headEnd/>
                <a:tailEnd/>
              </a:ln>
              <a:effectLst/>
            </p:spPr>
            <p:txBody>
              <a:bodyPr wrap="none" anchor="ctr"/>
              <a:lstStyle/>
              <a:p>
                <a:pPr>
                  <a:defRPr/>
                </a:pPr>
                <a:endParaRPr lang="fa-IR" sz="1662" kern="0">
                  <a:solidFill>
                    <a:sysClr val="windowText" lastClr="000000"/>
                  </a:solidFill>
                </a:endParaRPr>
              </a:p>
            </p:txBody>
          </p:sp>
          <p:sp>
            <p:nvSpPr>
              <p:cNvPr id="254" name="Line 29"/>
              <p:cNvSpPr>
                <a:spLocks noChangeShapeType="1"/>
              </p:cNvSpPr>
              <p:nvPr/>
            </p:nvSpPr>
            <p:spPr bwMode="auto">
              <a:xfrm>
                <a:off x="3384557" y="6477003"/>
                <a:ext cx="1568562" cy="0"/>
              </a:xfrm>
              <a:prstGeom prst="line">
                <a:avLst/>
              </a:prstGeom>
              <a:ln w="12700">
                <a:prstDash val="sysDot"/>
                <a:headEnd/>
                <a:tailEnd/>
              </a:ln>
            </p:spPr>
            <p:style>
              <a:lnRef idx="1">
                <a:schemeClr val="dk1"/>
              </a:lnRef>
              <a:fillRef idx="0">
                <a:schemeClr val="dk1"/>
              </a:fillRef>
              <a:effectRef idx="0">
                <a:schemeClr val="dk1"/>
              </a:effectRef>
              <a:fontRef idx="minor">
                <a:schemeClr val="tx1"/>
              </a:fontRef>
            </p:style>
            <p:txBody>
              <a:bodyPr/>
              <a:lstStyle/>
              <a:p>
                <a:pPr>
                  <a:defRPr/>
                </a:pPr>
                <a:endParaRPr lang="fa-IR" sz="1662" kern="0">
                  <a:solidFill>
                    <a:sysClr val="windowText" lastClr="000000"/>
                  </a:solidFill>
                </a:endParaRPr>
              </a:p>
            </p:txBody>
          </p:sp>
          <p:sp>
            <p:nvSpPr>
              <p:cNvPr id="255" name="Line 30"/>
              <p:cNvSpPr>
                <a:spLocks noChangeShapeType="1"/>
              </p:cNvSpPr>
              <p:nvPr/>
            </p:nvSpPr>
            <p:spPr bwMode="auto">
              <a:xfrm>
                <a:off x="3384557" y="6553203"/>
                <a:ext cx="2559233" cy="0"/>
              </a:xfrm>
              <a:prstGeom prst="line">
                <a:avLst/>
              </a:prstGeom>
              <a:ln w="19050">
                <a:prstDash val="sysDot"/>
                <a:headEnd/>
                <a:tailEnd/>
              </a:ln>
            </p:spPr>
            <p:style>
              <a:lnRef idx="1">
                <a:schemeClr val="accent1"/>
              </a:lnRef>
              <a:fillRef idx="0">
                <a:schemeClr val="accent1"/>
              </a:fillRef>
              <a:effectRef idx="0">
                <a:schemeClr val="accent1"/>
              </a:effectRef>
              <a:fontRef idx="minor">
                <a:schemeClr val="tx1"/>
              </a:fontRef>
            </p:style>
            <p:txBody>
              <a:bodyPr/>
              <a:lstStyle/>
              <a:p>
                <a:pPr>
                  <a:defRPr/>
                </a:pPr>
                <a:endParaRPr lang="fa-IR" sz="1662" kern="0">
                  <a:solidFill>
                    <a:sysClr val="windowText" lastClr="000000"/>
                  </a:solidFill>
                </a:endParaRPr>
              </a:p>
            </p:txBody>
          </p:sp>
          <p:sp>
            <p:nvSpPr>
              <p:cNvPr id="256" name="Line 32"/>
              <p:cNvSpPr>
                <a:spLocks noChangeShapeType="1"/>
              </p:cNvSpPr>
              <p:nvPr/>
            </p:nvSpPr>
            <p:spPr bwMode="auto">
              <a:xfrm flipH="1">
                <a:off x="-236" y="6477003"/>
                <a:ext cx="3384793" cy="0"/>
              </a:xfrm>
              <a:prstGeom prst="line">
                <a:avLst/>
              </a:prstGeom>
              <a:noFill/>
              <a:ln w="22225">
                <a:solidFill>
                  <a:srgbClr val="9383B3"/>
                </a:solidFill>
                <a:prstDash val="sysDot"/>
                <a:round/>
                <a:headEnd/>
                <a:tailEnd/>
              </a:ln>
              <a:effectLst/>
            </p:spPr>
            <p:txBody>
              <a:bodyPr/>
              <a:lstStyle/>
              <a:p>
                <a:pPr>
                  <a:defRPr/>
                </a:pPr>
                <a:endParaRPr lang="fa-IR" sz="1662" kern="0">
                  <a:solidFill>
                    <a:sysClr val="windowText" lastClr="000000"/>
                  </a:solidFill>
                </a:endParaRPr>
              </a:p>
            </p:txBody>
          </p:sp>
          <p:sp>
            <p:nvSpPr>
              <p:cNvPr id="257" name="Line 33"/>
              <p:cNvSpPr>
                <a:spLocks noChangeShapeType="1"/>
              </p:cNvSpPr>
              <p:nvPr/>
            </p:nvSpPr>
            <p:spPr bwMode="auto">
              <a:xfrm flipV="1">
                <a:off x="412544" y="4038602"/>
                <a:ext cx="0" cy="2819401"/>
              </a:xfrm>
              <a:prstGeom prst="line">
                <a:avLst/>
              </a:prstGeom>
              <a:noFill/>
              <a:ln w="22225">
                <a:solidFill>
                  <a:srgbClr val="9383B3"/>
                </a:solidFill>
                <a:prstDash val="sysDot"/>
                <a:round/>
                <a:headEnd/>
                <a:tailEnd/>
              </a:ln>
              <a:effectLst/>
            </p:spPr>
            <p:txBody>
              <a:bodyPr/>
              <a:lstStyle/>
              <a:p>
                <a:pPr>
                  <a:defRPr/>
                </a:pPr>
                <a:endParaRPr lang="fa-IR" sz="1662" kern="0">
                  <a:solidFill>
                    <a:sysClr val="windowText" lastClr="000000"/>
                  </a:solidFill>
                </a:endParaRPr>
              </a:p>
            </p:txBody>
          </p:sp>
          <p:sp>
            <p:nvSpPr>
              <p:cNvPr id="258" name="Line 34"/>
              <p:cNvSpPr>
                <a:spLocks noChangeShapeType="1"/>
              </p:cNvSpPr>
              <p:nvPr/>
            </p:nvSpPr>
            <p:spPr bwMode="auto">
              <a:xfrm flipV="1">
                <a:off x="412544" y="2362202"/>
                <a:ext cx="0" cy="1676400"/>
              </a:xfrm>
              <a:prstGeom prst="line">
                <a:avLst/>
              </a:prstGeom>
              <a:ln w="12700">
                <a:prstDash val="sysDot"/>
                <a:headEnd/>
                <a:tailEnd/>
              </a:ln>
            </p:spPr>
            <p:style>
              <a:lnRef idx="1">
                <a:schemeClr val="dk1"/>
              </a:lnRef>
              <a:fillRef idx="0">
                <a:schemeClr val="dk1"/>
              </a:fillRef>
              <a:effectRef idx="0">
                <a:schemeClr val="dk1"/>
              </a:effectRef>
              <a:fontRef idx="minor">
                <a:schemeClr val="tx1"/>
              </a:fontRef>
            </p:style>
            <p:txBody>
              <a:bodyPr/>
              <a:lstStyle/>
              <a:p>
                <a:pPr>
                  <a:defRPr/>
                </a:pPr>
                <a:endParaRPr lang="fa-IR" sz="1662" kern="0">
                  <a:solidFill>
                    <a:sysClr val="windowText" lastClr="000000"/>
                  </a:solidFill>
                </a:endParaRPr>
              </a:p>
            </p:txBody>
          </p:sp>
          <p:sp>
            <p:nvSpPr>
              <p:cNvPr id="259" name="Line 35"/>
              <p:cNvSpPr>
                <a:spLocks noChangeShapeType="1"/>
              </p:cNvSpPr>
              <p:nvPr/>
            </p:nvSpPr>
            <p:spPr bwMode="auto">
              <a:xfrm flipV="1">
                <a:off x="329988" y="1676402"/>
                <a:ext cx="0" cy="2362200"/>
              </a:xfrm>
              <a:prstGeom prst="line">
                <a:avLst/>
              </a:prstGeom>
              <a:ln w="19050">
                <a:prstDash val="sysDot"/>
                <a:headEnd/>
                <a:tailEnd/>
              </a:ln>
            </p:spPr>
            <p:style>
              <a:lnRef idx="1">
                <a:schemeClr val="accent1"/>
              </a:lnRef>
              <a:fillRef idx="0">
                <a:schemeClr val="accent1"/>
              </a:fillRef>
              <a:effectRef idx="0">
                <a:schemeClr val="accent1"/>
              </a:effectRef>
              <a:fontRef idx="minor">
                <a:schemeClr val="tx1"/>
              </a:fontRef>
            </p:style>
            <p:txBody>
              <a:bodyPr/>
              <a:lstStyle/>
              <a:p>
                <a:pPr>
                  <a:defRPr/>
                </a:pPr>
                <a:endParaRPr lang="fa-IR" sz="1662" kern="0">
                  <a:solidFill>
                    <a:sysClr val="windowText" lastClr="000000"/>
                  </a:solidFill>
                </a:endParaRPr>
              </a:p>
            </p:txBody>
          </p:sp>
        </p:grpSp>
        <p:grpSp>
          <p:nvGrpSpPr>
            <p:cNvPr id="5" name="Group 15"/>
            <p:cNvGrpSpPr/>
            <p:nvPr/>
          </p:nvGrpSpPr>
          <p:grpSpPr>
            <a:xfrm>
              <a:off x="67432" y="538679"/>
              <a:ext cx="5218950" cy="3318948"/>
              <a:chOff x="73051" y="538679"/>
              <a:chExt cx="5653862" cy="3318948"/>
            </a:xfrm>
          </p:grpSpPr>
          <p:sp>
            <p:nvSpPr>
              <p:cNvPr id="7" name="Rectangle 6"/>
              <p:cNvSpPr/>
              <p:nvPr/>
            </p:nvSpPr>
            <p:spPr>
              <a:xfrm>
                <a:off x="1824455" y="538679"/>
                <a:ext cx="3902458" cy="407750"/>
              </a:xfrm>
              <a:prstGeom prst="rect">
                <a:avLst/>
              </a:prstGeom>
            </p:spPr>
            <p:txBody>
              <a:bodyPr wrap="none">
                <a:spAutoFit/>
              </a:bodyPr>
              <a:lstStyle/>
              <a:p>
                <a:pPr>
                  <a:defRPr/>
                </a:pPr>
                <a:r>
                  <a:rPr lang="en-US" sz="1846" b="1" kern="0" dirty="0">
                    <a:ln w="10541" cmpd="sng">
                      <a:solidFill>
                        <a:srgbClr val="EAEAEA">
                          <a:shade val="88000"/>
                          <a:satMod val="110000"/>
                        </a:srgbClr>
                      </a:solidFill>
                      <a:prstDash val="solid"/>
                    </a:ln>
                    <a:gradFill>
                      <a:gsLst>
                        <a:gs pos="0">
                          <a:srgbClr val="EAEAEA">
                            <a:tint val="40000"/>
                            <a:satMod val="250000"/>
                          </a:srgbClr>
                        </a:gs>
                        <a:gs pos="9000">
                          <a:srgbClr val="EAEAEA">
                            <a:tint val="52000"/>
                            <a:satMod val="300000"/>
                          </a:srgbClr>
                        </a:gs>
                        <a:gs pos="50000">
                          <a:srgbClr val="EAEAEA">
                            <a:shade val="20000"/>
                            <a:satMod val="300000"/>
                          </a:srgbClr>
                        </a:gs>
                        <a:gs pos="79000">
                          <a:srgbClr val="EAEAEA">
                            <a:tint val="52000"/>
                            <a:satMod val="300000"/>
                          </a:srgbClr>
                        </a:gs>
                        <a:gs pos="100000">
                          <a:srgbClr val="EAEAEA">
                            <a:tint val="40000"/>
                            <a:satMod val="250000"/>
                          </a:srgbClr>
                        </a:gs>
                      </a:gsLst>
                      <a:lin ang="5400000"/>
                    </a:gradFill>
                    <a:latin typeface="BankGothic Lt BT" pitchFamily="34" charset="0"/>
                  </a:rPr>
                  <a:t>(</a:t>
                </a:r>
                <a:r>
                  <a:rPr lang="en-US" sz="1846" b="1" kern="0" dirty="0" err="1">
                    <a:ln w="10541" cmpd="sng">
                      <a:solidFill>
                        <a:srgbClr val="EAEAEA">
                          <a:shade val="88000"/>
                          <a:satMod val="110000"/>
                        </a:srgbClr>
                      </a:solidFill>
                      <a:prstDash val="solid"/>
                    </a:ln>
                    <a:gradFill>
                      <a:gsLst>
                        <a:gs pos="0">
                          <a:srgbClr val="EAEAEA">
                            <a:tint val="40000"/>
                            <a:satMod val="250000"/>
                          </a:srgbClr>
                        </a:gs>
                        <a:gs pos="9000">
                          <a:srgbClr val="EAEAEA">
                            <a:tint val="52000"/>
                            <a:satMod val="300000"/>
                          </a:srgbClr>
                        </a:gs>
                        <a:gs pos="50000">
                          <a:srgbClr val="EAEAEA">
                            <a:shade val="20000"/>
                            <a:satMod val="300000"/>
                          </a:srgbClr>
                        </a:gs>
                        <a:gs pos="79000">
                          <a:srgbClr val="EAEAEA">
                            <a:tint val="52000"/>
                            <a:satMod val="300000"/>
                          </a:srgbClr>
                        </a:gs>
                        <a:gs pos="100000">
                          <a:srgbClr val="EAEAEA">
                            <a:tint val="40000"/>
                            <a:satMod val="250000"/>
                          </a:srgbClr>
                        </a:gs>
                      </a:gsLst>
                      <a:lin ang="5400000"/>
                    </a:gradFill>
                    <a:latin typeface="BankGothic Lt BT" pitchFamily="34" charset="0"/>
                  </a:rPr>
                  <a:t>beinolharamein</a:t>
                </a:r>
                <a:r>
                  <a:rPr lang="en-US" sz="1846" b="1" kern="0" dirty="0">
                    <a:ln w="10541" cmpd="sng">
                      <a:solidFill>
                        <a:srgbClr val="EAEAEA">
                          <a:shade val="88000"/>
                          <a:satMod val="110000"/>
                        </a:srgbClr>
                      </a:solidFill>
                      <a:prstDash val="solid"/>
                    </a:ln>
                    <a:gradFill>
                      <a:gsLst>
                        <a:gs pos="0">
                          <a:srgbClr val="EAEAEA">
                            <a:tint val="40000"/>
                            <a:satMod val="250000"/>
                          </a:srgbClr>
                        </a:gs>
                        <a:gs pos="9000">
                          <a:srgbClr val="EAEAEA">
                            <a:tint val="52000"/>
                            <a:satMod val="300000"/>
                          </a:srgbClr>
                        </a:gs>
                        <a:gs pos="50000">
                          <a:srgbClr val="EAEAEA">
                            <a:shade val="20000"/>
                            <a:satMod val="300000"/>
                          </a:srgbClr>
                        </a:gs>
                        <a:gs pos="79000">
                          <a:srgbClr val="EAEAEA">
                            <a:tint val="52000"/>
                            <a:satMod val="300000"/>
                          </a:srgbClr>
                        </a:gs>
                        <a:gs pos="100000">
                          <a:srgbClr val="EAEAEA">
                            <a:tint val="40000"/>
                            <a:satMod val="250000"/>
                          </a:srgbClr>
                        </a:gs>
                      </a:gsLst>
                      <a:lin ang="5400000"/>
                    </a:gradFill>
                    <a:latin typeface="BankGothic Lt BT" pitchFamily="34" charset="0"/>
                  </a:rPr>
                  <a:t> of shiraz)</a:t>
                </a:r>
                <a:endParaRPr lang="fa-IR" sz="1846" b="1" kern="0" dirty="0">
                  <a:ln w="10541" cmpd="sng">
                    <a:solidFill>
                      <a:srgbClr val="EAEAEA">
                        <a:shade val="88000"/>
                        <a:satMod val="110000"/>
                      </a:srgbClr>
                    </a:solidFill>
                    <a:prstDash val="solid"/>
                  </a:ln>
                  <a:gradFill>
                    <a:gsLst>
                      <a:gs pos="0">
                        <a:srgbClr val="EAEAEA">
                          <a:tint val="40000"/>
                          <a:satMod val="250000"/>
                        </a:srgbClr>
                      </a:gs>
                      <a:gs pos="9000">
                        <a:srgbClr val="EAEAEA">
                          <a:tint val="52000"/>
                          <a:satMod val="300000"/>
                        </a:srgbClr>
                      </a:gs>
                      <a:gs pos="50000">
                        <a:srgbClr val="EAEAEA">
                          <a:shade val="20000"/>
                          <a:satMod val="300000"/>
                        </a:srgbClr>
                      </a:gs>
                      <a:gs pos="79000">
                        <a:srgbClr val="EAEAEA">
                          <a:tint val="52000"/>
                          <a:satMod val="300000"/>
                        </a:srgbClr>
                      </a:gs>
                      <a:gs pos="100000">
                        <a:srgbClr val="EAEAEA">
                          <a:tint val="40000"/>
                          <a:satMod val="250000"/>
                        </a:srgbClr>
                      </a:gs>
                    </a:gsLst>
                    <a:lin ang="5400000"/>
                  </a:gradFill>
                  <a:latin typeface="BankGothic Lt BT" pitchFamily="34" charset="0"/>
                </a:endParaRPr>
              </a:p>
            </p:txBody>
          </p:sp>
          <p:sp>
            <p:nvSpPr>
              <p:cNvPr id="8" name="Rectangle 7"/>
              <p:cNvSpPr/>
              <p:nvPr/>
            </p:nvSpPr>
            <p:spPr>
              <a:xfrm rot="16200000">
                <a:off x="-1131431" y="2276027"/>
                <a:ext cx="2786082" cy="377118"/>
              </a:xfrm>
              <a:prstGeom prst="rect">
                <a:avLst/>
              </a:prstGeom>
            </p:spPr>
            <p:txBody>
              <a:bodyPr wrap="square">
                <a:spAutoFit/>
                <a:scene3d>
                  <a:camera prst="orthographicFront"/>
                  <a:lightRig rig="glow" dir="tl">
                    <a:rot lat="0" lon="0" rev="5400000"/>
                  </a:lightRig>
                </a:scene3d>
                <a:sp3d contourW="12700">
                  <a:bevelT w="25400" h="25400"/>
                  <a:contourClr>
                    <a:schemeClr val="accent6">
                      <a:shade val="73000"/>
                    </a:schemeClr>
                  </a:contourClr>
                </a:sp3d>
              </a:bodyPr>
              <a:lstStyle/>
              <a:p>
                <a:pPr algn="ctr"/>
                <a:r>
                  <a:rPr lang="fa-IR" sz="1662" b="1" dirty="0">
                    <a:ln w="11430"/>
                    <a:gradFill>
                      <a:gsLst>
                        <a:gs pos="0">
                          <a:srgbClr val="555555">
                            <a:tint val="90000"/>
                            <a:satMod val="120000"/>
                          </a:srgbClr>
                        </a:gs>
                        <a:gs pos="25000">
                          <a:srgbClr val="555555">
                            <a:tint val="93000"/>
                            <a:satMod val="120000"/>
                          </a:srgbClr>
                        </a:gs>
                        <a:gs pos="50000">
                          <a:srgbClr val="555555">
                            <a:shade val="89000"/>
                            <a:satMod val="110000"/>
                          </a:srgbClr>
                        </a:gs>
                        <a:gs pos="75000">
                          <a:srgbClr val="555555">
                            <a:tint val="93000"/>
                            <a:satMod val="120000"/>
                          </a:srgbClr>
                        </a:gs>
                        <a:gs pos="100000">
                          <a:srgbClr val="555555">
                            <a:tint val="90000"/>
                            <a:satMod val="120000"/>
                          </a:srgbClr>
                        </a:gs>
                      </a:gsLst>
                      <a:lin ang="5400000"/>
                    </a:gradFill>
                    <a:effectLst>
                      <a:outerShdw blurRad="80000" dist="40000" dir="5040000" algn="tl">
                        <a:srgbClr val="000000">
                          <a:alpha val="30000"/>
                        </a:srgbClr>
                      </a:outerShdw>
                    </a:effectLst>
                    <a:cs typeface="B Kamran" pitchFamily="2" charset="-78"/>
                  </a:rPr>
                  <a:t>بین الحرمین شیراز</a:t>
                </a:r>
              </a:p>
            </p:txBody>
          </p:sp>
        </p:grpSp>
        <p:pic>
          <p:nvPicPr>
            <p:cNvPr id="235" name="Picture 6" descr="شاهچراغ؛ شیراز؛ عکس از آنوبانینی">
              <a:hlinkClick r:id="rId3"/>
            </p:cNvPr>
            <p:cNvPicPr>
              <a:picLocks noChangeAspect="1" noChangeArrowheads="1"/>
            </p:cNvPicPr>
            <p:nvPr/>
          </p:nvPicPr>
          <p:blipFill>
            <a:blip r:embed="rId4">
              <a:clrChange>
                <a:clrFrom>
                  <a:srgbClr val="03030F"/>
                </a:clrFrom>
                <a:clrTo>
                  <a:srgbClr val="03030F">
                    <a:alpha val="0"/>
                  </a:srgbClr>
                </a:clrTo>
              </a:clrChange>
            </a:blip>
            <a:srcRect/>
            <a:stretch>
              <a:fillRect/>
            </a:stretch>
          </p:blipFill>
          <p:spPr bwMode="auto">
            <a:xfrm>
              <a:off x="7212343" y="285728"/>
              <a:ext cx="1931657" cy="1191187"/>
            </a:xfrm>
            <a:prstGeom prst="rect">
              <a:avLst/>
            </a:prstGeom>
            <a:ln>
              <a:noFill/>
            </a:ln>
            <a:effectLst>
              <a:outerShdw blurRad="50800" dist="38100" dir="2700000" algn="tl" rotWithShape="0">
                <a:prstClr val="black">
                  <a:alpha val="40000"/>
                </a:prstClr>
              </a:outerShdw>
              <a:softEdge rad="63500"/>
            </a:effectLst>
          </p:spPr>
        </p:pic>
        <p:pic>
          <p:nvPicPr>
            <p:cNvPr id="1028" name="Picture 4" descr="E:\baft farsoode\ax\pic\shahchw.jpg"/>
            <p:cNvPicPr>
              <a:picLocks noChangeAspect="1" noChangeArrowheads="1"/>
            </p:cNvPicPr>
            <p:nvPr/>
          </p:nvPicPr>
          <p:blipFill>
            <a:blip r:embed="rId5" cstate="screen">
              <a:clrChange>
                <a:clrFrom>
                  <a:srgbClr val="BEE2FA"/>
                </a:clrFrom>
                <a:clrTo>
                  <a:srgbClr val="BEE2FA">
                    <a:alpha val="0"/>
                  </a:srgbClr>
                </a:clrTo>
              </a:clrChange>
              <a:extLst>
                <a:ext uri="{28A0092B-C50C-407E-A947-70E740481C1C}">
                  <a14:useLocalDpi xmlns:a14="http://schemas.microsoft.com/office/drawing/2010/main"/>
                </a:ext>
              </a:extLst>
            </a:blip>
            <a:srcRect/>
            <a:stretch>
              <a:fillRect/>
            </a:stretch>
          </p:blipFill>
          <p:spPr bwMode="auto">
            <a:xfrm>
              <a:off x="0" y="0"/>
              <a:ext cx="1813436" cy="1464431"/>
            </a:xfrm>
            <a:prstGeom prst="rect">
              <a:avLst/>
            </a:prstGeom>
            <a:ln>
              <a:noFill/>
            </a:ln>
            <a:effectLst>
              <a:outerShdw blurRad="50800" dist="38100" dir="2700000" algn="tl" rotWithShape="0">
                <a:prstClr val="black">
                  <a:alpha val="40000"/>
                </a:prstClr>
              </a:outerShdw>
              <a:softEdge rad="63500"/>
            </a:effectLst>
          </p:spPr>
        </p:pic>
        <p:cxnSp>
          <p:nvCxnSpPr>
            <p:cNvPr id="263" name="Straight Connector 262"/>
            <p:cNvCxnSpPr/>
            <p:nvPr/>
          </p:nvCxnSpPr>
          <p:spPr bwMode="auto">
            <a:xfrm rot="5400000">
              <a:off x="-1535949" y="4179099"/>
              <a:ext cx="4071966" cy="1588"/>
            </a:xfrm>
            <a:prstGeom prst="line">
              <a:avLst/>
            </a:prstGeom>
            <a:ln cmpd="dbl">
              <a:solidFill>
                <a:srgbClr val="D1D1D1"/>
              </a:solidFill>
              <a:prstDash val="solid"/>
              <a:headEnd type="none" w="sm" len="sm"/>
              <a:tailEnd type="none" w="sm" len="sm"/>
            </a:ln>
          </p:spPr>
          <p:style>
            <a:lnRef idx="3">
              <a:schemeClr val="accent1"/>
            </a:lnRef>
            <a:fillRef idx="0">
              <a:schemeClr val="accent1"/>
            </a:fillRef>
            <a:effectRef idx="2">
              <a:schemeClr val="accent1"/>
            </a:effectRef>
            <a:fontRef idx="minor">
              <a:schemeClr val="tx1"/>
            </a:fontRef>
          </p:style>
        </p:cxnSp>
      </p:grpSp>
      <p:sp>
        <p:nvSpPr>
          <p:cNvPr id="25" name="Rectangle 24"/>
          <p:cNvSpPr/>
          <p:nvPr/>
        </p:nvSpPr>
        <p:spPr bwMode="auto">
          <a:xfrm>
            <a:off x="912177" y="1648545"/>
            <a:ext cx="8143932" cy="2694855"/>
          </a:xfrm>
          <a:prstGeom prst="rect">
            <a:avLst/>
          </a:prstGeom>
          <a:solidFill>
            <a:schemeClr val="accent1">
              <a:alpha val="70000"/>
            </a:schemeClr>
          </a:solidFill>
          <a:ln w="12700" cap="sq" cmpd="sng" algn="ctr">
            <a:noFill/>
            <a:prstDash val="solid"/>
            <a:round/>
            <a:headEnd type="none" w="sm" len="sm"/>
            <a:tailEnd type="none" w="sm" len="sm"/>
          </a:ln>
          <a:effectLst>
            <a:softEdge rad="635000"/>
          </a:effectLst>
        </p:spPr>
        <p:txBody>
          <a:bodyPr vert="horz" wrap="square" lIns="84406" tIns="42203" rIns="84406" bIns="42203" numCol="1" rtlCol="1" anchor="t" anchorCtr="0" compatLnSpc="1">
            <a:prstTxWarp prst="textNoShape">
              <a:avLst/>
            </a:prstTxWarp>
          </a:bodyPr>
          <a:lstStyle/>
          <a:p>
            <a:pPr algn="l" rtl="0" fontAlgn="base">
              <a:spcBef>
                <a:spcPct val="0"/>
              </a:spcBef>
              <a:spcAft>
                <a:spcPct val="0"/>
              </a:spcAft>
            </a:pPr>
            <a:endParaRPr kumimoji="1" lang="fa-IR" sz="2215">
              <a:solidFill>
                <a:srgbClr val="000000"/>
              </a:solidFill>
              <a:latin typeface="Times New Roman" pitchFamily="18" charset="0"/>
            </a:endParaRPr>
          </a:p>
        </p:txBody>
      </p:sp>
      <p:sp>
        <p:nvSpPr>
          <p:cNvPr id="266" name="Rectangle 265"/>
          <p:cNvSpPr/>
          <p:nvPr/>
        </p:nvSpPr>
        <p:spPr bwMode="auto">
          <a:xfrm>
            <a:off x="785786" y="1780431"/>
            <a:ext cx="8143932" cy="1318855"/>
          </a:xfrm>
          <a:prstGeom prst="rect">
            <a:avLst/>
          </a:prstGeom>
          <a:solidFill>
            <a:schemeClr val="accent1">
              <a:alpha val="70000"/>
            </a:schemeClr>
          </a:solidFill>
          <a:ln w="12700" cap="sq" cmpd="sng" algn="ctr">
            <a:noFill/>
            <a:prstDash val="solid"/>
            <a:round/>
            <a:headEnd type="none" w="sm" len="sm"/>
            <a:tailEnd type="none" w="sm" len="sm"/>
          </a:ln>
          <a:effectLst>
            <a:softEdge rad="635000"/>
          </a:effectLst>
        </p:spPr>
        <p:txBody>
          <a:bodyPr vert="horz" wrap="square" lIns="84406" tIns="42203" rIns="84406" bIns="42203" numCol="1" rtlCol="1" anchor="t" anchorCtr="0" compatLnSpc="1">
            <a:prstTxWarp prst="textNoShape">
              <a:avLst/>
            </a:prstTxWarp>
          </a:bodyPr>
          <a:lstStyle/>
          <a:p>
            <a:pPr algn="l" rtl="0" fontAlgn="base">
              <a:spcBef>
                <a:spcPct val="0"/>
              </a:spcBef>
              <a:spcAft>
                <a:spcPct val="0"/>
              </a:spcAft>
            </a:pPr>
            <a:endParaRPr kumimoji="1" lang="fa-IR" sz="2215">
              <a:solidFill>
                <a:srgbClr val="000000"/>
              </a:solidFill>
              <a:latin typeface="Times New Roman" pitchFamily="18" charset="0"/>
            </a:endParaRPr>
          </a:p>
        </p:txBody>
      </p:sp>
      <p:sp>
        <p:nvSpPr>
          <p:cNvPr id="15" name="TextBox 14"/>
          <p:cNvSpPr txBox="1"/>
          <p:nvPr/>
        </p:nvSpPr>
        <p:spPr>
          <a:xfrm>
            <a:off x="813267" y="1724588"/>
            <a:ext cx="8110961" cy="1660711"/>
          </a:xfrm>
          <a:prstGeom prst="rect">
            <a:avLst/>
          </a:prstGeom>
          <a:noFill/>
        </p:spPr>
        <p:txBody>
          <a:bodyPr wrap="square" rtlCol="1">
            <a:spAutoFit/>
          </a:bodyPr>
          <a:lstStyle/>
          <a:p>
            <a:pPr marL="316531" marR="831187" indent="-316531" algn="just">
              <a:lnSpc>
                <a:spcPct val="150000"/>
              </a:lnSpc>
              <a:spcAft>
                <a:spcPts val="554"/>
              </a:spcAft>
              <a:buFont typeface="Wingdings" pitchFamily="2" charset="2"/>
              <a:buChar char="ü"/>
              <a:tabLst>
                <a:tab pos="588513" algn="l"/>
                <a:tab pos="422041" algn="l"/>
              </a:tabLst>
            </a:pPr>
            <a:r>
              <a:rPr lang="fa-IR" sz="1292" b="1" dirty="0">
                <a:solidFill>
                  <a:srgbClr val="5F5F5F">
                    <a:lumMod val="50000"/>
                  </a:srgbClr>
                </a:solidFill>
                <a:effectLst>
                  <a:outerShdw blurRad="38100" dist="38100" dir="2700000" algn="tl">
                    <a:srgbClr val="000000">
                      <a:alpha val="43137"/>
                    </a:srgbClr>
                  </a:outerShdw>
                </a:effectLst>
                <a:latin typeface="Times New Roman"/>
                <a:ea typeface="Times New Roman"/>
                <a:cs typeface="B Bardiya" pitchFamily="2" charset="-78"/>
              </a:rPr>
              <a:t>احداث بناهایی همانند مجموعه بین‌الحرمین چه تاثیری در بهبود و نوسازی شهر خواهد داشت؟ </a:t>
            </a:r>
            <a:r>
              <a:rPr lang="fa-IR" sz="1292" b="1" dirty="0">
                <a:solidFill>
                  <a:srgbClr val="5F5F5F">
                    <a:lumMod val="50000"/>
                  </a:srgbClr>
                </a:solidFill>
                <a:latin typeface="Times New Roman"/>
                <a:ea typeface="Times New Roman"/>
                <a:cs typeface="B Bardiya" pitchFamily="2" charset="-78"/>
              </a:rPr>
              <a:t>چه بین‌الحرمین، چه هر پروژه‌ای که بتواند گردش و گردشگری را ترن‌اور و گردش مالی و پولی و حضور انسان‌ها را در بافت قدیم تقویت کند، به نفع بافت قدیم است؛ البته با رعایت هویت بافت و با رعایت مسایل فنی مرتبط با بافت فرسوده و نیز رعایت مقرراتی که در مورد بافت‌های فرسوده تدوین شده است، نه مقررات دست و پاگیر آنها که مبانی انسانی و در واقع مبانی تاریخی دارد. </a:t>
            </a:r>
          </a:p>
          <a:p>
            <a:pPr marL="316531" marR="831187" indent="-316531" algn="just">
              <a:lnSpc>
                <a:spcPct val="150000"/>
              </a:lnSpc>
              <a:spcAft>
                <a:spcPts val="554"/>
              </a:spcAft>
              <a:buFont typeface="Wingdings" pitchFamily="2" charset="2"/>
              <a:buChar char="ü"/>
              <a:tabLst>
                <a:tab pos="588513" algn="l"/>
                <a:tab pos="422041" algn="l"/>
              </a:tabLst>
            </a:pPr>
            <a:r>
              <a:rPr lang="fa-IR" sz="1292" b="1" dirty="0">
                <a:solidFill>
                  <a:srgbClr val="5F5F5F">
                    <a:lumMod val="50000"/>
                  </a:srgbClr>
                </a:solidFill>
                <a:latin typeface="Times New Roman"/>
                <a:ea typeface="Times New Roman"/>
                <a:cs typeface="B Bardiya" pitchFamily="2" charset="-78"/>
              </a:rPr>
              <a:t>طرح بزرگ بين الحرمين در بافت تاريخي و قديم شهر شيراز منافع مذهبي، فرهنگي و اقتصادي مردم شيراز را تأمين مي كند.</a:t>
            </a:r>
          </a:p>
        </p:txBody>
      </p:sp>
    </p:spTree>
    <p:extLst>
      <p:ext uri="{BB962C8B-B14F-4D97-AF65-F5344CB8AC3E}">
        <p14:creationId xmlns:p14="http://schemas.microsoft.com/office/powerpoint/2010/main" val="1121576209"/>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66"/>
          <p:cNvGrpSpPr/>
          <p:nvPr/>
        </p:nvGrpSpPr>
        <p:grpSpPr>
          <a:xfrm>
            <a:off x="0" y="263769"/>
            <a:ext cx="9144000" cy="6327790"/>
            <a:chOff x="0" y="0"/>
            <a:chExt cx="9144000" cy="6855106"/>
          </a:xfrm>
        </p:grpSpPr>
        <p:pic>
          <p:nvPicPr>
            <p:cNvPr id="3" name="Picture 2" descr="E:\baft farsoode\ax\pic\bird%20view.jpg"/>
            <p:cNvPicPr>
              <a:picLocks noChangeAspect="1" noChangeArrowheads="1"/>
            </p:cNvPicPr>
            <p:nvPr/>
          </p:nvPicPr>
          <p:blipFill>
            <a:blip r:embed="rId2">
              <a:clrChange>
                <a:clrFrom>
                  <a:srgbClr val="000000"/>
                </a:clrFrom>
                <a:clrTo>
                  <a:srgbClr val="000000">
                    <a:alpha val="0"/>
                  </a:srgbClr>
                </a:clrTo>
              </a:clrChange>
              <a:duotone>
                <a:schemeClr val="accent6">
                  <a:shade val="45000"/>
                  <a:satMod val="135000"/>
                </a:schemeClr>
                <a:prstClr val="white"/>
              </a:duotone>
              <a:lum bright="20000" contrast="-75000"/>
            </a:blip>
            <a:srcRect/>
            <a:stretch>
              <a:fillRect/>
            </a:stretch>
          </p:blipFill>
          <p:spPr bwMode="auto">
            <a:xfrm>
              <a:off x="0" y="2694698"/>
              <a:ext cx="9144000" cy="4160408"/>
            </a:xfrm>
            <a:prstGeom prst="rect">
              <a:avLst/>
            </a:prstGeom>
            <a:ln>
              <a:noFill/>
            </a:ln>
            <a:effectLst>
              <a:outerShdw blurRad="50800" dist="50800" dir="2700000" algn="tl" rotWithShape="0">
                <a:schemeClr val="tx1">
                  <a:alpha val="40000"/>
                </a:schemeClr>
              </a:outerShdw>
            </a:effectLst>
          </p:spPr>
        </p:pic>
        <p:grpSp>
          <p:nvGrpSpPr>
            <p:cNvPr id="4" name="Group 259"/>
            <p:cNvGrpSpPr/>
            <p:nvPr/>
          </p:nvGrpSpPr>
          <p:grpSpPr>
            <a:xfrm flipV="1">
              <a:off x="271048" y="857232"/>
              <a:ext cx="5944026" cy="4143404"/>
              <a:chOff x="-236" y="1676402"/>
              <a:chExt cx="5944026" cy="5181601"/>
            </a:xfrm>
          </p:grpSpPr>
          <p:sp>
            <p:nvSpPr>
              <p:cNvPr id="250" name="Rectangle 25"/>
              <p:cNvSpPr>
                <a:spLocks noChangeArrowheads="1"/>
              </p:cNvSpPr>
              <p:nvPr/>
            </p:nvSpPr>
            <p:spPr bwMode="auto">
              <a:xfrm>
                <a:off x="329988" y="4038602"/>
                <a:ext cx="165112" cy="2667001"/>
              </a:xfrm>
              <a:prstGeom prst="rect">
                <a:avLst/>
              </a:prstGeom>
              <a:gradFill rotWithShape="1">
                <a:gsLst>
                  <a:gs pos="0">
                    <a:schemeClr val="bg1">
                      <a:lumMod val="65000"/>
                    </a:schemeClr>
                  </a:gs>
                  <a:gs pos="100000">
                    <a:srgbClr val="FFFFCC"/>
                  </a:gs>
                </a:gsLst>
                <a:lin ang="5400000" scaled="1"/>
              </a:gradFill>
              <a:ln w="9525">
                <a:noFill/>
                <a:miter lim="800000"/>
                <a:headEnd/>
                <a:tailEnd/>
              </a:ln>
              <a:effectLst/>
            </p:spPr>
            <p:txBody>
              <a:bodyPr wrap="none" anchor="ctr"/>
              <a:lstStyle/>
              <a:p>
                <a:pPr>
                  <a:defRPr/>
                </a:pPr>
                <a:endParaRPr lang="fa-IR" sz="1662" kern="0">
                  <a:solidFill>
                    <a:sysClr val="windowText" lastClr="000000"/>
                  </a:solidFill>
                </a:endParaRPr>
              </a:p>
            </p:txBody>
          </p:sp>
          <p:sp>
            <p:nvSpPr>
              <p:cNvPr id="251" name="Rectangle 26"/>
              <p:cNvSpPr>
                <a:spLocks noChangeArrowheads="1"/>
              </p:cNvSpPr>
              <p:nvPr/>
            </p:nvSpPr>
            <p:spPr bwMode="auto">
              <a:xfrm>
                <a:off x="164876" y="6400803"/>
                <a:ext cx="3219681" cy="152400"/>
              </a:xfrm>
              <a:prstGeom prst="rect">
                <a:avLst/>
              </a:prstGeom>
              <a:gradFill rotWithShape="1">
                <a:gsLst>
                  <a:gs pos="0">
                    <a:srgbClr val="FFFFCC"/>
                  </a:gs>
                  <a:gs pos="100000">
                    <a:srgbClr val="FFFFCC">
                      <a:gamma/>
                      <a:shade val="46275"/>
                      <a:invGamma/>
                    </a:srgbClr>
                  </a:gs>
                </a:gsLst>
                <a:lin ang="0" scaled="1"/>
              </a:gradFill>
              <a:ln w="9525">
                <a:noFill/>
                <a:miter lim="800000"/>
                <a:headEnd/>
                <a:tailEnd/>
              </a:ln>
              <a:effectLst/>
            </p:spPr>
            <p:txBody>
              <a:bodyPr wrap="none" anchor="ctr"/>
              <a:lstStyle/>
              <a:p>
                <a:pPr>
                  <a:defRPr/>
                </a:pPr>
                <a:endParaRPr lang="fa-IR" sz="1662" kern="0">
                  <a:solidFill>
                    <a:sysClr val="windowText" lastClr="000000"/>
                  </a:solidFill>
                </a:endParaRPr>
              </a:p>
            </p:txBody>
          </p:sp>
          <p:sp>
            <p:nvSpPr>
              <p:cNvPr id="252" name="Rectangle 27"/>
              <p:cNvSpPr>
                <a:spLocks noChangeArrowheads="1"/>
              </p:cNvSpPr>
              <p:nvPr/>
            </p:nvSpPr>
            <p:spPr bwMode="auto">
              <a:xfrm>
                <a:off x="495100" y="5791203"/>
                <a:ext cx="82556" cy="609600"/>
              </a:xfrm>
              <a:prstGeom prst="rect">
                <a:avLst/>
              </a:prstGeom>
              <a:solidFill>
                <a:srgbClr val="CC9900"/>
              </a:solidFill>
              <a:ln w="9525">
                <a:noFill/>
                <a:miter lim="800000"/>
                <a:headEnd/>
                <a:tailEnd/>
              </a:ln>
              <a:effectLst/>
            </p:spPr>
            <p:txBody>
              <a:bodyPr wrap="none" anchor="ctr"/>
              <a:lstStyle/>
              <a:p>
                <a:pPr>
                  <a:defRPr/>
                </a:pPr>
                <a:endParaRPr lang="fa-IR" sz="1662" kern="0">
                  <a:solidFill>
                    <a:sysClr val="windowText" lastClr="000000"/>
                  </a:solidFill>
                </a:endParaRPr>
              </a:p>
            </p:txBody>
          </p:sp>
          <p:sp>
            <p:nvSpPr>
              <p:cNvPr id="253" name="Rectangle 28"/>
              <p:cNvSpPr>
                <a:spLocks noChangeArrowheads="1"/>
              </p:cNvSpPr>
              <p:nvPr/>
            </p:nvSpPr>
            <p:spPr bwMode="auto">
              <a:xfrm rot="5400000">
                <a:off x="828501" y="6073757"/>
                <a:ext cx="76200" cy="577891"/>
              </a:xfrm>
              <a:prstGeom prst="rect">
                <a:avLst/>
              </a:prstGeom>
              <a:solidFill>
                <a:srgbClr val="CC9900"/>
              </a:solidFill>
              <a:ln w="9525">
                <a:noFill/>
                <a:miter lim="800000"/>
                <a:headEnd/>
                <a:tailEnd/>
              </a:ln>
              <a:effectLst/>
            </p:spPr>
            <p:txBody>
              <a:bodyPr wrap="none" anchor="ctr"/>
              <a:lstStyle/>
              <a:p>
                <a:pPr>
                  <a:defRPr/>
                </a:pPr>
                <a:endParaRPr lang="fa-IR" sz="1662" kern="0">
                  <a:solidFill>
                    <a:sysClr val="windowText" lastClr="000000"/>
                  </a:solidFill>
                </a:endParaRPr>
              </a:p>
            </p:txBody>
          </p:sp>
          <p:sp>
            <p:nvSpPr>
              <p:cNvPr id="254" name="Line 29"/>
              <p:cNvSpPr>
                <a:spLocks noChangeShapeType="1"/>
              </p:cNvSpPr>
              <p:nvPr/>
            </p:nvSpPr>
            <p:spPr bwMode="auto">
              <a:xfrm>
                <a:off x="3384557" y="6477003"/>
                <a:ext cx="1568562" cy="0"/>
              </a:xfrm>
              <a:prstGeom prst="line">
                <a:avLst/>
              </a:prstGeom>
              <a:ln w="12700">
                <a:prstDash val="sysDot"/>
                <a:headEnd/>
                <a:tailEnd/>
              </a:ln>
            </p:spPr>
            <p:style>
              <a:lnRef idx="1">
                <a:schemeClr val="dk1"/>
              </a:lnRef>
              <a:fillRef idx="0">
                <a:schemeClr val="dk1"/>
              </a:fillRef>
              <a:effectRef idx="0">
                <a:schemeClr val="dk1"/>
              </a:effectRef>
              <a:fontRef idx="minor">
                <a:schemeClr val="tx1"/>
              </a:fontRef>
            </p:style>
            <p:txBody>
              <a:bodyPr/>
              <a:lstStyle/>
              <a:p>
                <a:pPr>
                  <a:defRPr/>
                </a:pPr>
                <a:endParaRPr lang="fa-IR" sz="1662" kern="0">
                  <a:solidFill>
                    <a:sysClr val="windowText" lastClr="000000"/>
                  </a:solidFill>
                </a:endParaRPr>
              </a:p>
            </p:txBody>
          </p:sp>
          <p:sp>
            <p:nvSpPr>
              <p:cNvPr id="255" name="Line 30"/>
              <p:cNvSpPr>
                <a:spLocks noChangeShapeType="1"/>
              </p:cNvSpPr>
              <p:nvPr/>
            </p:nvSpPr>
            <p:spPr bwMode="auto">
              <a:xfrm>
                <a:off x="3384557" y="6553203"/>
                <a:ext cx="2559233" cy="0"/>
              </a:xfrm>
              <a:prstGeom prst="line">
                <a:avLst/>
              </a:prstGeom>
              <a:ln w="19050">
                <a:prstDash val="sysDot"/>
                <a:headEnd/>
                <a:tailEnd/>
              </a:ln>
            </p:spPr>
            <p:style>
              <a:lnRef idx="1">
                <a:schemeClr val="accent1"/>
              </a:lnRef>
              <a:fillRef idx="0">
                <a:schemeClr val="accent1"/>
              </a:fillRef>
              <a:effectRef idx="0">
                <a:schemeClr val="accent1"/>
              </a:effectRef>
              <a:fontRef idx="minor">
                <a:schemeClr val="tx1"/>
              </a:fontRef>
            </p:style>
            <p:txBody>
              <a:bodyPr/>
              <a:lstStyle/>
              <a:p>
                <a:pPr>
                  <a:defRPr/>
                </a:pPr>
                <a:endParaRPr lang="fa-IR" sz="1662" kern="0">
                  <a:solidFill>
                    <a:sysClr val="windowText" lastClr="000000"/>
                  </a:solidFill>
                </a:endParaRPr>
              </a:p>
            </p:txBody>
          </p:sp>
          <p:sp>
            <p:nvSpPr>
              <p:cNvPr id="256" name="Line 32"/>
              <p:cNvSpPr>
                <a:spLocks noChangeShapeType="1"/>
              </p:cNvSpPr>
              <p:nvPr/>
            </p:nvSpPr>
            <p:spPr bwMode="auto">
              <a:xfrm flipH="1">
                <a:off x="-236" y="6477003"/>
                <a:ext cx="3384793" cy="0"/>
              </a:xfrm>
              <a:prstGeom prst="line">
                <a:avLst/>
              </a:prstGeom>
              <a:noFill/>
              <a:ln w="22225">
                <a:solidFill>
                  <a:srgbClr val="9383B3"/>
                </a:solidFill>
                <a:prstDash val="sysDot"/>
                <a:round/>
                <a:headEnd/>
                <a:tailEnd/>
              </a:ln>
              <a:effectLst/>
            </p:spPr>
            <p:txBody>
              <a:bodyPr/>
              <a:lstStyle/>
              <a:p>
                <a:pPr>
                  <a:defRPr/>
                </a:pPr>
                <a:endParaRPr lang="fa-IR" sz="1662" kern="0">
                  <a:solidFill>
                    <a:sysClr val="windowText" lastClr="000000"/>
                  </a:solidFill>
                </a:endParaRPr>
              </a:p>
            </p:txBody>
          </p:sp>
          <p:sp>
            <p:nvSpPr>
              <p:cNvPr id="257" name="Line 33"/>
              <p:cNvSpPr>
                <a:spLocks noChangeShapeType="1"/>
              </p:cNvSpPr>
              <p:nvPr/>
            </p:nvSpPr>
            <p:spPr bwMode="auto">
              <a:xfrm flipV="1">
                <a:off x="412544" y="4038602"/>
                <a:ext cx="0" cy="2819401"/>
              </a:xfrm>
              <a:prstGeom prst="line">
                <a:avLst/>
              </a:prstGeom>
              <a:noFill/>
              <a:ln w="22225">
                <a:solidFill>
                  <a:srgbClr val="9383B3"/>
                </a:solidFill>
                <a:prstDash val="sysDot"/>
                <a:round/>
                <a:headEnd/>
                <a:tailEnd/>
              </a:ln>
              <a:effectLst/>
            </p:spPr>
            <p:txBody>
              <a:bodyPr/>
              <a:lstStyle/>
              <a:p>
                <a:pPr>
                  <a:defRPr/>
                </a:pPr>
                <a:endParaRPr lang="fa-IR" sz="1662" kern="0">
                  <a:solidFill>
                    <a:sysClr val="windowText" lastClr="000000"/>
                  </a:solidFill>
                </a:endParaRPr>
              </a:p>
            </p:txBody>
          </p:sp>
          <p:sp>
            <p:nvSpPr>
              <p:cNvPr id="258" name="Line 34"/>
              <p:cNvSpPr>
                <a:spLocks noChangeShapeType="1"/>
              </p:cNvSpPr>
              <p:nvPr/>
            </p:nvSpPr>
            <p:spPr bwMode="auto">
              <a:xfrm flipV="1">
                <a:off x="412544" y="2362202"/>
                <a:ext cx="0" cy="1676400"/>
              </a:xfrm>
              <a:prstGeom prst="line">
                <a:avLst/>
              </a:prstGeom>
              <a:ln w="12700">
                <a:prstDash val="sysDot"/>
                <a:headEnd/>
                <a:tailEnd/>
              </a:ln>
            </p:spPr>
            <p:style>
              <a:lnRef idx="1">
                <a:schemeClr val="dk1"/>
              </a:lnRef>
              <a:fillRef idx="0">
                <a:schemeClr val="dk1"/>
              </a:fillRef>
              <a:effectRef idx="0">
                <a:schemeClr val="dk1"/>
              </a:effectRef>
              <a:fontRef idx="minor">
                <a:schemeClr val="tx1"/>
              </a:fontRef>
            </p:style>
            <p:txBody>
              <a:bodyPr/>
              <a:lstStyle/>
              <a:p>
                <a:pPr>
                  <a:defRPr/>
                </a:pPr>
                <a:endParaRPr lang="fa-IR" sz="1662" kern="0">
                  <a:solidFill>
                    <a:sysClr val="windowText" lastClr="000000"/>
                  </a:solidFill>
                </a:endParaRPr>
              </a:p>
            </p:txBody>
          </p:sp>
          <p:sp>
            <p:nvSpPr>
              <p:cNvPr id="259" name="Line 35"/>
              <p:cNvSpPr>
                <a:spLocks noChangeShapeType="1"/>
              </p:cNvSpPr>
              <p:nvPr/>
            </p:nvSpPr>
            <p:spPr bwMode="auto">
              <a:xfrm flipV="1">
                <a:off x="329988" y="1676402"/>
                <a:ext cx="0" cy="2362200"/>
              </a:xfrm>
              <a:prstGeom prst="line">
                <a:avLst/>
              </a:prstGeom>
              <a:ln w="19050">
                <a:prstDash val="sysDot"/>
                <a:headEnd/>
                <a:tailEnd/>
              </a:ln>
            </p:spPr>
            <p:style>
              <a:lnRef idx="1">
                <a:schemeClr val="accent1"/>
              </a:lnRef>
              <a:fillRef idx="0">
                <a:schemeClr val="accent1"/>
              </a:fillRef>
              <a:effectRef idx="0">
                <a:schemeClr val="accent1"/>
              </a:effectRef>
              <a:fontRef idx="minor">
                <a:schemeClr val="tx1"/>
              </a:fontRef>
            </p:style>
            <p:txBody>
              <a:bodyPr/>
              <a:lstStyle/>
              <a:p>
                <a:pPr>
                  <a:defRPr/>
                </a:pPr>
                <a:endParaRPr lang="fa-IR" sz="1662" kern="0">
                  <a:solidFill>
                    <a:sysClr val="windowText" lastClr="000000"/>
                  </a:solidFill>
                </a:endParaRPr>
              </a:p>
            </p:txBody>
          </p:sp>
        </p:grpSp>
        <p:grpSp>
          <p:nvGrpSpPr>
            <p:cNvPr id="5" name="Group 15"/>
            <p:cNvGrpSpPr/>
            <p:nvPr/>
          </p:nvGrpSpPr>
          <p:grpSpPr>
            <a:xfrm>
              <a:off x="67432" y="538679"/>
              <a:ext cx="5218950" cy="3318948"/>
              <a:chOff x="73051" y="538679"/>
              <a:chExt cx="5653862" cy="3318948"/>
            </a:xfrm>
          </p:grpSpPr>
          <p:sp>
            <p:nvSpPr>
              <p:cNvPr id="7" name="Rectangle 6"/>
              <p:cNvSpPr/>
              <p:nvPr/>
            </p:nvSpPr>
            <p:spPr>
              <a:xfrm>
                <a:off x="1824455" y="538679"/>
                <a:ext cx="3902458" cy="407750"/>
              </a:xfrm>
              <a:prstGeom prst="rect">
                <a:avLst/>
              </a:prstGeom>
            </p:spPr>
            <p:txBody>
              <a:bodyPr wrap="none">
                <a:spAutoFit/>
              </a:bodyPr>
              <a:lstStyle/>
              <a:p>
                <a:pPr>
                  <a:defRPr/>
                </a:pPr>
                <a:r>
                  <a:rPr lang="en-US" sz="1846" b="1" kern="0" dirty="0">
                    <a:ln w="10541" cmpd="sng">
                      <a:solidFill>
                        <a:srgbClr val="EAEAEA">
                          <a:shade val="88000"/>
                          <a:satMod val="110000"/>
                        </a:srgbClr>
                      </a:solidFill>
                      <a:prstDash val="solid"/>
                    </a:ln>
                    <a:gradFill>
                      <a:gsLst>
                        <a:gs pos="0">
                          <a:srgbClr val="EAEAEA">
                            <a:tint val="40000"/>
                            <a:satMod val="250000"/>
                          </a:srgbClr>
                        </a:gs>
                        <a:gs pos="9000">
                          <a:srgbClr val="EAEAEA">
                            <a:tint val="52000"/>
                            <a:satMod val="300000"/>
                          </a:srgbClr>
                        </a:gs>
                        <a:gs pos="50000">
                          <a:srgbClr val="EAEAEA">
                            <a:shade val="20000"/>
                            <a:satMod val="300000"/>
                          </a:srgbClr>
                        </a:gs>
                        <a:gs pos="79000">
                          <a:srgbClr val="EAEAEA">
                            <a:tint val="52000"/>
                            <a:satMod val="300000"/>
                          </a:srgbClr>
                        </a:gs>
                        <a:gs pos="100000">
                          <a:srgbClr val="EAEAEA">
                            <a:tint val="40000"/>
                            <a:satMod val="250000"/>
                          </a:srgbClr>
                        </a:gs>
                      </a:gsLst>
                      <a:lin ang="5400000"/>
                    </a:gradFill>
                    <a:latin typeface="BankGothic Lt BT" pitchFamily="34" charset="0"/>
                  </a:rPr>
                  <a:t>(</a:t>
                </a:r>
                <a:r>
                  <a:rPr lang="en-US" sz="1846" b="1" kern="0" dirty="0" err="1">
                    <a:ln w="10541" cmpd="sng">
                      <a:solidFill>
                        <a:srgbClr val="EAEAEA">
                          <a:shade val="88000"/>
                          <a:satMod val="110000"/>
                        </a:srgbClr>
                      </a:solidFill>
                      <a:prstDash val="solid"/>
                    </a:ln>
                    <a:gradFill>
                      <a:gsLst>
                        <a:gs pos="0">
                          <a:srgbClr val="EAEAEA">
                            <a:tint val="40000"/>
                            <a:satMod val="250000"/>
                          </a:srgbClr>
                        </a:gs>
                        <a:gs pos="9000">
                          <a:srgbClr val="EAEAEA">
                            <a:tint val="52000"/>
                            <a:satMod val="300000"/>
                          </a:srgbClr>
                        </a:gs>
                        <a:gs pos="50000">
                          <a:srgbClr val="EAEAEA">
                            <a:shade val="20000"/>
                            <a:satMod val="300000"/>
                          </a:srgbClr>
                        </a:gs>
                        <a:gs pos="79000">
                          <a:srgbClr val="EAEAEA">
                            <a:tint val="52000"/>
                            <a:satMod val="300000"/>
                          </a:srgbClr>
                        </a:gs>
                        <a:gs pos="100000">
                          <a:srgbClr val="EAEAEA">
                            <a:tint val="40000"/>
                            <a:satMod val="250000"/>
                          </a:srgbClr>
                        </a:gs>
                      </a:gsLst>
                      <a:lin ang="5400000"/>
                    </a:gradFill>
                    <a:latin typeface="BankGothic Lt BT" pitchFamily="34" charset="0"/>
                  </a:rPr>
                  <a:t>beinolharamein</a:t>
                </a:r>
                <a:r>
                  <a:rPr lang="en-US" sz="1846" b="1" kern="0" dirty="0">
                    <a:ln w="10541" cmpd="sng">
                      <a:solidFill>
                        <a:srgbClr val="EAEAEA">
                          <a:shade val="88000"/>
                          <a:satMod val="110000"/>
                        </a:srgbClr>
                      </a:solidFill>
                      <a:prstDash val="solid"/>
                    </a:ln>
                    <a:gradFill>
                      <a:gsLst>
                        <a:gs pos="0">
                          <a:srgbClr val="EAEAEA">
                            <a:tint val="40000"/>
                            <a:satMod val="250000"/>
                          </a:srgbClr>
                        </a:gs>
                        <a:gs pos="9000">
                          <a:srgbClr val="EAEAEA">
                            <a:tint val="52000"/>
                            <a:satMod val="300000"/>
                          </a:srgbClr>
                        </a:gs>
                        <a:gs pos="50000">
                          <a:srgbClr val="EAEAEA">
                            <a:shade val="20000"/>
                            <a:satMod val="300000"/>
                          </a:srgbClr>
                        </a:gs>
                        <a:gs pos="79000">
                          <a:srgbClr val="EAEAEA">
                            <a:tint val="52000"/>
                            <a:satMod val="300000"/>
                          </a:srgbClr>
                        </a:gs>
                        <a:gs pos="100000">
                          <a:srgbClr val="EAEAEA">
                            <a:tint val="40000"/>
                            <a:satMod val="250000"/>
                          </a:srgbClr>
                        </a:gs>
                      </a:gsLst>
                      <a:lin ang="5400000"/>
                    </a:gradFill>
                    <a:latin typeface="BankGothic Lt BT" pitchFamily="34" charset="0"/>
                  </a:rPr>
                  <a:t> of shiraz)</a:t>
                </a:r>
                <a:endParaRPr lang="fa-IR" sz="1846" b="1" kern="0" dirty="0">
                  <a:ln w="10541" cmpd="sng">
                    <a:solidFill>
                      <a:srgbClr val="EAEAEA">
                        <a:shade val="88000"/>
                        <a:satMod val="110000"/>
                      </a:srgbClr>
                    </a:solidFill>
                    <a:prstDash val="solid"/>
                  </a:ln>
                  <a:gradFill>
                    <a:gsLst>
                      <a:gs pos="0">
                        <a:srgbClr val="EAEAEA">
                          <a:tint val="40000"/>
                          <a:satMod val="250000"/>
                        </a:srgbClr>
                      </a:gs>
                      <a:gs pos="9000">
                        <a:srgbClr val="EAEAEA">
                          <a:tint val="52000"/>
                          <a:satMod val="300000"/>
                        </a:srgbClr>
                      </a:gs>
                      <a:gs pos="50000">
                        <a:srgbClr val="EAEAEA">
                          <a:shade val="20000"/>
                          <a:satMod val="300000"/>
                        </a:srgbClr>
                      </a:gs>
                      <a:gs pos="79000">
                        <a:srgbClr val="EAEAEA">
                          <a:tint val="52000"/>
                          <a:satMod val="300000"/>
                        </a:srgbClr>
                      </a:gs>
                      <a:gs pos="100000">
                        <a:srgbClr val="EAEAEA">
                          <a:tint val="40000"/>
                          <a:satMod val="250000"/>
                        </a:srgbClr>
                      </a:gs>
                    </a:gsLst>
                    <a:lin ang="5400000"/>
                  </a:gradFill>
                  <a:latin typeface="BankGothic Lt BT" pitchFamily="34" charset="0"/>
                </a:endParaRPr>
              </a:p>
            </p:txBody>
          </p:sp>
          <p:sp>
            <p:nvSpPr>
              <p:cNvPr id="8" name="Rectangle 7"/>
              <p:cNvSpPr/>
              <p:nvPr/>
            </p:nvSpPr>
            <p:spPr>
              <a:xfrm rot="16200000">
                <a:off x="-1131431" y="2276027"/>
                <a:ext cx="2786082" cy="377118"/>
              </a:xfrm>
              <a:prstGeom prst="rect">
                <a:avLst/>
              </a:prstGeom>
            </p:spPr>
            <p:txBody>
              <a:bodyPr wrap="square">
                <a:spAutoFit/>
                <a:scene3d>
                  <a:camera prst="orthographicFront"/>
                  <a:lightRig rig="glow" dir="tl">
                    <a:rot lat="0" lon="0" rev="5400000"/>
                  </a:lightRig>
                </a:scene3d>
                <a:sp3d contourW="12700">
                  <a:bevelT w="25400" h="25400"/>
                  <a:contourClr>
                    <a:schemeClr val="accent6">
                      <a:shade val="73000"/>
                    </a:schemeClr>
                  </a:contourClr>
                </a:sp3d>
              </a:bodyPr>
              <a:lstStyle/>
              <a:p>
                <a:pPr algn="ctr"/>
                <a:r>
                  <a:rPr lang="fa-IR" sz="1662" b="1" dirty="0">
                    <a:ln w="11430"/>
                    <a:gradFill>
                      <a:gsLst>
                        <a:gs pos="0">
                          <a:srgbClr val="555555">
                            <a:tint val="90000"/>
                            <a:satMod val="120000"/>
                          </a:srgbClr>
                        </a:gs>
                        <a:gs pos="25000">
                          <a:srgbClr val="555555">
                            <a:tint val="93000"/>
                            <a:satMod val="120000"/>
                          </a:srgbClr>
                        </a:gs>
                        <a:gs pos="50000">
                          <a:srgbClr val="555555">
                            <a:shade val="89000"/>
                            <a:satMod val="110000"/>
                          </a:srgbClr>
                        </a:gs>
                        <a:gs pos="75000">
                          <a:srgbClr val="555555">
                            <a:tint val="93000"/>
                            <a:satMod val="120000"/>
                          </a:srgbClr>
                        </a:gs>
                        <a:gs pos="100000">
                          <a:srgbClr val="555555">
                            <a:tint val="90000"/>
                            <a:satMod val="120000"/>
                          </a:srgbClr>
                        </a:gs>
                      </a:gsLst>
                      <a:lin ang="5400000"/>
                    </a:gradFill>
                    <a:effectLst>
                      <a:outerShdw blurRad="80000" dist="40000" dir="5040000" algn="tl">
                        <a:srgbClr val="000000">
                          <a:alpha val="30000"/>
                        </a:srgbClr>
                      </a:outerShdw>
                    </a:effectLst>
                    <a:cs typeface="B Kamran" pitchFamily="2" charset="-78"/>
                  </a:rPr>
                  <a:t>بین الحرمین شیراز</a:t>
                </a:r>
              </a:p>
            </p:txBody>
          </p:sp>
        </p:grpSp>
        <p:pic>
          <p:nvPicPr>
            <p:cNvPr id="235" name="Picture 6" descr="شاهچراغ؛ شیراز؛ عکس از آنوبانینی">
              <a:hlinkClick r:id="rId3"/>
            </p:cNvPr>
            <p:cNvPicPr>
              <a:picLocks noChangeAspect="1" noChangeArrowheads="1"/>
            </p:cNvPicPr>
            <p:nvPr/>
          </p:nvPicPr>
          <p:blipFill>
            <a:blip r:embed="rId4">
              <a:clrChange>
                <a:clrFrom>
                  <a:srgbClr val="03030F"/>
                </a:clrFrom>
                <a:clrTo>
                  <a:srgbClr val="03030F">
                    <a:alpha val="0"/>
                  </a:srgbClr>
                </a:clrTo>
              </a:clrChange>
            </a:blip>
            <a:srcRect/>
            <a:stretch>
              <a:fillRect/>
            </a:stretch>
          </p:blipFill>
          <p:spPr bwMode="auto">
            <a:xfrm>
              <a:off x="7212343" y="285728"/>
              <a:ext cx="1931657" cy="1191187"/>
            </a:xfrm>
            <a:prstGeom prst="rect">
              <a:avLst/>
            </a:prstGeom>
            <a:ln>
              <a:noFill/>
            </a:ln>
            <a:effectLst>
              <a:outerShdw blurRad="50800" dist="38100" dir="2700000" algn="tl" rotWithShape="0">
                <a:prstClr val="black">
                  <a:alpha val="40000"/>
                </a:prstClr>
              </a:outerShdw>
              <a:softEdge rad="63500"/>
            </a:effectLst>
          </p:spPr>
        </p:pic>
        <p:pic>
          <p:nvPicPr>
            <p:cNvPr id="1028" name="Picture 4" descr="E:\baft farsoode\ax\pic\shahchw.jpg"/>
            <p:cNvPicPr>
              <a:picLocks noChangeAspect="1" noChangeArrowheads="1"/>
            </p:cNvPicPr>
            <p:nvPr/>
          </p:nvPicPr>
          <p:blipFill>
            <a:blip r:embed="rId5" cstate="screen">
              <a:clrChange>
                <a:clrFrom>
                  <a:srgbClr val="BEE2FA"/>
                </a:clrFrom>
                <a:clrTo>
                  <a:srgbClr val="BEE2FA">
                    <a:alpha val="0"/>
                  </a:srgbClr>
                </a:clrTo>
              </a:clrChange>
              <a:extLst>
                <a:ext uri="{28A0092B-C50C-407E-A947-70E740481C1C}">
                  <a14:useLocalDpi xmlns:a14="http://schemas.microsoft.com/office/drawing/2010/main"/>
                </a:ext>
              </a:extLst>
            </a:blip>
            <a:srcRect/>
            <a:stretch>
              <a:fillRect/>
            </a:stretch>
          </p:blipFill>
          <p:spPr bwMode="auto">
            <a:xfrm>
              <a:off x="0" y="0"/>
              <a:ext cx="1813436" cy="1464431"/>
            </a:xfrm>
            <a:prstGeom prst="rect">
              <a:avLst/>
            </a:prstGeom>
            <a:ln>
              <a:noFill/>
            </a:ln>
            <a:effectLst>
              <a:outerShdw blurRad="50800" dist="38100" dir="2700000" algn="tl" rotWithShape="0">
                <a:prstClr val="black">
                  <a:alpha val="40000"/>
                </a:prstClr>
              </a:outerShdw>
              <a:softEdge rad="63500"/>
            </a:effectLst>
          </p:spPr>
        </p:pic>
        <p:cxnSp>
          <p:nvCxnSpPr>
            <p:cNvPr id="263" name="Straight Connector 262"/>
            <p:cNvCxnSpPr/>
            <p:nvPr/>
          </p:nvCxnSpPr>
          <p:spPr bwMode="auto">
            <a:xfrm rot="5400000">
              <a:off x="-1535949" y="4179099"/>
              <a:ext cx="4071966" cy="1588"/>
            </a:xfrm>
            <a:prstGeom prst="line">
              <a:avLst/>
            </a:prstGeom>
            <a:ln cmpd="dbl">
              <a:solidFill>
                <a:srgbClr val="D1D1D1"/>
              </a:solidFill>
              <a:prstDash val="solid"/>
              <a:headEnd type="none" w="sm" len="sm"/>
              <a:tailEnd type="none" w="sm" len="sm"/>
            </a:ln>
          </p:spPr>
          <p:style>
            <a:lnRef idx="3">
              <a:schemeClr val="accent1"/>
            </a:lnRef>
            <a:fillRef idx="0">
              <a:schemeClr val="accent1"/>
            </a:fillRef>
            <a:effectRef idx="2">
              <a:schemeClr val="accent1"/>
            </a:effectRef>
            <a:fontRef idx="minor">
              <a:schemeClr val="tx1"/>
            </a:fontRef>
          </p:style>
        </p:cxnSp>
      </p:grpSp>
      <p:sp>
        <p:nvSpPr>
          <p:cNvPr id="25" name="Rectangle 24"/>
          <p:cNvSpPr/>
          <p:nvPr/>
        </p:nvSpPr>
        <p:spPr bwMode="auto">
          <a:xfrm>
            <a:off x="912177" y="1648545"/>
            <a:ext cx="8143932" cy="4154394"/>
          </a:xfrm>
          <a:prstGeom prst="rect">
            <a:avLst/>
          </a:prstGeom>
          <a:solidFill>
            <a:schemeClr val="accent1">
              <a:alpha val="70000"/>
            </a:schemeClr>
          </a:solidFill>
          <a:ln w="12700" cap="sq" cmpd="sng" algn="ctr">
            <a:noFill/>
            <a:prstDash val="solid"/>
            <a:round/>
            <a:headEnd type="none" w="sm" len="sm"/>
            <a:tailEnd type="none" w="sm" len="sm"/>
          </a:ln>
          <a:effectLst>
            <a:softEdge rad="635000"/>
          </a:effectLst>
        </p:spPr>
        <p:txBody>
          <a:bodyPr vert="horz" wrap="square" lIns="84406" tIns="42203" rIns="84406" bIns="42203" numCol="1" rtlCol="1" anchor="t" anchorCtr="0" compatLnSpc="1">
            <a:prstTxWarp prst="textNoShape">
              <a:avLst/>
            </a:prstTxWarp>
          </a:bodyPr>
          <a:lstStyle/>
          <a:p>
            <a:pPr algn="l" rtl="0" fontAlgn="base">
              <a:spcBef>
                <a:spcPct val="0"/>
              </a:spcBef>
              <a:spcAft>
                <a:spcPct val="0"/>
              </a:spcAft>
            </a:pPr>
            <a:endParaRPr kumimoji="1" lang="fa-IR" sz="2215">
              <a:solidFill>
                <a:srgbClr val="000000"/>
              </a:solidFill>
              <a:latin typeface="Times New Roman" pitchFamily="18" charset="0"/>
            </a:endParaRPr>
          </a:p>
        </p:txBody>
      </p:sp>
      <p:sp>
        <p:nvSpPr>
          <p:cNvPr id="266" name="Rectangle 265"/>
          <p:cNvSpPr/>
          <p:nvPr/>
        </p:nvSpPr>
        <p:spPr bwMode="auto">
          <a:xfrm>
            <a:off x="785786" y="1780431"/>
            <a:ext cx="8143932" cy="1318855"/>
          </a:xfrm>
          <a:prstGeom prst="rect">
            <a:avLst/>
          </a:prstGeom>
          <a:solidFill>
            <a:schemeClr val="accent1">
              <a:alpha val="70000"/>
            </a:schemeClr>
          </a:solidFill>
          <a:ln w="12700" cap="sq" cmpd="sng" algn="ctr">
            <a:noFill/>
            <a:prstDash val="solid"/>
            <a:round/>
            <a:headEnd type="none" w="sm" len="sm"/>
            <a:tailEnd type="none" w="sm" len="sm"/>
          </a:ln>
          <a:effectLst>
            <a:softEdge rad="635000"/>
          </a:effectLst>
        </p:spPr>
        <p:txBody>
          <a:bodyPr vert="horz" wrap="square" lIns="84406" tIns="42203" rIns="84406" bIns="42203" numCol="1" rtlCol="1" anchor="t" anchorCtr="0" compatLnSpc="1">
            <a:prstTxWarp prst="textNoShape">
              <a:avLst/>
            </a:prstTxWarp>
          </a:bodyPr>
          <a:lstStyle/>
          <a:p>
            <a:pPr algn="l" rtl="0" fontAlgn="base">
              <a:spcBef>
                <a:spcPct val="0"/>
              </a:spcBef>
              <a:spcAft>
                <a:spcPct val="0"/>
              </a:spcAft>
            </a:pPr>
            <a:endParaRPr kumimoji="1" lang="fa-IR" sz="2215">
              <a:solidFill>
                <a:srgbClr val="000000"/>
              </a:solidFill>
              <a:latin typeface="Times New Roman" pitchFamily="18" charset="0"/>
            </a:endParaRPr>
          </a:p>
        </p:txBody>
      </p:sp>
      <p:graphicFrame>
        <p:nvGraphicFramePr>
          <p:cNvPr id="27" name="Table 26"/>
          <p:cNvGraphicFramePr>
            <a:graphicFrameLocks noGrp="1"/>
          </p:cNvGraphicFramePr>
          <p:nvPr/>
        </p:nvGraphicFramePr>
        <p:xfrm>
          <a:off x="0" y="263770"/>
          <a:ext cx="9144000" cy="6352272"/>
        </p:xfrm>
        <a:graphic>
          <a:graphicData uri="http://schemas.openxmlformats.org/drawingml/2006/table">
            <a:tbl>
              <a:tblPr rtl="1"/>
              <a:tblGrid>
                <a:gridCol w="1884279">
                  <a:extLst>
                    <a:ext uri="{9D8B030D-6E8A-4147-A177-3AD203B41FA5}">
                      <a16:colId xmlns="" xmlns:a16="http://schemas.microsoft.com/office/drawing/2014/main" val="20000"/>
                    </a:ext>
                  </a:extLst>
                </a:gridCol>
                <a:gridCol w="3859698">
                  <a:extLst>
                    <a:ext uri="{9D8B030D-6E8A-4147-A177-3AD203B41FA5}">
                      <a16:colId xmlns="" xmlns:a16="http://schemas.microsoft.com/office/drawing/2014/main" val="20001"/>
                    </a:ext>
                  </a:extLst>
                </a:gridCol>
                <a:gridCol w="3400023">
                  <a:extLst>
                    <a:ext uri="{9D8B030D-6E8A-4147-A177-3AD203B41FA5}">
                      <a16:colId xmlns="" xmlns:a16="http://schemas.microsoft.com/office/drawing/2014/main" val="20002"/>
                    </a:ext>
                  </a:extLst>
                </a:gridCol>
              </a:tblGrid>
              <a:tr h="339487">
                <a:tc>
                  <a:txBody>
                    <a:bodyPr/>
                    <a:lstStyle/>
                    <a:p>
                      <a:pPr algn="ctr" rtl="1" fontAlgn="ctr"/>
                      <a:r>
                        <a:rPr lang="fa-IR" sz="1300" b="1" i="0" u="none" strike="noStrike" dirty="0">
                          <a:solidFill>
                            <a:schemeClr val="bg1"/>
                          </a:solidFill>
                          <a:latin typeface="B Homa"/>
                          <a:cs typeface="B Bardiya" pitchFamily="2" charset="-78"/>
                        </a:rPr>
                        <a:t>اهداف کلان</a:t>
                      </a:r>
                    </a:p>
                  </a:txBody>
                  <a:tcPr marL="2453" marR="2453" marT="245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lumMod val="85000"/>
                        <a:lumOff val="15000"/>
                      </a:schemeClr>
                    </a:solidFill>
                  </a:tcPr>
                </a:tc>
                <a:tc>
                  <a:txBody>
                    <a:bodyPr/>
                    <a:lstStyle/>
                    <a:p>
                      <a:pPr algn="ctr" rtl="1" fontAlgn="ctr"/>
                      <a:r>
                        <a:rPr lang="fa-IR" sz="1300" b="1" i="0" u="none" strike="noStrike">
                          <a:solidFill>
                            <a:schemeClr val="bg1"/>
                          </a:solidFill>
                          <a:latin typeface="B Homa"/>
                          <a:cs typeface="B Bardiya" pitchFamily="2" charset="-78"/>
                        </a:rPr>
                        <a:t>اهداف خرد</a:t>
                      </a:r>
                    </a:p>
                  </a:txBody>
                  <a:tcPr marL="2453" marR="2453" marT="245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lumMod val="85000"/>
                        <a:lumOff val="15000"/>
                      </a:schemeClr>
                    </a:solidFill>
                  </a:tcPr>
                </a:tc>
                <a:tc>
                  <a:txBody>
                    <a:bodyPr/>
                    <a:lstStyle/>
                    <a:p>
                      <a:pPr algn="ctr" rtl="1" fontAlgn="ctr"/>
                      <a:r>
                        <a:rPr lang="fa-IR" sz="1300" b="1" i="0" u="none" strike="noStrike" dirty="0">
                          <a:solidFill>
                            <a:schemeClr val="bg1"/>
                          </a:solidFill>
                          <a:latin typeface="B Homa"/>
                          <a:cs typeface="B Bardiya" pitchFamily="2" charset="-78"/>
                        </a:rPr>
                        <a:t>سیاست</a:t>
                      </a:r>
                    </a:p>
                  </a:txBody>
                  <a:tcPr marL="2453" marR="2453" marT="245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lumMod val="85000"/>
                        <a:lumOff val="15000"/>
                      </a:schemeClr>
                    </a:solidFill>
                  </a:tcPr>
                </a:tc>
                <a:extLst>
                  <a:ext uri="{0D108BD9-81ED-4DB2-BD59-A6C34878D82A}">
                    <a16:rowId xmlns="" xmlns:a16="http://schemas.microsoft.com/office/drawing/2014/main" val="10000"/>
                  </a:ext>
                </a:extLst>
              </a:tr>
              <a:tr h="1561766">
                <a:tc rowSpan="10">
                  <a:txBody>
                    <a:bodyPr/>
                    <a:lstStyle/>
                    <a:p>
                      <a:pPr algn="ctr" rtl="1" fontAlgn="ctr">
                        <a:lnSpc>
                          <a:spcPct val="150000"/>
                        </a:lnSpc>
                      </a:pPr>
                      <a:r>
                        <a:rPr lang="fa-IR" sz="900" b="0" i="0" u="none" strike="noStrike" dirty="0">
                          <a:solidFill>
                            <a:srgbClr val="000000"/>
                          </a:solidFill>
                          <a:latin typeface="B Homa"/>
                          <a:cs typeface="B Bardiya" pitchFamily="2" charset="-78"/>
                        </a:rPr>
                        <a:t>احیای</a:t>
                      </a:r>
                      <a:r>
                        <a:rPr lang="fa-IR" sz="1000" b="0" i="0" u="none" strike="noStrike" dirty="0">
                          <a:solidFill>
                            <a:srgbClr val="000000"/>
                          </a:solidFill>
                          <a:latin typeface="B Homa"/>
                          <a:cs typeface="B Bardiya" pitchFamily="2" charset="-78"/>
                        </a:rPr>
                        <a:t> بافت قدیم شیراز به بهترین شیوه، استفاده از بهترین نوع مصالح و بالاترین کیفیت ها و نیز افزایش کیفیت و ارتقای بنیه اقتصادی و سطح فرهنگی بافت فرسوده از اهداف اجرای این پروژه است.</a:t>
                      </a:r>
                    </a:p>
                  </a:txBody>
                  <a:tcPr marL="2453" marR="2453" marT="245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lumMod val="50000"/>
                        <a:lumOff val="50000"/>
                      </a:schemeClr>
                    </a:solidFill>
                  </a:tcPr>
                </a:tc>
                <a:tc>
                  <a:txBody>
                    <a:bodyPr/>
                    <a:lstStyle/>
                    <a:p>
                      <a:pPr algn="ctr" rtl="1" fontAlgn="ctr"/>
                      <a:r>
                        <a:rPr lang="fa-IR" sz="1100" b="0" i="0" u="none" strike="noStrike" dirty="0">
                          <a:solidFill>
                            <a:srgbClr val="000000"/>
                          </a:solidFill>
                          <a:latin typeface="B Homa"/>
                          <a:cs typeface="B Compset" pitchFamily="2" charset="-78"/>
                        </a:rPr>
                        <a:t>توجه به ارزش های فرهنگی و ابنیه تاریخی و مذهبی شیراز</a:t>
                      </a:r>
                      <a:br>
                        <a:rPr lang="fa-IR" sz="1100" b="0" i="0" u="none" strike="noStrike" dirty="0">
                          <a:solidFill>
                            <a:srgbClr val="000000"/>
                          </a:solidFill>
                          <a:latin typeface="B Homa"/>
                          <a:cs typeface="B Compset" pitchFamily="2" charset="-78"/>
                        </a:rPr>
                      </a:br>
                      <a:r>
                        <a:rPr lang="fa-IR" sz="1100" b="0" i="0" u="none" strike="noStrike" dirty="0">
                          <a:solidFill>
                            <a:srgbClr val="000000"/>
                          </a:solidFill>
                          <a:latin typeface="B Homa"/>
                          <a:cs typeface="B Compset" pitchFamily="2" charset="-78"/>
                        </a:rPr>
                        <a:t>توسعه خدمات برتر شهری در بافت فرسوده و احیای آن از این طریق</a:t>
                      </a:r>
                      <a:br>
                        <a:rPr lang="fa-IR" sz="1100" b="0" i="0" u="none" strike="noStrike" dirty="0">
                          <a:solidFill>
                            <a:srgbClr val="000000"/>
                          </a:solidFill>
                          <a:latin typeface="B Homa"/>
                          <a:cs typeface="B Compset" pitchFamily="2" charset="-78"/>
                        </a:rPr>
                      </a:br>
                      <a:r>
                        <a:rPr lang="fa-IR" sz="1100" b="0" i="0" u="none" strike="noStrike" dirty="0">
                          <a:solidFill>
                            <a:srgbClr val="000000"/>
                          </a:solidFill>
                          <a:latin typeface="B Homa"/>
                          <a:cs typeface="B Compset" pitchFamily="2" charset="-78"/>
                        </a:rPr>
                        <a:t>ایجاد جاذبه افرونتر سیاحتی شهر شیراز در راستای توسعه اقتصادی و </a:t>
                      </a:r>
                      <a:r>
                        <a:rPr lang="fa-IR" sz="1100" b="0" i="0" u="none" strike="noStrike" kern="1200" dirty="0">
                          <a:solidFill>
                            <a:srgbClr val="000000"/>
                          </a:solidFill>
                          <a:latin typeface="B Homa"/>
                          <a:ea typeface="+mn-ea"/>
                          <a:cs typeface="B Compset" pitchFamily="2" charset="-78"/>
                        </a:rPr>
                        <a:t>اجتماعی شهر</a:t>
                      </a:r>
                      <a:r>
                        <a:rPr lang="fa-IR" sz="1100" b="0" i="0" u="none" strike="noStrike" dirty="0">
                          <a:solidFill>
                            <a:srgbClr val="000000"/>
                          </a:solidFill>
                          <a:latin typeface="B Homa"/>
                          <a:cs typeface="B Compset" pitchFamily="2" charset="-78"/>
                        </a:rPr>
                        <a:t/>
                      </a:r>
                      <a:br>
                        <a:rPr lang="fa-IR" sz="1100" b="0" i="0" u="none" strike="noStrike" dirty="0">
                          <a:solidFill>
                            <a:srgbClr val="000000"/>
                          </a:solidFill>
                          <a:latin typeface="B Homa"/>
                          <a:cs typeface="B Compset" pitchFamily="2" charset="-78"/>
                        </a:rPr>
                      </a:br>
                      <a:r>
                        <a:rPr lang="fa-IR" sz="1100" b="0" i="0" u="none" strike="noStrike" dirty="0">
                          <a:solidFill>
                            <a:srgbClr val="000000"/>
                          </a:solidFill>
                          <a:latin typeface="B Homa"/>
                          <a:cs typeface="B Compset" pitchFamily="2" charset="-78"/>
                        </a:rPr>
                        <a:t>اشتغالزایی و ایجاد فرصت های شغلی جدید</a:t>
                      </a:r>
                      <a:br>
                        <a:rPr lang="fa-IR" sz="1100" b="0" i="0" u="none" strike="noStrike" dirty="0">
                          <a:solidFill>
                            <a:srgbClr val="000000"/>
                          </a:solidFill>
                          <a:latin typeface="B Homa"/>
                          <a:cs typeface="B Compset" pitchFamily="2" charset="-78"/>
                        </a:rPr>
                      </a:br>
                      <a:r>
                        <a:rPr lang="fa-IR" sz="1100" b="1" i="0" u="none" strike="noStrike" dirty="0">
                          <a:solidFill>
                            <a:srgbClr val="C00000"/>
                          </a:solidFill>
                          <a:latin typeface="B Homa"/>
                          <a:cs typeface="B Compset" pitchFamily="2" charset="-78"/>
                        </a:rPr>
                        <a:t>افزایش بالندگی و </a:t>
                      </a:r>
                      <a:r>
                        <a:rPr lang="fa-IR" sz="1100" b="1" i="0" u="sng" strike="noStrike" dirty="0">
                          <a:solidFill>
                            <a:srgbClr val="C00000"/>
                          </a:solidFill>
                          <a:latin typeface="B Homa"/>
                          <a:cs typeface="B Compset" pitchFamily="2" charset="-78"/>
                        </a:rPr>
                        <a:t>پویایی اجتماعی </a:t>
                      </a:r>
                      <a:r>
                        <a:rPr lang="fa-IR" sz="1100" b="1" i="0" u="none" strike="noStrike" dirty="0">
                          <a:solidFill>
                            <a:srgbClr val="C00000"/>
                          </a:solidFill>
                          <a:latin typeface="B Homa"/>
                          <a:cs typeface="B Compset" pitchFamily="2" charset="-78"/>
                        </a:rPr>
                        <a:t>در بافت فرسوده</a:t>
                      </a:r>
                      <a:br>
                        <a:rPr lang="fa-IR" sz="1100" b="1" i="0" u="none" strike="noStrike" dirty="0">
                          <a:solidFill>
                            <a:srgbClr val="C00000"/>
                          </a:solidFill>
                          <a:latin typeface="B Homa"/>
                          <a:cs typeface="B Compset" pitchFamily="2" charset="-78"/>
                        </a:rPr>
                      </a:br>
                      <a:r>
                        <a:rPr lang="fa-IR" sz="1100" b="1" i="0" u="none" strike="noStrike" dirty="0">
                          <a:solidFill>
                            <a:srgbClr val="C00000"/>
                          </a:solidFill>
                          <a:latin typeface="B Homa"/>
                          <a:cs typeface="B Compset" pitchFamily="2" charset="-78"/>
                        </a:rPr>
                        <a:t>تجارت، سرگرمی های مناسب و سالم و امکان خرید مناسب و یکجا برای </a:t>
                      </a:r>
                      <a:r>
                        <a:rPr lang="fa-IR" sz="1100" b="1" i="0" u="sng" strike="noStrike" dirty="0">
                          <a:solidFill>
                            <a:srgbClr val="C00000"/>
                          </a:solidFill>
                          <a:latin typeface="B Homa"/>
                          <a:cs typeface="B Compset" pitchFamily="2" charset="-78"/>
                        </a:rPr>
                        <a:t>گردشگران</a:t>
                      </a:r>
                      <a:r>
                        <a:rPr lang="fa-IR" sz="1100" b="1" i="0" u="none" strike="noStrike" dirty="0">
                          <a:solidFill>
                            <a:srgbClr val="C00000"/>
                          </a:solidFill>
                          <a:latin typeface="B Homa"/>
                          <a:cs typeface="B Compset" pitchFamily="2" charset="-78"/>
                        </a:rPr>
                        <a:t> و سایر مراجعه کنندگان</a:t>
                      </a:r>
                    </a:p>
                    <a:p>
                      <a:pPr algn="ctr" rtl="1" fontAlgn="ctr"/>
                      <a:r>
                        <a:rPr lang="fa-IR" sz="1100" b="0" i="0" u="none" strike="noStrike" dirty="0">
                          <a:solidFill>
                            <a:srgbClr val="000000"/>
                          </a:solidFill>
                          <a:latin typeface="B Homa"/>
                          <a:cs typeface="B Compset" pitchFamily="2" charset="-78"/>
                        </a:rPr>
                        <a:t>فراهم آوردن بستر سرمایه گذاری در بافت قدیم از طریق طراحی مجموعه ای ارزشمند در بین الحرمین</a:t>
                      </a:r>
                    </a:p>
                  </a:txBody>
                  <a:tcPr marL="2453" marR="2453" marT="245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lumMod val="40000"/>
                        <a:lumOff val="60000"/>
                      </a:schemeClr>
                    </a:solidFill>
                  </a:tcPr>
                </a:tc>
                <a:tc>
                  <a:txBody>
                    <a:bodyPr/>
                    <a:lstStyle/>
                    <a:p>
                      <a:pPr algn="ctr" rtl="1" fontAlgn="ctr"/>
                      <a:r>
                        <a:rPr lang="fa-IR" sz="1100" b="1" i="0" u="none" strike="noStrike" kern="1200" dirty="0">
                          <a:solidFill>
                            <a:srgbClr val="C00000"/>
                          </a:solidFill>
                          <a:latin typeface="B Homa"/>
                          <a:ea typeface="+mn-ea"/>
                          <a:cs typeface="B Compset" pitchFamily="2" charset="-78"/>
                        </a:rPr>
                        <a:t>احداث بناهایی نظیر هتل، تالار شهر، پارکینگ، سالن همایش، کتابخانه ها، کارگاههای آموزشی، مرکز رایانه، موزه، واحد تجاری و اداری و مهمتر از آن رعایت ضوابط و مقررات ملی در طراحی و اجرای آن در حد استاندارد بالا </a:t>
                      </a:r>
                      <a:r>
                        <a:rPr lang="fa-IR" sz="1100" b="0" i="0" u="none" strike="noStrike" dirty="0">
                          <a:solidFill>
                            <a:srgbClr val="000000"/>
                          </a:solidFill>
                          <a:latin typeface="B Homa"/>
                          <a:cs typeface="B Compset" pitchFamily="2" charset="-78"/>
                        </a:rPr>
                        <a:t>و استفاده از ویژگی های معماری منطقه و بافت تاریخی در نمای مجموعه بین الحرمین از جمله ویژگیهایی است که در طراحی و ساخت این مجموعه رعایت شده است. </a:t>
                      </a:r>
                    </a:p>
                  </a:txBody>
                  <a:tcPr marL="2453" marR="2453" marT="245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lumMod val="60000"/>
                        <a:lumOff val="40000"/>
                      </a:schemeClr>
                    </a:solidFill>
                  </a:tcPr>
                </a:tc>
                <a:extLst>
                  <a:ext uri="{0D108BD9-81ED-4DB2-BD59-A6C34878D82A}">
                    <a16:rowId xmlns="" xmlns:a16="http://schemas.microsoft.com/office/drawing/2014/main" val="10001"/>
                  </a:ext>
                </a:extLst>
              </a:tr>
              <a:tr h="176213">
                <a:tc vMerge="1">
                  <a:txBody>
                    <a:bodyPr/>
                    <a:lstStyle/>
                    <a:p>
                      <a:endParaRPr lang="en-US"/>
                    </a:p>
                  </a:txBody>
                  <a:tcPr/>
                </a:tc>
                <a:tc>
                  <a:txBody>
                    <a:bodyPr/>
                    <a:lstStyle/>
                    <a:p>
                      <a:pPr algn="ctr" rtl="1" fontAlgn="b"/>
                      <a:r>
                        <a:rPr lang="fa-IR" sz="1100" b="0" i="0" u="none" strike="noStrike" dirty="0">
                          <a:solidFill>
                            <a:srgbClr val="000000"/>
                          </a:solidFill>
                          <a:latin typeface="B Homa"/>
                          <a:cs typeface="B Compset" pitchFamily="2" charset="-78"/>
                        </a:rPr>
                        <a:t>ایجاد ارتباط بین دو حرم مطهر تاریخی و مذهبی شیراز </a:t>
                      </a:r>
                    </a:p>
                  </a:txBody>
                  <a:tcPr marL="2453" marR="2453" marT="245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chemeClr val="bg2">
                        <a:lumMod val="40000"/>
                        <a:lumOff val="60000"/>
                      </a:schemeClr>
                    </a:solidFill>
                  </a:tcPr>
                </a:tc>
                <a:tc>
                  <a:txBody>
                    <a:bodyPr/>
                    <a:lstStyle/>
                    <a:p>
                      <a:pPr algn="ctr" rtl="1" fontAlgn="b"/>
                      <a:r>
                        <a:rPr lang="fa-IR" sz="1100" b="1" i="0" u="none" strike="noStrike" kern="1200" dirty="0">
                          <a:solidFill>
                            <a:srgbClr val="C00000"/>
                          </a:solidFill>
                          <a:latin typeface="B Homa"/>
                          <a:ea typeface="+mn-ea"/>
                          <a:cs typeface="B Compset" pitchFamily="2" charset="-78"/>
                        </a:rPr>
                        <a:t>احداث مجموعه ای از عناصر با ارزش کالبدی بر اساس محور پیاده</a:t>
                      </a:r>
                    </a:p>
                  </a:txBody>
                  <a:tcPr marL="2453" marR="2453" marT="245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chemeClr val="bg2">
                        <a:lumMod val="60000"/>
                        <a:lumOff val="40000"/>
                      </a:schemeClr>
                    </a:solidFill>
                  </a:tcPr>
                </a:tc>
                <a:extLst>
                  <a:ext uri="{0D108BD9-81ED-4DB2-BD59-A6C34878D82A}">
                    <a16:rowId xmlns="" xmlns:a16="http://schemas.microsoft.com/office/drawing/2014/main" val="10002"/>
                  </a:ext>
                </a:extLst>
              </a:tr>
              <a:tr h="176213">
                <a:tc vMerge="1">
                  <a:txBody>
                    <a:bodyPr/>
                    <a:lstStyle/>
                    <a:p>
                      <a:endParaRPr lang="en-US"/>
                    </a:p>
                  </a:txBody>
                  <a:tcPr/>
                </a:tc>
                <a:tc>
                  <a:txBody>
                    <a:bodyPr/>
                    <a:lstStyle/>
                    <a:p>
                      <a:pPr algn="ctr" rtl="1" fontAlgn="b"/>
                      <a:r>
                        <a:rPr lang="fa-IR" sz="1100" b="0" i="0" u="none" strike="noStrike" dirty="0">
                          <a:solidFill>
                            <a:srgbClr val="000000"/>
                          </a:solidFill>
                          <a:latin typeface="B Homa"/>
                          <a:cs typeface="B Compset" pitchFamily="2" charset="-78"/>
                        </a:rPr>
                        <a:t>فراهم آوردن بستر توسعه و باززنده سازی بافت های فرسوده اطراف</a:t>
                      </a:r>
                    </a:p>
                  </a:txBody>
                  <a:tcPr marL="2453" marR="2453" marT="245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chemeClr val="bg2">
                        <a:lumMod val="40000"/>
                        <a:lumOff val="60000"/>
                      </a:schemeClr>
                    </a:solidFill>
                  </a:tcPr>
                </a:tc>
                <a:tc>
                  <a:txBody>
                    <a:bodyPr/>
                    <a:lstStyle/>
                    <a:p>
                      <a:pPr algn="ctr" rtl="0" fontAlgn="b"/>
                      <a:r>
                        <a:rPr lang="en-US" sz="1100" b="0" i="0" u="none" strike="noStrike">
                          <a:solidFill>
                            <a:srgbClr val="000000"/>
                          </a:solidFill>
                          <a:latin typeface="B Homa"/>
                          <a:cs typeface="B Compset" pitchFamily="2" charset="-78"/>
                        </a:rPr>
                        <a:t> </a:t>
                      </a:r>
                    </a:p>
                  </a:txBody>
                  <a:tcPr marL="2453" marR="2453" marT="245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chemeClr val="bg2">
                        <a:lumMod val="60000"/>
                        <a:lumOff val="40000"/>
                      </a:schemeClr>
                    </a:solidFill>
                  </a:tcPr>
                </a:tc>
                <a:extLst>
                  <a:ext uri="{0D108BD9-81ED-4DB2-BD59-A6C34878D82A}">
                    <a16:rowId xmlns="" xmlns:a16="http://schemas.microsoft.com/office/drawing/2014/main" val="10003"/>
                  </a:ext>
                </a:extLst>
              </a:tr>
              <a:tr h="340077">
                <a:tc vMerge="1">
                  <a:txBody>
                    <a:bodyPr/>
                    <a:lstStyle/>
                    <a:p>
                      <a:endParaRPr lang="en-US"/>
                    </a:p>
                  </a:txBody>
                  <a:tcPr/>
                </a:tc>
                <a:tc>
                  <a:txBody>
                    <a:bodyPr/>
                    <a:lstStyle/>
                    <a:p>
                      <a:pPr algn="ctr" rtl="1" fontAlgn="b"/>
                      <a:r>
                        <a:rPr lang="fa-IR" sz="1100" b="0" i="0" u="none" strike="noStrike" dirty="0">
                          <a:solidFill>
                            <a:srgbClr val="000000"/>
                          </a:solidFill>
                          <a:latin typeface="B Homa"/>
                          <a:cs typeface="B Compset" pitchFamily="2" charset="-78"/>
                        </a:rPr>
                        <a:t>تقویت محور پر قدرت ستون فقرات شهری بافت قدیم در حدفاصل شاه چراغ و دروازه حضرتی </a:t>
                      </a:r>
                    </a:p>
                  </a:txBody>
                  <a:tcPr marL="2453" marR="2453" marT="245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chemeClr val="bg2">
                        <a:lumMod val="40000"/>
                        <a:lumOff val="60000"/>
                      </a:schemeClr>
                    </a:solidFill>
                  </a:tcPr>
                </a:tc>
                <a:tc>
                  <a:txBody>
                    <a:bodyPr/>
                    <a:lstStyle/>
                    <a:p>
                      <a:pPr algn="ctr" rtl="1" fontAlgn="b"/>
                      <a:r>
                        <a:rPr lang="fa-IR" sz="1100" b="0" i="0" u="none" strike="noStrike" dirty="0">
                          <a:solidFill>
                            <a:srgbClr val="000000"/>
                          </a:solidFill>
                          <a:latin typeface="B Homa"/>
                          <a:cs typeface="B Compset" pitchFamily="2" charset="-78"/>
                        </a:rPr>
                        <a:t>تقویت محور بین الحرمین</a:t>
                      </a:r>
                    </a:p>
                  </a:txBody>
                  <a:tcPr marL="2453" marR="2453" marT="245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chemeClr val="bg2">
                        <a:lumMod val="60000"/>
                        <a:lumOff val="40000"/>
                      </a:schemeClr>
                    </a:solidFill>
                  </a:tcPr>
                </a:tc>
                <a:extLst>
                  <a:ext uri="{0D108BD9-81ED-4DB2-BD59-A6C34878D82A}">
                    <a16:rowId xmlns="" xmlns:a16="http://schemas.microsoft.com/office/drawing/2014/main" val="10004"/>
                  </a:ext>
                </a:extLst>
              </a:tr>
              <a:tr h="340077">
                <a:tc vMerge="1">
                  <a:txBody>
                    <a:bodyPr/>
                    <a:lstStyle/>
                    <a:p>
                      <a:endParaRPr lang="en-US"/>
                    </a:p>
                  </a:txBody>
                  <a:tcPr/>
                </a:tc>
                <a:tc>
                  <a:txBody>
                    <a:bodyPr/>
                    <a:lstStyle/>
                    <a:p>
                      <a:pPr algn="ctr" rtl="1" fontAlgn="b"/>
                      <a:r>
                        <a:rPr lang="fa-IR" sz="1100" b="0" i="0" u="none" strike="noStrike" dirty="0">
                          <a:solidFill>
                            <a:srgbClr val="000000"/>
                          </a:solidFill>
                          <a:latin typeface="B Homa"/>
                          <a:cs typeface="B Compset" pitchFamily="2" charset="-78"/>
                        </a:rPr>
                        <a:t>حفظ هویت اصیل فضایی منطقه تاریخی شیراز </a:t>
                      </a:r>
                    </a:p>
                  </a:txBody>
                  <a:tcPr marL="2453" marR="2453" marT="245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chemeClr val="bg2">
                        <a:lumMod val="40000"/>
                        <a:lumOff val="60000"/>
                      </a:schemeClr>
                    </a:solidFill>
                  </a:tcPr>
                </a:tc>
                <a:tc>
                  <a:txBody>
                    <a:bodyPr/>
                    <a:lstStyle/>
                    <a:p>
                      <a:pPr algn="ctr" rtl="1" fontAlgn="ctr"/>
                      <a:r>
                        <a:rPr lang="fa-IR" sz="1100" b="0" i="0" u="none" strike="noStrike">
                          <a:solidFill>
                            <a:srgbClr val="000000"/>
                          </a:solidFill>
                          <a:latin typeface="B Homa"/>
                          <a:cs typeface="B Compset" pitchFamily="2" charset="-78"/>
                        </a:rPr>
                        <a:t> هماهنکی دانه بندی اجزای تشکیل دهنده بافت ، شکل و فرم طرح با بافت منطقه تاریخی</a:t>
                      </a:r>
                    </a:p>
                  </a:txBody>
                  <a:tcPr marL="2453" marR="2453" marT="245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chemeClr val="bg2">
                        <a:lumMod val="60000"/>
                        <a:lumOff val="40000"/>
                      </a:schemeClr>
                    </a:solidFill>
                  </a:tcPr>
                </a:tc>
                <a:extLst>
                  <a:ext uri="{0D108BD9-81ED-4DB2-BD59-A6C34878D82A}">
                    <a16:rowId xmlns="" xmlns:a16="http://schemas.microsoft.com/office/drawing/2014/main" val="10005"/>
                  </a:ext>
                </a:extLst>
              </a:tr>
              <a:tr h="349407">
                <a:tc vMerge="1">
                  <a:txBody>
                    <a:bodyPr/>
                    <a:lstStyle/>
                    <a:p>
                      <a:endParaRPr lang="en-US"/>
                    </a:p>
                  </a:txBody>
                  <a:tcPr/>
                </a:tc>
                <a:tc>
                  <a:txBody>
                    <a:bodyPr/>
                    <a:lstStyle/>
                    <a:p>
                      <a:pPr algn="ctr" rtl="1" fontAlgn="b"/>
                      <a:r>
                        <a:rPr lang="fa-IR" sz="1100" b="0" i="0" u="none" strike="noStrike" dirty="0">
                          <a:solidFill>
                            <a:srgbClr val="000000"/>
                          </a:solidFill>
                          <a:latin typeface="B Homa"/>
                          <a:cs typeface="B Compset" pitchFamily="2" charset="-78"/>
                        </a:rPr>
                        <a:t>ایجاد پویایی و تحرک بعدی با آمیختن فضاهای جدید و قدیم شهری و باززنده سازی بافت کهن از این طریق</a:t>
                      </a:r>
                    </a:p>
                  </a:txBody>
                  <a:tcPr marL="2453" marR="2453" marT="245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chemeClr val="bg2">
                        <a:lumMod val="40000"/>
                        <a:lumOff val="60000"/>
                      </a:schemeClr>
                    </a:solidFill>
                  </a:tcPr>
                </a:tc>
                <a:tc>
                  <a:txBody>
                    <a:bodyPr/>
                    <a:lstStyle/>
                    <a:p>
                      <a:pPr algn="ctr" rtl="1" fontAlgn="b"/>
                      <a:r>
                        <a:rPr lang="fa-IR" sz="1100" b="1" i="0" u="none" strike="noStrike" kern="1200" dirty="0">
                          <a:solidFill>
                            <a:srgbClr val="C00000"/>
                          </a:solidFill>
                          <a:latin typeface="B Homa"/>
                          <a:ea typeface="+mn-ea"/>
                          <a:cs typeface="B Compset" pitchFamily="2" charset="-78"/>
                        </a:rPr>
                        <a:t>ایجاد کاربری های غالب فرهنگی ، تجاری و سیاحتی در محدوده طرح</a:t>
                      </a:r>
                    </a:p>
                  </a:txBody>
                  <a:tcPr marL="2453" marR="2453" marT="245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chemeClr val="bg2">
                        <a:lumMod val="60000"/>
                        <a:lumOff val="40000"/>
                      </a:schemeClr>
                    </a:solidFill>
                  </a:tcPr>
                </a:tc>
                <a:extLst>
                  <a:ext uri="{0D108BD9-81ED-4DB2-BD59-A6C34878D82A}">
                    <a16:rowId xmlns="" xmlns:a16="http://schemas.microsoft.com/office/drawing/2014/main" val="10006"/>
                  </a:ext>
                </a:extLst>
              </a:tr>
              <a:tr h="655496">
                <a:tc vMerge="1">
                  <a:txBody>
                    <a:bodyPr/>
                    <a:lstStyle/>
                    <a:p>
                      <a:endParaRPr lang="en-US"/>
                    </a:p>
                  </a:txBody>
                  <a:tcPr/>
                </a:tc>
                <a:tc>
                  <a:txBody>
                    <a:bodyPr/>
                    <a:lstStyle/>
                    <a:p>
                      <a:pPr algn="ctr" rtl="1" fontAlgn="b"/>
                      <a:r>
                        <a:rPr lang="fa-IR" sz="1100" b="0" i="0" u="none" strike="noStrike" dirty="0">
                          <a:solidFill>
                            <a:srgbClr val="000000"/>
                          </a:solidFill>
                          <a:latin typeface="B Homa"/>
                          <a:cs typeface="B Compset" pitchFamily="2" charset="-78"/>
                        </a:rPr>
                        <a:t>حل تضاد مابین حفظ هویت و ایجاد تحول فضایی در بافت و توجه به این نکته که طراحی در بافت قدیم صرفا تقلید محض از بافت موجود نیست ، بلکه استحاله آن در بافتی نو می باشد که به آیندگان نشان میدهد که طراحی در مقطعی دیگر از تاریخ صورت گرفته است.</a:t>
                      </a:r>
                    </a:p>
                  </a:txBody>
                  <a:tcPr marL="2453" marR="2453" marT="245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chemeClr val="bg2">
                        <a:lumMod val="40000"/>
                        <a:lumOff val="60000"/>
                      </a:schemeClr>
                    </a:solidFill>
                  </a:tcPr>
                </a:tc>
                <a:tc>
                  <a:txBody>
                    <a:bodyPr/>
                    <a:lstStyle/>
                    <a:p>
                      <a:pPr algn="ctr" rtl="1" fontAlgn="ctr"/>
                      <a:r>
                        <a:rPr lang="fa-IR" sz="1100" b="0" i="0" u="none" strike="noStrike" dirty="0">
                          <a:solidFill>
                            <a:srgbClr val="000000"/>
                          </a:solidFill>
                          <a:latin typeface="B Homa"/>
                          <a:cs typeface="B Compset" pitchFamily="2" charset="-78"/>
                        </a:rPr>
                        <a:t>توجه به عناصر شاخص بافت و لزوم نمایان تر کردن آنها</a:t>
                      </a:r>
                    </a:p>
                  </a:txBody>
                  <a:tcPr marL="2453" marR="2453" marT="245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chemeClr val="bg2">
                        <a:lumMod val="60000"/>
                        <a:lumOff val="40000"/>
                      </a:schemeClr>
                    </a:solidFill>
                  </a:tcPr>
                </a:tc>
                <a:extLst>
                  <a:ext uri="{0D108BD9-81ED-4DB2-BD59-A6C34878D82A}">
                    <a16:rowId xmlns="" xmlns:a16="http://schemas.microsoft.com/office/drawing/2014/main" val="10007"/>
                  </a:ext>
                </a:extLst>
              </a:tr>
              <a:tr h="329170">
                <a:tc vMerge="1">
                  <a:txBody>
                    <a:bodyPr/>
                    <a:lstStyle/>
                    <a:p>
                      <a:endParaRPr lang="en-US"/>
                    </a:p>
                  </a:txBody>
                  <a:tcPr/>
                </a:tc>
                <a:tc>
                  <a:txBody>
                    <a:bodyPr/>
                    <a:lstStyle/>
                    <a:p>
                      <a:pPr algn="ctr" rtl="1" fontAlgn="b"/>
                      <a:r>
                        <a:rPr lang="fa-IR" sz="1100" b="0" i="0" u="none" strike="noStrike" dirty="0">
                          <a:solidFill>
                            <a:srgbClr val="000000"/>
                          </a:solidFill>
                          <a:latin typeface="B Homa"/>
                          <a:cs typeface="B Compset" pitchFamily="2" charset="-78"/>
                        </a:rPr>
                        <a:t>حفظ اصول کلی ناپیوستگی و متخلخل بودن بافت و هماهنگی دانه بندی آن با بافت موجود</a:t>
                      </a:r>
                    </a:p>
                  </a:txBody>
                  <a:tcPr marL="2453" marR="2453" marT="245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chemeClr val="bg2">
                        <a:lumMod val="40000"/>
                        <a:lumOff val="60000"/>
                      </a:schemeClr>
                    </a:solidFill>
                  </a:tcPr>
                </a:tc>
                <a:tc>
                  <a:txBody>
                    <a:bodyPr/>
                    <a:lstStyle/>
                    <a:p>
                      <a:pPr algn="ctr" rtl="0" fontAlgn="b"/>
                      <a:r>
                        <a:rPr lang="en-US" sz="1100" b="0" i="0" u="none" strike="noStrike" dirty="0">
                          <a:solidFill>
                            <a:srgbClr val="000000"/>
                          </a:solidFill>
                          <a:latin typeface="B Homa"/>
                          <a:cs typeface="B Compset" pitchFamily="2" charset="-78"/>
                        </a:rPr>
                        <a:t> </a:t>
                      </a:r>
                    </a:p>
                  </a:txBody>
                  <a:tcPr marL="2453" marR="2453" marT="245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chemeClr val="bg2">
                        <a:lumMod val="60000"/>
                        <a:lumOff val="40000"/>
                      </a:schemeClr>
                    </a:solidFill>
                  </a:tcPr>
                </a:tc>
                <a:extLst>
                  <a:ext uri="{0D108BD9-81ED-4DB2-BD59-A6C34878D82A}">
                    <a16:rowId xmlns="" xmlns:a16="http://schemas.microsoft.com/office/drawing/2014/main" val="10008"/>
                  </a:ext>
                </a:extLst>
              </a:tr>
              <a:tr h="1734959">
                <a:tc vMerge="1">
                  <a:txBody>
                    <a:bodyPr/>
                    <a:lstStyle/>
                    <a:p>
                      <a:endParaRPr lang="en-US"/>
                    </a:p>
                  </a:txBody>
                  <a:tcPr/>
                </a:tc>
                <a:tc>
                  <a:txBody>
                    <a:bodyPr/>
                    <a:lstStyle/>
                    <a:p>
                      <a:pPr algn="ctr" rtl="1" fontAlgn="ctr"/>
                      <a:r>
                        <a:rPr lang="fa-IR" sz="1100" b="0" i="0" u="none" strike="noStrike" dirty="0">
                          <a:solidFill>
                            <a:srgbClr val="000000"/>
                          </a:solidFill>
                          <a:latin typeface="B Homa"/>
                          <a:cs typeface="B Compset" pitchFamily="2" charset="-78"/>
                        </a:rPr>
                        <a:t> اتصال تعریف شده با عناصر مهم کالبدی طرح از طریق گشایش فضایی</a:t>
                      </a:r>
                    </a:p>
                  </a:txBody>
                  <a:tcPr marL="2453" marR="2453" marT="245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lumMod val="40000"/>
                        <a:lumOff val="60000"/>
                      </a:schemeClr>
                    </a:solidFill>
                  </a:tcPr>
                </a:tc>
                <a:tc>
                  <a:txBody>
                    <a:bodyPr/>
                    <a:lstStyle/>
                    <a:p>
                      <a:pPr algn="ctr" rtl="1" fontAlgn="t"/>
                      <a:r>
                        <a:rPr lang="fa-IR" sz="1100" b="0" i="0" u="none" strike="noStrike" dirty="0">
                          <a:solidFill>
                            <a:srgbClr val="000000"/>
                          </a:solidFill>
                          <a:latin typeface="B Homa"/>
                          <a:cs typeface="B Compset" pitchFamily="2" charset="-78"/>
                        </a:rPr>
                        <a:t>ارتباط با شاه چراغ از طریق ایجاد گشایش فضایی در دهانه مرکزی بازار شاه چراغ به عنوان نقطه ای برای تقرب فضایی با حیاط مرکزی و بقعه مطهر</a:t>
                      </a:r>
                      <a:br>
                        <a:rPr lang="fa-IR" sz="1100" b="0" i="0" u="none" strike="noStrike" dirty="0">
                          <a:solidFill>
                            <a:srgbClr val="000000"/>
                          </a:solidFill>
                          <a:latin typeface="B Homa"/>
                          <a:cs typeface="B Compset" pitchFamily="2" charset="-78"/>
                        </a:rPr>
                      </a:br>
                      <a:r>
                        <a:rPr lang="fa-IR" sz="1100" b="1" i="0" u="none" strike="noStrike" kern="1200" dirty="0">
                          <a:solidFill>
                            <a:srgbClr val="C00000"/>
                          </a:solidFill>
                          <a:latin typeface="B Homa"/>
                          <a:ea typeface="+mn-ea"/>
                          <a:cs typeface="B Compset" pitchFamily="2" charset="-78"/>
                        </a:rPr>
                        <a:t>ایجاد مرکز تجمع فعالیت های جمعی و مراسم مذهبی در حد فاصل مسجد مقیمیه ، مسجد طاهری ، منصوریه و ارتباط قوی این میدان مرکزی با مسجد عتیق و پیوند فضایی کالبدی مسجد عتیق و مجموعی از این طریق</a:t>
                      </a:r>
                      <a:br>
                        <a:rPr lang="fa-IR" sz="1100" b="1" i="0" u="none" strike="noStrike" kern="1200" dirty="0">
                          <a:solidFill>
                            <a:srgbClr val="C00000"/>
                          </a:solidFill>
                          <a:latin typeface="B Homa"/>
                          <a:ea typeface="+mn-ea"/>
                          <a:cs typeface="B Compset" pitchFamily="2" charset="-78"/>
                        </a:rPr>
                      </a:br>
                      <a:r>
                        <a:rPr lang="fa-IR" sz="1100" b="1" i="0" u="none" strike="noStrike" kern="1200" dirty="0">
                          <a:solidFill>
                            <a:srgbClr val="C00000"/>
                          </a:solidFill>
                          <a:latin typeface="B Homa"/>
                          <a:ea typeface="+mn-ea"/>
                          <a:cs typeface="B Compset" pitchFamily="2" charset="-78"/>
                        </a:rPr>
                        <a:t>ایجاد گشایش فضایی در حد فاصل مجموعه طرح با میدان آستانه و اتصالاین دو فضای عملکردی با یکدیگر</a:t>
                      </a:r>
                      <a:r>
                        <a:rPr lang="fa-IR" sz="1100" b="0" i="0" u="none" strike="noStrike" dirty="0">
                          <a:solidFill>
                            <a:srgbClr val="000000"/>
                          </a:solidFill>
                          <a:latin typeface="B Homa"/>
                          <a:cs typeface="B Compset" pitchFamily="2" charset="-78"/>
                        </a:rPr>
                        <a:t/>
                      </a:r>
                      <a:br>
                        <a:rPr lang="fa-IR" sz="1100" b="0" i="0" u="none" strike="noStrike" dirty="0">
                          <a:solidFill>
                            <a:srgbClr val="000000"/>
                          </a:solidFill>
                          <a:latin typeface="B Homa"/>
                          <a:cs typeface="B Compset" pitchFamily="2" charset="-78"/>
                        </a:rPr>
                      </a:br>
                      <a:r>
                        <a:rPr lang="fa-IR" sz="1100" b="0" i="0" u="none" strike="noStrike" dirty="0">
                          <a:solidFill>
                            <a:srgbClr val="000000"/>
                          </a:solidFill>
                          <a:latin typeface="B Homa"/>
                          <a:cs typeface="B Compset" pitchFamily="2" charset="-78"/>
                        </a:rPr>
                        <a:t>ایجاد پیوند منطقی بین بافت قدیم و جدید از طریق گشایش فضایی و احداث فضای سبز و ارتباط متقابل فی مابین</a:t>
                      </a:r>
                      <a:br>
                        <a:rPr lang="fa-IR" sz="1100" b="0" i="0" u="none" strike="noStrike" dirty="0">
                          <a:solidFill>
                            <a:srgbClr val="000000"/>
                          </a:solidFill>
                          <a:latin typeface="B Homa"/>
                          <a:cs typeface="B Compset" pitchFamily="2" charset="-78"/>
                        </a:rPr>
                      </a:br>
                      <a:r>
                        <a:rPr lang="fa-IR" sz="1100" b="0" i="0" u="none" strike="noStrike" dirty="0">
                          <a:solidFill>
                            <a:srgbClr val="000000"/>
                          </a:solidFill>
                          <a:latin typeface="B Homa"/>
                          <a:cs typeface="B Compset" pitchFamily="2" charset="-78"/>
                        </a:rPr>
                        <a:t>ایجاد گشایش فضایی در اتصال مجموعه طرح با خیابان احمدی </a:t>
                      </a:r>
                    </a:p>
                  </a:txBody>
                  <a:tcPr marL="2453" marR="2453" marT="245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lumMod val="60000"/>
                        <a:lumOff val="40000"/>
                      </a:schemeClr>
                    </a:solidFill>
                  </a:tcPr>
                </a:tc>
                <a:extLst>
                  <a:ext uri="{0D108BD9-81ED-4DB2-BD59-A6C34878D82A}">
                    <a16:rowId xmlns="" xmlns:a16="http://schemas.microsoft.com/office/drawing/2014/main" val="10009"/>
                  </a:ext>
                </a:extLst>
              </a:tr>
              <a:tr h="349407">
                <a:tc vMerge="1">
                  <a:txBody>
                    <a:bodyPr/>
                    <a:lstStyle/>
                    <a:p>
                      <a:endParaRPr lang="en-US"/>
                    </a:p>
                  </a:txBody>
                  <a:tcPr/>
                </a:tc>
                <a:tc>
                  <a:txBody>
                    <a:bodyPr/>
                    <a:lstStyle/>
                    <a:p>
                      <a:pPr algn="ctr" rtl="1" fontAlgn="b"/>
                      <a:r>
                        <a:rPr lang="fa-IR" sz="1100" b="0" i="0" u="none" strike="noStrike" dirty="0">
                          <a:solidFill>
                            <a:srgbClr val="000000"/>
                          </a:solidFill>
                          <a:latin typeface="B Homa"/>
                          <a:cs typeface="B Compset" pitchFamily="2" charset="-78"/>
                        </a:rPr>
                        <a:t/>
                      </a:r>
                      <a:br>
                        <a:rPr lang="fa-IR" sz="1100" b="0" i="0" u="none" strike="noStrike" dirty="0">
                          <a:solidFill>
                            <a:srgbClr val="000000"/>
                          </a:solidFill>
                          <a:latin typeface="B Homa"/>
                          <a:cs typeface="B Compset" pitchFamily="2" charset="-78"/>
                        </a:rPr>
                      </a:br>
                      <a:r>
                        <a:rPr lang="fa-IR" sz="1100" b="1" i="0" u="none" strike="noStrike" kern="1200" dirty="0">
                          <a:solidFill>
                            <a:srgbClr val="C00000"/>
                          </a:solidFill>
                          <a:latin typeface="B Homa"/>
                          <a:ea typeface="+mn-ea"/>
                          <a:cs typeface="B Compset" pitchFamily="2" charset="-78"/>
                        </a:rPr>
                        <a:t>ایجاد فضاهای شهری غنی و جذاب در سطوح فراشهری، ملی و فرا ملی</a:t>
                      </a:r>
                    </a:p>
                  </a:txBody>
                  <a:tcPr marL="2453" marR="2453" marT="245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lumMod val="40000"/>
                        <a:lumOff val="60000"/>
                      </a:schemeClr>
                    </a:solidFill>
                  </a:tcPr>
                </a:tc>
                <a:tc>
                  <a:txBody>
                    <a:bodyPr/>
                    <a:lstStyle/>
                    <a:p>
                      <a:pPr algn="ctr" rtl="1" fontAlgn="b"/>
                      <a:r>
                        <a:rPr lang="fa-IR" sz="1100" b="1" i="0" u="none" strike="noStrike" kern="1200" dirty="0">
                          <a:solidFill>
                            <a:srgbClr val="C00000"/>
                          </a:solidFill>
                          <a:latin typeface="B Homa"/>
                          <a:ea typeface="+mn-ea"/>
                          <a:cs typeface="B Compset" pitchFamily="2" charset="-78"/>
                        </a:rPr>
                        <a:t>بهره گیری از عنصر آب در طراحی مجموعه</a:t>
                      </a:r>
                      <a:br>
                        <a:rPr lang="fa-IR" sz="1100" b="1" i="0" u="none" strike="noStrike" kern="1200" dirty="0">
                          <a:solidFill>
                            <a:srgbClr val="C00000"/>
                          </a:solidFill>
                          <a:latin typeface="B Homa"/>
                          <a:ea typeface="+mn-ea"/>
                          <a:cs typeface="B Compset" pitchFamily="2" charset="-78"/>
                        </a:rPr>
                      </a:br>
                      <a:r>
                        <a:rPr lang="fa-IR" sz="1100" b="1" i="0" u="none" strike="noStrike" kern="1200" dirty="0">
                          <a:solidFill>
                            <a:srgbClr val="C00000"/>
                          </a:solidFill>
                          <a:latin typeface="B Homa"/>
                          <a:ea typeface="+mn-ea"/>
                          <a:cs typeface="B Compset" pitchFamily="2" charset="-78"/>
                        </a:rPr>
                        <a:t>بهره گیری از عناصر و فضاهای سبز در طراحی مجموعه</a:t>
                      </a:r>
                    </a:p>
                  </a:txBody>
                  <a:tcPr marL="2453" marR="2453" marT="245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lumMod val="60000"/>
                        <a:lumOff val="40000"/>
                      </a:schemeClr>
                    </a:solidFill>
                  </a:tcPr>
                </a:tc>
                <a:extLst>
                  <a:ext uri="{0D108BD9-81ED-4DB2-BD59-A6C34878D82A}">
                    <a16:rowId xmlns="" xmlns:a16="http://schemas.microsoft.com/office/drawing/2014/main" val="10010"/>
                  </a:ext>
                </a:extLst>
              </a:tr>
            </a:tbl>
          </a:graphicData>
        </a:graphic>
      </p:graphicFrame>
    </p:spTree>
    <p:extLst>
      <p:ext uri="{BB962C8B-B14F-4D97-AF65-F5344CB8AC3E}">
        <p14:creationId xmlns:p14="http://schemas.microsoft.com/office/powerpoint/2010/main" val="3704332368"/>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66"/>
          <p:cNvGrpSpPr/>
          <p:nvPr/>
        </p:nvGrpSpPr>
        <p:grpSpPr>
          <a:xfrm>
            <a:off x="0" y="263769"/>
            <a:ext cx="9144000" cy="6327790"/>
            <a:chOff x="0" y="0"/>
            <a:chExt cx="9144000" cy="6855106"/>
          </a:xfrm>
        </p:grpSpPr>
        <p:pic>
          <p:nvPicPr>
            <p:cNvPr id="3" name="Picture 2" descr="E:\baft farsoode\ax\pic\bird%20view.jpg"/>
            <p:cNvPicPr>
              <a:picLocks noChangeAspect="1" noChangeArrowheads="1"/>
            </p:cNvPicPr>
            <p:nvPr/>
          </p:nvPicPr>
          <p:blipFill>
            <a:blip r:embed="rId2">
              <a:clrChange>
                <a:clrFrom>
                  <a:srgbClr val="000000"/>
                </a:clrFrom>
                <a:clrTo>
                  <a:srgbClr val="000000">
                    <a:alpha val="0"/>
                  </a:srgbClr>
                </a:clrTo>
              </a:clrChange>
              <a:duotone>
                <a:schemeClr val="accent6">
                  <a:shade val="45000"/>
                  <a:satMod val="135000"/>
                </a:schemeClr>
                <a:prstClr val="white"/>
              </a:duotone>
              <a:lum bright="20000" contrast="-75000"/>
            </a:blip>
            <a:srcRect/>
            <a:stretch>
              <a:fillRect/>
            </a:stretch>
          </p:blipFill>
          <p:spPr bwMode="auto">
            <a:xfrm>
              <a:off x="0" y="2694698"/>
              <a:ext cx="9144000" cy="4160408"/>
            </a:xfrm>
            <a:prstGeom prst="rect">
              <a:avLst/>
            </a:prstGeom>
            <a:ln>
              <a:noFill/>
            </a:ln>
            <a:effectLst>
              <a:outerShdw blurRad="50800" dist="50800" dir="2700000" algn="tl" rotWithShape="0">
                <a:schemeClr val="tx1">
                  <a:alpha val="40000"/>
                </a:schemeClr>
              </a:outerShdw>
            </a:effectLst>
          </p:spPr>
        </p:pic>
        <p:grpSp>
          <p:nvGrpSpPr>
            <p:cNvPr id="4" name="Group 259"/>
            <p:cNvGrpSpPr/>
            <p:nvPr/>
          </p:nvGrpSpPr>
          <p:grpSpPr>
            <a:xfrm flipV="1">
              <a:off x="271048" y="857232"/>
              <a:ext cx="5944026" cy="4143404"/>
              <a:chOff x="-236" y="1676402"/>
              <a:chExt cx="5944026" cy="5181601"/>
            </a:xfrm>
          </p:grpSpPr>
          <p:sp>
            <p:nvSpPr>
              <p:cNvPr id="250" name="Rectangle 25"/>
              <p:cNvSpPr>
                <a:spLocks noChangeArrowheads="1"/>
              </p:cNvSpPr>
              <p:nvPr/>
            </p:nvSpPr>
            <p:spPr bwMode="auto">
              <a:xfrm>
                <a:off x="329988" y="4038602"/>
                <a:ext cx="165112" cy="2667001"/>
              </a:xfrm>
              <a:prstGeom prst="rect">
                <a:avLst/>
              </a:prstGeom>
              <a:gradFill rotWithShape="1">
                <a:gsLst>
                  <a:gs pos="0">
                    <a:schemeClr val="bg1">
                      <a:lumMod val="65000"/>
                    </a:schemeClr>
                  </a:gs>
                  <a:gs pos="100000">
                    <a:srgbClr val="FFFFCC"/>
                  </a:gs>
                </a:gsLst>
                <a:lin ang="5400000" scaled="1"/>
              </a:gradFill>
              <a:ln w="9525">
                <a:noFill/>
                <a:miter lim="800000"/>
                <a:headEnd/>
                <a:tailEnd/>
              </a:ln>
              <a:effectLst/>
            </p:spPr>
            <p:txBody>
              <a:bodyPr wrap="none" anchor="ctr"/>
              <a:lstStyle/>
              <a:p>
                <a:pPr>
                  <a:defRPr/>
                </a:pPr>
                <a:endParaRPr lang="fa-IR" sz="1662" kern="0">
                  <a:solidFill>
                    <a:sysClr val="windowText" lastClr="000000"/>
                  </a:solidFill>
                </a:endParaRPr>
              </a:p>
            </p:txBody>
          </p:sp>
          <p:sp>
            <p:nvSpPr>
              <p:cNvPr id="251" name="Rectangle 26"/>
              <p:cNvSpPr>
                <a:spLocks noChangeArrowheads="1"/>
              </p:cNvSpPr>
              <p:nvPr/>
            </p:nvSpPr>
            <p:spPr bwMode="auto">
              <a:xfrm>
                <a:off x="164876" y="6400803"/>
                <a:ext cx="3219681" cy="152400"/>
              </a:xfrm>
              <a:prstGeom prst="rect">
                <a:avLst/>
              </a:prstGeom>
              <a:gradFill rotWithShape="1">
                <a:gsLst>
                  <a:gs pos="0">
                    <a:srgbClr val="FFFFCC"/>
                  </a:gs>
                  <a:gs pos="100000">
                    <a:srgbClr val="FFFFCC">
                      <a:gamma/>
                      <a:shade val="46275"/>
                      <a:invGamma/>
                    </a:srgbClr>
                  </a:gs>
                </a:gsLst>
                <a:lin ang="0" scaled="1"/>
              </a:gradFill>
              <a:ln w="9525">
                <a:noFill/>
                <a:miter lim="800000"/>
                <a:headEnd/>
                <a:tailEnd/>
              </a:ln>
              <a:effectLst/>
            </p:spPr>
            <p:txBody>
              <a:bodyPr wrap="none" anchor="ctr"/>
              <a:lstStyle/>
              <a:p>
                <a:pPr>
                  <a:defRPr/>
                </a:pPr>
                <a:endParaRPr lang="fa-IR" sz="1662" kern="0">
                  <a:solidFill>
                    <a:sysClr val="windowText" lastClr="000000"/>
                  </a:solidFill>
                </a:endParaRPr>
              </a:p>
            </p:txBody>
          </p:sp>
          <p:sp>
            <p:nvSpPr>
              <p:cNvPr id="252" name="Rectangle 27"/>
              <p:cNvSpPr>
                <a:spLocks noChangeArrowheads="1"/>
              </p:cNvSpPr>
              <p:nvPr/>
            </p:nvSpPr>
            <p:spPr bwMode="auto">
              <a:xfrm>
                <a:off x="495100" y="5791203"/>
                <a:ext cx="82556" cy="609600"/>
              </a:xfrm>
              <a:prstGeom prst="rect">
                <a:avLst/>
              </a:prstGeom>
              <a:solidFill>
                <a:srgbClr val="CC9900"/>
              </a:solidFill>
              <a:ln w="9525">
                <a:noFill/>
                <a:miter lim="800000"/>
                <a:headEnd/>
                <a:tailEnd/>
              </a:ln>
              <a:effectLst/>
            </p:spPr>
            <p:txBody>
              <a:bodyPr wrap="none" anchor="ctr"/>
              <a:lstStyle/>
              <a:p>
                <a:pPr>
                  <a:defRPr/>
                </a:pPr>
                <a:endParaRPr lang="fa-IR" sz="1662" kern="0">
                  <a:solidFill>
                    <a:sysClr val="windowText" lastClr="000000"/>
                  </a:solidFill>
                </a:endParaRPr>
              </a:p>
            </p:txBody>
          </p:sp>
          <p:sp>
            <p:nvSpPr>
              <p:cNvPr id="253" name="Rectangle 28"/>
              <p:cNvSpPr>
                <a:spLocks noChangeArrowheads="1"/>
              </p:cNvSpPr>
              <p:nvPr/>
            </p:nvSpPr>
            <p:spPr bwMode="auto">
              <a:xfrm rot="5400000">
                <a:off x="828501" y="6073757"/>
                <a:ext cx="76200" cy="577891"/>
              </a:xfrm>
              <a:prstGeom prst="rect">
                <a:avLst/>
              </a:prstGeom>
              <a:solidFill>
                <a:srgbClr val="CC9900"/>
              </a:solidFill>
              <a:ln w="9525">
                <a:noFill/>
                <a:miter lim="800000"/>
                <a:headEnd/>
                <a:tailEnd/>
              </a:ln>
              <a:effectLst/>
            </p:spPr>
            <p:txBody>
              <a:bodyPr wrap="none" anchor="ctr"/>
              <a:lstStyle/>
              <a:p>
                <a:pPr>
                  <a:defRPr/>
                </a:pPr>
                <a:endParaRPr lang="fa-IR" sz="1662" kern="0">
                  <a:solidFill>
                    <a:sysClr val="windowText" lastClr="000000"/>
                  </a:solidFill>
                </a:endParaRPr>
              </a:p>
            </p:txBody>
          </p:sp>
          <p:sp>
            <p:nvSpPr>
              <p:cNvPr id="254" name="Line 29"/>
              <p:cNvSpPr>
                <a:spLocks noChangeShapeType="1"/>
              </p:cNvSpPr>
              <p:nvPr/>
            </p:nvSpPr>
            <p:spPr bwMode="auto">
              <a:xfrm>
                <a:off x="3384557" y="6477003"/>
                <a:ext cx="1568562" cy="0"/>
              </a:xfrm>
              <a:prstGeom prst="line">
                <a:avLst/>
              </a:prstGeom>
              <a:ln w="12700">
                <a:prstDash val="sysDot"/>
                <a:headEnd/>
                <a:tailEnd/>
              </a:ln>
            </p:spPr>
            <p:style>
              <a:lnRef idx="1">
                <a:schemeClr val="dk1"/>
              </a:lnRef>
              <a:fillRef idx="0">
                <a:schemeClr val="dk1"/>
              </a:fillRef>
              <a:effectRef idx="0">
                <a:schemeClr val="dk1"/>
              </a:effectRef>
              <a:fontRef idx="minor">
                <a:schemeClr val="tx1"/>
              </a:fontRef>
            </p:style>
            <p:txBody>
              <a:bodyPr/>
              <a:lstStyle/>
              <a:p>
                <a:pPr>
                  <a:defRPr/>
                </a:pPr>
                <a:endParaRPr lang="fa-IR" sz="1662" kern="0">
                  <a:solidFill>
                    <a:sysClr val="windowText" lastClr="000000"/>
                  </a:solidFill>
                </a:endParaRPr>
              </a:p>
            </p:txBody>
          </p:sp>
          <p:sp>
            <p:nvSpPr>
              <p:cNvPr id="255" name="Line 30"/>
              <p:cNvSpPr>
                <a:spLocks noChangeShapeType="1"/>
              </p:cNvSpPr>
              <p:nvPr/>
            </p:nvSpPr>
            <p:spPr bwMode="auto">
              <a:xfrm>
                <a:off x="3384557" y="6553203"/>
                <a:ext cx="2559233" cy="0"/>
              </a:xfrm>
              <a:prstGeom prst="line">
                <a:avLst/>
              </a:prstGeom>
              <a:ln w="19050">
                <a:prstDash val="sysDot"/>
                <a:headEnd/>
                <a:tailEnd/>
              </a:ln>
            </p:spPr>
            <p:style>
              <a:lnRef idx="1">
                <a:schemeClr val="accent1"/>
              </a:lnRef>
              <a:fillRef idx="0">
                <a:schemeClr val="accent1"/>
              </a:fillRef>
              <a:effectRef idx="0">
                <a:schemeClr val="accent1"/>
              </a:effectRef>
              <a:fontRef idx="minor">
                <a:schemeClr val="tx1"/>
              </a:fontRef>
            </p:style>
            <p:txBody>
              <a:bodyPr/>
              <a:lstStyle/>
              <a:p>
                <a:pPr>
                  <a:defRPr/>
                </a:pPr>
                <a:endParaRPr lang="fa-IR" sz="1662" kern="0">
                  <a:solidFill>
                    <a:sysClr val="windowText" lastClr="000000"/>
                  </a:solidFill>
                </a:endParaRPr>
              </a:p>
            </p:txBody>
          </p:sp>
          <p:sp>
            <p:nvSpPr>
              <p:cNvPr id="256" name="Line 32"/>
              <p:cNvSpPr>
                <a:spLocks noChangeShapeType="1"/>
              </p:cNvSpPr>
              <p:nvPr/>
            </p:nvSpPr>
            <p:spPr bwMode="auto">
              <a:xfrm flipH="1">
                <a:off x="-236" y="6477003"/>
                <a:ext cx="3384793" cy="0"/>
              </a:xfrm>
              <a:prstGeom prst="line">
                <a:avLst/>
              </a:prstGeom>
              <a:noFill/>
              <a:ln w="22225">
                <a:solidFill>
                  <a:srgbClr val="9383B3"/>
                </a:solidFill>
                <a:prstDash val="sysDot"/>
                <a:round/>
                <a:headEnd/>
                <a:tailEnd/>
              </a:ln>
              <a:effectLst/>
            </p:spPr>
            <p:txBody>
              <a:bodyPr/>
              <a:lstStyle/>
              <a:p>
                <a:pPr>
                  <a:defRPr/>
                </a:pPr>
                <a:endParaRPr lang="fa-IR" sz="1662" kern="0">
                  <a:solidFill>
                    <a:sysClr val="windowText" lastClr="000000"/>
                  </a:solidFill>
                </a:endParaRPr>
              </a:p>
            </p:txBody>
          </p:sp>
          <p:sp>
            <p:nvSpPr>
              <p:cNvPr id="257" name="Line 33"/>
              <p:cNvSpPr>
                <a:spLocks noChangeShapeType="1"/>
              </p:cNvSpPr>
              <p:nvPr/>
            </p:nvSpPr>
            <p:spPr bwMode="auto">
              <a:xfrm flipV="1">
                <a:off x="412544" y="4038602"/>
                <a:ext cx="0" cy="2819401"/>
              </a:xfrm>
              <a:prstGeom prst="line">
                <a:avLst/>
              </a:prstGeom>
              <a:noFill/>
              <a:ln w="22225">
                <a:solidFill>
                  <a:srgbClr val="9383B3"/>
                </a:solidFill>
                <a:prstDash val="sysDot"/>
                <a:round/>
                <a:headEnd/>
                <a:tailEnd/>
              </a:ln>
              <a:effectLst/>
            </p:spPr>
            <p:txBody>
              <a:bodyPr/>
              <a:lstStyle/>
              <a:p>
                <a:pPr>
                  <a:defRPr/>
                </a:pPr>
                <a:endParaRPr lang="fa-IR" sz="1662" kern="0">
                  <a:solidFill>
                    <a:sysClr val="windowText" lastClr="000000"/>
                  </a:solidFill>
                </a:endParaRPr>
              </a:p>
            </p:txBody>
          </p:sp>
          <p:sp>
            <p:nvSpPr>
              <p:cNvPr id="258" name="Line 34"/>
              <p:cNvSpPr>
                <a:spLocks noChangeShapeType="1"/>
              </p:cNvSpPr>
              <p:nvPr/>
            </p:nvSpPr>
            <p:spPr bwMode="auto">
              <a:xfrm flipV="1">
                <a:off x="412544" y="2362202"/>
                <a:ext cx="0" cy="1676400"/>
              </a:xfrm>
              <a:prstGeom prst="line">
                <a:avLst/>
              </a:prstGeom>
              <a:ln w="12700">
                <a:prstDash val="sysDot"/>
                <a:headEnd/>
                <a:tailEnd/>
              </a:ln>
            </p:spPr>
            <p:style>
              <a:lnRef idx="1">
                <a:schemeClr val="dk1"/>
              </a:lnRef>
              <a:fillRef idx="0">
                <a:schemeClr val="dk1"/>
              </a:fillRef>
              <a:effectRef idx="0">
                <a:schemeClr val="dk1"/>
              </a:effectRef>
              <a:fontRef idx="minor">
                <a:schemeClr val="tx1"/>
              </a:fontRef>
            </p:style>
            <p:txBody>
              <a:bodyPr/>
              <a:lstStyle/>
              <a:p>
                <a:pPr>
                  <a:defRPr/>
                </a:pPr>
                <a:endParaRPr lang="fa-IR" sz="1662" kern="0">
                  <a:solidFill>
                    <a:sysClr val="windowText" lastClr="000000"/>
                  </a:solidFill>
                </a:endParaRPr>
              </a:p>
            </p:txBody>
          </p:sp>
          <p:sp>
            <p:nvSpPr>
              <p:cNvPr id="259" name="Line 35"/>
              <p:cNvSpPr>
                <a:spLocks noChangeShapeType="1"/>
              </p:cNvSpPr>
              <p:nvPr/>
            </p:nvSpPr>
            <p:spPr bwMode="auto">
              <a:xfrm flipV="1">
                <a:off x="329988" y="1676402"/>
                <a:ext cx="0" cy="2362200"/>
              </a:xfrm>
              <a:prstGeom prst="line">
                <a:avLst/>
              </a:prstGeom>
              <a:ln w="19050">
                <a:prstDash val="sysDot"/>
                <a:headEnd/>
                <a:tailEnd/>
              </a:ln>
            </p:spPr>
            <p:style>
              <a:lnRef idx="1">
                <a:schemeClr val="accent1"/>
              </a:lnRef>
              <a:fillRef idx="0">
                <a:schemeClr val="accent1"/>
              </a:fillRef>
              <a:effectRef idx="0">
                <a:schemeClr val="accent1"/>
              </a:effectRef>
              <a:fontRef idx="minor">
                <a:schemeClr val="tx1"/>
              </a:fontRef>
            </p:style>
            <p:txBody>
              <a:bodyPr/>
              <a:lstStyle/>
              <a:p>
                <a:pPr>
                  <a:defRPr/>
                </a:pPr>
                <a:endParaRPr lang="fa-IR" sz="1662" kern="0">
                  <a:solidFill>
                    <a:sysClr val="windowText" lastClr="000000"/>
                  </a:solidFill>
                </a:endParaRPr>
              </a:p>
            </p:txBody>
          </p:sp>
        </p:grpSp>
        <p:grpSp>
          <p:nvGrpSpPr>
            <p:cNvPr id="5" name="Group 15"/>
            <p:cNvGrpSpPr/>
            <p:nvPr/>
          </p:nvGrpSpPr>
          <p:grpSpPr>
            <a:xfrm>
              <a:off x="67432" y="538679"/>
              <a:ext cx="5218950" cy="3318948"/>
              <a:chOff x="73051" y="538679"/>
              <a:chExt cx="5653862" cy="3318948"/>
            </a:xfrm>
          </p:grpSpPr>
          <p:sp>
            <p:nvSpPr>
              <p:cNvPr id="7" name="Rectangle 6"/>
              <p:cNvSpPr/>
              <p:nvPr/>
            </p:nvSpPr>
            <p:spPr>
              <a:xfrm>
                <a:off x="1824455" y="538679"/>
                <a:ext cx="3902458" cy="407750"/>
              </a:xfrm>
              <a:prstGeom prst="rect">
                <a:avLst/>
              </a:prstGeom>
            </p:spPr>
            <p:txBody>
              <a:bodyPr wrap="none">
                <a:spAutoFit/>
              </a:bodyPr>
              <a:lstStyle/>
              <a:p>
                <a:pPr>
                  <a:defRPr/>
                </a:pPr>
                <a:r>
                  <a:rPr lang="en-US" sz="1846" b="1" kern="0" dirty="0">
                    <a:ln w="10541" cmpd="sng">
                      <a:solidFill>
                        <a:srgbClr val="EAEAEA">
                          <a:shade val="88000"/>
                          <a:satMod val="110000"/>
                        </a:srgbClr>
                      </a:solidFill>
                      <a:prstDash val="solid"/>
                    </a:ln>
                    <a:gradFill>
                      <a:gsLst>
                        <a:gs pos="0">
                          <a:srgbClr val="EAEAEA">
                            <a:tint val="40000"/>
                            <a:satMod val="250000"/>
                          </a:srgbClr>
                        </a:gs>
                        <a:gs pos="9000">
                          <a:srgbClr val="EAEAEA">
                            <a:tint val="52000"/>
                            <a:satMod val="300000"/>
                          </a:srgbClr>
                        </a:gs>
                        <a:gs pos="50000">
                          <a:srgbClr val="EAEAEA">
                            <a:shade val="20000"/>
                            <a:satMod val="300000"/>
                          </a:srgbClr>
                        </a:gs>
                        <a:gs pos="79000">
                          <a:srgbClr val="EAEAEA">
                            <a:tint val="52000"/>
                            <a:satMod val="300000"/>
                          </a:srgbClr>
                        </a:gs>
                        <a:gs pos="100000">
                          <a:srgbClr val="EAEAEA">
                            <a:tint val="40000"/>
                            <a:satMod val="250000"/>
                          </a:srgbClr>
                        </a:gs>
                      </a:gsLst>
                      <a:lin ang="5400000"/>
                    </a:gradFill>
                    <a:latin typeface="BankGothic Lt BT" pitchFamily="34" charset="0"/>
                  </a:rPr>
                  <a:t>(</a:t>
                </a:r>
                <a:r>
                  <a:rPr lang="en-US" sz="1846" b="1" kern="0" dirty="0" err="1">
                    <a:ln w="10541" cmpd="sng">
                      <a:solidFill>
                        <a:srgbClr val="EAEAEA">
                          <a:shade val="88000"/>
                          <a:satMod val="110000"/>
                        </a:srgbClr>
                      </a:solidFill>
                      <a:prstDash val="solid"/>
                    </a:ln>
                    <a:gradFill>
                      <a:gsLst>
                        <a:gs pos="0">
                          <a:srgbClr val="EAEAEA">
                            <a:tint val="40000"/>
                            <a:satMod val="250000"/>
                          </a:srgbClr>
                        </a:gs>
                        <a:gs pos="9000">
                          <a:srgbClr val="EAEAEA">
                            <a:tint val="52000"/>
                            <a:satMod val="300000"/>
                          </a:srgbClr>
                        </a:gs>
                        <a:gs pos="50000">
                          <a:srgbClr val="EAEAEA">
                            <a:shade val="20000"/>
                            <a:satMod val="300000"/>
                          </a:srgbClr>
                        </a:gs>
                        <a:gs pos="79000">
                          <a:srgbClr val="EAEAEA">
                            <a:tint val="52000"/>
                            <a:satMod val="300000"/>
                          </a:srgbClr>
                        </a:gs>
                        <a:gs pos="100000">
                          <a:srgbClr val="EAEAEA">
                            <a:tint val="40000"/>
                            <a:satMod val="250000"/>
                          </a:srgbClr>
                        </a:gs>
                      </a:gsLst>
                      <a:lin ang="5400000"/>
                    </a:gradFill>
                    <a:latin typeface="BankGothic Lt BT" pitchFamily="34" charset="0"/>
                  </a:rPr>
                  <a:t>beinolharamein</a:t>
                </a:r>
                <a:r>
                  <a:rPr lang="en-US" sz="1846" b="1" kern="0" dirty="0">
                    <a:ln w="10541" cmpd="sng">
                      <a:solidFill>
                        <a:srgbClr val="EAEAEA">
                          <a:shade val="88000"/>
                          <a:satMod val="110000"/>
                        </a:srgbClr>
                      </a:solidFill>
                      <a:prstDash val="solid"/>
                    </a:ln>
                    <a:gradFill>
                      <a:gsLst>
                        <a:gs pos="0">
                          <a:srgbClr val="EAEAEA">
                            <a:tint val="40000"/>
                            <a:satMod val="250000"/>
                          </a:srgbClr>
                        </a:gs>
                        <a:gs pos="9000">
                          <a:srgbClr val="EAEAEA">
                            <a:tint val="52000"/>
                            <a:satMod val="300000"/>
                          </a:srgbClr>
                        </a:gs>
                        <a:gs pos="50000">
                          <a:srgbClr val="EAEAEA">
                            <a:shade val="20000"/>
                            <a:satMod val="300000"/>
                          </a:srgbClr>
                        </a:gs>
                        <a:gs pos="79000">
                          <a:srgbClr val="EAEAEA">
                            <a:tint val="52000"/>
                            <a:satMod val="300000"/>
                          </a:srgbClr>
                        </a:gs>
                        <a:gs pos="100000">
                          <a:srgbClr val="EAEAEA">
                            <a:tint val="40000"/>
                            <a:satMod val="250000"/>
                          </a:srgbClr>
                        </a:gs>
                      </a:gsLst>
                      <a:lin ang="5400000"/>
                    </a:gradFill>
                    <a:latin typeface="BankGothic Lt BT" pitchFamily="34" charset="0"/>
                  </a:rPr>
                  <a:t> of shiraz)</a:t>
                </a:r>
                <a:endParaRPr lang="fa-IR" sz="1846" b="1" kern="0" dirty="0">
                  <a:ln w="10541" cmpd="sng">
                    <a:solidFill>
                      <a:srgbClr val="EAEAEA">
                        <a:shade val="88000"/>
                        <a:satMod val="110000"/>
                      </a:srgbClr>
                    </a:solidFill>
                    <a:prstDash val="solid"/>
                  </a:ln>
                  <a:gradFill>
                    <a:gsLst>
                      <a:gs pos="0">
                        <a:srgbClr val="EAEAEA">
                          <a:tint val="40000"/>
                          <a:satMod val="250000"/>
                        </a:srgbClr>
                      </a:gs>
                      <a:gs pos="9000">
                        <a:srgbClr val="EAEAEA">
                          <a:tint val="52000"/>
                          <a:satMod val="300000"/>
                        </a:srgbClr>
                      </a:gs>
                      <a:gs pos="50000">
                        <a:srgbClr val="EAEAEA">
                          <a:shade val="20000"/>
                          <a:satMod val="300000"/>
                        </a:srgbClr>
                      </a:gs>
                      <a:gs pos="79000">
                        <a:srgbClr val="EAEAEA">
                          <a:tint val="52000"/>
                          <a:satMod val="300000"/>
                        </a:srgbClr>
                      </a:gs>
                      <a:gs pos="100000">
                        <a:srgbClr val="EAEAEA">
                          <a:tint val="40000"/>
                          <a:satMod val="250000"/>
                        </a:srgbClr>
                      </a:gs>
                    </a:gsLst>
                    <a:lin ang="5400000"/>
                  </a:gradFill>
                  <a:latin typeface="BankGothic Lt BT" pitchFamily="34" charset="0"/>
                </a:endParaRPr>
              </a:p>
            </p:txBody>
          </p:sp>
          <p:sp>
            <p:nvSpPr>
              <p:cNvPr id="8" name="Rectangle 7"/>
              <p:cNvSpPr/>
              <p:nvPr/>
            </p:nvSpPr>
            <p:spPr>
              <a:xfrm rot="16200000">
                <a:off x="-1131431" y="2276027"/>
                <a:ext cx="2786082" cy="377118"/>
              </a:xfrm>
              <a:prstGeom prst="rect">
                <a:avLst/>
              </a:prstGeom>
            </p:spPr>
            <p:txBody>
              <a:bodyPr wrap="square">
                <a:spAutoFit/>
                <a:scene3d>
                  <a:camera prst="orthographicFront"/>
                  <a:lightRig rig="glow" dir="tl">
                    <a:rot lat="0" lon="0" rev="5400000"/>
                  </a:lightRig>
                </a:scene3d>
                <a:sp3d contourW="12700">
                  <a:bevelT w="25400" h="25400"/>
                  <a:contourClr>
                    <a:schemeClr val="accent6">
                      <a:shade val="73000"/>
                    </a:schemeClr>
                  </a:contourClr>
                </a:sp3d>
              </a:bodyPr>
              <a:lstStyle/>
              <a:p>
                <a:pPr algn="ctr"/>
                <a:r>
                  <a:rPr lang="fa-IR" sz="1662" b="1" dirty="0">
                    <a:ln w="11430"/>
                    <a:gradFill>
                      <a:gsLst>
                        <a:gs pos="0">
                          <a:srgbClr val="555555">
                            <a:tint val="90000"/>
                            <a:satMod val="120000"/>
                          </a:srgbClr>
                        </a:gs>
                        <a:gs pos="25000">
                          <a:srgbClr val="555555">
                            <a:tint val="93000"/>
                            <a:satMod val="120000"/>
                          </a:srgbClr>
                        </a:gs>
                        <a:gs pos="50000">
                          <a:srgbClr val="555555">
                            <a:shade val="89000"/>
                            <a:satMod val="110000"/>
                          </a:srgbClr>
                        </a:gs>
                        <a:gs pos="75000">
                          <a:srgbClr val="555555">
                            <a:tint val="93000"/>
                            <a:satMod val="120000"/>
                          </a:srgbClr>
                        </a:gs>
                        <a:gs pos="100000">
                          <a:srgbClr val="555555">
                            <a:tint val="90000"/>
                            <a:satMod val="120000"/>
                          </a:srgbClr>
                        </a:gs>
                      </a:gsLst>
                      <a:lin ang="5400000"/>
                    </a:gradFill>
                    <a:effectLst>
                      <a:outerShdw blurRad="80000" dist="40000" dir="5040000" algn="tl">
                        <a:srgbClr val="000000">
                          <a:alpha val="30000"/>
                        </a:srgbClr>
                      </a:outerShdw>
                    </a:effectLst>
                    <a:cs typeface="B Kamran" pitchFamily="2" charset="-78"/>
                  </a:rPr>
                  <a:t>بین الحرمین شیراز</a:t>
                </a:r>
              </a:p>
            </p:txBody>
          </p:sp>
        </p:grpSp>
        <p:pic>
          <p:nvPicPr>
            <p:cNvPr id="235" name="Picture 6" descr="شاهچراغ؛ شیراز؛ عکس از آنوبانینی">
              <a:hlinkClick r:id="rId3"/>
            </p:cNvPr>
            <p:cNvPicPr>
              <a:picLocks noChangeAspect="1" noChangeArrowheads="1"/>
            </p:cNvPicPr>
            <p:nvPr/>
          </p:nvPicPr>
          <p:blipFill>
            <a:blip r:embed="rId4">
              <a:clrChange>
                <a:clrFrom>
                  <a:srgbClr val="03030F"/>
                </a:clrFrom>
                <a:clrTo>
                  <a:srgbClr val="03030F">
                    <a:alpha val="0"/>
                  </a:srgbClr>
                </a:clrTo>
              </a:clrChange>
            </a:blip>
            <a:srcRect/>
            <a:stretch>
              <a:fillRect/>
            </a:stretch>
          </p:blipFill>
          <p:spPr bwMode="auto">
            <a:xfrm>
              <a:off x="7212343" y="285728"/>
              <a:ext cx="1931657" cy="1191187"/>
            </a:xfrm>
            <a:prstGeom prst="rect">
              <a:avLst/>
            </a:prstGeom>
            <a:ln>
              <a:noFill/>
            </a:ln>
            <a:effectLst>
              <a:outerShdw blurRad="50800" dist="38100" dir="2700000" algn="tl" rotWithShape="0">
                <a:prstClr val="black">
                  <a:alpha val="40000"/>
                </a:prstClr>
              </a:outerShdw>
              <a:softEdge rad="63500"/>
            </a:effectLst>
          </p:spPr>
        </p:pic>
        <p:pic>
          <p:nvPicPr>
            <p:cNvPr id="1028" name="Picture 4" descr="E:\baft farsoode\ax\pic\shahchw.jpg"/>
            <p:cNvPicPr>
              <a:picLocks noChangeAspect="1" noChangeArrowheads="1"/>
            </p:cNvPicPr>
            <p:nvPr/>
          </p:nvPicPr>
          <p:blipFill>
            <a:blip r:embed="rId5" cstate="screen">
              <a:clrChange>
                <a:clrFrom>
                  <a:srgbClr val="BEE2FA"/>
                </a:clrFrom>
                <a:clrTo>
                  <a:srgbClr val="BEE2FA">
                    <a:alpha val="0"/>
                  </a:srgbClr>
                </a:clrTo>
              </a:clrChange>
              <a:extLst>
                <a:ext uri="{28A0092B-C50C-407E-A947-70E740481C1C}">
                  <a14:useLocalDpi xmlns:a14="http://schemas.microsoft.com/office/drawing/2010/main"/>
                </a:ext>
              </a:extLst>
            </a:blip>
            <a:srcRect/>
            <a:stretch>
              <a:fillRect/>
            </a:stretch>
          </p:blipFill>
          <p:spPr bwMode="auto">
            <a:xfrm>
              <a:off x="0" y="0"/>
              <a:ext cx="1813436" cy="1464431"/>
            </a:xfrm>
            <a:prstGeom prst="rect">
              <a:avLst/>
            </a:prstGeom>
            <a:ln>
              <a:noFill/>
            </a:ln>
            <a:effectLst>
              <a:outerShdw blurRad="50800" dist="38100" dir="2700000" algn="tl" rotWithShape="0">
                <a:prstClr val="black">
                  <a:alpha val="40000"/>
                </a:prstClr>
              </a:outerShdw>
              <a:softEdge rad="63500"/>
            </a:effectLst>
          </p:spPr>
        </p:pic>
        <p:cxnSp>
          <p:nvCxnSpPr>
            <p:cNvPr id="263" name="Straight Connector 262"/>
            <p:cNvCxnSpPr/>
            <p:nvPr/>
          </p:nvCxnSpPr>
          <p:spPr bwMode="auto">
            <a:xfrm rot="5400000">
              <a:off x="-1535949" y="4179099"/>
              <a:ext cx="4071966" cy="1588"/>
            </a:xfrm>
            <a:prstGeom prst="line">
              <a:avLst/>
            </a:prstGeom>
            <a:ln cmpd="dbl">
              <a:solidFill>
                <a:srgbClr val="D1D1D1"/>
              </a:solidFill>
              <a:prstDash val="solid"/>
              <a:headEnd type="none" w="sm" len="sm"/>
              <a:tailEnd type="none" w="sm" len="sm"/>
            </a:ln>
          </p:spPr>
          <p:style>
            <a:lnRef idx="3">
              <a:schemeClr val="accent1"/>
            </a:lnRef>
            <a:fillRef idx="0">
              <a:schemeClr val="accent1"/>
            </a:fillRef>
            <a:effectRef idx="2">
              <a:schemeClr val="accent1"/>
            </a:effectRef>
            <a:fontRef idx="minor">
              <a:schemeClr val="tx1"/>
            </a:fontRef>
          </p:style>
        </p:cxnSp>
      </p:grpSp>
      <p:sp>
        <p:nvSpPr>
          <p:cNvPr id="25" name="Rectangle 24"/>
          <p:cNvSpPr/>
          <p:nvPr/>
        </p:nvSpPr>
        <p:spPr bwMode="auto">
          <a:xfrm>
            <a:off x="912177" y="1648545"/>
            <a:ext cx="8143932" cy="4154394"/>
          </a:xfrm>
          <a:prstGeom prst="rect">
            <a:avLst/>
          </a:prstGeom>
          <a:solidFill>
            <a:schemeClr val="accent1">
              <a:alpha val="70000"/>
            </a:schemeClr>
          </a:solidFill>
          <a:ln w="12700" cap="sq" cmpd="sng" algn="ctr">
            <a:noFill/>
            <a:prstDash val="solid"/>
            <a:round/>
            <a:headEnd type="none" w="sm" len="sm"/>
            <a:tailEnd type="none" w="sm" len="sm"/>
          </a:ln>
          <a:effectLst>
            <a:softEdge rad="635000"/>
          </a:effectLst>
        </p:spPr>
        <p:txBody>
          <a:bodyPr vert="horz" wrap="square" lIns="84406" tIns="42203" rIns="84406" bIns="42203" numCol="1" rtlCol="1" anchor="t" anchorCtr="0" compatLnSpc="1">
            <a:prstTxWarp prst="textNoShape">
              <a:avLst/>
            </a:prstTxWarp>
          </a:bodyPr>
          <a:lstStyle/>
          <a:p>
            <a:pPr algn="l" rtl="0" fontAlgn="base">
              <a:spcBef>
                <a:spcPct val="0"/>
              </a:spcBef>
              <a:spcAft>
                <a:spcPct val="0"/>
              </a:spcAft>
            </a:pPr>
            <a:endParaRPr kumimoji="1" lang="fa-IR" sz="2215">
              <a:solidFill>
                <a:srgbClr val="000000"/>
              </a:solidFill>
              <a:latin typeface="Times New Roman" pitchFamily="18" charset="0"/>
            </a:endParaRPr>
          </a:p>
        </p:txBody>
      </p:sp>
      <p:sp>
        <p:nvSpPr>
          <p:cNvPr id="266" name="Rectangle 265"/>
          <p:cNvSpPr/>
          <p:nvPr/>
        </p:nvSpPr>
        <p:spPr bwMode="auto">
          <a:xfrm>
            <a:off x="785786" y="1780431"/>
            <a:ext cx="8143932" cy="1318855"/>
          </a:xfrm>
          <a:prstGeom prst="rect">
            <a:avLst/>
          </a:prstGeom>
          <a:solidFill>
            <a:schemeClr val="accent1">
              <a:alpha val="70000"/>
            </a:schemeClr>
          </a:solidFill>
          <a:ln w="12700" cap="sq" cmpd="sng" algn="ctr">
            <a:noFill/>
            <a:prstDash val="solid"/>
            <a:round/>
            <a:headEnd type="none" w="sm" len="sm"/>
            <a:tailEnd type="none" w="sm" len="sm"/>
          </a:ln>
          <a:effectLst>
            <a:softEdge rad="635000"/>
          </a:effectLst>
        </p:spPr>
        <p:txBody>
          <a:bodyPr vert="horz" wrap="square" lIns="84406" tIns="42203" rIns="84406" bIns="42203" numCol="1" rtlCol="1" anchor="t" anchorCtr="0" compatLnSpc="1">
            <a:prstTxWarp prst="textNoShape">
              <a:avLst/>
            </a:prstTxWarp>
          </a:bodyPr>
          <a:lstStyle/>
          <a:p>
            <a:pPr algn="l" rtl="0" fontAlgn="base">
              <a:spcBef>
                <a:spcPct val="0"/>
              </a:spcBef>
              <a:spcAft>
                <a:spcPct val="0"/>
              </a:spcAft>
            </a:pPr>
            <a:endParaRPr kumimoji="1" lang="fa-IR" sz="2215">
              <a:solidFill>
                <a:srgbClr val="000000"/>
              </a:solidFill>
              <a:latin typeface="Times New Roman" pitchFamily="18" charset="0"/>
            </a:endParaRPr>
          </a:p>
        </p:txBody>
      </p:sp>
      <p:sp>
        <p:nvSpPr>
          <p:cNvPr id="27" name="Rectangle 26"/>
          <p:cNvSpPr/>
          <p:nvPr/>
        </p:nvSpPr>
        <p:spPr bwMode="auto">
          <a:xfrm>
            <a:off x="726078" y="2240134"/>
            <a:ext cx="8143932" cy="3033367"/>
          </a:xfrm>
          <a:prstGeom prst="rect">
            <a:avLst/>
          </a:prstGeom>
          <a:solidFill>
            <a:schemeClr val="accent1">
              <a:alpha val="70000"/>
            </a:schemeClr>
          </a:solidFill>
          <a:ln w="12700" cap="sq" cmpd="sng" algn="ctr">
            <a:noFill/>
            <a:prstDash val="solid"/>
            <a:round/>
            <a:headEnd type="none" w="sm" len="sm"/>
            <a:tailEnd type="none" w="sm" len="sm"/>
          </a:ln>
          <a:effectLst>
            <a:softEdge rad="635000"/>
          </a:effectLst>
        </p:spPr>
        <p:txBody>
          <a:bodyPr vert="horz" wrap="square" lIns="84406" tIns="42203" rIns="84406" bIns="42203" numCol="1" rtlCol="1" anchor="t" anchorCtr="0" compatLnSpc="1">
            <a:prstTxWarp prst="textNoShape">
              <a:avLst/>
            </a:prstTxWarp>
          </a:bodyPr>
          <a:lstStyle/>
          <a:p>
            <a:pPr algn="l" rtl="0" fontAlgn="base">
              <a:spcBef>
                <a:spcPct val="0"/>
              </a:spcBef>
              <a:spcAft>
                <a:spcPct val="0"/>
              </a:spcAft>
            </a:pPr>
            <a:endParaRPr kumimoji="1" lang="fa-IR" sz="2215">
              <a:solidFill>
                <a:srgbClr val="000000"/>
              </a:solidFill>
              <a:latin typeface="Times New Roman" pitchFamily="18" charset="0"/>
            </a:endParaRPr>
          </a:p>
        </p:txBody>
      </p:sp>
      <p:pic>
        <p:nvPicPr>
          <p:cNvPr id="28" name="Picture 3" descr="b11 copy"/>
          <p:cNvPicPr>
            <a:picLocks noChangeAspect="1" noChangeArrowheads="1"/>
          </p:cNvPicPr>
          <p:nvPr/>
        </p:nvPicPr>
        <p:blipFill>
          <a:blip r:embed="rId6">
            <a:clrChange>
              <a:clrFrom>
                <a:srgbClr val="000000"/>
              </a:clrFrom>
              <a:clrTo>
                <a:srgbClr val="000000">
                  <a:alpha val="0"/>
                </a:srgbClr>
              </a:clrTo>
            </a:clrChange>
          </a:blip>
          <a:srcRect/>
          <a:stretch>
            <a:fillRect/>
          </a:stretch>
        </p:blipFill>
        <p:spPr bwMode="auto">
          <a:xfrm>
            <a:off x="-364062" y="1025597"/>
            <a:ext cx="9752707" cy="6753730"/>
          </a:xfrm>
          <a:prstGeom prst="rect">
            <a:avLst/>
          </a:prstGeom>
          <a:noFill/>
        </p:spPr>
      </p:pic>
      <p:sp>
        <p:nvSpPr>
          <p:cNvPr id="29" name="Text Box 4"/>
          <p:cNvSpPr txBox="1">
            <a:spLocks noChangeArrowheads="1"/>
          </p:cNvSpPr>
          <p:nvPr/>
        </p:nvSpPr>
        <p:spPr bwMode="auto">
          <a:xfrm>
            <a:off x="3193559" y="2372020"/>
            <a:ext cx="2854026" cy="681684"/>
          </a:xfrm>
          <a:prstGeom prst="rect">
            <a:avLst/>
          </a:prstGeom>
          <a:noFill/>
          <a:ln w="9525">
            <a:noFill/>
            <a:miter lim="800000"/>
            <a:headEnd/>
            <a:tailEnd/>
          </a:ln>
          <a:effectLst/>
        </p:spPr>
        <p:txBody>
          <a:bodyPr wrap="none" lIns="84347" tIns="42175" rIns="84347" bIns="42175">
            <a:spAutoFit/>
          </a:bodyPr>
          <a:lstStyle/>
          <a:p>
            <a:pPr algn="ctr" defTabSz="843914"/>
            <a:r>
              <a:rPr lang="en-US" sz="1292" dirty="0">
                <a:solidFill>
                  <a:srgbClr val="000000"/>
                </a:solidFill>
              </a:rPr>
              <a:t>Occasional ‘domed’ feature to break </a:t>
            </a:r>
          </a:p>
          <a:p>
            <a:pPr algn="ctr" defTabSz="843914"/>
            <a:r>
              <a:rPr lang="en-US" sz="1292" dirty="0">
                <a:solidFill>
                  <a:srgbClr val="000000"/>
                </a:solidFill>
              </a:rPr>
              <a:t>Skyline and add vertical interest to</a:t>
            </a:r>
          </a:p>
          <a:p>
            <a:pPr algn="ctr" defTabSz="843914"/>
            <a:r>
              <a:rPr lang="en-US" sz="1292" dirty="0">
                <a:solidFill>
                  <a:srgbClr val="000000"/>
                </a:solidFill>
              </a:rPr>
              <a:t>complex</a:t>
            </a:r>
          </a:p>
        </p:txBody>
      </p:sp>
      <p:grpSp>
        <p:nvGrpSpPr>
          <p:cNvPr id="6" name="Group 5"/>
          <p:cNvGrpSpPr>
            <a:grpSpLocks/>
          </p:cNvGrpSpPr>
          <p:nvPr/>
        </p:nvGrpSpPr>
        <p:grpSpPr bwMode="auto">
          <a:xfrm>
            <a:off x="417606" y="2505802"/>
            <a:ext cx="7977537" cy="3193077"/>
            <a:chOff x="301" y="866"/>
            <a:chExt cx="5025" cy="2179"/>
          </a:xfrm>
        </p:grpSpPr>
        <p:sp>
          <p:nvSpPr>
            <p:cNvPr id="31" name="Oval 6"/>
            <p:cNvSpPr>
              <a:spLocks noChangeArrowheads="1"/>
            </p:cNvSpPr>
            <p:nvPr/>
          </p:nvSpPr>
          <p:spPr bwMode="auto">
            <a:xfrm>
              <a:off x="301" y="2826"/>
              <a:ext cx="421" cy="219"/>
            </a:xfrm>
            <a:prstGeom prst="ellipse">
              <a:avLst/>
            </a:prstGeom>
            <a:noFill/>
            <a:ln w="38100">
              <a:solidFill>
                <a:srgbClr val="FF6600"/>
              </a:solidFill>
              <a:prstDash val="sysDot"/>
              <a:round/>
              <a:headEnd/>
              <a:tailEnd/>
            </a:ln>
            <a:effectLst/>
          </p:spPr>
          <p:txBody>
            <a:bodyPr wrap="none" anchor="ctr"/>
            <a:lstStyle/>
            <a:p>
              <a:endParaRPr lang="fa-IR" sz="1662">
                <a:solidFill>
                  <a:srgbClr val="000000"/>
                </a:solidFill>
              </a:endParaRPr>
            </a:p>
          </p:txBody>
        </p:sp>
        <p:sp>
          <p:nvSpPr>
            <p:cNvPr id="32" name="Oval 7"/>
            <p:cNvSpPr>
              <a:spLocks noChangeArrowheads="1"/>
            </p:cNvSpPr>
            <p:nvPr/>
          </p:nvSpPr>
          <p:spPr bwMode="auto">
            <a:xfrm>
              <a:off x="1056" y="2282"/>
              <a:ext cx="421" cy="219"/>
            </a:xfrm>
            <a:prstGeom prst="ellipse">
              <a:avLst/>
            </a:prstGeom>
            <a:noFill/>
            <a:ln w="38100">
              <a:solidFill>
                <a:srgbClr val="FF6600"/>
              </a:solidFill>
              <a:prstDash val="sysDot"/>
              <a:round/>
              <a:headEnd/>
              <a:tailEnd/>
            </a:ln>
            <a:effectLst/>
          </p:spPr>
          <p:txBody>
            <a:bodyPr wrap="none" anchor="ctr"/>
            <a:lstStyle/>
            <a:p>
              <a:endParaRPr lang="fa-IR" sz="1662">
                <a:solidFill>
                  <a:srgbClr val="000000"/>
                </a:solidFill>
              </a:endParaRPr>
            </a:p>
          </p:txBody>
        </p:sp>
        <p:sp>
          <p:nvSpPr>
            <p:cNvPr id="33" name="Oval 8"/>
            <p:cNvSpPr>
              <a:spLocks noChangeArrowheads="1"/>
            </p:cNvSpPr>
            <p:nvPr/>
          </p:nvSpPr>
          <p:spPr bwMode="auto">
            <a:xfrm>
              <a:off x="1956" y="2497"/>
              <a:ext cx="421" cy="219"/>
            </a:xfrm>
            <a:prstGeom prst="ellipse">
              <a:avLst/>
            </a:prstGeom>
            <a:noFill/>
            <a:ln w="38100">
              <a:solidFill>
                <a:srgbClr val="FF6600"/>
              </a:solidFill>
              <a:prstDash val="sysDot"/>
              <a:round/>
              <a:headEnd/>
              <a:tailEnd/>
            </a:ln>
            <a:effectLst/>
          </p:spPr>
          <p:txBody>
            <a:bodyPr wrap="none" anchor="ctr"/>
            <a:lstStyle/>
            <a:p>
              <a:endParaRPr lang="fa-IR" sz="1662">
                <a:solidFill>
                  <a:srgbClr val="000000"/>
                </a:solidFill>
              </a:endParaRPr>
            </a:p>
          </p:txBody>
        </p:sp>
        <p:sp>
          <p:nvSpPr>
            <p:cNvPr id="34" name="Oval 9"/>
            <p:cNvSpPr>
              <a:spLocks noChangeArrowheads="1"/>
            </p:cNvSpPr>
            <p:nvPr/>
          </p:nvSpPr>
          <p:spPr bwMode="auto">
            <a:xfrm>
              <a:off x="1750" y="1953"/>
              <a:ext cx="421" cy="219"/>
            </a:xfrm>
            <a:prstGeom prst="ellipse">
              <a:avLst/>
            </a:prstGeom>
            <a:noFill/>
            <a:ln w="38100">
              <a:solidFill>
                <a:srgbClr val="FF6600"/>
              </a:solidFill>
              <a:prstDash val="sysDot"/>
              <a:round/>
              <a:headEnd/>
              <a:tailEnd/>
            </a:ln>
            <a:effectLst/>
          </p:spPr>
          <p:txBody>
            <a:bodyPr wrap="none" anchor="ctr"/>
            <a:lstStyle/>
            <a:p>
              <a:endParaRPr lang="fa-IR" sz="1662">
                <a:solidFill>
                  <a:srgbClr val="000000"/>
                </a:solidFill>
              </a:endParaRPr>
            </a:p>
          </p:txBody>
        </p:sp>
        <p:sp>
          <p:nvSpPr>
            <p:cNvPr id="35" name="Oval 10"/>
            <p:cNvSpPr>
              <a:spLocks noChangeArrowheads="1"/>
            </p:cNvSpPr>
            <p:nvPr/>
          </p:nvSpPr>
          <p:spPr bwMode="auto">
            <a:xfrm>
              <a:off x="2649" y="1766"/>
              <a:ext cx="367" cy="191"/>
            </a:xfrm>
            <a:prstGeom prst="ellipse">
              <a:avLst/>
            </a:prstGeom>
            <a:noFill/>
            <a:ln w="38100">
              <a:solidFill>
                <a:srgbClr val="FF6600"/>
              </a:solidFill>
              <a:prstDash val="sysDot"/>
              <a:round/>
              <a:headEnd/>
              <a:tailEnd/>
            </a:ln>
            <a:effectLst/>
          </p:spPr>
          <p:txBody>
            <a:bodyPr wrap="none" anchor="ctr"/>
            <a:lstStyle/>
            <a:p>
              <a:endParaRPr lang="fa-IR" sz="1662">
                <a:solidFill>
                  <a:srgbClr val="000000"/>
                </a:solidFill>
              </a:endParaRPr>
            </a:p>
          </p:txBody>
        </p:sp>
        <p:sp>
          <p:nvSpPr>
            <p:cNvPr id="36" name="Oval 11"/>
            <p:cNvSpPr>
              <a:spLocks noChangeArrowheads="1"/>
            </p:cNvSpPr>
            <p:nvPr/>
          </p:nvSpPr>
          <p:spPr bwMode="auto">
            <a:xfrm>
              <a:off x="2928" y="2044"/>
              <a:ext cx="375" cy="195"/>
            </a:xfrm>
            <a:prstGeom prst="ellipse">
              <a:avLst/>
            </a:prstGeom>
            <a:noFill/>
            <a:ln w="38100">
              <a:solidFill>
                <a:srgbClr val="FF6600"/>
              </a:solidFill>
              <a:prstDash val="sysDot"/>
              <a:round/>
              <a:headEnd/>
              <a:tailEnd/>
            </a:ln>
            <a:effectLst/>
          </p:spPr>
          <p:txBody>
            <a:bodyPr wrap="none" anchor="ctr"/>
            <a:lstStyle/>
            <a:p>
              <a:endParaRPr lang="fa-IR" sz="1662">
                <a:solidFill>
                  <a:srgbClr val="000000"/>
                </a:solidFill>
              </a:endParaRPr>
            </a:p>
          </p:txBody>
        </p:sp>
        <p:sp>
          <p:nvSpPr>
            <p:cNvPr id="37" name="Oval 12"/>
            <p:cNvSpPr>
              <a:spLocks noChangeArrowheads="1"/>
            </p:cNvSpPr>
            <p:nvPr/>
          </p:nvSpPr>
          <p:spPr bwMode="auto">
            <a:xfrm>
              <a:off x="4129" y="1061"/>
              <a:ext cx="339" cy="155"/>
            </a:xfrm>
            <a:prstGeom prst="ellipse">
              <a:avLst/>
            </a:prstGeom>
            <a:noFill/>
            <a:ln w="38100">
              <a:solidFill>
                <a:srgbClr val="FF6600"/>
              </a:solidFill>
              <a:prstDash val="sysDot"/>
              <a:round/>
              <a:headEnd/>
              <a:tailEnd/>
            </a:ln>
            <a:effectLst/>
          </p:spPr>
          <p:txBody>
            <a:bodyPr wrap="none" anchor="ctr"/>
            <a:lstStyle/>
            <a:p>
              <a:endParaRPr lang="fa-IR" sz="1662">
                <a:solidFill>
                  <a:srgbClr val="000000"/>
                </a:solidFill>
              </a:endParaRPr>
            </a:p>
          </p:txBody>
        </p:sp>
        <p:sp>
          <p:nvSpPr>
            <p:cNvPr id="38" name="Oval 13"/>
            <p:cNvSpPr>
              <a:spLocks noChangeArrowheads="1"/>
            </p:cNvSpPr>
            <p:nvPr/>
          </p:nvSpPr>
          <p:spPr bwMode="auto">
            <a:xfrm>
              <a:off x="4477" y="1112"/>
              <a:ext cx="339" cy="155"/>
            </a:xfrm>
            <a:prstGeom prst="ellipse">
              <a:avLst/>
            </a:prstGeom>
            <a:noFill/>
            <a:ln w="38100">
              <a:solidFill>
                <a:srgbClr val="FF6600"/>
              </a:solidFill>
              <a:prstDash val="sysDot"/>
              <a:round/>
              <a:headEnd/>
              <a:tailEnd/>
            </a:ln>
            <a:effectLst/>
          </p:spPr>
          <p:txBody>
            <a:bodyPr wrap="none" anchor="ctr"/>
            <a:lstStyle/>
            <a:p>
              <a:endParaRPr lang="fa-IR" sz="1662">
                <a:solidFill>
                  <a:srgbClr val="000000"/>
                </a:solidFill>
              </a:endParaRPr>
            </a:p>
          </p:txBody>
        </p:sp>
        <p:sp>
          <p:nvSpPr>
            <p:cNvPr id="39" name="Oval 14"/>
            <p:cNvSpPr>
              <a:spLocks noChangeArrowheads="1"/>
            </p:cNvSpPr>
            <p:nvPr/>
          </p:nvSpPr>
          <p:spPr bwMode="auto">
            <a:xfrm>
              <a:off x="4987" y="866"/>
              <a:ext cx="339" cy="155"/>
            </a:xfrm>
            <a:prstGeom prst="ellipse">
              <a:avLst/>
            </a:prstGeom>
            <a:noFill/>
            <a:ln w="38100">
              <a:solidFill>
                <a:srgbClr val="FF6600"/>
              </a:solidFill>
              <a:prstDash val="sysDot"/>
              <a:round/>
              <a:headEnd/>
              <a:tailEnd/>
            </a:ln>
            <a:effectLst/>
          </p:spPr>
          <p:txBody>
            <a:bodyPr wrap="none" anchor="ctr"/>
            <a:lstStyle/>
            <a:p>
              <a:endParaRPr lang="fa-IR" sz="1662">
                <a:solidFill>
                  <a:srgbClr val="000000"/>
                </a:solidFill>
              </a:endParaRPr>
            </a:p>
          </p:txBody>
        </p:sp>
      </p:grpSp>
    </p:spTree>
    <p:extLst>
      <p:ext uri="{BB962C8B-B14F-4D97-AF65-F5344CB8AC3E}">
        <p14:creationId xmlns:p14="http://schemas.microsoft.com/office/powerpoint/2010/main" val="38117673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66"/>
          <p:cNvGrpSpPr/>
          <p:nvPr/>
        </p:nvGrpSpPr>
        <p:grpSpPr>
          <a:xfrm>
            <a:off x="0" y="263769"/>
            <a:ext cx="9144000" cy="6327790"/>
            <a:chOff x="0" y="0"/>
            <a:chExt cx="9144000" cy="6855106"/>
          </a:xfrm>
        </p:grpSpPr>
        <p:pic>
          <p:nvPicPr>
            <p:cNvPr id="3" name="Picture 2" descr="E:\baft farsoode\ax\pic\bird%20view.jpg"/>
            <p:cNvPicPr>
              <a:picLocks noChangeAspect="1" noChangeArrowheads="1"/>
            </p:cNvPicPr>
            <p:nvPr/>
          </p:nvPicPr>
          <p:blipFill>
            <a:blip r:embed="rId2">
              <a:clrChange>
                <a:clrFrom>
                  <a:srgbClr val="000000"/>
                </a:clrFrom>
                <a:clrTo>
                  <a:srgbClr val="000000">
                    <a:alpha val="0"/>
                  </a:srgbClr>
                </a:clrTo>
              </a:clrChange>
              <a:duotone>
                <a:schemeClr val="accent6">
                  <a:shade val="45000"/>
                  <a:satMod val="135000"/>
                </a:schemeClr>
                <a:prstClr val="white"/>
              </a:duotone>
              <a:lum bright="20000" contrast="-75000"/>
            </a:blip>
            <a:srcRect/>
            <a:stretch>
              <a:fillRect/>
            </a:stretch>
          </p:blipFill>
          <p:spPr bwMode="auto">
            <a:xfrm>
              <a:off x="0" y="2694698"/>
              <a:ext cx="9144000" cy="4160408"/>
            </a:xfrm>
            <a:prstGeom prst="rect">
              <a:avLst/>
            </a:prstGeom>
            <a:ln>
              <a:noFill/>
            </a:ln>
            <a:effectLst>
              <a:outerShdw blurRad="50800" dist="50800" dir="2700000" algn="tl" rotWithShape="0">
                <a:schemeClr val="tx1">
                  <a:alpha val="40000"/>
                </a:schemeClr>
              </a:outerShdw>
            </a:effectLst>
          </p:spPr>
        </p:pic>
        <p:grpSp>
          <p:nvGrpSpPr>
            <p:cNvPr id="4" name="Group 259"/>
            <p:cNvGrpSpPr/>
            <p:nvPr/>
          </p:nvGrpSpPr>
          <p:grpSpPr>
            <a:xfrm flipV="1">
              <a:off x="271048" y="857232"/>
              <a:ext cx="5944026" cy="4143404"/>
              <a:chOff x="-236" y="1676402"/>
              <a:chExt cx="5944026" cy="5181601"/>
            </a:xfrm>
          </p:grpSpPr>
          <p:sp>
            <p:nvSpPr>
              <p:cNvPr id="250" name="Rectangle 25"/>
              <p:cNvSpPr>
                <a:spLocks noChangeArrowheads="1"/>
              </p:cNvSpPr>
              <p:nvPr/>
            </p:nvSpPr>
            <p:spPr bwMode="auto">
              <a:xfrm>
                <a:off x="329988" y="4038602"/>
                <a:ext cx="165112" cy="2667001"/>
              </a:xfrm>
              <a:prstGeom prst="rect">
                <a:avLst/>
              </a:prstGeom>
              <a:gradFill rotWithShape="1">
                <a:gsLst>
                  <a:gs pos="0">
                    <a:schemeClr val="bg1">
                      <a:lumMod val="65000"/>
                    </a:schemeClr>
                  </a:gs>
                  <a:gs pos="100000">
                    <a:srgbClr val="FFFFCC"/>
                  </a:gs>
                </a:gsLst>
                <a:lin ang="5400000" scaled="1"/>
              </a:gradFill>
              <a:ln w="9525">
                <a:noFill/>
                <a:miter lim="800000"/>
                <a:headEnd/>
                <a:tailEnd/>
              </a:ln>
              <a:effectLst/>
            </p:spPr>
            <p:txBody>
              <a:bodyPr wrap="none" anchor="ctr"/>
              <a:lstStyle/>
              <a:p>
                <a:pPr>
                  <a:defRPr/>
                </a:pPr>
                <a:endParaRPr lang="fa-IR" sz="1662" kern="0">
                  <a:solidFill>
                    <a:sysClr val="windowText" lastClr="000000"/>
                  </a:solidFill>
                </a:endParaRPr>
              </a:p>
            </p:txBody>
          </p:sp>
          <p:sp>
            <p:nvSpPr>
              <p:cNvPr id="251" name="Rectangle 26"/>
              <p:cNvSpPr>
                <a:spLocks noChangeArrowheads="1"/>
              </p:cNvSpPr>
              <p:nvPr/>
            </p:nvSpPr>
            <p:spPr bwMode="auto">
              <a:xfrm>
                <a:off x="164876" y="6400803"/>
                <a:ext cx="3219681" cy="152400"/>
              </a:xfrm>
              <a:prstGeom prst="rect">
                <a:avLst/>
              </a:prstGeom>
              <a:gradFill rotWithShape="1">
                <a:gsLst>
                  <a:gs pos="0">
                    <a:srgbClr val="FFFFCC"/>
                  </a:gs>
                  <a:gs pos="100000">
                    <a:srgbClr val="FFFFCC">
                      <a:gamma/>
                      <a:shade val="46275"/>
                      <a:invGamma/>
                    </a:srgbClr>
                  </a:gs>
                </a:gsLst>
                <a:lin ang="0" scaled="1"/>
              </a:gradFill>
              <a:ln w="9525">
                <a:noFill/>
                <a:miter lim="800000"/>
                <a:headEnd/>
                <a:tailEnd/>
              </a:ln>
              <a:effectLst/>
            </p:spPr>
            <p:txBody>
              <a:bodyPr wrap="none" anchor="ctr"/>
              <a:lstStyle/>
              <a:p>
                <a:pPr>
                  <a:defRPr/>
                </a:pPr>
                <a:endParaRPr lang="fa-IR" sz="1662" kern="0">
                  <a:solidFill>
                    <a:sysClr val="windowText" lastClr="000000"/>
                  </a:solidFill>
                </a:endParaRPr>
              </a:p>
            </p:txBody>
          </p:sp>
          <p:sp>
            <p:nvSpPr>
              <p:cNvPr id="252" name="Rectangle 27"/>
              <p:cNvSpPr>
                <a:spLocks noChangeArrowheads="1"/>
              </p:cNvSpPr>
              <p:nvPr/>
            </p:nvSpPr>
            <p:spPr bwMode="auto">
              <a:xfrm>
                <a:off x="495100" y="5791203"/>
                <a:ext cx="82556" cy="609600"/>
              </a:xfrm>
              <a:prstGeom prst="rect">
                <a:avLst/>
              </a:prstGeom>
              <a:solidFill>
                <a:srgbClr val="CC9900"/>
              </a:solidFill>
              <a:ln w="9525">
                <a:noFill/>
                <a:miter lim="800000"/>
                <a:headEnd/>
                <a:tailEnd/>
              </a:ln>
              <a:effectLst/>
            </p:spPr>
            <p:txBody>
              <a:bodyPr wrap="none" anchor="ctr"/>
              <a:lstStyle/>
              <a:p>
                <a:pPr>
                  <a:defRPr/>
                </a:pPr>
                <a:endParaRPr lang="fa-IR" sz="1662" kern="0">
                  <a:solidFill>
                    <a:sysClr val="windowText" lastClr="000000"/>
                  </a:solidFill>
                </a:endParaRPr>
              </a:p>
            </p:txBody>
          </p:sp>
          <p:sp>
            <p:nvSpPr>
              <p:cNvPr id="253" name="Rectangle 28"/>
              <p:cNvSpPr>
                <a:spLocks noChangeArrowheads="1"/>
              </p:cNvSpPr>
              <p:nvPr/>
            </p:nvSpPr>
            <p:spPr bwMode="auto">
              <a:xfrm rot="5400000">
                <a:off x="828501" y="6073757"/>
                <a:ext cx="76200" cy="577891"/>
              </a:xfrm>
              <a:prstGeom prst="rect">
                <a:avLst/>
              </a:prstGeom>
              <a:solidFill>
                <a:srgbClr val="CC9900"/>
              </a:solidFill>
              <a:ln w="9525">
                <a:noFill/>
                <a:miter lim="800000"/>
                <a:headEnd/>
                <a:tailEnd/>
              </a:ln>
              <a:effectLst/>
            </p:spPr>
            <p:txBody>
              <a:bodyPr wrap="none" anchor="ctr"/>
              <a:lstStyle/>
              <a:p>
                <a:pPr>
                  <a:defRPr/>
                </a:pPr>
                <a:endParaRPr lang="fa-IR" sz="1662" kern="0">
                  <a:solidFill>
                    <a:sysClr val="windowText" lastClr="000000"/>
                  </a:solidFill>
                </a:endParaRPr>
              </a:p>
            </p:txBody>
          </p:sp>
          <p:sp>
            <p:nvSpPr>
              <p:cNvPr id="254" name="Line 29"/>
              <p:cNvSpPr>
                <a:spLocks noChangeShapeType="1"/>
              </p:cNvSpPr>
              <p:nvPr/>
            </p:nvSpPr>
            <p:spPr bwMode="auto">
              <a:xfrm>
                <a:off x="3384557" y="6477003"/>
                <a:ext cx="1568562" cy="0"/>
              </a:xfrm>
              <a:prstGeom prst="line">
                <a:avLst/>
              </a:prstGeom>
              <a:ln w="12700">
                <a:prstDash val="sysDot"/>
                <a:headEnd/>
                <a:tailEnd/>
              </a:ln>
            </p:spPr>
            <p:style>
              <a:lnRef idx="1">
                <a:schemeClr val="dk1"/>
              </a:lnRef>
              <a:fillRef idx="0">
                <a:schemeClr val="dk1"/>
              </a:fillRef>
              <a:effectRef idx="0">
                <a:schemeClr val="dk1"/>
              </a:effectRef>
              <a:fontRef idx="minor">
                <a:schemeClr val="tx1"/>
              </a:fontRef>
            </p:style>
            <p:txBody>
              <a:bodyPr/>
              <a:lstStyle/>
              <a:p>
                <a:pPr>
                  <a:defRPr/>
                </a:pPr>
                <a:endParaRPr lang="fa-IR" sz="1662" kern="0">
                  <a:solidFill>
                    <a:sysClr val="windowText" lastClr="000000"/>
                  </a:solidFill>
                </a:endParaRPr>
              </a:p>
            </p:txBody>
          </p:sp>
          <p:sp>
            <p:nvSpPr>
              <p:cNvPr id="255" name="Line 30"/>
              <p:cNvSpPr>
                <a:spLocks noChangeShapeType="1"/>
              </p:cNvSpPr>
              <p:nvPr/>
            </p:nvSpPr>
            <p:spPr bwMode="auto">
              <a:xfrm>
                <a:off x="3384557" y="6553203"/>
                <a:ext cx="2559233" cy="0"/>
              </a:xfrm>
              <a:prstGeom prst="line">
                <a:avLst/>
              </a:prstGeom>
              <a:ln w="19050">
                <a:prstDash val="sysDot"/>
                <a:headEnd/>
                <a:tailEnd/>
              </a:ln>
            </p:spPr>
            <p:style>
              <a:lnRef idx="1">
                <a:schemeClr val="accent1"/>
              </a:lnRef>
              <a:fillRef idx="0">
                <a:schemeClr val="accent1"/>
              </a:fillRef>
              <a:effectRef idx="0">
                <a:schemeClr val="accent1"/>
              </a:effectRef>
              <a:fontRef idx="minor">
                <a:schemeClr val="tx1"/>
              </a:fontRef>
            </p:style>
            <p:txBody>
              <a:bodyPr/>
              <a:lstStyle/>
              <a:p>
                <a:pPr>
                  <a:defRPr/>
                </a:pPr>
                <a:endParaRPr lang="fa-IR" sz="1662" kern="0">
                  <a:solidFill>
                    <a:sysClr val="windowText" lastClr="000000"/>
                  </a:solidFill>
                </a:endParaRPr>
              </a:p>
            </p:txBody>
          </p:sp>
          <p:sp>
            <p:nvSpPr>
              <p:cNvPr id="256" name="Line 32"/>
              <p:cNvSpPr>
                <a:spLocks noChangeShapeType="1"/>
              </p:cNvSpPr>
              <p:nvPr/>
            </p:nvSpPr>
            <p:spPr bwMode="auto">
              <a:xfrm flipH="1">
                <a:off x="-236" y="6477003"/>
                <a:ext cx="3384793" cy="0"/>
              </a:xfrm>
              <a:prstGeom prst="line">
                <a:avLst/>
              </a:prstGeom>
              <a:noFill/>
              <a:ln w="22225">
                <a:solidFill>
                  <a:srgbClr val="9383B3"/>
                </a:solidFill>
                <a:prstDash val="sysDot"/>
                <a:round/>
                <a:headEnd/>
                <a:tailEnd/>
              </a:ln>
              <a:effectLst/>
            </p:spPr>
            <p:txBody>
              <a:bodyPr/>
              <a:lstStyle/>
              <a:p>
                <a:pPr>
                  <a:defRPr/>
                </a:pPr>
                <a:endParaRPr lang="fa-IR" sz="1662" kern="0">
                  <a:solidFill>
                    <a:sysClr val="windowText" lastClr="000000"/>
                  </a:solidFill>
                </a:endParaRPr>
              </a:p>
            </p:txBody>
          </p:sp>
          <p:sp>
            <p:nvSpPr>
              <p:cNvPr id="257" name="Line 33"/>
              <p:cNvSpPr>
                <a:spLocks noChangeShapeType="1"/>
              </p:cNvSpPr>
              <p:nvPr/>
            </p:nvSpPr>
            <p:spPr bwMode="auto">
              <a:xfrm flipV="1">
                <a:off x="412544" y="4038602"/>
                <a:ext cx="0" cy="2819401"/>
              </a:xfrm>
              <a:prstGeom prst="line">
                <a:avLst/>
              </a:prstGeom>
              <a:noFill/>
              <a:ln w="22225">
                <a:solidFill>
                  <a:srgbClr val="9383B3"/>
                </a:solidFill>
                <a:prstDash val="sysDot"/>
                <a:round/>
                <a:headEnd/>
                <a:tailEnd/>
              </a:ln>
              <a:effectLst/>
            </p:spPr>
            <p:txBody>
              <a:bodyPr/>
              <a:lstStyle/>
              <a:p>
                <a:pPr>
                  <a:defRPr/>
                </a:pPr>
                <a:endParaRPr lang="fa-IR" sz="1662" kern="0">
                  <a:solidFill>
                    <a:sysClr val="windowText" lastClr="000000"/>
                  </a:solidFill>
                </a:endParaRPr>
              </a:p>
            </p:txBody>
          </p:sp>
          <p:sp>
            <p:nvSpPr>
              <p:cNvPr id="258" name="Line 34"/>
              <p:cNvSpPr>
                <a:spLocks noChangeShapeType="1"/>
              </p:cNvSpPr>
              <p:nvPr/>
            </p:nvSpPr>
            <p:spPr bwMode="auto">
              <a:xfrm flipV="1">
                <a:off x="412544" y="2362202"/>
                <a:ext cx="0" cy="1676400"/>
              </a:xfrm>
              <a:prstGeom prst="line">
                <a:avLst/>
              </a:prstGeom>
              <a:ln w="12700">
                <a:prstDash val="sysDot"/>
                <a:headEnd/>
                <a:tailEnd/>
              </a:ln>
            </p:spPr>
            <p:style>
              <a:lnRef idx="1">
                <a:schemeClr val="dk1"/>
              </a:lnRef>
              <a:fillRef idx="0">
                <a:schemeClr val="dk1"/>
              </a:fillRef>
              <a:effectRef idx="0">
                <a:schemeClr val="dk1"/>
              </a:effectRef>
              <a:fontRef idx="minor">
                <a:schemeClr val="tx1"/>
              </a:fontRef>
            </p:style>
            <p:txBody>
              <a:bodyPr/>
              <a:lstStyle/>
              <a:p>
                <a:pPr>
                  <a:defRPr/>
                </a:pPr>
                <a:endParaRPr lang="fa-IR" sz="1662" kern="0">
                  <a:solidFill>
                    <a:sysClr val="windowText" lastClr="000000"/>
                  </a:solidFill>
                </a:endParaRPr>
              </a:p>
            </p:txBody>
          </p:sp>
          <p:sp>
            <p:nvSpPr>
              <p:cNvPr id="259" name="Line 35"/>
              <p:cNvSpPr>
                <a:spLocks noChangeShapeType="1"/>
              </p:cNvSpPr>
              <p:nvPr/>
            </p:nvSpPr>
            <p:spPr bwMode="auto">
              <a:xfrm flipV="1">
                <a:off x="329988" y="1676402"/>
                <a:ext cx="0" cy="2362200"/>
              </a:xfrm>
              <a:prstGeom prst="line">
                <a:avLst/>
              </a:prstGeom>
              <a:ln w="19050">
                <a:prstDash val="sysDot"/>
                <a:headEnd/>
                <a:tailEnd/>
              </a:ln>
            </p:spPr>
            <p:style>
              <a:lnRef idx="1">
                <a:schemeClr val="accent1"/>
              </a:lnRef>
              <a:fillRef idx="0">
                <a:schemeClr val="accent1"/>
              </a:fillRef>
              <a:effectRef idx="0">
                <a:schemeClr val="accent1"/>
              </a:effectRef>
              <a:fontRef idx="minor">
                <a:schemeClr val="tx1"/>
              </a:fontRef>
            </p:style>
            <p:txBody>
              <a:bodyPr/>
              <a:lstStyle/>
              <a:p>
                <a:pPr>
                  <a:defRPr/>
                </a:pPr>
                <a:endParaRPr lang="fa-IR" sz="1662" kern="0">
                  <a:solidFill>
                    <a:sysClr val="windowText" lastClr="000000"/>
                  </a:solidFill>
                </a:endParaRPr>
              </a:p>
            </p:txBody>
          </p:sp>
        </p:grpSp>
        <p:grpSp>
          <p:nvGrpSpPr>
            <p:cNvPr id="5" name="Group 15"/>
            <p:cNvGrpSpPr/>
            <p:nvPr/>
          </p:nvGrpSpPr>
          <p:grpSpPr>
            <a:xfrm>
              <a:off x="67432" y="538679"/>
              <a:ext cx="5218950" cy="3318948"/>
              <a:chOff x="73051" y="538679"/>
              <a:chExt cx="5653862" cy="3318948"/>
            </a:xfrm>
          </p:grpSpPr>
          <p:sp>
            <p:nvSpPr>
              <p:cNvPr id="7" name="Rectangle 6"/>
              <p:cNvSpPr/>
              <p:nvPr/>
            </p:nvSpPr>
            <p:spPr>
              <a:xfrm>
                <a:off x="1824455" y="538679"/>
                <a:ext cx="3902458" cy="407750"/>
              </a:xfrm>
              <a:prstGeom prst="rect">
                <a:avLst/>
              </a:prstGeom>
            </p:spPr>
            <p:txBody>
              <a:bodyPr wrap="none">
                <a:spAutoFit/>
              </a:bodyPr>
              <a:lstStyle/>
              <a:p>
                <a:pPr>
                  <a:defRPr/>
                </a:pPr>
                <a:r>
                  <a:rPr lang="en-US" sz="1846" b="1" kern="0" dirty="0">
                    <a:ln w="10541" cmpd="sng">
                      <a:solidFill>
                        <a:srgbClr val="EAEAEA">
                          <a:shade val="88000"/>
                          <a:satMod val="110000"/>
                        </a:srgbClr>
                      </a:solidFill>
                      <a:prstDash val="solid"/>
                    </a:ln>
                    <a:gradFill>
                      <a:gsLst>
                        <a:gs pos="0">
                          <a:srgbClr val="EAEAEA">
                            <a:tint val="40000"/>
                            <a:satMod val="250000"/>
                          </a:srgbClr>
                        </a:gs>
                        <a:gs pos="9000">
                          <a:srgbClr val="EAEAEA">
                            <a:tint val="52000"/>
                            <a:satMod val="300000"/>
                          </a:srgbClr>
                        </a:gs>
                        <a:gs pos="50000">
                          <a:srgbClr val="EAEAEA">
                            <a:shade val="20000"/>
                            <a:satMod val="300000"/>
                          </a:srgbClr>
                        </a:gs>
                        <a:gs pos="79000">
                          <a:srgbClr val="EAEAEA">
                            <a:tint val="52000"/>
                            <a:satMod val="300000"/>
                          </a:srgbClr>
                        </a:gs>
                        <a:gs pos="100000">
                          <a:srgbClr val="EAEAEA">
                            <a:tint val="40000"/>
                            <a:satMod val="250000"/>
                          </a:srgbClr>
                        </a:gs>
                      </a:gsLst>
                      <a:lin ang="5400000"/>
                    </a:gradFill>
                    <a:latin typeface="BankGothic Lt BT" pitchFamily="34" charset="0"/>
                  </a:rPr>
                  <a:t>(</a:t>
                </a:r>
                <a:r>
                  <a:rPr lang="en-US" sz="1846" b="1" kern="0" dirty="0" err="1">
                    <a:ln w="10541" cmpd="sng">
                      <a:solidFill>
                        <a:srgbClr val="EAEAEA">
                          <a:shade val="88000"/>
                          <a:satMod val="110000"/>
                        </a:srgbClr>
                      </a:solidFill>
                      <a:prstDash val="solid"/>
                    </a:ln>
                    <a:gradFill>
                      <a:gsLst>
                        <a:gs pos="0">
                          <a:srgbClr val="EAEAEA">
                            <a:tint val="40000"/>
                            <a:satMod val="250000"/>
                          </a:srgbClr>
                        </a:gs>
                        <a:gs pos="9000">
                          <a:srgbClr val="EAEAEA">
                            <a:tint val="52000"/>
                            <a:satMod val="300000"/>
                          </a:srgbClr>
                        </a:gs>
                        <a:gs pos="50000">
                          <a:srgbClr val="EAEAEA">
                            <a:shade val="20000"/>
                            <a:satMod val="300000"/>
                          </a:srgbClr>
                        </a:gs>
                        <a:gs pos="79000">
                          <a:srgbClr val="EAEAEA">
                            <a:tint val="52000"/>
                            <a:satMod val="300000"/>
                          </a:srgbClr>
                        </a:gs>
                        <a:gs pos="100000">
                          <a:srgbClr val="EAEAEA">
                            <a:tint val="40000"/>
                            <a:satMod val="250000"/>
                          </a:srgbClr>
                        </a:gs>
                      </a:gsLst>
                      <a:lin ang="5400000"/>
                    </a:gradFill>
                    <a:latin typeface="BankGothic Lt BT" pitchFamily="34" charset="0"/>
                  </a:rPr>
                  <a:t>beinolharamein</a:t>
                </a:r>
                <a:r>
                  <a:rPr lang="en-US" sz="1846" b="1" kern="0" dirty="0">
                    <a:ln w="10541" cmpd="sng">
                      <a:solidFill>
                        <a:srgbClr val="EAEAEA">
                          <a:shade val="88000"/>
                          <a:satMod val="110000"/>
                        </a:srgbClr>
                      </a:solidFill>
                      <a:prstDash val="solid"/>
                    </a:ln>
                    <a:gradFill>
                      <a:gsLst>
                        <a:gs pos="0">
                          <a:srgbClr val="EAEAEA">
                            <a:tint val="40000"/>
                            <a:satMod val="250000"/>
                          </a:srgbClr>
                        </a:gs>
                        <a:gs pos="9000">
                          <a:srgbClr val="EAEAEA">
                            <a:tint val="52000"/>
                            <a:satMod val="300000"/>
                          </a:srgbClr>
                        </a:gs>
                        <a:gs pos="50000">
                          <a:srgbClr val="EAEAEA">
                            <a:shade val="20000"/>
                            <a:satMod val="300000"/>
                          </a:srgbClr>
                        </a:gs>
                        <a:gs pos="79000">
                          <a:srgbClr val="EAEAEA">
                            <a:tint val="52000"/>
                            <a:satMod val="300000"/>
                          </a:srgbClr>
                        </a:gs>
                        <a:gs pos="100000">
                          <a:srgbClr val="EAEAEA">
                            <a:tint val="40000"/>
                            <a:satMod val="250000"/>
                          </a:srgbClr>
                        </a:gs>
                      </a:gsLst>
                      <a:lin ang="5400000"/>
                    </a:gradFill>
                    <a:latin typeface="BankGothic Lt BT" pitchFamily="34" charset="0"/>
                  </a:rPr>
                  <a:t> of shiraz)</a:t>
                </a:r>
                <a:endParaRPr lang="fa-IR" sz="1846" b="1" kern="0" dirty="0">
                  <a:ln w="10541" cmpd="sng">
                    <a:solidFill>
                      <a:srgbClr val="EAEAEA">
                        <a:shade val="88000"/>
                        <a:satMod val="110000"/>
                      </a:srgbClr>
                    </a:solidFill>
                    <a:prstDash val="solid"/>
                  </a:ln>
                  <a:gradFill>
                    <a:gsLst>
                      <a:gs pos="0">
                        <a:srgbClr val="EAEAEA">
                          <a:tint val="40000"/>
                          <a:satMod val="250000"/>
                        </a:srgbClr>
                      </a:gs>
                      <a:gs pos="9000">
                        <a:srgbClr val="EAEAEA">
                          <a:tint val="52000"/>
                          <a:satMod val="300000"/>
                        </a:srgbClr>
                      </a:gs>
                      <a:gs pos="50000">
                        <a:srgbClr val="EAEAEA">
                          <a:shade val="20000"/>
                          <a:satMod val="300000"/>
                        </a:srgbClr>
                      </a:gs>
                      <a:gs pos="79000">
                        <a:srgbClr val="EAEAEA">
                          <a:tint val="52000"/>
                          <a:satMod val="300000"/>
                        </a:srgbClr>
                      </a:gs>
                      <a:gs pos="100000">
                        <a:srgbClr val="EAEAEA">
                          <a:tint val="40000"/>
                          <a:satMod val="250000"/>
                        </a:srgbClr>
                      </a:gs>
                    </a:gsLst>
                    <a:lin ang="5400000"/>
                  </a:gradFill>
                  <a:latin typeface="BankGothic Lt BT" pitchFamily="34" charset="0"/>
                </a:endParaRPr>
              </a:p>
            </p:txBody>
          </p:sp>
          <p:sp>
            <p:nvSpPr>
              <p:cNvPr id="8" name="Rectangle 7"/>
              <p:cNvSpPr/>
              <p:nvPr/>
            </p:nvSpPr>
            <p:spPr>
              <a:xfrm rot="16200000">
                <a:off x="-1131431" y="2276027"/>
                <a:ext cx="2786082" cy="377118"/>
              </a:xfrm>
              <a:prstGeom prst="rect">
                <a:avLst/>
              </a:prstGeom>
            </p:spPr>
            <p:txBody>
              <a:bodyPr wrap="square">
                <a:spAutoFit/>
                <a:scene3d>
                  <a:camera prst="orthographicFront"/>
                  <a:lightRig rig="glow" dir="tl">
                    <a:rot lat="0" lon="0" rev="5400000"/>
                  </a:lightRig>
                </a:scene3d>
                <a:sp3d contourW="12700">
                  <a:bevelT w="25400" h="25400"/>
                  <a:contourClr>
                    <a:schemeClr val="accent6">
                      <a:shade val="73000"/>
                    </a:schemeClr>
                  </a:contourClr>
                </a:sp3d>
              </a:bodyPr>
              <a:lstStyle/>
              <a:p>
                <a:pPr algn="ctr"/>
                <a:r>
                  <a:rPr lang="fa-IR" sz="1662" b="1" dirty="0">
                    <a:ln w="11430"/>
                    <a:gradFill>
                      <a:gsLst>
                        <a:gs pos="0">
                          <a:srgbClr val="555555">
                            <a:tint val="90000"/>
                            <a:satMod val="120000"/>
                          </a:srgbClr>
                        </a:gs>
                        <a:gs pos="25000">
                          <a:srgbClr val="555555">
                            <a:tint val="93000"/>
                            <a:satMod val="120000"/>
                          </a:srgbClr>
                        </a:gs>
                        <a:gs pos="50000">
                          <a:srgbClr val="555555">
                            <a:shade val="89000"/>
                            <a:satMod val="110000"/>
                          </a:srgbClr>
                        </a:gs>
                        <a:gs pos="75000">
                          <a:srgbClr val="555555">
                            <a:tint val="93000"/>
                            <a:satMod val="120000"/>
                          </a:srgbClr>
                        </a:gs>
                        <a:gs pos="100000">
                          <a:srgbClr val="555555">
                            <a:tint val="90000"/>
                            <a:satMod val="120000"/>
                          </a:srgbClr>
                        </a:gs>
                      </a:gsLst>
                      <a:lin ang="5400000"/>
                    </a:gradFill>
                    <a:effectLst>
                      <a:outerShdw blurRad="80000" dist="40000" dir="5040000" algn="tl">
                        <a:srgbClr val="000000">
                          <a:alpha val="30000"/>
                        </a:srgbClr>
                      </a:outerShdw>
                    </a:effectLst>
                    <a:cs typeface="B Kamran" pitchFamily="2" charset="-78"/>
                  </a:rPr>
                  <a:t>بین الحرمین شیراز</a:t>
                </a:r>
              </a:p>
            </p:txBody>
          </p:sp>
        </p:grpSp>
        <p:pic>
          <p:nvPicPr>
            <p:cNvPr id="235" name="Picture 6" descr="شاهچراغ؛ شیراز؛ عکس از آنوبانینی">
              <a:hlinkClick r:id="rId3"/>
            </p:cNvPr>
            <p:cNvPicPr>
              <a:picLocks noChangeAspect="1" noChangeArrowheads="1"/>
            </p:cNvPicPr>
            <p:nvPr/>
          </p:nvPicPr>
          <p:blipFill>
            <a:blip r:embed="rId4">
              <a:clrChange>
                <a:clrFrom>
                  <a:srgbClr val="03030F"/>
                </a:clrFrom>
                <a:clrTo>
                  <a:srgbClr val="03030F">
                    <a:alpha val="0"/>
                  </a:srgbClr>
                </a:clrTo>
              </a:clrChange>
            </a:blip>
            <a:srcRect/>
            <a:stretch>
              <a:fillRect/>
            </a:stretch>
          </p:blipFill>
          <p:spPr bwMode="auto">
            <a:xfrm>
              <a:off x="7212343" y="285728"/>
              <a:ext cx="1931657" cy="1191187"/>
            </a:xfrm>
            <a:prstGeom prst="rect">
              <a:avLst/>
            </a:prstGeom>
            <a:ln>
              <a:noFill/>
            </a:ln>
            <a:effectLst>
              <a:outerShdw blurRad="50800" dist="38100" dir="2700000" algn="tl" rotWithShape="0">
                <a:prstClr val="black">
                  <a:alpha val="40000"/>
                </a:prstClr>
              </a:outerShdw>
              <a:softEdge rad="63500"/>
            </a:effectLst>
          </p:spPr>
        </p:pic>
        <p:pic>
          <p:nvPicPr>
            <p:cNvPr id="1028" name="Picture 4" descr="E:\baft farsoode\ax\pic\shahchw.jpg"/>
            <p:cNvPicPr>
              <a:picLocks noChangeAspect="1" noChangeArrowheads="1"/>
            </p:cNvPicPr>
            <p:nvPr/>
          </p:nvPicPr>
          <p:blipFill>
            <a:blip r:embed="rId5" cstate="screen">
              <a:clrChange>
                <a:clrFrom>
                  <a:srgbClr val="BEE2FA"/>
                </a:clrFrom>
                <a:clrTo>
                  <a:srgbClr val="BEE2FA">
                    <a:alpha val="0"/>
                  </a:srgbClr>
                </a:clrTo>
              </a:clrChange>
              <a:extLst>
                <a:ext uri="{28A0092B-C50C-407E-A947-70E740481C1C}">
                  <a14:useLocalDpi xmlns:a14="http://schemas.microsoft.com/office/drawing/2010/main"/>
                </a:ext>
              </a:extLst>
            </a:blip>
            <a:srcRect/>
            <a:stretch>
              <a:fillRect/>
            </a:stretch>
          </p:blipFill>
          <p:spPr bwMode="auto">
            <a:xfrm>
              <a:off x="0" y="0"/>
              <a:ext cx="1813436" cy="1464431"/>
            </a:xfrm>
            <a:prstGeom prst="rect">
              <a:avLst/>
            </a:prstGeom>
            <a:ln>
              <a:noFill/>
            </a:ln>
            <a:effectLst>
              <a:outerShdw blurRad="50800" dist="38100" dir="2700000" algn="tl" rotWithShape="0">
                <a:prstClr val="black">
                  <a:alpha val="40000"/>
                </a:prstClr>
              </a:outerShdw>
              <a:softEdge rad="63500"/>
            </a:effectLst>
          </p:spPr>
        </p:pic>
        <p:cxnSp>
          <p:nvCxnSpPr>
            <p:cNvPr id="263" name="Straight Connector 262"/>
            <p:cNvCxnSpPr/>
            <p:nvPr/>
          </p:nvCxnSpPr>
          <p:spPr bwMode="auto">
            <a:xfrm rot="5400000">
              <a:off x="-1535949" y="4179099"/>
              <a:ext cx="4071966" cy="1588"/>
            </a:xfrm>
            <a:prstGeom prst="line">
              <a:avLst/>
            </a:prstGeom>
            <a:ln cmpd="dbl">
              <a:solidFill>
                <a:srgbClr val="D1D1D1"/>
              </a:solidFill>
              <a:prstDash val="solid"/>
              <a:headEnd type="none" w="sm" len="sm"/>
              <a:tailEnd type="none" w="sm" len="sm"/>
            </a:ln>
          </p:spPr>
          <p:style>
            <a:lnRef idx="3">
              <a:schemeClr val="accent1"/>
            </a:lnRef>
            <a:fillRef idx="0">
              <a:schemeClr val="accent1"/>
            </a:fillRef>
            <a:effectRef idx="2">
              <a:schemeClr val="accent1"/>
            </a:effectRef>
            <a:fontRef idx="minor">
              <a:schemeClr val="tx1"/>
            </a:fontRef>
          </p:style>
        </p:cxnSp>
      </p:grpSp>
      <p:sp>
        <p:nvSpPr>
          <p:cNvPr id="25" name="Rectangle 24"/>
          <p:cNvSpPr/>
          <p:nvPr/>
        </p:nvSpPr>
        <p:spPr bwMode="auto">
          <a:xfrm>
            <a:off x="912177" y="1648545"/>
            <a:ext cx="8143932" cy="4154394"/>
          </a:xfrm>
          <a:prstGeom prst="rect">
            <a:avLst/>
          </a:prstGeom>
          <a:solidFill>
            <a:schemeClr val="accent1">
              <a:alpha val="70000"/>
            </a:schemeClr>
          </a:solidFill>
          <a:ln w="12700" cap="sq" cmpd="sng" algn="ctr">
            <a:noFill/>
            <a:prstDash val="solid"/>
            <a:round/>
            <a:headEnd type="none" w="sm" len="sm"/>
            <a:tailEnd type="none" w="sm" len="sm"/>
          </a:ln>
          <a:effectLst>
            <a:softEdge rad="635000"/>
          </a:effectLst>
        </p:spPr>
        <p:txBody>
          <a:bodyPr vert="horz" wrap="square" lIns="84406" tIns="42203" rIns="84406" bIns="42203" numCol="1" rtlCol="1" anchor="t" anchorCtr="0" compatLnSpc="1">
            <a:prstTxWarp prst="textNoShape">
              <a:avLst/>
            </a:prstTxWarp>
          </a:bodyPr>
          <a:lstStyle/>
          <a:p>
            <a:pPr algn="l" rtl="0" fontAlgn="base">
              <a:spcBef>
                <a:spcPct val="0"/>
              </a:spcBef>
              <a:spcAft>
                <a:spcPct val="0"/>
              </a:spcAft>
            </a:pPr>
            <a:endParaRPr kumimoji="1" lang="fa-IR" sz="2215">
              <a:solidFill>
                <a:srgbClr val="000000"/>
              </a:solidFill>
              <a:latin typeface="Times New Roman" pitchFamily="18" charset="0"/>
            </a:endParaRPr>
          </a:p>
        </p:txBody>
      </p:sp>
      <p:sp>
        <p:nvSpPr>
          <p:cNvPr id="266" name="Rectangle 265"/>
          <p:cNvSpPr/>
          <p:nvPr/>
        </p:nvSpPr>
        <p:spPr bwMode="auto">
          <a:xfrm>
            <a:off x="785786" y="1780431"/>
            <a:ext cx="8143932" cy="1318855"/>
          </a:xfrm>
          <a:prstGeom prst="rect">
            <a:avLst/>
          </a:prstGeom>
          <a:solidFill>
            <a:schemeClr val="accent1">
              <a:alpha val="70000"/>
            </a:schemeClr>
          </a:solidFill>
          <a:ln w="12700" cap="sq" cmpd="sng" algn="ctr">
            <a:noFill/>
            <a:prstDash val="solid"/>
            <a:round/>
            <a:headEnd type="none" w="sm" len="sm"/>
            <a:tailEnd type="none" w="sm" len="sm"/>
          </a:ln>
          <a:effectLst>
            <a:softEdge rad="635000"/>
          </a:effectLst>
        </p:spPr>
        <p:txBody>
          <a:bodyPr vert="horz" wrap="square" lIns="84406" tIns="42203" rIns="84406" bIns="42203" numCol="1" rtlCol="1" anchor="t" anchorCtr="0" compatLnSpc="1">
            <a:prstTxWarp prst="textNoShape">
              <a:avLst/>
            </a:prstTxWarp>
          </a:bodyPr>
          <a:lstStyle/>
          <a:p>
            <a:pPr algn="l" rtl="0" fontAlgn="base">
              <a:spcBef>
                <a:spcPct val="0"/>
              </a:spcBef>
              <a:spcAft>
                <a:spcPct val="0"/>
              </a:spcAft>
            </a:pPr>
            <a:endParaRPr kumimoji="1" lang="fa-IR" sz="2215">
              <a:solidFill>
                <a:srgbClr val="000000"/>
              </a:solidFill>
              <a:latin typeface="Times New Roman" pitchFamily="18" charset="0"/>
            </a:endParaRPr>
          </a:p>
        </p:txBody>
      </p:sp>
      <p:pic>
        <p:nvPicPr>
          <p:cNvPr id="28" name="Picture 2" descr="601 Cam 12 102"/>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879205" y="2110145"/>
            <a:ext cx="7987196" cy="3628923"/>
          </a:xfrm>
          <a:prstGeom prst="rect">
            <a:avLst/>
          </a:prstGeom>
          <a:ln>
            <a:noFill/>
          </a:ln>
          <a:effectLst>
            <a:outerShdw blurRad="292100" dist="139700" dir="2700000" algn="tl" rotWithShape="0">
              <a:srgbClr val="333333">
                <a:alpha val="65000"/>
              </a:srgbClr>
            </a:outerShdw>
          </a:effectLst>
        </p:spPr>
      </p:pic>
      <p:pic>
        <p:nvPicPr>
          <p:cNvPr id="29" name="Picture 3" descr="PLAN050912"/>
          <p:cNvPicPr>
            <a:picLocks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a:off x="5519067" y="1780431"/>
            <a:ext cx="3603969" cy="152723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30" name="Rectangle 4"/>
          <p:cNvSpPr>
            <a:spLocks noChangeArrowheads="1"/>
          </p:cNvSpPr>
          <p:nvPr/>
        </p:nvSpPr>
        <p:spPr bwMode="auto">
          <a:xfrm>
            <a:off x="7556201" y="2410383"/>
            <a:ext cx="696785" cy="534654"/>
          </a:xfrm>
          <a:prstGeom prst="rect">
            <a:avLst/>
          </a:prstGeom>
          <a:noFill/>
          <a:ln w="57150">
            <a:solidFill>
              <a:srgbClr val="FF6600"/>
            </a:solidFill>
            <a:miter lim="800000"/>
            <a:headEnd/>
            <a:tailEnd/>
          </a:ln>
          <a:effectLst/>
        </p:spPr>
        <p:txBody>
          <a:bodyPr wrap="none" lIns="71274" tIns="35636" rIns="71274" bIns="35636" anchor="ctr"/>
          <a:lstStyle/>
          <a:p>
            <a:endParaRPr lang="fa-IR" sz="1662">
              <a:solidFill>
                <a:srgbClr val="000000"/>
              </a:solidFill>
            </a:endParaRPr>
          </a:p>
        </p:txBody>
      </p:sp>
      <p:sp>
        <p:nvSpPr>
          <p:cNvPr id="31" name="Text Box 5"/>
          <p:cNvSpPr txBox="1">
            <a:spLocks noChangeArrowheads="1"/>
          </p:cNvSpPr>
          <p:nvPr/>
        </p:nvSpPr>
        <p:spPr bwMode="auto">
          <a:xfrm>
            <a:off x="3110723" y="2373916"/>
            <a:ext cx="1758103" cy="482883"/>
          </a:xfrm>
          <a:prstGeom prst="rect">
            <a:avLst/>
          </a:prstGeom>
          <a:noFill/>
          <a:ln w="9525">
            <a:noFill/>
            <a:miter lim="800000"/>
            <a:headEnd/>
            <a:tailEnd/>
          </a:ln>
          <a:effectLst/>
        </p:spPr>
        <p:txBody>
          <a:bodyPr wrap="none" lIns="84388" tIns="42193" rIns="84388" bIns="42193">
            <a:spAutoFit/>
          </a:bodyPr>
          <a:lstStyle/>
          <a:p>
            <a:pPr defTabSz="843914"/>
            <a:r>
              <a:rPr lang="en-US" sz="1292" dirty="0">
                <a:solidFill>
                  <a:srgbClr val="000000"/>
                </a:solidFill>
              </a:rPr>
              <a:t>HOTEL AND OFFICE</a:t>
            </a:r>
          </a:p>
          <a:p>
            <a:pPr defTabSz="843914"/>
            <a:r>
              <a:rPr lang="en-US" sz="1292" dirty="0">
                <a:solidFill>
                  <a:srgbClr val="000000"/>
                </a:solidFill>
              </a:rPr>
              <a:t>SUITE ELEVATION</a:t>
            </a:r>
          </a:p>
        </p:txBody>
      </p:sp>
    </p:spTree>
    <p:extLst>
      <p:ext uri="{BB962C8B-B14F-4D97-AF65-F5344CB8AC3E}">
        <p14:creationId xmlns:p14="http://schemas.microsoft.com/office/powerpoint/2010/main" val="3918271464"/>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66"/>
          <p:cNvGrpSpPr/>
          <p:nvPr/>
        </p:nvGrpSpPr>
        <p:grpSpPr>
          <a:xfrm>
            <a:off x="0" y="263769"/>
            <a:ext cx="9144000" cy="6327790"/>
            <a:chOff x="0" y="0"/>
            <a:chExt cx="9144000" cy="6855106"/>
          </a:xfrm>
        </p:grpSpPr>
        <p:pic>
          <p:nvPicPr>
            <p:cNvPr id="3" name="Picture 2" descr="E:\baft farsoode\ax\pic\bird%20view.jpg"/>
            <p:cNvPicPr>
              <a:picLocks noChangeAspect="1" noChangeArrowheads="1"/>
            </p:cNvPicPr>
            <p:nvPr/>
          </p:nvPicPr>
          <p:blipFill>
            <a:blip r:embed="rId2">
              <a:clrChange>
                <a:clrFrom>
                  <a:srgbClr val="000000"/>
                </a:clrFrom>
                <a:clrTo>
                  <a:srgbClr val="000000">
                    <a:alpha val="0"/>
                  </a:srgbClr>
                </a:clrTo>
              </a:clrChange>
              <a:duotone>
                <a:schemeClr val="accent6">
                  <a:shade val="45000"/>
                  <a:satMod val="135000"/>
                </a:schemeClr>
                <a:prstClr val="white"/>
              </a:duotone>
              <a:lum bright="20000" contrast="-75000"/>
            </a:blip>
            <a:srcRect/>
            <a:stretch>
              <a:fillRect/>
            </a:stretch>
          </p:blipFill>
          <p:spPr bwMode="auto">
            <a:xfrm>
              <a:off x="0" y="2694698"/>
              <a:ext cx="9144000" cy="4160408"/>
            </a:xfrm>
            <a:prstGeom prst="rect">
              <a:avLst/>
            </a:prstGeom>
            <a:ln>
              <a:noFill/>
            </a:ln>
            <a:effectLst>
              <a:outerShdw blurRad="50800" dist="50800" dir="2700000" algn="tl" rotWithShape="0">
                <a:schemeClr val="tx1">
                  <a:alpha val="40000"/>
                </a:schemeClr>
              </a:outerShdw>
            </a:effectLst>
          </p:spPr>
        </p:pic>
        <p:grpSp>
          <p:nvGrpSpPr>
            <p:cNvPr id="4" name="Group 259"/>
            <p:cNvGrpSpPr/>
            <p:nvPr/>
          </p:nvGrpSpPr>
          <p:grpSpPr>
            <a:xfrm flipV="1">
              <a:off x="271048" y="857232"/>
              <a:ext cx="5944026" cy="4143404"/>
              <a:chOff x="-236" y="1676402"/>
              <a:chExt cx="5944026" cy="5181601"/>
            </a:xfrm>
          </p:grpSpPr>
          <p:sp>
            <p:nvSpPr>
              <p:cNvPr id="250" name="Rectangle 25"/>
              <p:cNvSpPr>
                <a:spLocks noChangeArrowheads="1"/>
              </p:cNvSpPr>
              <p:nvPr/>
            </p:nvSpPr>
            <p:spPr bwMode="auto">
              <a:xfrm>
                <a:off x="329988" y="4038602"/>
                <a:ext cx="165112" cy="2667001"/>
              </a:xfrm>
              <a:prstGeom prst="rect">
                <a:avLst/>
              </a:prstGeom>
              <a:gradFill rotWithShape="1">
                <a:gsLst>
                  <a:gs pos="0">
                    <a:schemeClr val="bg1">
                      <a:lumMod val="65000"/>
                    </a:schemeClr>
                  </a:gs>
                  <a:gs pos="100000">
                    <a:srgbClr val="FFFFCC"/>
                  </a:gs>
                </a:gsLst>
                <a:lin ang="5400000" scaled="1"/>
              </a:gradFill>
              <a:ln w="9525">
                <a:noFill/>
                <a:miter lim="800000"/>
                <a:headEnd/>
                <a:tailEnd/>
              </a:ln>
              <a:effectLst/>
            </p:spPr>
            <p:txBody>
              <a:bodyPr wrap="none" anchor="ctr"/>
              <a:lstStyle/>
              <a:p>
                <a:pPr>
                  <a:defRPr/>
                </a:pPr>
                <a:endParaRPr lang="fa-IR" sz="1662" kern="0">
                  <a:solidFill>
                    <a:sysClr val="windowText" lastClr="000000"/>
                  </a:solidFill>
                </a:endParaRPr>
              </a:p>
            </p:txBody>
          </p:sp>
          <p:sp>
            <p:nvSpPr>
              <p:cNvPr id="251" name="Rectangle 26"/>
              <p:cNvSpPr>
                <a:spLocks noChangeArrowheads="1"/>
              </p:cNvSpPr>
              <p:nvPr/>
            </p:nvSpPr>
            <p:spPr bwMode="auto">
              <a:xfrm>
                <a:off x="164876" y="6400803"/>
                <a:ext cx="3219681" cy="152400"/>
              </a:xfrm>
              <a:prstGeom prst="rect">
                <a:avLst/>
              </a:prstGeom>
              <a:gradFill rotWithShape="1">
                <a:gsLst>
                  <a:gs pos="0">
                    <a:srgbClr val="FFFFCC"/>
                  </a:gs>
                  <a:gs pos="100000">
                    <a:srgbClr val="FFFFCC">
                      <a:gamma/>
                      <a:shade val="46275"/>
                      <a:invGamma/>
                    </a:srgbClr>
                  </a:gs>
                </a:gsLst>
                <a:lin ang="0" scaled="1"/>
              </a:gradFill>
              <a:ln w="9525">
                <a:noFill/>
                <a:miter lim="800000"/>
                <a:headEnd/>
                <a:tailEnd/>
              </a:ln>
              <a:effectLst/>
            </p:spPr>
            <p:txBody>
              <a:bodyPr wrap="none" anchor="ctr"/>
              <a:lstStyle/>
              <a:p>
                <a:pPr>
                  <a:defRPr/>
                </a:pPr>
                <a:endParaRPr lang="fa-IR" sz="1662" kern="0">
                  <a:solidFill>
                    <a:sysClr val="windowText" lastClr="000000"/>
                  </a:solidFill>
                </a:endParaRPr>
              </a:p>
            </p:txBody>
          </p:sp>
          <p:sp>
            <p:nvSpPr>
              <p:cNvPr id="252" name="Rectangle 27"/>
              <p:cNvSpPr>
                <a:spLocks noChangeArrowheads="1"/>
              </p:cNvSpPr>
              <p:nvPr/>
            </p:nvSpPr>
            <p:spPr bwMode="auto">
              <a:xfrm>
                <a:off x="495100" y="5791203"/>
                <a:ext cx="82556" cy="609600"/>
              </a:xfrm>
              <a:prstGeom prst="rect">
                <a:avLst/>
              </a:prstGeom>
              <a:solidFill>
                <a:srgbClr val="CC9900"/>
              </a:solidFill>
              <a:ln w="9525">
                <a:noFill/>
                <a:miter lim="800000"/>
                <a:headEnd/>
                <a:tailEnd/>
              </a:ln>
              <a:effectLst/>
            </p:spPr>
            <p:txBody>
              <a:bodyPr wrap="none" anchor="ctr"/>
              <a:lstStyle/>
              <a:p>
                <a:pPr>
                  <a:defRPr/>
                </a:pPr>
                <a:endParaRPr lang="fa-IR" sz="1662" kern="0">
                  <a:solidFill>
                    <a:sysClr val="windowText" lastClr="000000"/>
                  </a:solidFill>
                </a:endParaRPr>
              </a:p>
            </p:txBody>
          </p:sp>
          <p:sp>
            <p:nvSpPr>
              <p:cNvPr id="253" name="Rectangle 28"/>
              <p:cNvSpPr>
                <a:spLocks noChangeArrowheads="1"/>
              </p:cNvSpPr>
              <p:nvPr/>
            </p:nvSpPr>
            <p:spPr bwMode="auto">
              <a:xfrm rot="5400000">
                <a:off x="828501" y="6073757"/>
                <a:ext cx="76200" cy="577891"/>
              </a:xfrm>
              <a:prstGeom prst="rect">
                <a:avLst/>
              </a:prstGeom>
              <a:solidFill>
                <a:srgbClr val="CC9900"/>
              </a:solidFill>
              <a:ln w="9525">
                <a:noFill/>
                <a:miter lim="800000"/>
                <a:headEnd/>
                <a:tailEnd/>
              </a:ln>
              <a:effectLst/>
            </p:spPr>
            <p:txBody>
              <a:bodyPr wrap="none" anchor="ctr"/>
              <a:lstStyle/>
              <a:p>
                <a:pPr>
                  <a:defRPr/>
                </a:pPr>
                <a:endParaRPr lang="fa-IR" sz="1662" kern="0">
                  <a:solidFill>
                    <a:sysClr val="windowText" lastClr="000000"/>
                  </a:solidFill>
                </a:endParaRPr>
              </a:p>
            </p:txBody>
          </p:sp>
          <p:sp>
            <p:nvSpPr>
              <p:cNvPr id="254" name="Line 29"/>
              <p:cNvSpPr>
                <a:spLocks noChangeShapeType="1"/>
              </p:cNvSpPr>
              <p:nvPr/>
            </p:nvSpPr>
            <p:spPr bwMode="auto">
              <a:xfrm>
                <a:off x="3384557" y="6477003"/>
                <a:ext cx="1568562" cy="0"/>
              </a:xfrm>
              <a:prstGeom prst="line">
                <a:avLst/>
              </a:prstGeom>
              <a:ln w="12700">
                <a:prstDash val="sysDot"/>
                <a:headEnd/>
                <a:tailEnd/>
              </a:ln>
            </p:spPr>
            <p:style>
              <a:lnRef idx="1">
                <a:schemeClr val="dk1"/>
              </a:lnRef>
              <a:fillRef idx="0">
                <a:schemeClr val="dk1"/>
              </a:fillRef>
              <a:effectRef idx="0">
                <a:schemeClr val="dk1"/>
              </a:effectRef>
              <a:fontRef idx="minor">
                <a:schemeClr val="tx1"/>
              </a:fontRef>
            </p:style>
            <p:txBody>
              <a:bodyPr/>
              <a:lstStyle/>
              <a:p>
                <a:pPr>
                  <a:defRPr/>
                </a:pPr>
                <a:endParaRPr lang="fa-IR" sz="1662" kern="0">
                  <a:solidFill>
                    <a:sysClr val="windowText" lastClr="000000"/>
                  </a:solidFill>
                </a:endParaRPr>
              </a:p>
            </p:txBody>
          </p:sp>
          <p:sp>
            <p:nvSpPr>
              <p:cNvPr id="255" name="Line 30"/>
              <p:cNvSpPr>
                <a:spLocks noChangeShapeType="1"/>
              </p:cNvSpPr>
              <p:nvPr/>
            </p:nvSpPr>
            <p:spPr bwMode="auto">
              <a:xfrm>
                <a:off x="3384557" y="6553203"/>
                <a:ext cx="2559233" cy="0"/>
              </a:xfrm>
              <a:prstGeom prst="line">
                <a:avLst/>
              </a:prstGeom>
              <a:ln w="19050">
                <a:prstDash val="sysDot"/>
                <a:headEnd/>
                <a:tailEnd/>
              </a:ln>
            </p:spPr>
            <p:style>
              <a:lnRef idx="1">
                <a:schemeClr val="accent1"/>
              </a:lnRef>
              <a:fillRef idx="0">
                <a:schemeClr val="accent1"/>
              </a:fillRef>
              <a:effectRef idx="0">
                <a:schemeClr val="accent1"/>
              </a:effectRef>
              <a:fontRef idx="minor">
                <a:schemeClr val="tx1"/>
              </a:fontRef>
            </p:style>
            <p:txBody>
              <a:bodyPr/>
              <a:lstStyle/>
              <a:p>
                <a:pPr>
                  <a:defRPr/>
                </a:pPr>
                <a:endParaRPr lang="fa-IR" sz="1662" kern="0">
                  <a:solidFill>
                    <a:sysClr val="windowText" lastClr="000000"/>
                  </a:solidFill>
                </a:endParaRPr>
              </a:p>
            </p:txBody>
          </p:sp>
          <p:sp>
            <p:nvSpPr>
              <p:cNvPr id="256" name="Line 32"/>
              <p:cNvSpPr>
                <a:spLocks noChangeShapeType="1"/>
              </p:cNvSpPr>
              <p:nvPr/>
            </p:nvSpPr>
            <p:spPr bwMode="auto">
              <a:xfrm flipH="1">
                <a:off x="-236" y="6477003"/>
                <a:ext cx="3384793" cy="0"/>
              </a:xfrm>
              <a:prstGeom prst="line">
                <a:avLst/>
              </a:prstGeom>
              <a:noFill/>
              <a:ln w="22225">
                <a:solidFill>
                  <a:srgbClr val="9383B3"/>
                </a:solidFill>
                <a:prstDash val="sysDot"/>
                <a:round/>
                <a:headEnd/>
                <a:tailEnd/>
              </a:ln>
              <a:effectLst/>
            </p:spPr>
            <p:txBody>
              <a:bodyPr/>
              <a:lstStyle/>
              <a:p>
                <a:pPr>
                  <a:defRPr/>
                </a:pPr>
                <a:endParaRPr lang="fa-IR" sz="1662" kern="0">
                  <a:solidFill>
                    <a:sysClr val="windowText" lastClr="000000"/>
                  </a:solidFill>
                </a:endParaRPr>
              </a:p>
            </p:txBody>
          </p:sp>
          <p:sp>
            <p:nvSpPr>
              <p:cNvPr id="257" name="Line 33"/>
              <p:cNvSpPr>
                <a:spLocks noChangeShapeType="1"/>
              </p:cNvSpPr>
              <p:nvPr/>
            </p:nvSpPr>
            <p:spPr bwMode="auto">
              <a:xfrm flipV="1">
                <a:off x="412544" y="4038602"/>
                <a:ext cx="0" cy="2819401"/>
              </a:xfrm>
              <a:prstGeom prst="line">
                <a:avLst/>
              </a:prstGeom>
              <a:noFill/>
              <a:ln w="22225">
                <a:solidFill>
                  <a:srgbClr val="9383B3"/>
                </a:solidFill>
                <a:prstDash val="sysDot"/>
                <a:round/>
                <a:headEnd/>
                <a:tailEnd/>
              </a:ln>
              <a:effectLst/>
            </p:spPr>
            <p:txBody>
              <a:bodyPr/>
              <a:lstStyle/>
              <a:p>
                <a:pPr>
                  <a:defRPr/>
                </a:pPr>
                <a:endParaRPr lang="fa-IR" sz="1662" kern="0">
                  <a:solidFill>
                    <a:sysClr val="windowText" lastClr="000000"/>
                  </a:solidFill>
                </a:endParaRPr>
              </a:p>
            </p:txBody>
          </p:sp>
          <p:sp>
            <p:nvSpPr>
              <p:cNvPr id="258" name="Line 34"/>
              <p:cNvSpPr>
                <a:spLocks noChangeShapeType="1"/>
              </p:cNvSpPr>
              <p:nvPr/>
            </p:nvSpPr>
            <p:spPr bwMode="auto">
              <a:xfrm flipV="1">
                <a:off x="412544" y="2362202"/>
                <a:ext cx="0" cy="1676400"/>
              </a:xfrm>
              <a:prstGeom prst="line">
                <a:avLst/>
              </a:prstGeom>
              <a:ln w="12700">
                <a:prstDash val="sysDot"/>
                <a:headEnd/>
                <a:tailEnd/>
              </a:ln>
            </p:spPr>
            <p:style>
              <a:lnRef idx="1">
                <a:schemeClr val="dk1"/>
              </a:lnRef>
              <a:fillRef idx="0">
                <a:schemeClr val="dk1"/>
              </a:fillRef>
              <a:effectRef idx="0">
                <a:schemeClr val="dk1"/>
              </a:effectRef>
              <a:fontRef idx="minor">
                <a:schemeClr val="tx1"/>
              </a:fontRef>
            </p:style>
            <p:txBody>
              <a:bodyPr/>
              <a:lstStyle/>
              <a:p>
                <a:pPr>
                  <a:defRPr/>
                </a:pPr>
                <a:endParaRPr lang="fa-IR" sz="1662" kern="0">
                  <a:solidFill>
                    <a:sysClr val="windowText" lastClr="000000"/>
                  </a:solidFill>
                </a:endParaRPr>
              </a:p>
            </p:txBody>
          </p:sp>
          <p:sp>
            <p:nvSpPr>
              <p:cNvPr id="259" name="Line 35"/>
              <p:cNvSpPr>
                <a:spLocks noChangeShapeType="1"/>
              </p:cNvSpPr>
              <p:nvPr/>
            </p:nvSpPr>
            <p:spPr bwMode="auto">
              <a:xfrm flipV="1">
                <a:off x="329988" y="1676402"/>
                <a:ext cx="0" cy="2362200"/>
              </a:xfrm>
              <a:prstGeom prst="line">
                <a:avLst/>
              </a:prstGeom>
              <a:ln w="19050">
                <a:prstDash val="sysDot"/>
                <a:headEnd/>
                <a:tailEnd/>
              </a:ln>
            </p:spPr>
            <p:style>
              <a:lnRef idx="1">
                <a:schemeClr val="accent1"/>
              </a:lnRef>
              <a:fillRef idx="0">
                <a:schemeClr val="accent1"/>
              </a:fillRef>
              <a:effectRef idx="0">
                <a:schemeClr val="accent1"/>
              </a:effectRef>
              <a:fontRef idx="minor">
                <a:schemeClr val="tx1"/>
              </a:fontRef>
            </p:style>
            <p:txBody>
              <a:bodyPr/>
              <a:lstStyle/>
              <a:p>
                <a:pPr>
                  <a:defRPr/>
                </a:pPr>
                <a:endParaRPr lang="fa-IR" sz="1662" kern="0">
                  <a:solidFill>
                    <a:sysClr val="windowText" lastClr="000000"/>
                  </a:solidFill>
                </a:endParaRPr>
              </a:p>
            </p:txBody>
          </p:sp>
        </p:grpSp>
        <p:grpSp>
          <p:nvGrpSpPr>
            <p:cNvPr id="5" name="Group 15"/>
            <p:cNvGrpSpPr/>
            <p:nvPr/>
          </p:nvGrpSpPr>
          <p:grpSpPr>
            <a:xfrm>
              <a:off x="67432" y="538679"/>
              <a:ext cx="5218950" cy="3318948"/>
              <a:chOff x="73051" y="538679"/>
              <a:chExt cx="5653862" cy="3318948"/>
            </a:xfrm>
          </p:grpSpPr>
          <p:sp>
            <p:nvSpPr>
              <p:cNvPr id="7" name="Rectangle 6"/>
              <p:cNvSpPr/>
              <p:nvPr/>
            </p:nvSpPr>
            <p:spPr>
              <a:xfrm>
                <a:off x="1824455" y="538679"/>
                <a:ext cx="3902458" cy="407750"/>
              </a:xfrm>
              <a:prstGeom prst="rect">
                <a:avLst/>
              </a:prstGeom>
            </p:spPr>
            <p:txBody>
              <a:bodyPr wrap="none">
                <a:spAutoFit/>
              </a:bodyPr>
              <a:lstStyle/>
              <a:p>
                <a:pPr>
                  <a:defRPr/>
                </a:pPr>
                <a:r>
                  <a:rPr lang="en-US" sz="1846" b="1" kern="0" dirty="0">
                    <a:ln w="10541" cmpd="sng">
                      <a:solidFill>
                        <a:srgbClr val="EAEAEA">
                          <a:shade val="88000"/>
                          <a:satMod val="110000"/>
                        </a:srgbClr>
                      </a:solidFill>
                      <a:prstDash val="solid"/>
                    </a:ln>
                    <a:gradFill>
                      <a:gsLst>
                        <a:gs pos="0">
                          <a:srgbClr val="EAEAEA">
                            <a:tint val="40000"/>
                            <a:satMod val="250000"/>
                          </a:srgbClr>
                        </a:gs>
                        <a:gs pos="9000">
                          <a:srgbClr val="EAEAEA">
                            <a:tint val="52000"/>
                            <a:satMod val="300000"/>
                          </a:srgbClr>
                        </a:gs>
                        <a:gs pos="50000">
                          <a:srgbClr val="EAEAEA">
                            <a:shade val="20000"/>
                            <a:satMod val="300000"/>
                          </a:srgbClr>
                        </a:gs>
                        <a:gs pos="79000">
                          <a:srgbClr val="EAEAEA">
                            <a:tint val="52000"/>
                            <a:satMod val="300000"/>
                          </a:srgbClr>
                        </a:gs>
                        <a:gs pos="100000">
                          <a:srgbClr val="EAEAEA">
                            <a:tint val="40000"/>
                            <a:satMod val="250000"/>
                          </a:srgbClr>
                        </a:gs>
                      </a:gsLst>
                      <a:lin ang="5400000"/>
                    </a:gradFill>
                    <a:latin typeface="BankGothic Lt BT" pitchFamily="34" charset="0"/>
                  </a:rPr>
                  <a:t>(</a:t>
                </a:r>
                <a:r>
                  <a:rPr lang="en-US" sz="1846" b="1" kern="0" dirty="0" err="1">
                    <a:ln w="10541" cmpd="sng">
                      <a:solidFill>
                        <a:srgbClr val="EAEAEA">
                          <a:shade val="88000"/>
                          <a:satMod val="110000"/>
                        </a:srgbClr>
                      </a:solidFill>
                      <a:prstDash val="solid"/>
                    </a:ln>
                    <a:gradFill>
                      <a:gsLst>
                        <a:gs pos="0">
                          <a:srgbClr val="EAEAEA">
                            <a:tint val="40000"/>
                            <a:satMod val="250000"/>
                          </a:srgbClr>
                        </a:gs>
                        <a:gs pos="9000">
                          <a:srgbClr val="EAEAEA">
                            <a:tint val="52000"/>
                            <a:satMod val="300000"/>
                          </a:srgbClr>
                        </a:gs>
                        <a:gs pos="50000">
                          <a:srgbClr val="EAEAEA">
                            <a:shade val="20000"/>
                            <a:satMod val="300000"/>
                          </a:srgbClr>
                        </a:gs>
                        <a:gs pos="79000">
                          <a:srgbClr val="EAEAEA">
                            <a:tint val="52000"/>
                            <a:satMod val="300000"/>
                          </a:srgbClr>
                        </a:gs>
                        <a:gs pos="100000">
                          <a:srgbClr val="EAEAEA">
                            <a:tint val="40000"/>
                            <a:satMod val="250000"/>
                          </a:srgbClr>
                        </a:gs>
                      </a:gsLst>
                      <a:lin ang="5400000"/>
                    </a:gradFill>
                    <a:latin typeface="BankGothic Lt BT" pitchFamily="34" charset="0"/>
                  </a:rPr>
                  <a:t>beinolharamein</a:t>
                </a:r>
                <a:r>
                  <a:rPr lang="en-US" sz="1846" b="1" kern="0" dirty="0">
                    <a:ln w="10541" cmpd="sng">
                      <a:solidFill>
                        <a:srgbClr val="EAEAEA">
                          <a:shade val="88000"/>
                          <a:satMod val="110000"/>
                        </a:srgbClr>
                      </a:solidFill>
                      <a:prstDash val="solid"/>
                    </a:ln>
                    <a:gradFill>
                      <a:gsLst>
                        <a:gs pos="0">
                          <a:srgbClr val="EAEAEA">
                            <a:tint val="40000"/>
                            <a:satMod val="250000"/>
                          </a:srgbClr>
                        </a:gs>
                        <a:gs pos="9000">
                          <a:srgbClr val="EAEAEA">
                            <a:tint val="52000"/>
                            <a:satMod val="300000"/>
                          </a:srgbClr>
                        </a:gs>
                        <a:gs pos="50000">
                          <a:srgbClr val="EAEAEA">
                            <a:shade val="20000"/>
                            <a:satMod val="300000"/>
                          </a:srgbClr>
                        </a:gs>
                        <a:gs pos="79000">
                          <a:srgbClr val="EAEAEA">
                            <a:tint val="52000"/>
                            <a:satMod val="300000"/>
                          </a:srgbClr>
                        </a:gs>
                        <a:gs pos="100000">
                          <a:srgbClr val="EAEAEA">
                            <a:tint val="40000"/>
                            <a:satMod val="250000"/>
                          </a:srgbClr>
                        </a:gs>
                      </a:gsLst>
                      <a:lin ang="5400000"/>
                    </a:gradFill>
                    <a:latin typeface="BankGothic Lt BT" pitchFamily="34" charset="0"/>
                  </a:rPr>
                  <a:t> of shiraz)</a:t>
                </a:r>
                <a:endParaRPr lang="fa-IR" sz="1846" b="1" kern="0" dirty="0">
                  <a:ln w="10541" cmpd="sng">
                    <a:solidFill>
                      <a:srgbClr val="EAEAEA">
                        <a:shade val="88000"/>
                        <a:satMod val="110000"/>
                      </a:srgbClr>
                    </a:solidFill>
                    <a:prstDash val="solid"/>
                  </a:ln>
                  <a:gradFill>
                    <a:gsLst>
                      <a:gs pos="0">
                        <a:srgbClr val="EAEAEA">
                          <a:tint val="40000"/>
                          <a:satMod val="250000"/>
                        </a:srgbClr>
                      </a:gs>
                      <a:gs pos="9000">
                        <a:srgbClr val="EAEAEA">
                          <a:tint val="52000"/>
                          <a:satMod val="300000"/>
                        </a:srgbClr>
                      </a:gs>
                      <a:gs pos="50000">
                        <a:srgbClr val="EAEAEA">
                          <a:shade val="20000"/>
                          <a:satMod val="300000"/>
                        </a:srgbClr>
                      </a:gs>
                      <a:gs pos="79000">
                        <a:srgbClr val="EAEAEA">
                          <a:tint val="52000"/>
                          <a:satMod val="300000"/>
                        </a:srgbClr>
                      </a:gs>
                      <a:gs pos="100000">
                        <a:srgbClr val="EAEAEA">
                          <a:tint val="40000"/>
                          <a:satMod val="250000"/>
                        </a:srgbClr>
                      </a:gs>
                    </a:gsLst>
                    <a:lin ang="5400000"/>
                  </a:gradFill>
                  <a:latin typeface="BankGothic Lt BT" pitchFamily="34" charset="0"/>
                </a:endParaRPr>
              </a:p>
            </p:txBody>
          </p:sp>
          <p:sp>
            <p:nvSpPr>
              <p:cNvPr id="8" name="Rectangle 7"/>
              <p:cNvSpPr/>
              <p:nvPr/>
            </p:nvSpPr>
            <p:spPr>
              <a:xfrm rot="16200000">
                <a:off x="-1131431" y="2276027"/>
                <a:ext cx="2786082" cy="377118"/>
              </a:xfrm>
              <a:prstGeom prst="rect">
                <a:avLst/>
              </a:prstGeom>
            </p:spPr>
            <p:txBody>
              <a:bodyPr wrap="square">
                <a:spAutoFit/>
                <a:scene3d>
                  <a:camera prst="orthographicFront"/>
                  <a:lightRig rig="glow" dir="tl">
                    <a:rot lat="0" lon="0" rev="5400000"/>
                  </a:lightRig>
                </a:scene3d>
                <a:sp3d contourW="12700">
                  <a:bevelT w="25400" h="25400"/>
                  <a:contourClr>
                    <a:schemeClr val="accent6">
                      <a:shade val="73000"/>
                    </a:schemeClr>
                  </a:contourClr>
                </a:sp3d>
              </a:bodyPr>
              <a:lstStyle/>
              <a:p>
                <a:pPr algn="ctr"/>
                <a:r>
                  <a:rPr lang="fa-IR" sz="1662" b="1" dirty="0">
                    <a:ln w="11430"/>
                    <a:gradFill>
                      <a:gsLst>
                        <a:gs pos="0">
                          <a:srgbClr val="555555">
                            <a:tint val="90000"/>
                            <a:satMod val="120000"/>
                          </a:srgbClr>
                        </a:gs>
                        <a:gs pos="25000">
                          <a:srgbClr val="555555">
                            <a:tint val="93000"/>
                            <a:satMod val="120000"/>
                          </a:srgbClr>
                        </a:gs>
                        <a:gs pos="50000">
                          <a:srgbClr val="555555">
                            <a:shade val="89000"/>
                            <a:satMod val="110000"/>
                          </a:srgbClr>
                        </a:gs>
                        <a:gs pos="75000">
                          <a:srgbClr val="555555">
                            <a:tint val="93000"/>
                            <a:satMod val="120000"/>
                          </a:srgbClr>
                        </a:gs>
                        <a:gs pos="100000">
                          <a:srgbClr val="555555">
                            <a:tint val="90000"/>
                            <a:satMod val="120000"/>
                          </a:srgbClr>
                        </a:gs>
                      </a:gsLst>
                      <a:lin ang="5400000"/>
                    </a:gradFill>
                    <a:effectLst>
                      <a:outerShdw blurRad="80000" dist="40000" dir="5040000" algn="tl">
                        <a:srgbClr val="000000">
                          <a:alpha val="30000"/>
                        </a:srgbClr>
                      </a:outerShdw>
                    </a:effectLst>
                    <a:cs typeface="B Kamran" pitchFamily="2" charset="-78"/>
                  </a:rPr>
                  <a:t>بین الحرمین شیراز</a:t>
                </a:r>
              </a:p>
            </p:txBody>
          </p:sp>
        </p:grpSp>
        <p:pic>
          <p:nvPicPr>
            <p:cNvPr id="235" name="Picture 6" descr="شاهچراغ؛ شیراز؛ عکس از آنوبانینی">
              <a:hlinkClick r:id="rId3"/>
            </p:cNvPr>
            <p:cNvPicPr>
              <a:picLocks noChangeAspect="1" noChangeArrowheads="1"/>
            </p:cNvPicPr>
            <p:nvPr/>
          </p:nvPicPr>
          <p:blipFill>
            <a:blip r:embed="rId4">
              <a:clrChange>
                <a:clrFrom>
                  <a:srgbClr val="03030F"/>
                </a:clrFrom>
                <a:clrTo>
                  <a:srgbClr val="03030F">
                    <a:alpha val="0"/>
                  </a:srgbClr>
                </a:clrTo>
              </a:clrChange>
            </a:blip>
            <a:srcRect/>
            <a:stretch>
              <a:fillRect/>
            </a:stretch>
          </p:blipFill>
          <p:spPr bwMode="auto">
            <a:xfrm>
              <a:off x="7212343" y="285728"/>
              <a:ext cx="1931657" cy="1191187"/>
            </a:xfrm>
            <a:prstGeom prst="rect">
              <a:avLst/>
            </a:prstGeom>
            <a:ln>
              <a:noFill/>
            </a:ln>
            <a:effectLst>
              <a:outerShdw blurRad="50800" dist="38100" dir="2700000" algn="tl" rotWithShape="0">
                <a:prstClr val="black">
                  <a:alpha val="40000"/>
                </a:prstClr>
              </a:outerShdw>
              <a:softEdge rad="63500"/>
            </a:effectLst>
          </p:spPr>
        </p:pic>
        <p:pic>
          <p:nvPicPr>
            <p:cNvPr id="1028" name="Picture 4" descr="E:\baft farsoode\ax\pic\shahchw.jpg"/>
            <p:cNvPicPr>
              <a:picLocks noChangeAspect="1" noChangeArrowheads="1"/>
            </p:cNvPicPr>
            <p:nvPr/>
          </p:nvPicPr>
          <p:blipFill>
            <a:blip r:embed="rId5" cstate="screen">
              <a:clrChange>
                <a:clrFrom>
                  <a:srgbClr val="BEE2FA"/>
                </a:clrFrom>
                <a:clrTo>
                  <a:srgbClr val="BEE2FA">
                    <a:alpha val="0"/>
                  </a:srgbClr>
                </a:clrTo>
              </a:clrChange>
              <a:extLst>
                <a:ext uri="{28A0092B-C50C-407E-A947-70E740481C1C}">
                  <a14:useLocalDpi xmlns:a14="http://schemas.microsoft.com/office/drawing/2010/main"/>
                </a:ext>
              </a:extLst>
            </a:blip>
            <a:srcRect/>
            <a:stretch>
              <a:fillRect/>
            </a:stretch>
          </p:blipFill>
          <p:spPr bwMode="auto">
            <a:xfrm>
              <a:off x="0" y="0"/>
              <a:ext cx="1813436" cy="1464431"/>
            </a:xfrm>
            <a:prstGeom prst="rect">
              <a:avLst/>
            </a:prstGeom>
            <a:ln>
              <a:noFill/>
            </a:ln>
            <a:effectLst>
              <a:outerShdw blurRad="50800" dist="38100" dir="2700000" algn="tl" rotWithShape="0">
                <a:prstClr val="black">
                  <a:alpha val="40000"/>
                </a:prstClr>
              </a:outerShdw>
              <a:softEdge rad="63500"/>
            </a:effectLst>
          </p:spPr>
        </p:pic>
        <p:cxnSp>
          <p:nvCxnSpPr>
            <p:cNvPr id="263" name="Straight Connector 262"/>
            <p:cNvCxnSpPr/>
            <p:nvPr/>
          </p:nvCxnSpPr>
          <p:spPr bwMode="auto">
            <a:xfrm rot="5400000">
              <a:off x="-1535949" y="4179099"/>
              <a:ext cx="4071966" cy="1588"/>
            </a:xfrm>
            <a:prstGeom prst="line">
              <a:avLst/>
            </a:prstGeom>
            <a:ln cmpd="dbl">
              <a:solidFill>
                <a:srgbClr val="D1D1D1"/>
              </a:solidFill>
              <a:prstDash val="solid"/>
              <a:headEnd type="none" w="sm" len="sm"/>
              <a:tailEnd type="none" w="sm" len="sm"/>
            </a:ln>
          </p:spPr>
          <p:style>
            <a:lnRef idx="3">
              <a:schemeClr val="accent1"/>
            </a:lnRef>
            <a:fillRef idx="0">
              <a:schemeClr val="accent1"/>
            </a:fillRef>
            <a:effectRef idx="2">
              <a:schemeClr val="accent1"/>
            </a:effectRef>
            <a:fontRef idx="minor">
              <a:schemeClr val="tx1"/>
            </a:fontRef>
          </p:style>
        </p:cxnSp>
      </p:grpSp>
      <p:sp>
        <p:nvSpPr>
          <p:cNvPr id="25" name="Rectangle 24"/>
          <p:cNvSpPr/>
          <p:nvPr/>
        </p:nvSpPr>
        <p:spPr bwMode="auto">
          <a:xfrm>
            <a:off x="912177" y="1648545"/>
            <a:ext cx="8143932" cy="4154394"/>
          </a:xfrm>
          <a:prstGeom prst="rect">
            <a:avLst/>
          </a:prstGeom>
          <a:solidFill>
            <a:schemeClr val="accent1">
              <a:alpha val="70000"/>
            </a:schemeClr>
          </a:solidFill>
          <a:ln w="12700" cap="sq" cmpd="sng" algn="ctr">
            <a:noFill/>
            <a:prstDash val="solid"/>
            <a:round/>
            <a:headEnd type="none" w="sm" len="sm"/>
            <a:tailEnd type="none" w="sm" len="sm"/>
          </a:ln>
          <a:effectLst>
            <a:softEdge rad="635000"/>
          </a:effectLst>
        </p:spPr>
        <p:txBody>
          <a:bodyPr vert="horz" wrap="square" lIns="84406" tIns="42203" rIns="84406" bIns="42203" numCol="1" rtlCol="1" anchor="t" anchorCtr="0" compatLnSpc="1">
            <a:prstTxWarp prst="textNoShape">
              <a:avLst/>
            </a:prstTxWarp>
          </a:bodyPr>
          <a:lstStyle/>
          <a:p>
            <a:pPr algn="l" rtl="0" fontAlgn="base">
              <a:spcBef>
                <a:spcPct val="0"/>
              </a:spcBef>
              <a:spcAft>
                <a:spcPct val="0"/>
              </a:spcAft>
            </a:pPr>
            <a:endParaRPr kumimoji="1" lang="fa-IR" sz="2215">
              <a:solidFill>
                <a:srgbClr val="000000"/>
              </a:solidFill>
              <a:latin typeface="Times New Roman" pitchFamily="18" charset="0"/>
            </a:endParaRPr>
          </a:p>
        </p:txBody>
      </p:sp>
      <p:sp>
        <p:nvSpPr>
          <p:cNvPr id="266" name="Rectangle 265"/>
          <p:cNvSpPr/>
          <p:nvPr/>
        </p:nvSpPr>
        <p:spPr bwMode="auto">
          <a:xfrm>
            <a:off x="785786" y="1780431"/>
            <a:ext cx="8143932" cy="1318855"/>
          </a:xfrm>
          <a:prstGeom prst="rect">
            <a:avLst/>
          </a:prstGeom>
          <a:solidFill>
            <a:schemeClr val="accent1">
              <a:alpha val="70000"/>
            </a:schemeClr>
          </a:solidFill>
          <a:ln w="12700" cap="sq" cmpd="sng" algn="ctr">
            <a:noFill/>
            <a:prstDash val="solid"/>
            <a:round/>
            <a:headEnd type="none" w="sm" len="sm"/>
            <a:tailEnd type="none" w="sm" len="sm"/>
          </a:ln>
          <a:effectLst>
            <a:softEdge rad="635000"/>
          </a:effectLst>
        </p:spPr>
        <p:txBody>
          <a:bodyPr vert="horz" wrap="square" lIns="84406" tIns="42203" rIns="84406" bIns="42203" numCol="1" rtlCol="1" anchor="t" anchorCtr="0" compatLnSpc="1">
            <a:prstTxWarp prst="textNoShape">
              <a:avLst/>
            </a:prstTxWarp>
          </a:bodyPr>
          <a:lstStyle/>
          <a:p>
            <a:pPr algn="l" rtl="0" fontAlgn="base">
              <a:spcBef>
                <a:spcPct val="0"/>
              </a:spcBef>
              <a:spcAft>
                <a:spcPct val="0"/>
              </a:spcAft>
            </a:pPr>
            <a:endParaRPr kumimoji="1" lang="fa-IR" sz="2215">
              <a:solidFill>
                <a:srgbClr val="000000"/>
              </a:solidFill>
              <a:latin typeface="Times New Roman" pitchFamily="18" charset="0"/>
            </a:endParaRPr>
          </a:p>
        </p:txBody>
      </p:sp>
      <p:pic>
        <p:nvPicPr>
          <p:cNvPr id="27" name="Picture 3" descr="30 copy"/>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1472690" y="1780431"/>
            <a:ext cx="6726162" cy="4658016"/>
          </a:xfrm>
          <a:prstGeom prst="rect">
            <a:avLst/>
          </a:prstGeom>
          <a:ln>
            <a:noFill/>
          </a:ln>
          <a:effectLst>
            <a:softEdge rad="112500"/>
          </a:effectLst>
        </p:spPr>
      </p:pic>
    </p:spTree>
    <p:extLst>
      <p:ext uri="{BB962C8B-B14F-4D97-AF65-F5344CB8AC3E}">
        <p14:creationId xmlns:p14="http://schemas.microsoft.com/office/powerpoint/2010/main" val="971611053"/>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66"/>
          <p:cNvGrpSpPr/>
          <p:nvPr/>
        </p:nvGrpSpPr>
        <p:grpSpPr>
          <a:xfrm>
            <a:off x="0" y="263769"/>
            <a:ext cx="9144000" cy="6327790"/>
            <a:chOff x="0" y="0"/>
            <a:chExt cx="9144000" cy="6855106"/>
          </a:xfrm>
        </p:grpSpPr>
        <p:pic>
          <p:nvPicPr>
            <p:cNvPr id="3" name="Picture 2" descr="E:\baft farsoode\ax\pic\bird%20view.jpg"/>
            <p:cNvPicPr>
              <a:picLocks noChangeAspect="1" noChangeArrowheads="1"/>
            </p:cNvPicPr>
            <p:nvPr/>
          </p:nvPicPr>
          <p:blipFill>
            <a:blip r:embed="rId2">
              <a:clrChange>
                <a:clrFrom>
                  <a:srgbClr val="000000"/>
                </a:clrFrom>
                <a:clrTo>
                  <a:srgbClr val="000000">
                    <a:alpha val="0"/>
                  </a:srgbClr>
                </a:clrTo>
              </a:clrChange>
              <a:duotone>
                <a:schemeClr val="accent6">
                  <a:shade val="45000"/>
                  <a:satMod val="135000"/>
                </a:schemeClr>
                <a:prstClr val="white"/>
              </a:duotone>
              <a:lum bright="20000" contrast="-75000"/>
            </a:blip>
            <a:srcRect/>
            <a:stretch>
              <a:fillRect/>
            </a:stretch>
          </p:blipFill>
          <p:spPr bwMode="auto">
            <a:xfrm>
              <a:off x="0" y="2694698"/>
              <a:ext cx="9144000" cy="4160408"/>
            </a:xfrm>
            <a:prstGeom prst="rect">
              <a:avLst/>
            </a:prstGeom>
            <a:ln>
              <a:noFill/>
            </a:ln>
            <a:effectLst>
              <a:outerShdw blurRad="50800" dist="50800" dir="2700000" algn="tl" rotWithShape="0">
                <a:schemeClr val="tx1">
                  <a:alpha val="40000"/>
                </a:schemeClr>
              </a:outerShdw>
            </a:effectLst>
          </p:spPr>
        </p:pic>
        <p:grpSp>
          <p:nvGrpSpPr>
            <p:cNvPr id="4" name="Group 259"/>
            <p:cNvGrpSpPr/>
            <p:nvPr/>
          </p:nvGrpSpPr>
          <p:grpSpPr>
            <a:xfrm flipV="1">
              <a:off x="271048" y="857232"/>
              <a:ext cx="5944026" cy="4143404"/>
              <a:chOff x="-236" y="1676402"/>
              <a:chExt cx="5944026" cy="5181601"/>
            </a:xfrm>
          </p:grpSpPr>
          <p:sp>
            <p:nvSpPr>
              <p:cNvPr id="250" name="Rectangle 25"/>
              <p:cNvSpPr>
                <a:spLocks noChangeArrowheads="1"/>
              </p:cNvSpPr>
              <p:nvPr/>
            </p:nvSpPr>
            <p:spPr bwMode="auto">
              <a:xfrm>
                <a:off x="329988" y="4038602"/>
                <a:ext cx="165112" cy="2667001"/>
              </a:xfrm>
              <a:prstGeom prst="rect">
                <a:avLst/>
              </a:prstGeom>
              <a:gradFill rotWithShape="1">
                <a:gsLst>
                  <a:gs pos="0">
                    <a:schemeClr val="bg1">
                      <a:lumMod val="65000"/>
                    </a:schemeClr>
                  </a:gs>
                  <a:gs pos="100000">
                    <a:srgbClr val="FFFFCC"/>
                  </a:gs>
                </a:gsLst>
                <a:lin ang="5400000" scaled="1"/>
              </a:gradFill>
              <a:ln w="9525">
                <a:noFill/>
                <a:miter lim="800000"/>
                <a:headEnd/>
                <a:tailEnd/>
              </a:ln>
              <a:effectLst/>
            </p:spPr>
            <p:txBody>
              <a:bodyPr wrap="none" anchor="ctr"/>
              <a:lstStyle/>
              <a:p>
                <a:pPr>
                  <a:defRPr/>
                </a:pPr>
                <a:endParaRPr lang="fa-IR" sz="1662" kern="0">
                  <a:solidFill>
                    <a:sysClr val="windowText" lastClr="000000"/>
                  </a:solidFill>
                </a:endParaRPr>
              </a:p>
            </p:txBody>
          </p:sp>
          <p:sp>
            <p:nvSpPr>
              <p:cNvPr id="251" name="Rectangle 26"/>
              <p:cNvSpPr>
                <a:spLocks noChangeArrowheads="1"/>
              </p:cNvSpPr>
              <p:nvPr/>
            </p:nvSpPr>
            <p:spPr bwMode="auto">
              <a:xfrm>
                <a:off x="164876" y="6400803"/>
                <a:ext cx="3219681" cy="152400"/>
              </a:xfrm>
              <a:prstGeom prst="rect">
                <a:avLst/>
              </a:prstGeom>
              <a:gradFill rotWithShape="1">
                <a:gsLst>
                  <a:gs pos="0">
                    <a:srgbClr val="FFFFCC"/>
                  </a:gs>
                  <a:gs pos="100000">
                    <a:srgbClr val="FFFFCC">
                      <a:gamma/>
                      <a:shade val="46275"/>
                      <a:invGamma/>
                    </a:srgbClr>
                  </a:gs>
                </a:gsLst>
                <a:lin ang="0" scaled="1"/>
              </a:gradFill>
              <a:ln w="9525">
                <a:noFill/>
                <a:miter lim="800000"/>
                <a:headEnd/>
                <a:tailEnd/>
              </a:ln>
              <a:effectLst/>
            </p:spPr>
            <p:txBody>
              <a:bodyPr wrap="none" anchor="ctr"/>
              <a:lstStyle/>
              <a:p>
                <a:pPr>
                  <a:defRPr/>
                </a:pPr>
                <a:endParaRPr lang="fa-IR" sz="1662" kern="0">
                  <a:solidFill>
                    <a:sysClr val="windowText" lastClr="000000"/>
                  </a:solidFill>
                </a:endParaRPr>
              </a:p>
            </p:txBody>
          </p:sp>
          <p:sp>
            <p:nvSpPr>
              <p:cNvPr id="252" name="Rectangle 27"/>
              <p:cNvSpPr>
                <a:spLocks noChangeArrowheads="1"/>
              </p:cNvSpPr>
              <p:nvPr/>
            </p:nvSpPr>
            <p:spPr bwMode="auto">
              <a:xfrm>
                <a:off x="495100" y="5791203"/>
                <a:ext cx="82556" cy="609600"/>
              </a:xfrm>
              <a:prstGeom prst="rect">
                <a:avLst/>
              </a:prstGeom>
              <a:solidFill>
                <a:srgbClr val="CC9900"/>
              </a:solidFill>
              <a:ln w="9525">
                <a:noFill/>
                <a:miter lim="800000"/>
                <a:headEnd/>
                <a:tailEnd/>
              </a:ln>
              <a:effectLst/>
            </p:spPr>
            <p:txBody>
              <a:bodyPr wrap="none" anchor="ctr"/>
              <a:lstStyle/>
              <a:p>
                <a:pPr>
                  <a:defRPr/>
                </a:pPr>
                <a:endParaRPr lang="fa-IR" sz="1662" kern="0">
                  <a:solidFill>
                    <a:sysClr val="windowText" lastClr="000000"/>
                  </a:solidFill>
                </a:endParaRPr>
              </a:p>
            </p:txBody>
          </p:sp>
          <p:sp>
            <p:nvSpPr>
              <p:cNvPr id="253" name="Rectangle 28"/>
              <p:cNvSpPr>
                <a:spLocks noChangeArrowheads="1"/>
              </p:cNvSpPr>
              <p:nvPr/>
            </p:nvSpPr>
            <p:spPr bwMode="auto">
              <a:xfrm rot="5400000">
                <a:off x="828501" y="6073757"/>
                <a:ext cx="76200" cy="577891"/>
              </a:xfrm>
              <a:prstGeom prst="rect">
                <a:avLst/>
              </a:prstGeom>
              <a:solidFill>
                <a:srgbClr val="CC9900"/>
              </a:solidFill>
              <a:ln w="9525">
                <a:noFill/>
                <a:miter lim="800000"/>
                <a:headEnd/>
                <a:tailEnd/>
              </a:ln>
              <a:effectLst/>
            </p:spPr>
            <p:txBody>
              <a:bodyPr wrap="none" anchor="ctr"/>
              <a:lstStyle/>
              <a:p>
                <a:pPr>
                  <a:defRPr/>
                </a:pPr>
                <a:endParaRPr lang="fa-IR" sz="1662" kern="0">
                  <a:solidFill>
                    <a:sysClr val="windowText" lastClr="000000"/>
                  </a:solidFill>
                </a:endParaRPr>
              </a:p>
            </p:txBody>
          </p:sp>
          <p:sp>
            <p:nvSpPr>
              <p:cNvPr id="254" name="Line 29"/>
              <p:cNvSpPr>
                <a:spLocks noChangeShapeType="1"/>
              </p:cNvSpPr>
              <p:nvPr/>
            </p:nvSpPr>
            <p:spPr bwMode="auto">
              <a:xfrm>
                <a:off x="3384557" y="6477003"/>
                <a:ext cx="1568562" cy="0"/>
              </a:xfrm>
              <a:prstGeom prst="line">
                <a:avLst/>
              </a:prstGeom>
              <a:ln w="12700">
                <a:prstDash val="sysDot"/>
                <a:headEnd/>
                <a:tailEnd/>
              </a:ln>
            </p:spPr>
            <p:style>
              <a:lnRef idx="1">
                <a:schemeClr val="dk1"/>
              </a:lnRef>
              <a:fillRef idx="0">
                <a:schemeClr val="dk1"/>
              </a:fillRef>
              <a:effectRef idx="0">
                <a:schemeClr val="dk1"/>
              </a:effectRef>
              <a:fontRef idx="minor">
                <a:schemeClr val="tx1"/>
              </a:fontRef>
            </p:style>
            <p:txBody>
              <a:bodyPr/>
              <a:lstStyle/>
              <a:p>
                <a:pPr>
                  <a:defRPr/>
                </a:pPr>
                <a:endParaRPr lang="fa-IR" sz="1662" kern="0">
                  <a:solidFill>
                    <a:sysClr val="windowText" lastClr="000000"/>
                  </a:solidFill>
                </a:endParaRPr>
              </a:p>
            </p:txBody>
          </p:sp>
          <p:sp>
            <p:nvSpPr>
              <p:cNvPr id="255" name="Line 30"/>
              <p:cNvSpPr>
                <a:spLocks noChangeShapeType="1"/>
              </p:cNvSpPr>
              <p:nvPr/>
            </p:nvSpPr>
            <p:spPr bwMode="auto">
              <a:xfrm>
                <a:off x="3384557" y="6553203"/>
                <a:ext cx="2559233" cy="0"/>
              </a:xfrm>
              <a:prstGeom prst="line">
                <a:avLst/>
              </a:prstGeom>
              <a:ln w="19050">
                <a:prstDash val="sysDot"/>
                <a:headEnd/>
                <a:tailEnd/>
              </a:ln>
            </p:spPr>
            <p:style>
              <a:lnRef idx="1">
                <a:schemeClr val="accent1"/>
              </a:lnRef>
              <a:fillRef idx="0">
                <a:schemeClr val="accent1"/>
              </a:fillRef>
              <a:effectRef idx="0">
                <a:schemeClr val="accent1"/>
              </a:effectRef>
              <a:fontRef idx="minor">
                <a:schemeClr val="tx1"/>
              </a:fontRef>
            </p:style>
            <p:txBody>
              <a:bodyPr/>
              <a:lstStyle/>
              <a:p>
                <a:pPr>
                  <a:defRPr/>
                </a:pPr>
                <a:endParaRPr lang="fa-IR" sz="1662" kern="0">
                  <a:solidFill>
                    <a:sysClr val="windowText" lastClr="000000"/>
                  </a:solidFill>
                </a:endParaRPr>
              </a:p>
            </p:txBody>
          </p:sp>
          <p:sp>
            <p:nvSpPr>
              <p:cNvPr id="256" name="Line 32"/>
              <p:cNvSpPr>
                <a:spLocks noChangeShapeType="1"/>
              </p:cNvSpPr>
              <p:nvPr/>
            </p:nvSpPr>
            <p:spPr bwMode="auto">
              <a:xfrm flipH="1">
                <a:off x="-236" y="6477003"/>
                <a:ext cx="3384793" cy="0"/>
              </a:xfrm>
              <a:prstGeom prst="line">
                <a:avLst/>
              </a:prstGeom>
              <a:noFill/>
              <a:ln w="22225">
                <a:solidFill>
                  <a:srgbClr val="9383B3"/>
                </a:solidFill>
                <a:prstDash val="sysDot"/>
                <a:round/>
                <a:headEnd/>
                <a:tailEnd/>
              </a:ln>
              <a:effectLst/>
            </p:spPr>
            <p:txBody>
              <a:bodyPr/>
              <a:lstStyle/>
              <a:p>
                <a:pPr>
                  <a:defRPr/>
                </a:pPr>
                <a:endParaRPr lang="fa-IR" sz="1662" kern="0">
                  <a:solidFill>
                    <a:sysClr val="windowText" lastClr="000000"/>
                  </a:solidFill>
                </a:endParaRPr>
              </a:p>
            </p:txBody>
          </p:sp>
          <p:sp>
            <p:nvSpPr>
              <p:cNvPr id="257" name="Line 33"/>
              <p:cNvSpPr>
                <a:spLocks noChangeShapeType="1"/>
              </p:cNvSpPr>
              <p:nvPr/>
            </p:nvSpPr>
            <p:spPr bwMode="auto">
              <a:xfrm flipV="1">
                <a:off x="412544" y="4038602"/>
                <a:ext cx="0" cy="2819401"/>
              </a:xfrm>
              <a:prstGeom prst="line">
                <a:avLst/>
              </a:prstGeom>
              <a:noFill/>
              <a:ln w="22225">
                <a:solidFill>
                  <a:srgbClr val="9383B3"/>
                </a:solidFill>
                <a:prstDash val="sysDot"/>
                <a:round/>
                <a:headEnd/>
                <a:tailEnd/>
              </a:ln>
              <a:effectLst/>
            </p:spPr>
            <p:txBody>
              <a:bodyPr/>
              <a:lstStyle/>
              <a:p>
                <a:pPr>
                  <a:defRPr/>
                </a:pPr>
                <a:endParaRPr lang="fa-IR" sz="1662" kern="0">
                  <a:solidFill>
                    <a:sysClr val="windowText" lastClr="000000"/>
                  </a:solidFill>
                </a:endParaRPr>
              </a:p>
            </p:txBody>
          </p:sp>
          <p:sp>
            <p:nvSpPr>
              <p:cNvPr id="258" name="Line 34"/>
              <p:cNvSpPr>
                <a:spLocks noChangeShapeType="1"/>
              </p:cNvSpPr>
              <p:nvPr/>
            </p:nvSpPr>
            <p:spPr bwMode="auto">
              <a:xfrm flipV="1">
                <a:off x="412544" y="2362202"/>
                <a:ext cx="0" cy="1676400"/>
              </a:xfrm>
              <a:prstGeom prst="line">
                <a:avLst/>
              </a:prstGeom>
              <a:ln w="12700">
                <a:prstDash val="sysDot"/>
                <a:headEnd/>
                <a:tailEnd/>
              </a:ln>
            </p:spPr>
            <p:style>
              <a:lnRef idx="1">
                <a:schemeClr val="dk1"/>
              </a:lnRef>
              <a:fillRef idx="0">
                <a:schemeClr val="dk1"/>
              </a:fillRef>
              <a:effectRef idx="0">
                <a:schemeClr val="dk1"/>
              </a:effectRef>
              <a:fontRef idx="minor">
                <a:schemeClr val="tx1"/>
              </a:fontRef>
            </p:style>
            <p:txBody>
              <a:bodyPr/>
              <a:lstStyle/>
              <a:p>
                <a:pPr>
                  <a:defRPr/>
                </a:pPr>
                <a:endParaRPr lang="fa-IR" sz="1662" kern="0">
                  <a:solidFill>
                    <a:sysClr val="windowText" lastClr="000000"/>
                  </a:solidFill>
                </a:endParaRPr>
              </a:p>
            </p:txBody>
          </p:sp>
          <p:sp>
            <p:nvSpPr>
              <p:cNvPr id="259" name="Line 35"/>
              <p:cNvSpPr>
                <a:spLocks noChangeShapeType="1"/>
              </p:cNvSpPr>
              <p:nvPr/>
            </p:nvSpPr>
            <p:spPr bwMode="auto">
              <a:xfrm flipV="1">
                <a:off x="329988" y="1676402"/>
                <a:ext cx="0" cy="2362200"/>
              </a:xfrm>
              <a:prstGeom prst="line">
                <a:avLst/>
              </a:prstGeom>
              <a:ln w="19050">
                <a:prstDash val="sysDot"/>
                <a:headEnd/>
                <a:tailEnd/>
              </a:ln>
            </p:spPr>
            <p:style>
              <a:lnRef idx="1">
                <a:schemeClr val="accent1"/>
              </a:lnRef>
              <a:fillRef idx="0">
                <a:schemeClr val="accent1"/>
              </a:fillRef>
              <a:effectRef idx="0">
                <a:schemeClr val="accent1"/>
              </a:effectRef>
              <a:fontRef idx="minor">
                <a:schemeClr val="tx1"/>
              </a:fontRef>
            </p:style>
            <p:txBody>
              <a:bodyPr/>
              <a:lstStyle/>
              <a:p>
                <a:pPr>
                  <a:defRPr/>
                </a:pPr>
                <a:endParaRPr lang="fa-IR" sz="1662" kern="0">
                  <a:solidFill>
                    <a:sysClr val="windowText" lastClr="000000"/>
                  </a:solidFill>
                </a:endParaRPr>
              </a:p>
            </p:txBody>
          </p:sp>
        </p:grpSp>
        <p:grpSp>
          <p:nvGrpSpPr>
            <p:cNvPr id="5" name="Group 15"/>
            <p:cNvGrpSpPr/>
            <p:nvPr/>
          </p:nvGrpSpPr>
          <p:grpSpPr>
            <a:xfrm>
              <a:off x="67432" y="538679"/>
              <a:ext cx="5218950" cy="3318948"/>
              <a:chOff x="73051" y="538679"/>
              <a:chExt cx="5653862" cy="3318948"/>
            </a:xfrm>
          </p:grpSpPr>
          <p:sp>
            <p:nvSpPr>
              <p:cNvPr id="7" name="Rectangle 6"/>
              <p:cNvSpPr/>
              <p:nvPr/>
            </p:nvSpPr>
            <p:spPr>
              <a:xfrm>
                <a:off x="1824455" y="538679"/>
                <a:ext cx="3902458" cy="407750"/>
              </a:xfrm>
              <a:prstGeom prst="rect">
                <a:avLst/>
              </a:prstGeom>
            </p:spPr>
            <p:txBody>
              <a:bodyPr wrap="none">
                <a:spAutoFit/>
              </a:bodyPr>
              <a:lstStyle/>
              <a:p>
                <a:pPr>
                  <a:defRPr/>
                </a:pPr>
                <a:r>
                  <a:rPr lang="en-US" sz="1846" b="1" kern="0" dirty="0">
                    <a:ln w="10541" cmpd="sng">
                      <a:solidFill>
                        <a:srgbClr val="EAEAEA">
                          <a:shade val="88000"/>
                          <a:satMod val="110000"/>
                        </a:srgbClr>
                      </a:solidFill>
                      <a:prstDash val="solid"/>
                    </a:ln>
                    <a:gradFill>
                      <a:gsLst>
                        <a:gs pos="0">
                          <a:srgbClr val="EAEAEA">
                            <a:tint val="40000"/>
                            <a:satMod val="250000"/>
                          </a:srgbClr>
                        </a:gs>
                        <a:gs pos="9000">
                          <a:srgbClr val="EAEAEA">
                            <a:tint val="52000"/>
                            <a:satMod val="300000"/>
                          </a:srgbClr>
                        </a:gs>
                        <a:gs pos="50000">
                          <a:srgbClr val="EAEAEA">
                            <a:shade val="20000"/>
                            <a:satMod val="300000"/>
                          </a:srgbClr>
                        </a:gs>
                        <a:gs pos="79000">
                          <a:srgbClr val="EAEAEA">
                            <a:tint val="52000"/>
                            <a:satMod val="300000"/>
                          </a:srgbClr>
                        </a:gs>
                        <a:gs pos="100000">
                          <a:srgbClr val="EAEAEA">
                            <a:tint val="40000"/>
                            <a:satMod val="250000"/>
                          </a:srgbClr>
                        </a:gs>
                      </a:gsLst>
                      <a:lin ang="5400000"/>
                    </a:gradFill>
                    <a:latin typeface="BankGothic Lt BT" pitchFamily="34" charset="0"/>
                  </a:rPr>
                  <a:t>(</a:t>
                </a:r>
                <a:r>
                  <a:rPr lang="en-US" sz="1846" b="1" kern="0" dirty="0" err="1">
                    <a:ln w="10541" cmpd="sng">
                      <a:solidFill>
                        <a:srgbClr val="EAEAEA">
                          <a:shade val="88000"/>
                          <a:satMod val="110000"/>
                        </a:srgbClr>
                      </a:solidFill>
                      <a:prstDash val="solid"/>
                    </a:ln>
                    <a:gradFill>
                      <a:gsLst>
                        <a:gs pos="0">
                          <a:srgbClr val="EAEAEA">
                            <a:tint val="40000"/>
                            <a:satMod val="250000"/>
                          </a:srgbClr>
                        </a:gs>
                        <a:gs pos="9000">
                          <a:srgbClr val="EAEAEA">
                            <a:tint val="52000"/>
                            <a:satMod val="300000"/>
                          </a:srgbClr>
                        </a:gs>
                        <a:gs pos="50000">
                          <a:srgbClr val="EAEAEA">
                            <a:shade val="20000"/>
                            <a:satMod val="300000"/>
                          </a:srgbClr>
                        </a:gs>
                        <a:gs pos="79000">
                          <a:srgbClr val="EAEAEA">
                            <a:tint val="52000"/>
                            <a:satMod val="300000"/>
                          </a:srgbClr>
                        </a:gs>
                        <a:gs pos="100000">
                          <a:srgbClr val="EAEAEA">
                            <a:tint val="40000"/>
                            <a:satMod val="250000"/>
                          </a:srgbClr>
                        </a:gs>
                      </a:gsLst>
                      <a:lin ang="5400000"/>
                    </a:gradFill>
                    <a:latin typeface="BankGothic Lt BT" pitchFamily="34" charset="0"/>
                  </a:rPr>
                  <a:t>beinolharamein</a:t>
                </a:r>
                <a:r>
                  <a:rPr lang="en-US" sz="1846" b="1" kern="0" dirty="0">
                    <a:ln w="10541" cmpd="sng">
                      <a:solidFill>
                        <a:srgbClr val="EAEAEA">
                          <a:shade val="88000"/>
                          <a:satMod val="110000"/>
                        </a:srgbClr>
                      </a:solidFill>
                      <a:prstDash val="solid"/>
                    </a:ln>
                    <a:gradFill>
                      <a:gsLst>
                        <a:gs pos="0">
                          <a:srgbClr val="EAEAEA">
                            <a:tint val="40000"/>
                            <a:satMod val="250000"/>
                          </a:srgbClr>
                        </a:gs>
                        <a:gs pos="9000">
                          <a:srgbClr val="EAEAEA">
                            <a:tint val="52000"/>
                            <a:satMod val="300000"/>
                          </a:srgbClr>
                        </a:gs>
                        <a:gs pos="50000">
                          <a:srgbClr val="EAEAEA">
                            <a:shade val="20000"/>
                            <a:satMod val="300000"/>
                          </a:srgbClr>
                        </a:gs>
                        <a:gs pos="79000">
                          <a:srgbClr val="EAEAEA">
                            <a:tint val="52000"/>
                            <a:satMod val="300000"/>
                          </a:srgbClr>
                        </a:gs>
                        <a:gs pos="100000">
                          <a:srgbClr val="EAEAEA">
                            <a:tint val="40000"/>
                            <a:satMod val="250000"/>
                          </a:srgbClr>
                        </a:gs>
                      </a:gsLst>
                      <a:lin ang="5400000"/>
                    </a:gradFill>
                    <a:latin typeface="BankGothic Lt BT" pitchFamily="34" charset="0"/>
                  </a:rPr>
                  <a:t> of shiraz)</a:t>
                </a:r>
                <a:endParaRPr lang="fa-IR" sz="1846" b="1" kern="0" dirty="0">
                  <a:ln w="10541" cmpd="sng">
                    <a:solidFill>
                      <a:srgbClr val="EAEAEA">
                        <a:shade val="88000"/>
                        <a:satMod val="110000"/>
                      </a:srgbClr>
                    </a:solidFill>
                    <a:prstDash val="solid"/>
                  </a:ln>
                  <a:gradFill>
                    <a:gsLst>
                      <a:gs pos="0">
                        <a:srgbClr val="EAEAEA">
                          <a:tint val="40000"/>
                          <a:satMod val="250000"/>
                        </a:srgbClr>
                      </a:gs>
                      <a:gs pos="9000">
                        <a:srgbClr val="EAEAEA">
                          <a:tint val="52000"/>
                          <a:satMod val="300000"/>
                        </a:srgbClr>
                      </a:gs>
                      <a:gs pos="50000">
                        <a:srgbClr val="EAEAEA">
                          <a:shade val="20000"/>
                          <a:satMod val="300000"/>
                        </a:srgbClr>
                      </a:gs>
                      <a:gs pos="79000">
                        <a:srgbClr val="EAEAEA">
                          <a:tint val="52000"/>
                          <a:satMod val="300000"/>
                        </a:srgbClr>
                      </a:gs>
                      <a:gs pos="100000">
                        <a:srgbClr val="EAEAEA">
                          <a:tint val="40000"/>
                          <a:satMod val="250000"/>
                        </a:srgbClr>
                      </a:gs>
                    </a:gsLst>
                    <a:lin ang="5400000"/>
                  </a:gradFill>
                  <a:latin typeface="BankGothic Lt BT" pitchFamily="34" charset="0"/>
                </a:endParaRPr>
              </a:p>
            </p:txBody>
          </p:sp>
          <p:sp>
            <p:nvSpPr>
              <p:cNvPr id="8" name="Rectangle 7"/>
              <p:cNvSpPr/>
              <p:nvPr/>
            </p:nvSpPr>
            <p:spPr>
              <a:xfrm rot="16200000">
                <a:off x="-1131431" y="2276027"/>
                <a:ext cx="2786082" cy="377118"/>
              </a:xfrm>
              <a:prstGeom prst="rect">
                <a:avLst/>
              </a:prstGeom>
            </p:spPr>
            <p:txBody>
              <a:bodyPr wrap="square">
                <a:spAutoFit/>
                <a:scene3d>
                  <a:camera prst="orthographicFront"/>
                  <a:lightRig rig="glow" dir="tl">
                    <a:rot lat="0" lon="0" rev="5400000"/>
                  </a:lightRig>
                </a:scene3d>
                <a:sp3d contourW="12700">
                  <a:bevelT w="25400" h="25400"/>
                  <a:contourClr>
                    <a:schemeClr val="accent6">
                      <a:shade val="73000"/>
                    </a:schemeClr>
                  </a:contourClr>
                </a:sp3d>
              </a:bodyPr>
              <a:lstStyle/>
              <a:p>
                <a:pPr algn="ctr"/>
                <a:r>
                  <a:rPr lang="fa-IR" sz="1662" b="1" dirty="0">
                    <a:ln w="11430"/>
                    <a:gradFill>
                      <a:gsLst>
                        <a:gs pos="0">
                          <a:srgbClr val="555555">
                            <a:tint val="90000"/>
                            <a:satMod val="120000"/>
                          </a:srgbClr>
                        </a:gs>
                        <a:gs pos="25000">
                          <a:srgbClr val="555555">
                            <a:tint val="93000"/>
                            <a:satMod val="120000"/>
                          </a:srgbClr>
                        </a:gs>
                        <a:gs pos="50000">
                          <a:srgbClr val="555555">
                            <a:shade val="89000"/>
                            <a:satMod val="110000"/>
                          </a:srgbClr>
                        </a:gs>
                        <a:gs pos="75000">
                          <a:srgbClr val="555555">
                            <a:tint val="93000"/>
                            <a:satMod val="120000"/>
                          </a:srgbClr>
                        </a:gs>
                        <a:gs pos="100000">
                          <a:srgbClr val="555555">
                            <a:tint val="90000"/>
                            <a:satMod val="120000"/>
                          </a:srgbClr>
                        </a:gs>
                      </a:gsLst>
                      <a:lin ang="5400000"/>
                    </a:gradFill>
                    <a:effectLst>
                      <a:outerShdw blurRad="80000" dist="40000" dir="5040000" algn="tl">
                        <a:srgbClr val="000000">
                          <a:alpha val="30000"/>
                        </a:srgbClr>
                      </a:outerShdw>
                    </a:effectLst>
                    <a:cs typeface="B Kamran" pitchFamily="2" charset="-78"/>
                  </a:rPr>
                  <a:t>بین الحرمین شیراز</a:t>
                </a:r>
              </a:p>
            </p:txBody>
          </p:sp>
        </p:grpSp>
        <p:pic>
          <p:nvPicPr>
            <p:cNvPr id="235" name="Picture 6" descr="شاهچراغ؛ شیراز؛ عکس از آنوبانینی">
              <a:hlinkClick r:id="rId3"/>
            </p:cNvPr>
            <p:cNvPicPr>
              <a:picLocks noChangeAspect="1" noChangeArrowheads="1"/>
            </p:cNvPicPr>
            <p:nvPr/>
          </p:nvPicPr>
          <p:blipFill>
            <a:blip r:embed="rId4">
              <a:clrChange>
                <a:clrFrom>
                  <a:srgbClr val="03030F"/>
                </a:clrFrom>
                <a:clrTo>
                  <a:srgbClr val="03030F">
                    <a:alpha val="0"/>
                  </a:srgbClr>
                </a:clrTo>
              </a:clrChange>
            </a:blip>
            <a:srcRect/>
            <a:stretch>
              <a:fillRect/>
            </a:stretch>
          </p:blipFill>
          <p:spPr bwMode="auto">
            <a:xfrm>
              <a:off x="7212343" y="285728"/>
              <a:ext cx="1931657" cy="1191187"/>
            </a:xfrm>
            <a:prstGeom prst="rect">
              <a:avLst/>
            </a:prstGeom>
            <a:ln>
              <a:noFill/>
            </a:ln>
            <a:effectLst>
              <a:outerShdw blurRad="50800" dist="38100" dir="2700000" algn="tl" rotWithShape="0">
                <a:prstClr val="black">
                  <a:alpha val="40000"/>
                </a:prstClr>
              </a:outerShdw>
              <a:softEdge rad="63500"/>
            </a:effectLst>
          </p:spPr>
        </p:pic>
        <p:pic>
          <p:nvPicPr>
            <p:cNvPr id="1028" name="Picture 4" descr="E:\baft farsoode\ax\pic\shahchw.jpg"/>
            <p:cNvPicPr>
              <a:picLocks noChangeAspect="1" noChangeArrowheads="1"/>
            </p:cNvPicPr>
            <p:nvPr/>
          </p:nvPicPr>
          <p:blipFill>
            <a:blip r:embed="rId5" cstate="screen">
              <a:clrChange>
                <a:clrFrom>
                  <a:srgbClr val="BEE2FA"/>
                </a:clrFrom>
                <a:clrTo>
                  <a:srgbClr val="BEE2FA">
                    <a:alpha val="0"/>
                  </a:srgbClr>
                </a:clrTo>
              </a:clrChange>
              <a:extLst>
                <a:ext uri="{28A0092B-C50C-407E-A947-70E740481C1C}">
                  <a14:useLocalDpi xmlns:a14="http://schemas.microsoft.com/office/drawing/2010/main"/>
                </a:ext>
              </a:extLst>
            </a:blip>
            <a:srcRect/>
            <a:stretch>
              <a:fillRect/>
            </a:stretch>
          </p:blipFill>
          <p:spPr bwMode="auto">
            <a:xfrm>
              <a:off x="0" y="0"/>
              <a:ext cx="1813436" cy="1464431"/>
            </a:xfrm>
            <a:prstGeom prst="rect">
              <a:avLst/>
            </a:prstGeom>
            <a:ln>
              <a:noFill/>
            </a:ln>
            <a:effectLst>
              <a:outerShdw blurRad="50800" dist="38100" dir="2700000" algn="tl" rotWithShape="0">
                <a:prstClr val="black">
                  <a:alpha val="40000"/>
                </a:prstClr>
              </a:outerShdw>
              <a:softEdge rad="63500"/>
            </a:effectLst>
          </p:spPr>
        </p:pic>
        <p:cxnSp>
          <p:nvCxnSpPr>
            <p:cNvPr id="263" name="Straight Connector 262"/>
            <p:cNvCxnSpPr/>
            <p:nvPr/>
          </p:nvCxnSpPr>
          <p:spPr bwMode="auto">
            <a:xfrm rot="5400000">
              <a:off x="-1535949" y="4179099"/>
              <a:ext cx="4071966" cy="1588"/>
            </a:xfrm>
            <a:prstGeom prst="line">
              <a:avLst/>
            </a:prstGeom>
            <a:ln cmpd="dbl">
              <a:solidFill>
                <a:srgbClr val="D1D1D1"/>
              </a:solidFill>
              <a:prstDash val="solid"/>
              <a:headEnd type="none" w="sm" len="sm"/>
              <a:tailEnd type="none" w="sm" len="sm"/>
            </a:ln>
          </p:spPr>
          <p:style>
            <a:lnRef idx="3">
              <a:schemeClr val="accent1"/>
            </a:lnRef>
            <a:fillRef idx="0">
              <a:schemeClr val="accent1"/>
            </a:fillRef>
            <a:effectRef idx="2">
              <a:schemeClr val="accent1"/>
            </a:effectRef>
            <a:fontRef idx="minor">
              <a:schemeClr val="tx1"/>
            </a:fontRef>
          </p:style>
        </p:cxnSp>
      </p:grpSp>
      <p:sp>
        <p:nvSpPr>
          <p:cNvPr id="25" name="Rectangle 24"/>
          <p:cNvSpPr/>
          <p:nvPr/>
        </p:nvSpPr>
        <p:spPr bwMode="auto">
          <a:xfrm>
            <a:off x="912177" y="1648545"/>
            <a:ext cx="8143932" cy="4154394"/>
          </a:xfrm>
          <a:prstGeom prst="rect">
            <a:avLst/>
          </a:prstGeom>
          <a:solidFill>
            <a:schemeClr val="accent1">
              <a:alpha val="70000"/>
            </a:schemeClr>
          </a:solidFill>
          <a:ln w="12700" cap="sq" cmpd="sng" algn="ctr">
            <a:noFill/>
            <a:prstDash val="solid"/>
            <a:round/>
            <a:headEnd type="none" w="sm" len="sm"/>
            <a:tailEnd type="none" w="sm" len="sm"/>
          </a:ln>
          <a:effectLst>
            <a:softEdge rad="635000"/>
          </a:effectLst>
        </p:spPr>
        <p:txBody>
          <a:bodyPr vert="horz" wrap="square" lIns="84406" tIns="42203" rIns="84406" bIns="42203" numCol="1" rtlCol="1" anchor="t" anchorCtr="0" compatLnSpc="1">
            <a:prstTxWarp prst="textNoShape">
              <a:avLst/>
            </a:prstTxWarp>
          </a:bodyPr>
          <a:lstStyle/>
          <a:p>
            <a:pPr algn="l" rtl="0" fontAlgn="base">
              <a:spcBef>
                <a:spcPct val="0"/>
              </a:spcBef>
              <a:spcAft>
                <a:spcPct val="0"/>
              </a:spcAft>
            </a:pPr>
            <a:endParaRPr kumimoji="1" lang="fa-IR" sz="2215">
              <a:solidFill>
                <a:srgbClr val="000000"/>
              </a:solidFill>
              <a:latin typeface="Times New Roman" pitchFamily="18" charset="0"/>
            </a:endParaRPr>
          </a:p>
        </p:txBody>
      </p:sp>
      <p:sp>
        <p:nvSpPr>
          <p:cNvPr id="266" name="Rectangle 265"/>
          <p:cNvSpPr/>
          <p:nvPr/>
        </p:nvSpPr>
        <p:spPr bwMode="auto">
          <a:xfrm>
            <a:off x="785786" y="1780431"/>
            <a:ext cx="8143932" cy="1318855"/>
          </a:xfrm>
          <a:prstGeom prst="rect">
            <a:avLst/>
          </a:prstGeom>
          <a:solidFill>
            <a:schemeClr val="accent1">
              <a:alpha val="70000"/>
            </a:schemeClr>
          </a:solidFill>
          <a:ln w="12700" cap="sq" cmpd="sng" algn="ctr">
            <a:noFill/>
            <a:prstDash val="solid"/>
            <a:round/>
            <a:headEnd type="none" w="sm" len="sm"/>
            <a:tailEnd type="none" w="sm" len="sm"/>
          </a:ln>
          <a:effectLst>
            <a:softEdge rad="635000"/>
          </a:effectLst>
        </p:spPr>
        <p:txBody>
          <a:bodyPr vert="horz" wrap="square" lIns="84406" tIns="42203" rIns="84406" bIns="42203" numCol="1" rtlCol="1" anchor="t" anchorCtr="0" compatLnSpc="1">
            <a:prstTxWarp prst="textNoShape">
              <a:avLst/>
            </a:prstTxWarp>
          </a:bodyPr>
          <a:lstStyle/>
          <a:p>
            <a:pPr algn="l" rtl="0" fontAlgn="base">
              <a:spcBef>
                <a:spcPct val="0"/>
              </a:spcBef>
              <a:spcAft>
                <a:spcPct val="0"/>
              </a:spcAft>
            </a:pPr>
            <a:endParaRPr kumimoji="1" lang="fa-IR" sz="2215">
              <a:solidFill>
                <a:srgbClr val="000000"/>
              </a:solidFill>
              <a:latin typeface="Times New Roman" pitchFamily="18" charset="0"/>
            </a:endParaRPr>
          </a:p>
        </p:txBody>
      </p:sp>
      <p:graphicFrame>
        <p:nvGraphicFramePr>
          <p:cNvPr id="24" name="Table 23"/>
          <p:cNvGraphicFramePr>
            <a:graphicFrameLocks noGrp="1"/>
          </p:cNvGraphicFramePr>
          <p:nvPr/>
        </p:nvGraphicFramePr>
        <p:xfrm>
          <a:off x="0" y="263770"/>
          <a:ext cx="9144000" cy="6308440"/>
        </p:xfrm>
        <a:graphic>
          <a:graphicData uri="http://schemas.openxmlformats.org/drawingml/2006/table">
            <a:tbl>
              <a:tblPr rtl="1"/>
              <a:tblGrid>
                <a:gridCol w="2028918">
                  <a:extLst>
                    <a:ext uri="{9D8B030D-6E8A-4147-A177-3AD203B41FA5}">
                      <a16:colId xmlns="" xmlns:a16="http://schemas.microsoft.com/office/drawing/2014/main" val="20000"/>
                    </a:ext>
                  </a:extLst>
                </a:gridCol>
                <a:gridCol w="3863467">
                  <a:extLst>
                    <a:ext uri="{9D8B030D-6E8A-4147-A177-3AD203B41FA5}">
                      <a16:colId xmlns="" xmlns:a16="http://schemas.microsoft.com/office/drawing/2014/main" val="20001"/>
                    </a:ext>
                  </a:extLst>
                </a:gridCol>
                <a:gridCol w="3251615">
                  <a:extLst>
                    <a:ext uri="{9D8B030D-6E8A-4147-A177-3AD203B41FA5}">
                      <a16:colId xmlns="" xmlns:a16="http://schemas.microsoft.com/office/drawing/2014/main" val="20002"/>
                    </a:ext>
                  </a:extLst>
                </a:gridCol>
              </a:tblGrid>
              <a:tr h="329321">
                <a:tc>
                  <a:txBody>
                    <a:bodyPr/>
                    <a:lstStyle/>
                    <a:p>
                      <a:pPr algn="ctr" rtl="1" fontAlgn="ctr"/>
                      <a:r>
                        <a:rPr lang="fa-IR" sz="1300" b="1" i="0" u="none" strike="noStrike" dirty="0">
                          <a:solidFill>
                            <a:schemeClr val="bg1"/>
                          </a:solidFill>
                          <a:latin typeface="B Homa"/>
                          <a:cs typeface="B Bardiya" pitchFamily="2" charset="-78"/>
                        </a:rPr>
                        <a:t>اهداف کلان</a:t>
                      </a:r>
                    </a:p>
                  </a:txBody>
                  <a:tcPr marL="2453" marR="2453" marT="245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lumMod val="85000"/>
                        <a:lumOff val="15000"/>
                      </a:schemeClr>
                    </a:solidFill>
                  </a:tcPr>
                </a:tc>
                <a:tc>
                  <a:txBody>
                    <a:bodyPr/>
                    <a:lstStyle/>
                    <a:p>
                      <a:pPr algn="ctr" rtl="1" fontAlgn="ctr"/>
                      <a:r>
                        <a:rPr lang="fa-IR" sz="1300" b="1" i="0" u="none" strike="noStrike">
                          <a:solidFill>
                            <a:schemeClr val="bg1"/>
                          </a:solidFill>
                          <a:latin typeface="B Homa"/>
                          <a:cs typeface="B Bardiya" pitchFamily="2" charset="-78"/>
                        </a:rPr>
                        <a:t>اهداف خرد</a:t>
                      </a:r>
                    </a:p>
                  </a:txBody>
                  <a:tcPr marL="2453" marR="2453" marT="245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lumMod val="85000"/>
                        <a:lumOff val="15000"/>
                      </a:schemeClr>
                    </a:solidFill>
                  </a:tcPr>
                </a:tc>
                <a:tc>
                  <a:txBody>
                    <a:bodyPr/>
                    <a:lstStyle/>
                    <a:p>
                      <a:pPr algn="ctr" rtl="1" fontAlgn="ctr"/>
                      <a:r>
                        <a:rPr lang="fa-IR" sz="1300" b="1" i="0" u="none" strike="noStrike" dirty="0">
                          <a:solidFill>
                            <a:schemeClr val="bg1"/>
                          </a:solidFill>
                          <a:latin typeface="B Homa"/>
                          <a:cs typeface="B Bardiya" pitchFamily="2" charset="-78"/>
                        </a:rPr>
                        <a:t>سیاست</a:t>
                      </a:r>
                    </a:p>
                  </a:txBody>
                  <a:tcPr marL="2453" marR="2453" marT="245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lumMod val="85000"/>
                        <a:lumOff val="15000"/>
                      </a:schemeClr>
                    </a:solidFill>
                  </a:tcPr>
                </a:tc>
                <a:extLst>
                  <a:ext uri="{0D108BD9-81ED-4DB2-BD59-A6C34878D82A}">
                    <a16:rowId xmlns="" xmlns:a16="http://schemas.microsoft.com/office/drawing/2014/main" val="10000"/>
                  </a:ext>
                </a:extLst>
              </a:tr>
              <a:tr h="1541260">
                <a:tc rowSpan="10">
                  <a:txBody>
                    <a:bodyPr/>
                    <a:lstStyle/>
                    <a:p>
                      <a:pPr algn="ctr" rtl="1" fontAlgn="ctr">
                        <a:lnSpc>
                          <a:spcPct val="200000"/>
                        </a:lnSpc>
                      </a:pPr>
                      <a:r>
                        <a:rPr lang="fa-IR" sz="1100" b="0" i="0" u="none" strike="noStrike" dirty="0">
                          <a:solidFill>
                            <a:srgbClr val="000000"/>
                          </a:solidFill>
                          <a:latin typeface="B Homa"/>
                          <a:cs typeface="B Bardiya" pitchFamily="2" charset="-78"/>
                        </a:rPr>
                        <a:t>احیای بافت قدیم شیراز به بهترین شیوه، استفاده از بهترین نوع مصالح و بالاترین کیفیت ها و نیز افزایش کیفیت و ارتقای بنیه اقتصادی و سطح فرهنگی بافت فرسوده از اهداف اجرای این پروژه است.</a:t>
                      </a:r>
                    </a:p>
                  </a:txBody>
                  <a:tcPr marL="2453" marR="2453" marT="245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lumMod val="50000"/>
                        <a:lumOff val="50000"/>
                      </a:schemeClr>
                    </a:solidFill>
                  </a:tcPr>
                </a:tc>
                <a:tc>
                  <a:txBody>
                    <a:bodyPr/>
                    <a:lstStyle/>
                    <a:p>
                      <a:pPr algn="r" rtl="1" fontAlgn="ctr"/>
                      <a:r>
                        <a:rPr lang="fa-IR" sz="1000" b="0" i="0" u="none" strike="noStrike" dirty="0">
                          <a:solidFill>
                            <a:srgbClr val="000000"/>
                          </a:solidFill>
                          <a:latin typeface="B Homa"/>
                          <a:cs typeface="B Compset" pitchFamily="2" charset="-78"/>
                        </a:rPr>
                        <a:t>توجه به ارزش های فرهنگی و ابنیه تاریخی و مذهبی شیراز</a:t>
                      </a:r>
                      <a:br>
                        <a:rPr lang="fa-IR" sz="1000" b="0" i="0" u="none" strike="noStrike" dirty="0">
                          <a:solidFill>
                            <a:srgbClr val="000000"/>
                          </a:solidFill>
                          <a:latin typeface="B Homa"/>
                          <a:cs typeface="B Compset" pitchFamily="2" charset="-78"/>
                        </a:rPr>
                      </a:br>
                      <a:r>
                        <a:rPr lang="fa-IR" sz="1000" b="0" i="0" u="none" strike="noStrike" dirty="0">
                          <a:solidFill>
                            <a:srgbClr val="000000"/>
                          </a:solidFill>
                          <a:latin typeface="B Homa"/>
                          <a:cs typeface="B Compset" pitchFamily="2" charset="-78"/>
                        </a:rPr>
                        <a:t>توسعه خدمات برتر شهری در بافت فرسوده و احیای آن از این طریق</a:t>
                      </a:r>
                      <a:br>
                        <a:rPr lang="fa-IR" sz="1000" b="0" i="0" u="none" strike="noStrike" dirty="0">
                          <a:solidFill>
                            <a:srgbClr val="000000"/>
                          </a:solidFill>
                          <a:latin typeface="B Homa"/>
                          <a:cs typeface="B Compset" pitchFamily="2" charset="-78"/>
                        </a:rPr>
                      </a:br>
                      <a:r>
                        <a:rPr lang="fa-IR" sz="1000" b="0" i="0" u="none" strike="noStrike" dirty="0">
                          <a:solidFill>
                            <a:srgbClr val="000000"/>
                          </a:solidFill>
                          <a:latin typeface="B Homa"/>
                          <a:cs typeface="B Compset" pitchFamily="2" charset="-78"/>
                        </a:rPr>
                        <a:t>ایجاد جاذبه افرونتر سیاحتی شهر شیراز در راستای توسعه اقتصادی و </a:t>
                      </a:r>
                      <a:r>
                        <a:rPr lang="fa-IR" sz="1000" b="0" i="0" u="none" strike="noStrike" kern="1200" dirty="0">
                          <a:solidFill>
                            <a:srgbClr val="000000"/>
                          </a:solidFill>
                          <a:latin typeface="B Homa"/>
                          <a:ea typeface="+mn-ea"/>
                          <a:cs typeface="B Compset" pitchFamily="2" charset="-78"/>
                        </a:rPr>
                        <a:t>اجتماعی شهر</a:t>
                      </a:r>
                      <a:br>
                        <a:rPr lang="fa-IR" sz="1000" b="0" i="0" u="none" strike="noStrike" kern="1200" dirty="0">
                          <a:solidFill>
                            <a:srgbClr val="000000"/>
                          </a:solidFill>
                          <a:latin typeface="B Homa"/>
                          <a:ea typeface="+mn-ea"/>
                          <a:cs typeface="B Compset" pitchFamily="2" charset="-78"/>
                        </a:rPr>
                      </a:br>
                      <a:r>
                        <a:rPr lang="fa-IR" sz="1000" b="0" i="0" u="none" strike="noStrike" kern="1200" dirty="0">
                          <a:solidFill>
                            <a:srgbClr val="000000"/>
                          </a:solidFill>
                          <a:latin typeface="B Homa"/>
                          <a:ea typeface="+mn-ea"/>
                          <a:cs typeface="B Compset" pitchFamily="2" charset="-78"/>
                        </a:rPr>
                        <a:t>اشتغالزایی و ایجاد فرصت های شغلی جدید</a:t>
                      </a:r>
                      <a:br>
                        <a:rPr lang="fa-IR" sz="1000" b="0" i="0" u="none" strike="noStrike" kern="1200" dirty="0">
                          <a:solidFill>
                            <a:srgbClr val="000000"/>
                          </a:solidFill>
                          <a:latin typeface="B Homa"/>
                          <a:ea typeface="+mn-ea"/>
                          <a:cs typeface="B Compset" pitchFamily="2" charset="-78"/>
                        </a:rPr>
                      </a:br>
                      <a:r>
                        <a:rPr lang="fa-IR" sz="1000" b="0" i="0" u="none" strike="noStrike" kern="1200" dirty="0">
                          <a:solidFill>
                            <a:srgbClr val="000000"/>
                          </a:solidFill>
                          <a:latin typeface="B Homa"/>
                          <a:ea typeface="+mn-ea"/>
                          <a:cs typeface="B Compset" pitchFamily="2" charset="-78"/>
                        </a:rPr>
                        <a:t>افزایش بالندگی و پویایی اجتماعی در بافت فرسوده</a:t>
                      </a:r>
                      <a:br>
                        <a:rPr lang="fa-IR" sz="1000" b="0" i="0" u="none" strike="noStrike" kern="1200" dirty="0">
                          <a:solidFill>
                            <a:srgbClr val="000000"/>
                          </a:solidFill>
                          <a:latin typeface="B Homa"/>
                          <a:ea typeface="+mn-ea"/>
                          <a:cs typeface="B Compset" pitchFamily="2" charset="-78"/>
                        </a:rPr>
                      </a:br>
                      <a:r>
                        <a:rPr lang="fa-IR" sz="1000" b="0" i="0" u="none" strike="noStrike" kern="1200" dirty="0">
                          <a:solidFill>
                            <a:srgbClr val="000000"/>
                          </a:solidFill>
                          <a:latin typeface="B Homa"/>
                          <a:ea typeface="+mn-ea"/>
                          <a:cs typeface="B Compset" pitchFamily="2" charset="-78"/>
                        </a:rPr>
                        <a:t>تجارت، سرگرمی های مناسب و سالم و امکان خرید مناسب و یکجا برای گردشگران و سایر مراجعه کنندگان</a:t>
                      </a:r>
                    </a:p>
                    <a:p>
                      <a:pPr algn="r" rtl="1" fontAlgn="ctr"/>
                      <a:r>
                        <a:rPr lang="fa-IR" sz="1000" b="0" i="0" u="none" strike="noStrike" dirty="0">
                          <a:solidFill>
                            <a:srgbClr val="000000"/>
                          </a:solidFill>
                          <a:latin typeface="B Homa"/>
                          <a:cs typeface="B Compset" pitchFamily="2" charset="-78"/>
                        </a:rPr>
                        <a:t>فراهم آوردن بستر سرمایه گذاری در بافت قدیم از طریق طراحی مجموعه ای ارزشمند در بین الحرمین</a:t>
                      </a:r>
                    </a:p>
                  </a:txBody>
                  <a:tcPr marL="2453" marR="2453" marT="245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lumMod val="40000"/>
                        <a:lumOff val="60000"/>
                      </a:schemeClr>
                    </a:solidFill>
                  </a:tcPr>
                </a:tc>
                <a:tc>
                  <a:txBody>
                    <a:bodyPr/>
                    <a:lstStyle/>
                    <a:p>
                      <a:pPr algn="r" rtl="1" fontAlgn="ctr"/>
                      <a:r>
                        <a:rPr lang="fa-IR" sz="1000" b="0" i="0" u="none" strike="noStrike" dirty="0">
                          <a:solidFill>
                            <a:srgbClr val="000000"/>
                          </a:solidFill>
                          <a:latin typeface="B Homa"/>
                          <a:cs typeface="B Compset" pitchFamily="2" charset="-78"/>
                        </a:rPr>
                        <a:t>احداث بناهایی نظیر هتل، تالار شهر، پارکینگ، سالن همایش، کتابخانه ها، کارگاههای آموزشی، مرکز رایانه، موزه، واحد تجاری و اداری و مهمتر از آن رعایت ضوابط و مقررات ملی در طراحی و اجرای آن در حد استاندارد بالا و </a:t>
                      </a:r>
                      <a:r>
                        <a:rPr lang="fa-IR" sz="1000" b="1" i="0" u="none" strike="noStrike" kern="1200" dirty="0">
                          <a:solidFill>
                            <a:srgbClr val="C00000"/>
                          </a:solidFill>
                          <a:latin typeface="B Homa"/>
                          <a:ea typeface="+mn-ea"/>
                          <a:cs typeface="B Compset" pitchFamily="2" charset="-78"/>
                        </a:rPr>
                        <a:t>استفاده از ویژگی های معماری منطقه و بافت تاریخی در نمای مجموعه بین الحرمین از جمله ویژگیهایی است که در طراحی و ساخت این مجموعه رعایت شده است. </a:t>
                      </a:r>
                    </a:p>
                  </a:txBody>
                  <a:tcPr marL="2453" marR="2453" marT="245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lumMod val="60000"/>
                        <a:lumOff val="40000"/>
                      </a:schemeClr>
                    </a:solidFill>
                  </a:tcPr>
                </a:tc>
                <a:extLst>
                  <a:ext uri="{0D108BD9-81ED-4DB2-BD59-A6C34878D82A}">
                    <a16:rowId xmlns="" xmlns:a16="http://schemas.microsoft.com/office/drawing/2014/main" val="10001"/>
                  </a:ext>
                </a:extLst>
              </a:tr>
              <a:tr h="173899">
                <a:tc vMerge="1">
                  <a:txBody>
                    <a:bodyPr/>
                    <a:lstStyle/>
                    <a:p>
                      <a:endParaRPr lang="en-US"/>
                    </a:p>
                  </a:txBody>
                  <a:tcPr/>
                </a:tc>
                <a:tc>
                  <a:txBody>
                    <a:bodyPr/>
                    <a:lstStyle/>
                    <a:p>
                      <a:pPr algn="r" rtl="1" fontAlgn="b"/>
                      <a:r>
                        <a:rPr lang="fa-IR" sz="1000" b="1" i="0" u="none" strike="noStrike" dirty="0">
                          <a:solidFill>
                            <a:srgbClr val="C00000"/>
                          </a:solidFill>
                          <a:latin typeface="B Homa"/>
                          <a:cs typeface="B Compset" pitchFamily="2" charset="-78"/>
                        </a:rPr>
                        <a:t>ایجاد ارتباط بین دو حرم مطهر تاریخی و مذهبی شیراز </a:t>
                      </a:r>
                    </a:p>
                  </a:txBody>
                  <a:tcPr marL="2453" marR="2453" marT="245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chemeClr val="bg2">
                        <a:lumMod val="40000"/>
                        <a:lumOff val="60000"/>
                      </a:schemeClr>
                    </a:solidFill>
                  </a:tcPr>
                </a:tc>
                <a:tc>
                  <a:txBody>
                    <a:bodyPr/>
                    <a:lstStyle/>
                    <a:p>
                      <a:pPr marL="0" algn="r" defTabSz="914400" rtl="1" eaLnBrk="1" fontAlgn="b" latinLnBrk="0" hangingPunct="1"/>
                      <a:r>
                        <a:rPr lang="fa-IR" sz="1000" b="1" i="0" u="none" strike="noStrike" kern="1200" dirty="0">
                          <a:solidFill>
                            <a:srgbClr val="C00000"/>
                          </a:solidFill>
                          <a:latin typeface="B Homa"/>
                          <a:ea typeface="+mn-ea"/>
                          <a:cs typeface="B Compset" pitchFamily="2" charset="-78"/>
                        </a:rPr>
                        <a:t>احداث مجموعه ای از عناصر با ارزش کالبدی بر اساس محور پیاده</a:t>
                      </a:r>
                    </a:p>
                  </a:txBody>
                  <a:tcPr marL="2453" marR="2453" marT="245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chemeClr val="bg2">
                        <a:lumMod val="60000"/>
                        <a:lumOff val="40000"/>
                      </a:schemeClr>
                    </a:solidFill>
                  </a:tcPr>
                </a:tc>
                <a:extLst>
                  <a:ext uri="{0D108BD9-81ED-4DB2-BD59-A6C34878D82A}">
                    <a16:rowId xmlns="" xmlns:a16="http://schemas.microsoft.com/office/drawing/2014/main" val="10002"/>
                  </a:ext>
                </a:extLst>
              </a:tr>
              <a:tr h="173899">
                <a:tc vMerge="1">
                  <a:txBody>
                    <a:bodyPr/>
                    <a:lstStyle/>
                    <a:p>
                      <a:endParaRPr lang="en-US"/>
                    </a:p>
                  </a:txBody>
                  <a:tcPr/>
                </a:tc>
                <a:tc>
                  <a:txBody>
                    <a:bodyPr/>
                    <a:lstStyle/>
                    <a:p>
                      <a:pPr marL="0" algn="r" defTabSz="914400" rtl="1" eaLnBrk="1" fontAlgn="b" latinLnBrk="0" hangingPunct="1"/>
                      <a:r>
                        <a:rPr lang="fa-IR" sz="1000" b="1" i="0" u="none" strike="noStrike" kern="1200" dirty="0">
                          <a:solidFill>
                            <a:srgbClr val="C00000"/>
                          </a:solidFill>
                          <a:latin typeface="B Homa"/>
                          <a:ea typeface="+mn-ea"/>
                          <a:cs typeface="B Compset" pitchFamily="2" charset="-78"/>
                        </a:rPr>
                        <a:t>فراهم آوردن بستر توسعه و باززنده سازی بافت های فرسوده اطراف</a:t>
                      </a:r>
                    </a:p>
                  </a:txBody>
                  <a:tcPr marL="2453" marR="2453" marT="245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chemeClr val="bg2">
                        <a:lumMod val="40000"/>
                        <a:lumOff val="60000"/>
                      </a:schemeClr>
                    </a:solidFill>
                  </a:tcPr>
                </a:tc>
                <a:tc>
                  <a:txBody>
                    <a:bodyPr/>
                    <a:lstStyle/>
                    <a:p>
                      <a:pPr algn="r" rtl="0" fontAlgn="b"/>
                      <a:r>
                        <a:rPr lang="en-US" sz="1000" b="0" i="0" u="none" strike="noStrike">
                          <a:solidFill>
                            <a:srgbClr val="000000"/>
                          </a:solidFill>
                          <a:latin typeface="B Homa"/>
                          <a:cs typeface="B Compset" pitchFamily="2" charset="-78"/>
                        </a:rPr>
                        <a:t> </a:t>
                      </a:r>
                    </a:p>
                  </a:txBody>
                  <a:tcPr marL="2453" marR="2453" marT="245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chemeClr val="bg2">
                        <a:lumMod val="60000"/>
                        <a:lumOff val="40000"/>
                      </a:schemeClr>
                    </a:solidFill>
                  </a:tcPr>
                </a:tc>
                <a:extLst>
                  <a:ext uri="{0D108BD9-81ED-4DB2-BD59-A6C34878D82A}">
                    <a16:rowId xmlns="" xmlns:a16="http://schemas.microsoft.com/office/drawing/2014/main" val="10003"/>
                  </a:ext>
                </a:extLst>
              </a:tr>
              <a:tr h="344820">
                <a:tc vMerge="1">
                  <a:txBody>
                    <a:bodyPr/>
                    <a:lstStyle/>
                    <a:p>
                      <a:endParaRPr lang="en-US"/>
                    </a:p>
                  </a:txBody>
                  <a:tcPr/>
                </a:tc>
                <a:tc>
                  <a:txBody>
                    <a:bodyPr/>
                    <a:lstStyle/>
                    <a:p>
                      <a:pPr marL="0" algn="r" defTabSz="914400" rtl="1" eaLnBrk="1" fontAlgn="b" latinLnBrk="0" hangingPunct="1"/>
                      <a:r>
                        <a:rPr lang="fa-IR" sz="1000" b="1" i="0" u="none" strike="noStrike" kern="1200" dirty="0">
                          <a:solidFill>
                            <a:srgbClr val="C00000"/>
                          </a:solidFill>
                          <a:latin typeface="B Homa"/>
                          <a:ea typeface="+mn-ea"/>
                          <a:cs typeface="B Compset" pitchFamily="2" charset="-78"/>
                        </a:rPr>
                        <a:t>تقویت محور پر قدرت ستون فقرات شهری بافت قدیم در حدفاصل شاه چراغ و دروازه حضرتی </a:t>
                      </a:r>
                    </a:p>
                  </a:txBody>
                  <a:tcPr marL="2453" marR="2453" marT="245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chemeClr val="bg2">
                        <a:lumMod val="40000"/>
                        <a:lumOff val="60000"/>
                      </a:schemeClr>
                    </a:solidFill>
                  </a:tcPr>
                </a:tc>
                <a:tc>
                  <a:txBody>
                    <a:bodyPr/>
                    <a:lstStyle/>
                    <a:p>
                      <a:pPr marL="0" algn="r" defTabSz="914400" rtl="1" eaLnBrk="1" fontAlgn="b" latinLnBrk="0" hangingPunct="1"/>
                      <a:r>
                        <a:rPr lang="fa-IR" sz="1000" b="1" i="0" u="none" strike="noStrike" kern="1200" dirty="0">
                          <a:solidFill>
                            <a:srgbClr val="C00000"/>
                          </a:solidFill>
                          <a:latin typeface="B Homa"/>
                          <a:ea typeface="+mn-ea"/>
                          <a:cs typeface="B Compset" pitchFamily="2" charset="-78"/>
                        </a:rPr>
                        <a:t>تقویت محور بین الحرمین</a:t>
                      </a:r>
                    </a:p>
                  </a:txBody>
                  <a:tcPr marL="2453" marR="2453" marT="245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chemeClr val="bg2">
                        <a:lumMod val="60000"/>
                        <a:lumOff val="40000"/>
                      </a:schemeClr>
                    </a:solidFill>
                  </a:tcPr>
                </a:tc>
                <a:extLst>
                  <a:ext uri="{0D108BD9-81ED-4DB2-BD59-A6C34878D82A}">
                    <a16:rowId xmlns="" xmlns:a16="http://schemas.microsoft.com/office/drawing/2014/main" val="10004"/>
                  </a:ext>
                </a:extLst>
              </a:tr>
              <a:tr h="311942">
                <a:tc vMerge="1">
                  <a:txBody>
                    <a:bodyPr/>
                    <a:lstStyle/>
                    <a:p>
                      <a:endParaRPr lang="en-US"/>
                    </a:p>
                  </a:txBody>
                  <a:tcPr/>
                </a:tc>
                <a:tc>
                  <a:txBody>
                    <a:bodyPr/>
                    <a:lstStyle/>
                    <a:p>
                      <a:pPr algn="r" rtl="1" fontAlgn="b"/>
                      <a:r>
                        <a:rPr lang="fa-IR" sz="1000" b="1" i="0" u="none" strike="noStrike" kern="1200" dirty="0">
                          <a:solidFill>
                            <a:srgbClr val="C00000"/>
                          </a:solidFill>
                          <a:latin typeface="B Homa"/>
                          <a:ea typeface="+mn-ea"/>
                          <a:cs typeface="B Compset" pitchFamily="2" charset="-78"/>
                        </a:rPr>
                        <a:t>حفظ هویت اصیل فضایی منطقه تاریخی شیراز </a:t>
                      </a:r>
                    </a:p>
                  </a:txBody>
                  <a:tcPr marL="2453" marR="2453" marT="245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chemeClr val="bg2">
                        <a:lumMod val="40000"/>
                        <a:lumOff val="60000"/>
                      </a:schemeClr>
                    </a:solidFill>
                  </a:tcPr>
                </a:tc>
                <a:tc>
                  <a:txBody>
                    <a:bodyPr/>
                    <a:lstStyle/>
                    <a:p>
                      <a:pPr marL="0" algn="r" defTabSz="914400" rtl="1" eaLnBrk="1" fontAlgn="b" latinLnBrk="0" hangingPunct="1"/>
                      <a:r>
                        <a:rPr lang="fa-IR" sz="1000" b="1" i="0" u="none" strike="noStrike" kern="1200" dirty="0">
                          <a:solidFill>
                            <a:srgbClr val="C00000"/>
                          </a:solidFill>
                          <a:latin typeface="B Homa"/>
                          <a:ea typeface="+mn-ea"/>
                          <a:cs typeface="B Compset" pitchFamily="2" charset="-78"/>
                        </a:rPr>
                        <a:t> هماهنکی دانه بندی اجزای تشکیل دهنده بافت ، شکل و فرم طرح با بافت منطقه تاریخی</a:t>
                      </a:r>
                    </a:p>
                  </a:txBody>
                  <a:tcPr marL="2453" marR="2453" marT="245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chemeClr val="bg2">
                        <a:lumMod val="60000"/>
                        <a:lumOff val="40000"/>
                      </a:schemeClr>
                    </a:solidFill>
                  </a:tcPr>
                </a:tc>
                <a:extLst>
                  <a:ext uri="{0D108BD9-81ED-4DB2-BD59-A6C34878D82A}">
                    <a16:rowId xmlns="" xmlns:a16="http://schemas.microsoft.com/office/drawing/2014/main" val="10005"/>
                  </a:ext>
                </a:extLst>
              </a:tr>
              <a:tr h="344820">
                <a:tc vMerge="1">
                  <a:txBody>
                    <a:bodyPr/>
                    <a:lstStyle/>
                    <a:p>
                      <a:endParaRPr lang="en-US"/>
                    </a:p>
                  </a:txBody>
                  <a:tcPr/>
                </a:tc>
                <a:tc>
                  <a:txBody>
                    <a:bodyPr/>
                    <a:lstStyle/>
                    <a:p>
                      <a:pPr algn="r" rtl="1" fontAlgn="b"/>
                      <a:r>
                        <a:rPr lang="fa-IR" sz="1000" b="1" i="0" u="none" strike="noStrike" kern="1200" dirty="0">
                          <a:solidFill>
                            <a:srgbClr val="C00000"/>
                          </a:solidFill>
                          <a:latin typeface="B Homa"/>
                          <a:ea typeface="+mn-ea"/>
                          <a:cs typeface="B Compset" pitchFamily="2" charset="-78"/>
                        </a:rPr>
                        <a:t>ایجاد پویایی و تحرک بعدی با آمیختن فضاهای جدید و قدیم شهری و باززنده سازی بافت کهن از این طریق</a:t>
                      </a:r>
                    </a:p>
                  </a:txBody>
                  <a:tcPr marL="2453" marR="2453" marT="245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chemeClr val="bg2">
                        <a:lumMod val="40000"/>
                        <a:lumOff val="60000"/>
                      </a:schemeClr>
                    </a:solidFill>
                  </a:tcPr>
                </a:tc>
                <a:tc>
                  <a:txBody>
                    <a:bodyPr/>
                    <a:lstStyle/>
                    <a:p>
                      <a:pPr algn="r" rtl="1" fontAlgn="b"/>
                      <a:r>
                        <a:rPr lang="fa-IR" sz="1000" b="0" i="0" u="none" strike="noStrike">
                          <a:solidFill>
                            <a:srgbClr val="000000"/>
                          </a:solidFill>
                          <a:latin typeface="B Homa"/>
                          <a:cs typeface="B Compset" pitchFamily="2" charset="-78"/>
                        </a:rPr>
                        <a:t>ایجاد کاربری های غالب فرهنگی ، تجاری و سیاحتی در محدوده طرح</a:t>
                      </a:r>
                    </a:p>
                  </a:txBody>
                  <a:tcPr marL="2453" marR="2453" marT="245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chemeClr val="bg2">
                        <a:lumMod val="60000"/>
                        <a:lumOff val="40000"/>
                      </a:schemeClr>
                    </a:solidFill>
                  </a:tcPr>
                </a:tc>
                <a:extLst>
                  <a:ext uri="{0D108BD9-81ED-4DB2-BD59-A6C34878D82A}">
                    <a16:rowId xmlns="" xmlns:a16="http://schemas.microsoft.com/office/drawing/2014/main" val="10006"/>
                  </a:ext>
                </a:extLst>
              </a:tr>
              <a:tr h="686659">
                <a:tc vMerge="1">
                  <a:txBody>
                    <a:bodyPr/>
                    <a:lstStyle/>
                    <a:p>
                      <a:endParaRPr lang="en-US"/>
                    </a:p>
                  </a:txBody>
                  <a:tcPr/>
                </a:tc>
                <a:tc>
                  <a:txBody>
                    <a:bodyPr/>
                    <a:lstStyle/>
                    <a:p>
                      <a:pPr algn="r" rtl="1" fontAlgn="b"/>
                      <a:r>
                        <a:rPr lang="fa-IR" sz="1000" b="1" i="0" u="none" strike="noStrike" kern="1200" dirty="0">
                          <a:solidFill>
                            <a:srgbClr val="C00000"/>
                          </a:solidFill>
                          <a:latin typeface="B Homa"/>
                          <a:ea typeface="+mn-ea"/>
                          <a:cs typeface="B Compset" pitchFamily="2" charset="-78"/>
                        </a:rPr>
                        <a:t>حل تضاد مابین حفظ هویت و ایجاد تحول فضایی در بافت و توجه به این نکته که طراحی در بافت قدیم صرفا تقلید محض از بافت موجود نیست ، بلکه استحاله آن در بافتی نو می باشد که به آیندگان نشان میدهد که طراحی در مقطعی دیگر از تاریخ صورت گرفته است.</a:t>
                      </a:r>
                    </a:p>
                  </a:txBody>
                  <a:tcPr marL="2453" marR="2453" marT="245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chemeClr val="bg2">
                        <a:lumMod val="40000"/>
                        <a:lumOff val="60000"/>
                      </a:schemeClr>
                    </a:solidFill>
                  </a:tcPr>
                </a:tc>
                <a:tc>
                  <a:txBody>
                    <a:bodyPr/>
                    <a:lstStyle/>
                    <a:p>
                      <a:pPr marL="0" algn="r" defTabSz="914400" rtl="1" eaLnBrk="1" fontAlgn="b" latinLnBrk="0" hangingPunct="1"/>
                      <a:r>
                        <a:rPr lang="fa-IR" sz="1000" b="1" i="0" u="none" strike="noStrike" kern="1200" dirty="0">
                          <a:solidFill>
                            <a:srgbClr val="C00000"/>
                          </a:solidFill>
                          <a:latin typeface="B Homa"/>
                          <a:ea typeface="+mn-ea"/>
                          <a:cs typeface="B Compset" pitchFamily="2" charset="-78"/>
                        </a:rPr>
                        <a:t>توجه به عناصر شاخص بافت و لزوم نمایان تر کردن آنها</a:t>
                      </a:r>
                    </a:p>
                  </a:txBody>
                  <a:tcPr marL="2453" marR="2453" marT="245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chemeClr val="bg2">
                        <a:lumMod val="60000"/>
                        <a:lumOff val="40000"/>
                      </a:schemeClr>
                    </a:solidFill>
                  </a:tcPr>
                </a:tc>
                <a:extLst>
                  <a:ext uri="{0D108BD9-81ED-4DB2-BD59-A6C34878D82A}">
                    <a16:rowId xmlns="" xmlns:a16="http://schemas.microsoft.com/office/drawing/2014/main" val="10007"/>
                  </a:ext>
                </a:extLst>
              </a:tr>
              <a:tr h="344820">
                <a:tc vMerge="1">
                  <a:txBody>
                    <a:bodyPr/>
                    <a:lstStyle/>
                    <a:p>
                      <a:endParaRPr lang="en-US"/>
                    </a:p>
                  </a:txBody>
                  <a:tcPr/>
                </a:tc>
                <a:tc>
                  <a:txBody>
                    <a:bodyPr/>
                    <a:lstStyle/>
                    <a:p>
                      <a:pPr algn="r" rtl="1" fontAlgn="b"/>
                      <a:r>
                        <a:rPr lang="fa-IR" sz="1000" b="1" i="0" u="none" strike="noStrike" kern="1200" dirty="0">
                          <a:solidFill>
                            <a:srgbClr val="C00000"/>
                          </a:solidFill>
                          <a:latin typeface="B Homa"/>
                          <a:ea typeface="+mn-ea"/>
                          <a:cs typeface="B Compset" pitchFamily="2" charset="-78"/>
                        </a:rPr>
                        <a:t>حفظ اصول کلی ناپیوستگی و متخلخل بودن بافت و هماهنگی دانه بندی آن با بافت موجود</a:t>
                      </a:r>
                    </a:p>
                  </a:txBody>
                  <a:tcPr marL="2453" marR="2453" marT="245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chemeClr val="bg2">
                        <a:lumMod val="40000"/>
                        <a:lumOff val="60000"/>
                      </a:schemeClr>
                    </a:solidFill>
                  </a:tcPr>
                </a:tc>
                <a:tc>
                  <a:txBody>
                    <a:bodyPr/>
                    <a:lstStyle/>
                    <a:p>
                      <a:pPr algn="r" rtl="0" fontAlgn="b"/>
                      <a:r>
                        <a:rPr lang="en-US" sz="1000" b="0" i="0" u="none" strike="noStrike" dirty="0">
                          <a:solidFill>
                            <a:srgbClr val="000000"/>
                          </a:solidFill>
                          <a:latin typeface="B Homa"/>
                          <a:cs typeface="B Compset" pitchFamily="2" charset="-78"/>
                        </a:rPr>
                        <a:t> </a:t>
                      </a:r>
                    </a:p>
                  </a:txBody>
                  <a:tcPr marL="2453" marR="2453" marT="245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chemeClr val="bg2">
                        <a:lumMod val="60000"/>
                        <a:lumOff val="40000"/>
                      </a:schemeClr>
                    </a:solidFill>
                  </a:tcPr>
                </a:tc>
                <a:extLst>
                  <a:ext uri="{0D108BD9-81ED-4DB2-BD59-A6C34878D82A}">
                    <a16:rowId xmlns="" xmlns:a16="http://schemas.microsoft.com/office/drawing/2014/main" val="10008"/>
                  </a:ext>
                </a:extLst>
              </a:tr>
              <a:tr h="1712179">
                <a:tc vMerge="1">
                  <a:txBody>
                    <a:bodyPr/>
                    <a:lstStyle/>
                    <a:p>
                      <a:endParaRPr lang="en-US"/>
                    </a:p>
                  </a:txBody>
                  <a:tcPr/>
                </a:tc>
                <a:tc>
                  <a:txBody>
                    <a:bodyPr/>
                    <a:lstStyle/>
                    <a:p>
                      <a:pPr algn="r" rtl="1" fontAlgn="ctr"/>
                      <a:r>
                        <a:rPr lang="fa-IR" sz="1000" b="0" i="0" u="none" strike="noStrike" dirty="0">
                          <a:solidFill>
                            <a:srgbClr val="000000"/>
                          </a:solidFill>
                          <a:latin typeface="B Homa"/>
                          <a:cs typeface="B Compset" pitchFamily="2" charset="-78"/>
                        </a:rPr>
                        <a:t> </a:t>
                      </a:r>
                      <a:r>
                        <a:rPr lang="fa-IR" sz="1000" b="1" i="0" u="none" strike="noStrike" kern="1200" dirty="0">
                          <a:solidFill>
                            <a:srgbClr val="C00000"/>
                          </a:solidFill>
                          <a:latin typeface="B Homa"/>
                          <a:ea typeface="+mn-ea"/>
                          <a:cs typeface="B Compset" pitchFamily="2" charset="-78"/>
                        </a:rPr>
                        <a:t>اتصال تعریف شده با عناصر مهم کالبدی طرح از طریق گشایش فضایی</a:t>
                      </a:r>
                    </a:p>
                  </a:txBody>
                  <a:tcPr marL="2453" marR="2453" marT="245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lumMod val="40000"/>
                        <a:lumOff val="60000"/>
                      </a:schemeClr>
                    </a:solidFill>
                  </a:tcPr>
                </a:tc>
                <a:tc>
                  <a:txBody>
                    <a:bodyPr/>
                    <a:lstStyle/>
                    <a:p>
                      <a:pPr marL="0" algn="r" defTabSz="914400" rtl="1" eaLnBrk="1" fontAlgn="b" latinLnBrk="0" hangingPunct="1"/>
                      <a:r>
                        <a:rPr lang="fa-IR" sz="1000" b="1" i="0" u="none" strike="noStrike" kern="1200" dirty="0">
                          <a:solidFill>
                            <a:srgbClr val="C00000"/>
                          </a:solidFill>
                          <a:latin typeface="B Homa"/>
                          <a:ea typeface="+mn-ea"/>
                          <a:cs typeface="B Compset" pitchFamily="2" charset="-78"/>
                        </a:rPr>
                        <a:t>ارتباط با شاه چراغ از طریق ایجاد گشایش فضایی در دهانه مرکزی بازار شاه چراغ به عنوان نقطه ای برای تقرب فضایی با حیاط مرکزی و بقعه مطهر</a:t>
                      </a:r>
                      <a:br>
                        <a:rPr lang="fa-IR" sz="1000" b="1" i="0" u="none" strike="noStrike" kern="1200" dirty="0">
                          <a:solidFill>
                            <a:srgbClr val="C00000"/>
                          </a:solidFill>
                          <a:latin typeface="B Homa"/>
                          <a:ea typeface="+mn-ea"/>
                          <a:cs typeface="B Compset" pitchFamily="2" charset="-78"/>
                        </a:rPr>
                      </a:br>
                      <a:r>
                        <a:rPr lang="fa-IR" sz="1000" b="1" i="0" u="none" strike="noStrike" kern="1200" dirty="0">
                          <a:solidFill>
                            <a:srgbClr val="C00000"/>
                          </a:solidFill>
                          <a:latin typeface="B Homa"/>
                          <a:ea typeface="+mn-ea"/>
                          <a:cs typeface="B Compset" pitchFamily="2" charset="-78"/>
                        </a:rPr>
                        <a:t>ایجاد مرکز تجمع فعالیت های جمعی و مراسم مذهبی در حد فاصل مسجد مقیمیه ، مسجد طاهری ، منصوریه و ارتباط قوی این میدان مرکزی با مسجد عتیق و پیوند فضایی کالبدی مسجد عتیق و مجموعی از این طریق</a:t>
                      </a:r>
                      <a:br>
                        <a:rPr lang="fa-IR" sz="1000" b="1" i="0" u="none" strike="noStrike" kern="1200" dirty="0">
                          <a:solidFill>
                            <a:srgbClr val="C00000"/>
                          </a:solidFill>
                          <a:latin typeface="B Homa"/>
                          <a:ea typeface="+mn-ea"/>
                          <a:cs typeface="B Compset" pitchFamily="2" charset="-78"/>
                        </a:rPr>
                      </a:br>
                      <a:r>
                        <a:rPr lang="fa-IR" sz="1000" b="1" i="0" u="none" strike="noStrike" kern="1200" dirty="0">
                          <a:solidFill>
                            <a:srgbClr val="C00000"/>
                          </a:solidFill>
                          <a:latin typeface="B Homa"/>
                          <a:ea typeface="+mn-ea"/>
                          <a:cs typeface="B Compset" pitchFamily="2" charset="-78"/>
                        </a:rPr>
                        <a:t>ایجاد گشایش فضایی در حد فاصل مجموعه طرح با میدان آستانه و اتصالاین دو فضای عملکردی با یکدیگر</a:t>
                      </a:r>
                      <a:br>
                        <a:rPr lang="fa-IR" sz="1000" b="1" i="0" u="none" strike="noStrike" kern="1200" dirty="0">
                          <a:solidFill>
                            <a:srgbClr val="C00000"/>
                          </a:solidFill>
                          <a:latin typeface="B Homa"/>
                          <a:ea typeface="+mn-ea"/>
                          <a:cs typeface="B Compset" pitchFamily="2" charset="-78"/>
                        </a:rPr>
                      </a:br>
                      <a:r>
                        <a:rPr lang="fa-IR" sz="1000" b="1" i="0" u="none" strike="noStrike" kern="1200" dirty="0">
                          <a:solidFill>
                            <a:srgbClr val="C00000"/>
                          </a:solidFill>
                          <a:latin typeface="B Homa"/>
                          <a:ea typeface="+mn-ea"/>
                          <a:cs typeface="B Compset" pitchFamily="2" charset="-78"/>
                        </a:rPr>
                        <a:t>ایجاد پیوند منطقی بین بافت قدیم و جدید از طریق گشایش فضایی و احداث فضای سبز و ارتباط متقابل فی مابین</a:t>
                      </a:r>
                      <a:br>
                        <a:rPr lang="fa-IR" sz="1000" b="1" i="0" u="none" strike="noStrike" kern="1200" dirty="0">
                          <a:solidFill>
                            <a:srgbClr val="C00000"/>
                          </a:solidFill>
                          <a:latin typeface="B Homa"/>
                          <a:ea typeface="+mn-ea"/>
                          <a:cs typeface="B Compset" pitchFamily="2" charset="-78"/>
                        </a:rPr>
                      </a:br>
                      <a:r>
                        <a:rPr lang="fa-IR" sz="1000" b="1" i="0" u="none" strike="noStrike" kern="1200" dirty="0">
                          <a:solidFill>
                            <a:srgbClr val="C00000"/>
                          </a:solidFill>
                          <a:latin typeface="B Homa"/>
                          <a:ea typeface="+mn-ea"/>
                          <a:cs typeface="B Compset" pitchFamily="2" charset="-78"/>
                        </a:rPr>
                        <a:t>ایجاد گشایش فضایی در اتصال مجموعه طرح با خیابان احمدی </a:t>
                      </a:r>
                    </a:p>
                  </a:txBody>
                  <a:tcPr marL="2453" marR="2453" marT="245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lumMod val="60000"/>
                        <a:lumOff val="40000"/>
                      </a:schemeClr>
                    </a:solidFill>
                  </a:tcPr>
                </a:tc>
                <a:extLst>
                  <a:ext uri="{0D108BD9-81ED-4DB2-BD59-A6C34878D82A}">
                    <a16:rowId xmlns="" xmlns:a16="http://schemas.microsoft.com/office/drawing/2014/main" val="10009"/>
                  </a:ext>
                </a:extLst>
              </a:tr>
              <a:tr h="344820">
                <a:tc vMerge="1">
                  <a:txBody>
                    <a:bodyPr/>
                    <a:lstStyle/>
                    <a:p>
                      <a:endParaRPr lang="en-US"/>
                    </a:p>
                  </a:txBody>
                  <a:tcPr/>
                </a:tc>
                <a:tc>
                  <a:txBody>
                    <a:bodyPr/>
                    <a:lstStyle/>
                    <a:p>
                      <a:pPr algn="ctr" rtl="1" fontAlgn="b"/>
                      <a:r>
                        <a:rPr lang="fa-IR" sz="1000" b="0" i="0" u="none" strike="noStrike" dirty="0">
                          <a:solidFill>
                            <a:srgbClr val="000000"/>
                          </a:solidFill>
                          <a:latin typeface="B Homa"/>
                          <a:cs typeface="B Compset" pitchFamily="2" charset="-78"/>
                        </a:rPr>
                        <a:t/>
                      </a:r>
                      <a:br>
                        <a:rPr lang="fa-IR" sz="1000" b="0" i="0" u="none" strike="noStrike" dirty="0">
                          <a:solidFill>
                            <a:srgbClr val="000000"/>
                          </a:solidFill>
                          <a:latin typeface="B Homa"/>
                          <a:cs typeface="B Compset" pitchFamily="2" charset="-78"/>
                        </a:rPr>
                      </a:br>
                      <a:r>
                        <a:rPr lang="fa-IR" sz="1000" b="0" i="0" u="none" strike="noStrike" dirty="0">
                          <a:solidFill>
                            <a:srgbClr val="000000"/>
                          </a:solidFill>
                          <a:latin typeface="B Homa"/>
                          <a:cs typeface="B Compset" pitchFamily="2" charset="-78"/>
                        </a:rPr>
                        <a:t>ایجاد فضاهای شهری غنی و جذاب در سطوح فراشهری، ملی و فرا ملی</a:t>
                      </a:r>
                    </a:p>
                  </a:txBody>
                  <a:tcPr marL="2453" marR="2453" marT="245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lumMod val="40000"/>
                        <a:lumOff val="60000"/>
                      </a:schemeClr>
                    </a:solidFill>
                  </a:tcPr>
                </a:tc>
                <a:tc>
                  <a:txBody>
                    <a:bodyPr/>
                    <a:lstStyle/>
                    <a:p>
                      <a:pPr algn="r" rtl="1" fontAlgn="b"/>
                      <a:r>
                        <a:rPr lang="fa-IR" sz="1000" b="0" i="0" u="none" strike="noStrike" dirty="0">
                          <a:solidFill>
                            <a:srgbClr val="000000"/>
                          </a:solidFill>
                          <a:latin typeface="B Homa"/>
                          <a:cs typeface="B Compset" pitchFamily="2" charset="-78"/>
                        </a:rPr>
                        <a:t>بهره گیری از عنصر آب در طراحی مجموعه</a:t>
                      </a:r>
                      <a:br>
                        <a:rPr lang="fa-IR" sz="1000" b="0" i="0" u="none" strike="noStrike" dirty="0">
                          <a:solidFill>
                            <a:srgbClr val="000000"/>
                          </a:solidFill>
                          <a:latin typeface="B Homa"/>
                          <a:cs typeface="B Compset" pitchFamily="2" charset="-78"/>
                        </a:rPr>
                      </a:br>
                      <a:r>
                        <a:rPr lang="fa-IR" sz="1000" b="0" i="0" u="none" strike="noStrike" dirty="0">
                          <a:solidFill>
                            <a:srgbClr val="000000"/>
                          </a:solidFill>
                          <a:latin typeface="B Homa"/>
                          <a:cs typeface="B Compset" pitchFamily="2" charset="-78"/>
                        </a:rPr>
                        <a:t>بهره گیری از عناصر و فضاهای سبز در طراحی مجموعه</a:t>
                      </a:r>
                    </a:p>
                  </a:txBody>
                  <a:tcPr marL="2453" marR="2453" marT="245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lumMod val="60000"/>
                        <a:lumOff val="40000"/>
                      </a:schemeClr>
                    </a:solidFill>
                  </a:tcPr>
                </a:tc>
                <a:extLst>
                  <a:ext uri="{0D108BD9-81ED-4DB2-BD59-A6C34878D82A}">
                    <a16:rowId xmlns="" xmlns:a16="http://schemas.microsoft.com/office/drawing/2014/main" val="10010"/>
                  </a:ext>
                </a:extLst>
              </a:tr>
            </a:tbl>
          </a:graphicData>
        </a:graphic>
      </p:graphicFrame>
    </p:spTree>
    <p:extLst>
      <p:ext uri="{BB962C8B-B14F-4D97-AF65-F5344CB8AC3E}">
        <p14:creationId xmlns:p14="http://schemas.microsoft.com/office/powerpoint/2010/main" val="196790714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66"/>
          <p:cNvGrpSpPr/>
          <p:nvPr/>
        </p:nvGrpSpPr>
        <p:grpSpPr>
          <a:xfrm>
            <a:off x="0" y="263769"/>
            <a:ext cx="9144000" cy="6327790"/>
            <a:chOff x="0" y="0"/>
            <a:chExt cx="9144000" cy="6855106"/>
          </a:xfrm>
        </p:grpSpPr>
        <p:pic>
          <p:nvPicPr>
            <p:cNvPr id="3" name="Picture 2" descr="E:\baft farsoode\ax\pic\bird%20view.jpg"/>
            <p:cNvPicPr>
              <a:picLocks noChangeAspect="1" noChangeArrowheads="1"/>
            </p:cNvPicPr>
            <p:nvPr/>
          </p:nvPicPr>
          <p:blipFill>
            <a:blip r:embed="rId2">
              <a:clrChange>
                <a:clrFrom>
                  <a:srgbClr val="000000"/>
                </a:clrFrom>
                <a:clrTo>
                  <a:srgbClr val="000000">
                    <a:alpha val="0"/>
                  </a:srgbClr>
                </a:clrTo>
              </a:clrChange>
              <a:duotone>
                <a:schemeClr val="accent6">
                  <a:shade val="45000"/>
                  <a:satMod val="135000"/>
                </a:schemeClr>
                <a:prstClr val="white"/>
              </a:duotone>
              <a:lum bright="20000" contrast="-75000"/>
            </a:blip>
            <a:srcRect/>
            <a:stretch>
              <a:fillRect/>
            </a:stretch>
          </p:blipFill>
          <p:spPr bwMode="auto">
            <a:xfrm>
              <a:off x="0" y="2694698"/>
              <a:ext cx="9144000" cy="4160408"/>
            </a:xfrm>
            <a:prstGeom prst="rect">
              <a:avLst/>
            </a:prstGeom>
            <a:ln>
              <a:noFill/>
            </a:ln>
            <a:effectLst>
              <a:outerShdw blurRad="50800" dist="50800" dir="2700000" algn="tl" rotWithShape="0">
                <a:schemeClr val="tx1">
                  <a:alpha val="40000"/>
                </a:schemeClr>
              </a:outerShdw>
            </a:effectLst>
          </p:spPr>
        </p:pic>
        <p:grpSp>
          <p:nvGrpSpPr>
            <p:cNvPr id="4" name="Group 259"/>
            <p:cNvGrpSpPr/>
            <p:nvPr/>
          </p:nvGrpSpPr>
          <p:grpSpPr>
            <a:xfrm flipV="1">
              <a:off x="271048" y="857232"/>
              <a:ext cx="5944026" cy="4143404"/>
              <a:chOff x="-236" y="1676402"/>
              <a:chExt cx="5944026" cy="5181601"/>
            </a:xfrm>
          </p:grpSpPr>
          <p:sp>
            <p:nvSpPr>
              <p:cNvPr id="250" name="Rectangle 25"/>
              <p:cNvSpPr>
                <a:spLocks noChangeArrowheads="1"/>
              </p:cNvSpPr>
              <p:nvPr/>
            </p:nvSpPr>
            <p:spPr bwMode="auto">
              <a:xfrm>
                <a:off x="329988" y="4038602"/>
                <a:ext cx="165112" cy="2667001"/>
              </a:xfrm>
              <a:prstGeom prst="rect">
                <a:avLst/>
              </a:prstGeom>
              <a:gradFill rotWithShape="1">
                <a:gsLst>
                  <a:gs pos="0">
                    <a:schemeClr val="bg1">
                      <a:lumMod val="65000"/>
                    </a:schemeClr>
                  </a:gs>
                  <a:gs pos="100000">
                    <a:srgbClr val="FFFFCC"/>
                  </a:gs>
                </a:gsLst>
                <a:lin ang="5400000" scaled="1"/>
              </a:gradFill>
              <a:ln w="9525">
                <a:noFill/>
                <a:miter lim="800000"/>
                <a:headEnd/>
                <a:tailEnd/>
              </a:ln>
              <a:effectLst/>
            </p:spPr>
            <p:txBody>
              <a:bodyPr wrap="none" anchor="ctr"/>
              <a:lstStyle/>
              <a:p>
                <a:pPr>
                  <a:defRPr/>
                </a:pPr>
                <a:endParaRPr lang="fa-IR" sz="1662" kern="0">
                  <a:solidFill>
                    <a:sysClr val="windowText" lastClr="000000"/>
                  </a:solidFill>
                </a:endParaRPr>
              </a:p>
            </p:txBody>
          </p:sp>
          <p:sp>
            <p:nvSpPr>
              <p:cNvPr id="251" name="Rectangle 26"/>
              <p:cNvSpPr>
                <a:spLocks noChangeArrowheads="1"/>
              </p:cNvSpPr>
              <p:nvPr/>
            </p:nvSpPr>
            <p:spPr bwMode="auto">
              <a:xfrm>
                <a:off x="164876" y="6400803"/>
                <a:ext cx="3219681" cy="152400"/>
              </a:xfrm>
              <a:prstGeom prst="rect">
                <a:avLst/>
              </a:prstGeom>
              <a:gradFill rotWithShape="1">
                <a:gsLst>
                  <a:gs pos="0">
                    <a:srgbClr val="FFFFCC"/>
                  </a:gs>
                  <a:gs pos="100000">
                    <a:srgbClr val="FFFFCC">
                      <a:gamma/>
                      <a:shade val="46275"/>
                      <a:invGamma/>
                    </a:srgbClr>
                  </a:gs>
                </a:gsLst>
                <a:lin ang="0" scaled="1"/>
              </a:gradFill>
              <a:ln w="9525">
                <a:noFill/>
                <a:miter lim="800000"/>
                <a:headEnd/>
                <a:tailEnd/>
              </a:ln>
              <a:effectLst/>
            </p:spPr>
            <p:txBody>
              <a:bodyPr wrap="none" anchor="ctr"/>
              <a:lstStyle/>
              <a:p>
                <a:pPr>
                  <a:defRPr/>
                </a:pPr>
                <a:endParaRPr lang="fa-IR" sz="1662" kern="0">
                  <a:solidFill>
                    <a:sysClr val="windowText" lastClr="000000"/>
                  </a:solidFill>
                </a:endParaRPr>
              </a:p>
            </p:txBody>
          </p:sp>
          <p:sp>
            <p:nvSpPr>
              <p:cNvPr id="252" name="Rectangle 27"/>
              <p:cNvSpPr>
                <a:spLocks noChangeArrowheads="1"/>
              </p:cNvSpPr>
              <p:nvPr/>
            </p:nvSpPr>
            <p:spPr bwMode="auto">
              <a:xfrm>
                <a:off x="495100" y="5791203"/>
                <a:ext cx="82556" cy="609600"/>
              </a:xfrm>
              <a:prstGeom prst="rect">
                <a:avLst/>
              </a:prstGeom>
              <a:solidFill>
                <a:srgbClr val="CC9900"/>
              </a:solidFill>
              <a:ln w="9525">
                <a:noFill/>
                <a:miter lim="800000"/>
                <a:headEnd/>
                <a:tailEnd/>
              </a:ln>
              <a:effectLst/>
            </p:spPr>
            <p:txBody>
              <a:bodyPr wrap="none" anchor="ctr"/>
              <a:lstStyle/>
              <a:p>
                <a:pPr>
                  <a:defRPr/>
                </a:pPr>
                <a:endParaRPr lang="fa-IR" sz="1662" kern="0">
                  <a:solidFill>
                    <a:sysClr val="windowText" lastClr="000000"/>
                  </a:solidFill>
                </a:endParaRPr>
              </a:p>
            </p:txBody>
          </p:sp>
          <p:sp>
            <p:nvSpPr>
              <p:cNvPr id="253" name="Rectangle 28"/>
              <p:cNvSpPr>
                <a:spLocks noChangeArrowheads="1"/>
              </p:cNvSpPr>
              <p:nvPr/>
            </p:nvSpPr>
            <p:spPr bwMode="auto">
              <a:xfrm rot="5400000">
                <a:off x="828501" y="6073757"/>
                <a:ext cx="76200" cy="577891"/>
              </a:xfrm>
              <a:prstGeom prst="rect">
                <a:avLst/>
              </a:prstGeom>
              <a:solidFill>
                <a:srgbClr val="CC9900"/>
              </a:solidFill>
              <a:ln w="9525">
                <a:noFill/>
                <a:miter lim="800000"/>
                <a:headEnd/>
                <a:tailEnd/>
              </a:ln>
              <a:effectLst/>
            </p:spPr>
            <p:txBody>
              <a:bodyPr wrap="none" anchor="ctr"/>
              <a:lstStyle/>
              <a:p>
                <a:pPr>
                  <a:defRPr/>
                </a:pPr>
                <a:endParaRPr lang="fa-IR" sz="1662" kern="0">
                  <a:solidFill>
                    <a:sysClr val="windowText" lastClr="000000"/>
                  </a:solidFill>
                </a:endParaRPr>
              </a:p>
            </p:txBody>
          </p:sp>
          <p:sp>
            <p:nvSpPr>
              <p:cNvPr id="254" name="Line 29"/>
              <p:cNvSpPr>
                <a:spLocks noChangeShapeType="1"/>
              </p:cNvSpPr>
              <p:nvPr/>
            </p:nvSpPr>
            <p:spPr bwMode="auto">
              <a:xfrm>
                <a:off x="3384557" y="6477003"/>
                <a:ext cx="1568562" cy="0"/>
              </a:xfrm>
              <a:prstGeom prst="line">
                <a:avLst/>
              </a:prstGeom>
              <a:ln w="12700">
                <a:prstDash val="sysDot"/>
                <a:headEnd/>
                <a:tailEnd/>
              </a:ln>
            </p:spPr>
            <p:style>
              <a:lnRef idx="1">
                <a:schemeClr val="dk1"/>
              </a:lnRef>
              <a:fillRef idx="0">
                <a:schemeClr val="dk1"/>
              </a:fillRef>
              <a:effectRef idx="0">
                <a:schemeClr val="dk1"/>
              </a:effectRef>
              <a:fontRef idx="minor">
                <a:schemeClr val="tx1"/>
              </a:fontRef>
            </p:style>
            <p:txBody>
              <a:bodyPr/>
              <a:lstStyle/>
              <a:p>
                <a:pPr>
                  <a:defRPr/>
                </a:pPr>
                <a:endParaRPr lang="fa-IR" sz="1662" kern="0">
                  <a:solidFill>
                    <a:sysClr val="windowText" lastClr="000000"/>
                  </a:solidFill>
                </a:endParaRPr>
              </a:p>
            </p:txBody>
          </p:sp>
          <p:sp>
            <p:nvSpPr>
              <p:cNvPr id="255" name="Line 30"/>
              <p:cNvSpPr>
                <a:spLocks noChangeShapeType="1"/>
              </p:cNvSpPr>
              <p:nvPr/>
            </p:nvSpPr>
            <p:spPr bwMode="auto">
              <a:xfrm>
                <a:off x="3384557" y="6553203"/>
                <a:ext cx="2559233" cy="0"/>
              </a:xfrm>
              <a:prstGeom prst="line">
                <a:avLst/>
              </a:prstGeom>
              <a:ln w="19050">
                <a:prstDash val="sysDot"/>
                <a:headEnd/>
                <a:tailEnd/>
              </a:ln>
            </p:spPr>
            <p:style>
              <a:lnRef idx="1">
                <a:schemeClr val="accent1"/>
              </a:lnRef>
              <a:fillRef idx="0">
                <a:schemeClr val="accent1"/>
              </a:fillRef>
              <a:effectRef idx="0">
                <a:schemeClr val="accent1"/>
              </a:effectRef>
              <a:fontRef idx="minor">
                <a:schemeClr val="tx1"/>
              </a:fontRef>
            </p:style>
            <p:txBody>
              <a:bodyPr/>
              <a:lstStyle/>
              <a:p>
                <a:pPr>
                  <a:defRPr/>
                </a:pPr>
                <a:endParaRPr lang="fa-IR" sz="1662" kern="0">
                  <a:solidFill>
                    <a:sysClr val="windowText" lastClr="000000"/>
                  </a:solidFill>
                </a:endParaRPr>
              </a:p>
            </p:txBody>
          </p:sp>
          <p:sp>
            <p:nvSpPr>
              <p:cNvPr id="256" name="Line 32"/>
              <p:cNvSpPr>
                <a:spLocks noChangeShapeType="1"/>
              </p:cNvSpPr>
              <p:nvPr/>
            </p:nvSpPr>
            <p:spPr bwMode="auto">
              <a:xfrm flipH="1">
                <a:off x="-236" y="6477003"/>
                <a:ext cx="3384793" cy="0"/>
              </a:xfrm>
              <a:prstGeom prst="line">
                <a:avLst/>
              </a:prstGeom>
              <a:noFill/>
              <a:ln w="22225">
                <a:solidFill>
                  <a:srgbClr val="9383B3"/>
                </a:solidFill>
                <a:prstDash val="sysDot"/>
                <a:round/>
                <a:headEnd/>
                <a:tailEnd/>
              </a:ln>
              <a:effectLst/>
            </p:spPr>
            <p:txBody>
              <a:bodyPr/>
              <a:lstStyle/>
              <a:p>
                <a:pPr>
                  <a:defRPr/>
                </a:pPr>
                <a:endParaRPr lang="fa-IR" sz="1662" kern="0">
                  <a:solidFill>
                    <a:sysClr val="windowText" lastClr="000000"/>
                  </a:solidFill>
                </a:endParaRPr>
              </a:p>
            </p:txBody>
          </p:sp>
          <p:sp>
            <p:nvSpPr>
              <p:cNvPr id="257" name="Line 33"/>
              <p:cNvSpPr>
                <a:spLocks noChangeShapeType="1"/>
              </p:cNvSpPr>
              <p:nvPr/>
            </p:nvSpPr>
            <p:spPr bwMode="auto">
              <a:xfrm flipV="1">
                <a:off x="412544" y="4038602"/>
                <a:ext cx="0" cy="2819401"/>
              </a:xfrm>
              <a:prstGeom prst="line">
                <a:avLst/>
              </a:prstGeom>
              <a:noFill/>
              <a:ln w="22225">
                <a:solidFill>
                  <a:srgbClr val="9383B3"/>
                </a:solidFill>
                <a:prstDash val="sysDot"/>
                <a:round/>
                <a:headEnd/>
                <a:tailEnd/>
              </a:ln>
              <a:effectLst/>
            </p:spPr>
            <p:txBody>
              <a:bodyPr/>
              <a:lstStyle/>
              <a:p>
                <a:pPr>
                  <a:defRPr/>
                </a:pPr>
                <a:endParaRPr lang="fa-IR" sz="1662" kern="0">
                  <a:solidFill>
                    <a:sysClr val="windowText" lastClr="000000"/>
                  </a:solidFill>
                </a:endParaRPr>
              </a:p>
            </p:txBody>
          </p:sp>
          <p:sp>
            <p:nvSpPr>
              <p:cNvPr id="258" name="Line 34"/>
              <p:cNvSpPr>
                <a:spLocks noChangeShapeType="1"/>
              </p:cNvSpPr>
              <p:nvPr/>
            </p:nvSpPr>
            <p:spPr bwMode="auto">
              <a:xfrm flipV="1">
                <a:off x="412544" y="2362202"/>
                <a:ext cx="0" cy="1676400"/>
              </a:xfrm>
              <a:prstGeom prst="line">
                <a:avLst/>
              </a:prstGeom>
              <a:ln w="12700">
                <a:prstDash val="sysDot"/>
                <a:headEnd/>
                <a:tailEnd/>
              </a:ln>
            </p:spPr>
            <p:style>
              <a:lnRef idx="1">
                <a:schemeClr val="dk1"/>
              </a:lnRef>
              <a:fillRef idx="0">
                <a:schemeClr val="dk1"/>
              </a:fillRef>
              <a:effectRef idx="0">
                <a:schemeClr val="dk1"/>
              </a:effectRef>
              <a:fontRef idx="minor">
                <a:schemeClr val="tx1"/>
              </a:fontRef>
            </p:style>
            <p:txBody>
              <a:bodyPr/>
              <a:lstStyle/>
              <a:p>
                <a:pPr>
                  <a:defRPr/>
                </a:pPr>
                <a:endParaRPr lang="fa-IR" sz="1662" kern="0">
                  <a:solidFill>
                    <a:sysClr val="windowText" lastClr="000000"/>
                  </a:solidFill>
                </a:endParaRPr>
              </a:p>
            </p:txBody>
          </p:sp>
          <p:sp>
            <p:nvSpPr>
              <p:cNvPr id="259" name="Line 35"/>
              <p:cNvSpPr>
                <a:spLocks noChangeShapeType="1"/>
              </p:cNvSpPr>
              <p:nvPr/>
            </p:nvSpPr>
            <p:spPr bwMode="auto">
              <a:xfrm flipV="1">
                <a:off x="329988" y="1676402"/>
                <a:ext cx="0" cy="2362200"/>
              </a:xfrm>
              <a:prstGeom prst="line">
                <a:avLst/>
              </a:prstGeom>
              <a:ln w="19050">
                <a:prstDash val="sysDot"/>
                <a:headEnd/>
                <a:tailEnd/>
              </a:ln>
            </p:spPr>
            <p:style>
              <a:lnRef idx="1">
                <a:schemeClr val="accent1"/>
              </a:lnRef>
              <a:fillRef idx="0">
                <a:schemeClr val="accent1"/>
              </a:fillRef>
              <a:effectRef idx="0">
                <a:schemeClr val="accent1"/>
              </a:effectRef>
              <a:fontRef idx="minor">
                <a:schemeClr val="tx1"/>
              </a:fontRef>
            </p:style>
            <p:txBody>
              <a:bodyPr/>
              <a:lstStyle/>
              <a:p>
                <a:pPr>
                  <a:defRPr/>
                </a:pPr>
                <a:endParaRPr lang="fa-IR" sz="1662" kern="0">
                  <a:solidFill>
                    <a:sysClr val="windowText" lastClr="000000"/>
                  </a:solidFill>
                </a:endParaRPr>
              </a:p>
            </p:txBody>
          </p:sp>
        </p:grpSp>
        <p:grpSp>
          <p:nvGrpSpPr>
            <p:cNvPr id="5" name="Group 15"/>
            <p:cNvGrpSpPr/>
            <p:nvPr/>
          </p:nvGrpSpPr>
          <p:grpSpPr>
            <a:xfrm>
              <a:off x="67432" y="538679"/>
              <a:ext cx="5218950" cy="3318948"/>
              <a:chOff x="73051" y="538679"/>
              <a:chExt cx="5653862" cy="3318948"/>
            </a:xfrm>
          </p:grpSpPr>
          <p:sp>
            <p:nvSpPr>
              <p:cNvPr id="7" name="Rectangle 6"/>
              <p:cNvSpPr/>
              <p:nvPr/>
            </p:nvSpPr>
            <p:spPr>
              <a:xfrm>
                <a:off x="1824455" y="538679"/>
                <a:ext cx="3902458" cy="407750"/>
              </a:xfrm>
              <a:prstGeom prst="rect">
                <a:avLst/>
              </a:prstGeom>
            </p:spPr>
            <p:txBody>
              <a:bodyPr wrap="none">
                <a:spAutoFit/>
              </a:bodyPr>
              <a:lstStyle/>
              <a:p>
                <a:pPr>
                  <a:defRPr/>
                </a:pPr>
                <a:r>
                  <a:rPr lang="en-US" sz="1846" b="1" kern="0" dirty="0">
                    <a:ln w="10541" cmpd="sng">
                      <a:solidFill>
                        <a:srgbClr val="EAEAEA">
                          <a:shade val="88000"/>
                          <a:satMod val="110000"/>
                        </a:srgbClr>
                      </a:solidFill>
                      <a:prstDash val="solid"/>
                    </a:ln>
                    <a:gradFill>
                      <a:gsLst>
                        <a:gs pos="0">
                          <a:srgbClr val="EAEAEA">
                            <a:tint val="40000"/>
                            <a:satMod val="250000"/>
                          </a:srgbClr>
                        </a:gs>
                        <a:gs pos="9000">
                          <a:srgbClr val="EAEAEA">
                            <a:tint val="52000"/>
                            <a:satMod val="300000"/>
                          </a:srgbClr>
                        </a:gs>
                        <a:gs pos="50000">
                          <a:srgbClr val="EAEAEA">
                            <a:shade val="20000"/>
                            <a:satMod val="300000"/>
                          </a:srgbClr>
                        </a:gs>
                        <a:gs pos="79000">
                          <a:srgbClr val="EAEAEA">
                            <a:tint val="52000"/>
                            <a:satMod val="300000"/>
                          </a:srgbClr>
                        </a:gs>
                        <a:gs pos="100000">
                          <a:srgbClr val="EAEAEA">
                            <a:tint val="40000"/>
                            <a:satMod val="250000"/>
                          </a:srgbClr>
                        </a:gs>
                      </a:gsLst>
                      <a:lin ang="5400000"/>
                    </a:gradFill>
                    <a:latin typeface="BankGothic Lt BT" pitchFamily="34" charset="0"/>
                  </a:rPr>
                  <a:t>(</a:t>
                </a:r>
                <a:r>
                  <a:rPr lang="en-US" sz="1846" b="1" kern="0" dirty="0" err="1">
                    <a:ln w="10541" cmpd="sng">
                      <a:solidFill>
                        <a:srgbClr val="EAEAEA">
                          <a:shade val="88000"/>
                          <a:satMod val="110000"/>
                        </a:srgbClr>
                      </a:solidFill>
                      <a:prstDash val="solid"/>
                    </a:ln>
                    <a:gradFill>
                      <a:gsLst>
                        <a:gs pos="0">
                          <a:srgbClr val="EAEAEA">
                            <a:tint val="40000"/>
                            <a:satMod val="250000"/>
                          </a:srgbClr>
                        </a:gs>
                        <a:gs pos="9000">
                          <a:srgbClr val="EAEAEA">
                            <a:tint val="52000"/>
                            <a:satMod val="300000"/>
                          </a:srgbClr>
                        </a:gs>
                        <a:gs pos="50000">
                          <a:srgbClr val="EAEAEA">
                            <a:shade val="20000"/>
                            <a:satMod val="300000"/>
                          </a:srgbClr>
                        </a:gs>
                        <a:gs pos="79000">
                          <a:srgbClr val="EAEAEA">
                            <a:tint val="52000"/>
                            <a:satMod val="300000"/>
                          </a:srgbClr>
                        </a:gs>
                        <a:gs pos="100000">
                          <a:srgbClr val="EAEAEA">
                            <a:tint val="40000"/>
                            <a:satMod val="250000"/>
                          </a:srgbClr>
                        </a:gs>
                      </a:gsLst>
                      <a:lin ang="5400000"/>
                    </a:gradFill>
                    <a:latin typeface="BankGothic Lt BT" pitchFamily="34" charset="0"/>
                  </a:rPr>
                  <a:t>beinolharamein</a:t>
                </a:r>
                <a:r>
                  <a:rPr lang="en-US" sz="1846" b="1" kern="0" dirty="0">
                    <a:ln w="10541" cmpd="sng">
                      <a:solidFill>
                        <a:srgbClr val="EAEAEA">
                          <a:shade val="88000"/>
                          <a:satMod val="110000"/>
                        </a:srgbClr>
                      </a:solidFill>
                      <a:prstDash val="solid"/>
                    </a:ln>
                    <a:gradFill>
                      <a:gsLst>
                        <a:gs pos="0">
                          <a:srgbClr val="EAEAEA">
                            <a:tint val="40000"/>
                            <a:satMod val="250000"/>
                          </a:srgbClr>
                        </a:gs>
                        <a:gs pos="9000">
                          <a:srgbClr val="EAEAEA">
                            <a:tint val="52000"/>
                            <a:satMod val="300000"/>
                          </a:srgbClr>
                        </a:gs>
                        <a:gs pos="50000">
                          <a:srgbClr val="EAEAEA">
                            <a:shade val="20000"/>
                            <a:satMod val="300000"/>
                          </a:srgbClr>
                        </a:gs>
                        <a:gs pos="79000">
                          <a:srgbClr val="EAEAEA">
                            <a:tint val="52000"/>
                            <a:satMod val="300000"/>
                          </a:srgbClr>
                        </a:gs>
                        <a:gs pos="100000">
                          <a:srgbClr val="EAEAEA">
                            <a:tint val="40000"/>
                            <a:satMod val="250000"/>
                          </a:srgbClr>
                        </a:gs>
                      </a:gsLst>
                      <a:lin ang="5400000"/>
                    </a:gradFill>
                    <a:latin typeface="BankGothic Lt BT" pitchFamily="34" charset="0"/>
                  </a:rPr>
                  <a:t> of shiraz)</a:t>
                </a:r>
                <a:endParaRPr lang="fa-IR" sz="1846" b="1" kern="0" dirty="0">
                  <a:ln w="10541" cmpd="sng">
                    <a:solidFill>
                      <a:srgbClr val="EAEAEA">
                        <a:shade val="88000"/>
                        <a:satMod val="110000"/>
                      </a:srgbClr>
                    </a:solidFill>
                    <a:prstDash val="solid"/>
                  </a:ln>
                  <a:gradFill>
                    <a:gsLst>
                      <a:gs pos="0">
                        <a:srgbClr val="EAEAEA">
                          <a:tint val="40000"/>
                          <a:satMod val="250000"/>
                        </a:srgbClr>
                      </a:gs>
                      <a:gs pos="9000">
                        <a:srgbClr val="EAEAEA">
                          <a:tint val="52000"/>
                          <a:satMod val="300000"/>
                        </a:srgbClr>
                      </a:gs>
                      <a:gs pos="50000">
                        <a:srgbClr val="EAEAEA">
                          <a:shade val="20000"/>
                          <a:satMod val="300000"/>
                        </a:srgbClr>
                      </a:gs>
                      <a:gs pos="79000">
                        <a:srgbClr val="EAEAEA">
                          <a:tint val="52000"/>
                          <a:satMod val="300000"/>
                        </a:srgbClr>
                      </a:gs>
                      <a:gs pos="100000">
                        <a:srgbClr val="EAEAEA">
                          <a:tint val="40000"/>
                          <a:satMod val="250000"/>
                        </a:srgbClr>
                      </a:gs>
                    </a:gsLst>
                    <a:lin ang="5400000"/>
                  </a:gradFill>
                  <a:latin typeface="BankGothic Lt BT" pitchFamily="34" charset="0"/>
                </a:endParaRPr>
              </a:p>
            </p:txBody>
          </p:sp>
          <p:sp>
            <p:nvSpPr>
              <p:cNvPr id="8" name="Rectangle 7"/>
              <p:cNvSpPr/>
              <p:nvPr/>
            </p:nvSpPr>
            <p:spPr>
              <a:xfrm rot="16200000">
                <a:off x="-1131431" y="2276027"/>
                <a:ext cx="2786082" cy="377118"/>
              </a:xfrm>
              <a:prstGeom prst="rect">
                <a:avLst/>
              </a:prstGeom>
            </p:spPr>
            <p:txBody>
              <a:bodyPr wrap="square">
                <a:spAutoFit/>
                <a:scene3d>
                  <a:camera prst="orthographicFront"/>
                  <a:lightRig rig="glow" dir="tl">
                    <a:rot lat="0" lon="0" rev="5400000"/>
                  </a:lightRig>
                </a:scene3d>
                <a:sp3d contourW="12700">
                  <a:bevelT w="25400" h="25400"/>
                  <a:contourClr>
                    <a:schemeClr val="accent6">
                      <a:shade val="73000"/>
                    </a:schemeClr>
                  </a:contourClr>
                </a:sp3d>
              </a:bodyPr>
              <a:lstStyle/>
              <a:p>
                <a:pPr algn="ctr"/>
                <a:r>
                  <a:rPr lang="fa-IR" sz="1662" b="1" dirty="0">
                    <a:ln w="11430"/>
                    <a:gradFill>
                      <a:gsLst>
                        <a:gs pos="0">
                          <a:srgbClr val="555555">
                            <a:tint val="90000"/>
                            <a:satMod val="120000"/>
                          </a:srgbClr>
                        </a:gs>
                        <a:gs pos="25000">
                          <a:srgbClr val="555555">
                            <a:tint val="93000"/>
                            <a:satMod val="120000"/>
                          </a:srgbClr>
                        </a:gs>
                        <a:gs pos="50000">
                          <a:srgbClr val="555555">
                            <a:shade val="89000"/>
                            <a:satMod val="110000"/>
                          </a:srgbClr>
                        </a:gs>
                        <a:gs pos="75000">
                          <a:srgbClr val="555555">
                            <a:tint val="93000"/>
                            <a:satMod val="120000"/>
                          </a:srgbClr>
                        </a:gs>
                        <a:gs pos="100000">
                          <a:srgbClr val="555555">
                            <a:tint val="90000"/>
                            <a:satMod val="120000"/>
                          </a:srgbClr>
                        </a:gs>
                      </a:gsLst>
                      <a:lin ang="5400000"/>
                    </a:gradFill>
                    <a:effectLst>
                      <a:outerShdw blurRad="80000" dist="40000" dir="5040000" algn="tl">
                        <a:srgbClr val="000000">
                          <a:alpha val="30000"/>
                        </a:srgbClr>
                      </a:outerShdw>
                    </a:effectLst>
                    <a:cs typeface="B Kamran" pitchFamily="2" charset="-78"/>
                  </a:rPr>
                  <a:t>بین الحرمین شیراز</a:t>
                </a:r>
              </a:p>
            </p:txBody>
          </p:sp>
        </p:grpSp>
        <p:pic>
          <p:nvPicPr>
            <p:cNvPr id="235" name="Picture 6" descr="شاهچراغ؛ شیراز؛ عکس از آنوبانینی">
              <a:hlinkClick r:id="rId3"/>
            </p:cNvPr>
            <p:cNvPicPr>
              <a:picLocks noChangeAspect="1" noChangeArrowheads="1"/>
            </p:cNvPicPr>
            <p:nvPr/>
          </p:nvPicPr>
          <p:blipFill>
            <a:blip r:embed="rId4">
              <a:clrChange>
                <a:clrFrom>
                  <a:srgbClr val="03030F"/>
                </a:clrFrom>
                <a:clrTo>
                  <a:srgbClr val="03030F">
                    <a:alpha val="0"/>
                  </a:srgbClr>
                </a:clrTo>
              </a:clrChange>
            </a:blip>
            <a:srcRect/>
            <a:stretch>
              <a:fillRect/>
            </a:stretch>
          </p:blipFill>
          <p:spPr bwMode="auto">
            <a:xfrm>
              <a:off x="7212343" y="285728"/>
              <a:ext cx="1931657" cy="1191187"/>
            </a:xfrm>
            <a:prstGeom prst="rect">
              <a:avLst/>
            </a:prstGeom>
            <a:ln>
              <a:noFill/>
            </a:ln>
            <a:effectLst>
              <a:outerShdw blurRad="50800" dist="38100" dir="2700000" algn="tl" rotWithShape="0">
                <a:prstClr val="black">
                  <a:alpha val="40000"/>
                </a:prstClr>
              </a:outerShdw>
              <a:softEdge rad="63500"/>
            </a:effectLst>
          </p:spPr>
        </p:pic>
        <p:pic>
          <p:nvPicPr>
            <p:cNvPr id="1028" name="Picture 4" descr="E:\baft farsoode\ax\pic\shahchw.jpg"/>
            <p:cNvPicPr>
              <a:picLocks noChangeAspect="1" noChangeArrowheads="1"/>
            </p:cNvPicPr>
            <p:nvPr/>
          </p:nvPicPr>
          <p:blipFill>
            <a:blip r:embed="rId5" cstate="screen">
              <a:clrChange>
                <a:clrFrom>
                  <a:srgbClr val="BEE2FA"/>
                </a:clrFrom>
                <a:clrTo>
                  <a:srgbClr val="BEE2FA">
                    <a:alpha val="0"/>
                  </a:srgbClr>
                </a:clrTo>
              </a:clrChange>
              <a:extLst>
                <a:ext uri="{28A0092B-C50C-407E-A947-70E740481C1C}">
                  <a14:useLocalDpi xmlns:a14="http://schemas.microsoft.com/office/drawing/2010/main"/>
                </a:ext>
              </a:extLst>
            </a:blip>
            <a:srcRect/>
            <a:stretch>
              <a:fillRect/>
            </a:stretch>
          </p:blipFill>
          <p:spPr bwMode="auto">
            <a:xfrm>
              <a:off x="0" y="0"/>
              <a:ext cx="1813436" cy="1464431"/>
            </a:xfrm>
            <a:prstGeom prst="rect">
              <a:avLst/>
            </a:prstGeom>
            <a:ln>
              <a:noFill/>
            </a:ln>
            <a:effectLst>
              <a:outerShdw blurRad="50800" dist="38100" dir="2700000" algn="tl" rotWithShape="0">
                <a:prstClr val="black">
                  <a:alpha val="40000"/>
                </a:prstClr>
              </a:outerShdw>
              <a:softEdge rad="63500"/>
            </a:effectLst>
          </p:spPr>
        </p:pic>
        <p:cxnSp>
          <p:nvCxnSpPr>
            <p:cNvPr id="263" name="Straight Connector 262"/>
            <p:cNvCxnSpPr/>
            <p:nvPr/>
          </p:nvCxnSpPr>
          <p:spPr bwMode="auto">
            <a:xfrm rot="5400000">
              <a:off x="-1535949" y="4179099"/>
              <a:ext cx="4071966" cy="1588"/>
            </a:xfrm>
            <a:prstGeom prst="line">
              <a:avLst/>
            </a:prstGeom>
            <a:ln cmpd="dbl">
              <a:solidFill>
                <a:srgbClr val="D1D1D1"/>
              </a:solidFill>
              <a:prstDash val="solid"/>
              <a:headEnd type="none" w="sm" len="sm"/>
              <a:tailEnd type="none" w="sm" len="sm"/>
            </a:ln>
          </p:spPr>
          <p:style>
            <a:lnRef idx="3">
              <a:schemeClr val="accent1"/>
            </a:lnRef>
            <a:fillRef idx="0">
              <a:schemeClr val="accent1"/>
            </a:fillRef>
            <a:effectRef idx="2">
              <a:schemeClr val="accent1"/>
            </a:effectRef>
            <a:fontRef idx="minor">
              <a:schemeClr val="tx1"/>
            </a:fontRef>
          </p:style>
        </p:cxnSp>
      </p:grpSp>
      <p:sp>
        <p:nvSpPr>
          <p:cNvPr id="264" name="Rectangle 263"/>
          <p:cNvSpPr/>
          <p:nvPr/>
        </p:nvSpPr>
        <p:spPr>
          <a:xfrm>
            <a:off x="5290144" y="857232"/>
            <a:ext cx="2207656" cy="490134"/>
          </a:xfrm>
          <a:prstGeom prst="rect">
            <a:avLst/>
          </a:prstGeom>
        </p:spPr>
        <p:txBody>
          <a:bodyPr wrap="none">
            <a:spAutoFit/>
          </a:bodyPr>
          <a:lstStyle/>
          <a:p>
            <a:pPr algn="justLow"/>
            <a:r>
              <a:rPr lang="fa-IR" sz="2585" b="1" dirty="0">
                <a:ln w="12700">
                  <a:solidFill>
                    <a:srgbClr val="000000">
                      <a:satMod val="155000"/>
                    </a:srgbClr>
                  </a:solidFill>
                  <a:prstDash val="solid"/>
                </a:ln>
                <a:blipFill>
                  <a:blip r:embed="rId6"/>
                  <a:tile tx="0" ty="0" sx="100000" sy="100000" flip="none" algn="tl"/>
                </a:blipFill>
                <a:effectLst>
                  <a:outerShdw blurRad="41275" dist="20320" dir="1800000" algn="tl" rotWithShape="0">
                    <a:srgbClr val="000000">
                      <a:alpha val="40000"/>
                    </a:srgbClr>
                  </a:outerShdw>
                  <a:reflection blurRad="6350" stA="60000" endA="900" endPos="60000" dist="29997" dir="5400000" sy="-100000" algn="bl" rotWithShape="0"/>
                </a:effectLst>
                <a:cs typeface="B Aria" pitchFamily="2" charset="-78"/>
              </a:rPr>
              <a:t>محدوده زمین پروژه</a:t>
            </a:r>
          </a:p>
        </p:txBody>
      </p:sp>
      <p:pic>
        <p:nvPicPr>
          <p:cNvPr id="31" name="Picture 3" descr="No "/>
          <p:cNvPicPr>
            <a:picLocks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a:xfrm>
            <a:off x="1077033" y="1714488"/>
            <a:ext cx="7737253" cy="4789836"/>
          </a:xfrm>
          <a:prstGeom prst="rect">
            <a:avLst/>
          </a:prstGeom>
          <a:noFill/>
          <a:ln/>
        </p:spPr>
      </p:pic>
      <p:sp>
        <p:nvSpPr>
          <p:cNvPr id="32" name="Freeform 4"/>
          <p:cNvSpPr>
            <a:spLocks/>
          </p:cNvSpPr>
          <p:nvPr/>
        </p:nvSpPr>
        <p:spPr bwMode="auto">
          <a:xfrm>
            <a:off x="2126455" y="2260483"/>
            <a:ext cx="2643373" cy="3320665"/>
          </a:xfrm>
          <a:custGeom>
            <a:avLst/>
            <a:gdLst/>
            <a:ahLst/>
            <a:cxnLst>
              <a:cxn ang="0">
                <a:pos x="744" y="0"/>
              </a:cxn>
              <a:cxn ang="0">
                <a:pos x="1352" y="16"/>
              </a:cxn>
              <a:cxn ang="0">
                <a:pos x="1416" y="136"/>
              </a:cxn>
              <a:cxn ang="0">
                <a:pos x="1344" y="312"/>
              </a:cxn>
              <a:cxn ang="0">
                <a:pos x="1488" y="336"/>
              </a:cxn>
              <a:cxn ang="0">
                <a:pos x="1528" y="464"/>
              </a:cxn>
              <a:cxn ang="0">
                <a:pos x="1472" y="512"/>
              </a:cxn>
              <a:cxn ang="0">
                <a:pos x="1456" y="576"/>
              </a:cxn>
              <a:cxn ang="0">
                <a:pos x="1608" y="592"/>
              </a:cxn>
              <a:cxn ang="0">
                <a:pos x="1640" y="712"/>
              </a:cxn>
              <a:cxn ang="0">
                <a:pos x="1592" y="736"/>
              </a:cxn>
              <a:cxn ang="0">
                <a:pos x="1624" y="880"/>
              </a:cxn>
              <a:cxn ang="0">
                <a:pos x="1568" y="920"/>
              </a:cxn>
              <a:cxn ang="0">
                <a:pos x="1656" y="1000"/>
              </a:cxn>
              <a:cxn ang="0">
                <a:pos x="1736" y="1056"/>
              </a:cxn>
              <a:cxn ang="0">
                <a:pos x="1792" y="1056"/>
              </a:cxn>
              <a:cxn ang="0">
                <a:pos x="1920" y="1160"/>
              </a:cxn>
              <a:cxn ang="0">
                <a:pos x="1856" y="1192"/>
              </a:cxn>
              <a:cxn ang="0">
                <a:pos x="1736" y="1240"/>
              </a:cxn>
              <a:cxn ang="0">
                <a:pos x="1720" y="1392"/>
              </a:cxn>
              <a:cxn ang="0">
                <a:pos x="1648" y="1392"/>
              </a:cxn>
              <a:cxn ang="0">
                <a:pos x="1632" y="1520"/>
              </a:cxn>
              <a:cxn ang="0">
                <a:pos x="1832" y="1504"/>
              </a:cxn>
              <a:cxn ang="0">
                <a:pos x="1736" y="1576"/>
              </a:cxn>
              <a:cxn ang="0">
                <a:pos x="1832" y="1760"/>
              </a:cxn>
              <a:cxn ang="0">
                <a:pos x="1968" y="1928"/>
              </a:cxn>
              <a:cxn ang="0">
                <a:pos x="1768" y="2024"/>
              </a:cxn>
              <a:cxn ang="0">
                <a:pos x="1840" y="2248"/>
              </a:cxn>
              <a:cxn ang="0">
                <a:pos x="432" y="2472"/>
              </a:cxn>
              <a:cxn ang="0">
                <a:pos x="192" y="1688"/>
              </a:cxn>
              <a:cxn ang="0">
                <a:pos x="248" y="1680"/>
              </a:cxn>
              <a:cxn ang="0">
                <a:pos x="288" y="1448"/>
              </a:cxn>
              <a:cxn ang="0">
                <a:pos x="0" y="1008"/>
              </a:cxn>
              <a:cxn ang="0">
                <a:pos x="400" y="984"/>
              </a:cxn>
              <a:cxn ang="0">
                <a:pos x="416" y="912"/>
              </a:cxn>
              <a:cxn ang="0">
                <a:pos x="584" y="888"/>
              </a:cxn>
              <a:cxn ang="0">
                <a:pos x="680" y="832"/>
              </a:cxn>
              <a:cxn ang="0">
                <a:pos x="688" y="632"/>
              </a:cxn>
              <a:cxn ang="0">
                <a:pos x="856" y="608"/>
              </a:cxn>
              <a:cxn ang="0">
                <a:pos x="872" y="488"/>
              </a:cxn>
              <a:cxn ang="0">
                <a:pos x="960" y="480"/>
              </a:cxn>
              <a:cxn ang="0">
                <a:pos x="1016" y="328"/>
              </a:cxn>
              <a:cxn ang="0">
                <a:pos x="824" y="304"/>
              </a:cxn>
              <a:cxn ang="0">
                <a:pos x="696" y="256"/>
              </a:cxn>
              <a:cxn ang="0">
                <a:pos x="744" y="0"/>
              </a:cxn>
            </a:cxnLst>
            <a:rect l="0" t="0" r="r" b="b"/>
            <a:pathLst>
              <a:path w="1968" h="2472">
                <a:moveTo>
                  <a:pt x="744" y="0"/>
                </a:moveTo>
                <a:lnTo>
                  <a:pt x="1352" y="16"/>
                </a:lnTo>
                <a:lnTo>
                  <a:pt x="1416" y="136"/>
                </a:lnTo>
                <a:lnTo>
                  <a:pt x="1344" y="312"/>
                </a:lnTo>
                <a:lnTo>
                  <a:pt x="1488" y="336"/>
                </a:lnTo>
                <a:lnTo>
                  <a:pt x="1528" y="464"/>
                </a:lnTo>
                <a:lnTo>
                  <a:pt x="1472" y="512"/>
                </a:lnTo>
                <a:lnTo>
                  <a:pt x="1456" y="576"/>
                </a:lnTo>
                <a:lnTo>
                  <a:pt x="1608" y="592"/>
                </a:lnTo>
                <a:lnTo>
                  <a:pt x="1640" y="712"/>
                </a:lnTo>
                <a:lnTo>
                  <a:pt x="1592" y="736"/>
                </a:lnTo>
                <a:lnTo>
                  <a:pt x="1624" y="880"/>
                </a:lnTo>
                <a:lnTo>
                  <a:pt x="1568" y="920"/>
                </a:lnTo>
                <a:lnTo>
                  <a:pt x="1656" y="1000"/>
                </a:lnTo>
                <a:lnTo>
                  <a:pt x="1736" y="1056"/>
                </a:lnTo>
                <a:lnTo>
                  <a:pt x="1792" y="1056"/>
                </a:lnTo>
                <a:lnTo>
                  <a:pt x="1920" y="1160"/>
                </a:lnTo>
                <a:lnTo>
                  <a:pt x="1856" y="1192"/>
                </a:lnTo>
                <a:lnTo>
                  <a:pt x="1736" y="1240"/>
                </a:lnTo>
                <a:lnTo>
                  <a:pt x="1720" y="1392"/>
                </a:lnTo>
                <a:lnTo>
                  <a:pt x="1648" y="1392"/>
                </a:lnTo>
                <a:lnTo>
                  <a:pt x="1632" y="1520"/>
                </a:lnTo>
                <a:lnTo>
                  <a:pt x="1832" y="1504"/>
                </a:lnTo>
                <a:lnTo>
                  <a:pt x="1736" y="1576"/>
                </a:lnTo>
                <a:lnTo>
                  <a:pt x="1832" y="1760"/>
                </a:lnTo>
                <a:lnTo>
                  <a:pt x="1968" y="1928"/>
                </a:lnTo>
                <a:lnTo>
                  <a:pt x="1768" y="2024"/>
                </a:lnTo>
                <a:lnTo>
                  <a:pt x="1840" y="2248"/>
                </a:lnTo>
                <a:lnTo>
                  <a:pt x="432" y="2472"/>
                </a:lnTo>
                <a:lnTo>
                  <a:pt x="192" y="1688"/>
                </a:lnTo>
                <a:lnTo>
                  <a:pt x="248" y="1680"/>
                </a:lnTo>
                <a:lnTo>
                  <a:pt x="288" y="1448"/>
                </a:lnTo>
                <a:lnTo>
                  <a:pt x="0" y="1008"/>
                </a:lnTo>
                <a:lnTo>
                  <a:pt x="400" y="984"/>
                </a:lnTo>
                <a:lnTo>
                  <a:pt x="416" y="912"/>
                </a:lnTo>
                <a:lnTo>
                  <a:pt x="584" y="888"/>
                </a:lnTo>
                <a:lnTo>
                  <a:pt x="680" y="832"/>
                </a:lnTo>
                <a:lnTo>
                  <a:pt x="688" y="632"/>
                </a:lnTo>
                <a:lnTo>
                  <a:pt x="856" y="608"/>
                </a:lnTo>
                <a:lnTo>
                  <a:pt x="872" y="488"/>
                </a:lnTo>
                <a:lnTo>
                  <a:pt x="960" y="480"/>
                </a:lnTo>
                <a:lnTo>
                  <a:pt x="1016" y="328"/>
                </a:lnTo>
                <a:lnTo>
                  <a:pt x="824" y="304"/>
                </a:lnTo>
                <a:lnTo>
                  <a:pt x="696" y="256"/>
                </a:lnTo>
                <a:lnTo>
                  <a:pt x="744" y="0"/>
                </a:lnTo>
                <a:close/>
              </a:path>
            </a:pathLst>
          </a:custGeom>
          <a:solidFill>
            <a:srgbClr val="CCFF33"/>
          </a:solidFill>
          <a:ln w="57150" cap="rnd" cmpd="sng">
            <a:solidFill>
              <a:schemeClr val="hlink"/>
            </a:solidFill>
            <a:prstDash val="sysDot"/>
            <a:round/>
            <a:headEnd type="none" w="sm" len="sm"/>
            <a:tailEnd type="none" w="sm" len="sm"/>
          </a:ln>
          <a:effectLst/>
        </p:spPr>
        <p:txBody>
          <a:bodyPr lIns="71274" tIns="35636" rIns="71274" bIns="35636"/>
          <a:lstStyle/>
          <a:p>
            <a:endParaRPr lang="fa-IR" sz="1662">
              <a:solidFill>
                <a:srgbClr val="000000"/>
              </a:solidFill>
            </a:endParaRPr>
          </a:p>
        </p:txBody>
      </p:sp>
    </p:spTree>
    <p:extLst>
      <p:ext uri="{BB962C8B-B14F-4D97-AF65-F5344CB8AC3E}">
        <p14:creationId xmlns:p14="http://schemas.microsoft.com/office/powerpoint/2010/main" val="27385630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1000"/>
                                        <p:tgtEl>
                                          <p:spTgt spid="31"/>
                                        </p:tgtEl>
                                      </p:cBhvr>
                                    </p:animEffect>
                                  </p:childTnLst>
                                </p:cTn>
                              </p:par>
                            </p:childTnLst>
                          </p:cTn>
                        </p:par>
                        <p:par>
                          <p:cTn id="8" fill="hold">
                            <p:stCondLst>
                              <p:cond delay="1000"/>
                            </p:stCondLst>
                            <p:childTnLst>
                              <p:par>
                                <p:cTn id="9" presetID="9" presetClass="entr" presetSubtype="0" fill="hold" grpId="0" nodeType="afterEffect">
                                  <p:stCondLst>
                                    <p:cond delay="0"/>
                                  </p:stCondLst>
                                  <p:childTnLst>
                                    <p:set>
                                      <p:cBhvr>
                                        <p:cTn id="10" dur="1" fill="hold">
                                          <p:stCondLst>
                                            <p:cond delay="0"/>
                                          </p:stCondLst>
                                        </p:cTn>
                                        <p:tgtEl>
                                          <p:spTgt spid="32"/>
                                        </p:tgtEl>
                                        <p:attrNameLst>
                                          <p:attrName>style.visibility</p:attrName>
                                        </p:attrNameLst>
                                      </p:cBhvr>
                                      <p:to>
                                        <p:strVal val="visible"/>
                                      </p:to>
                                    </p:set>
                                    <p:animEffect transition="in" filter="dissolve">
                                      <p:cBhvr>
                                        <p:cTn id="11" dur="1000"/>
                                        <p:tgtEl>
                                          <p:spTgt spid="32"/>
                                        </p:tgtEl>
                                      </p:cBhvr>
                                    </p:animEffect>
                                  </p:childTnLst>
                                </p:cTn>
                              </p:par>
                            </p:childTnLst>
                          </p:cTn>
                        </p:par>
                        <p:par>
                          <p:cTn id="12" fill="hold">
                            <p:stCondLst>
                              <p:cond delay="2000"/>
                            </p:stCondLst>
                            <p:childTnLst>
                              <p:par>
                                <p:cTn id="13" presetID="10" presetClass="exit" presetSubtype="0" fill="hold" grpId="1" nodeType="afterEffect">
                                  <p:stCondLst>
                                    <p:cond delay="0"/>
                                  </p:stCondLst>
                                  <p:childTnLst>
                                    <p:animEffect transition="out" filter="fade">
                                      <p:cBhvr>
                                        <p:cTn id="14" dur="5000"/>
                                        <p:tgtEl>
                                          <p:spTgt spid="32"/>
                                        </p:tgtEl>
                                      </p:cBhvr>
                                    </p:animEffect>
                                    <p:set>
                                      <p:cBhvr>
                                        <p:cTn id="15" dur="1" fill="hold">
                                          <p:stCondLst>
                                            <p:cond delay="4999"/>
                                          </p:stCondLst>
                                        </p:cTn>
                                        <p:tgtEl>
                                          <p:spTgt spid="3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P spid="32" grpId="1" animBg="1"/>
    </p:bld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66"/>
          <p:cNvGrpSpPr/>
          <p:nvPr/>
        </p:nvGrpSpPr>
        <p:grpSpPr>
          <a:xfrm>
            <a:off x="0" y="263769"/>
            <a:ext cx="9144000" cy="6327790"/>
            <a:chOff x="0" y="0"/>
            <a:chExt cx="9144000" cy="6855106"/>
          </a:xfrm>
        </p:grpSpPr>
        <p:pic>
          <p:nvPicPr>
            <p:cNvPr id="3" name="Picture 2" descr="E:\baft farsoode\ax\pic\bird%20view.jpg"/>
            <p:cNvPicPr>
              <a:picLocks noChangeAspect="1" noChangeArrowheads="1"/>
            </p:cNvPicPr>
            <p:nvPr/>
          </p:nvPicPr>
          <p:blipFill>
            <a:blip r:embed="rId2">
              <a:clrChange>
                <a:clrFrom>
                  <a:srgbClr val="000000"/>
                </a:clrFrom>
                <a:clrTo>
                  <a:srgbClr val="000000">
                    <a:alpha val="0"/>
                  </a:srgbClr>
                </a:clrTo>
              </a:clrChange>
              <a:duotone>
                <a:schemeClr val="accent6">
                  <a:shade val="45000"/>
                  <a:satMod val="135000"/>
                </a:schemeClr>
                <a:prstClr val="white"/>
              </a:duotone>
              <a:lum bright="20000" contrast="-75000"/>
            </a:blip>
            <a:srcRect/>
            <a:stretch>
              <a:fillRect/>
            </a:stretch>
          </p:blipFill>
          <p:spPr bwMode="auto">
            <a:xfrm>
              <a:off x="0" y="2694698"/>
              <a:ext cx="9144000" cy="4160408"/>
            </a:xfrm>
            <a:prstGeom prst="rect">
              <a:avLst/>
            </a:prstGeom>
            <a:ln>
              <a:noFill/>
            </a:ln>
            <a:effectLst>
              <a:outerShdw blurRad="50800" dist="50800" dir="2700000" algn="tl" rotWithShape="0">
                <a:schemeClr val="tx1">
                  <a:alpha val="40000"/>
                </a:schemeClr>
              </a:outerShdw>
            </a:effectLst>
          </p:spPr>
        </p:pic>
        <p:grpSp>
          <p:nvGrpSpPr>
            <p:cNvPr id="4" name="Group 259"/>
            <p:cNvGrpSpPr/>
            <p:nvPr/>
          </p:nvGrpSpPr>
          <p:grpSpPr>
            <a:xfrm flipV="1">
              <a:off x="271048" y="857232"/>
              <a:ext cx="5944026" cy="4143404"/>
              <a:chOff x="-236" y="1676402"/>
              <a:chExt cx="5944026" cy="5181601"/>
            </a:xfrm>
          </p:grpSpPr>
          <p:sp>
            <p:nvSpPr>
              <p:cNvPr id="250" name="Rectangle 25"/>
              <p:cNvSpPr>
                <a:spLocks noChangeArrowheads="1"/>
              </p:cNvSpPr>
              <p:nvPr/>
            </p:nvSpPr>
            <p:spPr bwMode="auto">
              <a:xfrm>
                <a:off x="329988" y="4038602"/>
                <a:ext cx="165112" cy="2667001"/>
              </a:xfrm>
              <a:prstGeom prst="rect">
                <a:avLst/>
              </a:prstGeom>
              <a:gradFill rotWithShape="1">
                <a:gsLst>
                  <a:gs pos="0">
                    <a:schemeClr val="bg1">
                      <a:lumMod val="65000"/>
                    </a:schemeClr>
                  </a:gs>
                  <a:gs pos="100000">
                    <a:srgbClr val="FFFFCC"/>
                  </a:gs>
                </a:gsLst>
                <a:lin ang="5400000" scaled="1"/>
              </a:gradFill>
              <a:ln w="9525">
                <a:noFill/>
                <a:miter lim="800000"/>
                <a:headEnd/>
                <a:tailEnd/>
              </a:ln>
              <a:effectLst/>
            </p:spPr>
            <p:txBody>
              <a:bodyPr wrap="none" anchor="ctr"/>
              <a:lstStyle/>
              <a:p>
                <a:pPr>
                  <a:defRPr/>
                </a:pPr>
                <a:endParaRPr lang="fa-IR" sz="1662" kern="0">
                  <a:solidFill>
                    <a:sysClr val="windowText" lastClr="000000"/>
                  </a:solidFill>
                </a:endParaRPr>
              </a:p>
            </p:txBody>
          </p:sp>
          <p:sp>
            <p:nvSpPr>
              <p:cNvPr id="251" name="Rectangle 26"/>
              <p:cNvSpPr>
                <a:spLocks noChangeArrowheads="1"/>
              </p:cNvSpPr>
              <p:nvPr/>
            </p:nvSpPr>
            <p:spPr bwMode="auto">
              <a:xfrm>
                <a:off x="164876" y="6400803"/>
                <a:ext cx="3219681" cy="152400"/>
              </a:xfrm>
              <a:prstGeom prst="rect">
                <a:avLst/>
              </a:prstGeom>
              <a:gradFill rotWithShape="1">
                <a:gsLst>
                  <a:gs pos="0">
                    <a:srgbClr val="FFFFCC"/>
                  </a:gs>
                  <a:gs pos="100000">
                    <a:srgbClr val="FFFFCC">
                      <a:gamma/>
                      <a:shade val="46275"/>
                      <a:invGamma/>
                    </a:srgbClr>
                  </a:gs>
                </a:gsLst>
                <a:lin ang="0" scaled="1"/>
              </a:gradFill>
              <a:ln w="9525">
                <a:noFill/>
                <a:miter lim="800000"/>
                <a:headEnd/>
                <a:tailEnd/>
              </a:ln>
              <a:effectLst/>
            </p:spPr>
            <p:txBody>
              <a:bodyPr wrap="none" anchor="ctr"/>
              <a:lstStyle/>
              <a:p>
                <a:pPr>
                  <a:defRPr/>
                </a:pPr>
                <a:endParaRPr lang="fa-IR" sz="1662" kern="0">
                  <a:solidFill>
                    <a:sysClr val="windowText" lastClr="000000"/>
                  </a:solidFill>
                </a:endParaRPr>
              </a:p>
            </p:txBody>
          </p:sp>
          <p:sp>
            <p:nvSpPr>
              <p:cNvPr id="252" name="Rectangle 27"/>
              <p:cNvSpPr>
                <a:spLocks noChangeArrowheads="1"/>
              </p:cNvSpPr>
              <p:nvPr/>
            </p:nvSpPr>
            <p:spPr bwMode="auto">
              <a:xfrm>
                <a:off x="495100" y="5791203"/>
                <a:ext cx="82556" cy="609600"/>
              </a:xfrm>
              <a:prstGeom prst="rect">
                <a:avLst/>
              </a:prstGeom>
              <a:solidFill>
                <a:srgbClr val="CC9900"/>
              </a:solidFill>
              <a:ln w="9525">
                <a:noFill/>
                <a:miter lim="800000"/>
                <a:headEnd/>
                <a:tailEnd/>
              </a:ln>
              <a:effectLst/>
            </p:spPr>
            <p:txBody>
              <a:bodyPr wrap="none" anchor="ctr"/>
              <a:lstStyle/>
              <a:p>
                <a:pPr>
                  <a:defRPr/>
                </a:pPr>
                <a:endParaRPr lang="fa-IR" sz="1662" kern="0">
                  <a:solidFill>
                    <a:sysClr val="windowText" lastClr="000000"/>
                  </a:solidFill>
                </a:endParaRPr>
              </a:p>
            </p:txBody>
          </p:sp>
          <p:sp>
            <p:nvSpPr>
              <p:cNvPr id="253" name="Rectangle 28"/>
              <p:cNvSpPr>
                <a:spLocks noChangeArrowheads="1"/>
              </p:cNvSpPr>
              <p:nvPr/>
            </p:nvSpPr>
            <p:spPr bwMode="auto">
              <a:xfrm rot="5400000">
                <a:off x="828501" y="6073757"/>
                <a:ext cx="76200" cy="577891"/>
              </a:xfrm>
              <a:prstGeom prst="rect">
                <a:avLst/>
              </a:prstGeom>
              <a:solidFill>
                <a:srgbClr val="CC9900"/>
              </a:solidFill>
              <a:ln w="9525">
                <a:noFill/>
                <a:miter lim="800000"/>
                <a:headEnd/>
                <a:tailEnd/>
              </a:ln>
              <a:effectLst/>
            </p:spPr>
            <p:txBody>
              <a:bodyPr wrap="none" anchor="ctr"/>
              <a:lstStyle/>
              <a:p>
                <a:pPr>
                  <a:defRPr/>
                </a:pPr>
                <a:endParaRPr lang="fa-IR" sz="1662" kern="0">
                  <a:solidFill>
                    <a:sysClr val="windowText" lastClr="000000"/>
                  </a:solidFill>
                </a:endParaRPr>
              </a:p>
            </p:txBody>
          </p:sp>
          <p:sp>
            <p:nvSpPr>
              <p:cNvPr id="254" name="Line 29"/>
              <p:cNvSpPr>
                <a:spLocks noChangeShapeType="1"/>
              </p:cNvSpPr>
              <p:nvPr/>
            </p:nvSpPr>
            <p:spPr bwMode="auto">
              <a:xfrm>
                <a:off x="3384557" y="6477003"/>
                <a:ext cx="1568562" cy="0"/>
              </a:xfrm>
              <a:prstGeom prst="line">
                <a:avLst/>
              </a:prstGeom>
              <a:ln w="12700">
                <a:prstDash val="sysDot"/>
                <a:headEnd/>
                <a:tailEnd/>
              </a:ln>
            </p:spPr>
            <p:style>
              <a:lnRef idx="1">
                <a:schemeClr val="dk1"/>
              </a:lnRef>
              <a:fillRef idx="0">
                <a:schemeClr val="dk1"/>
              </a:fillRef>
              <a:effectRef idx="0">
                <a:schemeClr val="dk1"/>
              </a:effectRef>
              <a:fontRef idx="minor">
                <a:schemeClr val="tx1"/>
              </a:fontRef>
            </p:style>
            <p:txBody>
              <a:bodyPr/>
              <a:lstStyle/>
              <a:p>
                <a:pPr>
                  <a:defRPr/>
                </a:pPr>
                <a:endParaRPr lang="fa-IR" sz="1662" kern="0">
                  <a:solidFill>
                    <a:sysClr val="windowText" lastClr="000000"/>
                  </a:solidFill>
                </a:endParaRPr>
              </a:p>
            </p:txBody>
          </p:sp>
          <p:sp>
            <p:nvSpPr>
              <p:cNvPr id="255" name="Line 30"/>
              <p:cNvSpPr>
                <a:spLocks noChangeShapeType="1"/>
              </p:cNvSpPr>
              <p:nvPr/>
            </p:nvSpPr>
            <p:spPr bwMode="auto">
              <a:xfrm>
                <a:off x="3384557" y="6553203"/>
                <a:ext cx="2559233" cy="0"/>
              </a:xfrm>
              <a:prstGeom prst="line">
                <a:avLst/>
              </a:prstGeom>
              <a:ln w="19050">
                <a:prstDash val="sysDot"/>
                <a:headEnd/>
                <a:tailEnd/>
              </a:ln>
            </p:spPr>
            <p:style>
              <a:lnRef idx="1">
                <a:schemeClr val="accent1"/>
              </a:lnRef>
              <a:fillRef idx="0">
                <a:schemeClr val="accent1"/>
              </a:fillRef>
              <a:effectRef idx="0">
                <a:schemeClr val="accent1"/>
              </a:effectRef>
              <a:fontRef idx="minor">
                <a:schemeClr val="tx1"/>
              </a:fontRef>
            </p:style>
            <p:txBody>
              <a:bodyPr/>
              <a:lstStyle/>
              <a:p>
                <a:pPr>
                  <a:defRPr/>
                </a:pPr>
                <a:endParaRPr lang="fa-IR" sz="1662" kern="0">
                  <a:solidFill>
                    <a:sysClr val="windowText" lastClr="000000"/>
                  </a:solidFill>
                </a:endParaRPr>
              </a:p>
            </p:txBody>
          </p:sp>
          <p:sp>
            <p:nvSpPr>
              <p:cNvPr id="256" name="Line 32"/>
              <p:cNvSpPr>
                <a:spLocks noChangeShapeType="1"/>
              </p:cNvSpPr>
              <p:nvPr/>
            </p:nvSpPr>
            <p:spPr bwMode="auto">
              <a:xfrm flipH="1">
                <a:off x="-236" y="6477003"/>
                <a:ext cx="3384793" cy="0"/>
              </a:xfrm>
              <a:prstGeom prst="line">
                <a:avLst/>
              </a:prstGeom>
              <a:noFill/>
              <a:ln w="22225">
                <a:solidFill>
                  <a:srgbClr val="9383B3"/>
                </a:solidFill>
                <a:prstDash val="sysDot"/>
                <a:round/>
                <a:headEnd/>
                <a:tailEnd/>
              </a:ln>
              <a:effectLst/>
            </p:spPr>
            <p:txBody>
              <a:bodyPr/>
              <a:lstStyle/>
              <a:p>
                <a:pPr>
                  <a:defRPr/>
                </a:pPr>
                <a:endParaRPr lang="fa-IR" sz="1662" kern="0">
                  <a:solidFill>
                    <a:sysClr val="windowText" lastClr="000000"/>
                  </a:solidFill>
                </a:endParaRPr>
              </a:p>
            </p:txBody>
          </p:sp>
          <p:sp>
            <p:nvSpPr>
              <p:cNvPr id="257" name="Line 33"/>
              <p:cNvSpPr>
                <a:spLocks noChangeShapeType="1"/>
              </p:cNvSpPr>
              <p:nvPr/>
            </p:nvSpPr>
            <p:spPr bwMode="auto">
              <a:xfrm flipV="1">
                <a:off x="412544" y="4038602"/>
                <a:ext cx="0" cy="2819401"/>
              </a:xfrm>
              <a:prstGeom prst="line">
                <a:avLst/>
              </a:prstGeom>
              <a:noFill/>
              <a:ln w="22225">
                <a:solidFill>
                  <a:srgbClr val="9383B3"/>
                </a:solidFill>
                <a:prstDash val="sysDot"/>
                <a:round/>
                <a:headEnd/>
                <a:tailEnd/>
              </a:ln>
              <a:effectLst/>
            </p:spPr>
            <p:txBody>
              <a:bodyPr/>
              <a:lstStyle/>
              <a:p>
                <a:pPr>
                  <a:defRPr/>
                </a:pPr>
                <a:endParaRPr lang="fa-IR" sz="1662" kern="0">
                  <a:solidFill>
                    <a:sysClr val="windowText" lastClr="000000"/>
                  </a:solidFill>
                </a:endParaRPr>
              </a:p>
            </p:txBody>
          </p:sp>
          <p:sp>
            <p:nvSpPr>
              <p:cNvPr id="258" name="Line 34"/>
              <p:cNvSpPr>
                <a:spLocks noChangeShapeType="1"/>
              </p:cNvSpPr>
              <p:nvPr/>
            </p:nvSpPr>
            <p:spPr bwMode="auto">
              <a:xfrm flipV="1">
                <a:off x="412544" y="2362202"/>
                <a:ext cx="0" cy="1676400"/>
              </a:xfrm>
              <a:prstGeom prst="line">
                <a:avLst/>
              </a:prstGeom>
              <a:ln w="12700">
                <a:prstDash val="sysDot"/>
                <a:headEnd/>
                <a:tailEnd/>
              </a:ln>
            </p:spPr>
            <p:style>
              <a:lnRef idx="1">
                <a:schemeClr val="dk1"/>
              </a:lnRef>
              <a:fillRef idx="0">
                <a:schemeClr val="dk1"/>
              </a:fillRef>
              <a:effectRef idx="0">
                <a:schemeClr val="dk1"/>
              </a:effectRef>
              <a:fontRef idx="minor">
                <a:schemeClr val="tx1"/>
              </a:fontRef>
            </p:style>
            <p:txBody>
              <a:bodyPr/>
              <a:lstStyle/>
              <a:p>
                <a:pPr>
                  <a:defRPr/>
                </a:pPr>
                <a:endParaRPr lang="fa-IR" sz="1662" kern="0">
                  <a:solidFill>
                    <a:sysClr val="windowText" lastClr="000000"/>
                  </a:solidFill>
                </a:endParaRPr>
              </a:p>
            </p:txBody>
          </p:sp>
          <p:sp>
            <p:nvSpPr>
              <p:cNvPr id="259" name="Line 35"/>
              <p:cNvSpPr>
                <a:spLocks noChangeShapeType="1"/>
              </p:cNvSpPr>
              <p:nvPr/>
            </p:nvSpPr>
            <p:spPr bwMode="auto">
              <a:xfrm flipV="1">
                <a:off x="329988" y="1676402"/>
                <a:ext cx="0" cy="2362200"/>
              </a:xfrm>
              <a:prstGeom prst="line">
                <a:avLst/>
              </a:prstGeom>
              <a:ln w="19050">
                <a:prstDash val="sysDot"/>
                <a:headEnd/>
                <a:tailEnd/>
              </a:ln>
            </p:spPr>
            <p:style>
              <a:lnRef idx="1">
                <a:schemeClr val="accent1"/>
              </a:lnRef>
              <a:fillRef idx="0">
                <a:schemeClr val="accent1"/>
              </a:fillRef>
              <a:effectRef idx="0">
                <a:schemeClr val="accent1"/>
              </a:effectRef>
              <a:fontRef idx="minor">
                <a:schemeClr val="tx1"/>
              </a:fontRef>
            </p:style>
            <p:txBody>
              <a:bodyPr/>
              <a:lstStyle/>
              <a:p>
                <a:pPr>
                  <a:defRPr/>
                </a:pPr>
                <a:endParaRPr lang="fa-IR" sz="1662" kern="0">
                  <a:solidFill>
                    <a:sysClr val="windowText" lastClr="000000"/>
                  </a:solidFill>
                </a:endParaRPr>
              </a:p>
            </p:txBody>
          </p:sp>
        </p:grpSp>
        <p:grpSp>
          <p:nvGrpSpPr>
            <p:cNvPr id="5" name="Group 15"/>
            <p:cNvGrpSpPr/>
            <p:nvPr/>
          </p:nvGrpSpPr>
          <p:grpSpPr>
            <a:xfrm>
              <a:off x="67432" y="538679"/>
              <a:ext cx="5218950" cy="3318948"/>
              <a:chOff x="73051" y="538679"/>
              <a:chExt cx="5653862" cy="3318948"/>
            </a:xfrm>
          </p:grpSpPr>
          <p:sp>
            <p:nvSpPr>
              <p:cNvPr id="7" name="Rectangle 6"/>
              <p:cNvSpPr/>
              <p:nvPr/>
            </p:nvSpPr>
            <p:spPr>
              <a:xfrm>
                <a:off x="1824455" y="538679"/>
                <a:ext cx="3902458" cy="407750"/>
              </a:xfrm>
              <a:prstGeom prst="rect">
                <a:avLst/>
              </a:prstGeom>
            </p:spPr>
            <p:txBody>
              <a:bodyPr wrap="none">
                <a:spAutoFit/>
              </a:bodyPr>
              <a:lstStyle/>
              <a:p>
                <a:pPr>
                  <a:defRPr/>
                </a:pPr>
                <a:r>
                  <a:rPr lang="en-US" sz="1846" b="1" kern="0" dirty="0">
                    <a:ln w="10541" cmpd="sng">
                      <a:solidFill>
                        <a:srgbClr val="EAEAEA">
                          <a:shade val="88000"/>
                          <a:satMod val="110000"/>
                        </a:srgbClr>
                      </a:solidFill>
                      <a:prstDash val="solid"/>
                    </a:ln>
                    <a:gradFill>
                      <a:gsLst>
                        <a:gs pos="0">
                          <a:srgbClr val="EAEAEA">
                            <a:tint val="40000"/>
                            <a:satMod val="250000"/>
                          </a:srgbClr>
                        </a:gs>
                        <a:gs pos="9000">
                          <a:srgbClr val="EAEAEA">
                            <a:tint val="52000"/>
                            <a:satMod val="300000"/>
                          </a:srgbClr>
                        </a:gs>
                        <a:gs pos="50000">
                          <a:srgbClr val="EAEAEA">
                            <a:shade val="20000"/>
                            <a:satMod val="300000"/>
                          </a:srgbClr>
                        </a:gs>
                        <a:gs pos="79000">
                          <a:srgbClr val="EAEAEA">
                            <a:tint val="52000"/>
                            <a:satMod val="300000"/>
                          </a:srgbClr>
                        </a:gs>
                        <a:gs pos="100000">
                          <a:srgbClr val="EAEAEA">
                            <a:tint val="40000"/>
                            <a:satMod val="250000"/>
                          </a:srgbClr>
                        </a:gs>
                      </a:gsLst>
                      <a:lin ang="5400000"/>
                    </a:gradFill>
                    <a:latin typeface="BankGothic Lt BT" pitchFamily="34" charset="0"/>
                  </a:rPr>
                  <a:t>(</a:t>
                </a:r>
                <a:r>
                  <a:rPr lang="en-US" sz="1846" b="1" kern="0" dirty="0" err="1">
                    <a:ln w="10541" cmpd="sng">
                      <a:solidFill>
                        <a:srgbClr val="EAEAEA">
                          <a:shade val="88000"/>
                          <a:satMod val="110000"/>
                        </a:srgbClr>
                      </a:solidFill>
                      <a:prstDash val="solid"/>
                    </a:ln>
                    <a:gradFill>
                      <a:gsLst>
                        <a:gs pos="0">
                          <a:srgbClr val="EAEAEA">
                            <a:tint val="40000"/>
                            <a:satMod val="250000"/>
                          </a:srgbClr>
                        </a:gs>
                        <a:gs pos="9000">
                          <a:srgbClr val="EAEAEA">
                            <a:tint val="52000"/>
                            <a:satMod val="300000"/>
                          </a:srgbClr>
                        </a:gs>
                        <a:gs pos="50000">
                          <a:srgbClr val="EAEAEA">
                            <a:shade val="20000"/>
                            <a:satMod val="300000"/>
                          </a:srgbClr>
                        </a:gs>
                        <a:gs pos="79000">
                          <a:srgbClr val="EAEAEA">
                            <a:tint val="52000"/>
                            <a:satMod val="300000"/>
                          </a:srgbClr>
                        </a:gs>
                        <a:gs pos="100000">
                          <a:srgbClr val="EAEAEA">
                            <a:tint val="40000"/>
                            <a:satMod val="250000"/>
                          </a:srgbClr>
                        </a:gs>
                      </a:gsLst>
                      <a:lin ang="5400000"/>
                    </a:gradFill>
                    <a:latin typeface="BankGothic Lt BT" pitchFamily="34" charset="0"/>
                  </a:rPr>
                  <a:t>beinolharamein</a:t>
                </a:r>
                <a:r>
                  <a:rPr lang="en-US" sz="1846" b="1" kern="0" dirty="0">
                    <a:ln w="10541" cmpd="sng">
                      <a:solidFill>
                        <a:srgbClr val="EAEAEA">
                          <a:shade val="88000"/>
                          <a:satMod val="110000"/>
                        </a:srgbClr>
                      </a:solidFill>
                      <a:prstDash val="solid"/>
                    </a:ln>
                    <a:gradFill>
                      <a:gsLst>
                        <a:gs pos="0">
                          <a:srgbClr val="EAEAEA">
                            <a:tint val="40000"/>
                            <a:satMod val="250000"/>
                          </a:srgbClr>
                        </a:gs>
                        <a:gs pos="9000">
                          <a:srgbClr val="EAEAEA">
                            <a:tint val="52000"/>
                            <a:satMod val="300000"/>
                          </a:srgbClr>
                        </a:gs>
                        <a:gs pos="50000">
                          <a:srgbClr val="EAEAEA">
                            <a:shade val="20000"/>
                            <a:satMod val="300000"/>
                          </a:srgbClr>
                        </a:gs>
                        <a:gs pos="79000">
                          <a:srgbClr val="EAEAEA">
                            <a:tint val="52000"/>
                            <a:satMod val="300000"/>
                          </a:srgbClr>
                        </a:gs>
                        <a:gs pos="100000">
                          <a:srgbClr val="EAEAEA">
                            <a:tint val="40000"/>
                            <a:satMod val="250000"/>
                          </a:srgbClr>
                        </a:gs>
                      </a:gsLst>
                      <a:lin ang="5400000"/>
                    </a:gradFill>
                    <a:latin typeface="BankGothic Lt BT" pitchFamily="34" charset="0"/>
                  </a:rPr>
                  <a:t> of shiraz)</a:t>
                </a:r>
                <a:endParaRPr lang="fa-IR" sz="1846" b="1" kern="0" dirty="0">
                  <a:ln w="10541" cmpd="sng">
                    <a:solidFill>
                      <a:srgbClr val="EAEAEA">
                        <a:shade val="88000"/>
                        <a:satMod val="110000"/>
                      </a:srgbClr>
                    </a:solidFill>
                    <a:prstDash val="solid"/>
                  </a:ln>
                  <a:gradFill>
                    <a:gsLst>
                      <a:gs pos="0">
                        <a:srgbClr val="EAEAEA">
                          <a:tint val="40000"/>
                          <a:satMod val="250000"/>
                        </a:srgbClr>
                      </a:gs>
                      <a:gs pos="9000">
                        <a:srgbClr val="EAEAEA">
                          <a:tint val="52000"/>
                          <a:satMod val="300000"/>
                        </a:srgbClr>
                      </a:gs>
                      <a:gs pos="50000">
                        <a:srgbClr val="EAEAEA">
                          <a:shade val="20000"/>
                          <a:satMod val="300000"/>
                        </a:srgbClr>
                      </a:gs>
                      <a:gs pos="79000">
                        <a:srgbClr val="EAEAEA">
                          <a:tint val="52000"/>
                          <a:satMod val="300000"/>
                        </a:srgbClr>
                      </a:gs>
                      <a:gs pos="100000">
                        <a:srgbClr val="EAEAEA">
                          <a:tint val="40000"/>
                          <a:satMod val="250000"/>
                        </a:srgbClr>
                      </a:gs>
                    </a:gsLst>
                    <a:lin ang="5400000"/>
                  </a:gradFill>
                  <a:latin typeface="BankGothic Lt BT" pitchFamily="34" charset="0"/>
                </a:endParaRPr>
              </a:p>
            </p:txBody>
          </p:sp>
          <p:sp>
            <p:nvSpPr>
              <p:cNvPr id="8" name="Rectangle 7"/>
              <p:cNvSpPr/>
              <p:nvPr/>
            </p:nvSpPr>
            <p:spPr>
              <a:xfrm rot="16200000">
                <a:off x="-1131431" y="2276027"/>
                <a:ext cx="2786082" cy="377118"/>
              </a:xfrm>
              <a:prstGeom prst="rect">
                <a:avLst/>
              </a:prstGeom>
            </p:spPr>
            <p:txBody>
              <a:bodyPr wrap="square">
                <a:spAutoFit/>
                <a:scene3d>
                  <a:camera prst="orthographicFront"/>
                  <a:lightRig rig="glow" dir="tl">
                    <a:rot lat="0" lon="0" rev="5400000"/>
                  </a:lightRig>
                </a:scene3d>
                <a:sp3d contourW="12700">
                  <a:bevelT w="25400" h="25400"/>
                  <a:contourClr>
                    <a:schemeClr val="accent6">
                      <a:shade val="73000"/>
                    </a:schemeClr>
                  </a:contourClr>
                </a:sp3d>
              </a:bodyPr>
              <a:lstStyle/>
              <a:p>
                <a:pPr algn="ctr"/>
                <a:r>
                  <a:rPr lang="fa-IR" sz="1662" b="1" dirty="0">
                    <a:ln w="11430"/>
                    <a:gradFill>
                      <a:gsLst>
                        <a:gs pos="0">
                          <a:srgbClr val="555555">
                            <a:tint val="90000"/>
                            <a:satMod val="120000"/>
                          </a:srgbClr>
                        </a:gs>
                        <a:gs pos="25000">
                          <a:srgbClr val="555555">
                            <a:tint val="93000"/>
                            <a:satMod val="120000"/>
                          </a:srgbClr>
                        </a:gs>
                        <a:gs pos="50000">
                          <a:srgbClr val="555555">
                            <a:shade val="89000"/>
                            <a:satMod val="110000"/>
                          </a:srgbClr>
                        </a:gs>
                        <a:gs pos="75000">
                          <a:srgbClr val="555555">
                            <a:tint val="93000"/>
                            <a:satMod val="120000"/>
                          </a:srgbClr>
                        </a:gs>
                        <a:gs pos="100000">
                          <a:srgbClr val="555555">
                            <a:tint val="90000"/>
                            <a:satMod val="120000"/>
                          </a:srgbClr>
                        </a:gs>
                      </a:gsLst>
                      <a:lin ang="5400000"/>
                    </a:gradFill>
                    <a:effectLst>
                      <a:outerShdw blurRad="80000" dist="40000" dir="5040000" algn="tl">
                        <a:srgbClr val="000000">
                          <a:alpha val="30000"/>
                        </a:srgbClr>
                      </a:outerShdw>
                    </a:effectLst>
                    <a:cs typeface="B Kamran" pitchFamily="2" charset="-78"/>
                  </a:rPr>
                  <a:t>بین الحرمین شیراز</a:t>
                </a:r>
              </a:p>
            </p:txBody>
          </p:sp>
        </p:grpSp>
        <p:pic>
          <p:nvPicPr>
            <p:cNvPr id="235" name="Picture 6" descr="شاهچراغ؛ شیراز؛ عکس از آنوبانینی">
              <a:hlinkClick r:id="rId3"/>
            </p:cNvPr>
            <p:cNvPicPr>
              <a:picLocks noChangeAspect="1" noChangeArrowheads="1"/>
            </p:cNvPicPr>
            <p:nvPr/>
          </p:nvPicPr>
          <p:blipFill>
            <a:blip r:embed="rId4">
              <a:clrChange>
                <a:clrFrom>
                  <a:srgbClr val="03030F"/>
                </a:clrFrom>
                <a:clrTo>
                  <a:srgbClr val="03030F">
                    <a:alpha val="0"/>
                  </a:srgbClr>
                </a:clrTo>
              </a:clrChange>
            </a:blip>
            <a:srcRect/>
            <a:stretch>
              <a:fillRect/>
            </a:stretch>
          </p:blipFill>
          <p:spPr bwMode="auto">
            <a:xfrm>
              <a:off x="7212343" y="285728"/>
              <a:ext cx="1931657" cy="1191187"/>
            </a:xfrm>
            <a:prstGeom prst="rect">
              <a:avLst/>
            </a:prstGeom>
            <a:ln>
              <a:noFill/>
            </a:ln>
            <a:effectLst>
              <a:outerShdw blurRad="50800" dist="38100" dir="2700000" algn="tl" rotWithShape="0">
                <a:prstClr val="black">
                  <a:alpha val="40000"/>
                </a:prstClr>
              </a:outerShdw>
              <a:softEdge rad="63500"/>
            </a:effectLst>
          </p:spPr>
        </p:pic>
        <p:pic>
          <p:nvPicPr>
            <p:cNvPr id="1028" name="Picture 4" descr="E:\baft farsoode\ax\pic\shahchw.jpg"/>
            <p:cNvPicPr>
              <a:picLocks noChangeAspect="1" noChangeArrowheads="1"/>
            </p:cNvPicPr>
            <p:nvPr/>
          </p:nvPicPr>
          <p:blipFill>
            <a:blip r:embed="rId5" cstate="screen">
              <a:clrChange>
                <a:clrFrom>
                  <a:srgbClr val="BEE2FA"/>
                </a:clrFrom>
                <a:clrTo>
                  <a:srgbClr val="BEE2FA">
                    <a:alpha val="0"/>
                  </a:srgbClr>
                </a:clrTo>
              </a:clrChange>
              <a:extLst>
                <a:ext uri="{28A0092B-C50C-407E-A947-70E740481C1C}">
                  <a14:useLocalDpi xmlns:a14="http://schemas.microsoft.com/office/drawing/2010/main"/>
                </a:ext>
              </a:extLst>
            </a:blip>
            <a:srcRect/>
            <a:stretch>
              <a:fillRect/>
            </a:stretch>
          </p:blipFill>
          <p:spPr bwMode="auto">
            <a:xfrm>
              <a:off x="0" y="0"/>
              <a:ext cx="1813436" cy="1464431"/>
            </a:xfrm>
            <a:prstGeom prst="rect">
              <a:avLst/>
            </a:prstGeom>
            <a:ln>
              <a:noFill/>
            </a:ln>
            <a:effectLst>
              <a:outerShdw blurRad="50800" dist="38100" dir="2700000" algn="tl" rotWithShape="0">
                <a:prstClr val="black">
                  <a:alpha val="40000"/>
                </a:prstClr>
              </a:outerShdw>
              <a:softEdge rad="63500"/>
            </a:effectLst>
          </p:spPr>
        </p:pic>
        <p:cxnSp>
          <p:nvCxnSpPr>
            <p:cNvPr id="263" name="Straight Connector 262"/>
            <p:cNvCxnSpPr/>
            <p:nvPr/>
          </p:nvCxnSpPr>
          <p:spPr bwMode="auto">
            <a:xfrm rot="5400000">
              <a:off x="-1535949" y="4179099"/>
              <a:ext cx="4071966" cy="1588"/>
            </a:xfrm>
            <a:prstGeom prst="line">
              <a:avLst/>
            </a:prstGeom>
            <a:ln cmpd="dbl">
              <a:solidFill>
                <a:srgbClr val="D1D1D1"/>
              </a:solidFill>
              <a:prstDash val="solid"/>
              <a:headEnd type="none" w="sm" len="sm"/>
              <a:tailEnd type="none" w="sm" len="sm"/>
            </a:ln>
          </p:spPr>
          <p:style>
            <a:lnRef idx="3">
              <a:schemeClr val="accent1"/>
            </a:lnRef>
            <a:fillRef idx="0">
              <a:schemeClr val="accent1"/>
            </a:fillRef>
            <a:effectRef idx="2">
              <a:schemeClr val="accent1"/>
            </a:effectRef>
            <a:fontRef idx="minor">
              <a:schemeClr val="tx1"/>
            </a:fontRef>
          </p:style>
        </p:cxnSp>
      </p:grpSp>
      <p:sp>
        <p:nvSpPr>
          <p:cNvPr id="25" name="Rectangle 24"/>
          <p:cNvSpPr/>
          <p:nvPr/>
        </p:nvSpPr>
        <p:spPr bwMode="auto">
          <a:xfrm>
            <a:off x="912177" y="1648545"/>
            <a:ext cx="8143932" cy="4154394"/>
          </a:xfrm>
          <a:prstGeom prst="rect">
            <a:avLst/>
          </a:prstGeom>
          <a:solidFill>
            <a:schemeClr val="accent1">
              <a:alpha val="70000"/>
            </a:schemeClr>
          </a:solidFill>
          <a:ln w="12700" cap="sq" cmpd="sng" algn="ctr">
            <a:noFill/>
            <a:prstDash val="solid"/>
            <a:round/>
            <a:headEnd type="none" w="sm" len="sm"/>
            <a:tailEnd type="none" w="sm" len="sm"/>
          </a:ln>
          <a:effectLst>
            <a:softEdge rad="635000"/>
          </a:effectLst>
        </p:spPr>
        <p:txBody>
          <a:bodyPr vert="horz" wrap="square" lIns="84406" tIns="42203" rIns="84406" bIns="42203" numCol="1" rtlCol="1" anchor="t" anchorCtr="0" compatLnSpc="1">
            <a:prstTxWarp prst="textNoShape">
              <a:avLst/>
            </a:prstTxWarp>
          </a:bodyPr>
          <a:lstStyle/>
          <a:p>
            <a:pPr algn="l" rtl="0" fontAlgn="base">
              <a:spcBef>
                <a:spcPct val="0"/>
              </a:spcBef>
              <a:spcAft>
                <a:spcPct val="0"/>
              </a:spcAft>
            </a:pPr>
            <a:endParaRPr kumimoji="1" lang="fa-IR" sz="2215">
              <a:solidFill>
                <a:srgbClr val="000000"/>
              </a:solidFill>
              <a:latin typeface="Times New Roman" pitchFamily="18" charset="0"/>
            </a:endParaRPr>
          </a:p>
        </p:txBody>
      </p:sp>
      <p:sp>
        <p:nvSpPr>
          <p:cNvPr id="266" name="Rectangle 265"/>
          <p:cNvSpPr/>
          <p:nvPr/>
        </p:nvSpPr>
        <p:spPr bwMode="auto">
          <a:xfrm>
            <a:off x="785786" y="1780431"/>
            <a:ext cx="8143932" cy="1318855"/>
          </a:xfrm>
          <a:prstGeom prst="rect">
            <a:avLst/>
          </a:prstGeom>
          <a:solidFill>
            <a:schemeClr val="accent1">
              <a:alpha val="70000"/>
            </a:schemeClr>
          </a:solidFill>
          <a:ln w="12700" cap="sq" cmpd="sng" algn="ctr">
            <a:noFill/>
            <a:prstDash val="solid"/>
            <a:round/>
            <a:headEnd type="none" w="sm" len="sm"/>
            <a:tailEnd type="none" w="sm" len="sm"/>
          </a:ln>
          <a:effectLst>
            <a:softEdge rad="635000"/>
          </a:effectLst>
        </p:spPr>
        <p:txBody>
          <a:bodyPr vert="horz" wrap="square" lIns="84406" tIns="42203" rIns="84406" bIns="42203" numCol="1" rtlCol="1" anchor="t" anchorCtr="0" compatLnSpc="1">
            <a:prstTxWarp prst="textNoShape">
              <a:avLst/>
            </a:prstTxWarp>
          </a:bodyPr>
          <a:lstStyle/>
          <a:p>
            <a:pPr algn="l" rtl="0" fontAlgn="base">
              <a:spcBef>
                <a:spcPct val="0"/>
              </a:spcBef>
              <a:spcAft>
                <a:spcPct val="0"/>
              </a:spcAft>
            </a:pPr>
            <a:endParaRPr kumimoji="1" lang="fa-IR" sz="2215">
              <a:solidFill>
                <a:srgbClr val="000000"/>
              </a:solidFill>
              <a:latin typeface="Times New Roman" pitchFamily="18" charset="0"/>
            </a:endParaRPr>
          </a:p>
        </p:txBody>
      </p:sp>
      <p:pic>
        <p:nvPicPr>
          <p:cNvPr id="26" name="Picture 2" descr="key"/>
          <p:cNvPicPr>
            <a:picLocks noChangeAspect="1" noChangeArrowheads="1"/>
          </p:cNvPicPr>
          <p:nvPr/>
        </p:nvPicPr>
        <p:blipFill>
          <a:blip r:embed="rId6" cstate="screen">
            <a:clrChange>
              <a:clrFrom>
                <a:srgbClr val="000000"/>
              </a:clrFrom>
              <a:clrTo>
                <a:srgbClr val="000000">
                  <a:alpha val="0"/>
                </a:srgbClr>
              </a:clrTo>
            </a:clrChange>
            <a:extLst>
              <a:ext uri="{28A0092B-C50C-407E-A947-70E740481C1C}">
                <a14:useLocalDpi xmlns:a14="http://schemas.microsoft.com/office/drawing/2010/main"/>
              </a:ext>
            </a:extLst>
          </a:blip>
          <a:srcRect/>
          <a:stretch>
            <a:fillRect/>
          </a:stretch>
        </p:blipFill>
        <p:spPr bwMode="auto">
          <a:xfrm>
            <a:off x="945148" y="1648546"/>
            <a:ext cx="7945565" cy="2679462"/>
          </a:xfrm>
          <a:prstGeom prst="rect">
            <a:avLst/>
          </a:prstGeom>
          <a:ln>
            <a:noFill/>
          </a:ln>
          <a:effectLst>
            <a:outerShdw blurRad="292100" dist="139700" dir="2700000" algn="tl" rotWithShape="0">
              <a:srgbClr val="333333">
                <a:alpha val="65000"/>
              </a:srgbClr>
            </a:outerShdw>
          </a:effectLst>
        </p:spPr>
      </p:pic>
      <p:sp>
        <p:nvSpPr>
          <p:cNvPr id="27" name="Rectangle 3"/>
          <p:cNvSpPr>
            <a:spLocks noChangeArrowheads="1"/>
          </p:cNvSpPr>
          <p:nvPr/>
        </p:nvSpPr>
        <p:spPr bwMode="auto">
          <a:xfrm>
            <a:off x="3055317" y="2176087"/>
            <a:ext cx="1285895" cy="1032181"/>
          </a:xfrm>
          <a:prstGeom prst="rect">
            <a:avLst/>
          </a:prstGeom>
          <a:noFill/>
          <a:ln w="76200">
            <a:solidFill>
              <a:srgbClr val="FF6600"/>
            </a:solidFill>
            <a:miter lim="800000"/>
            <a:headEnd/>
            <a:tailEnd/>
          </a:ln>
          <a:effectLst/>
        </p:spPr>
        <p:txBody>
          <a:bodyPr wrap="none" lIns="71274" tIns="35636" rIns="71274" bIns="35636" anchor="ctr"/>
          <a:lstStyle/>
          <a:p>
            <a:endParaRPr lang="fa-IR" sz="1662">
              <a:solidFill>
                <a:srgbClr val="000000"/>
              </a:solidFill>
            </a:endParaRPr>
          </a:p>
        </p:txBody>
      </p:sp>
      <p:grpSp>
        <p:nvGrpSpPr>
          <p:cNvPr id="6" name="Group 27"/>
          <p:cNvGrpSpPr/>
          <p:nvPr/>
        </p:nvGrpSpPr>
        <p:grpSpPr>
          <a:xfrm>
            <a:off x="615434" y="3956542"/>
            <a:ext cx="5473250" cy="2383036"/>
            <a:chOff x="0" y="2"/>
            <a:chExt cx="14340785" cy="6243931"/>
          </a:xfrm>
        </p:grpSpPr>
        <p:pic>
          <p:nvPicPr>
            <p:cNvPr id="29" name="Picture 2" descr="30 copy"/>
            <p:cNvPicPr>
              <a:picLocks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a:off x="0" y="2"/>
              <a:ext cx="9906000" cy="6243931"/>
            </a:xfrm>
            <a:prstGeom prst="roundRect">
              <a:avLst>
                <a:gd name="adj" fmla="val 8594"/>
              </a:avLst>
            </a:prstGeom>
            <a:solidFill>
              <a:srgbClr val="FFFFFF">
                <a:shade val="85000"/>
              </a:srgbClr>
            </a:solidFill>
            <a:ln>
              <a:noFill/>
            </a:ln>
            <a:effectLst>
              <a:reflection blurRad="6350" stA="50000" endA="300" endPos="55500" dist="50800" dir="5400000" sy="-100000" algn="bl" rotWithShape="0"/>
            </a:effectLst>
          </p:spPr>
        </p:pic>
        <p:pic>
          <p:nvPicPr>
            <p:cNvPr id="30" name="Picture 3" descr="The Entrance Project 1"/>
            <p:cNvPicPr>
              <a:picLocks noChangeAspect="1" noChangeArrowheads="1"/>
            </p:cNvPicPr>
            <p:nvPr/>
          </p:nvPicPr>
          <p:blipFill>
            <a:blip r:embed="rId8" cstate="screen">
              <a:extLst>
                <a:ext uri="{28A0092B-C50C-407E-A947-70E740481C1C}">
                  <a14:useLocalDpi xmlns:a14="http://schemas.microsoft.com/office/drawing/2010/main"/>
                </a:ext>
              </a:extLst>
            </a:blip>
            <a:srcRect/>
            <a:stretch>
              <a:fillRect/>
            </a:stretch>
          </p:blipFill>
          <p:spPr>
            <a:xfrm>
              <a:off x="10194052" y="345563"/>
              <a:ext cx="4146733" cy="5690261"/>
            </a:xfrm>
            <a:prstGeom prst="rect">
              <a:avLst/>
            </a:prstGeom>
            <a:ln>
              <a:noFill/>
            </a:ln>
            <a:effectLst>
              <a:outerShdw blurRad="292100" dist="139700" dir="2700000" algn="tl" rotWithShape="0">
                <a:srgbClr val="333333">
                  <a:alpha val="65000"/>
                </a:srgbClr>
              </a:outerShdw>
            </a:effectLst>
          </p:spPr>
        </p:pic>
      </p:grpSp>
      <p:pic>
        <p:nvPicPr>
          <p:cNvPr id="84994" name="Picture 2" descr="V:\IMG_0376.JPG"/>
          <p:cNvPicPr>
            <a:picLocks noChangeAspect="1" noChangeArrowheads="1"/>
          </p:cNvPicPr>
          <p:nvPr/>
        </p:nvPicPr>
        <p:blipFill>
          <a:blip r:embed="rId9" cstate="screen">
            <a:extLst>
              <a:ext uri="{28A0092B-C50C-407E-A947-70E740481C1C}">
                <a14:useLocalDpi xmlns:a14="http://schemas.microsoft.com/office/drawing/2010/main"/>
              </a:ext>
            </a:extLst>
          </a:blip>
          <a:srcRect/>
          <a:stretch>
            <a:fillRect/>
          </a:stretch>
        </p:blipFill>
        <p:spPr bwMode="auto">
          <a:xfrm>
            <a:off x="6154627" y="4154370"/>
            <a:ext cx="2813538" cy="2110154"/>
          </a:xfrm>
          <a:prstGeom prst="rect">
            <a:avLst/>
          </a:prstGeom>
          <a:noFill/>
        </p:spPr>
      </p:pic>
    </p:spTree>
    <p:extLst>
      <p:ext uri="{BB962C8B-B14F-4D97-AF65-F5344CB8AC3E}">
        <p14:creationId xmlns:p14="http://schemas.microsoft.com/office/powerpoint/2010/main" val="24635506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66"/>
          <p:cNvGrpSpPr/>
          <p:nvPr/>
        </p:nvGrpSpPr>
        <p:grpSpPr>
          <a:xfrm>
            <a:off x="0" y="263769"/>
            <a:ext cx="9144000" cy="6327790"/>
            <a:chOff x="0" y="0"/>
            <a:chExt cx="9144000" cy="6855106"/>
          </a:xfrm>
        </p:grpSpPr>
        <p:pic>
          <p:nvPicPr>
            <p:cNvPr id="3" name="Picture 2" descr="E:\baft farsoode\ax\pic\bird%20view.jpg"/>
            <p:cNvPicPr>
              <a:picLocks noChangeAspect="1" noChangeArrowheads="1"/>
            </p:cNvPicPr>
            <p:nvPr/>
          </p:nvPicPr>
          <p:blipFill>
            <a:blip r:embed="rId2">
              <a:clrChange>
                <a:clrFrom>
                  <a:srgbClr val="000000"/>
                </a:clrFrom>
                <a:clrTo>
                  <a:srgbClr val="000000">
                    <a:alpha val="0"/>
                  </a:srgbClr>
                </a:clrTo>
              </a:clrChange>
              <a:duotone>
                <a:schemeClr val="accent6">
                  <a:shade val="45000"/>
                  <a:satMod val="135000"/>
                </a:schemeClr>
                <a:prstClr val="white"/>
              </a:duotone>
              <a:lum bright="20000" contrast="-75000"/>
            </a:blip>
            <a:srcRect/>
            <a:stretch>
              <a:fillRect/>
            </a:stretch>
          </p:blipFill>
          <p:spPr bwMode="auto">
            <a:xfrm>
              <a:off x="0" y="2694698"/>
              <a:ext cx="9144000" cy="4160408"/>
            </a:xfrm>
            <a:prstGeom prst="rect">
              <a:avLst/>
            </a:prstGeom>
            <a:ln>
              <a:noFill/>
            </a:ln>
            <a:effectLst>
              <a:outerShdw blurRad="50800" dist="50800" dir="2700000" algn="tl" rotWithShape="0">
                <a:schemeClr val="tx1">
                  <a:alpha val="40000"/>
                </a:schemeClr>
              </a:outerShdw>
            </a:effectLst>
          </p:spPr>
        </p:pic>
        <p:grpSp>
          <p:nvGrpSpPr>
            <p:cNvPr id="4" name="Group 259"/>
            <p:cNvGrpSpPr/>
            <p:nvPr/>
          </p:nvGrpSpPr>
          <p:grpSpPr>
            <a:xfrm flipV="1">
              <a:off x="271048" y="857232"/>
              <a:ext cx="5944026" cy="4143404"/>
              <a:chOff x="-236" y="1676402"/>
              <a:chExt cx="5944026" cy="5181601"/>
            </a:xfrm>
          </p:grpSpPr>
          <p:sp>
            <p:nvSpPr>
              <p:cNvPr id="250" name="Rectangle 25"/>
              <p:cNvSpPr>
                <a:spLocks noChangeArrowheads="1"/>
              </p:cNvSpPr>
              <p:nvPr/>
            </p:nvSpPr>
            <p:spPr bwMode="auto">
              <a:xfrm>
                <a:off x="329988" y="4038602"/>
                <a:ext cx="165112" cy="2667001"/>
              </a:xfrm>
              <a:prstGeom prst="rect">
                <a:avLst/>
              </a:prstGeom>
              <a:gradFill rotWithShape="1">
                <a:gsLst>
                  <a:gs pos="0">
                    <a:schemeClr val="bg1">
                      <a:lumMod val="65000"/>
                    </a:schemeClr>
                  </a:gs>
                  <a:gs pos="100000">
                    <a:srgbClr val="FFFFCC"/>
                  </a:gs>
                </a:gsLst>
                <a:lin ang="5400000" scaled="1"/>
              </a:gradFill>
              <a:ln w="9525">
                <a:noFill/>
                <a:miter lim="800000"/>
                <a:headEnd/>
                <a:tailEnd/>
              </a:ln>
              <a:effectLst/>
            </p:spPr>
            <p:txBody>
              <a:bodyPr wrap="none" anchor="ctr"/>
              <a:lstStyle/>
              <a:p>
                <a:pPr>
                  <a:defRPr/>
                </a:pPr>
                <a:endParaRPr lang="fa-IR" sz="1662" kern="0">
                  <a:solidFill>
                    <a:sysClr val="windowText" lastClr="000000"/>
                  </a:solidFill>
                </a:endParaRPr>
              </a:p>
            </p:txBody>
          </p:sp>
          <p:sp>
            <p:nvSpPr>
              <p:cNvPr id="251" name="Rectangle 26"/>
              <p:cNvSpPr>
                <a:spLocks noChangeArrowheads="1"/>
              </p:cNvSpPr>
              <p:nvPr/>
            </p:nvSpPr>
            <p:spPr bwMode="auto">
              <a:xfrm>
                <a:off x="164876" y="6400803"/>
                <a:ext cx="3219681" cy="152400"/>
              </a:xfrm>
              <a:prstGeom prst="rect">
                <a:avLst/>
              </a:prstGeom>
              <a:gradFill rotWithShape="1">
                <a:gsLst>
                  <a:gs pos="0">
                    <a:srgbClr val="FFFFCC"/>
                  </a:gs>
                  <a:gs pos="100000">
                    <a:srgbClr val="FFFFCC">
                      <a:gamma/>
                      <a:shade val="46275"/>
                      <a:invGamma/>
                    </a:srgbClr>
                  </a:gs>
                </a:gsLst>
                <a:lin ang="0" scaled="1"/>
              </a:gradFill>
              <a:ln w="9525">
                <a:noFill/>
                <a:miter lim="800000"/>
                <a:headEnd/>
                <a:tailEnd/>
              </a:ln>
              <a:effectLst/>
            </p:spPr>
            <p:txBody>
              <a:bodyPr wrap="none" anchor="ctr"/>
              <a:lstStyle/>
              <a:p>
                <a:pPr>
                  <a:defRPr/>
                </a:pPr>
                <a:endParaRPr lang="fa-IR" sz="1662" kern="0">
                  <a:solidFill>
                    <a:sysClr val="windowText" lastClr="000000"/>
                  </a:solidFill>
                </a:endParaRPr>
              </a:p>
            </p:txBody>
          </p:sp>
          <p:sp>
            <p:nvSpPr>
              <p:cNvPr id="252" name="Rectangle 27"/>
              <p:cNvSpPr>
                <a:spLocks noChangeArrowheads="1"/>
              </p:cNvSpPr>
              <p:nvPr/>
            </p:nvSpPr>
            <p:spPr bwMode="auto">
              <a:xfrm>
                <a:off x="495100" y="5791203"/>
                <a:ext cx="82556" cy="609600"/>
              </a:xfrm>
              <a:prstGeom prst="rect">
                <a:avLst/>
              </a:prstGeom>
              <a:solidFill>
                <a:srgbClr val="CC9900"/>
              </a:solidFill>
              <a:ln w="9525">
                <a:noFill/>
                <a:miter lim="800000"/>
                <a:headEnd/>
                <a:tailEnd/>
              </a:ln>
              <a:effectLst/>
            </p:spPr>
            <p:txBody>
              <a:bodyPr wrap="none" anchor="ctr"/>
              <a:lstStyle/>
              <a:p>
                <a:pPr>
                  <a:defRPr/>
                </a:pPr>
                <a:endParaRPr lang="fa-IR" sz="1662" kern="0">
                  <a:solidFill>
                    <a:sysClr val="windowText" lastClr="000000"/>
                  </a:solidFill>
                </a:endParaRPr>
              </a:p>
            </p:txBody>
          </p:sp>
          <p:sp>
            <p:nvSpPr>
              <p:cNvPr id="253" name="Rectangle 28"/>
              <p:cNvSpPr>
                <a:spLocks noChangeArrowheads="1"/>
              </p:cNvSpPr>
              <p:nvPr/>
            </p:nvSpPr>
            <p:spPr bwMode="auto">
              <a:xfrm rot="5400000">
                <a:off x="828501" y="6073757"/>
                <a:ext cx="76200" cy="577891"/>
              </a:xfrm>
              <a:prstGeom prst="rect">
                <a:avLst/>
              </a:prstGeom>
              <a:solidFill>
                <a:srgbClr val="CC9900"/>
              </a:solidFill>
              <a:ln w="9525">
                <a:noFill/>
                <a:miter lim="800000"/>
                <a:headEnd/>
                <a:tailEnd/>
              </a:ln>
              <a:effectLst/>
            </p:spPr>
            <p:txBody>
              <a:bodyPr wrap="none" anchor="ctr"/>
              <a:lstStyle/>
              <a:p>
                <a:pPr>
                  <a:defRPr/>
                </a:pPr>
                <a:endParaRPr lang="fa-IR" sz="1662" kern="0">
                  <a:solidFill>
                    <a:sysClr val="windowText" lastClr="000000"/>
                  </a:solidFill>
                </a:endParaRPr>
              </a:p>
            </p:txBody>
          </p:sp>
          <p:sp>
            <p:nvSpPr>
              <p:cNvPr id="254" name="Line 29"/>
              <p:cNvSpPr>
                <a:spLocks noChangeShapeType="1"/>
              </p:cNvSpPr>
              <p:nvPr/>
            </p:nvSpPr>
            <p:spPr bwMode="auto">
              <a:xfrm>
                <a:off x="3384557" y="6477003"/>
                <a:ext cx="1568562" cy="0"/>
              </a:xfrm>
              <a:prstGeom prst="line">
                <a:avLst/>
              </a:prstGeom>
              <a:ln w="12700">
                <a:prstDash val="sysDot"/>
                <a:headEnd/>
                <a:tailEnd/>
              </a:ln>
            </p:spPr>
            <p:style>
              <a:lnRef idx="1">
                <a:schemeClr val="dk1"/>
              </a:lnRef>
              <a:fillRef idx="0">
                <a:schemeClr val="dk1"/>
              </a:fillRef>
              <a:effectRef idx="0">
                <a:schemeClr val="dk1"/>
              </a:effectRef>
              <a:fontRef idx="minor">
                <a:schemeClr val="tx1"/>
              </a:fontRef>
            </p:style>
            <p:txBody>
              <a:bodyPr/>
              <a:lstStyle/>
              <a:p>
                <a:pPr>
                  <a:defRPr/>
                </a:pPr>
                <a:endParaRPr lang="fa-IR" sz="1662" kern="0">
                  <a:solidFill>
                    <a:sysClr val="windowText" lastClr="000000"/>
                  </a:solidFill>
                </a:endParaRPr>
              </a:p>
            </p:txBody>
          </p:sp>
          <p:sp>
            <p:nvSpPr>
              <p:cNvPr id="255" name="Line 30"/>
              <p:cNvSpPr>
                <a:spLocks noChangeShapeType="1"/>
              </p:cNvSpPr>
              <p:nvPr/>
            </p:nvSpPr>
            <p:spPr bwMode="auto">
              <a:xfrm>
                <a:off x="3384557" y="6553203"/>
                <a:ext cx="2559233" cy="0"/>
              </a:xfrm>
              <a:prstGeom prst="line">
                <a:avLst/>
              </a:prstGeom>
              <a:ln w="19050">
                <a:prstDash val="sysDot"/>
                <a:headEnd/>
                <a:tailEnd/>
              </a:ln>
            </p:spPr>
            <p:style>
              <a:lnRef idx="1">
                <a:schemeClr val="accent1"/>
              </a:lnRef>
              <a:fillRef idx="0">
                <a:schemeClr val="accent1"/>
              </a:fillRef>
              <a:effectRef idx="0">
                <a:schemeClr val="accent1"/>
              </a:effectRef>
              <a:fontRef idx="minor">
                <a:schemeClr val="tx1"/>
              </a:fontRef>
            </p:style>
            <p:txBody>
              <a:bodyPr/>
              <a:lstStyle/>
              <a:p>
                <a:pPr>
                  <a:defRPr/>
                </a:pPr>
                <a:endParaRPr lang="fa-IR" sz="1662" kern="0">
                  <a:solidFill>
                    <a:sysClr val="windowText" lastClr="000000"/>
                  </a:solidFill>
                </a:endParaRPr>
              </a:p>
            </p:txBody>
          </p:sp>
          <p:sp>
            <p:nvSpPr>
              <p:cNvPr id="256" name="Line 32"/>
              <p:cNvSpPr>
                <a:spLocks noChangeShapeType="1"/>
              </p:cNvSpPr>
              <p:nvPr/>
            </p:nvSpPr>
            <p:spPr bwMode="auto">
              <a:xfrm flipH="1">
                <a:off x="-236" y="6477003"/>
                <a:ext cx="3384793" cy="0"/>
              </a:xfrm>
              <a:prstGeom prst="line">
                <a:avLst/>
              </a:prstGeom>
              <a:noFill/>
              <a:ln w="22225">
                <a:solidFill>
                  <a:srgbClr val="9383B3"/>
                </a:solidFill>
                <a:prstDash val="sysDot"/>
                <a:round/>
                <a:headEnd/>
                <a:tailEnd/>
              </a:ln>
              <a:effectLst/>
            </p:spPr>
            <p:txBody>
              <a:bodyPr/>
              <a:lstStyle/>
              <a:p>
                <a:pPr>
                  <a:defRPr/>
                </a:pPr>
                <a:endParaRPr lang="fa-IR" sz="1662" kern="0">
                  <a:solidFill>
                    <a:sysClr val="windowText" lastClr="000000"/>
                  </a:solidFill>
                </a:endParaRPr>
              </a:p>
            </p:txBody>
          </p:sp>
          <p:sp>
            <p:nvSpPr>
              <p:cNvPr id="257" name="Line 33"/>
              <p:cNvSpPr>
                <a:spLocks noChangeShapeType="1"/>
              </p:cNvSpPr>
              <p:nvPr/>
            </p:nvSpPr>
            <p:spPr bwMode="auto">
              <a:xfrm flipV="1">
                <a:off x="412544" y="4038602"/>
                <a:ext cx="0" cy="2819401"/>
              </a:xfrm>
              <a:prstGeom prst="line">
                <a:avLst/>
              </a:prstGeom>
              <a:noFill/>
              <a:ln w="22225">
                <a:solidFill>
                  <a:srgbClr val="9383B3"/>
                </a:solidFill>
                <a:prstDash val="sysDot"/>
                <a:round/>
                <a:headEnd/>
                <a:tailEnd/>
              </a:ln>
              <a:effectLst/>
            </p:spPr>
            <p:txBody>
              <a:bodyPr/>
              <a:lstStyle/>
              <a:p>
                <a:pPr>
                  <a:defRPr/>
                </a:pPr>
                <a:endParaRPr lang="fa-IR" sz="1662" kern="0">
                  <a:solidFill>
                    <a:sysClr val="windowText" lastClr="000000"/>
                  </a:solidFill>
                </a:endParaRPr>
              </a:p>
            </p:txBody>
          </p:sp>
          <p:sp>
            <p:nvSpPr>
              <p:cNvPr id="258" name="Line 34"/>
              <p:cNvSpPr>
                <a:spLocks noChangeShapeType="1"/>
              </p:cNvSpPr>
              <p:nvPr/>
            </p:nvSpPr>
            <p:spPr bwMode="auto">
              <a:xfrm flipV="1">
                <a:off x="412544" y="2362202"/>
                <a:ext cx="0" cy="1676400"/>
              </a:xfrm>
              <a:prstGeom prst="line">
                <a:avLst/>
              </a:prstGeom>
              <a:ln w="12700">
                <a:prstDash val="sysDot"/>
                <a:headEnd/>
                <a:tailEnd/>
              </a:ln>
            </p:spPr>
            <p:style>
              <a:lnRef idx="1">
                <a:schemeClr val="dk1"/>
              </a:lnRef>
              <a:fillRef idx="0">
                <a:schemeClr val="dk1"/>
              </a:fillRef>
              <a:effectRef idx="0">
                <a:schemeClr val="dk1"/>
              </a:effectRef>
              <a:fontRef idx="minor">
                <a:schemeClr val="tx1"/>
              </a:fontRef>
            </p:style>
            <p:txBody>
              <a:bodyPr/>
              <a:lstStyle/>
              <a:p>
                <a:pPr>
                  <a:defRPr/>
                </a:pPr>
                <a:endParaRPr lang="fa-IR" sz="1662" kern="0">
                  <a:solidFill>
                    <a:sysClr val="windowText" lastClr="000000"/>
                  </a:solidFill>
                </a:endParaRPr>
              </a:p>
            </p:txBody>
          </p:sp>
          <p:sp>
            <p:nvSpPr>
              <p:cNvPr id="259" name="Line 35"/>
              <p:cNvSpPr>
                <a:spLocks noChangeShapeType="1"/>
              </p:cNvSpPr>
              <p:nvPr/>
            </p:nvSpPr>
            <p:spPr bwMode="auto">
              <a:xfrm flipV="1">
                <a:off x="329988" y="1676402"/>
                <a:ext cx="0" cy="2362200"/>
              </a:xfrm>
              <a:prstGeom prst="line">
                <a:avLst/>
              </a:prstGeom>
              <a:ln w="19050">
                <a:prstDash val="sysDot"/>
                <a:headEnd/>
                <a:tailEnd/>
              </a:ln>
            </p:spPr>
            <p:style>
              <a:lnRef idx="1">
                <a:schemeClr val="accent1"/>
              </a:lnRef>
              <a:fillRef idx="0">
                <a:schemeClr val="accent1"/>
              </a:fillRef>
              <a:effectRef idx="0">
                <a:schemeClr val="accent1"/>
              </a:effectRef>
              <a:fontRef idx="minor">
                <a:schemeClr val="tx1"/>
              </a:fontRef>
            </p:style>
            <p:txBody>
              <a:bodyPr/>
              <a:lstStyle/>
              <a:p>
                <a:pPr>
                  <a:defRPr/>
                </a:pPr>
                <a:endParaRPr lang="fa-IR" sz="1662" kern="0">
                  <a:solidFill>
                    <a:sysClr val="windowText" lastClr="000000"/>
                  </a:solidFill>
                </a:endParaRPr>
              </a:p>
            </p:txBody>
          </p:sp>
        </p:grpSp>
        <p:grpSp>
          <p:nvGrpSpPr>
            <p:cNvPr id="5" name="Group 15"/>
            <p:cNvGrpSpPr/>
            <p:nvPr/>
          </p:nvGrpSpPr>
          <p:grpSpPr>
            <a:xfrm>
              <a:off x="67432" y="538679"/>
              <a:ext cx="5218950" cy="3318948"/>
              <a:chOff x="73051" y="538679"/>
              <a:chExt cx="5653862" cy="3318948"/>
            </a:xfrm>
          </p:grpSpPr>
          <p:sp>
            <p:nvSpPr>
              <p:cNvPr id="7" name="Rectangle 6"/>
              <p:cNvSpPr/>
              <p:nvPr/>
            </p:nvSpPr>
            <p:spPr>
              <a:xfrm>
                <a:off x="1824455" y="538679"/>
                <a:ext cx="3902458" cy="407750"/>
              </a:xfrm>
              <a:prstGeom prst="rect">
                <a:avLst/>
              </a:prstGeom>
            </p:spPr>
            <p:txBody>
              <a:bodyPr wrap="none">
                <a:spAutoFit/>
              </a:bodyPr>
              <a:lstStyle/>
              <a:p>
                <a:pPr>
                  <a:defRPr/>
                </a:pPr>
                <a:r>
                  <a:rPr lang="en-US" sz="1846" b="1" kern="0" dirty="0">
                    <a:ln w="10541" cmpd="sng">
                      <a:solidFill>
                        <a:srgbClr val="EAEAEA">
                          <a:shade val="88000"/>
                          <a:satMod val="110000"/>
                        </a:srgbClr>
                      </a:solidFill>
                      <a:prstDash val="solid"/>
                    </a:ln>
                    <a:gradFill>
                      <a:gsLst>
                        <a:gs pos="0">
                          <a:srgbClr val="EAEAEA">
                            <a:tint val="40000"/>
                            <a:satMod val="250000"/>
                          </a:srgbClr>
                        </a:gs>
                        <a:gs pos="9000">
                          <a:srgbClr val="EAEAEA">
                            <a:tint val="52000"/>
                            <a:satMod val="300000"/>
                          </a:srgbClr>
                        </a:gs>
                        <a:gs pos="50000">
                          <a:srgbClr val="EAEAEA">
                            <a:shade val="20000"/>
                            <a:satMod val="300000"/>
                          </a:srgbClr>
                        </a:gs>
                        <a:gs pos="79000">
                          <a:srgbClr val="EAEAEA">
                            <a:tint val="52000"/>
                            <a:satMod val="300000"/>
                          </a:srgbClr>
                        </a:gs>
                        <a:gs pos="100000">
                          <a:srgbClr val="EAEAEA">
                            <a:tint val="40000"/>
                            <a:satMod val="250000"/>
                          </a:srgbClr>
                        </a:gs>
                      </a:gsLst>
                      <a:lin ang="5400000"/>
                    </a:gradFill>
                    <a:latin typeface="BankGothic Lt BT" pitchFamily="34" charset="0"/>
                  </a:rPr>
                  <a:t>(</a:t>
                </a:r>
                <a:r>
                  <a:rPr lang="en-US" sz="1846" b="1" kern="0" dirty="0" err="1">
                    <a:ln w="10541" cmpd="sng">
                      <a:solidFill>
                        <a:srgbClr val="EAEAEA">
                          <a:shade val="88000"/>
                          <a:satMod val="110000"/>
                        </a:srgbClr>
                      </a:solidFill>
                      <a:prstDash val="solid"/>
                    </a:ln>
                    <a:gradFill>
                      <a:gsLst>
                        <a:gs pos="0">
                          <a:srgbClr val="EAEAEA">
                            <a:tint val="40000"/>
                            <a:satMod val="250000"/>
                          </a:srgbClr>
                        </a:gs>
                        <a:gs pos="9000">
                          <a:srgbClr val="EAEAEA">
                            <a:tint val="52000"/>
                            <a:satMod val="300000"/>
                          </a:srgbClr>
                        </a:gs>
                        <a:gs pos="50000">
                          <a:srgbClr val="EAEAEA">
                            <a:shade val="20000"/>
                            <a:satMod val="300000"/>
                          </a:srgbClr>
                        </a:gs>
                        <a:gs pos="79000">
                          <a:srgbClr val="EAEAEA">
                            <a:tint val="52000"/>
                            <a:satMod val="300000"/>
                          </a:srgbClr>
                        </a:gs>
                        <a:gs pos="100000">
                          <a:srgbClr val="EAEAEA">
                            <a:tint val="40000"/>
                            <a:satMod val="250000"/>
                          </a:srgbClr>
                        </a:gs>
                      </a:gsLst>
                      <a:lin ang="5400000"/>
                    </a:gradFill>
                    <a:latin typeface="BankGothic Lt BT" pitchFamily="34" charset="0"/>
                  </a:rPr>
                  <a:t>beinolharamein</a:t>
                </a:r>
                <a:r>
                  <a:rPr lang="en-US" sz="1846" b="1" kern="0" dirty="0">
                    <a:ln w="10541" cmpd="sng">
                      <a:solidFill>
                        <a:srgbClr val="EAEAEA">
                          <a:shade val="88000"/>
                          <a:satMod val="110000"/>
                        </a:srgbClr>
                      </a:solidFill>
                      <a:prstDash val="solid"/>
                    </a:ln>
                    <a:gradFill>
                      <a:gsLst>
                        <a:gs pos="0">
                          <a:srgbClr val="EAEAEA">
                            <a:tint val="40000"/>
                            <a:satMod val="250000"/>
                          </a:srgbClr>
                        </a:gs>
                        <a:gs pos="9000">
                          <a:srgbClr val="EAEAEA">
                            <a:tint val="52000"/>
                            <a:satMod val="300000"/>
                          </a:srgbClr>
                        </a:gs>
                        <a:gs pos="50000">
                          <a:srgbClr val="EAEAEA">
                            <a:shade val="20000"/>
                            <a:satMod val="300000"/>
                          </a:srgbClr>
                        </a:gs>
                        <a:gs pos="79000">
                          <a:srgbClr val="EAEAEA">
                            <a:tint val="52000"/>
                            <a:satMod val="300000"/>
                          </a:srgbClr>
                        </a:gs>
                        <a:gs pos="100000">
                          <a:srgbClr val="EAEAEA">
                            <a:tint val="40000"/>
                            <a:satMod val="250000"/>
                          </a:srgbClr>
                        </a:gs>
                      </a:gsLst>
                      <a:lin ang="5400000"/>
                    </a:gradFill>
                    <a:latin typeface="BankGothic Lt BT" pitchFamily="34" charset="0"/>
                  </a:rPr>
                  <a:t> of shiraz)</a:t>
                </a:r>
                <a:endParaRPr lang="fa-IR" sz="1846" b="1" kern="0" dirty="0">
                  <a:ln w="10541" cmpd="sng">
                    <a:solidFill>
                      <a:srgbClr val="EAEAEA">
                        <a:shade val="88000"/>
                        <a:satMod val="110000"/>
                      </a:srgbClr>
                    </a:solidFill>
                    <a:prstDash val="solid"/>
                  </a:ln>
                  <a:gradFill>
                    <a:gsLst>
                      <a:gs pos="0">
                        <a:srgbClr val="EAEAEA">
                          <a:tint val="40000"/>
                          <a:satMod val="250000"/>
                        </a:srgbClr>
                      </a:gs>
                      <a:gs pos="9000">
                        <a:srgbClr val="EAEAEA">
                          <a:tint val="52000"/>
                          <a:satMod val="300000"/>
                        </a:srgbClr>
                      </a:gs>
                      <a:gs pos="50000">
                        <a:srgbClr val="EAEAEA">
                          <a:shade val="20000"/>
                          <a:satMod val="300000"/>
                        </a:srgbClr>
                      </a:gs>
                      <a:gs pos="79000">
                        <a:srgbClr val="EAEAEA">
                          <a:tint val="52000"/>
                          <a:satMod val="300000"/>
                        </a:srgbClr>
                      </a:gs>
                      <a:gs pos="100000">
                        <a:srgbClr val="EAEAEA">
                          <a:tint val="40000"/>
                          <a:satMod val="250000"/>
                        </a:srgbClr>
                      </a:gs>
                    </a:gsLst>
                    <a:lin ang="5400000"/>
                  </a:gradFill>
                  <a:latin typeface="BankGothic Lt BT" pitchFamily="34" charset="0"/>
                </a:endParaRPr>
              </a:p>
            </p:txBody>
          </p:sp>
          <p:sp>
            <p:nvSpPr>
              <p:cNvPr id="8" name="Rectangle 7"/>
              <p:cNvSpPr/>
              <p:nvPr/>
            </p:nvSpPr>
            <p:spPr>
              <a:xfrm rot="16200000">
                <a:off x="-1131431" y="2276027"/>
                <a:ext cx="2786082" cy="377118"/>
              </a:xfrm>
              <a:prstGeom prst="rect">
                <a:avLst/>
              </a:prstGeom>
            </p:spPr>
            <p:txBody>
              <a:bodyPr wrap="square">
                <a:spAutoFit/>
                <a:scene3d>
                  <a:camera prst="orthographicFront"/>
                  <a:lightRig rig="glow" dir="tl">
                    <a:rot lat="0" lon="0" rev="5400000"/>
                  </a:lightRig>
                </a:scene3d>
                <a:sp3d contourW="12700">
                  <a:bevelT w="25400" h="25400"/>
                  <a:contourClr>
                    <a:schemeClr val="accent6">
                      <a:shade val="73000"/>
                    </a:schemeClr>
                  </a:contourClr>
                </a:sp3d>
              </a:bodyPr>
              <a:lstStyle/>
              <a:p>
                <a:pPr algn="ctr"/>
                <a:r>
                  <a:rPr lang="fa-IR" sz="1662" b="1" dirty="0">
                    <a:ln w="11430"/>
                    <a:gradFill>
                      <a:gsLst>
                        <a:gs pos="0">
                          <a:srgbClr val="555555">
                            <a:tint val="90000"/>
                            <a:satMod val="120000"/>
                          </a:srgbClr>
                        </a:gs>
                        <a:gs pos="25000">
                          <a:srgbClr val="555555">
                            <a:tint val="93000"/>
                            <a:satMod val="120000"/>
                          </a:srgbClr>
                        </a:gs>
                        <a:gs pos="50000">
                          <a:srgbClr val="555555">
                            <a:shade val="89000"/>
                            <a:satMod val="110000"/>
                          </a:srgbClr>
                        </a:gs>
                        <a:gs pos="75000">
                          <a:srgbClr val="555555">
                            <a:tint val="93000"/>
                            <a:satMod val="120000"/>
                          </a:srgbClr>
                        </a:gs>
                        <a:gs pos="100000">
                          <a:srgbClr val="555555">
                            <a:tint val="90000"/>
                            <a:satMod val="120000"/>
                          </a:srgbClr>
                        </a:gs>
                      </a:gsLst>
                      <a:lin ang="5400000"/>
                    </a:gradFill>
                    <a:effectLst>
                      <a:outerShdw blurRad="80000" dist="40000" dir="5040000" algn="tl">
                        <a:srgbClr val="000000">
                          <a:alpha val="30000"/>
                        </a:srgbClr>
                      </a:outerShdw>
                    </a:effectLst>
                    <a:cs typeface="B Kamran" pitchFamily="2" charset="-78"/>
                  </a:rPr>
                  <a:t>بین الحرمین شیراز</a:t>
                </a:r>
              </a:p>
            </p:txBody>
          </p:sp>
        </p:grpSp>
        <p:pic>
          <p:nvPicPr>
            <p:cNvPr id="235" name="Picture 6" descr="شاهچراغ؛ شیراز؛ عکس از آنوبانینی">
              <a:hlinkClick r:id="rId3"/>
            </p:cNvPr>
            <p:cNvPicPr>
              <a:picLocks noChangeAspect="1" noChangeArrowheads="1"/>
            </p:cNvPicPr>
            <p:nvPr/>
          </p:nvPicPr>
          <p:blipFill>
            <a:blip r:embed="rId4">
              <a:clrChange>
                <a:clrFrom>
                  <a:srgbClr val="03030F"/>
                </a:clrFrom>
                <a:clrTo>
                  <a:srgbClr val="03030F">
                    <a:alpha val="0"/>
                  </a:srgbClr>
                </a:clrTo>
              </a:clrChange>
            </a:blip>
            <a:srcRect/>
            <a:stretch>
              <a:fillRect/>
            </a:stretch>
          </p:blipFill>
          <p:spPr bwMode="auto">
            <a:xfrm>
              <a:off x="7212343" y="285728"/>
              <a:ext cx="1931657" cy="1191187"/>
            </a:xfrm>
            <a:prstGeom prst="rect">
              <a:avLst/>
            </a:prstGeom>
            <a:ln>
              <a:noFill/>
            </a:ln>
            <a:effectLst>
              <a:outerShdw blurRad="50800" dist="38100" dir="2700000" algn="tl" rotWithShape="0">
                <a:prstClr val="black">
                  <a:alpha val="40000"/>
                </a:prstClr>
              </a:outerShdw>
              <a:softEdge rad="63500"/>
            </a:effectLst>
          </p:spPr>
        </p:pic>
        <p:pic>
          <p:nvPicPr>
            <p:cNvPr id="1028" name="Picture 4" descr="E:\baft farsoode\ax\pic\shahchw.jpg"/>
            <p:cNvPicPr>
              <a:picLocks noChangeAspect="1" noChangeArrowheads="1"/>
            </p:cNvPicPr>
            <p:nvPr/>
          </p:nvPicPr>
          <p:blipFill>
            <a:blip r:embed="rId5" cstate="screen">
              <a:clrChange>
                <a:clrFrom>
                  <a:srgbClr val="BEE2FA"/>
                </a:clrFrom>
                <a:clrTo>
                  <a:srgbClr val="BEE2FA">
                    <a:alpha val="0"/>
                  </a:srgbClr>
                </a:clrTo>
              </a:clrChange>
              <a:extLst>
                <a:ext uri="{28A0092B-C50C-407E-A947-70E740481C1C}">
                  <a14:useLocalDpi xmlns:a14="http://schemas.microsoft.com/office/drawing/2010/main"/>
                </a:ext>
              </a:extLst>
            </a:blip>
            <a:srcRect/>
            <a:stretch>
              <a:fillRect/>
            </a:stretch>
          </p:blipFill>
          <p:spPr bwMode="auto">
            <a:xfrm>
              <a:off x="0" y="0"/>
              <a:ext cx="1813436" cy="1464431"/>
            </a:xfrm>
            <a:prstGeom prst="rect">
              <a:avLst/>
            </a:prstGeom>
            <a:ln>
              <a:noFill/>
            </a:ln>
            <a:effectLst>
              <a:outerShdw blurRad="50800" dist="38100" dir="2700000" algn="tl" rotWithShape="0">
                <a:prstClr val="black">
                  <a:alpha val="40000"/>
                </a:prstClr>
              </a:outerShdw>
              <a:softEdge rad="63500"/>
            </a:effectLst>
          </p:spPr>
        </p:pic>
        <p:cxnSp>
          <p:nvCxnSpPr>
            <p:cNvPr id="263" name="Straight Connector 262"/>
            <p:cNvCxnSpPr/>
            <p:nvPr/>
          </p:nvCxnSpPr>
          <p:spPr bwMode="auto">
            <a:xfrm rot="5400000">
              <a:off x="-1535949" y="4179099"/>
              <a:ext cx="4071966" cy="1588"/>
            </a:xfrm>
            <a:prstGeom prst="line">
              <a:avLst/>
            </a:prstGeom>
            <a:ln cmpd="dbl">
              <a:solidFill>
                <a:srgbClr val="D1D1D1"/>
              </a:solidFill>
              <a:prstDash val="solid"/>
              <a:headEnd type="none" w="sm" len="sm"/>
              <a:tailEnd type="none" w="sm" len="sm"/>
            </a:ln>
          </p:spPr>
          <p:style>
            <a:lnRef idx="3">
              <a:schemeClr val="accent1"/>
            </a:lnRef>
            <a:fillRef idx="0">
              <a:schemeClr val="accent1"/>
            </a:fillRef>
            <a:effectRef idx="2">
              <a:schemeClr val="accent1"/>
            </a:effectRef>
            <a:fontRef idx="minor">
              <a:schemeClr val="tx1"/>
            </a:fontRef>
          </p:style>
        </p:cxnSp>
      </p:grpSp>
      <p:sp>
        <p:nvSpPr>
          <p:cNvPr id="25" name="Rectangle 24"/>
          <p:cNvSpPr/>
          <p:nvPr/>
        </p:nvSpPr>
        <p:spPr bwMode="auto">
          <a:xfrm>
            <a:off x="912177" y="1648545"/>
            <a:ext cx="8143932" cy="4154394"/>
          </a:xfrm>
          <a:prstGeom prst="rect">
            <a:avLst/>
          </a:prstGeom>
          <a:solidFill>
            <a:schemeClr val="accent1">
              <a:alpha val="70000"/>
            </a:schemeClr>
          </a:solidFill>
          <a:ln w="12700" cap="sq" cmpd="sng" algn="ctr">
            <a:noFill/>
            <a:prstDash val="solid"/>
            <a:round/>
            <a:headEnd type="none" w="sm" len="sm"/>
            <a:tailEnd type="none" w="sm" len="sm"/>
          </a:ln>
          <a:effectLst>
            <a:softEdge rad="635000"/>
          </a:effectLst>
        </p:spPr>
        <p:txBody>
          <a:bodyPr vert="horz" wrap="square" lIns="84406" tIns="42203" rIns="84406" bIns="42203" numCol="1" rtlCol="1" anchor="t" anchorCtr="0" compatLnSpc="1">
            <a:prstTxWarp prst="textNoShape">
              <a:avLst/>
            </a:prstTxWarp>
          </a:bodyPr>
          <a:lstStyle/>
          <a:p>
            <a:pPr algn="l" rtl="0" fontAlgn="base">
              <a:spcBef>
                <a:spcPct val="0"/>
              </a:spcBef>
              <a:spcAft>
                <a:spcPct val="0"/>
              </a:spcAft>
            </a:pPr>
            <a:endParaRPr kumimoji="1" lang="fa-IR" sz="2215">
              <a:solidFill>
                <a:srgbClr val="000000"/>
              </a:solidFill>
              <a:latin typeface="Times New Roman" pitchFamily="18" charset="0"/>
            </a:endParaRPr>
          </a:p>
        </p:txBody>
      </p:sp>
      <p:sp>
        <p:nvSpPr>
          <p:cNvPr id="266" name="Rectangle 265"/>
          <p:cNvSpPr/>
          <p:nvPr/>
        </p:nvSpPr>
        <p:spPr bwMode="auto">
          <a:xfrm>
            <a:off x="785786" y="1780431"/>
            <a:ext cx="8143932" cy="1318855"/>
          </a:xfrm>
          <a:prstGeom prst="rect">
            <a:avLst/>
          </a:prstGeom>
          <a:solidFill>
            <a:schemeClr val="accent1">
              <a:alpha val="70000"/>
            </a:schemeClr>
          </a:solidFill>
          <a:ln w="12700" cap="sq" cmpd="sng" algn="ctr">
            <a:noFill/>
            <a:prstDash val="solid"/>
            <a:round/>
            <a:headEnd type="none" w="sm" len="sm"/>
            <a:tailEnd type="none" w="sm" len="sm"/>
          </a:ln>
          <a:effectLst>
            <a:softEdge rad="635000"/>
          </a:effectLst>
        </p:spPr>
        <p:txBody>
          <a:bodyPr vert="horz" wrap="square" lIns="84406" tIns="42203" rIns="84406" bIns="42203" numCol="1" rtlCol="1" anchor="t" anchorCtr="0" compatLnSpc="1">
            <a:prstTxWarp prst="textNoShape">
              <a:avLst/>
            </a:prstTxWarp>
          </a:bodyPr>
          <a:lstStyle/>
          <a:p>
            <a:pPr algn="l" rtl="0" fontAlgn="base">
              <a:spcBef>
                <a:spcPct val="0"/>
              </a:spcBef>
              <a:spcAft>
                <a:spcPct val="0"/>
              </a:spcAft>
            </a:pPr>
            <a:endParaRPr kumimoji="1" lang="fa-IR" sz="2215">
              <a:solidFill>
                <a:srgbClr val="000000"/>
              </a:solidFill>
              <a:latin typeface="Times New Roman" pitchFamily="18" charset="0"/>
            </a:endParaRPr>
          </a:p>
        </p:txBody>
      </p:sp>
      <p:grpSp>
        <p:nvGrpSpPr>
          <p:cNvPr id="6" name="Group 2"/>
          <p:cNvGrpSpPr>
            <a:grpSpLocks/>
          </p:cNvGrpSpPr>
          <p:nvPr/>
        </p:nvGrpSpPr>
        <p:grpSpPr bwMode="auto">
          <a:xfrm>
            <a:off x="1143692" y="1692540"/>
            <a:ext cx="6415754" cy="4250628"/>
            <a:chOff x="-129" y="0"/>
            <a:chExt cx="5985" cy="4408"/>
          </a:xfrm>
        </p:grpSpPr>
        <p:grpSp>
          <p:nvGrpSpPr>
            <p:cNvPr id="9" name="Group 3"/>
            <p:cNvGrpSpPr>
              <a:grpSpLocks/>
            </p:cNvGrpSpPr>
            <p:nvPr/>
          </p:nvGrpSpPr>
          <p:grpSpPr bwMode="auto">
            <a:xfrm>
              <a:off x="1968" y="0"/>
              <a:ext cx="3888" cy="3825"/>
              <a:chOff x="2016" y="0"/>
              <a:chExt cx="3888" cy="3825"/>
            </a:xfrm>
          </p:grpSpPr>
          <p:sp>
            <p:nvSpPr>
              <p:cNvPr id="45" name="Line 4"/>
              <p:cNvSpPr>
                <a:spLocks noChangeShapeType="1"/>
              </p:cNvSpPr>
              <p:nvPr/>
            </p:nvSpPr>
            <p:spPr bwMode="auto">
              <a:xfrm flipV="1">
                <a:off x="4848" y="0"/>
                <a:ext cx="0" cy="1392"/>
              </a:xfrm>
              <a:prstGeom prst="line">
                <a:avLst/>
              </a:prstGeom>
              <a:noFill/>
              <a:ln w="9525">
                <a:solidFill>
                  <a:srgbClr val="CC9900"/>
                </a:solidFill>
                <a:prstDash val="sysDot"/>
                <a:round/>
                <a:headEnd/>
                <a:tailEnd/>
              </a:ln>
              <a:effectLst/>
            </p:spPr>
            <p:txBody>
              <a:bodyPr/>
              <a:lstStyle/>
              <a:p>
                <a:pPr>
                  <a:defRPr/>
                </a:pPr>
                <a:endParaRPr lang="fa-IR" sz="1662" kern="0">
                  <a:solidFill>
                    <a:sysClr val="windowText" lastClr="000000"/>
                  </a:solidFill>
                </a:endParaRPr>
              </a:p>
            </p:txBody>
          </p:sp>
          <p:grpSp>
            <p:nvGrpSpPr>
              <p:cNvPr id="10" name="Group 5"/>
              <p:cNvGrpSpPr>
                <a:grpSpLocks/>
              </p:cNvGrpSpPr>
              <p:nvPr/>
            </p:nvGrpSpPr>
            <p:grpSpPr bwMode="auto">
              <a:xfrm>
                <a:off x="2016" y="0"/>
                <a:ext cx="3888" cy="3825"/>
                <a:chOff x="2016" y="0"/>
                <a:chExt cx="3888" cy="3825"/>
              </a:xfrm>
            </p:grpSpPr>
            <p:sp>
              <p:nvSpPr>
                <p:cNvPr id="47" name="Line 6"/>
                <p:cNvSpPr>
                  <a:spLocks noChangeShapeType="1"/>
                </p:cNvSpPr>
                <p:nvPr/>
              </p:nvSpPr>
              <p:spPr bwMode="auto">
                <a:xfrm flipV="1">
                  <a:off x="4800" y="0"/>
                  <a:ext cx="0" cy="768"/>
                </a:xfrm>
                <a:prstGeom prst="line">
                  <a:avLst/>
                </a:prstGeom>
                <a:noFill/>
                <a:ln w="9525">
                  <a:solidFill>
                    <a:srgbClr val="CC9900"/>
                  </a:solidFill>
                  <a:prstDash val="sysDot"/>
                  <a:round/>
                  <a:headEnd/>
                  <a:tailEnd/>
                </a:ln>
                <a:effectLst/>
              </p:spPr>
              <p:txBody>
                <a:bodyPr/>
                <a:lstStyle/>
                <a:p>
                  <a:pPr>
                    <a:defRPr/>
                  </a:pPr>
                  <a:endParaRPr lang="fa-IR" sz="1662" kern="0">
                    <a:solidFill>
                      <a:sysClr val="windowText" lastClr="000000"/>
                    </a:solidFill>
                  </a:endParaRPr>
                </a:p>
              </p:txBody>
            </p:sp>
            <p:grpSp>
              <p:nvGrpSpPr>
                <p:cNvPr id="11" name="Group 7"/>
                <p:cNvGrpSpPr>
                  <a:grpSpLocks/>
                </p:cNvGrpSpPr>
                <p:nvPr/>
              </p:nvGrpSpPr>
              <p:grpSpPr bwMode="auto">
                <a:xfrm>
                  <a:off x="2016" y="144"/>
                  <a:ext cx="3888" cy="3681"/>
                  <a:chOff x="2016" y="144"/>
                  <a:chExt cx="3888" cy="3681"/>
                </a:xfrm>
              </p:grpSpPr>
              <p:sp>
                <p:nvSpPr>
                  <p:cNvPr id="49" name="Rectangle 8"/>
                  <p:cNvSpPr>
                    <a:spLocks noChangeArrowheads="1"/>
                  </p:cNvSpPr>
                  <p:nvPr/>
                </p:nvSpPr>
                <p:spPr bwMode="auto">
                  <a:xfrm>
                    <a:off x="4752" y="225"/>
                    <a:ext cx="96" cy="3600"/>
                  </a:xfrm>
                  <a:prstGeom prst="rect">
                    <a:avLst/>
                  </a:prstGeom>
                  <a:gradFill rotWithShape="1">
                    <a:gsLst>
                      <a:gs pos="0">
                        <a:srgbClr val="FFFFCC"/>
                      </a:gs>
                      <a:gs pos="100000">
                        <a:srgbClr val="FFFFCC">
                          <a:gamma/>
                          <a:shade val="46275"/>
                          <a:invGamma/>
                        </a:srgbClr>
                      </a:gs>
                    </a:gsLst>
                    <a:lin ang="5400000" scaled="1"/>
                  </a:gradFill>
                  <a:ln w="9525">
                    <a:noFill/>
                    <a:miter lim="800000"/>
                    <a:headEnd/>
                    <a:tailEnd/>
                  </a:ln>
                  <a:effectLst/>
                </p:spPr>
                <p:txBody>
                  <a:bodyPr wrap="none" anchor="ctr"/>
                  <a:lstStyle/>
                  <a:p>
                    <a:pPr>
                      <a:defRPr/>
                    </a:pPr>
                    <a:endParaRPr lang="fa-IR" sz="1662" kern="0">
                      <a:solidFill>
                        <a:sysClr val="windowText" lastClr="000000"/>
                      </a:solidFill>
                    </a:endParaRPr>
                  </a:p>
                </p:txBody>
              </p:sp>
              <p:grpSp>
                <p:nvGrpSpPr>
                  <p:cNvPr id="12" name="Group 9"/>
                  <p:cNvGrpSpPr>
                    <a:grpSpLocks/>
                  </p:cNvGrpSpPr>
                  <p:nvPr/>
                </p:nvGrpSpPr>
                <p:grpSpPr bwMode="auto">
                  <a:xfrm>
                    <a:off x="2016" y="144"/>
                    <a:ext cx="3888" cy="1761"/>
                    <a:chOff x="2016" y="144"/>
                    <a:chExt cx="3888" cy="1761"/>
                  </a:xfrm>
                </p:grpSpPr>
                <p:sp>
                  <p:nvSpPr>
                    <p:cNvPr id="51" name="Rectangle 10"/>
                    <p:cNvSpPr>
                      <a:spLocks noChangeArrowheads="1"/>
                    </p:cNvSpPr>
                    <p:nvPr/>
                  </p:nvSpPr>
                  <p:spPr bwMode="auto">
                    <a:xfrm>
                      <a:off x="2016" y="513"/>
                      <a:ext cx="3120" cy="96"/>
                    </a:xfrm>
                    <a:prstGeom prst="rect">
                      <a:avLst/>
                    </a:prstGeom>
                    <a:gradFill rotWithShape="1">
                      <a:gsLst>
                        <a:gs pos="0">
                          <a:srgbClr val="675941"/>
                        </a:gs>
                        <a:gs pos="100000">
                          <a:srgbClr val="FFFFCC"/>
                        </a:gs>
                      </a:gsLst>
                      <a:lin ang="0" scaled="1"/>
                    </a:gradFill>
                    <a:ln w="9525">
                      <a:noFill/>
                      <a:miter lim="800000"/>
                      <a:headEnd/>
                      <a:tailEnd/>
                    </a:ln>
                    <a:effectLst/>
                  </p:spPr>
                  <p:txBody>
                    <a:bodyPr wrap="none" anchor="ctr"/>
                    <a:lstStyle/>
                    <a:p>
                      <a:pPr>
                        <a:defRPr/>
                      </a:pPr>
                      <a:endParaRPr lang="fa-IR" sz="1662" kern="0">
                        <a:solidFill>
                          <a:sysClr val="windowText" lastClr="000000"/>
                        </a:solidFill>
                      </a:endParaRPr>
                    </a:p>
                  </p:txBody>
                </p:sp>
                <p:sp>
                  <p:nvSpPr>
                    <p:cNvPr id="52" name="Line 11"/>
                    <p:cNvSpPr>
                      <a:spLocks noChangeShapeType="1"/>
                    </p:cNvSpPr>
                    <p:nvPr/>
                  </p:nvSpPr>
                  <p:spPr bwMode="auto">
                    <a:xfrm>
                      <a:off x="5136" y="561"/>
                      <a:ext cx="672" cy="0"/>
                    </a:xfrm>
                    <a:prstGeom prst="line">
                      <a:avLst/>
                    </a:prstGeom>
                    <a:noFill/>
                    <a:ln w="9525">
                      <a:solidFill>
                        <a:srgbClr val="CC9900"/>
                      </a:solidFill>
                      <a:prstDash val="sysDot"/>
                      <a:round/>
                      <a:headEnd/>
                      <a:tailEnd/>
                    </a:ln>
                    <a:effectLst/>
                  </p:spPr>
                  <p:txBody>
                    <a:bodyPr/>
                    <a:lstStyle/>
                    <a:p>
                      <a:pPr>
                        <a:defRPr/>
                      </a:pPr>
                      <a:endParaRPr lang="fa-IR" sz="1662" kern="0">
                        <a:solidFill>
                          <a:sysClr val="windowText" lastClr="000000"/>
                        </a:solidFill>
                      </a:endParaRPr>
                    </a:p>
                  </p:txBody>
                </p:sp>
                <p:sp>
                  <p:nvSpPr>
                    <p:cNvPr id="53" name="Line 12"/>
                    <p:cNvSpPr>
                      <a:spLocks noChangeShapeType="1"/>
                    </p:cNvSpPr>
                    <p:nvPr/>
                  </p:nvSpPr>
                  <p:spPr bwMode="auto">
                    <a:xfrm>
                      <a:off x="4848" y="609"/>
                      <a:ext cx="1056" cy="0"/>
                    </a:xfrm>
                    <a:prstGeom prst="line">
                      <a:avLst/>
                    </a:prstGeom>
                    <a:noFill/>
                    <a:ln w="9525">
                      <a:solidFill>
                        <a:srgbClr val="CC9900"/>
                      </a:solidFill>
                      <a:prstDash val="sysDot"/>
                      <a:round/>
                      <a:headEnd/>
                      <a:tailEnd/>
                    </a:ln>
                    <a:effectLst/>
                  </p:spPr>
                  <p:txBody>
                    <a:bodyPr/>
                    <a:lstStyle/>
                    <a:p>
                      <a:pPr>
                        <a:defRPr/>
                      </a:pPr>
                      <a:endParaRPr lang="fa-IR" sz="1662" kern="0">
                        <a:solidFill>
                          <a:sysClr val="windowText" lastClr="000000"/>
                        </a:solidFill>
                      </a:endParaRPr>
                    </a:p>
                  </p:txBody>
                </p:sp>
                <p:sp>
                  <p:nvSpPr>
                    <p:cNvPr id="54" name="Line 13"/>
                    <p:cNvSpPr>
                      <a:spLocks noChangeShapeType="1"/>
                    </p:cNvSpPr>
                    <p:nvPr/>
                  </p:nvSpPr>
                  <p:spPr bwMode="auto">
                    <a:xfrm>
                      <a:off x="4800" y="225"/>
                      <a:ext cx="0" cy="1680"/>
                    </a:xfrm>
                    <a:prstGeom prst="line">
                      <a:avLst/>
                    </a:prstGeom>
                    <a:noFill/>
                    <a:ln w="15875">
                      <a:solidFill>
                        <a:srgbClr val="9383B3"/>
                      </a:solidFill>
                      <a:prstDash val="sysDot"/>
                      <a:round/>
                      <a:headEnd/>
                      <a:tailEnd/>
                    </a:ln>
                    <a:effectLst/>
                  </p:spPr>
                  <p:txBody>
                    <a:bodyPr/>
                    <a:lstStyle/>
                    <a:p>
                      <a:pPr>
                        <a:defRPr/>
                      </a:pPr>
                      <a:endParaRPr lang="fa-IR" sz="1662" kern="0">
                        <a:solidFill>
                          <a:sysClr val="windowText" lastClr="000000"/>
                        </a:solidFill>
                      </a:endParaRPr>
                    </a:p>
                  </p:txBody>
                </p:sp>
                <p:sp>
                  <p:nvSpPr>
                    <p:cNvPr id="55" name="Line 14"/>
                    <p:cNvSpPr>
                      <a:spLocks noChangeShapeType="1"/>
                    </p:cNvSpPr>
                    <p:nvPr/>
                  </p:nvSpPr>
                  <p:spPr bwMode="auto">
                    <a:xfrm flipH="1">
                      <a:off x="3168" y="561"/>
                      <a:ext cx="1968" cy="0"/>
                    </a:xfrm>
                    <a:prstGeom prst="line">
                      <a:avLst/>
                    </a:prstGeom>
                    <a:noFill/>
                    <a:ln w="15875">
                      <a:solidFill>
                        <a:srgbClr val="9383B3"/>
                      </a:solidFill>
                      <a:prstDash val="sysDot"/>
                      <a:round/>
                      <a:headEnd/>
                      <a:tailEnd/>
                    </a:ln>
                    <a:effectLst/>
                  </p:spPr>
                  <p:txBody>
                    <a:bodyPr/>
                    <a:lstStyle/>
                    <a:p>
                      <a:pPr>
                        <a:defRPr/>
                      </a:pPr>
                      <a:endParaRPr lang="fa-IR" sz="1662" kern="0">
                        <a:solidFill>
                          <a:sysClr val="windowText" lastClr="000000"/>
                        </a:solidFill>
                      </a:endParaRPr>
                    </a:p>
                  </p:txBody>
                </p:sp>
                <p:grpSp>
                  <p:nvGrpSpPr>
                    <p:cNvPr id="13" name="Group 15"/>
                    <p:cNvGrpSpPr>
                      <a:grpSpLocks/>
                    </p:cNvGrpSpPr>
                    <p:nvPr/>
                  </p:nvGrpSpPr>
                  <p:grpSpPr bwMode="auto">
                    <a:xfrm>
                      <a:off x="4464" y="144"/>
                      <a:ext cx="720" cy="753"/>
                      <a:chOff x="4464" y="144"/>
                      <a:chExt cx="720" cy="753"/>
                    </a:xfrm>
                  </p:grpSpPr>
                  <p:sp>
                    <p:nvSpPr>
                      <p:cNvPr id="57" name="Rectangle 16"/>
                      <p:cNvSpPr>
                        <a:spLocks noChangeArrowheads="1"/>
                      </p:cNvSpPr>
                      <p:nvPr/>
                    </p:nvSpPr>
                    <p:spPr bwMode="auto">
                      <a:xfrm>
                        <a:off x="4848" y="609"/>
                        <a:ext cx="48" cy="288"/>
                      </a:xfrm>
                      <a:prstGeom prst="rect">
                        <a:avLst/>
                      </a:prstGeom>
                      <a:solidFill>
                        <a:srgbClr val="CC9900"/>
                      </a:solidFill>
                      <a:ln w="9525">
                        <a:noFill/>
                        <a:miter lim="800000"/>
                        <a:headEnd/>
                        <a:tailEnd/>
                      </a:ln>
                      <a:effectLst/>
                    </p:spPr>
                    <p:txBody>
                      <a:bodyPr wrap="none" anchor="ctr"/>
                      <a:lstStyle/>
                      <a:p>
                        <a:pPr>
                          <a:defRPr/>
                        </a:pPr>
                        <a:endParaRPr lang="fa-IR" sz="1662" kern="0">
                          <a:solidFill>
                            <a:sysClr val="windowText" lastClr="000000"/>
                          </a:solidFill>
                        </a:endParaRPr>
                      </a:p>
                    </p:txBody>
                  </p:sp>
                  <p:sp>
                    <p:nvSpPr>
                      <p:cNvPr id="58" name="Rectangle 17"/>
                      <p:cNvSpPr>
                        <a:spLocks noChangeArrowheads="1"/>
                      </p:cNvSpPr>
                      <p:nvPr/>
                    </p:nvSpPr>
                    <p:spPr bwMode="auto">
                      <a:xfrm>
                        <a:off x="4464" y="465"/>
                        <a:ext cx="288" cy="48"/>
                      </a:xfrm>
                      <a:prstGeom prst="rect">
                        <a:avLst/>
                      </a:prstGeom>
                      <a:solidFill>
                        <a:srgbClr val="CC9900"/>
                      </a:solidFill>
                      <a:ln w="9525">
                        <a:noFill/>
                        <a:miter lim="800000"/>
                        <a:headEnd/>
                        <a:tailEnd/>
                      </a:ln>
                      <a:effectLst/>
                    </p:spPr>
                    <p:txBody>
                      <a:bodyPr wrap="none" anchor="ctr"/>
                      <a:lstStyle/>
                      <a:p>
                        <a:pPr>
                          <a:defRPr/>
                        </a:pPr>
                        <a:endParaRPr lang="fa-IR" sz="1662" kern="0">
                          <a:solidFill>
                            <a:sysClr val="windowText" lastClr="000000"/>
                          </a:solidFill>
                        </a:endParaRPr>
                      </a:p>
                    </p:txBody>
                  </p:sp>
                  <p:sp>
                    <p:nvSpPr>
                      <p:cNvPr id="59" name="Rectangle 18"/>
                      <p:cNvSpPr>
                        <a:spLocks noChangeArrowheads="1"/>
                      </p:cNvSpPr>
                      <p:nvPr/>
                    </p:nvSpPr>
                    <p:spPr bwMode="auto">
                      <a:xfrm>
                        <a:off x="4848" y="465"/>
                        <a:ext cx="336" cy="48"/>
                      </a:xfrm>
                      <a:prstGeom prst="rect">
                        <a:avLst/>
                      </a:prstGeom>
                      <a:solidFill>
                        <a:srgbClr val="CC9900"/>
                      </a:solidFill>
                      <a:ln w="9525">
                        <a:noFill/>
                        <a:miter lim="800000"/>
                        <a:headEnd/>
                        <a:tailEnd/>
                      </a:ln>
                      <a:effectLst/>
                    </p:spPr>
                    <p:txBody>
                      <a:bodyPr wrap="none" anchor="ctr"/>
                      <a:lstStyle/>
                      <a:p>
                        <a:pPr>
                          <a:defRPr/>
                        </a:pPr>
                        <a:endParaRPr lang="fa-IR" sz="1662" kern="0">
                          <a:solidFill>
                            <a:sysClr val="windowText" lastClr="000000"/>
                          </a:solidFill>
                        </a:endParaRPr>
                      </a:p>
                    </p:txBody>
                  </p:sp>
                  <p:sp>
                    <p:nvSpPr>
                      <p:cNvPr id="60" name="Rectangle 19"/>
                      <p:cNvSpPr>
                        <a:spLocks noChangeArrowheads="1"/>
                      </p:cNvSpPr>
                      <p:nvPr/>
                    </p:nvSpPr>
                    <p:spPr bwMode="auto">
                      <a:xfrm>
                        <a:off x="4848" y="144"/>
                        <a:ext cx="48" cy="336"/>
                      </a:xfrm>
                      <a:prstGeom prst="rect">
                        <a:avLst/>
                      </a:prstGeom>
                      <a:solidFill>
                        <a:srgbClr val="CC9900"/>
                      </a:solidFill>
                      <a:ln w="9525">
                        <a:noFill/>
                        <a:miter lim="800000"/>
                        <a:headEnd/>
                        <a:tailEnd/>
                      </a:ln>
                      <a:effectLst/>
                    </p:spPr>
                    <p:txBody>
                      <a:bodyPr wrap="none" anchor="ctr"/>
                      <a:lstStyle/>
                      <a:p>
                        <a:pPr>
                          <a:defRPr/>
                        </a:pPr>
                        <a:endParaRPr lang="fa-IR" sz="1662" kern="0">
                          <a:solidFill>
                            <a:sysClr val="windowText" lastClr="000000"/>
                          </a:solidFill>
                        </a:endParaRPr>
                      </a:p>
                    </p:txBody>
                  </p:sp>
                </p:grpSp>
              </p:grpSp>
            </p:grpSp>
          </p:grpSp>
        </p:grpSp>
        <p:grpSp>
          <p:nvGrpSpPr>
            <p:cNvPr id="14" name="Group 20"/>
            <p:cNvGrpSpPr>
              <a:grpSpLocks/>
            </p:cNvGrpSpPr>
            <p:nvPr/>
          </p:nvGrpSpPr>
          <p:grpSpPr bwMode="auto">
            <a:xfrm>
              <a:off x="-129" y="1056"/>
              <a:ext cx="3585" cy="3352"/>
              <a:chOff x="-129" y="1056"/>
              <a:chExt cx="3585" cy="3352"/>
            </a:xfrm>
          </p:grpSpPr>
          <p:grpSp>
            <p:nvGrpSpPr>
              <p:cNvPr id="15" name="Group 21"/>
              <p:cNvGrpSpPr>
                <a:grpSpLocks/>
              </p:cNvGrpSpPr>
              <p:nvPr/>
            </p:nvGrpSpPr>
            <p:grpSpPr bwMode="auto">
              <a:xfrm>
                <a:off x="0" y="1056"/>
                <a:ext cx="3456" cy="3264"/>
                <a:chOff x="0" y="1056"/>
                <a:chExt cx="3456" cy="3264"/>
              </a:xfrm>
            </p:grpSpPr>
            <p:grpSp>
              <p:nvGrpSpPr>
                <p:cNvPr id="16" name="Group 22"/>
                <p:cNvGrpSpPr>
                  <a:grpSpLocks/>
                </p:cNvGrpSpPr>
                <p:nvPr/>
              </p:nvGrpSpPr>
              <p:grpSpPr bwMode="auto">
                <a:xfrm>
                  <a:off x="0" y="2544"/>
                  <a:ext cx="3456" cy="1776"/>
                  <a:chOff x="0" y="2544"/>
                  <a:chExt cx="3456" cy="1776"/>
                </a:xfrm>
              </p:grpSpPr>
              <p:sp>
                <p:nvSpPr>
                  <p:cNvPr id="37" name="Rectangle 23"/>
                  <p:cNvSpPr>
                    <a:spLocks noChangeArrowheads="1"/>
                  </p:cNvSpPr>
                  <p:nvPr/>
                </p:nvSpPr>
                <p:spPr bwMode="auto">
                  <a:xfrm>
                    <a:off x="0" y="4128"/>
                    <a:ext cx="192" cy="192"/>
                  </a:xfrm>
                  <a:prstGeom prst="rect">
                    <a:avLst/>
                  </a:prstGeom>
                  <a:solidFill>
                    <a:srgbClr val="CC9900"/>
                  </a:solidFill>
                  <a:ln w="9525">
                    <a:noFill/>
                    <a:miter lim="800000"/>
                    <a:headEnd/>
                    <a:tailEnd/>
                  </a:ln>
                  <a:effectLst/>
                </p:spPr>
                <p:txBody>
                  <a:bodyPr wrap="none" anchor="ctr"/>
                  <a:lstStyle/>
                  <a:p>
                    <a:pPr>
                      <a:defRPr/>
                    </a:pPr>
                    <a:endParaRPr lang="fa-IR" sz="1662" kern="0">
                      <a:solidFill>
                        <a:sysClr val="windowText" lastClr="000000"/>
                      </a:solidFill>
                    </a:endParaRPr>
                  </a:p>
                </p:txBody>
              </p:sp>
              <p:grpSp>
                <p:nvGrpSpPr>
                  <p:cNvPr id="17" name="Group 24"/>
                  <p:cNvGrpSpPr>
                    <a:grpSpLocks/>
                  </p:cNvGrpSpPr>
                  <p:nvPr/>
                </p:nvGrpSpPr>
                <p:grpSpPr bwMode="auto">
                  <a:xfrm>
                    <a:off x="96" y="2544"/>
                    <a:ext cx="2784" cy="1680"/>
                    <a:chOff x="96" y="2544"/>
                    <a:chExt cx="2784" cy="1680"/>
                  </a:xfrm>
                </p:grpSpPr>
                <p:sp>
                  <p:nvSpPr>
                    <p:cNvPr id="40" name="Rectangle 25"/>
                    <p:cNvSpPr>
                      <a:spLocks noChangeArrowheads="1"/>
                    </p:cNvSpPr>
                    <p:nvPr/>
                  </p:nvSpPr>
                  <p:spPr bwMode="auto">
                    <a:xfrm>
                      <a:off x="192" y="2544"/>
                      <a:ext cx="96" cy="1680"/>
                    </a:xfrm>
                    <a:prstGeom prst="rect">
                      <a:avLst/>
                    </a:prstGeom>
                    <a:gradFill rotWithShape="1">
                      <a:gsLst>
                        <a:gs pos="0">
                          <a:srgbClr val="FFFFCC">
                            <a:gamma/>
                            <a:shade val="46275"/>
                            <a:invGamma/>
                          </a:srgbClr>
                        </a:gs>
                        <a:gs pos="100000">
                          <a:srgbClr val="FFFFCC"/>
                        </a:gs>
                      </a:gsLst>
                      <a:lin ang="5400000" scaled="1"/>
                    </a:gradFill>
                    <a:ln w="9525">
                      <a:noFill/>
                      <a:miter lim="800000"/>
                      <a:headEnd/>
                      <a:tailEnd/>
                    </a:ln>
                    <a:effectLst/>
                  </p:spPr>
                  <p:txBody>
                    <a:bodyPr wrap="none" anchor="ctr"/>
                    <a:lstStyle/>
                    <a:p>
                      <a:pPr>
                        <a:defRPr/>
                      </a:pPr>
                      <a:endParaRPr lang="fa-IR" sz="1662" kern="0">
                        <a:solidFill>
                          <a:sysClr val="windowText" lastClr="000000"/>
                        </a:solidFill>
                      </a:endParaRPr>
                    </a:p>
                  </p:txBody>
                </p:sp>
                <p:sp>
                  <p:nvSpPr>
                    <p:cNvPr id="41" name="Rectangle 26"/>
                    <p:cNvSpPr>
                      <a:spLocks noChangeArrowheads="1"/>
                    </p:cNvSpPr>
                    <p:nvPr/>
                  </p:nvSpPr>
                  <p:spPr bwMode="auto">
                    <a:xfrm>
                      <a:off x="96" y="4032"/>
                      <a:ext cx="1872" cy="96"/>
                    </a:xfrm>
                    <a:prstGeom prst="rect">
                      <a:avLst/>
                    </a:prstGeom>
                    <a:gradFill rotWithShape="1">
                      <a:gsLst>
                        <a:gs pos="0">
                          <a:srgbClr val="FFFFCC"/>
                        </a:gs>
                        <a:gs pos="100000">
                          <a:srgbClr val="FFFFCC">
                            <a:gamma/>
                            <a:shade val="46275"/>
                            <a:invGamma/>
                          </a:srgbClr>
                        </a:gs>
                      </a:gsLst>
                      <a:lin ang="0" scaled="1"/>
                    </a:gradFill>
                    <a:ln w="9525">
                      <a:noFill/>
                      <a:miter lim="800000"/>
                      <a:headEnd/>
                      <a:tailEnd/>
                    </a:ln>
                    <a:effectLst/>
                  </p:spPr>
                  <p:txBody>
                    <a:bodyPr wrap="none" anchor="ctr"/>
                    <a:lstStyle/>
                    <a:p>
                      <a:pPr>
                        <a:defRPr/>
                      </a:pPr>
                      <a:endParaRPr lang="fa-IR" sz="1662" kern="0">
                        <a:solidFill>
                          <a:sysClr val="windowText" lastClr="000000"/>
                        </a:solidFill>
                      </a:endParaRPr>
                    </a:p>
                  </p:txBody>
                </p:sp>
                <p:sp>
                  <p:nvSpPr>
                    <p:cNvPr id="42" name="Rectangle 27"/>
                    <p:cNvSpPr>
                      <a:spLocks noChangeArrowheads="1"/>
                    </p:cNvSpPr>
                    <p:nvPr/>
                  </p:nvSpPr>
                  <p:spPr bwMode="auto">
                    <a:xfrm>
                      <a:off x="288" y="3648"/>
                      <a:ext cx="48" cy="384"/>
                    </a:xfrm>
                    <a:prstGeom prst="rect">
                      <a:avLst/>
                    </a:prstGeom>
                    <a:solidFill>
                      <a:srgbClr val="CC9900"/>
                    </a:solidFill>
                    <a:ln w="9525">
                      <a:noFill/>
                      <a:miter lim="800000"/>
                      <a:headEnd/>
                      <a:tailEnd/>
                    </a:ln>
                    <a:effectLst/>
                  </p:spPr>
                  <p:txBody>
                    <a:bodyPr wrap="none" anchor="ctr"/>
                    <a:lstStyle/>
                    <a:p>
                      <a:pPr>
                        <a:defRPr/>
                      </a:pPr>
                      <a:endParaRPr lang="fa-IR" sz="1662" kern="0">
                        <a:solidFill>
                          <a:sysClr val="windowText" lastClr="000000"/>
                        </a:solidFill>
                      </a:endParaRPr>
                    </a:p>
                  </p:txBody>
                </p:sp>
                <p:sp>
                  <p:nvSpPr>
                    <p:cNvPr id="43" name="Rectangle 28"/>
                    <p:cNvSpPr>
                      <a:spLocks noChangeArrowheads="1"/>
                    </p:cNvSpPr>
                    <p:nvPr/>
                  </p:nvSpPr>
                  <p:spPr bwMode="auto">
                    <a:xfrm rot="5400000">
                      <a:off x="480" y="3840"/>
                      <a:ext cx="48" cy="336"/>
                    </a:xfrm>
                    <a:prstGeom prst="rect">
                      <a:avLst/>
                    </a:prstGeom>
                    <a:solidFill>
                      <a:srgbClr val="CC9900"/>
                    </a:solidFill>
                    <a:ln w="9525">
                      <a:noFill/>
                      <a:miter lim="800000"/>
                      <a:headEnd/>
                      <a:tailEnd/>
                    </a:ln>
                    <a:effectLst/>
                  </p:spPr>
                  <p:txBody>
                    <a:bodyPr wrap="none" anchor="ctr"/>
                    <a:lstStyle/>
                    <a:p>
                      <a:pPr>
                        <a:defRPr/>
                      </a:pPr>
                      <a:endParaRPr lang="fa-IR" sz="1662" kern="0">
                        <a:solidFill>
                          <a:sysClr val="windowText" lastClr="000000"/>
                        </a:solidFill>
                      </a:endParaRPr>
                    </a:p>
                  </p:txBody>
                </p:sp>
                <p:sp>
                  <p:nvSpPr>
                    <p:cNvPr id="44" name="Line 29"/>
                    <p:cNvSpPr>
                      <a:spLocks noChangeShapeType="1"/>
                    </p:cNvSpPr>
                    <p:nvPr/>
                  </p:nvSpPr>
                  <p:spPr bwMode="auto">
                    <a:xfrm>
                      <a:off x="1968" y="4080"/>
                      <a:ext cx="912" cy="0"/>
                    </a:xfrm>
                    <a:prstGeom prst="line">
                      <a:avLst/>
                    </a:prstGeom>
                    <a:noFill/>
                    <a:ln w="9525">
                      <a:solidFill>
                        <a:srgbClr val="CC9900"/>
                      </a:solidFill>
                      <a:prstDash val="sysDot"/>
                      <a:round/>
                      <a:headEnd/>
                      <a:tailEnd/>
                    </a:ln>
                    <a:effectLst/>
                  </p:spPr>
                  <p:txBody>
                    <a:bodyPr/>
                    <a:lstStyle/>
                    <a:p>
                      <a:pPr>
                        <a:defRPr/>
                      </a:pPr>
                      <a:endParaRPr lang="fa-IR" sz="1662" kern="0">
                        <a:solidFill>
                          <a:sysClr val="windowText" lastClr="000000"/>
                        </a:solidFill>
                      </a:endParaRPr>
                    </a:p>
                  </p:txBody>
                </p:sp>
              </p:grpSp>
              <p:sp>
                <p:nvSpPr>
                  <p:cNvPr id="39" name="Line 30"/>
                  <p:cNvSpPr>
                    <a:spLocks noChangeShapeType="1"/>
                  </p:cNvSpPr>
                  <p:nvPr/>
                </p:nvSpPr>
                <p:spPr bwMode="auto">
                  <a:xfrm>
                    <a:off x="1968" y="4128"/>
                    <a:ext cx="1488" cy="0"/>
                  </a:xfrm>
                  <a:prstGeom prst="line">
                    <a:avLst/>
                  </a:prstGeom>
                  <a:noFill/>
                  <a:ln w="9525">
                    <a:solidFill>
                      <a:srgbClr val="CC9900"/>
                    </a:solidFill>
                    <a:prstDash val="sysDot"/>
                    <a:round/>
                    <a:headEnd/>
                    <a:tailEnd/>
                  </a:ln>
                  <a:effectLst/>
                </p:spPr>
                <p:txBody>
                  <a:bodyPr/>
                  <a:lstStyle/>
                  <a:p>
                    <a:pPr>
                      <a:defRPr/>
                    </a:pPr>
                    <a:endParaRPr lang="fa-IR" sz="1662" kern="0">
                      <a:solidFill>
                        <a:sysClr val="windowText" lastClr="000000"/>
                      </a:solidFill>
                    </a:endParaRPr>
                  </a:p>
                </p:txBody>
              </p:sp>
            </p:grpSp>
            <p:grpSp>
              <p:nvGrpSpPr>
                <p:cNvPr id="18" name="Group 31"/>
                <p:cNvGrpSpPr>
                  <a:grpSpLocks/>
                </p:cNvGrpSpPr>
                <p:nvPr/>
              </p:nvGrpSpPr>
              <p:grpSpPr bwMode="auto">
                <a:xfrm>
                  <a:off x="0" y="1056"/>
                  <a:ext cx="1968" cy="3264"/>
                  <a:chOff x="0" y="1056"/>
                  <a:chExt cx="1968" cy="3264"/>
                </a:xfrm>
              </p:grpSpPr>
              <p:sp>
                <p:nvSpPr>
                  <p:cNvPr id="33" name="Line 32"/>
                  <p:cNvSpPr>
                    <a:spLocks noChangeShapeType="1"/>
                  </p:cNvSpPr>
                  <p:nvPr/>
                </p:nvSpPr>
                <p:spPr bwMode="auto">
                  <a:xfrm flipH="1">
                    <a:off x="0" y="4080"/>
                    <a:ext cx="1968" cy="0"/>
                  </a:xfrm>
                  <a:prstGeom prst="line">
                    <a:avLst/>
                  </a:prstGeom>
                  <a:noFill/>
                  <a:ln w="15875">
                    <a:solidFill>
                      <a:srgbClr val="9383B3"/>
                    </a:solidFill>
                    <a:prstDash val="sysDot"/>
                    <a:round/>
                    <a:headEnd/>
                    <a:tailEnd/>
                  </a:ln>
                  <a:effectLst/>
                </p:spPr>
                <p:txBody>
                  <a:bodyPr/>
                  <a:lstStyle/>
                  <a:p>
                    <a:pPr>
                      <a:defRPr/>
                    </a:pPr>
                    <a:endParaRPr lang="fa-IR" sz="1662" kern="0">
                      <a:solidFill>
                        <a:sysClr val="windowText" lastClr="000000"/>
                      </a:solidFill>
                    </a:endParaRPr>
                  </a:p>
                </p:txBody>
              </p:sp>
              <p:sp>
                <p:nvSpPr>
                  <p:cNvPr id="34" name="Line 33"/>
                  <p:cNvSpPr>
                    <a:spLocks noChangeShapeType="1"/>
                  </p:cNvSpPr>
                  <p:nvPr/>
                </p:nvSpPr>
                <p:spPr bwMode="auto">
                  <a:xfrm flipV="1">
                    <a:off x="240" y="2544"/>
                    <a:ext cx="0" cy="1776"/>
                  </a:xfrm>
                  <a:prstGeom prst="line">
                    <a:avLst/>
                  </a:prstGeom>
                  <a:noFill/>
                  <a:ln w="15875">
                    <a:solidFill>
                      <a:srgbClr val="9383B3"/>
                    </a:solidFill>
                    <a:prstDash val="sysDot"/>
                    <a:round/>
                    <a:headEnd/>
                    <a:tailEnd/>
                  </a:ln>
                  <a:effectLst/>
                </p:spPr>
                <p:txBody>
                  <a:bodyPr/>
                  <a:lstStyle/>
                  <a:p>
                    <a:pPr>
                      <a:defRPr/>
                    </a:pPr>
                    <a:endParaRPr lang="fa-IR" sz="1662" kern="0">
                      <a:solidFill>
                        <a:sysClr val="windowText" lastClr="000000"/>
                      </a:solidFill>
                    </a:endParaRPr>
                  </a:p>
                </p:txBody>
              </p:sp>
              <p:sp>
                <p:nvSpPr>
                  <p:cNvPr id="35" name="Line 34"/>
                  <p:cNvSpPr>
                    <a:spLocks noChangeShapeType="1"/>
                  </p:cNvSpPr>
                  <p:nvPr/>
                </p:nvSpPr>
                <p:spPr bwMode="auto">
                  <a:xfrm flipV="1">
                    <a:off x="240" y="1488"/>
                    <a:ext cx="0" cy="1056"/>
                  </a:xfrm>
                  <a:prstGeom prst="line">
                    <a:avLst/>
                  </a:prstGeom>
                  <a:noFill/>
                  <a:ln w="9525">
                    <a:solidFill>
                      <a:srgbClr val="CC9900"/>
                    </a:solidFill>
                    <a:prstDash val="sysDot"/>
                    <a:round/>
                    <a:headEnd/>
                    <a:tailEnd/>
                  </a:ln>
                  <a:effectLst/>
                </p:spPr>
                <p:txBody>
                  <a:bodyPr/>
                  <a:lstStyle/>
                  <a:p>
                    <a:pPr>
                      <a:defRPr/>
                    </a:pPr>
                    <a:endParaRPr lang="fa-IR" sz="1662" kern="0">
                      <a:solidFill>
                        <a:sysClr val="windowText" lastClr="000000"/>
                      </a:solidFill>
                    </a:endParaRPr>
                  </a:p>
                </p:txBody>
              </p:sp>
              <p:sp>
                <p:nvSpPr>
                  <p:cNvPr id="36" name="Line 35"/>
                  <p:cNvSpPr>
                    <a:spLocks noChangeShapeType="1"/>
                  </p:cNvSpPr>
                  <p:nvPr/>
                </p:nvSpPr>
                <p:spPr bwMode="auto">
                  <a:xfrm flipV="1">
                    <a:off x="192" y="1056"/>
                    <a:ext cx="0" cy="1488"/>
                  </a:xfrm>
                  <a:prstGeom prst="line">
                    <a:avLst/>
                  </a:prstGeom>
                  <a:noFill/>
                  <a:ln w="9525">
                    <a:solidFill>
                      <a:srgbClr val="CC9900"/>
                    </a:solidFill>
                    <a:prstDash val="sysDot"/>
                    <a:round/>
                    <a:headEnd/>
                    <a:tailEnd/>
                  </a:ln>
                  <a:effectLst/>
                </p:spPr>
                <p:txBody>
                  <a:bodyPr/>
                  <a:lstStyle/>
                  <a:p>
                    <a:pPr>
                      <a:defRPr/>
                    </a:pPr>
                    <a:endParaRPr lang="fa-IR" sz="1662" kern="0">
                      <a:solidFill>
                        <a:sysClr val="windowText" lastClr="000000"/>
                      </a:solidFill>
                    </a:endParaRPr>
                  </a:p>
                </p:txBody>
              </p:sp>
            </p:grpSp>
          </p:grpSp>
          <p:grpSp>
            <p:nvGrpSpPr>
              <p:cNvPr id="19" name="Group 36"/>
              <p:cNvGrpSpPr>
                <a:grpSpLocks/>
              </p:cNvGrpSpPr>
              <p:nvPr/>
            </p:nvGrpSpPr>
            <p:grpSpPr bwMode="auto">
              <a:xfrm>
                <a:off x="-129" y="2611"/>
                <a:ext cx="1347" cy="1797"/>
                <a:chOff x="-129" y="2611"/>
                <a:chExt cx="1347" cy="1797"/>
              </a:xfrm>
            </p:grpSpPr>
            <p:sp>
              <p:nvSpPr>
                <p:cNvPr id="29" name="Text Box 37"/>
                <p:cNvSpPr txBox="1">
                  <a:spLocks noChangeArrowheads="1"/>
                </p:cNvSpPr>
                <p:nvPr/>
              </p:nvSpPr>
              <p:spPr bwMode="auto">
                <a:xfrm>
                  <a:off x="18" y="4127"/>
                  <a:ext cx="1200" cy="281"/>
                </a:xfrm>
                <a:prstGeom prst="rect">
                  <a:avLst/>
                </a:prstGeom>
                <a:noFill/>
                <a:ln w="9525">
                  <a:noFill/>
                  <a:miter lim="800000"/>
                  <a:headEnd/>
                  <a:tailEnd/>
                </a:ln>
                <a:effectLst/>
              </p:spPr>
              <p:txBody>
                <a:bodyPr lIns="99901" tIns="49952" rIns="99901" bIns="49952">
                  <a:spAutoFit/>
                  <a:scene3d>
                    <a:camera prst="orthographicFront"/>
                    <a:lightRig rig="glow" dir="tl">
                      <a:rot lat="0" lon="0" rev="5400000"/>
                    </a:lightRig>
                  </a:scene3d>
                  <a:sp3d contourW="12700">
                    <a:bevelT w="25400" h="25400"/>
                    <a:contourClr>
                      <a:schemeClr val="accent6">
                        <a:shade val="73000"/>
                      </a:schemeClr>
                    </a:contourClr>
                  </a:sp3d>
                </a:bodyPr>
                <a:lstStyle/>
                <a:p>
                  <a:pPr algn="ctr" defTabSz="843914">
                    <a:defRPr/>
                  </a:pPr>
                  <a:r>
                    <a:rPr lang="fa-IR" sz="1108" b="1" kern="0" dirty="0">
                      <a:ln w="11430"/>
                      <a:gradFill>
                        <a:gsLst>
                          <a:gs pos="0">
                            <a:srgbClr val="555555">
                              <a:tint val="90000"/>
                              <a:satMod val="120000"/>
                            </a:srgbClr>
                          </a:gs>
                          <a:gs pos="25000">
                            <a:srgbClr val="555555">
                              <a:tint val="93000"/>
                              <a:satMod val="120000"/>
                            </a:srgbClr>
                          </a:gs>
                          <a:gs pos="50000">
                            <a:srgbClr val="555555">
                              <a:shade val="89000"/>
                              <a:satMod val="110000"/>
                            </a:srgbClr>
                          </a:gs>
                          <a:gs pos="75000">
                            <a:srgbClr val="555555">
                              <a:tint val="93000"/>
                              <a:satMod val="120000"/>
                            </a:srgbClr>
                          </a:gs>
                          <a:gs pos="100000">
                            <a:srgbClr val="555555">
                              <a:tint val="90000"/>
                              <a:satMod val="120000"/>
                            </a:srgbClr>
                          </a:gs>
                        </a:gsLst>
                        <a:lin ang="5400000"/>
                      </a:gradFill>
                      <a:effectLst>
                        <a:outerShdw blurRad="80000" dist="40000" dir="5040000" algn="tl">
                          <a:srgbClr val="000000">
                            <a:alpha val="30000"/>
                          </a:srgbClr>
                        </a:outerShdw>
                      </a:effectLst>
                      <a:latin typeface="Yaqouti" pitchFamily="2" charset="2"/>
                      <a:cs typeface="B Zar" pitchFamily="2" charset="-78"/>
                    </a:rPr>
                    <a:t>بین الحرمین شیراز</a:t>
                  </a:r>
                  <a:endParaRPr lang="en-US" sz="1108" b="1" kern="0" dirty="0">
                    <a:ln w="11430"/>
                    <a:gradFill>
                      <a:gsLst>
                        <a:gs pos="0">
                          <a:srgbClr val="555555">
                            <a:tint val="90000"/>
                            <a:satMod val="120000"/>
                          </a:srgbClr>
                        </a:gs>
                        <a:gs pos="25000">
                          <a:srgbClr val="555555">
                            <a:tint val="93000"/>
                            <a:satMod val="120000"/>
                          </a:srgbClr>
                        </a:gs>
                        <a:gs pos="50000">
                          <a:srgbClr val="555555">
                            <a:shade val="89000"/>
                            <a:satMod val="110000"/>
                          </a:srgbClr>
                        </a:gs>
                        <a:gs pos="75000">
                          <a:srgbClr val="555555">
                            <a:tint val="93000"/>
                            <a:satMod val="120000"/>
                          </a:srgbClr>
                        </a:gs>
                        <a:gs pos="100000">
                          <a:srgbClr val="555555">
                            <a:tint val="90000"/>
                            <a:satMod val="120000"/>
                          </a:srgbClr>
                        </a:gs>
                      </a:gsLst>
                      <a:lin ang="5400000"/>
                    </a:gradFill>
                    <a:effectLst>
                      <a:outerShdw blurRad="80000" dist="40000" dir="5040000" algn="tl">
                        <a:srgbClr val="000000">
                          <a:alpha val="30000"/>
                        </a:srgbClr>
                      </a:outerShdw>
                    </a:effectLst>
                    <a:latin typeface="Yaqouti" pitchFamily="2" charset="2"/>
                    <a:cs typeface="B Zar" pitchFamily="2" charset="-78"/>
                  </a:endParaRPr>
                </a:p>
              </p:txBody>
            </p:sp>
            <p:sp>
              <p:nvSpPr>
                <p:cNvPr id="30" name="Text Box 38"/>
                <p:cNvSpPr txBox="1">
                  <a:spLocks noChangeArrowheads="1"/>
                </p:cNvSpPr>
                <p:nvPr/>
              </p:nvSpPr>
              <p:spPr bwMode="auto">
                <a:xfrm rot="5400000">
                  <a:off x="-777" y="3259"/>
                  <a:ext cx="1708" cy="412"/>
                </a:xfrm>
                <a:prstGeom prst="rect">
                  <a:avLst/>
                </a:prstGeom>
                <a:noFill/>
                <a:ln w="9525">
                  <a:noFill/>
                  <a:miter lim="800000"/>
                  <a:headEnd/>
                  <a:tailEnd/>
                </a:ln>
                <a:effectLst/>
              </p:spPr>
              <p:txBody>
                <a:bodyPr wrap="square" lIns="99901" tIns="49952" rIns="99901" bIns="49952">
                  <a:spAutoFit/>
                  <a:scene3d>
                    <a:camera prst="orthographicFront"/>
                    <a:lightRig rig="glow" dir="tl">
                      <a:rot lat="0" lon="0" rev="5400000"/>
                    </a:lightRig>
                  </a:scene3d>
                  <a:sp3d contourW="12700">
                    <a:bevelT w="25400" h="25400"/>
                    <a:contourClr>
                      <a:schemeClr val="accent6">
                        <a:shade val="73000"/>
                      </a:schemeClr>
                    </a:contourClr>
                  </a:sp3d>
                </a:bodyPr>
                <a:lstStyle/>
                <a:p>
                  <a:pPr defTabSz="843914">
                    <a:defRPr/>
                  </a:pPr>
                  <a:r>
                    <a:rPr lang="fa-IR" sz="1108" b="1" kern="0" dirty="0">
                      <a:ln w="11430"/>
                      <a:gradFill>
                        <a:gsLst>
                          <a:gs pos="0">
                            <a:srgbClr val="C19859">
                              <a:tint val="90000"/>
                              <a:satMod val="120000"/>
                            </a:srgbClr>
                          </a:gs>
                          <a:gs pos="25000">
                            <a:srgbClr val="C19859">
                              <a:tint val="93000"/>
                              <a:satMod val="120000"/>
                            </a:srgbClr>
                          </a:gs>
                          <a:gs pos="50000">
                            <a:srgbClr val="C19859">
                              <a:shade val="89000"/>
                              <a:satMod val="110000"/>
                            </a:srgbClr>
                          </a:gs>
                          <a:gs pos="75000">
                            <a:srgbClr val="C19859">
                              <a:tint val="93000"/>
                              <a:satMod val="120000"/>
                            </a:srgbClr>
                          </a:gs>
                          <a:gs pos="100000">
                            <a:srgbClr val="C19859">
                              <a:tint val="90000"/>
                              <a:satMod val="120000"/>
                            </a:srgbClr>
                          </a:gs>
                        </a:gsLst>
                        <a:lin ang="5400000"/>
                      </a:gradFill>
                      <a:effectLst>
                        <a:outerShdw blurRad="80000" dist="40000" dir="5040000" algn="tl">
                          <a:srgbClr val="000000">
                            <a:alpha val="30000"/>
                          </a:srgbClr>
                        </a:outerShdw>
                      </a:effectLst>
                      <a:latin typeface="Yaqouti" pitchFamily="2" charset="2"/>
                      <a:cs typeface="B Zar" pitchFamily="2" charset="-78"/>
                    </a:rPr>
                    <a:t>تجزيه و تحليــل و نـقــد مطالعات  طراحی</a:t>
                  </a:r>
                </a:p>
              </p:txBody>
            </p:sp>
          </p:grpSp>
        </p:grpSp>
      </p:grpSp>
      <p:grpSp>
        <p:nvGrpSpPr>
          <p:cNvPr id="20" name="Group 2"/>
          <p:cNvGrpSpPr>
            <a:grpSpLocks/>
          </p:cNvGrpSpPr>
          <p:nvPr/>
        </p:nvGrpSpPr>
        <p:grpSpPr bwMode="auto">
          <a:xfrm>
            <a:off x="1143692" y="1692538"/>
            <a:ext cx="6415754" cy="4250628"/>
            <a:chOff x="-129" y="0"/>
            <a:chExt cx="5985" cy="4408"/>
          </a:xfrm>
        </p:grpSpPr>
        <p:grpSp>
          <p:nvGrpSpPr>
            <p:cNvPr id="21" name="Group 3"/>
            <p:cNvGrpSpPr>
              <a:grpSpLocks/>
            </p:cNvGrpSpPr>
            <p:nvPr/>
          </p:nvGrpSpPr>
          <p:grpSpPr bwMode="auto">
            <a:xfrm>
              <a:off x="1968" y="0"/>
              <a:ext cx="3888" cy="3825"/>
              <a:chOff x="2016" y="0"/>
              <a:chExt cx="3888" cy="3825"/>
            </a:xfrm>
          </p:grpSpPr>
          <p:sp>
            <p:nvSpPr>
              <p:cNvPr id="82" name="Line 4"/>
              <p:cNvSpPr>
                <a:spLocks noChangeShapeType="1"/>
              </p:cNvSpPr>
              <p:nvPr/>
            </p:nvSpPr>
            <p:spPr bwMode="auto">
              <a:xfrm flipV="1">
                <a:off x="4848" y="0"/>
                <a:ext cx="0" cy="1392"/>
              </a:xfrm>
              <a:prstGeom prst="line">
                <a:avLst/>
              </a:prstGeom>
              <a:noFill/>
              <a:ln w="9525">
                <a:solidFill>
                  <a:srgbClr val="CC9900"/>
                </a:solidFill>
                <a:prstDash val="sysDot"/>
                <a:round/>
                <a:headEnd/>
                <a:tailEnd/>
              </a:ln>
              <a:effectLst/>
            </p:spPr>
            <p:txBody>
              <a:bodyPr/>
              <a:lstStyle/>
              <a:p>
                <a:pPr>
                  <a:defRPr/>
                </a:pPr>
                <a:endParaRPr lang="fa-IR" sz="1662" kern="0">
                  <a:solidFill>
                    <a:sysClr val="windowText" lastClr="000000"/>
                  </a:solidFill>
                </a:endParaRPr>
              </a:p>
            </p:txBody>
          </p:sp>
          <p:grpSp>
            <p:nvGrpSpPr>
              <p:cNvPr id="22" name="Group 5"/>
              <p:cNvGrpSpPr>
                <a:grpSpLocks/>
              </p:cNvGrpSpPr>
              <p:nvPr/>
            </p:nvGrpSpPr>
            <p:grpSpPr bwMode="auto">
              <a:xfrm>
                <a:off x="2016" y="0"/>
                <a:ext cx="3888" cy="3825"/>
                <a:chOff x="2016" y="0"/>
                <a:chExt cx="3888" cy="3825"/>
              </a:xfrm>
            </p:grpSpPr>
            <p:sp>
              <p:nvSpPr>
                <p:cNvPr id="84" name="Line 6"/>
                <p:cNvSpPr>
                  <a:spLocks noChangeShapeType="1"/>
                </p:cNvSpPr>
                <p:nvPr/>
              </p:nvSpPr>
              <p:spPr bwMode="auto">
                <a:xfrm flipV="1">
                  <a:off x="4800" y="0"/>
                  <a:ext cx="0" cy="768"/>
                </a:xfrm>
                <a:prstGeom prst="line">
                  <a:avLst/>
                </a:prstGeom>
                <a:noFill/>
                <a:ln w="9525">
                  <a:solidFill>
                    <a:srgbClr val="CC9900"/>
                  </a:solidFill>
                  <a:prstDash val="sysDot"/>
                  <a:round/>
                  <a:headEnd/>
                  <a:tailEnd/>
                </a:ln>
                <a:effectLst/>
              </p:spPr>
              <p:txBody>
                <a:bodyPr/>
                <a:lstStyle/>
                <a:p>
                  <a:pPr>
                    <a:defRPr/>
                  </a:pPr>
                  <a:endParaRPr lang="fa-IR" sz="1662" kern="0">
                    <a:solidFill>
                      <a:sysClr val="windowText" lastClr="000000"/>
                    </a:solidFill>
                  </a:endParaRPr>
                </a:p>
              </p:txBody>
            </p:sp>
            <p:grpSp>
              <p:nvGrpSpPr>
                <p:cNvPr id="23" name="Group 7"/>
                <p:cNvGrpSpPr>
                  <a:grpSpLocks/>
                </p:cNvGrpSpPr>
                <p:nvPr/>
              </p:nvGrpSpPr>
              <p:grpSpPr bwMode="auto">
                <a:xfrm>
                  <a:off x="2016" y="144"/>
                  <a:ext cx="3888" cy="3681"/>
                  <a:chOff x="2016" y="144"/>
                  <a:chExt cx="3888" cy="3681"/>
                </a:xfrm>
              </p:grpSpPr>
              <p:sp>
                <p:nvSpPr>
                  <p:cNvPr id="86" name="Rectangle 8"/>
                  <p:cNvSpPr>
                    <a:spLocks noChangeArrowheads="1"/>
                  </p:cNvSpPr>
                  <p:nvPr/>
                </p:nvSpPr>
                <p:spPr bwMode="auto">
                  <a:xfrm>
                    <a:off x="4752" y="225"/>
                    <a:ext cx="96" cy="3600"/>
                  </a:xfrm>
                  <a:prstGeom prst="rect">
                    <a:avLst/>
                  </a:prstGeom>
                  <a:gradFill rotWithShape="1">
                    <a:gsLst>
                      <a:gs pos="0">
                        <a:srgbClr val="FFFFCC"/>
                      </a:gs>
                      <a:gs pos="100000">
                        <a:srgbClr val="FFFFCC">
                          <a:gamma/>
                          <a:shade val="46275"/>
                          <a:invGamma/>
                        </a:srgbClr>
                      </a:gs>
                    </a:gsLst>
                    <a:lin ang="5400000" scaled="1"/>
                  </a:gradFill>
                  <a:ln w="9525">
                    <a:noFill/>
                    <a:miter lim="800000"/>
                    <a:headEnd/>
                    <a:tailEnd/>
                  </a:ln>
                  <a:effectLst/>
                </p:spPr>
                <p:txBody>
                  <a:bodyPr wrap="none" anchor="ctr"/>
                  <a:lstStyle/>
                  <a:p>
                    <a:pPr>
                      <a:defRPr/>
                    </a:pPr>
                    <a:endParaRPr lang="fa-IR" sz="1662" kern="0">
                      <a:solidFill>
                        <a:sysClr val="windowText" lastClr="000000"/>
                      </a:solidFill>
                    </a:endParaRPr>
                  </a:p>
                </p:txBody>
              </p:sp>
              <p:grpSp>
                <p:nvGrpSpPr>
                  <p:cNvPr id="24" name="Group 9"/>
                  <p:cNvGrpSpPr>
                    <a:grpSpLocks/>
                  </p:cNvGrpSpPr>
                  <p:nvPr/>
                </p:nvGrpSpPr>
                <p:grpSpPr bwMode="auto">
                  <a:xfrm>
                    <a:off x="2016" y="144"/>
                    <a:ext cx="3888" cy="1761"/>
                    <a:chOff x="2016" y="144"/>
                    <a:chExt cx="3888" cy="1761"/>
                  </a:xfrm>
                </p:grpSpPr>
                <p:sp>
                  <p:nvSpPr>
                    <p:cNvPr id="88" name="Rectangle 10"/>
                    <p:cNvSpPr>
                      <a:spLocks noChangeArrowheads="1"/>
                    </p:cNvSpPr>
                    <p:nvPr/>
                  </p:nvSpPr>
                  <p:spPr bwMode="auto">
                    <a:xfrm>
                      <a:off x="2016" y="513"/>
                      <a:ext cx="3120" cy="96"/>
                    </a:xfrm>
                    <a:prstGeom prst="rect">
                      <a:avLst/>
                    </a:prstGeom>
                    <a:gradFill rotWithShape="1">
                      <a:gsLst>
                        <a:gs pos="0">
                          <a:srgbClr val="675941"/>
                        </a:gs>
                        <a:gs pos="100000">
                          <a:srgbClr val="FFFFCC"/>
                        </a:gs>
                      </a:gsLst>
                      <a:lin ang="0" scaled="1"/>
                    </a:gradFill>
                    <a:ln w="9525">
                      <a:noFill/>
                      <a:miter lim="800000"/>
                      <a:headEnd/>
                      <a:tailEnd/>
                    </a:ln>
                    <a:effectLst/>
                  </p:spPr>
                  <p:txBody>
                    <a:bodyPr wrap="none" anchor="ctr"/>
                    <a:lstStyle/>
                    <a:p>
                      <a:pPr>
                        <a:defRPr/>
                      </a:pPr>
                      <a:endParaRPr lang="fa-IR" sz="1662" kern="0">
                        <a:solidFill>
                          <a:sysClr val="windowText" lastClr="000000"/>
                        </a:solidFill>
                      </a:endParaRPr>
                    </a:p>
                  </p:txBody>
                </p:sp>
                <p:sp>
                  <p:nvSpPr>
                    <p:cNvPr id="89" name="Line 11"/>
                    <p:cNvSpPr>
                      <a:spLocks noChangeShapeType="1"/>
                    </p:cNvSpPr>
                    <p:nvPr/>
                  </p:nvSpPr>
                  <p:spPr bwMode="auto">
                    <a:xfrm>
                      <a:off x="5136" y="561"/>
                      <a:ext cx="672" cy="0"/>
                    </a:xfrm>
                    <a:prstGeom prst="line">
                      <a:avLst/>
                    </a:prstGeom>
                    <a:noFill/>
                    <a:ln w="9525">
                      <a:solidFill>
                        <a:srgbClr val="CC9900"/>
                      </a:solidFill>
                      <a:prstDash val="sysDot"/>
                      <a:round/>
                      <a:headEnd/>
                      <a:tailEnd/>
                    </a:ln>
                    <a:effectLst/>
                  </p:spPr>
                  <p:txBody>
                    <a:bodyPr/>
                    <a:lstStyle/>
                    <a:p>
                      <a:pPr>
                        <a:defRPr/>
                      </a:pPr>
                      <a:endParaRPr lang="fa-IR" sz="1662" kern="0">
                        <a:solidFill>
                          <a:sysClr val="windowText" lastClr="000000"/>
                        </a:solidFill>
                      </a:endParaRPr>
                    </a:p>
                  </p:txBody>
                </p:sp>
                <p:sp>
                  <p:nvSpPr>
                    <p:cNvPr id="90" name="Line 12"/>
                    <p:cNvSpPr>
                      <a:spLocks noChangeShapeType="1"/>
                    </p:cNvSpPr>
                    <p:nvPr/>
                  </p:nvSpPr>
                  <p:spPr bwMode="auto">
                    <a:xfrm>
                      <a:off x="4848" y="609"/>
                      <a:ext cx="1056" cy="0"/>
                    </a:xfrm>
                    <a:prstGeom prst="line">
                      <a:avLst/>
                    </a:prstGeom>
                    <a:noFill/>
                    <a:ln w="9525">
                      <a:solidFill>
                        <a:srgbClr val="CC9900"/>
                      </a:solidFill>
                      <a:prstDash val="sysDot"/>
                      <a:round/>
                      <a:headEnd/>
                      <a:tailEnd/>
                    </a:ln>
                    <a:effectLst/>
                  </p:spPr>
                  <p:txBody>
                    <a:bodyPr/>
                    <a:lstStyle/>
                    <a:p>
                      <a:pPr>
                        <a:defRPr/>
                      </a:pPr>
                      <a:endParaRPr lang="fa-IR" sz="1662" kern="0">
                        <a:solidFill>
                          <a:sysClr val="windowText" lastClr="000000"/>
                        </a:solidFill>
                      </a:endParaRPr>
                    </a:p>
                  </p:txBody>
                </p:sp>
                <p:sp>
                  <p:nvSpPr>
                    <p:cNvPr id="91" name="Line 13"/>
                    <p:cNvSpPr>
                      <a:spLocks noChangeShapeType="1"/>
                    </p:cNvSpPr>
                    <p:nvPr/>
                  </p:nvSpPr>
                  <p:spPr bwMode="auto">
                    <a:xfrm>
                      <a:off x="4800" y="225"/>
                      <a:ext cx="0" cy="1680"/>
                    </a:xfrm>
                    <a:prstGeom prst="line">
                      <a:avLst/>
                    </a:prstGeom>
                    <a:noFill/>
                    <a:ln w="15875">
                      <a:solidFill>
                        <a:srgbClr val="9383B3"/>
                      </a:solidFill>
                      <a:prstDash val="sysDot"/>
                      <a:round/>
                      <a:headEnd/>
                      <a:tailEnd/>
                    </a:ln>
                    <a:effectLst/>
                  </p:spPr>
                  <p:txBody>
                    <a:bodyPr/>
                    <a:lstStyle/>
                    <a:p>
                      <a:pPr>
                        <a:defRPr/>
                      </a:pPr>
                      <a:endParaRPr lang="fa-IR" sz="1662" kern="0">
                        <a:solidFill>
                          <a:sysClr val="windowText" lastClr="000000"/>
                        </a:solidFill>
                      </a:endParaRPr>
                    </a:p>
                  </p:txBody>
                </p:sp>
                <p:sp>
                  <p:nvSpPr>
                    <p:cNvPr id="92" name="Line 14"/>
                    <p:cNvSpPr>
                      <a:spLocks noChangeShapeType="1"/>
                    </p:cNvSpPr>
                    <p:nvPr/>
                  </p:nvSpPr>
                  <p:spPr bwMode="auto">
                    <a:xfrm flipH="1">
                      <a:off x="3168" y="561"/>
                      <a:ext cx="1968" cy="0"/>
                    </a:xfrm>
                    <a:prstGeom prst="line">
                      <a:avLst/>
                    </a:prstGeom>
                    <a:noFill/>
                    <a:ln w="15875">
                      <a:solidFill>
                        <a:srgbClr val="9383B3"/>
                      </a:solidFill>
                      <a:prstDash val="sysDot"/>
                      <a:round/>
                      <a:headEnd/>
                      <a:tailEnd/>
                    </a:ln>
                    <a:effectLst/>
                  </p:spPr>
                  <p:txBody>
                    <a:bodyPr/>
                    <a:lstStyle/>
                    <a:p>
                      <a:pPr>
                        <a:defRPr/>
                      </a:pPr>
                      <a:endParaRPr lang="fa-IR" sz="1662" kern="0">
                        <a:solidFill>
                          <a:sysClr val="windowText" lastClr="000000"/>
                        </a:solidFill>
                      </a:endParaRPr>
                    </a:p>
                  </p:txBody>
                </p:sp>
                <p:grpSp>
                  <p:nvGrpSpPr>
                    <p:cNvPr id="26" name="Group 15"/>
                    <p:cNvGrpSpPr>
                      <a:grpSpLocks/>
                    </p:cNvGrpSpPr>
                    <p:nvPr/>
                  </p:nvGrpSpPr>
                  <p:grpSpPr bwMode="auto">
                    <a:xfrm>
                      <a:off x="4464" y="144"/>
                      <a:ext cx="720" cy="753"/>
                      <a:chOff x="4464" y="144"/>
                      <a:chExt cx="720" cy="753"/>
                    </a:xfrm>
                  </p:grpSpPr>
                  <p:sp>
                    <p:nvSpPr>
                      <p:cNvPr id="94" name="Rectangle 16"/>
                      <p:cNvSpPr>
                        <a:spLocks noChangeArrowheads="1"/>
                      </p:cNvSpPr>
                      <p:nvPr/>
                    </p:nvSpPr>
                    <p:spPr bwMode="auto">
                      <a:xfrm>
                        <a:off x="4848" y="609"/>
                        <a:ext cx="48" cy="288"/>
                      </a:xfrm>
                      <a:prstGeom prst="rect">
                        <a:avLst/>
                      </a:prstGeom>
                      <a:solidFill>
                        <a:srgbClr val="CC9900"/>
                      </a:solidFill>
                      <a:ln w="9525">
                        <a:noFill/>
                        <a:miter lim="800000"/>
                        <a:headEnd/>
                        <a:tailEnd/>
                      </a:ln>
                      <a:effectLst/>
                    </p:spPr>
                    <p:txBody>
                      <a:bodyPr wrap="none" anchor="ctr"/>
                      <a:lstStyle/>
                      <a:p>
                        <a:pPr>
                          <a:defRPr/>
                        </a:pPr>
                        <a:endParaRPr lang="fa-IR" sz="1662" kern="0">
                          <a:solidFill>
                            <a:sysClr val="windowText" lastClr="000000"/>
                          </a:solidFill>
                        </a:endParaRPr>
                      </a:p>
                    </p:txBody>
                  </p:sp>
                  <p:sp>
                    <p:nvSpPr>
                      <p:cNvPr id="95" name="Rectangle 17"/>
                      <p:cNvSpPr>
                        <a:spLocks noChangeArrowheads="1"/>
                      </p:cNvSpPr>
                      <p:nvPr/>
                    </p:nvSpPr>
                    <p:spPr bwMode="auto">
                      <a:xfrm>
                        <a:off x="4464" y="465"/>
                        <a:ext cx="288" cy="48"/>
                      </a:xfrm>
                      <a:prstGeom prst="rect">
                        <a:avLst/>
                      </a:prstGeom>
                      <a:solidFill>
                        <a:srgbClr val="CC9900"/>
                      </a:solidFill>
                      <a:ln w="9525">
                        <a:noFill/>
                        <a:miter lim="800000"/>
                        <a:headEnd/>
                        <a:tailEnd/>
                      </a:ln>
                      <a:effectLst/>
                    </p:spPr>
                    <p:txBody>
                      <a:bodyPr wrap="none" anchor="ctr"/>
                      <a:lstStyle/>
                      <a:p>
                        <a:pPr>
                          <a:defRPr/>
                        </a:pPr>
                        <a:endParaRPr lang="fa-IR" sz="1662" kern="0">
                          <a:solidFill>
                            <a:sysClr val="windowText" lastClr="000000"/>
                          </a:solidFill>
                        </a:endParaRPr>
                      </a:p>
                    </p:txBody>
                  </p:sp>
                  <p:sp>
                    <p:nvSpPr>
                      <p:cNvPr id="96" name="Rectangle 18"/>
                      <p:cNvSpPr>
                        <a:spLocks noChangeArrowheads="1"/>
                      </p:cNvSpPr>
                      <p:nvPr/>
                    </p:nvSpPr>
                    <p:spPr bwMode="auto">
                      <a:xfrm>
                        <a:off x="4848" y="465"/>
                        <a:ext cx="336" cy="48"/>
                      </a:xfrm>
                      <a:prstGeom prst="rect">
                        <a:avLst/>
                      </a:prstGeom>
                      <a:solidFill>
                        <a:srgbClr val="CC9900"/>
                      </a:solidFill>
                      <a:ln w="9525">
                        <a:noFill/>
                        <a:miter lim="800000"/>
                        <a:headEnd/>
                        <a:tailEnd/>
                      </a:ln>
                      <a:effectLst/>
                    </p:spPr>
                    <p:txBody>
                      <a:bodyPr wrap="none" anchor="ctr"/>
                      <a:lstStyle/>
                      <a:p>
                        <a:pPr>
                          <a:defRPr/>
                        </a:pPr>
                        <a:endParaRPr lang="fa-IR" sz="1662" kern="0">
                          <a:solidFill>
                            <a:sysClr val="windowText" lastClr="000000"/>
                          </a:solidFill>
                        </a:endParaRPr>
                      </a:p>
                    </p:txBody>
                  </p:sp>
                  <p:sp>
                    <p:nvSpPr>
                      <p:cNvPr id="97" name="Rectangle 19"/>
                      <p:cNvSpPr>
                        <a:spLocks noChangeArrowheads="1"/>
                      </p:cNvSpPr>
                      <p:nvPr/>
                    </p:nvSpPr>
                    <p:spPr bwMode="auto">
                      <a:xfrm>
                        <a:off x="4848" y="144"/>
                        <a:ext cx="48" cy="336"/>
                      </a:xfrm>
                      <a:prstGeom prst="rect">
                        <a:avLst/>
                      </a:prstGeom>
                      <a:solidFill>
                        <a:srgbClr val="CC9900"/>
                      </a:solidFill>
                      <a:ln w="9525">
                        <a:noFill/>
                        <a:miter lim="800000"/>
                        <a:headEnd/>
                        <a:tailEnd/>
                      </a:ln>
                      <a:effectLst/>
                    </p:spPr>
                    <p:txBody>
                      <a:bodyPr wrap="none" anchor="ctr"/>
                      <a:lstStyle/>
                      <a:p>
                        <a:pPr>
                          <a:defRPr/>
                        </a:pPr>
                        <a:endParaRPr lang="fa-IR" sz="1662" kern="0">
                          <a:solidFill>
                            <a:sysClr val="windowText" lastClr="000000"/>
                          </a:solidFill>
                        </a:endParaRPr>
                      </a:p>
                    </p:txBody>
                  </p:sp>
                </p:grpSp>
              </p:grpSp>
            </p:grpSp>
          </p:grpSp>
        </p:grpSp>
        <p:grpSp>
          <p:nvGrpSpPr>
            <p:cNvPr id="27" name="Group 20"/>
            <p:cNvGrpSpPr>
              <a:grpSpLocks/>
            </p:cNvGrpSpPr>
            <p:nvPr/>
          </p:nvGrpSpPr>
          <p:grpSpPr bwMode="auto">
            <a:xfrm>
              <a:off x="-129" y="1056"/>
              <a:ext cx="3585" cy="3352"/>
              <a:chOff x="-129" y="1056"/>
              <a:chExt cx="3585" cy="3352"/>
            </a:xfrm>
          </p:grpSpPr>
          <p:grpSp>
            <p:nvGrpSpPr>
              <p:cNvPr id="28" name="Group 21"/>
              <p:cNvGrpSpPr>
                <a:grpSpLocks/>
              </p:cNvGrpSpPr>
              <p:nvPr/>
            </p:nvGrpSpPr>
            <p:grpSpPr bwMode="auto">
              <a:xfrm>
                <a:off x="0" y="1056"/>
                <a:ext cx="3456" cy="3264"/>
                <a:chOff x="0" y="1056"/>
                <a:chExt cx="3456" cy="3264"/>
              </a:xfrm>
            </p:grpSpPr>
            <p:grpSp>
              <p:nvGrpSpPr>
                <p:cNvPr id="31" name="Group 22"/>
                <p:cNvGrpSpPr>
                  <a:grpSpLocks/>
                </p:cNvGrpSpPr>
                <p:nvPr/>
              </p:nvGrpSpPr>
              <p:grpSpPr bwMode="auto">
                <a:xfrm>
                  <a:off x="0" y="2544"/>
                  <a:ext cx="3456" cy="1776"/>
                  <a:chOff x="0" y="2544"/>
                  <a:chExt cx="3456" cy="1776"/>
                </a:xfrm>
              </p:grpSpPr>
              <p:sp>
                <p:nvSpPr>
                  <p:cNvPr id="74" name="Rectangle 23"/>
                  <p:cNvSpPr>
                    <a:spLocks noChangeArrowheads="1"/>
                  </p:cNvSpPr>
                  <p:nvPr/>
                </p:nvSpPr>
                <p:spPr bwMode="auto">
                  <a:xfrm>
                    <a:off x="0" y="4128"/>
                    <a:ext cx="192" cy="192"/>
                  </a:xfrm>
                  <a:prstGeom prst="rect">
                    <a:avLst/>
                  </a:prstGeom>
                  <a:solidFill>
                    <a:srgbClr val="CC9900"/>
                  </a:solidFill>
                  <a:ln w="9525">
                    <a:noFill/>
                    <a:miter lim="800000"/>
                    <a:headEnd/>
                    <a:tailEnd/>
                  </a:ln>
                  <a:effectLst/>
                </p:spPr>
                <p:txBody>
                  <a:bodyPr wrap="none" anchor="ctr"/>
                  <a:lstStyle/>
                  <a:p>
                    <a:pPr>
                      <a:defRPr/>
                    </a:pPr>
                    <a:endParaRPr lang="fa-IR" sz="1662" kern="0">
                      <a:solidFill>
                        <a:sysClr val="windowText" lastClr="000000"/>
                      </a:solidFill>
                    </a:endParaRPr>
                  </a:p>
                </p:txBody>
              </p:sp>
              <p:grpSp>
                <p:nvGrpSpPr>
                  <p:cNvPr id="224" name="Group 24"/>
                  <p:cNvGrpSpPr>
                    <a:grpSpLocks/>
                  </p:cNvGrpSpPr>
                  <p:nvPr/>
                </p:nvGrpSpPr>
                <p:grpSpPr bwMode="auto">
                  <a:xfrm>
                    <a:off x="96" y="2544"/>
                    <a:ext cx="2784" cy="1680"/>
                    <a:chOff x="96" y="2544"/>
                    <a:chExt cx="2784" cy="1680"/>
                  </a:xfrm>
                </p:grpSpPr>
                <p:sp>
                  <p:nvSpPr>
                    <p:cNvPr id="77" name="Rectangle 25"/>
                    <p:cNvSpPr>
                      <a:spLocks noChangeArrowheads="1"/>
                    </p:cNvSpPr>
                    <p:nvPr/>
                  </p:nvSpPr>
                  <p:spPr bwMode="auto">
                    <a:xfrm>
                      <a:off x="192" y="2544"/>
                      <a:ext cx="96" cy="1680"/>
                    </a:xfrm>
                    <a:prstGeom prst="rect">
                      <a:avLst/>
                    </a:prstGeom>
                    <a:gradFill rotWithShape="1">
                      <a:gsLst>
                        <a:gs pos="0">
                          <a:srgbClr val="FFFFCC">
                            <a:gamma/>
                            <a:shade val="46275"/>
                            <a:invGamma/>
                          </a:srgbClr>
                        </a:gs>
                        <a:gs pos="100000">
                          <a:srgbClr val="FFFFCC"/>
                        </a:gs>
                      </a:gsLst>
                      <a:lin ang="5400000" scaled="1"/>
                    </a:gradFill>
                    <a:ln w="9525">
                      <a:noFill/>
                      <a:miter lim="800000"/>
                      <a:headEnd/>
                      <a:tailEnd/>
                    </a:ln>
                    <a:effectLst/>
                  </p:spPr>
                  <p:txBody>
                    <a:bodyPr wrap="none" anchor="ctr"/>
                    <a:lstStyle/>
                    <a:p>
                      <a:pPr>
                        <a:defRPr/>
                      </a:pPr>
                      <a:endParaRPr lang="fa-IR" sz="1662" kern="0">
                        <a:solidFill>
                          <a:sysClr val="windowText" lastClr="000000"/>
                        </a:solidFill>
                      </a:endParaRPr>
                    </a:p>
                  </p:txBody>
                </p:sp>
                <p:sp>
                  <p:nvSpPr>
                    <p:cNvPr id="78" name="Rectangle 26"/>
                    <p:cNvSpPr>
                      <a:spLocks noChangeArrowheads="1"/>
                    </p:cNvSpPr>
                    <p:nvPr/>
                  </p:nvSpPr>
                  <p:spPr bwMode="auto">
                    <a:xfrm>
                      <a:off x="96" y="4032"/>
                      <a:ext cx="1872" cy="96"/>
                    </a:xfrm>
                    <a:prstGeom prst="rect">
                      <a:avLst/>
                    </a:prstGeom>
                    <a:gradFill rotWithShape="1">
                      <a:gsLst>
                        <a:gs pos="0">
                          <a:srgbClr val="FFFFCC"/>
                        </a:gs>
                        <a:gs pos="100000">
                          <a:srgbClr val="FFFFCC">
                            <a:gamma/>
                            <a:shade val="46275"/>
                            <a:invGamma/>
                          </a:srgbClr>
                        </a:gs>
                      </a:gsLst>
                      <a:lin ang="0" scaled="1"/>
                    </a:gradFill>
                    <a:ln w="9525">
                      <a:noFill/>
                      <a:miter lim="800000"/>
                      <a:headEnd/>
                      <a:tailEnd/>
                    </a:ln>
                    <a:effectLst/>
                  </p:spPr>
                  <p:txBody>
                    <a:bodyPr wrap="none" anchor="ctr"/>
                    <a:lstStyle/>
                    <a:p>
                      <a:pPr>
                        <a:defRPr/>
                      </a:pPr>
                      <a:endParaRPr lang="fa-IR" sz="1662" kern="0">
                        <a:solidFill>
                          <a:sysClr val="windowText" lastClr="000000"/>
                        </a:solidFill>
                      </a:endParaRPr>
                    </a:p>
                  </p:txBody>
                </p:sp>
                <p:sp>
                  <p:nvSpPr>
                    <p:cNvPr id="79" name="Rectangle 27"/>
                    <p:cNvSpPr>
                      <a:spLocks noChangeArrowheads="1"/>
                    </p:cNvSpPr>
                    <p:nvPr/>
                  </p:nvSpPr>
                  <p:spPr bwMode="auto">
                    <a:xfrm>
                      <a:off x="288" y="3648"/>
                      <a:ext cx="48" cy="384"/>
                    </a:xfrm>
                    <a:prstGeom prst="rect">
                      <a:avLst/>
                    </a:prstGeom>
                    <a:solidFill>
                      <a:srgbClr val="CC9900"/>
                    </a:solidFill>
                    <a:ln w="9525">
                      <a:noFill/>
                      <a:miter lim="800000"/>
                      <a:headEnd/>
                      <a:tailEnd/>
                    </a:ln>
                    <a:effectLst/>
                  </p:spPr>
                  <p:txBody>
                    <a:bodyPr wrap="none" anchor="ctr"/>
                    <a:lstStyle/>
                    <a:p>
                      <a:pPr>
                        <a:defRPr/>
                      </a:pPr>
                      <a:endParaRPr lang="fa-IR" sz="1662" kern="0">
                        <a:solidFill>
                          <a:sysClr val="windowText" lastClr="000000"/>
                        </a:solidFill>
                      </a:endParaRPr>
                    </a:p>
                  </p:txBody>
                </p:sp>
                <p:sp>
                  <p:nvSpPr>
                    <p:cNvPr id="80" name="Rectangle 28"/>
                    <p:cNvSpPr>
                      <a:spLocks noChangeArrowheads="1"/>
                    </p:cNvSpPr>
                    <p:nvPr/>
                  </p:nvSpPr>
                  <p:spPr bwMode="auto">
                    <a:xfrm rot="5400000">
                      <a:off x="480" y="3840"/>
                      <a:ext cx="48" cy="336"/>
                    </a:xfrm>
                    <a:prstGeom prst="rect">
                      <a:avLst/>
                    </a:prstGeom>
                    <a:solidFill>
                      <a:srgbClr val="CC9900"/>
                    </a:solidFill>
                    <a:ln w="9525">
                      <a:noFill/>
                      <a:miter lim="800000"/>
                      <a:headEnd/>
                      <a:tailEnd/>
                    </a:ln>
                    <a:effectLst/>
                  </p:spPr>
                  <p:txBody>
                    <a:bodyPr wrap="none" anchor="ctr"/>
                    <a:lstStyle/>
                    <a:p>
                      <a:pPr>
                        <a:defRPr/>
                      </a:pPr>
                      <a:endParaRPr lang="fa-IR" sz="1662" kern="0">
                        <a:solidFill>
                          <a:sysClr val="windowText" lastClr="000000"/>
                        </a:solidFill>
                      </a:endParaRPr>
                    </a:p>
                  </p:txBody>
                </p:sp>
                <p:sp>
                  <p:nvSpPr>
                    <p:cNvPr id="81" name="Line 29"/>
                    <p:cNvSpPr>
                      <a:spLocks noChangeShapeType="1"/>
                    </p:cNvSpPr>
                    <p:nvPr/>
                  </p:nvSpPr>
                  <p:spPr bwMode="auto">
                    <a:xfrm>
                      <a:off x="1968" y="4080"/>
                      <a:ext cx="912" cy="0"/>
                    </a:xfrm>
                    <a:prstGeom prst="line">
                      <a:avLst/>
                    </a:prstGeom>
                    <a:noFill/>
                    <a:ln w="9525">
                      <a:solidFill>
                        <a:srgbClr val="CC9900"/>
                      </a:solidFill>
                      <a:prstDash val="sysDot"/>
                      <a:round/>
                      <a:headEnd/>
                      <a:tailEnd/>
                    </a:ln>
                    <a:effectLst/>
                  </p:spPr>
                  <p:txBody>
                    <a:bodyPr/>
                    <a:lstStyle/>
                    <a:p>
                      <a:pPr>
                        <a:defRPr/>
                      </a:pPr>
                      <a:endParaRPr lang="fa-IR" sz="1662" kern="0">
                        <a:solidFill>
                          <a:sysClr val="windowText" lastClr="000000"/>
                        </a:solidFill>
                      </a:endParaRPr>
                    </a:p>
                  </p:txBody>
                </p:sp>
              </p:grpSp>
              <p:sp>
                <p:nvSpPr>
                  <p:cNvPr id="76" name="Line 30"/>
                  <p:cNvSpPr>
                    <a:spLocks noChangeShapeType="1"/>
                  </p:cNvSpPr>
                  <p:nvPr/>
                </p:nvSpPr>
                <p:spPr bwMode="auto">
                  <a:xfrm>
                    <a:off x="1968" y="4128"/>
                    <a:ext cx="1488" cy="0"/>
                  </a:xfrm>
                  <a:prstGeom prst="line">
                    <a:avLst/>
                  </a:prstGeom>
                  <a:noFill/>
                  <a:ln w="9525">
                    <a:solidFill>
                      <a:srgbClr val="CC9900"/>
                    </a:solidFill>
                    <a:prstDash val="sysDot"/>
                    <a:round/>
                    <a:headEnd/>
                    <a:tailEnd/>
                  </a:ln>
                  <a:effectLst/>
                </p:spPr>
                <p:txBody>
                  <a:bodyPr/>
                  <a:lstStyle/>
                  <a:p>
                    <a:pPr>
                      <a:defRPr/>
                    </a:pPr>
                    <a:endParaRPr lang="fa-IR" sz="1662" kern="0">
                      <a:solidFill>
                        <a:sysClr val="windowText" lastClr="000000"/>
                      </a:solidFill>
                    </a:endParaRPr>
                  </a:p>
                </p:txBody>
              </p:sp>
            </p:grpSp>
            <p:grpSp>
              <p:nvGrpSpPr>
                <p:cNvPr id="225" name="Group 31"/>
                <p:cNvGrpSpPr>
                  <a:grpSpLocks/>
                </p:cNvGrpSpPr>
                <p:nvPr/>
              </p:nvGrpSpPr>
              <p:grpSpPr bwMode="auto">
                <a:xfrm>
                  <a:off x="0" y="1056"/>
                  <a:ext cx="1968" cy="3264"/>
                  <a:chOff x="0" y="1056"/>
                  <a:chExt cx="1968" cy="3264"/>
                </a:xfrm>
              </p:grpSpPr>
              <p:sp>
                <p:nvSpPr>
                  <p:cNvPr id="70" name="Line 32"/>
                  <p:cNvSpPr>
                    <a:spLocks noChangeShapeType="1"/>
                  </p:cNvSpPr>
                  <p:nvPr/>
                </p:nvSpPr>
                <p:spPr bwMode="auto">
                  <a:xfrm flipH="1">
                    <a:off x="0" y="4080"/>
                    <a:ext cx="1968" cy="0"/>
                  </a:xfrm>
                  <a:prstGeom prst="line">
                    <a:avLst/>
                  </a:prstGeom>
                  <a:noFill/>
                  <a:ln w="15875">
                    <a:solidFill>
                      <a:srgbClr val="9383B3"/>
                    </a:solidFill>
                    <a:prstDash val="sysDot"/>
                    <a:round/>
                    <a:headEnd/>
                    <a:tailEnd/>
                  </a:ln>
                  <a:effectLst/>
                </p:spPr>
                <p:txBody>
                  <a:bodyPr/>
                  <a:lstStyle/>
                  <a:p>
                    <a:pPr>
                      <a:defRPr/>
                    </a:pPr>
                    <a:endParaRPr lang="fa-IR" sz="1662" kern="0">
                      <a:solidFill>
                        <a:sysClr val="windowText" lastClr="000000"/>
                      </a:solidFill>
                    </a:endParaRPr>
                  </a:p>
                </p:txBody>
              </p:sp>
              <p:sp>
                <p:nvSpPr>
                  <p:cNvPr id="71" name="Line 33"/>
                  <p:cNvSpPr>
                    <a:spLocks noChangeShapeType="1"/>
                  </p:cNvSpPr>
                  <p:nvPr/>
                </p:nvSpPr>
                <p:spPr bwMode="auto">
                  <a:xfrm flipV="1">
                    <a:off x="240" y="2544"/>
                    <a:ext cx="0" cy="1776"/>
                  </a:xfrm>
                  <a:prstGeom prst="line">
                    <a:avLst/>
                  </a:prstGeom>
                  <a:noFill/>
                  <a:ln w="15875">
                    <a:solidFill>
                      <a:srgbClr val="9383B3"/>
                    </a:solidFill>
                    <a:prstDash val="sysDot"/>
                    <a:round/>
                    <a:headEnd/>
                    <a:tailEnd/>
                  </a:ln>
                  <a:effectLst/>
                </p:spPr>
                <p:txBody>
                  <a:bodyPr/>
                  <a:lstStyle/>
                  <a:p>
                    <a:pPr>
                      <a:defRPr/>
                    </a:pPr>
                    <a:endParaRPr lang="fa-IR" sz="1662" kern="0">
                      <a:solidFill>
                        <a:sysClr val="windowText" lastClr="000000"/>
                      </a:solidFill>
                    </a:endParaRPr>
                  </a:p>
                </p:txBody>
              </p:sp>
              <p:sp>
                <p:nvSpPr>
                  <p:cNvPr id="72" name="Line 34"/>
                  <p:cNvSpPr>
                    <a:spLocks noChangeShapeType="1"/>
                  </p:cNvSpPr>
                  <p:nvPr/>
                </p:nvSpPr>
                <p:spPr bwMode="auto">
                  <a:xfrm flipV="1">
                    <a:off x="240" y="1488"/>
                    <a:ext cx="0" cy="1056"/>
                  </a:xfrm>
                  <a:prstGeom prst="line">
                    <a:avLst/>
                  </a:prstGeom>
                  <a:noFill/>
                  <a:ln w="9525">
                    <a:solidFill>
                      <a:srgbClr val="CC9900"/>
                    </a:solidFill>
                    <a:prstDash val="sysDot"/>
                    <a:round/>
                    <a:headEnd/>
                    <a:tailEnd/>
                  </a:ln>
                  <a:effectLst/>
                </p:spPr>
                <p:txBody>
                  <a:bodyPr/>
                  <a:lstStyle/>
                  <a:p>
                    <a:pPr>
                      <a:defRPr/>
                    </a:pPr>
                    <a:endParaRPr lang="fa-IR" sz="1662" kern="0">
                      <a:solidFill>
                        <a:sysClr val="windowText" lastClr="000000"/>
                      </a:solidFill>
                    </a:endParaRPr>
                  </a:p>
                </p:txBody>
              </p:sp>
              <p:sp>
                <p:nvSpPr>
                  <p:cNvPr id="73" name="Line 35"/>
                  <p:cNvSpPr>
                    <a:spLocks noChangeShapeType="1"/>
                  </p:cNvSpPr>
                  <p:nvPr/>
                </p:nvSpPr>
                <p:spPr bwMode="auto">
                  <a:xfrm flipV="1">
                    <a:off x="192" y="1056"/>
                    <a:ext cx="0" cy="1488"/>
                  </a:xfrm>
                  <a:prstGeom prst="line">
                    <a:avLst/>
                  </a:prstGeom>
                  <a:noFill/>
                  <a:ln w="9525">
                    <a:solidFill>
                      <a:srgbClr val="CC9900"/>
                    </a:solidFill>
                    <a:prstDash val="sysDot"/>
                    <a:round/>
                    <a:headEnd/>
                    <a:tailEnd/>
                  </a:ln>
                  <a:effectLst/>
                </p:spPr>
                <p:txBody>
                  <a:bodyPr/>
                  <a:lstStyle/>
                  <a:p>
                    <a:pPr>
                      <a:defRPr/>
                    </a:pPr>
                    <a:endParaRPr lang="fa-IR" sz="1662" kern="0">
                      <a:solidFill>
                        <a:sysClr val="windowText" lastClr="000000"/>
                      </a:solidFill>
                    </a:endParaRPr>
                  </a:p>
                </p:txBody>
              </p:sp>
            </p:grpSp>
          </p:grpSp>
          <p:grpSp>
            <p:nvGrpSpPr>
              <p:cNvPr id="226" name="Group 36"/>
              <p:cNvGrpSpPr>
                <a:grpSpLocks/>
              </p:cNvGrpSpPr>
              <p:nvPr/>
            </p:nvGrpSpPr>
            <p:grpSpPr bwMode="auto">
              <a:xfrm>
                <a:off x="-129" y="2611"/>
                <a:ext cx="1347" cy="1797"/>
                <a:chOff x="-129" y="2611"/>
                <a:chExt cx="1347" cy="1797"/>
              </a:xfrm>
            </p:grpSpPr>
            <p:sp>
              <p:nvSpPr>
                <p:cNvPr id="66" name="Text Box 37"/>
                <p:cNvSpPr txBox="1">
                  <a:spLocks noChangeArrowheads="1"/>
                </p:cNvSpPr>
                <p:nvPr/>
              </p:nvSpPr>
              <p:spPr bwMode="auto">
                <a:xfrm>
                  <a:off x="18" y="4127"/>
                  <a:ext cx="1200" cy="281"/>
                </a:xfrm>
                <a:prstGeom prst="rect">
                  <a:avLst/>
                </a:prstGeom>
                <a:noFill/>
                <a:ln w="9525">
                  <a:noFill/>
                  <a:miter lim="800000"/>
                  <a:headEnd/>
                  <a:tailEnd/>
                </a:ln>
                <a:effectLst/>
              </p:spPr>
              <p:txBody>
                <a:bodyPr lIns="99901" tIns="49952" rIns="99901" bIns="49952">
                  <a:spAutoFit/>
                  <a:scene3d>
                    <a:camera prst="orthographicFront"/>
                    <a:lightRig rig="glow" dir="tl">
                      <a:rot lat="0" lon="0" rev="5400000"/>
                    </a:lightRig>
                  </a:scene3d>
                  <a:sp3d contourW="12700">
                    <a:bevelT w="25400" h="25400"/>
                    <a:contourClr>
                      <a:schemeClr val="accent6">
                        <a:shade val="73000"/>
                      </a:schemeClr>
                    </a:contourClr>
                  </a:sp3d>
                </a:bodyPr>
                <a:lstStyle/>
                <a:p>
                  <a:pPr algn="ctr" defTabSz="843914">
                    <a:defRPr/>
                  </a:pPr>
                  <a:r>
                    <a:rPr lang="fa-IR" sz="1108" b="1" kern="0" dirty="0">
                      <a:ln w="11430"/>
                      <a:gradFill>
                        <a:gsLst>
                          <a:gs pos="0">
                            <a:srgbClr val="C19859">
                              <a:tint val="90000"/>
                              <a:satMod val="120000"/>
                            </a:srgbClr>
                          </a:gs>
                          <a:gs pos="25000">
                            <a:srgbClr val="C19859">
                              <a:tint val="93000"/>
                              <a:satMod val="120000"/>
                            </a:srgbClr>
                          </a:gs>
                          <a:gs pos="50000">
                            <a:srgbClr val="C19859">
                              <a:shade val="89000"/>
                              <a:satMod val="110000"/>
                            </a:srgbClr>
                          </a:gs>
                          <a:gs pos="75000">
                            <a:srgbClr val="C19859">
                              <a:tint val="93000"/>
                              <a:satMod val="120000"/>
                            </a:srgbClr>
                          </a:gs>
                          <a:gs pos="100000">
                            <a:srgbClr val="C19859">
                              <a:tint val="90000"/>
                              <a:satMod val="120000"/>
                            </a:srgbClr>
                          </a:gs>
                        </a:gsLst>
                        <a:lin ang="5400000"/>
                      </a:gradFill>
                      <a:effectLst>
                        <a:outerShdw blurRad="80000" dist="40000" dir="5040000" algn="tl">
                          <a:srgbClr val="000000">
                            <a:alpha val="30000"/>
                          </a:srgbClr>
                        </a:outerShdw>
                      </a:effectLst>
                      <a:latin typeface="Yaqouti" pitchFamily="2" charset="2"/>
                      <a:cs typeface="B Zar" pitchFamily="2" charset="-78"/>
                    </a:rPr>
                    <a:t>بین الحرمین شیراز</a:t>
                  </a:r>
                  <a:endParaRPr lang="en-US" sz="1108" b="1" kern="0" dirty="0">
                    <a:ln w="11430"/>
                    <a:gradFill>
                      <a:gsLst>
                        <a:gs pos="0">
                          <a:srgbClr val="C19859">
                            <a:tint val="90000"/>
                            <a:satMod val="120000"/>
                          </a:srgbClr>
                        </a:gs>
                        <a:gs pos="25000">
                          <a:srgbClr val="C19859">
                            <a:tint val="93000"/>
                            <a:satMod val="120000"/>
                          </a:srgbClr>
                        </a:gs>
                        <a:gs pos="50000">
                          <a:srgbClr val="C19859">
                            <a:shade val="89000"/>
                            <a:satMod val="110000"/>
                          </a:srgbClr>
                        </a:gs>
                        <a:gs pos="75000">
                          <a:srgbClr val="C19859">
                            <a:tint val="93000"/>
                            <a:satMod val="120000"/>
                          </a:srgbClr>
                        </a:gs>
                        <a:gs pos="100000">
                          <a:srgbClr val="C19859">
                            <a:tint val="90000"/>
                            <a:satMod val="120000"/>
                          </a:srgbClr>
                        </a:gs>
                      </a:gsLst>
                      <a:lin ang="5400000"/>
                    </a:gradFill>
                    <a:effectLst>
                      <a:outerShdw blurRad="80000" dist="40000" dir="5040000" algn="tl">
                        <a:srgbClr val="000000">
                          <a:alpha val="30000"/>
                        </a:srgbClr>
                      </a:outerShdw>
                    </a:effectLst>
                    <a:latin typeface="Yaqouti" pitchFamily="2" charset="2"/>
                    <a:cs typeface="B Zar" pitchFamily="2" charset="-78"/>
                  </a:endParaRPr>
                </a:p>
              </p:txBody>
            </p:sp>
            <p:sp>
              <p:nvSpPr>
                <p:cNvPr id="67" name="Text Box 38"/>
                <p:cNvSpPr txBox="1">
                  <a:spLocks noChangeArrowheads="1"/>
                </p:cNvSpPr>
                <p:nvPr/>
              </p:nvSpPr>
              <p:spPr bwMode="auto">
                <a:xfrm rot="5400000">
                  <a:off x="-777" y="3259"/>
                  <a:ext cx="1708" cy="412"/>
                </a:xfrm>
                <a:prstGeom prst="rect">
                  <a:avLst/>
                </a:prstGeom>
                <a:noFill/>
                <a:ln w="9525">
                  <a:noFill/>
                  <a:miter lim="800000"/>
                  <a:headEnd/>
                  <a:tailEnd/>
                </a:ln>
                <a:effectLst/>
              </p:spPr>
              <p:txBody>
                <a:bodyPr wrap="square" lIns="99901" tIns="49952" rIns="99901" bIns="49952">
                  <a:spAutoFit/>
                  <a:scene3d>
                    <a:camera prst="orthographicFront"/>
                    <a:lightRig rig="glow" dir="tl">
                      <a:rot lat="0" lon="0" rev="5400000"/>
                    </a:lightRig>
                  </a:scene3d>
                  <a:sp3d contourW="12700">
                    <a:bevelT w="25400" h="25400"/>
                    <a:contourClr>
                      <a:schemeClr val="accent6">
                        <a:shade val="73000"/>
                      </a:schemeClr>
                    </a:contourClr>
                  </a:sp3d>
                </a:bodyPr>
                <a:lstStyle/>
                <a:p>
                  <a:pPr defTabSz="843914">
                    <a:defRPr/>
                  </a:pPr>
                  <a:r>
                    <a:rPr lang="fa-IR" sz="1108" b="1" kern="0" dirty="0">
                      <a:ln w="11430"/>
                      <a:gradFill>
                        <a:gsLst>
                          <a:gs pos="0">
                            <a:srgbClr val="C19859">
                              <a:tint val="90000"/>
                              <a:satMod val="120000"/>
                            </a:srgbClr>
                          </a:gs>
                          <a:gs pos="25000">
                            <a:srgbClr val="C19859">
                              <a:tint val="93000"/>
                              <a:satMod val="120000"/>
                            </a:srgbClr>
                          </a:gs>
                          <a:gs pos="50000">
                            <a:srgbClr val="C19859">
                              <a:shade val="89000"/>
                              <a:satMod val="110000"/>
                            </a:srgbClr>
                          </a:gs>
                          <a:gs pos="75000">
                            <a:srgbClr val="C19859">
                              <a:tint val="93000"/>
                              <a:satMod val="120000"/>
                            </a:srgbClr>
                          </a:gs>
                          <a:gs pos="100000">
                            <a:srgbClr val="C19859">
                              <a:tint val="90000"/>
                              <a:satMod val="120000"/>
                            </a:srgbClr>
                          </a:gs>
                        </a:gsLst>
                        <a:lin ang="5400000"/>
                      </a:gradFill>
                      <a:effectLst>
                        <a:outerShdw blurRad="80000" dist="40000" dir="5040000" algn="tl">
                          <a:srgbClr val="000000">
                            <a:alpha val="30000"/>
                          </a:srgbClr>
                        </a:outerShdw>
                      </a:effectLst>
                      <a:latin typeface="Yaqouti" pitchFamily="2" charset="2"/>
                      <a:cs typeface="B Zar" pitchFamily="2" charset="-78"/>
                    </a:rPr>
                    <a:t>تجزيه و تحليــل و نـقــد مطالعات  طراحی</a:t>
                  </a:r>
                </a:p>
              </p:txBody>
            </p:sp>
          </p:grpSp>
        </p:grpSp>
      </p:grpSp>
      <p:pic>
        <p:nvPicPr>
          <p:cNvPr id="98" name="Picture 2" descr="aerial 101 copy"/>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1274862" y="1714488"/>
            <a:ext cx="7055876" cy="4691244"/>
          </a:xfrm>
          <a:prstGeom prst="rect">
            <a:avLst/>
          </a:prstGeom>
          <a:noFill/>
        </p:spPr>
      </p:pic>
    </p:spTree>
    <p:extLst>
      <p:ext uri="{BB962C8B-B14F-4D97-AF65-F5344CB8AC3E}">
        <p14:creationId xmlns:p14="http://schemas.microsoft.com/office/powerpoint/2010/main" val="3948435095"/>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66"/>
          <p:cNvGrpSpPr/>
          <p:nvPr/>
        </p:nvGrpSpPr>
        <p:grpSpPr>
          <a:xfrm>
            <a:off x="0" y="263769"/>
            <a:ext cx="9144000" cy="6327790"/>
            <a:chOff x="0" y="0"/>
            <a:chExt cx="9144000" cy="6855106"/>
          </a:xfrm>
        </p:grpSpPr>
        <p:pic>
          <p:nvPicPr>
            <p:cNvPr id="3" name="Picture 2" descr="E:\baft farsoode\ax\pic\bird%20view.jpg"/>
            <p:cNvPicPr>
              <a:picLocks noChangeAspect="1" noChangeArrowheads="1"/>
            </p:cNvPicPr>
            <p:nvPr/>
          </p:nvPicPr>
          <p:blipFill>
            <a:blip r:embed="rId2">
              <a:clrChange>
                <a:clrFrom>
                  <a:srgbClr val="000000"/>
                </a:clrFrom>
                <a:clrTo>
                  <a:srgbClr val="000000">
                    <a:alpha val="0"/>
                  </a:srgbClr>
                </a:clrTo>
              </a:clrChange>
              <a:duotone>
                <a:schemeClr val="accent6">
                  <a:shade val="45000"/>
                  <a:satMod val="135000"/>
                </a:schemeClr>
                <a:prstClr val="white"/>
              </a:duotone>
              <a:lum bright="20000" contrast="-75000"/>
            </a:blip>
            <a:srcRect/>
            <a:stretch>
              <a:fillRect/>
            </a:stretch>
          </p:blipFill>
          <p:spPr bwMode="auto">
            <a:xfrm>
              <a:off x="0" y="2694698"/>
              <a:ext cx="9144000" cy="4160408"/>
            </a:xfrm>
            <a:prstGeom prst="rect">
              <a:avLst/>
            </a:prstGeom>
            <a:ln>
              <a:noFill/>
            </a:ln>
            <a:effectLst>
              <a:outerShdw blurRad="50800" dist="50800" dir="2700000" algn="tl" rotWithShape="0">
                <a:schemeClr val="tx1">
                  <a:alpha val="40000"/>
                </a:schemeClr>
              </a:outerShdw>
            </a:effectLst>
          </p:spPr>
        </p:pic>
        <p:grpSp>
          <p:nvGrpSpPr>
            <p:cNvPr id="4" name="Group 259"/>
            <p:cNvGrpSpPr/>
            <p:nvPr/>
          </p:nvGrpSpPr>
          <p:grpSpPr>
            <a:xfrm flipV="1">
              <a:off x="271048" y="857232"/>
              <a:ext cx="5944026" cy="4143404"/>
              <a:chOff x="-236" y="1676402"/>
              <a:chExt cx="5944026" cy="5181601"/>
            </a:xfrm>
          </p:grpSpPr>
          <p:sp>
            <p:nvSpPr>
              <p:cNvPr id="250" name="Rectangle 25"/>
              <p:cNvSpPr>
                <a:spLocks noChangeArrowheads="1"/>
              </p:cNvSpPr>
              <p:nvPr/>
            </p:nvSpPr>
            <p:spPr bwMode="auto">
              <a:xfrm>
                <a:off x="329988" y="4038602"/>
                <a:ext cx="165112" cy="2667001"/>
              </a:xfrm>
              <a:prstGeom prst="rect">
                <a:avLst/>
              </a:prstGeom>
              <a:gradFill rotWithShape="1">
                <a:gsLst>
                  <a:gs pos="0">
                    <a:schemeClr val="bg1">
                      <a:lumMod val="65000"/>
                    </a:schemeClr>
                  </a:gs>
                  <a:gs pos="100000">
                    <a:srgbClr val="FFFFCC"/>
                  </a:gs>
                </a:gsLst>
                <a:lin ang="5400000" scaled="1"/>
              </a:gradFill>
              <a:ln w="9525">
                <a:noFill/>
                <a:miter lim="800000"/>
                <a:headEnd/>
                <a:tailEnd/>
              </a:ln>
              <a:effectLst/>
            </p:spPr>
            <p:txBody>
              <a:bodyPr wrap="none" anchor="ctr"/>
              <a:lstStyle/>
              <a:p>
                <a:pPr>
                  <a:defRPr/>
                </a:pPr>
                <a:endParaRPr lang="fa-IR" sz="1662" kern="0">
                  <a:solidFill>
                    <a:sysClr val="windowText" lastClr="000000"/>
                  </a:solidFill>
                </a:endParaRPr>
              </a:p>
            </p:txBody>
          </p:sp>
          <p:sp>
            <p:nvSpPr>
              <p:cNvPr id="251" name="Rectangle 26"/>
              <p:cNvSpPr>
                <a:spLocks noChangeArrowheads="1"/>
              </p:cNvSpPr>
              <p:nvPr/>
            </p:nvSpPr>
            <p:spPr bwMode="auto">
              <a:xfrm>
                <a:off x="164876" y="6400803"/>
                <a:ext cx="3219681" cy="152400"/>
              </a:xfrm>
              <a:prstGeom prst="rect">
                <a:avLst/>
              </a:prstGeom>
              <a:gradFill rotWithShape="1">
                <a:gsLst>
                  <a:gs pos="0">
                    <a:srgbClr val="FFFFCC"/>
                  </a:gs>
                  <a:gs pos="100000">
                    <a:srgbClr val="FFFFCC">
                      <a:gamma/>
                      <a:shade val="46275"/>
                      <a:invGamma/>
                    </a:srgbClr>
                  </a:gs>
                </a:gsLst>
                <a:lin ang="0" scaled="1"/>
              </a:gradFill>
              <a:ln w="9525">
                <a:noFill/>
                <a:miter lim="800000"/>
                <a:headEnd/>
                <a:tailEnd/>
              </a:ln>
              <a:effectLst/>
            </p:spPr>
            <p:txBody>
              <a:bodyPr wrap="none" anchor="ctr"/>
              <a:lstStyle/>
              <a:p>
                <a:pPr>
                  <a:defRPr/>
                </a:pPr>
                <a:endParaRPr lang="fa-IR" sz="1662" kern="0">
                  <a:solidFill>
                    <a:sysClr val="windowText" lastClr="000000"/>
                  </a:solidFill>
                </a:endParaRPr>
              </a:p>
            </p:txBody>
          </p:sp>
          <p:sp>
            <p:nvSpPr>
              <p:cNvPr id="252" name="Rectangle 27"/>
              <p:cNvSpPr>
                <a:spLocks noChangeArrowheads="1"/>
              </p:cNvSpPr>
              <p:nvPr/>
            </p:nvSpPr>
            <p:spPr bwMode="auto">
              <a:xfrm>
                <a:off x="495100" y="5791203"/>
                <a:ext cx="82556" cy="609600"/>
              </a:xfrm>
              <a:prstGeom prst="rect">
                <a:avLst/>
              </a:prstGeom>
              <a:solidFill>
                <a:srgbClr val="CC9900"/>
              </a:solidFill>
              <a:ln w="9525">
                <a:noFill/>
                <a:miter lim="800000"/>
                <a:headEnd/>
                <a:tailEnd/>
              </a:ln>
              <a:effectLst/>
            </p:spPr>
            <p:txBody>
              <a:bodyPr wrap="none" anchor="ctr"/>
              <a:lstStyle/>
              <a:p>
                <a:pPr>
                  <a:defRPr/>
                </a:pPr>
                <a:endParaRPr lang="fa-IR" sz="1662" kern="0">
                  <a:solidFill>
                    <a:sysClr val="windowText" lastClr="000000"/>
                  </a:solidFill>
                </a:endParaRPr>
              </a:p>
            </p:txBody>
          </p:sp>
          <p:sp>
            <p:nvSpPr>
              <p:cNvPr id="253" name="Rectangle 28"/>
              <p:cNvSpPr>
                <a:spLocks noChangeArrowheads="1"/>
              </p:cNvSpPr>
              <p:nvPr/>
            </p:nvSpPr>
            <p:spPr bwMode="auto">
              <a:xfrm rot="5400000">
                <a:off x="828501" y="6073757"/>
                <a:ext cx="76200" cy="577891"/>
              </a:xfrm>
              <a:prstGeom prst="rect">
                <a:avLst/>
              </a:prstGeom>
              <a:solidFill>
                <a:srgbClr val="CC9900"/>
              </a:solidFill>
              <a:ln w="9525">
                <a:noFill/>
                <a:miter lim="800000"/>
                <a:headEnd/>
                <a:tailEnd/>
              </a:ln>
              <a:effectLst/>
            </p:spPr>
            <p:txBody>
              <a:bodyPr wrap="none" anchor="ctr"/>
              <a:lstStyle/>
              <a:p>
                <a:pPr>
                  <a:defRPr/>
                </a:pPr>
                <a:endParaRPr lang="fa-IR" sz="1662" kern="0">
                  <a:solidFill>
                    <a:sysClr val="windowText" lastClr="000000"/>
                  </a:solidFill>
                </a:endParaRPr>
              </a:p>
            </p:txBody>
          </p:sp>
          <p:sp>
            <p:nvSpPr>
              <p:cNvPr id="254" name="Line 29"/>
              <p:cNvSpPr>
                <a:spLocks noChangeShapeType="1"/>
              </p:cNvSpPr>
              <p:nvPr/>
            </p:nvSpPr>
            <p:spPr bwMode="auto">
              <a:xfrm>
                <a:off x="3384557" y="6477003"/>
                <a:ext cx="1568562" cy="0"/>
              </a:xfrm>
              <a:prstGeom prst="line">
                <a:avLst/>
              </a:prstGeom>
              <a:ln w="12700">
                <a:prstDash val="sysDot"/>
                <a:headEnd/>
                <a:tailEnd/>
              </a:ln>
            </p:spPr>
            <p:style>
              <a:lnRef idx="1">
                <a:schemeClr val="dk1"/>
              </a:lnRef>
              <a:fillRef idx="0">
                <a:schemeClr val="dk1"/>
              </a:fillRef>
              <a:effectRef idx="0">
                <a:schemeClr val="dk1"/>
              </a:effectRef>
              <a:fontRef idx="minor">
                <a:schemeClr val="tx1"/>
              </a:fontRef>
            </p:style>
            <p:txBody>
              <a:bodyPr/>
              <a:lstStyle/>
              <a:p>
                <a:pPr>
                  <a:defRPr/>
                </a:pPr>
                <a:endParaRPr lang="fa-IR" sz="1662" kern="0">
                  <a:solidFill>
                    <a:sysClr val="windowText" lastClr="000000"/>
                  </a:solidFill>
                </a:endParaRPr>
              </a:p>
            </p:txBody>
          </p:sp>
          <p:sp>
            <p:nvSpPr>
              <p:cNvPr id="255" name="Line 30"/>
              <p:cNvSpPr>
                <a:spLocks noChangeShapeType="1"/>
              </p:cNvSpPr>
              <p:nvPr/>
            </p:nvSpPr>
            <p:spPr bwMode="auto">
              <a:xfrm>
                <a:off x="3384557" y="6553203"/>
                <a:ext cx="2559233" cy="0"/>
              </a:xfrm>
              <a:prstGeom prst="line">
                <a:avLst/>
              </a:prstGeom>
              <a:ln w="19050">
                <a:prstDash val="sysDot"/>
                <a:headEnd/>
                <a:tailEnd/>
              </a:ln>
            </p:spPr>
            <p:style>
              <a:lnRef idx="1">
                <a:schemeClr val="accent1"/>
              </a:lnRef>
              <a:fillRef idx="0">
                <a:schemeClr val="accent1"/>
              </a:fillRef>
              <a:effectRef idx="0">
                <a:schemeClr val="accent1"/>
              </a:effectRef>
              <a:fontRef idx="minor">
                <a:schemeClr val="tx1"/>
              </a:fontRef>
            </p:style>
            <p:txBody>
              <a:bodyPr/>
              <a:lstStyle/>
              <a:p>
                <a:pPr>
                  <a:defRPr/>
                </a:pPr>
                <a:endParaRPr lang="fa-IR" sz="1662" kern="0">
                  <a:solidFill>
                    <a:sysClr val="windowText" lastClr="000000"/>
                  </a:solidFill>
                </a:endParaRPr>
              </a:p>
            </p:txBody>
          </p:sp>
          <p:sp>
            <p:nvSpPr>
              <p:cNvPr id="256" name="Line 32"/>
              <p:cNvSpPr>
                <a:spLocks noChangeShapeType="1"/>
              </p:cNvSpPr>
              <p:nvPr/>
            </p:nvSpPr>
            <p:spPr bwMode="auto">
              <a:xfrm flipH="1">
                <a:off x="-236" y="6477003"/>
                <a:ext cx="3384793" cy="0"/>
              </a:xfrm>
              <a:prstGeom prst="line">
                <a:avLst/>
              </a:prstGeom>
              <a:noFill/>
              <a:ln w="22225">
                <a:solidFill>
                  <a:srgbClr val="9383B3"/>
                </a:solidFill>
                <a:prstDash val="sysDot"/>
                <a:round/>
                <a:headEnd/>
                <a:tailEnd/>
              </a:ln>
              <a:effectLst/>
            </p:spPr>
            <p:txBody>
              <a:bodyPr/>
              <a:lstStyle/>
              <a:p>
                <a:pPr>
                  <a:defRPr/>
                </a:pPr>
                <a:endParaRPr lang="fa-IR" sz="1662" kern="0">
                  <a:solidFill>
                    <a:sysClr val="windowText" lastClr="000000"/>
                  </a:solidFill>
                </a:endParaRPr>
              </a:p>
            </p:txBody>
          </p:sp>
          <p:sp>
            <p:nvSpPr>
              <p:cNvPr id="257" name="Line 33"/>
              <p:cNvSpPr>
                <a:spLocks noChangeShapeType="1"/>
              </p:cNvSpPr>
              <p:nvPr/>
            </p:nvSpPr>
            <p:spPr bwMode="auto">
              <a:xfrm flipV="1">
                <a:off x="412544" y="4038602"/>
                <a:ext cx="0" cy="2819401"/>
              </a:xfrm>
              <a:prstGeom prst="line">
                <a:avLst/>
              </a:prstGeom>
              <a:noFill/>
              <a:ln w="22225">
                <a:solidFill>
                  <a:srgbClr val="9383B3"/>
                </a:solidFill>
                <a:prstDash val="sysDot"/>
                <a:round/>
                <a:headEnd/>
                <a:tailEnd/>
              </a:ln>
              <a:effectLst/>
            </p:spPr>
            <p:txBody>
              <a:bodyPr/>
              <a:lstStyle/>
              <a:p>
                <a:pPr>
                  <a:defRPr/>
                </a:pPr>
                <a:endParaRPr lang="fa-IR" sz="1662" kern="0">
                  <a:solidFill>
                    <a:sysClr val="windowText" lastClr="000000"/>
                  </a:solidFill>
                </a:endParaRPr>
              </a:p>
            </p:txBody>
          </p:sp>
          <p:sp>
            <p:nvSpPr>
              <p:cNvPr id="258" name="Line 34"/>
              <p:cNvSpPr>
                <a:spLocks noChangeShapeType="1"/>
              </p:cNvSpPr>
              <p:nvPr/>
            </p:nvSpPr>
            <p:spPr bwMode="auto">
              <a:xfrm flipV="1">
                <a:off x="412544" y="2362202"/>
                <a:ext cx="0" cy="1676400"/>
              </a:xfrm>
              <a:prstGeom prst="line">
                <a:avLst/>
              </a:prstGeom>
              <a:ln w="12700">
                <a:prstDash val="sysDot"/>
                <a:headEnd/>
                <a:tailEnd/>
              </a:ln>
            </p:spPr>
            <p:style>
              <a:lnRef idx="1">
                <a:schemeClr val="dk1"/>
              </a:lnRef>
              <a:fillRef idx="0">
                <a:schemeClr val="dk1"/>
              </a:fillRef>
              <a:effectRef idx="0">
                <a:schemeClr val="dk1"/>
              </a:effectRef>
              <a:fontRef idx="minor">
                <a:schemeClr val="tx1"/>
              </a:fontRef>
            </p:style>
            <p:txBody>
              <a:bodyPr/>
              <a:lstStyle/>
              <a:p>
                <a:pPr>
                  <a:defRPr/>
                </a:pPr>
                <a:endParaRPr lang="fa-IR" sz="1662" kern="0">
                  <a:solidFill>
                    <a:sysClr val="windowText" lastClr="000000"/>
                  </a:solidFill>
                </a:endParaRPr>
              </a:p>
            </p:txBody>
          </p:sp>
          <p:sp>
            <p:nvSpPr>
              <p:cNvPr id="259" name="Line 35"/>
              <p:cNvSpPr>
                <a:spLocks noChangeShapeType="1"/>
              </p:cNvSpPr>
              <p:nvPr/>
            </p:nvSpPr>
            <p:spPr bwMode="auto">
              <a:xfrm flipV="1">
                <a:off x="329988" y="1676402"/>
                <a:ext cx="0" cy="2362200"/>
              </a:xfrm>
              <a:prstGeom prst="line">
                <a:avLst/>
              </a:prstGeom>
              <a:ln w="19050">
                <a:prstDash val="sysDot"/>
                <a:headEnd/>
                <a:tailEnd/>
              </a:ln>
            </p:spPr>
            <p:style>
              <a:lnRef idx="1">
                <a:schemeClr val="accent1"/>
              </a:lnRef>
              <a:fillRef idx="0">
                <a:schemeClr val="accent1"/>
              </a:fillRef>
              <a:effectRef idx="0">
                <a:schemeClr val="accent1"/>
              </a:effectRef>
              <a:fontRef idx="minor">
                <a:schemeClr val="tx1"/>
              </a:fontRef>
            </p:style>
            <p:txBody>
              <a:bodyPr/>
              <a:lstStyle/>
              <a:p>
                <a:pPr>
                  <a:defRPr/>
                </a:pPr>
                <a:endParaRPr lang="fa-IR" sz="1662" kern="0">
                  <a:solidFill>
                    <a:sysClr val="windowText" lastClr="000000"/>
                  </a:solidFill>
                </a:endParaRPr>
              </a:p>
            </p:txBody>
          </p:sp>
        </p:grpSp>
        <p:grpSp>
          <p:nvGrpSpPr>
            <p:cNvPr id="5" name="Group 15"/>
            <p:cNvGrpSpPr/>
            <p:nvPr/>
          </p:nvGrpSpPr>
          <p:grpSpPr>
            <a:xfrm>
              <a:off x="67432" y="538679"/>
              <a:ext cx="5218950" cy="3318948"/>
              <a:chOff x="73051" y="538679"/>
              <a:chExt cx="5653862" cy="3318948"/>
            </a:xfrm>
          </p:grpSpPr>
          <p:sp>
            <p:nvSpPr>
              <p:cNvPr id="7" name="Rectangle 6"/>
              <p:cNvSpPr/>
              <p:nvPr/>
            </p:nvSpPr>
            <p:spPr>
              <a:xfrm>
                <a:off x="1824455" y="538679"/>
                <a:ext cx="3902458" cy="407750"/>
              </a:xfrm>
              <a:prstGeom prst="rect">
                <a:avLst/>
              </a:prstGeom>
            </p:spPr>
            <p:txBody>
              <a:bodyPr wrap="none">
                <a:spAutoFit/>
              </a:bodyPr>
              <a:lstStyle/>
              <a:p>
                <a:pPr>
                  <a:defRPr/>
                </a:pPr>
                <a:r>
                  <a:rPr lang="en-US" sz="1846" b="1" kern="0" dirty="0">
                    <a:ln w="10541" cmpd="sng">
                      <a:solidFill>
                        <a:srgbClr val="EAEAEA">
                          <a:shade val="88000"/>
                          <a:satMod val="110000"/>
                        </a:srgbClr>
                      </a:solidFill>
                      <a:prstDash val="solid"/>
                    </a:ln>
                    <a:gradFill>
                      <a:gsLst>
                        <a:gs pos="0">
                          <a:srgbClr val="EAEAEA">
                            <a:tint val="40000"/>
                            <a:satMod val="250000"/>
                          </a:srgbClr>
                        </a:gs>
                        <a:gs pos="9000">
                          <a:srgbClr val="EAEAEA">
                            <a:tint val="52000"/>
                            <a:satMod val="300000"/>
                          </a:srgbClr>
                        </a:gs>
                        <a:gs pos="50000">
                          <a:srgbClr val="EAEAEA">
                            <a:shade val="20000"/>
                            <a:satMod val="300000"/>
                          </a:srgbClr>
                        </a:gs>
                        <a:gs pos="79000">
                          <a:srgbClr val="EAEAEA">
                            <a:tint val="52000"/>
                            <a:satMod val="300000"/>
                          </a:srgbClr>
                        </a:gs>
                        <a:gs pos="100000">
                          <a:srgbClr val="EAEAEA">
                            <a:tint val="40000"/>
                            <a:satMod val="250000"/>
                          </a:srgbClr>
                        </a:gs>
                      </a:gsLst>
                      <a:lin ang="5400000"/>
                    </a:gradFill>
                    <a:latin typeface="BankGothic Lt BT" pitchFamily="34" charset="0"/>
                  </a:rPr>
                  <a:t>(</a:t>
                </a:r>
                <a:r>
                  <a:rPr lang="en-US" sz="1846" b="1" kern="0" dirty="0" err="1">
                    <a:ln w="10541" cmpd="sng">
                      <a:solidFill>
                        <a:srgbClr val="EAEAEA">
                          <a:shade val="88000"/>
                          <a:satMod val="110000"/>
                        </a:srgbClr>
                      </a:solidFill>
                      <a:prstDash val="solid"/>
                    </a:ln>
                    <a:gradFill>
                      <a:gsLst>
                        <a:gs pos="0">
                          <a:srgbClr val="EAEAEA">
                            <a:tint val="40000"/>
                            <a:satMod val="250000"/>
                          </a:srgbClr>
                        </a:gs>
                        <a:gs pos="9000">
                          <a:srgbClr val="EAEAEA">
                            <a:tint val="52000"/>
                            <a:satMod val="300000"/>
                          </a:srgbClr>
                        </a:gs>
                        <a:gs pos="50000">
                          <a:srgbClr val="EAEAEA">
                            <a:shade val="20000"/>
                            <a:satMod val="300000"/>
                          </a:srgbClr>
                        </a:gs>
                        <a:gs pos="79000">
                          <a:srgbClr val="EAEAEA">
                            <a:tint val="52000"/>
                            <a:satMod val="300000"/>
                          </a:srgbClr>
                        </a:gs>
                        <a:gs pos="100000">
                          <a:srgbClr val="EAEAEA">
                            <a:tint val="40000"/>
                            <a:satMod val="250000"/>
                          </a:srgbClr>
                        </a:gs>
                      </a:gsLst>
                      <a:lin ang="5400000"/>
                    </a:gradFill>
                    <a:latin typeface="BankGothic Lt BT" pitchFamily="34" charset="0"/>
                  </a:rPr>
                  <a:t>beinolharamein</a:t>
                </a:r>
                <a:r>
                  <a:rPr lang="en-US" sz="1846" b="1" kern="0" dirty="0">
                    <a:ln w="10541" cmpd="sng">
                      <a:solidFill>
                        <a:srgbClr val="EAEAEA">
                          <a:shade val="88000"/>
                          <a:satMod val="110000"/>
                        </a:srgbClr>
                      </a:solidFill>
                      <a:prstDash val="solid"/>
                    </a:ln>
                    <a:gradFill>
                      <a:gsLst>
                        <a:gs pos="0">
                          <a:srgbClr val="EAEAEA">
                            <a:tint val="40000"/>
                            <a:satMod val="250000"/>
                          </a:srgbClr>
                        </a:gs>
                        <a:gs pos="9000">
                          <a:srgbClr val="EAEAEA">
                            <a:tint val="52000"/>
                            <a:satMod val="300000"/>
                          </a:srgbClr>
                        </a:gs>
                        <a:gs pos="50000">
                          <a:srgbClr val="EAEAEA">
                            <a:shade val="20000"/>
                            <a:satMod val="300000"/>
                          </a:srgbClr>
                        </a:gs>
                        <a:gs pos="79000">
                          <a:srgbClr val="EAEAEA">
                            <a:tint val="52000"/>
                            <a:satMod val="300000"/>
                          </a:srgbClr>
                        </a:gs>
                        <a:gs pos="100000">
                          <a:srgbClr val="EAEAEA">
                            <a:tint val="40000"/>
                            <a:satMod val="250000"/>
                          </a:srgbClr>
                        </a:gs>
                      </a:gsLst>
                      <a:lin ang="5400000"/>
                    </a:gradFill>
                    <a:latin typeface="BankGothic Lt BT" pitchFamily="34" charset="0"/>
                  </a:rPr>
                  <a:t> of shiraz)</a:t>
                </a:r>
                <a:endParaRPr lang="fa-IR" sz="1846" b="1" kern="0" dirty="0">
                  <a:ln w="10541" cmpd="sng">
                    <a:solidFill>
                      <a:srgbClr val="EAEAEA">
                        <a:shade val="88000"/>
                        <a:satMod val="110000"/>
                      </a:srgbClr>
                    </a:solidFill>
                    <a:prstDash val="solid"/>
                  </a:ln>
                  <a:gradFill>
                    <a:gsLst>
                      <a:gs pos="0">
                        <a:srgbClr val="EAEAEA">
                          <a:tint val="40000"/>
                          <a:satMod val="250000"/>
                        </a:srgbClr>
                      </a:gs>
                      <a:gs pos="9000">
                        <a:srgbClr val="EAEAEA">
                          <a:tint val="52000"/>
                          <a:satMod val="300000"/>
                        </a:srgbClr>
                      </a:gs>
                      <a:gs pos="50000">
                        <a:srgbClr val="EAEAEA">
                          <a:shade val="20000"/>
                          <a:satMod val="300000"/>
                        </a:srgbClr>
                      </a:gs>
                      <a:gs pos="79000">
                        <a:srgbClr val="EAEAEA">
                          <a:tint val="52000"/>
                          <a:satMod val="300000"/>
                        </a:srgbClr>
                      </a:gs>
                      <a:gs pos="100000">
                        <a:srgbClr val="EAEAEA">
                          <a:tint val="40000"/>
                          <a:satMod val="250000"/>
                        </a:srgbClr>
                      </a:gs>
                    </a:gsLst>
                    <a:lin ang="5400000"/>
                  </a:gradFill>
                  <a:latin typeface="BankGothic Lt BT" pitchFamily="34" charset="0"/>
                </a:endParaRPr>
              </a:p>
            </p:txBody>
          </p:sp>
          <p:sp>
            <p:nvSpPr>
              <p:cNvPr id="8" name="Rectangle 7"/>
              <p:cNvSpPr/>
              <p:nvPr/>
            </p:nvSpPr>
            <p:spPr>
              <a:xfrm rot="16200000">
                <a:off x="-1131431" y="2276027"/>
                <a:ext cx="2786082" cy="377118"/>
              </a:xfrm>
              <a:prstGeom prst="rect">
                <a:avLst/>
              </a:prstGeom>
            </p:spPr>
            <p:txBody>
              <a:bodyPr wrap="square">
                <a:spAutoFit/>
                <a:scene3d>
                  <a:camera prst="orthographicFront"/>
                  <a:lightRig rig="glow" dir="tl">
                    <a:rot lat="0" lon="0" rev="5400000"/>
                  </a:lightRig>
                </a:scene3d>
                <a:sp3d contourW="12700">
                  <a:bevelT w="25400" h="25400"/>
                  <a:contourClr>
                    <a:schemeClr val="accent6">
                      <a:shade val="73000"/>
                    </a:schemeClr>
                  </a:contourClr>
                </a:sp3d>
              </a:bodyPr>
              <a:lstStyle/>
              <a:p>
                <a:pPr algn="ctr"/>
                <a:r>
                  <a:rPr lang="fa-IR" sz="1662" b="1" dirty="0">
                    <a:ln w="11430"/>
                    <a:gradFill>
                      <a:gsLst>
                        <a:gs pos="0">
                          <a:srgbClr val="555555">
                            <a:tint val="90000"/>
                            <a:satMod val="120000"/>
                          </a:srgbClr>
                        </a:gs>
                        <a:gs pos="25000">
                          <a:srgbClr val="555555">
                            <a:tint val="93000"/>
                            <a:satMod val="120000"/>
                          </a:srgbClr>
                        </a:gs>
                        <a:gs pos="50000">
                          <a:srgbClr val="555555">
                            <a:shade val="89000"/>
                            <a:satMod val="110000"/>
                          </a:srgbClr>
                        </a:gs>
                        <a:gs pos="75000">
                          <a:srgbClr val="555555">
                            <a:tint val="93000"/>
                            <a:satMod val="120000"/>
                          </a:srgbClr>
                        </a:gs>
                        <a:gs pos="100000">
                          <a:srgbClr val="555555">
                            <a:tint val="90000"/>
                            <a:satMod val="120000"/>
                          </a:srgbClr>
                        </a:gs>
                      </a:gsLst>
                      <a:lin ang="5400000"/>
                    </a:gradFill>
                    <a:effectLst>
                      <a:outerShdw blurRad="80000" dist="40000" dir="5040000" algn="tl">
                        <a:srgbClr val="000000">
                          <a:alpha val="30000"/>
                        </a:srgbClr>
                      </a:outerShdw>
                    </a:effectLst>
                    <a:cs typeface="B Kamran" pitchFamily="2" charset="-78"/>
                  </a:rPr>
                  <a:t>بین الحرمین شیراز</a:t>
                </a:r>
              </a:p>
            </p:txBody>
          </p:sp>
        </p:grpSp>
        <p:pic>
          <p:nvPicPr>
            <p:cNvPr id="235" name="Picture 6" descr="شاهچراغ؛ شیراز؛ عکس از آنوبانینی">
              <a:hlinkClick r:id="rId3"/>
            </p:cNvPr>
            <p:cNvPicPr>
              <a:picLocks noChangeAspect="1" noChangeArrowheads="1"/>
            </p:cNvPicPr>
            <p:nvPr/>
          </p:nvPicPr>
          <p:blipFill>
            <a:blip r:embed="rId4">
              <a:clrChange>
                <a:clrFrom>
                  <a:srgbClr val="03030F"/>
                </a:clrFrom>
                <a:clrTo>
                  <a:srgbClr val="03030F">
                    <a:alpha val="0"/>
                  </a:srgbClr>
                </a:clrTo>
              </a:clrChange>
            </a:blip>
            <a:srcRect/>
            <a:stretch>
              <a:fillRect/>
            </a:stretch>
          </p:blipFill>
          <p:spPr bwMode="auto">
            <a:xfrm>
              <a:off x="7212343" y="285728"/>
              <a:ext cx="1931657" cy="1191187"/>
            </a:xfrm>
            <a:prstGeom prst="rect">
              <a:avLst/>
            </a:prstGeom>
            <a:ln>
              <a:noFill/>
            </a:ln>
            <a:effectLst>
              <a:outerShdw blurRad="50800" dist="38100" dir="2700000" algn="tl" rotWithShape="0">
                <a:prstClr val="black">
                  <a:alpha val="40000"/>
                </a:prstClr>
              </a:outerShdw>
              <a:softEdge rad="63500"/>
            </a:effectLst>
          </p:spPr>
        </p:pic>
        <p:pic>
          <p:nvPicPr>
            <p:cNvPr id="1028" name="Picture 4" descr="E:\baft farsoode\ax\pic\shahchw.jpg"/>
            <p:cNvPicPr>
              <a:picLocks noChangeAspect="1" noChangeArrowheads="1"/>
            </p:cNvPicPr>
            <p:nvPr/>
          </p:nvPicPr>
          <p:blipFill>
            <a:blip r:embed="rId5" cstate="screen">
              <a:clrChange>
                <a:clrFrom>
                  <a:srgbClr val="BEE2FA"/>
                </a:clrFrom>
                <a:clrTo>
                  <a:srgbClr val="BEE2FA">
                    <a:alpha val="0"/>
                  </a:srgbClr>
                </a:clrTo>
              </a:clrChange>
              <a:extLst>
                <a:ext uri="{28A0092B-C50C-407E-A947-70E740481C1C}">
                  <a14:useLocalDpi xmlns:a14="http://schemas.microsoft.com/office/drawing/2010/main"/>
                </a:ext>
              </a:extLst>
            </a:blip>
            <a:srcRect/>
            <a:stretch>
              <a:fillRect/>
            </a:stretch>
          </p:blipFill>
          <p:spPr bwMode="auto">
            <a:xfrm>
              <a:off x="0" y="0"/>
              <a:ext cx="1813436" cy="1464431"/>
            </a:xfrm>
            <a:prstGeom prst="rect">
              <a:avLst/>
            </a:prstGeom>
            <a:ln>
              <a:noFill/>
            </a:ln>
            <a:effectLst>
              <a:outerShdw blurRad="50800" dist="38100" dir="2700000" algn="tl" rotWithShape="0">
                <a:prstClr val="black">
                  <a:alpha val="40000"/>
                </a:prstClr>
              </a:outerShdw>
              <a:softEdge rad="63500"/>
            </a:effectLst>
          </p:spPr>
        </p:pic>
        <p:cxnSp>
          <p:nvCxnSpPr>
            <p:cNvPr id="263" name="Straight Connector 262"/>
            <p:cNvCxnSpPr/>
            <p:nvPr/>
          </p:nvCxnSpPr>
          <p:spPr bwMode="auto">
            <a:xfrm rot="5400000">
              <a:off x="-1535949" y="4179099"/>
              <a:ext cx="4071966" cy="1588"/>
            </a:xfrm>
            <a:prstGeom prst="line">
              <a:avLst/>
            </a:prstGeom>
            <a:ln cmpd="dbl">
              <a:solidFill>
                <a:srgbClr val="D1D1D1"/>
              </a:solidFill>
              <a:prstDash val="solid"/>
              <a:headEnd type="none" w="sm" len="sm"/>
              <a:tailEnd type="none" w="sm" len="sm"/>
            </a:ln>
          </p:spPr>
          <p:style>
            <a:lnRef idx="3">
              <a:schemeClr val="accent1"/>
            </a:lnRef>
            <a:fillRef idx="0">
              <a:schemeClr val="accent1"/>
            </a:fillRef>
            <a:effectRef idx="2">
              <a:schemeClr val="accent1"/>
            </a:effectRef>
            <a:fontRef idx="minor">
              <a:schemeClr val="tx1"/>
            </a:fontRef>
          </p:style>
        </p:cxnSp>
      </p:grpSp>
      <p:sp>
        <p:nvSpPr>
          <p:cNvPr id="25" name="Rectangle 24"/>
          <p:cNvSpPr/>
          <p:nvPr/>
        </p:nvSpPr>
        <p:spPr bwMode="auto">
          <a:xfrm>
            <a:off x="912177" y="1648545"/>
            <a:ext cx="8143932" cy="4154394"/>
          </a:xfrm>
          <a:prstGeom prst="rect">
            <a:avLst/>
          </a:prstGeom>
          <a:solidFill>
            <a:schemeClr val="accent1">
              <a:alpha val="70000"/>
            </a:schemeClr>
          </a:solidFill>
          <a:ln w="12700" cap="sq" cmpd="sng" algn="ctr">
            <a:noFill/>
            <a:prstDash val="solid"/>
            <a:round/>
            <a:headEnd type="none" w="sm" len="sm"/>
            <a:tailEnd type="none" w="sm" len="sm"/>
          </a:ln>
          <a:effectLst>
            <a:softEdge rad="635000"/>
          </a:effectLst>
        </p:spPr>
        <p:txBody>
          <a:bodyPr vert="horz" wrap="square" lIns="84406" tIns="42203" rIns="84406" bIns="42203" numCol="1" rtlCol="1" anchor="t" anchorCtr="0" compatLnSpc="1">
            <a:prstTxWarp prst="textNoShape">
              <a:avLst/>
            </a:prstTxWarp>
          </a:bodyPr>
          <a:lstStyle/>
          <a:p>
            <a:pPr algn="l" rtl="0" fontAlgn="base">
              <a:spcBef>
                <a:spcPct val="0"/>
              </a:spcBef>
              <a:spcAft>
                <a:spcPct val="0"/>
              </a:spcAft>
            </a:pPr>
            <a:endParaRPr kumimoji="1" lang="fa-IR" sz="2215">
              <a:solidFill>
                <a:srgbClr val="000000"/>
              </a:solidFill>
              <a:latin typeface="Times New Roman" pitchFamily="18" charset="0"/>
            </a:endParaRPr>
          </a:p>
        </p:txBody>
      </p:sp>
      <p:sp>
        <p:nvSpPr>
          <p:cNvPr id="266" name="Rectangle 265"/>
          <p:cNvSpPr/>
          <p:nvPr/>
        </p:nvSpPr>
        <p:spPr bwMode="auto">
          <a:xfrm>
            <a:off x="785786" y="1780431"/>
            <a:ext cx="8143932" cy="1318855"/>
          </a:xfrm>
          <a:prstGeom prst="rect">
            <a:avLst/>
          </a:prstGeom>
          <a:solidFill>
            <a:schemeClr val="accent1">
              <a:alpha val="70000"/>
            </a:schemeClr>
          </a:solidFill>
          <a:ln w="12700" cap="sq" cmpd="sng" algn="ctr">
            <a:noFill/>
            <a:prstDash val="solid"/>
            <a:round/>
            <a:headEnd type="none" w="sm" len="sm"/>
            <a:tailEnd type="none" w="sm" len="sm"/>
          </a:ln>
          <a:effectLst>
            <a:softEdge rad="635000"/>
          </a:effectLst>
        </p:spPr>
        <p:txBody>
          <a:bodyPr vert="horz" wrap="square" lIns="84406" tIns="42203" rIns="84406" bIns="42203" numCol="1" rtlCol="1" anchor="t" anchorCtr="0" compatLnSpc="1">
            <a:prstTxWarp prst="textNoShape">
              <a:avLst/>
            </a:prstTxWarp>
          </a:bodyPr>
          <a:lstStyle/>
          <a:p>
            <a:pPr algn="l" rtl="0" fontAlgn="base">
              <a:spcBef>
                <a:spcPct val="0"/>
              </a:spcBef>
              <a:spcAft>
                <a:spcPct val="0"/>
              </a:spcAft>
            </a:pPr>
            <a:endParaRPr kumimoji="1" lang="fa-IR" sz="2215">
              <a:solidFill>
                <a:srgbClr val="000000"/>
              </a:solidFill>
              <a:latin typeface="Times New Roman" pitchFamily="18" charset="0"/>
            </a:endParaRPr>
          </a:p>
        </p:txBody>
      </p:sp>
      <p:graphicFrame>
        <p:nvGraphicFramePr>
          <p:cNvPr id="23" name="Table 22"/>
          <p:cNvGraphicFramePr>
            <a:graphicFrameLocks noGrp="1"/>
          </p:cNvGraphicFramePr>
          <p:nvPr/>
        </p:nvGraphicFramePr>
        <p:xfrm>
          <a:off x="0" y="263767"/>
          <a:ext cx="9144000" cy="6343355"/>
        </p:xfrm>
        <a:graphic>
          <a:graphicData uri="http://schemas.openxmlformats.org/drawingml/2006/table">
            <a:tbl>
              <a:tblPr firstRow="1" bandRow="1">
                <a:tableStyleId>{00A15C55-8517-42AA-B614-E9B94910E393}</a:tableStyleId>
              </a:tblPr>
              <a:tblGrid>
                <a:gridCol w="5697415">
                  <a:extLst>
                    <a:ext uri="{9D8B030D-6E8A-4147-A177-3AD203B41FA5}">
                      <a16:colId xmlns="" xmlns:a16="http://schemas.microsoft.com/office/drawing/2014/main" val="20000"/>
                    </a:ext>
                  </a:extLst>
                </a:gridCol>
                <a:gridCol w="1617785">
                  <a:extLst>
                    <a:ext uri="{9D8B030D-6E8A-4147-A177-3AD203B41FA5}">
                      <a16:colId xmlns="" xmlns:a16="http://schemas.microsoft.com/office/drawing/2014/main" val="20001"/>
                    </a:ext>
                  </a:extLst>
                </a:gridCol>
                <a:gridCol w="1828800">
                  <a:extLst>
                    <a:ext uri="{9D8B030D-6E8A-4147-A177-3AD203B41FA5}">
                      <a16:colId xmlns="" xmlns:a16="http://schemas.microsoft.com/office/drawing/2014/main" val="20002"/>
                    </a:ext>
                  </a:extLst>
                </a:gridCol>
              </a:tblGrid>
              <a:tr h="289882">
                <a:tc>
                  <a:txBody>
                    <a:bodyPr/>
                    <a:lstStyle/>
                    <a:p>
                      <a:pPr algn="ctr"/>
                      <a:r>
                        <a:rPr lang="fa-IR" sz="1000" dirty="0">
                          <a:cs typeface="B Bardiya" pitchFamily="2" charset="-78"/>
                        </a:rPr>
                        <a:t>سیاست</a:t>
                      </a:r>
                      <a:r>
                        <a:rPr lang="fa-IR" sz="1000" baseline="0" dirty="0">
                          <a:cs typeface="B Bardiya" pitchFamily="2" charset="-78"/>
                        </a:rPr>
                        <a:t> </a:t>
                      </a:r>
                      <a:endParaRPr lang="en-US" sz="1000" dirty="0">
                        <a:cs typeface="B Bardiya" pitchFamily="2" charset="-78"/>
                      </a:endParaRPr>
                    </a:p>
                  </a:txBody>
                  <a:tcPr marL="84406" marR="84406" marT="42203" marB="42203">
                    <a:cell3D prstMaterial="dkEdge">
                      <a:bevel w="77470" h="12700" prst="softRound"/>
                      <a:lightRig rig="flood" dir="t"/>
                    </a:cell3D>
                  </a:tcPr>
                </a:tc>
                <a:tc>
                  <a:txBody>
                    <a:bodyPr/>
                    <a:lstStyle/>
                    <a:p>
                      <a:pPr algn="ctr"/>
                      <a:r>
                        <a:rPr lang="fa-IR" sz="1000" dirty="0">
                          <a:cs typeface="B Bardiya" pitchFamily="2" charset="-78"/>
                        </a:rPr>
                        <a:t>اهداف خرد</a:t>
                      </a:r>
                      <a:endParaRPr lang="en-US" sz="1000" dirty="0">
                        <a:cs typeface="B Bardiya" pitchFamily="2" charset="-78"/>
                      </a:endParaRPr>
                    </a:p>
                  </a:txBody>
                  <a:tcPr marL="84406" marR="84406" marT="42203" marB="42203">
                    <a:cell3D prstMaterial="dkEdge">
                      <a:bevel w="77470" h="12700" prst="softRound"/>
                      <a:lightRig rig="flood" dir="t"/>
                    </a:cell3D>
                  </a:tcPr>
                </a:tc>
                <a:tc>
                  <a:txBody>
                    <a:bodyPr/>
                    <a:lstStyle/>
                    <a:p>
                      <a:pPr algn="ctr"/>
                      <a:r>
                        <a:rPr lang="fa-IR" sz="1000" dirty="0">
                          <a:cs typeface="B Bardiya" pitchFamily="2" charset="-78"/>
                        </a:rPr>
                        <a:t>اهداف کلان </a:t>
                      </a:r>
                      <a:endParaRPr lang="en-US" sz="1000" dirty="0">
                        <a:cs typeface="B Bardiya" pitchFamily="2" charset="-78"/>
                      </a:endParaRPr>
                    </a:p>
                  </a:txBody>
                  <a:tcPr marL="84406" marR="84406" marT="42203" marB="42203">
                    <a:cell3D prstMaterial="dkEdge">
                      <a:bevel w="77470" h="12700" prst="softRound"/>
                      <a:lightRig rig="flood" dir="t"/>
                    </a:cell3D>
                  </a:tcPr>
                </a:tc>
                <a:extLst>
                  <a:ext uri="{0D108BD9-81ED-4DB2-BD59-A6C34878D82A}">
                    <a16:rowId xmlns="" xmlns:a16="http://schemas.microsoft.com/office/drawing/2014/main" val="10000"/>
                  </a:ext>
                </a:extLst>
              </a:tr>
              <a:tr h="224063">
                <a:tc>
                  <a:txBody>
                    <a:bodyPr/>
                    <a:lstStyle/>
                    <a:p>
                      <a:pPr algn="r" rtl="1" fontAlgn="ctr"/>
                      <a:r>
                        <a:rPr lang="fa-IR" sz="1100" b="1" i="0" u="none" strike="noStrike" dirty="0">
                          <a:solidFill>
                            <a:srgbClr val="000000"/>
                          </a:solidFill>
                          <a:latin typeface="B Homa"/>
                          <a:cs typeface="B Bardiya" pitchFamily="2" charset="-78"/>
                        </a:rPr>
                        <a:t>در طراحی سیمای</a:t>
                      </a:r>
                    </a:p>
                  </a:txBody>
                  <a:tcPr marL="8792" marR="8792" marT="8792" marB="0" anchor="ctr">
                    <a:cell3D prstMaterial="dkEdge">
                      <a:bevel w="77470" h="12700" prst="softRound"/>
                      <a:lightRig rig="flood" dir="t"/>
                    </a:cell3D>
                  </a:tcPr>
                </a:tc>
                <a:tc rowSpan="21">
                  <a:txBody>
                    <a:bodyPr/>
                    <a:lstStyle/>
                    <a:p>
                      <a:pPr algn="ctr"/>
                      <a:r>
                        <a:rPr lang="fa-IR" sz="1100" dirty="0">
                          <a:cs typeface="B Bardiya" pitchFamily="2" charset="-78"/>
                        </a:rPr>
                        <a:t>توجه به ارزش های فرهنگی و ابنیه تاریخی و مذهبی شیراز</a:t>
                      </a:r>
                      <a:endParaRPr lang="en-US" sz="1100" dirty="0">
                        <a:cs typeface="B Bardiya" pitchFamily="2" charset="-78"/>
                      </a:endParaRPr>
                    </a:p>
                  </a:txBody>
                  <a:tcPr marL="84406" marR="84406" marT="42203" marB="42203" anchor="ctr">
                    <a:cell3D prstMaterial="dkEdge">
                      <a:bevel w="77470" h="12700" prst="softRound"/>
                      <a:lightRig rig="flood" dir="t"/>
                    </a:cell3D>
                    <a:solidFill>
                      <a:schemeClr val="bg2">
                        <a:lumMod val="60000"/>
                        <a:lumOff val="40000"/>
                      </a:schemeClr>
                    </a:solidFill>
                  </a:tcPr>
                </a:tc>
                <a:tc rowSpan="21">
                  <a:txBody>
                    <a:bodyPr/>
                    <a:lstStyle/>
                    <a:p>
                      <a:pPr algn="ctr"/>
                      <a:r>
                        <a:rPr lang="fa-IR" sz="1100" dirty="0">
                          <a:cs typeface="B Bardiya" pitchFamily="2" charset="-78"/>
                        </a:rPr>
                        <a:t>احیای بافت قدیم شیراز به بهترین شیوه، استفاده از بهترین نوع مصالح و بالاترین کیفیت ها و نیز افزایش کیفیت و ارتقای بنیه اقتصادی و سطح فرهنگی بافت فرسوده از اهداف اجرای این پروژه است</a:t>
                      </a:r>
                      <a:r>
                        <a:rPr lang="fa-IR" sz="1000" dirty="0">
                          <a:cs typeface="B Bardiya" pitchFamily="2" charset="-78"/>
                        </a:rPr>
                        <a:t>.</a:t>
                      </a:r>
                      <a:endParaRPr lang="en-US" sz="1000" dirty="0">
                        <a:cs typeface="B Bardiya" pitchFamily="2" charset="-78"/>
                      </a:endParaRPr>
                    </a:p>
                  </a:txBody>
                  <a:tcPr marL="84406" marR="84406" marT="42203" marB="42203" anchor="ctr">
                    <a:cell3D prstMaterial="dkEdge">
                      <a:bevel w="77470" h="12700" prst="softRound"/>
                      <a:lightRig rig="flood" dir="t"/>
                    </a:cell3D>
                    <a:solidFill>
                      <a:schemeClr val="bg1">
                        <a:lumMod val="95000"/>
                      </a:schemeClr>
                    </a:solidFill>
                  </a:tcPr>
                </a:tc>
                <a:extLst>
                  <a:ext uri="{0D108BD9-81ED-4DB2-BD59-A6C34878D82A}">
                    <a16:rowId xmlns="" xmlns:a16="http://schemas.microsoft.com/office/drawing/2014/main" val="10001"/>
                  </a:ext>
                </a:extLst>
              </a:tr>
              <a:tr h="224063">
                <a:tc>
                  <a:txBody>
                    <a:bodyPr/>
                    <a:lstStyle/>
                    <a:p>
                      <a:pPr algn="r" rtl="1" fontAlgn="ctr"/>
                      <a:r>
                        <a:rPr lang="fa-IR" sz="1000" b="0" i="0" u="none" strike="noStrike" dirty="0">
                          <a:solidFill>
                            <a:srgbClr val="000000"/>
                          </a:solidFill>
                          <a:latin typeface="B Homa"/>
                          <a:cs typeface="B Bardiya" pitchFamily="2" charset="-78"/>
                        </a:rPr>
                        <a:t>خط آسمان</a:t>
                      </a:r>
                    </a:p>
                  </a:txBody>
                  <a:tcPr marL="8792" marR="8792" marT="8792" marB="0" anchor="ctr">
                    <a:cell3D prstMaterial="dkEdge">
                      <a:bevel w="77470" h="12700" prst="softRound"/>
                      <a:lightRig rig="flood" dir="t"/>
                    </a:cell3D>
                    <a:solidFill>
                      <a:schemeClr val="bg1">
                        <a:lumMod val="95000"/>
                      </a:schemeClr>
                    </a:solidFill>
                  </a:tcPr>
                </a:tc>
                <a:tc vMerge="1">
                  <a:txBody>
                    <a:bodyPr/>
                    <a:lstStyle/>
                    <a:p>
                      <a:endParaRPr lang="en-US" sz="700" dirty="0">
                        <a:cs typeface="B Bardiya" pitchFamily="2" charset="-78"/>
                      </a:endParaRPr>
                    </a:p>
                  </a:txBody>
                  <a:tcPr>
                    <a:solidFill>
                      <a:schemeClr val="bg2">
                        <a:lumMod val="60000"/>
                        <a:lumOff val="40000"/>
                      </a:schemeClr>
                    </a:solidFill>
                  </a:tcPr>
                </a:tc>
                <a:tc vMerge="1">
                  <a:txBody>
                    <a:bodyPr/>
                    <a:lstStyle/>
                    <a:p>
                      <a:endParaRPr lang="en-US" sz="700" dirty="0">
                        <a:cs typeface="B Bardiya" pitchFamily="2" charset="-78"/>
                      </a:endParaRPr>
                    </a:p>
                  </a:txBody>
                  <a:tcPr>
                    <a:solidFill>
                      <a:schemeClr val="bg1">
                        <a:lumMod val="95000"/>
                      </a:schemeClr>
                    </a:solidFill>
                  </a:tcPr>
                </a:tc>
                <a:extLst>
                  <a:ext uri="{0D108BD9-81ED-4DB2-BD59-A6C34878D82A}">
                    <a16:rowId xmlns="" xmlns:a16="http://schemas.microsoft.com/office/drawing/2014/main" val="10002"/>
                  </a:ext>
                </a:extLst>
              </a:tr>
              <a:tr h="224063">
                <a:tc>
                  <a:txBody>
                    <a:bodyPr/>
                    <a:lstStyle/>
                    <a:p>
                      <a:pPr algn="r" rtl="1" fontAlgn="ctr"/>
                      <a:r>
                        <a:rPr lang="en-US" sz="1000" b="0" i="0" u="none" strike="noStrike" dirty="0">
                          <a:solidFill>
                            <a:srgbClr val="000000"/>
                          </a:solidFill>
                          <a:latin typeface="B Homa"/>
                          <a:cs typeface="B Bardiya" pitchFamily="2" charset="-78"/>
                        </a:rPr>
                        <a:t>ü</a:t>
                      </a:r>
                      <a:r>
                        <a:rPr lang="fa-IR" sz="1000" b="0" i="0" u="none" strike="noStrike" dirty="0">
                          <a:solidFill>
                            <a:srgbClr val="000000"/>
                          </a:solidFill>
                          <a:latin typeface="B Homa"/>
                          <a:cs typeface="B Bardiya" pitchFamily="2" charset="-78"/>
                        </a:rPr>
                        <a:t>فاصله بین ساختمان ها</a:t>
                      </a:r>
                    </a:p>
                  </a:txBody>
                  <a:tcPr marL="8792" marR="8792" marT="8792" marB="0" anchor="ctr">
                    <a:cell3D prstMaterial="dkEdge">
                      <a:bevel w="77470" h="12700" prst="softRound"/>
                      <a:lightRig rig="flood" dir="t"/>
                    </a:cell3D>
                    <a:solidFill>
                      <a:schemeClr val="bg1">
                        <a:lumMod val="95000"/>
                      </a:schemeClr>
                    </a:solidFill>
                  </a:tcPr>
                </a:tc>
                <a:tc vMerge="1">
                  <a:txBody>
                    <a:bodyPr/>
                    <a:lstStyle/>
                    <a:p>
                      <a:endParaRPr lang="en-US" sz="700" dirty="0">
                        <a:cs typeface="B Bardiya" pitchFamily="2" charset="-78"/>
                      </a:endParaRPr>
                    </a:p>
                  </a:txBody>
                  <a:tcPr>
                    <a:solidFill>
                      <a:schemeClr val="bg2">
                        <a:lumMod val="60000"/>
                        <a:lumOff val="40000"/>
                      </a:schemeClr>
                    </a:solidFill>
                  </a:tcPr>
                </a:tc>
                <a:tc vMerge="1">
                  <a:txBody>
                    <a:bodyPr/>
                    <a:lstStyle/>
                    <a:p>
                      <a:endParaRPr lang="en-US" sz="700" dirty="0">
                        <a:cs typeface="B Bardiya" pitchFamily="2" charset="-78"/>
                      </a:endParaRPr>
                    </a:p>
                  </a:txBody>
                  <a:tcPr>
                    <a:solidFill>
                      <a:schemeClr val="bg1">
                        <a:lumMod val="95000"/>
                      </a:schemeClr>
                    </a:solidFill>
                  </a:tcPr>
                </a:tc>
                <a:extLst>
                  <a:ext uri="{0D108BD9-81ED-4DB2-BD59-A6C34878D82A}">
                    <a16:rowId xmlns="" xmlns:a16="http://schemas.microsoft.com/office/drawing/2014/main" val="10003"/>
                  </a:ext>
                </a:extLst>
              </a:tr>
              <a:tr h="224063">
                <a:tc>
                  <a:txBody>
                    <a:bodyPr/>
                    <a:lstStyle/>
                    <a:p>
                      <a:pPr algn="r" rtl="1" fontAlgn="ctr"/>
                      <a:r>
                        <a:rPr lang="en-US" sz="1000" b="0" i="0" u="none" strike="noStrike" dirty="0">
                          <a:solidFill>
                            <a:srgbClr val="000000"/>
                          </a:solidFill>
                          <a:latin typeface="B Homa"/>
                          <a:cs typeface="B Bardiya" pitchFamily="2" charset="-78"/>
                        </a:rPr>
                        <a:t>ü</a:t>
                      </a:r>
                      <a:r>
                        <a:rPr lang="fa-IR" sz="1000" b="0" i="0" u="none" strike="noStrike" dirty="0">
                          <a:solidFill>
                            <a:srgbClr val="000000"/>
                          </a:solidFill>
                          <a:latin typeface="B Homa"/>
                          <a:cs typeface="B Bardiya" pitchFamily="2" charset="-78"/>
                        </a:rPr>
                        <a:t>تناسب پنجره ها, برجستگی ها و فرورفتگی های نما ، درها و سایرر عناصر </a:t>
                      </a:r>
                    </a:p>
                  </a:txBody>
                  <a:tcPr marL="8792" marR="8792" marT="8792" marB="0" anchor="ctr">
                    <a:cell3D prstMaterial="dkEdge">
                      <a:bevel w="77470" h="12700" prst="softRound"/>
                      <a:lightRig rig="flood" dir="t"/>
                    </a:cell3D>
                    <a:solidFill>
                      <a:schemeClr val="bg1">
                        <a:lumMod val="95000"/>
                      </a:schemeClr>
                    </a:solidFill>
                  </a:tcPr>
                </a:tc>
                <a:tc vMerge="1">
                  <a:txBody>
                    <a:bodyPr/>
                    <a:lstStyle/>
                    <a:p>
                      <a:endParaRPr lang="en-US" sz="700" dirty="0">
                        <a:cs typeface="B Bardiya" pitchFamily="2" charset="-78"/>
                      </a:endParaRPr>
                    </a:p>
                  </a:txBody>
                  <a:tcPr>
                    <a:solidFill>
                      <a:schemeClr val="bg2">
                        <a:lumMod val="60000"/>
                        <a:lumOff val="40000"/>
                      </a:schemeClr>
                    </a:solidFill>
                  </a:tcPr>
                </a:tc>
                <a:tc vMerge="1">
                  <a:txBody>
                    <a:bodyPr/>
                    <a:lstStyle/>
                    <a:p>
                      <a:endParaRPr lang="en-US" sz="700" dirty="0">
                        <a:cs typeface="B Bardiya" pitchFamily="2" charset="-78"/>
                      </a:endParaRPr>
                    </a:p>
                  </a:txBody>
                  <a:tcPr>
                    <a:solidFill>
                      <a:schemeClr val="bg1">
                        <a:lumMod val="95000"/>
                      </a:schemeClr>
                    </a:solidFill>
                  </a:tcPr>
                </a:tc>
                <a:extLst>
                  <a:ext uri="{0D108BD9-81ED-4DB2-BD59-A6C34878D82A}">
                    <a16:rowId xmlns="" xmlns:a16="http://schemas.microsoft.com/office/drawing/2014/main" val="10004"/>
                  </a:ext>
                </a:extLst>
              </a:tr>
              <a:tr h="224063">
                <a:tc>
                  <a:txBody>
                    <a:bodyPr/>
                    <a:lstStyle/>
                    <a:p>
                      <a:pPr algn="r" rtl="1" fontAlgn="ctr"/>
                      <a:r>
                        <a:rPr lang="en-US" sz="1000" b="0" i="0" u="none" strike="noStrike" dirty="0">
                          <a:solidFill>
                            <a:srgbClr val="000000"/>
                          </a:solidFill>
                          <a:latin typeface="B Homa"/>
                          <a:cs typeface="B Bardiya" pitchFamily="2" charset="-78"/>
                        </a:rPr>
                        <a:t>ü</a:t>
                      </a:r>
                      <a:r>
                        <a:rPr lang="fa-IR" sz="1000" b="0" i="0" u="none" strike="noStrike" dirty="0">
                          <a:solidFill>
                            <a:srgbClr val="000000"/>
                          </a:solidFill>
                          <a:latin typeface="B Homa"/>
                          <a:cs typeface="B Bardiya" pitchFamily="2" charset="-78"/>
                        </a:rPr>
                        <a:t>فرم و شکل کلی بنا</a:t>
                      </a:r>
                    </a:p>
                  </a:txBody>
                  <a:tcPr marL="8792" marR="8792" marT="8792" marB="0" anchor="ctr">
                    <a:cell3D prstMaterial="dkEdge">
                      <a:bevel w="77470" h="12700" prst="softRound"/>
                      <a:lightRig rig="flood" dir="t"/>
                    </a:cell3D>
                    <a:solidFill>
                      <a:schemeClr val="bg1">
                        <a:lumMod val="95000"/>
                      </a:schemeClr>
                    </a:solidFill>
                  </a:tcPr>
                </a:tc>
                <a:tc vMerge="1">
                  <a:txBody>
                    <a:bodyPr/>
                    <a:lstStyle/>
                    <a:p>
                      <a:endParaRPr lang="en-US" sz="700" dirty="0">
                        <a:cs typeface="B Bardiya" pitchFamily="2" charset="-78"/>
                      </a:endParaRPr>
                    </a:p>
                  </a:txBody>
                  <a:tcPr>
                    <a:solidFill>
                      <a:schemeClr val="bg2">
                        <a:lumMod val="60000"/>
                        <a:lumOff val="40000"/>
                      </a:schemeClr>
                    </a:solidFill>
                  </a:tcPr>
                </a:tc>
                <a:tc vMerge="1">
                  <a:txBody>
                    <a:bodyPr/>
                    <a:lstStyle/>
                    <a:p>
                      <a:endParaRPr lang="en-US" sz="700" dirty="0">
                        <a:cs typeface="B Bardiya" pitchFamily="2" charset="-78"/>
                      </a:endParaRPr>
                    </a:p>
                  </a:txBody>
                  <a:tcPr>
                    <a:solidFill>
                      <a:schemeClr val="bg1">
                        <a:lumMod val="95000"/>
                      </a:schemeClr>
                    </a:solidFill>
                  </a:tcPr>
                </a:tc>
                <a:extLst>
                  <a:ext uri="{0D108BD9-81ED-4DB2-BD59-A6C34878D82A}">
                    <a16:rowId xmlns="" xmlns:a16="http://schemas.microsoft.com/office/drawing/2014/main" val="10005"/>
                  </a:ext>
                </a:extLst>
              </a:tr>
              <a:tr h="355194">
                <a:tc>
                  <a:txBody>
                    <a:bodyPr/>
                    <a:lstStyle/>
                    <a:p>
                      <a:pPr algn="r" rtl="1" fontAlgn="ctr"/>
                      <a:r>
                        <a:rPr lang="en-US" sz="1000" b="0" i="0" u="none" strike="noStrike" dirty="0">
                          <a:solidFill>
                            <a:srgbClr val="000000"/>
                          </a:solidFill>
                          <a:latin typeface="B Homa"/>
                          <a:cs typeface="B Bardiya" pitchFamily="2" charset="-78"/>
                        </a:rPr>
                        <a:t>ü</a:t>
                      </a:r>
                      <a:r>
                        <a:rPr lang="fa-IR" sz="1000" b="0" i="0" u="none" strike="noStrike" dirty="0">
                          <a:solidFill>
                            <a:srgbClr val="000000"/>
                          </a:solidFill>
                          <a:latin typeface="B Homa"/>
                          <a:cs typeface="B Bardiya" pitchFamily="2" charset="-78"/>
                        </a:rPr>
                        <a:t>محل و نحوه قرار گیری مدخل ورودی</a:t>
                      </a:r>
                    </a:p>
                  </a:txBody>
                  <a:tcPr marL="8792" marR="8792" marT="8792" marB="0" anchor="ctr">
                    <a:cell3D prstMaterial="dkEdge">
                      <a:bevel w="77470" h="12700" prst="softRound"/>
                      <a:lightRig rig="flood" dir="t"/>
                    </a:cell3D>
                    <a:solidFill>
                      <a:schemeClr val="bg1">
                        <a:lumMod val="95000"/>
                      </a:schemeClr>
                    </a:solidFill>
                  </a:tcPr>
                </a:tc>
                <a:tc vMerge="1">
                  <a:txBody>
                    <a:bodyPr/>
                    <a:lstStyle/>
                    <a:p>
                      <a:endParaRPr lang="en-US" sz="700" dirty="0">
                        <a:cs typeface="B Bardiya" pitchFamily="2" charset="-78"/>
                      </a:endParaRPr>
                    </a:p>
                  </a:txBody>
                  <a:tcPr>
                    <a:solidFill>
                      <a:schemeClr val="bg2">
                        <a:lumMod val="60000"/>
                        <a:lumOff val="40000"/>
                      </a:schemeClr>
                    </a:solidFill>
                  </a:tcPr>
                </a:tc>
                <a:tc vMerge="1">
                  <a:txBody>
                    <a:bodyPr/>
                    <a:lstStyle/>
                    <a:p>
                      <a:endParaRPr lang="en-US" sz="700" dirty="0">
                        <a:cs typeface="B Bardiya" pitchFamily="2" charset="-78"/>
                      </a:endParaRPr>
                    </a:p>
                  </a:txBody>
                  <a:tcPr>
                    <a:solidFill>
                      <a:schemeClr val="bg1">
                        <a:lumMod val="95000"/>
                      </a:schemeClr>
                    </a:solidFill>
                  </a:tcPr>
                </a:tc>
                <a:extLst>
                  <a:ext uri="{0D108BD9-81ED-4DB2-BD59-A6C34878D82A}">
                    <a16:rowId xmlns="" xmlns:a16="http://schemas.microsoft.com/office/drawing/2014/main" val="10006"/>
                  </a:ext>
                </a:extLst>
              </a:tr>
              <a:tr h="263108">
                <a:tc>
                  <a:txBody>
                    <a:bodyPr/>
                    <a:lstStyle/>
                    <a:p>
                      <a:pPr algn="r" rtl="1" fontAlgn="ctr"/>
                      <a:r>
                        <a:rPr lang="en-US" sz="1000" b="0" i="0" u="none" strike="noStrike" dirty="0">
                          <a:solidFill>
                            <a:srgbClr val="000000"/>
                          </a:solidFill>
                          <a:latin typeface="B Homa"/>
                          <a:cs typeface="B Bardiya" pitchFamily="2" charset="-78"/>
                        </a:rPr>
                        <a:t>ü</a:t>
                      </a:r>
                      <a:r>
                        <a:rPr lang="fa-IR" sz="1000" b="0" i="0" u="none" strike="noStrike" dirty="0">
                          <a:solidFill>
                            <a:srgbClr val="000000"/>
                          </a:solidFill>
                          <a:latin typeface="B Homa"/>
                          <a:cs typeface="B Bardiya" pitchFamily="2" charset="-78"/>
                        </a:rPr>
                        <a:t>جنس مصالح ، پرداخت و بافت نما</a:t>
                      </a:r>
                    </a:p>
                  </a:txBody>
                  <a:tcPr marL="8792" marR="8792" marT="8792" marB="0" anchor="ctr">
                    <a:cell3D prstMaterial="dkEdge">
                      <a:bevel w="77470" h="12700" prst="softRound"/>
                      <a:lightRig rig="flood" dir="t"/>
                    </a:cell3D>
                    <a:solidFill>
                      <a:schemeClr val="bg1">
                        <a:lumMod val="95000"/>
                      </a:schemeClr>
                    </a:solidFill>
                  </a:tcPr>
                </a:tc>
                <a:tc vMerge="1">
                  <a:txBody>
                    <a:bodyPr/>
                    <a:lstStyle/>
                    <a:p>
                      <a:endParaRPr lang="en-US" sz="700" dirty="0">
                        <a:cs typeface="B Bardiya" pitchFamily="2" charset="-78"/>
                      </a:endParaRPr>
                    </a:p>
                  </a:txBody>
                  <a:tcPr>
                    <a:solidFill>
                      <a:schemeClr val="bg2">
                        <a:lumMod val="60000"/>
                        <a:lumOff val="40000"/>
                      </a:schemeClr>
                    </a:solidFill>
                  </a:tcPr>
                </a:tc>
                <a:tc vMerge="1">
                  <a:txBody>
                    <a:bodyPr/>
                    <a:lstStyle/>
                    <a:p>
                      <a:endParaRPr lang="en-US" sz="700" dirty="0">
                        <a:cs typeface="B Bardiya" pitchFamily="2" charset="-78"/>
                      </a:endParaRPr>
                    </a:p>
                  </a:txBody>
                  <a:tcPr>
                    <a:solidFill>
                      <a:schemeClr val="bg1">
                        <a:lumMod val="95000"/>
                      </a:schemeClr>
                    </a:solidFill>
                  </a:tcPr>
                </a:tc>
                <a:extLst>
                  <a:ext uri="{0D108BD9-81ED-4DB2-BD59-A6C34878D82A}">
                    <a16:rowId xmlns="" xmlns:a16="http://schemas.microsoft.com/office/drawing/2014/main" val="10007"/>
                  </a:ext>
                </a:extLst>
              </a:tr>
              <a:tr h="224063">
                <a:tc>
                  <a:txBody>
                    <a:bodyPr/>
                    <a:lstStyle/>
                    <a:p>
                      <a:pPr algn="r" rtl="1" fontAlgn="ctr"/>
                      <a:r>
                        <a:rPr lang="en-US" sz="1000" b="0" i="0" u="none" strike="noStrike" dirty="0">
                          <a:solidFill>
                            <a:srgbClr val="000000"/>
                          </a:solidFill>
                          <a:latin typeface="B Homa"/>
                          <a:cs typeface="B Bardiya" pitchFamily="2" charset="-78"/>
                        </a:rPr>
                        <a:t>ü</a:t>
                      </a:r>
                      <a:r>
                        <a:rPr lang="fa-IR" sz="1000" b="0" i="0" u="none" strike="noStrike" dirty="0">
                          <a:solidFill>
                            <a:srgbClr val="000000"/>
                          </a:solidFill>
                          <a:latin typeface="B Homa"/>
                          <a:cs typeface="B Bardiya" pitchFamily="2" charset="-78"/>
                        </a:rPr>
                        <a:t>الگوی سایه حاصل از حجم و عناصر تزئینی</a:t>
                      </a:r>
                    </a:p>
                  </a:txBody>
                  <a:tcPr marL="8792" marR="8792" marT="8792" marB="0" anchor="ctr">
                    <a:cell3D prstMaterial="dkEdge">
                      <a:bevel w="77470" h="12700" prst="softRound"/>
                      <a:lightRig rig="flood" dir="t"/>
                    </a:cell3D>
                    <a:solidFill>
                      <a:schemeClr val="bg1">
                        <a:lumMod val="95000"/>
                      </a:schemeClr>
                    </a:solidFill>
                  </a:tcPr>
                </a:tc>
                <a:tc vMerge="1">
                  <a:txBody>
                    <a:bodyPr/>
                    <a:lstStyle/>
                    <a:p>
                      <a:endParaRPr lang="en-US" sz="700" dirty="0">
                        <a:cs typeface="B Bardiya" pitchFamily="2" charset="-78"/>
                      </a:endParaRPr>
                    </a:p>
                  </a:txBody>
                  <a:tcPr>
                    <a:solidFill>
                      <a:schemeClr val="bg2">
                        <a:lumMod val="60000"/>
                        <a:lumOff val="40000"/>
                      </a:schemeClr>
                    </a:solidFill>
                  </a:tcPr>
                </a:tc>
                <a:tc vMerge="1">
                  <a:txBody>
                    <a:bodyPr/>
                    <a:lstStyle/>
                    <a:p>
                      <a:endParaRPr lang="en-US" sz="700" dirty="0">
                        <a:cs typeface="B Bardiya" pitchFamily="2" charset="-78"/>
                      </a:endParaRPr>
                    </a:p>
                  </a:txBody>
                  <a:tcPr>
                    <a:solidFill>
                      <a:schemeClr val="bg1">
                        <a:lumMod val="95000"/>
                      </a:schemeClr>
                    </a:solidFill>
                  </a:tcPr>
                </a:tc>
                <a:extLst>
                  <a:ext uri="{0D108BD9-81ED-4DB2-BD59-A6C34878D82A}">
                    <a16:rowId xmlns="" xmlns:a16="http://schemas.microsoft.com/office/drawing/2014/main" val="10008"/>
                  </a:ext>
                </a:extLst>
              </a:tr>
              <a:tr h="224063">
                <a:tc>
                  <a:txBody>
                    <a:bodyPr/>
                    <a:lstStyle/>
                    <a:p>
                      <a:pPr algn="r" rtl="1" fontAlgn="ctr"/>
                      <a:r>
                        <a:rPr lang="en-US" sz="1000" b="0" i="0" u="none" strike="noStrike" dirty="0">
                          <a:solidFill>
                            <a:srgbClr val="000000"/>
                          </a:solidFill>
                          <a:latin typeface="B Homa"/>
                          <a:cs typeface="B Bardiya" pitchFamily="2" charset="-78"/>
                        </a:rPr>
                        <a:t>ü</a:t>
                      </a:r>
                      <a:r>
                        <a:rPr lang="fa-IR" sz="1000" b="0" i="0" u="none" strike="noStrike" dirty="0">
                          <a:solidFill>
                            <a:srgbClr val="000000"/>
                          </a:solidFill>
                          <a:latin typeface="B Homa"/>
                          <a:cs typeface="B Bardiya" pitchFamily="2" charset="-78"/>
                        </a:rPr>
                        <a:t>مقیاس بنا</a:t>
                      </a:r>
                    </a:p>
                  </a:txBody>
                  <a:tcPr marL="8792" marR="8792" marT="8792" marB="0" anchor="ctr">
                    <a:cell3D prstMaterial="dkEdge">
                      <a:bevel w="77470" h="12700" prst="softRound"/>
                      <a:lightRig rig="flood" dir="t"/>
                    </a:cell3D>
                    <a:solidFill>
                      <a:schemeClr val="bg1">
                        <a:lumMod val="95000"/>
                      </a:schemeClr>
                    </a:solidFill>
                  </a:tcPr>
                </a:tc>
                <a:tc vMerge="1">
                  <a:txBody>
                    <a:bodyPr/>
                    <a:lstStyle/>
                    <a:p>
                      <a:endParaRPr lang="en-US" sz="700" dirty="0">
                        <a:cs typeface="B Bardiya" pitchFamily="2" charset="-78"/>
                      </a:endParaRPr>
                    </a:p>
                  </a:txBody>
                  <a:tcPr>
                    <a:solidFill>
                      <a:schemeClr val="bg2">
                        <a:lumMod val="60000"/>
                        <a:lumOff val="40000"/>
                      </a:schemeClr>
                    </a:solidFill>
                  </a:tcPr>
                </a:tc>
                <a:tc vMerge="1">
                  <a:txBody>
                    <a:bodyPr/>
                    <a:lstStyle/>
                    <a:p>
                      <a:endParaRPr lang="en-US" sz="700" dirty="0">
                        <a:cs typeface="B Bardiya" pitchFamily="2" charset="-78"/>
                      </a:endParaRPr>
                    </a:p>
                  </a:txBody>
                  <a:tcPr>
                    <a:solidFill>
                      <a:schemeClr val="bg1">
                        <a:lumMod val="95000"/>
                      </a:schemeClr>
                    </a:solidFill>
                  </a:tcPr>
                </a:tc>
                <a:extLst>
                  <a:ext uri="{0D108BD9-81ED-4DB2-BD59-A6C34878D82A}">
                    <a16:rowId xmlns="" xmlns:a16="http://schemas.microsoft.com/office/drawing/2014/main" val="10009"/>
                  </a:ext>
                </a:extLst>
              </a:tr>
              <a:tr h="224063">
                <a:tc>
                  <a:txBody>
                    <a:bodyPr/>
                    <a:lstStyle/>
                    <a:p>
                      <a:pPr algn="r" rtl="1" fontAlgn="ctr"/>
                      <a:r>
                        <a:rPr lang="fa-IR" sz="1000" b="0" i="0" u="none" strike="noStrike" dirty="0">
                          <a:solidFill>
                            <a:srgbClr val="000000"/>
                          </a:solidFill>
                          <a:latin typeface="B Homa"/>
                          <a:cs typeface="B Bardiya" pitchFamily="2" charset="-78"/>
                        </a:rPr>
                        <a:t>سبک معماری</a:t>
                      </a:r>
                    </a:p>
                  </a:txBody>
                  <a:tcPr marL="8792" marR="8792" marT="8792" marB="0" anchor="ctr">
                    <a:cell3D prstMaterial="dkEdge">
                      <a:bevel w="77470" h="12700" prst="softRound"/>
                      <a:lightRig rig="flood" dir="t"/>
                    </a:cell3D>
                    <a:solidFill>
                      <a:schemeClr val="bg1">
                        <a:lumMod val="95000"/>
                      </a:schemeClr>
                    </a:solidFill>
                  </a:tcPr>
                </a:tc>
                <a:tc vMerge="1">
                  <a:txBody>
                    <a:bodyPr/>
                    <a:lstStyle/>
                    <a:p>
                      <a:endParaRPr lang="en-US" sz="700" dirty="0">
                        <a:cs typeface="B Bardiya" pitchFamily="2" charset="-78"/>
                      </a:endParaRPr>
                    </a:p>
                  </a:txBody>
                  <a:tcPr>
                    <a:solidFill>
                      <a:schemeClr val="bg2">
                        <a:lumMod val="60000"/>
                        <a:lumOff val="40000"/>
                      </a:schemeClr>
                    </a:solidFill>
                  </a:tcPr>
                </a:tc>
                <a:tc vMerge="1">
                  <a:txBody>
                    <a:bodyPr/>
                    <a:lstStyle/>
                    <a:p>
                      <a:endParaRPr lang="en-US" sz="700" dirty="0">
                        <a:cs typeface="B Bardiya" pitchFamily="2" charset="-78"/>
                      </a:endParaRPr>
                    </a:p>
                  </a:txBody>
                  <a:tcPr>
                    <a:solidFill>
                      <a:schemeClr val="bg1">
                        <a:lumMod val="95000"/>
                      </a:schemeClr>
                    </a:solidFill>
                  </a:tcPr>
                </a:tc>
                <a:extLst>
                  <a:ext uri="{0D108BD9-81ED-4DB2-BD59-A6C34878D82A}">
                    <a16:rowId xmlns="" xmlns:a16="http://schemas.microsoft.com/office/drawing/2014/main" val="10010"/>
                  </a:ext>
                </a:extLst>
              </a:tr>
              <a:tr h="224063">
                <a:tc>
                  <a:txBody>
                    <a:bodyPr/>
                    <a:lstStyle/>
                    <a:p>
                      <a:pPr algn="r" rtl="1" fontAlgn="ctr"/>
                      <a:r>
                        <a:rPr lang="fa-IR" sz="1100" b="1" i="0" u="none" strike="noStrike" dirty="0">
                          <a:solidFill>
                            <a:srgbClr val="000000"/>
                          </a:solidFill>
                          <a:latin typeface="B Homa"/>
                          <a:cs typeface="B Bardiya" pitchFamily="2" charset="-78"/>
                        </a:rPr>
                        <a:t>عناصر مادی</a:t>
                      </a:r>
                    </a:p>
                  </a:txBody>
                  <a:tcPr marL="8792" marR="8792" marT="8792" marB="0" anchor="ctr">
                    <a:cell3D prstMaterial="dkEdge">
                      <a:bevel w="77470" h="12700" prst="softRound"/>
                      <a:lightRig rig="flood" dir="t"/>
                    </a:cell3D>
                    <a:solidFill>
                      <a:schemeClr val="bg2"/>
                    </a:solidFill>
                  </a:tcPr>
                </a:tc>
                <a:tc vMerge="1">
                  <a:txBody>
                    <a:bodyPr/>
                    <a:lstStyle/>
                    <a:p>
                      <a:endParaRPr lang="en-US" sz="700" dirty="0">
                        <a:cs typeface="B Bardiya" pitchFamily="2" charset="-78"/>
                      </a:endParaRPr>
                    </a:p>
                  </a:txBody>
                  <a:tcPr>
                    <a:solidFill>
                      <a:schemeClr val="bg2">
                        <a:lumMod val="60000"/>
                        <a:lumOff val="40000"/>
                      </a:schemeClr>
                    </a:solidFill>
                  </a:tcPr>
                </a:tc>
                <a:tc vMerge="1">
                  <a:txBody>
                    <a:bodyPr/>
                    <a:lstStyle/>
                    <a:p>
                      <a:endParaRPr lang="en-US" sz="700" dirty="0">
                        <a:cs typeface="B Bardiya" pitchFamily="2" charset="-78"/>
                      </a:endParaRPr>
                    </a:p>
                  </a:txBody>
                  <a:tcPr>
                    <a:solidFill>
                      <a:schemeClr val="bg1">
                        <a:lumMod val="95000"/>
                      </a:schemeClr>
                    </a:solidFill>
                  </a:tcPr>
                </a:tc>
                <a:extLst>
                  <a:ext uri="{0D108BD9-81ED-4DB2-BD59-A6C34878D82A}">
                    <a16:rowId xmlns="" xmlns:a16="http://schemas.microsoft.com/office/drawing/2014/main" val="10011"/>
                  </a:ext>
                </a:extLst>
              </a:tr>
              <a:tr h="726836">
                <a:tc>
                  <a:txBody>
                    <a:bodyPr/>
                    <a:lstStyle/>
                    <a:p>
                      <a:pPr algn="r" rtl="1" fontAlgn="ctr"/>
                      <a:r>
                        <a:rPr lang="fa-IR" sz="1000" b="0" i="0" u="none" strike="noStrike" dirty="0">
                          <a:solidFill>
                            <a:srgbClr val="000000"/>
                          </a:solidFill>
                          <a:latin typeface="B Homa"/>
                          <a:cs typeface="B Bardiya" pitchFamily="2" charset="-78"/>
                        </a:rPr>
                        <a:t>کف</a:t>
                      </a:r>
                    </a:p>
                    <a:p>
                      <a:pPr algn="r" rtl="1" fontAlgn="ctr"/>
                      <a:r>
                        <a:rPr lang="fa-IR" sz="1000" b="0" i="0" u="none" strike="noStrike" dirty="0">
                          <a:solidFill>
                            <a:srgbClr val="000000"/>
                          </a:solidFill>
                          <a:latin typeface="B Homa"/>
                          <a:cs typeface="B Bardiya" pitchFamily="2" charset="-78"/>
                        </a:rPr>
                        <a:t>جدارهها</a:t>
                      </a:r>
                    </a:p>
                    <a:p>
                      <a:pPr algn="r" rtl="1" fontAlgn="ctr"/>
                      <a:r>
                        <a:rPr lang="fa-IR" sz="1000" b="0" i="0" u="none" strike="noStrike" dirty="0">
                          <a:solidFill>
                            <a:srgbClr val="000000"/>
                          </a:solidFill>
                          <a:latin typeface="B Homa"/>
                          <a:cs typeface="B Bardiya" pitchFamily="2" charset="-78"/>
                        </a:rPr>
                        <a:t>سقف</a:t>
                      </a:r>
                    </a:p>
                    <a:p>
                      <a:pPr algn="r" rtl="1" fontAlgn="ctr"/>
                      <a:r>
                        <a:rPr lang="fa-IR" sz="1000" b="0" i="0" u="none" strike="noStrike" dirty="0">
                          <a:solidFill>
                            <a:srgbClr val="000000"/>
                          </a:solidFill>
                          <a:latin typeface="B Homa"/>
                          <a:cs typeface="B Bardiya" pitchFamily="2" charset="-78"/>
                        </a:rPr>
                        <a:t>عناصر مستقر در فضا</a:t>
                      </a:r>
                    </a:p>
                  </a:txBody>
                  <a:tcPr marL="8792" marR="8792" marT="8792" marB="0" anchor="ctr">
                    <a:cell3D prstMaterial="dkEdge">
                      <a:bevel w="77470" h="12700" prst="softRound"/>
                      <a:lightRig rig="flood" dir="t"/>
                    </a:cell3D>
                    <a:solidFill>
                      <a:schemeClr val="bg1">
                        <a:lumMod val="95000"/>
                      </a:schemeClr>
                    </a:solidFill>
                  </a:tcPr>
                </a:tc>
                <a:tc vMerge="1">
                  <a:txBody>
                    <a:bodyPr/>
                    <a:lstStyle/>
                    <a:p>
                      <a:endParaRPr lang="en-US" sz="700" dirty="0">
                        <a:cs typeface="B Bardiya" pitchFamily="2" charset="-78"/>
                      </a:endParaRPr>
                    </a:p>
                  </a:txBody>
                  <a:tcPr>
                    <a:solidFill>
                      <a:schemeClr val="bg2">
                        <a:lumMod val="60000"/>
                        <a:lumOff val="40000"/>
                      </a:schemeClr>
                    </a:solidFill>
                  </a:tcPr>
                </a:tc>
                <a:tc vMerge="1">
                  <a:txBody>
                    <a:bodyPr/>
                    <a:lstStyle/>
                    <a:p>
                      <a:endParaRPr lang="en-US" sz="700" dirty="0">
                        <a:cs typeface="B Bardiya" pitchFamily="2" charset="-78"/>
                      </a:endParaRPr>
                    </a:p>
                  </a:txBody>
                  <a:tcPr>
                    <a:solidFill>
                      <a:schemeClr val="bg1">
                        <a:lumMod val="95000"/>
                      </a:schemeClr>
                    </a:solidFill>
                  </a:tcPr>
                </a:tc>
                <a:extLst>
                  <a:ext uri="{0D108BD9-81ED-4DB2-BD59-A6C34878D82A}">
                    <a16:rowId xmlns="" xmlns:a16="http://schemas.microsoft.com/office/drawing/2014/main" val="10012"/>
                  </a:ext>
                </a:extLst>
              </a:tr>
              <a:tr h="224063">
                <a:tc>
                  <a:txBody>
                    <a:bodyPr/>
                    <a:lstStyle/>
                    <a:p>
                      <a:pPr algn="r" rtl="1" fontAlgn="b"/>
                      <a:r>
                        <a:rPr lang="fa-IR" sz="1100" b="1" i="0" u="none" strike="noStrike" dirty="0">
                          <a:solidFill>
                            <a:srgbClr val="000000"/>
                          </a:solidFill>
                          <a:latin typeface="B Homa"/>
                          <a:cs typeface="B Bardiya" pitchFamily="2" charset="-78"/>
                        </a:rPr>
                        <a:t>رابطه توده و فضا</a:t>
                      </a:r>
                    </a:p>
                  </a:txBody>
                  <a:tcPr marL="8792" marR="8792" marT="8792" marB="0" anchor="b">
                    <a:cell3D prstMaterial="dkEdge">
                      <a:bevel w="77470" h="12700" prst="softRound"/>
                      <a:lightRig rig="flood" dir="t"/>
                    </a:cell3D>
                    <a:solidFill>
                      <a:schemeClr val="bg2"/>
                    </a:solidFill>
                  </a:tcPr>
                </a:tc>
                <a:tc vMerge="1">
                  <a:txBody>
                    <a:bodyPr/>
                    <a:lstStyle/>
                    <a:p>
                      <a:endParaRPr lang="en-US" sz="700" dirty="0">
                        <a:cs typeface="B Bardiya" pitchFamily="2" charset="-78"/>
                      </a:endParaRPr>
                    </a:p>
                  </a:txBody>
                  <a:tcPr>
                    <a:solidFill>
                      <a:schemeClr val="bg2">
                        <a:lumMod val="60000"/>
                        <a:lumOff val="40000"/>
                      </a:schemeClr>
                    </a:solidFill>
                  </a:tcPr>
                </a:tc>
                <a:tc vMerge="1">
                  <a:txBody>
                    <a:bodyPr/>
                    <a:lstStyle/>
                    <a:p>
                      <a:endParaRPr lang="en-US" sz="700" dirty="0">
                        <a:cs typeface="B Bardiya" pitchFamily="2" charset="-78"/>
                      </a:endParaRPr>
                    </a:p>
                  </a:txBody>
                  <a:tcPr>
                    <a:solidFill>
                      <a:schemeClr val="bg1">
                        <a:lumMod val="95000"/>
                      </a:schemeClr>
                    </a:solidFill>
                  </a:tcPr>
                </a:tc>
                <a:extLst>
                  <a:ext uri="{0D108BD9-81ED-4DB2-BD59-A6C34878D82A}">
                    <a16:rowId xmlns="" xmlns:a16="http://schemas.microsoft.com/office/drawing/2014/main" val="10013"/>
                  </a:ext>
                </a:extLst>
              </a:tr>
              <a:tr h="249384">
                <a:tc>
                  <a:txBody>
                    <a:bodyPr/>
                    <a:lstStyle/>
                    <a:p>
                      <a:pPr algn="r" rtl="1" fontAlgn="b"/>
                      <a:r>
                        <a:rPr lang="fa-IR" sz="1300" b="1" i="0" u="none" strike="noStrike" dirty="0">
                          <a:solidFill>
                            <a:srgbClr val="000000"/>
                          </a:solidFill>
                          <a:latin typeface="B Homa"/>
                          <a:cs typeface="B Bardiya" pitchFamily="2" charset="-78"/>
                        </a:rPr>
                        <a:t>رابطه کل و جز</a:t>
                      </a:r>
                      <a:r>
                        <a:rPr lang="fa-IR" sz="1000" b="0" i="0" u="none" strike="noStrike" dirty="0">
                          <a:solidFill>
                            <a:srgbClr val="000000"/>
                          </a:solidFill>
                          <a:latin typeface="B Homa"/>
                          <a:cs typeface="B Bardiya" pitchFamily="2" charset="-78"/>
                        </a:rPr>
                        <a:t>ء</a:t>
                      </a:r>
                    </a:p>
                  </a:txBody>
                  <a:tcPr marL="8792" marR="8792" marT="8792" marB="0" anchor="b">
                    <a:cell3D prstMaterial="dkEdge">
                      <a:bevel w="77470" h="12700" prst="softRound"/>
                      <a:lightRig rig="flood" dir="t"/>
                    </a:cell3D>
                    <a:solidFill>
                      <a:schemeClr val="bg2"/>
                    </a:solidFill>
                  </a:tcPr>
                </a:tc>
                <a:tc vMerge="1">
                  <a:txBody>
                    <a:bodyPr/>
                    <a:lstStyle/>
                    <a:p>
                      <a:endParaRPr lang="en-US" sz="700" dirty="0">
                        <a:cs typeface="B Bardiya" pitchFamily="2" charset="-78"/>
                      </a:endParaRPr>
                    </a:p>
                  </a:txBody>
                  <a:tcPr>
                    <a:solidFill>
                      <a:schemeClr val="bg2">
                        <a:lumMod val="60000"/>
                        <a:lumOff val="40000"/>
                      </a:schemeClr>
                    </a:solidFill>
                  </a:tcPr>
                </a:tc>
                <a:tc vMerge="1">
                  <a:txBody>
                    <a:bodyPr/>
                    <a:lstStyle/>
                    <a:p>
                      <a:endParaRPr lang="en-US" sz="700" dirty="0">
                        <a:cs typeface="B Bardiya" pitchFamily="2" charset="-78"/>
                      </a:endParaRPr>
                    </a:p>
                  </a:txBody>
                  <a:tcPr>
                    <a:solidFill>
                      <a:schemeClr val="bg1">
                        <a:lumMod val="95000"/>
                      </a:schemeClr>
                    </a:solidFill>
                  </a:tcPr>
                </a:tc>
                <a:extLst>
                  <a:ext uri="{0D108BD9-81ED-4DB2-BD59-A6C34878D82A}">
                    <a16:rowId xmlns="" xmlns:a16="http://schemas.microsoft.com/office/drawing/2014/main" val="10014"/>
                  </a:ext>
                </a:extLst>
              </a:tr>
              <a:tr h="547792">
                <a:tc>
                  <a:txBody>
                    <a:bodyPr/>
                    <a:lstStyle/>
                    <a:p>
                      <a:pPr algn="r" rtl="1" fontAlgn="ctr"/>
                      <a:r>
                        <a:rPr lang="fa-IR" sz="1000" b="0" i="0" u="none" strike="noStrike" dirty="0">
                          <a:solidFill>
                            <a:srgbClr val="000000"/>
                          </a:solidFill>
                          <a:latin typeface="B Homa"/>
                          <a:cs typeface="B Bardiya" pitchFamily="2" charset="-78"/>
                        </a:rPr>
                        <a:t>تصاویر ذهنی</a:t>
                      </a:r>
                    </a:p>
                    <a:p>
                      <a:pPr algn="r" rtl="1" fontAlgn="ctr"/>
                      <a:r>
                        <a:rPr lang="fa-IR" sz="1000" b="0" i="0" u="none" strike="noStrike" dirty="0">
                          <a:solidFill>
                            <a:srgbClr val="000000"/>
                          </a:solidFill>
                          <a:latin typeface="B Homa"/>
                          <a:cs typeface="B Bardiya" pitchFamily="2" charset="-78"/>
                        </a:rPr>
                        <a:t>رفتارها</a:t>
                      </a:r>
                    </a:p>
                    <a:p>
                      <a:pPr algn="r" rtl="1" fontAlgn="ctr"/>
                      <a:r>
                        <a:rPr lang="fa-IR" sz="1000" b="0" i="0" u="none" strike="noStrike" dirty="0">
                          <a:solidFill>
                            <a:srgbClr val="000000"/>
                          </a:solidFill>
                          <a:latin typeface="B Homa"/>
                          <a:cs typeface="B Bardiya" pitchFamily="2" charset="-78"/>
                        </a:rPr>
                        <a:t>عوامل جوی</a:t>
                      </a:r>
                    </a:p>
                  </a:txBody>
                  <a:tcPr marL="8792" marR="8792" marT="8792" marB="0" anchor="ctr">
                    <a:cell3D prstMaterial="dkEdge">
                      <a:bevel w="77470" h="12700" prst="softRound"/>
                      <a:lightRig rig="flood" dir="t"/>
                    </a:cell3D>
                    <a:solidFill>
                      <a:schemeClr val="bg1">
                        <a:lumMod val="95000"/>
                      </a:schemeClr>
                    </a:solidFill>
                  </a:tcPr>
                </a:tc>
                <a:tc vMerge="1">
                  <a:txBody>
                    <a:bodyPr/>
                    <a:lstStyle/>
                    <a:p>
                      <a:endParaRPr lang="en-US" sz="700" dirty="0">
                        <a:cs typeface="B Bardiya" pitchFamily="2" charset="-78"/>
                      </a:endParaRPr>
                    </a:p>
                  </a:txBody>
                  <a:tcPr>
                    <a:solidFill>
                      <a:schemeClr val="bg2">
                        <a:lumMod val="60000"/>
                        <a:lumOff val="40000"/>
                      </a:schemeClr>
                    </a:solidFill>
                  </a:tcPr>
                </a:tc>
                <a:tc vMerge="1">
                  <a:txBody>
                    <a:bodyPr/>
                    <a:lstStyle/>
                    <a:p>
                      <a:endParaRPr lang="en-US" sz="700" dirty="0">
                        <a:cs typeface="B Bardiya" pitchFamily="2" charset="-78"/>
                      </a:endParaRPr>
                    </a:p>
                  </a:txBody>
                  <a:tcPr>
                    <a:solidFill>
                      <a:schemeClr val="bg1">
                        <a:lumMod val="95000"/>
                      </a:schemeClr>
                    </a:solidFill>
                  </a:tcPr>
                </a:tc>
                <a:extLst>
                  <a:ext uri="{0D108BD9-81ED-4DB2-BD59-A6C34878D82A}">
                    <a16:rowId xmlns="" xmlns:a16="http://schemas.microsoft.com/office/drawing/2014/main" val="10015"/>
                  </a:ext>
                </a:extLst>
              </a:tr>
              <a:tr h="278421">
                <a:tc>
                  <a:txBody>
                    <a:bodyPr/>
                    <a:lstStyle/>
                    <a:p>
                      <a:pPr algn="r" rtl="1" fontAlgn="ctr"/>
                      <a:r>
                        <a:rPr lang="fa-IR" sz="1000" b="1" i="0" u="none" strike="noStrike" dirty="0">
                          <a:solidFill>
                            <a:srgbClr val="000000"/>
                          </a:solidFill>
                          <a:latin typeface="B Homa"/>
                          <a:cs typeface="B Bardiya" pitchFamily="2" charset="-78"/>
                        </a:rPr>
                        <a:t>سازمان یابی فضاها</a:t>
                      </a:r>
                    </a:p>
                  </a:txBody>
                  <a:tcPr marL="8792" marR="8792" marT="8792" marB="0" anchor="ctr">
                    <a:cell3D prstMaterial="dkEdge">
                      <a:bevel w="77470" h="12700" prst="softRound"/>
                      <a:lightRig rig="flood" dir="t"/>
                    </a:cell3D>
                    <a:solidFill>
                      <a:schemeClr val="tx1">
                        <a:lumMod val="50000"/>
                        <a:lumOff val="50000"/>
                      </a:schemeClr>
                    </a:solidFill>
                  </a:tcPr>
                </a:tc>
                <a:tc vMerge="1">
                  <a:txBody>
                    <a:bodyPr/>
                    <a:lstStyle/>
                    <a:p>
                      <a:endParaRPr lang="en-US" sz="700" dirty="0">
                        <a:cs typeface="B Bardiya" pitchFamily="2" charset="-78"/>
                      </a:endParaRPr>
                    </a:p>
                  </a:txBody>
                  <a:tcPr>
                    <a:solidFill>
                      <a:schemeClr val="bg2">
                        <a:lumMod val="60000"/>
                        <a:lumOff val="40000"/>
                      </a:schemeClr>
                    </a:solidFill>
                  </a:tcPr>
                </a:tc>
                <a:tc vMerge="1">
                  <a:txBody>
                    <a:bodyPr/>
                    <a:lstStyle/>
                    <a:p>
                      <a:endParaRPr lang="en-US" sz="700" dirty="0">
                        <a:cs typeface="B Bardiya" pitchFamily="2" charset="-78"/>
                      </a:endParaRPr>
                    </a:p>
                  </a:txBody>
                  <a:tcPr>
                    <a:solidFill>
                      <a:schemeClr val="bg1">
                        <a:lumMod val="95000"/>
                      </a:schemeClr>
                    </a:solidFill>
                  </a:tcPr>
                </a:tc>
                <a:extLst>
                  <a:ext uri="{0D108BD9-81ED-4DB2-BD59-A6C34878D82A}">
                    <a16:rowId xmlns="" xmlns:a16="http://schemas.microsoft.com/office/drawing/2014/main" val="10016"/>
                  </a:ext>
                </a:extLst>
              </a:tr>
              <a:tr h="278421">
                <a:tc>
                  <a:txBody>
                    <a:bodyPr/>
                    <a:lstStyle/>
                    <a:p>
                      <a:pPr algn="r" rtl="1" fontAlgn="b"/>
                      <a:r>
                        <a:rPr lang="fa-IR" sz="1100" b="0" i="0" u="none" strike="noStrike" dirty="0">
                          <a:solidFill>
                            <a:srgbClr val="000000"/>
                          </a:solidFill>
                          <a:latin typeface="B Homa"/>
                          <a:cs typeface="B Bardiya" pitchFamily="2" charset="-78"/>
                        </a:rPr>
                        <a:t>انعطاف پذیری فضا و فضاهای چند عملکردی</a:t>
                      </a:r>
                    </a:p>
                  </a:txBody>
                  <a:tcPr marL="8792" marR="8792" marT="8792" marB="0" anchor="b">
                    <a:cell3D prstMaterial="dkEdge">
                      <a:bevel w="77470" h="12700" prst="softRound"/>
                      <a:lightRig rig="flood" dir="t"/>
                    </a:cell3D>
                    <a:solidFill>
                      <a:schemeClr val="bg1">
                        <a:lumMod val="95000"/>
                      </a:schemeClr>
                    </a:solidFill>
                  </a:tcPr>
                </a:tc>
                <a:tc vMerge="1">
                  <a:txBody>
                    <a:bodyPr/>
                    <a:lstStyle/>
                    <a:p>
                      <a:endParaRPr lang="en-US" sz="700" dirty="0">
                        <a:cs typeface="B Bardiya" pitchFamily="2" charset="-78"/>
                      </a:endParaRPr>
                    </a:p>
                  </a:txBody>
                  <a:tcPr>
                    <a:solidFill>
                      <a:schemeClr val="bg2">
                        <a:lumMod val="60000"/>
                        <a:lumOff val="40000"/>
                      </a:schemeClr>
                    </a:solidFill>
                  </a:tcPr>
                </a:tc>
                <a:tc vMerge="1">
                  <a:txBody>
                    <a:bodyPr/>
                    <a:lstStyle/>
                    <a:p>
                      <a:endParaRPr lang="en-US" sz="700" dirty="0">
                        <a:cs typeface="B Bardiya" pitchFamily="2" charset="-78"/>
                      </a:endParaRPr>
                    </a:p>
                  </a:txBody>
                  <a:tcPr>
                    <a:solidFill>
                      <a:schemeClr val="bg1">
                        <a:lumMod val="95000"/>
                      </a:schemeClr>
                    </a:solidFill>
                  </a:tcPr>
                </a:tc>
                <a:extLst>
                  <a:ext uri="{0D108BD9-81ED-4DB2-BD59-A6C34878D82A}">
                    <a16:rowId xmlns="" xmlns:a16="http://schemas.microsoft.com/office/drawing/2014/main" val="10017"/>
                  </a:ext>
                </a:extLst>
              </a:tr>
              <a:tr h="278421">
                <a:tc>
                  <a:txBody>
                    <a:bodyPr/>
                    <a:lstStyle/>
                    <a:p>
                      <a:pPr algn="r" rtl="1" fontAlgn="b"/>
                      <a:r>
                        <a:rPr lang="fa-IR" sz="1100" b="0" i="0" u="none" strike="noStrike">
                          <a:solidFill>
                            <a:srgbClr val="000000"/>
                          </a:solidFill>
                          <a:latin typeface="B Homa"/>
                          <a:cs typeface="B Bardiya" pitchFamily="2" charset="-78"/>
                        </a:rPr>
                        <a:t>جهت یابی در فضاها</a:t>
                      </a:r>
                    </a:p>
                  </a:txBody>
                  <a:tcPr marL="8792" marR="8792" marT="8792" marB="0" anchor="b">
                    <a:cell3D prstMaterial="dkEdge">
                      <a:bevel w="77470" h="12700" prst="softRound"/>
                      <a:lightRig rig="flood" dir="t"/>
                    </a:cell3D>
                    <a:solidFill>
                      <a:schemeClr val="bg1">
                        <a:lumMod val="95000"/>
                      </a:schemeClr>
                    </a:solidFill>
                  </a:tcPr>
                </a:tc>
                <a:tc vMerge="1">
                  <a:txBody>
                    <a:bodyPr/>
                    <a:lstStyle/>
                    <a:p>
                      <a:endParaRPr lang="en-US" sz="700" dirty="0">
                        <a:cs typeface="B Bardiya" pitchFamily="2" charset="-78"/>
                      </a:endParaRPr>
                    </a:p>
                  </a:txBody>
                  <a:tcPr>
                    <a:solidFill>
                      <a:schemeClr val="bg2">
                        <a:lumMod val="60000"/>
                        <a:lumOff val="40000"/>
                      </a:schemeClr>
                    </a:solidFill>
                  </a:tcPr>
                </a:tc>
                <a:tc vMerge="1">
                  <a:txBody>
                    <a:bodyPr/>
                    <a:lstStyle/>
                    <a:p>
                      <a:endParaRPr lang="en-US" sz="700" dirty="0">
                        <a:cs typeface="B Bardiya" pitchFamily="2" charset="-78"/>
                      </a:endParaRPr>
                    </a:p>
                  </a:txBody>
                  <a:tcPr>
                    <a:solidFill>
                      <a:schemeClr val="bg1">
                        <a:lumMod val="95000"/>
                      </a:schemeClr>
                    </a:solidFill>
                  </a:tcPr>
                </a:tc>
                <a:extLst>
                  <a:ext uri="{0D108BD9-81ED-4DB2-BD59-A6C34878D82A}">
                    <a16:rowId xmlns="" xmlns:a16="http://schemas.microsoft.com/office/drawing/2014/main" val="10018"/>
                  </a:ext>
                </a:extLst>
              </a:tr>
              <a:tr h="278421">
                <a:tc>
                  <a:txBody>
                    <a:bodyPr/>
                    <a:lstStyle/>
                    <a:p>
                      <a:pPr algn="r" rtl="1" fontAlgn="b"/>
                      <a:r>
                        <a:rPr lang="fa-IR" sz="1100" b="0" i="0" u="none" strike="noStrike" dirty="0">
                          <a:solidFill>
                            <a:srgbClr val="000000"/>
                          </a:solidFill>
                          <a:latin typeface="B Homa"/>
                          <a:cs typeface="B Bardiya" pitchFamily="2" charset="-78"/>
                        </a:rPr>
                        <a:t>سلسله مراتب فضایی</a:t>
                      </a:r>
                    </a:p>
                  </a:txBody>
                  <a:tcPr marL="8792" marR="8792" marT="8792" marB="0" anchor="b">
                    <a:cell3D prstMaterial="dkEdge">
                      <a:bevel w="77470" h="12700" prst="softRound"/>
                      <a:lightRig rig="flood" dir="t"/>
                    </a:cell3D>
                    <a:solidFill>
                      <a:schemeClr val="bg1">
                        <a:lumMod val="95000"/>
                      </a:schemeClr>
                    </a:solidFill>
                  </a:tcPr>
                </a:tc>
                <a:tc vMerge="1">
                  <a:txBody>
                    <a:bodyPr/>
                    <a:lstStyle/>
                    <a:p>
                      <a:endParaRPr lang="en-US" sz="700" dirty="0">
                        <a:cs typeface="B Bardiya" pitchFamily="2" charset="-78"/>
                      </a:endParaRPr>
                    </a:p>
                  </a:txBody>
                  <a:tcPr>
                    <a:solidFill>
                      <a:schemeClr val="bg2">
                        <a:lumMod val="60000"/>
                        <a:lumOff val="40000"/>
                      </a:schemeClr>
                    </a:solidFill>
                  </a:tcPr>
                </a:tc>
                <a:tc vMerge="1">
                  <a:txBody>
                    <a:bodyPr/>
                    <a:lstStyle/>
                    <a:p>
                      <a:endParaRPr lang="en-US" sz="700" dirty="0">
                        <a:cs typeface="B Bardiya" pitchFamily="2" charset="-78"/>
                      </a:endParaRPr>
                    </a:p>
                  </a:txBody>
                  <a:tcPr>
                    <a:solidFill>
                      <a:schemeClr val="bg1">
                        <a:lumMod val="95000"/>
                      </a:schemeClr>
                    </a:solidFill>
                  </a:tcPr>
                </a:tc>
                <a:extLst>
                  <a:ext uri="{0D108BD9-81ED-4DB2-BD59-A6C34878D82A}">
                    <a16:rowId xmlns="" xmlns:a16="http://schemas.microsoft.com/office/drawing/2014/main" val="10019"/>
                  </a:ext>
                </a:extLst>
              </a:tr>
              <a:tr h="278421">
                <a:tc>
                  <a:txBody>
                    <a:bodyPr/>
                    <a:lstStyle/>
                    <a:p>
                      <a:pPr algn="r" rtl="1" fontAlgn="b"/>
                      <a:r>
                        <a:rPr lang="fa-IR" sz="1100" b="0" i="0" u="none" strike="noStrike" dirty="0">
                          <a:solidFill>
                            <a:srgbClr val="000000"/>
                          </a:solidFill>
                          <a:latin typeface="B Homa"/>
                          <a:cs typeface="B Bardiya" pitchFamily="2" charset="-78"/>
                        </a:rPr>
                        <a:t>تباین و همگونی فضایی</a:t>
                      </a:r>
                    </a:p>
                  </a:txBody>
                  <a:tcPr marL="8792" marR="8792" marT="8792" marB="0" anchor="b">
                    <a:cell3D prstMaterial="dkEdge">
                      <a:bevel w="77470" h="12700" prst="softRound"/>
                      <a:lightRig rig="flood" dir="t"/>
                    </a:cell3D>
                    <a:solidFill>
                      <a:schemeClr val="bg1">
                        <a:lumMod val="95000"/>
                      </a:schemeClr>
                    </a:solidFill>
                  </a:tcPr>
                </a:tc>
                <a:tc vMerge="1">
                  <a:txBody>
                    <a:bodyPr/>
                    <a:lstStyle/>
                    <a:p>
                      <a:endParaRPr lang="en-US" sz="700" dirty="0">
                        <a:cs typeface="B Bardiya" pitchFamily="2" charset="-78"/>
                      </a:endParaRPr>
                    </a:p>
                  </a:txBody>
                  <a:tcPr>
                    <a:solidFill>
                      <a:schemeClr val="bg2">
                        <a:lumMod val="60000"/>
                        <a:lumOff val="40000"/>
                      </a:schemeClr>
                    </a:solidFill>
                  </a:tcPr>
                </a:tc>
                <a:tc vMerge="1">
                  <a:txBody>
                    <a:bodyPr/>
                    <a:lstStyle/>
                    <a:p>
                      <a:endParaRPr lang="en-US" sz="700" dirty="0">
                        <a:cs typeface="B Bardiya" pitchFamily="2" charset="-78"/>
                      </a:endParaRPr>
                    </a:p>
                  </a:txBody>
                  <a:tcPr>
                    <a:solidFill>
                      <a:schemeClr val="bg1">
                        <a:lumMod val="95000"/>
                      </a:schemeClr>
                    </a:solidFill>
                  </a:tcPr>
                </a:tc>
                <a:extLst>
                  <a:ext uri="{0D108BD9-81ED-4DB2-BD59-A6C34878D82A}">
                    <a16:rowId xmlns="" xmlns:a16="http://schemas.microsoft.com/office/drawing/2014/main" val="10020"/>
                  </a:ext>
                </a:extLst>
              </a:tr>
              <a:tr h="278421">
                <a:tc>
                  <a:txBody>
                    <a:bodyPr/>
                    <a:lstStyle/>
                    <a:p>
                      <a:pPr algn="r" rtl="1" fontAlgn="b"/>
                      <a:r>
                        <a:rPr lang="fa-IR" sz="1100" b="0" i="0" u="none" strike="noStrike" dirty="0">
                          <a:solidFill>
                            <a:srgbClr val="000000"/>
                          </a:solidFill>
                          <a:latin typeface="B Homa"/>
                          <a:cs typeface="B Bardiya" pitchFamily="2" charset="-78"/>
                        </a:rPr>
                        <a:t>قلمرو</a:t>
                      </a:r>
                    </a:p>
                  </a:txBody>
                  <a:tcPr marL="8792" marR="8792" marT="8792" marB="0" anchor="b">
                    <a:cell3D prstMaterial="dkEdge">
                      <a:bevel w="77470" h="12700" prst="softRound"/>
                      <a:lightRig rig="flood" dir="t"/>
                    </a:cell3D>
                    <a:solidFill>
                      <a:schemeClr val="bg1">
                        <a:lumMod val="95000"/>
                      </a:schemeClr>
                    </a:solidFill>
                  </a:tcPr>
                </a:tc>
                <a:tc vMerge="1">
                  <a:txBody>
                    <a:bodyPr/>
                    <a:lstStyle/>
                    <a:p>
                      <a:endParaRPr lang="en-US" sz="700" dirty="0">
                        <a:cs typeface="B Bardiya" pitchFamily="2" charset="-78"/>
                      </a:endParaRPr>
                    </a:p>
                  </a:txBody>
                  <a:tcPr>
                    <a:solidFill>
                      <a:schemeClr val="bg2">
                        <a:lumMod val="60000"/>
                        <a:lumOff val="40000"/>
                      </a:schemeClr>
                    </a:solidFill>
                  </a:tcPr>
                </a:tc>
                <a:tc vMerge="1">
                  <a:txBody>
                    <a:bodyPr/>
                    <a:lstStyle/>
                    <a:p>
                      <a:endParaRPr lang="en-US" sz="700" dirty="0">
                        <a:cs typeface="B Bardiya" pitchFamily="2" charset="-78"/>
                      </a:endParaRPr>
                    </a:p>
                  </a:txBody>
                  <a:tcPr>
                    <a:solidFill>
                      <a:schemeClr val="bg1">
                        <a:lumMod val="95000"/>
                      </a:schemeClr>
                    </a:solidFill>
                  </a:tcPr>
                </a:tc>
                <a:extLst>
                  <a:ext uri="{0D108BD9-81ED-4DB2-BD59-A6C34878D82A}">
                    <a16:rowId xmlns="" xmlns:a16="http://schemas.microsoft.com/office/drawing/2014/main" val="10021"/>
                  </a:ext>
                </a:extLst>
              </a:tr>
            </a:tbl>
          </a:graphicData>
        </a:graphic>
      </p:graphicFrame>
    </p:spTree>
    <p:extLst>
      <p:ext uri="{BB962C8B-B14F-4D97-AF65-F5344CB8AC3E}">
        <p14:creationId xmlns:p14="http://schemas.microsoft.com/office/powerpoint/2010/main" val="4277662629"/>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66"/>
          <p:cNvGrpSpPr/>
          <p:nvPr/>
        </p:nvGrpSpPr>
        <p:grpSpPr>
          <a:xfrm>
            <a:off x="0" y="263769"/>
            <a:ext cx="9144000" cy="6327790"/>
            <a:chOff x="0" y="0"/>
            <a:chExt cx="9144000" cy="6855106"/>
          </a:xfrm>
        </p:grpSpPr>
        <p:pic>
          <p:nvPicPr>
            <p:cNvPr id="3" name="Picture 2" descr="E:\baft farsoode\ax\pic\bird%20view.jpg"/>
            <p:cNvPicPr>
              <a:picLocks noChangeAspect="1" noChangeArrowheads="1"/>
            </p:cNvPicPr>
            <p:nvPr/>
          </p:nvPicPr>
          <p:blipFill>
            <a:blip r:embed="rId2">
              <a:clrChange>
                <a:clrFrom>
                  <a:srgbClr val="000000"/>
                </a:clrFrom>
                <a:clrTo>
                  <a:srgbClr val="000000">
                    <a:alpha val="0"/>
                  </a:srgbClr>
                </a:clrTo>
              </a:clrChange>
              <a:duotone>
                <a:schemeClr val="accent6">
                  <a:shade val="45000"/>
                  <a:satMod val="135000"/>
                </a:schemeClr>
                <a:prstClr val="white"/>
              </a:duotone>
              <a:lum bright="20000" contrast="-75000"/>
            </a:blip>
            <a:srcRect/>
            <a:stretch>
              <a:fillRect/>
            </a:stretch>
          </p:blipFill>
          <p:spPr bwMode="auto">
            <a:xfrm>
              <a:off x="0" y="2694698"/>
              <a:ext cx="9144000" cy="4160408"/>
            </a:xfrm>
            <a:prstGeom prst="rect">
              <a:avLst/>
            </a:prstGeom>
            <a:ln>
              <a:noFill/>
            </a:ln>
            <a:effectLst>
              <a:outerShdw blurRad="50800" dist="50800" dir="2700000" algn="tl" rotWithShape="0">
                <a:schemeClr val="tx1">
                  <a:alpha val="40000"/>
                </a:schemeClr>
              </a:outerShdw>
            </a:effectLst>
          </p:spPr>
        </p:pic>
        <p:grpSp>
          <p:nvGrpSpPr>
            <p:cNvPr id="4" name="Group 259"/>
            <p:cNvGrpSpPr/>
            <p:nvPr/>
          </p:nvGrpSpPr>
          <p:grpSpPr>
            <a:xfrm flipV="1">
              <a:off x="271048" y="857232"/>
              <a:ext cx="5944026" cy="4143404"/>
              <a:chOff x="-236" y="1676402"/>
              <a:chExt cx="5944026" cy="5181601"/>
            </a:xfrm>
          </p:grpSpPr>
          <p:sp>
            <p:nvSpPr>
              <p:cNvPr id="250" name="Rectangle 25"/>
              <p:cNvSpPr>
                <a:spLocks noChangeArrowheads="1"/>
              </p:cNvSpPr>
              <p:nvPr/>
            </p:nvSpPr>
            <p:spPr bwMode="auto">
              <a:xfrm>
                <a:off x="329988" y="4038602"/>
                <a:ext cx="165112" cy="2667001"/>
              </a:xfrm>
              <a:prstGeom prst="rect">
                <a:avLst/>
              </a:prstGeom>
              <a:gradFill rotWithShape="1">
                <a:gsLst>
                  <a:gs pos="0">
                    <a:schemeClr val="bg1">
                      <a:lumMod val="65000"/>
                    </a:schemeClr>
                  </a:gs>
                  <a:gs pos="100000">
                    <a:srgbClr val="FFFFCC"/>
                  </a:gs>
                </a:gsLst>
                <a:lin ang="5400000" scaled="1"/>
              </a:gradFill>
              <a:ln w="9525">
                <a:noFill/>
                <a:miter lim="800000"/>
                <a:headEnd/>
                <a:tailEnd/>
              </a:ln>
              <a:effectLst/>
            </p:spPr>
            <p:txBody>
              <a:bodyPr wrap="none" anchor="ctr"/>
              <a:lstStyle/>
              <a:p>
                <a:pPr>
                  <a:defRPr/>
                </a:pPr>
                <a:endParaRPr lang="fa-IR" sz="1662" kern="0">
                  <a:solidFill>
                    <a:sysClr val="windowText" lastClr="000000"/>
                  </a:solidFill>
                </a:endParaRPr>
              </a:p>
            </p:txBody>
          </p:sp>
          <p:sp>
            <p:nvSpPr>
              <p:cNvPr id="251" name="Rectangle 26"/>
              <p:cNvSpPr>
                <a:spLocks noChangeArrowheads="1"/>
              </p:cNvSpPr>
              <p:nvPr/>
            </p:nvSpPr>
            <p:spPr bwMode="auto">
              <a:xfrm>
                <a:off x="164876" y="6400803"/>
                <a:ext cx="3219681" cy="152400"/>
              </a:xfrm>
              <a:prstGeom prst="rect">
                <a:avLst/>
              </a:prstGeom>
              <a:gradFill rotWithShape="1">
                <a:gsLst>
                  <a:gs pos="0">
                    <a:srgbClr val="FFFFCC"/>
                  </a:gs>
                  <a:gs pos="100000">
                    <a:srgbClr val="FFFFCC">
                      <a:gamma/>
                      <a:shade val="46275"/>
                      <a:invGamma/>
                    </a:srgbClr>
                  </a:gs>
                </a:gsLst>
                <a:lin ang="0" scaled="1"/>
              </a:gradFill>
              <a:ln w="9525">
                <a:noFill/>
                <a:miter lim="800000"/>
                <a:headEnd/>
                <a:tailEnd/>
              </a:ln>
              <a:effectLst/>
            </p:spPr>
            <p:txBody>
              <a:bodyPr wrap="none" anchor="ctr"/>
              <a:lstStyle/>
              <a:p>
                <a:pPr>
                  <a:defRPr/>
                </a:pPr>
                <a:endParaRPr lang="fa-IR" sz="1662" kern="0">
                  <a:solidFill>
                    <a:sysClr val="windowText" lastClr="000000"/>
                  </a:solidFill>
                </a:endParaRPr>
              </a:p>
            </p:txBody>
          </p:sp>
          <p:sp>
            <p:nvSpPr>
              <p:cNvPr id="252" name="Rectangle 27"/>
              <p:cNvSpPr>
                <a:spLocks noChangeArrowheads="1"/>
              </p:cNvSpPr>
              <p:nvPr/>
            </p:nvSpPr>
            <p:spPr bwMode="auto">
              <a:xfrm>
                <a:off x="495100" y="5791203"/>
                <a:ext cx="82556" cy="609600"/>
              </a:xfrm>
              <a:prstGeom prst="rect">
                <a:avLst/>
              </a:prstGeom>
              <a:solidFill>
                <a:srgbClr val="CC9900"/>
              </a:solidFill>
              <a:ln w="9525">
                <a:noFill/>
                <a:miter lim="800000"/>
                <a:headEnd/>
                <a:tailEnd/>
              </a:ln>
              <a:effectLst/>
            </p:spPr>
            <p:txBody>
              <a:bodyPr wrap="none" anchor="ctr"/>
              <a:lstStyle/>
              <a:p>
                <a:pPr>
                  <a:defRPr/>
                </a:pPr>
                <a:endParaRPr lang="fa-IR" sz="1662" kern="0">
                  <a:solidFill>
                    <a:sysClr val="windowText" lastClr="000000"/>
                  </a:solidFill>
                </a:endParaRPr>
              </a:p>
            </p:txBody>
          </p:sp>
          <p:sp>
            <p:nvSpPr>
              <p:cNvPr id="253" name="Rectangle 28"/>
              <p:cNvSpPr>
                <a:spLocks noChangeArrowheads="1"/>
              </p:cNvSpPr>
              <p:nvPr/>
            </p:nvSpPr>
            <p:spPr bwMode="auto">
              <a:xfrm rot="5400000">
                <a:off x="828501" y="6073757"/>
                <a:ext cx="76200" cy="577891"/>
              </a:xfrm>
              <a:prstGeom prst="rect">
                <a:avLst/>
              </a:prstGeom>
              <a:solidFill>
                <a:srgbClr val="CC9900"/>
              </a:solidFill>
              <a:ln w="9525">
                <a:noFill/>
                <a:miter lim="800000"/>
                <a:headEnd/>
                <a:tailEnd/>
              </a:ln>
              <a:effectLst/>
            </p:spPr>
            <p:txBody>
              <a:bodyPr wrap="none" anchor="ctr"/>
              <a:lstStyle/>
              <a:p>
                <a:pPr>
                  <a:defRPr/>
                </a:pPr>
                <a:endParaRPr lang="fa-IR" sz="1662" kern="0">
                  <a:solidFill>
                    <a:sysClr val="windowText" lastClr="000000"/>
                  </a:solidFill>
                </a:endParaRPr>
              </a:p>
            </p:txBody>
          </p:sp>
          <p:sp>
            <p:nvSpPr>
              <p:cNvPr id="254" name="Line 29"/>
              <p:cNvSpPr>
                <a:spLocks noChangeShapeType="1"/>
              </p:cNvSpPr>
              <p:nvPr/>
            </p:nvSpPr>
            <p:spPr bwMode="auto">
              <a:xfrm>
                <a:off x="3384557" y="6477003"/>
                <a:ext cx="1568562" cy="0"/>
              </a:xfrm>
              <a:prstGeom prst="line">
                <a:avLst/>
              </a:prstGeom>
              <a:ln w="12700">
                <a:prstDash val="sysDot"/>
                <a:headEnd/>
                <a:tailEnd/>
              </a:ln>
            </p:spPr>
            <p:style>
              <a:lnRef idx="1">
                <a:schemeClr val="dk1"/>
              </a:lnRef>
              <a:fillRef idx="0">
                <a:schemeClr val="dk1"/>
              </a:fillRef>
              <a:effectRef idx="0">
                <a:schemeClr val="dk1"/>
              </a:effectRef>
              <a:fontRef idx="minor">
                <a:schemeClr val="tx1"/>
              </a:fontRef>
            </p:style>
            <p:txBody>
              <a:bodyPr/>
              <a:lstStyle/>
              <a:p>
                <a:pPr>
                  <a:defRPr/>
                </a:pPr>
                <a:endParaRPr lang="fa-IR" sz="1662" kern="0">
                  <a:solidFill>
                    <a:sysClr val="windowText" lastClr="000000"/>
                  </a:solidFill>
                </a:endParaRPr>
              </a:p>
            </p:txBody>
          </p:sp>
          <p:sp>
            <p:nvSpPr>
              <p:cNvPr id="255" name="Line 30"/>
              <p:cNvSpPr>
                <a:spLocks noChangeShapeType="1"/>
              </p:cNvSpPr>
              <p:nvPr/>
            </p:nvSpPr>
            <p:spPr bwMode="auto">
              <a:xfrm>
                <a:off x="3384557" y="6553203"/>
                <a:ext cx="2559233" cy="0"/>
              </a:xfrm>
              <a:prstGeom prst="line">
                <a:avLst/>
              </a:prstGeom>
              <a:ln w="19050">
                <a:prstDash val="sysDot"/>
                <a:headEnd/>
                <a:tailEnd/>
              </a:ln>
            </p:spPr>
            <p:style>
              <a:lnRef idx="1">
                <a:schemeClr val="accent1"/>
              </a:lnRef>
              <a:fillRef idx="0">
                <a:schemeClr val="accent1"/>
              </a:fillRef>
              <a:effectRef idx="0">
                <a:schemeClr val="accent1"/>
              </a:effectRef>
              <a:fontRef idx="minor">
                <a:schemeClr val="tx1"/>
              </a:fontRef>
            </p:style>
            <p:txBody>
              <a:bodyPr/>
              <a:lstStyle/>
              <a:p>
                <a:pPr>
                  <a:defRPr/>
                </a:pPr>
                <a:endParaRPr lang="fa-IR" sz="1662" kern="0">
                  <a:solidFill>
                    <a:sysClr val="windowText" lastClr="000000"/>
                  </a:solidFill>
                </a:endParaRPr>
              </a:p>
            </p:txBody>
          </p:sp>
          <p:sp>
            <p:nvSpPr>
              <p:cNvPr id="256" name="Line 32"/>
              <p:cNvSpPr>
                <a:spLocks noChangeShapeType="1"/>
              </p:cNvSpPr>
              <p:nvPr/>
            </p:nvSpPr>
            <p:spPr bwMode="auto">
              <a:xfrm flipH="1">
                <a:off x="-236" y="6477003"/>
                <a:ext cx="3384793" cy="0"/>
              </a:xfrm>
              <a:prstGeom prst="line">
                <a:avLst/>
              </a:prstGeom>
              <a:noFill/>
              <a:ln w="22225">
                <a:solidFill>
                  <a:srgbClr val="9383B3"/>
                </a:solidFill>
                <a:prstDash val="sysDot"/>
                <a:round/>
                <a:headEnd/>
                <a:tailEnd/>
              </a:ln>
              <a:effectLst/>
            </p:spPr>
            <p:txBody>
              <a:bodyPr/>
              <a:lstStyle/>
              <a:p>
                <a:pPr>
                  <a:defRPr/>
                </a:pPr>
                <a:endParaRPr lang="fa-IR" sz="1662" kern="0">
                  <a:solidFill>
                    <a:sysClr val="windowText" lastClr="000000"/>
                  </a:solidFill>
                </a:endParaRPr>
              </a:p>
            </p:txBody>
          </p:sp>
          <p:sp>
            <p:nvSpPr>
              <p:cNvPr id="257" name="Line 33"/>
              <p:cNvSpPr>
                <a:spLocks noChangeShapeType="1"/>
              </p:cNvSpPr>
              <p:nvPr/>
            </p:nvSpPr>
            <p:spPr bwMode="auto">
              <a:xfrm flipV="1">
                <a:off x="412544" y="4038602"/>
                <a:ext cx="0" cy="2819401"/>
              </a:xfrm>
              <a:prstGeom prst="line">
                <a:avLst/>
              </a:prstGeom>
              <a:noFill/>
              <a:ln w="22225">
                <a:solidFill>
                  <a:srgbClr val="9383B3"/>
                </a:solidFill>
                <a:prstDash val="sysDot"/>
                <a:round/>
                <a:headEnd/>
                <a:tailEnd/>
              </a:ln>
              <a:effectLst/>
            </p:spPr>
            <p:txBody>
              <a:bodyPr/>
              <a:lstStyle/>
              <a:p>
                <a:pPr>
                  <a:defRPr/>
                </a:pPr>
                <a:endParaRPr lang="fa-IR" sz="1662" kern="0">
                  <a:solidFill>
                    <a:sysClr val="windowText" lastClr="000000"/>
                  </a:solidFill>
                </a:endParaRPr>
              </a:p>
            </p:txBody>
          </p:sp>
          <p:sp>
            <p:nvSpPr>
              <p:cNvPr id="258" name="Line 34"/>
              <p:cNvSpPr>
                <a:spLocks noChangeShapeType="1"/>
              </p:cNvSpPr>
              <p:nvPr/>
            </p:nvSpPr>
            <p:spPr bwMode="auto">
              <a:xfrm flipV="1">
                <a:off x="412544" y="2362202"/>
                <a:ext cx="0" cy="1676400"/>
              </a:xfrm>
              <a:prstGeom prst="line">
                <a:avLst/>
              </a:prstGeom>
              <a:ln w="12700">
                <a:prstDash val="sysDot"/>
                <a:headEnd/>
                <a:tailEnd/>
              </a:ln>
            </p:spPr>
            <p:style>
              <a:lnRef idx="1">
                <a:schemeClr val="dk1"/>
              </a:lnRef>
              <a:fillRef idx="0">
                <a:schemeClr val="dk1"/>
              </a:fillRef>
              <a:effectRef idx="0">
                <a:schemeClr val="dk1"/>
              </a:effectRef>
              <a:fontRef idx="minor">
                <a:schemeClr val="tx1"/>
              </a:fontRef>
            </p:style>
            <p:txBody>
              <a:bodyPr/>
              <a:lstStyle/>
              <a:p>
                <a:pPr>
                  <a:defRPr/>
                </a:pPr>
                <a:endParaRPr lang="fa-IR" sz="1662" kern="0">
                  <a:solidFill>
                    <a:sysClr val="windowText" lastClr="000000"/>
                  </a:solidFill>
                </a:endParaRPr>
              </a:p>
            </p:txBody>
          </p:sp>
          <p:sp>
            <p:nvSpPr>
              <p:cNvPr id="259" name="Line 35"/>
              <p:cNvSpPr>
                <a:spLocks noChangeShapeType="1"/>
              </p:cNvSpPr>
              <p:nvPr/>
            </p:nvSpPr>
            <p:spPr bwMode="auto">
              <a:xfrm flipV="1">
                <a:off x="329988" y="1676402"/>
                <a:ext cx="0" cy="2362200"/>
              </a:xfrm>
              <a:prstGeom prst="line">
                <a:avLst/>
              </a:prstGeom>
              <a:ln w="19050">
                <a:prstDash val="sysDot"/>
                <a:headEnd/>
                <a:tailEnd/>
              </a:ln>
            </p:spPr>
            <p:style>
              <a:lnRef idx="1">
                <a:schemeClr val="accent1"/>
              </a:lnRef>
              <a:fillRef idx="0">
                <a:schemeClr val="accent1"/>
              </a:fillRef>
              <a:effectRef idx="0">
                <a:schemeClr val="accent1"/>
              </a:effectRef>
              <a:fontRef idx="minor">
                <a:schemeClr val="tx1"/>
              </a:fontRef>
            </p:style>
            <p:txBody>
              <a:bodyPr/>
              <a:lstStyle/>
              <a:p>
                <a:pPr>
                  <a:defRPr/>
                </a:pPr>
                <a:endParaRPr lang="fa-IR" sz="1662" kern="0">
                  <a:solidFill>
                    <a:sysClr val="windowText" lastClr="000000"/>
                  </a:solidFill>
                </a:endParaRPr>
              </a:p>
            </p:txBody>
          </p:sp>
        </p:grpSp>
        <p:grpSp>
          <p:nvGrpSpPr>
            <p:cNvPr id="5" name="Group 15"/>
            <p:cNvGrpSpPr/>
            <p:nvPr/>
          </p:nvGrpSpPr>
          <p:grpSpPr>
            <a:xfrm>
              <a:off x="67432" y="538679"/>
              <a:ext cx="5218950" cy="3318948"/>
              <a:chOff x="73051" y="538679"/>
              <a:chExt cx="5653862" cy="3318948"/>
            </a:xfrm>
          </p:grpSpPr>
          <p:sp>
            <p:nvSpPr>
              <p:cNvPr id="7" name="Rectangle 6"/>
              <p:cNvSpPr/>
              <p:nvPr/>
            </p:nvSpPr>
            <p:spPr>
              <a:xfrm>
                <a:off x="1824455" y="538679"/>
                <a:ext cx="3902458" cy="407750"/>
              </a:xfrm>
              <a:prstGeom prst="rect">
                <a:avLst/>
              </a:prstGeom>
            </p:spPr>
            <p:txBody>
              <a:bodyPr wrap="none">
                <a:spAutoFit/>
              </a:bodyPr>
              <a:lstStyle/>
              <a:p>
                <a:pPr>
                  <a:defRPr/>
                </a:pPr>
                <a:r>
                  <a:rPr lang="en-US" sz="1846" b="1" kern="0" dirty="0">
                    <a:ln w="10541" cmpd="sng">
                      <a:solidFill>
                        <a:srgbClr val="EAEAEA">
                          <a:shade val="88000"/>
                          <a:satMod val="110000"/>
                        </a:srgbClr>
                      </a:solidFill>
                      <a:prstDash val="solid"/>
                    </a:ln>
                    <a:gradFill>
                      <a:gsLst>
                        <a:gs pos="0">
                          <a:srgbClr val="EAEAEA">
                            <a:tint val="40000"/>
                            <a:satMod val="250000"/>
                          </a:srgbClr>
                        </a:gs>
                        <a:gs pos="9000">
                          <a:srgbClr val="EAEAEA">
                            <a:tint val="52000"/>
                            <a:satMod val="300000"/>
                          </a:srgbClr>
                        </a:gs>
                        <a:gs pos="50000">
                          <a:srgbClr val="EAEAEA">
                            <a:shade val="20000"/>
                            <a:satMod val="300000"/>
                          </a:srgbClr>
                        </a:gs>
                        <a:gs pos="79000">
                          <a:srgbClr val="EAEAEA">
                            <a:tint val="52000"/>
                            <a:satMod val="300000"/>
                          </a:srgbClr>
                        </a:gs>
                        <a:gs pos="100000">
                          <a:srgbClr val="EAEAEA">
                            <a:tint val="40000"/>
                            <a:satMod val="250000"/>
                          </a:srgbClr>
                        </a:gs>
                      </a:gsLst>
                      <a:lin ang="5400000"/>
                    </a:gradFill>
                    <a:latin typeface="BankGothic Lt BT" pitchFamily="34" charset="0"/>
                  </a:rPr>
                  <a:t>(</a:t>
                </a:r>
                <a:r>
                  <a:rPr lang="en-US" sz="1846" b="1" kern="0" dirty="0" err="1">
                    <a:ln w="10541" cmpd="sng">
                      <a:solidFill>
                        <a:srgbClr val="EAEAEA">
                          <a:shade val="88000"/>
                          <a:satMod val="110000"/>
                        </a:srgbClr>
                      </a:solidFill>
                      <a:prstDash val="solid"/>
                    </a:ln>
                    <a:gradFill>
                      <a:gsLst>
                        <a:gs pos="0">
                          <a:srgbClr val="EAEAEA">
                            <a:tint val="40000"/>
                            <a:satMod val="250000"/>
                          </a:srgbClr>
                        </a:gs>
                        <a:gs pos="9000">
                          <a:srgbClr val="EAEAEA">
                            <a:tint val="52000"/>
                            <a:satMod val="300000"/>
                          </a:srgbClr>
                        </a:gs>
                        <a:gs pos="50000">
                          <a:srgbClr val="EAEAEA">
                            <a:shade val="20000"/>
                            <a:satMod val="300000"/>
                          </a:srgbClr>
                        </a:gs>
                        <a:gs pos="79000">
                          <a:srgbClr val="EAEAEA">
                            <a:tint val="52000"/>
                            <a:satMod val="300000"/>
                          </a:srgbClr>
                        </a:gs>
                        <a:gs pos="100000">
                          <a:srgbClr val="EAEAEA">
                            <a:tint val="40000"/>
                            <a:satMod val="250000"/>
                          </a:srgbClr>
                        </a:gs>
                      </a:gsLst>
                      <a:lin ang="5400000"/>
                    </a:gradFill>
                    <a:latin typeface="BankGothic Lt BT" pitchFamily="34" charset="0"/>
                  </a:rPr>
                  <a:t>beinolharamein</a:t>
                </a:r>
                <a:r>
                  <a:rPr lang="en-US" sz="1846" b="1" kern="0" dirty="0">
                    <a:ln w="10541" cmpd="sng">
                      <a:solidFill>
                        <a:srgbClr val="EAEAEA">
                          <a:shade val="88000"/>
                          <a:satMod val="110000"/>
                        </a:srgbClr>
                      </a:solidFill>
                      <a:prstDash val="solid"/>
                    </a:ln>
                    <a:gradFill>
                      <a:gsLst>
                        <a:gs pos="0">
                          <a:srgbClr val="EAEAEA">
                            <a:tint val="40000"/>
                            <a:satMod val="250000"/>
                          </a:srgbClr>
                        </a:gs>
                        <a:gs pos="9000">
                          <a:srgbClr val="EAEAEA">
                            <a:tint val="52000"/>
                            <a:satMod val="300000"/>
                          </a:srgbClr>
                        </a:gs>
                        <a:gs pos="50000">
                          <a:srgbClr val="EAEAEA">
                            <a:shade val="20000"/>
                            <a:satMod val="300000"/>
                          </a:srgbClr>
                        </a:gs>
                        <a:gs pos="79000">
                          <a:srgbClr val="EAEAEA">
                            <a:tint val="52000"/>
                            <a:satMod val="300000"/>
                          </a:srgbClr>
                        </a:gs>
                        <a:gs pos="100000">
                          <a:srgbClr val="EAEAEA">
                            <a:tint val="40000"/>
                            <a:satMod val="250000"/>
                          </a:srgbClr>
                        </a:gs>
                      </a:gsLst>
                      <a:lin ang="5400000"/>
                    </a:gradFill>
                    <a:latin typeface="BankGothic Lt BT" pitchFamily="34" charset="0"/>
                  </a:rPr>
                  <a:t> of shiraz)</a:t>
                </a:r>
                <a:endParaRPr lang="fa-IR" sz="1846" b="1" kern="0" dirty="0">
                  <a:ln w="10541" cmpd="sng">
                    <a:solidFill>
                      <a:srgbClr val="EAEAEA">
                        <a:shade val="88000"/>
                        <a:satMod val="110000"/>
                      </a:srgbClr>
                    </a:solidFill>
                    <a:prstDash val="solid"/>
                  </a:ln>
                  <a:gradFill>
                    <a:gsLst>
                      <a:gs pos="0">
                        <a:srgbClr val="EAEAEA">
                          <a:tint val="40000"/>
                          <a:satMod val="250000"/>
                        </a:srgbClr>
                      </a:gs>
                      <a:gs pos="9000">
                        <a:srgbClr val="EAEAEA">
                          <a:tint val="52000"/>
                          <a:satMod val="300000"/>
                        </a:srgbClr>
                      </a:gs>
                      <a:gs pos="50000">
                        <a:srgbClr val="EAEAEA">
                          <a:shade val="20000"/>
                          <a:satMod val="300000"/>
                        </a:srgbClr>
                      </a:gs>
                      <a:gs pos="79000">
                        <a:srgbClr val="EAEAEA">
                          <a:tint val="52000"/>
                          <a:satMod val="300000"/>
                        </a:srgbClr>
                      </a:gs>
                      <a:gs pos="100000">
                        <a:srgbClr val="EAEAEA">
                          <a:tint val="40000"/>
                          <a:satMod val="250000"/>
                        </a:srgbClr>
                      </a:gs>
                    </a:gsLst>
                    <a:lin ang="5400000"/>
                  </a:gradFill>
                  <a:latin typeface="BankGothic Lt BT" pitchFamily="34" charset="0"/>
                </a:endParaRPr>
              </a:p>
            </p:txBody>
          </p:sp>
          <p:sp>
            <p:nvSpPr>
              <p:cNvPr id="8" name="Rectangle 7"/>
              <p:cNvSpPr/>
              <p:nvPr/>
            </p:nvSpPr>
            <p:spPr>
              <a:xfrm rot="16200000">
                <a:off x="-1131431" y="2276027"/>
                <a:ext cx="2786082" cy="377118"/>
              </a:xfrm>
              <a:prstGeom prst="rect">
                <a:avLst/>
              </a:prstGeom>
            </p:spPr>
            <p:txBody>
              <a:bodyPr wrap="square">
                <a:spAutoFit/>
                <a:scene3d>
                  <a:camera prst="orthographicFront"/>
                  <a:lightRig rig="glow" dir="tl">
                    <a:rot lat="0" lon="0" rev="5400000"/>
                  </a:lightRig>
                </a:scene3d>
                <a:sp3d contourW="12700">
                  <a:bevelT w="25400" h="25400"/>
                  <a:contourClr>
                    <a:schemeClr val="accent6">
                      <a:shade val="73000"/>
                    </a:schemeClr>
                  </a:contourClr>
                </a:sp3d>
              </a:bodyPr>
              <a:lstStyle/>
              <a:p>
                <a:pPr algn="ctr"/>
                <a:r>
                  <a:rPr lang="fa-IR" sz="1662" b="1" dirty="0">
                    <a:ln w="11430"/>
                    <a:gradFill>
                      <a:gsLst>
                        <a:gs pos="0">
                          <a:srgbClr val="555555">
                            <a:tint val="90000"/>
                            <a:satMod val="120000"/>
                          </a:srgbClr>
                        </a:gs>
                        <a:gs pos="25000">
                          <a:srgbClr val="555555">
                            <a:tint val="93000"/>
                            <a:satMod val="120000"/>
                          </a:srgbClr>
                        </a:gs>
                        <a:gs pos="50000">
                          <a:srgbClr val="555555">
                            <a:shade val="89000"/>
                            <a:satMod val="110000"/>
                          </a:srgbClr>
                        </a:gs>
                        <a:gs pos="75000">
                          <a:srgbClr val="555555">
                            <a:tint val="93000"/>
                            <a:satMod val="120000"/>
                          </a:srgbClr>
                        </a:gs>
                        <a:gs pos="100000">
                          <a:srgbClr val="555555">
                            <a:tint val="90000"/>
                            <a:satMod val="120000"/>
                          </a:srgbClr>
                        </a:gs>
                      </a:gsLst>
                      <a:lin ang="5400000"/>
                    </a:gradFill>
                    <a:effectLst>
                      <a:outerShdw blurRad="80000" dist="40000" dir="5040000" algn="tl">
                        <a:srgbClr val="000000">
                          <a:alpha val="30000"/>
                        </a:srgbClr>
                      </a:outerShdw>
                    </a:effectLst>
                    <a:cs typeface="B Kamran" pitchFamily="2" charset="-78"/>
                  </a:rPr>
                  <a:t>بین الحرمین شیراز</a:t>
                </a:r>
              </a:p>
            </p:txBody>
          </p:sp>
        </p:grpSp>
        <p:pic>
          <p:nvPicPr>
            <p:cNvPr id="235" name="Picture 6" descr="شاهچراغ؛ شیراز؛ عکس از آنوبانینی">
              <a:hlinkClick r:id="rId3"/>
            </p:cNvPr>
            <p:cNvPicPr>
              <a:picLocks noChangeAspect="1" noChangeArrowheads="1"/>
            </p:cNvPicPr>
            <p:nvPr/>
          </p:nvPicPr>
          <p:blipFill>
            <a:blip r:embed="rId4">
              <a:clrChange>
                <a:clrFrom>
                  <a:srgbClr val="03030F"/>
                </a:clrFrom>
                <a:clrTo>
                  <a:srgbClr val="03030F">
                    <a:alpha val="0"/>
                  </a:srgbClr>
                </a:clrTo>
              </a:clrChange>
            </a:blip>
            <a:srcRect/>
            <a:stretch>
              <a:fillRect/>
            </a:stretch>
          </p:blipFill>
          <p:spPr bwMode="auto">
            <a:xfrm>
              <a:off x="7212343" y="285728"/>
              <a:ext cx="1931657" cy="1191187"/>
            </a:xfrm>
            <a:prstGeom prst="rect">
              <a:avLst/>
            </a:prstGeom>
            <a:ln>
              <a:noFill/>
            </a:ln>
            <a:effectLst>
              <a:outerShdw blurRad="50800" dist="38100" dir="2700000" algn="tl" rotWithShape="0">
                <a:prstClr val="black">
                  <a:alpha val="40000"/>
                </a:prstClr>
              </a:outerShdw>
              <a:softEdge rad="63500"/>
            </a:effectLst>
          </p:spPr>
        </p:pic>
        <p:pic>
          <p:nvPicPr>
            <p:cNvPr id="1028" name="Picture 4" descr="E:\baft farsoode\ax\pic\shahchw.jpg"/>
            <p:cNvPicPr>
              <a:picLocks noChangeAspect="1" noChangeArrowheads="1"/>
            </p:cNvPicPr>
            <p:nvPr/>
          </p:nvPicPr>
          <p:blipFill>
            <a:blip r:embed="rId5" cstate="screen">
              <a:clrChange>
                <a:clrFrom>
                  <a:srgbClr val="BEE2FA"/>
                </a:clrFrom>
                <a:clrTo>
                  <a:srgbClr val="BEE2FA">
                    <a:alpha val="0"/>
                  </a:srgbClr>
                </a:clrTo>
              </a:clrChange>
              <a:extLst>
                <a:ext uri="{28A0092B-C50C-407E-A947-70E740481C1C}">
                  <a14:useLocalDpi xmlns:a14="http://schemas.microsoft.com/office/drawing/2010/main"/>
                </a:ext>
              </a:extLst>
            </a:blip>
            <a:srcRect/>
            <a:stretch>
              <a:fillRect/>
            </a:stretch>
          </p:blipFill>
          <p:spPr bwMode="auto">
            <a:xfrm>
              <a:off x="0" y="0"/>
              <a:ext cx="1813436" cy="1464431"/>
            </a:xfrm>
            <a:prstGeom prst="rect">
              <a:avLst/>
            </a:prstGeom>
            <a:ln>
              <a:noFill/>
            </a:ln>
            <a:effectLst>
              <a:outerShdw blurRad="50800" dist="38100" dir="2700000" algn="tl" rotWithShape="0">
                <a:prstClr val="black">
                  <a:alpha val="40000"/>
                </a:prstClr>
              </a:outerShdw>
              <a:softEdge rad="63500"/>
            </a:effectLst>
          </p:spPr>
        </p:pic>
        <p:cxnSp>
          <p:nvCxnSpPr>
            <p:cNvPr id="263" name="Straight Connector 262"/>
            <p:cNvCxnSpPr/>
            <p:nvPr/>
          </p:nvCxnSpPr>
          <p:spPr bwMode="auto">
            <a:xfrm rot="5400000">
              <a:off x="-1535949" y="4179099"/>
              <a:ext cx="4071966" cy="1588"/>
            </a:xfrm>
            <a:prstGeom prst="line">
              <a:avLst/>
            </a:prstGeom>
            <a:ln cmpd="dbl">
              <a:solidFill>
                <a:srgbClr val="D1D1D1"/>
              </a:solidFill>
              <a:prstDash val="solid"/>
              <a:headEnd type="none" w="sm" len="sm"/>
              <a:tailEnd type="none" w="sm" len="sm"/>
            </a:ln>
          </p:spPr>
          <p:style>
            <a:lnRef idx="3">
              <a:schemeClr val="accent1"/>
            </a:lnRef>
            <a:fillRef idx="0">
              <a:schemeClr val="accent1"/>
            </a:fillRef>
            <a:effectRef idx="2">
              <a:schemeClr val="accent1"/>
            </a:effectRef>
            <a:fontRef idx="minor">
              <a:schemeClr val="tx1"/>
            </a:fontRef>
          </p:style>
        </p:cxnSp>
      </p:grpSp>
      <p:sp>
        <p:nvSpPr>
          <p:cNvPr id="25" name="Rectangle 24"/>
          <p:cNvSpPr/>
          <p:nvPr/>
        </p:nvSpPr>
        <p:spPr bwMode="auto">
          <a:xfrm>
            <a:off x="912177" y="1648545"/>
            <a:ext cx="8143932" cy="4154394"/>
          </a:xfrm>
          <a:prstGeom prst="rect">
            <a:avLst/>
          </a:prstGeom>
          <a:solidFill>
            <a:schemeClr val="accent1">
              <a:alpha val="70000"/>
            </a:schemeClr>
          </a:solidFill>
          <a:ln w="12700" cap="sq" cmpd="sng" algn="ctr">
            <a:noFill/>
            <a:prstDash val="solid"/>
            <a:round/>
            <a:headEnd type="none" w="sm" len="sm"/>
            <a:tailEnd type="none" w="sm" len="sm"/>
          </a:ln>
          <a:effectLst>
            <a:softEdge rad="635000"/>
          </a:effectLst>
        </p:spPr>
        <p:txBody>
          <a:bodyPr vert="horz" wrap="square" lIns="84406" tIns="42203" rIns="84406" bIns="42203" numCol="1" rtlCol="1" anchor="t" anchorCtr="0" compatLnSpc="1">
            <a:prstTxWarp prst="textNoShape">
              <a:avLst/>
            </a:prstTxWarp>
          </a:bodyPr>
          <a:lstStyle/>
          <a:p>
            <a:pPr algn="l" rtl="0" fontAlgn="base">
              <a:spcBef>
                <a:spcPct val="0"/>
              </a:spcBef>
              <a:spcAft>
                <a:spcPct val="0"/>
              </a:spcAft>
            </a:pPr>
            <a:endParaRPr kumimoji="1" lang="fa-IR" sz="2215">
              <a:solidFill>
                <a:srgbClr val="000000"/>
              </a:solidFill>
              <a:latin typeface="Times New Roman" pitchFamily="18" charset="0"/>
            </a:endParaRPr>
          </a:p>
        </p:txBody>
      </p:sp>
      <p:sp>
        <p:nvSpPr>
          <p:cNvPr id="266" name="Rectangle 265"/>
          <p:cNvSpPr/>
          <p:nvPr/>
        </p:nvSpPr>
        <p:spPr bwMode="auto">
          <a:xfrm>
            <a:off x="785786" y="1780431"/>
            <a:ext cx="8143932" cy="1318855"/>
          </a:xfrm>
          <a:prstGeom prst="rect">
            <a:avLst/>
          </a:prstGeom>
          <a:solidFill>
            <a:schemeClr val="accent1">
              <a:alpha val="70000"/>
            </a:schemeClr>
          </a:solidFill>
          <a:ln w="12700" cap="sq" cmpd="sng" algn="ctr">
            <a:noFill/>
            <a:prstDash val="solid"/>
            <a:round/>
            <a:headEnd type="none" w="sm" len="sm"/>
            <a:tailEnd type="none" w="sm" len="sm"/>
          </a:ln>
          <a:effectLst>
            <a:softEdge rad="635000"/>
          </a:effectLst>
        </p:spPr>
        <p:txBody>
          <a:bodyPr vert="horz" wrap="square" lIns="84406" tIns="42203" rIns="84406" bIns="42203" numCol="1" rtlCol="1" anchor="t" anchorCtr="0" compatLnSpc="1">
            <a:prstTxWarp prst="textNoShape">
              <a:avLst/>
            </a:prstTxWarp>
          </a:bodyPr>
          <a:lstStyle/>
          <a:p>
            <a:pPr algn="l" rtl="0" fontAlgn="base">
              <a:spcBef>
                <a:spcPct val="0"/>
              </a:spcBef>
              <a:spcAft>
                <a:spcPct val="0"/>
              </a:spcAft>
            </a:pPr>
            <a:endParaRPr kumimoji="1" lang="fa-IR" sz="2215">
              <a:solidFill>
                <a:srgbClr val="000000"/>
              </a:solidFill>
              <a:latin typeface="Times New Roman" pitchFamily="18" charset="0"/>
            </a:endParaRPr>
          </a:p>
        </p:txBody>
      </p:sp>
      <p:pic>
        <p:nvPicPr>
          <p:cNvPr id="23" name="Picture 2" descr="exist copy"/>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1151462" y="2044203"/>
            <a:ext cx="3226123" cy="1920270"/>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pic>
        <p:nvPicPr>
          <p:cNvPr id="24" name="Picture 3" descr="Untitled-13"/>
          <p:cNvPicPr>
            <a:picLocks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a:off x="4499325" y="1846375"/>
            <a:ext cx="2576808" cy="189865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26" name="Picture 2" descr="Untitled-71"/>
          <p:cNvPicPr>
            <a:picLocks noChangeAspect="1" noChangeArrowheads="1"/>
          </p:cNvPicPr>
          <p:nvPr/>
        </p:nvPicPr>
        <p:blipFill>
          <a:blip r:embed="rId8" cstate="screen">
            <a:extLst>
              <a:ext uri="{28A0092B-C50C-407E-A947-70E740481C1C}">
                <a14:useLocalDpi xmlns:a14="http://schemas.microsoft.com/office/drawing/2010/main"/>
              </a:ext>
            </a:extLst>
          </a:blip>
          <a:srcRect/>
          <a:stretch>
            <a:fillRect/>
          </a:stretch>
        </p:blipFill>
        <p:spPr bwMode="auto">
          <a:xfrm>
            <a:off x="907981" y="4131815"/>
            <a:ext cx="3002901" cy="2132726"/>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27" name="Picture 3" descr="amadi copy"/>
          <p:cNvPicPr>
            <a:picLocks noChangeAspect="1" noChangeArrowheads="1"/>
          </p:cNvPicPr>
          <p:nvPr/>
        </p:nvPicPr>
        <p:blipFill>
          <a:blip r:embed="rId9" cstate="screen">
            <a:extLst>
              <a:ext uri="{28A0092B-C50C-407E-A947-70E740481C1C}">
                <a14:useLocalDpi xmlns:a14="http://schemas.microsoft.com/office/drawing/2010/main"/>
              </a:ext>
            </a:extLst>
          </a:blip>
          <a:srcRect/>
          <a:stretch>
            <a:fillRect/>
          </a:stretch>
        </p:blipFill>
        <p:spPr bwMode="auto">
          <a:xfrm>
            <a:off x="4044458" y="4220313"/>
            <a:ext cx="4533174" cy="2212294"/>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Tree>
    <p:extLst>
      <p:ext uri="{BB962C8B-B14F-4D97-AF65-F5344CB8AC3E}">
        <p14:creationId xmlns:p14="http://schemas.microsoft.com/office/powerpoint/2010/main" val="22564149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2000"/>
                                        <p:tgtEl>
                                          <p:spTgt spid="23"/>
                                        </p:tgtEl>
                                      </p:cBhvr>
                                    </p:animEffect>
                                  </p:childTnLst>
                                </p:cTn>
                              </p:par>
                              <p:par>
                                <p:cTn id="8" presetID="10" presetClass="entr" presetSubtype="0" fill="hold" nodeType="withEffect">
                                  <p:stCondLst>
                                    <p:cond delay="0"/>
                                  </p:stCondLst>
                                  <p:childTnLst>
                                    <p:set>
                                      <p:cBhvr>
                                        <p:cTn id="9" dur="1" fill="hold">
                                          <p:stCondLst>
                                            <p:cond delay="0"/>
                                          </p:stCondLst>
                                        </p:cTn>
                                        <p:tgtEl>
                                          <p:spTgt spid="24"/>
                                        </p:tgtEl>
                                        <p:attrNameLst>
                                          <p:attrName>style.visibility</p:attrName>
                                        </p:attrNameLst>
                                      </p:cBhvr>
                                      <p:to>
                                        <p:strVal val="visible"/>
                                      </p:to>
                                    </p:set>
                                    <p:animEffect transition="in" filter="fade">
                                      <p:cBhvr>
                                        <p:cTn id="10" dur="2000"/>
                                        <p:tgtEl>
                                          <p:spTgt spid="24"/>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fade">
                                      <p:cBhvr>
                                        <p:cTn id="15" dur="2000"/>
                                        <p:tgtEl>
                                          <p:spTgt spid="26"/>
                                        </p:tgtEl>
                                      </p:cBhvr>
                                    </p:animEffect>
                                  </p:childTnLst>
                                </p:cTn>
                              </p:par>
                              <p:par>
                                <p:cTn id="16" presetID="10" presetClass="entr" presetSubtype="0" fill="hold" nodeType="withEffect">
                                  <p:stCondLst>
                                    <p:cond delay="0"/>
                                  </p:stCondLst>
                                  <p:childTnLst>
                                    <p:set>
                                      <p:cBhvr>
                                        <p:cTn id="17" dur="1" fill="hold">
                                          <p:stCondLst>
                                            <p:cond delay="0"/>
                                          </p:stCondLst>
                                        </p:cTn>
                                        <p:tgtEl>
                                          <p:spTgt spid="27"/>
                                        </p:tgtEl>
                                        <p:attrNameLst>
                                          <p:attrName>style.visibility</p:attrName>
                                        </p:attrNameLst>
                                      </p:cBhvr>
                                      <p:to>
                                        <p:strVal val="visible"/>
                                      </p:to>
                                    </p:set>
                                    <p:animEffect transition="in" filter="fade">
                                      <p:cBhvr>
                                        <p:cTn id="18" dur="20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66"/>
          <p:cNvGrpSpPr/>
          <p:nvPr/>
        </p:nvGrpSpPr>
        <p:grpSpPr>
          <a:xfrm>
            <a:off x="0" y="263769"/>
            <a:ext cx="9144000" cy="6327790"/>
            <a:chOff x="0" y="0"/>
            <a:chExt cx="9144000" cy="6855106"/>
          </a:xfrm>
        </p:grpSpPr>
        <p:pic>
          <p:nvPicPr>
            <p:cNvPr id="3" name="Picture 2" descr="E:\baft farsoode\ax\pic\bird%20view.jpg"/>
            <p:cNvPicPr>
              <a:picLocks noChangeAspect="1" noChangeArrowheads="1"/>
            </p:cNvPicPr>
            <p:nvPr/>
          </p:nvPicPr>
          <p:blipFill>
            <a:blip r:embed="rId2">
              <a:clrChange>
                <a:clrFrom>
                  <a:srgbClr val="000000"/>
                </a:clrFrom>
                <a:clrTo>
                  <a:srgbClr val="000000">
                    <a:alpha val="0"/>
                  </a:srgbClr>
                </a:clrTo>
              </a:clrChange>
              <a:duotone>
                <a:schemeClr val="accent6">
                  <a:shade val="45000"/>
                  <a:satMod val="135000"/>
                </a:schemeClr>
                <a:prstClr val="white"/>
              </a:duotone>
              <a:lum bright="20000" contrast="-75000"/>
            </a:blip>
            <a:srcRect/>
            <a:stretch>
              <a:fillRect/>
            </a:stretch>
          </p:blipFill>
          <p:spPr bwMode="auto">
            <a:xfrm>
              <a:off x="0" y="2694698"/>
              <a:ext cx="9144000" cy="4160408"/>
            </a:xfrm>
            <a:prstGeom prst="rect">
              <a:avLst/>
            </a:prstGeom>
            <a:ln>
              <a:noFill/>
            </a:ln>
            <a:effectLst>
              <a:outerShdw blurRad="50800" dist="50800" dir="2700000" algn="tl" rotWithShape="0">
                <a:schemeClr val="tx1">
                  <a:alpha val="40000"/>
                </a:schemeClr>
              </a:outerShdw>
            </a:effectLst>
          </p:spPr>
        </p:pic>
        <p:grpSp>
          <p:nvGrpSpPr>
            <p:cNvPr id="4" name="Group 259"/>
            <p:cNvGrpSpPr/>
            <p:nvPr/>
          </p:nvGrpSpPr>
          <p:grpSpPr>
            <a:xfrm flipV="1">
              <a:off x="271048" y="857232"/>
              <a:ext cx="5944026" cy="4143404"/>
              <a:chOff x="-236" y="1676402"/>
              <a:chExt cx="5944026" cy="5181601"/>
            </a:xfrm>
          </p:grpSpPr>
          <p:sp>
            <p:nvSpPr>
              <p:cNvPr id="250" name="Rectangle 25"/>
              <p:cNvSpPr>
                <a:spLocks noChangeArrowheads="1"/>
              </p:cNvSpPr>
              <p:nvPr/>
            </p:nvSpPr>
            <p:spPr bwMode="auto">
              <a:xfrm>
                <a:off x="329988" y="4038602"/>
                <a:ext cx="165112" cy="2667001"/>
              </a:xfrm>
              <a:prstGeom prst="rect">
                <a:avLst/>
              </a:prstGeom>
              <a:gradFill rotWithShape="1">
                <a:gsLst>
                  <a:gs pos="0">
                    <a:schemeClr val="bg1">
                      <a:lumMod val="65000"/>
                    </a:schemeClr>
                  </a:gs>
                  <a:gs pos="100000">
                    <a:srgbClr val="FFFFCC"/>
                  </a:gs>
                </a:gsLst>
                <a:lin ang="5400000" scaled="1"/>
              </a:gradFill>
              <a:ln w="9525">
                <a:noFill/>
                <a:miter lim="800000"/>
                <a:headEnd/>
                <a:tailEnd/>
              </a:ln>
              <a:effectLst/>
            </p:spPr>
            <p:txBody>
              <a:bodyPr wrap="none" anchor="ctr"/>
              <a:lstStyle/>
              <a:p>
                <a:pPr>
                  <a:defRPr/>
                </a:pPr>
                <a:endParaRPr lang="fa-IR" sz="1662" kern="0">
                  <a:solidFill>
                    <a:sysClr val="windowText" lastClr="000000"/>
                  </a:solidFill>
                </a:endParaRPr>
              </a:p>
            </p:txBody>
          </p:sp>
          <p:sp>
            <p:nvSpPr>
              <p:cNvPr id="251" name="Rectangle 26"/>
              <p:cNvSpPr>
                <a:spLocks noChangeArrowheads="1"/>
              </p:cNvSpPr>
              <p:nvPr/>
            </p:nvSpPr>
            <p:spPr bwMode="auto">
              <a:xfrm>
                <a:off x="164876" y="6400803"/>
                <a:ext cx="3219681" cy="152400"/>
              </a:xfrm>
              <a:prstGeom prst="rect">
                <a:avLst/>
              </a:prstGeom>
              <a:gradFill rotWithShape="1">
                <a:gsLst>
                  <a:gs pos="0">
                    <a:srgbClr val="FFFFCC"/>
                  </a:gs>
                  <a:gs pos="100000">
                    <a:srgbClr val="FFFFCC">
                      <a:gamma/>
                      <a:shade val="46275"/>
                      <a:invGamma/>
                    </a:srgbClr>
                  </a:gs>
                </a:gsLst>
                <a:lin ang="0" scaled="1"/>
              </a:gradFill>
              <a:ln w="9525">
                <a:noFill/>
                <a:miter lim="800000"/>
                <a:headEnd/>
                <a:tailEnd/>
              </a:ln>
              <a:effectLst/>
            </p:spPr>
            <p:txBody>
              <a:bodyPr wrap="none" anchor="ctr"/>
              <a:lstStyle/>
              <a:p>
                <a:pPr>
                  <a:defRPr/>
                </a:pPr>
                <a:endParaRPr lang="fa-IR" sz="1662" kern="0">
                  <a:solidFill>
                    <a:sysClr val="windowText" lastClr="000000"/>
                  </a:solidFill>
                </a:endParaRPr>
              </a:p>
            </p:txBody>
          </p:sp>
          <p:sp>
            <p:nvSpPr>
              <p:cNvPr id="252" name="Rectangle 27"/>
              <p:cNvSpPr>
                <a:spLocks noChangeArrowheads="1"/>
              </p:cNvSpPr>
              <p:nvPr/>
            </p:nvSpPr>
            <p:spPr bwMode="auto">
              <a:xfrm>
                <a:off x="495100" y="5791203"/>
                <a:ext cx="82556" cy="609600"/>
              </a:xfrm>
              <a:prstGeom prst="rect">
                <a:avLst/>
              </a:prstGeom>
              <a:solidFill>
                <a:srgbClr val="CC9900"/>
              </a:solidFill>
              <a:ln w="9525">
                <a:noFill/>
                <a:miter lim="800000"/>
                <a:headEnd/>
                <a:tailEnd/>
              </a:ln>
              <a:effectLst/>
            </p:spPr>
            <p:txBody>
              <a:bodyPr wrap="none" anchor="ctr"/>
              <a:lstStyle/>
              <a:p>
                <a:pPr>
                  <a:defRPr/>
                </a:pPr>
                <a:endParaRPr lang="fa-IR" sz="1662" kern="0">
                  <a:solidFill>
                    <a:sysClr val="windowText" lastClr="000000"/>
                  </a:solidFill>
                </a:endParaRPr>
              </a:p>
            </p:txBody>
          </p:sp>
          <p:sp>
            <p:nvSpPr>
              <p:cNvPr id="253" name="Rectangle 28"/>
              <p:cNvSpPr>
                <a:spLocks noChangeArrowheads="1"/>
              </p:cNvSpPr>
              <p:nvPr/>
            </p:nvSpPr>
            <p:spPr bwMode="auto">
              <a:xfrm rot="5400000">
                <a:off x="828501" y="6073757"/>
                <a:ext cx="76200" cy="577891"/>
              </a:xfrm>
              <a:prstGeom prst="rect">
                <a:avLst/>
              </a:prstGeom>
              <a:solidFill>
                <a:srgbClr val="CC9900"/>
              </a:solidFill>
              <a:ln w="9525">
                <a:noFill/>
                <a:miter lim="800000"/>
                <a:headEnd/>
                <a:tailEnd/>
              </a:ln>
              <a:effectLst/>
            </p:spPr>
            <p:txBody>
              <a:bodyPr wrap="none" anchor="ctr"/>
              <a:lstStyle/>
              <a:p>
                <a:pPr>
                  <a:defRPr/>
                </a:pPr>
                <a:endParaRPr lang="fa-IR" sz="1662" kern="0">
                  <a:solidFill>
                    <a:sysClr val="windowText" lastClr="000000"/>
                  </a:solidFill>
                </a:endParaRPr>
              </a:p>
            </p:txBody>
          </p:sp>
          <p:sp>
            <p:nvSpPr>
              <p:cNvPr id="254" name="Line 29"/>
              <p:cNvSpPr>
                <a:spLocks noChangeShapeType="1"/>
              </p:cNvSpPr>
              <p:nvPr/>
            </p:nvSpPr>
            <p:spPr bwMode="auto">
              <a:xfrm>
                <a:off x="3384557" y="6477003"/>
                <a:ext cx="1568562" cy="0"/>
              </a:xfrm>
              <a:prstGeom prst="line">
                <a:avLst/>
              </a:prstGeom>
              <a:ln w="12700">
                <a:prstDash val="sysDot"/>
                <a:headEnd/>
                <a:tailEnd/>
              </a:ln>
            </p:spPr>
            <p:style>
              <a:lnRef idx="1">
                <a:schemeClr val="dk1"/>
              </a:lnRef>
              <a:fillRef idx="0">
                <a:schemeClr val="dk1"/>
              </a:fillRef>
              <a:effectRef idx="0">
                <a:schemeClr val="dk1"/>
              </a:effectRef>
              <a:fontRef idx="minor">
                <a:schemeClr val="tx1"/>
              </a:fontRef>
            </p:style>
            <p:txBody>
              <a:bodyPr/>
              <a:lstStyle/>
              <a:p>
                <a:pPr>
                  <a:defRPr/>
                </a:pPr>
                <a:endParaRPr lang="fa-IR" sz="1662" kern="0">
                  <a:solidFill>
                    <a:sysClr val="windowText" lastClr="000000"/>
                  </a:solidFill>
                </a:endParaRPr>
              </a:p>
            </p:txBody>
          </p:sp>
          <p:sp>
            <p:nvSpPr>
              <p:cNvPr id="255" name="Line 30"/>
              <p:cNvSpPr>
                <a:spLocks noChangeShapeType="1"/>
              </p:cNvSpPr>
              <p:nvPr/>
            </p:nvSpPr>
            <p:spPr bwMode="auto">
              <a:xfrm>
                <a:off x="3384557" y="6553203"/>
                <a:ext cx="2559233" cy="0"/>
              </a:xfrm>
              <a:prstGeom prst="line">
                <a:avLst/>
              </a:prstGeom>
              <a:ln w="19050">
                <a:prstDash val="sysDot"/>
                <a:headEnd/>
                <a:tailEnd/>
              </a:ln>
            </p:spPr>
            <p:style>
              <a:lnRef idx="1">
                <a:schemeClr val="accent1"/>
              </a:lnRef>
              <a:fillRef idx="0">
                <a:schemeClr val="accent1"/>
              </a:fillRef>
              <a:effectRef idx="0">
                <a:schemeClr val="accent1"/>
              </a:effectRef>
              <a:fontRef idx="minor">
                <a:schemeClr val="tx1"/>
              </a:fontRef>
            </p:style>
            <p:txBody>
              <a:bodyPr/>
              <a:lstStyle/>
              <a:p>
                <a:pPr>
                  <a:defRPr/>
                </a:pPr>
                <a:endParaRPr lang="fa-IR" sz="1662" kern="0">
                  <a:solidFill>
                    <a:sysClr val="windowText" lastClr="000000"/>
                  </a:solidFill>
                </a:endParaRPr>
              </a:p>
            </p:txBody>
          </p:sp>
          <p:sp>
            <p:nvSpPr>
              <p:cNvPr id="256" name="Line 32"/>
              <p:cNvSpPr>
                <a:spLocks noChangeShapeType="1"/>
              </p:cNvSpPr>
              <p:nvPr/>
            </p:nvSpPr>
            <p:spPr bwMode="auto">
              <a:xfrm flipH="1">
                <a:off x="-236" y="6477003"/>
                <a:ext cx="3384793" cy="0"/>
              </a:xfrm>
              <a:prstGeom prst="line">
                <a:avLst/>
              </a:prstGeom>
              <a:noFill/>
              <a:ln w="22225">
                <a:solidFill>
                  <a:srgbClr val="9383B3"/>
                </a:solidFill>
                <a:prstDash val="sysDot"/>
                <a:round/>
                <a:headEnd/>
                <a:tailEnd/>
              </a:ln>
              <a:effectLst/>
            </p:spPr>
            <p:txBody>
              <a:bodyPr/>
              <a:lstStyle/>
              <a:p>
                <a:pPr>
                  <a:defRPr/>
                </a:pPr>
                <a:endParaRPr lang="fa-IR" sz="1662" kern="0">
                  <a:solidFill>
                    <a:sysClr val="windowText" lastClr="000000"/>
                  </a:solidFill>
                </a:endParaRPr>
              </a:p>
            </p:txBody>
          </p:sp>
          <p:sp>
            <p:nvSpPr>
              <p:cNvPr id="257" name="Line 33"/>
              <p:cNvSpPr>
                <a:spLocks noChangeShapeType="1"/>
              </p:cNvSpPr>
              <p:nvPr/>
            </p:nvSpPr>
            <p:spPr bwMode="auto">
              <a:xfrm flipV="1">
                <a:off x="412544" y="4038602"/>
                <a:ext cx="0" cy="2819401"/>
              </a:xfrm>
              <a:prstGeom prst="line">
                <a:avLst/>
              </a:prstGeom>
              <a:noFill/>
              <a:ln w="22225">
                <a:solidFill>
                  <a:srgbClr val="9383B3"/>
                </a:solidFill>
                <a:prstDash val="sysDot"/>
                <a:round/>
                <a:headEnd/>
                <a:tailEnd/>
              </a:ln>
              <a:effectLst/>
            </p:spPr>
            <p:txBody>
              <a:bodyPr/>
              <a:lstStyle/>
              <a:p>
                <a:pPr>
                  <a:defRPr/>
                </a:pPr>
                <a:endParaRPr lang="fa-IR" sz="1662" kern="0">
                  <a:solidFill>
                    <a:sysClr val="windowText" lastClr="000000"/>
                  </a:solidFill>
                </a:endParaRPr>
              </a:p>
            </p:txBody>
          </p:sp>
          <p:sp>
            <p:nvSpPr>
              <p:cNvPr id="258" name="Line 34"/>
              <p:cNvSpPr>
                <a:spLocks noChangeShapeType="1"/>
              </p:cNvSpPr>
              <p:nvPr/>
            </p:nvSpPr>
            <p:spPr bwMode="auto">
              <a:xfrm flipV="1">
                <a:off x="412544" y="2362202"/>
                <a:ext cx="0" cy="1676400"/>
              </a:xfrm>
              <a:prstGeom prst="line">
                <a:avLst/>
              </a:prstGeom>
              <a:ln w="12700">
                <a:prstDash val="sysDot"/>
                <a:headEnd/>
                <a:tailEnd/>
              </a:ln>
            </p:spPr>
            <p:style>
              <a:lnRef idx="1">
                <a:schemeClr val="dk1"/>
              </a:lnRef>
              <a:fillRef idx="0">
                <a:schemeClr val="dk1"/>
              </a:fillRef>
              <a:effectRef idx="0">
                <a:schemeClr val="dk1"/>
              </a:effectRef>
              <a:fontRef idx="minor">
                <a:schemeClr val="tx1"/>
              </a:fontRef>
            </p:style>
            <p:txBody>
              <a:bodyPr/>
              <a:lstStyle/>
              <a:p>
                <a:pPr>
                  <a:defRPr/>
                </a:pPr>
                <a:endParaRPr lang="fa-IR" sz="1662" kern="0">
                  <a:solidFill>
                    <a:sysClr val="windowText" lastClr="000000"/>
                  </a:solidFill>
                </a:endParaRPr>
              </a:p>
            </p:txBody>
          </p:sp>
          <p:sp>
            <p:nvSpPr>
              <p:cNvPr id="259" name="Line 35"/>
              <p:cNvSpPr>
                <a:spLocks noChangeShapeType="1"/>
              </p:cNvSpPr>
              <p:nvPr/>
            </p:nvSpPr>
            <p:spPr bwMode="auto">
              <a:xfrm flipV="1">
                <a:off x="329988" y="1676402"/>
                <a:ext cx="0" cy="2362200"/>
              </a:xfrm>
              <a:prstGeom prst="line">
                <a:avLst/>
              </a:prstGeom>
              <a:ln w="19050">
                <a:prstDash val="sysDot"/>
                <a:headEnd/>
                <a:tailEnd/>
              </a:ln>
            </p:spPr>
            <p:style>
              <a:lnRef idx="1">
                <a:schemeClr val="accent1"/>
              </a:lnRef>
              <a:fillRef idx="0">
                <a:schemeClr val="accent1"/>
              </a:fillRef>
              <a:effectRef idx="0">
                <a:schemeClr val="accent1"/>
              </a:effectRef>
              <a:fontRef idx="minor">
                <a:schemeClr val="tx1"/>
              </a:fontRef>
            </p:style>
            <p:txBody>
              <a:bodyPr/>
              <a:lstStyle/>
              <a:p>
                <a:pPr>
                  <a:defRPr/>
                </a:pPr>
                <a:endParaRPr lang="fa-IR" sz="1662" kern="0">
                  <a:solidFill>
                    <a:sysClr val="windowText" lastClr="000000"/>
                  </a:solidFill>
                </a:endParaRPr>
              </a:p>
            </p:txBody>
          </p:sp>
        </p:grpSp>
        <p:grpSp>
          <p:nvGrpSpPr>
            <p:cNvPr id="5" name="Group 15"/>
            <p:cNvGrpSpPr/>
            <p:nvPr/>
          </p:nvGrpSpPr>
          <p:grpSpPr>
            <a:xfrm>
              <a:off x="67432" y="538679"/>
              <a:ext cx="5218950" cy="3318948"/>
              <a:chOff x="73051" y="538679"/>
              <a:chExt cx="5653862" cy="3318948"/>
            </a:xfrm>
          </p:grpSpPr>
          <p:sp>
            <p:nvSpPr>
              <p:cNvPr id="7" name="Rectangle 6"/>
              <p:cNvSpPr/>
              <p:nvPr/>
            </p:nvSpPr>
            <p:spPr>
              <a:xfrm>
                <a:off x="1824455" y="538679"/>
                <a:ext cx="3902458" cy="407750"/>
              </a:xfrm>
              <a:prstGeom prst="rect">
                <a:avLst/>
              </a:prstGeom>
            </p:spPr>
            <p:txBody>
              <a:bodyPr wrap="none">
                <a:spAutoFit/>
              </a:bodyPr>
              <a:lstStyle/>
              <a:p>
                <a:pPr>
                  <a:defRPr/>
                </a:pPr>
                <a:r>
                  <a:rPr lang="en-US" sz="1846" b="1" kern="0" dirty="0">
                    <a:ln w="10541" cmpd="sng">
                      <a:solidFill>
                        <a:srgbClr val="EAEAEA">
                          <a:shade val="88000"/>
                          <a:satMod val="110000"/>
                        </a:srgbClr>
                      </a:solidFill>
                      <a:prstDash val="solid"/>
                    </a:ln>
                    <a:gradFill>
                      <a:gsLst>
                        <a:gs pos="0">
                          <a:srgbClr val="EAEAEA">
                            <a:tint val="40000"/>
                            <a:satMod val="250000"/>
                          </a:srgbClr>
                        </a:gs>
                        <a:gs pos="9000">
                          <a:srgbClr val="EAEAEA">
                            <a:tint val="52000"/>
                            <a:satMod val="300000"/>
                          </a:srgbClr>
                        </a:gs>
                        <a:gs pos="50000">
                          <a:srgbClr val="EAEAEA">
                            <a:shade val="20000"/>
                            <a:satMod val="300000"/>
                          </a:srgbClr>
                        </a:gs>
                        <a:gs pos="79000">
                          <a:srgbClr val="EAEAEA">
                            <a:tint val="52000"/>
                            <a:satMod val="300000"/>
                          </a:srgbClr>
                        </a:gs>
                        <a:gs pos="100000">
                          <a:srgbClr val="EAEAEA">
                            <a:tint val="40000"/>
                            <a:satMod val="250000"/>
                          </a:srgbClr>
                        </a:gs>
                      </a:gsLst>
                      <a:lin ang="5400000"/>
                    </a:gradFill>
                    <a:latin typeface="BankGothic Lt BT" pitchFamily="34" charset="0"/>
                  </a:rPr>
                  <a:t>(</a:t>
                </a:r>
                <a:r>
                  <a:rPr lang="en-US" sz="1846" b="1" kern="0" dirty="0" err="1">
                    <a:ln w="10541" cmpd="sng">
                      <a:solidFill>
                        <a:srgbClr val="EAEAEA">
                          <a:shade val="88000"/>
                          <a:satMod val="110000"/>
                        </a:srgbClr>
                      </a:solidFill>
                      <a:prstDash val="solid"/>
                    </a:ln>
                    <a:gradFill>
                      <a:gsLst>
                        <a:gs pos="0">
                          <a:srgbClr val="EAEAEA">
                            <a:tint val="40000"/>
                            <a:satMod val="250000"/>
                          </a:srgbClr>
                        </a:gs>
                        <a:gs pos="9000">
                          <a:srgbClr val="EAEAEA">
                            <a:tint val="52000"/>
                            <a:satMod val="300000"/>
                          </a:srgbClr>
                        </a:gs>
                        <a:gs pos="50000">
                          <a:srgbClr val="EAEAEA">
                            <a:shade val="20000"/>
                            <a:satMod val="300000"/>
                          </a:srgbClr>
                        </a:gs>
                        <a:gs pos="79000">
                          <a:srgbClr val="EAEAEA">
                            <a:tint val="52000"/>
                            <a:satMod val="300000"/>
                          </a:srgbClr>
                        </a:gs>
                        <a:gs pos="100000">
                          <a:srgbClr val="EAEAEA">
                            <a:tint val="40000"/>
                            <a:satMod val="250000"/>
                          </a:srgbClr>
                        </a:gs>
                      </a:gsLst>
                      <a:lin ang="5400000"/>
                    </a:gradFill>
                    <a:latin typeface="BankGothic Lt BT" pitchFamily="34" charset="0"/>
                  </a:rPr>
                  <a:t>beinolharamein</a:t>
                </a:r>
                <a:r>
                  <a:rPr lang="en-US" sz="1846" b="1" kern="0" dirty="0">
                    <a:ln w="10541" cmpd="sng">
                      <a:solidFill>
                        <a:srgbClr val="EAEAEA">
                          <a:shade val="88000"/>
                          <a:satMod val="110000"/>
                        </a:srgbClr>
                      </a:solidFill>
                      <a:prstDash val="solid"/>
                    </a:ln>
                    <a:gradFill>
                      <a:gsLst>
                        <a:gs pos="0">
                          <a:srgbClr val="EAEAEA">
                            <a:tint val="40000"/>
                            <a:satMod val="250000"/>
                          </a:srgbClr>
                        </a:gs>
                        <a:gs pos="9000">
                          <a:srgbClr val="EAEAEA">
                            <a:tint val="52000"/>
                            <a:satMod val="300000"/>
                          </a:srgbClr>
                        </a:gs>
                        <a:gs pos="50000">
                          <a:srgbClr val="EAEAEA">
                            <a:shade val="20000"/>
                            <a:satMod val="300000"/>
                          </a:srgbClr>
                        </a:gs>
                        <a:gs pos="79000">
                          <a:srgbClr val="EAEAEA">
                            <a:tint val="52000"/>
                            <a:satMod val="300000"/>
                          </a:srgbClr>
                        </a:gs>
                        <a:gs pos="100000">
                          <a:srgbClr val="EAEAEA">
                            <a:tint val="40000"/>
                            <a:satMod val="250000"/>
                          </a:srgbClr>
                        </a:gs>
                      </a:gsLst>
                      <a:lin ang="5400000"/>
                    </a:gradFill>
                    <a:latin typeface="BankGothic Lt BT" pitchFamily="34" charset="0"/>
                  </a:rPr>
                  <a:t> of shiraz)</a:t>
                </a:r>
                <a:endParaRPr lang="fa-IR" sz="1846" b="1" kern="0" dirty="0">
                  <a:ln w="10541" cmpd="sng">
                    <a:solidFill>
                      <a:srgbClr val="EAEAEA">
                        <a:shade val="88000"/>
                        <a:satMod val="110000"/>
                      </a:srgbClr>
                    </a:solidFill>
                    <a:prstDash val="solid"/>
                  </a:ln>
                  <a:gradFill>
                    <a:gsLst>
                      <a:gs pos="0">
                        <a:srgbClr val="EAEAEA">
                          <a:tint val="40000"/>
                          <a:satMod val="250000"/>
                        </a:srgbClr>
                      </a:gs>
                      <a:gs pos="9000">
                        <a:srgbClr val="EAEAEA">
                          <a:tint val="52000"/>
                          <a:satMod val="300000"/>
                        </a:srgbClr>
                      </a:gs>
                      <a:gs pos="50000">
                        <a:srgbClr val="EAEAEA">
                          <a:shade val="20000"/>
                          <a:satMod val="300000"/>
                        </a:srgbClr>
                      </a:gs>
                      <a:gs pos="79000">
                        <a:srgbClr val="EAEAEA">
                          <a:tint val="52000"/>
                          <a:satMod val="300000"/>
                        </a:srgbClr>
                      </a:gs>
                      <a:gs pos="100000">
                        <a:srgbClr val="EAEAEA">
                          <a:tint val="40000"/>
                          <a:satMod val="250000"/>
                        </a:srgbClr>
                      </a:gs>
                    </a:gsLst>
                    <a:lin ang="5400000"/>
                  </a:gradFill>
                  <a:latin typeface="BankGothic Lt BT" pitchFamily="34" charset="0"/>
                </a:endParaRPr>
              </a:p>
            </p:txBody>
          </p:sp>
          <p:sp>
            <p:nvSpPr>
              <p:cNvPr id="8" name="Rectangle 7"/>
              <p:cNvSpPr/>
              <p:nvPr/>
            </p:nvSpPr>
            <p:spPr>
              <a:xfrm rot="16200000">
                <a:off x="-1131431" y="2276027"/>
                <a:ext cx="2786082" cy="377118"/>
              </a:xfrm>
              <a:prstGeom prst="rect">
                <a:avLst/>
              </a:prstGeom>
            </p:spPr>
            <p:txBody>
              <a:bodyPr wrap="square">
                <a:spAutoFit/>
                <a:scene3d>
                  <a:camera prst="orthographicFront"/>
                  <a:lightRig rig="glow" dir="tl">
                    <a:rot lat="0" lon="0" rev="5400000"/>
                  </a:lightRig>
                </a:scene3d>
                <a:sp3d contourW="12700">
                  <a:bevelT w="25400" h="25400"/>
                  <a:contourClr>
                    <a:schemeClr val="accent6">
                      <a:shade val="73000"/>
                    </a:schemeClr>
                  </a:contourClr>
                </a:sp3d>
              </a:bodyPr>
              <a:lstStyle/>
              <a:p>
                <a:pPr algn="ctr"/>
                <a:r>
                  <a:rPr lang="fa-IR" sz="1662" b="1" dirty="0">
                    <a:ln w="11430"/>
                    <a:gradFill>
                      <a:gsLst>
                        <a:gs pos="0">
                          <a:srgbClr val="555555">
                            <a:tint val="90000"/>
                            <a:satMod val="120000"/>
                          </a:srgbClr>
                        </a:gs>
                        <a:gs pos="25000">
                          <a:srgbClr val="555555">
                            <a:tint val="93000"/>
                            <a:satMod val="120000"/>
                          </a:srgbClr>
                        </a:gs>
                        <a:gs pos="50000">
                          <a:srgbClr val="555555">
                            <a:shade val="89000"/>
                            <a:satMod val="110000"/>
                          </a:srgbClr>
                        </a:gs>
                        <a:gs pos="75000">
                          <a:srgbClr val="555555">
                            <a:tint val="93000"/>
                            <a:satMod val="120000"/>
                          </a:srgbClr>
                        </a:gs>
                        <a:gs pos="100000">
                          <a:srgbClr val="555555">
                            <a:tint val="90000"/>
                            <a:satMod val="120000"/>
                          </a:srgbClr>
                        </a:gs>
                      </a:gsLst>
                      <a:lin ang="5400000"/>
                    </a:gradFill>
                    <a:effectLst>
                      <a:outerShdw blurRad="80000" dist="40000" dir="5040000" algn="tl">
                        <a:srgbClr val="000000">
                          <a:alpha val="30000"/>
                        </a:srgbClr>
                      </a:outerShdw>
                    </a:effectLst>
                    <a:cs typeface="B Kamran" pitchFamily="2" charset="-78"/>
                  </a:rPr>
                  <a:t>بین الحرمین شیراز</a:t>
                </a:r>
              </a:p>
            </p:txBody>
          </p:sp>
        </p:grpSp>
        <p:pic>
          <p:nvPicPr>
            <p:cNvPr id="235" name="Picture 6" descr="شاهچراغ؛ شیراز؛ عکس از آنوبانینی">
              <a:hlinkClick r:id="rId3"/>
            </p:cNvPr>
            <p:cNvPicPr>
              <a:picLocks noChangeAspect="1" noChangeArrowheads="1"/>
            </p:cNvPicPr>
            <p:nvPr/>
          </p:nvPicPr>
          <p:blipFill>
            <a:blip r:embed="rId4">
              <a:clrChange>
                <a:clrFrom>
                  <a:srgbClr val="03030F"/>
                </a:clrFrom>
                <a:clrTo>
                  <a:srgbClr val="03030F">
                    <a:alpha val="0"/>
                  </a:srgbClr>
                </a:clrTo>
              </a:clrChange>
            </a:blip>
            <a:srcRect/>
            <a:stretch>
              <a:fillRect/>
            </a:stretch>
          </p:blipFill>
          <p:spPr bwMode="auto">
            <a:xfrm>
              <a:off x="7212343" y="285728"/>
              <a:ext cx="1931657" cy="1191187"/>
            </a:xfrm>
            <a:prstGeom prst="rect">
              <a:avLst/>
            </a:prstGeom>
            <a:ln>
              <a:noFill/>
            </a:ln>
            <a:effectLst>
              <a:outerShdw blurRad="50800" dist="38100" dir="2700000" algn="tl" rotWithShape="0">
                <a:prstClr val="black">
                  <a:alpha val="40000"/>
                </a:prstClr>
              </a:outerShdw>
              <a:softEdge rad="63500"/>
            </a:effectLst>
          </p:spPr>
        </p:pic>
        <p:pic>
          <p:nvPicPr>
            <p:cNvPr id="1028" name="Picture 4" descr="E:\baft farsoode\ax\pic\shahchw.jpg"/>
            <p:cNvPicPr>
              <a:picLocks noChangeAspect="1" noChangeArrowheads="1"/>
            </p:cNvPicPr>
            <p:nvPr/>
          </p:nvPicPr>
          <p:blipFill>
            <a:blip r:embed="rId5" cstate="screen">
              <a:clrChange>
                <a:clrFrom>
                  <a:srgbClr val="BEE2FA"/>
                </a:clrFrom>
                <a:clrTo>
                  <a:srgbClr val="BEE2FA">
                    <a:alpha val="0"/>
                  </a:srgbClr>
                </a:clrTo>
              </a:clrChange>
              <a:extLst>
                <a:ext uri="{28A0092B-C50C-407E-A947-70E740481C1C}">
                  <a14:useLocalDpi xmlns:a14="http://schemas.microsoft.com/office/drawing/2010/main"/>
                </a:ext>
              </a:extLst>
            </a:blip>
            <a:srcRect/>
            <a:stretch>
              <a:fillRect/>
            </a:stretch>
          </p:blipFill>
          <p:spPr bwMode="auto">
            <a:xfrm>
              <a:off x="0" y="0"/>
              <a:ext cx="1813436" cy="1464431"/>
            </a:xfrm>
            <a:prstGeom prst="rect">
              <a:avLst/>
            </a:prstGeom>
            <a:ln>
              <a:noFill/>
            </a:ln>
            <a:effectLst>
              <a:outerShdw blurRad="50800" dist="38100" dir="2700000" algn="tl" rotWithShape="0">
                <a:prstClr val="black">
                  <a:alpha val="40000"/>
                </a:prstClr>
              </a:outerShdw>
              <a:softEdge rad="63500"/>
            </a:effectLst>
          </p:spPr>
        </p:pic>
        <p:cxnSp>
          <p:nvCxnSpPr>
            <p:cNvPr id="263" name="Straight Connector 262"/>
            <p:cNvCxnSpPr/>
            <p:nvPr/>
          </p:nvCxnSpPr>
          <p:spPr bwMode="auto">
            <a:xfrm rot="5400000">
              <a:off x="-1535949" y="4179099"/>
              <a:ext cx="4071966" cy="1588"/>
            </a:xfrm>
            <a:prstGeom prst="line">
              <a:avLst/>
            </a:prstGeom>
            <a:ln cmpd="dbl">
              <a:solidFill>
                <a:srgbClr val="D1D1D1"/>
              </a:solidFill>
              <a:prstDash val="solid"/>
              <a:headEnd type="none" w="sm" len="sm"/>
              <a:tailEnd type="none" w="sm" len="sm"/>
            </a:ln>
          </p:spPr>
          <p:style>
            <a:lnRef idx="3">
              <a:schemeClr val="accent1"/>
            </a:lnRef>
            <a:fillRef idx="0">
              <a:schemeClr val="accent1"/>
            </a:fillRef>
            <a:effectRef idx="2">
              <a:schemeClr val="accent1"/>
            </a:effectRef>
            <a:fontRef idx="minor">
              <a:schemeClr val="tx1"/>
            </a:fontRef>
          </p:style>
        </p:cxnSp>
      </p:grpSp>
      <p:sp>
        <p:nvSpPr>
          <p:cNvPr id="25" name="Rectangle 24"/>
          <p:cNvSpPr/>
          <p:nvPr/>
        </p:nvSpPr>
        <p:spPr bwMode="auto">
          <a:xfrm>
            <a:off x="912177" y="1648545"/>
            <a:ext cx="8143932" cy="4154394"/>
          </a:xfrm>
          <a:prstGeom prst="rect">
            <a:avLst/>
          </a:prstGeom>
          <a:solidFill>
            <a:schemeClr val="accent1">
              <a:alpha val="70000"/>
            </a:schemeClr>
          </a:solidFill>
          <a:ln w="12700" cap="sq" cmpd="sng" algn="ctr">
            <a:noFill/>
            <a:prstDash val="solid"/>
            <a:round/>
            <a:headEnd type="none" w="sm" len="sm"/>
            <a:tailEnd type="none" w="sm" len="sm"/>
          </a:ln>
          <a:effectLst>
            <a:softEdge rad="635000"/>
          </a:effectLst>
        </p:spPr>
        <p:txBody>
          <a:bodyPr vert="horz" wrap="square" lIns="84406" tIns="42203" rIns="84406" bIns="42203" numCol="1" rtlCol="1" anchor="t" anchorCtr="0" compatLnSpc="1">
            <a:prstTxWarp prst="textNoShape">
              <a:avLst/>
            </a:prstTxWarp>
          </a:bodyPr>
          <a:lstStyle/>
          <a:p>
            <a:pPr algn="l" rtl="0" fontAlgn="base">
              <a:spcBef>
                <a:spcPct val="0"/>
              </a:spcBef>
              <a:spcAft>
                <a:spcPct val="0"/>
              </a:spcAft>
            </a:pPr>
            <a:endParaRPr kumimoji="1" lang="fa-IR" sz="2215">
              <a:solidFill>
                <a:srgbClr val="000000"/>
              </a:solidFill>
              <a:latin typeface="Times New Roman" pitchFamily="18" charset="0"/>
            </a:endParaRPr>
          </a:p>
        </p:txBody>
      </p:sp>
      <p:sp>
        <p:nvSpPr>
          <p:cNvPr id="266" name="Rectangle 265"/>
          <p:cNvSpPr/>
          <p:nvPr/>
        </p:nvSpPr>
        <p:spPr bwMode="auto">
          <a:xfrm>
            <a:off x="785786" y="1780431"/>
            <a:ext cx="8143932" cy="1318855"/>
          </a:xfrm>
          <a:prstGeom prst="rect">
            <a:avLst/>
          </a:prstGeom>
          <a:solidFill>
            <a:schemeClr val="accent1">
              <a:alpha val="70000"/>
            </a:schemeClr>
          </a:solidFill>
          <a:ln w="12700" cap="sq" cmpd="sng" algn="ctr">
            <a:noFill/>
            <a:prstDash val="solid"/>
            <a:round/>
            <a:headEnd type="none" w="sm" len="sm"/>
            <a:tailEnd type="none" w="sm" len="sm"/>
          </a:ln>
          <a:effectLst>
            <a:softEdge rad="635000"/>
          </a:effectLst>
        </p:spPr>
        <p:txBody>
          <a:bodyPr vert="horz" wrap="square" lIns="84406" tIns="42203" rIns="84406" bIns="42203" numCol="1" rtlCol="1" anchor="t" anchorCtr="0" compatLnSpc="1">
            <a:prstTxWarp prst="textNoShape">
              <a:avLst/>
            </a:prstTxWarp>
          </a:bodyPr>
          <a:lstStyle/>
          <a:p>
            <a:pPr algn="l" rtl="0" fontAlgn="base">
              <a:spcBef>
                <a:spcPct val="0"/>
              </a:spcBef>
              <a:spcAft>
                <a:spcPct val="0"/>
              </a:spcAft>
            </a:pPr>
            <a:endParaRPr kumimoji="1" lang="fa-IR" sz="2215">
              <a:solidFill>
                <a:srgbClr val="000000"/>
              </a:solidFill>
              <a:latin typeface="Times New Roman" pitchFamily="18" charset="0"/>
            </a:endParaRPr>
          </a:p>
        </p:txBody>
      </p:sp>
      <p:pic>
        <p:nvPicPr>
          <p:cNvPr id="44" name="Picture 2" descr="Untitled-12"/>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852866" y="263771"/>
            <a:ext cx="6803236" cy="3095305"/>
          </a:xfrm>
          <a:prstGeom prst="rect">
            <a:avLst/>
          </a:prstGeom>
          <a:noFill/>
        </p:spPr>
      </p:pic>
      <p:pic>
        <p:nvPicPr>
          <p:cNvPr id="45" name="Picture 3" descr="elevs1"/>
          <p:cNvPicPr>
            <a:picLocks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a:off x="813262" y="3867740"/>
            <a:ext cx="7018582" cy="2702977"/>
          </a:xfrm>
          <a:prstGeom prst="rect">
            <a:avLst/>
          </a:prstGeom>
          <a:noFill/>
        </p:spPr>
      </p:pic>
      <p:grpSp>
        <p:nvGrpSpPr>
          <p:cNvPr id="6" name="Group 4"/>
          <p:cNvGrpSpPr>
            <a:grpSpLocks/>
          </p:cNvGrpSpPr>
          <p:nvPr/>
        </p:nvGrpSpPr>
        <p:grpSpPr bwMode="auto">
          <a:xfrm>
            <a:off x="1138758" y="1236544"/>
            <a:ext cx="2438125" cy="5357687"/>
            <a:chOff x="688" y="664"/>
            <a:chExt cx="1664" cy="3656"/>
          </a:xfrm>
        </p:grpSpPr>
        <p:sp>
          <p:nvSpPr>
            <p:cNvPr id="47" name="Line 5"/>
            <p:cNvSpPr>
              <a:spLocks noChangeShapeType="1"/>
            </p:cNvSpPr>
            <p:nvPr/>
          </p:nvSpPr>
          <p:spPr bwMode="auto">
            <a:xfrm flipH="1">
              <a:off x="688" y="3040"/>
              <a:ext cx="16" cy="1280"/>
            </a:xfrm>
            <a:prstGeom prst="line">
              <a:avLst/>
            </a:prstGeom>
            <a:noFill/>
            <a:ln w="57150">
              <a:solidFill>
                <a:schemeClr val="accent2"/>
              </a:solidFill>
              <a:round/>
              <a:headEnd/>
              <a:tailEnd/>
            </a:ln>
            <a:effectLst/>
          </p:spPr>
          <p:txBody>
            <a:bodyPr/>
            <a:lstStyle/>
            <a:p>
              <a:endParaRPr lang="fa-IR" sz="1662">
                <a:solidFill>
                  <a:srgbClr val="000000"/>
                </a:solidFill>
              </a:endParaRPr>
            </a:p>
          </p:txBody>
        </p:sp>
        <p:sp>
          <p:nvSpPr>
            <p:cNvPr id="48" name="Line 6"/>
            <p:cNvSpPr>
              <a:spLocks noChangeShapeType="1"/>
            </p:cNvSpPr>
            <p:nvPr/>
          </p:nvSpPr>
          <p:spPr bwMode="auto">
            <a:xfrm flipH="1">
              <a:off x="1264" y="3040"/>
              <a:ext cx="16" cy="1280"/>
            </a:xfrm>
            <a:prstGeom prst="line">
              <a:avLst/>
            </a:prstGeom>
            <a:noFill/>
            <a:ln w="57150">
              <a:solidFill>
                <a:schemeClr val="accent2"/>
              </a:solidFill>
              <a:round/>
              <a:headEnd/>
              <a:tailEnd/>
            </a:ln>
            <a:effectLst/>
          </p:spPr>
          <p:txBody>
            <a:bodyPr/>
            <a:lstStyle/>
            <a:p>
              <a:endParaRPr lang="fa-IR" sz="1662">
                <a:solidFill>
                  <a:srgbClr val="000000"/>
                </a:solidFill>
              </a:endParaRPr>
            </a:p>
          </p:txBody>
        </p:sp>
        <p:sp>
          <p:nvSpPr>
            <p:cNvPr id="49" name="Line 7"/>
            <p:cNvSpPr>
              <a:spLocks noChangeShapeType="1"/>
            </p:cNvSpPr>
            <p:nvPr/>
          </p:nvSpPr>
          <p:spPr bwMode="auto">
            <a:xfrm flipH="1">
              <a:off x="1808" y="3040"/>
              <a:ext cx="16" cy="1280"/>
            </a:xfrm>
            <a:prstGeom prst="line">
              <a:avLst/>
            </a:prstGeom>
            <a:noFill/>
            <a:ln w="57150">
              <a:solidFill>
                <a:schemeClr val="accent2"/>
              </a:solidFill>
              <a:round/>
              <a:headEnd/>
              <a:tailEnd/>
            </a:ln>
            <a:effectLst/>
          </p:spPr>
          <p:txBody>
            <a:bodyPr/>
            <a:lstStyle/>
            <a:p>
              <a:endParaRPr lang="fa-IR" sz="1662">
                <a:solidFill>
                  <a:srgbClr val="000000"/>
                </a:solidFill>
              </a:endParaRPr>
            </a:p>
          </p:txBody>
        </p:sp>
        <p:sp>
          <p:nvSpPr>
            <p:cNvPr id="50" name="Line 8"/>
            <p:cNvSpPr>
              <a:spLocks noChangeShapeType="1"/>
            </p:cNvSpPr>
            <p:nvPr/>
          </p:nvSpPr>
          <p:spPr bwMode="auto">
            <a:xfrm flipH="1">
              <a:off x="2336" y="3040"/>
              <a:ext cx="16" cy="1280"/>
            </a:xfrm>
            <a:prstGeom prst="line">
              <a:avLst/>
            </a:prstGeom>
            <a:noFill/>
            <a:ln w="57150">
              <a:solidFill>
                <a:schemeClr val="accent2"/>
              </a:solidFill>
              <a:round/>
              <a:headEnd/>
              <a:tailEnd/>
            </a:ln>
            <a:effectLst/>
          </p:spPr>
          <p:txBody>
            <a:bodyPr/>
            <a:lstStyle/>
            <a:p>
              <a:endParaRPr lang="fa-IR" sz="1662">
                <a:solidFill>
                  <a:srgbClr val="000000"/>
                </a:solidFill>
              </a:endParaRPr>
            </a:p>
          </p:txBody>
        </p:sp>
        <p:sp>
          <p:nvSpPr>
            <p:cNvPr id="51" name="Line 9"/>
            <p:cNvSpPr>
              <a:spLocks noChangeShapeType="1"/>
            </p:cNvSpPr>
            <p:nvPr/>
          </p:nvSpPr>
          <p:spPr bwMode="auto">
            <a:xfrm flipH="1">
              <a:off x="1032" y="664"/>
              <a:ext cx="8" cy="1464"/>
            </a:xfrm>
            <a:prstGeom prst="line">
              <a:avLst/>
            </a:prstGeom>
            <a:noFill/>
            <a:ln w="57150">
              <a:solidFill>
                <a:schemeClr val="accent2"/>
              </a:solidFill>
              <a:round/>
              <a:headEnd/>
              <a:tailEnd/>
            </a:ln>
            <a:effectLst/>
          </p:spPr>
          <p:txBody>
            <a:bodyPr/>
            <a:lstStyle/>
            <a:p>
              <a:endParaRPr lang="fa-IR" sz="1662">
                <a:solidFill>
                  <a:srgbClr val="000000"/>
                </a:solidFill>
              </a:endParaRPr>
            </a:p>
          </p:txBody>
        </p:sp>
        <p:sp>
          <p:nvSpPr>
            <p:cNvPr id="52" name="Line 10"/>
            <p:cNvSpPr>
              <a:spLocks noChangeShapeType="1"/>
            </p:cNvSpPr>
            <p:nvPr/>
          </p:nvSpPr>
          <p:spPr bwMode="auto">
            <a:xfrm flipH="1">
              <a:off x="1496" y="664"/>
              <a:ext cx="16" cy="1464"/>
            </a:xfrm>
            <a:prstGeom prst="line">
              <a:avLst/>
            </a:prstGeom>
            <a:noFill/>
            <a:ln w="57150">
              <a:solidFill>
                <a:schemeClr val="accent2"/>
              </a:solidFill>
              <a:round/>
              <a:headEnd/>
              <a:tailEnd/>
            </a:ln>
            <a:effectLst/>
          </p:spPr>
          <p:txBody>
            <a:bodyPr/>
            <a:lstStyle/>
            <a:p>
              <a:endParaRPr lang="fa-IR" sz="1662">
                <a:solidFill>
                  <a:srgbClr val="000000"/>
                </a:solidFill>
              </a:endParaRPr>
            </a:p>
          </p:txBody>
        </p:sp>
        <p:sp>
          <p:nvSpPr>
            <p:cNvPr id="53" name="Line 11"/>
            <p:cNvSpPr>
              <a:spLocks noChangeShapeType="1"/>
            </p:cNvSpPr>
            <p:nvPr/>
          </p:nvSpPr>
          <p:spPr bwMode="auto">
            <a:xfrm flipH="1">
              <a:off x="1936" y="664"/>
              <a:ext cx="24" cy="1424"/>
            </a:xfrm>
            <a:prstGeom prst="line">
              <a:avLst/>
            </a:prstGeom>
            <a:noFill/>
            <a:ln w="57150">
              <a:solidFill>
                <a:schemeClr val="accent2"/>
              </a:solidFill>
              <a:round/>
              <a:headEnd/>
              <a:tailEnd/>
            </a:ln>
            <a:effectLst/>
          </p:spPr>
          <p:txBody>
            <a:bodyPr/>
            <a:lstStyle/>
            <a:p>
              <a:endParaRPr lang="fa-IR" sz="1662">
                <a:solidFill>
                  <a:srgbClr val="000000"/>
                </a:solidFill>
              </a:endParaRPr>
            </a:p>
          </p:txBody>
        </p:sp>
        <p:sp>
          <p:nvSpPr>
            <p:cNvPr id="54" name="Line 12"/>
            <p:cNvSpPr>
              <a:spLocks noChangeShapeType="1"/>
            </p:cNvSpPr>
            <p:nvPr/>
          </p:nvSpPr>
          <p:spPr bwMode="auto">
            <a:xfrm flipH="1">
              <a:off x="2328" y="664"/>
              <a:ext cx="16" cy="1448"/>
            </a:xfrm>
            <a:prstGeom prst="line">
              <a:avLst/>
            </a:prstGeom>
            <a:noFill/>
            <a:ln w="57150">
              <a:solidFill>
                <a:schemeClr val="accent2"/>
              </a:solidFill>
              <a:round/>
              <a:headEnd/>
              <a:tailEnd/>
            </a:ln>
            <a:effectLst/>
          </p:spPr>
          <p:txBody>
            <a:bodyPr/>
            <a:lstStyle/>
            <a:p>
              <a:endParaRPr lang="fa-IR" sz="1662">
                <a:solidFill>
                  <a:srgbClr val="000000"/>
                </a:solidFill>
              </a:endParaRPr>
            </a:p>
          </p:txBody>
        </p:sp>
      </p:grpSp>
      <p:grpSp>
        <p:nvGrpSpPr>
          <p:cNvPr id="9" name="Group 13"/>
          <p:cNvGrpSpPr>
            <a:grpSpLocks/>
          </p:cNvGrpSpPr>
          <p:nvPr/>
        </p:nvGrpSpPr>
        <p:grpSpPr bwMode="auto">
          <a:xfrm>
            <a:off x="868956" y="2654864"/>
            <a:ext cx="6658433" cy="3798277"/>
            <a:chOff x="504" y="1632"/>
            <a:chExt cx="4544" cy="2592"/>
          </a:xfrm>
        </p:grpSpPr>
        <p:sp>
          <p:nvSpPr>
            <p:cNvPr id="56" name="Rectangle 14"/>
            <p:cNvSpPr>
              <a:spLocks noChangeArrowheads="1"/>
            </p:cNvSpPr>
            <p:nvPr/>
          </p:nvSpPr>
          <p:spPr bwMode="auto">
            <a:xfrm>
              <a:off x="712" y="3584"/>
              <a:ext cx="2264" cy="640"/>
            </a:xfrm>
            <a:prstGeom prst="rect">
              <a:avLst/>
            </a:prstGeom>
            <a:noFill/>
            <a:ln w="57150">
              <a:solidFill>
                <a:srgbClr val="FF6600"/>
              </a:solidFill>
              <a:miter lim="800000"/>
              <a:headEnd/>
              <a:tailEnd/>
            </a:ln>
            <a:effectLst/>
          </p:spPr>
          <p:txBody>
            <a:bodyPr wrap="none" anchor="ctr"/>
            <a:lstStyle/>
            <a:p>
              <a:endParaRPr lang="fa-IR" sz="1662">
                <a:solidFill>
                  <a:srgbClr val="000000"/>
                </a:solidFill>
              </a:endParaRPr>
            </a:p>
          </p:txBody>
        </p:sp>
        <p:sp>
          <p:nvSpPr>
            <p:cNvPr id="57" name="Rectangle 15"/>
            <p:cNvSpPr>
              <a:spLocks noChangeArrowheads="1"/>
            </p:cNvSpPr>
            <p:nvPr/>
          </p:nvSpPr>
          <p:spPr bwMode="auto">
            <a:xfrm>
              <a:off x="504" y="1632"/>
              <a:ext cx="4544" cy="464"/>
            </a:xfrm>
            <a:prstGeom prst="rect">
              <a:avLst/>
            </a:prstGeom>
            <a:noFill/>
            <a:ln w="57150">
              <a:solidFill>
                <a:srgbClr val="FF6600"/>
              </a:solidFill>
              <a:miter lim="800000"/>
              <a:headEnd/>
              <a:tailEnd/>
            </a:ln>
            <a:effectLst/>
          </p:spPr>
          <p:txBody>
            <a:bodyPr wrap="none" anchor="ctr"/>
            <a:lstStyle/>
            <a:p>
              <a:endParaRPr lang="fa-IR" sz="1662">
                <a:solidFill>
                  <a:srgbClr val="000000"/>
                </a:solidFill>
              </a:endParaRPr>
            </a:p>
          </p:txBody>
        </p:sp>
      </p:grpSp>
      <p:grpSp>
        <p:nvGrpSpPr>
          <p:cNvPr id="10" name="Group 16"/>
          <p:cNvGrpSpPr>
            <a:grpSpLocks/>
          </p:cNvGrpSpPr>
          <p:nvPr/>
        </p:nvGrpSpPr>
        <p:grpSpPr bwMode="auto">
          <a:xfrm>
            <a:off x="809550" y="1118972"/>
            <a:ext cx="5064369" cy="3798276"/>
            <a:chOff x="464" y="584"/>
            <a:chExt cx="3456" cy="2592"/>
          </a:xfrm>
        </p:grpSpPr>
        <p:sp>
          <p:nvSpPr>
            <p:cNvPr id="59" name="Rectangle 17"/>
            <p:cNvSpPr>
              <a:spLocks noChangeArrowheads="1"/>
            </p:cNvSpPr>
            <p:nvPr/>
          </p:nvSpPr>
          <p:spPr bwMode="auto">
            <a:xfrm>
              <a:off x="464" y="3048"/>
              <a:ext cx="3456" cy="128"/>
            </a:xfrm>
            <a:prstGeom prst="rect">
              <a:avLst/>
            </a:prstGeom>
            <a:noFill/>
            <a:ln w="57150">
              <a:solidFill>
                <a:schemeClr val="tx2"/>
              </a:solidFill>
              <a:miter lim="800000"/>
              <a:headEnd/>
              <a:tailEnd/>
            </a:ln>
            <a:effectLst/>
          </p:spPr>
          <p:txBody>
            <a:bodyPr wrap="none" anchor="ctr"/>
            <a:lstStyle/>
            <a:p>
              <a:endParaRPr lang="fa-IR" sz="1662">
                <a:solidFill>
                  <a:srgbClr val="000000"/>
                </a:solidFill>
              </a:endParaRPr>
            </a:p>
          </p:txBody>
        </p:sp>
        <p:sp>
          <p:nvSpPr>
            <p:cNvPr id="60" name="Rectangle 18"/>
            <p:cNvSpPr>
              <a:spLocks noChangeArrowheads="1"/>
            </p:cNvSpPr>
            <p:nvPr/>
          </p:nvSpPr>
          <p:spPr bwMode="auto">
            <a:xfrm>
              <a:off x="488" y="584"/>
              <a:ext cx="2560" cy="136"/>
            </a:xfrm>
            <a:prstGeom prst="rect">
              <a:avLst/>
            </a:prstGeom>
            <a:noFill/>
            <a:ln w="57150">
              <a:solidFill>
                <a:schemeClr val="tx2"/>
              </a:solidFill>
              <a:miter lim="800000"/>
              <a:headEnd/>
              <a:tailEnd/>
            </a:ln>
            <a:effectLst/>
          </p:spPr>
          <p:txBody>
            <a:bodyPr wrap="none" anchor="ctr"/>
            <a:lstStyle/>
            <a:p>
              <a:endParaRPr lang="fa-IR" sz="1662">
                <a:solidFill>
                  <a:srgbClr val="000000"/>
                </a:solidFill>
              </a:endParaRPr>
            </a:p>
          </p:txBody>
        </p:sp>
      </p:grpSp>
      <p:grpSp>
        <p:nvGrpSpPr>
          <p:cNvPr id="11" name="Group 19"/>
          <p:cNvGrpSpPr>
            <a:grpSpLocks/>
          </p:cNvGrpSpPr>
          <p:nvPr/>
        </p:nvGrpSpPr>
        <p:grpSpPr bwMode="auto">
          <a:xfrm>
            <a:off x="4538519" y="263769"/>
            <a:ext cx="3068078" cy="6330462"/>
            <a:chOff x="3008" y="0"/>
            <a:chExt cx="2094" cy="4320"/>
          </a:xfrm>
        </p:grpSpPr>
        <p:sp>
          <p:nvSpPr>
            <p:cNvPr id="62" name="Rectangle 20"/>
            <p:cNvSpPr>
              <a:spLocks noChangeArrowheads="1"/>
            </p:cNvSpPr>
            <p:nvPr/>
          </p:nvSpPr>
          <p:spPr bwMode="auto">
            <a:xfrm>
              <a:off x="3008" y="0"/>
              <a:ext cx="2094" cy="2094"/>
            </a:xfrm>
            <a:prstGeom prst="rect">
              <a:avLst/>
            </a:prstGeom>
            <a:noFill/>
            <a:ln w="57150">
              <a:solidFill>
                <a:srgbClr val="FFFF00"/>
              </a:solidFill>
              <a:miter lim="800000"/>
              <a:headEnd/>
              <a:tailEnd/>
            </a:ln>
            <a:effectLst/>
          </p:spPr>
          <p:txBody>
            <a:bodyPr wrap="none" anchor="ctr"/>
            <a:lstStyle/>
            <a:p>
              <a:endParaRPr lang="fa-IR" sz="1662">
                <a:solidFill>
                  <a:srgbClr val="000000"/>
                </a:solidFill>
              </a:endParaRPr>
            </a:p>
          </p:txBody>
        </p:sp>
        <p:sp>
          <p:nvSpPr>
            <p:cNvPr id="63" name="Rectangle 21"/>
            <p:cNvSpPr>
              <a:spLocks noChangeArrowheads="1"/>
            </p:cNvSpPr>
            <p:nvPr/>
          </p:nvSpPr>
          <p:spPr bwMode="auto">
            <a:xfrm>
              <a:off x="3950" y="2624"/>
              <a:ext cx="1060" cy="1696"/>
            </a:xfrm>
            <a:prstGeom prst="rect">
              <a:avLst/>
            </a:prstGeom>
            <a:noFill/>
            <a:ln w="57150">
              <a:solidFill>
                <a:srgbClr val="FFFF00"/>
              </a:solidFill>
              <a:miter lim="800000"/>
              <a:headEnd/>
              <a:tailEnd/>
            </a:ln>
            <a:effectLst/>
          </p:spPr>
          <p:txBody>
            <a:bodyPr wrap="none" anchor="ctr"/>
            <a:lstStyle/>
            <a:p>
              <a:endParaRPr lang="fa-IR" sz="1662">
                <a:solidFill>
                  <a:srgbClr val="000000"/>
                </a:solidFill>
              </a:endParaRPr>
            </a:p>
          </p:txBody>
        </p:sp>
      </p:grpSp>
    </p:spTree>
    <p:extLst>
      <p:ext uri="{BB962C8B-B14F-4D97-AF65-F5344CB8AC3E}">
        <p14:creationId xmlns:p14="http://schemas.microsoft.com/office/powerpoint/2010/main" val="21047313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20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nodeType="clickEffect">
                                  <p:stCondLst>
                                    <p:cond delay="0"/>
                                  </p:stCondLst>
                                  <p:childTnLst>
                                    <p:animEffect transition="out" filter="fade">
                                      <p:cBhvr>
                                        <p:cTn id="11" dur="3000"/>
                                        <p:tgtEl>
                                          <p:spTgt spid="6"/>
                                        </p:tgtEl>
                                      </p:cBhvr>
                                    </p:animEffect>
                                    <p:set>
                                      <p:cBhvr>
                                        <p:cTn id="12" dur="1" fill="hold">
                                          <p:stCondLst>
                                            <p:cond delay="29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wipe(left)">
                                      <p:cBhvr>
                                        <p:cTn id="17" dur="20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nodeType="clickEffect">
                                  <p:stCondLst>
                                    <p:cond delay="0"/>
                                  </p:stCondLst>
                                  <p:childTnLst>
                                    <p:animEffect transition="out" filter="fade">
                                      <p:cBhvr>
                                        <p:cTn id="21" dur="2000"/>
                                        <p:tgtEl>
                                          <p:spTgt spid="9"/>
                                        </p:tgtEl>
                                      </p:cBhvr>
                                    </p:animEffect>
                                    <p:set>
                                      <p:cBhvr>
                                        <p:cTn id="22" dur="1" fill="hold">
                                          <p:stCondLst>
                                            <p:cond delay="1999"/>
                                          </p:stCondLst>
                                        </p:cTn>
                                        <p:tgtEl>
                                          <p:spTgt spid="9"/>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wipe(left)">
                                      <p:cBhvr>
                                        <p:cTn id="27" dur="2000"/>
                                        <p:tgtEl>
                                          <p:spTgt spid="10"/>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xit" presetSubtype="0" fill="hold" nodeType="clickEffect">
                                  <p:stCondLst>
                                    <p:cond delay="0"/>
                                  </p:stCondLst>
                                  <p:childTnLst>
                                    <p:animEffect transition="out" filter="fade">
                                      <p:cBhvr>
                                        <p:cTn id="31" dur="2000"/>
                                        <p:tgtEl>
                                          <p:spTgt spid="10"/>
                                        </p:tgtEl>
                                      </p:cBhvr>
                                    </p:animEffect>
                                    <p:set>
                                      <p:cBhvr>
                                        <p:cTn id="32" dur="1" fill="hold">
                                          <p:stCondLst>
                                            <p:cond delay="1999"/>
                                          </p:stCondLst>
                                        </p:cTn>
                                        <p:tgtEl>
                                          <p:spTgt spid="10"/>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nodeType="click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wipe(left)">
                                      <p:cBhvr>
                                        <p:cTn id="37"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66"/>
          <p:cNvGrpSpPr/>
          <p:nvPr/>
        </p:nvGrpSpPr>
        <p:grpSpPr>
          <a:xfrm>
            <a:off x="0" y="263769"/>
            <a:ext cx="9144000" cy="6327790"/>
            <a:chOff x="0" y="0"/>
            <a:chExt cx="9144000" cy="6855106"/>
          </a:xfrm>
        </p:grpSpPr>
        <p:pic>
          <p:nvPicPr>
            <p:cNvPr id="3" name="Picture 2" descr="E:\baft farsoode\ax\pic\bird%20view.jpg"/>
            <p:cNvPicPr>
              <a:picLocks noChangeAspect="1" noChangeArrowheads="1"/>
            </p:cNvPicPr>
            <p:nvPr/>
          </p:nvPicPr>
          <p:blipFill>
            <a:blip r:embed="rId2">
              <a:clrChange>
                <a:clrFrom>
                  <a:srgbClr val="000000"/>
                </a:clrFrom>
                <a:clrTo>
                  <a:srgbClr val="000000">
                    <a:alpha val="0"/>
                  </a:srgbClr>
                </a:clrTo>
              </a:clrChange>
              <a:duotone>
                <a:schemeClr val="accent6">
                  <a:shade val="45000"/>
                  <a:satMod val="135000"/>
                </a:schemeClr>
                <a:prstClr val="white"/>
              </a:duotone>
              <a:lum bright="20000" contrast="-75000"/>
            </a:blip>
            <a:srcRect/>
            <a:stretch>
              <a:fillRect/>
            </a:stretch>
          </p:blipFill>
          <p:spPr bwMode="auto">
            <a:xfrm>
              <a:off x="0" y="2694698"/>
              <a:ext cx="9144000" cy="4160408"/>
            </a:xfrm>
            <a:prstGeom prst="rect">
              <a:avLst/>
            </a:prstGeom>
            <a:ln>
              <a:noFill/>
            </a:ln>
            <a:effectLst>
              <a:outerShdw blurRad="50800" dist="50800" dir="2700000" algn="tl" rotWithShape="0">
                <a:schemeClr val="tx1">
                  <a:alpha val="40000"/>
                </a:schemeClr>
              </a:outerShdw>
            </a:effectLst>
          </p:spPr>
        </p:pic>
        <p:grpSp>
          <p:nvGrpSpPr>
            <p:cNvPr id="4" name="Group 259"/>
            <p:cNvGrpSpPr/>
            <p:nvPr/>
          </p:nvGrpSpPr>
          <p:grpSpPr>
            <a:xfrm flipV="1">
              <a:off x="271048" y="857232"/>
              <a:ext cx="5944026" cy="4143404"/>
              <a:chOff x="-236" y="1676402"/>
              <a:chExt cx="5944026" cy="5181601"/>
            </a:xfrm>
          </p:grpSpPr>
          <p:sp>
            <p:nvSpPr>
              <p:cNvPr id="250" name="Rectangle 25"/>
              <p:cNvSpPr>
                <a:spLocks noChangeArrowheads="1"/>
              </p:cNvSpPr>
              <p:nvPr/>
            </p:nvSpPr>
            <p:spPr bwMode="auto">
              <a:xfrm>
                <a:off x="329988" y="4038602"/>
                <a:ext cx="165112" cy="2667001"/>
              </a:xfrm>
              <a:prstGeom prst="rect">
                <a:avLst/>
              </a:prstGeom>
              <a:gradFill rotWithShape="1">
                <a:gsLst>
                  <a:gs pos="0">
                    <a:schemeClr val="bg1">
                      <a:lumMod val="65000"/>
                    </a:schemeClr>
                  </a:gs>
                  <a:gs pos="100000">
                    <a:srgbClr val="FFFFCC"/>
                  </a:gs>
                </a:gsLst>
                <a:lin ang="5400000" scaled="1"/>
              </a:gradFill>
              <a:ln w="9525">
                <a:noFill/>
                <a:miter lim="800000"/>
                <a:headEnd/>
                <a:tailEnd/>
              </a:ln>
              <a:effectLst/>
            </p:spPr>
            <p:txBody>
              <a:bodyPr wrap="none" anchor="ctr"/>
              <a:lstStyle/>
              <a:p>
                <a:pPr>
                  <a:defRPr/>
                </a:pPr>
                <a:endParaRPr lang="fa-IR" sz="1662" kern="0">
                  <a:solidFill>
                    <a:sysClr val="windowText" lastClr="000000"/>
                  </a:solidFill>
                </a:endParaRPr>
              </a:p>
            </p:txBody>
          </p:sp>
          <p:sp>
            <p:nvSpPr>
              <p:cNvPr id="251" name="Rectangle 26"/>
              <p:cNvSpPr>
                <a:spLocks noChangeArrowheads="1"/>
              </p:cNvSpPr>
              <p:nvPr/>
            </p:nvSpPr>
            <p:spPr bwMode="auto">
              <a:xfrm>
                <a:off x="164876" y="6400803"/>
                <a:ext cx="3219681" cy="152400"/>
              </a:xfrm>
              <a:prstGeom prst="rect">
                <a:avLst/>
              </a:prstGeom>
              <a:gradFill rotWithShape="1">
                <a:gsLst>
                  <a:gs pos="0">
                    <a:srgbClr val="FFFFCC"/>
                  </a:gs>
                  <a:gs pos="100000">
                    <a:srgbClr val="FFFFCC">
                      <a:gamma/>
                      <a:shade val="46275"/>
                      <a:invGamma/>
                    </a:srgbClr>
                  </a:gs>
                </a:gsLst>
                <a:lin ang="0" scaled="1"/>
              </a:gradFill>
              <a:ln w="9525">
                <a:noFill/>
                <a:miter lim="800000"/>
                <a:headEnd/>
                <a:tailEnd/>
              </a:ln>
              <a:effectLst/>
            </p:spPr>
            <p:txBody>
              <a:bodyPr wrap="none" anchor="ctr"/>
              <a:lstStyle/>
              <a:p>
                <a:pPr>
                  <a:defRPr/>
                </a:pPr>
                <a:endParaRPr lang="fa-IR" sz="1662" kern="0">
                  <a:solidFill>
                    <a:sysClr val="windowText" lastClr="000000"/>
                  </a:solidFill>
                </a:endParaRPr>
              </a:p>
            </p:txBody>
          </p:sp>
          <p:sp>
            <p:nvSpPr>
              <p:cNvPr id="252" name="Rectangle 27"/>
              <p:cNvSpPr>
                <a:spLocks noChangeArrowheads="1"/>
              </p:cNvSpPr>
              <p:nvPr/>
            </p:nvSpPr>
            <p:spPr bwMode="auto">
              <a:xfrm>
                <a:off x="495100" y="5791203"/>
                <a:ext cx="82556" cy="609600"/>
              </a:xfrm>
              <a:prstGeom prst="rect">
                <a:avLst/>
              </a:prstGeom>
              <a:solidFill>
                <a:srgbClr val="CC9900"/>
              </a:solidFill>
              <a:ln w="9525">
                <a:noFill/>
                <a:miter lim="800000"/>
                <a:headEnd/>
                <a:tailEnd/>
              </a:ln>
              <a:effectLst/>
            </p:spPr>
            <p:txBody>
              <a:bodyPr wrap="none" anchor="ctr"/>
              <a:lstStyle/>
              <a:p>
                <a:pPr>
                  <a:defRPr/>
                </a:pPr>
                <a:endParaRPr lang="fa-IR" sz="1662" kern="0">
                  <a:solidFill>
                    <a:sysClr val="windowText" lastClr="000000"/>
                  </a:solidFill>
                </a:endParaRPr>
              </a:p>
            </p:txBody>
          </p:sp>
          <p:sp>
            <p:nvSpPr>
              <p:cNvPr id="253" name="Rectangle 28"/>
              <p:cNvSpPr>
                <a:spLocks noChangeArrowheads="1"/>
              </p:cNvSpPr>
              <p:nvPr/>
            </p:nvSpPr>
            <p:spPr bwMode="auto">
              <a:xfrm rot="5400000">
                <a:off x="828501" y="6073757"/>
                <a:ext cx="76200" cy="577891"/>
              </a:xfrm>
              <a:prstGeom prst="rect">
                <a:avLst/>
              </a:prstGeom>
              <a:solidFill>
                <a:srgbClr val="CC9900"/>
              </a:solidFill>
              <a:ln w="9525">
                <a:noFill/>
                <a:miter lim="800000"/>
                <a:headEnd/>
                <a:tailEnd/>
              </a:ln>
              <a:effectLst/>
            </p:spPr>
            <p:txBody>
              <a:bodyPr wrap="none" anchor="ctr"/>
              <a:lstStyle/>
              <a:p>
                <a:pPr>
                  <a:defRPr/>
                </a:pPr>
                <a:endParaRPr lang="fa-IR" sz="1662" kern="0">
                  <a:solidFill>
                    <a:sysClr val="windowText" lastClr="000000"/>
                  </a:solidFill>
                </a:endParaRPr>
              </a:p>
            </p:txBody>
          </p:sp>
          <p:sp>
            <p:nvSpPr>
              <p:cNvPr id="254" name="Line 29"/>
              <p:cNvSpPr>
                <a:spLocks noChangeShapeType="1"/>
              </p:cNvSpPr>
              <p:nvPr/>
            </p:nvSpPr>
            <p:spPr bwMode="auto">
              <a:xfrm>
                <a:off x="3384557" y="6477003"/>
                <a:ext cx="1568562" cy="0"/>
              </a:xfrm>
              <a:prstGeom prst="line">
                <a:avLst/>
              </a:prstGeom>
              <a:ln w="12700">
                <a:prstDash val="sysDot"/>
                <a:headEnd/>
                <a:tailEnd/>
              </a:ln>
            </p:spPr>
            <p:style>
              <a:lnRef idx="1">
                <a:schemeClr val="dk1"/>
              </a:lnRef>
              <a:fillRef idx="0">
                <a:schemeClr val="dk1"/>
              </a:fillRef>
              <a:effectRef idx="0">
                <a:schemeClr val="dk1"/>
              </a:effectRef>
              <a:fontRef idx="minor">
                <a:schemeClr val="tx1"/>
              </a:fontRef>
            </p:style>
            <p:txBody>
              <a:bodyPr/>
              <a:lstStyle/>
              <a:p>
                <a:pPr>
                  <a:defRPr/>
                </a:pPr>
                <a:endParaRPr lang="fa-IR" sz="1662" kern="0">
                  <a:solidFill>
                    <a:sysClr val="windowText" lastClr="000000"/>
                  </a:solidFill>
                </a:endParaRPr>
              </a:p>
            </p:txBody>
          </p:sp>
          <p:sp>
            <p:nvSpPr>
              <p:cNvPr id="255" name="Line 30"/>
              <p:cNvSpPr>
                <a:spLocks noChangeShapeType="1"/>
              </p:cNvSpPr>
              <p:nvPr/>
            </p:nvSpPr>
            <p:spPr bwMode="auto">
              <a:xfrm>
                <a:off x="3384557" y="6553203"/>
                <a:ext cx="2559233" cy="0"/>
              </a:xfrm>
              <a:prstGeom prst="line">
                <a:avLst/>
              </a:prstGeom>
              <a:ln w="19050">
                <a:prstDash val="sysDot"/>
                <a:headEnd/>
                <a:tailEnd/>
              </a:ln>
            </p:spPr>
            <p:style>
              <a:lnRef idx="1">
                <a:schemeClr val="accent1"/>
              </a:lnRef>
              <a:fillRef idx="0">
                <a:schemeClr val="accent1"/>
              </a:fillRef>
              <a:effectRef idx="0">
                <a:schemeClr val="accent1"/>
              </a:effectRef>
              <a:fontRef idx="minor">
                <a:schemeClr val="tx1"/>
              </a:fontRef>
            </p:style>
            <p:txBody>
              <a:bodyPr/>
              <a:lstStyle/>
              <a:p>
                <a:pPr>
                  <a:defRPr/>
                </a:pPr>
                <a:endParaRPr lang="fa-IR" sz="1662" kern="0">
                  <a:solidFill>
                    <a:sysClr val="windowText" lastClr="000000"/>
                  </a:solidFill>
                </a:endParaRPr>
              </a:p>
            </p:txBody>
          </p:sp>
          <p:sp>
            <p:nvSpPr>
              <p:cNvPr id="256" name="Line 32"/>
              <p:cNvSpPr>
                <a:spLocks noChangeShapeType="1"/>
              </p:cNvSpPr>
              <p:nvPr/>
            </p:nvSpPr>
            <p:spPr bwMode="auto">
              <a:xfrm flipH="1">
                <a:off x="-236" y="6477003"/>
                <a:ext cx="3384793" cy="0"/>
              </a:xfrm>
              <a:prstGeom prst="line">
                <a:avLst/>
              </a:prstGeom>
              <a:noFill/>
              <a:ln w="22225">
                <a:solidFill>
                  <a:srgbClr val="9383B3"/>
                </a:solidFill>
                <a:prstDash val="sysDot"/>
                <a:round/>
                <a:headEnd/>
                <a:tailEnd/>
              </a:ln>
              <a:effectLst/>
            </p:spPr>
            <p:txBody>
              <a:bodyPr/>
              <a:lstStyle/>
              <a:p>
                <a:pPr>
                  <a:defRPr/>
                </a:pPr>
                <a:endParaRPr lang="fa-IR" sz="1662" kern="0">
                  <a:solidFill>
                    <a:sysClr val="windowText" lastClr="000000"/>
                  </a:solidFill>
                </a:endParaRPr>
              </a:p>
            </p:txBody>
          </p:sp>
          <p:sp>
            <p:nvSpPr>
              <p:cNvPr id="257" name="Line 33"/>
              <p:cNvSpPr>
                <a:spLocks noChangeShapeType="1"/>
              </p:cNvSpPr>
              <p:nvPr/>
            </p:nvSpPr>
            <p:spPr bwMode="auto">
              <a:xfrm flipV="1">
                <a:off x="412544" y="4038602"/>
                <a:ext cx="0" cy="2819401"/>
              </a:xfrm>
              <a:prstGeom prst="line">
                <a:avLst/>
              </a:prstGeom>
              <a:noFill/>
              <a:ln w="22225">
                <a:solidFill>
                  <a:srgbClr val="9383B3"/>
                </a:solidFill>
                <a:prstDash val="sysDot"/>
                <a:round/>
                <a:headEnd/>
                <a:tailEnd/>
              </a:ln>
              <a:effectLst/>
            </p:spPr>
            <p:txBody>
              <a:bodyPr/>
              <a:lstStyle/>
              <a:p>
                <a:pPr>
                  <a:defRPr/>
                </a:pPr>
                <a:endParaRPr lang="fa-IR" sz="1662" kern="0">
                  <a:solidFill>
                    <a:sysClr val="windowText" lastClr="000000"/>
                  </a:solidFill>
                </a:endParaRPr>
              </a:p>
            </p:txBody>
          </p:sp>
          <p:sp>
            <p:nvSpPr>
              <p:cNvPr id="258" name="Line 34"/>
              <p:cNvSpPr>
                <a:spLocks noChangeShapeType="1"/>
              </p:cNvSpPr>
              <p:nvPr/>
            </p:nvSpPr>
            <p:spPr bwMode="auto">
              <a:xfrm flipV="1">
                <a:off x="412544" y="2362202"/>
                <a:ext cx="0" cy="1676400"/>
              </a:xfrm>
              <a:prstGeom prst="line">
                <a:avLst/>
              </a:prstGeom>
              <a:ln w="12700">
                <a:prstDash val="sysDot"/>
                <a:headEnd/>
                <a:tailEnd/>
              </a:ln>
            </p:spPr>
            <p:style>
              <a:lnRef idx="1">
                <a:schemeClr val="dk1"/>
              </a:lnRef>
              <a:fillRef idx="0">
                <a:schemeClr val="dk1"/>
              </a:fillRef>
              <a:effectRef idx="0">
                <a:schemeClr val="dk1"/>
              </a:effectRef>
              <a:fontRef idx="minor">
                <a:schemeClr val="tx1"/>
              </a:fontRef>
            </p:style>
            <p:txBody>
              <a:bodyPr/>
              <a:lstStyle/>
              <a:p>
                <a:pPr>
                  <a:defRPr/>
                </a:pPr>
                <a:endParaRPr lang="fa-IR" sz="1662" kern="0">
                  <a:solidFill>
                    <a:sysClr val="windowText" lastClr="000000"/>
                  </a:solidFill>
                </a:endParaRPr>
              </a:p>
            </p:txBody>
          </p:sp>
          <p:sp>
            <p:nvSpPr>
              <p:cNvPr id="259" name="Line 35"/>
              <p:cNvSpPr>
                <a:spLocks noChangeShapeType="1"/>
              </p:cNvSpPr>
              <p:nvPr/>
            </p:nvSpPr>
            <p:spPr bwMode="auto">
              <a:xfrm flipV="1">
                <a:off x="329988" y="1676402"/>
                <a:ext cx="0" cy="2362200"/>
              </a:xfrm>
              <a:prstGeom prst="line">
                <a:avLst/>
              </a:prstGeom>
              <a:ln w="19050">
                <a:prstDash val="sysDot"/>
                <a:headEnd/>
                <a:tailEnd/>
              </a:ln>
            </p:spPr>
            <p:style>
              <a:lnRef idx="1">
                <a:schemeClr val="accent1"/>
              </a:lnRef>
              <a:fillRef idx="0">
                <a:schemeClr val="accent1"/>
              </a:fillRef>
              <a:effectRef idx="0">
                <a:schemeClr val="accent1"/>
              </a:effectRef>
              <a:fontRef idx="minor">
                <a:schemeClr val="tx1"/>
              </a:fontRef>
            </p:style>
            <p:txBody>
              <a:bodyPr/>
              <a:lstStyle/>
              <a:p>
                <a:pPr>
                  <a:defRPr/>
                </a:pPr>
                <a:endParaRPr lang="fa-IR" sz="1662" kern="0">
                  <a:solidFill>
                    <a:sysClr val="windowText" lastClr="000000"/>
                  </a:solidFill>
                </a:endParaRPr>
              </a:p>
            </p:txBody>
          </p:sp>
        </p:grpSp>
        <p:grpSp>
          <p:nvGrpSpPr>
            <p:cNvPr id="5" name="Group 15"/>
            <p:cNvGrpSpPr/>
            <p:nvPr/>
          </p:nvGrpSpPr>
          <p:grpSpPr>
            <a:xfrm>
              <a:off x="67432" y="538679"/>
              <a:ext cx="5218950" cy="3318948"/>
              <a:chOff x="73051" y="538679"/>
              <a:chExt cx="5653862" cy="3318948"/>
            </a:xfrm>
          </p:grpSpPr>
          <p:sp>
            <p:nvSpPr>
              <p:cNvPr id="7" name="Rectangle 6"/>
              <p:cNvSpPr/>
              <p:nvPr/>
            </p:nvSpPr>
            <p:spPr>
              <a:xfrm>
                <a:off x="1824455" y="538679"/>
                <a:ext cx="3902458" cy="407750"/>
              </a:xfrm>
              <a:prstGeom prst="rect">
                <a:avLst/>
              </a:prstGeom>
            </p:spPr>
            <p:txBody>
              <a:bodyPr wrap="none">
                <a:spAutoFit/>
              </a:bodyPr>
              <a:lstStyle/>
              <a:p>
                <a:pPr>
                  <a:defRPr/>
                </a:pPr>
                <a:r>
                  <a:rPr lang="en-US" sz="1846" b="1" kern="0" dirty="0">
                    <a:ln w="10541" cmpd="sng">
                      <a:solidFill>
                        <a:srgbClr val="EAEAEA">
                          <a:shade val="88000"/>
                          <a:satMod val="110000"/>
                        </a:srgbClr>
                      </a:solidFill>
                      <a:prstDash val="solid"/>
                    </a:ln>
                    <a:gradFill>
                      <a:gsLst>
                        <a:gs pos="0">
                          <a:srgbClr val="EAEAEA">
                            <a:tint val="40000"/>
                            <a:satMod val="250000"/>
                          </a:srgbClr>
                        </a:gs>
                        <a:gs pos="9000">
                          <a:srgbClr val="EAEAEA">
                            <a:tint val="52000"/>
                            <a:satMod val="300000"/>
                          </a:srgbClr>
                        </a:gs>
                        <a:gs pos="50000">
                          <a:srgbClr val="EAEAEA">
                            <a:shade val="20000"/>
                            <a:satMod val="300000"/>
                          </a:srgbClr>
                        </a:gs>
                        <a:gs pos="79000">
                          <a:srgbClr val="EAEAEA">
                            <a:tint val="52000"/>
                            <a:satMod val="300000"/>
                          </a:srgbClr>
                        </a:gs>
                        <a:gs pos="100000">
                          <a:srgbClr val="EAEAEA">
                            <a:tint val="40000"/>
                            <a:satMod val="250000"/>
                          </a:srgbClr>
                        </a:gs>
                      </a:gsLst>
                      <a:lin ang="5400000"/>
                    </a:gradFill>
                    <a:latin typeface="BankGothic Lt BT" pitchFamily="34" charset="0"/>
                  </a:rPr>
                  <a:t>(</a:t>
                </a:r>
                <a:r>
                  <a:rPr lang="en-US" sz="1846" b="1" kern="0" dirty="0" err="1">
                    <a:ln w="10541" cmpd="sng">
                      <a:solidFill>
                        <a:srgbClr val="EAEAEA">
                          <a:shade val="88000"/>
                          <a:satMod val="110000"/>
                        </a:srgbClr>
                      </a:solidFill>
                      <a:prstDash val="solid"/>
                    </a:ln>
                    <a:gradFill>
                      <a:gsLst>
                        <a:gs pos="0">
                          <a:srgbClr val="EAEAEA">
                            <a:tint val="40000"/>
                            <a:satMod val="250000"/>
                          </a:srgbClr>
                        </a:gs>
                        <a:gs pos="9000">
                          <a:srgbClr val="EAEAEA">
                            <a:tint val="52000"/>
                            <a:satMod val="300000"/>
                          </a:srgbClr>
                        </a:gs>
                        <a:gs pos="50000">
                          <a:srgbClr val="EAEAEA">
                            <a:shade val="20000"/>
                            <a:satMod val="300000"/>
                          </a:srgbClr>
                        </a:gs>
                        <a:gs pos="79000">
                          <a:srgbClr val="EAEAEA">
                            <a:tint val="52000"/>
                            <a:satMod val="300000"/>
                          </a:srgbClr>
                        </a:gs>
                        <a:gs pos="100000">
                          <a:srgbClr val="EAEAEA">
                            <a:tint val="40000"/>
                            <a:satMod val="250000"/>
                          </a:srgbClr>
                        </a:gs>
                      </a:gsLst>
                      <a:lin ang="5400000"/>
                    </a:gradFill>
                    <a:latin typeface="BankGothic Lt BT" pitchFamily="34" charset="0"/>
                  </a:rPr>
                  <a:t>beinolharamein</a:t>
                </a:r>
                <a:r>
                  <a:rPr lang="en-US" sz="1846" b="1" kern="0" dirty="0">
                    <a:ln w="10541" cmpd="sng">
                      <a:solidFill>
                        <a:srgbClr val="EAEAEA">
                          <a:shade val="88000"/>
                          <a:satMod val="110000"/>
                        </a:srgbClr>
                      </a:solidFill>
                      <a:prstDash val="solid"/>
                    </a:ln>
                    <a:gradFill>
                      <a:gsLst>
                        <a:gs pos="0">
                          <a:srgbClr val="EAEAEA">
                            <a:tint val="40000"/>
                            <a:satMod val="250000"/>
                          </a:srgbClr>
                        </a:gs>
                        <a:gs pos="9000">
                          <a:srgbClr val="EAEAEA">
                            <a:tint val="52000"/>
                            <a:satMod val="300000"/>
                          </a:srgbClr>
                        </a:gs>
                        <a:gs pos="50000">
                          <a:srgbClr val="EAEAEA">
                            <a:shade val="20000"/>
                            <a:satMod val="300000"/>
                          </a:srgbClr>
                        </a:gs>
                        <a:gs pos="79000">
                          <a:srgbClr val="EAEAEA">
                            <a:tint val="52000"/>
                            <a:satMod val="300000"/>
                          </a:srgbClr>
                        </a:gs>
                        <a:gs pos="100000">
                          <a:srgbClr val="EAEAEA">
                            <a:tint val="40000"/>
                            <a:satMod val="250000"/>
                          </a:srgbClr>
                        </a:gs>
                      </a:gsLst>
                      <a:lin ang="5400000"/>
                    </a:gradFill>
                    <a:latin typeface="BankGothic Lt BT" pitchFamily="34" charset="0"/>
                  </a:rPr>
                  <a:t> of shiraz)</a:t>
                </a:r>
                <a:endParaRPr lang="fa-IR" sz="1846" b="1" kern="0" dirty="0">
                  <a:ln w="10541" cmpd="sng">
                    <a:solidFill>
                      <a:srgbClr val="EAEAEA">
                        <a:shade val="88000"/>
                        <a:satMod val="110000"/>
                      </a:srgbClr>
                    </a:solidFill>
                    <a:prstDash val="solid"/>
                  </a:ln>
                  <a:gradFill>
                    <a:gsLst>
                      <a:gs pos="0">
                        <a:srgbClr val="EAEAEA">
                          <a:tint val="40000"/>
                          <a:satMod val="250000"/>
                        </a:srgbClr>
                      </a:gs>
                      <a:gs pos="9000">
                        <a:srgbClr val="EAEAEA">
                          <a:tint val="52000"/>
                          <a:satMod val="300000"/>
                        </a:srgbClr>
                      </a:gs>
                      <a:gs pos="50000">
                        <a:srgbClr val="EAEAEA">
                          <a:shade val="20000"/>
                          <a:satMod val="300000"/>
                        </a:srgbClr>
                      </a:gs>
                      <a:gs pos="79000">
                        <a:srgbClr val="EAEAEA">
                          <a:tint val="52000"/>
                          <a:satMod val="300000"/>
                        </a:srgbClr>
                      </a:gs>
                      <a:gs pos="100000">
                        <a:srgbClr val="EAEAEA">
                          <a:tint val="40000"/>
                          <a:satMod val="250000"/>
                        </a:srgbClr>
                      </a:gs>
                    </a:gsLst>
                    <a:lin ang="5400000"/>
                  </a:gradFill>
                  <a:latin typeface="BankGothic Lt BT" pitchFamily="34" charset="0"/>
                </a:endParaRPr>
              </a:p>
            </p:txBody>
          </p:sp>
          <p:sp>
            <p:nvSpPr>
              <p:cNvPr id="8" name="Rectangle 7"/>
              <p:cNvSpPr/>
              <p:nvPr/>
            </p:nvSpPr>
            <p:spPr>
              <a:xfrm rot="16200000">
                <a:off x="-1131431" y="2276027"/>
                <a:ext cx="2786082" cy="377118"/>
              </a:xfrm>
              <a:prstGeom prst="rect">
                <a:avLst/>
              </a:prstGeom>
            </p:spPr>
            <p:txBody>
              <a:bodyPr wrap="square">
                <a:spAutoFit/>
                <a:scene3d>
                  <a:camera prst="orthographicFront"/>
                  <a:lightRig rig="glow" dir="tl">
                    <a:rot lat="0" lon="0" rev="5400000"/>
                  </a:lightRig>
                </a:scene3d>
                <a:sp3d contourW="12700">
                  <a:bevelT w="25400" h="25400"/>
                  <a:contourClr>
                    <a:schemeClr val="accent6">
                      <a:shade val="73000"/>
                    </a:schemeClr>
                  </a:contourClr>
                </a:sp3d>
              </a:bodyPr>
              <a:lstStyle/>
              <a:p>
                <a:pPr algn="ctr"/>
                <a:r>
                  <a:rPr lang="fa-IR" sz="1662" b="1" dirty="0">
                    <a:ln w="11430"/>
                    <a:gradFill>
                      <a:gsLst>
                        <a:gs pos="0">
                          <a:srgbClr val="555555">
                            <a:tint val="90000"/>
                            <a:satMod val="120000"/>
                          </a:srgbClr>
                        </a:gs>
                        <a:gs pos="25000">
                          <a:srgbClr val="555555">
                            <a:tint val="93000"/>
                            <a:satMod val="120000"/>
                          </a:srgbClr>
                        </a:gs>
                        <a:gs pos="50000">
                          <a:srgbClr val="555555">
                            <a:shade val="89000"/>
                            <a:satMod val="110000"/>
                          </a:srgbClr>
                        </a:gs>
                        <a:gs pos="75000">
                          <a:srgbClr val="555555">
                            <a:tint val="93000"/>
                            <a:satMod val="120000"/>
                          </a:srgbClr>
                        </a:gs>
                        <a:gs pos="100000">
                          <a:srgbClr val="555555">
                            <a:tint val="90000"/>
                            <a:satMod val="120000"/>
                          </a:srgbClr>
                        </a:gs>
                      </a:gsLst>
                      <a:lin ang="5400000"/>
                    </a:gradFill>
                    <a:effectLst>
                      <a:outerShdw blurRad="80000" dist="40000" dir="5040000" algn="tl">
                        <a:srgbClr val="000000">
                          <a:alpha val="30000"/>
                        </a:srgbClr>
                      </a:outerShdw>
                    </a:effectLst>
                    <a:cs typeface="B Kamran" pitchFamily="2" charset="-78"/>
                  </a:rPr>
                  <a:t>بین الحرمین شیراز</a:t>
                </a:r>
              </a:p>
            </p:txBody>
          </p:sp>
        </p:grpSp>
        <p:pic>
          <p:nvPicPr>
            <p:cNvPr id="235" name="Picture 6" descr="شاهچراغ؛ شیراز؛ عکس از آنوبانینی">
              <a:hlinkClick r:id="rId3"/>
            </p:cNvPr>
            <p:cNvPicPr>
              <a:picLocks noChangeAspect="1" noChangeArrowheads="1"/>
            </p:cNvPicPr>
            <p:nvPr/>
          </p:nvPicPr>
          <p:blipFill>
            <a:blip r:embed="rId4">
              <a:clrChange>
                <a:clrFrom>
                  <a:srgbClr val="03030F"/>
                </a:clrFrom>
                <a:clrTo>
                  <a:srgbClr val="03030F">
                    <a:alpha val="0"/>
                  </a:srgbClr>
                </a:clrTo>
              </a:clrChange>
            </a:blip>
            <a:srcRect/>
            <a:stretch>
              <a:fillRect/>
            </a:stretch>
          </p:blipFill>
          <p:spPr bwMode="auto">
            <a:xfrm>
              <a:off x="7212343" y="285728"/>
              <a:ext cx="1931657" cy="1191187"/>
            </a:xfrm>
            <a:prstGeom prst="rect">
              <a:avLst/>
            </a:prstGeom>
            <a:ln>
              <a:noFill/>
            </a:ln>
            <a:effectLst>
              <a:outerShdw blurRad="50800" dist="38100" dir="2700000" algn="tl" rotWithShape="0">
                <a:prstClr val="black">
                  <a:alpha val="40000"/>
                </a:prstClr>
              </a:outerShdw>
              <a:softEdge rad="63500"/>
            </a:effectLst>
          </p:spPr>
        </p:pic>
        <p:pic>
          <p:nvPicPr>
            <p:cNvPr id="1028" name="Picture 4" descr="E:\baft farsoode\ax\pic\shahchw.jpg"/>
            <p:cNvPicPr>
              <a:picLocks noChangeAspect="1" noChangeArrowheads="1"/>
            </p:cNvPicPr>
            <p:nvPr/>
          </p:nvPicPr>
          <p:blipFill>
            <a:blip r:embed="rId5" cstate="screen">
              <a:clrChange>
                <a:clrFrom>
                  <a:srgbClr val="BEE2FA"/>
                </a:clrFrom>
                <a:clrTo>
                  <a:srgbClr val="BEE2FA">
                    <a:alpha val="0"/>
                  </a:srgbClr>
                </a:clrTo>
              </a:clrChange>
              <a:extLst>
                <a:ext uri="{28A0092B-C50C-407E-A947-70E740481C1C}">
                  <a14:useLocalDpi xmlns:a14="http://schemas.microsoft.com/office/drawing/2010/main"/>
                </a:ext>
              </a:extLst>
            </a:blip>
            <a:srcRect/>
            <a:stretch>
              <a:fillRect/>
            </a:stretch>
          </p:blipFill>
          <p:spPr bwMode="auto">
            <a:xfrm>
              <a:off x="0" y="0"/>
              <a:ext cx="1813436" cy="1464431"/>
            </a:xfrm>
            <a:prstGeom prst="rect">
              <a:avLst/>
            </a:prstGeom>
            <a:ln>
              <a:noFill/>
            </a:ln>
            <a:effectLst>
              <a:outerShdw blurRad="50800" dist="38100" dir="2700000" algn="tl" rotWithShape="0">
                <a:prstClr val="black">
                  <a:alpha val="40000"/>
                </a:prstClr>
              </a:outerShdw>
              <a:softEdge rad="63500"/>
            </a:effectLst>
          </p:spPr>
        </p:pic>
        <p:cxnSp>
          <p:nvCxnSpPr>
            <p:cNvPr id="263" name="Straight Connector 262"/>
            <p:cNvCxnSpPr/>
            <p:nvPr/>
          </p:nvCxnSpPr>
          <p:spPr bwMode="auto">
            <a:xfrm rot="5400000">
              <a:off x="-1535949" y="4179099"/>
              <a:ext cx="4071966" cy="1588"/>
            </a:xfrm>
            <a:prstGeom prst="line">
              <a:avLst/>
            </a:prstGeom>
            <a:ln cmpd="dbl">
              <a:solidFill>
                <a:srgbClr val="D1D1D1"/>
              </a:solidFill>
              <a:prstDash val="solid"/>
              <a:headEnd type="none" w="sm" len="sm"/>
              <a:tailEnd type="none" w="sm" len="sm"/>
            </a:ln>
          </p:spPr>
          <p:style>
            <a:lnRef idx="3">
              <a:schemeClr val="accent1"/>
            </a:lnRef>
            <a:fillRef idx="0">
              <a:schemeClr val="accent1"/>
            </a:fillRef>
            <a:effectRef idx="2">
              <a:schemeClr val="accent1"/>
            </a:effectRef>
            <a:fontRef idx="minor">
              <a:schemeClr val="tx1"/>
            </a:fontRef>
          </p:style>
        </p:cxnSp>
      </p:grpSp>
      <p:sp>
        <p:nvSpPr>
          <p:cNvPr id="25" name="Rectangle 24"/>
          <p:cNvSpPr/>
          <p:nvPr/>
        </p:nvSpPr>
        <p:spPr bwMode="auto">
          <a:xfrm>
            <a:off x="912177" y="1648545"/>
            <a:ext cx="8143932" cy="4154394"/>
          </a:xfrm>
          <a:prstGeom prst="rect">
            <a:avLst/>
          </a:prstGeom>
          <a:solidFill>
            <a:schemeClr val="accent1">
              <a:alpha val="70000"/>
            </a:schemeClr>
          </a:solidFill>
          <a:ln w="12700" cap="sq" cmpd="sng" algn="ctr">
            <a:noFill/>
            <a:prstDash val="solid"/>
            <a:round/>
            <a:headEnd type="none" w="sm" len="sm"/>
            <a:tailEnd type="none" w="sm" len="sm"/>
          </a:ln>
          <a:effectLst>
            <a:softEdge rad="635000"/>
          </a:effectLst>
        </p:spPr>
        <p:txBody>
          <a:bodyPr vert="horz" wrap="square" lIns="84406" tIns="42203" rIns="84406" bIns="42203" numCol="1" rtlCol="1" anchor="t" anchorCtr="0" compatLnSpc="1">
            <a:prstTxWarp prst="textNoShape">
              <a:avLst/>
            </a:prstTxWarp>
          </a:bodyPr>
          <a:lstStyle/>
          <a:p>
            <a:pPr algn="l" rtl="0" fontAlgn="base">
              <a:spcBef>
                <a:spcPct val="0"/>
              </a:spcBef>
              <a:spcAft>
                <a:spcPct val="0"/>
              </a:spcAft>
            </a:pPr>
            <a:endParaRPr kumimoji="1" lang="fa-IR" sz="2215">
              <a:solidFill>
                <a:srgbClr val="000000"/>
              </a:solidFill>
              <a:latin typeface="Times New Roman" pitchFamily="18" charset="0"/>
            </a:endParaRPr>
          </a:p>
        </p:txBody>
      </p:sp>
      <p:sp>
        <p:nvSpPr>
          <p:cNvPr id="266" name="Rectangle 265"/>
          <p:cNvSpPr/>
          <p:nvPr/>
        </p:nvSpPr>
        <p:spPr bwMode="auto">
          <a:xfrm>
            <a:off x="785786" y="1780431"/>
            <a:ext cx="8143932" cy="1318855"/>
          </a:xfrm>
          <a:prstGeom prst="rect">
            <a:avLst/>
          </a:prstGeom>
          <a:solidFill>
            <a:schemeClr val="accent1">
              <a:alpha val="70000"/>
            </a:schemeClr>
          </a:solidFill>
          <a:ln w="12700" cap="sq" cmpd="sng" algn="ctr">
            <a:noFill/>
            <a:prstDash val="solid"/>
            <a:round/>
            <a:headEnd type="none" w="sm" len="sm"/>
            <a:tailEnd type="none" w="sm" len="sm"/>
          </a:ln>
          <a:effectLst>
            <a:softEdge rad="635000"/>
          </a:effectLst>
        </p:spPr>
        <p:txBody>
          <a:bodyPr vert="horz" wrap="square" lIns="84406" tIns="42203" rIns="84406" bIns="42203" numCol="1" rtlCol="1" anchor="t" anchorCtr="0" compatLnSpc="1">
            <a:prstTxWarp prst="textNoShape">
              <a:avLst/>
            </a:prstTxWarp>
          </a:bodyPr>
          <a:lstStyle/>
          <a:p>
            <a:pPr algn="l" rtl="0" fontAlgn="base">
              <a:spcBef>
                <a:spcPct val="0"/>
              </a:spcBef>
              <a:spcAft>
                <a:spcPct val="0"/>
              </a:spcAft>
            </a:pPr>
            <a:endParaRPr kumimoji="1" lang="fa-IR" sz="2215">
              <a:solidFill>
                <a:srgbClr val="000000"/>
              </a:solidFill>
              <a:latin typeface="Times New Roman" pitchFamily="18" charset="0"/>
            </a:endParaRPr>
          </a:p>
        </p:txBody>
      </p:sp>
      <p:pic>
        <p:nvPicPr>
          <p:cNvPr id="23" name="Picture 2" descr="36600006"/>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703385" y="210551"/>
            <a:ext cx="4196793" cy="6330462"/>
          </a:xfrm>
          <a:prstGeom prst="rect">
            <a:avLst/>
          </a:prstGeom>
          <a:noFill/>
        </p:spPr>
      </p:pic>
      <p:pic>
        <p:nvPicPr>
          <p:cNvPr id="24" name="Picture 3" descr="elevs1"/>
          <p:cNvPicPr>
            <a:picLocks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a:off x="4897702" y="210552"/>
            <a:ext cx="4246298" cy="6383679"/>
          </a:xfrm>
          <a:prstGeom prst="rect">
            <a:avLst/>
          </a:prstGeom>
          <a:noFill/>
        </p:spPr>
      </p:pic>
      <p:grpSp>
        <p:nvGrpSpPr>
          <p:cNvPr id="6" name="Group 4"/>
          <p:cNvGrpSpPr>
            <a:grpSpLocks/>
          </p:cNvGrpSpPr>
          <p:nvPr/>
        </p:nvGrpSpPr>
        <p:grpSpPr bwMode="auto">
          <a:xfrm>
            <a:off x="1665021" y="690752"/>
            <a:ext cx="6834175" cy="4021050"/>
            <a:chOff x="656" y="328"/>
            <a:chExt cx="4664" cy="2744"/>
          </a:xfrm>
        </p:grpSpPr>
        <p:sp>
          <p:nvSpPr>
            <p:cNvPr id="27" name="Freeform 5"/>
            <p:cNvSpPr>
              <a:spLocks/>
            </p:cNvSpPr>
            <p:nvPr/>
          </p:nvSpPr>
          <p:spPr bwMode="auto">
            <a:xfrm>
              <a:off x="656" y="328"/>
              <a:ext cx="1992" cy="2744"/>
            </a:xfrm>
            <a:custGeom>
              <a:avLst/>
              <a:gdLst/>
              <a:ahLst/>
              <a:cxnLst>
                <a:cxn ang="0">
                  <a:pos x="160" y="0"/>
                </a:cxn>
                <a:cxn ang="0">
                  <a:pos x="0" y="2712"/>
                </a:cxn>
                <a:cxn ang="0">
                  <a:pos x="1992" y="2744"/>
                </a:cxn>
                <a:cxn ang="0">
                  <a:pos x="1896" y="744"/>
                </a:cxn>
                <a:cxn ang="0">
                  <a:pos x="160" y="0"/>
                </a:cxn>
              </a:cxnLst>
              <a:rect l="0" t="0" r="r" b="b"/>
              <a:pathLst>
                <a:path w="1992" h="2744">
                  <a:moveTo>
                    <a:pt x="160" y="0"/>
                  </a:moveTo>
                  <a:lnTo>
                    <a:pt x="0" y="2712"/>
                  </a:lnTo>
                  <a:lnTo>
                    <a:pt x="1992" y="2744"/>
                  </a:lnTo>
                  <a:lnTo>
                    <a:pt x="1896" y="744"/>
                  </a:lnTo>
                  <a:lnTo>
                    <a:pt x="160" y="0"/>
                  </a:lnTo>
                  <a:close/>
                </a:path>
              </a:pathLst>
            </a:custGeom>
            <a:noFill/>
            <a:ln w="57150" cmpd="sng">
              <a:solidFill>
                <a:srgbClr val="FF6600"/>
              </a:solidFill>
              <a:round/>
              <a:headEnd/>
              <a:tailEnd/>
            </a:ln>
            <a:effectLst/>
          </p:spPr>
          <p:txBody>
            <a:bodyPr/>
            <a:lstStyle/>
            <a:p>
              <a:endParaRPr lang="fa-IR" sz="1662">
                <a:solidFill>
                  <a:srgbClr val="000000"/>
                </a:solidFill>
              </a:endParaRPr>
            </a:p>
          </p:txBody>
        </p:sp>
        <p:sp>
          <p:nvSpPr>
            <p:cNvPr id="28" name="Rectangle 6"/>
            <p:cNvSpPr>
              <a:spLocks noChangeArrowheads="1"/>
            </p:cNvSpPr>
            <p:nvPr/>
          </p:nvSpPr>
          <p:spPr bwMode="auto">
            <a:xfrm>
              <a:off x="4336" y="904"/>
              <a:ext cx="984" cy="496"/>
            </a:xfrm>
            <a:prstGeom prst="rect">
              <a:avLst/>
            </a:prstGeom>
            <a:noFill/>
            <a:ln w="57150">
              <a:solidFill>
                <a:srgbClr val="FF6600"/>
              </a:solidFill>
              <a:miter lim="800000"/>
              <a:headEnd/>
              <a:tailEnd/>
            </a:ln>
            <a:effectLst/>
          </p:spPr>
          <p:txBody>
            <a:bodyPr wrap="none" lIns="99937" tIns="49968" rIns="99937" bIns="49968" anchor="ctr"/>
            <a:lstStyle/>
            <a:p>
              <a:pPr algn="ctr" defTabSz="843914"/>
              <a:endParaRPr lang="fa-IR" sz="1662" dirty="0">
                <a:solidFill>
                  <a:srgbClr val="000000"/>
                </a:solidFill>
              </a:endParaRPr>
            </a:p>
          </p:txBody>
        </p:sp>
      </p:grpSp>
    </p:spTree>
    <p:extLst>
      <p:ext uri="{BB962C8B-B14F-4D97-AF65-F5344CB8AC3E}">
        <p14:creationId xmlns:p14="http://schemas.microsoft.com/office/powerpoint/2010/main" val="14405985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20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nodeType="clickEffect">
                                  <p:stCondLst>
                                    <p:cond delay="0"/>
                                  </p:stCondLst>
                                  <p:childTnLst>
                                    <p:animEffect transition="out" filter="fade">
                                      <p:cBhvr>
                                        <p:cTn id="11" dur="2000"/>
                                        <p:tgtEl>
                                          <p:spTgt spid="6"/>
                                        </p:tgtEl>
                                      </p:cBhvr>
                                    </p:animEffect>
                                    <p:set>
                                      <p:cBhvr>
                                        <p:cTn id="12" dur="1" fill="hold">
                                          <p:stCondLst>
                                            <p:cond delay="19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66"/>
          <p:cNvGrpSpPr/>
          <p:nvPr/>
        </p:nvGrpSpPr>
        <p:grpSpPr>
          <a:xfrm>
            <a:off x="0" y="263769"/>
            <a:ext cx="9144000" cy="6327790"/>
            <a:chOff x="0" y="0"/>
            <a:chExt cx="9144000" cy="6855106"/>
          </a:xfrm>
        </p:grpSpPr>
        <p:pic>
          <p:nvPicPr>
            <p:cNvPr id="3" name="Picture 2" descr="E:\baft farsoode\ax\pic\bird%20view.jpg"/>
            <p:cNvPicPr>
              <a:picLocks noChangeAspect="1" noChangeArrowheads="1"/>
            </p:cNvPicPr>
            <p:nvPr/>
          </p:nvPicPr>
          <p:blipFill>
            <a:blip r:embed="rId2">
              <a:clrChange>
                <a:clrFrom>
                  <a:srgbClr val="000000"/>
                </a:clrFrom>
                <a:clrTo>
                  <a:srgbClr val="000000">
                    <a:alpha val="0"/>
                  </a:srgbClr>
                </a:clrTo>
              </a:clrChange>
              <a:duotone>
                <a:schemeClr val="accent6">
                  <a:shade val="45000"/>
                  <a:satMod val="135000"/>
                </a:schemeClr>
                <a:prstClr val="white"/>
              </a:duotone>
              <a:lum bright="20000" contrast="-75000"/>
            </a:blip>
            <a:srcRect/>
            <a:stretch>
              <a:fillRect/>
            </a:stretch>
          </p:blipFill>
          <p:spPr bwMode="auto">
            <a:xfrm>
              <a:off x="0" y="2694698"/>
              <a:ext cx="9144000" cy="4160408"/>
            </a:xfrm>
            <a:prstGeom prst="rect">
              <a:avLst/>
            </a:prstGeom>
            <a:ln>
              <a:noFill/>
            </a:ln>
            <a:effectLst>
              <a:outerShdw blurRad="50800" dist="50800" dir="2700000" algn="tl" rotWithShape="0">
                <a:schemeClr val="tx1">
                  <a:alpha val="40000"/>
                </a:schemeClr>
              </a:outerShdw>
            </a:effectLst>
          </p:spPr>
        </p:pic>
        <p:grpSp>
          <p:nvGrpSpPr>
            <p:cNvPr id="4" name="Group 259"/>
            <p:cNvGrpSpPr/>
            <p:nvPr/>
          </p:nvGrpSpPr>
          <p:grpSpPr>
            <a:xfrm flipV="1">
              <a:off x="271048" y="857232"/>
              <a:ext cx="5944026" cy="4143404"/>
              <a:chOff x="-236" y="1676402"/>
              <a:chExt cx="5944026" cy="5181601"/>
            </a:xfrm>
          </p:grpSpPr>
          <p:sp>
            <p:nvSpPr>
              <p:cNvPr id="250" name="Rectangle 25"/>
              <p:cNvSpPr>
                <a:spLocks noChangeArrowheads="1"/>
              </p:cNvSpPr>
              <p:nvPr/>
            </p:nvSpPr>
            <p:spPr bwMode="auto">
              <a:xfrm>
                <a:off x="329988" y="4038602"/>
                <a:ext cx="165112" cy="2667001"/>
              </a:xfrm>
              <a:prstGeom prst="rect">
                <a:avLst/>
              </a:prstGeom>
              <a:gradFill rotWithShape="1">
                <a:gsLst>
                  <a:gs pos="0">
                    <a:schemeClr val="bg1">
                      <a:lumMod val="65000"/>
                    </a:schemeClr>
                  </a:gs>
                  <a:gs pos="100000">
                    <a:srgbClr val="FFFFCC"/>
                  </a:gs>
                </a:gsLst>
                <a:lin ang="5400000" scaled="1"/>
              </a:gradFill>
              <a:ln w="9525">
                <a:noFill/>
                <a:miter lim="800000"/>
                <a:headEnd/>
                <a:tailEnd/>
              </a:ln>
              <a:effectLst/>
            </p:spPr>
            <p:txBody>
              <a:bodyPr wrap="none" anchor="ctr"/>
              <a:lstStyle/>
              <a:p>
                <a:pPr>
                  <a:defRPr/>
                </a:pPr>
                <a:endParaRPr lang="fa-IR" sz="1662" kern="0">
                  <a:solidFill>
                    <a:sysClr val="windowText" lastClr="000000"/>
                  </a:solidFill>
                </a:endParaRPr>
              </a:p>
            </p:txBody>
          </p:sp>
          <p:sp>
            <p:nvSpPr>
              <p:cNvPr id="251" name="Rectangle 26"/>
              <p:cNvSpPr>
                <a:spLocks noChangeArrowheads="1"/>
              </p:cNvSpPr>
              <p:nvPr/>
            </p:nvSpPr>
            <p:spPr bwMode="auto">
              <a:xfrm>
                <a:off x="164876" y="6400803"/>
                <a:ext cx="3219681" cy="152400"/>
              </a:xfrm>
              <a:prstGeom prst="rect">
                <a:avLst/>
              </a:prstGeom>
              <a:gradFill rotWithShape="1">
                <a:gsLst>
                  <a:gs pos="0">
                    <a:srgbClr val="FFFFCC"/>
                  </a:gs>
                  <a:gs pos="100000">
                    <a:srgbClr val="FFFFCC">
                      <a:gamma/>
                      <a:shade val="46275"/>
                      <a:invGamma/>
                    </a:srgbClr>
                  </a:gs>
                </a:gsLst>
                <a:lin ang="0" scaled="1"/>
              </a:gradFill>
              <a:ln w="9525">
                <a:noFill/>
                <a:miter lim="800000"/>
                <a:headEnd/>
                <a:tailEnd/>
              </a:ln>
              <a:effectLst/>
            </p:spPr>
            <p:txBody>
              <a:bodyPr wrap="none" anchor="ctr"/>
              <a:lstStyle/>
              <a:p>
                <a:pPr>
                  <a:defRPr/>
                </a:pPr>
                <a:endParaRPr lang="fa-IR" sz="1662" kern="0">
                  <a:solidFill>
                    <a:sysClr val="windowText" lastClr="000000"/>
                  </a:solidFill>
                </a:endParaRPr>
              </a:p>
            </p:txBody>
          </p:sp>
          <p:sp>
            <p:nvSpPr>
              <p:cNvPr id="252" name="Rectangle 27"/>
              <p:cNvSpPr>
                <a:spLocks noChangeArrowheads="1"/>
              </p:cNvSpPr>
              <p:nvPr/>
            </p:nvSpPr>
            <p:spPr bwMode="auto">
              <a:xfrm>
                <a:off x="495100" y="5791203"/>
                <a:ext cx="82556" cy="609600"/>
              </a:xfrm>
              <a:prstGeom prst="rect">
                <a:avLst/>
              </a:prstGeom>
              <a:solidFill>
                <a:srgbClr val="CC9900"/>
              </a:solidFill>
              <a:ln w="9525">
                <a:noFill/>
                <a:miter lim="800000"/>
                <a:headEnd/>
                <a:tailEnd/>
              </a:ln>
              <a:effectLst/>
            </p:spPr>
            <p:txBody>
              <a:bodyPr wrap="none" anchor="ctr"/>
              <a:lstStyle/>
              <a:p>
                <a:pPr>
                  <a:defRPr/>
                </a:pPr>
                <a:endParaRPr lang="fa-IR" sz="1662" kern="0">
                  <a:solidFill>
                    <a:sysClr val="windowText" lastClr="000000"/>
                  </a:solidFill>
                </a:endParaRPr>
              </a:p>
            </p:txBody>
          </p:sp>
          <p:sp>
            <p:nvSpPr>
              <p:cNvPr id="253" name="Rectangle 28"/>
              <p:cNvSpPr>
                <a:spLocks noChangeArrowheads="1"/>
              </p:cNvSpPr>
              <p:nvPr/>
            </p:nvSpPr>
            <p:spPr bwMode="auto">
              <a:xfrm rot="5400000">
                <a:off x="828501" y="6073757"/>
                <a:ext cx="76200" cy="577891"/>
              </a:xfrm>
              <a:prstGeom prst="rect">
                <a:avLst/>
              </a:prstGeom>
              <a:solidFill>
                <a:srgbClr val="CC9900"/>
              </a:solidFill>
              <a:ln w="9525">
                <a:noFill/>
                <a:miter lim="800000"/>
                <a:headEnd/>
                <a:tailEnd/>
              </a:ln>
              <a:effectLst/>
            </p:spPr>
            <p:txBody>
              <a:bodyPr wrap="none" anchor="ctr"/>
              <a:lstStyle/>
              <a:p>
                <a:pPr>
                  <a:defRPr/>
                </a:pPr>
                <a:endParaRPr lang="fa-IR" sz="1662" kern="0">
                  <a:solidFill>
                    <a:sysClr val="windowText" lastClr="000000"/>
                  </a:solidFill>
                </a:endParaRPr>
              </a:p>
            </p:txBody>
          </p:sp>
          <p:sp>
            <p:nvSpPr>
              <p:cNvPr id="254" name="Line 29"/>
              <p:cNvSpPr>
                <a:spLocks noChangeShapeType="1"/>
              </p:cNvSpPr>
              <p:nvPr/>
            </p:nvSpPr>
            <p:spPr bwMode="auto">
              <a:xfrm>
                <a:off x="3384557" y="6477003"/>
                <a:ext cx="1568562" cy="0"/>
              </a:xfrm>
              <a:prstGeom prst="line">
                <a:avLst/>
              </a:prstGeom>
              <a:ln w="12700">
                <a:prstDash val="sysDot"/>
                <a:headEnd/>
                <a:tailEnd/>
              </a:ln>
            </p:spPr>
            <p:style>
              <a:lnRef idx="1">
                <a:schemeClr val="dk1"/>
              </a:lnRef>
              <a:fillRef idx="0">
                <a:schemeClr val="dk1"/>
              </a:fillRef>
              <a:effectRef idx="0">
                <a:schemeClr val="dk1"/>
              </a:effectRef>
              <a:fontRef idx="minor">
                <a:schemeClr val="tx1"/>
              </a:fontRef>
            </p:style>
            <p:txBody>
              <a:bodyPr/>
              <a:lstStyle/>
              <a:p>
                <a:pPr>
                  <a:defRPr/>
                </a:pPr>
                <a:endParaRPr lang="fa-IR" sz="1662" kern="0">
                  <a:solidFill>
                    <a:sysClr val="windowText" lastClr="000000"/>
                  </a:solidFill>
                </a:endParaRPr>
              </a:p>
            </p:txBody>
          </p:sp>
          <p:sp>
            <p:nvSpPr>
              <p:cNvPr id="255" name="Line 30"/>
              <p:cNvSpPr>
                <a:spLocks noChangeShapeType="1"/>
              </p:cNvSpPr>
              <p:nvPr/>
            </p:nvSpPr>
            <p:spPr bwMode="auto">
              <a:xfrm>
                <a:off x="3384557" y="6553203"/>
                <a:ext cx="2559233" cy="0"/>
              </a:xfrm>
              <a:prstGeom prst="line">
                <a:avLst/>
              </a:prstGeom>
              <a:ln w="19050">
                <a:prstDash val="sysDot"/>
                <a:headEnd/>
                <a:tailEnd/>
              </a:ln>
            </p:spPr>
            <p:style>
              <a:lnRef idx="1">
                <a:schemeClr val="accent1"/>
              </a:lnRef>
              <a:fillRef idx="0">
                <a:schemeClr val="accent1"/>
              </a:fillRef>
              <a:effectRef idx="0">
                <a:schemeClr val="accent1"/>
              </a:effectRef>
              <a:fontRef idx="minor">
                <a:schemeClr val="tx1"/>
              </a:fontRef>
            </p:style>
            <p:txBody>
              <a:bodyPr/>
              <a:lstStyle/>
              <a:p>
                <a:pPr>
                  <a:defRPr/>
                </a:pPr>
                <a:endParaRPr lang="fa-IR" sz="1662" kern="0">
                  <a:solidFill>
                    <a:sysClr val="windowText" lastClr="000000"/>
                  </a:solidFill>
                </a:endParaRPr>
              </a:p>
            </p:txBody>
          </p:sp>
          <p:sp>
            <p:nvSpPr>
              <p:cNvPr id="256" name="Line 32"/>
              <p:cNvSpPr>
                <a:spLocks noChangeShapeType="1"/>
              </p:cNvSpPr>
              <p:nvPr/>
            </p:nvSpPr>
            <p:spPr bwMode="auto">
              <a:xfrm flipH="1">
                <a:off x="-236" y="6477003"/>
                <a:ext cx="3384793" cy="0"/>
              </a:xfrm>
              <a:prstGeom prst="line">
                <a:avLst/>
              </a:prstGeom>
              <a:noFill/>
              <a:ln w="22225">
                <a:solidFill>
                  <a:srgbClr val="9383B3"/>
                </a:solidFill>
                <a:prstDash val="sysDot"/>
                <a:round/>
                <a:headEnd/>
                <a:tailEnd/>
              </a:ln>
              <a:effectLst/>
            </p:spPr>
            <p:txBody>
              <a:bodyPr/>
              <a:lstStyle/>
              <a:p>
                <a:pPr>
                  <a:defRPr/>
                </a:pPr>
                <a:endParaRPr lang="fa-IR" sz="1662" kern="0">
                  <a:solidFill>
                    <a:sysClr val="windowText" lastClr="000000"/>
                  </a:solidFill>
                </a:endParaRPr>
              </a:p>
            </p:txBody>
          </p:sp>
          <p:sp>
            <p:nvSpPr>
              <p:cNvPr id="257" name="Line 33"/>
              <p:cNvSpPr>
                <a:spLocks noChangeShapeType="1"/>
              </p:cNvSpPr>
              <p:nvPr/>
            </p:nvSpPr>
            <p:spPr bwMode="auto">
              <a:xfrm flipV="1">
                <a:off x="412544" y="4038602"/>
                <a:ext cx="0" cy="2819401"/>
              </a:xfrm>
              <a:prstGeom prst="line">
                <a:avLst/>
              </a:prstGeom>
              <a:noFill/>
              <a:ln w="22225">
                <a:solidFill>
                  <a:srgbClr val="9383B3"/>
                </a:solidFill>
                <a:prstDash val="sysDot"/>
                <a:round/>
                <a:headEnd/>
                <a:tailEnd/>
              </a:ln>
              <a:effectLst/>
            </p:spPr>
            <p:txBody>
              <a:bodyPr/>
              <a:lstStyle/>
              <a:p>
                <a:pPr>
                  <a:defRPr/>
                </a:pPr>
                <a:endParaRPr lang="fa-IR" sz="1662" kern="0">
                  <a:solidFill>
                    <a:sysClr val="windowText" lastClr="000000"/>
                  </a:solidFill>
                </a:endParaRPr>
              </a:p>
            </p:txBody>
          </p:sp>
          <p:sp>
            <p:nvSpPr>
              <p:cNvPr id="258" name="Line 34"/>
              <p:cNvSpPr>
                <a:spLocks noChangeShapeType="1"/>
              </p:cNvSpPr>
              <p:nvPr/>
            </p:nvSpPr>
            <p:spPr bwMode="auto">
              <a:xfrm flipV="1">
                <a:off x="412544" y="2362202"/>
                <a:ext cx="0" cy="1676400"/>
              </a:xfrm>
              <a:prstGeom prst="line">
                <a:avLst/>
              </a:prstGeom>
              <a:ln w="12700">
                <a:prstDash val="sysDot"/>
                <a:headEnd/>
                <a:tailEnd/>
              </a:ln>
            </p:spPr>
            <p:style>
              <a:lnRef idx="1">
                <a:schemeClr val="dk1"/>
              </a:lnRef>
              <a:fillRef idx="0">
                <a:schemeClr val="dk1"/>
              </a:fillRef>
              <a:effectRef idx="0">
                <a:schemeClr val="dk1"/>
              </a:effectRef>
              <a:fontRef idx="minor">
                <a:schemeClr val="tx1"/>
              </a:fontRef>
            </p:style>
            <p:txBody>
              <a:bodyPr/>
              <a:lstStyle/>
              <a:p>
                <a:pPr>
                  <a:defRPr/>
                </a:pPr>
                <a:endParaRPr lang="fa-IR" sz="1662" kern="0">
                  <a:solidFill>
                    <a:sysClr val="windowText" lastClr="000000"/>
                  </a:solidFill>
                </a:endParaRPr>
              </a:p>
            </p:txBody>
          </p:sp>
          <p:sp>
            <p:nvSpPr>
              <p:cNvPr id="259" name="Line 35"/>
              <p:cNvSpPr>
                <a:spLocks noChangeShapeType="1"/>
              </p:cNvSpPr>
              <p:nvPr/>
            </p:nvSpPr>
            <p:spPr bwMode="auto">
              <a:xfrm flipV="1">
                <a:off x="329988" y="1676402"/>
                <a:ext cx="0" cy="2362200"/>
              </a:xfrm>
              <a:prstGeom prst="line">
                <a:avLst/>
              </a:prstGeom>
              <a:ln w="19050">
                <a:prstDash val="sysDot"/>
                <a:headEnd/>
                <a:tailEnd/>
              </a:ln>
            </p:spPr>
            <p:style>
              <a:lnRef idx="1">
                <a:schemeClr val="accent1"/>
              </a:lnRef>
              <a:fillRef idx="0">
                <a:schemeClr val="accent1"/>
              </a:fillRef>
              <a:effectRef idx="0">
                <a:schemeClr val="accent1"/>
              </a:effectRef>
              <a:fontRef idx="minor">
                <a:schemeClr val="tx1"/>
              </a:fontRef>
            </p:style>
            <p:txBody>
              <a:bodyPr/>
              <a:lstStyle/>
              <a:p>
                <a:pPr>
                  <a:defRPr/>
                </a:pPr>
                <a:endParaRPr lang="fa-IR" sz="1662" kern="0">
                  <a:solidFill>
                    <a:sysClr val="windowText" lastClr="000000"/>
                  </a:solidFill>
                </a:endParaRPr>
              </a:p>
            </p:txBody>
          </p:sp>
        </p:grpSp>
        <p:grpSp>
          <p:nvGrpSpPr>
            <p:cNvPr id="5" name="Group 15"/>
            <p:cNvGrpSpPr/>
            <p:nvPr/>
          </p:nvGrpSpPr>
          <p:grpSpPr>
            <a:xfrm>
              <a:off x="67432" y="538679"/>
              <a:ext cx="5218950" cy="3318948"/>
              <a:chOff x="73051" y="538679"/>
              <a:chExt cx="5653862" cy="3318948"/>
            </a:xfrm>
          </p:grpSpPr>
          <p:sp>
            <p:nvSpPr>
              <p:cNvPr id="7" name="Rectangle 6"/>
              <p:cNvSpPr/>
              <p:nvPr/>
            </p:nvSpPr>
            <p:spPr>
              <a:xfrm>
                <a:off x="1824455" y="538679"/>
                <a:ext cx="3902458" cy="407750"/>
              </a:xfrm>
              <a:prstGeom prst="rect">
                <a:avLst/>
              </a:prstGeom>
            </p:spPr>
            <p:txBody>
              <a:bodyPr wrap="none">
                <a:spAutoFit/>
              </a:bodyPr>
              <a:lstStyle/>
              <a:p>
                <a:pPr>
                  <a:defRPr/>
                </a:pPr>
                <a:r>
                  <a:rPr lang="en-US" sz="1846" b="1" kern="0" dirty="0">
                    <a:ln w="10541" cmpd="sng">
                      <a:solidFill>
                        <a:srgbClr val="EAEAEA">
                          <a:shade val="88000"/>
                          <a:satMod val="110000"/>
                        </a:srgbClr>
                      </a:solidFill>
                      <a:prstDash val="solid"/>
                    </a:ln>
                    <a:gradFill>
                      <a:gsLst>
                        <a:gs pos="0">
                          <a:srgbClr val="EAEAEA">
                            <a:tint val="40000"/>
                            <a:satMod val="250000"/>
                          </a:srgbClr>
                        </a:gs>
                        <a:gs pos="9000">
                          <a:srgbClr val="EAEAEA">
                            <a:tint val="52000"/>
                            <a:satMod val="300000"/>
                          </a:srgbClr>
                        </a:gs>
                        <a:gs pos="50000">
                          <a:srgbClr val="EAEAEA">
                            <a:shade val="20000"/>
                            <a:satMod val="300000"/>
                          </a:srgbClr>
                        </a:gs>
                        <a:gs pos="79000">
                          <a:srgbClr val="EAEAEA">
                            <a:tint val="52000"/>
                            <a:satMod val="300000"/>
                          </a:srgbClr>
                        </a:gs>
                        <a:gs pos="100000">
                          <a:srgbClr val="EAEAEA">
                            <a:tint val="40000"/>
                            <a:satMod val="250000"/>
                          </a:srgbClr>
                        </a:gs>
                      </a:gsLst>
                      <a:lin ang="5400000"/>
                    </a:gradFill>
                    <a:latin typeface="BankGothic Lt BT" pitchFamily="34" charset="0"/>
                  </a:rPr>
                  <a:t>(</a:t>
                </a:r>
                <a:r>
                  <a:rPr lang="en-US" sz="1846" b="1" kern="0" dirty="0" err="1">
                    <a:ln w="10541" cmpd="sng">
                      <a:solidFill>
                        <a:srgbClr val="EAEAEA">
                          <a:shade val="88000"/>
                          <a:satMod val="110000"/>
                        </a:srgbClr>
                      </a:solidFill>
                      <a:prstDash val="solid"/>
                    </a:ln>
                    <a:gradFill>
                      <a:gsLst>
                        <a:gs pos="0">
                          <a:srgbClr val="EAEAEA">
                            <a:tint val="40000"/>
                            <a:satMod val="250000"/>
                          </a:srgbClr>
                        </a:gs>
                        <a:gs pos="9000">
                          <a:srgbClr val="EAEAEA">
                            <a:tint val="52000"/>
                            <a:satMod val="300000"/>
                          </a:srgbClr>
                        </a:gs>
                        <a:gs pos="50000">
                          <a:srgbClr val="EAEAEA">
                            <a:shade val="20000"/>
                            <a:satMod val="300000"/>
                          </a:srgbClr>
                        </a:gs>
                        <a:gs pos="79000">
                          <a:srgbClr val="EAEAEA">
                            <a:tint val="52000"/>
                            <a:satMod val="300000"/>
                          </a:srgbClr>
                        </a:gs>
                        <a:gs pos="100000">
                          <a:srgbClr val="EAEAEA">
                            <a:tint val="40000"/>
                            <a:satMod val="250000"/>
                          </a:srgbClr>
                        </a:gs>
                      </a:gsLst>
                      <a:lin ang="5400000"/>
                    </a:gradFill>
                    <a:latin typeface="BankGothic Lt BT" pitchFamily="34" charset="0"/>
                  </a:rPr>
                  <a:t>beinolharamein</a:t>
                </a:r>
                <a:r>
                  <a:rPr lang="en-US" sz="1846" b="1" kern="0" dirty="0">
                    <a:ln w="10541" cmpd="sng">
                      <a:solidFill>
                        <a:srgbClr val="EAEAEA">
                          <a:shade val="88000"/>
                          <a:satMod val="110000"/>
                        </a:srgbClr>
                      </a:solidFill>
                      <a:prstDash val="solid"/>
                    </a:ln>
                    <a:gradFill>
                      <a:gsLst>
                        <a:gs pos="0">
                          <a:srgbClr val="EAEAEA">
                            <a:tint val="40000"/>
                            <a:satMod val="250000"/>
                          </a:srgbClr>
                        </a:gs>
                        <a:gs pos="9000">
                          <a:srgbClr val="EAEAEA">
                            <a:tint val="52000"/>
                            <a:satMod val="300000"/>
                          </a:srgbClr>
                        </a:gs>
                        <a:gs pos="50000">
                          <a:srgbClr val="EAEAEA">
                            <a:shade val="20000"/>
                            <a:satMod val="300000"/>
                          </a:srgbClr>
                        </a:gs>
                        <a:gs pos="79000">
                          <a:srgbClr val="EAEAEA">
                            <a:tint val="52000"/>
                            <a:satMod val="300000"/>
                          </a:srgbClr>
                        </a:gs>
                        <a:gs pos="100000">
                          <a:srgbClr val="EAEAEA">
                            <a:tint val="40000"/>
                            <a:satMod val="250000"/>
                          </a:srgbClr>
                        </a:gs>
                      </a:gsLst>
                      <a:lin ang="5400000"/>
                    </a:gradFill>
                    <a:latin typeface="BankGothic Lt BT" pitchFamily="34" charset="0"/>
                  </a:rPr>
                  <a:t> of shiraz)</a:t>
                </a:r>
                <a:endParaRPr lang="fa-IR" sz="1846" b="1" kern="0" dirty="0">
                  <a:ln w="10541" cmpd="sng">
                    <a:solidFill>
                      <a:srgbClr val="EAEAEA">
                        <a:shade val="88000"/>
                        <a:satMod val="110000"/>
                      </a:srgbClr>
                    </a:solidFill>
                    <a:prstDash val="solid"/>
                  </a:ln>
                  <a:gradFill>
                    <a:gsLst>
                      <a:gs pos="0">
                        <a:srgbClr val="EAEAEA">
                          <a:tint val="40000"/>
                          <a:satMod val="250000"/>
                        </a:srgbClr>
                      </a:gs>
                      <a:gs pos="9000">
                        <a:srgbClr val="EAEAEA">
                          <a:tint val="52000"/>
                          <a:satMod val="300000"/>
                        </a:srgbClr>
                      </a:gs>
                      <a:gs pos="50000">
                        <a:srgbClr val="EAEAEA">
                          <a:shade val="20000"/>
                          <a:satMod val="300000"/>
                        </a:srgbClr>
                      </a:gs>
                      <a:gs pos="79000">
                        <a:srgbClr val="EAEAEA">
                          <a:tint val="52000"/>
                          <a:satMod val="300000"/>
                        </a:srgbClr>
                      </a:gs>
                      <a:gs pos="100000">
                        <a:srgbClr val="EAEAEA">
                          <a:tint val="40000"/>
                          <a:satMod val="250000"/>
                        </a:srgbClr>
                      </a:gs>
                    </a:gsLst>
                    <a:lin ang="5400000"/>
                  </a:gradFill>
                  <a:latin typeface="BankGothic Lt BT" pitchFamily="34" charset="0"/>
                </a:endParaRPr>
              </a:p>
            </p:txBody>
          </p:sp>
          <p:sp>
            <p:nvSpPr>
              <p:cNvPr id="8" name="Rectangle 7"/>
              <p:cNvSpPr/>
              <p:nvPr/>
            </p:nvSpPr>
            <p:spPr>
              <a:xfrm rot="16200000">
                <a:off x="-1131431" y="2276027"/>
                <a:ext cx="2786082" cy="377118"/>
              </a:xfrm>
              <a:prstGeom prst="rect">
                <a:avLst/>
              </a:prstGeom>
            </p:spPr>
            <p:txBody>
              <a:bodyPr wrap="square">
                <a:spAutoFit/>
                <a:scene3d>
                  <a:camera prst="orthographicFront"/>
                  <a:lightRig rig="glow" dir="tl">
                    <a:rot lat="0" lon="0" rev="5400000"/>
                  </a:lightRig>
                </a:scene3d>
                <a:sp3d contourW="12700">
                  <a:bevelT w="25400" h="25400"/>
                  <a:contourClr>
                    <a:schemeClr val="accent6">
                      <a:shade val="73000"/>
                    </a:schemeClr>
                  </a:contourClr>
                </a:sp3d>
              </a:bodyPr>
              <a:lstStyle/>
              <a:p>
                <a:pPr algn="ctr"/>
                <a:r>
                  <a:rPr lang="fa-IR" sz="1662" b="1" dirty="0">
                    <a:ln w="11430"/>
                    <a:gradFill>
                      <a:gsLst>
                        <a:gs pos="0">
                          <a:srgbClr val="555555">
                            <a:tint val="90000"/>
                            <a:satMod val="120000"/>
                          </a:srgbClr>
                        </a:gs>
                        <a:gs pos="25000">
                          <a:srgbClr val="555555">
                            <a:tint val="93000"/>
                            <a:satMod val="120000"/>
                          </a:srgbClr>
                        </a:gs>
                        <a:gs pos="50000">
                          <a:srgbClr val="555555">
                            <a:shade val="89000"/>
                            <a:satMod val="110000"/>
                          </a:srgbClr>
                        </a:gs>
                        <a:gs pos="75000">
                          <a:srgbClr val="555555">
                            <a:tint val="93000"/>
                            <a:satMod val="120000"/>
                          </a:srgbClr>
                        </a:gs>
                        <a:gs pos="100000">
                          <a:srgbClr val="555555">
                            <a:tint val="90000"/>
                            <a:satMod val="120000"/>
                          </a:srgbClr>
                        </a:gs>
                      </a:gsLst>
                      <a:lin ang="5400000"/>
                    </a:gradFill>
                    <a:effectLst>
                      <a:outerShdw blurRad="80000" dist="40000" dir="5040000" algn="tl">
                        <a:srgbClr val="000000">
                          <a:alpha val="30000"/>
                        </a:srgbClr>
                      </a:outerShdw>
                    </a:effectLst>
                    <a:cs typeface="B Kamran" pitchFamily="2" charset="-78"/>
                  </a:rPr>
                  <a:t>بین الحرمین شیراز</a:t>
                </a:r>
              </a:p>
            </p:txBody>
          </p:sp>
        </p:grpSp>
        <p:pic>
          <p:nvPicPr>
            <p:cNvPr id="235" name="Picture 6" descr="شاهچراغ؛ شیراز؛ عکس از آنوبانینی">
              <a:hlinkClick r:id="rId3"/>
            </p:cNvPr>
            <p:cNvPicPr>
              <a:picLocks noChangeAspect="1" noChangeArrowheads="1"/>
            </p:cNvPicPr>
            <p:nvPr/>
          </p:nvPicPr>
          <p:blipFill>
            <a:blip r:embed="rId4">
              <a:clrChange>
                <a:clrFrom>
                  <a:srgbClr val="03030F"/>
                </a:clrFrom>
                <a:clrTo>
                  <a:srgbClr val="03030F">
                    <a:alpha val="0"/>
                  </a:srgbClr>
                </a:clrTo>
              </a:clrChange>
            </a:blip>
            <a:srcRect/>
            <a:stretch>
              <a:fillRect/>
            </a:stretch>
          </p:blipFill>
          <p:spPr bwMode="auto">
            <a:xfrm>
              <a:off x="7212343" y="285728"/>
              <a:ext cx="1931657" cy="1191187"/>
            </a:xfrm>
            <a:prstGeom prst="rect">
              <a:avLst/>
            </a:prstGeom>
            <a:ln>
              <a:noFill/>
            </a:ln>
            <a:effectLst>
              <a:outerShdw blurRad="50800" dist="38100" dir="2700000" algn="tl" rotWithShape="0">
                <a:prstClr val="black">
                  <a:alpha val="40000"/>
                </a:prstClr>
              </a:outerShdw>
              <a:softEdge rad="63500"/>
            </a:effectLst>
          </p:spPr>
        </p:pic>
        <p:pic>
          <p:nvPicPr>
            <p:cNvPr id="1028" name="Picture 4" descr="E:\baft farsoode\ax\pic\shahchw.jpg"/>
            <p:cNvPicPr>
              <a:picLocks noChangeAspect="1" noChangeArrowheads="1"/>
            </p:cNvPicPr>
            <p:nvPr/>
          </p:nvPicPr>
          <p:blipFill>
            <a:blip r:embed="rId5" cstate="screen">
              <a:clrChange>
                <a:clrFrom>
                  <a:srgbClr val="BEE2FA"/>
                </a:clrFrom>
                <a:clrTo>
                  <a:srgbClr val="BEE2FA">
                    <a:alpha val="0"/>
                  </a:srgbClr>
                </a:clrTo>
              </a:clrChange>
              <a:extLst>
                <a:ext uri="{28A0092B-C50C-407E-A947-70E740481C1C}">
                  <a14:useLocalDpi xmlns:a14="http://schemas.microsoft.com/office/drawing/2010/main"/>
                </a:ext>
              </a:extLst>
            </a:blip>
            <a:srcRect/>
            <a:stretch>
              <a:fillRect/>
            </a:stretch>
          </p:blipFill>
          <p:spPr bwMode="auto">
            <a:xfrm>
              <a:off x="0" y="0"/>
              <a:ext cx="1813436" cy="1464431"/>
            </a:xfrm>
            <a:prstGeom prst="rect">
              <a:avLst/>
            </a:prstGeom>
            <a:ln>
              <a:noFill/>
            </a:ln>
            <a:effectLst>
              <a:outerShdw blurRad="50800" dist="38100" dir="2700000" algn="tl" rotWithShape="0">
                <a:prstClr val="black">
                  <a:alpha val="40000"/>
                </a:prstClr>
              </a:outerShdw>
              <a:softEdge rad="63500"/>
            </a:effectLst>
          </p:spPr>
        </p:pic>
        <p:cxnSp>
          <p:nvCxnSpPr>
            <p:cNvPr id="263" name="Straight Connector 262"/>
            <p:cNvCxnSpPr/>
            <p:nvPr/>
          </p:nvCxnSpPr>
          <p:spPr bwMode="auto">
            <a:xfrm rot="5400000">
              <a:off x="-1535949" y="4179099"/>
              <a:ext cx="4071966" cy="1588"/>
            </a:xfrm>
            <a:prstGeom prst="line">
              <a:avLst/>
            </a:prstGeom>
            <a:ln cmpd="dbl">
              <a:solidFill>
                <a:srgbClr val="D1D1D1"/>
              </a:solidFill>
              <a:prstDash val="solid"/>
              <a:headEnd type="none" w="sm" len="sm"/>
              <a:tailEnd type="none" w="sm" len="sm"/>
            </a:ln>
          </p:spPr>
          <p:style>
            <a:lnRef idx="3">
              <a:schemeClr val="accent1"/>
            </a:lnRef>
            <a:fillRef idx="0">
              <a:schemeClr val="accent1"/>
            </a:fillRef>
            <a:effectRef idx="2">
              <a:schemeClr val="accent1"/>
            </a:effectRef>
            <a:fontRef idx="minor">
              <a:schemeClr val="tx1"/>
            </a:fontRef>
          </p:style>
        </p:cxnSp>
      </p:grpSp>
      <p:sp>
        <p:nvSpPr>
          <p:cNvPr id="25" name="Rectangle 24"/>
          <p:cNvSpPr/>
          <p:nvPr/>
        </p:nvSpPr>
        <p:spPr bwMode="auto">
          <a:xfrm>
            <a:off x="912177" y="1648545"/>
            <a:ext cx="8143932" cy="4154394"/>
          </a:xfrm>
          <a:prstGeom prst="rect">
            <a:avLst/>
          </a:prstGeom>
          <a:solidFill>
            <a:schemeClr val="accent1">
              <a:alpha val="70000"/>
            </a:schemeClr>
          </a:solidFill>
          <a:ln w="12700" cap="sq" cmpd="sng" algn="ctr">
            <a:noFill/>
            <a:prstDash val="solid"/>
            <a:round/>
            <a:headEnd type="none" w="sm" len="sm"/>
            <a:tailEnd type="none" w="sm" len="sm"/>
          </a:ln>
          <a:effectLst>
            <a:softEdge rad="635000"/>
          </a:effectLst>
        </p:spPr>
        <p:txBody>
          <a:bodyPr vert="horz" wrap="square" lIns="84406" tIns="42203" rIns="84406" bIns="42203" numCol="1" rtlCol="1" anchor="t" anchorCtr="0" compatLnSpc="1">
            <a:prstTxWarp prst="textNoShape">
              <a:avLst/>
            </a:prstTxWarp>
          </a:bodyPr>
          <a:lstStyle/>
          <a:p>
            <a:pPr algn="l" rtl="0" fontAlgn="base">
              <a:spcBef>
                <a:spcPct val="0"/>
              </a:spcBef>
              <a:spcAft>
                <a:spcPct val="0"/>
              </a:spcAft>
            </a:pPr>
            <a:endParaRPr kumimoji="1" lang="fa-IR" sz="2215">
              <a:solidFill>
                <a:srgbClr val="000000"/>
              </a:solidFill>
              <a:latin typeface="Times New Roman" pitchFamily="18" charset="0"/>
            </a:endParaRPr>
          </a:p>
        </p:txBody>
      </p:sp>
      <p:sp>
        <p:nvSpPr>
          <p:cNvPr id="266" name="Rectangle 265"/>
          <p:cNvSpPr/>
          <p:nvPr/>
        </p:nvSpPr>
        <p:spPr bwMode="auto">
          <a:xfrm>
            <a:off x="785786" y="1780431"/>
            <a:ext cx="8143932" cy="1318855"/>
          </a:xfrm>
          <a:prstGeom prst="rect">
            <a:avLst/>
          </a:prstGeom>
          <a:solidFill>
            <a:schemeClr val="accent1">
              <a:alpha val="70000"/>
            </a:schemeClr>
          </a:solidFill>
          <a:ln w="12700" cap="sq" cmpd="sng" algn="ctr">
            <a:noFill/>
            <a:prstDash val="solid"/>
            <a:round/>
            <a:headEnd type="none" w="sm" len="sm"/>
            <a:tailEnd type="none" w="sm" len="sm"/>
          </a:ln>
          <a:effectLst>
            <a:softEdge rad="635000"/>
          </a:effectLst>
        </p:spPr>
        <p:txBody>
          <a:bodyPr vert="horz" wrap="square" lIns="84406" tIns="42203" rIns="84406" bIns="42203" numCol="1" rtlCol="1" anchor="t" anchorCtr="0" compatLnSpc="1">
            <a:prstTxWarp prst="textNoShape">
              <a:avLst/>
            </a:prstTxWarp>
          </a:bodyPr>
          <a:lstStyle/>
          <a:p>
            <a:pPr algn="l" rtl="0" fontAlgn="base">
              <a:spcBef>
                <a:spcPct val="0"/>
              </a:spcBef>
              <a:spcAft>
                <a:spcPct val="0"/>
              </a:spcAft>
            </a:pPr>
            <a:endParaRPr kumimoji="1" lang="fa-IR" sz="2215">
              <a:solidFill>
                <a:srgbClr val="000000"/>
              </a:solidFill>
              <a:latin typeface="Times New Roman" pitchFamily="18" charset="0"/>
            </a:endParaRPr>
          </a:p>
        </p:txBody>
      </p:sp>
      <p:pic>
        <p:nvPicPr>
          <p:cNvPr id="23" name="Picture 2" descr="36600007"/>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879206" y="1450718"/>
            <a:ext cx="4747879" cy="2515998"/>
          </a:xfrm>
          <a:prstGeom prst="rect">
            <a:avLst/>
          </a:prstGeom>
          <a:ln>
            <a:noFill/>
          </a:ln>
          <a:effectLst>
            <a:outerShdw blurRad="292100" dist="139700" dir="2700000" algn="tl" rotWithShape="0">
              <a:srgbClr val="333333">
                <a:alpha val="65000"/>
              </a:srgbClr>
            </a:outerShdw>
          </a:effectLst>
        </p:spPr>
      </p:pic>
      <p:pic>
        <p:nvPicPr>
          <p:cNvPr id="24" name="Picture 3" descr="elevs1"/>
          <p:cNvPicPr>
            <a:picLocks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a:off x="3978515" y="3494943"/>
            <a:ext cx="4977771" cy="2967408"/>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932365804"/>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66"/>
          <p:cNvGrpSpPr/>
          <p:nvPr/>
        </p:nvGrpSpPr>
        <p:grpSpPr>
          <a:xfrm>
            <a:off x="0" y="263769"/>
            <a:ext cx="9144000" cy="6327790"/>
            <a:chOff x="0" y="0"/>
            <a:chExt cx="9144000" cy="6855106"/>
          </a:xfrm>
        </p:grpSpPr>
        <p:pic>
          <p:nvPicPr>
            <p:cNvPr id="3" name="Picture 2" descr="E:\baft farsoode\ax\pic\bird%20view.jpg"/>
            <p:cNvPicPr>
              <a:picLocks noChangeAspect="1" noChangeArrowheads="1"/>
            </p:cNvPicPr>
            <p:nvPr/>
          </p:nvPicPr>
          <p:blipFill>
            <a:blip r:embed="rId2">
              <a:clrChange>
                <a:clrFrom>
                  <a:srgbClr val="000000"/>
                </a:clrFrom>
                <a:clrTo>
                  <a:srgbClr val="000000">
                    <a:alpha val="0"/>
                  </a:srgbClr>
                </a:clrTo>
              </a:clrChange>
              <a:duotone>
                <a:schemeClr val="accent6">
                  <a:shade val="45000"/>
                  <a:satMod val="135000"/>
                </a:schemeClr>
                <a:prstClr val="white"/>
              </a:duotone>
              <a:lum bright="20000" contrast="-75000"/>
            </a:blip>
            <a:srcRect/>
            <a:stretch>
              <a:fillRect/>
            </a:stretch>
          </p:blipFill>
          <p:spPr bwMode="auto">
            <a:xfrm>
              <a:off x="0" y="2694698"/>
              <a:ext cx="9144000" cy="4160408"/>
            </a:xfrm>
            <a:prstGeom prst="rect">
              <a:avLst/>
            </a:prstGeom>
            <a:ln>
              <a:noFill/>
            </a:ln>
            <a:effectLst>
              <a:outerShdw blurRad="50800" dist="50800" dir="2700000" algn="tl" rotWithShape="0">
                <a:schemeClr val="tx1">
                  <a:alpha val="40000"/>
                </a:schemeClr>
              </a:outerShdw>
            </a:effectLst>
          </p:spPr>
        </p:pic>
        <p:grpSp>
          <p:nvGrpSpPr>
            <p:cNvPr id="4" name="Group 259"/>
            <p:cNvGrpSpPr/>
            <p:nvPr/>
          </p:nvGrpSpPr>
          <p:grpSpPr>
            <a:xfrm flipV="1">
              <a:off x="271048" y="857232"/>
              <a:ext cx="5944026" cy="4143404"/>
              <a:chOff x="-236" y="1676402"/>
              <a:chExt cx="5944026" cy="5181601"/>
            </a:xfrm>
          </p:grpSpPr>
          <p:sp>
            <p:nvSpPr>
              <p:cNvPr id="250" name="Rectangle 25"/>
              <p:cNvSpPr>
                <a:spLocks noChangeArrowheads="1"/>
              </p:cNvSpPr>
              <p:nvPr/>
            </p:nvSpPr>
            <p:spPr bwMode="auto">
              <a:xfrm>
                <a:off x="329988" y="4038602"/>
                <a:ext cx="165112" cy="2667001"/>
              </a:xfrm>
              <a:prstGeom prst="rect">
                <a:avLst/>
              </a:prstGeom>
              <a:gradFill rotWithShape="1">
                <a:gsLst>
                  <a:gs pos="0">
                    <a:schemeClr val="bg1">
                      <a:lumMod val="65000"/>
                    </a:schemeClr>
                  </a:gs>
                  <a:gs pos="100000">
                    <a:srgbClr val="FFFFCC"/>
                  </a:gs>
                </a:gsLst>
                <a:lin ang="5400000" scaled="1"/>
              </a:gradFill>
              <a:ln w="9525">
                <a:noFill/>
                <a:miter lim="800000"/>
                <a:headEnd/>
                <a:tailEnd/>
              </a:ln>
              <a:effectLst/>
            </p:spPr>
            <p:txBody>
              <a:bodyPr wrap="none" anchor="ctr"/>
              <a:lstStyle/>
              <a:p>
                <a:pPr>
                  <a:defRPr/>
                </a:pPr>
                <a:endParaRPr lang="fa-IR" sz="1662" kern="0">
                  <a:solidFill>
                    <a:sysClr val="windowText" lastClr="000000"/>
                  </a:solidFill>
                </a:endParaRPr>
              </a:p>
            </p:txBody>
          </p:sp>
          <p:sp>
            <p:nvSpPr>
              <p:cNvPr id="251" name="Rectangle 26"/>
              <p:cNvSpPr>
                <a:spLocks noChangeArrowheads="1"/>
              </p:cNvSpPr>
              <p:nvPr/>
            </p:nvSpPr>
            <p:spPr bwMode="auto">
              <a:xfrm>
                <a:off x="164876" y="6400803"/>
                <a:ext cx="3219681" cy="152400"/>
              </a:xfrm>
              <a:prstGeom prst="rect">
                <a:avLst/>
              </a:prstGeom>
              <a:gradFill rotWithShape="1">
                <a:gsLst>
                  <a:gs pos="0">
                    <a:srgbClr val="FFFFCC"/>
                  </a:gs>
                  <a:gs pos="100000">
                    <a:srgbClr val="FFFFCC">
                      <a:gamma/>
                      <a:shade val="46275"/>
                      <a:invGamma/>
                    </a:srgbClr>
                  </a:gs>
                </a:gsLst>
                <a:lin ang="0" scaled="1"/>
              </a:gradFill>
              <a:ln w="9525">
                <a:noFill/>
                <a:miter lim="800000"/>
                <a:headEnd/>
                <a:tailEnd/>
              </a:ln>
              <a:effectLst/>
            </p:spPr>
            <p:txBody>
              <a:bodyPr wrap="none" anchor="ctr"/>
              <a:lstStyle/>
              <a:p>
                <a:pPr>
                  <a:defRPr/>
                </a:pPr>
                <a:endParaRPr lang="fa-IR" sz="1662" kern="0">
                  <a:solidFill>
                    <a:sysClr val="windowText" lastClr="000000"/>
                  </a:solidFill>
                </a:endParaRPr>
              </a:p>
            </p:txBody>
          </p:sp>
          <p:sp>
            <p:nvSpPr>
              <p:cNvPr id="252" name="Rectangle 27"/>
              <p:cNvSpPr>
                <a:spLocks noChangeArrowheads="1"/>
              </p:cNvSpPr>
              <p:nvPr/>
            </p:nvSpPr>
            <p:spPr bwMode="auto">
              <a:xfrm>
                <a:off x="495100" y="5791203"/>
                <a:ext cx="82556" cy="609600"/>
              </a:xfrm>
              <a:prstGeom prst="rect">
                <a:avLst/>
              </a:prstGeom>
              <a:solidFill>
                <a:srgbClr val="CC9900"/>
              </a:solidFill>
              <a:ln w="9525">
                <a:noFill/>
                <a:miter lim="800000"/>
                <a:headEnd/>
                <a:tailEnd/>
              </a:ln>
              <a:effectLst/>
            </p:spPr>
            <p:txBody>
              <a:bodyPr wrap="none" anchor="ctr"/>
              <a:lstStyle/>
              <a:p>
                <a:pPr>
                  <a:defRPr/>
                </a:pPr>
                <a:endParaRPr lang="fa-IR" sz="1662" kern="0">
                  <a:solidFill>
                    <a:sysClr val="windowText" lastClr="000000"/>
                  </a:solidFill>
                </a:endParaRPr>
              </a:p>
            </p:txBody>
          </p:sp>
          <p:sp>
            <p:nvSpPr>
              <p:cNvPr id="253" name="Rectangle 28"/>
              <p:cNvSpPr>
                <a:spLocks noChangeArrowheads="1"/>
              </p:cNvSpPr>
              <p:nvPr/>
            </p:nvSpPr>
            <p:spPr bwMode="auto">
              <a:xfrm rot="5400000">
                <a:off x="828501" y="6073757"/>
                <a:ext cx="76200" cy="577891"/>
              </a:xfrm>
              <a:prstGeom prst="rect">
                <a:avLst/>
              </a:prstGeom>
              <a:solidFill>
                <a:srgbClr val="CC9900"/>
              </a:solidFill>
              <a:ln w="9525">
                <a:noFill/>
                <a:miter lim="800000"/>
                <a:headEnd/>
                <a:tailEnd/>
              </a:ln>
              <a:effectLst/>
            </p:spPr>
            <p:txBody>
              <a:bodyPr wrap="none" anchor="ctr"/>
              <a:lstStyle/>
              <a:p>
                <a:pPr>
                  <a:defRPr/>
                </a:pPr>
                <a:endParaRPr lang="fa-IR" sz="1662" kern="0">
                  <a:solidFill>
                    <a:sysClr val="windowText" lastClr="000000"/>
                  </a:solidFill>
                </a:endParaRPr>
              </a:p>
            </p:txBody>
          </p:sp>
          <p:sp>
            <p:nvSpPr>
              <p:cNvPr id="254" name="Line 29"/>
              <p:cNvSpPr>
                <a:spLocks noChangeShapeType="1"/>
              </p:cNvSpPr>
              <p:nvPr/>
            </p:nvSpPr>
            <p:spPr bwMode="auto">
              <a:xfrm>
                <a:off x="3384557" y="6477003"/>
                <a:ext cx="1568562" cy="0"/>
              </a:xfrm>
              <a:prstGeom prst="line">
                <a:avLst/>
              </a:prstGeom>
              <a:ln w="12700">
                <a:prstDash val="sysDot"/>
                <a:headEnd/>
                <a:tailEnd/>
              </a:ln>
            </p:spPr>
            <p:style>
              <a:lnRef idx="1">
                <a:schemeClr val="dk1"/>
              </a:lnRef>
              <a:fillRef idx="0">
                <a:schemeClr val="dk1"/>
              </a:fillRef>
              <a:effectRef idx="0">
                <a:schemeClr val="dk1"/>
              </a:effectRef>
              <a:fontRef idx="minor">
                <a:schemeClr val="tx1"/>
              </a:fontRef>
            </p:style>
            <p:txBody>
              <a:bodyPr/>
              <a:lstStyle/>
              <a:p>
                <a:pPr>
                  <a:defRPr/>
                </a:pPr>
                <a:endParaRPr lang="fa-IR" sz="1662" kern="0">
                  <a:solidFill>
                    <a:sysClr val="windowText" lastClr="000000"/>
                  </a:solidFill>
                </a:endParaRPr>
              </a:p>
            </p:txBody>
          </p:sp>
          <p:sp>
            <p:nvSpPr>
              <p:cNvPr id="255" name="Line 30"/>
              <p:cNvSpPr>
                <a:spLocks noChangeShapeType="1"/>
              </p:cNvSpPr>
              <p:nvPr/>
            </p:nvSpPr>
            <p:spPr bwMode="auto">
              <a:xfrm>
                <a:off x="3384557" y="6553203"/>
                <a:ext cx="2559233" cy="0"/>
              </a:xfrm>
              <a:prstGeom prst="line">
                <a:avLst/>
              </a:prstGeom>
              <a:ln w="19050">
                <a:prstDash val="sysDot"/>
                <a:headEnd/>
                <a:tailEnd/>
              </a:ln>
            </p:spPr>
            <p:style>
              <a:lnRef idx="1">
                <a:schemeClr val="accent1"/>
              </a:lnRef>
              <a:fillRef idx="0">
                <a:schemeClr val="accent1"/>
              </a:fillRef>
              <a:effectRef idx="0">
                <a:schemeClr val="accent1"/>
              </a:effectRef>
              <a:fontRef idx="minor">
                <a:schemeClr val="tx1"/>
              </a:fontRef>
            </p:style>
            <p:txBody>
              <a:bodyPr/>
              <a:lstStyle/>
              <a:p>
                <a:pPr>
                  <a:defRPr/>
                </a:pPr>
                <a:endParaRPr lang="fa-IR" sz="1662" kern="0">
                  <a:solidFill>
                    <a:sysClr val="windowText" lastClr="000000"/>
                  </a:solidFill>
                </a:endParaRPr>
              </a:p>
            </p:txBody>
          </p:sp>
          <p:sp>
            <p:nvSpPr>
              <p:cNvPr id="256" name="Line 32"/>
              <p:cNvSpPr>
                <a:spLocks noChangeShapeType="1"/>
              </p:cNvSpPr>
              <p:nvPr/>
            </p:nvSpPr>
            <p:spPr bwMode="auto">
              <a:xfrm flipH="1">
                <a:off x="-236" y="6477003"/>
                <a:ext cx="3384793" cy="0"/>
              </a:xfrm>
              <a:prstGeom prst="line">
                <a:avLst/>
              </a:prstGeom>
              <a:noFill/>
              <a:ln w="22225">
                <a:solidFill>
                  <a:srgbClr val="9383B3"/>
                </a:solidFill>
                <a:prstDash val="sysDot"/>
                <a:round/>
                <a:headEnd/>
                <a:tailEnd/>
              </a:ln>
              <a:effectLst/>
            </p:spPr>
            <p:txBody>
              <a:bodyPr/>
              <a:lstStyle/>
              <a:p>
                <a:pPr>
                  <a:defRPr/>
                </a:pPr>
                <a:endParaRPr lang="fa-IR" sz="1662" kern="0">
                  <a:solidFill>
                    <a:sysClr val="windowText" lastClr="000000"/>
                  </a:solidFill>
                </a:endParaRPr>
              </a:p>
            </p:txBody>
          </p:sp>
          <p:sp>
            <p:nvSpPr>
              <p:cNvPr id="257" name="Line 33"/>
              <p:cNvSpPr>
                <a:spLocks noChangeShapeType="1"/>
              </p:cNvSpPr>
              <p:nvPr/>
            </p:nvSpPr>
            <p:spPr bwMode="auto">
              <a:xfrm flipV="1">
                <a:off x="412544" y="4038602"/>
                <a:ext cx="0" cy="2819401"/>
              </a:xfrm>
              <a:prstGeom prst="line">
                <a:avLst/>
              </a:prstGeom>
              <a:noFill/>
              <a:ln w="22225">
                <a:solidFill>
                  <a:srgbClr val="9383B3"/>
                </a:solidFill>
                <a:prstDash val="sysDot"/>
                <a:round/>
                <a:headEnd/>
                <a:tailEnd/>
              </a:ln>
              <a:effectLst/>
            </p:spPr>
            <p:txBody>
              <a:bodyPr/>
              <a:lstStyle/>
              <a:p>
                <a:pPr>
                  <a:defRPr/>
                </a:pPr>
                <a:endParaRPr lang="fa-IR" sz="1662" kern="0">
                  <a:solidFill>
                    <a:sysClr val="windowText" lastClr="000000"/>
                  </a:solidFill>
                </a:endParaRPr>
              </a:p>
            </p:txBody>
          </p:sp>
          <p:sp>
            <p:nvSpPr>
              <p:cNvPr id="258" name="Line 34"/>
              <p:cNvSpPr>
                <a:spLocks noChangeShapeType="1"/>
              </p:cNvSpPr>
              <p:nvPr/>
            </p:nvSpPr>
            <p:spPr bwMode="auto">
              <a:xfrm flipV="1">
                <a:off x="412544" y="2362202"/>
                <a:ext cx="0" cy="1676400"/>
              </a:xfrm>
              <a:prstGeom prst="line">
                <a:avLst/>
              </a:prstGeom>
              <a:ln w="12700">
                <a:prstDash val="sysDot"/>
                <a:headEnd/>
                <a:tailEnd/>
              </a:ln>
            </p:spPr>
            <p:style>
              <a:lnRef idx="1">
                <a:schemeClr val="dk1"/>
              </a:lnRef>
              <a:fillRef idx="0">
                <a:schemeClr val="dk1"/>
              </a:fillRef>
              <a:effectRef idx="0">
                <a:schemeClr val="dk1"/>
              </a:effectRef>
              <a:fontRef idx="minor">
                <a:schemeClr val="tx1"/>
              </a:fontRef>
            </p:style>
            <p:txBody>
              <a:bodyPr/>
              <a:lstStyle/>
              <a:p>
                <a:pPr>
                  <a:defRPr/>
                </a:pPr>
                <a:endParaRPr lang="fa-IR" sz="1662" kern="0">
                  <a:solidFill>
                    <a:sysClr val="windowText" lastClr="000000"/>
                  </a:solidFill>
                </a:endParaRPr>
              </a:p>
            </p:txBody>
          </p:sp>
          <p:sp>
            <p:nvSpPr>
              <p:cNvPr id="259" name="Line 35"/>
              <p:cNvSpPr>
                <a:spLocks noChangeShapeType="1"/>
              </p:cNvSpPr>
              <p:nvPr/>
            </p:nvSpPr>
            <p:spPr bwMode="auto">
              <a:xfrm flipV="1">
                <a:off x="329988" y="1676402"/>
                <a:ext cx="0" cy="2362200"/>
              </a:xfrm>
              <a:prstGeom prst="line">
                <a:avLst/>
              </a:prstGeom>
              <a:ln w="19050">
                <a:prstDash val="sysDot"/>
                <a:headEnd/>
                <a:tailEnd/>
              </a:ln>
            </p:spPr>
            <p:style>
              <a:lnRef idx="1">
                <a:schemeClr val="accent1"/>
              </a:lnRef>
              <a:fillRef idx="0">
                <a:schemeClr val="accent1"/>
              </a:fillRef>
              <a:effectRef idx="0">
                <a:schemeClr val="accent1"/>
              </a:effectRef>
              <a:fontRef idx="minor">
                <a:schemeClr val="tx1"/>
              </a:fontRef>
            </p:style>
            <p:txBody>
              <a:bodyPr/>
              <a:lstStyle/>
              <a:p>
                <a:pPr>
                  <a:defRPr/>
                </a:pPr>
                <a:endParaRPr lang="fa-IR" sz="1662" kern="0">
                  <a:solidFill>
                    <a:sysClr val="windowText" lastClr="000000"/>
                  </a:solidFill>
                </a:endParaRPr>
              </a:p>
            </p:txBody>
          </p:sp>
        </p:grpSp>
        <p:grpSp>
          <p:nvGrpSpPr>
            <p:cNvPr id="5" name="Group 15"/>
            <p:cNvGrpSpPr/>
            <p:nvPr/>
          </p:nvGrpSpPr>
          <p:grpSpPr>
            <a:xfrm>
              <a:off x="67432" y="538679"/>
              <a:ext cx="5218950" cy="3318948"/>
              <a:chOff x="73051" y="538679"/>
              <a:chExt cx="5653862" cy="3318948"/>
            </a:xfrm>
          </p:grpSpPr>
          <p:sp>
            <p:nvSpPr>
              <p:cNvPr id="7" name="Rectangle 6"/>
              <p:cNvSpPr/>
              <p:nvPr/>
            </p:nvSpPr>
            <p:spPr>
              <a:xfrm>
                <a:off x="1824455" y="538679"/>
                <a:ext cx="3902458" cy="407750"/>
              </a:xfrm>
              <a:prstGeom prst="rect">
                <a:avLst/>
              </a:prstGeom>
            </p:spPr>
            <p:txBody>
              <a:bodyPr wrap="none">
                <a:spAutoFit/>
              </a:bodyPr>
              <a:lstStyle/>
              <a:p>
                <a:pPr>
                  <a:defRPr/>
                </a:pPr>
                <a:r>
                  <a:rPr lang="en-US" sz="1846" b="1" kern="0" dirty="0">
                    <a:ln w="10541" cmpd="sng">
                      <a:solidFill>
                        <a:srgbClr val="EAEAEA">
                          <a:shade val="88000"/>
                          <a:satMod val="110000"/>
                        </a:srgbClr>
                      </a:solidFill>
                      <a:prstDash val="solid"/>
                    </a:ln>
                    <a:gradFill>
                      <a:gsLst>
                        <a:gs pos="0">
                          <a:srgbClr val="EAEAEA">
                            <a:tint val="40000"/>
                            <a:satMod val="250000"/>
                          </a:srgbClr>
                        </a:gs>
                        <a:gs pos="9000">
                          <a:srgbClr val="EAEAEA">
                            <a:tint val="52000"/>
                            <a:satMod val="300000"/>
                          </a:srgbClr>
                        </a:gs>
                        <a:gs pos="50000">
                          <a:srgbClr val="EAEAEA">
                            <a:shade val="20000"/>
                            <a:satMod val="300000"/>
                          </a:srgbClr>
                        </a:gs>
                        <a:gs pos="79000">
                          <a:srgbClr val="EAEAEA">
                            <a:tint val="52000"/>
                            <a:satMod val="300000"/>
                          </a:srgbClr>
                        </a:gs>
                        <a:gs pos="100000">
                          <a:srgbClr val="EAEAEA">
                            <a:tint val="40000"/>
                            <a:satMod val="250000"/>
                          </a:srgbClr>
                        </a:gs>
                      </a:gsLst>
                      <a:lin ang="5400000"/>
                    </a:gradFill>
                    <a:latin typeface="BankGothic Lt BT" pitchFamily="34" charset="0"/>
                  </a:rPr>
                  <a:t>(</a:t>
                </a:r>
                <a:r>
                  <a:rPr lang="en-US" sz="1846" b="1" kern="0" dirty="0" err="1">
                    <a:ln w="10541" cmpd="sng">
                      <a:solidFill>
                        <a:srgbClr val="EAEAEA">
                          <a:shade val="88000"/>
                          <a:satMod val="110000"/>
                        </a:srgbClr>
                      </a:solidFill>
                      <a:prstDash val="solid"/>
                    </a:ln>
                    <a:gradFill>
                      <a:gsLst>
                        <a:gs pos="0">
                          <a:srgbClr val="EAEAEA">
                            <a:tint val="40000"/>
                            <a:satMod val="250000"/>
                          </a:srgbClr>
                        </a:gs>
                        <a:gs pos="9000">
                          <a:srgbClr val="EAEAEA">
                            <a:tint val="52000"/>
                            <a:satMod val="300000"/>
                          </a:srgbClr>
                        </a:gs>
                        <a:gs pos="50000">
                          <a:srgbClr val="EAEAEA">
                            <a:shade val="20000"/>
                            <a:satMod val="300000"/>
                          </a:srgbClr>
                        </a:gs>
                        <a:gs pos="79000">
                          <a:srgbClr val="EAEAEA">
                            <a:tint val="52000"/>
                            <a:satMod val="300000"/>
                          </a:srgbClr>
                        </a:gs>
                        <a:gs pos="100000">
                          <a:srgbClr val="EAEAEA">
                            <a:tint val="40000"/>
                            <a:satMod val="250000"/>
                          </a:srgbClr>
                        </a:gs>
                      </a:gsLst>
                      <a:lin ang="5400000"/>
                    </a:gradFill>
                    <a:latin typeface="BankGothic Lt BT" pitchFamily="34" charset="0"/>
                  </a:rPr>
                  <a:t>beinolharamein</a:t>
                </a:r>
                <a:r>
                  <a:rPr lang="en-US" sz="1846" b="1" kern="0" dirty="0">
                    <a:ln w="10541" cmpd="sng">
                      <a:solidFill>
                        <a:srgbClr val="EAEAEA">
                          <a:shade val="88000"/>
                          <a:satMod val="110000"/>
                        </a:srgbClr>
                      </a:solidFill>
                      <a:prstDash val="solid"/>
                    </a:ln>
                    <a:gradFill>
                      <a:gsLst>
                        <a:gs pos="0">
                          <a:srgbClr val="EAEAEA">
                            <a:tint val="40000"/>
                            <a:satMod val="250000"/>
                          </a:srgbClr>
                        </a:gs>
                        <a:gs pos="9000">
                          <a:srgbClr val="EAEAEA">
                            <a:tint val="52000"/>
                            <a:satMod val="300000"/>
                          </a:srgbClr>
                        </a:gs>
                        <a:gs pos="50000">
                          <a:srgbClr val="EAEAEA">
                            <a:shade val="20000"/>
                            <a:satMod val="300000"/>
                          </a:srgbClr>
                        </a:gs>
                        <a:gs pos="79000">
                          <a:srgbClr val="EAEAEA">
                            <a:tint val="52000"/>
                            <a:satMod val="300000"/>
                          </a:srgbClr>
                        </a:gs>
                        <a:gs pos="100000">
                          <a:srgbClr val="EAEAEA">
                            <a:tint val="40000"/>
                            <a:satMod val="250000"/>
                          </a:srgbClr>
                        </a:gs>
                      </a:gsLst>
                      <a:lin ang="5400000"/>
                    </a:gradFill>
                    <a:latin typeface="BankGothic Lt BT" pitchFamily="34" charset="0"/>
                  </a:rPr>
                  <a:t> of shiraz)</a:t>
                </a:r>
                <a:endParaRPr lang="fa-IR" sz="1846" b="1" kern="0" dirty="0">
                  <a:ln w="10541" cmpd="sng">
                    <a:solidFill>
                      <a:srgbClr val="EAEAEA">
                        <a:shade val="88000"/>
                        <a:satMod val="110000"/>
                      </a:srgbClr>
                    </a:solidFill>
                    <a:prstDash val="solid"/>
                  </a:ln>
                  <a:gradFill>
                    <a:gsLst>
                      <a:gs pos="0">
                        <a:srgbClr val="EAEAEA">
                          <a:tint val="40000"/>
                          <a:satMod val="250000"/>
                        </a:srgbClr>
                      </a:gs>
                      <a:gs pos="9000">
                        <a:srgbClr val="EAEAEA">
                          <a:tint val="52000"/>
                          <a:satMod val="300000"/>
                        </a:srgbClr>
                      </a:gs>
                      <a:gs pos="50000">
                        <a:srgbClr val="EAEAEA">
                          <a:shade val="20000"/>
                          <a:satMod val="300000"/>
                        </a:srgbClr>
                      </a:gs>
                      <a:gs pos="79000">
                        <a:srgbClr val="EAEAEA">
                          <a:tint val="52000"/>
                          <a:satMod val="300000"/>
                        </a:srgbClr>
                      </a:gs>
                      <a:gs pos="100000">
                        <a:srgbClr val="EAEAEA">
                          <a:tint val="40000"/>
                          <a:satMod val="250000"/>
                        </a:srgbClr>
                      </a:gs>
                    </a:gsLst>
                    <a:lin ang="5400000"/>
                  </a:gradFill>
                  <a:latin typeface="BankGothic Lt BT" pitchFamily="34" charset="0"/>
                </a:endParaRPr>
              </a:p>
            </p:txBody>
          </p:sp>
          <p:sp>
            <p:nvSpPr>
              <p:cNvPr id="8" name="Rectangle 7"/>
              <p:cNvSpPr/>
              <p:nvPr/>
            </p:nvSpPr>
            <p:spPr>
              <a:xfrm rot="16200000">
                <a:off x="-1131431" y="2276027"/>
                <a:ext cx="2786082" cy="377118"/>
              </a:xfrm>
              <a:prstGeom prst="rect">
                <a:avLst/>
              </a:prstGeom>
            </p:spPr>
            <p:txBody>
              <a:bodyPr wrap="square">
                <a:spAutoFit/>
                <a:scene3d>
                  <a:camera prst="orthographicFront"/>
                  <a:lightRig rig="glow" dir="tl">
                    <a:rot lat="0" lon="0" rev="5400000"/>
                  </a:lightRig>
                </a:scene3d>
                <a:sp3d contourW="12700">
                  <a:bevelT w="25400" h="25400"/>
                  <a:contourClr>
                    <a:schemeClr val="accent6">
                      <a:shade val="73000"/>
                    </a:schemeClr>
                  </a:contourClr>
                </a:sp3d>
              </a:bodyPr>
              <a:lstStyle/>
              <a:p>
                <a:pPr algn="ctr"/>
                <a:r>
                  <a:rPr lang="fa-IR" sz="1662" b="1" dirty="0">
                    <a:ln w="11430"/>
                    <a:gradFill>
                      <a:gsLst>
                        <a:gs pos="0">
                          <a:srgbClr val="555555">
                            <a:tint val="90000"/>
                            <a:satMod val="120000"/>
                          </a:srgbClr>
                        </a:gs>
                        <a:gs pos="25000">
                          <a:srgbClr val="555555">
                            <a:tint val="93000"/>
                            <a:satMod val="120000"/>
                          </a:srgbClr>
                        </a:gs>
                        <a:gs pos="50000">
                          <a:srgbClr val="555555">
                            <a:shade val="89000"/>
                            <a:satMod val="110000"/>
                          </a:srgbClr>
                        </a:gs>
                        <a:gs pos="75000">
                          <a:srgbClr val="555555">
                            <a:tint val="93000"/>
                            <a:satMod val="120000"/>
                          </a:srgbClr>
                        </a:gs>
                        <a:gs pos="100000">
                          <a:srgbClr val="555555">
                            <a:tint val="90000"/>
                            <a:satMod val="120000"/>
                          </a:srgbClr>
                        </a:gs>
                      </a:gsLst>
                      <a:lin ang="5400000"/>
                    </a:gradFill>
                    <a:effectLst>
                      <a:outerShdw blurRad="80000" dist="40000" dir="5040000" algn="tl">
                        <a:srgbClr val="000000">
                          <a:alpha val="30000"/>
                        </a:srgbClr>
                      </a:outerShdw>
                    </a:effectLst>
                    <a:cs typeface="B Kamran" pitchFamily="2" charset="-78"/>
                  </a:rPr>
                  <a:t>بین الحرمین شیراز</a:t>
                </a:r>
              </a:p>
            </p:txBody>
          </p:sp>
        </p:grpSp>
        <p:pic>
          <p:nvPicPr>
            <p:cNvPr id="235" name="Picture 6" descr="شاهچراغ؛ شیراز؛ عکس از آنوبانینی">
              <a:hlinkClick r:id="rId3"/>
            </p:cNvPr>
            <p:cNvPicPr>
              <a:picLocks noChangeAspect="1" noChangeArrowheads="1"/>
            </p:cNvPicPr>
            <p:nvPr/>
          </p:nvPicPr>
          <p:blipFill>
            <a:blip r:embed="rId4">
              <a:clrChange>
                <a:clrFrom>
                  <a:srgbClr val="03030F"/>
                </a:clrFrom>
                <a:clrTo>
                  <a:srgbClr val="03030F">
                    <a:alpha val="0"/>
                  </a:srgbClr>
                </a:clrTo>
              </a:clrChange>
            </a:blip>
            <a:srcRect/>
            <a:stretch>
              <a:fillRect/>
            </a:stretch>
          </p:blipFill>
          <p:spPr bwMode="auto">
            <a:xfrm>
              <a:off x="7212343" y="285728"/>
              <a:ext cx="1931657" cy="1191187"/>
            </a:xfrm>
            <a:prstGeom prst="rect">
              <a:avLst/>
            </a:prstGeom>
            <a:ln>
              <a:noFill/>
            </a:ln>
            <a:effectLst>
              <a:outerShdw blurRad="50800" dist="38100" dir="2700000" algn="tl" rotWithShape="0">
                <a:prstClr val="black">
                  <a:alpha val="40000"/>
                </a:prstClr>
              </a:outerShdw>
              <a:softEdge rad="63500"/>
            </a:effectLst>
          </p:spPr>
        </p:pic>
        <p:pic>
          <p:nvPicPr>
            <p:cNvPr id="1028" name="Picture 4" descr="E:\baft farsoode\ax\pic\shahchw.jpg"/>
            <p:cNvPicPr>
              <a:picLocks noChangeAspect="1" noChangeArrowheads="1"/>
            </p:cNvPicPr>
            <p:nvPr/>
          </p:nvPicPr>
          <p:blipFill>
            <a:blip r:embed="rId5" cstate="screen">
              <a:clrChange>
                <a:clrFrom>
                  <a:srgbClr val="BEE2FA"/>
                </a:clrFrom>
                <a:clrTo>
                  <a:srgbClr val="BEE2FA">
                    <a:alpha val="0"/>
                  </a:srgbClr>
                </a:clrTo>
              </a:clrChange>
              <a:extLst>
                <a:ext uri="{28A0092B-C50C-407E-A947-70E740481C1C}">
                  <a14:useLocalDpi xmlns:a14="http://schemas.microsoft.com/office/drawing/2010/main"/>
                </a:ext>
              </a:extLst>
            </a:blip>
            <a:srcRect/>
            <a:stretch>
              <a:fillRect/>
            </a:stretch>
          </p:blipFill>
          <p:spPr bwMode="auto">
            <a:xfrm>
              <a:off x="0" y="0"/>
              <a:ext cx="1813436" cy="1464431"/>
            </a:xfrm>
            <a:prstGeom prst="rect">
              <a:avLst/>
            </a:prstGeom>
            <a:ln>
              <a:noFill/>
            </a:ln>
            <a:effectLst>
              <a:outerShdw blurRad="50800" dist="38100" dir="2700000" algn="tl" rotWithShape="0">
                <a:prstClr val="black">
                  <a:alpha val="40000"/>
                </a:prstClr>
              </a:outerShdw>
              <a:softEdge rad="63500"/>
            </a:effectLst>
          </p:spPr>
        </p:pic>
        <p:cxnSp>
          <p:nvCxnSpPr>
            <p:cNvPr id="263" name="Straight Connector 262"/>
            <p:cNvCxnSpPr/>
            <p:nvPr/>
          </p:nvCxnSpPr>
          <p:spPr bwMode="auto">
            <a:xfrm rot="5400000">
              <a:off x="-1535949" y="4179099"/>
              <a:ext cx="4071966" cy="1588"/>
            </a:xfrm>
            <a:prstGeom prst="line">
              <a:avLst/>
            </a:prstGeom>
            <a:ln cmpd="dbl">
              <a:solidFill>
                <a:srgbClr val="D1D1D1"/>
              </a:solidFill>
              <a:prstDash val="solid"/>
              <a:headEnd type="none" w="sm" len="sm"/>
              <a:tailEnd type="none" w="sm" len="sm"/>
            </a:ln>
          </p:spPr>
          <p:style>
            <a:lnRef idx="3">
              <a:schemeClr val="accent1"/>
            </a:lnRef>
            <a:fillRef idx="0">
              <a:schemeClr val="accent1"/>
            </a:fillRef>
            <a:effectRef idx="2">
              <a:schemeClr val="accent1"/>
            </a:effectRef>
            <a:fontRef idx="minor">
              <a:schemeClr val="tx1"/>
            </a:fontRef>
          </p:style>
        </p:cxnSp>
      </p:grpSp>
      <p:sp>
        <p:nvSpPr>
          <p:cNvPr id="25" name="Rectangle 24"/>
          <p:cNvSpPr/>
          <p:nvPr/>
        </p:nvSpPr>
        <p:spPr bwMode="auto">
          <a:xfrm>
            <a:off x="912177" y="1648545"/>
            <a:ext cx="8143932" cy="4154394"/>
          </a:xfrm>
          <a:prstGeom prst="rect">
            <a:avLst/>
          </a:prstGeom>
          <a:solidFill>
            <a:schemeClr val="accent1">
              <a:alpha val="70000"/>
            </a:schemeClr>
          </a:solidFill>
          <a:ln w="12700" cap="sq" cmpd="sng" algn="ctr">
            <a:noFill/>
            <a:prstDash val="solid"/>
            <a:round/>
            <a:headEnd type="none" w="sm" len="sm"/>
            <a:tailEnd type="none" w="sm" len="sm"/>
          </a:ln>
          <a:effectLst>
            <a:softEdge rad="635000"/>
          </a:effectLst>
        </p:spPr>
        <p:txBody>
          <a:bodyPr vert="horz" wrap="square" lIns="84406" tIns="42203" rIns="84406" bIns="42203" numCol="1" rtlCol="1" anchor="t" anchorCtr="0" compatLnSpc="1">
            <a:prstTxWarp prst="textNoShape">
              <a:avLst/>
            </a:prstTxWarp>
          </a:bodyPr>
          <a:lstStyle/>
          <a:p>
            <a:pPr algn="l" rtl="0" fontAlgn="base">
              <a:spcBef>
                <a:spcPct val="0"/>
              </a:spcBef>
              <a:spcAft>
                <a:spcPct val="0"/>
              </a:spcAft>
            </a:pPr>
            <a:endParaRPr kumimoji="1" lang="fa-IR" sz="2215">
              <a:solidFill>
                <a:srgbClr val="000000"/>
              </a:solidFill>
              <a:latin typeface="Times New Roman" pitchFamily="18" charset="0"/>
            </a:endParaRPr>
          </a:p>
        </p:txBody>
      </p:sp>
      <p:sp>
        <p:nvSpPr>
          <p:cNvPr id="266" name="Rectangle 265"/>
          <p:cNvSpPr/>
          <p:nvPr/>
        </p:nvSpPr>
        <p:spPr bwMode="auto">
          <a:xfrm>
            <a:off x="785786" y="1780431"/>
            <a:ext cx="8143932" cy="1318855"/>
          </a:xfrm>
          <a:prstGeom prst="rect">
            <a:avLst/>
          </a:prstGeom>
          <a:solidFill>
            <a:schemeClr val="accent1">
              <a:alpha val="70000"/>
            </a:schemeClr>
          </a:solidFill>
          <a:ln w="12700" cap="sq" cmpd="sng" algn="ctr">
            <a:noFill/>
            <a:prstDash val="solid"/>
            <a:round/>
            <a:headEnd type="none" w="sm" len="sm"/>
            <a:tailEnd type="none" w="sm" len="sm"/>
          </a:ln>
          <a:effectLst>
            <a:softEdge rad="635000"/>
          </a:effectLst>
        </p:spPr>
        <p:txBody>
          <a:bodyPr vert="horz" wrap="square" lIns="84406" tIns="42203" rIns="84406" bIns="42203" numCol="1" rtlCol="1" anchor="t" anchorCtr="0" compatLnSpc="1">
            <a:prstTxWarp prst="textNoShape">
              <a:avLst/>
            </a:prstTxWarp>
          </a:bodyPr>
          <a:lstStyle/>
          <a:p>
            <a:pPr algn="l" rtl="0" fontAlgn="base">
              <a:spcBef>
                <a:spcPct val="0"/>
              </a:spcBef>
              <a:spcAft>
                <a:spcPct val="0"/>
              </a:spcAft>
            </a:pPr>
            <a:endParaRPr kumimoji="1" lang="fa-IR" sz="2215">
              <a:solidFill>
                <a:srgbClr val="000000"/>
              </a:solidFill>
              <a:latin typeface="Times New Roman" pitchFamily="18" charset="0"/>
            </a:endParaRPr>
          </a:p>
        </p:txBody>
      </p:sp>
      <p:pic>
        <p:nvPicPr>
          <p:cNvPr id="23" name="Picture 2" descr="elevs1"/>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1538635" y="263769"/>
            <a:ext cx="5631202" cy="3789613"/>
          </a:xfrm>
          <a:prstGeom prst="rect">
            <a:avLst/>
          </a:prstGeom>
          <a:noFill/>
        </p:spPr>
      </p:pic>
      <p:pic>
        <p:nvPicPr>
          <p:cNvPr id="24" name="Picture 3" descr="36600025"/>
          <p:cNvPicPr>
            <a:picLocks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a:off x="1538633" y="3378877"/>
            <a:ext cx="5616351" cy="3215355"/>
          </a:xfrm>
          <a:prstGeom prst="rect">
            <a:avLst/>
          </a:prstGeom>
          <a:noFill/>
        </p:spPr>
      </p:pic>
      <p:grpSp>
        <p:nvGrpSpPr>
          <p:cNvPr id="6" name="Group 4"/>
          <p:cNvGrpSpPr>
            <a:grpSpLocks/>
          </p:cNvGrpSpPr>
          <p:nvPr/>
        </p:nvGrpSpPr>
        <p:grpSpPr bwMode="auto">
          <a:xfrm>
            <a:off x="1583188" y="1767487"/>
            <a:ext cx="5240112" cy="3024760"/>
            <a:chOff x="30" y="1026"/>
            <a:chExt cx="3576" cy="2064"/>
          </a:xfrm>
        </p:grpSpPr>
        <p:sp>
          <p:nvSpPr>
            <p:cNvPr id="27" name="Rectangle 5"/>
            <p:cNvSpPr>
              <a:spLocks noChangeArrowheads="1"/>
            </p:cNvSpPr>
            <p:nvPr/>
          </p:nvSpPr>
          <p:spPr bwMode="auto">
            <a:xfrm>
              <a:off x="1110" y="1026"/>
              <a:ext cx="222" cy="342"/>
            </a:xfrm>
            <a:prstGeom prst="rect">
              <a:avLst/>
            </a:prstGeom>
            <a:noFill/>
            <a:ln w="38100">
              <a:solidFill>
                <a:srgbClr val="FF6600"/>
              </a:solidFill>
              <a:miter lim="800000"/>
              <a:headEnd/>
              <a:tailEnd/>
            </a:ln>
            <a:effectLst/>
          </p:spPr>
          <p:txBody>
            <a:bodyPr wrap="none" anchor="ctr"/>
            <a:lstStyle/>
            <a:p>
              <a:endParaRPr lang="fa-IR" sz="1662">
                <a:solidFill>
                  <a:srgbClr val="000000"/>
                </a:solidFill>
              </a:endParaRPr>
            </a:p>
          </p:txBody>
        </p:sp>
        <p:sp>
          <p:nvSpPr>
            <p:cNvPr id="28" name="Rectangle 6"/>
            <p:cNvSpPr>
              <a:spLocks noChangeArrowheads="1"/>
            </p:cNvSpPr>
            <p:nvPr/>
          </p:nvSpPr>
          <p:spPr bwMode="auto">
            <a:xfrm>
              <a:off x="2982" y="1026"/>
              <a:ext cx="210" cy="336"/>
            </a:xfrm>
            <a:prstGeom prst="rect">
              <a:avLst/>
            </a:prstGeom>
            <a:noFill/>
            <a:ln w="38100">
              <a:solidFill>
                <a:srgbClr val="FF6600"/>
              </a:solidFill>
              <a:miter lim="800000"/>
              <a:headEnd/>
              <a:tailEnd/>
            </a:ln>
            <a:effectLst/>
          </p:spPr>
          <p:txBody>
            <a:bodyPr wrap="none" anchor="ctr"/>
            <a:lstStyle/>
            <a:p>
              <a:endParaRPr lang="fa-IR" sz="1662">
                <a:solidFill>
                  <a:srgbClr val="000000"/>
                </a:solidFill>
              </a:endParaRPr>
            </a:p>
          </p:txBody>
        </p:sp>
        <p:sp>
          <p:nvSpPr>
            <p:cNvPr id="29" name="Rectangle 7"/>
            <p:cNvSpPr>
              <a:spLocks noChangeArrowheads="1"/>
            </p:cNvSpPr>
            <p:nvPr/>
          </p:nvSpPr>
          <p:spPr bwMode="auto">
            <a:xfrm>
              <a:off x="3402" y="1032"/>
              <a:ext cx="204" cy="336"/>
            </a:xfrm>
            <a:prstGeom prst="rect">
              <a:avLst/>
            </a:prstGeom>
            <a:noFill/>
            <a:ln w="38100">
              <a:solidFill>
                <a:srgbClr val="FF6600"/>
              </a:solidFill>
              <a:miter lim="800000"/>
              <a:headEnd/>
              <a:tailEnd/>
            </a:ln>
            <a:effectLst/>
          </p:spPr>
          <p:txBody>
            <a:bodyPr wrap="none" anchor="ctr"/>
            <a:lstStyle/>
            <a:p>
              <a:endParaRPr lang="fa-IR" sz="1662">
                <a:solidFill>
                  <a:srgbClr val="000000"/>
                </a:solidFill>
              </a:endParaRPr>
            </a:p>
          </p:txBody>
        </p:sp>
        <p:sp>
          <p:nvSpPr>
            <p:cNvPr id="30" name="Freeform 8"/>
            <p:cNvSpPr>
              <a:spLocks/>
            </p:cNvSpPr>
            <p:nvPr/>
          </p:nvSpPr>
          <p:spPr bwMode="auto">
            <a:xfrm>
              <a:off x="30" y="2628"/>
              <a:ext cx="318" cy="312"/>
            </a:xfrm>
            <a:custGeom>
              <a:avLst/>
              <a:gdLst/>
              <a:ahLst/>
              <a:cxnLst>
                <a:cxn ang="0">
                  <a:pos x="36" y="0"/>
                </a:cxn>
                <a:cxn ang="0">
                  <a:pos x="0" y="288"/>
                </a:cxn>
                <a:cxn ang="0">
                  <a:pos x="246" y="312"/>
                </a:cxn>
                <a:cxn ang="0">
                  <a:pos x="318" y="42"/>
                </a:cxn>
                <a:cxn ang="0">
                  <a:pos x="36" y="0"/>
                </a:cxn>
              </a:cxnLst>
              <a:rect l="0" t="0" r="r" b="b"/>
              <a:pathLst>
                <a:path w="318" h="312">
                  <a:moveTo>
                    <a:pt x="36" y="0"/>
                  </a:moveTo>
                  <a:lnTo>
                    <a:pt x="0" y="288"/>
                  </a:lnTo>
                  <a:lnTo>
                    <a:pt x="246" y="312"/>
                  </a:lnTo>
                  <a:lnTo>
                    <a:pt x="318" y="42"/>
                  </a:lnTo>
                  <a:lnTo>
                    <a:pt x="36" y="0"/>
                  </a:lnTo>
                  <a:close/>
                </a:path>
              </a:pathLst>
            </a:custGeom>
            <a:noFill/>
            <a:ln w="38100" cmpd="sng">
              <a:solidFill>
                <a:srgbClr val="FF6600"/>
              </a:solidFill>
              <a:round/>
              <a:headEnd/>
              <a:tailEnd/>
            </a:ln>
            <a:effectLst/>
          </p:spPr>
          <p:txBody>
            <a:bodyPr/>
            <a:lstStyle/>
            <a:p>
              <a:endParaRPr lang="fa-IR" sz="1662">
                <a:solidFill>
                  <a:srgbClr val="000000"/>
                </a:solidFill>
              </a:endParaRPr>
            </a:p>
          </p:txBody>
        </p:sp>
        <p:sp>
          <p:nvSpPr>
            <p:cNvPr id="31" name="Freeform 9"/>
            <p:cNvSpPr>
              <a:spLocks/>
            </p:cNvSpPr>
            <p:nvPr/>
          </p:nvSpPr>
          <p:spPr bwMode="auto">
            <a:xfrm>
              <a:off x="1266" y="2796"/>
              <a:ext cx="312" cy="294"/>
            </a:xfrm>
            <a:custGeom>
              <a:avLst/>
              <a:gdLst/>
              <a:ahLst/>
              <a:cxnLst>
                <a:cxn ang="0">
                  <a:pos x="24" y="0"/>
                </a:cxn>
                <a:cxn ang="0">
                  <a:pos x="0" y="288"/>
                </a:cxn>
                <a:cxn ang="0">
                  <a:pos x="300" y="294"/>
                </a:cxn>
                <a:cxn ang="0">
                  <a:pos x="312" y="0"/>
                </a:cxn>
                <a:cxn ang="0">
                  <a:pos x="24" y="0"/>
                </a:cxn>
              </a:cxnLst>
              <a:rect l="0" t="0" r="r" b="b"/>
              <a:pathLst>
                <a:path w="312" h="294">
                  <a:moveTo>
                    <a:pt x="24" y="0"/>
                  </a:moveTo>
                  <a:lnTo>
                    <a:pt x="0" y="288"/>
                  </a:lnTo>
                  <a:lnTo>
                    <a:pt x="300" y="294"/>
                  </a:lnTo>
                  <a:lnTo>
                    <a:pt x="312" y="0"/>
                  </a:lnTo>
                  <a:lnTo>
                    <a:pt x="24" y="0"/>
                  </a:lnTo>
                  <a:close/>
                </a:path>
              </a:pathLst>
            </a:custGeom>
            <a:noFill/>
            <a:ln w="38100" cmpd="sng">
              <a:solidFill>
                <a:srgbClr val="FF6600"/>
              </a:solidFill>
              <a:round/>
              <a:headEnd/>
              <a:tailEnd/>
            </a:ln>
            <a:effectLst/>
          </p:spPr>
          <p:txBody>
            <a:bodyPr/>
            <a:lstStyle/>
            <a:p>
              <a:endParaRPr lang="fa-IR" sz="1662">
                <a:solidFill>
                  <a:srgbClr val="000000"/>
                </a:solidFill>
              </a:endParaRPr>
            </a:p>
          </p:txBody>
        </p:sp>
        <p:sp>
          <p:nvSpPr>
            <p:cNvPr id="32" name="Freeform 10"/>
            <p:cNvSpPr>
              <a:spLocks/>
            </p:cNvSpPr>
            <p:nvPr/>
          </p:nvSpPr>
          <p:spPr bwMode="auto">
            <a:xfrm>
              <a:off x="2736" y="2454"/>
              <a:ext cx="282" cy="420"/>
            </a:xfrm>
            <a:custGeom>
              <a:avLst/>
              <a:gdLst/>
              <a:ahLst/>
              <a:cxnLst>
                <a:cxn ang="0">
                  <a:pos x="0" y="120"/>
                </a:cxn>
                <a:cxn ang="0">
                  <a:pos x="18" y="114"/>
                </a:cxn>
                <a:cxn ang="0">
                  <a:pos x="42" y="108"/>
                </a:cxn>
                <a:cxn ang="0">
                  <a:pos x="264" y="0"/>
                </a:cxn>
                <a:cxn ang="0">
                  <a:pos x="282" y="198"/>
                </a:cxn>
                <a:cxn ang="0">
                  <a:pos x="24" y="420"/>
                </a:cxn>
                <a:cxn ang="0">
                  <a:pos x="0" y="120"/>
                </a:cxn>
              </a:cxnLst>
              <a:rect l="0" t="0" r="r" b="b"/>
              <a:pathLst>
                <a:path w="282" h="420">
                  <a:moveTo>
                    <a:pt x="0" y="120"/>
                  </a:moveTo>
                  <a:cubicBezTo>
                    <a:pt x="6" y="118"/>
                    <a:pt x="12" y="116"/>
                    <a:pt x="18" y="114"/>
                  </a:cubicBezTo>
                  <a:cubicBezTo>
                    <a:pt x="26" y="112"/>
                    <a:pt x="42" y="108"/>
                    <a:pt x="42" y="108"/>
                  </a:cubicBezTo>
                  <a:lnTo>
                    <a:pt x="264" y="0"/>
                  </a:lnTo>
                  <a:lnTo>
                    <a:pt x="282" y="198"/>
                  </a:lnTo>
                  <a:lnTo>
                    <a:pt x="24" y="420"/>
                  </a:lnTo>
                  <a:lnTo>
                    <a:pt x="0" y="120"/>
                  </a:lnTo>
                  <a:close/>
                </a:path>
              </a:pathLst>
            </a:custGeom>
            <a:noFill/>
            <a:ln w="38100" cmpd="sng">
              <a:solidFill>
                <a:srgbClr val="FF6600"/>
              </a:solidFill>
              <a:round/>
              <a:headEnd/>
              <a:tailEnd/>
            </a:ln>
            <a:effectLst/>
          </p:spPr>
          <p:txBody>
            <a:bodyPr/>
            <a:lstStyle/>
            <a:p>
              <a:endParaRPr lang="fa-IR" sz="1662">
                <a:solidFill>
                  <a:srgbClr val="000000"/>
                </a:solidFill>
              </a:endParaRPr>
            </a:p>
          </p:txBody>
        </p:sp>
      </p:grpSp>
      <p:grpSp>
        <p:nvGrpSpPr>
          <p:cNvPr id="9" name="Group 11"/>
          <p:cNvGrpSpPr>
            <a:grpSpLocks/>
          </p:cNvGrpSpPr>
          <p:nvPr/>
        </p:nvGrpSpPr>
        <p:grpSpPr bwMode="auto">
          <a:xfrm>
            <a:off x="3903739" y="1564515"/>
            <a:ext cx="1398519" cy="3587880"/>
            <a:chOff x="1614" y="888"/>
            <a:chExt cx="954" cy="2448"/>
          </a:xfrm>
        </p:grpSpPr>
        <p:sp>
          <p:nvSpPr>
            <p:cNvPr id="34" name="Freeform 12"/>
            <p:cNvSpPr>
              <a:spLocks/>
            </p:cNvSpPr>
            <p:nvPr/>
          </p:nvSpPr>
          <p:spPr bwMode="auto">
            <a:xfrm>
              <a:off x="1740" y="888"/>
              <a:ext cx="828" cy="966"/>
            </a:xfrm>
            <a:custGeom>
              <a:avLst/>
              <a:gdLst/>
              <a:ahLst/>
              <a:cxnLst>
                <a:cxn ang="0">
                  <a:pos x="0" y="954"/>
                </a:cxn>
                <a:cxn ang="0">
                  <a:pos x="6" y="0"/>
                </a:cxn>
                <a:cxn ang="0">
                  <a:pos x="828" y="12"/>
                </a:cxn>
                <a:cxn ang="0">
                  <a:pos x="828" y="966"/>
                </a:cxn>
                <a:cxn ang="0">
                  <a:pos x="0" y="954"/>
                </a:cxn>
              </a:cxnLst>
              <a:rect l="0" t="0" r="r" b="b"/>
              <a:pathLst>
                <a:path w="828" h="966">
                  <a:moveTo>
                    <a:pt x="0" y="954"/>
                  </a:moveTo>
                  <a:lnTo>
                    <a:pt x="6" y="0"/>
                  </a:lnTo>
                  <a:lnTo>
                    <a:pt x="828" y="12"/>
                  </a:lnTo>
                  <a:lnTo>
                    <a:pt x="828" y="966"/>
                  </a:lnTo>
                  <a:lnTo>
                    <a:pt x="0" y="954"/>
                  </a:lnTo>
                  <a:close/>
                </a:path>
              </a:pathLst>
            </a:custGeom>
            <a:noFill/>
            <a:ln w="38100" cmpd="sng">
              <a:solidFill>
                <a:srgbClr val="FF6600"/>
              </a:solidFill>
              <a:round/>
              <a:headEnd/>
              <a:tailEnd/>
            </a:ln>
            <a:effectLst/>
          </p:spPr>
          <p:txBody>
            <a:bodyPr/>
            <a:lstStyle/>
            <a:p>
              <a:endParaRPr lang="fa-IR" sz="1662">
                <a:solidFill>
                  <a:srgbClr val="000000"/>
                </a:solidFill>
              </a:endParaRPr>
            </a:p>
          </p:txBody>
        </p:sp>
        <p:sp>
          <p:nvSpPr>
            <p:cNvPr id="35" name="Freeform 13"/>
            <p:cNvSpPr>
              <a:spLocks/>
            </p:cNvSpPr>
            <p:nvPr/>
          </p:nvSpPr>
          <p:spPr bwMode="auto">
            <a:xfrm>
              <a:off x="1614" y="2616"/>
              <a:ext cx="954" cy="720"/>
            </a:xfrm>
            <a:custGeom>
              <a:avLst/>
              <a:gdLst/>
              <a:ahLst/>
              <a:cxnLst>
                <a:cxn ang="0">
                  <a:pos x="42" y="162"/>
                </a:cxn>
                <a:cxn ang="0">
                  <a:pos x="0" y="720"/>
                </a:cxn>
                <a:cxn ang="0">
                  <a:pos x="726" y="612"/>
                </a:cxn>
                <a:cxn ang="0">
                  <a:pos x="732" y="474"/>
                </a:cxn>
                <a:cxn ang="0">
                  <a:pos x="816" y="474"/>
                </a:cxn>
                <a:cxn ang="0">
                  <a:pos x="852" y="432"/>
                </a:cxn>
                <a:cxn ang="0">
                  <a:pos x="924" y="444"/>
                </a:cxn>
                <a:cxn ang="0">
                  <a:pos x="954" y="408"/>
                </a:cxn>
                <a:cxn ang="0">
                  <a:pos x="930" y="0"/>
                </a:cxn>
                <a:cxn ang="0">
                  <a:pos x="42" y="162"/>
                </a:cxn>
              </a:cxnLst>
              <a:rect l="0" t="0" r="r" b="b"/>
              <a:pathLst>
                <a:path w="954" h="720">
                  <a:moveTo>
                    <a:pt x="42" y="162"/>
                  </a:moveTo>
                  <a:lnTo>
                    <a:pt x="0" y="720"/>
                  </a:lnTo>
                  <a:lnTo>
                    <a:pt x="726" y="612"/>
                  </a:lnTo>
                  <a:lnTo>
                    <a:pt x="732" y="474"/>
                  </a:lnTo>
                  <a:lnTo>
                    <a:pt x="816" y="474"/>
                  </a:lnTo>
                  <a:lnTo>
                    <a:pt x="852" y="432"/>
                  </a:lnTo>
                  <a:lnTo>
                    <a:pt x="924" y="444"/>
                  </a:lnTo>
                  <a:lnTo>
                    <a:pt x="954" y="408"/>
                  </a:lnTo>
                  <a:lnTo>
                    <a:pt x="930" y="0"/>
                  </a:lnTo>
                  <a:lnTo>
                    <a:pt x="42" y="162"/>
                  </a:lnTo>
                  <a:close/>
                </a:path>
              </a:pathLst>
            </a:custGeom>
            <a:noFill/>
            <a:ln w="38100" cmpd="sng">
              <a:solidFill>
                <a:srgbClr val="FF6600"/>
              </a:solidFill>
              <a:round/>
              <a:headEnd/>
              <a:tailEnd/>
            </a:ln>
            <a:effectLst/>
          </p:spPr>
          <p:txBody>
            <a:bodyPr/>
            <a:lstStyle/>
            <a:p>
              <a:endParaRPr lang="fa-IR" sz="1662">
                <a:solidFill>
                  <a:srgbClr val="000000"/>
                </a:solidFill>
              </a:endParaRPr>
            </a:p>
          </p:txBody>
        </p:sp>
      </p:grpSp>
      <p:grpSp>
        <p:nvGrpSpPr>
          <p:cNvPr id="10" name="Group 14"/>
          <p:cNvGrpSpPr>
            <a:grpSpLocks/>
          </p:cNvGrpSpPr>
          <p:nvPr/>
        </p:nvGrpSpPr>
        <p:grpSpPr bwMode="auto">
          <a:xfrm>
            <a:off x="1750267" y="2277389"/>
            <a:ext cx="5240112" cy="4254961"/>
            <a:chOff x="144" y="1374"/>
            <a:chExt cx="3576" cy="2904"/>
          </a:xfrm>
        </p:grpSpPr>
        <p:sp>
          <p:nvSpPr>
            <p:cNvPr id="37" name="Rectangle 15"/>
            <p:cNvSpPr>
              <a:spLocks noChangeArrowheads="1"/>
            </p:cNvSpPr>
            <p:nvPr/>
          </p:nvSpPr>
          <p:spPr bwMode="auto">
            <a:xfrm>
              <a:off x="1014" y="1386"/>
              <a:ext cx="420" cy="204"/>
            </a:xfrm>
            <a:prstGeom prst="rect">
              <a:avLst/>
            </a:prstGeom>
            <a:noFill/>
            <a:ln w="38100">
              <a:solidFill>
                <a:srgbClr val="FF6600"/>
              </a:solidFill>
              <a:miter lim="800000"/>
              <a:headEnd/>
              <a:tailEnd/>
            </a:ln>
            <a:effectLst/>
          </p:spPr>
          <p:txBody>
            <a:bodyPr wrap="none" anchor="ctr"/>
            <a:lstStyle/>
            <a:p>
              <a:endParaRPr lang="fa-IR" sz="1662">
                <a:solidFill>
                  <a:srgbClr val="000000"/>
                </a:solidFill>
              </a:endParaRPr>
            </a:p>
          </p:txBody>
        </p:sp>
        <p:sp>
          <p:nvSpPr>
            <p:cNvPr id="38" name="Rectangle 16"/>
            <p:cNvSpPr>
              <a:spLocks noChangeArrowheads="1"/>
            </p:cNvSpPr>
            <p:nvPr/>
          </p:nvSpPr>
          <p:spPr bwMode="auto">
            <a:xfrm>
              <a:off x="2862" y="1374"/>
              <a:ext cx="420" cy="204"/>
            </a:xfrm>
            <a:prstGeom prst="rect">
              <a:avLst/>
            </a:prstGeom>
            <a:noFill/>
            <a:ln w="38100">
              <a:solidFill>
                <a:srgbClr val="FF6600"/>
              </a:solidFill>
              <a:miter lim="800000"/>
              <a:headEnd/>
              <a:tailEnd/>
            </a:ln>
            <a:effectLst/>
          </p:spPr>
          <p:txBody>
            <a:bodyPr wrap="none" anchor="ctr"/>
            <a:lstStyle/>
            <a:p>
              <a:endParaRPr lang="fa-IR" sz="1662">
                <a:solidFill>
                  <a:srgbClr val="000000"/>
                </a:solidFill>
              </a:endParaRPr>
            </a:p>
          </p:txBody>
        </p:sp>
        <p:sp>
          <p:nvSpPr>
            <p:cNvPr id="39" name="Rectangle 17"/>
            <p:cNvSpPr>
              <a:spLocks noChangeArrowheads="1"/>
            </p:cNvSpPr>
            <p:nvPr/>
          </p:nvSpPr>
          <p:spPr bwMode="auto">
            <a:xfrm>
              <a:off x="3300" y="1380"/>
              <a:ext cx="420" cy="204"/>
            </a:xfrm>
            <a:prstGeom prst="rect">
              <a:avLst/>
            </a:prstGeom>
            <a:noFill/>
            <a:ln w="38100">
              <a:solidFill>
                <a:srgbClr val="FF6600"/>
              </a:solidFill>
              <a:miter lim="800000"/>
              <a:headEnd/>
              <a:tailEnd/>
            </a:ln>
            <a:effectLst/>
          </p:spPr>
          <p:txBody>
            <a:bodyPr wrap="none" anchor="ctr"/>
            <a:lstStyle/>
            <a:p>
              <a:endParaRPr lang="fa-IR" sz="1662">
                <a:solidFill>
                  <a:srgbClr val="000000"/>
                </a:solidFill>
              </a:endParaRPr>
            </a:p>
          </p:txBody>
        </p:sp>
        <p:sp>
          <p:nvSpPr>
            <p:cNvPr id="40" name="Freeform 18"/>
            <p:cNvSpPr>
              <a:spLocks/>
            </p:cNvSpPr>
            <p:nvPr/>
          </p:nvSpPr>
          <p:spPr bwMode="auto">
            <a:xfrm>
              <a:off x="1788" y="3084"/>
              <a:ext cx="1260" cy="1194"/>
            </a:xfrm>
            <a:custGeom>
              <a:avLst/>
              <a:gdLst/>
              <a:ahLst/>
              <a:cxnLst>
                <a:cxn ang="0">
                  <a:pos x="0" y="1194"/>
                </a:cxn>
                <a:cxn ang="0">
                  <a:pos x="474" y="1188"/>
                </a:cxn>
                <a:cxn ang="0">
                  <a:pos x="1260" y="966"/>
                </a:cxn>
                <a:cxn ang="0">
                  <a:pos x="1200" y="0"/>
                </a:cxn>
                <a:cxn ang="0">
                  <a:pos x="636" y="342"/>
                </a:cxn>
                <a:cxn ang="0">
                  <a:pos x="0" y="1116"/>
                </a:cxn>
                <a:cxn ang="0">
                  <a:pos x="0" y="1194"/>
                </a:cxn>
              </a:cxnLst>
              <a:rect l="0" t="0" r="r" b="b"/>
              <a:pathLst>
                <a:path w="1260" h="1194">
                  <a:moveTo>
                    <a:pt x="0" y="1194"/>
                  </a:moveTo>
                  <a:lnTo>
                    <a:pt x="474" y="1188"/>
                  </a:lnTo>
                  <a:lnTo>
                    <a:pt x="1260" y="966"/>
                  </a:lnTo>
                  <a:lnTo>
                    <a:pt x="1200" y="0"/>
                  </a:lnTo>
                  <a:lnTo>
                    <a:pt x="636" y="342"/>
                  </a:lnTo>
                  <a:lnTo>
                    <a:pt x="0" y="1116"/>
                  </a:lnTo>
                  <a:lnTo>
                    <a:pt x="0" y="1194"/>
                  </a:lnTo>
                  <a:close/>
                </a:path>
              </a:pathLst>
            </a:custGeom>
            <a:noFill/>
            <a:ln w="38100" cmpd="sng">
              <a:solidFill>
                <a:srgbClr val="FF6600"/>
              </a:solidFill>
              <a:round/>
              <a:headEnd/>
              <a:tailEnd/>
            </a:ln>
            <a:effectLst/>
          </p:spPr>
          <p:txBody>
            <a:bodyPr/>
            <a:lstStyle/>
            <a:p>
              <a:endParaRPr lang="fa-IR" sz="1662">
                <a:solidFill>
                  <a:srgbClr val="000000"/>
                </a:solidFill>
              </a:endParaRPr>
            </a:p>
          </p:txBody>
        </p:sp>
        <p:sp>
          <p:nvSpPr>
            <p:cNvPr id="41" name="Freeform 19"/>
            <p:cNvSpPr>
              <a:spLocks/>
            </p:cNvSpPr>
            <p:nvPr/>
          </p:nvSpPr>
          <p:spPr bwMode="auto">
            <a:xfrm>
              <a:off x="144" y="3474"/>
              <a:ext cx="936" cy="582"/>
            </a:xfrm>
            <a:custGeom>
              <a:avLst/>
              <a:gdLst/>
              <a:ahLst/>
              <a:cxnLst>
                <a:cxn ang="0">
                  <a:pos x="144" y="0"/>
                </a:cxn>
                <a:cxn ang="0">
                  <a:pos x="0" y="456"/>
                </a:cxn>
                <a:cxn ang="0">
                  <a:pos x="18" y="528"/>
                </a:cxn>
                <a:cxn ang="0">
                  <a:pos x="918" y="582"/>
                </a:cxn>
                <a:cxn ang="0">
                  <a:pos x="924" y="474"/>
                </a:cxn>
                <a:cxn ang="0">
                  <a:pos x="936" y="96"/>
                </a:cxn>
                <a:cxn ang="0">
                  <a:pos x="144" y="0"/>
                </a:cxn>
              </a:cxnLst>
              <a:rect l="0" t="0" r="r" b="b"/>
              <a:pathLst>
                <a:path w="936" h="582">
                  <a:moveTo>
                    <a:pt x="144" y="0"/>
                  </a:moveTo>
                  <a:lnTo>
                    <a:pt x="0" y="456"/>
                  </a:lnTo>
                  <a:lnTo>
                    <a:pt x="18" y="528"/>
                  </a:lnTo>
                  <a:lnTo>
                    <a:pt x="918" y="582"/>
                  </a:lnTo>
                  <a:lnTo>
                    <a:pt x="924" y="474"/>
                  </a:lnTo>
                  <a:lnTo>
                    <a:pt x="936" y="96"/>
                  </a:lnTo>
                  <a:lnTo>
                    <a:pt x="144" y="0"/>
                  </a:lnTo>
                  <a:close/>
                </a:path>
              </a:pathLst>
            </a:custGeom>
            <a:noFill/>
            <a:ln w="38100" cmpd="sng">
              <a:solidFill>
                <a:srgbClr val="FF6600"/>
              </a:solidFill>
              <a:round/>
              <a:headEnd/>
              <a:tailEnd/>
            </a:ln>
            <a:effectLst/>
          </p:spPr>
          <p:txBody>
            <a:bodyPr/>
            <a:lstStyle/>
            <a:p>
              <a:endParaRPr lang="fa-IR" sz="1662">
                <a:solidFill>
                  <a:srgbClr val="000000"/>
                </a:solidFill>
              </a:endParaRPr>
            </a:p>
          </p:txBody>
        </p:sp>
      </p:grpSp>
    </p:spTree>
    <p:extLst>
      <p:ext uri="{BB962C8B-B14F-4D97-AF65-F5344CB8AC3E}">
        <p14:creationId xmlns:p14="http://schemas.microsoft.com/office/powerpoint/2010/main" val="1774015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20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nodeType="clickEffect">
                                  <p:stCondLst>
                                    <p:cond delay="0"/>
                                  </p:stCondLst>
                                  <p:childTnLst>
                                    <p:animEffect transition="out" filter="fade">
                                      <p:cBhvr>
                                        <p:cTn id="11" dur="2000"/>
                                        <p:tgtEl>
                                          <p:spTgt spid="6"/>
                                        </p:tgtEl>
                                      </p:cBhvr>
                                    </p:animEffect>
                                    <p:set>
                                      <p:cBhvr>
                                        <p:cTn id="12" dur="1" fill="hold">
                                          <p:stCondLst>
                                            <p:cond delay="19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left)">
                                      <p:cBhvr>
                                        <p:cTn id="17" dur="2000"/>
                                        <p:tgtEl>
                                          <p:spTgt spid="10"/>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nodeType="clickEffect">
                                  <p:stCondLst>
                                    <p:cond delay="0"/>
                                  </p:stCondLst>
                                  <p:childTnLst>
                                    <p:animEffect transition="out" filter="fade">
                                      <p:cBhvr>
                                        <p:cTn id="21" dur="2000"/>
                                        <p:tgtEl>
                                          <p:spTgt spid="10"/>
                                        </p:tgtEl>
                                      </p:cBhvr>
                                    </p:animEffect>
                                    <p:set>
                                      <p:cBhvr>
                                        <p:cTn id="22" dur="1" fill="hold">
                                          <p:stCondLst>
                                            <p:cond delay="1999"/>
                                          </p:stCondLst>
                                        </p:cTn>
                                        <p:tgtEl>
                                          <p:spTgt spid="10"/>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wipe(left)">
                                      <p:cBhvr>
                                        <p:cTn id="27" dur="2000"/>
                                        <p:tgtEl>
                                          <p:spTgt spid="9"/>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xit" presetSubtype="0" fill="hold" nodeType="clickEffect">
                                  <p:stCondLst>
                                    <p:cond delay="0"/>
                                  </p:stCondLst>
                                  <p:childTnLst>
                                    <p:animEffect transition="out" filter="fade">
                                      <p:cBhvr>
                                        <p:cTn id="31" dur="2000"/>
                                        <p:tgtEl>
                                          <p:spTgt spid="9"/>
                                        </p:tgtEl>
                                      </p:cBhvr>
                                    </p:animEffect>
                                    <p:set>
                                      <p:cBhvr>
                                        <p:cTn id="32" dur="1" fill="hold">
                                          <p:stCondLst>
                                            <p:cond delay="19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66"/>
          <p:cNvGrpSpPr/>
          <p:nvPr/>
        </p:nvGrpSpPr>
        <p:grpSpPr>
          <a:xfrm>
            <a:off x="0" y="263769"/>
            <a:ext cx="9144000" cy="6327790"/>
            <a:chOff x="0" y="0"/>
            <a:chExt cx="9144000" cy="6855106"/>
          </a:xfrm>
        </p:grpSpPr>
        <p:pic>
          <p:nvPicPr>
            <p:cNvPr id="3" name="Picture 2" descr="E:\baft farsoode\ax\pic\bird%20view.jpg"/>
            <p:cNvPicPr>
              <a:picLocks noChangeAspect="1" noChangeArrowheads="1"/>
            </p:cNvPicPr>
            <p:nvPr/>
          </p:nvPicPr>
          <p:blipFill>
            <a:blip r:embed="rId2">
              <a:clrChange>
                <a:clrFrom>
                  <a:srgbClr val="000000"/>
                </a:clrFrom>
                <a:clrTo>
                  <a:srgbClr val="000000">
                    <a:alpha val="0"/>
                  </a:srgbClr>
                </a:clrTo>
              </a:clrChange>
              <a:duotone>
                <a:schemeClr val="accent6">
                  <a:shade val="45000"/>
                  <a:satMod val="135000"/>
                </a:schemeClr>
                <a:prstClr val="white"/>
              </a:duotone>
              <a:lum bright="20000" contrast="-75000"/>
            </a:blip>
            <a:srcRect/>
            <a:stretch>
              <a:fillRect/>
            </a:stretch>
          </p:blipFill>
          <p:spPr bwMode="auto">
            <a:xfrm>
              <a:off x="0" y="2694698"/>
              <a:ext cx="9144000" cy="4160408"/>
            </a:xfrm>
            <a:prstGeom prst="rect">
              <a:avLst/>
            </a:prstGeom>
            <a:ln>
              <a:noFill/>
            </a:ln>
            <a:effectLst>
              <a:outerShdw blurRad="50800" dist="50800" dir="2700000" algn="tl" rotWithShape="0">
                <a:schemeClr val="tx1">
                  <a:alpha val="40000"/>
                </a:schemeClr>
              </a:outerShdw>
            </a:effectLst>
          </p:spPr>
        </p:pic>
        <p:grpSp>
          <p:nvGrpSpPr>
            <p:cNvPr id="4" name="Group 259"/>
            <p:cNvGrpSpPr/>
            <p:nvPr/>
          </p:nvGrpSpPr>
          <p:grpSpPr>
            <a:xfrm flipV="1">
              <a:off x="271048" y="857232"/>
              <a:ext cx="5944026" cy="4143404"/>
              <a:chOff x="-236" y="1676402"/>
              <a:chExt cx="5944026" cy="5181601"/>
            </a:xfrm>
          </p:grpSpPr>
          <p:sp>
            <p:nvSpPr>
              <p:cNvPr id="250" name="Rectangle 25"/>
              <p:cNvSpPr>
                <a:spLocks noChangeArrowheads="1"/>
              </p:cNvSpPr>
              <p:nvPr/>
            </p:nvSpPr>
            <p:spPr bwMode="auto">
              <a:xfrm>
                <a:off x="329988" y="4038602"/>
                <a:ext cx="165112" cy="2667001"/>
              </a:xfrm>
              <a:prstGeom prst="rect">
                <a:avLst/>
              </a:prstGeom>
              <a:gradFill rotWithShape="1">
                <a:gsLst>
                  <a:gs pos="0">
                    <a:schemeClr val="bg1">
                      <a:lumMod val="65000"/>
                    </a:schemeClr>
                  </a:gs>
                  <a:gs pos="100000">
                    <a:srgbClr val="FFFFCC"/>
                  </a:gs>
                </a:gsLst>
                <a:lin ang="5400000" scaled="1"/>
              </a:gradFill>
              <a:ln w="9525">
                <a:noFill/>
                <a:miter lim="800000"/>
                <a:headEnd/>
                <a:tailEnd/>
              </a:ln>
              <a:effectLst/>
            </p:spPr>
            <p:txBody>
              <a:bodyPr wrap="none" anchor="ctr"/>
              <a:lstStyle/>
              <a:p>
                <a:pPr>
                  <a:defRPr/>
                </a:pPr>
                <a:endParaRPr lang="fa-IR" sz="1662" kern="0">
                  <a:solidFill>
                    <a:sysClr val="windowText" lastClr="000000"/>
                  </a:solidFill>
                </a:endParaRPr>
              </a:p>
            </p:txBody>
          </p:sp>
          <p:sp>
            <p:nvSpPr>
              <p:cNvPr id="251" name="Rectangle 26"/>
              <p:cNvSpPr>
                <a:spLocks noChangeArrowheads="1"/>
              </p:cNvSpPr>
              <p:nvPr/>
            </p:nvSpPr>
            <p:spPr bwMode="auto">
              <a:xfrm>
                <a:off x="164876" y="6400803"/>
                <a:ext cx="3219681" cy="152400"/>
              </a:xfrm>
              <a:prstGeom prst="rect">
                <a:avLst/>
              </a:prstGeom>
              <a:gradFill rotWithShape="1">
                <a:gsLst>
                  <a:gs pos="0">
                    <a:srgbClr val="FFFFCC"/>
                  </a:gs>
                  <a:gs pos="100000">
                    <a:srgbClr val="FFFFCC">
                      <a:gamma/>
                      <a:shade val="46275"/>
                      <a:invGamma/>
                    </a:srgbClr>
                  </a:gs>
                </a:gsLst>
                <a:lin ang="0" scaled="1"/>
              </a:gradFill>
              <a:ln w="9525">
                <a:noFill/>
                <a:miter lim="800000"/>
                <a:headEnd/>
                <a:tailEnd/>
              </a:ln>
              <a:effectLst/>
            </p:spPr>
            <p:txBody>
              <a:bodyPr wrap="none" anchor="ctr"/>
              <a:lstStyle/>
              <a:p>
                <a:pPr>
                  <a:defRPr/>
                </a:pPr>
                <a:endParaRPr lang="fa-IR" sz="1662" kern="0">
                  <a:solidFill>
                    <a:sysClr val="windowText" lastClr="000000"/>
                  </a:solidFill>
                </a:endParaRPr>
              </a:p>
            </p:txBody>
          </p:sp>
          <p:sp>
            <p:nvSpPr>
              <p:cNvPr id="252" name="Rectangle 27"/>
              <p:cNvSpPr>
                <a:spLocks noChangeArrowheads="1"/>
              </p:cNvSpPr>
              <p:nvPr/>
            </p:nvSpPr>
            <p:spPr bwMode="auto">
              <a:xfrm>
                <a:off x="495100" y="5791203"/>
                <a:ext cx="82556" cy="609600"/>
              </a:xfrm>
              <a:prstGeom prst="rect">
                <a:avLst/>
              </a:prstGeom>
              <a:solidFill>
                <a:srgbClr val="CC9900"/>
              </a:solidFill>
              <a:ln w="9525">
                <a:noFill/>
                <a:miter lim="800000"/>
                <a:headEnd/>
                <a:tailEnd/>
              </a:ln>
              <a:effectLst/>
            </p:spPr>
            <p:txBody>
              <a:bodyPr wrap="none" anchor="ctr"/>
              <a:lstStyle/>
              <a:p>
                <a:pPr>
                  <a:defRPr/>
                </a:pPr>
                <a:endParaRPr lang="fa-IR" sz="1662" kern="0">
                  <a:solidFill>
                    <a:sysClr val="windowText" lastClr="000000"/>
                  </a:solidFill>
                </a:endParaRPr>
              </a:p>
            </p:txBody>
          </p:sp>
          <p:sp>
            <p:nvSpPr>
              <p:cNvPr id="253" name="Rectangle 28"/>
              <p:cNvSpPr>
                <a:spLocks noChangeArrowheads="1"/>
              </p:cNvSpPr>
              <p:nvPr/>
            </p:nvSpPr>
            <p:spPr bwMode="auto">
              <a:xfrm rot="5400000">
                <a:off x="828501" y="6073757"/>
                <a:ext cx="76200" cy="577891"/>
              </a:xfrm>
              <a:prstGeom prst="rect">
                <a:avLst/>
              </a:prstGeom>
              <a:solidFill>
                <a:srgbClr val="CC9900"/>
              </a:solidFill>
              <a:ln w="9525">
                <a:noFill/>
                <a:miter lim="800000"/>
                <a:headEnd/>
                <a:tailEnd/>
              </a:ln>
              <a:effectLst/>
            </p:spPr>
            <p:txBody>
              <a:bodyPr wrap="none" anchor="ctr"/>
              <a:lstStyle/>
              <a:p>
                <a:pPr>
                  <a:defRPr/>
                </a:pPr>
                <a:endParaRPr lang="fa-IR" sz="1662" kern="0">
                  <a:solidFill>
                    <a:sysClr val="windowText" lastClr="000000"/>
                  </a:solidFill>
                </a:endParaRPr>
              </a:p>
            </p:txBody>
          </p:sp>
          <p:sp>
            <p:nvSpPr>
              <p:cNvPr id="254" name="Line 29"/>
              <p:cNvSpPr>
                <a:spLocks noChangeShapeType="1"/>
              </p:cNvSpPr>
              <p:nvPr/>
            </p:nvSpPr>
            <p:spPr bwMode="auto">
              <a:xfrm>
                <a:off x="3384557" y="6477003"/>
                <a:ext cx="1568562" cy="0"/>
              </a:xfrm>
              <a:prstGeom prst="line">
                <a:avLst/>
              </a:prstGeom>
              <a:ln w="12700">
                <a:prstDash val="sysDot"/>
                <a:headEnd/>
                <a:tailEnd/>
              </a:ln>
            </p:spPr>
            <p:style>
              <a:lnRef idx="1">
                <a:schemeClr val="dk1"/>
              </a:lnRef>
              <a:fillRef idx="0">
                <a:schemeClr val="dk1"/>
              </a:fillRef>
              <a:effectRef idx="0">
                <a:schemeClr val="dk1"/>
              </a:effectRef>
              <a:fontRef idx="minor">
                <a:schemeClr val="tx1"/>
              </a:fontRef>
            </p:style>
            <p:txBody>
              <a:bodyPr/>
              <a:lstStyle/>
              <a:p>
                <a:pPr>
                  <a:defRPr/>
                </a:pPr>
                <a:endParaRPr lang="fa-IR" sz="1662" kern="0">
                  <a:solidFill>
                    <a:sysClr val="windowText" lastClr="000000"/>
                  </a:solidFill>
                </a:endParaRPr>
              </a:p>
            </p:txBody>
          </p:sp>
          <p:sp>
            <p:nvSpPr>
              <p:cNvPr id="255" name="Line 30"/>
              <p:cNvSpPr>
                <a:spLocks noChangeShapeType="1"/>
              </p:cNvSpPr>
              <p:nvPr/>
            </p:nvSpPr>
            <p:spPr bwMode="auto">
              <a:xfrm>
                <a:off x="3384557" y="6553203"/>
                <a:ext cx="2559233" cy="0"/>
              </a:xfrm>
              <a:prstGeom prst="line">
                <a:avLst/>
              </a:prstGeom>
              <a:ln w="19050">
                <a:prstDash val="sysDot"/>
                <a:headEnd/>
                <a:tailEnd/>
              </a:ln>
            </p:spPr>
            <p:style>
              <a:lnRef idx="1">
                <a:schemeClr val="accent1"/>
              </a:lnRef>
              <a:fillRef idx="0">
                <a:schemeClr val="accent1"/>
              </a:fillRef>
              <a:effectRef idx="0">
                <a:schemeClr val="accent1"/>
              </a:effectRef>
              <a:fontRef idx="minor">
                <a:schemeClr val="tx1"/>
              </a:fontRef>
            </p:style>
            <p:txBody>
              <a:bodyPr/>
              <a:lstStyle/>
              <a:p>
                <a:pPr>
                  <a:defRPr/>
                </a:pPr>
                <a:endParaRPr lang="fa-IR" sz="1662" kern="0">
                  <a:solidFill>
                    <a:sysClr val="windowText" lastClr="000000"/>
                  </a:solidFill>
                </a:endParaRPr>
              </a:p>
            </p:txBody>
          </p:sp>
          <p:sp>
            <p:nvSpPr>
              <p:cNvPr id="256" name="Line 32"/>
              <p:cNvSpPr>
                <a:spLocks noChangeShapeType="1"/>
              </p:cNvSpPr>
              <p:nvPr/>
            </p:nvSpPr>
            <p:spPr bwMode="auto">
              <a:xfrm flipH="1">
                <a:off x="-236" y="6477003"/>
                <a:ext cx="3384793" cy="0"/>
              </a:xfrm>
              <a:prstGeom prst="line">
                <a:avLst/>
              </a:prstGeom>
              <a:noFill/>
              <a:ln w="22225">
                <a:solidFill>
                  <a:srgbClr val="9383B3"/>
                </a:solidFill>
                <a:prstDash val="sysDot"/>
                <a:round/>
                <a:headEnd/>
                <a:tailEnd/>
              </a:ln>
              <a:effectLst/>
            </p:spPr>
            <p:txBody>
              <a:bodyPr/>
              <a:lstStyle/>
              <a:p>
                <a:pPr>
                  <a:defRPr/>
                </a:pPr>
                <a:endParaRPr lang="fa-IR" sz="1662" kern="0">
                  <a:solidFill>
                    <a:sysClr val="windowText" lastClr="000000"/>
                  </a:solidFill>
                </a:endParaRPr>
              </a:p>
            </p:txBody>
          </p:sp>
          <p:sp>
            <p:nvSpPr>
              <p:cNvPr id="257" name="Line 33"/>
              <p:cNvSpPr>
                <a:spLocks noChangeShapeType="1"/>
              </p:cNvSpPr>
              <p:nvPr/>
            </p:nvSpPr>
            <p:spPr bwMode="auto">
              <a:xfrm flipV="1">
                <a:off x="412544" y="4038602"/>
                <a:ext cx="0" cy="2819401"/>
              </a:xfrm>
              <a:prstGeom prst="line">
                <a:avLst/>
              </a:prstGeom>
              <a:noFill/>
              <a:ln w="22225">
                <a:solidFill>
                  <a:srgbClr val="9383B3"/>
                </a:solidFill>
                <a:prstDash val="sysDot"/>
                <a:round/>
                <a:headEnd/>
                <a:tailEnd/>
              </a:ln>
              <a:effectLst/>
            </p:spPr>
            <p:txBody>
              <a:bodyPr/>
              <a:lstStyle/>
              <a:p>
                <a:pPr>
                  <a:defRPr/>
                </a:pPr>
                <a:endParaRPr lang="fa-IR" sz="1662" kern="0">
                  <a:solidFill>
                    <a:sysClr val="windowText" lastClr="000000"/>
                  </a:solidFill>
                </a:endParaRPr>
              </a:p>
            </p:txBody>
          </p:sp>
          <p:sp>
            <p:nvSpPr>
              <p:cNvPr id="258" name="Line 34"/>
              <p:cNvSpPr>
                <a:spLocks noChangeShapeType="1"/>
              </p:cNvSpPr>
              <p:nvPr/>
            </p:nvSpPr>
            <p:spPr bwMode="auto">
              <a:xfrm flipV="1">
                <a:off x="412544" y="2362202"/>
                <a:ext cx="0" cy="1676400"/>
              </a:xfrm>
              <a:prstGeom prst="line">
                <a:avLst/>
              </a:prstGeom>
              <a:ln w="12700">
                <a:prstDash val="sysDot"/>
                <a:headEnd/>
                <a:tailEnd/>
              </a:ln>
            </p:spPr>
            <p:style>
              <a:lnRef idx="1">
                <a:schemeClr val="dk1"/>
              </a:lnRef>
              <a:fillRef idx="0">
                <a:schemeClr val="dk1"/>
              </a:fillRef>
              <a:effectRef idx="0">
                <a:schemeClr val="dk1"/>
              </a:effectRef>
              <a:fontRef idx="minor">
                <a:schemeClr val="tx1"/>
              </a:fontRef>
            </p:style>
            <p:txBody>
              <a:bodyPr/>
              <a:lstStyle/>
              <a:p>
                <a:pPr>
                  <a:defRPr/>
                </a:pPr>
                <a:endParaRPr lang="fa-IR" sz="1662" kern="0">
                  <a:solidFill>
                    <a:sysClr val="windowText" lastClr="000000"/>
                  </a:solidFill>
                </a:endParaRPr>
              </a:p>
            </p:txBody>
          </p:sp>
          <p:sp>
            <p:nvSpPr>
              <p:cNvPr id="259" name="Line 35"/>
              <p:cNvSpPr>
                <a:spLocks noChangeShapeType="1"/>
              </p:cNvSpPr>
              <p:nvPr/>
            </p:nvSpPr>
            <p:spPr bwMode="auto">
              <a:xfrm flipV="1">
                <a:off x="329988" y="1676402"/>
                <a:ext cx="0" cy="2362200"/>
              </a:xfrm>
              <a:prstGeom prst="line">
                <a:avLst/>
              </a:prstGeom>
              <a:ln w="19050">
                <a:prstDash val="sysDot"/>
                <a:headEnd/>
                <a:tailEnd/>
              </a:ln>
            </p:spPr>
            <p:style>
              <a:lnRef idx="1">
                <a:schemeClr val="accent1"/>
              </a:lnRef>
              <a:fillRef idx="0">
                <a:schemeClr val="accent1"/>
              </a:fillRef>
              <a:effectRef idx="0">
                <a:schemeClr val="accent1"/>
              </a:effectRef>
              <a:fontRef idx="minor">
                <a:schemeClr val="tx1"/>
              </a:fontRef>
            </p:style>
            <p:txBody>
              <a:bodyPr/>
              <a:lstStyle/>
              <a:p>
                <a:pPr>
                  <a:defRPr/>
                </a:pPr>
                <a:endParaRPr lang="fa-IR" sz="1662" kern="0">
                  <a:solidFill>
                    <a:sysClr val="windowText" lastClr="000000"/>
                  </a:solidFill>
                </a:endParaRPr>
              </a:p>
            </p:txBody>
          </p:sp>
        </p:grpSp>
        <p:grpSp>
          <p:nvGrpSpPr>
            <p:cNvPr id="5" name="Group 15"/>
            <p:cNvGrpSpPr/>
            <p:nvPr/>
          </p:nvGrpSpPr>
          <p:grpSpPr>
            <a:xfrm>
              <a:off x="67432" y="538679"/>
              <a:ext cx="5218950" cy="3318948"/>
              <a:chOff x="73051" y="538679"/>
              <a:chExt cx="5653862" cy="3318948"/>
            </a:xfrm>
          </p:grpSpPr>
          <p:sp>
            <p:nvSpPr>
              <p:cNvPr id="7" name="Rectangle 6"/>
              <p:cNvSpPr/>
              <p:nvPr/>
            </p:nvSpPr>
            <p:spPr>
              <a:xfrm>
                <a:off x="1824455" y="538679"/>
                <a:ext cx="3902458" cy="407750"/>
              </a:xfrm>
              <a:prstGeom prst="rect">
                <a:avLst/>
              </a:prstGeom>
            </p:spPr>
            <p:txBody>
              <a:bodyPr wrap="none">
                <a:spAutoFit/>
              </a:bodyPr>
              <a:lstStyle/>
              <a:p>
                <a:pPr>
                  <a:defRPr/>
                </a:pPr>
                <a:r>
                  <a:rPr lang="en-US" sz="1846" b="1" kern="0" dirty="0">
                    <a:ln w="10541" cmpd="sng">
                      <a:solidFill>
                        <a:srgbClr val="EAEAEA">
                          <a:shade val="88000"/>
                          <a:satMod val="110000"/>
                        </a:srgbClr>
                      </a:solidFill>
                      <a:prstDash val="solid"/>
                    </a:ln>
                    <a:gradFill>
                      <a:gsLst>
                        <a:gs pos="0">
                          <a:srgbClr val="EAEAEA">
                            <a:tint val="40000"/>
                            <a:satMod val="250000"/>
                          </a:srgbClr>
                        </a:gs>
                        <a:gs pos="9000">
                          <a:srgbClr val="EAEAEA">
                            <a:tint val="52000"/>
                            <a:satMod val="300000"/>
                          </a:srgbClr>
                        </a:gs>
                        <a:gs pos="50000">
                          <a:srgbClr val="EAEAEA">
                            <a:shade val="20000"/>
                            <a:satMod val="300000"/>
                          </a:srgbClr>
                        </a:gs>
                        <a:gs pos="79000">
                          <a:srgbClr val="EAEAEA">
                            <a:tint val="52000"/>
                            <a:satMod val="300000"/>
                          </a:srgbClr>
                        </a:gs>
                        <a:gs pos="100000">
                          <a:srgbClr val="EAEAEA">
                            <a:tint val="40000"/>
                            <a:satMod val="250000"/>
                          </a:srgbClr>
                        </a:gs>
                      </a:gsLst>
                      <a:lin ang="5400000"/>
                    </a:gradFill>
                    <a:latin typeface="BankGothic Lt BT" pitchFamily="34" charset="0"/>
                  </a:rPr>
                  <a:t>(</a:t>
                </a:r>
                <a:r>
                  <a:rPr lang="en-US" sz="1846" b="1" kern="0" dirty="0" err="1">
                    <a:ln w="10541" cmpd="sng">
                      <a:solidFill>
                        <a:srgbClr val="EAEAEA">
                          <a:shade val="88000"/>
                          <a:satMod val="110000"/>
                        </a:srgbClr>
                      </a:solidFill>
                      <a:prstDash val="solid"/>
                    </a:ln>
                    <a:gradFill>
                      <a:gsLst>
                        <a:gs pos="0">
                          <a:srgbClr val="EAEAEA">
                            <a:tint val="40000"/>
                            <a:satMod val="250000"/>
                          </a:srgbClr>
                        </a:gs>
                        <a:gs pos="9000">
                          <a:srgbClr val="EAEAEA">
                            <a:tint val="52000"/>
                            <a:satMod val="300000"/>
                          </a:srgbClr>
                        </a:gs>
                        <a:gs pos="50000">
                          <a:srgbClr val="EAEAEA">
                            <a:shade val="20000"/>
                            <a:satMod val="300000"/>
                          </a:srgbClr>
                        </a:gs>
                        <a:gs pos="79000">
                          <a:srgbClr val="EAEAEA">
                            <a:tint val="52000"/>
                            <a:satMod val="300000"/>
                          </a:srgbClr>
                        </a:gs>
                        <a:gs pos="100000">
                          <a:srgbClr val="EAEAEA">
                            <a:tint val="40000"/>
                            <a:satMod val="250000"/>
                          </a:srgbClr>
                        </a:gs>
                      </a:gsLst>
                      <a:lin ang="5400000"/>
                    </a:gradFill>
                    <a:latin typeface="BankGothic Lt BT" pitchFamily="34" charset="0"/>
                  </a:rPr>
                  <a:t>beinolharamein</a:t>
                </a:r>
                <a:r>
                  <a:rPr lang="en-US" sz="1846" b="1" kern="0" dirty="0">
                    <a:ln w="10541" cmpd="sng">
                      <a:solidFill>
                        <a:srgbClr val="EAEAEA">
                          <a:shade val="88000"/>
                          <a:satMod val="110000"/>
                        </a:srgbClr>
                      </a:solidFill>
                      <a:prstDash val="solid"/>
                    </a:ln>
                    <a:gradFill>
                      <a:gsLst>
                        <a:gs pos="0">
                          <a:srgbClr val="EAEAEA">
                            <a:tint val="40000"/>
                            <a:satMod val="250000"/>
                          </a:srgbClr>
                        </a:gs>
                        <a:gs pos="9000">
                          <a:srgbClr val="EAEAEA">
                            <a:tint val="52000"/>
                            <a:satMod val="300000"/>
                          </a:srgbClr>
                        </a:gs>
                        <a:gs pos="50000">
                          <a:srgbClr val="EAEAEA">
                            <a:shade val="20000"/>
                            <a:satMod val="300000"/>
                          </a:srgbClr>
                        </a:gs>
                        <a:gs pos="79000">
                          <a:srgbClr val="EAEAEA">
                            <a:tint val="52000"/>
                            <a:satMod val="300000"/>
                          </a:srgbClr>
                        </a:gs>
                        <a:gs pos="100000">
                          <a:srgbClr val="EAEAEA">
                            <a:tint val="40000"/>
                            <a:satMod val="250000"/>
                          </a:srgbClr>
                        </a:gs>
                      </a:gsLst>
                      <a:lin ang="5400000"/>
                    </a:gradFill>
                    <a:latin typeface="BankGothic Lt BT" pitchFamily="34" charset="0"/>
                  </a:rPr>
                  <a:t> of shiraz)</a:t>
                </a:r>
                <a:endParaRPr lang="fa-IR" sz="1846" b="1" kern="0" dirty="0">
                  <a:ln w="10541" cmpd="sng">
                    <a:solidFill>
                      <a:srgbClr val="EAEAEA">
                        <a:shade val="88000"/>
                        <a:satMod val="110000"/>
                      </a:srgbClr>
                    </a:solidFill>
                    <a:prstDash val="solid"/>
                  </a:ln>
                  <a:gradFill>
                    <a:gsLst>
                      <a:gs pos="0">
                        <a:srgbClr val="EAEAEA">
                          <a:tint val="40000"/>
                          <a:satMod val="250000"/>
                        </a:srgbClr>
                      </a:gs>
                      <a:gs pos="9000">
                        <a:srgbClr val="EAEAEA">
                          <a:tint val="52000"/>
                          <a:satMod val="300000"/>
                        </a:srgbClr>
                      </a:gs>
                      <a:gs pos="50000">
                        <a:srgbClr val="EAEAEA">
                          <a:shade val="20000"/>
                          <a:satMod val="300000"/>
                        </a:srgbClr>
                      </a:gs>
                      <a:gs pos="79000">
                        <a:srgbClr val="EAEAEA">
                          <a:tint val="52000"/>
                          <a:satMod val="300000"/>
                        </a:srgbClr>
                      </a:gs>
                      <a:gs pos="100000">
                        <a:srgbClr val="EAEAEA">
                          <a:tint val="40000"/>
                          <a:satMod val="250000"/>
                        </a:srgbClr>
                      </a:gs>
                    </a:gsLst>
                    <a:lin ang="5400000"/>
                  </a:gradFill>
                  <a:latin typeface="BankGothic Lt BT" pitchFamily="34" charset="0"/>
                </a:endParaRPr>
              </a:p>
            </p:txBody>
          </p:sp>
          <p:sp>
            <p:nvSpPr>
              <p:cNvPr id="8" name="Rectangle 7"/>
              <p:cNvSpPr/>
              <p:nvPr/>
            </p:nvSpPr>
            <p:spPr>
              <a:xfrm rot="16200000">
                <a:off x="-1131431" y="2276027"/>
                <a:ext cx="2786082" cy="377118"/>
              </a:xfrm>
              <a:prstGeom prst="rect">
                <a:avLst/>
              </a:prstGeom>
            </p:spPr>
            <p:txBody>
              <a:bodyPr wrap="square">
                <a:spAutoFit/>
                <a:scene3d>
                  <a:camera prst="orthographicFront"/>
                  <a:lightRig rig="glow" dir="tl">
                    <a:rot lat="0" lon="0" rev="5400000"/>
                  </a:lightRig>
                </a:scene3d>
                <a:sp3d contourW="12700">
                  <a:bevelT w="25400" h="25400"/>
                  <a:contourClr>
                    <a:schemeClr val="accent6">
                      <a:shade val="73000"/>
                    </a:schemeClr>
                  </a:contourClr>
                </a:sp3d>
              </a:bodyPr>
              <a:lstStyle/>
              <a:p>
                <a:pPr algn="ctr"/>
                <a:r>
                  <a:rPr lang="fa-IR" sz="1662" b="1" dirty="0">
                    <a:ln w="11430"/>
                    <a:gradFill>
                      <a:gsLst>
                        <a:gs pos="0">
                          <a:srgbClr val="555555">
                            <a:tint val="90000"/>
                            <a:satMod val="120000"/>
                          </a:srgbClr>
                        </a:gs>
                        <a:gs pos="25000">
                          <a:srgbClr val="555555">
                            <a:tint val="93000"/>
                            <a:satMod val="120000"/>
                          </a:srgbClr>
                        </a:gs>
                        <a:gs pos="50000">
                          <a:srgbClr val="555555">
                            <a:shade val="89000"/>
                            <a:satMod val="110000"/>
                          </a:srgbClr>
                        </a:gs>
                        <a:gs pos="75000">
                          <a:srgbClr val="555555">
                            <a:tint val="93000"/>
                            <a:satMod val="120000"/>
                          </a:srgbClr>
                        </a:gs>
                        <a:gs pos="100000">
                          <a:srgbClr val="555555">
                            <a:tint val="90000"/>
                            <a:satMod val="120000"/>
                          </a:srgbClr>
                        </a:gs>
                      </a:gsLst>
                      <a:lin ang="5400000"/>
                    </a:gradFill>
                    <a:effectLst>
                      <a:outerShdw blurRad="80000" dist="40000" dir="5040000" algn="tl">
                        <a:srgbClr val="000000">
                          <a:alpha val="30000"/>
                        </a:srgbClr>
                      </a:outerShdw>
                    </a:effectLst>
                    <a:cs typeface="B Kamran" pitchFamily="2" charset="-78"/>
                  </a:rPr>
                  <a:t>بین الحرمین شیراز</a:t>
                </a:r>
              </a:p>
            </p:txBody>
          </p:sp>
        </p:grpSp>
        <p:pic>
          <p:nvPicPr>
            <p:cNvPr id="235" name="Picture 6" descr="شاهچراغ؛ شیراز؛ عکس از آنوبانینی">
              <a:hlinkClick r:id="rId3"/>
            </p:cNvPr>
            <p:cNvPicPr>
              <a:picLocks noChangeAspect="1" noChangeArrowheads="1"/>
            </p:cNvPicPr>
            <p:nvPr/>
          </p:nvPicPr>
          <p:blipFill>
            <a:blip r:embed="rId4">
              <a:clrChange>
                <a:clrFrom>
                  <a:srgbClr val="03030F"/>
                </a:clrFrom>
                <a:clrTo>
                  <a:srgbClr val="03030F">
                    <a:alpha val="0"/>
                  </a:srgbClr>
                </a:clrTo>
              </a:clrChange>
            </a:blip>
            <a:srcRect/>
            <a:stretch>
              <a:fillRect/>
            </a:stretch>
          </p:blipFill>
          <p:spPr bwMode="auto">
            <a:xfrm>
              <a:off x="7212343" y="285728"/>
              <a:ext cx="1931657" cy="1191187"/>
            </a:xfrm>
            <a:prstGeom prst="rect">
              <a:avLst/>
            </a:prstGeom>
            <a:ln>
              <a:noFill/>
            </a:ln>
            <a:effectLst>
              <a:outerShdw blurRad="50800" dist="38100" dir="2700000" algn="tl" rotWithShape="0">
                <a:prstClr val="black">
                  <a:alpha val="40000"/>
                </a:prstClr>
              </a:outerShdw>
              <a:softEdge rad="63500"/>
            </a:effectLst>
          </p:spPr>
        </p:pic>
        <p:pic>
          <p:nvPicPr>
            <p:cNvPr id="1028" name="Picture 4" descr="E:\baft farsoode\ax\pic\shahchw.jpg"/>
            <p:cNvPicPr>
              <a:picLocks noChangeAspect="1" noChangeArrowheads="1"/>
            </p:cNvPicPr>
            <p:nvPr/>
          </p:nvPicPr>
          <p:blipFill>
            <a:blip r:embed="rId5" cstate="screen">
              <a:clrChange>
                <a:clrFrom>
                  <a:srgbClr val="BEE2FA"/>
                </a:clrFrom>
                <a:clrTo>
                  <a:srgbClr val="BEE2FA">
                    <a:alpha val="0"/>
                  </a:srgbClr>
                </a:clrTo>
              </a:clrChange>
              <a:extLst>
                <a:ext uri="{28A0092B-C50C-407E-A947-70E740481C1C}">
                  <a14:useLocalDpi xmlns:a14="http://schemas.microsoft.com/office/drawing/2010/main"/>
                </a:ext>
              </a:extLst>
            </a:blip>
            <a:srcRect/>
            <a:stretch>
              <a:fillRect/>
            </a:stretch>
          </p:blipFill>
          <p:spPr bwMode="auto">
            <a:xfrm>
              <a:off x="0" y="0"/>
              <a:ext cx="1813436" cy="1464431"/>
            </a:xfrm>
            <a:prstGeom prst="rect">
              <a:avLst/>
            </a:prstGeom>
            <a:ln>
              <a:noFill/>
            </a:ln>
            <a:effectLst>
              <a:outerShdw blurRad="50800" dist="38100" dir="2700000" algn="tl" rotWithShape="0">
                <a:prstClr val="black">
                  <a:alpha val="40000"/>
                </a:prstClr>
              </a:outerShdw>
              <a:softEdge rad="63500"/>
            </a:effectLst>
          </p:spPr>
        </p:pic>
        <p:cxnSp>
          <p:nvCxnSpPr>
            <p:cNvPr id="263" name="Straight Connector 262"/>
            <p:cNvCxnSpPr/>
            <p:nvPr/>
          </p:nvCxnSpPr>
          <p:spPr bwMode="auto">
            <a:xfrm rot="5400000">
              <a:off x="-1535949" y="4179099"/>
              <a:ext cx="4071966" cy="1588"/>
            </a:xfrm>
            <a:prstGeom prst="line">
              <a:avLst/>
            </a:prstGeom>
            <a:ln cmpd="dbl">
              <a:solidFill>
                <a:srgbClr val="D1D1D1"/>
              </a:solidFill>
              <a:prstDash val="solid"/>
              <a:headEnd type="none" w="sm" len="sm"/>
              <a:tailEnd type="none" w="sm" len="sm"/>
            </a:ln>
          </p:spPr>
          <p:style>
            <a:lnRef idx="3">
              <a:schemeClr val="accent1"/>
            </a:lnRef>
            <a:fillRef idx="0">
              <a:schemeClr val="accent1"/>
            </a:fillRef>
            <a:effectRef idx="2">
              <a:schemeClr val="accent1"/>
            </a:effectRef>
            <a:fontRef idx="minor">
              <a:schemeClr val="tx1"/>
            </a:fontRef>
          </p:style>
        </p:cxnSp>
      </p:grpSp>
      <p:sp>
        <p:nvSpPr>
          <p:cNvPr id="25" name="Rectangle 24"/>
          <p:cNvSpPr/>
          <p:nvPr/>
        </p:nvSpPr>
        <p:spPr bwMode="auto">
          <a:xfrm>
            <a:off x="912177" y="1648545"/>
            <a:ext cx="8143932" cy="4154394"/>
          </a:xfrm>
          <a:prstGeom prst="rect">
            <a:avLst/>
          </a:prstGeom>
          <a:solidFill>
            <a:schemeClr val="accent1">
              <a:alpha val="70000"/>
            </a:schemeClr>
          </a:solidFill>
          <a:ln w="12700" cap="sq" cmpd="sng" algn="ctr">
            <a:noFill/>
            <a:prstDash val="solid"/>
            <a:round/>
            <a:headEnd type="none" w="sm" len="sm"/>
            <a:tailEnd type="none" w="sm" len="sm"/>
          </a:ln>
          <a:effectLst>
            <a:softEdge rad="635000"/>
          </a:effectLst>
        </p:spPr>
        <p:txBody>
          <a:bodyPr vert="horz" wrap="square" lIns="84406" tIns="42203" rIns="84406" bIns="42203" numCol="1" rtlCol="1" anchor="t" anchorCtr="0" compatLnSpc="1">
            <a:prstTxWarp prst="textNoShape">
              <a:avLst/>
            </a:prstTxWarp>
          </a:bodyPr>
          <a:lstStyle/>
          <a:p>
            <a:pPr algn="l" rtl="0" fontAlgn="base">
              <a:spcBef>
                <a:spcPct val="0"/>
              </a:spcBef>
              <a:spcAft>
                <a:spcPct val="0"/>
              </a:spcAft>
            </a:pPr>
            <a:endParaRPr kumimoji="1" lang="fa-IR" sz="2215">
              <a:solidFill>
                <a:srgbClr val="000000"/>
              </a:solidFill>
              <a:latin typeface="Times New Roman" pitchFamily="18" charset="0"/>
            </a:endParaRPr>
          </a:p>
        </p:txBody>
      </p:sp>
      <p:sp>
        <p:nvSpPr>
          <p:cNvPr id="266" name="Rectangle 265"/>
          <p:cNvSpPr/>
          <p:nvPr/>
        </p:nvSpPr>
        <p:spPr bwMode="auto">
          <a:xfrm>
            <a:off x="785786" y="1780431"/>
            <a:ext cx="8143932" cy="1318855"/>
          </a:xfrm>
          <a:prstGeom prst="rect">
            <a:avLst/>
          </a:prstGeom>
          <a:solidFill>
            <a:schemeClr val="accent1">
              <a:alpha val="70000"/>
            </a:schemeClr>
          </a:solidFill>
          <a:ln w="12700" cap="sq" cmpd="sng" algn="ctr">
            <a:noFill/>
            <a:prstDash val="solid"/>
            <a:round/>
            <a:headEnd type="none" w="sm" len="sm"/>
            <a:tailEnd type="none" w="sm" len="sm"/>
          </a:ln>
          <a:effectLst>
            <a:softEdge rad="635000"/>
          </a:effectLst>
        </p:spPr>
        <p:txBody>
          <a:bodyPr vert="horz" wrap="square" lIns="84406" tIns="42203" rIns="84406" bIns="42203" numCol="1" rtlCol="1" anchor="t" anchorCtr="0" compatLnSpc="1">
            <a:prstTxWarp prst="textNoShape">
              <a:avLst/>
            </a:prstTxWarp>
          </a:bodyPr>
          <a:lstStyle/>
          <a:p>
            <a:pPr algn="l" rtl="0" fontAlgn="base">
              <a:spcBef>
                <a:spcPct val="0"/>
              </a:spcBef>
              <a:spcAft>
                <a:spcPct val="0"/>
              </a:spcAft>
            </a:pPr>
            <a:endParaRPr kumimoji="1" lang="fa-IR" sz="2215">
              <a:solidFill>
                <a:srgbClr val="000000"/>
              </a:solidFill>
              <a:latin typeface="Times New Roman" pitchFamily="18" charset="0"/>
            </a:endParaRPr>
          </a:p>
        </p:txBody>
      </p:sp>
      <p:graphicFrame>
        <p:nvGraphicFramePr>
          <p:cNvPr id="23" name="Table 22"/>
          <p:cNvGraphicFramePr>
            <a:graphicFrameLocks noGrp="1"/>
          </p:cNvGraphicFramePr>
          <p:nvPr/>
        </p:nvGraphicFramePr>
        <p:xfrm>
          <a:off x="1" y="263768"/>
          <a:ext cx="9143999" cy="6330462"/>
        </p:xfrm>
        <a:graphic>
          <a:graphicData uri="http://schemas.openxmlformats.org/drawingml/2006/table">
            <a:tbl>
              <a:tblPr rtl="1" firstRow="1">
                <a:tableStyleId>{08FB837D-C827-4EFA-A057-4D05807E0F7C}</a:tableStyleId>
              </a:tblPr>
              <a:tblGrid>
                <a:gridCol w="1837717">
                  <a:extLst>
                    <a:ext uri="{9D8B030D-6E8A-4147-A177-3AD203B41FA5}">
                      <a16:colId xmlns="" xmlns:a16="http://schemas.microsoft.com/office/drawing/2014/main" val="20000"/>
                    </a:ext>
                  </a:extLst>
                </a:gridCol>
                <a:gridCol w="1688123">
                  <a:extLst>
                    <a:ext uri="{9D8B030D-6E8A-4147-A177-3AD203B41FA5}">
                      <a16:colId xmlns="" xmlns:a16="http://schemas.microsoft.com/office/drawing/2014/main" val="20001"/>
                    </a:ext>
                  </a:extLst>
                </a:gridCol>
                <a:gridCol w="5618159">
                  <a:extLst>
                    <a:ext uri="{9D8B030D-6E8A-4147-A177-3AD203B41FA5}">
                      <a16:colId xmlns="" xmlns:a16="http://schemas.microsoft.com/office/drawing/2014/main" val="20002"/>
                    </a:ext>
                  </a:extLst>
                </a:gridCol>
              </a:tblGrid>
              <a:tr h="234232">
                <a:tc>
                  <a:txBody>
                    <a:bodyPr/>
                    <a:lstStyle/>
                    <a:p>
                      <a:pPr algn="ctr" rtl="1" fontAlgn="ctr"/>
                      <a:r>
                        <a:rPr lang="fa-IR" sz="1000" b="1" u="sng" strike="noStrike" dirty="0">
                          <a:cs typeface="B Bardiya" pitchFamily="2" charset="-78"/>
                        </a:rPr>
                        <a:t>اهداف کلان</a:t>
                      </a:r>
                      <a:endParaRPr lang="fa-IR" sz="1000" b="1" i="0" u="sng" strike="noStrike" dirty="0">
                        <a:solidFill>
                          <a:srgbClr val="000000"/>
                        </a:solidFill>
                        <a:latin typeface="B Homa"/>
                        <a:cs typeface="B Bardiya" pitchFamily="2" charset="-78"/>
                      </a:endParaRPr>
                    </a:p>
                  </a:txBody>
                  <a:tcPr marL="2270" marR="2270" marT="2270" marB="0" anchor="ctr">
                    <a:cell3D prstMaterial="dkEdge">
                      <a:bevel prst="relaxedInset"/>
                      <a:lightRig rig="flood" dir="t"/>
                    </a:cell3D>
                  </a:tcPr>
                </a:tc>
                <a:tc>
                  <a:txBody>
                    <a:bodyPr/>
                    <a:lstStyle/>
                    <a:p>
                      <a:pPr algn="ctr" rtl="1" fontAlgn="ctr"/>
                      <a:r>
                        <a:rPr lang="fa-IR" sz="1000" b="1" u="sng" strike="noStrike">
                          <a:cs typeface="B Bardiya" pitchFamily="2" charset="-78"/>
                        </a:rPr>
                        <a:t>اهداف خرد</a:t>
                      </a:r>
                      <a:endParaRPr lang="fa-IR" sz="1000" b="1" i="0" u="sng" strike="noStrike">
                        <a:solidFill>
                          <a:srgbClr val="000000"/>
                        </a:solidFill>
                        <a:latin typeface="B Homa"/>
                        <a:cs typeface="B Bardiya" pitchFamily="2" charset="-78"/>
                      </a:endParaRPr>
                    </a:p>
                  </a:txBody>
                  <a:tcPr marL="2270" marR="2270" marT="2270" marB="0" anchor="ctr">
                    <a:cell3D prstMaterial="dkEdge">
                      <a:bevel prst="relaxedInset"/>
                      <a:lightRig rig="flood" dir="t"/>
                    </a:cell3D>
                  </a:tcPr>
                </a:tc>
                <a:tc>
                  <a:txBody>
                    <a:bodyPr/>
                    <a:lstStyle/>
                    <a:p>
                      <a:pPr algn="ctr" rtl="1" fontAlgn="ctr"/>
                      <a:r>
                        <a:rPr lang="fa-IR" sz="1000" b="1" u="sng" strike="noStrike" dirty="0">
                          <a:cs typeface="B Bardiya" pitchFamily="2" charset="-78"/>
                        </a:rPr>
                        <a:t>سیاست</a:t>
                      </a:r>
                      <a:endParaRPr lang="fa-IR" sz="1000" b="1" i="0" u="sng" strike="noStrike" dirty="0">
                        <a:solidFill>
                          <a:srgbClr val="000000"/>
                        </a:solidFill>
                        <a:latin typeface="B Homa"/>
                        <a:cs typeface="B Bardiya" pitchFamily="2" charset="-78"/>
                      </a:endParaRPr>
                    </a:p>
                  </a:txBody>
                  <a:tcPr marL="2270" marR="2270" marT="2270" marB="0" anchor="ctr">
                    <a:cell3D prstMaterial="dkEdge">
                      <a:bevel prst="relaxedInset"/>
                      <a:lightRig rig="flood" dir="t"/>
                    </a:cell3D>
                  </a:tcPr>
                </a:tc>
                <a:extLst>
                  <a:ext uri="{0D108BD9-81ED-4DB2-BD59-A6C34878D82A}">
                    <a16:rowId xmlns="" xmlns:a16="http://schemas.microsoft.com/office/drawing/2014/main" val="10000"/>
                  </a:ext>
                </a:extLst>
              </a:tr>
              <a:tr h="597386">
                <a:tc rowSpan="9">
                  <a:txBody>
                    <a:bodyPr/>
                    <a:lstStyle/>
                    <a:p>
                      <a:pPr algn="ctr" rtl="1" fontAlgn="ctr">
                        <a:lnSpc>
                          <a:spcPct val="200000"/>
                        </a:lnSpc>
                      </a:pPr>
                      <a:r>
                        <a:rPr lang="fa-IR" sz="1000" u="none" strike="noStrike" dirty="0">
                          <a:cs typeface="B Bardiya" pitchFamily="2" charset="-78"/>
                        </a:rPr>
                        <a:t>احیای بافت قدیم شیراز به بهترین شیوه، استفاده از بهترین نوع مصالح و بالاترین کیفیت ها و نیز افزایش کیفیت و ارتقای بنیه اقتصادی و سطح فرهنگی بافت فرسوده از اهداف اجرای این پروژه است.</a:t>
                      </a:r>
                      <a:endParaRPr lang="fa-IR" sz="1000" b="0" i="0" u="none" strike="noStrike" dirty="0">
                        <a:solidFill>
                          <a:srgbClr val="000000"/>
                        </a:solidFill>
                        <a:latin typeface="B Homa"/>
                        <a:cs typeface="B Bardiya" pitchFamily="2" charset="-78"/>
                      </a:endParaRPr>
                    </a:p>
                  </a:txBody>
                  <a:tcPr marL="2270" marR="2270" marT="2270" marB="0" anchor="ctr">
                    <a:cell3D prstMaterial="dkEdge">
                      <a:bevel prst="relaxedInset"/>
                      <a:lightRig rig="flood" dir="t"/>
                    </a:cell3D>
                  </a:tcPr>
                </a:tc>
                <a:tc rowSpan="9">
                  <a:txBody>
                    <a:bodyPr/>
                    <a:lstStyle/>
                    <a:p>
                      <a:pPr algn="ctr" rtl="1" fontAlgn="ctr"/>
                      <a:r>
                        <a:rPr lang="fa-IR" sz="1000" u="none" strike="noStrike" dirty="0">
                          <a:cs typeface="B Bardiya" pitchFamily="2" charset="-78"/>
                        </a:rPr>
                        <a:t>ملاحظات ترافیکی</a:t>
                      </a:r>
                      <a:endParaRPr lang="fa-IR" sz="1000" b="0" i="0" u="none" strike="noStrike" dirty="0">
                        <a:solidFill>
                          <a:srgbClr val="000000"/>
                        </a:solidFill>
                        <a:latin typeface="B Homa"/>
                        <a:cs typeface="B Bardiya" pitchFamily="2" charset="-78"/>
                      </a:endParaRPr>
                    </a:p>
                  </a:txBody>
                  <a:tcPr marL="2270" marR="2270" marT="2270" marB="0" anchor="ctr">
                    <a:cell3D prstMaterial="dkEdge">
                      <a:bevel prst="relaxedInset"/>
                      <a:lightRig rig="flood" dir="t"/>
                    </a:cell3D>
                  </a:tcPr>
                </a:tc>
                <a:tc>
                  <a:txBody>
                    <a:bodyPr/>
                    <a:lstStyle/>
                    <a:p>
                      <a:pPr algn="r" rtl="0" fontAlgn="t"/>
                      <a:r>
                        <a:rPr lang="en-US" sz="1100" u="none" strike="noStrike" dirty="0">
                          <a:cs typeface="B Compset" pitchFamily="2" charset="-78"/>
                        </a:rPr>
                        <a:t>ü</a:t>
                      </a:r>
                      <a:r>
                        <a:rPr lang="fa-IR" sz="1100" u="none" strike="noStrike" dirty="0">
                          <a:cs typeface="B Compset" pitchFamily="2" charset="-78"/>
                        </a:rPr>
                        <a:t>معابر موجود در اطراف بین الحرمین شریان های درجه 2 می باشند و معابر محلی (داخل بافت ) آن بسیار محدود و تردد خودرو در آنها به دلیل عرض کم آنها محدود و به سختی انجام میگیرد.بر این اساس ارتباط اصلی (سواره ) به ویژه از خیابان های حضرتی و آستانه طراحی شده است.</a:t>
                      </a:r>
                      <a:endParaRPr lang="fa-IR" sz="1100" b="0" i="0" u="none" strike="noStrike" dirty="0">
                        <a:solidFill>
                          <a:srgbClr val="000000"/>
                        </a:solidFill>
                        <a:latin typeface="B Homa"/>
                        <a:cs typeface="B Compset" pitchFamily="2" charset="-78"/>
                      </a:endParaRPr>
                    </a:p>
                  </a:txBody>
                  <a:tcPr marL="2270" marR="2270" marT="2270" marB="0" anchor="ctr">
                    <a:cell3D prstMaterial="dkEdge">
                      <a:bevel prst="relaxedInset"/>
                      <a:lightRig rig="flood" dir="t"/>
                    </a:cell3D>
                  </a:tcPr>
                </a:tc>
                <a:extLst>
                  <a:ext uri="{0D108BD9-81ED-4DB2-BD59-A6C34878D82A}">
                    <a16:rowId xmlns="" xmlns:a16="http://schemas.microsoft.com/office/drawing/2014/main" val="10001"/>
                  </a:ext>
                </a:extLst>
              </a:tr>
              <a:tr h="362546">
                <a:tc vMerge="1">
                  <a:txBody>
                    <a:bodyPr/>
                    <a:lstStyle/>
                    <a:p>
                      <a:endParaRPr lang="en-US"/>
                    </a:p>
                  </a:txBody>
                  <a:tcPr/>
                </a:tc>
                <a:tc vMerge="1">
                  <a:txBody>
                    <a:bodyPr/>
                    <a:lstStyle/>
                    <a:p>
                      <a:endParaRPr lang="en-US"/>
                    </a:p>
                  </a:txBody>
                  <a:tcPr/>
                </a:tc>
                <a:tc>
                  <a:txBody>
                    <a:bodyPr/>
                    <a:lstStyle/>
                    <a:p>
                      <a:pPr algn="r" rtl="0" fontAlgn="t"/>
                      <a:r>
                        <a:rPr lang="en-US" sz="1100" u="none" strike="noStrike">
                          <a:cs typeface="B Compset" pitchFamily="2" charset="-78"/>
                        </a:rPr>
                        <a:t>ü</a:t>
                      </a:r>
                      <a:r>
                        <a:rPr lang="fa-IR" sz="1100" u="none" strike="noStrike">
                          <a:cs typeface="B Compset" pitchFamily="2" charset="-78"/>
                        </a:rPr>
                        <a:t>دسترسی محلی داخل بافت به مجموعه بین الحرمین از طریق معابر فرعی در جنوب و شمال پروژه ، از طریق پیگیری اجرای طرح های تفضیلی موجود صورت می ذیرد.</a:t>
                      </a:r>
                      <a:endParaRPr lang="fa-IR" sz="1100" b="0" i="0" u="none" strike="noStrike">
                        <a:solidFill>
                          <a:srgbClr val="000000"/>
                        </a:solidFill>
                        <a:latin typeface="B Homa"/>
                        <a:cs typeface="B Compset" pitchFamily="2" charset="-78"/>
                      </a:endParaRPr>
                    </a:p>
                  </a:txBody>
                  <a:tcPr marL="2270" marR="2270" marT="2270" marB="0" anchor="ctr">
                    <a:cell3D prstMaterial="dkEdge">
                      <a:bevel prst="relaxedInset"/>
                      <a:lightRig rig="flood" dir="t"/>
                    </a:cell3D>
                  </a:tcPr>
                </a:tc>
                <a:extLst>
                  <a:ext uri="{0D108BD9-81ED-4DB2-BD59-A6C34878D82A}">
                    <a16:rowId xmlns="" xmlns:a16="http://schemas.microsoft.com/office/drawing/2014/main" val="10002"/>
                  </a:ext>
                </a:extLst>
              </a:tr>
              <a:tr h="597386">
                <a:tc vMerge="1">
                  <a:txBody>
                    <a:bodyPr/>
                    <a:lstStyle/>
                    <a:p>
                      <a:endParaRPr lang="en-US"/>
                    </a:p>
                  </a:txBody>
                  <a:tcPr/>
                </a:tc>
                <a:tc vMerge="1">
                  <a:txBody>
                    <a:bodyPr/>
                    <a:lstStyle/>
                    <a:p>
                      <a:endParaRPr lang="en-US"/>
                    </a:p>
                  </a:txBody>
                  <a:tcPr/>
                </a:tc>
                <a:tc>
                  <a:txBody>
                    <a:bodyPr/>
                    <a:lstStyle/>
                    <a:p>
                      <a:pPr algn="r" rtl="0" fontAlgn="t"/>
                      <a:r>
                        <a:rPr lang="en-US" sz="1100" u="none" strike="noStrike">
                          <a:cs typeface="B Compset" pitchFamily="2" charset="-78"/>
                        </a:rPr>
                        <a:t>ü</a:t>
                      </a:r>
                      <a:r>
                        <a:rPr lang="fa-IR" sz="1100" u="none" strike="noStrike">
                          <a:cs typeface="B Compset" pitchFamily="2" charset="-78"/>
                        </a:rPr>
                        <a:t>بین احرمین دارای عملکرد شهری است ، لذا دسترسی به آن نیز باید توسط معابر شریانی (اصلی و فرعی ) صورت می پذیرد ، پیشنهاد شده است معبر دیگری در جهت شرقی – غربی درذ جنوب پروژه بین الحرمین جهت اتصال خیابان آستانه به حضرتی در داخل بافت احداث شود.</a:t>
                      </a:r>
                      <a:endParaRPr lang="fa-IR" sz="1100" b="0" i="0" u="none" strike="noStrike">
                        <a:solidFill>
                          <a:srgbClr val="000000"/>
                        </a:solidFill>
                        <a:latin typeface="B Homa"/>
                        <a:cs typeface="B Compset" pitchFamily="2" charset="-78"/>
                      </a:endParaRPr>
                    </a:p>
                  </a:txBody>
                  <a:tcPr marL="2270" marR="2270" marT="2270" marB="0" anchor="ctr">
                    <a:cell3D prstMaterial="dkEdge">
                      <a:bevel prst="relaxedInset"/>
                      <a:lightRig rig="flood" dir="t"/>
                    </a:cell3D>
                  </a:tcPr>
                </a:tc>
                <a:extLst>
                  <a:ext uri="{0D108BD9-81ED-4DB2-BD59-A6C34878D82A}">
                    <a16:rowId xmlns="" xmlns:a16="http://schemas.microsoft.com/office/drawing/2014/main" val="10003"/>
                  </a:ext>
                </a:extLst>
              </a:tr>
              <a:tr h="597386">
                <a:tc vMerge="1">
                  <a:txBody>
                    <a:bodyPr/>
                    <a:lstStyle/>
                    <a:p>
                      <a:endParaRPr lang="en-US"/>
                    </a:p>
                  </a:txBody>
                  <a:tcPr/>
                </a:tc>
                <a:tc vMerge="1">
                  <a:txBody>
                    <a:bodyPr/>
                    <a:lstStyle/>
                    <a:p>
                      <a:endParaRPr lang="en-US"/>
                    </a:p>
                  </a:txBody>
                  <a:tcPr/>
                </a:tc>
                <a:tc>
                  <a:txBody>
                    <a:bodyPr/>
                    <a:lstStyle/>
                    <a:p>
                      <a:pPr algn="r" rtl="0" fontAlgn="t"/>
                      <a:r>
                        <a:rPr lang="en-US" sz="1100" u="none" strike="noStrike">
                          <a:cs typeface="B Compset" pitchFamily="2" charset="-78"/>
                        </a:rPr>
                        <a:t>ü</a:t>
                      </a:r>
                      <a:r>
                        <a:rPr lang="fa-IR" sz="1100" u="none" strike="noStrike">
                          <a:cs typeface="B Compset" pitchFamily="2" charset="-78"/>
                        </a:rPr>
                        <a:t>بدنه های شمالی و جنوبی پروژه بین الحرمین دارای کاربری های شهری است.در حال حاضر دسترسی به آنها از اراضی پروژه انجام میشود.در طراحی پروژه بین الحرمین به تامین دسترسی سواره به این کاربری ها که مالکیت آنها خارج از مالکیت پروژه است توجه گردیده است</a:t>
                      </a:r>
                      <a:endParaRPr lang="fa-IR" sz="1100" b="0" i="0" u="none" strike="noStrike">
                        <a:solidFill>
                          <a:srgbClr val="000000"/>
                        </a:solidFill>
                        <a:latin typeface="B Homa"/>
                        <a:cs typeface="B Compset" pitchFamily="2" charset="-78"/>
                      </a:endParaRPr>
                    </a:p>
                  </a:txBody>
                  <a:tcPr marL="2270" marR="2270" marT="2270" marB="0" anchor="ctr">
                    <a:cell3D prstMaterial="dkEdge">
                      <a:bevel prst="relaxedInset"/>
                      <a:lightRig rig="flood" dir="t"/>
                    </a:cell3D>
                  </a:tcPr>
                </a:tc>
                <a:extLst>
                  <a:ext uri="{0D108BD9-81ED-4DB2-BD59-A6C34878D82A}">
                    <a16:rowId xmlns="" xmlns:a16="http://schemas.microsoft.com/office/drawing/2014/main" val="10004"/>
                  </a:ext>
                </a:extLst>
              </a:tr>
              <a:tr h="1192105">
                <a:tc vMerge="1">
                  <a:txBody>
                    <a:bodyPr/>
                    <a:lstStyle/>
                    <a:p>
                      <a:endParaRPr lang="en-US"/>
                    </a:p>
                  </a:txBody>
                  <a:tcPr/>
                </a:tc>
                <a:tc vMerge="1">
                  <a:txBody>
                    <a:bodyPr/>
                    <a:lstStyle/>
                    <a:p>
                      <a:endParaRPr lang="en-US"/>
                    </a:p>
                  </a:txBody>
                  <a:tcPr/>
                </a:tc>
                <a:tc>
                  <a:txBody>
                    <a:bodyPr/>
                    <a:lstStyle/>
                    <a:p>
                      <a:pPr algn="r" rtl="0" fontAlgn="t"/>
                      <a:r>
                        <a:rPr lang="en-US" sz="1100" u="none" strike="noStrike">
                          <a:cs typeface="B Compset" pitchFamily="2" charset="-78"/>
                        </a:rPr>
                        <a:t>ü</a:t>
                      </a:r>
                      <a:r>
                        <a:rPr lang="fa-IR" sz="1100" u="none" strike="noStrike">
                          <a:cs typeface="B Compset" pitchFamily="2" charset="-78"/>
                        </a:rPr>
                        <a:t>در اراضی طرح در حال حاضر یک معبر موجود است که اتصال دهنده بین خیابان حضرتی و آستانه محسوب می شود.در مطالعات طرح جامع و تفضیلی و طرح بین الحرمین ایجاد این محور دیده نشده است.تردد این محور کمن و نوع ترافیک آن محلی و تا حدودی ناحیه ای است.در مطالعات طرح جامع حمل و نقل شهر شیراز ماکزیمم حجم ترافیک این محور در هر دو جهت برای سال 1385 حدودا 700 وسیله (معادل سواری ) در ساعت اوج ترافیک تخمین زده شده است.یقینا با حذف این محور با ترافیک موجود یا پیش بینی شده برای آینده به معابر موازی آن یعنی خیابان های آستانه و حضرتی تخصیص خواهد یافت.</a:t>
                      </a:r>
                      <a:endParaRPr lang="fa-IR" sz="1100" b="0" i="0" u="none" strike="noStrike">
                        <a:solidFill>
                          <a:srgbClr val="000000"/>
                        </a:solidFill>
                        <a:latin typeface="B Homa"/>
                        <a:cs typeface="B Compset" pitchFamily="2" charset="-78"/>
                      </a:endParaRPr>
                    </a:p>
                  </a:txBody>
                  <a:tcPr marL="2270" marR="2270" marT="2270" marB="0" anchor="ctr">
                    <a:cell3D prstMaterial="dkEdge">
                      <a:bevel prst="relaxedInset"/>
                      <a:lightRig rig="flood" dir="t"/>
                    </a:cell3D>
                  </a:tcPr>
                </a:tc>
                <a:extLst>
                  <a:ext uri="{0D108BD9-81ED-4DB2-BD59-A6C34878D82A}">
                    <a16:rowId xmlns="" xmlns:a16="http://schemas.microsoft.com/office/drawing/2014/main" val="10005"/>
                  </a:ext>
                </a:extLst>
              </a:tr>
              <a:tr h="362546">
                <a:tc vMerge="1">
                  <a:txBody>
                    <a:bodyPr/>
                    <a:lstStyle/>
                    <a:p>
                      <a:endParaRPr lang="en-US"/>
                    </a:p>
                  </a:txBody>
                  <a:tcPr/>
                </a:tc>
                <a:tc vMerge="1">
                  <a:txBody>
                    <a:bodyPr/>
                    <a:lstStyle/>
                    <a:p>
                      <a:endParaRPr lang="en-US"/>
                    </a:p>
                  </a:txBody>
                  <a:tcPr/>
                </a:tc>
                <a:tc>
                  <a:txBody>
                    <a:bodyPr/>
                    <a:lstStyle/>
                    <a:p>
                      <a:pPr algn="r" rtl="0" fontAlgn="t"/>
                      <a:r>
                        <a:rPr lang="en-US" sz="1100" u="none" strike="noStrike">
                          <a:cs typeface="B Compset" pitchFamily="2" charset="-78"/>
                        </a:rPr>
                        <a:t>ü</a:t>
                      </a:r>
                      <a:r>
                        <a:rPr lang="fa-IR" sz="1100" u="none" strike="noStrike">
                          <a:cs typeface="B Compset" pitchFamily="2" charset="-78"/>
                        </a:rPr>
                        <a:t>موضع تقاطه های ایجاد شده بین طرح پیشنهادی و خیابان های حضرتی و آستانه از دیدگاه کارایی و انطباق آنها با محیط اطراف مورد توجه قرار گرفته است.</a:t>
                      </a:r>
                      <a:endParaRPr lang="fa-IR" sz="1100" b="0" i="0" u="none" strike="noStrike">
                        <a:solidFill>
                          <a:srgbClr val="000000"/>
                        </a:solidFill>
                        <a:latin typeface="B Homa"/>
                        <a:cs typeface="B Compset" pitchFamily="2" charset="-78"/>
                      </a:endParaRPr>
                    </a:p>
                  </a:txBody>
                  <a:tcPr marL="2270" marR="2270" marT="2270" marB="0" anchor="ctr">
                    <a:cell3D prstMaterial="dkEdge">
                      <a:bevel prst="relaxedInset"/>
                      <a:lightRig rig="flood" dir="t"/>
                    </a:cell3D>
                  </a:tcPr>
                </a:tc>
                <a:extLst>
                  <a:ext uri="{0D108BD9-81ED-4DB2-BD59-A6C34878D82A}">
                    <a16:rowId xmlns="" xmlns:a16="http://schemas.microsoft.com/office/drawing/2014/main" val="10006"/>
                  </a:ext>
                </a:extLst>
              </a:tr>
              <a:tr h="1192105">
                <a:tc vMerge="1">
                  <a:txBody>
                    <a:bodyPr/>
                    <a:lstStyle/>
                    <a:p>
                      <a:endParaRPr lang="en-US"/>
                    </a:p>
                  </a:txBody>
                  <a:tcPr/>
                </a:tc>
                <a:tc vMerge="1">
                  <a:txBody>
                    <a:bodyPr/>
                    <a:lstStyle/>
                    <a:p>
                      <a:endParaRPr lang="en-US"/>
                    </a:p>
                  </a:txBody>
                  <a:tcPr/>
                </a:tc>
                <a:tc>
                  <a:txBody>
                    <a:bodyPr/>
                    <a:lstStyle/>
                    <a:p>
                      <a:pPr algn="r" rtl="0" fontAlgn="t"/>
                      <a:r>
                        <a:rPr lang="en-US" sz="1100" u="none" strike="noStrike" dirty="0">
                          <a:cs typeface="B Compset" pitchFamily="2" charset="-78"/>
                        </a:rPr>
                        <a:t>ü</a:t>
                      </a:r>
                      <a:r>
                        <a:rPr lang="fa-IR" sz="1100" u="none" strike="noStrike" dirty="0">
                          <a:cs typeface="B Compset" pitchFamily="2" charset="-78"/>
                        </a:rPr>
                        <a:t>کاربری های پیش بینی شده در روزه بین الحرمین متفاوت و عمدتا تجاری ، اداری ، فرهنگی و مذهبی است.هریک از کاربری های فوق دارای جاذبه سفرند، بنابراین برای پارک وسایل نقلیه مراجعه کنندگان و کارکنان این مجموعه فضای مورد نیاز برای پارکینگ تامین شده است تا از اختلال های احتمالی در ترافیک خیابان های حضرتی و آستانه جلوگیری یا کاسته شود و در ضمن از جاذبه های سفر به این مجموعه کاسته نشود.بدین منظور در زیر زمین این مجموعه پارکینگ عمومی برنامه ریزی شده است که تعداد آن علاوه بر نیاز طرح ، بخشی از نیازهای منطقه را نیز تامین میکند و دسترسی آن از خیابان حضرتی و میدان آستانه پیشنهاد شده است.</a:t>
                      </a:r>
                      <a:endParaRPr lang="fa-IR" sz="1100" b="0" i="0" u="none" strike="noStrike" dirty="0">
                        <a:solidFill>
                          <a:srgbClr val="000000"/>
                        </a:solidFill>
                        <a:latin typeface="B Homa"/>
                        <a:cs typeface="B Compset" pitchFamily="2" charset="-78"/>
                      </a:endParaRPr>
                    </a:p>
                  </a:txBody>
                  <a:tcPr marL="2270" marR="2270" marT="2270" marB="0" anchor="ctr">
                    <a:cell3D prstMaterial="dkEdge">
                      <a:bevel prst="relaxedInset"/>
                      <a:lightRig rig="flood" dir="t"/>
                    </a:cell3D>
                  </a:tcPr>
                </a:tc>
                <a:extLst>
                  <a:ext uri="{0D108BD9-81ED-4DB2-BD59-A6C34878D82A}">
                    <a16:rowId xmlns="" xmlns:a16="http://schemas.microsoft.com/office/drawing/2014/main" val="10007"/>
                  </a:ext>
                </a:extLst>
              </a:tr>
              <a:tr h="894745">
                <a:tc vMerge="1">
                  <a:txBody>
                    <a:bodyPr/>
                    <a:lstStyle/>
                    <a:p>
                      <a:endParaRPr lang="en-US"/>
                    </a:p>
                  </a:txBody>
                  <a:tcPr/>
                </a:tc>
                <a:tc vMerge="1">
                  <a:txBody>
                    <a:bodyPr/>
                    <a:lstStyle/>
                    <a:p>
                      <a:endParaRPr lang="en-US"/>
                    </a:p>
                  </a:txBody>
                  <a:tcPr/>
                </a:tc>
                <a:tc>
                  <a:txBody>
                    <a:bodyPr/>
                    <a:lstStyle/>
                    <a:p>
                      <a:pPr algn="r" rtl="0" fontAlgn="t"/>
                      <a:r>
                        <a:rPr lang="en-US" sz="1100" u="none" strike="noStrike" dirty="0">
                          <a:cs typeface="B Compset" pitchFamily="2" charset="-78"/>
                        </a:rPr>
                        <a:t>ü</a:t>
                      </a:r>
                      <a:r>
                        <a:rPr lang="fa-IR" sz="1100" u="none" strike="noStrike" dirty="0">
                          <a:cs typeface="B Compset" pitchFamily="2" charset="-78"/>
                        </a:rPr>
                        <a:t>از آنجایی که خیابان های حضرتی و آستانه تنها تامین کننده های دسترسی سواره برای پروژه اند و در سلسله مراتب شبکه جزء معابر شریانی درجه 2 محسوب میشوند ، بر این اساس مدخل های ورود به پارکینگ ابتدا توسط محورهای محلی (البته با طول کافی ) به شریان های اصلی (خیابان های حضرتی و آستانه ) متصل میگردند تا از اختلال های احتمالی در ترافیک خیابان های حضرتی و آستانه به دلیل صف های ناشی از ورودی های پارکینگ جلوگیری شود .</a:t>
                      </a:r>
                      <a:endParaRPr lang="fa-IR" sz="1100" b="0" i="0" u="none" strike="noStrike" dirty="0">
                        <a:solidFill>
                          <a:srgbClr val="000000"/>
                        </a:solidFill>
                        <a:latin typeface="B Homa"/>
                        <a:cs typeface="B Compset" pitchFamily="2" charset="-78"/>
                      </a:endParaRPr>
                    </a:p>
                  </a:txBody>
                  <a:tcPr marL="2270" marR="2270" marT="2270" marB="0" anchor="ctr">
                    <a:cell3D prstMaterial="dkEdge">
                      <a:bevel prst="relaxedInset"/>
                      <a:lightRig rig="flood" dir="t"/>
                    </a:cell3D>
                  </a:tcPr>
                </a:tc>
                <a:extLst>
                  <a:ext uri="{0D108BD9-81ED-4DB2-BD59-A6C34878D82A}">
                    <a16:rowId xmlns="" xmlns:a16="http://schemas.microsoft.com/office/drawing/2014/main" val="10008"/>
                  </a:ext>
                </a:extLst>
              </a:tr>
              <a:tr h="300026">
                <a:tc vMerge="1">
                  <a:txBody>
                    <a:bodyPr/>
                    <a:lstStyle/>
                    <a:p>
                      <a:endParaRPr lang="en-US"/>
                    </a:p>
                  </a:txBody>
                  <a:tcPr/>
                </a:tc>
                <a:tc vMerge="1">
                  <a:txBody>
                    <a:bodyPr/>
                    <a:lstStyle/>
                    <a:p>
                      <a:endParaRPr lang="en-US"/>
                    </a:p>
                  </a:txBody>
                  <a:tcPr/>
                </a:tc>
                <a:tc>
                  <a:txBody>
                    <a:bodyPr/>
                    <a:lstStyle/>
                    <a:p>
                      <a:pPr algn="r" rtl="0" fontAlgn="t"/>
                      <a:r>
                        <a:rPr lang="en-US" sz="1100" u="none" strike="noStrike" dirty="0">
                          <a:cs typeface="B Compset" pitchFamily="2" charset="-78"/>
                        </a:rPr>
                        <a:t>ü</a:t>
                      </a:r>
                      <a:r>
                        <a:rPr lang="fa-IR" sz="1100" u="none" strike="noStrike" dirty="0">
                          <a:cs typeface="B Compset" pitchFamily="2" charset="-78"/>
                        </a:rPr>
                        <a:t>ذر طراحی محور پیاده طبقه همکف امکان ارتباط سواره برای خدمات ، آتش نشانی و باراندازی در نظر گرفت هشده است</a:t>
                      </a:r>
                      <a:endParaRPr lang="fa-IR" sz="1100" b="0" i="0" u="none" strike="noStrike" dirty="0">
                        <a:solidFill>
                          <a:srgbClr val="000000"/>
                        </a:solidFill>
                        <a:latin typeface="B Homa"/>
                        <a:cs typeface="B Compset" pitchFamily="2" charset="-78"/>
                      </a:endParaRPr>
                    </a:p>
                  </a:txBody>
                  <a:tcPr marL="2270" marR="2270" marT="2270" marB="0" anchor="ctr">
                    <a:cell3D prstMaterial="dkEdge">
                      <a:bevel prst="relaxedInset"/>
                      <a:lightRig rig="flood" dir="t"/>
                    </a:cell3D>
                  </a:tcPr>
                </a:tc>
                <a:extLst>
                  <a:ext uri="{0D108BD9-81ED-4DB2-BD59-A6C34878D82A}">
                    <a16:rowId xmlns="" xmlns:a16="http://schemas.microsoft.com/office/drawing/2014/main" val="10009"/>
                  </a:ext>
                </a:extLst>
              </a:tr>
            </a:tbl>
          </a:graphicData>
        </a:graphic>
      </p:graphicFrame>
    </p:spTree>
    <p:extLst>
      <p:ext uri="{BB962C8B-B14F-4D97-AF65-F5344CB8AC3E}">
        <p14:creationId xmlns:p14="http://schemas.microsoft.com/office/powerpoint/2010/main" val="3998953546"/>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66"/>
          <p:cNvGrpSpPr/>
          <p:nvPr/>
        </p:nvGrpSpPr>
        <p:grpSpPr>
          <a:xfrm>
            <a:off x="0" y="263769"/>
            <a:ext cx="9144000" cy="6327790"/>
            <a:chOff x="0" y="0"/>
            <a:chExt cx="9144000" cy="6855106"/>
          </a:xfrm>
        </p:grpSpPr>
        <p:pic>
          <p:nvPicPr>
            <p:cNvPr id="3" name="Picture 2" descr="E:\baft farsoode\ax\pic\bird%20view.jpg"/>
            <p:cNvPicPr>
              <a:picLocks noChangeAspect="1" noChangeArrowheads="1"/>
            </p:cNvPicPr>
            <p:nvPr/>
          </p:nvPicPr>
          <p:blipFill>
            <a:blip r:embed="rId2">
              <a:clrChange>
                <a:clrFrom>
                  <a:srgbClr val="000000"/>
                </a:clrFrom>
                <a:clrTo>
                  <a:srgbClr val="000000">
                    <a:alpha val="0"/>
                  </a:srgbClr>
                </a:clrTo>
              </a:clrChange>
              <a:duotone>
                <a:schemeClr val="accent6">
                  <a:shade val="45000"/>
                  <a:satMod val="135000"/>
                </a:schemeClr>
                <a:prstClr val="white"/>
              </a:duotone>
              <a:lum bright="20000" contrast="-75000"/>
            </a:blip>
            <a:srcRect/>
            <a:stretch>
              <a:fillRect/>
            </a:stretch>
          </p:blipFill>
          <p:spPr bwMode="auto">
            <a:xfrm>
              <a:off x="0" y="2694698"/>
              <a:ext cx="9144000" cy="4160408"/>
            </a:xfrm>
            <a:prstGeom prst="rect">
              <a:avLst/>
            </a:prstGeom>
            <a:ln>
              <a:noFill/>
            </a:ln>
            <a:effectLst>
              <a:outerShdw blurRad="50800" dist="50800" dir="2700000" algn="tl" rotWithShape="0">
                <a:schemeClr val="tx1">
                  <a:alpha val="40000"/>
                </a:schemeClr>
              </a:outerShdw>
            </a:effectLst>
          </p:spPr>
        </p:pic>
        <p:grpSp>
          <p:nvGrpSpPr>
            <p:cNvPr id="4" name="Group 259"/>
            <p:cNvGrpSpPr/>
            <p:nvPr/>
          </p:nvGrpSpPr>
          <p:grpSpPr>
            <a:xfrm flipV="1">
              <a:off x="271048" y="857232"/>
              <a:ext cx="5944026" cy="4143404"/>
              <a:chOff x="-236" y="1676402"/>
              <a:chExt cx="5944026" cy="5181601"/>
            </a:xfrm>
          </p:grpSpPr>
          <p:sp>
            <p:nvSpPr>
              <p:cNvPr id="250" name="Rectangle 25"/>
              <p:cNvSpPr>
                <a:spLocks noChangeArrowheads="1"/>
              </p:cNvSpPr>
              <p:nvPr/>
            </p:nvSpPr>
            <p:spPr bwMode="auto">
              <a:xfrm>
                <a:off x="329988" y="4038602"/>
                <a:ext cx="165112" cy="2667001"/>
              </a:xfrm>
              <a:prstGeom prst="rect">
                <a:avLst/>
              </a:prstGeom>
              <a:gradFill rotWithShape="1">
                <a:gsLst>
                  <a:gs pos="0">
                    <a:schemeClr val="bg1">
                      <a:lumMod val="65000"/>
                    </a:schemeClr>
                  </a:gs>
                  <a:gs pos="100000">
                    <a:srgbClr val="FFFFCC"/>
                  </a:gs>
                </a:gsLst>
                <a:lin ang="5400000" scaled="1"/>
              </a:gradFill>
              <a:ln w="9525">
                <a:noFill/>
                <a:miter lim="800000"/>
                <a:headEnd/>
                <a:tailEnd/>
              </a:ln>
              <a:effectLst/>
            </p:spPr>
            <p:txBody>
              <a:bodyPr wrap="none" anchor="ctr"/>
              <a:lstStyle/>
              <a:p>
                <a:pPr>
                  <a:defRPr/>
                </a:pPr>
                <a:endParaRPr lang="fa-IR" sz="1662" kern="0">
                  <a:solidFill>
                    <a:sysClr val="windowText" lastClr="000000"/>
                  </a:solidFill>
                </a:endParaRPr>
              </a:p>
            </p:txBody>
          </p:sp>
          <p:sp>
            <p:nvSpPr>
              <p:cNvPr id="251" name="Rectangle 26"/>
              <p:cNvSpPr>
                <a:spLocks noChangeArrowheads="1"/>
              </p:cNvSpPr>
              <p:nvPr/>
            </p:nvSpPr>
            <p:spPr bwMode="auto">
              <a:xfrm>
                <a:off x="164876" y="6400803"/>
                <a:ext cx="3219681" cy="152400"/>
              </a:xfrm>
              <a:prstGeom prst="rect">
                <a:avLst/>
              </a:prstGeom>
              <a:gradFill rotWithShape="1">
                <a:gsLst>
                  <a:gs pos="0">
                    <a:srgbClr val="FFFFCC"/>
                  </a:gs>
                  <a:gs pos="100000">
                    <a:srgbClr val="FFFFCC">
                      <a:gamma/>
                      <a:shade val="46275"/>
                      <a:invGamma/>
                    </a:srgbClr>
                  </a:gs>
                </a:gsLst>
                <a:lin ang="0" scaled="1"/>
              </a:gradFill>
              <a:ln w="9525">
                <a:noFill/>
                <a:miter lim="800000"/>
                <a:headEnd/>
                <a:tailEnd/>
              </a:ln>
              <a:effectLst/>
            </p:spPr>
            <p:txBody>
              <a:bodyPr wrap="none" anchor="ctr"/>
              <a:lstStyle/>
              <a:p>
                <a:pPr>
                  <a:defRPr/>
                </a:pPr>
                <a:endParaRPr lang="fa-IR" sz="1662" kern="0">
                  <a:solidFill>
                    <a:sysClr val="windowText" lastClr="000000"/>
                  </a:solidFill>
                </a:endParaRPr>
              </a:p>
            </p:txBody>
          </p:sp>
          <p:sp>
            <p:nvSpPr>
              <p:cNvPr id="252" name="Rectangle 27"/>
              <p:cNvSpPr>
                <a:spLocks noChangeArrowheads="1"/>
              </p:cNvSpPr>
              <p:nvPr/>
            </p:nvSpPr>
            <p:spPr bwMode="auto">
              <a:xfrm>
                <a:off x="495100" y="5791203"/>
                <a:ext cx="82556" cy="609600"/>
              </a:xfrm>
              <a:prstGeom prst="rect">
                <a:avLst/>
              </a:prstGeom>
              <a:solidFill>
                <a:srgbClr val="CC9900"/>
              </a:solidFill>
              <a:ln w="9525">
                <a:noFill/>
                <a:miter lim="800000"/>
                <a:headEnd/>
                <a:tailEnd/>
              </a:ln>
              <a:effectLst/>
            </p:spPr>
            <p:txBody>
              <a:bodyPr wrap="none" anchor="ctr"/>
              <a:lstStyle/>
              <a:p>
                <a:pPr>
                  <a:defRPr/>
                </a:pPr>
                <a:endParaRPr lang="fa-IR" sz="1662" kern="0">
                  <a:solidFill>
                    <a:sysClr val="windowText" lastClr="000000"/>
                  </a:solidFill>
                </a:endParaRPr>
              </a:p>
            </p:txBody>
          </p:sp>
          <p:sp>
            <p:nvSpPr>
              <p:cNvPr id="253" name="Rectangle 28"/>
              <p:cNvSpPr>
                <a:spLocks noChangeArrowheads="1"/>
              </p:cNvSpPr>
              <p:nvPr/>
            </p:nvSpPr>
            <p:spPr bwMode="auto">
              <a:xfrm rot="5400000">
                <a:off x="828501" y="6073757"/>
                <a:ext cx="76200" cy="577891"/>
              </a:xfrm>
              <a:prstGeom prst="rect">
                <a:avLst/>
              </a:prstGeom>
              <a:solidFill>
                <a:srgbClr val="CC9900"/>
              </a:solidFill>
              <a:ln w="9525">
                <a:noFill/>
                <a:miter lim="800000"/>
                <a:headEnd/>
                <a:tailEnd/>
              </a:ln>
              <a:effectLst/>
            </p:spPr>
            <p:txBody>
              <a:bodyPr wrap="none" anchor="ctr"/>
              <a:lstStyle/>
              <a:p>
                <a:pPr>
                  <a:defRPr/>
                </a:pPr>
                <a:endParaRPr lang="fa-IR" sz="1662" kern="0">
                  <a:solidFill>
                    <a:sysClr val="windowText" lastClr="000000"/>
                  </a:solidFill>
                </a:endParaRPr>
              </a:p>
            </p:txBody>
          </p:sp>
          <p:sp>
            <p:nvSpPr>
              <p:cNvPr id="254" name="Line 29"/>
              <p:cNvSpPr>
                <a:spLocks noChangeShapeType="1"/>
              </p:cNvSpPr>
              <p:nvPr/>
            </p:nvSpPr>
            <p:spPr bwMode="auto">
              <a:xfrm>
                <a:off x="3384557" y="6477003"/>
                <a:ext cx="1568562" cy="0"/>
              </a:xfrm>
              <a:prstGeom prst="line">
                <a:avLst/>
              </a:prstGeom>
              <a:ln w="12700">
                <a:prstDash val="sysDot"/>
                <a:headEnd/>
                <a:tailEnd/>
              </a:ln>
            </p:spPr>
            <p:style>
              <a:lnRef idx="1">
                <a:schemeClr val="dk1"/>
              </a:lnRef>
              <a:fillRef idx="0">
                <a:schemeClr val="dk1"/>
              </a:fillRef>
              <a:effectRef idx="0">
                <a:schemeClr val="dk1"/>
              </a:effectRef>
              <a:fontRef idx="minor">
                <a:schemeClr val="tx1"/>
              </a:fontRef>
            </p:style>
            <p:txBody>
              <a:bodyPr/>
              <a:lstStyle/>
              <a:p>
                <a:pPr>
                  <a:defRPr/>
                </a:pPr>
                <a:endParaRPr lang="fa-IR" sz="1662" kern="0">
                  <a:solidFill>
                    <a:sysClr val="windowText" lastClr="000000"/>
                  </a:solidFill>
                </a:endParaRPr>
              </a:p>
            </p:txBody>
          </p:sp>
          <p:sp>
            <p:nvSpPr>
              <p:cNvPr id="255" name="Line 30"/>
              <p:cNvSpPr>
                <a:spLocks noChangeShapeType="1"/>
              </p:cNvSpPr>
              <p:nvPr/>
            </p:nvSpPr>
            <p:spPr bwMode="auto">
              <a:xfrm>
                <a:off x="3384557" y="6553203"/>
                <a:ext cx="2559233" cy="0"/>
              </a:xfrm>
              <a:prstGeom prst="line">
                <a:avLst/>
              </a:prstGeom>
              <a:ln w="19050">
                <a:prstDash val="sysDot"/>
                <a:headEnd/>
                <a:tailEnd/>
              </a:ln>
            </p:spPr>
            <p:style>
              <a:lnRef idx="1">
                <a:schemeClr val="accent1"/>
              </a:lnRef>
              <a:fillRef idx="0">
                <a:schemeClr val="accent1"/>
              </a:fillRef>
              <a:effectRef idx="0">
                <a:schemeClr val="accent1"/>
              </a:effectRef>
              <a:fontRef idx="minor">
                <a:schemeClr val="tx1"/>
              </a:fontRef>
            </p:style>
            <p:txBody>
              <a:bodyPr/>
              <a:lstStyle/>
              <a:p>
                <a:pPr>
                  <a:defRPr/>
                </a:pPr>
                <a:endParaRPr lang="fa-IR" sz="1662" kern="0">
                  <a:solidFill>
                    <a:sysClr val="windowText" lastClr="000000"/>
                  </a:solidFill>
                </a:endParaRPr>
              </a:p>
            </p:txBody>
          </p:sp>
          <p:sp>
            <p:nvSpPr>
              <p:cNvPr id="256" name="Line 32"/>
              <p:cNvSpPr>
                <a:spLocks noChangeShapeType="1"/>
              </p:cNvSpPr>
              <p:nvPr/>
            </p:nvSpPr>
            <p:spPr bwMode="auto">
              <a:xfrm flipH="1">
                <a:off x="-236" y="6477003"/>
                <a:ext cx="3384793" cy="0"/>
              </a:xfrm>
              <a:prstGeom prst="line">
                <a:avLst/>
              </a:prstGeom>
              <a:noFill/>
              <a:ln w="22225">
                <a:solidFill>
                  <a:srgbClr val="9383B3"/>
                </a:solidFill>
                <a:prstDash val="sysDot"/>
                <a:round/>
                <a:headEnd/>
                <a:tailEnd/>
              </a:ln>
              <a:effectLst/>
            </p:spPr>
            <p:txBody>
              <a:bodyPr/>
              <a:lstStyle/>
              <a:p>
                <a:pPr>
                  <a:defRPr/>
                </a:pPr>
                <a:endParaRPr lang="fa-IR" sz="1662" kern="0">
                  <a:solidFill>
                    <a:sysClr val="windowText" lastClr="000000"/>
                  </a:solidFill>
                </a:endParaRPr>
              </a:p>
            </p:txBody>
          </p:sp>
          <p:sp>
            <p:nvSpPr>
              <p:cNvPr id="257" name="Line 33"/>
              <p:cNvSpPr>
                <a:spLocks noChangeShapeType="1"/>
              </p:cNvSpPr>
              <p:nvPr/>
            </p:nvSpPr>
            <p:spPr bwMode="auto">
              <a:xfrm flipV="1">
                <a:off x="412544" y="4038602"/>
                <a:ext cx="0" cy="2819401"/>
              </a:xfrm>
              <a:prstGeom prst="line">
                <a:avLst/>
              </a:prstGeom>
              <a:noFill/>
              <a:ln w="22225">
                <a:solidFill>
                  <a:srgbClr val="9383B3"/>
                </a:solidFill>
                <a:prstDash val="sysDot"/>
                <a:round/>
                <a:headEnd/>
                <a:tailEnd/>
              </a:ln>
              <a:effectLst/>
            </p:spPr>
            <p:txBody>
              <a:bodyPr/>
              <a:lstStyle/>
              <a:p>
                <a:pPr>
                  <a:defRPr/>
                </a:pPr>
                <a:endParaRPr lang="fa-IR" sz="1662" kern="0">
                  <a:solidFill>
                    <a:sysClr val="windowText" lastClr="000000"/>
                  </a:solidFill>
                </a:endParaRPr>
              </a:p>
            </p:txBody>
          </p:sp>
          <p:sp>
            <p:nvSpPr>
              <p:cNvPr id="258" name="Line 34"/>
              <p:cNvSpPr>
                <a:spLocks noChangeShapeType="1"/>
              </p:cNvSpPr>
              <p:nvPr/>
            </p:nvSpPr>
            <p:spPr bwMode="auto">
              <a:xfrm flipV="1">
                <a:off x="412544" y="2362202"/>
                <a:ext cx="0" cy="1676400"/>
              </a:xfrm>
              <a:prstGeom prst="line">
                <a:avLst/>
              </a:prstGeom>
              <a:ln w="12700">
                <a:prstDash val="sysDot"/>
                <a:headEnd/>
                <a:tailEnd/>
              </a:ln>
            </p:spPr>
            <p:style>
              <a:lnRef idx="1">
                <a:schemeClr val="dk1"/>
              </a:lnRef>
              <a:fillRef idx="0">
                <a:schemeClr val="dk1"/>
              </a:fillRef>
              <a:effectRef idx="0">
                <a:schemeClr val="dk1"/>
              </a:effectRef>
              <a:fontRef idx="minor">
                <a:schemeClr val="tx1"/>
              </a:fontRef>
            </p:style>
            <p:txBody>
              <a:bodyPr/>
              <a:lstStyle/>
              <a:p>
                <a:pPr>
                  <a:defRPr/>
                </a:pPr>
                <a:endParaRPr lang="fa-IR" sz="1662" kern="0">
                  <a:solidFill>
                    <a:sysClr val="windowText" lastClr="000000"/>
                  </a:solidFill>
                </a:endParaRPr>
              </a:p>
            </p:txBody>
          </p:sp>
          <p:sp>
            <p:nvSpPr>
              <p:cNvPr id="259" name="Line 35"/>
              <p:cNvSpPr>
                <a:spLocks noChangeShapeType="1"/>
              </p:cNvSpPr>
              <p:nvPr/>
            </p:nvSpPr>
            <p:spPr bwMode="auto">
              <a:xfrm flipV="1">
                <a:off x="329988" y="1676402"/>
                <a:ext cx="0" cy="2362200"/>
              </a:xfrm>
              <a:prstGeom prst="line">
                <a:avLst/>
              </a:prstGeom>
              <a:ln w="19050">
                <a:prstDash val="sysDot"/>
                <a:headEnd/>
                <a:tailEnd/>
              </a:ln>
            </p:spPr>
            <p:style>
              <a:lnRef idx="1">
                <a:schemeClr val="accent1"/>
              </a:lnRef>
              <a:fillRef idx="0">
                <a:schemeClr val="accent1"/>
              </a:fillRef>
              <a:effectRef idx="0">
                <a:schemeClr val="accent1"/>
              </a:effectRef>
              <a:fontRef idx="minor">
                <a:schemeClr val="tx1"/>
              </a:fontRef>
            </p:style>
            <p:txBody>
              <a:bodyPr/>
              <a:lstStyle/>
              <a:p>
                <a:pPr>
                  <a:defRPr/>
                </a:pPr>
                <a:endParaRPr lang="fa-IR" sz="1662" kern="0">
                  <a:solidFill>
                    <a:sysClr val="windowText" lastClr="000000"/>
                  </a:solidFill>
                </a:endParaRPr>
              </a:p>
            </p:txBody>
          </p:sp>
        </p:grpSp>
        <p:grpSp>
          <p:nvGrpSpPr>
            <p:cNvPr id="5" name="Group 15"/>
            <p:cNvGrpSpPr/>
            <p:nvPr/>
          </p:nvGrpSpPr>
          <p:grpSpPr>
            <a:xfrm>
              <a:off x="67432" y="538679"/>
              <a:ext cx="5218950" cy="3318948"/>
              <a:chOff x="73051" y="538679"/>
              <a:chExt cx="5653862" cy="3318948"/>
            </a:xfrm>
          </p:grpSpPr>
          <p:sp>
            <p:nvSpPr>
              <p:cNvPr id="7" name="Rectangle 6"/>
              <p:cNvSpPr/>
              <p:nvPr/>
            </p:nvSpPr>
            <p:spPr>
              <a:xfrm>
                <a:off x="1824455" y="538679"/>
                <a:ext cx="3902458" cy="407750"/>
              </a:xfrm>
              <a:prstGeom prst="rect">
                <a:avLst/>
              </a:prstGeom>
            </p:spPr>
            <p:txBody>
              <a:bodyPr wrap="none">
                <a:spAutoFit/>
              </a:bodyPr>
              <a:lstStyle/>
              <a:p>
                <a:pPr>
                  <a:defRPr/>
                </a:pPr>
                <a:r>
                  <a:rPr lang="en-US" sz="1846" b="1" kern="0" dirty="0">
                    <a:ln w="10541" cmpd="sng">
                      <a:solidFill>
                        <a:srgbClr val="EAEAEA">
                          <a:shade val="88000"/>
                          <a:satMod val="110000"/>
                        </a:srgbClr>
                      </a:solidFill>
                      <a:prstDash val="solid"/>
                    </a:ln>
                    <a:gradFill>
                      <a:gsLst>
                        <a:gs pos="0">
                          <a:srgbClr val="EAEAEA">
                            <a:tint val="40000"/>
                            <a:satMod val="250000"/>
                          </a:srgbClr>
                        </a:gs>
                        <a:gs pos="9000">
                          <a:srgbClr val="EAEAEA">
                            <a:tint val="52000"/>
                            <a:satMod val="300000"/>
                          </a:srgbClr>
                        </a:gs>
                        <a:gs pos="50000">
                          <a:srgbClr val="EAEAEA">
                            <a:shade val="20000"/>
                            <a:satMod val="300000"/>
                          </a:srgbClr>
                        </a:gs>
                        <a:gs pos="79000">
                          <a:srgbClr val="EAEAEA">
                            <a:tint val="52000"/>
                            <a:satMod val="300000"/>
                          </a:srgbClr>
                        </a:gs>
                        <a:gs pos="100000">
                          <a:srgbClr val="EAEAEA">
                            <a:tint val="40000"/>
                            <a:satMod val="250000"/>
                          </a:srgbClr>
                        </a:gs>
                      </a:gsLst>
                      <a:lin ang="5400000"/>
                    </a:gradFill>
                    <a:latin typeface="BankGothic Lt BT" pitchFamily="34" charset="0"/>
                  </a:rPr>
                  <a:t>(</a:t>
                </a:r>
                <a:r>
                  <a:rPr lang="en-US" sz="1846" b="1" kern="0" dirty="0" err="1">
                    <a:ln w="10541" cmpd="sng">
                      <a:solidFill>
                        <a:srgbClr val="EAEAEA">
                          <a:shade val="88000"/>
                          <a:satMod val="110000"/>
                        </a:srgbClr>
                      </a:solidFill>
                      <a:prstDash val="solid"/>
                    </a:ln>
                    <a:gradFill>
                      <a:gsLst>
                        <a:gs pos="0">
                          <a:srgbClr val="EAEAEA">
                            <a:tint val="40000"/>
                            <a:satMod val="250000"/>
                          </a:srgbClr>
                        </a:gs>
                        <a:gs pos="9000">
                          <a:srgbClr val="EAEAEA">
                            <a:tint val="52000"/>
                            <a:satMod val="300000"/>
                          </a:srgbClr>
                        </a:gs>
                        <a:gs pos="50000">
                          <a:srgbClr val="EAEAEA">
                            <a:shade val="20000"/>
                            <a:satMod val="300000"/>
                          </a:srgbClr>
                        </a:gs>
                        <a:gs pos="79000">
                          <a:srgbClr val="EAEAEA">
                            <a:tint val="52000"/>
                            <a:satMod val="300000"/>
                          </a:srgbClr>
                        </a:gs>
                        <a:gs pos="100000">
                          <a:srgbClr val="EAEAEA">
                            <a:tint val="40000"/>
                            <a:satMod val="250000"/>
                          </a:srgbClr>
                        </a:gs>
                      </a:gsLst>
                      <a:lin ang="5400000"/>
                    </a:gradFill>
                    <a:latin typeface="BankGothic Lt BT" pitchFamily="34" charset="0"/>
                  </a:rPr>
                  <a:t>beinolharamein</a:t>
                </a:r>
                <a:r>
                  <a:rPr lang="en-US" sz="1846" b="1" kern="0" dirty="0">
                    <a:ln w="10541" cmpd="sng">
                      <a:solidFill>
                        <a:srgbClr val="EAEAEA">
                          <a:shade val="88000"/>
                          <a:satMod val="110000"/>
                        </a:srgbClr>
                      </a:solidFill>
                      <a:prstDash val="solid"/>
                    </a:ln>
                    <a:gradFill>
                      <a:gsLst>
                        <a:gs pos="0">
                          <a:srgbClr val="EAEAEA">
                            <a:tint val="40000"/>
                            <a:satMod val="250000"/>
                          </a:srgbClr>
                        </a:gs>
                        <a:gs pos="9000">
                          <a:srgbClr val="EAEAEA">
                            <a:tint val="52000"/>
                            <a:satMod val="300000"/>
                          </a:srgbClr>
                        </a:gs>
                        <a:gs pos="50000">
                          <a:srgbClr val="EAEAEA">
                            <a:shade val="20000"/>
                            <a:satMod val="300000"/>
                          </a:srgbClr>
                        </a:gs>
                        <a:gs pos="79000">
                          <a:srgbClr val="EAEAEA">
                            <a:tint val="52000"/>
                            <a:satMod val="300000"/>
                          </a:srgbClr>
                        </a:gs>
                        <a:gs pos="100000">
                          <a:srgbClr val="EAEAEA">
                            <a:tint val="40000"/>
                            <a:satMod val="250000"/>
                          </a:srgbClr>
                        </a:gs>
                      </a:gsLst>
                      <a:lin ang="5400000"/>
                    </a:gradFill>
                    <a:latin typeface="BankGothic Lt BT" pitchFamily="34" charset="0"/>
                  </a:rPr>
                  <a:t> of shiraz)</a:t>
                </a:r>
                <a:endParaRPr lang="fa-IR" sz="1846" b="1" kern="0" dirty="0">
                  <a:ln w="10541" cmpd="sng">
                    <a:solidFill>
                      <a:srgbClr val="EAEAEA">
                        <a:shade val="88000"/>
                        <a:satMod val="110000"/>
                      </a:srgbClr>
                    </a:solidFill>
                    <a:prstDash val="solid"/>
                  </a:ln>
                  <a:gradFill>
                    <a:gsLst>
                      <a:gs pos="0">
                        <a:srgbClr val="EAEAEA">
                          <a:tint val="40000"/>
                          <a:satMod val="250000"/>
                        </a:srgbClr>
                      </a:gs>
                      <a:gs pos="9000">
                        <a:srgbClr val="EAEAEA">
                          <a:tint val="52000"/>
                          <a:satMod val="300000"/>
                        </a:srgbClr>
                      </a:gs>
                      <a:gs pos="50000">
                        <a:srgbClr val="EAEAEA">
                          <a:shade val="20000"/>
                          <a:satMod val="300000"/>
                        </a:srgbClr>
                      </a:gs>
                      <a:gs pos="79000">
                        <a:srgbClr val="EAEAEA">
                          <a:tint val="52000"/>
                          <a:satMod val="300000"/>
                        </a:srgbClr>
                      </a:gs>
                      <a:gs pos="100000">
                        <a:srgbClr val="EAEAEA">
                          <a:tint val="40000"/>
                          <a:satMod val="250000"/>
                        </a:srgbClr>
                      </a:gs>
                    </a:gsLst>
                    <a:lin ang="5400000"/>
                  </a:gradFill>
                  <a:latin typeface="BankGothic Lt BT" pitchFamily="34" charset="0"/>
                </a:endParaRPr>
              </a:p>
            </p:txBody>
          </p:sp>
          <p:sp>
            <p:nvSpPr>
              <p:cNvPr id="8" name="Rectangle 7"/>
              <p:cNvSpPr/>
              <p:nvPr/>
            </p:nvSpPr>
            <p:spPr>
              <a:xfrm rot="16200000">
                <a:off x="-1131431" y="2276027"/>
                <a:ext cx="2786082" cy="377118"/>
              </a:xfrm>
              <a:prstGeom prst="rect">
                <a:avLst/>
              </a:prstGeom>
            </p:spPr>
            <p:txBody>
              <a:bodyPr wrap="square">
                <a:spAutoFit/>
                <a:scene3d>
                  <a:camera prst="orthographicFront"/>
                  <a:lightRig rig="glow" dir="tl">
                    <a:rot lat="0" lon="0" rev="5400000"/>
                  </a:lightRig>
                </a:scene3d>
                <a:sp3d contourW="12700">
                  <a:bevelT w="25400" h="25400"/>
                  <a:contourClr>
                    <a:schemeClr val="accent6">
                      <a:shade val="73000"/>
                    </a:schemeClr>
                  </a:contourClr>
                </a:sp3d>
              </a:bodyPr>
              <a:lstStyle/>
              <a:p>
                <a:pPr algn="ctr"/>
                <a:r>
                  <a:rPr lang="fa-IR" sz="1662" b="1" dirty="0">
                    <a:ln w="11430"/>
                    <a:gradFill>
                      <a:gsLst>
                        <a:gs pos="0">
                          <a:srgbClr val="555555">
                            <a:tint val="90000"/>
                            <a:satMod val="120000"/>
                          </a:srgbClr>
                        </a:gs>
                        <a:gs pos="25000">
                          <a:srgbClr val="555555">
                            <a:tint val="93000"/>
                            <a:satMod val="120000"/>
                          </a:srgbClr>
                        </a:gs>
                        <a:gs pos="50000">
                          <a:srgbClr val="555555">
                            <a:shade val="89000"/>
                            <a:satMod val="110000"/>
                          </a:srgbClr>
                        </a:gs>
                        <a:gs pos="75000">
                          <a:srgbClr val="555555">
                            <a:tint val="93000"/>
                            <a:satMod val="120000"/>
                          </a:srgbClr>
                        </a:gs>
                        <a:gs pos="100000">
                          <a:srgbClr val="555555">
                            <a:tint val="90000"/>
                            <a:satMod val="120000"/>
                          </a:srgbClr>
                        </a:gs>
                      </a:gsLst>
                      <a:lin ang="5400000"/>
                    </a:gradFill>
                    <a:effectLst>
                      <a:outerShdw blurRad="80000" dist="40000" dir="5040000" algn="tl">
                        <a:srgbClr val="000000">
                          <a:alpha val="30000"/>
                        </a:srgbClr>
                      </a:outerShdw>
                    </a:effectLst>
                    <a:cs typeface="B Kamran" pitchFamily="2" charset="-78"/>
                  </a:rPr>
                  <a:t>بین الحرمین شیراز</a:t>
                </a:r>
              </a:p>
            </p:txBody>
          </p:sp>
        </p:grpSp>
        <p:pic>
          <p:nvPicPr>
            <p:cNvPr id="235" name="Picture 6" descr="شاهچراغ؛ شیراز؛ عکس از آنوبانینی">
              <a:hlinkClick r:id="rId3"/>
            </p:cNvPr>
            <p:cNvPicPr>
              <a:picLocks noChangeAspect="1" noChangeArrowheads="1"/>
            </p:cNvPicPr>
            <p:nvPr/>
          </p:nvPicPr>
          <p:blipFill>
            <a:blip r:embed="rId4">
              <a:clrChange>
                <a:clrFrom>
                  <a:srgbClr val="03030F"/>
                </a:clrFrom>
                <a:clrTo>
                  <a:srgbClr val="03030F">
                    <a:alpha val="0"/>
                  </a:srgbClr>
                </a:clrTo>
              </a:clrChange>
            </a:blip>
            <a:srcRect/>
            <a:stretch>
              <a:fillRect/>
            </a:stretch>
          </p:blipFill>
          <p:spPr bwMode="auto">
            <a:xfrm>
              <a:off x="7212343" y="285728"/>
              <a:ext cx="1931657" cy="1191187"/>
            </a:xfrm>
            <a:prstGeom prst="rect">
              <a:avLst/>
            </a:prstGeom>
            <a:ln>
              <a:noFill/>
            </a:ln>
            <a:effectLst>
              <a:outerShdw blurRad="50800" dist="38100" dir="2700000" algn="tl" rotWithShape="0">
                <a:prstClr val="black">
                  <a:alpha val="40000"/>
                </a:prstClr>
              </a:outerShdw>
              <a:softEdge rad="63500"/>
            </a:effectLst>
          </p:spPr>
        </p:pic>
        <p:pic>
          <p:nvPicPr>
            <p:cNvPr id="1028" name="Picture 4" descr="E:\baft farsoode\ax\pic\shahchw.jpg"/>
            <p:cNvPicPr>
              <a:picLocks noChangeAspect="1" noChangeArrowheads="1"/>
            </p:cNvPicPr>
            <p:nvPr/>
          </p:nvPicPr>
          <p:blipFill>
            <a:blip r:embed="rId5" cstate="screen">
              <a:clrChange>
                <a:clrFrom>
                  <a:srgbClr val="BEE2FA"/>
                </a:clrFrom>
                <a:clrTo>
                  <a:srgbClr val="BEE2FA">
                    <a:alpha val="0"/>
                  </a:srgbClr>
                </a:clrTo>
              </a:clrChange>
              <a:extLst>
                <a:ext uri="{28A0092B-C50C-407E-A947-70E740481C1C}">
                  <a14:useLocalDpi xmlns:a14="http://schemas.microsoft.com/office/drawing/2010/main"/>
                </a:ext>
              </a:extLst>
            </a:blip>
            <a:srcRect/>
            <a:stretch>
              <a:fillRect/>
            </a:stretch>
          </p:blipFill>
          <p:spPr bwMode="auto">
            <a:xfrm>
              <a:off x="0" y="0"/>
              <a:ext cx="1813436" cy="1464431"/>
            </a:xfrm>
            <a:prstGeom prst="rect">
              <a:avLst/>
            </a:prstGeom>
            <a:ln>
              <a:noFill/>
            </a:ln>
            <a:effectLst>
              <a:outerShdw blurRad="50800" dist="38100" dir="2700000" algn="tl" rotWithShape="0">
                <a:prstClr val="black">
                  <a:alpha val="40000"/>
                </a:prstClr>
              </a:outerShdw>
              <a:softEdge rad="63500"/>
            </a:effectLst>
          </p:spPr>
        </p:pic>
        <p:cxnSp>
          <p:nvCxnSpPr>
            <p:cNvPr id="263" name="Straight Connector 262"/>
            <p:cNvCxnSpPr/>
            <p:nvPr/>
          </p:nvCxnSpPr>
          <p:spPr bwMode="auto">
            <a:xfrm rot="5400000">
              <a:off x="-1535949" y="4179099"/>
              <a:ext cx="4071966" cy="1588"/>
            </a:xfrm>
            <a:prstGeom prst="line">
              <a:avLst/>
            </a:prstGeom>
            <a:ln cmpd="dbl">
              <a:solidFill>
                <a:srgbClr val="D1D1D1"/>
              </a:solidFill>
              <a:prstDash val="solid"/>
              <a:headEnd type="none" w="sm" len="sm"/>
              <a:tailEnd type="none" w="sm" len="sm"/>
            </a:ln>
          </p:spPr>
          <p:style>
            <a:lnRef idx="3">
              <a:schemeClr val="accent1"/>
            </a:lnRef>
            <a:fillRef idx="0">
              <a:schemeClr val="accent1"/>
            </a:fillRef>
            <a:effectRef idx="2">
              <a:schemeClr val="accent1"/>
            </a:effectRef>
            <a:fontRef idx="minor">
              <a:schemeClr val="tx1"/>
            </a:fontRef>
          </p:style>
        </p:cxnSp>
      </p:grpSp>
      <p:sp>
        <p:nvSpPr>
          <p:cNvPr id="25" name="Rectangle 24"/>
          <p:cNvSpPr/>
          <p:nvPr/>
        </p:nvSpPr>
        <p:spPr bwMode="auto">
          <a:xfrm>
            <a:off x="912177" y="1648545"/>
            <a:ext cx="8143932" cy="4154394"/>
          </a:xfrm>
          <a:prstGeom prst="rect">
            <a:avLst/>
          </a:prstGeom>
          <a:solidFill>
            <a:schemeClr val="accent1">
              <a:alpha val="70000"/>
            </a:schemeClr>
          </a:solidFill>
          <a:ln w="12700" cap="sq" cmpd="sng" algn="ctr">
            <a:noFill/>
            <a:prstDash val="solid"/>
            <a:round/>
            <a:headEnd type="none" w="sm" len="sm"/>
            <a:tailEnd type="none" w="sm" len="sm"/>
          </a:ln>
          <a:effectLst>
            <a:softEdge rad="635000"/>
          </a:effectLst>
        </p:spPr>
        <p:txBody>
          <a:bodyPr vert="horz" wrap="square" lIns="84406" tIns="42203" rIns="84406" bIns="42203" numCol="1" rtlCol="1" anchor="t" anchorCtr="0" compatLnSpc="1">
            <a:prstTxWarp prst="textNoShape">
              <a:avLst/>
            </a:prstTxWarp>
          </a:bodyPr>
          <a:lstStyle/>
          <a:p>
            <a:pPr algn="l" rtl="0" fontAlgn="base">
              <a:spcBef>
                <a:spcPct val="0"/>
              </a:spcBef>
              <a:spcAft>
                <a:spcPct val="0"/>
              </a:spcAft>
            </a:pPr>
            <a:endParaRPr kumimoji="1" lang="fa-IR" sz="2215">
              <a:solidFill>
                <a:srgbClr val="000000"/>
              </a:solidFill>
              <a:latin typeface="Times New Roman" pitchFamily="18" charset="0"/>
            </a:endParaRPr>
          </a:p>
        </p:txBody>
      </p:sp>
      <p:sp>
        <p:nvSpPr>
          <p:cNvPr id="266" name="Rectangle 265"/>
          <p:cNvSpPr/>
          <p:nvPr/>
        </p:nvSpPr>
        <p:spPr bwMode="auto">
          <a:xfrm>
            <a:off x="785786" y="1780431"/>
            <a:ext cx="8143932" cy="1318855"/>
          </a:xfrm>
          <a:prstGeom prst="rect">
            <a:avLst/>
          </a:prstGeom>
          <a:solidFill>
            <a:schemeClr val="accent1">
              <a:alpha val="70000"/>
            </a:schemeClr>
          </a:solidFill>
          <a:ln w="12700" cap="sq" cmpd="sng" algn="ctr">
            <a:noFill/>
            <a:prstDash val="solid"/>
            <a:round/>
            <a:headEnd type="none" w="sm" len="sm"/>
            <a:tailEnd type="none" w="sm" len="sm"/>
          </a:ln>
          <a:effectLst>
            <a:softEdge rad="635000"/>
          </a:effectLst>
        </p:spPr>
        <p:txBody>
          <a:bodyPr vert="horz" wrap="square" lIns="84406" tIns="42203" rIns="84406" bIns="42203" numCol="1" rtlCol="1" anchor="t" anchorCtr="0" compatLnSpc="1">
            <a:prstTxWarp prst="textNoShape">
              <a:avLst/>
            </a:prstTxWarp>
          </a:bodyPr>
          <a:lstStyle/>
          <a:p>
            <a:pPr algn="l" rtl="0" fontAlgn="base">
              <a:spcBef>
                <a:spcPct val="0"/>
              </a:spcBef>
              <a:spcAft>
                <a:spcPct val="0"/>
              </a:spcAft>
            </a:pPr>
            <a:endParaRPr kumimoji="1" lang="fa-IR" sz="2215">
              <a:solidFill>
                <a:srgbClr val="000000"/>
              </a:solidFill>
              <a:latin typeface="Times New Roman" pitchFamily="18" charset="0"/>
            </a:endParaRPr>
          </a:p>
        </p:txBody>
      </p:sp>
      <p:grpSp>
        <p:nvGrpSpPr>
          <p:cNvPr id="6" name="Group 2"/>
          <p:cNvGrpSpPr>
            <a:grpSpLocks/>
          </p:cNvGrpSpPr>
          <p:nvPr/>
        </p:nvGrpSpPr>
        <p:grpSpPr bwMode="auto">
          <a:xfrm>
            <a:off x="-23648" y="263773"/>
            <a:ext cx="8605355" cy="6330462"/>
            <a:chOff x="-16" y="0"/>
            <a:chExt cx="5872" cy="4320"/>
          </a:xfrm>
        </p:grpSpPr>
        <p:grpSp>
          <p:nvGrpSpPr>
            <p:cNvPr id="9" name="Group 3"/>
            <p:cNvGrpSpPr>
              <a:grpSpLocks/>
            </p:cNvGrpSpPr>
            <p:nvPr/>
          </p:nvGrpSpPr>
          <p:grpSpPr bwMode="auto">
            <a:xfrm>
              <a:off x="1968" y="0"/>
              <a:ext cx="3888" cy="3825"/>
              <a:chOff x="2016" y="0"/>
              <a:chExt cx="3888" cy="3825"/>
            </a:xfrm>
          </p:grpSpPr>
          <p:sp>
            <p:nvSpPr>
              <p:cNvPr id="45" name="Line 4"/>
              <p:cNvSpPr>
                <a:spLocks noChangeShapeType="1"/>
              </p:cNvSpPr>
              <p:nvPr/>
            </p:nvSpPr>
            <p:spPr bwMode="auto">
              <a:xfrm flipV="1">
                <a:off x="4848" y="0"/>
                <a:ext cx="0" cy="1392"/>
              </a:xfrm>
              <a:prstGeom prst="line">
                <a:avLst/>
              </a:prstGeom>
              <a:noFill/>
              <a:ln w="9525">
                <a:solidFill>
                  <a:srgbClr val="CC9900"/>
                </a:solidFill>
                <a:prstDash val="sysDot"/>
                <a:round/>
                <a:headEnd/>
                <a:tailEnd/>
              </a:ln>
              <a:effectLst/>
            </p:spPr>
            <p:txBody>
              <a:bodyPr/>
              <a:lstStyle/>
              <a:p>
                <a:pPr>
                  <a:defRPr/>
                </a:pPr>
                <a:endParaRPr lang="fa-IR" sz="1662" kern="0">
                  <a:solidFill>
                    <a:sysClr val="windowText" lastClr="000000"/>
                  </a:solidFill>
                </a:endParaRPr>
              </a:p>
            </p:txBody>
          </p:sp>
          <p:grpSp>
            <p:nvGrpSpPr>
              <p:cNvPr id="10" name="Group 5"/>
              <p:cNvGrpSpPr>
                <a:grpSpLocks/>
              </p:cNvGrpSpPr>
              <p:nvPr/>
            </p:nvGrpSpPr>
            <p:grpSpPr bwMode="auto">
              <a:xfrm>
                <a:off x="2016" y="0"/>
                <a:ext cx="3888" cy="3825"/>
                <a:chOff x="2016" y="0"/>
                <a:chExt cx="3888" cy="3825"/>
              </a:xfrm>
            </p:grpSpPr>
            <p:sp>
              <p:nvSpPr>
                <p:cNvPr id="47" name="Line 6"/>
                <p:cNvSpPr>
                  <a:spLocks noChangeShapeType="1"/>
                </p:cNvSpPr>
                <p:nvPr/>
              </p:nvSpPr>
              <p:spPr bwMode="auto">
                <a:xfrm flipV="1">
                  <a:off x="4800" y="0"/>
                  <a:ext cx="0" cy="768"/>
                </a:xfrm>
                <a:prstGeom prst="line">
                  <a:avLst/>
                </a:prstGeom>
                <a:noFill/>
                <a:ln w="9525">
                  <a:solidFill>
                    <a:srgbClr val="CC9900"/>
                  </a:solidFill>
                  <a:prstDash val="sysDot"/>
                  <a:round/>
                  <a:headEnd/>
                  <a:tailEnd/>
                </a:ln>
                <a:effectLst/>
              </p:spPr>
              <p:txBody>
                <a:bodyPr/>
                <a:lstStyle/>
                <a:p>
                  <a:pPr>
                    <a:defRPr/>
                  </a:pPr>
                  <a:endParaRPr lang="fa-IR" sz="1662" kern="0">
                    <a:solidFill>
                      <a:sysClr val="windowText" lastClr="000000"/>
                    </a:solidFill>
                  </a:endParaRPr>
                </a:p>
              </p:txBody>
            </p:sp>
            <p:grpSp>
              <p:nvGrpSpPr>
                <p:cNvPr id="11" name="Group 7"/>
                <p:cNvGrpSpPr>
                  <a:grpSpLocks/>
                </p:cNvGrpSpPr>
                <p:nvPr/>
              </p:nvGrpSpPr>
              <p:grpSpPr bwMode="auto">
                <a:xfrm>
                  <a:off x="2016" y="144"/>
                  <a:ext cx="3888" cy="3681"/>
                  <a:chOff x="2016" y="144"/>
                  <a:chExt cx="3888" cy="3681"/>
                </a:xfrm>
              </p:grpSpPr>
              <p:sp>
                <p:nvSpPr>
                  <p:cNvPr id="49" name="Rectangle 8"/>
                  <p:cNvSpPr>
                    <a:spLocks noChangeArrowheads="1"/>
                  </p:cNvSpPr>
                  <p:nvPr/>
                </p:nvSpPr>
                <p:spPr bwMode="auto">
                  <a:xfrm>
                    <a:off x="4752" y="225"/>
                    <a:ext cx="96" cy="3600"/>
                  </a:xfrm>
                  <a:prstGeom prst="rect">
                    <a:avLst/>
                  </a:prstGeom>
                  <a:gradFill rotWithShape="1">
                    <a:gsLst>
                      <a:gs pos="0">
                        <a:srgbClr val="FFFFCC"/>
                      </a:gs>
                      <a:gs pos="100000">
                        <a:srgbClr val="FFFFCC">
                          <a:gamma/>
                          <a:shade val="46275"/>
                          <a:invGamma/>
                        </a:srgbClr>
                      </a:gs>
                    </a:gsLst>
                    <a:lin ang="5400000" scaled="1"/>
                  </a:gradFill>
                  <a:ln w="9525">
                    <a:noFill/>
                    <a:miter lim="800000"/>
                    <a:headEnd/>
                    <a:tailEnd/>
                  </a:ln>
                  <a:effectLst/>
                </p:spPr>
                <p:txBody>
                  <a:bodyPr wrap="none" anchor="ctr"/>
                  <a:lstStyle/>
                  <a:p>
                    <a:pPr>
                      <a:defRPr/>
                    </a:pPr>
                    <a:endParaRPr lang="fa-IR" sz="1662" kern="0">
                      <a:solidFill>
                        <a:sysClr val="windowText" lastClr="000000"/>
                      </a:solidFill>
                    </a:endParaRPr>
                  </a:p>
                </p:txBody>
              </p:sp>
              <p:grpSp>
                <p:nvGrpSpPr>
                  <p:cNvPr id="12" name="Group 9"/>
                  <p:cNvGrpSpPr>
                    <a:grpSpLocks/>
                  </p:cNvGrpSpPr>
                  <p:nvPr/>
                </p:nvGrpSpPr>
                <p:grpSpPr bwMode="auto">
                  <a:xfrm>
                    <a:off x="2016" y="144"/>
                    <a:ext cx="3888" cy="1761"/>
                    <a:chOff x="2016" y="144"/>
                    <a:chExt cx="3888" cy="1761"/>
                  </a:xfrm>
                </p:grpSpPr>
                <p:sp>
                  <p:nvSpPr>
                    <p:cNvPr id="51" name="Rectangle 10"/>
                    <p:cNvSpPr>
                      <a:spLocks noChangeArrowheads="1"/>
                    </p:cNvSpPr>
                    <p:nvPr/>
                  </p:nvSpPr>
                  <p:spPr bwMode="auto">
                    <a:xfrm>
                      <a:off x="2016" y="513"/>
                      <a:ext cx="3120" cy="96"/>
                    </a:xfrm>
                    <a:prstGeom prst="rect">
                      <a:avLst/>
                    </a:prstGeom>
                    <a:gradFill rotWithShape="1">
                      <a:gsLst>
                        <a:gs pos="0">
                          <a:srgbClr val="675941"/>
                        </a:gs>
                        <a:gs pos="100000">
                          <a:srgbClr val="FFFFCC"/>
                        </a:gs>
                      </a:gsLst>
                      <a:lin ang="0" scaled="1"/>
                    </a:gradFill>
                    <a:ln w="9525">
                      <a:noFill/>
                      <a:miter lim="800000"/>
                      <a:headEnd/>
                      <a:tailEnd/>
                    </a:ln>
                    <a:effectLst/>
                  </p:spPr>
                  <p:txBody>
                    <a:bodyPr wrap="none" anchor="ctr"/>
                    <a:lstStyle/>
                    <a:p>
                      <a:pPr>
                        <a:defRPr/>
                      </a:pPr>
                      <a:endParaRPr lang="fa-IR" sz="1662" kern="0">
                        <a:solidFill>
                          <a:sysClr val="windowText" lastClr="000000"/>
                        </a:solidFill>
                      </a:endParaRPr>
                    </a:p>
                  </p:txBody>
                </p:sp>
                <p:sp>
                  <p:nvSpPr>
                    <p:cNvPr id="52" name="Line 11"/>
                    <p:cNvSpPr>
                      <a:spLocks noChangeShapeType="1"/>
                    </p:cNvSpPr>
                    <p:nvPr/>
                  </p:nvSpPr>
                  <p:spPr bwMode="auto">
                    <a:xfrm>
                      <a:off x="5136" y="561"/>
                      <a:ext cx="672" cy="0"/>
                    </a:xfrm>
                    <a:prstGeom prst="line">
                      <a:avLst/>
                    </a:prstGeom>
                    <a:noFill/>
                    <a:ln w="9525">
                      <a:solidFill>
                        <a:srgbClr val="CC9900"/>
                      </a:solidFill>
                      <a:prstDash val="sysDot"/>
                      <a:round/>
                      <a:headEnd/>
                      <a:tailEnd/>
                    </a:ln>
                    <a:effectLst/>
                  </p:spPr>
                  <p:txBody>
                    <a:bodyPr/>
                    <a:lstStyle/>
                    <a:p>
                      <a:pPr>
                        <a:defRPr/>
                      </a:pPr>
                      <a:endParaRPr lang="fa-IR" sz="1662" kern="0">
                        <a:solidFill>
                          <a:sysClr val="windowText" lastClr="000000"/>
                        </a:solidFill>
                      </a:endParaRPr>
                    </a:p>
                  </p:txBody>
                </p:sp>
                <p:sp>
                  <p:nvSpPr>
                    <p:cNvPr id="53" name="Line 12"/>
                    <p:cNvSpPr>
                      <a:spLocks noChangeShapeType="1"/>
                    </p:cNvSpPr>
                    <p:nvPr/>
                  </p:nvSpPr>
                  <p:spPr bwMode="auto">
                    <a:xfrm>
                      <a:off x="4848" y="609"/>
                      <a:ext cx="1056" cy="0"/>
                    </a:xfrm>
                    <a:prstGeom prst="line">
                      <a:avLst/>
                    </a:prstGeom>
                    <a:noFill/>
                    <a:ln w="9525">
                      <a:solidFill>
                        <a:srgbClr val="CC9900"/>
                      </a:solidFill>
                      <a:prstDash val="sysDot"/>
                      <a:round/>
                      <a:headEnd/>
                      <a:tailEnd/>
                    </a:ln>
                    <a:effectLst/>
                  </p:spPr>
                  <p:txBody>
                    <a:bodyPr/>
                    <a:lstStyle/>
                    <a:p>
                      <a:pPr>
                        <a:defRPr/>
                      </a:pPr>
                      <a:endParaRPr lang="fa-IR" sz="1662" kern="0">
                        <a:solidFill>
                          <a:sysClr val="windowText" lastClr="000000"/>
                        </a:solidFill>
                      </a:endParaRPr>
                    </a:p>
                  </p:txBody>
                </p:sp>
                <p:sp>
                  <p:nvSpPr>
                    <p:cNvPr id="54" name="Line 13"/>
                    <p:cNvSpPr>
                      <a:spLocks noChangeShapeType="1"/>
                    </p:cNvSpPr>
                    <p:nvPr/>
                  </p:nvSpPr>
                  <p:spPr bwMode="auto">
                    <a:xfrm>
                      <a:off x="4800" y="225"/>
                      <a:ext cx="0" cy="1680"/>
                    </a:xfrm>
                    <a:prstGeom prst="line">
                      <a:avLst/>
                    </a:prstGeom>
                    <a:noFill/>
                    <a:ln w="15875">
                      <a:solidFill>
                        <a:srgbClr val="9383B3"/>
                      </a:solidFill>
                      <a:prstDash val="sysDot"/>
                      <a:round/>
                      <a:headEnd/>
                      <a:tailEnd/>
                    </a:ln>
                    <a:effectLst/>
                  </p:spPr>
                  <p:txBody>
                    <a:bodyPr/>
                    <a:lstStyle/>
                    <a:p>
                      <a:pPr>
                        <a:defRPr/>
                      </a:pPr>
                      <a:endParaRPr lang="fa-IR" sz="1662" kern="0">
                        <a:solidFill>
                          <a:sysClr val="windowText" lastClr="000000"/>
                        </a:solidFill>
                      </a:endParaRPr>
                    </a:p>
                  </p:txBody>
                </p:sp>
                <p:sp>
                  <p:nvSpPr>
                    <p:cNvPr id="55" name="Line 14"/>
                    <p:cNvSpPr>
                      <a:spLocks noChangeShapeType="1"/>
                    </p:cNvSpPr>
                    <p:nvPr/>
                  </p:nvSpPr>
                  <p:spPr bwMode="auto">
                    <a:xfrm flipH="1">
                      <a:off x="3168" y="561"/>
                      <a:ext cx="1968" cy="0"/>
                    </a:xfrm>
                    <a:prstGeom prst="line">
                      <a:avLst/>
                    </a:prstGeom>
                    <a:noFill/>
                    <a:ln w="15875">
                      <a:solidFill>
                        <a:srgbClr val="9383B3"/>
                      </a:solidFill>
                      <a:prstDash val="sysDot"/>
                      <a:round/>
                      <a:headEnd/>
                      <a:tailEnd/>
                    </a:ln>
                    <a:effectLst/>
                  </p:spPr>
                  <p:txBody>
                    <a:bodyPr/>
                    <a:lstStyle/>
                    <a:p>
                      <a:pPr>
                        <a:defRPr/>
                      </a:pPr>
                      <a:endParaRPr lang="fa-IR" sz="1662" kern="0">
                        <a:solidFill>
                          <a:sysClr val="windowText" lastClr="000000"/>
                        </a:solidFill>
                      </a:endParaRPr>
                    </a:p>
                  </p:txBody>
                </p:sp>
                <p:grpSp>
                  <p:nvGrpSpPr>
                    <p:cNvPr id="13" name="Group 15"/>
                    <p:cNvGrpSpPr>
                      <a:grpSpLocks/>
                    </p:cNvGrpSpPr>
                    <p:nvPr/>
                  </p:nvGrpSpPr>
                  <p:grpSpPr bwMode="auto">
                    <a:xfrm>
                      <a:off x="4464" y="144"/>
                      <a:ext cx="720" cy="753"/>
                      <a:chOff x="4464" y="144"/>
                      <a:chExt cx="720" cy="753"/>
                    </a:xfrm>
                  </p:grpSpPr>
                  <p:sp>
                    <p:nvSpPr>
                      <p:cNvPr id="57" name="Rectangle 16"/>
                      <p:cNvSpPr>
                        <a:spLocks noChangeArrowheads="1"/>
                      </p:cNvSpPr>
                      <p:nvPr/>
                    </p:nvSpPr>
                    <p:spPr bwMode="auto">
                      <a:xfrm>
                        <a:off x="4848" y="609"/>
                        <a:ext cx="48" cy="288"/>
                      </a:xfrm>
                      <a:prstGeom prst="rect">
                        <a:avLst/>
                      </a:prstGeom>
                      <a:solidFill>
                        <a:srgbClr val="CC9900"/>
                      </a:solidFill>
                      <a:ln w="9525">
                        <a:noFill/>
                        <a:miter lim="800000"/>
                        <a:headEnd/>
                        <a:tailEnd/>
                      </a:ln>
                      <a:effectLst/>
                    </p:spPr>
                    <p:txBody>
                      <a:bodyPr wrap="none" anchor="ctr"/>
                      <a:lstStyle/>
                      <a:p>
                        <a:pPr>
                          <a:defRPr/>
                        </a:pPr>
                        <a:endParaRPr lang="fa-IR" sz="1662" kern="0">
                          <a:solidFill>
                            <a:sysClr val="windowText" lastClr="000000"/>
                          </a:solidFill>
                        </a:endParaRPr>
                      </a:p>
                    </p:txBody>
                  </p:sp>
                  <p:sp>
                    <p:nvSpPr>
                      <p:cNvPr id="58" name="Rectangle 17"/>
                      <p:cNvSpPr>
                        <a:spLocks noChangeArrowheads="1"/>
                      </p:cNvSpPr>
                      <p:nvPr/>
                    </p:nvSpPr>
                    <p:spPr bwMode="auto">
                      <a:xfrm>
                        <a:off x="4464" y="465"/>
                        <a:ext cx="288" cy="48"/>
                      </a:xfrm>
                      <a:prstGeom prst="rect">
                        <a:avLst/>
                      </a:prstGeom>
                      <a:solidFill>
                        <a:srgbClr val="CC9900"/>
                      </a:solidFill>
                      <a:ln w="9525">
                        <a:noFill/>
                        <a:miter lim="800000"/>
                        <a:headEnd/>
                        <a:tailEnd/>
                      </a:ln>
                      <a:effectLst/>
                    </p:spPr>
                    <p:txBody>
                      <a:bodyPr wrap="none" anchor="ctr"/>
                      <a:lstStyle/>
                      <a:p>
                        <a:pPr>
                          <a:defRPr/>
                        </a:pPr>
                        <a:endParaRPr lang="fa-IR" sz="1662" kern="0">
                          <a:solidFill>
                            <a:sysClr val="windowText" lastClr="000000"/>
                          </a:solidFill>
                        </a:endParaRPr>
                      </a:p>
                    </p:txBody>
                  </p:sp>
                  <p:sp>
                    <p:nvSpPr>
                      <p:cNvPr id="59" name="Rectangle 18"/>
                      <p:cNvSpPr>
                        <a:spLocks noChangeArrowheads="1"/>
                      </p:cNvSpPr>
                      <p:nvPr/>
                    </p:nvSpPr>
                    <p:spPr bwMode="auto">
                      <a:xfrm>
                        <a:off x="4848" y="465"/>
                        <a:ext cx="336" cy="48"/>
                      </a:xfrm>
                      <a:prstGeom prst="rect">
                        <a:avLst/>
                      </a:prstGeom>
                      <a:solidFill>
                        <a:srgbClr val="CC9900"/>
                      </a:solidFill>
                      <a:ln w="9525">
                        <a:noFill/>
                        <a:miter lim="800000"/>
                        <a:headEnd/>
                        <a:tailEnd/>
                      </a:ln>
                      <a:effectLst/>
                    </p:spPr>
                    <p:txBody>
                      <a:bodyPr wrap="none" anchor="ctr"/>
                      <a:lstStyle/>
                      <a:p>
                        <a:pPr>
                          <a:defRPr/>
                        </a:pPr>
                        <a:endParaRPr lang="fa-IR" sz="1662" kern="0">
                          <a:solidFill>
                            <a:sysClr val="windowText" lastClr="000000"/>
                          </a:solidFill>
                        </a:endParaRPr>
                      </a:p>
                    </p:txBody>
                  </p:sp>
                  <p:sp>
                    <p:nvSpPr>
                      <p:cNvPr id="60" name="Rectangle 19"/>
                      <p:cNvSpPr>
                        <a:spLocks noChangeArrowheads="1"/>
                      </p:cNvSpPr>
                      <p:nvPr/>
                    </p:nvSpPr>
                    <p:spPr bwMode="auto">
                      <a:xfrm>
                        <a:off x="4848" y="144"/>
                        <a:ext cx="48" cy="336"/>
                      </a:xfrm>
                      <a:prstGeom prst="rect">
                        <a:avLst/>
                      </a:prstGeom>
                      <a:solidFill>
                        <a:srgbClr val="CC9900"/>
                      </a:solidFill>
                      <a:ln w="9525">
                        <a:noFill/>
                        <a:miter lim="800000"/>
                        <a:headEnd/>
                        <a:tailEnd/>
                      </a:ln>
                      <a:effectLst/>
                    </p:spPr>
                    <p:txBody>
                      <a:bodyPr wrap="none" anchor="ctr"/>
                      <a:lstStyle/>
                      <a:p>
                        <a:pPr>
                          <a:defRPr/>
                        </a:pPr>
                        <a:endParaRPr lang="fa-IR" sz="1662" kern="0">
                          <a:solidFill>
                            <a:sysClr val="windowText" lastClr="000000"/>
                          </a:solidFill>
                        </a:endParaRPr>
                      </a:p>
                    </p:txBody>
                  </p:sp>
                </p:grpSp>
              </p:grpSp>
            </p:grpSp>
          </p:grpSp>
        </p:grpSp>
        <p:grpSp>
          <p:nvGrpSpPr>
            <p:cNvPr id="14" name="Group 20"/>
            <p:cNvGrpSpPr>
              <a:grpSpLocks/>
            </p:cNvGrpSpPr>
            <p:nvPr/>
          </p:nvGrpSpPr>
          <p:grpSpPr bwMode="auto">
            <a:xfrm>
              <a:off x="-16" y="1056"/>
              <a:ext cx="3472" cy="3264"/>
              <a:chOff x="-16" y="1056"/>
              <a:chExt cx="3472" cy="3264"/>
            </a:xfrm>
          </p:grpSpPr>
          <p:grpSp>
            <p:nvGrpSpPr>
              <p:cNvPr id="15" name="Group 21"/>
              <p:cNvGrpSpPr>
                <a:grpSpLocks/>
              </p:cNvGrpSpPr>
              <p:nvPr/>
            </p:nvGrpSpPr>
            <p:grpSpPr bwMode="auto">
              <a:xfrm>
                <a:off x="0" y="1056"/>
                <a:ext cx="3456" cy="3264"/>
                <a:chOff x="0" y="1056"/>
                <a:chExt cx="3456" cy="3264"/>
              </a:xfrm>
            </p:grpSpPr>
            <p:grpSp>
              <p:nvGrpSpPr>
                <p:cNvPr id="16" name="Group 22"/>
                <p:cNvGrpSpPr>
                  <a:grpSpLocks/>
                </p:cNvGrpSpPr>
                <p:nvPr/>
              </p:nvGrpSpPr>
              <p:grpSpPr bwMode="auto">
                <a:xfrm>
                  <a:off x="0" y="2544"/>
                  <a:ext cx="3456" cy="1776"/>
                  <a:chOff x="0" y="2544"/>
                  <a:chExt cx="3456" cy="1776"/>
                </a:xfrm>
              </p:grpSpPr>
              <p:sp>
                <p:nvSpPr>
                  <p:cNvPr id="37" name="Rectangle 23"/>
                  <p:cNvSpPr>
                    <a:spLocks noChangeArrowheads="1"/>
                  </p:cNvSpPr>
                  <p:nvPr/>
                </p:nvSpPr>
                <p:spPr bwMode="auto">
                  <a:xfrm>
                    <a:off x="0" y="4128"/>
                    <a:ext cx="192" cy="192"/>
                  </a:xfrm>
                  <a:prstGeom prst="rect">
                    <a:avLst/>
                  </a:prstGeom>
                  <a:solidFill>
                    <a:srgbClr val="CC9900"/>
                  </a:solidFill>
                  <a:ln w="9525">
                    <a:noFill/>
                    <a:miter lim="800000"/>
                    <a:headEnd/>
                    <a:tailEnd/>
                  </a:ln>
                  <a:effectLst/>
                </p:spPr>
                <p:txBody>
                  <a:bodyPr wrap="none" anchor="ctr"/>
                  <a:lstStyle/>
                  <a:p>
                    <a:pPr>
                      <a:defRPr/>
                    </a:pPr>
                    <a:endParaRPr lang="fa-IR" sz="1662" kern="0">
                      <a:solidFill>
                        <a:sysClr val="windowText" lastClr="000000"/>
                      </a:solidFill>
                    </a:endParaRPr>
                  </a:p>
                </p:txBody>
              </p:sp>
              <p:grpSp>
                <p:nvGrpSpPr>
                  <p:cNvPr id="17" name="Group 24"/>
                  <p:cNvGrpSpPr>
                    <a:grpSpLocks/>
                  </p:cNvGrpSpPr>
                  <p:nvPr/>
                </p:nvGrpSpPr>
                <p:grpSpPr bwMode="auto">
                  <a:xfrm>
                    <a:off x="96" y="2544"/>
                    <a:ext cx="2784" cy="1680"/>
                    <a:chOff x="96" y="2544"/>
                    <a:chExt cx="2784" cy="1680"/>
                  </a:xfrm>
                </p:grpSpPr>
                <p:sp>
                  <p:nvSpPr>
                    <p:cNvPr id="40" name="Rectangle 25"/>
                    <p:cNvSpPr>
                      <a:spLocks noChangeArrowheads="1"/>
                    </p:cNvSpPr>
                    <p:nvPr/>
                  </p:nvSpPr>
                  <p:spPr bwMode="auto">
                    <a:xfrm>
                      <a:off x="192" y="2544"/>
                      <a:ext cx="96" cy="1680"/>
                    </a:xfrm>
                    <a:prstGeom prst="rect">
                      <a:avLst/>
                    </a:prstGeom>
                    <a:gradFill rotWithShape="1">
                      <a:gsLst>
                        <a:gs pos="0">
                          <a:srgbClr val="FFFFCC">
                            <a:gamma/>
                            <a:shade val="46275"/>
                            <a:invGamma/>
                          </a:srgbClr>
                        </a:gs>
                        <a:gs pos="100000">
                          <a:srgbClr val="FFFFCC"/>
                        </a:gs>
                      </a:gsLst>
                      <a:lin ang="5400000" scaled="1"/>
                    </a:gradFill>
                    <a:ln w="9525">
                      <a:noFill/>
                      <a:miter lim="800000"/>
                      <a:headEnd/>
                      <a:tailEnd/>
                    </a:ln>
                    <a:effectLst/>
                  </p:spPr>
                  <p:txBody>
                    <a:bodyPr wrap="none" anchor="ctr"/>
                    <a:lstStyle/>
                    <a:p>
                      <a:pPr>
                        <a:defRPr/>
                      </a:pPr>
                      <a:endParaRPr lang="fa-IR" sz="1662" kern="0">
                        <a:solidFill>
                          <a:sysClr val="windowText" lastClr="000000"/>
                        </a:solidFill>
                      </a:endParaRPr>
                    </a:p>
                  </p:txBody>
                </p:sp>
                <p:sp>
                  <p:nvSpPr>
                    <p:cNvPr id="41" name="Rectangle 26"/>
                    <p:cNvSpPr>
                      <a:spLocks noChangeArrowheads="1"/>
                    </p:cNvSpPr>
                    <p:nvPr/>
                  </p:nvSpPr>
                  <p:spPr bwMode="auto">
                    <a:xfrm>
                      <a:off x="96" y="4032"/>
                      <a:ext cx="1872" cy="96"/>
                    </a:xfrm>
                    <a:prstGeom prst="rect">
                      <a:avLst/>
                    </a:prstGeom>
                    <a:gradFill rotWithShape="1">
                      <a:gsLst>
                        <a:gs pos="0">
                          <a:srgbClr val="FFFFCC"/>
                        </a:gs>
                        <a:gs pos="100000">
                          <a:srgbClr val="FFFFCC">
                            <a:gamma/>
                            <a:shade val="46275"/>
                            <a:invGamma/>
                          </a:srgbClr>
                        </a:gs>
                      </a:gsLst>
                      <a:lin ang="0" scaled="1"/>
                    </a:gradFill>
                    <a:ln w="9525">
                      <a:noFill/>
                      <a:miter lim="800000"/>
                      <a:headEnd/>
                      <a:tailEnd/>
                    </a:ln>
                    <a:effectLst/>
                  </p:spPr>
                  <p:txBody>
                    <a:bodyPr wrap="none" anchor="ctr"/>
                    <a:lstStyle/>
                    <a:p>
                      <a:pPr>
                        <a:defRPr/>
                      </a:pPr>
                      <a:endParaRPr lang="fa-IR" sz="1662" kern="0">
                        <a:solidFill>
                          <a:sysClr val="windowText" lastClr="000000"/>
                        </a:solidFill>
                      </a:endParaRPr>
                    </a:p>
                  </p:txBody>
                </p:sp>
                <p:sp>
                  <p:nvSpPr>
                    <p:cNvPr id="42" name="Rectangle 27"/>
                    <p:cNvSpPr>
                      <a:spLocks noChangeArrowheads="1"/>
                    </p:cNvSpPr>
                    <p:nvPr/>
                  </p:nvSpPr>
                  <p:spPr bwMode="auto">
                    <a:xfrm>
                      <a:off x="288" y="3648"/>
                      <a:ext cx="48" cy="384"/>
                    </a:xfrm>
                    <a:prstGeom prst="rect">
                      <a:avLst/>
                    </a:prstGeom>
                    <a:solidFill>
                      <a:srgbClr val="CC9900"/>
                    </a:solidFill>
                    <a:ln w="9525">
                      <a:noFill/>
                      <a:miter lim="800000"/>
                      <a:headEnd/>
                      <a:tailEnd/>
                    </a:ln>
                    <a:effectLst/>
                  </p:spPr>
                  <p:txBody>
                    <a:bodyPr wrap="none" anchor="ctr"/>
                    <a:lstStyle/>
                    <a:p>
                      <a:pPr>
                        <a:defRPr/>
                      </a:pPr>
                      <a:endParaRPr lang="fa-IR" sz="1662" kern="0">
                        <a:solidFill>
                          <a:sysClr val="windowText" lastClr="000000"/>
                        </a:solidFill>
                      </a:endParaRPr>
                    </a:p>
                  </p:txBody>
                </p:sp>
                <p:sp>
                  <p:nvSpPr>
                    <p:cNvPr id="43" name="Rectangle 28"/>
                    <p:cNvSpPr>
                      <a:spLocks noChangeArrowheads="1"/>
                    </p:cNvSpPr>
                    <p:nvPr/>
                  </p:nvSpPr>
                  <p:spPr bwMode="auto">
                    <a:xfrm rot="5400000">
                      <a:off x="480" y="3840"/>
                      <a:ext cx="48" cy="336"/>
                    </a:xfrm>
                    <a:prstGeom prst="rect">
                      <a:avLst/>
                    </a:prstGeom>
                    <a:solidFill>
                      <a:srgbClr val="CC9900"/>
                    </a:solidFill>
                    <a:ln w="9525">
                      <a:noFill/>
                      <a:miter lim="800000"/>
                      <a:headEnd/>
                      <a:tailEnd/>
                    </a:ln>
                    <a:effectLst/>
                  </p:spPr>
                  <p:txBody>
                    <a:bodyPr wrap="none" anchor="ctr"/>
                    <a:lstStyle/>
                    <a:p>
                      <a:pPr>
                        <a:defRPr/>
                      </a:pPr>
                      <a:endParaRPr lang="fa-IR" sz="1662" kern="0">
                        <a:solidFill>
                          <a:sysClr val="windowText" lastClr="000000"/>
                        </a:solidFill>
                      </a:endParaRPr>
                    </a:p>
                  </p:txBody>
                </p:sp>
                <p:sp>
                  <p:nvSpPr>
                    <p:cNvPr id="44" name="Line 29"/>
                    <p:cNvSpPr>
                      <a:spLocks noChangeShapeType="1"/>
                    </p:cNvSpPr>
                    <p:nvPr/>
                  </p:nvSpPr>
                  <p:spPr bwMode="auto">
                    <a:xfrm>
                      <a:off x="1968" y="4080"/>
                      <a:ext cx="912" cy="0"/>
                    </a:xfrm>
                    <a:prstGeom prst="line">
                      <a:avLst/>
                    </a:prstGeom>
                    <a:noFill/>
                    <a:ln w="9525">
                      <a:solidFill>
                        <a:srgbClr val="CC9900"/>
                      </a:solidFill>
                      <a:prstDash val="sysDot"/>
                      <a:round/>
                      <a:headEnd/>
                      <a:tailEnd/>
                    </a:ln>
                    <a:effectLst/>
                  </p:spPr>
                  <p:txBody>
                    <a:bodyPr/>
                    <a:lstStyle/>
                    <a:p>
                      <a:pPr>
                        <a:defRPr/>
                      </a:pPr>
                      <a:endParaRPr lang="fa-IR" sz="1662" kern="0">
                        <a:solidFill>
                          <a:sysClr val="windowText" lastClr="000000"/>
                        </a:solidFill>
                      </a:endParaRPr>
                    </a:p>
                  </p:txBody>
                </p:sp>
              </p:grpSp>
              <p:sp>
                <p:nvSpPr>
                  <p:cNvPr id="39" name="Line 30"/>
                  <p:cNvSpPr>
                    <a:spLocks noChangeShapeType="1"/>
                  </p:cNvSpPr>
                  <p:nvPr/>
                </p:nvSpPr>
                <p:spPr bwMode="auto">
                  <a:xfrm>
                    <a:off x="1968" y="4128"/>
                    <a:ext cx="1488" cy="0"/>
                  </a:xfrm>
                  <a:prstGeom prst="line">
                    <a:avLst/>
                  </a:prstGeom>
                  <a:noFill/>
                  <a:ln w="9525">
                    <a:solidFill>
                      <a:srgbClr val="CC9900"/>
                    </a:solidFill>
                    <a:prstDash val="sysDot"/>
                    <a:round/>
                    <a:headEnd/>
                    <a:tailEnd/>
                  </a:ln>
                  <a:effectLst/>
                </p:spPr>
                <p:txBody>
                  <a:bodyPr/>
                  <a:lstStyle/>
                  <a:p>
                    <a:pPr>
                      <a:defRPr/>
                    </a:pPr>
                    <a:endParaRPr lang="fa-IR" sz="1662" kern="0">
                      <a:solidFill>
                        <a:sysClr val="windowText" lastClr="000000"/>
                      </a:solidFill>
                    </a:endParaRPr>
                  </a:p>
                </p:txBody>
              </p:sp>
            </p:grpSp>
            <p:grpSp>
              <p:nvGrpSpPr>
                <p:cNvPr id="18" name="Group 31"/>
                <p:cNvGrpSpPr>
                  <a:grpSpLocks/>
                </p:cNvGrpSpPr>
                <p:nvPr/>
              </p:nvGrpSpPr>
              <p:grpSpPr bwMode="auto">
                <a:xfrm>
                  <a:off x="0" y="1056"/>
                  <a:ext cx="1968" cy="3264"/>
                  <a:chOff x="0" y="1056"/>
                  <a:chExt cx="1968" cy="3264"/>
                </a:xfrm>
              </p:grpSpPr>
              <p:sp>
                <p:nvSpPr>
                  <p:cNvPr id="33" name="Line 32"/>
                  <p:cNvSpPr>
                    <a:spLocks noChangeShapeType="1"/>
                  </p:cNvSpPr>
                  <p:nvPr/>
                </p:nvSpPr>
                <p:spPr bwMode="auto">
                  <a:xfrm flipH="1">
                    <a:off x="0" y="4080"/>
                    <a:ext cx="1968" cy="0"/>
                  </a:xfrm>
                  <a:prstGeom prst="line">
                    <a:avLst/>
                  </a:prstGeom>
                  <a:noFill/>
                  <a:ln w="15875">
                    <a:solidFill>
                      <a:srgbClr val="9383B3"/>
                    </a:solidFill>
                    <a:prstDash val="sysDot"/>
                    <a:round/>
                    <a:headEnd/>
                    <a:tailEnd/>
                  </a:ln>
                  <a:effectLst/>
                </p:spPr>
                <p:txBody>
                  <a:bodyPr/>
                  <a:lstStyle/>
                  <a:p>
                    <a:pPr>
                      <a:defRPr/>
                    </a:pPr>
                    <a:endParaRPr lang="fa-IR" sz="1662" kern="0">
                      <a:solidFill>
                        <a:sysClr val="windowText" lastClr="000000"/>
                      </a:solidFill>
                    </a:endParaRPr>
                  </a:p>
                </p:txBody>
              </p:sp>
              <p:sp>
                <p:nvSpPr>
                  <p:cNvPr id="34" name="Line 33"/>
                  <p:cNvSpPr>
                    <a:spLocks noChangeShapeType="1"/>
                  </p:cNvSpPr>
                  <p:nvPr/>
                </p:nvSpPr>
                <p:spPr bwMode="auto">
                  <a:xfrm flipV="1">
                    <a:off x="240" y="2544"/>
                    <a:ext cx="0" cy="1776"/>
                  </a:xfrm>
                  <a:prstGeom prst="line">
                    <a:avLst/>
                  </a:prstGeom>
                  <a:noFill/>
                  <a:ln w="15875">
                    <a:solidFill>
                      <a:srgbClr val="9383B3"/>
                    </a:solidFill>
                    <a:prstDash val="sysDot"/>
                    <a:round/>
                    <a:headEnd/>
                    <a:tailEnd/>
                  </a:ln>
                  <a:effectLst/>
                </p:spPr>
                <p:txBody>
                  <a:bodyPr/>
                  <a:lstStyle/>
                  <a:p>
                    <a:pPr>
                      <a:defRPr/>
                    </a:pPr>
                    <a:endParaRPr lang="fa-IR" sz="1662" kern="0">
                      <a:solidFill>
                        <a:sysClr val="windowText" lastClr="000000"/>
                      </a:solidFill>
                    </a:endParaRPr>
                  </a:p>
                </p:txBody>
              </p:sp>
              <p:sp>
                <p:nvSpPr>
                  <p:cNvPr id="35" name="Line 34"/>
                  <p:cNvSpPr>
                    <a:spLocks noChangeShapeType="1"/>
                  </p:cNvSpPr>
                  <p:nvPr/>
                </p:nvSpPr>
                <p:spPr bwMode="auto">
                  <a:xfrm flipV="1">
                    <a:off x="240" y="1488"/>
                    <a:ext cx="0" cy="1056"/>
                  </a:xfrm>
                  <a:prstGeom prst="line">
                    <a:avLst/>
                  </a:prstGeom>
                  <a:noFill/>
                  <a:ln w="9525">
                    <a:solidFill>
                      <a:srgbClr val="CC9900"/>
                    </a:solidFill>
                    <a:prstDash val="sysDot"/>
                    <a:round/>
                    <a:headEnd/>
                    <a:tailEnd/>
                  </a:ln>
                  <a:effectLst/>
                </p:spPr>
                <p:txBody>
                  <a:bodyPr/>
                  <a:lstStyle/>
                  <a:p>
                    <a:pPr>
                      <a:defRPr/>
                    </a:pPr>
                    <a:endParaRPr lang="fa-IR" sz="1662" kern="0">
                      <a:solidFill>
                        <a:sysClr val="windowText" lastClr="000000"/>
                      </a:solidFill>
                    </a:endParaRPr>
                  </a:p>
                </p:txBody>
              </p:sp>
              <p:sp>
                <p:nvSpPr>
                  <p:cNvPr id="36" name="Line 35"/>
                  <p:cNvSpPr>
                    <a:spLocks noChangeShapeType="1"/>
                  </p:cNvSpPr>
                  <p:nvPr/>
                </p:nvSpPr>
                <p:spPr bwMode="auto">
                  <a:xfrm flipV="1">
                    <a:off x="192" y="1056"/>
                    <a:ext cx="0" cy="1488"/>
                  </a:xfrm>
                  <a:prstGeom prst="line">
                    <a:avLst/>
                  </a:prstGeom>
                  <a:noFill/>
                  <a:ln w="9525">
                    <a:solidFill>
                      <a:srgbClr val="CC9900"/>
                    </a:solidFill>
                    <a:prstDash val="sysDot"/>
                    <a:round/>
                    <a:headEnd/>
                    <a:tailEnd/>
                  </a:ln>
                  <a:effectLst/>
                </p:spPr>
                <p:txBody>
                  <a:bodyPr/>
                  <a:lstStyle/>
                  <a:p>
                    <a:pPr>
                      <a:defRPr/>
                    </a:pPr>
                    <a:endParaRPr lang="fa-IR" sz="1662" kern="0">
                      <a:solidFill>
                        <a:sysClr val="windowText" lastClr="000000"/>
                      </a:solidFill>
                    </a:endParaRPr>
                  </a:p>
                </p:txBody>
              </p:sp>
            </p:grpSp>
          </p:grpSp>
          <p:grpSp>
            <p:nvGrpSpPr>
              <p:cNvPr id="19" name="Group 36"/>
              <p:cNvGrpSpPr>
                <a:grpSpLocks/>
              </p:cNvGrpSpPr>
              <p:nvPr/>
            </p:nvGrpSpPr>
            <p:grpSpPr bwMode="auto">
              <a:xfrm>
                <a:off x="-16" y="2610"/>
                <a:ext cx="1234" cy="1708"/>
                <a:chOff x="-16" y="2610"/>
                <a:chExt cx="1234" cy="1708"/>
              </a:xfrm>
            </p:grpSpPr>
            <p:sp>
              <p:nvSpPr>
                <p:cNvPr id="29" name="Text Box 37"/>
                <p:cNvSpPr txBox="1">
                  <a:spLocks noChangeArrowheads="1"/>
                </p:cNvSpPr>
                <p:nvPr/>
              </p:nvSpPr>
              <p:spPr bwMode="auto">
                <a:xfrm>
                  <a:off x="18" y="4127"/>
                  <a:ext cx="1200" cy="185"/>
                </a:xfrm>
                <a:prstGeom prst="rect">
                  <a:avLst/>
                </a:prstGeom>
                <a:noFill/>
                <a:ln w="9525">
                  <a:noFill/>
                  <a:miter lim="800000"/>
                  <a:headEnd/>
                  <a:tailEnd/>
                </a:ln>
                <a:effectLst/>
              </p:spPr>
              <p:txBody>
                <a:bodyPr lIns="99901" tIns="49952" rIns="99901" bIns="49952">
                  <a:spAutoFit/>
                  <a:scene3d>
                    <a:camera prst="orthographicFront"/>
                    <a:lightRig rig="glow" dir="tl">
                      <a:rot lat="0" lon="0" rev="5400000"/>
                    </a:lightRig>
                  </a:scene3d>
                  <a:sp3d contourW="12700">
                    <a:bevelT w="25400" h="25400"/>
                    <a:contourClr>
                      <a:schemeClr val="accent6">
                        <a:shade val="73000"/>
                      </a:schemeClr>
                    </a:contourClr>
                  </a:sp3d>
                </a:bodyPr>
                <a:lstStyle/>
                <a:p>
                  <a:pPr algn="ctr" defTabSz="843914">
                    <a:defRPr/>
                  </a:pPr>
                  <a:r>
                    <a:rPr lang="fa-IR" sz="1108" b="1" kern="0" dirty="0">
                      <a:ln w="11430"/>
                      <a:gradFill>
                        <a:gsLst>
                          <a:gs pos="0">
                            <a:srgbClr val="555555">
                              <a:tint val="90000"/>
                              <a:satMod val="120000"/>
                            </a:srgbClr>
                          </a:gs>
                          <a:gs pos="25000">
                            <a:srgbClr val="555555">
                              <a:tint val="93000"/>
                              <a:satMod val="120000"/>
                            </a:srgbClr>
                          </a:gs>
                          <a:gs pos="50000">
                            <a:srgbClr val="555555">
                              <a:shade val="89000"/>
                              <a:satMod val="110000"/>
                            </a:srgbClr>
                          </a:gs>
                          <a:gs pos="75000">
                            <a:srgbClr val="555555">
                              <a:tint val="93000"/>
                              <a:satMod val="120000"/>
                            </a:srgbClr>
                          </a:gs>
                          <a:gs pos="100000">
                            <a:srgbClr val="555555">
                              <a:tint val="90000"/>
                              <a:satMod val="120000"/>
                            </a:srgbClr>
                          </a:gs>
                        </a:gsLst>
                        <a:lin ang="5400000"/>
                      </a:gradFill>
                      <a:effectLst>
                        <a:outerShdw blurRad="80000" dist="40000" dir="5040000" algn="tl">
                          <a:srgbClr val="000000">
                            <a:alpha val="30000"/>
                          </a:srgbClr>
                        </a:outerShdw>
                      </a:effectLst>
                      <a:latin typeface="Yaqouti" pitchFamily="2" charset="2"/>
                      <a:cs typeface="B Zar" pitchFamily="2" charset="-78"/>
                    </a:rPr>
                    <a:t>بین الحرمین شیراز</a:t>
                  </a:r>
                  <a:endParaRPr lang="en-US" sz="1108" b="1" kern="0" dirty="0">
                    <a:ln w="11430"/>
                    <a:gradFill>
                      <a:gsLst>
                        <a:gs pos="0">
                          <a:srgbClr val="555555">
                            <a:tint val="90000"/>
                            <a:satMod val="120000"/>
                          </a:srgbClr>
                        </a:gs>
                        <a:gs pos="25000">
                          <a:srgbClr val="555555">
                            <a:tint val="93000"/>
                            <a:satMod val="120000"/>
                          </a:srgbClr>
                        </a:gs>
                        <a:gs pos="50000">
                          <a:srgbClr val="555555">
                            <a:shade val="89000"/>
                            <a:satMod val="110000"/>
                          </a:srgbClr>
                        </a:gs>
                        <a:gs pos="75000">
                          <a:srgbClr val="555555">
                            <a:tint val="93000"/>
                            <a:satMod val="120000"/>
                          </a:srgbClr>
                        </a:gs>
                        <a:gs pos="100000">
                          <a:srgbClr val="555555">
                            <a:tint val="90000"/>
                            <a:satMod val="120000"/>
                          </a:srgbClr>
                        </a:gs>
                      </a:gsLst>
                      <a:lin ang="5400000"/>
                    </a:gradFill>
                    <a:effectLst>
                      <a:outerShdw blurRad="80000" dist="40000" dir="5040000" algn="tl">
                        <a:srgbClr val="000000">
                          <a:alpha val="30000"/>
                        </a:srgbClr>
                      </a:outerShdw>
                    </a:effectLst>
                    <a:latin typeface="Yaqouti" pitchFamily="2" charset="2"/>
                    <a:cs typeface="B Zar" pitchFamily="2" charset="-78"/>
                  </a:endParaRPr>
                </a:p>
              </p:txBody>
            </p:sp>
            <p:sp>
              <p:nvSpPr>
                <p:cNvPr id="30" name="Text Box 38"/>
                <p:cNvSpPr txBox="1">
                  <a:spLocks noChangeArrowheads="1"/>
                </p:cNvSpPr>
                <p:nvPr/>
              </p:nvSpPr>
              <p:spPr bwMode="auto">
                <a:xfrm rot="5400000">
                  <a:off x="-777" y="3371"/>
                  <a:ext cx="1708" cy="185"/>
                </a:xfrm>
                <a:prstGeom prst="rect">
                  <a:avLst/>
                </a:prstGeom>
                <a:noFill/>
                <a:ln w="9525">
                  <a:noFill/>
                  <a:miter lim="800000"/>
                  <a:headEnd/>
                  <a:tailEnd/>
                </a:ln>
                <a:effectLst/>
              </p:spPr>
              <p:txBody>
                <a:bodyPr wrap="square" lIns="99901" tIns="49952" rIns="99901" bIns="49952">
                  <a:spAutoFit/>
                  <a:scene3d>
                    <a:camera prst="orthographicFront"/>
                    <a:lightRig rig="glow" dir="tl">
                      <a:rot lat="0" lon="0" rev="5400000"/>
                    </a:lightRig>
                  </a:scene3d>
                  <a:sp3d contourW="12700">
                    <a:bevelT w="25400" h="25400"/>
                    <a:contourClr>
                      <a:schemeClr val="accent6">
                        <a:shade val="73000"/>
                      </a:schemeClr>
                    </a:contourClr>
                  </a:sp3d>
                </a:bodyPr>
                <a:lstStyle/>
                <a:p>
                  <a:pPr defTabSz="843914">
                    <a:defRPr/>
                  </a:pPr>
                  <a:r>
                    <a:rPr lang="fa-IR" sz="1108" b="1" kern="0" dirty="0">
                      <a:ln w="11430"/>
                      <a:gradFill>
                        <a:gsLst>
                          <a:gs pos="0">
                            <a:srgbClr val="C19859">
                              <a:tint val="90000"/>
                              <a:satMod val="120000"/>
                            </a:srgbClr>
                          </a:gs>
                          <a:gs pos="25000">
                            <a:srgbClr val="C19859">
                              <a:tint val="93000"/>
                              <a:satMod val="120000"/>
                            </a:srgbClr>
                          </a:gs>
                          <a:gs pos="50000">
                            <a:srgbClr val="C19859">
                              <a:shade val="89000"/>
                              <a:satMod val="110000"/>
                            </a:srgbClr>
                          </a:gs>
                          <a:gs pos="75000">
                            <a:srgbClr val="C19859">
                              <a:tint val="93000"/>
                              <a:satMod val="120000"/>
                            </a:srgbClr>
                          </a:gs>
                          <a:gs pos="100000">
                            <a:srgbClr val="C19859">
                              <a:tint val="90000"/>
                              <a:satMod val="120000"/>
                            </a:srgbClr>
                          </a:gs>
                        </a:gsLst>
                        <a:lin ang="5400000"/>
                      </a:gradFill>
                      <a:effectLst>
                        <a:outerShdw blurRad="80000" dist="40000" dir="5040000" algn="tl">
                          <a:srgbClr val="000000">
                            <a:alpha val="30000"/>
                          </a:srgbClr>
                        </a:outerShdw>
                      </a:effectLst>
                      <a:latin typeface="Yaqouti" pitchFamily="2" charset="2"/>
                      <a:cs typeface="B Zar" pitchFamily="2" charset="-78"/>
                    </a:rPr>
                    <a:t>تجزيه و تحليــل و نـقــد مطالعات  طراحی</a:t>
                  </a:r>
                </a:p>
              </p:txBody>
            </p:sp>
          </p:grpSp>
        </p:grpSp>
      </p:grpSp>
      <p:grpSp>
        <p:nvGrpSpPr>
          <p:cNvPr id="20" name="Group 2"/>
          <p:cNvGrpSpPr>
            <a:grpSpLocks/>
          </p:cNvGrpSpPr>
          <p:nvPr/>
        </p:nvGrpSpPr>
        <p:grpSpPr bwMode="auto">
          <a:xfrm>
            <a:off x="-23648" y="263771"/>
            <a:ext cx="8605355" cy="6330462"/>
            <a:chOff x="-16" y="0"/>
            <a:chExt cx="5872" cy="4320"/>
          </a:xfrm>
        </p:grpSpPr>
        <p:grpSp>
          <p:nvGrpSpPr>
            <p:cNvPr id="21" name="Group 3"/>
            <p:cNvGrpSpPr>
              <a:grpSpLocks/>
            </p:cNvGrpSpPr>
            <p:nvPr/>
          </p:nvGrpSpPr>
          <p:grpSpPr bwMode="auto">
            <a:xfrm>
              <a:off x="1968" y="0"/>
              <a:ext cx="3888" cy="3825"/>
              <a:chOff x="2016" y="0"/>
              <a:chExt cx="3888" cy="3825"/>
            </a:xfrm>
          </p:grpSpPr>
          <p:sp>
            <p:nvSpPr>
              <p:cNvPr id="82" name="Line 4"/>
              <p:cNvSpPr>
                <a:spLocks noChangeShapeType="1"/>
              </p:cNvSpPr>
              <p:nvPr/>
            </p:nvSpPr>
            <p:spPr bwMode="auto">
              <a:xfrm flipV="1">
                <a:off x="4848" y="0"/>
                <a:ext cx="0" cy="1392"/>
              </a:xfrm>
              <a:prstGeom prst="line">
                <a:avLst/>
              </a:prstGeom>
              <a:noFill/>
              <a:ln w="9525">
                <a:solidFill>
                  <a:srgbClr val="CC9900"/>
                </a:solidFill>
                <a:prstDash val="sysDot"/>
                <a:round/>
                <a:headEnd/>
                <a:tailEnd/>
              </a:ln>
              <a:effectLst/>
            </p:spPr>
            <p:txBody>
              <a:bodyPr/>
              <a:lstStyle/>
              <a:p>
                <a:pPr>
                  <a:defRPr/>
                </a:pPr>
                <a:endParaRPr lang="fa-IR" sz="1662" kern="0">
                  <a:solidFill>
                    <a:sysClr val="windowText" lastClr="000000"/>
                  </a:solidFill>
                </a:endParaRPr>
              </a:p>
            </p:txBody>
          </p:sp>
          <p:grpSp>
            <p:nvGrpSpPr>
              <p:cNvPr id="22" name="Group 5"/>
              <p:cNvGrpSpPr>
                <a:grpSpLocks/>
              </p:cNvGrpSpPr>
              <p:nvPr/>
            </p:nvGrpSpPr>
            <p:grpSpPr bwMode="auto">
              <a:xfrm>
                <a:off x="2016" y="0"/>
                <a:ext cx="3888" cy="3825"/>
                <a:chOff x="2016" y="0"/>
                <a:chExt cx="3888" cy="3825"/>
              </a:xfrm>
            </p:grpSpPr>
            <p:sp>
              <p:nvSpPr>
                <p:cNvPr id="84" name="Line 6"/>
                <p:cNvSpPr>
                  <a:spLocks noChangeShapeType="1"/>
                </p:cNvSpPr>
                <p:nvPr/>
              </p:nvSpPr>
              <p:spPr bwMode="auto">
                <a:xfrm flipV="1">
                  <a:off x="4800" y="0"/>
                  <a:ext cx="0" cy="768"/>
                </a:xfrm>
                <a:prstGeom prst="line">
                  <a:avLst/>
                </a:prstGeom>
                <a:noFill/>
                <a:ln w="9525">
                  <a:solidFill>
                    <a:srgbClr val="CC9900"/>
                  </a:solidFill>
                  <a:prstDash val="sysDot"/>
                  <a:round/>
                  <a:headEnd/>
                  <a:tailEnd/>
                </a:ln>
                <a:effectLst/>
              </p:spPr>
              <p:txBody>
                <a:bodyPr/>
                <a:lstStyle/>
                <a:p>
                  <a:pPr>
                    <a:defRPr/>
                  </a:pPr>
                  <a:endParaRPr lang="fa-IR" sz="1662" kern="0">
                    <a:solidFill>
                      <a:sysClr val="windowText" lastClr="000000"/>
                    </a:solidFill>
                  </a:endParaRPr>
                </a:p>
              </p:txBody>
            </p:sp>
            <p:grpSp>
              <p:nvGrpSpPr>
                <p:cNvPr id="23" name="Group 7"/>
                <p:cNvGrpSpPr>
                  <a:grpSpLocks/>
                </p:cNvGrpSpPr>
                <p:nvPr/>
              </p:nvGrpSpPr>
              <p:grpSpPr bwMode="auto">
                <a:xfrm>
                  <a:off x="2016" y="144"/>
                  <a:ext cx="3888" cy="3681"/>
                  <a:chOff x="2016" y="144"/>
                  <a:chExt cx="3888" cy="3681"/>
                </a:xfrm>
              </p:grpSpPr>
              <p:sp>
                <p:nvSpPr>
                  <p:cNvPr id="86" name="Rectangle 8"/>
                  <p:cNvSpPr>
                    <a:spLocks noChangeArrowheads="1"/>
                  </p:cNvSpPr>
                  <p:nvPr/>
                </p:nvSpPr>
                <p:spPr bwMode="auto">
                  <a:xfrm>
                    <a:off x="4752" y="225"/>
                    <a:ext cx="96" cy="3600"/>
                  </a:xfrm>
                  <a:prstGeom prst="rect">
                    <a:avLst/>
                  </a:prstGeom>
                  <a:gradFill rotWithShape="1">
                    <a:gsLst>
                      <a:gs pos="0">
                        <a:srgbClr val="FFFFCC"/>
                      </a:gs>
                      <a:gs pos="100000">
                        <a:srgbClr val="FFFFCC">
                          <a:gamma/>
                          <a:shade val="46275"/>
                          <a:invGamma/>
                        </a:srgbClr>
                      </a:gs>
                    </a:gsLst>
                    <a:lin ang="5400000" scaled="1"/>
                  </a:gradFill>
                  <a:ln w="9525">
                    <a:noFill/>
                    <a:miter lim="800000"/>
                    <a:headEnd/>
                    <a:tailEnd/>
                  </a:ln>
                  <a:effectLst/>
                </p:spPr>
                <p:txBody>
                  <a:bodyPr wrap="none" anchor="ctr"/>
                  <a:lstStyle/>
                  <a:p>
                    <a:pPr>
                      <a:defRPr/>
                    </a:pPr>
                    <a:endParaRPr lang="fa-IR" sz="1662" kern="0">
                      <a:solidFill>
                        <a:sysClr val="windowText" lastClr="000000"/>
                      </a:solidFill>
                    </a:endParaRPr>
                  </a:p>
                </p:txBody>
              </p:sp>
              <p:grpSp>
                <p:nvGrpSpPr>
                  <p:cNvPr id="24" name="Group 9"/>
                  <p:cNvGrpSpPr>
                    <a:grpSpLocks/>
                  </p:cNvGrpSpPr>
                  <p:nvPr/>
                </p:nvGrpSpPr>
                <p:grpSpPr bwMode="auto">
                  <a:xfrm>
                    <a:off x="2016" y="144"/>
                    <a:ext cx="3888" cy="1761"/>
                    <a:chOff x="2016" y="144"/>
                    <a:chExt cx="3888" cy="1761"/>
                  </a:xfrm>
                </p:grpSpPr>
                <p:sp>
                  <p:nvSpPr>
                    <p:cNvPr id="88" name="Rectangle 10"/>
                    <p:cNvSpPr>
                      <a:spLocks noChangeArrowheads="1"/>
                    </p:cNvSpPr>
                    <p:nvPr/>
                  </p:nvSpPr>
                  <p:spPr bwMode="auto">
                    <a:xfrm>
                      <a:off x="2016" y="513"/>
                      <a:ext cx="3120" cy="96"/>
                    </a:xfrm>
                    <a:prstGeom prst="rect">
                      <a:avLst/>
                    </a:prstGeom>
                    <a:gradFill rotWithShape="1">
                      <a:gsLst>
                        <a:gs pos="0">
                          <a:srgbClr val="675941"/>
                        </a:gs>
                        <a:gs pos="100000">
                          <a:srgbClr val="FFFFCC"/>
                        </a:gs>
                      </a:gsLst>
                      <a:lin ang="0" scaled="1"/>
                    </a:gradFill>
                    <a:ln w="9525">
                      <a:noFill/>
                      <a:miter lim="800000"/>
                      <a:headEnd/>
                      <a:tailEnd/>
                    </a:ln>
                    <a:effectLst/>
                  </p:spPr>
                  <p:txBody>
                    <a:bodyPr wrap="none" anchor="ctr"/>
                    <a:lstStyle/>
                    <a:p>
                      <a:pPr>
                        <a:defRPr/>
                      </a:pPr>
                      <a:endParaRPr lang="fa-IR" sz="1662" kern="0">
                        <a:solidFill>
                          <a:sysClr val="windowText" lastClr="000000"/>
                        </a:solidFill>
                      </a:endParaRPr>
                    </a:p>
                  </p:txBody>
                </p:sp>
                <p:sp>
                  <p:nvSpPr>
                    <p:cNvPr id="89" name="Line 11"/>
                    <p:cNvSpPr>
                      <a:spLocks noChangeShapeType="1"/>
                    </p:cNvSpPr>
                    <p:nvPr/>
                  </p:nvSpPr>
                  <p:spPr bwMode="auto">
                    <a:xfrm>
                      <a:off x="5136" y="561"/>
                      <a:ext cx="672" cy="0"/>
                    </a:xfrm>
                    <a:prstGeom prst="line">
                      <a:avLst/>
                    </a:prstGeom>
                    <a:noFill/>
                    <a:ln w="9525">
                      <a:solidFill>
                        <a:srgbClr val="CC9900"/>
                      </a:solidFill>
                      <a:prstDash val="sysDot"/>
                      <a:round/>
                      <a:headEnd/>
                      <a:tailEnd/>
                    </a:ln>
                    <a:effectLst/>
                  </p:spPr>
                  <p:txBody>
                    <a:bodyPr/>
                    <a:lstStyle/>
                    <a:p>
                      <a:pPr>
                        <a:defRPr/>
                      </a:pPr>
                      <a:endParaRPr lang="fa-IR" sz="1662" kern="0">
                        <a:solidFill>
                          <a:sysClr val="windowText" lastClr="000000"/>
                        </a:solidFill>
                      </a:endParaRPr>
                    </a:p>
                  </p:txBody>
                </p:sp>
                <p:sp>
                  <p:nvSpPr>
                    <p:cNvPr id="90" name="Line 12"/>
                    <p:cNvSpPr>
                      <a:spLocks noChangeShapeType="1"/>
                    </p:cNvSpPr>
                    <p:nvPr/>
                  </p:nvSpPr>
                  <p:spPr bwMode="auto">
                    <a:xfrm>
                      <a:off x="4848" y="609"/>
                      <a:ext cx="1056" cy="0"/>
                    </a:xfrm>
                    <a:prstGeom prst="line">
                      <a:avLst/>
                    </a:prstGeom>
                    <a:noFill/>
                    <a:ln w="9525">
                      <a:solidFill>
                        <a:srgbClr val="CC9900"/>
                      </a:solidFill>
                      <a:prstDash val="sysDot"/>
                      <a:round/>
                      <a:headEnd/>
                      <a:tailEnd/>
                    </a:ln>
                    <a:effectLst/>
                  </p:spPr>
                  <p:txBody>
                    <a:bodyPr/>
                    <a:lstStyle/>
                    <a:p>
                      <a:pPr>
                        <a:defRPr/>
                      </a:pPr>
                      <a:endParaRPr lang="fa-IR" sz="1662" kern="0">
                        <a:solidFill>
                          <a:sysClr val="windowText" lastClr="000000"/>
                        </a:solidFill>
                      </a:endParaRPr>
                    </a:p>
                  </p:txBody>
                </p:sp>
                <p:sp>
                  <p:nvSpPr>
                    <p:cNvPr id="91" name="Line 13"/>
                    <p:cNvSpPr>
                      <a:spLocks noChangeShapeType="1"/>
                    </p:cNvSpPr>
                    <p:nvPr/>
                  </p:nvSpPr>
                  <p:spPr bwMode="auto">
                    <a:xfrm>
                      <a:off x="4800" y="225"/>
                      <a:ext cx="0" cy="1680"/>
                    </a:xfrm>
                    <a:prstGeom prst="line">
                      <a:avLst/>
                    </a:prstGeom>
                    <a:noFill/>
                    <a:ln w="15875">
                      <a:solidFill>
                        <a:srgbClr val="9383B3"/>
                      </a:solidFill>
                      <a:prstDash val="sysDot"/>
                      <a:round/>
                      <a:headEnd/>
                      <a:tailEnd/>
                    </a:ln>
                    <a:effectLst/>
                  </p:spPr>
                  <p:txBody>
                    <a:bodyPr/>
                    <a:lstStyle/>
                    <a:p>
                      <a:pPr>
                        <a:defRPr/>
                      </a:pPr>
                      <a:endParaRPr lang="fa-IR" sz="1662" kern="0">
                        <a:solidFill>
                          <a:sysClr val="windowText" lastClr="000000"/>
                        </a:solidFill>
                      </a:endParaRPr>
                    </a:p>
                  </p:txBody>
                </p:sp>
                <p:sp>
                  <p:nvSpPr>
                    <p:cNvPr id="92" name="Line 14"/>
                    <p:cNvSpPr>
                      <a:spLocks noChangeShapeType="1"/>
                    </p:cNvSpPr>
                    <p:nvPr/>
                  </p:nvSpPr>
                  <p:spPr bwMode="auto">
                    <a:xfrm flipH="1">
                      <a:off x="3168" y="561"/>
                      <a:ext cx="1968" cy="0"/>
                    </a:xfrm>
                    <a:prstGeom prst="line">
                      <a:avLst/>
                    </a:prstGeom>
                    <a:noFill/>
                    <a:ln w="15875">
                      <a:solidFill>
                        <a:srgbClr val="9383B3"/>
                      </a:solidFill>
                      <a:prstDash val="sysDot"/>
                      <a:round/>
                      <a:headEnd/>
                      <a:tailEnd/>
                    </a:ln>
                    <a:effectLst/>
                  </p:spPr>
                  <p:txBody>
                    <a:bodyPr/>
                    <a:lstStyle/>
                    <a:p>
                      <a:pPr>
                        <a:defRPr/>
                      </a:pPr>
                      <a:endParaRPr lang="fa-IR" sz="1662" kern="0">
                        <a:solidFill>
                          <a:sysClr val="windowText" lastClr="000000"/>
                        </a:solidFill>
                      </a:endParaRPr>
                    </a:p>
                  </p:txBody>
                </p:sp>
                <p:grpSp>
                  <p:nvGrpSpPr>
                    <p:cNvPr id="26" name="Group 15"/>
                    <p:cNvGrpSpPr>
                      <a:grpSpLocks/>
                    </p:cNvGrpSpPr>
                    <p:nvPr/>
                  </p:nvGrpSpPr>
                  <p:grpSpPr bwMode="auto">
                    <a:xfrm>
                      <a:off x="4464" y="144"/>
                      <a:ext cx="720" cy="753"/>
                      <a:chOff x="4464" y="144"/>
                      <a:chExt cx="720" cy="753"/>
                    </a:xfrm>
                  </p:grpSpPr>
                  <p:sp>
                    <p:nvSpPr>
                      <p:cNvPr id="94" name="Rectangle 16"/>
                      <p:cNvSpPr>
                        <a:spLocks noChangeArrowheads="1"/>
                      </p:cNvSpPr>
                      <p:nvPr/>
                    </p:nvSpPr>
                    <p:spPr bwMode="auto">
                      <a:xfrm>
                        <a:off x="4848" y="609"/>
                        <a:ext cx="48" cy="288"/>
                      </a:xfrm>
                      <a:prstGeom prst="rect">
                        <a:avLst/>
                      </a:prstGeom>
                      <a:solidFill>
                        <a:srgbClr val="CC9900"/>
                      </a:solidFill>
                      <a:ln w="9525">
                        <a:noFill/>
                        <a:miter lim="800000"/>
                        <a:headEnd/>
                        <a:tailEnd/>
                      </a:ln>
                      <a:effectLst/>
                    </p:spPr>
                    <p:txBody>
                      <a:bodyPr wrap="none" anchor="ctr"/>
                      <a:lstStyle/>
                      <a:p>
                        <a:pPr>
                          <a:defRPr/>
                        </a:pPr>
                        <a:endParaRPr lang="fa-IR" sz="1662" kern="0">
                          <a:solidFill>
                            <a:sysClr val="windowText" lastClr="000000"/>
                          </a:solidFill>
                        </a:endParaRPr>
                      </a:p>
                    </p:txBody>
                  </p:sp>
                  <p:sp>
                    <p:nvSpPr>
                      <p:cNvPr id="95" name="Rectangle 17"/>
                      <p:cNvSpPr>
                        <a:spLocks noChangeArrowheads="1"/>
                      </p:cNvSpPr>
                      <p:nvPr/>
                    </p:nvSpPr>
                    <p:spPr bwMode="auto">
                      <a:xfrm>
                        <a:off x="4464" y="465"/>
                        <a:ext cx="288" cy="48"/>
                      </a:xfrm>
                      <a:prstGeom prst="rect">
                        <a:avLst/>
                      </a:prstGeom>
                      <a:solidFill>
                        <a:srgbClr val="CC9900"/>
                      </a:solidFill>
                      <a:ln w="9525">
                        <a:noFill/>
                        <a:miter lim="800000"/>
                        <a:headEnd/>
                        <a:tailEnd/>
                      </a:ln>
                      <a:effectLst/>
                    </p:spPr>
                    <p:txBody>
                      <a:bodyPr wrap="none" anchor="ctr"/>
                      <a:lstStyle/>
                      <a:p>
                        <a:pPr>
                          <a:defRPr/>
                        </a:pPr>
                        <a:endParaRPr lang="fa-IR" sz="1662" kern="0">
                          <a:solidFill>
                            <a:sysClr val="windowText" lastClr="000000"/>
                          </a:solidFill>
                        </a:endParaRPr>
                      </a:p>
                    </p:txBody>
                  </p:sp>
                  <p:sp>
                    <p:nvSpPr>
                      <p:cNvPr id="96" name="Rectangle 18"/>
                      <p:cNvSpPr>
                        <a:spLocks noChangeArrowheads="1"/>
                      </p:cNvSpPr>
                      <p:nvPr/>
                    </p:nvSpPr>
                    <p:spPr bwMode="auto">
                      <a:xfrm>
                        <a:off x="4848" y="465"/>
                        <a:ext cx="336" cy="48"/>
                      </a:xfrm>
                      <a:prstGeom prst="rect">
                        <a:avLst/>
                      </a:prstGeom>
                      <a:solidFill>
                        <a:srgbClr val="CC9900"/>
                      </a:solidFill>
                      <a:ln w="9525">
                        <a:noFill/>
                        <a:miter lim="800000"/>
                        <a:headEnd/>
                        <a:tailEnd/>
                      </a:ln>
                      <a:effectLst/>
                    </p:spPr>
                    <p:txBody>
                      <a:bodyPr wrap="none" anchor="ctr"/>
                      <a:lstStyle/>
                      <a:p>
                        <a:pPr>
                          <a:defRPr/>
                        </a:pPr>
                        <a:endParaRPr lang="fa-IR" sz="1662" kern="0">
                          <a:solidFill>
                            <a:sysClr val="windowText" lastClr="000000"/>
                          </a:solidFill>
                        </a:endParaRPr>
                      </a:p>
                    </p:txBody>
                  </p:sp>
                  <p:sp>
                    <p:nvSpPr>
                      <p:cNvPr id="97" name="Rectangle 19"/>
                      <p:cNvSpPr>
                        <a:spLocks noChangeArrowheads="1"/>
                      </p:cNvSpPr>
                      <p:nvPr/>
                    </p:nvSpPr>
                    <p:spPr bwMode="auto">
                      <a:xfrm>
                        <a:off x="4848" y="144"/>
                        <a:ext cx="48" cy="336"/>
                      </a:xfrm>
                      <a:prstGeom prst="rect">
                        <a:avLst/>
                      </a:prstGeom>
                      <a:solidFill>
                        <a:srgbClr val="CC9900"/>
                      </a:solidFill>
                      <a:ln w="9525">
                        <a:noFill/>
                        <a:miter lim="800000"/>
                        <a:headEnd/>
                        <a:tailEnd/>
                      </a:ln>
                      <a:effectLst/>
                    </p:spPr>
                    <p:txBody>
                      <a:bodyPr wrap="none" anchor="ctr"/>
                      <a:lstStyle/>
                      <a:p>
                        <a:pPr>
                          <a:defRPr/>
                        </a:pPr>
                        <a:endParaRPr lang="fa-IR" sz="1662" kern="0">
                          <a:solidFill>
                            <a:sysClr val="windowText" lastClr="000000"/>
                          </a:solidFill>
                        </a:endParaRPr>
                      </a:p>
                    </p:txBody>
                  </p:sp>
                </p:grpSp>
              </p:grpSp>
            </p:grpSp>
          </p:grpSp>
        </p:grpSp>
        <p:grpSp>
          <p:nvGrpSpPr>
            <p:cNvPr id="27" name="Group 20"/>
            <p:cNvGrpSpPr>
              <a:grpSpLocks/>
            </p:cNvGrpSpPr>
            <p:nvPr/>
          </p:nvGrpSpPr>
          <p:grpSpPr bwMode="auto">
            <a:xfrm>
              <a:off x="-16" y="1056"/>
              <a:ext cx="3472" cy="3264"/>
              <a:chOff x="-16" y="1056"/>
              <a:chExt cx="3472" cy="3264"/>
            </a:xfrm>
          </p:grpSpPr>
          <p:grpSp>
            <p:nvGrpSpPr>
              <p:cNvPr id="28" name="Group 21"/>
              <p:cNvGrpSpPr>
                <a:grpSpLocks/>
              </p:cNvGrpSpPr>
              <p:nvPr/>
            </p:nvGrpSpPr>
            <p:grpSpPr bwMode="auto">
              <a:xfrm>
                <a:off x="0" y="1056"/>
                <a:ext cx="3456" cy="3264"/>
                <a:chOff x="0" y="1056"/>
                <a:chExt cx="3456" cy="3264"/>
              </a:xfrm>
            </p:grpSpPr>
            <p:grpSp>
              <p:nvGrpSpPr>
                <p:cNvPr id="31" name="Group 22"/>
                <p:cNvGrpSpPr>
                  <a:grpSpLocks/>
                </p:cNvGrpSpPr>
                <p:nvPr/>
              </p:nvGrpSpPr>
              <p:grpSpPr bwMode="auto">
                <a:xfrm>
                  <a:off x="0" y="2544"/>
                  <a:ext cx="3456" cy="1776"/>
                  <a:chOff x="0" y="2544"/>
                  <a:chExt cx="3456" cy="1776"/>
                </a:xfrm>
              </p:grpSpPr>
              <p:sp>
                <p:nvSpPr>
                  <p:cNvPr id="74" name="Rectangle 23"/>
                  <p:cNvSpPr>
                    <a:spLocks noChangeArrowheads="1"/>
                  </p:cNvSpPr>
                  <p:nvPr/>
                </p:nvSpPr>
                <p:spPr bwMode="auto">
                  <a:xfrm>
                    <a:off x="0" y="4128"/>
                    <a:ext cx="192" cy="192"/>
                  </a:xfrm>
                  <a:prstGeom prst="rect">
                    <a:avLst/>
                  </a:prstGeom>
                  <a:solidFill>
                    <a:srgbClr val="CC9900"/>
                  </a:solidFill>
                  <a:ln w="9525">
                    <a:noFill/>
                    <a:miter lim="800000"/>
                    <a:headEnd/>
                    <a:tailEnd/>
                  </a:ln>
                  <a:effectLst/>
                </p:spPr>
                <p:txBody>
                  <a:bodyPr wrap="none" anchor="ctr"/>
                  <a:lstStyle/>
                  <a:p>
                    <a:pPr>
                      <a:defRPr/>
                    </a:pPr>
                    <a:endParaRPr lang="fa-IR" sz="1662" kern="0">
                      <a:solidFill>
                        <a:sysClr val="windowText" lastClr="000000"/>
                      </a:solidFill>
                    </a:endParaRPr>
                  </a:p>
                </p:txBody>
              </p:sp>
              <p:grpSp>
                <p:nvGrpSpPr>
                  <p:cNvPr id="224" name="Group 24"/>
                  <p:cNvGrpSpPr>
                    <a:grpSpLocks/>
                  </p:cNvGrpSpPr>
                  <p:nvPr/>
                </p:nvGrpSpPr>
                <p:grpSpPr bwMode="auto">
                  <a:xfrm>
                    <a:off x="96" y="2544"/>
                    <a:ext cx="2784" cy="1680"/>
                    <a:chOff x="96" y="2544"/>
                    <a:chExt cx="2784" cy="1680"/>
                  </a:xfrm>
                </p:grpSpPr>
                <p:sp>
                  <p:nvSpPr>
                    <p:cNvPr id="77" name="Rectangle 25"/>
                    <p:cNvSpPr>
                      <a:spLocks noChangeArrowheads="1"/>
                    </p:cNvSpPr>
                    <p:nvPr/>
                  </p:nvSpPr>
                  <p:spPr bwMode="auto">
                    <a:xfrm>
                      <a:off x="192" y="2544"/>
                      <a:ext cx="96" cy="1680"/>
                    </a:xfrm>
                    <a:prstGeom prst="rect">
                      <a:avLst/>
                    </a:prstGeom>
                    <a:gradFill rotWithShape="1">
                      <a:gsLst>
                        <a:gs pos="0">
                          <a:srgbClr val="FFFFCC">
                            <a:gamma/>
                            <a:shade val="46275"/>
                            <a:invGamma/>
                          </a:srgbClr>
                        </a:gs>
                        <a:gs pos="100000">
                          <a:srgbClr val="FFFFCC"/>
                        </a:gs>
                      </a:gsLst>
                      <a:lin ang="5400000" scaled="1"/>
                    </a:gradFill>
                    <a:ln w="9525">
                      <a:noFill/>
                      <a:miter lim="800000"/>
                      <a:headEnd/>
                      <a:tailEnd/>
                    </a:ln>
                    <a:effectLst/>
                  </p:spPr>
                  <p:txBody>
                    <a:bodyPr wrap="none" anchor="ctr"/>
                    <a:lstStyle/>
                    <a:p>
                      <a:pPr>
                        <a:defRPr/>
                      </a:pPr>
                      <a:endParaRPr lang="fa-IR" sz="1662" kern="0">
                        <a:solidFill>
                          <a:sysClr val="windowText" lastClr="000000"/>
                        </a:solidFill>
                      </a:endParaRPr>
                    </a:p>
                  </p:txBody>
                </p:sp>
                <p:sp>
                  <p:nvSpPr>
                    <p:cNvPr id="78" name="Rectangle 26"/>
                    <p:cNvSpPr>
                      <a:spLocks noChangeArrowheads="1"/>
                    </p:cNvSpPr>
                    <p:nvPr/>
                  </p:nvSpPr>
                  <p:spPr bwMode="auto">
                    <a:xfrm>
                      <a:off x="96" y="4032"/>
                      <a:ext cx="1872" cy="96"/>
                    </a:xfrm>
                    <a:prstGeom prst="rect">
                      <a:avLst/>
                    </a:prstGeom>
                    <a:gradFill rotWithShape="1">
                      <a:gsLst>
                        <a:gs pos="0">
                          <a:srgbClr val="FFFFCC"/>
                        </a:gs>
                        <a:gs pos="100000">
                          <a:srgbClr val="FFFFCC">
                            <a:gamma/>
                            <a:shade val="46275"/>
                            <a:invGamma/>
                          </a:srgbClr>
                        </a:gs>
                      </a:gsLst>
                      <a:lin ang="0" scaled="1"/>
                    </a:gradFill>
                    <a:ln w="9525">
                      <a:noFill/>
                      <a:miter lim="800000"/>
                      <a:headEnd/>
                      <a:tailEnd/>
                    </a:ln>
                    <a:effectLst/>
                  </p:spPr>
                  <p:txBody>
                    <a:bodyPr wrap="none" anchor="ctr"/>
                    <a:lstStyle/>
                    <a:p>
                      <a:pPr>
                        <a:defRPr/>
                      </a:pPr>
                      <a:endParaRPr lang="fa-IR" sz="1662" kern="0">
                        <a:solidFill>
                          <a:sysClr val="windowText" lastClr="000000"/>
                        </a:solidFill>
                      </a:endParaRPr>
                    </a:p>
                  </p:txBody>
                </p:sp>
                <p:sp>
                  <p:nvSpPr>
                    <p:cNvPr id="79" name="Rectangle 27"/>
                    <p:cNvSpPr>
                      <a:spLocks noChangeArrowheads="1"/>
                    </p:cNvSpPr>
                    <p:nvPr/>
                  </p:nvSpPr>
                  <p:spPr bwMode="auto">
                    <a:xfrm>
                      <a:off x="288" y="3648"/>
                      <a:ext cx="48" cy="384"/>
                    </a:xfrm>
                    <a:prstGeom prst="rect">
                      <a:avLst/>
                    </a:prstGeom>
                    <a:solidFill>
                      <a:srgbClr val="CC9900"/>
                    </a:solidFill>
                    <a:ln w="9525">
                      <a:noFill/>
                      <a:miter lim="800000"/>
                      <a:headEnd/>
                      <a:tailEnd/>
                    </a:ln>
                    <a:effectLst/>
                  </p:spPr>
                  <p:txBody>
                    <a:bodyPr wrap="none" anchor="ctr"/>
                    <a:lstStyle/>
                    <a:p>
                      <a:pPr>
                        <a:defRPr/>
                      </a:pPr>
                      <a:endParaRPr lang="fa-IR" sz="1662" kern="0">
                        <a:solidFill>
                          <a:sysClr val="windowText" lastClr="000000"/>
                        </a:solidFill>
                      </a:endParaRPr>
                    </a:p>
                  </p:txBody>
                </p:sp>
                <p:sp>
                  <p:nvSpPr>
                    <p:cNvPr id="80" name="Rectangle 28"/>
                    <p:cNvSpPr>
                      <a:spLocks noChangeArrowheads="1"/>
                    </p:cNvSpPr>
                    <p:nvPr/>
                  </p:nvSpPr>
                  <p:spPr bwMode="auto">
                    <a:xfrm rot="5400000">
                      <a:off x="480" y="3840"/>
                      <a:ext cx="48" cy="336"/>
                    </a:xfrm>
                    <a:prstGeom prst="rect">
                      <a:avLst/>
                    </a:prstGeom>
                    <a:solidFill>
                      <a:srgbClr val="CC9900"/>
                    </a:solidFill>
                    <a:ln w="9525">
                      <a:noFill/>
                      <a:miter lim="800000"/>
                      <a:headEnd/>
                      <a:tailEnd/>
                    </a:ln>
                    <a:effectLst/>
                  </p:spPr>
                  <p:txBody>
                    <a:bodyPr wrap="none" anchor="ctr"/>
                    <a:lstStyle/>
                    <a:p>
                      <a:pPr>
                        <a:defRPr/>
                      </a:pPr>
                      <a:endParaRPr lang="fa-IR" sz="1662" kern="0">
                        <a:solidFill>
                          <a:sysClr val="windowText" lastClr="000000"/>
                        </a:solidFill>
                      </a:endParaRPr>
                    </a:p>
                  </p:txBody>
                </p:sp>
                <p:sp>
                  <p:nvSpPr>
                    <p:cNvPr id="81" name="Line 29"/>
                    <p:cNvSpPr>
                      <a:spLocks noChangeShapeType="1"/>
                    </p:cNvSpPr>
                    <p:nvPr/>
                  </p:nvSpPr>
                  <p:spPr bwMode="auto">
                    <a:xfrm>
                      <a:off x="1968" y="4080"/>
                      <a:ext cx="912" cy="0"/>
                    </a:xfrm>
                    <a:prstGeom prst="line">
                      <a:avLst/>
                    </a:prstGeom>
                    <a:noFill/>
                    <a:ln w="9525">
                      <a:solidFill>
                        <a:srgbClr val="CC9900"/>
                      </a:solidFill>
                      <a:prstDash val="sysDot"/>
                      <a:round/>
                      <a:headEnd/>
                      <a:tailEnd/>
                    </a:ln>
                    <a:effectLst/>
                  </p:spPr>
                  <p:txBody>
                    <a:bodyPr/>
                    <a:lstStyle/>
                    <a:p>
                      <a:pPr>
                        <a:defRPr/>
                      </a:pPr>
                      <a:endParaRPr lang="fa-IR" sz="1662" kern="0">
                        <a:solidFill>
                          <a:sysClr val="windowText" lastClr="000000"/>
                        </a:solidFill>
                      </a:endParaRPr>
                    </a:p>
                  </p:txBody>
                </p:sp>
              </p:grpSp>
              <p:sp>
                <p:nvSpPr>
                  <p:cNvPr id="76" name="Line 30"/>
                  <p:cNvSpPr>
                    <a:spLocks noChangeShapeType="1"/>
                  </p:cNvSpPr>
                  <p:nvPr/>
                </p:nvSpPr>
                <p:spPr bwMode="auto">
                  <a:xfrm>
                    <a:off x="1968" y="4128"/>
                    <a:ext cx="1488" cy="0"/>
                  </a:xfrm>
                  <a:prstGeom prst="line">
                    <a:avLst/>
                  </a:prstGeom>
                  <a:noFill/>
                  <a:ln w="9525">
                    <a:solidFill>
                      <a:srgbClr val="CC9900"/>
                    </a:solidFill>
                    <a:prstDash val="sysDot"/>
                    <a:round/>
                    <a:headEnd/>
                    <a:tailEnd/>
                  </a:ln>
                  <a:effectLst/>
                </p:spPr>
                <p:txBody>
                  <a:bodyPr/>
                  <a:lstStyle/>
                  <a:p>
                    <a:pPr>
                      <a:defRPr/>
                    </a:pPr>
                    <a:endParaRPr lang="fa-IR" sz="1662" kern="0">
                      <a:solidFill>
                        <a:sysClr val="windowText" lastClr="000000"/>
                      </a:solidFill>
                    </a:endParaRPr>
                  </a:p>
                </p:txBody>
              </p:sp>
            </p:grpSp>
            <p:grpSp>
              <p:nvGrpSpPr>
                <p:cNvPr id="225" name="Group 31"/>
                <p:cNvGrpSpPr>
                  <a:grpSpLocks/>
                </p:cNvGrpSpPr>
                <p:nvPr/>
              </p:nvGrpSpPr>
              <p:grpSpPr bwMode="auto">
                <a:xfrm>
                  <a:off x="0" y="1056"/>
                  <a:ext cx="1968" cy="3264"/>
                  <a:chOff x="0" y="1056"/>
                  <a:chExt cx="1968" cy="3264"/>
                </a:xfrm>
              </p:grpSpPr>
              <p:sp>
                <p:nvSpPr>
                  <p:cNvPr id="70" name="Line 32"/>
                  <p:cNvSpPr>
                    <a:spLocks noChangeShapeType="1"/>
                  </p:cNvSpPr>
                  <p:nvPr/>
                </p:nvSpPr>
                <p:spPr bwMode="auto">
                  <a:xfrm flipH="1">
                    <a:off x="0" y="4080"/>
                    <a:ext cx="1968" cy="0"/>
                  </a:xfrm>
                  <a:prstGeom prst="line">
                    <a:avLst/>
                  </a:prstGeom>
                  <a:noFill/>
                  <a:ln w="15875">
                    <a:solidFill>
                      <a:srgbClr val="9383B3"/>
                    </a:solidFill>
                    <a:prstDash val="sysDot"/>
                    <a:round/>
                    <a:headEnd/>
                    <a:tailEnd/>
                  </a:ln>
                  <a:effectLst/>
                </p:spPr>
                <p:txBody>
                  <a:bodyPr/>
                  <a:lstStyle/>
                  <a:p>
                    <a:pPr>
                      <a:defRPr/>
                    </a:pPr>
                    <a:endParaRPr lang="fa-IR" sz="1662" kern="0">
                      <a:solidFill>
                        <a:sysClr val="windowText" lastClr="000000"/>
                      </a:solidFill>
                    </a:endParaRPr>
                  </a:p>
                </p:txBody>
              </p:sp>
              <p:sp>
                <p:nvSpPr>
                  <p:cNvPr id="71" name="Line 33"/>
                  <p:cNvSpPr>
                    <a:spLocks noChangeShapeType="1"/>
                  </p:cNvSpPr>
                  <p:nvPr/>
                </p:nvSpPr>
                <p:spPr bwMode="auto">
                  <a:xfrm flipV="1">
                    <a:off x="240" y="2544"/>
                    <a:ext cx="0" cy="1776"/>
                  </a:xfrm>
                  <a:prstGeom prst="line">
                    <a:avLst/>
                  </a:prstGeom>
                  <a:noFill/>
                  <a:ln w="15875">
                    <a:solidFill>
                      <a:srgbClr val="9383B3"/>
                    </a:solidFill>
                    <a:prstDash val="sysDot"/>
                    <a:round/>
                    <a:headEnd/>
                    <a:tailEnd/>
                  </a:ln>
                  <a:effectLst/>
                </p:spPr>
                <p:txBody>
                  <a:bodyPr/>
                  <a:lstStyle/>
                  <a:p>
                    <a:pPr>
                      <a:defRPr/>
                    </a:pPr>
                    <a:endParaRPr lang="fa-IR" sz="1662" kern="0">
                      <a:solidFill>
                        <a:sysClr val="windowText" lastClr="000000"/>
                      </a:solidFill>
                    </a:endParaRPr>
                  </a:p>
                </p:txBody>
              </p:sp>
              <p:sp>
                <p:nvSpPr>
                  <p:cNvPr id="72" name="Line 34"/>
                  <p:cNvSpPr>
                    <a:spLocks noChangeShapeType="1"/>
                  </p:cNvSpPr>
                  <p:nvPr/>
                </p:nvSpPr>
                <p:spPr bwMode="auto">
                  <a:xfrm flipV="1">
                    <a:off x="240" y="1488"/>
                    <a:ext cx="0" cy="1056"/>
                  </a:xfrm>
                  <a:prstGeom prst="line">
                    <a:avLst/>
                  </a:prstGeom>
                  <a:noFill/>
                  <a:ln w="9525">
                    <a:solidFill>
                      <a:srgbClr val="CC9900"/>
                    </a:solidFill>
                    <a:prstDash val="sysDot"/>
                    <a:round/>
                    <a:headEnd/>
                    <a:tailEnd/>
                  </a:ln>
                  <a:effectLst/>
                </p:spPr>
                <p:txBody>
                  <a:bodyPr/>
                  <a:lstStyle/>
                  <a:p>
                    <a:pPr>
                      <a:defRPr/>
                    </a:pPr>
                    <a:endParaRPr lang="fa-IR" sz="1662" kern="0">
                      <a:solidFill>
                        <a:sysClr val="windowText" lastClr="000000"/>
                      </a:solidFill>
                    </a:endParaRPr>
                  </a:p>
                </p:txBody>
              </p:sp>
              <p:sp>
                <p:nvSpPr>
                  <p:cNvPr id="73" name="Line 35"/>
                  <p:cNvSpPr>
                    <a:spLocks noChangeShapeType="1"/>
                  </p:cNvSpPr>
                  <p:nvPr/>
                </p:nvSpPr>
                <p:spPr bwMode="auto">
                  <a:xfrm flipV="1">
                    <a:off x="192" y="1056"/>
                    <a:ext cx="0" cy="1488"/>
                  </a:xfrm>
                  <a:prstGeom prst="line">
                    <a:avLst/>
                  </a:prstGeom>
                  <a:noFill/>
                  <a:ln w="9525">
                    <a:solidFill>
                      <a:srgbClr val="CC9900"/>
                    </a:solidFill>
                    <a:prstDash val="sysDot"/>
                    <a:round/>
                    <a:headEnd/>
                    <a:tailEnd/>
                  </a:ln>
                  <a:effectLst/>
                </p:spPr>
                <p:txBody>
                  <a:bodyPr/>
                  <a:lstStyle/>
                  <a:p>
                    <a:pPr>
                      <a:defRPr/>
                    </a:pPr>
                    <a:endParaRPr lang="fa-IR" sz="1662" kern="0">
                      <a:solidFill>
                        <a:sysClr val="windowText" lastClr="000000"/>
                      </a:solidFill>
                    </a:endParaRPr>
                  </a:p>
                </p:txBody>
              </p:sp>
            </p:grpSp>
          </p:grpSp>
          <p:grpSp>
            <p:nvGrpSpPr>
              <p:cNvPr id="226" name="Group 36"/>
              <p:cNvGrpSpPr>
                <a:grpSpLocks/>
              </p:cNvGrpSpPr>
              <p:nvPr/>
            </p:nvGrpSpPr>
            <p:grpSpPr bwMode="auto">
              <a:xfrm>
                <a:off x="-16" y="2610"/>
                <a:ext cx="1234" cy="1708"/>
                <a:chOff x="-16" y="2610"/>
                <a:chExt cx="1234" cy="1708"/>
              </a:xfrm>
            </p:grpSpPr>
            <p:sp>
              <p:nvSpPr>
                <p:cNvPr id="66" name="Text Box 37"/>
                <p:cNvSpPr txBox="1">
                  <a:spLocks noChangeArrowheads="1"/>
                </p:cNvSpPr>
                <p:nvPr/>
              </p:nvSpPr>
              <p:spPr bwMode="auto">
                <a:xfrm>
                  <a:off x="18" y="4127"/>
                  <a:ext cx="1200" cy="185"/>
                </a:xfrm>
                <a:prstGeom prst="rect">
                  <a:avLst/>
                </a:prstGeom>
                <a:noFill/>
                <a:ln w="9525">
                  <a:noFill/>
                  <a:miter lim="800000"/>
                  <a:headEnd/>
                  <a:tailEnd/>
                </a:ln>
                <a:effectLst/>
              </p:spPr>
              <p:txBody>
                <a:bodyPr lIns="99901" tIns="49952" rIns="99901" bIns="49952">
                  <a:spAutoFit/>
                  <a:scene3d>
                    <a:camera prst="orthographicFront"/>
                    <a:lightRig rig="glow" dir="tl">
                      <a:rot lat="0" lon="0" rev="5400000"/>
                    </a:lightRig>
                  </a:scene3d>
                  <a:sp3d contourW="12700">
                    <a:bevelT w="25400" h="25400"/>
                    <a:contourClr>
                      <a:schemeClr val="accent6">
                        <a:shade val="73000"/>
                      </a:schemeClr>
                    </a:contourClr>
                  </a:sp3d>
                </a:bodyPr>
                <a:lstStyle/>
                <a:p>
                  <a:pPr algn="ctr" defTabSz="843914">
                    <a:defRPr/>
                  </a:pPr>
                  <a:r>
                    <a:rPr lang="fa-IR" sz="1108" b="1" kern="0" dirty="0">
                      <a:ln w="11430"/>
                      <a:gradFill>
                        <a:gsLst>
                          <a:gs pos="0">
                            <a:srgbClr val="C19859">
                              <a:tint val="90000"/>
                              <a:satMod val="120000"/>
                            </a:srgbClr>
                          </a:gs>
                          <a:gs pos="25000">
                            <a:srgbClr val="C19859">
                              <a:tint val="93000"/>
                              <a:satMod val="120000"/>
                            </a:srgbClr>
                          </a:gs>
                          <a:gs pos="50000">
                            <a:srgbClr val="C19859">
                              <a:shade val="89000"/>
                              <a:satMod val="110000"/>
                            </a:srgbClr>
                          </a:gs>
                          <a:gs pos="75000">
                            <a:srgbClr val="C19859">
                              <a:tint val="93000"/>
                              <a:satMod val="120000"/>
                            </a:srgbClr>
                          </a:gs>
                          <a:gs pos="100000">
                            <a:srgbClr val="C19859">
                              <a:tint val="90000"/>
                              <a:satMod val="120000"/>
                            </a:srgbClr>
                          </a:gs>
                        </a:gsLst>
                        <a:lin ang="5400000"/>
                      </a:gradFill>
                      <a:effectLst>
                        <a:outerShdw blurRad="80000" dist="40000" dir="5040000" algn="tl">
                          <a:srgbClr val="000000">
                            <a:alpha val="30000"/>
                          </a:srgbClr>
                        </a:outerShdw>
                      </a:effectLst>
                      <a:latin typeface="Yaqouti" pitchFamily="2" charset="2"/>
                      <a:cs typeface="B Zar" pitchFamily="2" charset="-78"/>
                    </a:rPr>
                    <a:t>بین الحرمین شیراز</a:t>
                  </a:r>
                  <a:endParaRPr lang="en-US" sz="1108" b="1" kern="0" dirty="0">
                    <a:ln w="11430"/>
                    <a:gradFill>
                      <a:gsLst>
                        <a:gs pos="0">
                          <a:srgbClr val="C19859">
                            <a:tint val="90000"/>
                            <a:satMod val="120000"/>
                          </a:srgbClr>
                        </a:gs>
                        <a:gs pos="25000">
                          <a:srgbClr val="C19859">
                            <a:tint val="93000"/>
                            <a:satMod val="120000"/>
                          </a:srgbClr>
                        </a:gs>
                        <a:gs pos="50000">
                          <a:srgbClr val="C19859">
                            <a:shade val="89000"/>
                            <a:satMod val="110000"/>
                          </a:srgbClr>
                        </a:gs>
                        <a:gs pos="75000">
                          <a:srgbClr val="C19859">
                            <a:tint val="93000"/>
                            <a:satMod val="120000"/>
                          </a:srgbClr>
                        </a:gs>
                        <a:gs pos="100000">
                          <a:srgbClr val="C19859">
                            <a:tint val="90000"/>
                            <a:satMod val="120000"/>
                          </a:srgbClr>
                        </a:gs>
                      </a:gsLst>
                      <a:lin ang="5400000"/>
                    </a:gradFill>
                    <a:effectLst>
                      <a:outerShdw blurRad="80000" dist="40000" dir="5040000" algn="tl">
                        <a:srgbClr val="000000">
                          <a:alpha val="30000"/>
                        </a:srgbClr>
                      </a:outerShdw>
                    </a:effectLst>
                    <a:latin typeface="Yaqouti" pitchFamily="2" charset="2"/>
                    <a:cs typeface="B Zar" pitchFamily="2" charset="-78"/>
                  </a:endParaRPr>
                </a:p>
              </p:txBody>
            </p:sp>
            <p:sp>
              <p:nvSpPr>
                <p:cNvPr id="67" name="Text Box 38"/>
                <p:cNvSpPr txBox="1">
                  <a:spLocks noChangeArrowheads="1"/>
                </p:cNvSpPr>
                <p:nvPr/>
              </p:nvSpPr>
              <p:spPr bwMode="auto">
                <a:xfrm rot="5400000">
                  <a:off x="-777" y="3371"/>
                  <a:ext cx="1708" cy="185"/>
                </a:xfrm>
                <a:prstGeom prst="rect">
                  <a:avLst/>
                </a:prstGeom>
                <a:noFill/>
                <a:ln w="9525">
                  <a:noFill/>
                  <a:miter lim="800000"/>
                  <a:headEnd/>
                  <a:tailEnd/>
                </a:ln>
                <a:effectLst/>
              </p:spPr>
              <p:txBody>
                <a:bodyPr wrap="square" lIns="99901" tIns="49952" rIns="99901" bIns="49952">
                  <a:spAutoFit/>
                  <a:scene3d>
                    <a:camera prst="orthographicFront"/>
                    <a:lightRig rig="glow" dir="tl">
                      <a:rot lat="0" lon="0" rev="5400000"/>
                    </a:lightRig>
                  </a:scene3d>
                  <a:sp3d contourW="12700">
                    <a:bevelT w="25400" h="25400"/>
                    <a:contourClr>
                      <a:schemeClr val="accent6">
                        <a:shade val="73000"/>
                      </a:schemeClr>
                    </a:contourClr>
                  </a:sp3d>
                </a:bodyPr>
                <a:lstStyle/>
                <a:p>
                  <a:pPr defTabSz="843914">
                    <a:defRPr/>
                  </a:pPr>
                  <a:r>
                    <a:rPr lang="fa-IR" sz="1108" b="1" kern="0" dirty="0">
                      <a:ln w="11430"/>
                      <a:gradFill>
                        <a:gsLst>
                          <a:gs pos="0">
                            <a:srgbClr val="C19859">
                              <a:tint val="90000"/>
                              <a:satMod val="120000"/>
                            </a:srgbClr>
                          </a:gs>
                          <a:gs pos="25000">
                            <a:srgbClr val="C19859">
                              <a:tint val="93000"/>
                              <a:satMod val="120000"/>
                            </a:srgbClr>
                          </a:gs>
                          <a:gs pos="50000">
                            <a:srgbClr val="C19859">
                              <a:shade val="89000"/>
                              <a:satMod val="110000"/>
                            </a:srgbClr>
                          </a:gs>
                          <a:gs pos="75000">
                            <a:srgbClr val="C19859">
                              <a:tint val="93000"/>
                              <a:satMod val="120000"/>
                            </a:srgbClr>
                          </a:gs>
                          <a:gs pos="100000">
                            <a:srgbClr val="C19859">
                              <a:tint val="90000"/>
                              <a:satMod val="120000"/>
                            </a:srgbClr>
                          </a:gs>
                        </a:gsLst>
                        <a:lin ang="5400000"/>
                      </a:gradFill>
                      <a:effectLst>
                        <a:outerShdw blurRad="80000" dist="40000" dir="5040000" algn="tl">
                          <a:srgbClr val="000000">
                            <a:alpha val="30000"/>
                          </a:srgbClr>
                        </a:outerShdw>
                      </a:effectLst>
                      <a:latin typeface="Yaqouti" pitchFamily="2" charset="2"/>
                      <a:cs typeface="B Zar" pitchFamily="2" charset="-78"/>
                    </a:rPr>
                    <a:t>تجزيه و تحليــل و نـقــد مطالعات  طراحی</a:t>
                  </a:r>
                </a:p>
              </p:txBody>
            </p:sp>
          </p:grpSp>
        </p:grpSp>
      </p:grpSp>
      <p:pic>
        <p:nvPicPr>
          <p:cNvPr id="98" name="Picture 2" descr="aerial 101 copy"/>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13612" y="250156"/>
            <a:ext cx="9646064" cy="6413383"/>
          </a:xfrm>
          <a:prstGeom prst="rect">
            <a:avLst/>
          </a:prstGeom>
          <a:noFill/>
        </p:spPr>
      </p:pic>
      <p:grpSp>
        <p:nvGrpSpPr>
          <p:cNvPr id="227" name="Group 3"/>
          <p:cNvGrpSpPr>
            <a:grpSpLocks/>
          </p:cNvGrpSpPr>
          <p:nvPr/>
        </p:nvGrpSpPr>
        <p:grpSpPr bwMode="auto">
          <a:xfrm>
            <a:off x="1205451" y="2420955"/>
            <a:ext cx="897280" cy="2089114"/>
            <a:chOff x="823" y="1472"/>
            <a:chExt cx="612" cy="1426"/>
          </a:xfrm>
        </p:grpSpPr>
        <p:sp>
          <p:nvSpPr>
            <p:cNvPr id="100" name="Line 4"/>
            <p:cNvSpPr>
              <a:spLocks noChangeShapeType="1"/>
            </p:cNvSpPr>
            <p:nvPr/>
          </p:nvSpPr>
          <p:spPr bwMode="auto">
            <a:xfrm flipH="1" flipV="1">
              <a:off x="1006" y="2871"/>
              <a:ext cx="402" cy="27"/>
            </a:xfrm>
            <a:prstGeom prst="line">
              <a:avLst/>
            </a:prstGeom>
            <a:noFill/>
            <a:ln w="38100">
              <a:solidFill>
                <a:srgbClr val="9383B3"/>
              </a:solidFill>
              <a:round/>
              <a:headEnd/>
              <a:tailEnd type="triangle" w="med" len="med"/>
            </a:ln>
            <a:effectLst/>
          </p:spPr>
          <p:txBody>
            <a:bodyPr/>
            <a:lstStyle/>
            <a:p>
              <a:pPr>
                <a:defRPr/>
              </a:pPr>
              <a:endParaRPr lang="fa-IR" sz="1662" kern="0">
                <a:solidFill>
                  <a:sysClr val="windowText" lastClr="000000"/>
                </a:solidFill>
              </a:endParaRPr>
            </a:p>
          </p:txBody>
        </p:sp>
        <p:sp>
          <p:nvSpPr>
            <p:cNvPr id="101" name="Line 5"/>
            <p:cNvSpPr>
              <a:spLocks noChangeShapeType="1"/>
            </p:cNvSpPr>
            <p:nvPr/>
          </p:nvSpPr>
          <p:spPr bwMode="auto">
            <a:xfrm flipH="1">
              <a:off x="1051" y="2688"/>
              <a:ext cx="384" cy="27"/>
            </a:xfrm>
            <a:prstGeom prst="line">
              <a:avLst/>
            </a:prstGeom>
            <a:noFill/>
            <a:ln w="38100">
              <a:solidFill>
                <a:srgbClr val="9383B3"/>
              </a:solidFill>
              <a:round/>
              <a:headEnd/>
              <a:tailEnd type="triangle" w="med" len="med"/>
            </a:ln>
            <a:effectLst/>
          </p:spPr>
          <p:txBody>
            <a:bodyPr/>
            <a:lstStyle/>
            <a:p>
              <a:pPr>
                <a:defRPr/>
              </a:pPr>
              <a:endParaRPr lang="fa-IR" sz="1662" kern="0">
                <a:solidFill>
                  <a:sysClr val="windowText" lastClr="000000"/>
                </a:solidFill>
              </a:endParaRPr>
            </a:p>
          </p:txBody>
        </p:sp>
        <p:sp>
          <p:nvSpPr>
            <p:cNvPr id="102" name="Line 6"/>
            <p:cNvSpPr>
              <a:spLocks noChangeShapeType="1"/>
            </p:cNvSpPr>
            <p:nvPr/>
          </p:nvSpPr>
          <p:spPr bwMode="auto">
            <a:xfrm flipH="1">
              <a:off x="823" y="1938"/>
              <a:ext cx="347" cy="28"/>
            </a:xfrm>
            <a:prstGeom prst="line">
              <a:avLst/>
            </a:prstGeom>
            <a:noFill/>
            <a:ln w="38100">
              <a:solidFill>
                <a:srgbClr val="9383B3"/>
              </a:solidFill>
              <a:round/>
              <a:headEnd/>
              <a:tailEnd type="triangle" w="med" len="med"/>
            </a:ln>
            <a:effectLst/>
          </p:spPr>
          <p:txBody>
            <a:bodyPr/>
            <a:lstStyle/>
            <a:p>
              <a:pPr>
                <a:defRPr/>
              </a:pPr>
              <a:endParaRPr lang="fa-IR" sz="1662" kern="0">
                <a:solidFill>
                  <a:sysClr val="windowText" lastClr="000000"/>
                </a:solidFill>
              </a:endParaRPr>
            </a:p>
          </p:txBody>
        </p:sp>
        <p:sp>
          <p:nvSpPr>
            <p:cNvPr id="103" name="Line 7"/>
            <p:cNvSpPr>
              <a:spLocks noChangeShapeType="1"/>
            </p:cNvSpPr>
            <p:nvPr/>
          </p:nvSpPr>
          <p:spPr bwMode="auto">
            <a:xfrm flipH="1" flipV="1">
              <a:off x="1061" y="1472"/>
              <a:ext cx="182" cy="329"/>
            </a:xfrm>
            <a:prstGeom prst="line">
              <a:avLst/>
            </a:prstGeom>
            <a:noFill/>
            <a:ln w="38100">
              <a:solidFill>
                <a:srgbClr val="9383B3"/>
              </a:solidFill>
              <a:round/>
              <a:headEnd/>
              <a:tailEnd type="triangle" w="med" len="med"/>
            </a:ln>
            <a:effectLst/>
          </p:spPr>
          <p:txBody>
            <a:bodyPr/>
            <a:lstStyle/>
            <a:p>
              <a:pPr>
                <a:defRPr/>
              </a:pPr>
              <a:endParaRPr lang="fa-IR" sz="1662" kern="0">
                <a:solidFill>
                  <a:sysClr val="windowText" lastClr="000000"/>
                </a:solidFill>
              </a:endParaRPr>
            </a:p>
          </p:txBody>
        </p:sp>
      </p:grpSp>
      <p:grpSp>
        <p:nvGrpSpPr>
          <p:cNvPr id="228" name="Group 8"/>
          <p:cNvGrpSpPr>
            <a:grpSpLocks/>
          </p:cNvGrpSpPr>
          <p:nvPr/>
        </p:nvGrpSpPr>
        <p:grpSpPr bwMode="auto">
          <a:xfrm>
            <a:off x="3845308" y="2475409"/>
            <a:ext cx="1888619" cy="2491342"/>
            <a:chOff x="2624" y="1509"/>
            <a:chExt cx="1289" cy="1700"/>
          </a:xfrm>
        </p:grpSpPr>
        <p:sp>
          <p:nvSpPr>
            <p:cNvPr id="105" name="Line 9"/>
            <p:cNvSpPr>
              <a:spLocks noChangeShapeType="1"/>
            </p:cNvSpPr>
            <p:nvPr/>
          </p:nvSpPr>
          <p:spPr bwMode="auto">
            <a:xfrm flipV="1">
              <a:off x="2898" y="2981"/>
              <a:ext cx="1015" cy="228"/>
            </a:xfrm>
            <a:prstGeom prst="line">
              <a:avLst/>
            </a:prstGeom>
            <a:noFill/>
            <a:ln w="38100">
              <a:solidFill>
                <a:srgbClr val="9383B3"/>
              </a:solidFill>
              <a:round/>
              <a:headEnd/>
              <a:tailEnd type="triangle" w="med" len="med"/>
            </a:ln>
            <a:effectLst/>
          </p:spPr>
          <p:txBody>
            <a:bodyPr/>
            <a:lstStyle/>
            <a:p>
              <a:pPr>
                <a:defRPr/>
              </a:pPr>
              <a:endParaRPr lang="fa-IR" sz="1662" kern="0">
                <a:solidFill>
                  <a:sysClr val="windowText" lastClr="000000"/>
                </a:solidFill>
              </a:endParaRPr>
            </a:p>
          </p:txBody>
        </p:sp>
        <p:sp>
          <p:nvSpPr>
            <p:cNvPr id="106" name="Line 10"/>
            <p:cNvSpPr>
              <a:spLocks noChangeShapeType="1"/>
            </p:cNvSpPr>
            <p:nvPr/>
          </p:nvSpPr>
          <p:spPr bwMode="auto">
            <a:xfrm flipV="1">
              <a:off x="2807" y="2651"/>
              <a:ext cx="768" cy="128"/>
            </a:xfrm>
            <a:prstGeom prst="line">
              <a:avLst/>
            </a:prstGeom>
            <a:noFill/>
            <a:ln w="38100">
              <a:solidFill>
                <a:srgbClr val="9383B3"/>
              </a:solidFill>
              <a:round/>
              <a:headEnd/>
              <a:tailEnd type="triangle" w="med" len="med"/>
            </a:ln>
            <a:effectLst/>
          </p:spPr>
          <p:txBody>
            <a:bodyPr/>
            <a:lstStyle/>
            <a:p>
              <a:pPr>
                <a:defRPr/>
              </a:pPr>
              <a:endParaRPr lang="fa-IR" sz="1662" kern="0">
                <a:solidFill>
                  <a:sysClr val="windowText" lastClr="000000"/>
                </a:solidFill>
              </a:endParaRPr>
            </a:p>
          </p:txBody>
        </p:sp>
        <p:sp>
          <p:nvSpPr>
            <p:cNvPr id="107" name="Line 11"/>
            <p:cNvSpPr>
              <a:spLocks noChangeShapeType="1"/>
            </p:cNvSpPr>
            <p:nvPr/>
          </p:nvSpPr>
          <p:spPr bwMode="auto">
            <a:xfrm flipV="1">
              <a:off x="2624" y="1893"/>
              <a:ext cx="713" cy="164"/>
            </a:xfrm>
            <a:prstGeom prst="line">
              <a:avLst/>
            </a:prstGeom>
            <a:noFill/>
            <a:ln w="38100">
              <a:solidFill>
                <a:srgbClr val="9383B3"/>
              </a:solidFill>
              <a:round/>
              <a:headEnd/>
              <a:tailEnd type="triangle" w="med" len="med"/>
            </a:ln>
            <a:effectLst/>
          </p:spPr>
          <p:txBody>
            <a:bodyPr/>
            <a:lstStyle/>
            <a:p>
              <a:pPr>
                <a:defRPr/>
              </a:pPr>
              <a:endParaRPr lang="fa-IR" sz="1662" kern="0">
                <a:solidFill>
                  <a:sysClr val="windowText" lastClr="000000"/>
                </a:solidFill>
              </a:endParaRPr>
            </a:p>
          </p:txBody>
        </p:sp>
        <p:sp>
          <p:nvSpPr>
            <p:cNvPr id="108" name="Line 12"/>
            <p:cNvSpPr>
              <a:spLocks noChangeShapeType="1"/>
            </p:cNvSpPr>
            <p:nvPr/>
          </p:nvSpPr>
          <p:spPr bwMode="auto">
            <a:xfrm flipV="1">
              <a:off x="2752" y="1509"/>
              <a:ext cx="430" cy="64"/>
            </a:xfrm>
            <a:prstGeom prst="line">
              <a:avLst/>
            </a:prstGeom>
            <a:noFill/>
            <a:ln w="38100">
              <a:solidFill>
                <a:srgbClr val="9383B3"/>
              </a:solidFill>
              <a:round/>
              <a:headEnd/>
              <a:tailEnd type="triangle" w="med" len="med"/>
            </a:ln>
            <a:effectLst/>
          </p:spPr>
          <p:txBody>
            <a:bodyPr/>
            <a:lstStyle/>
            <a:p>
              <a:pPr>
                <a:defRPr/>
              </a:pPr>
              <a:endParaRPr lang="fa-IR" sz="1662" kern="0">
                <a:solidFill>
                  <a:sysClr val="windowText" lastClr="000000"/>
                </a:solidFill>
              </a:endParaRPr>
            </a:p>
          </p:txBody>
        </p:sp>
      </p:grpSp>
      <p:sp>
        <p:nvSpPr>
          <p:cNvPr id="109" name="Freeform 13"/>
          <p:cNvSpPr>
            <a:spLocks/>
          </p:cNvSpPr>
          <p:nvPr/>
        </p:nvSpPr>
        <p:spPr bwMode="auto">
          <a:xfrm>
            <a:off x="3001246" y="1295950"/>
            <a:ext cx="455447" cy="4058178"/>
          </a:xfrm>
          <a:custGeom>
            <a:avLst/>
            <a:gdLst/>
            <a:ahLst/>
            <a:cxnLst>
              <a:cxn ang="0">
                <a:pos x="293" y="2770"/>
              </a:cxn>
              <a:cxn ang="0">
                <a:pos x="274" y="2249"/>
              </a:cxn>
              <a:cxn ang="0">
                <a:pos x="155" y="1737"/>
              </a:cxn>
              <a:cxn ang="0">
                <a:pos x="82" y="1344"/>
              </a:cxn>
              <a:cxn ang="0">
                <a:pos x="192" y="933"/>
              </a:cxn>
              <a:cxn ang="0">
                <a:pos x="311" y="878"/>
              </a:cxn>
              <a:cxn ang="0">
                <a:pos x="146" y="457"/>
              </a:cxn>
              <a:cxn ang="0">
                <a:pos x="0" y="439"/>
              </a:cxn>
              <a:cxn ang="0">
                <a:pos x="91" y="0"/>
              </a:cxn>
            </a:cxnLst>
            <a:rect l="0" t="0" r="r" b="b"/>
            <a:pathLst>
              <a:path w="311" h="2770">
                <a:moveTo>
                  <a:pt x="293" y="2770"/>
                </a:moveTo>
                <a:lnTo>
                  <a:pt x="274" y="2249"/>
                </a:lnTo>
                <a:lnTo>
                  <a:pt x="155" y="1737"/>
                </a:lnTo>
                <a:lnTo>
                  <a:pt x="82" y="1344"/>
                </a:lnTo>
                <a:lnTo>
                  <a:pt x="192" y="933"/>
                </a:lnTo>
                <a:lnTo>
                  <a:pt x="311" y="878"/>
                </a:lnTo>
                <a:lnTo>
                  <a:pt x="146" y="457"/>
                </a:lnTo>
                <a:lnTo>
                  <a:pt x="0" y="439"/>
                </a:lnTo>
                <a:lnTo>
                  <a:pt x="91" y="0"/>
                </a:lnTo>
              </a:path>
            </a:pathLst>
          </a:custGeom>
          <a:noFill/>
          <a:ln w="76200" cmpd="sng">
            <a:solidFill>
              <a:srgbClr val="9383B3"/>
            </a:solidFill>
            <a:round/>
            <a:headEnd/>
            <a:tailEnd/>
          </a:ln>
          <a:effectLst/>
        </p:spPr>
        <p:txBody>
          <a:bodyPr lIns="71274" tIns="35636" rIns="71274" bIns="35636"/>
          <a:lstStyle/>
          <a:p>
            <a:pPr>
              <a:defRPr/>
            </a:pPr>
            <a:endParaRPr lang="fa-IR" sz="1662" kern="0">
              <a:solidFill>
                <a:sysClr val="windowText" lastClr="000000"/>
              </a:solidFill>
            </a:endParaRPr>
          </a:p>
        </p:txBody>
      </p:sp>
    </p:spTree>
    <p:extLst>
      <p:ext uri="{BB962C8B-B14F-4D97-AF65-F5344CB8AC3E}">
        <p14:creationId xmlns:p14="http://schemas.microsoft.com/office/powerpoint/2010/main" val="5025891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66"/>
          <p:cNvGrpSpPr/>
          <p:nvPr/>
        </p:nvGrpSpPr>
        <p:grpSpPr>
          <a:xfrm>
            <a:off x="0" y="263769"/>
            <a:ext cx="9144000" cy="6327790"/>
            <a:chOff x="0" y="0"/>
            <a:chExt cx="9144000" cy="6855106"/>
          </a:xfrm>
        </p:grpSpPr>
        <p:pic>
          <p:nvPicPr>
            <p:cNvPr id="3" name="Picture 2" descr="E:\baft farsoode\ax\pic\bird%20view.jpg"/>
            <p:cNvPicPr>
              <a:picLocks noChangeAspect="1" noChangeArrowheads="1"/>
            </p:cNvPicPr>
            <p:nvPr/>
          </p:nvPicPr>
          <p:blipFill>
            <a:blip r:embed="rId2">
              <a:clrChange>
                <a:clrFrom>
                  <a:srgbClr val="000000"/>
                </a:clrFrom>
                <a:clrTo>
                  <a:srgbClr val="000000">
                    <a:alpha val="0"/>
                  </a:srgbClr>
                </a:clrTo>
              </a:clrChange>
              <a:duotone>
                <a:schemeClr val="accent6">
                  <a:shade val="45000"/>
                  <a:satMod val="135000"/>
                </a:schemeClr>
                <a:prstClr val="white"/>
              </a:duotone>
              <a:lum bright="20000" contrast="-75000"/>
            </a:blip>
            <a:srcRect/>
            <a:stretch>
              <a:fillRect/>
            </a:stretch>
          </p:blipFill>
          <p:spPr bwMode="auto">
            <a:xfrm>
              <a:off x="0" y="2694698"/>
              <a:ext cx="9144000" cy="4160408"/>
            </a:xfrm>
            <a:prstGeom prst="rect">
              <a:avLst/>
            </a:prstGeom>
            <a:ln>
              <a:noFill/>
            </a:ln>
            <a:effectLst>
              <a:outerShdw blurRad="50800" dist="50800" dir="2700000" algn="tl" rotWithShape="0">
                <a:schemeClr val="tx1">
                  <a:alpha val="40000"/>
                </a:schemeClr>
              </a:outerShdw>
            </a:effectLst>
          </p:spPr>
        </p:pic>
        <p:grpSp>
          <p:nvGrpSpPr>
            <p:cNvPr id="4" name="Group 259"/>
            <p:cNvGrpSpPr/>
            <p:nvPr/>
          </p:nvGrpSpPr>
          <p:grpSpPr>
            <a:xfrm flipV="1">
              <a:off x="271048" y="857232"/>
              <a:ext cx="5944026" cy="4143404"/>
              <a:chOff x="-236" y="1676402"/>
              <a:chExt cx="5944026" cy="5181601"/>
            </a:xfrm>
          </p:grpSpPr>
          <p:sp>
            <p:nvSpPr>
              <p:cNvPr id="250" name="Rectangle 25"/>
              <p:cNvSpPr>
                <a:spLocks noChangeArrowheads="1"/>
              </p:cNvSpPr>
              <p:nvPr/>
            </p:nvSpPr>
            <p:spPr bwMode="auto">
              <a:xfrm>
                <a:off x="329988" y="4038602"/>
                <a:ext cx="165112" cy="2667001"/>
              </a:xfrm>
              <a:prstGeom prst="rect">
                <a:avLst/>
              </a:prstGeom>
              <a:gradFill rotWithShape="1">
                <a:gsLst>
                  <a:gs pos="0">
                    <a:schemeClr val="bg1">
                      <a:lumMod val="65000"/>
                    </a:schemeClr>
                  </a:gs>
                  <a:gs pos="100000">
                    <a:srgbClr val="FFFFCC"/>
                  </a:gs>
                </a:gsLst>
                <a:lin ang="5400000" scaled="1"/>
              </a:gradFill>
              <a:ln w="9525">
                <a:noFill/>
                <a:miter lim="800000"/>
                <a:headEnd/>
                <a:tailEnd/>
              </a:ln>
              <a:effectLst/>
            </p:spPr>
            <p:txBody>
              <a:bodyPr wrap="none" anchor="ctr"/>
              <a:lstStyle/>
              <a:p>
                <a:pPr>
                  <a:defRPr/>
                </a:pPr>
                <a:endParaRPr lang="fa-IR" sz="1662" kern="0">
                  <a:solidFill>
                    <a:sysClr val="windowText" lastClr="000000"/>
                  </a:solidFill>
                </a:endParaRPr>
              </a:p>
            </p:txBody>
          </p:sp>
          <p:sp>
            <p:nvSpPr>
              <p:cNvPr id="251" name="Rectangle 26"/>
              <p:cNvSpPr>
                <a:spLocks noChangeArrowheads="1"/>
              </p:cNvSpPr>
              <p:nvPr/>
            </p:nvSpPr>
            <p:spPr bwMode="auto">
              <a:xfrm>
                <a:off x="164876" y="6400803"/>
                <a:ext cx="3219681" cy="152400"/>
              </a:xfrm>
              <a:prstGeom prst="rect">
                <a:avLst/>
              </a:prstGeom>
              <a:gradFill rotWithShape="1">
                <a:gsLst>
                  <a:gs pos="0">
                    <a:srgbClr val="FFFFCC"/>
                  </a:gs>
                  <a:gs pos="100000">
                    <a:srgbClr val="FFFFCC">
                      <a:gamma/>
                      <a:shade val="46275"/>
                      <a:invGamma/>
                    </a:srgbClr>
                  </a:gs>
                </a:gsLst>
                <a:lin ang="0" scaled="1"/>
              </a:gradFill>
              <a:ln w="9525">
                <a:noFill/>
                <a:miter lim="800000"/>
                <a:headEnd/>
                <a:tailEnd/>
              </a:ln>
              <a:effectLst/>
            </p:spPr>
            <p:txBody>
              <a:bodyPr wrap="none" anchor="ctr"/>
              <a:lstStyle/>
              <a:p>
                <a:pPr>
                  <a:defRPr/>
                </a:pPr>
                <a:endParaRPr lang="fa-IR" sz="1662" kern="0">
                  <a:solidFill>
                    <a:sysClr val="windowText" lastClr="000000"/>
                  </a:solidFill>
                </a:endParaRPr>
              </a:p>
            </p:txBody>
          </p:sp>
          <p:sp>
            <p:nvSpPr>
              <p:cNvPr id="252" name="Rectangle 27"/>
              <p:cNvSpPr>
                <a:spLocks noChangeArrowheads="1"/>
              </p:cNvSpPr>
              <p:nvPr/>
            </p:nvSpPr>
            <p:spPr bwMode="auto">
              <a:xfrm>
                <a:off x="495100" y="5791203"/>
                <a:ext cx="82556" cy="609600"/>
              </a:xfrm>
              <a:prstGeom prst="rect">
                <a:avLst/>
              </a:prstGeom>
              <a:solidFill>
                <a:srgbClr val="CC9900"/>
              </a:solidFill>
              <a:ln w="9525">
                <a:noFill/>
                <a:miter lim="800000"/>
                <a:headEnd/>
                <a:tailEnd/>
              </a:ln>
              <a:effectLst/>
            </p:spPr>
            <p:txBody>
              <a:bodyPr wrap="none" anchor="ctr"/>
              <a:lstStyle/>
              <a:p>
                <a:pPr>
                  <a:defRPr/>
                </a:pPr>
                <a:endParaRPr lang="fa-IR" sz="1662" kern="0">
                  <a:solidFill>
                    <a:sysClr val="windowText" lastClr="000000"/>
                  </a:solidFill>
                </a:endParaRPr>
              </a:p>
            </p:txBody>
          </p:sp>
          <p:sp>
            <p:nvSpPr>
              <p:cNvPr id="253" name="Rectangle 28"/>
              <p:cNvSpPr>
                <a:spLocks noChangeArrowheads="1"/>
              </p:cNvSpPr>
              <p:nvPr/>
            </p:nvSpPr>
            <p:spPr bwMode="auto">
              <a:xfrm rot="5400000">
                <a:off x="828501" y="6073757"/>
                <a:ext cx="76200" cy="577891"/>
              </a:xfrm>
              <a:prstGeom prst="rect">
                <a:avLst/>
              </a:prstGeom>
              <a:solidFill>
                <a:srgbClr val="CC9900"/>
              </a:solidFill>
              <a:ln w="9525">
                <a:noFill/>
                <a:miter lim="800000"/>
                <a:headEnd/>
                <a:tailEnd/>
              </a:ln>
              <a:effectLst/>
            </p:spPr>
            <p:txBody>
              <a:bodyPr wrap="none" anchor="ctr"/>
              <a:lstStyle/>
              <a:p>
                <a:pPr>
                  <a:defRPr/>
                </a:pPr>
                <a:endParaRPr lang="fa-IR" sz="1662" kern="0">
                  <a:solidFill>
                    <a:sysClr val="windowText" lastClr="000000"/>
                  </a:solidFill>
                </a:endParaRPr>
              </a:p>
            </p:txBody>
          </p:sp>
          <p:sp>
            <p:nvSpPr>
              <p:cNvPr id="254" name="Line 29"/>
              <p:cNvSpPr>
                <a:spLocks noChangeShapeType="1"/>
              </p:cNvSpPr>
              <p:nvPr/>
            </p:nvSpPr>
            <p:spPr bwMode="auto">
              <a:xfrm>
                <a:off x="3384557" y="6477003"/>
                <a:ext cx="1568562" cy="0"/>
              </a:xfrm>
              <a:prstGeom prst="line">
                <a:avLst/>
              </a:prstGeom>
              <a:ln w="12700">
                <a:prstDash val="sysDot"/>
                <a:headEnd/>
                <a:tailEnd/>
              </a:ln>
            </p:spPr>
            <p:style>
              <a:lnRef idx="1">
                <a:schemeClr val="dk1"/>
              </a:lnRef>
              <a:fillRef idx="0">
                <a:schemeClr val="dk1"/>
              </a:fillRef>
              <a:effectRef idx="0">
                <a:schemeClr val="dk1"/>
              </a:effectRef>
              <a:fontRef idx="minor">
                <a:schemeClr val="tx1"/>
              </a:fontRef>
            </p:style>
            <p:txBody>
              <a:bodyPr/>
              <a:lstStyle/>
              <a:p>
                <a:pPr>
                  <a:defRPr/>
                </a:pPr>
                <a:endParaRPr lang="fa-IR" sz="1662" kern="0">
                  <a:solidFill>
                    <a:sysClr val="windowText" lastClr="000000"/>
                  </a:solidFill>
                </a:endParaRPr>
              </a:p>
            </p:txBody>
          </p:sp>
          <p:sp>
            <p:nvSpPr>
              <p:cNvPr id="255" name="Line 30"/>
              <p:cNvSpPr>
                <a:spLocks noChangeShapeType="1"/>
              </p:cNvSpPr>
              <p:nvPr/>
            </p:nvSpPr>
            <p:spPr bwMode="auto">
              <a:xfrm>
                <a:off x="3384557" y="6553203"/>
                <a:ext cx="2559233" cy="0"/>
              </a:xfrm>
              <a:prstGeom prst="line">
                <a:avLst/>
              </a:prstGeom>
              <a:ln w="19050">
                <a:prstDash val="sysDot"/>
                <a:headEnd/>
                <a:tailEnd/>
              </a:ln>
            </p:spPr>
            <p:style>
              <a:lnRef idx="1">
                <a:schemeClr val="accent1"/>
              </a:lnRef>
              <a:fillRef idx="0">
                <a:schemeClr val="accent1"/>
              </a:fillRef>
              <a:effectRef idx="0">
                <a:schemeClr val="accent1"/>
              </a:effectRef>
              <a:fontRef idx="minor">
                <a:schemeClr val="tx1"/>
              </a:fontRef>
            </p:style>
            <p:txBody>
              <a:bodyPr/>
              <a:lstStyle/>
              <a:p>
                <a:pPr>
                  <a:defRPr/>
                </a:pPr>
                <a:endParaRPr lang="fa-IR" sz="1662" kern="0">
                  <a:solidFill>
                    <a:sysClr val="windowText" lastClr="000000"/>
                  </a:solidFill>
                </a:endParaRPr>
              </a:p>
            </p:txBody>
          </p:sp>
          <p:sp>
            <p:nvSpPr>
              <p:cNvPr id="256" name="Line 32"/>
              <p:cNvSpPr>
                <a:spLocks noChangeShapeType="1"/>
              </p:cNvSpPr>
              <p:nvPr/>
            </p:nvSpPr>
            <p:spPr bwMode="auto">
              <a:xfrm flipH="1">
                <a:off x="-236" y="6477003"/>
                <a:ext cx="3384793" cy="0"/>
              </a:xfrm>
              <a:prstGeom prst="line">
                <a:avLst/>
              </a:prstGeom>
              <a:noFill/>
              <a:ln w="22225">
                <a:solidFill>
                  <a:srgbClr val="9383B3"/>
                </a:solidFill>
                <a:prstDash val="sysDot"/>
                <a:round/>
                <a:headEnd/>
                <a:tailEnd/>
              </a:ln>
              <a:effectLst/>
            </p:spPr>
            <p:txBody>
              <a:bodyPr/>
              <a:lstStyle/>
              <a:p>
                <a:pPr>
                  <a:defRPr/>
                </a:pPr>
                <a:endParaRPr lang="fa-IR" sz="1662" kern="0">
                  <a:solidFill>
                    <a:sysClr val="windowText" lastClr="000000"/>
                  </a:solidFill>
                </a:endParaRPr>
              </a:p>
            </p:txBody>
          </p:sp>
          <p:sp>
            <p:nvSpPr>
              <p:cNvPr id="257" name="Line 33"/>
              <p:cNvSpPr>
                <a:spLocks noChangeShapeType="1"/>
              </p:cNvSpPr>
              <p:nvPr/>
            </p:nvSpPr>
            <p:spPr bwMode="auto">
              <a:xfrm flipV="1">
                <a:off x="412544" y="4038602"/>
                <a:ext cx="0" cy="2819401"/>
              </a:xfrm>
              <a:prstGeom prst="line">
                <a:avLst/>
              </a:prstGeom>
              <a:noFill/>
              <a:ln w="22225">
                <a:solidFill>
                  <a:srgbClr val="9383B3"/>
                </a:solidFill>
                <a:prstDash val="sysDot"/>
                <a:round/>
                <a:headEnd/>
                <a:tailEnd/>
              </a:ln>
              <a:effectLst/>
            </p:spPr>
            <p:txBody>
              <a:bodyPr/>
              <a:lstStyle/>
              <a:p>
                <a:pPr>
                  <a:defRPr/>
                </a:pPr>
                <a:endParaRPr lang="fa-IR" sz="1662" kern="0">
                  <a:solidFill>
                    <a:sysClr val="windowText" lastClr="000000"/>
                  </a:solidFill>
                </a:endParaRPr>
              </a:p>
            </p:txBody>
          </p:sp>
          <p:sp>
            <p:nvSpPr>
              <p:cNvPr id="258" name="Line 34"/>
              <p:cNvSpPr>
                <a:spLocks noChangeShapeType="1"/>
              </p:cNvSpPr>
              <p:nvPr/>
            </p:nvSpPr>
            <p:spPr bwMode="auto">
              <a:xfrm flipV="1">
                <a:off x="412544" y="2362202"/>
                <a:ext cx="0" cy="1676400"/>
              </a:xfrm>
              <a:prstGeom prst="line">
                <a:avLst/>
              </a:prstGeom>
              <a:ln w="12700">
                <a:prstDash val="sysDot"/>
                <a:headEnd/>
                <a:tailEnd/>
              </a:ln>
            </p:spPr>
            <p:style>
              <a:lnRef idx="1">
                <a:schemeClr val="dk1"/>
              </a:lnRef>
              <a:fillRef idx="0">
                <a:schemeClr val="dk1"/>
              </a:fillRef>
              <a:effectRef idx="0">
                <a:schemeClr val="dk1"/>
              </a:effectRef>
              <a:fontRef idx="minor">
                <a:schemeClr val="tx1"/>
              </a:fontRef>
            </p:style>
            <p:txBody>
              <a:bodyPr/>
              <a:lstStyle/>
              <a:p>
                <a:pPr>
                  <a:defRPr/>
                </a:pPr>
                <a:endParaRPr lang="fa-IR" sz="1662" kern="0">
                  <a:solidFill>
                    <a:sysClr val="windowText" lastClr="000000"/>
                  </a:solidFill>
                </a:endParaRPr>
              </a:p>
            </p:txBody>
          </p:sp>
          <p:sp>
            <p:nvSpPr>
              <p:cNvPr id="259" name="Line 35"/>
              <p:cNvSpPr>
                <a:spLocks noChangeShapeType="1"/>
              </p:cNvSpPr>
              <p:nvPr/>
            </p:nvSpPr>
            <p:spPr bwMode="auto">
              <a:xfrm flipV="1">
                <a:off x="329988" y="1676402"/>
                <a:ext cx="0" cy="2362200"/>
              </a:xfrm>
              <a:prstGeom prst="line">
                <a:avLst/>
              </a:prstGeom>
              <a:ln w="19050">
                <a:prstDash val="sysDot"/>
                <a:headEnd/>
                <a:tailEnd/>
              </a:ln>
            </p:spPr>
            <p:style>
              <a:lnRef idx="1">
                <a:schemeClr val="accent1"/>
              </a:lnRef>
              <a:fillRef idx="0">
                <a:schemeClr val="accent1"/>
              </a:fillRef>
              <a:effectRef idx="0">
                <a:schemeClr val="accent1"/>
              </a:effectRef>
              <a:fontRef idx="minor">
                <a:schemeClr val="tx1"/>
              </a:fontRef>
            </p:style>
            <p:txBody>
              <a:bodyPr/>
              <a:lstStyle/>
              <a:p>
                <a:pPr>
                  <a:defRPr/>
                </a:pPr>
                <a:endParaRPr lang="fa-IR" sz="1662" kern="0">
                  <a:solidFill>
                    <a:sysClr val="windowText" lastClr="000000"/>
                  </a:solidFill>
                </a:endParaRPr>
              </a:p>
            </p:txBody>
          </p:sp>
        </p:grpSp>
        <p:grpSp>
          <p:nvGrpSpPr>
            <p:cNvPr id="5" name="Group 15"/>
            <p:cNvGrpSpPr/>
            <p:nvPr/>
          </p:nvGrpSpPr>
          <p:grpSpPr>
            <a:xfrm>
              <a:off x="67432" y="538679"/>
              <a:ext cx="5218950" cy="3318948"/>
              <a:chOff x="73051" y="538679"/>
              <a:chExt cx="5653862" cy="3318948"/>
            </a:xfrm>
          </p:grpSpPr>
          <p:sp>
            <p:nvSpPr>
              <p:cNvPr id="7" name="Rectangle 6"/>
              <p:cNvSpPr/>
              <p:nvPr/>
            </p:nvSpPr>
            <p:spPr>
              <a:xfrm>
                <a:off x="1824455" y="538679"/>
                <a:ext cx="3902458" cy="407750"/>
              </a:xfrm>
              <a:prstGeom prst="rect">
                <a:avLst/>
              </a:prstGeom>
            </p:spPr>
            <p:txBody>
              <a:bodyPr wrap="none">
                <a:spAutoFit/>
              </a:bodyPr>
              <a:lstStyle/>
              <a:p>
                <a:pPr>
                  <a:defRPr/>
                </a:pPr>
                <a:r>
                  <a:rPr lang="en-US" sz="1846" b="1" kern="0" dirty="0">
                    <a:ln w="10541" cmpd="sng">
                      <a:solidFill>
                        <a:srgbClr val="EAEAEA">
                          <a:shade val="88000"/>
                          <a:satMod val="110000"/>
                        </a:srgbClr>
                      </a:solidFill>
                      <a:prstDash val="solid"/>
                    </a:ln>
                    <a:gradFill>
                      <a:gsLst>
                        <a:gs pos="0">
                          <a:srgbClr val="EAEAEA">
                            <a:tint val="40000"/>
                            <a:satMod val="250000"/>
                          </a:srgbClr>
                        </a:gs>
                        <a:gs pos="9000">
                          <a:srgbClr val="EAEAEA">
                            <a:tint val="52000"/>
                            <a:satMod val="300000"/>
                          </a:srgbClr>
                        </a:gs>
                        <a:gs pos="50000">
                          <a:srgbClr val="EAEAEA">
                            <a:shade val="20000"/>
                            <a:satMod val="300000"/>
                          </a:srgbClr>
                        </a:gs>
                        <a:gs pos="79000">
                          <a:srgbClr val="EAEAEA">
                            <a:tint val="52000"/>
                            <a:satMod val="300000"/>
                          </a:srgbClr>
                        </a:gs>
                        <a:gs pos="100000">
                          <a:srgbClr val="EAEAEA">
                            <a:tint val="40000"/>
                            <a:satMod val="250000"/>
                          </a:srgbClr>
                        </a:gs>
                      </a:gsLst>
                      <a:lin ang="5400000"/>
                    </a:gradFill>
                    <a:latin typeface="BankGothic Lt BT" pitchFamily="34" charset="0"/>
                  </a:rPr>
                  <a:t>(</a:t>
                </a:r>
                <a:r>
                  <a:rPr lang="en-US" sz="1846" b="1" kern="0" dirty="0" err="1">
                    <a:ln w="10541" cmpd="sng">
                      <a:solidFill>
                        <a:srgbClr val="EAEAEA">
                          <a:shade val="88000"/>
                          <a:satMod val="110000"/>
                        </a:srgbClr>
                      </a:solidFill>
                      <a:prstDash val="solid"/>
                    </a:ln>
                    <a:gradFill>
                      <a:gsLst>
                        <a:gs pos="0">
                          <a:srgbClr val="EAEAEA">
                            <a:tint val="40000"/>
                            <a:satMod val="250000"/>
                          </a:srgbClr>
                        </a:gs>
                        <a:gs pos="9000">
                          <a:srgbClr val="EAEAEA">
                            <a:tint val="52000"/>
                            <a:satMod val="300000"/>
                          </a:srgbClr>
                        </a:gs>
                        <a:gs pos="50000">
                          <a:srgbClr val="EAEAEA">
                            <a:shade val="20000"/>
                            <a:satMod val="300000"/>
                          </a:srgbClr>
                        </a:gs>
                        <a:gs pos="79000">
                          <a:srgbClr val="EAEAEA">
                            <a:tint val="52000"/>
                            <a:satMod val="300000"/>
                          </a:srgbClr>
                        </a:gs>
                        <a:gs pos="100000">
                          <a:srgbClr val="EAEAEA">
                            <a:tint val="40000"/>
                            <a:satMod val="250000"/>
                          </a:srgbClr>
                        </a:gs>
                      </a:gsLst>
                      <a:lin ang="5400000"/>
                    </a:gradFill>
                    <a:latin typeface="BankGothic Lt BT" pitchFamily="34" charset="0"/>
                  </a:rPr>
                  <a:t>beinolharamein</a:t>
                </a:r>
                <a:r>
                  <a:rPr lang="en-US" sz="1846" b="1" kern="0" dirty="0">
                    <a:ln w="10541" cmpd="sng">
                      <a:solidFill>
                        <a:srgbClr val="EAEAEA">
                          <a:shade val="88000"/>
                          <a:satMod val="110000"/>
                        </a:srgbClr>
                      </a:solidFill>
                      <a:prstDash val="solid"/>
                    </a:ln>
                    <a:gradFill>
                      <a:gsLst>
                        <a:gs pos="0">
                          <a:srgbClr val="EAEAEA">
                            <a:tint val="40000"/>
                            <a:satMod val="250000"/>
                          </a:srgbClr>
                        </a:gs>
                        <a:gs pos="9000">
                          <a:srgbClr val="EAEAEA">
                            <a:tint val="52000"/>
                            <a:satMod val="300000"/>
                          </a:srgbClr>
                        </a:gs>
                        <a:gs pos="50000">
                          <a:srgbClr val="EAEAEA">
                            <a:shade val="20000"/>
                            <a:satMod val="300000"/>
                          </a:srgbClr>
                        </a:gs>
                        <a:gs pos="79000">
                          <a:srgbClr val="EAEAEA">
                            <a:tint val="52000"/>
                            <a:satMod val="300000"/>
                          </a:srgbClr>
                        </a:gs>
                        <a:gs pos="100000">
                          <a:srgbClr val="EAEAEA">
                            <a:tint val="40000"/>
                            <a:satMod val="250000"/>
                          </a:srgbClr>
                        </a:gs>
                      </a:gsLst>
                      <a:lin ang="5400000"/>
                    </a:gradFill>
                    <a:latin typeface="BankGothic Lt BT" pitchFamily="34" charset="0"/>
                  </a:rPr>
                  <a:t> of shiraz)</a:t>
                </a:r>
                <a:endParaRPr lang="fa-IR" sz="1846" b="1" kern="0" dirty="0">
                  <a:ln w="10541" cmpd="sng">
                    <a:solidFill>
                      <a:srgbClr val="EAEAEA">
                        <a:shade val="88000"/>
                        <a:satMod val="110000"/>
                      </a:srgbClr>
                    </a:solidFill>
                    <a:prstDash val="solid"/>
                  </a:ln>
                  <a:gradFill>
                    <a:gsLst>
                      <a:gs pos="0">
                        <a:srgbClr val="EAEAEA">
                          <a:tint val="40000"/>
                          <a:satMod val="250000"/>
                        </a:srgbClr>
                      </a:gs>
                      <a:gs pos="9000">
                        <a:srgbClr val="EAEAEA">
                          <a:tint val="52000"/>
                          <a:satMod val="300000"/>
                        </a:srgbClr>
                      </a:gs>
                      <a:gs pos="50000">
                        <a:srgbClr val="EAEAEA">
                          <a:shade val="20000"/>
                          <a:satMod val="300000"/>
                        </a:srgbClr>
                      </a:gs>
                      <a:gs pos="79000">
                        <a:srgbClr val="EAEAEA">
                          <a:tint val="52000"/>
                          <a:satMod val="300000"/>
                        </a:srgbClr>
                      </a:gs>
                      <a:gs pos="100000">
                        <a:srgbClr val="EAEAEA">
                          <a:tint val="40000"/>
                          <a:satMod val="250000"/>
                        </a:srgbClr>
                      </a:gs>
                    </a:gsLst>
                    <a:lin ang="5400000"/>
                  </a:gradFill>
                  <a:latin typeface="BankGothic Lt BT" pitchFamily="34" charset="0"/>
                </a:endParaRPr>
              </a:p>
            </p:txBody>
          </p:sp>
          <p:sp>
            <p:nvSpPr>
              <p:cNvPr id="8" name="Rectangle 7"/>
              <p:cNvSpPr/>
              <p:nvPr/>
            </p:nvSpPr>
            <p:spPr>
              <a:xfrm rot="16200000">
                <a:off x="-1131431" y="2276027"/>
                <a:ext cx="2786082" cy="377118"/>
              </a:xfrm>
              <a:prstGeom prst="rect">
                <a:avLst/>
              </a:prstGeom>
            </p:spPr>
            <p:txBody>
              <a:bodyPr wrap="square">
                <a:spAutoFit/>
                <a:scene3d>
                  <a:camera prst="orthographicFront"/>
                  <a:lightRig rig="glow" dir="tl">
                    <a:rot lat="0" lon="0" rev="5400000"/>
                  </a:lightRig>
                </a:scene3d>
                <a:sp3d contourW="12700">
                  <a:bevelT w="25400" h="25400"/>
                  <a:contourClr>
                    <a:schemeClr val="accent6">
                      <a:shade val="73000"/>
                    </a:schemeClr>
                  </a:contourClr>
                </a:sp3d>
              </a:bodyPr>
              <a:lstStyle/>
              <a:p>
                <a:pPr algn="ctr"/>
                <a:r>
                  <a:rPr lang="fa-IR" sz="1662" b="1" dirty="0">
                    <a:ln w="11430"/>
                    <a:gradFill>
                      <a:gsLst>
                        <a:gs pos="0">
                          <a:srgbClr val="555555">
                            <a:tint val="90000"/>
                            <a:satMod val="120000"/>
                          </a:srgbClr>
                        </a:gs>
                        <a:gs pos="25000">
                          <a:srgbClr val="555555">
                            <a:tint val="93000"/>
                            <a:satMod val="120000"/>
                          </a:srgbClr>
                        </a:gs>
                        <a:gs pos="50000">
                          <a:srgbClr val="555555">
                            <a:shade val="89000"/>
                            <a:satMod val="110000"/>
                          </a:srgbClr>
                        </a:gs>
                        <a:gs pos="75000">
                          <a:srgbClr val="555555">
                            <a:tint val="93000"/>
                            <a:satMod val="120000"/>
                          </a:srgbClr>
                        </a:gs>
                        <a:gs pos="100000">
                          <a:srgbClr val="555555">
                            <a:tint val="90000"/>
                            <a:satMod val="120000"/>
                          </a:srgbClr>
                        </a:gs>
                      </a:gsLst>
                      <a:lin ang="5400000"/>
                    </a:gradFill>
                    <a:effectLst>
                      <a:outerShdw blurRad="80000" dist="40000" dir="5040000" algn="tl">
                        <a:srgbClr val="000000">
                          <a:alpha val="30000"/>
                        </a:srgbClr>
                      </a:outerShdw>
                    </a:effectLst>
                    <a:cs typeface="B Kamran" pitchFamily="2" charset="-78"/>
                  </a:rPr>
                  <a:t>بین الحرمین شیراز</a:t>
                </a:r>
              </a:p>
            </p:txBody>
          </p:sp>
        </p:grpSp>
        <p:pic>
          <p:nvPicPr>
            <p:cNvPr id="235" name="Picture 6" descr="شاهچراغ؛ شیراز؛ عکس از آنوبانینی">
              <a:hlinkClick r:id="rId3"/>
            </p:cNvPr>
            <p:cNvPicPr>
              <a:picLocks noChangeAspect="1" noChangeArrowheads="1"/>
            </p:cNvPicPr>
            <p:nvPr/>
          </p:nvPicPr>
          <p:blipFill>
            <a:blip r:embed="rId4">
              <a:clrChange>
                <a:clrFrom>
                  <a:srgbClr val="03030F"/>
                </a:clrFrom>
                <a:clrTo>
                  <a:srgbClr val="03030F">
                    <a:alpha val="0"/>
                  </a:srgbClr>
                </a:clrTo>
              </a:clrChange>
            </a:blip>
            <a:srcRect/>
            <a:stretch>
              <a:fillRect/>
            </a:stretch>
          </p:blipFill>
          <p:spPr bwMode="auto">
            <a:xfrm>
              <a:off x="7212343" y="285728"/>
              <a:ext cx="1931657" cy="1191187"/>
            </a:xfrm>
            <a:prstGeom prst="rect">
              <a:avLst/>
            </a:prstGeom>
            <a:ln>
              <a:noFill/>
            </a:ln>
            <a:effectLst>
              <a:outerShdw blurRad="50800" dist="38100" dir="2700000" algn="tl" rotWithShape="0">
                <a:prstClr val="black">
                  <a:alpha val="40000"/>
                </a:prstClr>
              </a:outerShdw>
              <a:softEdge rad="63500"/>
            </a:effectLst>
          </p:spPr>
        </p:pic>
        <p:pic>
          <p:nvPicPr>
            <p:cNvPr id="1028" name="Picture 4" descr="E:\baft farsoode\ax\pic\shahchw.jpg"/>
            <p:cNvPicPr>
              <a:picLocks noChangeAspect="1" noChangeArrowheads="1"/>
            </p:cNvPicPr>
            <p:nvPr/>
          </p:nvPicPr>
          <p:blipFill>
            <a:blip r:embed="rId5" cstate="screen">
              <a:clrChange>
                <a:clrFrom>
                  <a:srgbClr val="BEE2FA"/>
                </a:clrFrom>
                <a:clrTo>
                  <a:srgbClr val="BEE2FA">
                    <a:alpha val="0"/>
                  </a:srgbClr>
                </a:clrTo>
              </a:clrChange>
              <a:extLst>
                <a:ext uri="{28A0092B-C50C-407E-A947-70E740481C1C}">
                  <a14:useLocalDpi xmlns:a14="http://schemas.microsoft.com/office/drawing/2010/main"/>
                </a:ext>
              </a:extLst>
            </a:blip>
            <a:srcRect/>
            <a:stretch>
              <a:fillRect/>
            </a:stretch>
          </p:blipFill>
          <p:spPr bwMode="auto">
            <a:xfrm>
              <a:off x="0" y="0"/>
              <a:ext cx="1813436" cy="1464431"/>
            </a:xfrm>
            <a:prstGeom prst="rect">
              <a:avLst/>
            </a:prstGeom>
            <a:ln>
              <a:noFill/>
            </a:ln>
            <a:effectLst>
              <a:outerShdw blurRad="50800" dist="38100" dir="2700000" algn="tl" rotWithShape="0">
                <a:prstClr val="black">
                  <a:alpha val="40000"/>
                </a:prstClr>
              </a:outerShdw>
              <a:softEdge rad="63500"/>
            </a:effectLst>
          </p:spPr>
        </p:pic>
        <p:cxnSp>
          <p:nvCxnSpPr>
            <p:cNvPr id="263" name="Straight Connector 262"/>
            <p:cNvCxnSpPr/>
            <p:nvPr/>
          </p:nvCxnSpPr>
          <p:spPr bwMode="auto">
            <a:xfrm rot="5400000">
              <a:off x="-1535949" y="4179099"/>
              <a:ext cx="4071966" cy="1588"/>
            </a:xfrm>
            <a:prstGeom prst="line">
              <a:avLst/>
            </a:prstGeom>
            <a:ln cmpd="dbl">
              <a:solidFill>
                <a:srgbClr val="D1D1D1"/>
              </a:solidFill>
              <a:prstDash val="solid"/>
              <a:headEnd type="none" w="sm" len="sm"/>
              <a:tailEnd type="none" w="sm" len="sm"/>
            </a:ln>
          </p:spPr>
          <p:style>
            <a:lnRef idx="3">
              <a:schemeClr val="accent1"/>
            </a:lnRef>
            <a:fillRef idx="0">
              <a:schemeClr val="accent1"/>
            </a:fillRef>
            <a:effectRef idx="2">
              <a:schemeClr val="accent1"/>
            </a:effectRef>
            <a:fontRef idx="minor">
              <a:schemeClr val="tx1"/>
            </a:fontRef>
          </p:style>
        </p:cxnSp>
      </p:grpSp>
      <p:pic>
        <p:nvPicPr>
          <p:cNvPr id="24" name="Picture 90" descr="4-5"/>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879205" y="2967400"/>
            <a:ext cx="3758738" cy="3352505"/>
          </a:xfrm>
          <a:prstGeom prst="rect">
            <a:avLst/>
          </a:prstGeom>
          <a:ln>
            <a:noFill/>
          </a:ln>
          <a:effectLst>
            <a:outerShdw blurRad="190500" algn="tl" rotWithShape="0">
              <a:srgbClr val="000000">
                <a:alpha val="70000"/>
              </a:srgbClr>
            </a:outerShdw>
          </a:effectLst>
        </p:spPr>
      </p:pic>
      <p:grpSp>
        <p:nvGrpSpPr>
          <p:cNvPr id="25" name="Group 57"/>
          <p:cNvGrpSpPr/>
          <p:nvPr/>
        </p:nvGrpSpPr>
        <p:grpSpPr>
          <a:xfrm>
            <a:off x="4703886" y="1846374"/>
            <a:ext cx="3698935" cy="3626852"/>
            <a:chOff x="4440270" y="1305907"/>
            <a:chExt cx="3292800" cy="3410899"/>
          </a:xfrm>
          <a:effectLst>
            <a:outerShdw blurRad="50800" dist="63500" dir="2700000" algn="tl" rotWithShape="0">
              <a:prstClr val="black">
                <a:alpha val="40000"/>
              </a:prstClr>
            </a:outerShdw>
          </a:effectLst>
        </p:grpSpPr>
        <p:pic>
          <p:nvPicPr>
            <p:cNvPr id="26" name="Picture 89" descr="2-5"/>
            <p:cNvPicPr>
              <a:picLocks noChangeAspect="1" noChangeArrowheads="1"/>
            </p:cNvPicPr>
            <p:nvPr/>
          </p:nvPicPr>
          <p:blipFill>
            <a:blip r:embed="rId7"/>
            <a:srcRect/>
            <a:stretch>
              <a:fillRect/>
            </a:stretch>
          </p:blipFill>
          <p:spPr bwMode="auto">
            <a:xfrm>
              <a:off x="4440270" y="1305907"/>
              <a:ext cx="3292800" cy="3410899"/>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grpSp>
          <p:nvGrpSpPr>
            <p:cNvPr id="27" name="Group 59"/>
            <p:cNvGrpSpPr>
              <a:grpSpLocks/>
            </p:cNvGrpSpPr>
            <p:nvPr/>
          </p:nvGrpSpPr>
          <p:grpSpPr bwMode="auto">
            <a:xfrm>
              <a:off x="4815017" y="2196176"/>
              <a:ext cx="782894" cy="909038"/>
              <a:chOff x="2800" y="1383"/>
              <a:chExt cx="455" cy="573"/>
            </a:xfrm>
          </p:grpSpPr>
          <p:sp>
            <p:nvSpPr>
              <p:cNvPr id="28" name="Freeform 60"/>
              <p:cNvSpPr>
                <a:spLocks/>
              </p:cNvSpPr>
              <p:nvPr/>
            </p:nvSpPr>
            <p:spPr bwMode="auto">
              <a:xfrm>
                <a:off x="2861" y="1383"/>
                <a:ext cx="196" cy="168"/>
              </a:xfrm>
              <a:custGeom>
                <a:avLst/>
                <a:gdLst/>
                <a:ahLst/>
                <a:cxnLst>
                  <a:cxn ang="0">
                    <a:pos x="196" y="0"/>
                  </a:cxn>
                  <a:cxn ang="0">
                    <a:pos x="160" y="21"/>
                  </a:cxn>
                  <a:cxn ang="0">
                    <a:pos x="142" y="27"/>
                  </a:cxn>
                  <a:cxn ang="0">
                    <a:pos x="130" y="39"/>
                  </a:cxn>
                  <a:cxn ang="0">
                    <a:pos x="112" y="51"/>
                  </a:cxn>
                  <a:cxn ang="0">
                    <a:pos x="82" y="75"/>
                  </a:cxn>
                  <a:cxn ang="0">
                    <a:pos x="76" y="84"/>
                  </a:cxn>
                  <a:cxn ang="0">
                    <a:pos x="67" y="87"/>
                  </a:cxn>
                  <a:cxn ang="0">
                    <a:pos x="64" y="96"/>
                  </a:cxn>
                  <a:cxn ang="0">
                    <a:pos x="55" y="102"/>
                  </a:cxn>
                  <a:cxn ang="0">
                    <a:pos x="37" y="126"/>
                  </a:cxn>
                  <a:cxn ang="0">
                    <a:pos x="19" y="138"/>
                  </a:cxn>
                  <a:cxn ang="0">
                    <a:pos x="4" y="168"/>
                  </a:cxn>
                </a:cxnLst>
                <a:rect l="0" t="0" r="r" b="b"/>
                <a:pathLst>
                  <a:path w="196" h="168">
                    <a:moveTo>
                      <a:pt x="196" y="0"/>
                    </a:moveTo>
                    <a:cubicBezTo>
                      <a:pt x="182" y="5"/>
                      <a:pt x="173" y="17"/>
                      <a:pt x="160" y="21"/>
                    </a:cubicBezTo>
                    <a:cubicBezTo>
                      <a:pt x="154" y="23"/>
                      <a:pt x="142" y="27"/>
                      <a:pt x="142" y="27"/>
                    </a:cubicBezTo>
                    <a:cubicBezTo>
                      <a:pt x="137" y="42"/>
                      <a:pt x="143" y="32"/>
                      <a:pt x="130" y="39"/>
                    </a:cubicBezTo>
                    <a:cubicBezTo>
                      <a:pt x="124" y="43"/>
                      <a:pt x="112" y="51"/>
                      <a:pt x="112" y="51"/>
                    </a:cubicBezTo>
                    <a:cubicBezTo>
                      <a:pt x="106" y="61"/>
                      <a:pt x="93" y="71"/>
                      <a:pt x="82" y="75"/>
                    </a:cubicBezTo>
                    <a:cubicBezTo>
                      <a:pt x="80" y="78"/>
                      <a:pt x="79" y="82"/>
                      <a:pt x="76" y="84"/>
                    </a:cubicBezTo>
                    <a:cubicBezTo>
                      <a:pt x="74" y="86"/>
                      <a:pt x="69" y="85"/>
                      <a:pt x="67" y="87"/>
                    </a:cubicBezTo>
                    <a:cubicBezTo>
                      <a:pt x="65" y="89"/>
                      <a:pt x="66" y="94"/>
                      <a:pt x="64" y="96"/>
                    </a:cubicBezTo>
                    <a:cubicBezTo>
                      <a:pt x="62" y="99"/>
                      <a:pt x="58" y="100"/>
                      <a:pt x="55" y="102"/>
                    </a:cubicBezTo>
                    <a:cubicBezTo>
                      <a:pt x="52" y="111"/>
                      <a:pt x="44" y="120"/>
                      <a:pt x="37" y="126"/>
                    </a:cubicBezTo>
                    <a:cubicBezTo>
                      <a:pt x="32" y="131"/>
                      <a:pt x="19" y="138"/>
                      <a:pt x="19" y="138"/>
                    </a:cubicBezTo>
                    <a:cubicBezTo>
                      <a:pt x="16" y="147"/>
                      <a:pt x="0" y="164"/>
                      <a:pt x="4" y="168"/>
                    </a:cubicBezTo>
                  </a:path>
                </a:pathLst>
              </a:custGeom>
              <a:noFill/>
              <a:ln w="15875">
                <a:solidFill>
                  <a:srgbClr val="5F5F5F"/>
                </a:solidFill>
                <a:round/>
                <a:headEnd type="triangle" w="sm" len="med"/>
                <a:tailEnd type="triangle" w="sm" len="med"/>
              </a:ln>
              <a:effectLst/>
            </p:spPr>
            <p:txBody>
              <a:bodyPr/>
              <a:lstStyle/>
              <a:p>
                <a:pPr>
                  <a:defRPr/>
                </a:pPr>
                <a:endParaRPr lang="fa-IR" sz="1662" kern="0">
                  <a:solidFill>
                    <a:sysClr val="windowText" lastClr="000000"/>
                  </a:solidFill>
                </a:endParaRPr>
              </a:p>
            </p:txBody>
          </p:sp>
          <p:sp>
            <p:nvSpPr>
              <p:cNvPr id="29" name="Freeform 61"/>
              <p:cNvSpPr>
                <a:spLocks/>
              </p:cNvSpPr>
              <p:nvPr/>
            </p:nvSpPr>
            <p:spPr bwMode="auto">
              <a:xfrm>
                <a:off x="3006" y="1545"/>
                <a:ext cx="249" cy="120"/>
              </a:xfrm>
              <a:custGeom>
                <a:avLst/>
                <a:gdLst/>
                <a:ahLst/>
                <a:cxnLst>
                  <a:cxn ang="0">
                    <a:pos x="249" y="0"/>
                  </a:cxn>
                  <a:cxn ang="0">
                    <a:pos x="204" y="21"/>
                  </a:cxn>
                  <a:cxn ang="0">
                    <a:pos x="87" y="57"/>
                  </a:cxn>
                  <a:cxn ang="0">
                    <a:pos x="51" y="69"/>
                  </a:cxn>
                  <a:cxn ang="0">
                    <a:pos x="33" y="81"/>
                  </a:cxn>
                  <a:cxn ang="0">
                    <a:pos x="24" y="87"/>
                  </a:cxn>
                  <a:cxn ang="0">
                    <a:pos x="0" y="120"/>
                  </a:cxn>
                </a:cxnLst>
                <a:rect l="0" t="0" r="r" b="b"/>
                <a:pathLst>
                  <a:path w="249" h="120">
                    <a:moveTo>
                      <a:pt x="249" y="0"/>
                    </a:moveTo>
                    <a:cubicBezTo>
                      <a:pt x="233" y="5"/>
                      <a:pt x="219" y="14"/>
                      <a:pt x="204" y="21"/>
                    </a:cubicBezTo>
                    <a:cubicBezTo>
                      <a:pt x="167" y="37"/>
                      <a:pt x="126" y="49"/>
                      <a:pt x="87" y="57"/>
                    </a:cubicBezTo>
                    <a:cubicBezTo>
                      <a:pt x="75" y="59"/>
                      <a:pt x="62" y="65"/>
                      <a:pt x="51" y="69"/>
                    </a:cubicBezTo>
                    <a:cubicBezTo>
                      <a:pt x="44" y="71"/>
                      <a:pt x="39" y="77"/>
                      <a:pt x="33" y="81"/>
                    </a:cubicBezTo>
                    <a:cubicBezTo>
                      <a:pt x="30" y="83"/>
                      <a:pt x="24" y="87"/>
                      <a:pt x="24" y="87"/>
                    </a:cubicBezTo>
                    <a:cubicBezTo>
                      <a:pt x="16" y="99"/>
                      <a:pt x="10" y="110"/>
                      <a:pt x="0" y="120"/>
                    </a:cubicBezTo>
                  </a:path>
                </a:pathLst>
              </a:custGeom>
              <a:noFill/>
              <a:ln w="15875">
                <a:solidFill>
                  <a:srgbClr val="5F5F5F"/>
                </a:solidFill>
                <a:round/>
                <a:headEnd type="triangle" w="sm" len="med"/>
                <a:tailEnd type="triangle" w="sm" len="med"/>
              </a:ln>
              <a:effectLst/>
            </p:spPr>
            <p:txBody>
              <a:bodyPr/>
              <a:lstStyle/>
              <a:p>
                <a:pPr>
                  <a:defRPr/>
                </a:pPr>
                <a:endParaRPr lang="fa-IR" sz="1662" kern="0">
                  <a:solidFill>
                    <a:sysClr val="windowText" lastClr="000000"/>
                  </a:solidFill>
                </a:endParaRPr>
              </a:p>
            </p:txBody>
          </p:sp>
          <p:sp>
            <p:nvSpPr>
              <p:cNvPr id="30" name="Freeform 62"/>
              <p:cNvSpPr>
                <a:spLocks/>
              </p:cNvSpPr>
              <p:nvPr/>
            </p:nvSpPr>
            <p:spPr bwMode="auto">
              <a:xfrm>
                <a:off x="2800" y="1569"/>
                <a:ext cx="53" cy="94"/>
              </a:xfrm>
              <a:custGeom>
                <a:avLst/>
                <a:gdLst/>
                <a:ahLst/>
                <a:cxnLst>
                  <a:cxn ang="0">
                    <a:pos x="53" y="0"/>
                  </a:cxn>
                  <a:cxn ang="0">
                    <a:pos x="14" y="51"/>
                  </a:cxn>
                  <a:cxn ang="0">
                    <a:pos x="2" y="78"/>
                  </a:cxn>
                  <a:cxn ang="0">
                    <a:pos x="8" y="93"/>
                  </a:cxn>
                </a:cxnLst>
                <a:rect l="0" t="0" r="r" b="b"/>
                <a:pathLst>
                  <a:path w="53" h="94">
                    <a:moveTo>
                      <a:pt x="53" y="0"/>
                    </a:moveTo>
                    <a:cubicBezTo>
                      <a:pt x="47" y="18"/>
                      <a:pt x="30" y="40"/>
                      <a:pt x="14" y="51"/>
                    </a:cubicBezTo>
                    <a:cubicBezTo>
                      <a:pt x="11" y="61"/>
                      <a:pt x="5" y="68"/>
                      <a:pt x="2" y="78"/>
                    </a:cubicBezTo>
                    <a:cubicBezTo>
                      <a:pt x="5" y="94"/>
                      <a:pt x="0" y="93"/>
                      <a:pt x="8" y="93"/>
                    </a:cubicBezTo>
                  </a:path>
                </a:pathLst>
              </a:custGeom>
              <a:noFill/>
              <a:ln w="15875">
                <a:solidFill>
                  <a:srgbClr val="5F5F5F"/>
                </a:solidFill>
                <a:round/>
                <a:headEnd type="triangle" w="sm" len="sm"/>
                <a:tailEnd type="triangle" w="sm" len="sm"/>
              </a:ln>
              <a:effectLst/>
            </p:spPr>
            <p:txBody>
              <a:bodyPr/>
              <a:lstStyle/>
              <a:p>
                <a:pPr>
                  <a:defRPr/>
                </a:pPr>
                <a:endParaRPr lang="fa-IR" sz="1662" kern="0">
                  <a:solidFill>
                    <a:sysClr val="windowText" lastClr="000000"/>
                  </a:solidFill>
                </a:endParaRPr>
              </a:p>
            </p:txBody>
          </p:sp>
          <p:sp>
            <p:nvSpPr>
              <p:cNvPr id="31" name="Freeform 63"/>
              <p:cNvSpPr>
                <a:spLocks/>
              </p:cNvSpPr>
              <p:nvPr/>
            </p:nvSpPr>
            <p:spPr bwMode="auto">
              <a:xfrm>
                <a:off x="2935" y="1677"/>
                <a:ext cx="65" cy="240"/>
              </a:xfrm>
              <a:custGeom>
                <a:avLst/>
                <a:gdLst/>
                <a:ahLst/>
                <a:cxnLst>
                  <a:cxn ang="0">
                    <a:pos x="65" y="0"/>
                  </a:cxn>
                  <a:cxn ang="0">
                    <a:pos x="32" y="63"/>
                  </a:cxn>
                  <a:cxn ang="0">
                    <a:pos x="23" y="81"/>
                  </a:cxn>
                  <a:cxn ang="0">
                    <a:pos x="17" y="99"/>
                  </a:cxn>
                  <a:cxn ang="0">
                    <a:pos x="11" y="144"/>
                  </a:cxn>
                  <a:cxn ang="0">
                    <a:pos x="2" y="174"/>
                  </a:cxn>
                  <a:cxn ang="0">
                    <a:pos x="11" y="240"/>
                  </a:cxn>
                </a:cxnLst>
                <a:rect l="0" t="0" r="r" b="b"/>
                <a:pathLst>
                  <a:path w="65" h="240">
                    <a:moveTo>
                      <a:pt x="65" y="0"/>
                    </a:moveTo>
                    <a:cubicBezTo>
                      <a:pt x="48" y="17"/>
                      <a:pt x="40" y="40"/>
                      <a:pt x="32" y="63"/>
                    </a:cubicBezTo>
                    <a:cubicBezTo>
                      <a:pt x="21" y="96"/>
                      <a:pt x="39" y="46"/>
                      <a:pt x="23" y="81"/>
                    </a:cubicBezTo>
                    <a:cubicBezTo>
                      <a:pt x="20" y="87"/>
                      <a:pt x="17" y="99"/>
                      <a:pt x="17" y="99"/>
                    </a:cubicBezTo>
                    <a:cubicBezTo>
                      <a:pt x="12" y="156"/>
                      <a:pt x="18" y="119"/>
                      <a:pt x="11" y="144"/>
                    </a:cubicBezTo>
                    <a:cubicBezTo>
                      <a:pt x="8" y="154"/>
                      <a:pt x="2" y="174"/>
                      <a:pt x="2" y="174"/>
                    </a:cubicBezTo>
                    <a:cubicBezTo>
                      <a:pt x="4" y="204"/>
                      <a:pt x="0" y="218"/>
                      <a:pt x="11" y="240"/>
                    </a:cubicBezTo>
                  </a:path>
                </a:pathLst>
              </a:custGeom>
              <a:noFill/>
              <a:ln w="15875">
                <a:solidFill>
                  <a:srgbClr val="5F5F5F"/>
                </a:solidFill>
                <a:round/>
                <a:headEnd type="triangle" w="sm" len="sm"/>
                <a:tailEnd type="triangle" w="sm" len="sm"/>
              </a:ln>
              <a:effectLst/>
            </p:spPr>
            <p:txBody>
              <a:bodyPr/>
              <a:lstStyle/>
              <a:p>
                <a:pPr>
                  <a:defRPr/>
                </a:pPr>
                <a:endParaRPr lang="fa-IR" sz="1662" kern="0">
                  <a:solidFill>
                    <a:sysClr val="windowText" lastClr="000000"/>
                  </a:solidFill>
                </a:endParaRPr>
              </a:p>
            </p:txBody>
          </p:sp>
          <p:sp>
            <p:nvSpPr>
              <p:cNvPr id="32" name="Freeform 64"/>
              <p:cNvSpPr>
                <a:spLocks/>
              </p:cNvSpPr>
              <p:nvPr/>
            </p:nvSpPr>
            <p:spPr bwMode="auto">
              <a:xfrm>
                <a:off x="3087" y="1776"/>
                <a:ext cx="45" cy="180"/>
              </a:xfrm>
              <a:custGeom>
                <a:avLst/>
                <a:gdLst/>
                <a:ahLst/>
                <a:cxnLst>
                  <a:cxn ang="0">
                    <a:pos x="45" y="0"/>
                  </a:cxn>
                  <a:cxn ang="0">
                    <a:pos x="24" y="24"/>
                  </a:cxn>
                  <a:cxn ang="0">
                    <a:pos x="18" y="33"/>
                  </a:cxn>
                  <a:cxn ang="0">
                    <a:pos x="9" y="84"/>
                  </a:cxn>
                  <a:cxn ang="0">
                    <a:pos x="9" y="141"/>
                  </a:cxn>
                  <a:cxn ang="0">
                    <a:pos x="0" y="180"/>
                  </a:cxn>
                </a:cxnLst>
                <a:rect l="0" t="0" r="r" b="b"/>
                <a:pathLst>
                  <a:path w="45" h="180">
                    <a:moveTo>
                      <a:pt x="45" y="0"/>
                    </a:moveTo>
                    <a:cubicBezTo>
                      <a:pt x="30" y="10"/>
                      <a:pt x="38" y="3"/>
                      <a:pt x="24" y="24"/>
                    </a:cubicBezTo>
                    <a:cubicBezTo>
                      <a:pt x="22" y="27"/>
                      <a:pt x="18" y="33"/>
                      <a:pt x="18" y="33"/>
                    </a:cubicBezTo>
                    <a:cubicBezTo>
                      <a:pt x="16" y="52"/>
                      <a:pt x="15" y="66"/>
                      <a:pt x="9" y="84"/>
                    </a:cubicBezTo>
                    <a:cubicBezTo>
                      <a:pt x="12" y="110"/>
                      <a:pt x="14" y="112"/>
                      <a:pt x="9" y="141"/>
                    </a:cubicBezTo>
                    <a:cubicBezTo>
                      <a:pt x="6" y="157"/>
                      <a:pt x="0" y="164"/>
                      <a:pt x="0" y="180"/>
                    </a:cubicBezTo>
                  </a:path>
                </a:pathLst>
              </a:custGeom>
              <a:noFill/>
              <a:ln w="15875">
                <a:solidFill>
                  <a:srgbClr val="5F5F5F"/>
                </a:solidFill>
                <a:round/>
                <a:headEnd type="triangle" w="sm" len="med"/>
                <a:tailEnd type="triangle" w="sm" len="med"/>
              </a:ln>
              <a:effectLst/>
            </p:spPr>
            <p:txBody>
              <a:bodyPr/>
              <a:lstStyle/>
              <a:p>
                <a:pPr>
                  <a:defRPr/>
                </a:pPr>
                <a:endParaRPr lang="fa-IR" sz="1662" kern="0">
                  <a:solidFill>
                    <a:sysClr val="windowText" lastClr="000000"/>
                  </a:solidFill>
                </a:endParaRPr>
              </a:p>
            </p:txBody>
          </p:sp>
        </p:grpSp>
      </p:grpSp>
      <p:sp>
        <p:nvSpPr>
          <p:cNvPr id="33" name="Oval 32"/>
          <p:cNvSpPr/>
          <p:nvPr/>
        </p:nvSpPr>
        <p:spPr bwMode="auto">
          <a:xfrm rot="1310814">
            <a:off x="5954492" y="3543795"/>
            <a:ext cx="1516684" cy="989142"/>
          </a:xfrm>
          <a:prstGeom prst="ellipse">
            <a:avLst/>
          </a:prstGeom>
          <a:solidFill>
            <a:schemeClr val="tx1">
              <a:alpha val="44000"/>
            </a:schemeClr>
          </a:solidFill>
          <a:ln w="12700" cap="sq" cmpd="sng" algn="ctr">
            <a:noFill/>
            <a:prstDash val="solid"/>
            <a:round/>
            <a:headEnd type="none" w="sm" len="sm"/>
            <a:tailEnd type="none" w="sm" len="sm"/>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vert="horz" wrap="square" lIns="84406" tIns="42203" rIns="84406" bIns="42203" numCol="1" rtlCol="1" anchor="t" anchorCtr="0" compatLnSpc="1">
            <a:prstTxWarp prst="textNoShape">
              <a:avLst/>
            </a:prstTxWarp>
          </a:bodyPr>
          <a:lstStyle/>
          <a:p>
            <a:pPr algn="l" rtl="0" fontAlgn="base">
              <a:spcBef>
                <a:spcPct val="0"/>
              </a:spcBef>
              <a:spcAft>
                <a:spcPct val="0"/>
              </a:spcAft>
            </a:pPr>
            <a:endParaRPr kumimoji="1" lang="fa-IR" sz="2215">
              <a:solidFill>
                <a:srgbClr val="000000"/>
              </a:solidFill>
              <a:latin typeface="Times New Roman" pitchFamily="18" charset="0"/>
            </a:endParaRPr>
          </a:p>
        </p:txBody>
      </p:sp>
      <p:sp>
        <p:nvSpPr>
          <p:cNvPr id="34" name="Curved Up Arrow 33"/>
          <p:cNvSpPr/>
          <p:nvPr/>
        </p:nvSpPr>
        <p:spPr bwMode="auto">
          <a:xfrm rot="10064545">
            <a:off x="3396467" y="2966699"/>
            <a:ext cx="1956284" cy="924601"/>
          </a:xfrm>
          <a:prstGeom prst="curvedUpArrow">
            <a:avLst>
              <a:gd name="adj1" fmla="val 17903"/>
              <a:gd name="adj2" fmla="val 73227"/>
              <a:gd name="adj3" fmla="val 45649"/>
            </a:avLst>
          </a:prstGeom>
          <a:solidFill>
            <a:schemeClr val="accent1"/>
          </a:solidFill>
          <a:ln w="12700" cap="sq" cmpd="sng" algn="ctr">
            <a:solidFill>
              <a:schemeClr val="tx1"/>
            </a:solidFill>
            <a:prstDash val="solid"/>
            <a:round/>
            <a:headEnd type="none" w="sm" len="sm"/>
            <a:tailEnd type="none" w="sm" len="sm"/>
          </a:ln>
          <a:effectLst/>
        </p:spPr>
        <p:txBody>
          <a:bodyPr vert="horz" wrap="square" lIns="84406" tIns="42203" rIns="84406" bIns="42203" numCol="1" rtlCol="1" anchor="t" anchorCtr="0" compatLnSpc="1">
            <a:prstTxWarp prst="textNoShape">
              <a:avLst/>
            </a:prstTxWarp>
          </a:bodyPr>
          <a:lstStyle/>
          <a:p>
            <a:pPr algn="l" rtl="0" fontAlgn="base">
              <a:spcBef>
                <a:spcPct val="0"/>
              </a:spcBef>
              <a:spcAft>
                <a:spcPct val="0"/>
              </a:spcAft>
            </a:pPr>
            <a:endParaRPr kumimoji="1" lang="fa-IR" sz="2215">
              <a:solidFill>
                <a:srgbClr val="000000"/>
              </a:solidFill>
              <a:latin typeface="Times New Roman" pitchFamily="18" charset="0"/>
            </a:endParaRPr>
          </a:p>
        </p:txBody>
      </p:sp>
    </p:spTree>
    <p:extLst>
      <p:ext uri="{BB962C8B-B14F-4D97-AF65-F5344CB8AC3E}">
        <p14:creationId xmlns:p14="http://schemas.microsoft.com/office/powerpoint/2010/main" val="15123551"/>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66"/>
          <p:cNvGrpSpPr/>
          <p:nvPr/>
        </p:nvGrpSpPr>
        <p:grpSpPr>
          <a:xfrm>
            <a:off x="0" y="263769"/>
            <a:ext cx="9144000" cy="6327790"/>
            <a:chOff x="0" y="0"/>
            <a:chExt cx="9144000" cy="6855106"/>
          </a:xfrm>
        </p:grpSpPr>
        <p:pic>
          <p:nvPicPr>
            <p:cNvPr id="3" name="Picture 2" descr="E:\baft farsoode\ax\pic\bird%20view.jpg"/>
            <p:cNvPicPr>
              <a:picLocks noChangeAspect="1" noChangeArrowheads="1"/>
            </p:cNvPicPr>
            <p:nvPr/>
          </p:nvPicPr>
          <p:blipFill>
            <a:blip r:embed="rId2">
              <a:clrChange>
                <a:clrFrom>
                  <a:srgbClr val="000000"/>
                </a:clrFrom>
                <a:clrTo>
                  <a:srgbClr val="000000">
                    <a:alpha val="0"/>
                  </a:srgbClr>
                </a:clrTo>
              </a:clrChange>
              <a:duotone>
                <a:schemeClr val="accent6">
                  <a:shade val="45000"/>
                  <a:satMod val="135000"/>
                </a:schemeClr>
                <a:prstClr val="white"/>
              </a:duotone>
              <a:lum bright="20000" contrast="-75000"/>
            </a:blip>
            <a:srcRect/>
            <a:stretch>
              <a:fillRect/>
            </a:stretch>
          </p:blipFill>
          <p:spPr bwMode="auto">
            <a:xfrm>
              <a:off x="0" y="2694698"/>
              <a:ext cx="9144000" cy="4160408"/>
            </a:xfrm>
            <a:prstGeom prst="rect">
              <a:avLst/>
            </a:prstGeom>
            <a:ln>
              <a:noFill/>
            </a:ln>
            <a:effectLst>
              <a:outerShdw blurRad="50800" dist="50800" dir="2700000" algn="tl" rotWithShape="0">
                <a:schemeClr val="tx1">
                  <a:alpha val="40000"/>
                </a:schemeClr>
              </a:outerShdw>
            </a:effectLst>
          </p:spPr>
        </p:pic>
        <p:grpSp>
          <p:nvGrpSpPr>
            <p:cNvPr id="4" name="Group 259"/>
            <p:cNvGrpSpPr/>
            <p:nvPr/>
          </p:nvGrpSpPr>
          <p:grpSpPr>
            <a:xfrm flipV="1">
              <a:off x="271048" y="857232"/>
              <a:ext cx="5944026" cy="4143404"/>
              <a:chOff x="-236" y="1676402"/>
              <a:chExt cx="5944026" cy="5181601"/>
            </a:xfrm>
          </p:grpSpPr>
          <p:sp>
            <p:nvSpPr>
              <p:cNvPr id="250" name="Rectangle 25"/>
              <p:cNvSpPr>
                <a:spLocks noChangeArrowheads="1"/>
              </p:cNvSpPr>
              <p:nvPr/>
            </p:nvSpPr>
            <p:spPr bwMode="auto">
              <a:xfrm>
                <a:off x="329988" y="4038602"/>
                <a:ext cx="165112" cy="2667001"/>
              </a:xfrm>
              <a:prstGeom prst="rect">
                <a:avLst/>
              </a:prstGeom>
              <a:gradFill rotWithShape="1">
                <a:gsLst>
                  <a:gs pos="0">
                    <a:schemeClr val="bg1">
                      <a:lumMod val="65000"/>
                    </a:schemeClr>
                  </a:gs>
                  <a:gs pos="100000">
                    <a:srgbClr val="FFFFCC"/>
                  </a:gs>
                </a:gsLst>
                <a:lin ang="5400000" scaled="1"/>
              </a:gradFill>
              <a:ln w="9525">
                <a:noFill/>
                <a:miter lim="800000"/>
                <a:headEnd/>
                <a:tailEnd/>
              </a:ln>
              <a:effectLst/>
            </p:spPr>
            <p:txBody>
              <a:bodyPr wrap="none" anchor="ctr"/>
              <a:lstStyle/>
              <a:p>
                <a:pPr>
                  <a:defRPr/>
                </a:pPr>
                <a:endParaRPr lang="fa-IR" sz="1662" kern="0">
                  <a:solidFill>
                    <a:sysClr val="windowText" lastClr="000000"/>
                  </a:solidFill>
                </a:endParaRPr>
              </a:p>
            </p:txBody>
          </p:sp>
          <p:sp>
            <p:nvSpPr>
              <p:cNvPr id="251" name="Rectangle 26"/>
              <p:cNvSpPr>
                <a:spLocks noChangeArrowheads="1"/>
              </p:cNvSpPr>
              <p:nvPr/>
            </p:nvSpPr>
            <p:spPr bwMode="auto">
              <a:xfrm>
                <a:off x="164876" y="6400803"/>
                <a:ext cx="3219681" cy="152400"/>
              </a:xfrm>
              <a:prstGeom prst="rect">
                <a:avLst/>
              </a:prstGeom>
              <a:gradFill rotWithShape="1">
                <a:gsLst>
                  <a:gs pos="0">
                    <a:srgbClr val="FFFFCC"/>
                  </a:gs>
                  <a:gs pos="100000">
                    <a:srgbClr val="FFFFCC">
                      <a:gamma/>
                      <a:shade val="46275"/>
                      <a:invGamma/>
                    </a:srgbClr>
                  </a:gs>
                </a:gsLst>
                <a:lin ang="0" scaled="1"/>
              </a:gradFill>
              <a:ln w="9525">
                <a:noFill/>
                <a:miter lim="800000"/>
                <a:headEnd/>
                <a:tailEnd/>
              </a:ln>
              <a:effectLst/>
            </p:spPr>
            <p:txBody>
              <a:bodyPr wrap="none" anchor="ctr"/>
              <a:lstStyle/>
              <a:p>
                <a:pPr>
                  <a:defRPr/>
                </a:pPr>
                <a:endParaRPr lang="fa-IR" sz="1662" kern="0">
                  <a:solidFill>
                    <a:sysClr val="windowText" lastClr="000000"/>
                  </a:solidFill>
                </a:endParaRPr>
              </a:p>
            </p:txBody>
          </p:sp>
          <p:sp>
            <p:nvSpPr>
              <p:cNvPr id="252" name="Rectangle 27"/>
              <p:cNvSpPr>
                <a:spLocks noChangeArrowheads="1"/>
              </p:cNvSpPr>
              <p:nvPr/>
            </p:nvSpPr>
            <p:spPr bwMode="auto">
              <a:xfrm>
                <a:off x="495100" y="5791203"/>
                <a:ext cx="82556" cy="609600"/>
              </a:xfrm>
              <a:prstGeom prst="rect">
                <a:avLst/>
              </a:prstGeom>
              <a:solidFill>
                <a:srgbClr val="CC9900"/>
              </a:solidFill>
              <a:ln w="9525">
                <a:noFill/>
                <a:miter lim="800000"/>
                <a:headEnd/>
                <a:tailEnd/>
              </a:ln>
              <a:effectLst/>
            </p:spPr>
            <p:txBody>
              <a:bodyPr wrap="none" anchor="ctr"/>
              <a:lstStyle/>
              <a:p>
                <a:pPr>
                  <a:defRPr/>
                </a:pPr>
                <a:endParaRPr lang="fa-IR" sz="1662" kern="0">
                  <a:solidFill>
                    <a:sysClr val="windowText" lastClr="000000"/>
                  </a:solidFill>
                </a:endParaRPr>
              </a:p>
            </p:txBody>
          </p:sp>
          <p:sp>
            <p:nvSpPr>
              <p:cNvPr id="253" name="Rectangle 28"/>
              <p:cNvSpPr>
                <a:spLocks noChangeArrowheads="1"/>
              </p:cNvSpPr>
              <p:nvPr/>
            </p:nvSpPr>
            <p:spPr bwMode="auto">
              <a:xfrm rot="5400000">
                <a:off x="828501" y="6073757"/>
                <a:ext cx="76200" cy="577891"/>
              </a:xfrm>
              <a:prstGeom prst="rect">
                <a:avLst/>
              </a:prstGeom>
              <a:solidFill>
                <a:srgbClr val="CC9900"/>
              </a:solidFill>
              <a:ln w="9525">
                <a:noFill/>
                <a:miter lim="800000"/>
                <a:headEnd/>
                <a:tailEnd/>
              </a:ln>
              <a:effectLst/>
            </p:spPr>
            <p:txBody>
              <a:bodyPr wrap="none" anchor="ctr"/>
              <a:lstStyle/>
              <a:p>
                <a:pPr>
                  <a:defRPr/>
                </a:pPr>
                <a:endParaRPr lang="fa-IR" sz="1662" kern="0">
                  <a:solidFill>
                    <a:sysClr val="windowText" lastClr="000000"/>
                  </a:solidFill>
                </a:endParaRPr>
              </a:p>
            </p:txBody>
          </p:sp>
          <p:sp>
            <p:nvSpPr>
              <p:cNvPr id="254" name="Line 29"/>
              <p:cNvSpPr>
                <a:spLocks noChangeShapeType="1"/>
              </p:cNvSpPr>
              <p:nvPr/>
            </p:nvSpPr>
            <p:spPr bwMode="auto">
              <a:xfrm>
                <a:off x="3384557" y="6477003"/>
                <a:ext cx="1568562" cy="0"/>
              </a:xfrm>
              <a:prstGeom prst="line">
                <a:avLst/>
              </a:prstGeom>
              <a:ln w="12700">
                <a:prstDash val="sysDot"/>
                <a:headEnd/>
                <a:tailEnd/>
              </a:ln>
            </p:spPr>
            <p:style>
              <a:lnRef idx="1">
                <a:schemeClr val="dk1"/>
              </a:lnRef>
              <a:fillRef idx="0">
                <a:schemeClr val="dk1"/>
              </a:fillRef>
              <a:effectRef idx="0">
                <a:schemeClr val="dk1"/>
              </a:effectRef>
              <a:fontRef idx="minor">
                <a:schemeClr val="tx1"/>
              </a:fontRef>
            </p:style>
            <p:txBody>
              <a:bodyPr/>
              <a:lstStyle/>
              <a:p>
                <a:pPr>
                  <a:defRPr/>
                </a:pPr>
                <a:endParaRPr lang="fa-IR" sz="1662" kern="0">
                  <a:solidFill>
                    <a:sysClr val="windowText" lastClr="000000"/>
                  </a:solidFill>
                </a:endParaRPr>
              </a:p>
            </p:txBody>
          </p:sp>
          <p:sp>
            <p:nvSpPr>
              <p:cNvPr id="255" name="Line 30"/>
              <p:cNvSpPr>
                <a:spLocks noChangeShapeType="1"/>
              </p:cNvSpPr>
              <p:nvPr/>
            </p:nvSpPr>
            <p:spPr bwMode="auto">
              <a:xfrm>
                <a:off x="3384557" y="6553203"/>
                <a:ext cx="2559233" cy="0"/>
              </a:xfrm>
              <a:prstGeom prst="line">
                <a:avLst/>
              </a:prstGeom>
              <a:ln w="19050">
                <a:prstDash val="sysDot"/>
                <a:headEnd/>
                <a:tailEnd/>
              </a:ln>
            </p:spPr>
            <p:style>
              <a:lnRef idx="1">
                <a:schemeClr val="accent1"/>
              </a:lnRef>
              <a:fillRef idx="0">
                <a:schemeClr val="accent1"/>
              </a:fillRef>
              <a:effectRef idx="0">
                <a:schemeClr val="accent1"/>
              </a:effectRef>
              <a:fontRef idx="minor">
                <a:schemeClr val="tx1"/>
              </a:fontRef>
            </p:style>
            <p:txBody>
              <a:bodyPr/>
              <a:lstStyle/>
              <a:p>
                <a:pPr>
                  <a:defRPr/>
                </a:pPr>
                <a:endParaRPr lang="fa-IR" sz="1662" kern="0">
                  <a:solidFill>
                    <a:sysClr val="windowText" lastClr="000000"/>
                  </a:solidFill>
                </a:endParaRPr>
              </a:p>
            </p:txBody>
          </p:sp>
          <p:sp>
            <p:nvSpPr>
              <p:cNvPr id="256" name="Line 32"/>
              <p:cNvSpPr>
                <a:spLocks noChangeShapeType="1"/>
              </p:cNvSpPr>
              <p:nvPr/>
            </p:nvSpPr>
            <p:spPr bwMode="auto">
              <a:xfrm flipH="1">
                <a:off x="-236" y="6477003"/>
                <a:ext cx="3384793" cy="0"/>
              </a:xfrm>
              <a:prstGeom prst="line">
                <a:avLst/>
              </a:prstGeom>
              <a:noFill/>
              <a:ln w="22225">
                <a:solidFill>
                  <a:srgbClr val="9383B3"/>
                </a:solidFill>
                <a:prstDash val="sysDot"/>
                <a:round/>
                <a:headEnd/>
                <a:tailEnd/>
              </a:ln>
              <a:effectLst/>
            </p:spPr>
            <p:txBody>
              <a:bodyPr/>
              <a:lstStyle/>
              <a:p>
                <a:pPr>
                  <a:defRPr/>
                </a:pPr>
                <a:endParaRPr lang="fa-IR" sz="1662" kern="0">
                  <a:solidFill>
                    <a:sysClr val="windowText" lastClr="000000"/>
                  </a:solidFill>
                </a:endParaRPr>
              </a:p>
            </p:txBody>
          </p:sp>
          <p:sp>
            <p:nvSpPr>
              <p:cNvPr id="257" name="Line 33"/>
              <p:cNvSpPr>
                <a:spLocks noChangeShapeType="1"/>
              </p:cNvSpPr>
              <p:nvPr/>
            </p:nvSpPr>
            <p:spPr bwMode="auto">
              <a:xfrm flipV="1">
                <a:off x="412544" y="4038602"/>
                <a:ext cx="0" cy="2819401"/>
              </a:xfrm>
              <a:prstGeom prst="line">
                <a:avLst/>
              </a:prstGeom>
              <a:noFill/>
              <a:ln w="22225">
                <a:solidFill>
                  <a:srgbClr val="9383B3"/>
                </a:solidFill>
                <a:prstDash val="sysDot"/>
                <a:round/>
                <a:headEnd/>
                <a:tailEnd/>
              </a:ln>
              <a:effectLst/>
            </p:spPr>
            <p:txBody>
              <a:bodyPr/>
              <a:lstStyle/>
              <a:p>
                <a:pPr>
                  <a:defRPr/>
                </a:pPr>
                <a:endParaRPr lang="fa-IR" sz="1662" kern="0">
                  <a:solidFill>
                    <a:sysClr val="windowText" lastClr="000000"/>
                  </a:solidFill>
                </a:endParaRPr>
              </a:p>
            </p:txBody>
          </p:sp>
          <p:sp>
            <p:nvSpPr>
              <p:cNvPr id="258" name="Line 34"/>
              <p:cNvSpPr>
                <a:spLocks noChangeShapeType="1"/>
              </p:cNvSpPr>
              <p:nvPr/>
            </p:nvSpPr>
            <p:spPr bwMode="auto">
              <a:xfrm flipV="1">
                <a:off x="412544" y="2362202"/>
                <a:ext cx="0" cy="1676400"/>
              </a:xfrm>
              <a:prstGeom prst="line">
                <a:avLst/>
              </a:prstGeom>
              <a:ln w="12700">
                <a:prstDash val="sysDot"/>
                <a:headEnd/>
                <a:tailEnd/>
              </a:ln>
            </p:spPr>
            <p:style>
              <a:lnRef idx="1">
                <a:schemeClr val="dk1"/>
              </a:lnRef>
              <a:fillRef idx="0">
                <a:schemeClr val="dk1"/>
              </a:fillRef>
              <a:effectRef idx="0">
                <a:schemeClr val="dk1"/>
              </a:effectRef>
              <a:fontRef idx="minor">
                <a:schemeClr val="tx1"/>
              </a:fontRef>
            </p:style>
            <p:txBody>
              <a:bodyPr/>
              <a:lstStyle/>
              <a:p>
                <a:pPr>
                  <a:defRPr/>
                </a:pPr>
                <a:endParaRPr lang="fa-IR" sz="1662" kern="0">
                  <a:solidFill>
                    <a:sysClr val="windowText" lastClr="000000"/>
                  </a:solidFill>
                </a:endParaRPr>
              </a:p>
            </p:txBody>
          </p:sp>
          <p:sp>
            <p:nvSpPr>
              <p:cNvPr id="259" name="Line 35"/>
              <p:cNvSpPr>
                <a:spLocks noChangeShapeType="1"/>
              </p:cNvSpPr>
              <p:nvPr/>
            </p:nvSpPr>
            <p:spPr bwMode="auto">
              <a:xfrm flipV="1">
                <a:off x="329988" y="1676402"/>
                <a:ext cx="0" cy="2362200"/>
              </a:xfrm>
              <a:prstGeom prst="line">
                <a:avLst/>
              </a:prstGeom>
              <a:ln w="19050">
                <a:prstDash val="sysDot"/>
                <a:headEnd/>
                <a:tailEnd/>
              </a:ln>
            </p:spPr>
            <p:style>
              <a:lnRef idx="1">
                <a:schemeClr val="accent1"/>
              </a:lnRef>
              <a:fillRef idx="0">
                <a:schemeClr val="accent1"/>
              </a:fillRef>
              <a:effectRef idx="0">
                <a:schemeClr val="accent1"/>
              </a:effectRef>
              <a:fontRef idx="minor">
                <a:schemeClr val="tx1"/>
              </a:fontRef>
            </p:style>
            <p:txBody>
              <a:bodyPr/>
              <a:lstStyle/>
              <a:p>
                <a:pPr>
                  <a:defRPr/>
                </a:pPr>
                <a:endParaRPr lang="fa-IR" sz="1662" kern="0">
                  <a:solidFill>
                    <a:sysClr val="windowText" lastClr="000000"/>
                  </a:solidFill>
                </a:endParaRPr>
              </a:p>
            </p:txBody>
          </p:sp>
        </p:grpSp>
        <p:grpSp>
          <p:nvGrpSpPr>
            <p:cNvPr id="5" name="Group 15"/>
            <p:cNvGrpSpPr/>
            <p:nvPr/>
          </p:nvGrpSpPr>
          <p:grpSpPr>
            <a:xfrm>
              <a:off x="67432" y="538679"/>
              <a:ext cx="5218950" cy="3318948"/>
              <a:chOff x="73051" y="538679"/>
              <a:chExt cx="5653862" cy="3318948"/>
            </a:xfrm>
          </p:grpSpPr>
          <p:sp>
            <p:nvSpPr>
              <p:cNvPr id="7" name="Rectangle 6"/>
              <p:cNvSpPr/>
              <p:nvPr/>
            </p:nvSpPr>
            <p:spPr>
              <a:xfrm>
                <a:off x="1824455" y="538679"/>
                <a:ext cx="3902458" cy="407750"/>
              </a:xfrm>
              <a:prstGeom prst="rect">
                <a:avLst/>
              </a:prstGeom>
            </p:spPr>
            <p:txBody>
              <a:bodyPr wrap="none">
                <a:spAutoFit/>
              </a:bodyPr>
              <a:lstStyle/>
              <a:p>
                <a:pPr>
                  <a:defRPr/>
                </a:pPr>
                <a:r>
                  <a:rPr lang="en-US" sz="1846" b="1" kern="0" dirty="0">
                    <a:ln w="10541" cmpd="sng">
                      <a:solidFill>
                        <a:srgbClr val="EAEAEA">
                          <a:shade val="88000"/>
                          <a:satMod val="110000"/>
                        </a:srgbClr>
                      </a:solidFill>
                      <a:prstDash val="solid"/>
                    </a:ln>
                    <a:gradFill>
                      <a:gsLst>
                        <a:gs pos="0">
                          <a:srgbClr val="EAEAEA">
                            <a:tint val="40000"/>
                            <a:satMod val="250000"/>
                          </a:srgbClr>
                        </a:gs>
                        <a:gs pos="9000">
                          <a:srgbClr val="EAEAEA">
                            <a:tint val="52000"/>
                            <a:satMod val="300000"/>
                          </a:srgbClr>
                        </a:gs>
                        <a:gs pos="50000">
                          <a:srgbClr val="EAEAEA">
                            <a:shade val="20000"/>
                            <a:satMod val="300000"/>
                          </a:srgbClr>
                        </a:gs>
                        <a:gs pos="79000">
                          <a:srgbClr val="EAEAEA">
                            <a:tint val="52000"/>
                            <a:satMod val="300000"/>
                          </a:srgbClr>
                        </a:gs>
                        <a:gs pos="100000">
                          <a:srgbClr val="EAEAEA">
                            <a:tint val="40000"/>
                            <a:satMod val="250000"/>
                          </a:srgbClr>
                        </a:gs>
                      </a:gsLst>
                      <a:lin ang="5400000"/>
                    </a:gradFill>
                    <a:latin typeface="BankGothic Lt BT" pitchFamily="34" charset="0"/>
                  </a:rPr>
                  <a:t>(</a:t>
                </a:r>
                <a:r>
                  <a:rPr lang="en-US" sz="1846" b="1" kern="0" dirty="0" err="1">
                    <a:ln w="10541" cmpd="sng">
                      <a:solidFill>
                        <a:srgbClr val="EAEAEA">
                          <a:shade val="88000"/>
                          <a:satMod val="110000"/>
                        </a:srgbClr>
                      </a:solidFill>
                      <a:prstDash val="solid"/>
                    </a:ln>
                    <a:gradFill>
                      <a:gsLst>
                        <a:gs pos="0">
                          <a:srgbClr val="EAEAEA">
                            <a:tint val="40000"/>
                            <a:satMod val="250000"/>
                          </a:srgbClr>
                        </a:gs>
                        <a:gs pos="9000">
                          <a:srgbClr val="EAEAEA">
                            <a:tint val="52000"/>
                            <a:satMod val="300000"/>
                          </a:srgbClr>
                        </a:gs>
                        <a:gs pos="50000">
                          <a:srgbClr val="EAEAEA">
                            <a:shade val="20000"/>
                            <a:satMod val="300000"/>
                          </a:srgbClr>
                        </a:gs>
                        <a:gs pos="79000">
                          <a:srgbClr val="EAEAEA">
                            <a:tint val="52000"/>
                            <a:satMod val="300000"/>
                          </a:srgbClr>
                        </a:gs>
                        <a:gs pos="100000">
                          <a:srgbClr val="EAEAEA">
                            <a:tint val="40000"/>
                            <a:satMod val="250000"/>
                          </a:srgbClr>
                        </a:gs>
                      </a:gsLst>
                      <a:lin ang="5400000"/>
                    </a:gradFill>
                    <a:latin typeface="BankGothic Lt BT" pitchFamily="34" charset="0"/>
                  </a:rPr>
                  <a:t>beinolharamein</a:t>
                </a:r>
                <a:r>
                  <a:rPr lang="en-US" sz="1846" b="1" kern="0" dirty="0">
                    <a:ln w="10541" cmpd="sng">
                      <a:solidFill>
                        <a:srgbClr val="EAEAEA">
                          <a:shade val="88000"/>
                          <a:satMod val="110000"/>
                        </a:srgbClr>
                      </a:solidFill>
                      <a:prstDash val="solid"/>
                    </a:ln>
                    <a:gradFill>
                      <a:gsLst>
                        <a:gs pos="0">
                          <a:srgbClr val="EAEAEA">
                            <a:tint val="40000"/>
                            <a:satMod val="250000"/>
                          </a:srgbClr>
                        </a:gs>
                        <a:gs pos="9000">
                          <a:srgbClr val="EAEAEA">
                            <a:tint val="52000"/>
                            <a:satMod val="300000"/>
                          </a:srgbClr>
                        </a:gs>
                        <a:gs pos="50000">
                          <a:srgbClr val="EAEAEA">
                            <a:shade val="20000"/>
                            <a:satMod val="300000"/>
                          </a:srgbClr>
                        </a:gs>
                        <a:gs pos="79000">
                          <a:srgbClr val="EAEAEA">
                            <a:tint val="52000"/>
                            <a:satMod val="300000"/>
                          </a:srgbClr>
                        </a:gs>
                        <a:gs pos="100000">
                          <a:srgbClr val="EAEAEA">
                            <a:tint val="40000"/>
                            <a:satMod val="250000"/>
                          </a:srgbClr>
                        </a:gs>
                      </a:gsLst>
                      <a:lin ang="5400000"/>
                    </a:gradFill>
                    <a:latin typeface="BankGothic Lt BT" pitchFamily="34" charset="0"/>
                  </a:rPr>
                  <a:t> of shiraz)</a:t>
                </a:r>
                <a:endParaRPr lang="fa-IR" sz="1846" b="1" kern="0" dirty="0">
                  <a:ln w="10541" cmpd="sng">
                    <a:solidFill>
                      <a:srgbClr val="EAEAEA">
                        <a:shade val="88000"/>
                        <a:satMod val="110000"/>
                      </a:srgbClr>
                    </a:solidFill>
                    <a:prstDash val="solid"/>
                  </a:ln>
                  <a:gradFill>
                    <a:gsLst>
                      <a:gs pos="0">
                        <a:srgbClr val="EAEAEA">
                          <a:tint val="40000"/>
                          <a:satMod val="250000"/>
                        </a:srgbClr>
                      </a:gs>
                      <a:gs pos="9000">
                        <a:srgbClr val="EAEAEA">
                          <a:tint val="52000"/>
                          <a:satMod val="300000"/>
                        </a:srgbClr>
                      </a:gs>
                      <a:gs pos="50000">
                        <a:srgbClr val="EAEAEA">
                          <a:shade val="20000"/>
                          <a:satMod val="300000"/>
                        </a:srgbClr>
                      </a:gs>
                      <a:gs pos="79000">
                        <a:srgbClr val="EAEAEA">
                          <a:tint val="52000"/>
                          <a:satMod val="300000"/>
                        </a:srgbClr>
                      </a:gs>
                      <a:gs pos="100000">
                        <a:srgbClr val="EAEAEA">
                          <a:tint val="40000"/>
                          <a:satMod val="250000"/>
                        </a:srgbClr>
                      </a:gs>
                    </a:gsLst>
                    <a:lin ang="5400000"/>
                  </a:gradFill>
                  <a:latin typeface="BankGothic Lt BT" pitchFamily="34" charset="0"/>
                </a:endParaRPr>
              </a:p>
            </p:txBody>
          </p:sp>
          <p:sp>
            <p:nvSpPr>
              <p:cNvPr id="8" name="Rectangle 7"/>
              <p:cNvSpPr/>
              <p:nvPr/>
            </p:nvSpPr>
            <p:spPr>
              <a:xfrm rot="16200000">
                <a:off x="-1131431" y="2276027"/>
                <a:ext cx="2786082" cy="377118"/>
              </a:xfrm>
              <a:prstGeom prst="rect">
                <a:avLst/>
              </a:prstGeom>
            </p:spPr>
            <p:txBody>
              <a:bodyPr wrap="square">
                <a:spAutoFit/>
                <a:scene3d>
                  <a:camera prst="orthographicFront"/>
                  <a:lightRig rig="glow" dir="tl">
                    <a:rot lat="0" lon="0" rev="5400000"/>
                  </a:lightRig>
                </a:scene3d>
                <a:sp3d contourW="12700">
                  <a:bevelT w="25400" h="25400"/>
                  <a:contourClr>
                    <a:schemeClr val="accent6">
                      <a:shade val="73000"/>
                    </a:schemeClr>
                  </a:contourClr>
                </a:sp3d>
              </a:bodyPr>
              <a:lstStyle/>
              <a:p>
                <a:pPr algn="ctr"/>
                <a:r>
                  <a:rPr lang="fa-IR" sz="1662" b="1" dirty="0">
                    <a:ln w="11430"/>
                    <a:gradFill>
                      <a:gsLst>
                        <a:gs pos="0">
                          <a:srgbClr val="555555">
                            <a:tint val="90000"/>
                            <a:satMod val="120000"/>
                          </a:srgbClr>
                        </a:gs>
                        <a:gs pos="25000">
                          <a:srgbClr val="555555">
                            <a:tint val="93000"/>
                            <a:satMod val="120000"/>
                          </a:srgbClr>
                        </a:gs>
                        <a:gs pos="50000">
                          <a:srgbClr val="555555">
                            <a:shade val="89000"/>
                            <a:satMod val="110000"/>
                          </a:srgbClr>
                        </a:gs>
                        <a:gs pos="75000">
                          <a:srgbClr val="555555">
                            <a:tint val="93000"/>
                            <a:satMod val="120000"/>
                          </a:srgbClr>
                        </a:gs>
                        <a:gs pos="100000">
                          <a:srgbClr val="555555">
                            <a:tint val="90000"/>
                            <a:satMod val="120000"/>
                          </a:srgbClr>
                        </a:gs>
                      </a:gsLst>
                      <a:lin ang="5400000"/>
                    </a:gradFill>
                    <a:effectLst>
                      <a:outerShdw blurRad="80000" dist="40000" dir="5040000" algn="tl">
                        <a:srgbClr val="000000">
                          <a:alpha val="30000"/>
                        </a:srgbClr>
                      </a:outerShdw>
                    </a:effectLst>
                    <a:cs typeface="B Kamran" pitchFamily="2" charset="-78"/>
                  </a:rPr>
                  <a:t>بین الحرمین شیراز</a:t>
                </a:r>
              </a:p>
            </p:txBody>
          </p:sp>
        </p:grpSp>
        <p:pic>
          <p:nvPicPr>
            <p:cNvPr id="235" name="Picture 6" descr="شاهچراغ؛ شیراز؛ عکس از آنوبانینی">
              <a:hlinkClick r:id="rId3"/>
            </p:cNvPr>
            <p:cNvPicPr>
              <a:picLocks noChangeAspect="1" noChangeArrowheads="1"/>
            </p:cNvPicPr>
            <p:nvPr/>
          </p:nvPicPr>
          <p:blipFill>
            <a:blip r:embed="rId4">
              <a:clrChange>
                <a:clrFrom>
                  <a:srgbClr val="03030F"/>
                </a:clrFrom>
                <a:clrTo>
                  <a:srgbClr val="03030F">
                    <a:alpha val="0"/>
                  </a:srgbClr>
                </a:clrTo>
              </a:clrChange>
            </a:blip>
            <a:srcRect/>
            <a:stretch>
              <a:fillRect/>
            </a:stretch>
          </p:blipFill>
          <p:spPr bwMode="auto">
            <a:xfrm>
              <a:off x="7212343" y="285728"/>
              <a:ext cx="1931657" cy="1191187"/>
            </a:xfrm>
            <a:prstGeom prst="rect">
              <a:avLst/>
            </a:prstGeom>
            <a:ln>
              <a:noFill/>
            </a:ln>
            <a:effectLst>
              <a:outerShdw blurRad="50800" dist="38100" dir="2700000" algn="tl" rotWithShape="0">
                <a:prstClr val="black">
                  <a:alpha val="40000"/>
                </a:prstClr>
              </a:outerShdw>
              <a:softEdge rad="63500"/>
            </a:effectLst>
          </p:spPr>
        </p:pic>
        <p:pic>
          <p:nvPicPr>
            <p:cNvPr id="1028" name="Picture 4" descr="E:\baft farsoode\ax\pic\shahchw.jpg"/>
            <p:cNvPicPr>
              <a:picLocks noChangeAspect="1" noChangeArrowheads="1"/>
            </p:cNvPicPr>
            <p:nvPr/>
          </p:nvPicPr>
          <p:blipFill>
            <a:blip r:embed="rId5" cstate="screen">
              <a:clrChange>
                <a:clrFrom>
                  <a:srgbClr val="BEE2FA"/>
                </a:clrFrom>
                <a:clrTo>
                  <a:srgbClr val="BEE2FA">
                    <a:alpha val="0"/>
                  </a:srgbClr>
                </a:clrTo>
              </a:clrChange>
              <a:extLst>
                <a:ext uri="{28A0092B-C50C-407E-A947-70E740481C1C}">
                  <a14:useLocalDpi xmlns:a14="http://schemas.microsoft.com/office/drawing/2010/main"/>
                </a:ext>
              </a:extLst>
            </a:blip>
            <a:srcRect/>
            <a:stretch>
              <a:fillRect/>
            </a:stretch>
          </p:blipFill>
          <p:spPr bwMode="auto">
            <a:xfrm>
              <a:off x="0" y="0"/>
              <a:ext cx="1813436" cy="1464431"/>
            </a:xfrm>
            <a:prstGeom prst="rect">
              <a:avLst/>
            </a:prstGeom>
            <a:ln>
              <a:noFill/>
            </a:ln>
            <a:effectLst>
              <a:outerShdw blurRad="50800" dist="38100" dir="2700000" algn="tl" rotWithShape="0">
                <a:prstClr val="black">
                  <a:alpha val="40000"/>
                </a:prstClr>
              </a:outerShdw>
              <a:softEdge rad="63500"/>
            </a:effectLst>
          </p:spPr>
        </p:pic>
        <p:cxnSp>
          <p:nvCxnSpPr>
            <p:cNvPr id="263" name="Straight Connector 262"/>
            <p:cNvCxnSpPr/>
            <p:nvPr/>
          </p:nvCxnSpPr>
          <p:spPr bwMode="auto">
            <a:xfrm rot="5400000">
              <a:off x="-1535949" y="4179099"/>
              <a:ext cx="4071966" cy="1588"/>
            </a:xfrm>
            <a:prstGeom prst="line">
              <a:avLst/>
            </a:prstGeom>
            <a:ln cmpd="dbl">
              <a:solidFill>
                <a:srgbClr val="D1D1D1"/>
              </a:solidFill>
              <a:prstDash val="solid"/>
              <a:headEnd type="none" w="sm" len="sm"/>
              <a:tailEnd type="none" w="sm" len="sm"/>
            </a:ln>
          </p:spPr>
          <p:style>
            <a:lnRef idx="3">
              <a:schemeClr val="accent1"/>
            </a:lnRef>
            <a:fillRef idx="0">
              <a:schemeClr val="accent1"/>
            </a:fillRef>
            <a:effectRef idx="2">
              <a:schemeClr val="accent1"/>
            </a:effectRef>
            <a:fontRef idx="minor">
              <a:schemeClr val="tx1"/>
            </a:fontRef>
          </p:style>
        </p:cxnSp>
      </p:grpSp>
      <p:sp>
        <p:nvSpPr>
          <p:cNvPr id="25" name="Rectangle 24"/>
          <p:cNvSpPr/>
          <p:nvPr/>
        </p:nvSpPr>
        <p:spPr bwMode="auto">
          <a:xfrm>
            <a:off x="912177" y="1648545"/>
            <a:ext cx="8143932" cy="4154394"/>
          </a:xfrm>
          <a:prstGeom prst="rect">
            <a:avLst/>
          </a:prstGeom>
          <a:solidFill>
            <a:schemeClr val="accent1">
              <a:alpha val="70000"/>
            </a:schemeClr>
          </a:solidFill>
          <a:ln w="12700" cap="sq" cmpd="sng" algn="ctr">
            <a:noFill/>
            <a:prstDash val="solid"/>
            <a:round/>
            <a:headEnd type="none" w="sm" len="sm"/>
            <a:tailEnd type="none" w="sm" len="sm"/>
          </a:ln>
          <a:effectLst>
            <a:softEdge rad="635000"/>
          </a:effectLst>
        </p:spPr>
        <p:txBody>
          <a:bodyPr vert="horz" wrap="square" lIns="84406" tIns="42203" rIns="84406" bIns="42203" numCol="1" rtlCol="1" anchor="t" anchorCtr="0" compatLnSpc="1">
            <a:prstTxWarp prst="textNoShape">
              <a:avLst/>
            </a:prstTxWarp>
          </a:bodyPr>
          <a:lstStyle/>
          <a:p>
            <a:pPr algn="l" rtl="0" fontAlgn="base">
              <a:spcBef>
                <a:spcPct val="0"/>
              </a:spcBef>
              <a:spcAft>
                <a:spcPct val="0"/>
              </a:spcAft>
            </a:pPr>
            <a:endParaRPr kumimoji="1" lang="fa-IR" sz="2215">
              <a:solidFill>
                <a:srgbClr val="000000"/>
              </a:solidFill>
              <a:latin typeface="Times New Roman" pitchFamily="18" charset="0"/>
            </a:endParaRPr>
          </a:p>
        </p:txBody>
      </p:sp>
      <p:sp>
        <p:nvSpPr>
          <p:cNvPr id="266" name="Rectangle 265"/>
          <p:cNvSpPr/>
          <p:nvPr/>
        </p:nvSpPr>
        <p:spPr bwMode="auto">
          <a:xfrm>
            <a:off x="785786" y="1780431"/>
            <a:ext cx="8143932" cy="1318855"/>
          </a:xfrm>
          <a:prstGeom prst="rect">
            <a:avLst/>
          </a:prstGeom>
          <a:solidFill>
            <a:schemeClr val="accent1">
              <a:alpha val="70000"/>
            </a:schemeClr>
          </a:solidFill>
          <a:ln w="12700" cap="sq" cmpd="sng" algn="ctr">
            <a:noFill/>
            <a:prstDash val="solid"/>
            <a:round/>
            <a:headEnd type="none" w="sm" len="sm"/>
            <a:tailEnd type="none" w="sm" len="sm"/>
          </a:ln>
          <a:effectLst>
            <a:softEdge rad="635000"/>
          </a:effectLst>
        </p:spPr>
        <p:txBody>
          <a:bodyPr vert="horz" wrap="square" lIns="84406" tIns="42203" rIns="84406" bIns="42203" numCol="1" rtlCol="1" anchor="t" anchorCtr="0" compatLnSpc="1">
            <a:prstTxWarp prst="textNoShape">
              <a:avLst/>
            </a:prstTxWarp>
          </a:bodyPr>
          <a:lstStyle/>
          <a:p>
            <a:pPr algn="l" rtl="0" fontAlgn="base">
              <a:spcBef>
                <a:spcPct val="0"/>
              </a:spcBef>
              <a:spcAft>
                <a:spcPct val="0"/>
              </a:spcAft>
            </a:pPr>
            <a:endParaRPr kumimoji="1" lang="fa-IR" sz="2215">
              <a:solidFill>
                <a:srgbClr val="000000"/>
              </a:solidFill>
              <a:latin typeface="Times New Roman" pitchFamily="18" charset="0"/>
            </a:endParaRPr>
          </a:p>
        </p:txBody>
      </p:sp>
      <p:grpSp>
        <p:nvGrpSpPr>
          <p:cNvPr id="6" name="Group 29"/>
          <p:cNvGrpSpPr/>
          <p:nvPr/>
        </p:nvGrpSpPr>
        <p:grpSpPr>
          <a:xfrm>
            <a:off x="1340804" y="1648545"/>
            <a:ext cx="6923991" cy="4747857"/>
            <a:chOff x="309530" y="525579"/>
            <a:chExt cx="9144000" cy="6332421"/>
          </a:xfrm>
        </p:grpSpPr>
        <p:pic>
          <p:nvPicPr>
            <p:cNvPr id="23" name="Picture 3" descr="30 copy"/>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309530" y="525579"/>
              <a:ext cx="9144000" cy="6332421"/>
            </a:xfrm>
            <a:prstGeom prst="rect">
              <a:avLst/>
            </a:prstGeom>
            <a:ln>
              <a:noFill/>
            </a:ln>
            <a:effectLst>
              <a:softEdge rad="112500"/>
            </a:effectLst>
          </p:spPr>
        </p:pic>
        <p:sp>
          <p:nvSpPr>
            <p:cNvPr id="24" name="Line 4"/>
            <p:cNvSpPr>
              <a:spLocks noChangeShapeType="1"/>
            </p:cNvSpPr>
            <p:nvPr/>
          </p:nvSpPr>
          <p:spPr bwMode="auto">
            <a:xfrm flipH="1" flipV="1">
              <a:off x="3328927" y="2094269"/>
              <a:ext cx="1769806" cy="942556"/>
            </a:xfrm>
            <a:prstGeom prst="line">
              <a:avLst/>
            </a:prstGeom>
            <a:noFill/>
            <a:ln w="57150">
              <a:solidFill>
                <a:srgbClr val="9383B3"/>
              </a:solidFill>
              <a:round/>
              <a:headEnd/>
              <a:tailEnd type="triangle" w="med" len="med"/>
            </a:ln>
            <a:effectLst/>
          </p:spPr>
          <p:txBody>
            <a:bodyPr lIns="71274" tIns="35636" rIns="71274" bIns="35636"/>
            <a:lstStyle/>
            <a:p>
              <a:pPr>
                <a:defRPr/>
              </a:pPr>
              <a:endParaRPr lang="fa-IR" sz="1662" kern="0">
                <a:solidFill>
                  <a:sysClr val="windowText" lastClr="000000"/>
                </a:solidFill>
              </a:endParaRPr>
            </a:p>
          </p:txBody>
        </p:sp>
        <p:grpSp>
          <p:nvGrpSpPr>
            <p:cNvPr id="9" name="Group 5"/>
            <p:cNvGrpSpPr>
              <a:grpSpLocks/>
            </p:cNvGrpSpPr>
            <p:nvPr/>
          </p:nvGrpSpPr>
          <p:grpSpPr bwMode="auto">
            <a:xfrm>
              <a:off x="3806239" y="741443"/>
              <a:ext cx="4413790" cy="5735781"/>
              <a:chOff x="2203" y="136"/>
              <a:chExt cx="2780" cy="3613"/>
            </a:xfrm>
          </p:grpSpPr>
          <p:sp>
            <p:nvSpPr>
              <p:cNvPr id="27" name="Line 6"/>
              <p:cNvSpPr>
                <a:spLocks noChangeShapeType="1"/>
              </p:cNvSpPr>
              <p:nvPr/>
            </p:nvSpPr>
            <p:spPr bwMode="auto">
              <a:xfrm>
                <a:off x="2203" y="3456"/>
                <a:ext cx="1363" cy="293"/>
              </a:xfrm>
              <a:prstGeom prst="line">
                <a:avLst/>
              </a:prstGeom>
              <a:noFill/>
              <a:ln w="57150">
                <a:solidFill>
                  <a:srgbClr val="FF6600"/>
                </a:solidFill>
                <a:round/>
                <a:headEnd/>
                <a:tailEnd type="triangle" w="med" len="med"/>
              </a:ln>
              <a:effectLst/>
            </p:spPr>
            <p:txBody>
              <a:bodyPr/>
              <a:lstStyle/>
              <a:p>
                <a:pPr>
                  <a:defRPr/>
                </a:pPr>
                <a:endParaRPr lang="fa-IR" sz="1662" kern="0">
                  <a:solidFill>
                    <a:sysClr val="windowText" lastClr="000000"/>
                  </a:solidFill>
                </a:endParaRPr>
              </a:p>
            </p:txBody>
          </p:sp>
          <p:sp>
            <p:nvSpPr>
              <p:cNvPr id="28" name="Line 7"/>
              <p:cNvSpPr>
                <a:spLocks noChangeShapeType="1"/>
              </p:cNvSpPr>
              <p:nvPr/>
            </p:nvSpPr>
            <p:spPr bwMode="auto">
              <a:xfrm flipH="1" flipV="1">
                <a:off x="2926" y="741"/>
                <a:ext cx="859" cy="457"/>
              </a:xfrm>
              <a:prstGeom prst="line">
                <a:avLst/>
              </a:prstGeom>
              <a:noFill/>
              <a:ln w="57150">
                <a:solidFill>
                  <a:srgbClr val="FF6600"/>
                </a:solidFill>
                <a:round/>
                <a:headEnd/>
                <a:tailEnd type="triangle" w="med" len="med"/>
              </a:ln>
              <a:effectLst/>
            </p:spPr>
            <p:txBody>
              <a:bodyPr/>
              <a:lstStyle/>
              <a:p>
                <a:pPr>
                  <a:defRPr/>
                </a:pPr>
                <a:endParaRPr lang="fa-IR" sz="1662" kern="0">
                  <a:solidFill>
                    <a:sysClr val="windowText" lastClr="000000"/>
                  </a:solidFill>
                </a:endParaRPr>
              </a:p>
            </p:txBody>
          </p:sp>
          <p:sp>
            <p:nvSpPr>
              <p:cNvPr id="29" name="Line 8"/>
              <p:cNvSpPr>
                <a:spLocks noChangeShapeType="1"/>
              </p:cNvSpPr>
              <p:nvPr/>
            </p:nvSpPr>
            <p:spPr bwMode="auto">
              <a:xfrm flipH="1" flipV="1">
                <a:off x="4611" y="136"/>
                <a:ext cx="372" cy="110"/>
              </a:xfrm>
              <a:prstGeom prst="line">
                <a:avLst/>
              </a:prstGeom>
              <a:noFill/>
              <a:ln w="57150">
                <a:solidFill>
                  <a:srgbClr val="FF6600"/>
                </a:solidFill>
                <a:round/>
                <a:headEnd/>
                <a:tailEnd type="triangle" w="med" len="med"/>
              </a:ln>
              <a:effectLst/>
            </p:spPr>
            <p:txBody>
              <a:bodyPr/>
              <a:lstStyle/>
              <a:p>
                <a:pPr>
                  <a:defRPr/>
                </a:pPr>
                <a:endParaRPr lang="fa-IR" sz="1662" kern="0">
                  <a:solidFill>
                    <a:sysClr val="windowText" lastClr="000000"/>
                  </a:solidFill>
                </a:endParaRPr>
              </a:p>
            </p:txBody>
          </p:sp>
        </p:grpSp>
      </p:grpSp>
    </p:spTree>
    <p:extLst>
      <p:ext uri="{BB962C8B-B14F-4D97-AF65-F5344CB8AC3E}">
        <p14:creationId xmlns:p14="http://schemas.microsoft.com/office/powerpoint/2010/main" val="3068895479"/>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66"/>
          <p:cNvGrpSpPr/>
          <p:nvPr/>
        </p:nvGrpSpPr>
        <p:grpSpPr>
          <a:xfrm>
            <a:off x="0" y="263769"/>
            <a:ext cx="9144000" cy="6327790"/>
            <a:chOff x="0" y="0"/>
            <a:chExt cx="9144000" cy="6855106"/>
          </a:xfrm>
        </p:grpSpPr>
        <p:pic>
          <p:nvPicPr>
            <p:cNvPr id="3" name="Picture 2" descr="E:\baft farsoode\ax\pic\bird%20view.jpg"/>
            <p:cNvPicPr>
              <a:picLocks noChangeAspect="1" noChangeArrowheads="1"/>
            </p:cNvPicPr>
            <p:nvPr/>
          </p:nvPicPr>
          <p:blipFill>
            <a:blip r:embed="rId2">
              <a:clrChange>
                <a:clrFrom>
                  <a:srgbClr val="000000"/>
                </a:clrFrom>
                <a:clrTo>
                  <a:srgbClr val="000000">
                    <a:alpha val="0"/>
                  </a:srgbClr>
                </a:clrTo>
              </a:clrChange>
              <a:duotone>
                <a:schemeClr val="accent6">
                  <a:shade val="45000"/>
                  <a:satMod val="135000"/>
                </a:schemeClr>
                <a:prstClr val="white"/>
              </a:duotone>
              <a:lum bright="20000" contrast="-75000"/>
            </a:blip>
            <a:srcRect/>
            <a:stretch>
              <a:fillRect/>
            </a:stretch>
          </p:blipFill>
          <p:spPr bwMode="auto">
            <a:xfrm>
              <a:off x="0" y="2694698"/>
              <a:ext cx="9144000" cy="4160408"/>
            </a:xfrm>
            <a:prstGeom prst="rect">
              <a:avLst/>
            </a:prstGeom>
            <a:ln>
              <a:noFill/>
            </a:ln>
            <a:effectLst>
              <a:outerShdw blurRad="50800" dist="50800" dir="2700000" algn="tl" rotWithShape="0">
                <a:schemeClr val="tx1">
                  <a:alpha val="40000"/>
                </a:schemeClr>
              </a:outerShdw>
            </a:effectLst>
          </p:spPr>
        </p:pic>
        <p:grpSp>
          <p:nvGrpSpPr>
            <p:cNvPr id="4" name="Group 259"/>
            <p:cNvGrpSpPr/>
            <p:nvPr/>
          </p:nvGrpSpPr>
          <p:grpSpPr>
            <a:xfrm flipV="1">
              <a:off x="271048" y="857232"/>
              <a:ext cx="5944026" cy="4143404"/>
              <a:chOff x="-236" y="1676402"/>
              <a:chExt cx="5944026" cy="5181601"/>
            </a:xfrm>
          </p:grpSpPr>
          <p:sp>
            <p:nvSpPr>
              <p:cNvPr id="250" name="Rectangle 25"/>
              <p:cNvSpPr>
                <a:spLocks noChangeArrowheads="1"/>
              </p:cNvSpPr>
              <p:nvPr/>
            </p:nvSpPr>
            <p:spPr bwMode="auto">
              <a:xfrm>
                <a:off x="329988" y="4038602"/>
                <a:ext cx="165112" cy="2667001"/>
              </a:xfrm>
              <a:prstGeom prst="rect">
                <a:avLst/>
              </a:prstGeom>
              <a:gradFill rotWithShape="1">
                <a:gsLst>
                  <a:gs pos="0">
                    <a:schemeClr val="bg1">
                      <a:lumMod val="65000"/>
                    </a:schemeClr>
                  </a:gs>
                  <a:gs pos="100000">
                    <a:srgbClr val="FFFFCC"/>
                  </a:gs>
                </a:gsLst>
                <a:lin ang="5400000" scaled="1"/>
              </a:gradFill>
              <a:ln w="9525">
                <a:noFill/>
                <a:miter lim="800000"/>
                <a:headEnd/>
                <a:tailEnd/>
              </a:ln>
              <a:effectLst/>
            </p:spPr>
            <p:txBody>
              <a:bodyPr wrap="none" anchor="ctr"/>
              <a:lstStyle/>
              <a:p>
                <a:pPr>
                  <a:defRPr/>
                </a:pPr>
                <a:endParaRPr lang="fa-IR" sz="1662" kern="0">
                  <a:solidFill>
                    <a:sysClr val="windowText" lastClr="000000"/>
                  </a:solidFill>
                </a:endParaRPr>
              </a:p>
            </p:txBody>
          </p:sp>
          <p:sp>
            <p:nvSpPr>
              <p:cNvPr id="251" name="Rectangle 26"/>
              <p:cNvSpPr>
                <a:spLocks noChangeArrowheads="1"/>
              </p:cNvSpPr>
              <p:nvPr/>
            </p:nvSpPr>
            <p:spPr bwMode="auto">
              <a:xfrm>
                <a:off x="164876" y="6400803"/>
                <a:ext cx="3219681" cy="152400"/>
              </a:xfrm>
              <a:prstGeom prst="rect">
                <a:avLst/>
              </a:prstGeom>
              <a:gradFill rotWithShape="1">
                <a:gsLst>
                  <a:gs pos="0">
                    <a:srgbClr val="FFFFCC"/>
                  </a:gs>
                  <a:gs pos="100000">
                    <a:srgbClr val="FFFFCC">
                      <a:gamma/>
                      <a:shade val="46275"/>
                      <a:invGamma/>
                    </a:srgbClr>
                  </a:gs>
                </a:gsLst>
                <a:lin ang="0" scaled="1"/>
              </a:gradFill>
              <a:ln w="9525">
                <a:noFill/>
                <a:miter lim="800000"/>
                <a:headEnd/>
                <a:tailEnd/>
              </a:ln>
              <a:effectLst/>
            </p:spPr>
            <p:txBody>
              <a:bodyPr wrap="none" anchor="ctr"/>
              <a:lstStyle/>
              <a:p>
                <a:pPr>
                  <a:defRPr/>
                </a:pPr>
                <a:endParaRPr lang="fa-IR" sz="1662" kern="0">
                  <a:solidFill>
                    <a:sysClr val="windowText" lastClr="000000"/>
                  </a:solidFill>
                </a:endParaRPr>
              </a:p>
            </p:txBody>
          </p:sp>
          <p:sp>
            <p:nvSpPr>
              <p:cNvPr id="252" name="Rectangle 27"/>
              <p:cNvSpPr>
                <a:spLocks noChangeArrowheads="1"/>
              </p:cNvSpPr>
              <p:nvPr/>
            </p:nvSpPr>
            <p:spPr bwMode="auto">
              <a:xfrm>
                <a:off x="495100" y="5791203"/>
                <a:ext cx="82556" cy="609600"/>
              </a:xfrm>
              <a:prstGeom prst="rect">
                <a:avLst/>
              </a:prstGeom>
              <a:solidFill>
                <a:srgbClr val="CC9900"/>
              </a:solidFill>
              <a:ln w="9525">
                <a:noFill/>
                <a:miter lim="800000"/>
                <a:headEnd/>
                <a:tailEnd/>
              </a:ln>
              <a:effectLst/>
            </p:spPr>
            <p:txBody>
              <a:bodyPr wrap="none" anchor="ctr"/>
              <a:lstStyle/>
              <a:p>
                <a:pPr>
                  <a:defRPr/>
                </a:pPr>
                <a:endParaRPr lang="fa-IR" sz="1662" kern="0">
                  <a:solidFill>
                    <a:sysClr val="windowText" lastClr="000000"/>
                  </a:solidFill>
                </a:endParaRPr>
              </a:p>
            </p:txBody>
          </p:sp>
          <p:sp>
            <p:nvSpPr>
              <p:cNvPr id="253" name="Rectangle 28"/>
              <p:cNvSpPr>
                <a:spLocks noChangeArrowheads="1"/>
              </p:cNvSpPr>
              <p:nvPr/>
            </p:nvSpPr>
            <p:spPr bwMode="auto">
              <a:xfrm rot="5400000">
                <a:off x="828501" y="6073757"/>
                <a:ext cx="76200" cy="577891"/>
              </a:xfrm>
              <a:prstGeom prst="rect">
                <a:avLst/>
              </a:prstGeom>
              <a:solidFill>
                <a:srgbClr val="CC9900"/>
              </a:solidFill>
              <a:ln w="9525">
                <a:noFill/>
                <a:miter lim="800000"/>
                <a:headEnd/>
                <a:tailEnd/>
              </a:ln>
              <a:effectLst/>
            </p:spPr>
            <p:txBody>
              <a:bodyPr wrap="none" anchor="ctr"/>
              <a:lstStyle/>
              <a:p>
                <a:pPr>
                  <a:defRPr/>
                </a:pPr>
                <a:endParaRPr lang="fa-IR" sz="1662" kern="0">
                  <a:solidFill>
                    <a:sysClr val="windowText" lastClr="000000"/>
                  </a:solidFill>
                </a:endParaRPr>
              </a:p>
            </p:txBody>
          </p:sp>
          <p:sp>
            <p:nvSpPr>
              <p:cNvPr id="254" name="Line 29"/>
              <p:cNvSpPr>
                <a:spLocks noChangeShapeType="1"/>
              </p:cNvSpPr>
              <p:nvPr/>
            </p:nvSpPr>
            <p:spPr bwMode="auto">
              <a:xfrm>
                <a:off x="3384557" y="6477003"/>
                <a:ext cx="1568562" cy="0"/>
              </a:xfrm>
              <a:prstGeom prst="line">
                <a:avLst/>
              </a:prstGeom>
              <a:ln w="12700">
                <a:prstDash val="sysDot"/>
                <a:headEnd/>
                <a:tailEnd/>
              </a:ln>
            </p:spPr>
            <p:style>
              <a:lnRef idx="1">
                <a:schemeClr val="dk1"/>
              </a:lnRef>
              <a:fillRef idx="0">
                <a:schemeClr val="dk1"/>
              </a:fillRef>
              <a:effectRef idx="0">
                <a:schemeClr val="dk1"/>
              </a:effectRef>
              <a:fontRef idx="minor">
                <a:schemeClr val="tx1"/>
              </a:fontRef>
            </p:style>
            <p:txBody>
              <a:bodyPr/>
              <a:lstStyle/>
              <a:p>
                <a:pPr>
                  <a:defRPr/>
                </a:pPr>
                <a:endParaRPr lang="fa-IR" sz="1662" kern="0">
                  <a:solidFill>
                    <a:sysClr val="windowText" lastClr="000000"/>
                  </a:solidFill>
                </a:endParaRPr>
              </a:p>
            </p:txBody>
          </p:sp>
          <p:sp>
            <p:nvSpPr>
              <p:cNvPr id="255" name="Line 30"/>
              <p:cNvSpPr>
                <a:spLocks noChangeShapeType="1"/>
              </p:cNvSpPr>
              <p:nvPr/>
            </p:nvSpPr>
            <p:spPr bwMode="auto">
              <a:xfrm>
                <a:off x="3384557" y="6553203"/>
                <a:ext cx="2559233" cy="0"/>
              </a:xfrm>
              <a:prstGeom prst="line">
                <a:avLst/>
              </a:prstGeom>
              <a:ln w="19050">
                <a:prstDash val="sysDot"/>
                <a:headEnd/>
                <a:tailEnd/>
              </a:ln>
            </p:spPr>
            <p:style>
              <a:lnRef idx="1">
                <a:schemeClr val="accent1"/>
              </a:lnRef>
              <a:fillRef idx="0">
                <a:schemeClr val="accent1"/>
              </a:fillRef>
              <a:effectRef idx="0">
                <a:schemeClr val="accent1"/>
              </a:effectRef>
              <a:fontRef idx="minor">
                <a:schemeClr val="tx1"/>
              </a:fontRef>
            </p:style>
            <p:txBody>
              <a:bodyPr/>
              <a:lstStyle/>
              <a:p>
                <a:pPr>
                  <a:defRPr/>
                </a:pPr>
                <a:endParaRPr lang="fa-IR" sz="1662" kern="0">
                  <a:solidFill>
                    <a:sysClr val="windowText" lastClr="000000"/>
                  </a:solidFill>
                </a:endParaRPr>
              </a:p>
            </p:txBody>
          </p:sp>
          <p:sp>
            <p:nvSpPr>
              <p:cNvPr id="256" name="Line 32"/>
              <p:cNvSpPr>
                <a:spLocks noChangeShapeType="1"/>
              </p:cNvSpPr>
              <p:nvPr/>
            </p:nvSpPr>
            <p:spPr bwMode="auto">
              <a:xfrm flipH="1">
                <a:off x="-236" y="6477003"/>
                <a:ext cx="3384793" cy="0"/>
              </a:xfrm>
              <a:prstGeom prst="line">
                <a:avLst/>
              </a:prstGeom>
              <a:noFill/>
              <a:ln w="22225">
                <a:solidFill>
                  <a:srgbClr val="9383B3"/>
                </a:solidFill>
                <a:prstDash val="sysDot"/>
                <a:round/>
                <a:headEnd/>
                <a:tailEnd/>
              </a:ln>
              <a:effectLst/>
            </p:spPr>
            <p:txBody>
              <a:bodyPr/>
              <a:lstStyle/>
              <a:p>
                <a:pPr>
                  <a:defRPr/>
                </a:pPr>
                <a:endParaRPr lang="fa-IR" sz="1662" kern="0">
                  <a:solidFill>
                    <a:sysClr val="windowText" lastClr="000000"/>
                  </a:solidFill>
                </a:endParaRPr>
              </a:p>
            </p:txBody>
          </p:sp>
          <p:sp>
            <p:nvSpPr>
              <p:cNvPr id="257" name="Line 33"/>
              <p:cNvSpPr>
                <a:spLocks noChangeShapeType="1"/>
              </p:cNvSpPr>
              <p:nvPr/>
            </p:nvSpPr>
            <p:spPr bwMode="auto">
              <a:xfrm flipV="1">
                <a:off x="412544" y="4038602"/>
                <a:ext cx="0" cy="2819401"/>
              </a:xfrm>
              <a:prstGeom prst="line">
                <a:avLst/>
              </a:prstGeom>
              <a:noFill/>
              <a:ln w="22225">
                <a:solidFill>
                  <a:srgbClr val="9383B3"/>
                </a:solidFill>
                <a:prstDash val="sysDot"/>
                <a:round/>
                <a:headEnd/>
                <a:tailEnd/>
              </a:ln>
              <a:effectLst/>
            </p:spPr>
            <p:txBody>
              <a:bodyPr/>
              <a:lstStyle/>
              <a:p>
                <a:pPr>
                  <a:defRPr/>
                </a:pPr>
                <a:endParaRPr lang="fa-IR" sz="1662" kern="0">
                  <a:solidFill>
                    <a:sysClr val="windowText" lastClr="000000"/>
                  </a:solidFill>
                </a:endParaRPr>
              </a:p>
            </p:txBody>
          </p:sp>
          <p:sp>
            <p:nvSpPr>
              <p:cNvPr id="258" name="Line 34"/>
              <p:cNvSpPr>
                <a:spLocks noChangeShapeType="1"/>
              </p:cNvSpPr>
              <p:nvPr/>
            </p:nvSpPr>
            <p:spPr bwMode="auto">
              <a:xfrm flipV="1">
                <a:off x="412544" y="2362202"/>
                <a:ext cx="0" cy="1676400"/>
              </a:xfrm>
              <a:prstGeom prst="line">
                <a:avLst/>
              </a:prstGeom>
              <a:ln w="12700">
                <a:prstDash val="sysDot"/>
                <a:headEnd/>
                <a:tailEnd/>
              </a:ln>
            </p:spPr>
            <p:style>
              <a:lnRef idx="1">
                <a:schemeClr val="dk1"/>
              </a:lnRef>
              <a:fillRef idx="0">
                <a:schemeClr val="dk1"/>
              </a:fillRef>
              <a:effectRef idx="0">
                <a:schemeClr val="dk1"/>
              </a:effectRef>
              <a:fontRef idx="minor">
                <a:schemeClr val="tx1"/>
              </a:fontRef>
            </p:style>
            <p:txBody>
              <a:bodyPr/>
              <a:lstStyle/>
              <a:p>
                <a:pPr>
                  <a:defRPr/>
                </a:pPr>
                <a:endParaRPr lang="fa-IR" sz="1662" kern="0">
                  <a:solidFill>
                    <a:sysClr val="windowText" lastClr="000000"/>
                  </a:solidFill>
                </a:endParaRPr>
              </a:p>
            </p:txBody>
          </p:sp>
          <p:sp>
            <p:nvSpPr>
              <p:cNvPr id="259" name="Line 35"/>
              <p:cNvSpPr>
                <a:spLocks noChangeShapeType="1"/>
              </p:cNvSpPr>
              <p:nvPr/>
            </p:nvSpPr>
            <p:spPr bwMode="auto">
              <a:xfrm flipV="1">
                <a:off x="329988" y="1676402"/>
                <a:ext cx="0" cy="2362200"/>
              </a:xfrm>
              <a:prstGeom prst="line">
                <a:avLst/>
              </a:prstGeom>
              <a:ln w="19050">
                <a:prstDash val="sysDot"/>
                <a:headEnd/>
                <a:tailEnd/>
              </a:ln>
            </p:spPr>
            <p:style>
              <a:lnRef idx="1">
                <a:schemeClr val="accent1"/>
              </a:lnRef>
              <a:fillRef idx="0">
                <a:schemeClr val="accent1"/>
              </a:fillRef>
              <a:effectRef idx="0">
                <a:schemeClr val="accent1"/>
              </a:effectRef>
              <a:fontRef idx="minor">
                <a:schemeClr val="tx1"/>
              </a:fontRef>
            </p:style>
            <p:txBody>
              <a:bodyPr/>
              <a:lstStyle/>
              <a:p>
                <a:pPr>
                  <a:defRPr/>
                </a:pPr>
                <a:endParaRPr lang="fa-IR" sz="1662" kern="0">
                  <a:solidFill>
                    <a:sysClr val="windowText" lastClr="000000"/>
                  </a:solidFill>
                </a:endParaRPr>
              </a:p>
            </p:txBody>
          </p:sp>
        </p:grpSp>
        <p:grpSp>
          <p:nvGrpSpPr>
            <p:cNvPr id="5" name="Group 15"/>
            <p:cNvGrpSpPr/>
            <p:nvPr/>
          </p:nvGrpSpPr>
          <p:grpSpPr>
            <a:xfrm>
              <a:off x="67432" y="538679"/>
              <a:ext cx="5218950" cy="3318948"/>
              <a:chOff x="73051" y="538679"/>
              <a:chExt cx="5653862" cy="3318948"/>
            </a:xfrm>
          </p:grpSpPr>
          <p:sp>
            <p:nvSpPr>
              <p:cNvPr id="7" name="Rectangle 6"/>
              <p:cNvSpPr/>
              <p:nvPr/>
            </p:nvSpPr>
            <p:spPr>
              <a:xfrm>
                <a:off x="1824455" y="538679"/>
                <a:ext cx="3902458" cy="407750"/>
              </a:xfrm>
              <a:prstGeom prst="rect">
                <a:avLst/>
              </a:prstGeom>
            </p:spPr>
            <p:txBody>
              <a:bodyPr wrap="none">
                <a:spAutoFit/>
              </a:bodyPr>
              <a:lstStyle/>
              <a:p>
                <a:pPr>
                  <a:defRPr/>
                </a:pPr>
                <a:r>
                  <a:rPr lang="en-US" sz="1846" b="1" kern="0" dirty="0">
                    <a:ln w="10541" cmpd="sng">
                      <a:solidFill>
                        <a:srgbClr val="EAEAEA">
                          <a:shade val="88000"/>
                          <a:satMod val="110000"/>
                        </a:srgbClr>
                      </a:solidFill>
                      <a:prstDash val="solid"/>
                    </a:ln>
                    <a:gradFill>
                      <a:gsLst>
                        <a:gs pos="0">
                          <a:srgbClr val="EAEAEA">
                            <a:tint val="40000"/>
                            <a:satMod val="250000"/>
                          </a:srgbClr>
                        </a:gs>
                        <a:gs pos="9000">
                          <a:srgbClr val="EAEAEA">
                            <a:tint val="52000"/>
                            <a:satMod val="300000"/>
                          </a:srgbClr>
                        </a:gs>
                        <a:gs pos="50000">
                          <a:srgbClr val="EAEAEA">
                            <a:shade val="20000"/>
                            <a:satMod val="300000"/>
                          </a:srgbClr>
                        </a:gs>
                        <a:gs pos="79000">
                          <a:srgbClr val="EAEAEA">
                            <a:tint val="52000"/>
                            <a:satMod val="300000"/>
                          </a:srgbClr>
                        </a:gs>
                        <a:gs pos="100000">
                          <a:srgbClr val="EAEAEA">
                            <a:tint val="40000"/>
                            <a:satMod val="250000"/>
                          </a:srgbClr>
                        </a:gs>
                      </a:gsLst>
                      <a:lin ang="5400000"/>
                    </a:gradFill>
                    <a:latin typeface="BankGothic Lt BT" pitchFamily="34" charset="0"/>
                  </a:rPr>
                  <a:t>(</a:t>
                </a:r>
                <a:r>
                  <a:rPr lang="en-US" sz="1846" b="1" kern="0" dirty="0" err="1">
                    <a:ln w="10541" cmpd="sng">
                      <a:solidFill>
                        <a:srgbClr val="EAEAEA">
                          <a:shade val="88000"/>
                          <a:satMod val="110000"/>
                        </a:srgbClr>
                      </a:solidFill>
                      <a:prstDash val="solid"/>
                    </a:ln>
                    <a:gradFill>
                      <a:gsLst>
                        <a:gs pos="0">
                          <a:srgbClr val="EAEAEA">
                            <a:tint val="40000"/>
                            <a:satMod val="250000"/>
                          </a:srgbClr>
                        </a:gs>
                        <a:gs pos="9000">
                          <a:srgbClr val="EAEAEA">
                            <a:tint val="52000"/>
                            <a:satMod val="300000"/>
                          </a:srgbClr>
                        </a:gs>
                        <a:gs pos="50000">
                          <a:srgbClr val="EAEAEA">
                            <a:shade val="20000"/>
                            <a:satMod val="300000"/>
                          </a:srgbClr>
                        </a:gs>
                        <a:gs pos="79000">
                          <a:srgbClr val="EAEAEA">
                            <a:tint val="52000"/>
                            <a:satMod val="300000"/>
                          </a:srgbClr>
                        </a:gs>
                        <a:gs pos="100000">
                          <a:srgbClr val="EAEAEA">
                            <a:tint val="40000"/>
                            <a:satMod val="250000"/>
                          </a:srgbClr>
                        </a:gs>
                      </a:gsLst>
                      <a:lin ang="5400000"/>
                    </a:gradFill>
                    <a:latin typeface="BankGothic Lt BT" pitchFamily="34" charset="0"/>
                  </a:rPr>
                  <a:t>beinolharamein</a:t>
                </a:r>
                <a:r>
                  <a:rPr lang="en-US" sz="1846" b="1" kern="0" dirty="0">
                    <a:ln w="10541" cmpd="sng">
                      <a:solidFill>
                        <a:srgbClr val="EAEAEA">
                          <a:shade val="88000"/>
                          <a:satMod val="110000"/>
                        </a:srgbClr>
                      </a:solidFill>
                      <a:prstDash val="solid"/>
                    </a:ln>
                    <a:gradFill>
                      <a:gsLst>
                        <a:gs pos="0">
                          <a:srgbClr val="EAEAEA">
                            <a:tint val="40000"/>
                            <a:satMod val="250000"/>
                          </a:srgbClr>
                        </a:gs>
                        <a:gs pos="9000">
                          <a:srgbClr val="EAEAEA">
                            <a:tint val="52000"/>
                            <a:satMod val="300000"/>
                          </a:srgbClr>
                        </a:gs>
                        <a:gs pos="50000">
                          <a:srgbClr val="EAEAEA">
                            <a:shade val="20000"/>
                            <a:satMod val="300000"/>
                          </a:srgbClr>
                        </a:gs>
                        <a:gs pos="79000">
                          <a:srgbClr val="EAEAEA">
                            <a:tint val="52000"/>
                            <a:satMod val="300000"/>
                          </a:srgbClr>
                        </a:gs>
                        <a:gs pos="100000">
                          <a:srgbClr val="EAEAEA">
                            <a:tint val="40000"/>
                            <a:satMod val="250000"/>
                          </a:srgbClr>
                        </a:gs>
                      </a:gsLst>
                      <a:lin ang="5400000"/>
                    </a:gradFill>
                    <a:latin typeface="BankGothic Lt BT" pitchFamily="34" charset="0"/>
                  </a:rPr>
                  <a:t> of shiraz)</a:t>
                </a:r>
                <a:endParaRPr lang="fa-IR" sz="1846" b="1" kern="0" dirty="0">
                  <a:ln w="10541" cmpd="sng">
                    <a:solidFill>
                      <a:srgbClr val="EAEAEA">
                        <a:shade val="88000"/>
                        <a:satMod val="110000"/>
                      </a:srgbClr>
                    </a:solidFill>
                    <a:prstDash val="solid"/>
                  </a:ln>
                  <a:gradFill>
                    <a:gsLst>
                      <a:gs pos="0">
                        <a:srgbClr val="EAEAEA">
                          <a:tint val="40000"/>
                          <a:satMod val="250000"/>
                        </a:srgbClr>
                      </a:gs>
                      <a:gs pos="9000">
                        <a:srgbClr val="EAEAEA">
                          <a:tint val="52000"/>
                          <a:satMod val="300000"/>
                        </a:srgbClr>
                      </a:gs>
                      <a:gs pos="50000">
                        <a:srgbClr val="EAEAEA">
                          <a:shade val="20000"/>
                          <a:satMod val="300000"/>
                        </a:srgbClr>
                      </a:gs>
                      <a:gs pos="79000">
                        <a:srgbClr val="EAEAEA">
                          <a:tint val="52000"/>
                          <a:satMod val="300000"/>
                        </a:srgbClr>
                      </a:gs>
                      <a:gs pos="100000">
                        <a:srgbClr val="EAEAEA">
                          <a:tint val="40000"/>
                          <a:satMod val="250000"/>
                        </a:srgbClr>
                      </a:gs>
                    </a:gsLst>
                    <a:lin ang="5400000"/>
                  </a:gradFill>
                  <a:latin typeface="BankGothic Lt BT" pitchFamily="34" charset="0"/>
                </a:endParaRPr>
              </a:p>
            </p:txBody>
          </p:sp>
          <p:sp>
            <p:nvSpPr>
              <p:cNvPr id="8" name="Rectangle 7"/>
              <p:cNvSpPr/>
              <p:nvPr/>
            </p:nvSpPr>
            <p:spPr>
              <a:xfrm rot="16200000">
                <a:off x="-1131431" y="2276027"/>
                <a:ext cx="2786082" cy="377118"/>
              </a:xfrm>
              <a:prstGeom prst="rect">
                <a:avLst/>
              </a:prstGeom>
            </p:spPr>
            <p:txBody>
              <a:bodyPr wrap="square">
                <a:spAutoFit/>
                <a:scene3d>
                  <a:camera prst="orthographicFront"/>
                  <a:lightRig rig="glow" dir="tl">
                    <a:rot lat="0" lon="0" rev="5400000"/>
                  </a:lightRig>
                </a:scene3d>
                <a:sp3d contourW="12700">
                  <a:bevelT w="25400" h="25400"/>
                  <a:contourClr>
                    <a:schemeClr val="accent6">
                      <a:shade val="73000"/>
                    </a:schemeClr>
                  </a:contourClr>
                </a:sp3d>
              </a:bodyPr>
              <a:lstStyle/>
              <a:p>
                <a:pPr algn="ctr"/>
                <a:r>
                  <a:rPr lang="fa-IR" sz="1662" b="1" dirty="0">
                    <a:ln w="11430"/>
                    <a:gradFill>
                      <a:gsLst>
                        <a:gs pos="0">
                          <a:srgbClr val="555555">
                            <a:tint val="90000"/>
                            <a:satMod val="120000"/>
                          </a:srgbClr>
                        </a:gs>
                        <a:gs pos="25000">
                          <a:srgbClr val="555555">
                            <a:tint val="93000"/>
                            <a:satMod val="120000"/>
                          </a:srgbClr>
                        </a:gs>
                        <a:gs pos="50000">
                          <a:srgbClr val="555555">
                            <a:shade val="89000"/>
                            <a:satMod val="110000"/>
                          </a:srgbClr>
                        </a:gs>
                        <a:gs pos="75000">
                          <a:srgbClr val="555555">
                            <a:tint val="93000"/>
                            <a:satMod val="120000"/>
                          </a:srgbClr>
                        </a:gs>
                        <a:gs pos="100000">
                          <a:srgbClr val="555555">
                            <a:tint val="90000"/>
                            <a:satMod val="120000"/>
                          </a:srgbClr>
                        </a:gs>
                      </a:gsLst>
                      <a:lin ang="5400000"/>
                    </a:gradFill>
                    <a:effectLst>
                      <a:outerShdw blurRad="80000" dist="40000" dir="5040000" algn="tl">
                        <a:srgbClr val="000000">
                          <a:alpha val="30000"/>
                        </a:srgbClr>
                      </a:outerShdw>
                    </a:effectLst>
                    <a:cs typeface="B Kamran" pitchFamily="2" charset="-78"/>
                  </a:rPr>
                  <a:t>بین الحرمین شیراز</a:t>
                </a:r>
              </a:p>
            </p:txBody>
          </p:sp>
        </p:grpSp>
        <p:pic>
          <p:nvPicPr>
            <p:cNvPr id="235" name="Picture 6" descr="شاهچراغ؛ شیراز؛ عکس از آنوبانینی">
              <a:hlinkClick r:id="rId3"/>
            </p:cNvPr>
            <p:cNvPicPr>
              <a:picLocks noChangeAspect="1" noChangeArrowheads="1"/>
            </p:cNvPicPr>
            <p:nvPr/>
          </p:nvPicPr>
          <p:blipFill>
            <a:blip r:embed="rId4">
              <a:clrChange>
                <a:clrFrom>
                  <a:srgbClr val="03030F"/>
                </a:clrFrom>
                <a:clrTo>
                  <a:srgbClr val="03030F">
                    <a:alpha val="0"/>
                  </a:srgbClr>
                </a:clrTo>
              </a:clrChange>
            </a:blip>
            <a:srcRect/>
            <a:stretch>
              <a:fillRect/>
            </a:stretch>
          </p:blipFill>
          <p:spPr bwMode="auto">
            <a:xfrm>
              <a:off x="7212343" y="285728"/>
              <a:ext cx="1931657" cy="1191187"/>
            </a:xfrm>
            <a:prstGeom prst="rect">
              <a:avLst/>
            </a:prstGeom>
            <a:ln>
              <a:noFill/>
            </a:ln>
            <a:effectLst>
              <a:outerShdw blurRad="50800" dist="38100" dir="2700000" algn="tl" rotWithShape="0">
                <a:prstClr val="black">
                  <a:alpha val="40000"/>
                </a:prstClr>
              </a:outerShdw>
              <a:softEdge rad="63500"/>
            </a:effectLst>
          </p:spPr>
        </p:pic>
        <p:pic>
          <p:nvPicPr>
            <p:cNvPr id="1028" name="Picture 4" descr="E:\baft farsoode\ax\pic\shahchw.jpg"/>
            <p:cNvPicPr>
              <a:picLocks noChangeAspect="1" noChangeArrowheads="1"/>
            </p:cNvPicPr>
            <p:nvPr/>
          </p:nvPicPr>
          <p:blipFill>
            <a:blip r:embed="rId5" cstate="screen">
              <a:clrChange>
                <a:clrFrom>
                  <a:srgbClr val="BEE2FA"/>
                </a:clrFrom>
                <a:clrTo>
                  <a:srgbClr val="BEE2FA">
                    <a:alpha val="0"/>
                  </a:srgbClr>
                </a:clrTo>
              </a:clrChange>
              <a:extLst>
                <a:ext uri="{28A0092B-C50C-407E-A947-70E740481C1C}">
                  <a14:useLocalDpi xmlns:a14="http://schemas.microsoft.com/office/drawing/2010/main"/>
                </a:ext>
              </a:extLst>
            </a:blip>
            <a:srcRect/>
            <a:stretch>
              <a:fillRect/>
            </a:stretch>
          </p:blipFill>
          <p:spPr bwMode="auto">
            <a:xfrm>
              <a:off x="0" y="0"/>
              <a:ext cx="1813436" cy="1464431"/>
            </a:xfrm>
            <a:prstGeom prst="rect">
              <a:avLst/>
            </a:prstGeom>
            <a:ln>
              <a:noFill/>
            </a:ln>
            <a:effectLst>
              <a:outerShdw blurRad="50800" dist="38100" dir="2700000" algn="tl" rotWithShape="0">
                <a:prstClr val="black">
                  <a:alpha val="40000"/>
                </a:prstClr>
              </a:outerShdw>
              <a:softEdge rad="63500"/>
            </a:effectLst>
          </p:spPr>
        </p:pic>
        <p:cxnSp>
          <p:nvCxnSpPr>
            <p:cNvPr id="263" name="Straight Connector 262"/>
            <p:cNvCxnSpPr/>
            <p:nvPr/>
          </p:nvCxnSpPr>
          <p:spPr bwMode="auto">
            <a:xfrm rot="5400000">
              <a:off x="-1535949" y="4179099"/>
              <a:ext cx="4071966" cy="1588"/>
            </a:xfrm>
            <a:prstGeom prst="line">
              <a:avLst/>
            </a:prstGeom>
            <a:ln cmpd="dbl">
              <a:solidFill>
                <a:srgbClr val="D1D1D1"/>
              </a:solidFill>
              <a:prstDash val="solid"/>
              <a:headEnd type="none" w="sm" len="sm"/>
              <a:tailEnd type="none" w="sm" len="sm"/>
            </a:ln>
          </p:spPr>
          <p:style>
            <a:lnRef idx="3">
              <a:schemeClr val="accent1"/>
            </a:lnRef>
            <a:fillRef idx="0">
              <a:schemeClr val="accent1"/>
            </a:fillRef>
            <a:effectRef idx="2">
              <a:schemeClr val="accent1"/>
            </a:effectRef>
            <a:fontRef idx="minor">
              <a:schemeClr val="tx1"/>
            </a:fontRef>
          </p:style>
        </p:cxnSp>
      </p:grpSp>
      <p:sp>
        <p:nvSpPr>
          <p:cNvPr id="25" name="Rectangle 24"/>
          <p:cNvSpPr/>
          <p:nvPr/>
        </p:nvSpPr>
        <p:spPr bwMode="auto">
          <a:xfrm>
            <a:off x="912177" y="1648545"/>
            <a:ext cx="8143932" cy="4154394"/>
          </a:xfrm>
          <a:prstGeom prst="rect">
            <a:avLst/>
          </a:prstGeom>
          <a:solidFill>
            <a:schemeClr val="accent1">
              <a:alpha val="70000"/>
            </a:schemeClr>
          </a:solidFill>
          <a:ln w="12700" cap="sq" cmpd="sng" algn="ctr">
            <a:noFill/>
            <a:prstDash val="solid"/>
            <a:round/>
            <a:headEnd type="none" w="sm" len="sm"/>
            <a:tailEnd type="none" w="sm" len="sm"/>
          </a:ln>
          <a:effectLst>
            <a:softEdge rad="635000"/>
          </a:effectLst>
        </p:spPr>
        <p:txBody>
          <a:bodyPr vert="horz" wrap="square" lIns="84406" tIns="42203" rIns="84406" bIns="42203" numCol="1" rtlCol="1" anchor="t" anchorCtr="0" compatLnSpc="1">
            <a:prstTxWarp prst="textNoShape">
              <a:avLst/>
            </a:prstTxWarp>
          </a:bodyPr>
          <a:lstStyle/>
          <a:p>
            <a:pPr algn="l" rtl="0" fontAlgn="base">
              <a:spcBef>
                <a:spcPct val="0"/>
              </a:spcBef>
              <a:spcAft>
                <a:spcPct val="0"/>
              </a:spcAft>
            </a:pPr>
            <a:endParaRPr kumimoji="1" lang="fa-IR" sz="2215">
              <a:solidFill>
                <a:srgbClr val="000000"/>
              </a:solidFill>
              <a:latin typeface="Times New Roman" pitchFamily="18" charset="0"/>
            </a:endParaRPr>
          </a:p>
        </p:txBody>
      </p:sp>
      <p:sp>
        <p:nvSpPr>
          <p:cNvPr id="266" name="Rectangle 265"/>
          <p:cNvSpPr/>
          <p:nvPr/>
        </p:nvSpPr>
        <p:spPr bwMode="auto">
          <a:xfrm>
            <a:off x="785786" y="1780431"/>
            <a:ext cx="8143932" cy="1318855"/>
          </a:xfrm>
          <a:prstGeom prst="rect">
            <a:avLst/>
          </a:prstGeom>
          <a:solidFill>
            <a:schemeClr val="accent1">
              <a:alpha val="70000"/>
            </a:schemeClr>
          </a:solidFill>
          <a:ln w="12700" cap="sq" cmpd="sng" algn="ctr">
            <a:noFill/>
            <a:prstDash val="solid"/>
            <a:round/>
            <a:headEnd type="none" w="sm" len="sm"/>
            <a:tailEnd type="none" w="sm" len="sm"/>
          </a:ln>
          <a:effectLst>
            <a:softEdge rad="635000"/>
          </a:effectLst>
        </p:spPr>
        <p:txBody>
          <a:bodyPr vert="horz" wrap="square" lIns="84406" tIns="42203" rIns="84406" bIns="42203" numCol="1" rtlCol="1" anchor="t" anchorCtr="0" compatLnSpc="1">
            <a:prstTxWarp prst="textNoShape">
              <a:avLst/>
            </a:prstTxWarp>
          </a:bodyPr>
          <a:lstStyle/>
          <a:p>
            <a:pPr algn="l" rtl="0" fontAlgn="base">
              <a:spcBef>
                <a:spcPct val="0"/>
              </a:spcBef>
              <a:spcAft>
                <a:spcPct val="0"/>
              </a:spcAft>
            </a:pPr>
            <a:endParaRPr kumimoji="1" lang="fa-IR" sz="2215">
              <a:solidFill>
                <a:srgbClr val="000000"/>
              </a:solidFill>
              <a:latin typeface="Times New Roman" pitchFamily="18" charset="0"/>
            </a:endParaRPr>
          </a:p>
        </p:txBody>
      </p:sp>
      <p:grpSp>
        <p:nvGrpSpPr>
          <p:cNvPr id="6" name="Group 71"/>
          <p:cNvGrpSpPr/>
          <p:nvPr/>
        </p:nvGrpSpPr>
        <p:grpSpPr>
          <a:xfrm>
            <a:off x="7407540" y="2110144"/>
            <a:ext cx="1277814" cy="790659"/>
            <a:chOff x="8167710" y="4344066"/>
            <a:chExt cx="1499657" cy="856547"/>
          </a:xfrm>
        </p:grpSpPr>
        <p:grpSp>
          <p:nvGrpSpPr>
            <p:cNvPr id="9" name="Group 48"/>
            <p:cNvGrpSpPr>
              <a:grpSpLocks/>
            </p:cNvGrpSpPr>
            <p:nvPr/>
          </p:nvGrpSpPr>
          <p:grpSpPr bwMode="auto">
            <a:xfrm>
              <a:off x="8167710" y="4344066"/>
              <a:ext cx="1485900" cy="247985"/>
              <a:chOff x="4848" y="2736"/>
              <a:chExt cx="864" cy="157"/>
            </a:xfrm>
          </p:grpSpPr>
          <p:sp>
            <p:nvSpPr>
              <p:cNvPr id="38" name="Rectangle 49"/>
              <p:cNvSpPr>
                <a:spLocks noChangeArrowheads="1"/>
              </p:cNvSpPr>
              <p:nvPr/>
            </p:nvSpPr>
            <p:spPr bwMode="auto">
              <a:xfrm>
                <a:off x="5568" y="2784"/>
                <a:ext cx="144" cy="48"/>
              </a:xfrm>
              <a:prstGeom prst="rect">
                <a:avLst/>
              </a:prstGeom>
              <a:solidFill>
                <a:srgbClr val="FF9900">
                  <a:alpha val="84000"/>
                </a:srgbClr>
              </a:solidFill>
              <a:ln w="9525">
                <a:noFill/>
                <a:miter lim="800000"/>
                <a:headEnd/>
                <a:tailEnd/>
              </a:ln>
              <a:effectLst/>
            </p:spPr>
            <p:txBody>
              <a:bodyPr wrap="none" anchor="ctr"/>
              <a:lstStyle/>
              <a:p>
                <a:pPr>
                  <a:defRPr/>
                </a:pPr>
                <a:endParaRPr lang="fa-IR" sz="1662" kern="0">
                  <a:solidFill>
                    <a:srgbClr val="000000"/>
                  </a:solidFill>
                </a:endParaRPr>
              </a:p>
            </p:txBody>
          </p:sp>
          <p:sp>
            <p:nvSpPr>
              <p:cNvPr id="39" name="Text Box 50"/>
              <p:cNvSpPr txBox="1">
                <a:spLocks noChangeArrowheads="1"/>
              </p:cNvSpPr>
              <p:nvPr/>
            </p:nvSpPr>
            <p:spPr bwMode="auto">
              <a:xfrm>
                <a:off x="4848" y="2736"/>
                <a:ext cx="720" cy="157"/>
              </a:xfrm>
              <a:prstGeom prst="rect">
                <a:avLst/>
              </a:prstGeom>
              <a:noFill/>
              <a:ln w="9525">
                <a:noFill/>
                <a:miter lim="800000"/>
                <a:headEnd/>
                <a:tailEnd/>
              </a:ln>
              <a:effectLst/>
            </p:spPr>
            <p:txBody>
              <a:bodyPr lIns="99901" tIns="49952" rIns="99901" bIns="49952">
                <a:spAutoFit/>
              </a:bodyPr>
              <a:lstStyle/>
              <a:p>
                <a:pPr defTabSz="843914">
                  <a:spcBef>
                    <a:spcPct val="50000"/>
                  </a:spcBef>
                  <a:defRPr/>
                </a:pPr>
                <a:r>
                  <a:rPr lang="fa-IR" sz="831" kern="0" dirty="0">
                    <a:solidFill>
                      <a:srgbClr val="000000"/>
                    </a:solidFill>
                    <a:latin typeface="Yaqouti" pitchFamily="2" charset="2"/>
                    <a:cs typeface="Zar" pitchFamily="2" charset="-78"/>
                  </a:rPr>
                  <a:t>دسترسيهای سواره اصلی</a:t>
                </a:r>
                <a:endParaRPr lang="en-US" sz="831" kern="0" dirty="0">
                  <a:solidFill>
                    <a:srgbClr val="000000"/>
                  </a:solidFill>
                  <a:latin typeface="Yaqouti" pitchFamily="2" charset="2"/>
                  <a:cs typeface="Zar" pitchFamily="2" charset="-78"/>
                </a:endParaRPr>
              </a:p>
            </p:txBody>
          </p:sp>
        </p:grpSp>
        <p:grpSp>
          <p:nvGrpSpPr>
            <p:cNvPr id="10" name="Group 51"/>
            <p:cNvGrpSpPr>
              <a:grpSpLocks/>
            </p:cNvGrpSpPr>
            <p:nvPr/>
          </p:nvGrpSpPr>
          <p:grpSpPr bwMode="auto">
            <a:xfrm>
              <a:off x="8167710" y="4648422"/>
              <a:ext cx="1485900" cy="247838"/>
              <a:chOff x="4848" y="2928"/>
              <a:chExt cx="864" cy="156"/>
            </a:xfrm>
          </p:grpSpPr>
          <p:sp>
            <p:nvSpPr>
              <p:cNvPr id="36" name="Rectangle 52"/>
              <p:cNvSpPr>
                <a:spLocks noChangeArrowheads="1"/>
              </p:cNvSpPr>
              <p:nvPr/>
            </p:nvSpPr>
            <p:spPr bwMode="auto">
              <a:xfrm>
                <a:off x="5568" y="2976"/>
                <a:ext cx="144" cy="48"/>
              </a:xfrm>
              <a:prstGeom prst="rect">
                <a:avLst/>
              </a:prstGeom>
              <a:solidFill>
                <a:srgbClr val="3366FF">
                  <a:alpha val="84000"/>
                </a:srgbClr>
              </a:solidFill>
              <a:ln w="9525">
                <a:noFill/>
                <a:miter lim="800000"/>
                <a:headEnd/>
                <a:tailEnd/>
              </a:ln>
              <a:effectLst/>
            </p:spPr>
            <p:txBody>
              <a:bodyPr wrap="none" anchor="ctr"/>
              <a:lstStyle/>
              <a:p>
                <a:pPr>
                  <a:defRPr/>
                </a:pPr>
                <a:endParaRPr lang="fa-IR" sz="1662" kern="0">
                  <a:solidFill>
                    <a:srgbClr val="000000"/>
                  </a:solidFill>
                </a:endParaRPr>
              </a:p>
            </p:txBody>
          </p:sp>
          <p:sp>
            <p:nvSpPr>
              <p:cNvPr id="37" name="Text Box 53"/>
              <p:cNvSpPr txBox="1">
                <a:spLocks noChangeArrowheads="1"/>
              </p:cNvSpPr>
              <p:nvPr/>
            </p:nvSpPr>
            <p:spPr bwMode="auto">
              <a:xfrm>
                <a:off x="4848" y="2928"/>
                <a:ext cx="720" cy="156"/>
              </a:xfrm>
              <a:prstGeom prst="rect">
                <a:avLst/>
              </a:prstGeom>
              <a:noFill/>
              <a:ln w="9525">
                <a:noFill/>
                <a:miter lim="800000"/>
                <a:headEnd/>
                <a:tailEnd/>
              </a:ln>
              <a:effectLst/>
            </p:spPr>
            <p:txBody>
              <a:bodyPr lIns="99901" tIns="49952" rIns="99901" bIns="49952">
                <a:spAutoFit/>
              </a:bodyPr>
              <a:lstStyle/>
              <a:p>
                <a:pPr defTabSz="843914">
                  <a:spcBef>
                    <a:spcPct val="50000"/>
                  </a:spcBef>
                  <a:defRPr/>
                </a:pPr>
                <a:r>
                  <a:rPr lang="fa-IR" sz="831" kern="0" dirty="0">
                    <a:solidFill>
                      <a:srgbClr val="000000"/>
                    </a:solidFill>
                    <a:latin typeface="Yaqouti" pitchFamily="2" charset="2"/>
                    <a:cs typeface="Zar" pitchFamily="2" charset="-78"/>
                  </a:rPr>
                  <a:t>گـــــذرهــای مـــهــــم </a:t>
                </a:r>
                <a:endParaRPr lang="en-US" sz="831" kern="0" dirty="0">
                  <a:solidFill>
                    <a:srgbClr val="000000"/>
                  </a:solidFill>
                  <a:latin typeface="Yaqouti" pitchFamily="2" charset="2"/>
                  <a:cs typeface="Zar" pitchFamily="2" charset="-78"/>
                </a:endParaRPr>
              </a:p>
            </p:txBody>
          </p:sp>
        </p:grpSp>
        <p:grpSp>
          <p:nvGrpSpPr>
            <p:cNvPr id="11" name="Group 54"/>
            <p:cNvGrpSpPr>
              <a:grpSpLocks/>
            </p:cNvGrpSpPr>
            <p:nvPr/>
          </p:nvGrpSpPr>
          <p:grpSpPr bwMode="auto">
            <a:xfrm>
              <a:off x="8167710" y="4801236"/>
              <a:ext cx="1485900" cy="247575"/>
              <a:chOff x="4848" y="3024"/>
              <a:chExt cx="864" cy="156"/>
            </a:xfrm>
          </p:grpSpPr>
          <p:sp>
            <p:nvSpPr>
              <p:cNvPr id="34" name="Rectangle 55"/>
              <p:cNvSpPr>
                <a:spLocks noChangeArrowheads="1"/>
              </p:cNvSpPr>
              <p:nvPr/>
            </p:nvSpPr>
            <p:spPr bwMode="auto">
              <a:xfrm>
                <a:off x="5568" y="3072"/>
                <a:ext cx="144" cy="48"/>
              </a:xfrm>
              <a:prstGeom prst="rect">
                <a:avLst/>
              </a:prstGeom>
              <a:solidFill>
                <a:srgbClr val="FF0000">
                  <a:alpha val="84000"/>
                </a:srgbClr>
              </a:solidFill>
              <a:ln w="9525">
                <a:noFill/>
                <a:miter lim="800000"/>
                <a:headEnd/>
                <a:tailEnd/>
              </a:ln>
              <a:effectLst/>
            </p:spPr>
            <p:txBody>
              <a:bodyPr wrap="none" anchor="ctr"/>
              <a:lstStyle/>
              <a:p>
                <a:pPr>
                  <a:defRPr/>
                </a:pPr>
                <a:endParaRPr lang="fa-IR" sz="1662" kern="0">
                  <a:solidFill>
                    <a:srgbClr val="000000"/>
                  </a:solidFill>
                </a:endParaRPr>
              </a:p>
            </p:txBody>
          </p:sp>
          <p:sp>
            <p:nvSpPr>
              <p:cNvPr id="35" name="Text Box 56"/>
              <p:cNvSpPr txBox="1">
                <a:spLocks noChangeArrowheads="1"/>
              </p:cNvSpPr>
              <p:nvPr/>
            </p:nvSpPr>
            <p:spPr bwMode="auto">
              <a:xfrm>
                <a:off x="4848" y="3024"/>
                <a:ext cx="720" cy="156"/>
              </a:xfrm>
              <a:prstGeom prst="rect">
                <a:avLst/>
              </a:prstGeom>
              <a:noFill/>
              <a:ln w="9525">
                <a:noFill/>
                <a:miter lim="800000"/>
                <a:headEnd/>
                <a:tailEnd/>
              </a:ln>
              <a:effectLst/>
            </p:spPr>
            <p:txBody>
              <a:bodyPr lIns="99901" tIns="49952" rIns="99901" bIns="49952">
                <a:spAutoFit/>
              </a:bodyPr>
              <a:lstStyle/>
              <a:p>
                <a:pPr defTabSz="843914">
                  <a:spcBef>
                    <a:spcPct val="50000"/>
                  </a:spcBef>
                  <a:defRPr/>
                </a:pPr>
                <a:r>
                  <a:rPr lang="fa-IR" sz="831" kern="0" dirty="0">
                    <a:solidFill>
                      <a:srgbClr val="000000"/>
                    </a:solidFill>
                    <a:latin typeface="Yaqouti" pitchFamily="2" charset="2"/>
                    <a:cs typeface="Zar" pitchFamily="2" charset="-78"/>
                  </a:rPr>
                  <a:t>گـــــذرهــای ثــانويـــه</a:t>
                </a:r>
                <a:endParaRPr lang="en-US" sz="831" kern="0" dirty="0">
                  <a:solidFill>
                    <a:srgbClr val="000000"/>
                  </a:solidFill>
                  <a:latin typeface="Yaqouti" pitchFamily="2" charset="2"/>
                  <a:cs typeface="Zar" pitchFamily="2" charset="-78"/>
                </a:endParaRPr>
              </a:p>
            </p:txBody>
          </p:sp>
        </p:grpSp>
        <p:grpSp>
          <p:nvGrpSpPr>
            <p:cNvPr id="12" name="Group 57"/>
            <p:cNvGrpSpPr>
              <a:grpSpLocks/>
            </p:cNvGrpSpPr>
            <p:nvPr/>
          </p:nvGrpSpPr>
          <p:grpSpPr bwMode="auto">
            <a:xfrm>
              <a:off x="8167710" y="4952774"/>
              <a:ext cx="1485900" cy="247839"/>
              <a:chOff x="4848" y="3120"/>
              <a:chExt cx="864" cy="156"/>
            </a:xfrm>
          </p:grpSpPr>
          <p:sp>
            <p:nvSpPr>
              <p:cNvPr id="32" name="Rectangle 58"/>
              <p:cNvSpPr>
                <a:spLocks noChangeArrowheads="1"/>
              </p:cNvSpPr>
              <p:nvPr/>
            </p:nvSpPr>
            <p:spPr bwMode="auto">
              <a:xfrm>
                <a:off x="5568" y="3168"/>
                <a:ext cx="144" cy="48"/>
              </a:xfrm>
              <a:prstGeom prst="rect">
                <a:avLst/>
              </a:prstGeom>
              <a:solidFill>
                <a:srgbClr val="FFFF00">
                  <a:alpha val="84000"/>
                </a:srgbClr>
              </a:solidFill>
              <a:ln w="9525">
                <a:noFill/>
                <a:miter lim="800000"/>
                <a:headEnd/>
                <a:tailEnd/>
              </a:ln>
              <a:effectLst/>
            </p:spPr>
            <p:txBody>
              <a:bodyPr wrap="none" anchor="ctr"/>
              <a:lstStyle/>
              <a:p>
                <a:pPr>
                  <a:defRPr/>
                </a:pPr>
                <a:endParaRPr lang="fa-IR" sz="1662" kern="0">
                  <a:solidFill>
                    <a:srgbClr val="000000"/>
                  </a:solidFill>
                </a:endParaRPr>
              </a:p>
            </p:txBody>
          </p:sp>
          <p:sp>
            <p:nvSpPr>
              <p:cNvPr id="33" name="Text Box 59"/>
              <p:cNvSpPr txBox="1">
                <a:spLocks noChangeArrowheads="1"/>
              </p:cNvSpPr>
              <p:nvPr/>
            </p:nvSpPr>
            <p:spPr bwMode="auto">
              <a:xfrm>
                <a:off x="4848" y="3120"/>
                <a:ext cx="720" cy="156"/>
              </a:xfrm>
              <a:prstGeom prst="rect">
                <a:avLst/>
              </a:prstGeom>
              <a:noFill/>
              <a:ln w="9525">
                <a:noFill/>
                <a:miter lim="800000"/>
                <a:headEnd/>
                <a:tailEnd/>
              </a:ln>
              <a:effectLst/>
            </p:spPr>
            <p:txBody>
              <a:bodyPr lIns="99901" tIns="49952" rIns="99901" bIns="49952">
                <a:spAutoFit/>
              </a:bodyPr>
              <a:lstStyle/>
              <a:p>
                <a:pPr defTabSz="843914">
                  <a:spcBef>
                    <a:spcPct val="50000"/>
                  </a:spcBef>
                  <a:defRPr/>
                </a:pPr>
                <a:r>
                  <a:rPr lang="fa-IR" sz="831" kern="0" dirty="0">
                    <a:solidFill>
                      <a:srgbClr val="000000"/>
                    </a:solidFill>
                    <a:latin typeface="Yaqouti" pitchFamily="2" charset="2"/>
                    <a:cs typeface="Zar" pitchFamily="2" charset="-78"/>
                  </a:rPr>
                  <a:t>بـــــن بـــــسـتــهــــــــا</a:t>
                </a:r>
                <a:endParaRPr lang="en-US" sz="831" kern="0" dirty="0">
                  <a:solidFill>
                    <a:srgbClr val="000000"/>
                  </a:solidFill>
                  <a:latin typeface="Yaqouti" pitchFamily="2" charset="2"/>
                  <a:cs typeface="Zar" pitchFamily="2" charset="-78"/>
                </a:endParaRPr>
              </a:p>
            </p:txBody>
          </p:sp>
        </p:grpSp>
        <p:grpSp>
          <p:nvGrpSpPr>
            <p:cNvPr id="13" name="Group 60"/>
            <p:cNvGrpSpPr>
              <a:grpSpLocks/>
            </p:cNvGrpSpPr>
            <p:nvPr/>
          </p:nvGrpSpPr>
          <p:grpSpPr bwMode="auto">
            <a:xfrm>
              <a:off x="8181467" y="4500570"/>
              <a:ext cx="1485900" cy="247797"/>
              <a:chOff x="4856" y="4499463"/>
              <a:chExt cx="864" cy="247797"/>
            </a:xfrm>
          </p:grpSpPr>
          <p:sp>
            <p:nvSpPr>
              <p:cNvPr id="30" name="Line 61"/>
              <p:cNvSpPr>
                <a:spLocks noChangeShapeType="1"/>
              </p:cNvSpPr>
              <p:nvPr/>
            </p:nvSpPr>
            <p:spPr bwMode="auto">
              <a:xfrm>
                <a:off x="5576" y="4613311"/>
                <a:ext cx="144" cy="0"/>
              </a:xfrm>
              <a:prstGeom prst="line">
                <a:avLst/>
              </a:prstGeom>
              <a:noFill/>
              <a:ln w="19050" cap="rnd">
                <a:solidFill>
                  <a:schemeClr val="tx1"/>
                </a:solidFill>
                <a:prstDash val="sysDot"/>
                <a:round/>
                <a:headEnd/>
                <a:tailEnd/>
              </a:ln>
              <a:effectLst/>
            </p:spPr>
            <p:txBody>
              <a:bodyPr/>
              <a:lstStyle/>
              <a:p>
                <a:pPr>
                  <a:defRPr/>
                </a:pPr>
                <a:endParaRPr lang="fa-IR" sz="1662" kern="0">
                  <a:solidFill>
                    <a:srgbClr val="000000"/>
                  </a:solidFill>
                </a:endParaRPr>
              </a:p>
            </p:txBody>
          </p:sp>
          <p:sp>
            <p:nvSpPr>
              <p:cNvPr id="31" name="Text Box 62"/>
              <p:cNvSpPr txBox="1">
                <a:spLocks noChangeArrowheads="1"/>
              </p:cNvSpPr>
              <p:nvPr/>
            </p:nvSpPr>
            <p:spPr bwMode="auto">
              <a:xfrm>
                <a:off x="4856" y="4499463"/>
                <a:ext cx="720" cy="247797"/>
              </a:xfrm>
              <a:prstGeom prst="rect">
                <a:avLst/>
              </a:prstGeom>
              <a:noFill/>
              <a:ln w="9525">
                <a:noFill/>
                <a:miter lim="800000"/>
                <a:headEnd/>
                <a:tailEnd/>
              </a:ln>
              <a:effectLst/>
            </p:spPr>
            <p:txBody>
              <a:bodyPr lIns="99901" tIns="49952" rIns="99901" bIns="49952">
                <a:spAutoFit/>
              </a:bodyPr>
              <a:lstStyle/>
              <a:p>
                <a:pPr defTabSz="843914">
                  <a:spcBef>
                    <a:spcPct val="50000"/>
                  </a:spcBef>
                  <a:defRPr/>
                </a:pPr>
                <a:r>
                  <a:rPr lang="fa-IR" sz="831" kern="0" dirty="0">
                    <a:solidFill>
                      <a:srgbClr val="000000"/>
                    </a:solidFill>
                    <a:latin typeface="Yaqouti" pitchFamily="2" charset="2"/>
                    <a:cs typeface="Zar" pitchFamily="2" charset="-78"/>
                  </a:rPr>
                  <a:t>گـــــذر بـــــــــا  ارزش</a:t>
                </a:r>
                <a:endParaRPr lang="en-US" sz="831" kern="0" dirty="0">
                  <a:solidFill>
                    <a:srgbClr val="000000"/>
                  </a:solidFill>
                  <a:latin typeface="Yaqouti" pitchFamily="2" charset="2"/>
                  <a:cs typeface="Zar" pitchFamily="2" charset="-78"/>
                </a:endParaRPr>
              </a:p>
            </p:txBody>
          </p:sp>
        </p:grpSp>
      </p:grpSp>
      <p:grpSp>
        <p:nvGrpSpPr>
          <p:cNvPr id="14" name="Group 87"/>
          <p:cNvGrpSpPr/>
          <p:nvPr/>
        </p:nvGrpSpPr>
        <p:grpSpPr>
          <a:xfrm>
            <a:off x="3877065" y="1384122"/>
            <a:ext cx="5266936" cy="3405277"/>
            <a:chOff x="2476503" y="660998"/>
            <a:chExt cx="8851476" cy="5282603"/>
          </a:xfrm>
          <a:effectLst>
            <a:outerShdw blurRad="50800" dist="38100" dir="2700000" algn="tl" rotWithShape="0">
              <a:prstClr val="black">
                <a:alpha val="40000"/>
              </a:prstClr>
            </a:outerShdw>
          </a:effectLst>
        </p:grpSpPr>
        <p:grpSp>
          <p:nvGrpSpPr>
            <p:cNvPr id="15" name="Group 2"/>
            <p:cNvGrpSpPr>
              <a:grpSpLocks/>
            </p:cNvGrpSpPr>
            <p:nvPr/>
          </p:nvGrpSpPr>
          <p:grpSpPr bwMode="auto">
            <a:xfrm>
              <a:off x="4553567" y="1187916"/>
              <a:ext cx="1632602" cy="1031047"/>
              <a:chOff x="2640" y="742"/>
              <a:chExt cx="949" cy="650"/>
            </a:xfrm>
          </p:grpSpPr>
          <p:sp>
            <p:nvSpPr>
              <p:cNvPr id="52" name="Line 3"/>
              <p:cNvSpPr>
                <a:spLocks noChangeShapeType="1"/>
              </p:cNvSpPr>
              <p:nvPr/>
            </p:nvSpPr>
            <p:spPr bwMode="auto">
              <a:xfrm flipV="1">
                <a:off x="2640" y="765"/>
                <a:ext cx="336" cy="627"/>
              </a:xfrm>
              <a:prstGeom prst="line">
                <a:avLst/>
              </a:prstGeom>
              <a:noFill/>
              <a:ln w="63500">
                <a:solidFill>
                  <a:srgbClr val="FF9900"/>
                </a:solidFill>
                <a:round/>
                <a:headEnd/>
                <a:tailEnd/>
              </a:ln>
              <a:effectLst/>
            </p:spPr>
            <p:txBody>
              <a:bodyPr/>
              <a:lstStyle/>
              <a:p>
                <a:pPr>
                  <a:defRPr/>
                </a:pPr>
                <a:endParaRPr lang="fa-IR" sz="1662" kern="0">
                  <a:solidFill>
                    <a:srgbClr val="000000"/>
                  </a:solidFill>
                </a:endParaRPr>
              </a:p>
            </p:txBody>
          </p:sp>
          <p:sp>
            <p:nvSpPr>
              <p:cNvPr id="53" name="Line 4"/>
              <p:cNvSpPr>
                <a:spLocks noChangeShapeType="1"/>
              </p:cNvSpPr>
              <p:nvPr/>
            </p:nvSpPr>
            <p:spPr bwMode="auto">
              <a:xfrm flipH="1" flipV="1">
                <a:off x="2965" y="742"/>
                <a:ext cx="624" cy="384"/>
              </a:xfrm>
              <a:prstGeom prst="line">
                <a:avLst/>
              </a:prstGeom>
              <a:noFill/>
              <a:ln w="63500">
                <a:solidFill>
                  <a:srgbClr val="FF9900"/>
                </a:solidFill>
                <a:round/>
                <a:headEnd/>
                <a:tailEnd/>
              </a:ln>
              <a:effectLst/>
            </p:spPr>
            <p:txBody>
              <a:bodyPr/>
              <a:lstStyle/>
              <a:p>
                <a:pPr>
                  <a:defRPr/>
                </a:pPr>
                <a:endParaRPr lang="fa-IR" sz="1662" kern="0">
                  <a:solidFill>
                    <a:srgbClr val="000000"/>
                  </a:solidFill>
                </a:endParaRPr>
              </a:p>
            </p:txBody>
          </p:sp>
        </p:grpSp>
        <p:sp>
          <p:nvSpPr>
            <p:cNvPr id="42" name="Text Box 42"/>
            <p:cNvSpPr txBox="1">
              <a:spLocks noChangeArrowheads="1"/>
            </p:cNvSpPr>
            <p:nvPr/>
          </p:nvSpPr>
          <p:spPr bwMode="auto">
            <a:xfrm>
              <a:off x="6212717" y="4651592"/>
              <a:ext cx="5115262" cy="352471"/>
            </a:xfrm>
            <a:prstGeom prst="rect">
              <a:avLst/>
            </a:prstGeom>
            <a:noFill/>
            <a:ln w="9525">
              <a:noFill/>
              <a:miter lim="800000"/>
              <a:headEnd/>
              <a:tailEnd/>
            </a:ln>
            <a:effectLst/>
          </p:spPr>
          <p:txBody>
            <a:bodyPr wrap="square" lIns="84357" tIns="42180" rIns="84357" bIns="42180">
              <a:spAutoFit/>
            </a:bodyPr>
            <a:lstStyle/>
            <a:p>
              <a:pPr defTabSz="843914">
                <a:spcBef>
                  <a:spcPct val="50000"/>
                </a:spcBef>
                <a:defRPr/>
              </a:pPr>
              <a:r>
                <a:rPr lang="fa-IR" sz="923" b="1" kern="0" dirty="0">
                  <a:solidFill>
                    <a:srgbClr val="000000"/>
                  </a:solidFill>
                  <a:effectLst>
                    <a:reflection blurRad="6350" stA="60000" endA="900" endPos="60000" dist="29997" dir="5400000" sy="-100000" algn="bl" rotWithShape="0"/>
                  </a:effectLst>
                  <a:cs typeface="Nazanin" pitchFamily="2" charset="-78"/>
                </a:rPr>
                <a:t>شبکـــه ارتبــاطـی  پيـشنهــادی طـــرح تفصــيلی در  بـــافت اطراف </a:t>
              </a:r>
              <a:endParaRPr lang="en-US" sz="923" b="1" kern="0" dirty="0">
                <a:solidFill>
                  <a:srgbClr val="000000"/>
                </a:solidFill>
                <a:effectLst>
                  <a:reflection blurRad="6350" stA="60000" endA="900" endPos="60000" dist="29997" dir="5400000" sy="-100000" algn="bl" rotWithShape="0"/>
                </a:effectLst>
                <a:cs typeface="Nazanin" pitchFamily="2" charset="-78"/>
              </a:endParaRPr>
            </a:p>
          </p:txBody>
        </p:sp>
        <p:pic>
          <p:nvPicPr>
            <p:cNvPr id="43" name="Picture 43" descr="Shabake Ertebati-base"/>
            <p:cNvPicPr>
              <a:picLocks noChangeAspect="1" noChangeArrowheads="1"/>
            </p:cNvPicPr>
            <p:nvPr/>
          </p:nvPicPr>
          <p:blipFill>
            <a:blip r:embed="rId6"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3000852" y="837979"/>
              <a:ext cx="5204281" cy="5029199"/>
            </a:xfrm>
            <a:prstGeom prst="rect">
              <a:avLst/>
            </a:prstGeom>
            <a:noFill/>
          </p:spPr>
        </p:pic>
        <p:pic>
          <p:nvPicPr>
            <p:cNvPr id="44" name="Picture 44" descr="Shabake Ertebati-k1"/>
            <p:cNvPicPr>
              <a:picLocks noChangeAspect="1" noChangeArrowheads="1"/>
            </p:cNvPicPr>
            <p:nvPr/>
          </p:nvPicPr>
          <p:blipFill>
            <a:blip r:embed="rId7"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2476503" y="1641094"/>
              <a:ext cx="5531092" cy="4302507"/>
            </a:xfrm>
            <a:prstGeom prst="rect">
              <a:avLst/>
            </a:prstGeom>
            <a:noFill/>
            <a:ln w="9525">
              <a:noFill/>
              <a:miter lim="800000"/>
              <a:headEnd/>
              <a:tailEnd/>
            </a:ln>
          </p:spPr>
        </p:pic>
        <p:pic>
          <p:nvPicPr>
            <p:cNvPr id="45" name="Picture 45" descr="Shabake Ertebati-Gozarmohem"/>
            <p:cNvPicPr>
              <a:picLocks noChangeAspect="1" noChangeArrowheads="1"/>
            </p:cNvPicPr>
            <p:nvPr/>
          </p:nvPicPr>
          <p:blipFill>
            <a:blip r:embed="rId8" cstate="screen">
              <a:clrChange>
                <a:clrFrom>
                  <a:srgbClr val="FFFFFF"/>
                </a:clrFrom>
                <a:clrTo>
                  <a:srgbClr val="FFFFFF">
                    <a:alpha val="0"/>
                  </a:srgbClr>
                </a:clrTo>
              </a:clrChange>
              <a:extLst>
                <a:ext uri="{28A0092B-C50C-407E-A947-70E740481C1C}">
                  <a14:useLocalDpi xmlns:a14="http://schemas.microsoft.com/office/drawing/2010/main"/>
                </a:ext>
              </a:extLst>
            </a:blip>
            <a:srcRect t="-2563"/>
            <a:stretch>
              <a:fillRect/>
            </a:stretch>
          </p:blipFill>
          <p:spPr bwMode="auto">
            <a:xfrm>
              <a:off x="3164984" y="660998"/>
              <a:ext cx="4546303" cy="4647082"/>
            </a:xfrm>
            <a:prstGeom prst="rect">
              <a:avLst/>
            </a:prstGeom>
            <a:noFill/>
            <a:ln w="9525">
              <a:noFill/>
              <a:miter lim="800000"/>
              <a:headEnd/>
              <a:tailEnd/>
            </a:ln>
          </p:spPr>
        </p:pic>
        <p:pic>
          <p:nvPicPr>
            <p:cNvPr id="46" name="Picture 46" descr="Shabake Ertebati-gozar sanavie"/>
            <p:cNvPicPr>
              <a:picLocks noChangeAspect="1" noChangeArrowheads="1"/>
            </p:cNvPicPr>
            <p:nvPr/>
          </p:nvPicPr>
          <p:blipFill>
            <a:blip r:embed="rId9"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3435145" y="1544558"/>
              <a:ext cx="4159939" cy="4038376"/>
            </a:xfrm>
            <a:prstGeom prst="rect">
              <a:avLst/>
            </a:prstGeom>
            <a:noFill/>
            <a:ln w="9525">
              <a:noFill/>
              <a:miter lim="800000"/>
              <a:headEnd/>
              <a:tailEnd/>
            </a:ln>
          </p:spPr>
        </p:pic>
        <p:pic>
          <p:nvPicPr>
            <p:cNvPr id="47" name="Picture 47" descr="Shabake Ertebati-Bonbast"/>
            <p:cNvPicPr>
              <a:picLocks noChangeAspect="1" noChangeArrowheads="1"/>
            </p:cNvPicPr>
            <p:nvPr/>
          </p:nvPicPr>
          <p:blipFill>
            <a:blip r:embed="rId10" cstate="screen">
              <a:clrChange>
                <a:clrFrom>
                  <a:srgbClr val="FEFFF1"/>
                </a:clrFrom>
                <a:clrTo>
                  <a:srgbClr val="FEFFF1">
                    <a:alpha val="0"/>
                  </a:srgbClr>
                </a:clrTo>
              </a:clrChange>
              <a:extLst>
                <a:ext uri="{28A0092B-C50C-407E-A947-70E740481C1C}">
                  <a14:useLocalDpi xmlns:a14="http://schemas.microsoft.com/office/drawing/2010/main"/>
                </a:ext>
              </a:extLst>
            </a:blip>
            <a:srcRect/>
            <a:stretch>
              <a:fillRect/>
            </a:stretch>
          </p:blipFill>
          <p:spPr bwMode="auto">
            <a:xfrm>
              <a:off x="3632684" y="1536514"/>
              <a:ext cx="3879607" cy="4125526"/>
            </a:xfrm>
            <a:prstGeom prst="rect">
              <a:avLst/>
            </a:prstGeom>
            <a:noFill/>
            <a:ln w="9525">
              <a:noFill/>
              <a:miter lim="800000"/>
              <a:headEnd/>
              <a:tailEnd/>
            </a:ln>
          </p:spPr>
        </p:pic>
        <p:sp>
          <p:nvSpPr>
            <p:cNvPr id="48" name="Line 63"/>
            <p:cNvSpPr>
              <a:spLocks noChangeShapeType="1"/>
            </p:cNvSpPr>
            <p:nvPr/>
          </p:nvSpPr>
          <p:spPr bwMode="auto">
            <a:xfrm flipH="1">
              <a:off x="6743924" y="3115932"/>
              <a:ext cx="576639" cy="990824"/>
            </a:xfrm>
            <a:prstGeom prst="line">
              <a:avLst/>
            </a:prstGeom>
            <a:noFill/>
            <a:ln w="44450">
              <a:solidFill>
                <a:srgbClr val="FF9900"/>
              </a:solidFill>
              <a:round/>
              <a:headEnd/>
              <a:tailEnd/>
            </a:ln>
            <a:effectLst/>
          </p:spPr>
          <p:txBody>
            <a:bodyPr lIns="71274" tIns="35636" rIns="71274" bIns="35636"/>
            <a:lstStyle/>
            <a:p>
              <a:pPr>
                <a:defRPr/>
              </a:pPr>
              <a:endParaRPr lang="fa-IR" sz="1662" kern="0">
                <a:solidFill>
                  <a:srgbClr val="000000"/>
                </a:solidFill>
              </a:endParaRPr>
            </a:p>
          </p:txBody>
        </p:sp>
        <p:grpSp>
          <p:nvGrpSpPr>
            <p:cNvPr id="16" name="Group 64"/>
            <p:cNvGrpSpPr>
              <a:grpSpLocks/>
            </p:cNvGrpSpPr>
            <p:nvPr/>
          </p:nvGrpSpPr>
          <p:grpSpPr bwMode="auto">
            <a:xfrm>
              <a:off x="4374911" y="2438845"/>
              <a:ext cx="2063995" cy="1523105"/>
              <a:chOff x="2544" y="1536"/>
              <a:chExt cx="1200" cy="960"/>
            </a:xfrm>
          </p:grpSpPr>
          <p:sp>
            <p:nvSpPr>
              <p:cNvPr id="50" name="Line 65"/>
              <p:cNvSpPr>
                <a:spLocks noChangeShapeType="1"/>
              </p:cNvSpPr>
              <p:nvPr/>
            </p:nvSpPr>
            <p:spPr bwMode="auto">
              <a:xfrm flipH="1" flipV="1">
                <a:off x="3504" y="2304"/>
                <a:ext cx="240" cy="192"/>
              </a:xfrm>
              <a:prstGeom prst="line">
                <a:avLst/>
              </a:prstGeom>
              <a:noFill/>
              <a:ln w="76200">
                <a:solidFill>
                  <a:srgbClr val="FF9900"/>
                </a:solidFill>
                <a:round/>
                <a:headEnd/>
                <a:tailEnd type="triangle" w="med" len="med"/>
              </a:ln>
              <a:effectLst/>
            </p:spPr>
            <p:txBody>
              <a:bodyPr/>
              <a:lstStyle/>
              <a:p>
                <a:pPr>
                  <a:defRPr/>
                </a:pPr>
                <a:endParaRPr lang="fa-IR" sz="1662" kern="0">
                  <a:solidFill>
                    <a:srgbClr val="000000"/>
                  </a:solidFill>
                </a:endParaRPr>
              </a:p>
            </p:txBody>
          </p:sp>
          <p:sp>
            <p:nvSpPr>
              <p:cNvPr id="51" name="Line 66"/>
              <p:cNvSpPr>
                <a:spLocks noChangeShapeType="1"/>
              </p:cNvSpPr>
              <p:nvPr/>
            </p:nvSpPr>
            <p:spPr bwMode="auto">
              <a:xfrm>
                <a:off x="2544" y="1536"/>
                <a:ext cx="240" cy="192"/>
              </a:xfrm>
              <a:prstGeom prst="line">
                <a:avLst/>
              </a:prstGeom>
              <a:noFill/>
              <a:ln w="76200">
                <a:solidFill>
                  <a:srgbClr val="FF9900"/>
                </a:solidFill>
                <a:round/>
                <a:headEnd/>
                <a:tailEnd type="triangle" w="med" len="med"/>
              </a:ln>
              <a:effectLst/>
            </p:spPr>
            <p:txBody>
              <a:bodyPr/>
              <a:lstStyle/>
              <a:p>
                <a:pPr>
                  <a:defRPr/>
                </a:pPr>
                <a:endParaRPr lang="fa-IR" sz="1662" kern="0">
                  <a:solidFill>
                    <a:srgbClr val="000000"/>
                  </a:solidFill>
                </a:endParaRPr>
              </a:p>
            </p:txBody>
          </p:sp>
        </p:grpSp>
      </p:grpSp>
      <p:grpSp>
        <p:nvGrpSpPr>
          <p:cNvPr id="17" name="Group 121"/>
          <p:cNvGrpSpPr/>
          <p:nvPr/>
        </p:nvGrpSpPr>
        <p:grpSpPr>
          <a:xfrm>
            <a:off x="955293" y="2768920"/>
            <a:ext cx="3237702" cy="3508422"/>
            <a:chOff x="2476503" y="660998"/>
            <a:chExt cx="5728630" cy="5730117"/>
          </a:xfrm>
          <a:effectLst>
            <a:outerShdw blurRad="50800" dist="38100" dir="2700000" algn="tl" rotWithShape="0">
              <a:prstClr val="black">
                <a:alpha val="40000"/>
              </a:prstClr>
            </a:outerShdw>
          </a:effectLst>
        </p:grpSpPr>
        <p:grpSp>
          <p:nvGrpSpPr>
            <p:cNvPr id="18" name="Group 122"/>
            <p:cNvGrpSpPr>
              <a:grpSpLocks/>
            </p:cNvGrpSpPr>
            <p:nvPr/>
          </p:nvGrpSpPr>
          <p:grpSpPr bwMode="auto">
            <a:xfrm>
              <a:off x="4540494" y="1195962"/>
              <a:ext cx="1631150" cy="1031047"/>
              <a:chOff x="2640" y="742"/>
              <a:chExt cx="949" cy="650"/>
            </a:xfrm>
          </p:grpSpPr>
          <p:sp>
            <p:nvSpPr>
              <p:cNvPr id="72" name="Line 3"/>
              <p:cNvSpPr>
                <a:spLocks noChangeShapeType="1"/>
              </p:cNvSpPr>
              <p:nvPr/>
            </p:nvSpPr>
            <p:spPr bwMode="auto">
              <a:xfrm flipV="1">
                <a:off x="2640" y="765"/>
                <a:ext cx="336" cy="627"/>
              </a:xfrm>
              <a:prstGeom prst="line">
                <a:avLst/>
              </a:prstGeom>
              <a:noFill/>
              <a:ln w="63500">
                <a:solidFill>
                  <a:srgbClr val="FF9900"/>
                </a:solidFill>
                <a:round/>
                <a:headEnd/>
                <a:tailEnd/>
              </a:ln>
              <a:effectLst/>
            </p:spPr>
            <p:txBody>
              <a:bodyPr/>
              <a:lstStyle/>
              <a:p>
                <a:pPr>
                  <a:defRPr/>
                </a:pPr>
                <a:endParaRPr lang="fa-IR" sz="1662" kern="0">
                  <a:solidFill>
                    <a:srgbClr val="000000"/>
                  </a:solidFill>
                </a:endParaRPr>
              </a:p>
            </p:txBody>
          </p:sp>
          <p:sp>
            <p:nvSpPr>
              <p:cNvPr id="73" name="Line 4"/>
              <p:cNvSpPr>
                <a:spLocks noChangeShapeType="1"/>
              </p:cNvSpPr>
              <p:nvPr/>
            </p:nvSpPr>
            <p:spPr bwMode="auto">
              <a:xfrm flipH="1" flipV="1">
                <a:off x="2965" y="742"/>
                <a:ext cx="624" cy="384"/>
              </a:xfrm>
              <a:prstGeom prst="line">
                <a:avLst/>
              </a:prstGeom>
              <a:noFill/>
              <a:ln w="63500">
                <a:solidFill>
                  <a:srgbClr val="FF9900"/>
                </a:solidFill>
                <a:round/>
                <a:headEnd/>
                <a:tailEnd/>
              </a:ln>
              <a:effectLst/>
            </p:spPr>
            <p:txBody>
              <a:bodyPr/>
              <a:lstStyle/>
              <a:p>
                <a:pPr>
                  <a:defRPr/>
                </a:pPr>
                <a:endParaRPr lang="fa-IR" sz="1662" kern="0">
                  <a:solidFill>
                    <a:srgbClr val="000000"/>
                  </a:solidFill>
                </a:endParaRPr>
              </a:p>
            </p:txBody>
          </p:sp>
        </p:grpSp>
        <p:sp>
          <p:nvSpPr>
            <p:cNvPr id="56" name="Line 5"/>
            <p:cNvSpPr>
              <a:spLocks noChangeShapeType="1"/>
            </p:cNvSpPr>
            <p:nvPr/>
          </p:nvSpPr>
          <p:spPr bwMode="auto">
            <a:xfrm flipH="1">
              <a:off x="6729401" y="3123978"/>
              <a:ext cx="578092" cy="990824"/>
            </a:xfrm>
            <a:prstGeom prst="line">
              <a:avLst/>
            </a:prstGeom>
            <a:noFill/>
            <a:ln w="44450">
              <a:solidFill>
                <a:srgbClr val="FF9900"/>
              </a:solidFill>
              <a:round/>
              <a:headEnd/>
              <a:tailEnd/>
            </a:ln>
            <a:effectLst/>
          </p:spPr>
          <p:txBody>
            <a:bodyPr lIns="71274" tIns="35636" rIns="71274" bIns="35636"/>
            <a:lstStyle/>
            <a:p>
              <a:pPr>
                <a:defRPr/>
              </a:pPr>
              <a:endParaRPr lang="fa-IR" sz="1662" kern="0">
                <a:solidFill>
                  <a:srgbClr val="000000"/>
                </a:solidFill>
              </a:endParaRPr>
            </a:p>
          </p:txBody>
        </p:sp>
        <p:sp>
          <p:nvSpPr>
            <p:cNvPr id="57" name="Text Box 43"/>
            <p:cNvSpPr txBox="1">
              <a:spLocks noChangeArrowheads="1"/>
            </p:cNvSpPr>
            <p:nvPr/>
          </p:nvSpPr>
          <p:spPr bwMode="auto">
            <a:xfrm>
              <a:off x="2559294" y="6020025"/>
              <a:ext cx="4623285" cy="371090"/>
            </a:xfrm>
            <a:prstGeom prst="rect">
              <a:avLst/>
            </a:prstGeom>
            <a:noFill/>
            <a:ln w="9525">
              <a:noFill/>
              <a:miter lim="800000"/>
              <a:headEnd/>
              <a:tailEnd/>
            </a:ln>
            <a:effectLst/>
          </p:spPr>
          <p:txBody>
            <a:bodyPr lIns="84357" tIns="42180" rIns="84357" bIns="42180">
              <a:spAutoFit/>
            </a:bodyPr>
            <a:lstStyle/>
            <a:p>
              <a:pPr defTabSz="843914">
                <a:spcBef>
                  <a:spcPct val="50000"/>
                </a:spcBef>
                <a:defRPr/>
              </a:pPr>
              <a:r>
                <a:rPr lang="fa-IR" sz="923" b="1" kern="0" dirty="0">
                  <a:solidFill>
                    <a:srgbClr val="000000"/>
                  </a:solidFill>
                  <a:effectLst>
                    <a:reflection blurRad="6350" stA="60000" endA="900" endPos="60000" dist="29997" dir="5400000" sy="-100000" algn="bl" rotWithShape="0"/>
                  </a:effectLst>
                  <a:cs typeface="Nazanin" pitchFamily="2" charset="-78"/>
                </a:rPr>
                <a:t>شبکـــه ارتبــاطـی  مــحدوده سايــت پيــش از تخـــريب </a:t>
              </a:r>
              <a:endParaRPr lang="en-US" sz="923" b="1" kern="0" dirty="0">
                <a:solidFill>
                  <a:srgbClr val="000000"/>
                </a:solidFill>
                <a:effectLst>
                  <a:reflection blurRad="6350" stA="60000" endA="900" endPos="60000" dist="29997" dir="5400000" sy="-100000" algn="bl" rotWithShape="0"/>
                </a:effectLst>
                <a:cs typeface="Nazanin" pitchFamily="2" charset="-78"/>
              </a:endParaRPr>
            </a:p>
          </p:txBody>
        </p:sp>
        <p:pic>
          <p:nvPicPr>
            <p:cNvPr id="58" name="Picture 44" descr="Shabake Ertebati-base"/>
            <p:cNvPicPr>
              <a:picLocks noChangeAspect="1" noChangeArrowheads="1"/>
            </p:cNvPicPr>
            <p:nvPr/>
          </p:nvPicPr>
          <p:blipFill>
            <a:blip r:embed="rId11"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3000852" y="837979"/>
              <a:ext cx="5204281" cy="5029199"/>
            </a:xfrm>
            <a:prstGeom prst="rect">
              <a:avLst/>
            </a:prstGeom>
            <a:noFill/>
          </p:spPr>
        </p:pic>
        <p:pic>
          <p:nvPicPr>
            <p:cNvPr id="59" name="Picture 45" descr="Shabake Ertebati-k1"/>
            <p:cNvPicPr>
              <a:picLocks noChangeAspect="1" noChangeArrowheads="1"/>
            </p:cNvPicPr>
            <p:nvPr/>
          </p:nvPicPr>
          <p:blipFill>
            <a:blip r:embed="rId12"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2476503" y="1641094"/>
              <a:ext cx="5531092" cy="4302507"/>
            </a:xfrm>
            <a:prstGeom prst="rect">
              <a:avLst/>
            </a:prstGeom>
            <a:noFill/>
            <a:ln w="9525">
              <a:noFill/>
              <a:miter lim="800000"/>
              <a:headEnd/>
              <a:tailEnd/>
            </a:ln>
          </p:spPr>
        </p:pic>
        <p:pic>
          <p:nvPicPr>
            <p:cNvPr id="60" name="Picture 46" descr="Shabake Ertebati-Gozarmohem"/>
            <p:cNvPicPr>
              <a:picLocks noChangeAspect="1" noChangeArrowheads="1"/>
            </p:cNvPicPr>
            <p:nvPr/>
          </p:nvPicPr>
          <p:blipFill>
            <a:blip r:embed="rId13" cstate="screen">
              <a:clrChange>
                <a:clrFrom>
                  <a:srgbClr val="FFFFFF"/>
                </a:clrFrom>
                <a:clrTo>
                  <a:srgbClr val="FFFFFF">
                    <a:alpha val="0"/>
                  </a:srgbClr>
                </a:clrTo>
              </a:clrChange>
              <a:extLst>
                <a:ext uri="{28A0092B-C50C-407E-A947-70E740481C1C}">
                  <a14:useLocalDpi xmlns:a14="http://schemas.microsoft.com/office/drawing/2010/main"/>
                </a:ext>
              </a:extLst>
            </a:blip>
            <a:srcRect t="-2563"/>
            <a:stretch>
              <a:fillRect/>
            </a:stretch>
          </p:blipFill>
          <p:spPr bwMode="auto">
            <a:xfrm>
              <a:off x="3164984" y="660998"/>
              <a:ext cx="4546303" cy="4647082"/>
            </a:xfrm>
            <a:prstGeom prst="rect">
              <a:avLst/>
            </a:prstGeom>
            <a:noFill/>
            <a:ln w="9525">
              <a:noFill/>
              <a:miter lim="800000"/>
              <a:headEnd/>
              <a:tailEnd/>
            </a:ln>
          </p:spPr>
        </p:pic>
        <p:pic>
          <p:nvPicPr>
            <p:cNvPr id="61" name="Picture 47" descr="Shabake Ertebati-gozar sanavie"/>
            <p:cNvPicPr>
              <a:picLocks noChangeAspect="1" noChangeArrowheads="1"/>
            </p:cNvPicPr>
            <p:nvPr/>
          </p:nvPicPr>
          <p:blipFill>
            <a:blip r:embed="rId14"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3435145" y="1544558"/>
              <a:ext cx="4159939" cy="4038376"/>
            </a:xfrm>
            <a:prstGeom prst="rect">
              <a:avLst/>
            </a:prstGeom>
            <a:noFill/>
            <a:ln w="9525">
              <a:noFill/>
              <a:miter lim="800000"/>
              <a:headEnd/>
              <a:tailEnd/>
            </a:ln>
          </p:spPr>
        </p:pic>
        <p:pic>
          <p:nvPicPr>
            <p:cNvPr id="62" name="Picture 48" descr="Shabake Ertebati-Bonbast"/>
            <p:cNvPicPr>
              <a:picLocks noChangeAspect="1" noChangeArrowheads="1"/>
            </p:cNvPicPr>
            <p:nvPr/>
          </p:nvPicPr>
          <p:blipFill>
            <a:blip r:embed="rId15" cstate="screen">
              <a:clrChange>
                <a:clrFrom>
                  <a:srgbClr val="FEFFF1"/>
                </a:clrFrom>
                <a:clrTo>
                  <a:srgbClr val="FEFFF1">
                    <a:alpha val="0"/>
                  </a:srgbClr>
                </a:clrTo>
              </a:clrChange>
              <a:extLst>
                <a:ext uri="{28A0092B-C50C-407E-A947-70E740481C1C}">
                  <a14:useLocalDpi xmlns:a14="http://schemas.microsoft.com/office/drawing/2010/main"/>
                </a:ext>
              </a:extLst>
            </a:blip>
            <a:srcRect/>
            <a:stretch>
              <a:fillRect/>
            </a:stretch>
          </p:blipFill>
          <p:spPr bwMode="auto">
            <a:xfrm>
              <a:off x="3632684" y="1536514"/>
              <a:ext cx="3879607" cy="4125526"/>
            </a:xfrm>
            <a:prstGeom prst="rect">
              <a:avLst/>
            </a:prstGeom>
            <a:noFill/>
            <a:ln w="9525">
              <a:noFill/>
              <a:miter lim="800000"/>
              <a:headEnd/>
              <a:tailEnd/>
            </a:ln>
          </p:spPr>
        </p:pic>
        <p:sp>
          <p:nvSpPr>
            <p:cNvPr id="63" name="Freeform 64"/>
            <p:cNvSpPr>
              <a:spLocks/>
            </p:cNvSpPr>
            <p:nvPr/>
          </p:nvSpPr>
          <p:spPr bwMode="auto">
            <a:xfrm>
              <a:off x="3220179" y="1218756"/>
              <a:ext cx="4374908" cy="4496917"/>
            </a:xfrm>
            <a:custGeom>
              <a:avLst/>
              <a:gdLst/>
              <a:ahLst/>
              <a:cxnLst>
                <a:cxn ang="0">
                  <a:pos x="1152" y="0"/>
                </a:cxn>
                <a:cxn ang="0">
                  <a:pos x="2544" y="912"/>
                </a:cxn>
                <a:cxn ang="0">
                  <a:pos x="2016" y="1824"/>
                </a:cxn>
                <a:cxn ang="0">
                  <a:pos x="2016" y="1872"/>
                </a:cxn>
                <a:cxn ang="0">
                  <a:pos x="1872" y="1776"/>
                </a:cxn>
                <a:cxn ang="0">
                  <a:pos x="1440" y="2832"/>
                </a:cxn>
                <a:cxn ang="0">
                  <a:pos x="912" y="2640"/>
                </a:cxn>
                <a:cxn ang="0">
                  <a:pos x="0" y="1968"/>
                </a:cxn>
                <a:cxn ang="0">
                  <a:pos x="768" y="576"/>
                </a:cxn>
                <a:cxn ang="0">
                  <a:pos x="624" y="528"/>
                </a:cxn>
                <a:cxn ang="0">
                  <a:pos x="960" y="192"/>
                </a:cxn>
                <a:cxn ang="0">
                  <a:pos x="1152" y="0"/>
                </a:cxn>
              </a:cxnLst>
              <a:rect l="0" t="0" r="r" b="b"/>
              <a:pathLst>
                <a:path w="2544" h="2832">
                  <a:moveTo>
                    <a:pt x="1152" y="0"/>
                  </a:moveTo>
                  <a:lnTo>
                    <a:pt x="2544" y="912"/>
                  </a:lnTo>
                  <a:lnTo>
                    <a:pt x="2016" y="1824"/>
                  </a:lnTo>
                  <a:lnTo>
                    <a:pt x="2016" y="1872"/>
                  </a:lnTo>
                  <a:lnTo>
                    <a:pt x="1872" y="1776"/>
                  </a:lnTo>
                  <a:lnTo>
                    <a:pt x="1440" y="2832"/>
                  </a:lnTo>
                  <a:lnTo>
                    <a:pt x="912" y="2640"/>
                  </a:lnTo>
                  <a:lnTo>
                    <a:pt x="0" y="1968"/>
                  </a:lnTo>
                  <a:lnTo>
                    <a:pt x="768" y="576"/>
                  </a:lnTo>
                  <a:lnTo>
                    <a:pt x="624" y="528"/>
                  </a:lnTo>
                  <a:lnTo>
                    <a:pt x="960" y="192"/>
                  </a:lnTo>
                  <a:lnTo>
                    <a:pt x="1152" y="0"/>
                  </a:lnTo>
                  <a:close/>
                </a:path>
              </a:pathLst>
            </a:custGeom>
            <a:solidFill>
              <a:srgbClr val="9966FF">
                <a:alpha val="57001"/>
              </a:srgbClr>
            </a:solidFill>
            <a:ln w="9525">
              <a:noFill/>
              <a:round/>
              <a:headEnd/>
              <a:tailEnd/>
            </a:ln>
            <a:effectLst/>
          </p:spPr>
          <p:txBody>
            <a:bodyPr lIns="71274" tIns="35636" rIns="71274" bIns="35636"/>
            <a:lstStyle/>
            <a:p>
              <a:pPr>
                <a:defRPr/>
              </a:pPr>
              <a:endParaRPr lang="fa-IR" sz="1662" kern="0">
                <a:solidFill>
                  <a:srgbClr val="000000"/>
                </a:solidFill>
              </a:endParaRPr>
            </a:p>
          </p:txBody>
        </p:sp>
        <p:pic>
          <p:nvPicPr>
            <p:cNvPr id="64" name="Picture 65" descr="Site-shabake-back"/>
            <p:cNvPicPr>
              <a:picLocks noChangeAspect="1" noChangeArrowheads="1"/>
            </p:cNvPicPr>
            <p:nvPr/>
          </p:nvPicPr>
          <p:blipFill>
            <a:blip r:embed="rId16"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4292116" y="2286003"/>
              <a:ext cx="2312369" cy="1675953"/>
            </a:xfrm>
            <a:prstGeom prst="rect">
              <a:avLst/>
            </a:prstGeom>
            <a:noFill/>
            <a:ln w="9525">
              <a:noFill/>
              <a:miter lim="800000"/>
              <a:headEnd/>
              <a:tailEnd/>
            </a:ln>
          </p:spPr>
        </p:pic>
        <p:pic>
          <p:nvPicPr>
            <p:cNvPr id="65" name="Picture 66" descr="SIte-Shabake-bonbast"/>
            <p:cNvPicPr>
              <a:picLocks noChangeAspect="1" noChangeArrowheads="1"/>
            </p:cNvPicPr>
            <p:nvPr/>
          </p:nvPicPr>
          <p:blipFill>
            <a:blip r:embed="rId17"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4287760" y="2375832"/>
              <a:ext cx="2215052" cy="1444002"/>
            </a:xfrm>
            <a:prstGeom prst="rect">
              <a:avLst/>
            </a:prstGeom>
            <a:noFill/>
            <a:ln w="9525">
              <a:noFill/>
              <a:miter lim="800000"/>
              <a:headEnd/>
              <a:tailEnd/>
            </a:ln>
          </p:spPr>
        </p:pic>
        <p:grpSp>
          <p:nvGrpSpPr>
            <p:cNvPr id="19" name="Group 67"/>
            <p:cNvGrpSpPr>
              <a:grpSpLocks/>
            </p:cNvGrpSpPr>
            <p:nvPr/>
          </p:nvGrpSpPr>
          <p:grpSpPr bwMode="auto">
            <a:xfrm>
              <a:off x="3940600" y="2147898"/>
              <a:ext cx="3053129" cy="1981642"/>
              <a:chOff x="2291" y="1353"/>
              <a:chExt cx="1776" cy="1248"/>
            </a:xfrm>
          </p:grpSpPr>
          <p:sp>
            <p:nvSpPr>
              <p:cNvPr id="67" name="Line 68"/>
              <p:cNvSpPr>
                <a:spLocks noChangeShapeType="1"/>
              </p:cNvSpPr>
              <p:nvPr/>
            </p:nvSpPr>
            <p:spPr bwMode="auto">
              <a:xfrm flipV="1">
                <a:off x="2585" y="1525"/>
                <a:ext cx="48" cy="48"/>
              </a:xfrm>
              <a:prstGeom prst="line">
                <a:avLst/>
              </a:prstGeom>
              <a:noFill/>
              <a:ln w="15875">
                <a:solidFill>
                  <a:srgbClr val="FF0000"/>
                </a:solidFill>
                <a:round/>
                <a:headEnd/>
                <a:tailEnd/>
              </a:ln>
              <a:effectLst/>
            </p:spPr>
            <p:txBody>
              <a:bodyPr/>
              <a:lstStyle/>
              <a:p>
                <a:pPr>
                  <a:defRPr/>
                </a:pPr>
                <a:endParaRPr lang="fa-IR" sz="1662" kern="0">
                  <a:solidFill>
                    <a:srgbClr val="000000"/>
                  </a:solidFill>
                </a:endParaRPr>
              </a:p>
            </p:txBody>
          </p:sp>
          <p:grpSp>
            <p:nvGrpSpPr>
              <p:cNvPr id="20" name="Group 69"/>
              <p:cNvGrpSpPr>
                <a:grpSpLocks/>
              </p:cNvGrpSpPr>
              <p:nvPr/>
            </p:nvGrpSpPr>
            <p:grpSpPr bwMode="auto">
              <a:xfrm>
                <a:off x="2291" y="1353"/>
                <a:ext cx="1776" cy="1248"/>
                <a:chOff x="2291" y="1353"/>
                <a:chExt cx="1776" cy="1248"/>
              </a:xfrm>
            </p:grpSpPr>
            <p:pic>
              <p:nvPicPr>
                <p:cNvPr id="69" name="Picture 70" descr="site-shabake-sanavie"/>
                <p:cNvPicPr>
                  <a:picLocks noChangeAspect="1" noChangeArrowheads="1"/>
                </p:cNvPicPr>
                <p:nvPr/>
              </p:nvPicPr>
              <p:blipFill>
                <a:blip r:embed="rId18"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2291" y="1353"/>
                  <a:ext cx="1776" cy="1248"/>
                </a:xfrm>
                <a:prstGeom prst="rect">
                  <a:avLst/>
                </a:prstGeom>
                <a:noFill/>
                <a:ln w="9525">
                  <a:noFill/>
                  <a:miter lim="800000"/>
                  <a:headEnd/>
                  <a:tailEnd/>
                </a:ln>
              </p:spPr>
            </p:pic>
            <p:sp>
              <p:nvSpPr>
                <p:cNvPr id="70" name="Line 71"/>
                <p:cNvSpPr>
                  <a:spLocks noChangeShapeType="1"/>
                </p:cNvSpPr>
                <p:nvPr/>
              </p:nvSpPr>
              <p:spPr bwMode="auto">
                <a:xfrm>
                  <a:off x="3535" y="2383"/>
                  <a:ext cx="144" cy="48"/>
                </a:xfrm>
                <a:prstGeom prst="line">
                  <a:avLst/>
                </a:prstGeom>
                <a:noFill/>
                <a:ln w="19050">
                  <a:solidFill>
                    <a:srgbClr val="FF0000"/>
                  </a:solidFill>
                  <a:round/>
                  <a:headEnd/>
                  <a:tailEnd/>
                </a:ln>
                <a:effectLst/>
              </p:spPr>
              <p:txBody>
                <a:bodyPr/>
                <a:lstStyle/>
                <a:p>
                  <a:pPr>
                    <a:defRPr/>
                  </a:pPr>
                  <a:endParaRPr lang="fa-IR" sz="1662" kern="0">
                    <a:solidFill>
                      <a:srgbClr val="000000"/>
                    </a:solidFill>
                  </a:endParaRPr>
                </a:p>
              </p:txBody>
            </p:sp>
            <p:sp>
              <p:nvSpPr>
                <p:cNvPr id="71" name="Line 72"/>
                <p:cNvSpPr>
                  <a:spLocks noChangeShapeType="1"/>
                </p:cNvSpPr>
                <p:nvPr/>
              </p:nvSpPr>
              <p:spPr bwMode="auto">
                <a:xfrm>
                  <a:off x="3564" y="2412"/>
                  <a:ext cx="96" cy="48"/>
                </a:xfrm>
                <a:prstGeom prst="line">
                  <a:avLst/>
                </a:prstGeom>
                <a:noFill/>
                <a:ln w="19050">
                  <a:solidFill>
                    <a:srgbClr val="FF0000"/>
                  </a:solidFill>
                  <a:round/>
                  <a:headEnd/>
                  <a:tailEnd/>
                </a:ln>
                <a:effectLst/>
              </p:spPr>
              <p:txBody>
                <a:bodyPr/>
                <a:lstStyle/>
                <a:p>
                  <a:pPr>
                    <a:defRPr/>
                  </a:pPr>
                  <a:endParaRPr lang="fa-IR" sz="1662" kern="0">
                    <a:solidFill>
                      <a:srgbClr val="000000"/>
                    </a:solidFill>
                  </a:endParaRPr>
                </a:p>
              </p:txBody>
            </p:sp>
          </p:grpSp>
        </p:grpSp>
      </p:grpSp>
      <p:grpSp>
        <p:nvGrpSpPr>
          <p:cNvPr id="21" name="Group 173"/>
          <p:cNvGrpSpPr/>
          <p:nvPr/>
        </p:nvGrpSpPr>
        <p:grpSpPr>
          <a:xfrm>
            <a:off x="3171122" y="4588399"/>
            <a:ext cx="2942948" cy="2005933"/>
            <a:chOff x="8124716" y="4400914"/>
            <a:chExt cx="1542652" cy="704394"/>
          </a:xfrm>
        </p:grpSpPr>
        <p:grpSp>
          <p:nvGrpSpPr>
            <p:cNvPr id="22" name="Group 48"/>
            <p:cNvGrpSpPr>
              <a:grpSpLocks/>
            </p:cNvGrpSpPr>
            <p:nvPr/>
          </p:nvGrpSpPr>
          <p:grpSpPr bwMode="auto">
            <a:xfrm>
              <a:off x="8124716" y="4400914"/>
              <a:ext cx="1528895" cy="94771"/>
              <a:chOff x="4823" y="2772"/>
              <a:chExt cx="889" cy="60"/>
            </a:xfrm>
          </p:grpSpPr>
          <p:sp>
            <p:nvSpPr>
              <p:cNvPr id="88" name="Rectangle 49"/>
              <p:cNvSpPr>
                <a:spLocks noChangeArrowheads="1"/>
              </p:cNvSpPr>
              <p:nvPr/>
            </p:nvSpPr>
            <p:spPr bwMode="auto">
              <a:xfrm>
                <a:off x="5568" y="2784"/>
                <a:ext cx="144" cy="48"/>
              </a:xfrm>
              <a:prstGeom prst="rect">
                <a:avLst/>
              </a:prstGeom>
              <a:solidFill>
                <a:srgbClr val="FF9900">
                  <a:alpha val="84000"/>
                </a:srgbClr>
              </a:solidFill>
              <a:ln w="9525">
                <a:noFill/>
                <a:miter lim="800000"/>
                <a:headEnd/>
                <a:tailEnd/>
              </a:ln>
              <a:effectLst/>
            </p:spPr>
            <p:txBody>
              <a:bodyPr wrap="none" anchor="ctr"/>
              <a:lstStyle/>
              <a:p>
                <a:pPr>
                  <a:defRPr/>
                </a:pPr>
                <a:endParaRPr lang="fa-IR" sz="1662" kern="0">
                  <a:solidFill>
                    <a:srgbClr val="000000"/>
                  </a:solidFill>
                </a:endParaRPr>
              </a:p>
            </p:txBody>
          </p:sp>
          <p:sp>
            <p:nvSpPr>
              <p:cNvPr id="89" name="Text Box 50"/>
              <p:cNvSpPr txBox="1">
                <a:spLocks noChangeArrowheads="1"/>
              </p:cNvSpPr>
              <p:nvPr/>
            </p:nvSpPr>
            <p:spPr bwMode="auto">
              <a:xfrm>
                <a:off x="4823" y="2772"/>
                <a:ext cx="720" cy="51"/>
              </a:xfrm>
              <a:prstGeom prst="rect">
                <a:avLst/>
              </a:prstGeom>
              <a:noFill/>
              <a:ln w="9525">
                <a:noFill/>
                <a:miter lim="800000"/>
                <a:headEnd/>
                <a:tailEnd/>
              </a:ln>
              <a:effectLst/>
            </p:spPr>
            <p:txBody>
              <a:bodyPr lIns="99901" tIns="49952" rIns="99901" bIns="49952">
                <a:spAutoFit/>
              </a:bodyPr>
              <a:lstStyle/>
              <a:p>
                <a:pPr defTabSz="843914">
                  <a:spcBef>
                    <a:spcPct val="50000"/>
                  </a:spcBef>
                  <a:defRPr/>
                </a:pPr>
                <a:r>
                  <a:rPr lang="fa-IR" sz="831" kern="0" dirty="0">
                    <a:solidFill>
                      <a:srgbClr val="000000"/>
                    </a:solidFill>
                    <a:latin typeface="Yaqouti" pitchFamily="2" charset="2"/>
                    <a:cs typeface="B Bardiya" pitchFamily="2" charset="-78"/>
                  </a:rPr>
                  <a:t>دسترسيهای سواره اصلی</a:t>
                </a:r>
                <a:endParaRPr lang="en-US" sz="831" kern="0" dirty="0">
                  <a:solidFill>
                    <a:srgbClr val="000000"/>
                  </a:solidFill>
                  <a:latin typeface="Yaqouti" pitchFamily="2" charset="2"/>
                  <a:cs typeface="B Bardiya" pitchFamily="2" charset="-78"/>
                </a:endParaRPr>
              </a:p>
            </p:txBody>
          </p:sp>
        </p:grpSp>
        <p:grpSp>
          <p:nvGrpSpPr>
            <p:cNvPr id="23" name="Group 51"/>
            <p:cNvGrpSpPr>
              <a:grpSpLocks/>
            </p:cNvGrpSpPr>
            <p:nvPr/>
          </p:nvGrpSpPr>
          <p:grpSpPr bwMode="auto">
            <a:xfrm>
              <a:off x="8124716" y="4705650"/>
              <a:ext cx="1528895" cy="95323"/>
              <a:chOff x="4823" y="2964"/>
              <a:chExt cx="889" cy="60"/>
            </a:xfrm>
          </p:grpSpPr>
          <p:sp>
            <p:nvSpPr>
              <p:cNvPr id="86" name="Rectangle 52"/>
              <p:cNvSpPr>
                <a:spLocks noChangeArrowheads="1"/>
              </p:cNvSpPr>
              <p:nvPr/>
            </p:nvSpPr>
            <p:spPr bwMode="auto">
              <a:xfrm>
                <a:off x="5568" y="2976"/>
                <a:ext cx="144" cy="48"/>
              </a:xfrm>
              <a:prstGeom prst="rect">
                <a:avLst/>
              </a:prstGeom>
              <a:solidFill>
                <a:srgbClr val="3366FF">
                  <a:alpha val="84000"/>
                </a:srgbClr>
              </a:solidFill>
              <a:ln w="9525">
                <a:noFill/>
                <a:miter lim="800000"/>
                <a:headEnd/>
                <a:tailEnd/>
              </a:ln>
              <a:effectLst/>
            </p:spPr>
            <p:txBody>
              <a:bodyPr wrap="none" anchor="ctr"/>
              <a:lstStyle/>
              <a:p>
                <a:pPr>
                  <a:defRPr/>
                </a:pPr>
                <a:endParaRPr lang="fa-IR" sz="1662" kern="0">
                  <a:solidFill>
                    <a:srgbClr val="000000"/>
                  </a:solidFill>
                </a:endParaRPr>
              </a:p>
            </p:txBody>
          </p:sp>
          <p:sp>
            <p:nvSpPr>
              <p:cNvPr id="87" name="Text Box 53"/>
              <p:cNvSpPr txBox="1">
                <a:spLocks noChangeArrowheads="1"/>
              </p:cNvSpPr>
              <p:nvPr/>
            </p:nvSpPr>
            <p:spPr bwMode="auto">
              <a:xfrm>
                <a:off x="4823" y="2964"/>
                <a:ext cx="720" cy="51"/>
              </a:xfrm>
              <a:prstGeom prst="rect">
                <a:avLst/>
              </a:prstGeom>
              <a:noFill/>
              <a:ln w="9525">
                <a:noFill/>
                <a:miter lim="800000"/>
                <a:headEnd/>
                <a:tailEnd/>
              </a:ln>
              <a:effectLst/>
            </p:spPr>
            <p:txBody>
              <a:bodyPr lIns="99901" tIns="49952" rIns="99901" bIns="49952">
                <a:spAutoFit/>
              </a:bodyPr>
              <a:lstStyle/>
              <a:p>
                <a:pPr defTabSz="843914">
                  <a:spcBef>
                    <a:spcPct val="50000"/>
                  </a:spcBef>
                  <a:defRPr/>
                </a:pPr>
                <a:r>
                  <a:rPr lang="fa-IR" sz="831" kern="0" dirty="0">
                    <a:solidFill>
                      <a:srgbClr val="000000"/>
                    </a:solidFill>
                    <a:latin typeface="Yaqouti" pitchFamily="2" charset="2"/>
                    <a:cs typeface="B Bardiya" pitchFamily="2" charset="-78"/>
                  </a:rPr>
                  <a:t>گـــــذرهــای مـــهــــم </a:t>
                </a:r>
                <a:endParaRPr lang="en-US" sz="831" kern="0" dirty="0">
                  <a:solidFill>
                    <a:srgbClr val="000000"/>
                  </a:solidFill>
                  <a:latin typeface="Yaqouti" pitchFamily="2" charset="2"/>
                  <a:cs typeface="B Bardiya" pitchFamily="2" charset="-78"/>
                </a:endParaRPr>
              </a:p>
            </p:txBody>
          </p:sp>
        </p:grpSp>
        <p:grpSp>
          <p:nvGrpSpPr>
            <p:cNvPr id="24" name="Group 76"/>
            <p:cNvGrpSpPr>
              <a:grpSpLocks/>
            </p:cNvGrpSpPr>
            <p:nvPr/>
          </p:nvGrpSpPr>
          <p:grpSpPr bwMode="auto">
            <a:xfrm>
              <a:off x="8124716" y="4858413"/>
              <a:ext cx="1528895" cy="95222"/>
              <a:chOff x="4823" y="3060"/>
              <a:chExt cx="889" cy="60"/>
            </a:xfrm>
          </p:grpSpPr>
          <p:sp>
            <p:nvSpPr>
              <p:cNvPr id="84" name="Rectangle 55"/>
              <p:cNvSpPr>
                <a:spLocks noChangeArrowheads="1"/>
              </p:cNvSpPr>
              <p:nvPr/>
            </p:nvSpPr>
            <p:spPr bwMode="auto">
              <a:xfrm>
                <a:off x="5568" y="3072"/>
                <a:ext cx="144" cy="48"/>
              </a:xfrm>
              <a:prstGeom prst="rect">
                <a:avLst/>
              </a:prstGeom>
              <a:solidFill>
                <a:srgbClr val="FF0000">
                  <a:alpha val="84000"/>
                </a:srgbClr>
              </a:solidFill>
              <a:ln w="9525">
                <a:noFill/>
                <a:miter lim="800000"/>
                <a:headEnd/>
                <a:tailEnd/>
              </a:ln>
              <a:effectLst/>
            </p:spPr>
            <p:txBody>
              <a:bodyPr wrap="none" anchor="ctr"/>
              <a:lstStyle/>
              <a:p>
                <a:pPr>
                  <a:defRPr/>
                </a:pPr>
                <a:endParaRPr lang="fa-IR" sz="1662" kern="0">
                  <a:solidFill>
                    <a:srgbClr val="000000"/>
                  </a:solidFill>
                </a:endParaRPr>
              </a:p>
            </p:txBody>
          </p:sp>
          <p:sp>
            <p:nvSpPr>
              <p:cNvPr id="85" name="Text Box 56"/>
              <p:cNvSpPr txBox="1">
                <a:spLocks noChangeArrowheads="1"/>
              </p:cNvSpPr>
              <p:nvPr/>
            </p:nvSpPr>
            <p:spPr bwMode="auto">
              <a:xfrm>
                <a:off x="4823" y="3060"/>
                <a:ext cx="720" cy="51"/>
              </a:xfrm>
              <a:prstGeom prst="rect">
                <a:avLst/>
              </a:prstGeom>
              <a:noFill/>
              <a:ln w="9525">
                <a:noFill/>
                <a:miter lim="800000"/>
                <a:headEnd/>
                <a:tailEnd/>
              </a:ln>
              <a:effectLst/>
            </p:spPr>
            <p:txBody>
              <a:bodyPr lIns="99901" tIns="49952" rIns="99901" bIns="49952">
                <a:spAutoFit/>
              </a:bodyPr>
              <a:lstStyle/>
              <a:p>
                <a:pPr defTabSz="843914">
                  <a:spcBef>
                    <a:spcPct val="50000"/>
                  </a:spcBef>
                  <a:defRPr/>
                </a:pPr>
                <a:r>
                  <a:rPr lang="fa-IR" sz="831" kern="0" dirty="0">
                    <a:solidFill>
                      <a:srgbClr val="000000"/>
                    </a:solidFill>
                    <a:latin typeface="Yaqouti" pitchFamily="2" charset="2"/>
                    <a:cs typeface="B Bardiya" pitchFamily="2" charset="-78"/>
                  </a:rPr>
                  <a:t>گـــــذرهــای ثــانويـــه</a:t>
                </a:r>
                <a:endParaRPr lang="en-US" sz="831" kern="0" dirty="0">
                  <a:solidFill>
                    <a:srgbClr val="000000"/>
                  </a:solidFill>
                  <a:latin typeface="Yaqouti" pitchFamily="2" charset="2"/>
                  <a:cs typeface="B Bardiya" pitchFamily="2" charset="-78"/>
                </a:endParaRPr>
              </a:p>
            </p:txBody>
          </p:sp>
        </p:grpSp>
        <p:grpSp>
          <p:nvGrpSpPr>
            <p:cNvPr id="26" name="Group 57"/>
            <p:cNvGrpSpPr>
              <a:grpSpLocks/>
            </p:cNvGrpSpPr>
            <p:nvPr/>
          </p:nvGrpSpPr>
          <p:grpSpPr bwMode="auto">
            <a:xfrm>
              <a:off x="8124716" y="5009985"/>
              <a:ext cx="1528895" cy="95323"/>
              <a:chOff x="4823" y="3156"/>
              <a:chExt cx="889" cy="60"/>
            </a:xfrm>
          </p:grpSpPr>
          <p:sp>
            <p:nvSpPr>
              <p:cNvPr id="82" name="Rectangle 58"/>
              <p:cNvSpPr>
                <a:spLocks noChangeArrowheads="1"/>
              </p:cNvSpPr>
              <p:nvPr/>
            </p:nvSpPr>
            <p:spPr bwMode="auto">
              <a:xfrm>
                <a:off x="5568" y="3168"/>
                <a:ext cx="144" cy="48"/>
              </a:xfrm>
              <a:prstGeom prst="rect">
                <a:avLst/>
              </a:prstGeom>
              <a:solidFill>
                <a:srgbClr val="FFFF00">
                  <a:alpha val="84000"/>
                </a:srgbClr>
              </a:solidFill>
              <a:ln w="9525">
                <a:noFill/>
                <a:miter lim="800000"/>
                <a:headEnd/>
                <a:tailEnd/>
              </a:ln>
              <a:effectLst/>
            </p:spPr>
            <p:txBody>
              <a:bodyPr wrap="none" anchor="ctr"/>
              <a:lstStyle/>
              <a:p>
                <a:pPr>
                  <a:defRPr/>
                </a:pPr>
                <a:endParaRPr lang="fa-IR" sz="1662" kern="0">
                  <a:solidFill>
                    <a:srgbClr val="000000"/>
                  </a:solidFill>
                </a:endParaRPr>
              </a:p>
            </p:txBody>
          </p:sp>
          <p:sp>
            <p:nvSpPr>
              <p:cNvPr id="83" name="Text Box 59"/>
              <p:cNvSpPr txBox="1">
                <a:spLocks noChangeArrowheads="1"/>
              </p:cNvSpPr>
              <p:nvPr/>
            </p:nvSpPr>
            <p:spPr bwMode="auto">
              <a:xfrm>
                <a:off x="4823" y="3156"/>
                <a:ext cx="720" cy="51"/>
              </a:xfrm>
              <a:prstGeom prst="rect">
                <a:avLst/>
              </a:prstGeom>
              <a:noFill/>
              <a:ln w="9525">
                <a:noFill/>
                <a:miter lim="800000"/>
                <a:headEnd/>
                <a:tailEnd/>
              </a:ln>
              <a:effectLst/>
            </p:spPr>
            <p:txBody>
              <a:bodyPr lIns="99901" tIns="49952" rIns="99901" bIns="49952">
                <a:spAutoFit/>
              </a:bodyPr>
              <a:lstStyle/>
              <a:p>
                <a:pPr defTabSz="843914">
                  <a:spcBef>
                    <a:spcPct val="50000"/>
                  </a:spcBef>
                  <a:defRPr/>
                </a:pPr>
                <a:r>
                  <a:rPr lang="fa-IR" sz="831" kern="0" dirty="0">
                    <a:solidFill>
                      <a:srgbClr val="000000"/>
                    </a:solidFill>
                    <a:latin typeface="Yaqouti" pitchFamily="2" charset="2"/>
                    <a:cs typeface="B Bardiya" pitchFamily="2" charset="-78"/>
                  </a:rPr>
                  <a:t>بـــــسـتــهــــــــا</a:t>
                </a:r>
                <a:endParaRPr lang="en-US" sz="831" kern="0" dirty="0">
                  <a:solidFill>
                    <a:srgbClr val="000000"/>
                  </a:solidFill>
                  <a:latin typeface="Yaqouti" pitchFamily="2" charset="2"/>
                  <a:cs typeface="B Bardiya" pitchFamily="2" charset="-78"/>
                </a:endParaRPr>
              </a:p>
            </p:txBody>
          </p:sp>
        </p:grpSp>
        <p:grpSp>
          <p:nvGrpSpPr>
            <p:cNvPr id="27" name="Group 60"/>
            <p:cNvGrpSpPr>
              <a:grpSpLocks/>
            </p:cNvGrpSpPr>
            <p:nvPr/>
          </p:nvGrpSpPr>
          <p:grpSpPr bwMode="auto">
            <a:xfrm>
              <a:off x="8138473" y="4557888"/>
              <a:ext cx="1528895" cy="80322"/>
              <a:chOff x="4831" y="4556781"/>
              <a:chExt cx="889" cy="80322"/>
            </a:xfrm>
          </p:grpSpPr>
          <p:sp>
            <p:nvSpPr>
              <p:cNvPr id="80" name="Line 61"/>
              <p:cNvSpPr>
                <a:spLocks noChangeShapeType="1"/>
              </p:cNvSpPr>
              <p:nvPr/>
            </p:nvSpPr>
            <p:spPr bwMode="auto">
              <a:xfrm>
                <a:off x="5576" y="4613311"/>
                <a:ext cx="144" cy="0"/>
              </a:xfrm>
              <a:prstGeom prst="line">
                <a:avLst/>
              </a:prstGeom>
              <a:noFill/>
              <a:ln w="19050" cap="rnd">
                <a:solidFill>
                  <a:schemeClr val="tx1"/>
                </a:solidFill>
                <a:prstDash val="sysDot"/>
                <a:round/>
                <a:headEnd/>
                <a:tailEnd/>
              </a:ln>
              <a:effectLst/>
            </p:spPr>
            <p:txBody>
              <a:bodyPr/>
              <a:lstStyle/>
              <a:p>
                <a:pPr>
                  <a:defRPr/>
                </a:pPr>
                <a:endParaRPr lang="fa-IR" sz="1662" kern="0">
                  <a:solidFill>
                    <a:srgbClr val="000000"/>
                  </a:solidFill>
                </a:endParaRPr>
              </a:p>
            </p:txBody>
          </p:sp>
          <p:sp>
            <p:nvSpPr>
              <p:cNvPr id="81" name="Text Box 62"/>
              <p:cNvSpPr txBox="1">
                <a:spLocks noChangeArrowheads="1"/>
              </p:cNvSpPr>
              <p:nvPr/>
            </p:nvSpPr>
            <p:spPr bwMode="auto">
              <a:xfrm>
                <a:off x="4831" y="4556781"/>
                <a:ext cx="720" cy="80322"/>
              </a:xfrm>
              <a:prstGeom prst="rect">
                <a:avLst/>
              </a:prstGeom>
              <a:noFill/>
              <a:ln w="9525">
                <a:noFill/>
                <a:miter lim="800000"/>
                <a:headEnd/>
                <a:tailEnd/>
              </a:ln>
              <a:effectLst/>
            </p:spPr>
            <p:txBody>
              <a:bodyPr lIns="99901" tIns="49952" rIns="99901" bIns="49952">
                <a:spAutoFit/>
              </a:bodyPr>
              <a:lstStyle/>
              <a:p>
                <a:pPr defTabSz="843914">
                  <a:spcBef>
                    <a:spcPct val="50000"/>
                  </a:spcBef>
                  <a:defRPr/>
                </a:pPr>
                <a:r>
                  <a:rPr lang="fa-IR" sz="831" kern="0" dirty="0">
                    <a:solidFill>
                      <a:srgbClr val="000000"/>
                    </a:solidFill>
                    <a:latin typeface="Yaqouti" pitchFamily="2" charset="2"/>
                    <a:cs typeface="B Bardiya" pitchFamily="2" charset="-78"/>
                  </a:rPr>
                  <a:t>گـــــذر بـــــــــا  ارزش</a:t>
                </a:r>
                <a:endParaRPr lang="en-US" sz="831" kern="0" dirty="0">
                  <a:solidFill>
                    <a:srgbClr val="000000"/>
                  </a:solidFill>
                  <a:latin typeface="Yaqouti" pitchFamily="2" charset="2"/>
                  <a:cs typeface="B Bardiya" pitchFamily="2" charset="-78"/>
                </a:endParaRPr>
              </a:p>
            </p:txBody>
          </p:sp>
        </p:grpSp>
      </p:grpSp>
    </p:spTree>
    <p:extLst>
      <p:ext uri="{BB962C8B-B14F-4D97-AF65-F5344CB8AC3E}">
        <p14:creationId xmlns:p14="http://schemas.microsoft.com/office/powerpoint/2010/main" val="410626992"/>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66"/>
          <p:cNvGrpSpPr/>
          <p:nvPr/>
        </p:nvGrpSpPr>
        <p:grpSpPr>
          <a:xfrm>
            <a:off x="0" y="263769"/>
            <a:ext cx="9144000" cy="6327790"/>
            <a:chOff x="0" y="0"/>
            <a:chExt cx="9144000" cy="6855106"/>
          </a:xfrm>
        </p:grpSpPr>
        <p:pic>
          <p:nvPicPr>
            <p:cNvPr id="3" name="Picture 2" descr="E:\baft farsoode\ax\pic\bird%20view.jpg"/>
            <p:cNvPicPr>
              <a:picLocks noChangeAspect="1" noChangeArrowheads="1"/>
            </p:cNvPicPr>
            <p:nvPr/>
          </p:nvPicPr>
          <p:blipFill>
            <a:blip r:embed="rId2">
              <a:clrChange>
                <a:clrFrom>
                  <a:srgbClr val="000000"/>
                </a:clrFrom>
                <a:clrTo>
                  <a:srgbClr val="000000">
                    <a:alpha val="0"/>
                  </a:srgbClr>
                </a:clrTo>
              </a:clrChange>
              <a:duotone>
                <a:schemeClr val="accent6">
                  <a:shade val="45000"/>
                  <a:satMod val="135000"/>
                </a:schemeClr>
                <a:prstClr val="white"/>
              </a:duotone>
              <a:lum bright="20000" contrast="-75000"/>
            </a:blip>
            <a:srcRect/>
            <a:stretch>
              <a:fillRect/>
            </a:stretch>
          </p:blipFill>
          <p:spPr bwMode="auto">
            <a:xfrm>
              <a:off x="0" y="2694698"/>
              <a:ext cx="9144000" cy="4160408"/>
            </a:xfrm>
            <a:prstGeom prst="rect">
              <a:avLst/>
            </a:prstGeom>
            <a:ln>
              <a:noFill/>
            </a:ln>
            <a:effectLst>
              <a:outerShdw blurRad="50800" dist="50800" dir="2700000" algn="tl" rotWithShape="0">
                <a:schemeClr val="tx1">
                  <a:alpha val="40000"/>
                </a:schemeClr>
              </a:outerShdw>
            </a:effectLst>
          </p:spPr>
        </p:pic>
        <p:grpSp>
          <p:nvGrpSpPr>
            <p:cNvPr id="4" name="Group 259"/>
            <p:cNvGrpSpPr/>
            <p:nvPr/>
          </p:nvGrpSpPr>
          <p:grpSpPr>
            <a:xfrm flipV="1">
              <a:off x="271048" y="857232"/>
              <a:ext cx="5944026" cy="4143404"/>
              <a:chOff x="-236" y="1676402"/>
              <a:chExt cx="5944026" cy="5181601"/>
            </a:xfrm>
          </p:grpSpPr>
          <p:sp>
            <p:nvSpPr>
              <p:cNvPr id="250" name="Rectangle 25"/>
              <p:cNvSpPr>
                <a:spLocks noChangeArrowheads="1"/>
              </p:cNvSpPr>
              <p:nvPr/>
            </p:nvSpPr>
            <p:spPr bwMode="auto">
              <a:xfrm>
                <a:off x="329988" y="4038602"/>
                <a:ext cx="165112" cy="2667001"/>
              </a:xfrm>
              <a:prstGeom prst="rect">
                <a:avLst/>
              </a:prstGeom>
              <a:gradFill rotWithShape="1">
                <a:gsLst>
                  <a:gs pos="0">
                    <a:schemeClr val="bg1">
                      <a:lumMod val="65000"/>
                    </a:schemeClr>
                  </a:gs>
                  <a:gs pos="100000">
                    <a:srgbClr val="FFFFCC"/>
                  </a:gs>
                </a:gsLst>
                <a:lin ang="5400000" scaled="1"/>
              </a:gradFill>
              <a:ln w="9525">
                <a:noFill/>
                <a:miter lim="800000"/>
                <a:headEnd/>
                <a:tailEnd/>
              </a:ln>
              <a:effectLst/>
            </p:spPr>
            <p:txBody>
              <a:bodyPr wrap="none" anchor="ctr"/>
              <a:lstStyle/>
              <a:p>
                <a:pPr>
                  <a:defRPr/>
                </a:pPr>
                <a:endParaRPr lang="fa-IR" sz="1662" kern="0">
                  <a:solidFill>
                    <a:sysClr val="windowText" lastClr="000000"/>
                  </a:solidFill>
                </a:endParaRPr>
              </a:p>
            </p:txBody>
          </p:sp>
          <p:sp>
            <p:nvSpPr>
              <p:cNvPr id="251" name="Rectangle 26"/>
              <p:cNvSpPr>
                <a:spLocks noChangeArrowheads="1"/>
              </p:cNvSpPr>
              <p:nvPr/>
            </p:nvSpPr>
            <p:spPr bwMode="auto">
              <a:xfrm>
                <a:off x="164876" y="6400803"/>
                <a:ext cx="3219681" cy="152400"/>
              </a:xfrm>
              <a:prstGeom prst="rect">
                <a:avLst/>
              </a:prstGeom>
              <a:gradFill rotWithShape="1">
                <a:gsLst>
                  <a:gs pos="0">
                    <a:srgbClr val="FFFFCC"/>
                  </a:gs>
                  <a:gs pos="100000">
                    <a:srgbClr val="FFFFCC">
                      <a:gamma/>
                      <a:shade val="46275"/>
                      <a:invGamma/>
                    </a:srgbClr>
                  </a:gs>
                </a:gsLst>
                <a:lin ang="0" scaled="1"/>
              </a:gradFill>
              <a:ln w="9525">
                <a:noFill/>
                <a:miter lim="800000"/>
                <a:headEnd/>
                <a:tailEnd/>
              </a:ln>
              <a:effectLst/>
            </p:spPr>
            <p:txBody>
              <a:bodyPr wrap="none" anchor="ctr"/>
              <a:lstStyle/>
              <a:p>
                <a:pPr>
                  <a:defRPr/>
                </a:pPr>
                <a:endParaRPr lang="fa-IR" sz="1662" kern="0">
                  <a:solidFill>
                    <a:sysClr val="windowText" lastClr="000000"/>
                  </a:solidFill>
                </a:endParaRPr>
              </a:p>
            </p:txBody>
          </p:sp>
          <p:sp>
            <p:nvSpPr>
              <p:cNvPr id="252" name="Rectangle 27"/>
              <p:cNvSpPr>
                <a:spLocks noChangeArrowheads="1"/>
              </p:cNvSpPr>
              <p:nvPr/>
            </p:nvSpPr>
            <p:spPr bwMode="auto">
              <a:xfrm>
                <a:off x="495100" y="5791203"/>
                <a:ext cx="82556" cy="609600"/>
              </a:xfrm>
              <a:prstGeom prst="rect">
                <a:avLst/>
              </a:prstGeom>
              <a:solidFill>
                <a:srgbClr val="CC9900"/>
              </a:solidFill>
              <a:ln w="9525">
                <a:noFill/>
                <a:miter lim="800000"/>
                <a:headEnd/>
                <a:tailEnd/>
              </a:ln>
              <a:effectLst/>
            </p:spPr>
            <p:txBody>
              <a:bodyPr wrap="none" anchor="ctr"/>
              <a:lstStyle/>
              <a:p>
                <a:pPr>
                  <a:defRPr/>
                </a:pPr>
                <a:endParaRPr lang="fa-IR" sz="1662" kern="0">
                  <a:solidFill>
                    <a:sysClr val="windowText" lastClr="000000"/>
                  </a:solidFill>
                </a:endParaRPr>
              </a:p>
            </p:txBody>
          </p:sp>
          <p:sp>
            <p:nvSpPr>
              <p:cNvPr id="253" name="Rectangle 28"/>
              <p:cNvSpPr>
                <a:spLocks noChangeArrowheads="1"/>
              </p:cNvSpPr>
              <p:nvPr/>
            </p:nvSpPr>
            <p:spPr bwMode="auto">
              <a:xfrm rot="5400000">
                <a:off x="828501" y="6073757"/>
                <a:ext cx="76200" cy="577891"/>
              </a:xfrm>
              <a:prstGeom prst="rect">
                <a:avLst/>
              </a:prstGeom>
              <a:solidFill>
                <a:srgbClr val="CC9900"/>
              </a:solidFill>
              <a:ln w="9525">
                <a:noFill/>
                <a:miter lim="800000"/>
                <a:headEnd/>
                <a:tailEnd/>
              </a:ln>
              <a:effectLst/>
            </p:spPr>
            <p:txBody>
              <a:bodyPr wrap="none" anchor="ctr"/>
              <a:lstStyle/>
              <a:p>
                <a:pPr>
                  <a:defRPr/>
                </a:pPr>
                <a:endParaRPr lang="fa-IR" sz="1662" kern="0">
                  <a:solidFill>
                    <a:sysClr val="windowText" lastClr="000000"/>
                  </a:solidFill>
                </a:endParaRPr>
              </a:p>
            </p:txBody>
          </p:sp>
          <p:sp>
            <p:nvSpPr>
              <p:cNvPr id="254" name="Line 29"/>
              <p:cNvSpPr>
                <a:spLocks noChangeShapeType="1"/>
              </p:cNvSpPr>
              <p:nvPr/>
            </p:nvSpPr>
            <p:spPr bwMode="auto">
              <a:xfrm>
                <a:off x="3384557" y="6477003"/>
                <a:ext cx="1568562" cy="0"/>
              </a:xfrm>
              <a:prstGeom prst="line">
                <a:avLst/>
              </a:prstGeom>
              <a:ln w="12700">
                <a:prstDash val="sysDot"/>
                <a:headEnd/>
                <a:tailEnd/>
              </a:ln>
            </p:spPr>
            <p:style>
              <a:lnRef idx="1">
                <a:schemeClr val="dk1"/>
              </a:lnRef>
              <a:fillRef idx="0">
                <a:schemeClr val="dk1"/>
              </a:fillRef>
              <a:effectRef idx="0">
                <a:schemeClr val="dk1"/>
              </a:effectRef>
              <a:fontRef idx="minor">
                <a:schemeClr val="tx1"/>
              </a:fontRef>
            </p:style>
            <p:txBody>
              <a:bodyPr/>
              <a:lstStyle/>
              <a:p>
                <a:pPr>
                  <a:defRPr/>
                </a:pPr>
                <a:endParaRPr lang="fa-IR" sz="1662" kern="0">
                  <a:solidFill>
                    <a:sysClr val="windowText" lastClr="000000"/>
                  </a:solidFill>
                </a:endParaRPr>
              </a:p>
            </p:txBody>
          </p:sp>
          <p:sp>
            <p:nvSpPr>
              <p:cNvPr id="255" name="Line 30"/>
              <p:cNvSpPr>
                <a:spLocks noChangeShapeType="1"/>
              </p:cNvSpPr>
              <p:nvPr/>
            </p:nvSpPr>
            <p:spPr bwMode="auto">
              <a:xfrm>
                <a:off x="3384557" y="6553203"/>
                <a:ext cx="2559233" cy="0"/>
              </a:xfrm>
              <a:prstGeom prst="line">
                <a:avLst/>
              </a:prstGeom>
              <a:ln w="19050">
                <a:prstDash val="sysDot"/>
                <a:headEnd/>
                <a:tailEnd/>
              </a:ln>
            </p:spPr>
            <p:style>
              <a:lnRef idx="1">
                <a:schemeClr val="accent1"/>
              </a:lnRef>
              <a:fillRef idx="0">
                <a:schemeClr val="accent1"/>
              </a:fillRef>
              <a:effectRef idx="0">
                <a:schemeClr val="accent1"/>
              </a:effectRef>
              <a:fontRef idx="minor">
                <a:schemeClr val="tx1"/>
              </a:fontRef>
            </p:style>
            <p:txBody>
              <a:bodyPr/>
              <a:lstStyle/>
              <a:p>
                <a:pPr>
                  <a:defRPr/>
                </a:pPr>
                <a:endParaRPr lang="fa-IR" sz="1662" kern="0">
                  <a:solidFill>
                    <a:sysClr val="windowText" lastClr="000000"/>
                  </a:solidFill>
                </a:endParaRPr>
              </a:p>
            </p:txBody>
          </p:sp>
          <p:sp>
            <p:nvSpPr>
              <p:cNvPr id="256" name="Line 32"/>
              <p:cNvSpPr>
                <a:spLocks noChangeShapeType="1"/>
              </p:cNvSpPr>
              <p:nvPr/>
            </p:nvSpPr>
            <p:spPr bwMode="auto">
              <a:xfrm flipH="1">
                <a:off x="-236" y="6477003"/>
                <a:ext cx="3384793" cy="0"/>
              </a:xfrm>
              <a:prstGeom prst="line">
                <a:avLst/>
              </a:prstGeom>
              <a:noFill/>
              <a:ln w="22225">
                <a:solidFill>
                  <a:srgbClr val="9383B3"/>
                </a:solidFill>
                <a:prstDash val="sysDot"/>
                <a:round/>
                <a:headEnd/>
                <a:tailEnd/>
              </a:ln>
              <a:effectLst/>
            </p:spPr>
            <p:txBody>
              <a:bodyPr/>
              <a:lstStyle/>
              <a:p>
                <a:pPr>
                  <a:defRPr/>
                </a:pPr>
                <a:endParaRPr lang="fa-IR" sz="1662" kern="0">
                  <a:solidFill>
                    <a:sysClr val="windowText" lastClr="000000"/>
                  </a:solidFill>
                </a:endParaRPr>
              </a:p>
            </p:txBody>
          </p:sp>
          <p:sp>
            <p:nvSpPr>
              <p:cNvPr id="257" name="Line 33"/>
              <p:cNvSpPr>
                <a:spLocks noChangeShapeType="1"/>
              </p:cNvSpPr>
              <p:nvPr/>
            </p:nvSpPr>
            <p:spPr bwMode="auto">
              <a:xfrm flipV="1">
                <a:off x="412544" y="4038602"/>
                <a:ext cx="0" cy="2819401"/>
              </a:xfrm>
              <a:prstGeom prst="line">
                <a:avLst/>
              </a:prstGeom>
              <a:noFill/>
              <a:ln w="22225">
                <a:solidFill>
                  <a:srgbClr val="9383B3"/>
                </a:solidFill>
                <a:prstDash val="sysDot"/>
                <a:round/>
                <a:headEnd/>
                <a:tailEnd/>
              </a:ln>
              <a:effectLst/>
            </p:spPr>
            <p:txBody>
              <a:bodyPr/>
              <a:lstStyle/>
              <a:p>
                <a:pPr>
                  <a:defRPr/>
                </a:pPr>
                <a:endParaRPr lang="fa-IR" sz="1662" kern="0">
                  <a:solidFill>
                    <a:sysClr val="windowText" lastClr="000000"/>
                  </a:solidFill>
                </a:endParaRPr>
              </a:p>
            </p:txBody>
          </p:sp>
          <p:sp>
            <p:nvSpPr>
              <p:cNvPr id="258" name="Line 34"/>
              <p:cNvSpPr>
                <a:spLocks noChangeShapeType="1"/>
              </p:cNvSpPr>
              <p:nvPr/>
            </p:nvSpPr>
            <p:spPr bwMode="auto">
              <a:xfrm flipV="1">
                <a:off x="412544" y="2362202"/>
                <a:ext cx="0" cy="1676400"/>
              </a:xfrm>
              <a:prstGeom prst="line">
                <a:avLst/>
              </a:prstGeom>
              <a:ln w="12700">
                <a:prstDash val="sysDot"/>
                <a:headEnd/>
                <a:tailEnd/>
              </a:ln>
            </p:spPr>
            <p:style>
              <a:lnRef idx="1">
                <a:schemeClr val="dk1"/>
              </a:lnRef>
              <a:fillRef idx="0">
                <a:schemeClr val="dk1"/>
              </a:fillRef>
              <a:effectRef idx="0">
                <a:schemeClr val="dk1"/>
              </a:effectRef>
              <a:fontRef idx="minor">
                <a:schemeClr val="tx1"/>
              </a:fontRef>
            </p:style>
            <p:txBody>
              <a:bodyPr/>
              <a:lstStyle/>
              <a:p>
                <a:pPr>
                  <a:defRPr/>
                </a:pPr>
                <a:endParaRPr lang="fa-IR" sz="1662" kern="0">
                  <a:solidFill>
                    <a:sysClr val="windowText" lastClr="000000"/>
                  </a:solidFill>
                </a:endParaRPr>
              </a:p>
            </p:txBody>
          </p:sp>
          <p:sp>
            <p:nvSpPr>
              <p:cNvPr id="259" name="Line 35"/>
              <p:cNvSpPr>
                <a:spLocks noChangeShapeType="1"/>
              </p:cNvSpPr>
              <p:nvPr/>
            </p:nvSpPr>
            <p:spPr bwMode="auto">
              <a:xfrm flipV="1">
                <a:off x="329988" y="1676402"/>
                <a:ext cx="0" cy="2362200"/>
              </a:xfrm>
              <a:prstGeom prst="line">
                <a:avLst/>
              </a:prstGeom>
              <a:ln w="19050">
                <a:prstDash val="sysDot"/>
                <a:headEnd/>
                <a:tailEnd/>
              </a:ln>
            </p:spPr>
            <p:style>
              <a:lnRef idx="1">
                <a:schemeClr val="accent1"/>
              </a:lnRef>
              <a:fillRef idx="0">
                <a:schemeClr val="accent1"/>
              </a:fillRef>
              <a:effectRef idx="0">
                <a:schemeClr val="accent1"/>
              </a:effectRef>
              <a:fontRef idx="minor">
                <a:schemeClr val="tx1"/>
              </a:fontRef>
            </p:style>
            <p:txBody>
              <a:bodyPr/>
              <a:lstStyle/>
              <a:p>
                <a:pPr>
                  <a:defRPr/>
                </a:pPr>
                <a:endParaRPr lang="fa-IR" sz="1662" kern="0">
                  <a:solidFill>
                    <a:sysClr val="windowText" lastClr="000000"/>
                  </a:solidFill>
                </a:endParaRPr>
              </a:p>
            </p:txBody>
          </p:sp>
        </p:grpSp>
        <p:grpSp>
          <p:nvGrpSpPr>
            <p:cNvPr id="5" name="Group 15"/>
            <p:cNvGrpSpPr/>
            <p:nvPr/>
          </p:nvGrpSpPr>
          <p:grpSpPr>
            <a:xfrm>
              <a:off x="67432" y="538679"/>
              <a:ext cx="5218950" cy="3318948"/>
              <a:chOff x="73051" y="538679"/>
              <a:chExt cx="5653862" cy="3318948"/>
            </a:xfrm>
          </p:grpSpPr>
          <p:sp>
            <p:nvSpPr>
              <p:cNvPr id="7" name="Rectangle 6"/>
              <p:cNvSpPr/>
              <p:nvPr/>
            </p:nvSpPr>
            <p:spPr>
              <a:xfrm>
                <a:off x="1824455" y="538679"/>
                <a:ext cx="3902458" cy="407750"/>
              </a:xfrm>
              <a:prstGeom prst="rect">
                <a:avLst/>
              </a:prstGeom>
            </p:spPr>
            <p:txBody>
              <a:bodyPr wrap="none">
                <a:spAutoFit/>
              </a:bodyPr>
              <a:lstStyle/>
              <a:p>
                <a:pPr>
                  <a:defRPr/>
                </a:pPr>
                <a:r>
                  <a:rPr lang="en-US" sz="1846" b="1" kern="0" dirty="0">
                    <a:ln w="10541" cmpd="sng">
                      <a:solidFill>
                        <a:srgbClr val="EAEAEA">
                          <a:shade val="88000"/>
                          <a:satMod val="110000"/>
                        </a:srgbClr>
                      </a:solidFill>
                      <a:prstDash val="solid"/>
                    </a:ln>
                    <a:gradFill>
                      <a:gsLst>
                        <a:gs pos="0">
                          <a:srgbClr val="EAEAEA">
                            <a:tint val="40000"/>
                            <a:satMod val="250000"/>
                          </a:srgbClr>
                        </a:gs>
                        <a:gs pos="9000">
                          <a:srgbClr val="EAEAEA">
                            <a:tint val="52000"/>
                            <a:satMod val="300000"/>
                          </a:srgbClr>
                        </a:gs>
                        <a:gs pos="50000">
                          <a:srgbClr val="EAEAEA">
                            <a:shade val="20000"/>
                            <a:satMod val="300000"/>
                          </a:srgbClr>
                        </a:gs>
                        <a:gs pos="79000">
                          <a:srgbClr val="EAEAEA">
                            <a:tint val="52000"/>
                            <a:satMod val="300000"/>
                          </a:srgbClr>
                        </a:gs>
                        <a:gs pos="100000">
                          <a:srgbClr val="EAEAEA">
                            <a:tint val="40000"/>
                            <a:satMod val="250000"/>
                          </a:srgbClr>
                        </a:gs>
                      </a:gsLst>
                      <a:lin ang="5400000"/>
                    </a:gradFill>
                    <a:latin typeface="BankGothic Lt BT" pitchFamily="34" charset="0"/>
                  </a:rPr>
                  <a:t>(</a:t>
                </a:r>
                <a:r>
                  <a:rPr lang="en-US" sz="1846" b="1" kern="0" dirty="0" err="1">
                    <a:ln w="10541" cmpd="sng">
                      <a:solidFill>
                        <a:srgbClr val="EAEAEA">
                          <a:shade val="88000"/>
                          <a:satMod val="110000"/>
                        </a:srgbClr>
                      </a:solidFill>
                      <a:prstDash val="solid"/>
                    </a:ln>
                    <a:gradFill>
                      <a:gsLst>
                        <a:gs pos="0">
                          <a:srgbClr val="EAEAEA">
                            <a:tint val="40000"/>
                            <a:satMod val="250000"/>
                          </a:srgbClr>
                        </a:gs>
                        <a:gs pos="9000">
                          <a:srgbClr val="EAEAEA">
                            <a:tint val="52000"/>
                            <a:satMod val="300000"/>
                          </a:srgbClr>
                        </a:gs>
                        <a:gs pos="50000">
                          <a:srgbClr val="EAEAEA">
                            <a:shade val="20000"/>
                            <a:satMod val="300000"/>
                          </a:srgbClr>
                        </a:gs>
                        <a:gs pos="79000">
                          <a:srgbClr val="EAEAEA">
                            <a:tint val="52000"/>
                            <a:satMod val="300000"/>
                          </a:srgbClr>
                        </a:gs>
                        <a:gs pos="100000">
                          <a:srgbClr val="EAEAEA">
                            <a:tint val="40000"/>
                            <a:satMod val="250000"/>
                          </a:srgbClr>
                        </a:gs>
                      </a:gsLst>
                      <a:lin ang="5400000"/>
                    </a:gradFill>
                    <a:latin typeface="BankGothic Lt BT" pitchFamily="34" charset="0"/>
                  </a:rPr>
                  <a:t>beinolharamein</a:t>
                </a:r>
                <a:r>
                  <a:rPr lang="en-US" sz="1846" b="1" kern="0" dirty="0">
                    <a:ln w="10541" cmpd="sng">
                      <a:solidFill>
                        <a:srgbClr val="EAEAEA">
                          <a:shade val="88000"/>
                          <a:satMod val="110000"/>
                        </a:srgbClr>
                      </a:solidFill>
                      <a:prstDash val="solid"/>
                    </a:ln>
                    <a:gradFill>
                      <a:gsLst>
                        <a:gs pos="0">
                          <a:srgbClr val="EAEAEA">
                            <a:tint val="40000"/>
                            <a:satMod val="250000"/>
                          </a:srgbClr>
                        </a:gs>
                        <a:gs pos="9000">
                          <a:srgbClr val="EAEAEA">
                            <a:tint val="52000"/>
                            <a:satMod val="300000"/>
                          </a:srgbClr>
                        </a:gs>
                        <a:gs pos="50000">
                          <a:srgbClr val="EAEAEA">
                            <a:shade val="20000"/>
                            <a:satMod val="300000"/>
                          </a:srgbClr>
                        </a:gs>
                        <a:gs pos="79000">
                          <a:srgbClr val="EAEAEA">
                            <a:tint val="52000"/>
                            <a:satMod val="300000"/>
                          </a:srgbClr>
                        </a:gs>
                        <a:gs pos="100000">
                          <a:srgbClr val="EAEAEA">
                            <a:tint val="40000"/>
                            <a:satMod val="250000"/>
                          </a:srgbClr>
                        </a:gs>
                      </a:gsLst>
                      <a:lin ang="5400000"/>
                    </a:gradFill>
                    <a:latin typeface="BankGothic Lt BT" pitchFamily="34" charset="0"/>
                  </a:rPr>
                  <a:t> of shiraz)</a:t>
                </a:r>
                <a:endParaRPr lang="fa-IR" sz="1846" b="1" kern="0" dirty="0">
                  <a:ln w="10541" cmpd="sng">
                    <a:solidFill>
                      <a:srgbClr val="EAEAEA">
                        <a:shade val="88000"/>
                        <a:satMod val="110000"/>
                      </a:srgbClr>
                    </a:solidFill>
                    <a:prstDash val="solid"/>
                  </a:ln>
                  <a:gradFill>
                    <a:gsLst>
                      <a:gs pos="0">
                        <a:srgbClr val="EAEAEA">
                          <a:tint val="40000"/>
                          <a:satMod val="250000"/>
                        </a:srgbClr>
                      </a:gs>
                      <a:gs pos="9000">
                        <a:srgbClr val="EAEAEA">
                          <a:tint val="52000"/>
                          <a:satMod val="300000"/>
                        </a:srgbClr>
                      </a:gs>
                      <a:gs pos="50000">
                        <a:srgbClr val="EAEAEA">
                          <a:shade val="20000"/>
                          <a:satMod val="300000"/>
                        </a:srgbClr>
                      </a:gs>
                      <a:gs pos="79000">
                        <a:srgbClr val="EAEAEA">
                          <a:tint val="52000"/>
                          <a:satMod val="300000"/>
                        </a:srgbClr>
                      </a:gs>
                      <a:gs pos="100000">
                        <a:srgbClr val="EAEAEA">
                          <a:tint val="40000"/>
                          <a:satMod val="250000"/>
                        </a:srgbClr>
                      </a:gs>
                    </a:gsLst>
                    <a:lin ang="5400000"/>
                  </a:gradFill>
                  <a:latin typeface="BankGothic Lt BT" pitchFamily="34" charset="0"/>
                </a:endParaRPr>
              </a:p>
            </p:txBody>
          </p:sp>
          <p:sp>
            <p:nvSpPr>
              <p:cNvPr id="8" name="Rectangle 7"/>
              <p:cNvSpPr/>
              <p:nvPr/>
            </p:nvSpPr>
            <p:spPr>
              <a:xfrm rot="16200000">
                <a:off x="-1131431" y="2276027"/>
                <a:ext cx="2786082" cy="377118"/>
              </a:xfrm>
              <a:prstGeom prst="rect">
                <a:avLst/>
              </a:prstGeom>
            </p:spPr>
            <p:txBody>
              <a:bodyPr wrap="square">
                <a:spAutoFit/>
                <a:scene3d>
                  <a:camera prst="orthographicFront"/>
                  <a:lightRig rig="glow" dir="tl">
                    <a:rot lat="0" lon="0" rev="5400000"/>
                  </a:lightRig>
                </a:scene3d>
                <a:sp3d contourW="12700">
                  <a:bevelT w="25400" h="25400"/>
                  <a:contourClr>
                    <a:schemeClr val="accent6">
                      <a:shade val="73000"/>
                    </a:schemeClr>
                  </a:contourClr>
                </a:sp3d>
              </a:bodyPr>
              <a:lstStyle/>
              <a:p>
                <a:pPr algn="ctr"/>
                <a:r>
                  <a:rPr lang="fa-IR" sz="1662" b="1" dirty="0">
                    <a:ln w="11430"/>
                    <a:gradFill>
                      <a:gsLst>
                        <a:gs pos="0">
                          <a:srgbClr val="555555">
                            <a:tint val="90000"/>
                            <a:satMod val="120000"/>
                          </a:srgbClr>
                        </a:gs>
                        <a:gs pos="25000">
                          <a:srgbClr val="555555">
                            <a:tint val="93000"/>
                            <a:satMod val="120000"/>
                          </a:srgbClr>
                        </a:gs>
                        <a:gs pos="50000">
                          <a:srgbClr val="555555">
                            <a:shade val="89000"/>
                            <a:satMod val="110000"/>
                          </a:srgbClr>
                        </a:gs>
                        <a:gs pos="75000">
                          <a:srgbClr val="555555">
                            <a:tint val="93000"/>
                            <a:satMod val="120000"/>
                          </a:srgbClr>
                        </a:gs>
                        <a:gs pos="100000">
                          <a:srgbClr val="555555">
                            <a:tint val="90000"/>
                            <a:satMod val="120000"/>
                          </a:srgbClr>
                        </a:gs>
                      </a:gsLst>
                      <a:lin ang="5400000"/>
                    </a:gradFill>
                    <a:effectLst>
                      <a:outerShdw blurRad="80000" dist="40000" dir="5040000" algn="tl">
                        <a:srgbClr val="000000">
                          <a:alpha val="30000"/>
                        </a:srgbClr>
                      </a:outerShdw>
                    </a:effectLst>
                    <a:cs typeface="B Kamran" pitchFamily="2" charset="-78"/>
                  </a:rPr>
                  <a:t>بین الحرمین شیراز</a:t>
                </a:r>
              </a:p>
            </p:txBody>
          </p:sp>
        </p:grpSp>
        <p:pic>
          <p:nvPicPr>
            <p:cNvPr id="235" name="Picture 6" descr="شاهچراغ؛ شیراز؛ عکس از آنوبانینی">
              <a:hlinkClick r:id="rId3"/>
            </p:cNvPr>
            <p:cNvPicPr>
              <a:picLocks noChangeAspect="1" noChangeArrowheads="1"/>
            </p:cNvPicPr>
            <p:nvPr/>
          </p:nvPicPr>
          <p:blipFill>
            <a:blip r:embed="rId4">
              <a:clrChange>
                <a:clrFrom>
                  <a:srgbClr val="03030F"/>
                </a:clrFrom>
                <a:clrTo>
                  <a:srgbClr val="03030F">
                    <a:alpha val="0"/>
                  </a:srgbClr>
                </a:clrTo>
              </a:clrChange>
            </a:blip>
            <a:srcRect/>
            <a:stretch>
              <a:fillRect/>
            </a:stretch>
          </p:blipFill>
          <p:spPr bwMode="auto">
            <a:xfrm>
              <a:off x="7212343" y="285728"/>
              <a:ext cx="1931657" cy="1191187"/>
            </a:xfrm>
            <a:prstGeom prst="rect">
              <a:avLst/>
            </a:prstGeom>
            <a:ln>
              <a:noFill/>
            </a:ln>
            <a:effectLst>
              <a:outerShdw blurRad="50800" dist="38100" dir="2700000" algn="tl" rotWithShape="0">
                <a:prstClr val="black">
                  <a:alpha val="40000"/>
                </a:prstClr>
              </a:outerShdw>
              <a:softEdge rad="63500"/>
            </a:effectLst>
          </p:spPr>
        </p:pic>
        <p:pic>
          <p:nvPicPr>
            <p:cNvPr id="1028" name="Picture 4" descr="E:\baft farsoode\ax\pic\shahchw.jpg"/>
            <p:cNvPicPr>
              <a:picLocks noChangeAspect="1" noChangeArrowheads="1"/>
            </p:cNvPicPr>
            <p:nvPr/>
          </p:nvPicPr>
          <p:blipFill>
            <a:blip r:embed="rId5" cstate="screen">
              <a:clrChange>
                <a:clrFrom>
                  <a:srgbClr val="BEE2FA"/>
                </a:clrFrom>
                <a:clrTo>
                  <a:srgbClr val="BEE2FA">
                    <a:alpha val="0"/>
                  </a:srgbClr>
                </a:clrTo>
              </a:clrChange>
              <a:extLst>
                <a:ext uri="{28A0092B-C50C-407E-A947-70E740481C1C}">
                  <a14:useLocalDpi xmlns:a14="http://schemas.microsoft.com/office/drawing/2010/main"/>
                </a:ext>
              </a:extLst>
            </a:blip>
            <a:srcRect/>
            <a:stretch>
              <a:fillRect/>
            </a:stretch>
          </p:blipFill>
          <p:spPr bwMode="auto">
            <a:xfrm>
              <a:off x="0" y="0"/>
              <a:ext cx="1813436" cy="1464431"/>
            </a:xfrm>
            <a:prstGeom prst="rect">
              <a:avLst/>
            </a:prstGeom>
            <a:ln>
              <a:noFill/>
            </a:ln>
            <a:effectLst>
              <a:outerShdw blurRad="50800" dist="38100" dir="2700000" algn="tl" rotWithShape="0">
                <a:prstClr val="black">
                  <a:alpha val="40000"/>
                </a:prstClr>
              </a:outerShdw>
              <a:softEdge rad="63500"/>
            </a:effectLst>
          </p:spPr>
        </p:pic>
        <p:cxnSp>
          <p:nvCxnSpPr>
            <p:cNvPr id="263" name="Straight Connector 262"/>
            <p:cNvCxnSpPr/>
            <p:nvPr/>
          </p:nvCxnSpPr>
          <p:spPr bwMode="auto">
            <a:xfrm rot="5400000">
              <a:off x="-1535949" y="4179099"/>
              <a:ext cx="4071966" cy="1588"/>
            </a:xfrm>
            <a:prstGeom prst="line">
              <a:avLst/>
            </a:prstGeom>
            <a:ln cmpd="dbl">
              <a:solidFill>
                <a:srgbClr val="D1D1D1"/>
              </a:solidFill>
              <a:prstDash val="solid"/>
              <a:headEnd type="none" w="sm" len="sm"/>
              <a:tailEnd type="none" w="sm" len="sm"/>
            </a:ln>
          </p:spPr>
          <p:style>
            <a:lnRef idx="3">
              <a:schemeClr val="accent1"/>
            </a:lnRef>
            <a:fillRef idx="0">
              <a:schemeClr val="accent1"/>
            </a:fillRef>
            <a:effectRef idx="2">
              <a:schemeClr val="accent1"/>
            </a:effectRef>
            <a:fontRef idx="minor">
              <a:schemeClr val="tx1"/>
            </a:fontRef>
          </p:style>
        </p:cxnSp>
      </p:grpSp>
      <p:sp>
        <p:nvSpPr>
          <p:cNvPr id="25" name="Rectangle 24"/>
          <p:cNvSpPr/>
          <p:nvPr/>
        </p:nvSpPr>
        <p:spPr bwMode="auto">
          <a:xfrm>
            <a:off x="912177" y="1648545"/>
            <a:ext cx="8143932" cy="4154394"/>
          </a:xfrm>
          <a:prstGeom prst="rect">
            <a:avLst/>
          </a:prstGeom>
          <a:solidFill>
            <a:schemeClr val="accent1">
              <a:alpha val="70000"/>
            </a:schemeClr>
          </a:solidFill>
          <a:ln w="12700" cap="sq" cmpd="sng" algn="ctr">
            <a:noFill/>
            <a:prstDash val="solid"/>
            <a:round/>
            <a:headEnd type="none" w="sm" len="sm"/>
            <a:tailEnd type="none" w="sm" len="sm"/>
          </a:ln>
          <a:effectLst>
            <a:softEdge rad="635000"/>
          </a:effectLst>
        </p:spPr>
        <p:txBody>
          <a:bodyPr vert="horz" wrap="square" lIns="84406" tIns="42203" rIns="84406" bIns="42203" numCol="1" rtlCol="1" anchor="t" anchorCtr="0" compatLnSpc="1">
            <a:prstTxWarp prst="textNoShape">
              <a:avLst/>
            </a:prstTxWarp>
          </a:bodyPr>
          <a:lstStyle/>
          <a:p>
            <a:pPr algn="l" rtl="0" fontAlgn="base">
              <a:spcBef>
                <a:spcPct val="0"/>
              </a:spcBef>
              <a:spcAft>
                <a:spcPct val="0"/>
              </a:spcAft>
            </a:pPr>
            <a:endParaRPr kumimoji="1" lang="fa-IR" sz="2215">
              <a:solidFill>
                <a:srgbClr val="000000"/>
              </a:solidFill>
              <a:latin typeface="Times New Roman" pitchFamily="18" charset="0"/>
            </a:endParaRPr>
          </a:p>
        </p:txBody>
      </p:sp>
      <p:sp>
        <p:nvSpPr>
          <p:cNvPr id="15" name="TextBox 14"/>
          <p:cNvSpPr txBox="1"/>
          <p:nvPr/>
        </p:nvSpPr>
        <p:spPr>
          <a:xfrm>
            <a:off x="813262" y="5473226"/>
            <a:ext cx="8110961" cy="688907"/>
          </a:xfrm>
          <a:prstGeom prst="rect">
            <a:avLst/>
          </a:prstGeom>
          <a:noFill/>
        </p:spPr>
        <p:txBody>
          <a:bodyPr wrap="square" rtlCol="1">
            <a:spAutoFit/>
          </a:bodyPr>
          <a:lstStyle/>
          <a:p>
            <a:pPr marL="316531" marR="831187" indent="-316531" algn="just">
              <a:lnSpc>
                <a:spcPct val="150000"/>
              </a:lnSpc>
              <a:spcAft>
                <a:spcPts val="554"/>
              </a:spcAft>
              <a:buFont typeface="Wingdings" pitchFamily="2" charset="2"/>
              <a:buChar char="v"/>
              <a:tabLst>
                <a:tab pos="588513" algn="l"/>
                <a:tab pos="422041" algn="l"/>
              </a:tabLst>
            </a:pPr>
            <a:r>
              <a:rPr lang="fa-IR" sz="1292" b="1" dirty="0">
                <a:solidFill>
                  <a:srgbClr val="FFFFFF"/>
                </a:solidFill>
                <a:effectLst>
                  <a:outerShdw blurRad="38100" dist="38100" dir="2700000" algn="tl">
                    <a:srgbClr val="000000">
                      <a:alpha val="43137"/>
                    </a:srgbClr>
                  </a:outerShdw>
                </a:effectLst>
                <a:latin typeface="Times New Roman"/>
                <a:ea typeface="Times New Roman"/>
                <a:cs typeface="B Bardiya" pitchFamily="2" charset="-78"/>
              </a:rPr>
              <a:t>حدود 15 درصد پروژه بین‌الحرمین تجاری است که برای تامین بار مالی و ساخت پروژه بوده و بیش از 80 درصد این پروژه پارکینگ و مکان‌های فرهنگی، ورزشی، تفریحی است</a:t>
            </a:r>
            <a:r>
              <a:rPr lang="en-US" sz="1292" b="1" dirty="0">
                <a:solidFill>
                  <a:srgbClr val="FFFFFF"/>
                </a:solidFill>
                <a:effectLst>
                  <a:outerShdw blurRad="38100" dist="38100" dir="2700000" algn="tl">
                    <a:srgbClr val="000000">
                      <a:alpha val="43137"/>
                    </a:srgbClr>
                  </a:outerShdw>
                </a:effectLst>
                <a:latin typeface="Times New Roman"/>
                <a:ea typeface="Times New Roman"/>
                <a:cs typeface="B Bardiya" pitchFamily="2" charset="-78"/>
              </a:rPr>
              <a:t>`</a:t>
            </a:r>
            <a:endParaRPr lang="fa-IR" sz="1292" b="1" dirty="0">
              <a:solidFill>
                <a:srgbClr val="FFFFFF"/>
              </a:solidFill>
              <a:effectLst>
                <a:outerShdw blurRad="38100" dist="38100" dir="2700000" algn="tl">
                  <a:srgbClr val="000000">
                    <a:alpha val="43137"/>
                  </a:srgbClr>
                </a:outerShdw>
              </a:effectLst>
              <a:latin typeface="Times New Roman"/>
              <a:ea typeface="Times New Roman"/>
              <a:cs typeface="B Bardiya" pitchFamily="2" charset="-78"/>
            </a:endParaRPr>
          </a:p>
        </p:txBody>
      </p:sp>
      <p:sp>
        <p:nvSpPr>
          <p:cNvPr id="264" name="Rectangle 263"/>
          <p:cNvSpPr/>
          <p:nvPr/>
        </p:nvSpPr>
        <p:spPr>
          <a:xfrm>
            <a:off x="3969612" y="857232"/>
            <a:ext cx="3193503" cy="490134"/>
          </a:xfrm>
          <a:prstGeom prst="rect">
            <a:avLst/>
          </a:prstGeom>
        </p:spPr>
        <p:txBody>
          <a:bodyPr wrap="none">
            <a:spAutoFit/>
          </a:bodyPr>
          <a:lstStyle/>
          <a:p>
            <a:r>
              <a:rPr lang="fa-IR" sz="2585" b="1" dirty="0">
                <a:ln w="12700">
                  <a:solidFill>
                    <a:srgbClr val="000000">
                      <a:satMod val="155000"/>
                    </a:srgbClr>
                  </a:solidFill>
                  <a:prstDash val="solid"/>
                </a:ln>
                <a:blipFill>
                  <a:blip r:embed="rId6"/>
                  <a:tile tx="0" ty="0" sx="100000" sy="100000" flip="none" algn="tl"/>
                </a:blipFill>
                <a:effectLst>
                  <a:outerShdw blurRad="41275" dist="20320" dir="1800000" algn="tl" rotWithShape="0">
                    <a:srgbClr val="000000">
                      <a:alpha val="40000"/>
                    </a:srgbClr>
                  </a:outerShdw>
                  <a:reflection blurRad="6350" stA="60000" endA="900" endPos="60000" dist="29997" dir="5400000" sy="-100000" algn="bl" rotWithShape="0"/>
                </a:effectLst>
                <a:cs typeface="B Aria" pitchFamily="2" charset="-78"/>
              </a:rPr>
              <a:t>شيوه هاي مناسب تأمين مالي: </a:t>
            </a:r>
          </a:p>
        </p:txBody>
      </p:sp>
      <p:graphicFrame>
        <p:nvGraphicFramePr>
          <p:cNvPr id="26" name="Diagram 25"/>
          <p:cNvGraphicFramePr/>
          <p:nvPr/>
        </p:nvGraphicFramePr>
        <p:xfrm>
          <a:off x="3165223" y="1450717"/>
          <a:ext cx="4725879" cy="2864834"/>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graphicFrame>
        <p:nvGraphicFramePr>
          <p:cNvPr id="27" name="Diagram 26"/>
          <p:cNvGraphicFramePr/>
          <p:nvPr/>
        </p:nvGraphicFramePr>
        <p:xfrm>
          <a:off x="593455" y="3626828"/>
          <a:ext cx="4418166" cy="1978283"/>
        </p:xfrm>
        <a:graphic>
          <a:graphicData uri="http://schemas.openxmlformats.org/drawingml/2006/diagram">
            <dgm:relIds xmlns:dgm="http://schemas.openxmlformats.org/drawingml/2006/diagram" xmlns:r="http://schemas.openxmlformats.org/officeDocument/2006/relationships" r:dm="rId12" r:lo="rId13" r:qs="rId14" r:cs="rId15"/>
          </a:graphicData>
        </a:graphic>
      </p:graphicFrame>
    </p:spTree>
    <p:extLst>
      <p:ext uri="{BB962C8B-B14F-4D97-AF65-F5344CB8AC3E}">
        <p14:creationId xmlns:p14="http://schemas.microsoft.com/office/powerpoint/2010/main" val="2800062079"/>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66"/>
          <p:cNvGrpSpPr/>
          <p:nvPr/>
        </p:nvGrpSpPr>
        <p:grpSpPr>
          <a:xfrm>
            <a:off x="0" y="263769"/>
            <a:ext cx="9144000" cy="6327790"/>
            <a:chOff x="0" y="0"/>
            <a:chExt cx="9144000" cy="6855106"/>
          </a:xfrm>
        </p:grpSpPr>
        <p:pic>
          <p:nvPicPr>
            <p:cNvPr id="3" name="Picture 2" descr="E:\baft farsoode\ax\pic\bird%20view.jpg"/>
            <p:cNvPicPr>
              <a:picLocks noChangeAspect="1" noChangeArrowheads="1"/>
            </p:cNvPicPr>
            <p:nvPr/>
          </p:nvPicPr>
          <p:blipFill>
            <a:blip r:embed="rId2">
              <a:clrChange>
                <a:clrFrom>
                  <a:srgbClr val="000000"/>
                </a:clrFrom>
                <a:clrTo>
                  <a:srgbClr val="000000">
                    <a:alpha val="0"/>
                  </a:srgbClr>
                </a:clrTo>
              </a:clrChange>
              <a:duotone>
                <a:schemeClr val="accent6">
                  <a:shade val="45000"/>
                  <a:satMod val="135000"/>
                </a:schemeClr>
                <a:prstClr val="white"/>
              </a:duotone>
              <a:lum bright="20000" contrast="-75000"/>
            </a:blip>
            <a:srcRect/>
            <a:stretch>
              <a:fillRect/>
            </a:stretch>
          </p:blipFill>
          <p:spPr bwMode="auto">
            <a:xfrm>
              <a:off x="0" y="2694698"/>
              <a:ext cx="9144000" cy="4160408"/>
            </a:xfrm>
            <a:prstGeom prst="rect">
              <a:avLst/>
            </a:prstGeom>
            <a:ln>
              <a:noFill/>
            </a:ln>
            <a:effectLst>
              <a:outerShdw blurRad="50800" dist="50800" dir="2700000" algn="tl" rotWithShape="0">
                <a:schemeClr val="tx1">
                  <a:alpha val="40000"/>
                </a:schemeClr>
              </a:outerShdw>
            </a:effectLst>
          </p:spPr>
        </p:pic>
        <p:grpSp>
          <p:nvGrpSpPr>
            <p:cNvPr id="4" name="Group 259"/>
            <p:cNvGrpSpPr/>
            <p:nvPr/>
          </p:nvGrpSpPr>
          <p:grpSpPr>
            <a:xfrm flipV="1">
              <a:off x="271048" y="857232"/>
              <a:ext cx="5944026" cy="4143404"/>
              <a:chOff x="-236" y="1676402"/>
              <a:chExt cx="5944026" cy="5181601"/>
            </a:xfrm>
          </p:grpSpPr>
          <p:sp>
            <p:nvSpPr>
              <p:cNvPr id="250" name="Rectangle 25"/>
              <p:cNvSpPr>
                <a:spLocks noChangeArrowheads="1"/>
              </p:cNvSpPr>
              <p:nvPr/>
            </p:nvSpPr>
            <p:spPr bwMode="auto">
              <a:xfrm>
                <a:off x="329988" y="4038602"/>
                <a:ext cx="165112" cy="2667001"/>
              </a:xfrm>
              <a:prstGeom prst="rect">
                <a:avLst/>
              </a:prstGeom>
              <a:gradFill rotWithShape="1">
                <a:gsLst>
                  <a:gs pos="0">
                    <a:schemeClr val="bg1">
                      <a:lumMod val="65000"/>
                    </a:schemeClr>
                  </a:gs>
                  <a:gs pos="100000">
                    <a:srgbClr val="FFFFCC"/>
                  </a:gs>
                </a:gsLst>
                <a:lin ang="5400000" scaled="1"/>
              </a:gradFill>
              <a:ln w="9525">
                <a:noFill/>
                <a:miter lim="800000"/>
                <a:headEnd/>
                <a:tailEnd/>
              </a:ln>
              <a:effectLst/>
            </p:spPr>
            <p:txBody>
              <a:bodyPr wrap="none" anchor="ctr"/>
              <a:lstStyle/>
              <a:p>
                <a:pPr>
                  <a:defRPr/>
                </a:pPr>
                <a:endParaRPr lang="fa-IR" sz="1662" kern="0">
                  <a:solidFill>
                    <a:sysClr val="windowText" lastClr="000000"/>
                  </a:solidFill>
                </a:endParaRPr>
              </a:p>
            </p:txBody>
          </p:sp>
          <p:sp>
            <p:nvSpPr>
              <p:cNvPr id="251" name="Rectangle 26"/>
              <p:cNvSpPr>
                <a:spLocks noChangeArrowheads="1"/>
              </p:cNvSpPr>
              <p:nvPr/>
            </p:nvSpPr>
            <p:spPr bwMode="auto">
              <a:xfrm>
                <a:off x="164876" y="6400803"/>
                <a:ext cx="3219681" cy="152400"/>
              </a:xfrm>
              <a:prstGeom prst="rect">
                <a:avLst/>
              </a:prstGeom>
              <a:gradFill rotWithShape="1">
                <a:gsLst>
                  <a:gs pos="0">
                    <a:srgbClr val="FFFFCC"/>
                  </a:gs>
                  <a:gs pos="100000">
                    <a:srgbClr val="FFFFCC">
                      <a:gamma/>
                      <a:shade val="46275"/>
                      <a:invGamma/>
                    </a:srgbClr>
                  </a:gs>
                </a:gsLst>
                <a:lin ang="0" scaled="1"/>
              </a:gradFill>
              <a:ln w="9525">
                <a:noFill/>
                <a:miter lim="800000"/>
                <a:headEnd/>
                <a:tailEnd/>
              </a:ln>
              <a:effectLst/>
            </p:spPr>
            <p:txBody>
              <a:bodyPr wrap="none" anchor="ctr"/>
              <a:lstStyle/>
              <a:p>
                <a:pPr>
                  <a:defRPr/>
                </a:pPr>
                <a:endParaRPr lang="fa-IR" sz="1662" kern="0">
                  <a:solidFill>
                    <a:sysClr val="windowText" lastClr="000000"/>
                  </a:solidFill>
                </a:endParaRPr>
              </a:p>
            </p:txBody>
          </p:sp>
          <p:sp>
            <p:nvSpPr>
              <p:cNvPr id="252" name="Rectangle 27"/>
              <p:cNvSpPr>
                <a:spLocks noChangeArrowheads="1"/>
              </p:cNvSpPr>
              <p:nvPr/>
            </p:nvSpPr>
            <p:spPr bwMode="auto">
              <a:xfrm>
                <a:off x="495100" y="5791203"/>
                <a:ext cx="82556" cy="609600"/>
              </a:xfrm>
              <a:prstGeom prst="rect">
                <a:avLst/>
              </a:prstGeom>
              <a:solidFill>
                <a:srgbClr val="CC9900"/>
              </a:solidFill>
              <a:ln w="9525">
                <a:noFill/>
                <a:miter lim="800000"/>
                <a:headEnd/>
                <a:tailEnd/>
              </a:ln>
              <a:effectLst/>
            </p:spPr>
            <p:txBody>
              <a:bodyPr wrap="none" anchor="ctr"/>
              <a:lstStyle/>
              <a:p>
                <a:pPr>
                  <a:defRPr/>
                </a:pPr>
                <a:endParaRPr lang="fa-IR" sz="1662" kern="0">
                  <a:solidFill>
                    <a:sysClr val="windowText" lastClr="000000"/>
                  </a:solidFill>
                </a:endParaRPr>
              </a:p>
            </p:txBody>
          </p:sp>
          <p:sp>
            <p:nvSpPr>
              <p:cNvPr id="253" name="Rectangle 28"/>
              <p:cNvSpPr>
                <a:spLocks noChangeArrowheads="1"/>
              </p:cNvSpPr>
              <p:nvPr/>
            </p:nvSpPr>
            <p:spPr bwMode="auto">
              <a:xfrm rot="5400000">
                <a:off x="828501" y="6073757"/>
                <a:ext cx="76200" cy="577891"/>
              </a:xfrm>
              <a:prstGeom prst="rect">
                <a:avLst/>
              </a:prstGeom>
              <a:solidFill>
                <a:srgbClr val="CC9900"/>
              </a:solidFill>
              <a:ln w="9525">
                <a:noFill/>
                <a:miter lim="800000"/>
                <a:headEnd/>
                <a:tailEnd/>
              </a:ln>
              <a:effectLst/>
            </p:spPr>
            <p:txBody>
              <a:bodyPr wrap="none" anchor="ctr"/>
              <a:lstStyle/>
              <a:p>
                <a:pPr>
                  <a:defRPr/>
                </a:pPr>
                <a:endParaRPr lang="fa-IR" sz="1662" kern="0">
                  <a:solidFill>
                    <a:sysClr val="windowText" lastClr="000000"/>
                  </a:solidFill>
                </a:endParaRPr>
              </a:p>
            </p:txBody>
          </p:sp>
          <p:sp>
            <p:nvSpPr>
              <p:cNvPr id="254" name="Line 29"/>
              <p:cNvSpPr>
                <a:spLocks noChangeShapeType="1"/>
              </p:cNvSpPr>
              <p:nvPr/>
            </p:nvSpPr>
            <p:spPr bwMode="auto">
              <a:xfrm>
                <a:off x="3384557" y="6477003"/>
                <a:ext cx="1568562" cy="0"/>
              </a:xfrm>
              <a:prstGeom prst="line">
                <a:avLst/>
              </a:prstGeom>
              <a:ln w="12700">
                <a:prstDash val="sysDot"/>
                <a:headEnd/>
                <a:tailEnd/>
              </a:ln>
            </p:spPr>
            <p:style>
              <a:lnRef idx="1">
                <a:schemeClr val="dk1"/>
              </a:lnRef>
              <a:fillRef idx="0">
                <a:schemeClr val="dk1"/>
              </a:fillRef>
              <a:effectRef idx="0">
                <a:schemeClr val="dk1"/>
              </a:effectRef>
              <a:fontRef idx="minor">
                <a:schemeClr val="tx1"/>
              </a:fontRef>
            </p:style>
            <p:txBody>
              <a:bodyPr/>
              <a:lstStyle/>
              <a:p>
                <a:pPr>
                  <a:defRPr/>
                </a:pPr>
                <a:endParaRPr lang="fa-IR" sz="1662" kern="0">
                  <a:solidFill>
                    <a:sysClr val="windowText" lastClr="000000"/>
                  </a:solidFill>
                </a:endParaRPr>
              </a:p>
            </p:txBody>
          </p:sp>
          <p:sp>
            <p:nvSpPr>
              <p:cNvPr id="255" name="Line 30"/>
              <p:cNvSpPr>
                <a:spLocks noChangeShapeType="1"/>
              </p:cNvSpPr>
              <p:nvPr/>
            </p:nvSpPr>
            <p:spPr bwMode="auto">
              <a:xfrm>
                <a:off x="3384557" y="6553203"/>
                <a:ext cx="2559233" cy="0"/>
              </a:xfrm>
              <a:prstGeom prst="line">
                <a:avLst/>
              </a:prstGeom>
              <a:ln w="19050">
                <a:prstDash val="sysDot"/>
                <a:headEnd/>
                <a:tailEnd/>
              </a:ln>
            </p:spPr>
            <p:style>
              <a:lnRef idx="1">
                <a:schemeClr val="accent1"/>
              </a:lnRef>
              <a:fillRef idx="0">
                <a:schemeClr val="accent1"/>
              </a:fillRef>
              <a:effectRef idx="0">
                <a:schemeClr val="accent1"/>
              </a:effectRef>
              <a:fontRef idx="minor">
                <a:schemeClr val="tx1"/>
              </a:fontRef>
            </p:style>
            <p:txBody>
              <a:bodyPr/>
              <a:lstStyle/>
              <a:p>
                <a:pPr>
                  <a:defRPr/>
                </a:pPr>
                <a:endParaRPr lang="fa-IR" sz="1662" kern="0">
                  <a:solidFill>
                    <a:sysClr val="windowText" lastClr="000000"/>
                  </a:solidFill>
                </a:endParaRPr>
              </a:p>
            </p:txBody>
          </p:sp>
          <p:sp>
            <p:nvSpPr>
              <p:cNvPr id="256" name="Line 32"/>
              <p:cNvSpPr>
                <a:spLocks noChangeShapeType="1"/>
              </p:cNvSpPr>
              <p:nvPr/>
            </p:nvSpPr>
            <p:spPr bwMode="auto">
              <a:xfrm flipH="1">
                <a:off x="-236" y="6477003"/>
                <a:ext cx="3384793" cy="0"/>
              </a:xfrm>
              <a:prstGeom prst="line">
                <a:avLst/>
              </a:prstGeom>
              <a:noFill/>
              <a:ln w="22225">
                <a:solidFill>
                  <a:srgbClr val="9383B3"/>
                </a:solidFill>
                <a:prstDash val="sysDot"/>
                <a:round/>
                <a:headEnd/>
                <a:tailEnd/>
              </a:ln>
              <a:effectLst/>
            </p:spPr>
            <p:txBody>
              <a:bodyPr/>
              <a:lstStyle/>
              <a:p>
                <a:pPr>
                  <a:defRPr/>
                </a:pPr>
                <a:endParaRPr lang="fa-IR" sz="1662" kern="0">
                  <a:solidFill>
                    <a:sysClr val="windowText" lastClr="000000"/>
                  </a:solidFill>
                </a:endParaRPr>
              </a:p>
            </p:txBody>
          </p:sp>
          <p:sp>
            <p:nvSpPr>
              <p:cNvPr id="257" name="Line 33"/>
              <p:cNvSpPr>
                <a:spLocks noChangeShapeType="1"/>
              </p:cNvSpPr>
              <p:nvPr/>
            </p:nvSpPr>
            <p:spPr bwMode="auto">
              <a:xfrm flipV="1">
                <a:off x="412544" y="4038602"/>
                <a:ext cx="0" cy="2819401"/>
              </a:xfrm>
              <a:prstGeom prst="line">
                <a:avLst/>
              </a:prstGeom>
              <a:noFill/>
              <a:ln w="22225">
                <a:solidFill>
                  <a:srgbClr val="9383B3"/>
                </a:solidFill>
                <a:prstDash val="sysDot"/>
                <a:round/>
                <a:headEnd/>
                <a:tailEnd/>
              </a:ln>
              <a:effectLst/>
            </p:spPr>
            <p:txBody>
              <a:bodyPr/>
              <a:lstStyle/>
              <a:p>
                <a:pPr>
                  <a:defRPr/>
                </a:pPr>
                <a:endParaRPr lang="fa-IR" sz="1662" kern="0">
                  <a:solidFill>
                    <a:sysClr val="windowText" lastClr="000000"/>
                  </a:solidFill>
                </a:endParaRPr>
              </a:p>
            </p:txBody>
          </p:sp>
          <p:sp>
            <p:nvSpPr>
              <p:cNvPr id="258" name="Line 34"/>
              <p:cNvSpPr>
                <a:spLocks noChangeShapeType="1"/>
              </p:cNvSpPr>
              <p:nvPr/>
            </p:nvSpPr>
            <p:spPr bwMode="auto">
              <a:xfrm flipV="1">
                <a:off x="412544" y="2362202"/>
                <a:ext cx="0" cy="1676400"/>
              </a:xfrm>
              <a:prstGeom prst="line">
                <a:avLst/>
              </a:prstGeom>
              <a:ln w="12700">
                <a:prstDash val="sysDot"/>
                <a:headEnd/>
                <a:tailEnd/>
              </a:ln>
            </p:spPr>
            <p:style>
              <a:lnRef idx="1">
                <a:schemeClr val="dk1"/>
              </a:lnRef>
              <a:fillRef idx="0">
                <a:schemeClr val="dk1"/>
              </a:fillRef>
              <a:effectRef idx="0">
                <a:schemeClr val="dk1"/>
              </a:effectRef>
              <a:fontRef idx="minor">
                <a:schemeClr val="tx1"/>
              </a:fontRef>
            </p:style>
            <p:txBody>
              <a:bodyPr/>
              <a:lstStyle/>
              <a:p>
                <a:pPr>
                  <a:defRPr/>
                </a:pPr>
                <a:endParaRPr lang="fa-IR" sz="1662" kern="0">
                  <a:solidFill>
                    <a:sysClr val="windowText" lastClr="000000"/>
                  </a:solidFill>
                </a:endParaRPr>
              </a:p>
            </p:txBody>
          </p:sp>
          <p:sp>
            <p:nvSpPr>
              <p:cNvPr id="259" name="Line 35"/>
              <p:cNvSpPr>
                <a:spLocks noChangeShapeType="1"/>
              </p:cNvSpPr>
              <p:nvPr/>
            </p:nvSpPr>
            <p:spPr bwMode="auto">
              <a:xfrm flipV="1">
                <a:off x="329988" y="1676402"/>
                <a:ext cx="0" cy="2362200"/>
              </a:xfrm>
              <a:prstGeom prst="line">
                <a:avLst/>
              </a:prstGeom>
              <a:ln w="19050">
                <a:prstDash val="sysDot"/>
                <a:headEnd/>
                <a:tailEnd/>
              </a:ln>
            </p:spPr>
            <p:style>
              <a:lnRef idx="1">
                <a:schemeClr val="accent1"/>
              </a:lnRef>
              <a:fillRef idx="0">
                <a:schemeClr val="accent1"/>
              </a:fillRef>
              <a:effectRef idx="0">
                <a:schemeClr val="accent1"/>
              </a:effectRef>
              <a:fontRef idx="minor">
                <a:schemeClr val="tx1"/>
              </a:fontRef>
            </p:style>
            <p:txBody>
              <a:bodyPr/>
              <a:lstStyle/>
              <a:p>
                <a:pPr>
                  <a:defRPr/>
                </a:pPr>
                <a:endParaRPr lang="fa-IR" sz="1662" kern="0">
                  <a:solidFill>
                    <a:sysClr val="windowText" lastClr="000000"/>
                  </a:solidFill>
                </a:endParaRPr>
              </a:p>
            </p:txBody>
          </p:sp>
        </p:grpSp>
        <p:grpSp>
          <p:nvGrpSpPr>
            <p:cNvPr id="5" name="Group 15"/>
            <p:cNvGrpSpPr/>
            <p:nvPr/>
          </p:nvGrpSpPr>
          <p:grpSpPr>
            <a:xfrm>
              <a:off x="67432" y="538679"/>
              <a:ext cx="5218950" cy="3318948"/>
              <a:chOff x="73051" y="538679"/>
              <a:chExt cx="5653862" cy="3318948"/>
            </a:xfrm>
          </p:grpSpPr>
          <p:sp>
            <p:nvSpPr>
              <p:cNvPr id="7" name="Rectangle 6"/>
              <p:cNvSpPr/>
              <p:nvPr/>
            </p:nvSpPr>
            <p:spPr>
              <a:xfrm>
                <a:off x="1824455" y="538679"/>
                <a:ext cx="3902458" cy="407750"/>
              </a:xfrm>
              <a:prstGeom prst="rect">
                <a:avLst/>
              </a:prstGeom>
            </p:spPr>
            <p:txBody>
              <a:bodyPr wrap="none">
                <a:spAutoFit/>
              </a:bodyPr>
              <a:lstStyle/>
              <a:p>
                <a:pPr>
                  <a:defRPr/>
                </a:pPr>
                <a:r>
                  <a:rPr lang="en-US" sz="1846" b="1" kern="0" dirty="0">
                    <a:ln w="10541" cmpd="sng">
                      <a:solidFill>
                        <a:srgbClr val="EAEAEA">
                          <a:shade val="88000"/>
                          <a:satMod val="110000"/>
                        </a:srgbClr>
                      </a:solidFill>
                      <a:prstDash val="solid"/>
                    </a:ln>
                    <a:gradFill>
                      <a:gsLst>
                        <a:gs pos="0">
                          <a:srgbClr val="EAEAEA">
                            <a:tint val="40000"/>
                            <a:satMod val="250000"/>
                          </a:srgbClr>
                        </a:gs>
                        <a:gs pos="9000">
                          <a:srgbClr val="EAEAEA">
                            <a:tint val="52000"/>
                            <a:satMod val="300000"/>
                          </a:srgbClr>
                        </a:gs>
                        <a:gs pos="50000">
                          <a:srgbClr val="EAEAEA">
                            <a:shade val="20000"/>
                            <a:satMod val="300000"/>
                          </a:srgbClr>
                        </a:gs>
                        <a:gs pos="79000">
                          <a:srgbClr val="EAEAEA">
                            <a:tint val="52000"/>
                            <a:satMod val="300000"/>
                          </a:srgbClr>
                        </a:gs>
                        <a:gs pos="100000">
                          <a:srgbClr val="EAEAEA">
                            <a:tint val="40000"/>
                            <a:satMod val="250000"/>
                          </a:srgbClr>
                        </a:gs>
                      </a:gsLst>
                      <a:lin ang="5400000"/>
                    </a:gradFill>
                    <a:latin typeface="BankGothic Lt BT" pitchFamily="34" charset="0"/>
                  </a:rPr>
                  <a:t>(</a:t>
                </a:r>
                <a:r>
                  <a:rPr lang="en-US" sz="1846" b="1" kern="0" dirty="0" err="1">
                    <a:ln w="10541" cmpd="sng">
                      <a:solidFill>
                        <a:srgbClr val="EAEAEA">
                          <a:shade val="88000"/>
                          <a:satMod val="110000"/>
                        </a:srgbClr>
                      </a:solidFill>
                      <a:prstDash val="solid"/>
                    </a:ln>
                    <a:gradFill>
                      <a:gsLst>
                        <a:gs pos="0">
                          <a:srgbClr val="EAEAEA">
                            <a:tint val="40000"/>
                            <a:satMod val="250000"/>
                          </a:srgbClr>
                        </a:gs>
                        <a:gs pos="9000">
                          <a:srgbClr val="EAEAEA">
                            <a:tint val="52000"/>
                            <a:satMod val="300000"/>
                          </a:srgbClr>
                        </a:gs>
                        <a:gs pos="50000">
                          <a:srgbClr val="EAEAEA">
                            <a:shade val="20000"/>
                            <a:satMod val="300000"/>
                          </a:srgbClr>
                        </a:gs>
                        <a:gs pos="79000">
                          <a:srgbClr val="EAEAEA">
                            <a:tint val="52000"/>
                            <a:satMod val="300000"/>
                          </a:srgbClr>
                        </a:gs>
                        <a:gs pos="100000">
                          <a:srgbClr val="EAEAEA">
                            <a:tint val="40000"/>
                            <a:satMod val="250000"/>
                          </a:srgbClr>
                        </a:gs>
                      </a:gsLst>
                      <a:lin ang="5400000"/>
                    </a:gradFill>
                    <a:latin typeface="BankGothic Lt BT" pitchFamily="34" charset="0"/>
                  </a:rPr>
                  <a:t>beinolharamein</a:t>
                </a:r>
                <a:r>
                  <a:rPr lang="en-US" sz="1846" b="1" kern="0" dirty="0">
                    <a:ln w="10541" cmpd="sng">
                      <a:solidFill>
                        <a:srgbClr val="EAEAEA">
                          <a:shade val="88000"/>
                          <a:satMod val="110000"/>
                        </a:srgbClr>
                      </a:solidFill>
                      <a:prstDash val="solid"/>
                    </a:ln>
                    <a:gradFill>
                      <a:gsLst>
                        <a:gs pos="0">
                          <a:srgbClr val="EAEAEA">
                            <a:tint val="40000"/>
                            <a:satMod val="250000"/>
                          </a:srgbClr>
                        </a:gs>
                        <a:gs pos="9000">
                          <a:srgbClr val="EAEAEA">
                            <a:tint val="52000"/>
                            <a:satMod val="300000"/>
                          </a:srgbClr>
                        </a:gs>
                        <a:gs pos="50000">
                          <a:srgbClr val="EAEAEA">
                            <a:shade val="20000"/>
                            <a:satMod val="300000"/>
                          </a:srgbClr>
                        </a:gs>
                        <a:gs pos="79000">
                          <a:srgbClr val="EAEAEA">
                            <a:tint val="52000"/>
                            <a:satMod val="300000"/>
                          </a:srgbClr>
                        </a:gs>
                        <a:gs pos="100000">
                          <a:srgbClr val="EAEAEA">
                            <a:tint val="40000"/>
                            <a:satMod val="250000"/>
                          </a:srgbClr>
                        </a:gs>
                      </a:gsLst>
                      <a:lin ang="5400000"/>
                    </a:gradFill>
                    <a:latin typeface="BankGothic Lt BT" pitchFamily="34" charset="0"/>
                  </a:rPr>
                  <a:t> of shiraz)</a:t>
                </a:r>
                <a:endParaRPr lang="fa-IR" sz="1846" b="1" kern="0" dirty="0">
                  <a:ln w="10541" cmpd="sng">
                    <a:solidFill>
                      <a:srgbClr val="EAEAEA">
                        <a:shade val="88000"/>
                        <a:satMod val="110000"/>
                      </a:srgbClr>
                    </a:solidFill>
                    <a:prstDash val="solid"/>
                  </a:ln>
                  <a:gradFill>
                    <a:gsLst>
                      <a:gs pos="0">
                        <a:srgbClr val="EAEAEA">
                          <a:tint val="40000"/>
                          <a:satMod val="250000"/>
                        </a:srgbClr>
                      </a:gs>
                      <a:gs pos="9000">
                        <a:srgbClr val="EAEAEA">
                          <a:tint val="52000"/>
                          <a:satMod val="300000"/>
                        </a:srgbClr>
                      </a:gs>
                      <a:gs pos="50000">
                        <a:srgbClr val="EAEAEA">
                          <a:shade val="20000"/>
                          <a:satMod val="300000"/>
                        </a:srgbClr>
                      </a:gs>
                      <a:gs pos="79000">
                        <a:srgbClr val="EAEAEA">
                          <a:tint val="52000"/>
                          <a:satMod val="300000"/>
                        </a:srgbClr>
                      </a:gs>
                      <a:gs pos="100000">
                        <a:srgbClr val="EAEAEA">
                          <a:tint val="40000"/>
                          <a:satMod val="250000"/>
                        </a:srgbClr>
                      </a:gs>
                    </a:gsLst>
                    <a:lin ang="5400000"/>
                  </a:gradFill>
                  <a:latin typeface="BankGothic Lt BT" pitchFamily="34" charset="0"/>
                </a:endParaRPr>
              </a:p>
            </p:txBody>
          </p:sp>
          <p:sp>
            <p:nvSpPr>
              <p:cNvPr id="8" name="Rectangle 7"/>
              <p:cNvSpPr/>
              <p:nvPr/>
            </p:nvSpPr>
            <p:spPr>
              <a:xfrm rot="16200000">
                <a:off x="-1131431" y="2276027"/>
                <a:ext cx="2786082" cy="377118"/>
              </a:xfrm>
              <a:prstGeom prst="rect">
                <a:avLst/>
              </a:prstGeom>
            </p:spPr>
            <p:txBody>
              <a:bodyPr wrap="square">
                <a:spAutoFit/>
                <a:scene3d>
                  <a:camera prst="orthographicFront"/>
                  <a:lightRig rig="glow" dir="tl">
                    <a:rot lat="0" lon="0" rev="5400000"/>
                  </a:lightRig>
                </a:scene3d>
                <a:sp3d contourW="12700">
                  <a:bevelT w="25400" h="25400"/>
                  <a:contourClr>
                    <a:schemeClr val="accent6">
                      <a:shade val="73000"/>
                    </a:schemeClr>
                  </a:contourClr>
                </a:sp3d>
              </a:bodyPr>
              <a:lstStyle/>
              <a:p>
                <a:pPr algn="ctr"/>
                <a:r>
                  <a:rPr lang="fa-IR" sz="1662" b="1" dirty="0">
                    <a:ln w="11430"/>
                    <a:gradFill>
                      <a:gsLst>
                        <a:gs pos="0">
                          <a:srgbClr val="555555">
                            <a:tint val="90000"/>
                            <a:satMod val="120000"/>
                          </a:srgbClr>
                        </a:gs>
                        <a:gs pos="25000">
                          <a:srgbClr val="555555">
                            <a:tint val="93000"/>
                            <a:satMod val="120000"/>
                          </a:srgbClr>
                        </a:gs>
                        <a:gs pos="50000">
                          <a:srgbClr val="555555">
                            <a:shade val="89000"/>
                            <a:satMod val="110000"/>
                          </a:srgbClr>
                        </a:gs>
                        <a:gs pos="75000">
                          <a:srgbClr val="555555">
                            <a:tint val="93000"/>
                            <a:satMod val="120000"/>
                          </a:srgbClr>
                        </a:gs>
                        <a:gs pos="100000">
                          <a:srgbClr val="555555">
                            <a:tint val="90000"/>
                            <a:satMod val="120000"/>
                          </a:srgbClr>
                        </a:gs>
                      </a:gsLst>
                      <a:lin ang="5400000"/>
                    </a:gradFill>
                    <a:effectLst>
                      <a:outerShdw blurRad="80000" dist="40000" dir="5040000" algn="tl">
                        <a:srgbClr val="000000">
                          <a:alpha val="30000"/>
                        </a:srgbClr>
                      </a:outerShdw>
                    </a:effectLst>
                    <a:cs typeface="B Kamran" pitchFamily="2" charset="-78"/>
                  </a:rPr>
                  <a:t>بین الحرمین شیراز</a:t>
                </a:r>
              </a:p>
            </p:txBody>
          </p:sp>
        </p:grpSp>
        <p:pic>
          <p:nvPicPr>
            <p:cNvPr id="235" name="Picture 6" descr="شاهچراغ؛ شیراز؛ عکس از آنوبانینی">
              <a:hlinkClick r:id="rId3"/>
            </p:cNvPr>
            <p:cNvPicPr>
              <a:picLocks noChangeAspect="1" noChangeArrowheads="1"/>
            </p:cNvPicPr>
            <p:nvPr/>
          </p:nvPicPr>
          <p:blipFill>
            <a:blip r:embed="rId4">
              <a:clrChange>
                <a:clrFrom>
                  <a:srgbClr val="03030F"/>
                </a:clrFrom>
                <a:clrTo>
                  <a:srgbClr val="03030F">
                    <a:alpha val="0"/>
                  </a:srgbClr>
                </a:clrTo>
              </a:clrChange>
            </a:blip>
            <a:srcRect/>
            <a:stretch>
              <a:fillRect/>
            </a:stretch>
          </p:blipFill>
          <p:spPr bwMode="auto">
            <a:xfrm>
              <a:off x="7212343" y="285728"/>
              <a:ext cx="1931657" cy="1191187"/>
            </a:xfrm>
            <a:prstGeom prst="rect">
              <a:avLst/>
            </a:prstGeom>
            <a:ln>
              <a:noFill/>
            </a:ln>
            <a:effectLst>
              <a:outerShdw blurRad="50800" dist="38100" dir="2700000" algn="tl" rotWithShape="0">
                <a:prstClr val="black">
                  <a:alpha val="40000"/>
                </a:prstClr>
              </a:outerShdw>
              <a:softEdge rad="63500"/>
            </a:effectLst>
          </p:spPr>
        </p:pic>
        <p:pic>
          <p:nvPicPr>
            <p:cNvPr id="1028" name="Picture 4" descr="E:\baft farsoode\ax\pic\shahchw.jpg"/>
            <p:cNvPicPr>
              <a:picLocks noChangeAspect="1" noChangeArrowheads="1"/>
            </p:cNvPicPr>
            <p:nvPr/>
          </p:nvPicPr>
          <p:blipFill>
            <a:blip r:embed="rId5" cstate="screen">
              <a:clrChange>
                <a:clrFrom>
                  <a:srgbClr val="BEE2FA"/>
                </a:clrFrom>
                <a:clrTo>
                  <a:srgbClr val="BEE2FA">
                    <a:alpha val="0"/>
                  </a:srgbClr>
                </a:clrTo>
              </a:clrChange>
              <a:extLst>
                <a:ext uri="{28A0092B-C50C-407E-A947-70E740481C1C}">
                  <a14:useLocalDpi xmlns:a14="http://schemas.microsoft.com/office/drawing/2010/main"/>
                </a:ext>
              </a:extLst>
            </a:blip>
            <a:srcRect/>
            <a:stretch>
              <a:fillRect/>
            </a:stretch>
          </p:blipFill>
          <p:spPr bwMode="auto">
            <a:xfrm>
              <a:off x="0" y="0"/>
              <a:ext cx="1813436" cy="1464431"/>
            </a:xfrm>
            <a:prstGeom prst="rect">
              <a:avLst/>
            </a:prstGeom>
            <a:ln>
              <a:noFill/>
            </a:ln>
            <a:effectLst>
              <a:outerShdw blurRad="50800" dist="38100" dir="2700000" algn="tl" rotWithShape="0">
                <a:prstClr val="black">
                  <a:alpha val="40000"/>
                </a:prstClr>
              </a:outerShdw>
              <a:softEdge rad="63500"/>
            </a:effectLst>
          </p:spPr>
        </p:pic>
        <p:cxnSp>
          <p:nvCxnSpPr>
            <p:cNvPr id="263" name="Straight Connector 262"/>
            <p:cNvCxnSpPr/>
            <p:nvPr/>
          </p:nvCxnSpPr>
          <p:spPr bwMode="auto">
            <a:xfrm rot="5400000">
              <a:off x="-1535949" y="4179099"/>
              <a:ext cx="4071966" cy="1588"/>
            </a:xfrm>
            <a:prstGeom prst="line">
              <a:avLst/>
            </a:prstGeom>
            <a:ln cmpd="dbl">
              <a:solidFill>
                <a:srgbClr val="D1D1D1"/>
              </a:solidFill>
              <a:prstDash val="solid"/>
              <a:headEnd type="none" w="sm" len="sm"/>
              <a:tailEnd type="none" w="sm" len="sm"/>
            </a:ln>
          </p:spPr>
          <p:style>
            <a:lnRef idx="3">
              <a:schemeClr val="accent1"/>
            </a:lnRef>
            <a:fillRef idx="0">
              <a:schemeClr val="accent1"/>
            </a:fillRef>
            <a:effectRef idx="2">
              <a:schemeClr val="accent1"/>
            </a:effectRef>
            <a:fontRef idx="minor">
              <a:schemeClr val="tx1"/>
            </a:fontRef>
          </p:style>
        </p:cxnSp>
      </p:grpSp>
      <p:sp>
        <p:nvSpPr>
          <p:cNvPr id="25" name="Rectangle 24"/>
          <p:cNvSpPr/>
          <p:nvPr/>
        </p:nvSpPr>
        <p:spPr bwMode="auto">
          <a:xfrm>
            <a:off x="912177" y="1648545"/>
            <a:ext cx="8143932" cy="4154394"/>
          </a:xfrm>
          <a:prstGeom prst="rect">
            <a:avLst/>
          </a:prstGeom>
          <a:solidFill>
            <a:schemeClr val="accent1">
              <a:alpha val="70000"/>
            </a:schemeClr>
          </a:solidFill>
          <a:ln w="12700" cap="sq" cmpd="sng" algn="ctr">
            <a:noFill/>
            <a:prstDash val="solid"/>
            <a:round/>
            <a:headEnd type="none" w="sm" len="sm"/>
            <a:tailEnd type="none" w="sm" len="sm"/>
          </a:ln>
          <a:effectLst>
            <a:softEdge rad="635000"/>
          </a:effectLst>
        </p:spPr>
        <p:txBody>
          <a:bodyPr vert="horz" wrap="square" lIns="84406" tIns="42203" rIns="84406" bIns="42203" numCol="1" rtlCol="1" anchor="t" anchorCtr="0" compatLnSpc="1">
            <a:prstTxWarp prst="textNoShape">
              <a:avLst/>
            </a:prstTxWarp>
          </a:bodyPr>
          <a:lstStyle/>
          <a:p>
            <a:pPr algn="l" rtl="0" fontAlgn="base">
              <a:spcBef>
                <a:spcPct val="0"/>
              </a:spcBef>
              <a:spcAft>
                <a:spcPct val="0"/>
              </a:spcAft>
            </a:pPr>
            <a:endParaRPr kumimoji="1" lang="fa-IR" sz="2215">
              <a:solidFill>
                <a:srgbClr val="000000"/>
              </a:solidFill>
              <a:latin typeface="Times New Roman" pitchFamily="18" charset="0"/>
            </a:endParaRPr>
          </a:p>
        </p:txBody>
      </p:sp>
      <p:sp>
        <p:nvSpPr>
          <p:cNvPr id="266" name="Rectangle 265"/>
          <p:cNvSpPr/>
          <p:nvPr/>
        </p:nvSpPr>
        <p:spPr bwMode="auto">
          <a:xfrm>
            <a:off x="785786" y="1780431"/>
            <a:ext cx="8143932" cy="1318855"/>
          </a:xfrm>
          <a:prstGeom prst="rect">
            <a:avLst/>
          </a:prstGeom>
          <a:solidFill>
            <a:schemeClr val="accent1">
              <a:alpha val="70000"/>
            </a:schemeClr>
          </a:solidFill>
          <a:ln w="12700" cap="sq" cmpd="sng" algn="ctr">
            <a:noFill/>
            <a:prstDash val="solid"/>
            <a:round/>
            <a:headEnd type="none" w="sm" len="sm"/>
            <a:tailEnd type="none" w="sm" len="sm"/>
          </a:ln>
          <a:effectLst>
            <a:softEdge rad="635000"/>
          </a:effectLst>
        </p:spPr>
        <p:txBody>
          <a:bodyPr vert="horz" wrap="square" lIns="84406" tIns="42203" rIns="84406" bIns="42203" numCol="1" rtlCol="1" anchor="t" anchorCtr="0" compatLnSpc="1">
            <a:prstTxWarp prst="textNoShape">
              <a:avLst/>
            </a:prstTxWarp>
          </a:bodyPr>
          <a:lstStyle/>
          <a:p>
            <a:pPr algn="l" rtl="0" fontAlgn="base">
              <a:spcBef>
                <a:spcPct val="0"/>
              </a:spcBef>
              <a:spcAft>
                <a:spcPct val="0"/>
              </a:spcAft>
            </a:pPr>
            <a:endParaRPr kumimoji="1" lang="fa-IR" sz="2215">
              <a:solidFill>
                <a:srgbClr val="000000"/>
              </a:solidFill>
              <a:latin typeface="Times New Roman" pitchFamily="18" charset="0"/>
            </a:endParaRPr>
          </a:p>
        </p:txBody>
      </p:sp>
      <p:sp>
        <p:nvSpPr>
          <p:cNvPr id="15" name="TextBox 14"/>
          <p:cNvSpPr txBox="1"/>
          <p:nvPr/>
        </p:nvSpPr>
        <p:spPr>
          <a:xfrm>
            <a:off x="813267" y="1724588"/>
            <a:ext cx="8110961" cy="4152099"/>
          </a:xfrm>
          <a:prstGeom prst="rect">
            <a:avLst/>
          </a:prstGeom>
          <a:noFill/>
        </p:spPr>
        <p:txBody>
          <a:bodyPr wrap="square" rtlCol="1">
            <a:spAutoFit/>
          </a:bodyPr>
          <a:lstStyle/>
          <a:p>
            <a:pPr marL="316531" marR="831187" indent="-316531" algn="just" rtl="0">
              <a:spcAft>
                <a:spcPts val="554"/>
              </a:spcAft>
              <a:buFont typeface="Wingdings" pitchFamily="2" charset="2"/>
              <a:buChar char="v"/>
              <a:tabLst>
                <a:tab pos="588513" algn="l"/>
                <a:tab pos="422041" algn="l"/>
              </a:tabLst>
            </a:pPr>
            <a:r>
              <a:rPr lang="en-US" sz="1292" b="1" dirty="0">
                <a:solidFill>
                  <a:srgbClr val="5F5F5F">
                    <a:lumMod val="50000"/>
                  </a:srgbClr>
                </a:solidFill>
                <a:effectLst>
                  <a:outerShdw blurRad="38100" dist="38100" dir="2700000" algn="tl">
                    <a:srgbClr val="000000">
                      <a:alpha val="43137"/>
                    </a:srgbClr>
                  </a:outerShdw>
                </a:effectLst>
                <a:latin typeface="Times New Roman"/>
                <a:ea typeface="Times New Roman"/>
                <a:cs typeface="B Bardiya" pitchFamily="2" charset="-78"/>
              </a:rPr>
              <a:t>www.unesco.org</a:t>
            </a:r>
          </a:p>
          <a:p>
            <a:pPr marL="316531" marR="831187" indent="-316531" algn="just" rtl="0">
              <a:spcAft>
                <a:spcPts val="554"/>
              </a:spcAft>
              <a:buFont typeface="Wingdings" pitchFamily="2" charset="2"/>
              <a:buChar char="v"/>
              <a:tabLst>
                <a:tab pos="588513" algn="l"/>
                <a:tab pos="422041" algn="l"/>
              </a:tabLst>
            </a:pPr>
            <a:r>
              <a:rPr lang="en-US" sz="1292" b="1" dirty="0">
                <a:solidFill>
                  <a:srgbClr val="5F5F5F">
                    <a:lumMod val="50000"/>
                  </a:srgbClr>
                </a:solidFill>
                <a:effectLst>
                  <a:outerShdw blurRad="38100" dist="38100" dir="2700000" algn="tl">
                    <a:srgbClr val="000000">
                      <a:alpha val="43137"/>
                    </a:srgbClr>
                  </a:outerShdw>
                </a:effectLst>
                <a:latin typeface="Times New Roman"/>
                <a:ea typeface="Times New Roman"/>
                <a:cs typeface="B Bardiya" pitchFamily="2" charset="-78"/>
              </a:rPr>
              <a:t>http://www.rehabimed.net/ </a:t>
            </a:r>
          </a:p>
          <a:p>
            <a:pPr marL="316531" marR="831187" indent="-316531" algn="just" rtl="0">
              <a:spcAft>
                <a:spcPts val="554"/>
              </a:spcAft>
              <a:buFont typeface="Wingdings" pitchFamily="2" charset="2"/>
              <a:buChar char="v"/>
              <a:tabLst>
                <a:tab pos="588513" algn="l"/>
                <a:tab pos="422041" algn="l"/>
              </a:tabLst>
            </a:pPr>
            <a:r>
              <a:rPr lang="en-US" sz="1292" b="1" dirty="0">
                <a:solidFill>
                  <a:srgbClr val="5F5F5F">
                    <a:lumMod val="50000"/>
                  </a:srgbClr>
                </a:solidFill>
                <a:effectLst>
                  <a:outerShdw blurRad="38100" dist="38100" dir="2700000" algn="tl">
                    <a:srgbClr val="000000">
                      <a:alpha val="43137"/>
                    </a:srgbClr>
                  </a:outerShdw>
                </a:effectLst>
                <a:latin typeface="Times New Roman"/>
                <a:ea typeface="Times New Roman"/>
                <a:cs typeface="B Bardiya" pitchFamily="2" charset="-78"/>
              </a:rPr>
              <a:t>www.akdn.org</a:t>
            </a:r>
          </a:p>
          <a:p>
            <a:pPr marL="316531" marR="831187" indent="-316531" algn="just" rtl="0">
              <a:spcAft>
                <a:spcPts val="554"/>
              </a:spcAft>
              <a:buFont typeface="Wingdings" pitchFamily="2" charset="2"/>
              <a:buChar char="v"/>
              <a:tabLst>
                <a:tab pos="588513" algn="l"/>
                <a:tab pos="422041" algn="l"/>
              </a:tabLst>
            </a:pPr>
            <a:r>
              <a:rPr lang="en-US" sz="1292" b="1" dirty="0">
                <a:solidFill>
                  <a:srgbClr val="5F5F5F">
                    <a:lumMod val="50000"/>
                  </a:srgbClr>
                </a:solidFill>
                <a:effectLst>
                  <a:outerShdw blurRad="38100" dist="38100" dir="2700000" algn="tl">
                    <a:srgbClr val="000000">
                      <a:alpha val="43137"/>
                    </a:srgbClr>
                  </a:outerShdw>
                </a:effectLst>
                <a:latin typeface="Times New Roman"/>
                <a:ea typeface="Times New Roman"/>
                <a:cs typeface="B Bardiya" pitchFamily="2" charset="-78"/>
              </a:rPr>
              <a:t>www.international.icomos.org www.archnet.org/library/pubdownloader/pdf/6180/doc/DPT0152</a:t>
            </a:r>
          </a:p>
          <a:p>
            <a:pPr marL="316531" marR="831187" indent="-316531" algn="just" rtl="0">
              <a:spcAft>
                <a:spcPts val="554"/>
              </a:spcAft>
              <a:buFont typeface="Wingdings" pitchFamily="2" charset="2"/>
              <a:buChar char="v"/>
              <a:tabLst>
                <a:tab pos="588513" algn="l"/>
                <a:tab pos="422041" algn="l"/>
              </a:tabLst>
            </a:pPr>
            <a:r>
              <a:rPr lang="en-US" sz="1292" b="1" dirty="0">
                <a:solidFill>
                  <a:srgbClr val="5F5F5F">
                    <a:lumMod val="50000"/>
                  </a:srgbClr>
                </a:solidFill>
                <a:effectLst>
                  <a:outerShdw blurRad="38100" dist="38100" dir="2700000" algn="tl">
                    <a:srgbClr val="000000">
                      <a:alpha val="43137"/>
                    </a:srgbClr>
                  </a:outerShdw>
                </a:effectLst>
                <a:latin typeface="Times New Roman"/>
                <a:ea typeface="Times New Roman"/>
                <a:cs typeface="B Bardiya" pitchFamily="2" charset="-78"/>
              </a:rPr>
              <a:t>www.blackwell-synergy.com </a:t>
            </a:r>
          </a:p>
          <a:p>
            <a:pPr marL="316531" marR="831187" indent="-316531" algn="just" rtl="0">
              <a:spcAft>
                <a:spcPts val="554"/>
              </a:spcAft>
              <a:buFont typeface="Wingdings" pitchFamily="2" charset="2"/>
              <a:buChar char="v"/>
              <a:tabLst>
                <a:tab pos="588513" algn="l"/>
                <a:tab pos="422041" algn="l"/>
              </a:tabLst>
            </a:pPr>
            <a:r>
              <a:rPr lang="en-US" sz="1292" b="1" dirty="0">
                <a:solidFill>
                  <a:srgbClr val="5F5F5F">
                    <a:lumMod val="50000"/>
                  </a:srgbClr>
                </a:solidFill>
                <a:effectLst>
                  <a:outerShdw blurRad="38100" dist="38100" dir="2700000" algn="tl">
                    <a:srgbClr val="000000">
                      <a:alpha val="43137"/>
                    </a:srgbClr>
                  </a:outerShdw>
                </a:effectLst>
                <a:latin typeface="Times New Roman"/>
                <a:ea typeface="Times New Roman"/>
                <a:cs typeface="B Bardiya" pitchFamily="2" charset="-78"/>
              </a:rPr>
              <a:t>www.edgehill.ac.uk </a:t>
            </a:r>
          </a:p>
          <a:p>
            <a:pPr marL="316531" marR="831187" indent="-316531" algn="just" rtl="0">
              <a:spcAft>
                <a:spcPts val="554"/>
              </a:spcAft>
              <a:buFont typeface="Wingdings" pitchFamily="2" charset="2"/>
              <a:buChar char="v"/>
              <a:tabLst>
                <a:tab pos="588513" algn="l"/>
                <a:tab pos="422041" algn="l"/>
              </a:tabLst>
            </a:pPr>
            <a:r>
              <a:rPr lang="en-US" sz="1292" b="1" dirty="0">
                <a:solidFill>
                  <a:srgbClr val="5F5F5F">
                    <a:lumMod val="50000"/>
                  </a:srgbClr>
                </a:solidFill>
                <a:effectLst>
                  <a:outerShdw blurRad="38100" dist="38100" dir="2700000" algn="tl">
                    <a:srgbClr val="000000">
                      <a:alpha val="43137"/>
                    </a:srgbClr>
                  </a:outerShdw>
                </a:effectLst>
                <a:latin typeface="Times New Roman"/>
                <a:ea typeface="Times New Roman"/>
                <a:cs typeface="B Bardiya" pitchFamily="2" charset="-78"/>
              </a:rPr>
              <a:t>www.nps.gov </a:t>
            </a:r>
          </a:p>
          <a:p>
            <a:pPr marL="316531" marR="831187" indent="-316531" algn="just" rtl="0">
              <a:spcAft>
                <a:spcPts val="554"/>
              </a:spcAft>
              <a:buFont typeface="Wingdings" pitchFamily="2" charset="2"/>
              <a:buChar char="v"/>
              <a:tabLst>
                <a:tab pos="588513" algn="l"/>
                <a:tab pos="422041" algn="l"/>
              </a:tabLst>
            </a:pPr>
            <a:r>
              <a:rPr lang="en-US" sz="1292" b="1" dirty="0">
                <a:solidFill>
                  <a:srgbClr val="5F5F5F">
                    <a:lumMod val="50000"/>
                  </a:srgbClr>
                </a:solidFill>
                <a:effectLst>
                  <a:outerShdw blurRad="38100" dist="38100" dir="2700000" algn="tl">
                    <a:srgbClr val="000000">
                      <a:alpha val="43137"/>
                    </a:srgbClr>
                  </a:outerShdw>
                </a:effectLst>
                <a:latin typeface="Times New Roman"/>
                <a:ea typeface="Times New Roman"/>
                <a:cs typeface="B Bardiya" pitchFamily="2" charset="-78"/>
              </a:rPr>
              <a:t> http://www.islamicamagazine.com </a:t>
            </a:r>
          </a:p>
          <a:p>
            <a:pPr marL="316531" marR="831187" indent="-316531" algn="just" rtl="0">
              <a:spcAft>
                <a:spcPts val="554"/>
              </a:spcAft>
              <a:buFont typeface="Wingdings" pitchFamily="2" charset="2"/>
              <a:buChar char="v"/>
              <a:tabLst>
                <a:tab pos="588513" algn="l"/>
                <a:tab pos="422041" algn="l"/>
              </a:tabLst>
            </a:pPr>
            <a:r>
              <a:rPr lang="en-US" sz="1292" b="1" dirty="0">
                <a:solidFill>
                  <a:srgbClr val="5F5F5F">
                    <a:lumMod val="50000"/>
                  </a:srgbClr>
                </a:solidFill>
                <a:effectLst>
                  <a:outerShdw blurRad="38100" dist="38100" dir="2700000" algn="tl">
                    <a:srgbClr val="000000">
                      <a:alpha val="43137"/>
                    </a:srgbClr>
                  </a:outerShdw>
                </a:effectLst>
                <a:latin typeface="Times New Roman"/>
                <a:ea typeface="Times New Roman"/>
                <a:cs typeface="B Bardiya" pitchFamily="2" charset="-78"/>
              </a:rPr>
              <a:t>http://www.mitpressjournals.org</a:t>
            </a:r>
          </a:p>
          <a:p>
            <a:pPr marL="316531" marR="831187" indent="-316531" algn="just" rtl="0">
              <a:spcAft>
                <a:spcPts val="554"/>
              </a:spcAft>
              <a:buFont typeface="Wingdings" pitchFamily="2" charset="2"/>
              <a:buChar char="v"/>
              <a:tabLst>
                <a:tab pos="588513" algn="l"/>
                <a:tab pos="422041" algn="l"/>
              </a:tabLst>
            </a:pPr>
            <a:r>
              <a:rPr lang="en-US" sz="1292" b="1" dirty="0">
                <a:solidFill>
                  <a:srgbClr val="5F5F5F">
                    <a:lumMod val="50000"/>
                  </a:srgbClr>
                </a:solidFill>
                <a:effectLst>
                  <a:outerShdw blurRad="38100" dist="38100" dir="2700000" algn="tl">
                    <a:srgbClr val="000000">
                      <a:alpha val="43137"/>
                    </a:srgbClr>
                  </a:outerShdw>
                </a:effectLst>
                <a:latin typeface="Times New Roman"/>
                <a:ea typeface="Times New Roman"/>
                <a:cs typeface="B Bardiya" pitchFamily="2" charset="-78"/>
              </a:rPr>
              <a:t>http://www.informaworld.com </a:t>
            </a:r>
          </a:p>
          <a:p>
            <a:pPr marL="316531" marR="831187" indent="-316531" algn="just" rtl="0">
              <a:spcAft>
                <a:spcPts val="554"/>
              </a:spcAft>
              <a:buFont typeface="Wingdings" pitchFamily="2" charset="2"/>
              <a:buChar char="v"/>
              <a:tabLst>
                <a:tab pos="588513" algn="l"/>
                <a:tab pos="422041" algn="l"/>
              </a:tabLst>
            </a:pPr>
            <a:r>
              <a:rPr lang="en-US" sz="1292" b="1" dirty="0">
                <a:solidFill>
                  <a:srgbClr val="5F5F5F">
                    <a:lumMod val="50000"/>
                  </a:srgbClr>
                </a:solidFill>
                <a:effectLst>
                  <a:outerShdw blurRad="38100" dist="38100" dir="2700000" algn="tl">
                    <a:srgbClr val="000000">
                      <a:alpha val="43137"/>
                    </a:srgbClr>
                  </a:outerShdw>
                </a:effectLst>
                <a:latin typeface="Times New Roman"/>
                <a:ea typeface="Times New Roman"/>
                <a:cs typeface="B Bardiya" pitchFamily="2" charset="-78"/>
              </a:rPr>
              <a:t>http://www.ingentaconnect.com http://www.unesco.org/</a:t>
            </a:r>
          </a:p>
          <a:p>
            <a:pPr marL="316531" marR="831187" indent="-316531" algn="just" rtl="0">
              <a:spcAft>
                <a:spcPts val="554"/>
              </a:spcAft>
              <a:buFont typeface="Wingdings" pitchFamily="2" charset="2"/>
              <a:buChar char="v"/>
              <a:tabLst>
                <a:tab pos="588513" algn="l"/>
                <a:tab pos="422041" algn="l"/>
              </a:tabLst>
            </a:pPr>
            <a:r>
              <a:rPr lang="en-US" sz="1292" b="1" dirty="0">
                <a:solidFill>
                  <a:srgbClr val="5F5F5F">
                    <a:lumMod val="50000"/>
                  </a:srgbClr>
                </a:solidFill>
                <a:effectLst>
                  <a:outerShdw blurRad="38100" dist="38100" dir="2700000" algn="tl">
                    <a:srgbClr val="000000">
                      <a:alpha val="43137"/>
                    </a:srgbClr>
                  </a:outerShdw>
                </a:effectLst>
                <a:latin typeface="Times New Roman"/>
                <a:ea typeface="Times New Roman"/>
                <a:cs typeface="B Bardiya" pitchFamily="2" charset="-78"/>
              </a:rPr>
              <a:t> http://findarticles.com/</a:t>
            </a:r>
          </a:p>
          <a:p>
            <a:pPr marL="316531" marR="831187" indent="-316531" algn="just">
              <a:spcAft>
                <a:spcPts val="554"/>
              </a:spcAft>
              <a:buFont typeface="Wingdings" pitchFamily="2" charset="2"/>
              <a:buChar char="v"/>
              <a:tabLst>
                <a:tab pos="588513" algn="l"/>
                <a:tab pos="422041" algn="l"/>
              </a:tabLst>
            </a:pPr>
            <a:r>
              <a:rPr lang="fa-IR" sz="1292" b="1" dirty="0">
                <a:solidFill>
                  <a:srgbClr val="5F5F5F">
                    <a:lumMod val="50000"/>
                  </a:srgbClr>
                </a:solidFill>
                <a:effectLst>
                  <a:outerShdw blurRad="38100" dist="38100" dir="2700000" algn="tl">
                    <a:srgbClr val="000000">
                      <a:alpha val="43137"/>
                    </a:srgbClr>
                  </a:outerShdw>
                </a:effectLst>
                <a:latin typeface="Times New Roman"/>
                <a:ea typeface="Times New Roman"/>
                <a:cs typeface="B Bardiya" pitchFamily="2" charset="-78"/>
              </a:rPr>
              <a:t>حبیبی ،سید محسن _“مرمت شهری ” ،انتشارات دانشگاه تهران ،چاپ دوم ،1381</a:t>
            </a:r>
          </a:p>
          <a:p>
            <a:pPr marL="316531" marR="831187" indent="-316531" algn="just">
              <a:spcAft>
                <a:spcPts val="554"/>
              </a:spcAft>
              <a:buFont typeface="Wingdings" pitchFamily="2" charset="2"/>
              <a:buChar char="v"/>
              <a:tabLst>
                <a:tab pos="588513" algn="l"/>
                <a:tab pos="422041" algn="l"/>
              </a:tabLst>
            </a:pPr>
            <a:r>
              <a:rPr lang="fa-IR" sz="1292" b="1" dirty="0">
                <a:solidFill>
                  <a:srgbClr val="5F5F5F">
                    <a:lumMod val="50000"/>
                  </a:srgbClr>
                </a:solidFill>
                <a:effectLst>
                  <a:outerShdw blurRad="38100" dist="38100" dir="2700000" algn="tl">
                    <a:srgbClr val="000000">
                      <a:alpha val="43137"/>
                    </a:srgbClr>
                  </a:outerShdw>
                </a:effectLst>
                <a:latin typeface="Times New Roman"/>
                <a:ea typeface="Times New Roman"/>
                <a:cs typeface="B Bardiya" pitchFamily="2" charset="-78"/>
              </a:rPr>
              <a:t>فلامکی ،منصور _“سیری در تجارب مرمت شهری – از ونیز تا شیراز ”، چاپ دوم ،1384</a:t>
            </a:r>
          </a:p>
          <a:p>
            <a:pPr marL="316531" marR="831187" indent="-316531" algn="just">
              <a:spcAft>
                <a:spcPts val="554"/>
              </a:spcAft>
              <a:buFont typeface="Wingdings" pitchFamily="2" charset="2"/>
              <a:buChar char="v"/>
              <a:tabLst>
                <a:tab pos="588513" algn="l"/>
                <a:tab pos="422041" algn="l"/>
              </a:tabLst>
            </a:pPr>
            <a:endParaRPr lang="fa-IR" sz="1292" b="1" dirty="0">
              <a:solidFill>
                <a:srgbClr val="5F5F5F">
                  <a:lumMod val="50000"/>
                </a:srgbClr>
              </a:solidFill>
              <a:effectLst>
                <a:outerShdw blurRad="38100" dist="38100" dir="2700000" algn="tl">
                  <a:srgbClr val="000000">
                    <a:alpha val="43137"/>
                  </a:srgbClr>
                </a:outerShdw>
              </a:effectLst>
              <a:latin typeface="Times New Roman"/>
              <a:ea typeface="Times New Roman"/>
              <a:cs typeface="B Bardiya" pitchFamily="2" charset="-78"/>
            </a:endParaRPr>
          </a:p>
        </p:txBody>
      </p:sp>
      <p:sp>
        <p:nvSpPr>
          <p:cNvPr id="264" name="Rectangle 263"/>
          <p:cNvSpPr/>
          <p:nvPr/>
        </p:nvSpPr>
        <p:spPr>
          <a:xfrm>
            <a:off x="6746333" y="857232"/>
            <a:ext cx="705642" cy="490134"/>
          </a:xfrm>
          <a:prstGeom prst="rect">
            <a:avLst/>
          </a:prstGeom>
        </p:spPr>
        <p:txBody>
          <a:bodyPr wrap="none">
            <a:spAutoFit/>
          </a:bodyPr>
          <a:lstStyle/>
          <a:p>
            <a:r>
              <a:rPr lang="fa-IR" sz="2585" b="1" dirty="0">
                <a:ln w="12700">
                  <a:solidFill>
                    <a:srgbClr val="000000">
                      <a:satMod val="155000"/>
                    </a:srgbClr>
                  </a:solidFill>
                  <a:prstDash val="solid"/>
                </a:ln>
                <a:blipFill>
                  <a:blip r:embed="rId6"/>
                  <a:tile tx="0" ty="0" sx="100000" sy="100000" flip="none" algn="tl"/>
                </a:blipFill>
                <a:effectLst>
                  <a:outerShdw blurRad="41275" dist="20320" dir="1800000" algn="tl" rotWithShape="0">
                    <a:srgbClr val="000000">
                      <a:alpha val="40000"/>
                    </a:srgbClr>
                  </a:outerShdw>
                  <a:reflection blurRad="6350" stA="60000" endA="900" endPos="60000" dist="29997" dir="5400000" sy="-100000" algn="bl" rotWithShape="0"/>
                </a:effectLst>
                <a:cs typeface="B Aria" pitchFamily="2" charset="-78"/>
              </a:rPr>
              <a:t>منابع</a:t>
            </a:r>
          </a:p>
        </p:txBody>
      </p:sp>
    </p:spTree>
    <p:extLst>
      <p:ext uri="{BB962C8B-B14F-4D97-AF65-F5344CB8AC3E}">
        <p14:creationId xmlns:p14="http://schemas.microsoft.com/office/powerpoint/2010/main" val="3541529330"/>
      </p:ext>
    </p:extLst>
  </p:cSld>
  <p:clrMapOvr>
    <a:masterClrMapping/>
  </p:clrMapOvr>
</p:sld>
</file>

<file path=ppt/theme/theme1.xml><?xml version="1.0" encoding="utf-8"?>
<a:theme xmlns:a="http://schemas.openxmlformats.org/drawingml/2006/main" name="1_Office Theme">
  <a:themeElements>
    <a:clrScheme name="Office Theme 3">
      <a:dk1>
        <a:srgbClr val="000000"/>
      </a:dk1>
      <a:lt1>
        <a:srgbClr val="FFFFFF"/>
      </a:lt1>
      <a:dk2>
        <a:srgbClr val="000000"/>
      </a:dk2>
      <a:lt2>
        <a:srgbClr val="868686"/>
      </a:lt2>
      <a:accent1>
        <a:srgbClr val="EAEAEA"/>
      </a:accent1>
      <a:accent2>
        <a:srgbClr val="5F5F5F"/>
      </a:accent2>
      <a:accent3>
        <a:srgbClr val="FFFFFF"/>
      </a:accent3>
      <a:accent4>
        <a:srgbClr val="000000"/>
      </a:accent4>
      <a:accent5>
        <a:srgbClr val="F3F3F3"/>
      </a:accent5>
      <a:accent6>
        <a:srgbClr val="555555"/>
      </a:accent6>
      <a:hlink>
        <a:srgbClr val="969696"/>
      </a:hlink>
      <a:folHlink>
        <a:srgbClr val="CBCBCB"/>
      </a:folHlink>
    </a:clrScheme>
    <a:fontScheme name="Office Theme">
      <a:majorFont>
        <a:latin typeface="Times New Roman"/>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sq" cmpd="sng" algn="ctr">
          <a:solidFill>
            <a:schemeClr val="tx1"/>
          </a:solidFill>
          <a:prstDash val="solid"/>
          <a:round/>
          <a:headEnd type="none" w="sm" len="sm"/>
          <a:tailEnd type="none" w="sm" len="sm"/>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1" lang="en-US" sz="2400" b="0" i="0"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12700" cap="sq" cmpd="sng" algn="ctr">
          <a:solidFill>
            <a:schemeClr val="tx1"/>
          </a:solidFill>
          <a:prstDash val="solid"/>
          <a:round/>
          <a:headEnd type="none" w="sm" len="sm"/>
          <a:tailEnd type="none" w="sm" len="sm"/>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1" lang="en-US" sz="2400" b="0" i="0"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Office Theme 1">
        <a:dk1>
          <a:srgbClr val="000000"/>
        </a:dk1>
        <a:lt1>
          <a:srgbClr val="FFFFFF"/>
        </a:lt1>
        <a:dk2>
          <a:srgbClr val="0066CC"/>
        </a:dk2>
        <a:lt2>
          <a:srgbClr val="CBCBCB"/>
        </a:lt2>
        <a:accent1>
          <a:srgbClr val="00CCFF"/>
        </a:accent1>
        <a:accent2>
          <a:srgbClr val="00FFCC"/>
        </a:accent2>
        <a:accent3>
          <a:srgbClr val="AAB8E2"/>
        </a:accent3>
        <a:accent4>
          <a:srgbClr val="DADADA"/>
        </a:accent4>
        <a:accent5>
          <a:srgbClr val="AAE2FF"/>
        </a:accent5>
        <a:accent6>
          <a:srgbClr val="00E7B9"/>
        </a:accent6>
        <a:hlink>
          <a:srgbClr val="FF3300"/>
        </a:hlink>
        <a:folHlink>
          <a:srgbClr val="FF7C80"/>
        </a:folHlink>
      </a:clrScheme>
      <a:clrMap bg1="dk2" tx1="lt1" bg2="dk1" tx2="lt2" accent1="accent1" accent2="accent2" accent3="accent3" accent4="accent4" accent5="accent5" accent6="accent6" hlink="hlink" folHlink="folHlink"/>
    </a:extraClrScheme>
    <a:extraClrScheme>
      <a:clrScheme name="Office Theme 2">
        <a:dk1>
          <a:srgbClr val="000000"/>
        </a:dk1>
        <a:lt1>
          <a:srgbClr val="FFFFFF"/>
        </a:lt1>
        <a:dk2>
          <a:srgbClr val="000000"/>
        </a:dk2>
        <a:lt2>
          <a:srgbClr val="868686"/>
        </a:lt2>
        <a:accent1>
          <a:srgbClr val="3366FF"/>
        </a:accent1>
        <a:accent2>
          <a:srgbClr val="009900"/>
        </a:accent2>
        <a:accent3>
          <a:srgbClr val="FFFFFF"/>
        </a:accent3>
        <a:accent4>
          <a:srgbClr val="000000"/>
        </a:accent4>
        <a:accent5>
          <a:srgbClr val="ADB8FF"/>
        </a:accent5>
        <a:accent6>
          <a:srgbClr val="008A00"/>
        </a:accent6>
        <a:hlink>
          <a:srgbClr val="FF0033"/>
        </a:hlink>
        <a:folHlink>
          <a:srgbClr val="CCCCCC"/>
        </a:folHlink>
      </a:clrScheme>
      <a:clrMap bg1="lt1" tx1="dk1" bg2="lt2" tx2="dk2" accent1="accent1" accent2="accent2" accent3="accent3" accent4="accent4" accent5="accent5" accent6="accent6" hlink="hlink" folHlink="folHlink"/>
    </a:extraClrScheme>
    <a:extraClrScheme>
      <a:clrScheme name="Office Theme 3">
        <a:dk1>
          <a:srgbClr val="000000"/>
        </a:dk1>
        <a:lt1>
          <a:srgbClr val="FFFFFF"/>
        </a:lt1>
        <a:dk2>
          <a:srgbClr val="000000"/>
        </a:dk2>
        <a:lt2>
          <a:srgbClr val="868686"/>
        </a:lt2>
        <a:accent1>
          <a:srgbClr val="EAEAEA"/>
        </a:accent1>
        <a:accent2>
          <a:srgbClr val="5F5F5F"/>
        </a:accent2>
        <a:accent3>
          <a:srgbClr val="FFFFFF"/>
        </a:accent3>
        <a:accent4>
          <a:srgbClr val="000000"/>
        </a:accent4>
        <a:accent5>
          <a:srgbClr val="F3F3F3"/>
        </a:accent5>
        <a:accent6>
          <a:srgbClr val="555555"/>
        </a:accent6>
        <a:hlink>
          <a:srgbClr val="969696"/>
        </a:hlink>
        <a:folHlink>
          <a:srgbClr val="CBCBCB"/>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2_Office Theme">
  <a:themeElements>
    <a:clrScheme name="Office Theme 3">
      <a:dk1>
        <a:srgbClr val="000000"/>
      </a:dk1>
      <a:lt1>
        <a:srgbClr val="FFFFFF"/>
      </a:lt1>
      <a:dk2>
        <a:srgbClr val="000000"/>
      </a:dk2>
      <a:lt2>
        <a:srgbClr val="868686"/>
      </a:lt2>
      <a:accent1>
        <a:srgbClr val="EAEAEA"/>
      </a:accent1>
      <a:accent2>
        <a:srgbClr val="5F5F5F"/>
      </a:accent2>
      <a:accent3>
        <a:srgbClr val="FFFFFF"/>
      </a:accent3>
      <a:accent4>
        <a:srgbClr val="000000"/>
      </a:accent4>
      <a:accent5>
        <a:srgbClr val="F3F3F3"/>
      </a:accent5>
      <a:accent6>
        <a:srgbClr val="555555"/>
      </a:accent6>
      <a:hlink>
        <a:srgbClr val="969696"/>
      </a:hlink>
      <a:folHlink>
        <a:srgbClr val="CBCBCB"/>
      </a:folHlink>
    </a:clrScheme>
    <a:fontScheme name="Office Theme">
      <a:majorFont>
        <a:latin typeface="Times New Roman"/>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sq" cmpd="sng" algn="ctr">
          <a:solidFill>
            <a:schemeClr val="tx1"/>
          </a:solidFill>
          <a:prstDash val="solid"/>
          <a:round/>
          <a:headEnd type="none" w="sm" len="sm"/>
          <a:tailEnd type="none" w="sm" len="sm"/>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1" lang="en-US" sz="2400" b="0" i="0"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12700" cap="sq" cmpd="sng" algn="ctr">
          <a:solidFill>
            <a:schemeClr val="tx1"/>
          </a:solidFill>
          <a:prstDash val="solid"/>
          <a:round/>
          <a:headEnd type="none" w="sm" len="sm"/>
          <a:tailEnd type="none" w="sm" len="sm"/>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1" lang="en-US" sz="2400" b="0" i="0"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Office Theme 1">
        <a:dk1>
          <a:srgbClr val="000000"/>
        </a:dk1>
        <a:lt1>
          <a:srgbClr val="FFFFFF"/>
        </a:lt1>
        <a:dk2>
          <a:srgbClr val="0066CC"/>
        </a:dk2>
        <a:lt2>
          <a:srgbClr val="CBCBCB"/>
        </a:lt2>
        <a:accent1>
          <a:srgbClr val="00CCFF"/>
        </a:accent1>
        <a:accent2>
          <a:srgbClr val="00FFCC"/>
        </a:accent2>
        <a:accent3>
          <a:srgbClr val="AAB8E2"/>
        </a:accent3>
        <a:accent4>
          <a:srgbClr val="DADADA"/>
        </a:accent4>
        <a:accent5>
          <a:srgbClr val="AAE2FF"/>
        </a:accent5>
        <a:accent6>
          <a:srgbClr val="00E7B9"/>
        </a:accent6>
        <a:hlink>
          <a:srgbClr val="FF3300"/>
        </a:hlink>
        <a:folHlink>
          <a:srgbClr val="FF7C80"/>
        </a:folHlink>
      </a:clrScheme>
      <a:clrMap bg1="dk2" tx1="lt1" bg2="dk1" tx2="lt2" accent1="accent1" accent2="accent2" accent3="accent3" accent4="accent4" accent5="accent5" accent6="accent6" hlink="hlink" folHlink="folHlink"/>
    </a:extraClrScheme>
    <a:extraClrScheme>
      <a:clrScheme name="Office Theme 2">
        <a:dk1>
          <a:srgbClr val="000000"/>
        </a:dk1>
        <a:lt1>
          <a:srgbClr val="FFFFFF"/>
        </a:lt1>
        <a:dk2>
          <a:srgbClr val="000000"/>
        </a:dk2>
        <a:lt2>
          <a:srgbClr val="868686"/>
        </a:lt2>
        <a:accent1>
          <a:srgbClr val="3366FF"/>
        </a:accent1>
        <a:accent2>
          <a:srgbClr val="009900"/>
        </a:accent2>
        <a:accent3>
          <a:srgbClr val="FFFFFF"/>
        </a:accent3>
        <a:accent4>
          <a:srgbClr val="000000"/>
        </a:accent4>
        <a:accent5>
          <a:srgbClr val="ADB8FF"/>
        </a:accent5>
        <a:accent6>
          <a:srgbClr val="008A00"/>
        </a:accent6>
        <a:hlink>
          <a:srgbClr val="FF0033"/>
        </a:hlink>
        <a:folHlink>
          <a:srgbClr val="CCCCCC"/>
        </a:folHlink>
      </a:clrScheme>
      <a:clrMap bg1="lt1" tx1="dk1" bg2="lt2" tx2="dk2" accent1="accent1" accent2="accent2" accent3="accent3" accent4="accent4" accent5="accent5" accent6="accent6" hlink="hlink" folHlink="folHlink"/>
    </a:extraClrScheme>
    <a:extraClrScheme>
      <a:clrScheme name="Office Theme 3">
        <a:dk1>
          <a:srgbClr val="000000"/>
        </a:dk1>
        <a:lt1>
          <a:srgbClr val="FFFFFF"/>
        </a:lt1>
        <a:dk2>
          <a:srgbClr val="000000"/>
        </a:dk2>
        <a:lt2>
          <a:srgbClr val="868686"/>
        </a:lt2>
        <a:accent1>
          <a:srgbClr val="EAEAEA"/>
        </a:accent1>
        <a:accent2>
          <a:srgbClr val="5F5F5F"/>
        </a:accent2>
        <a:accent3>
          <a:srgbClr val="FFFFFF"/>
        </a:accent3>
        <a:accent4>
          <a:srgbClr val="000000"/>
        </a:accent4>
        <a:accent5>
          <a:srgbClr val="F3F3F3"/>
        </a:accent5>
        <a:accent6>
          <a:srgbClr val="555555"/>
        </a:accent6>
        <a:hlink>
          <a:srgbClr val="969696"/>
        </a:hlink>
        <a:folHlink>
          <a:srgbClr val="CBCBCB"/>
        </a:folHlink>
      </a:clrScheme>
      <a:clrMap bg1="lt1" tx1="dk1" bg2="lt2" tx2="dk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otalTime>1</TotalTime>
  <Words>8145</Words>
  <Application>Microsoft Office PowerPoint</Application>
  <PresentationFormat>On-screen Show (4:3)</PresentationFormat>
  <Paragraphs>950</Paragraphs>
  <Slides>93</Slides>
  <Notes>0</Notes>
  <HiddenSlides>0</HiddenSlides>
  <MMClips>0</MMClips>
  <ScaleCrop>false</ScaleCrop>
  <HeadingPairs>
    <vt:vector size="6" baseType="variant">
      <vt:variant>
        <vt:lpstr>Fonts Used</vt:lpstr>
      </vt:variant>
      <vt:variant>
        <vt:i4>18</vt:i4>
      </vt:variant>
      <vt:variant>
        <vt:lpstr>Theme</vt:lpstr>
      </vt:variant>
      <vt:variant>
        <vt:i4>2</vt:i4>
      </vt:variant>
      <vt:variant>
        <vt:lpstr>Slide Titles</vt:lpstr>
      </vt:variant>
      <vt:variant>
        <vt:i4>93</vt:i4>
      </vt:variant>
    </vt:vector>
  </HeadingPairs>
  <TitlesOfParts>
    <vt:vector size="113" baseType="lpstr">
      <vt:lpstr>Arial</vt:lpstr>
      <vt:lpstr>B Aria</vt:lpstr>
      <vt:lpstr>B Bardiya</vt:lpstr>
      <vt:lpstr>B Compset</vt:lpstr>
      <vt:lpstr>B Homa</vt:lpstr>
      <vt:lpstr>B Jadid</vt:lpstr>
      <vt:lpstr>B Kamran</vt:lpstr>
      <vt:lpstr>B Koodak</vt:lpstr>
      <vt:lpstr>B Mitra</vt:lpstr>
      <vt:lpstr>B Titr</vt:lpstr>
      <vt:lpstr>B Zar</vt:lpstr>
      <vt:lpstr>BankGothic Lt BT</vt:lpstr>
      <vt:lpstr>Calibri</vt:lpstr>
      <vt:lpstr>Nazanin</vt:lpstr>
      <vt:lpstr>Times New Roman</vt:lpstr>
      <vt:lpstr>Wingdings</vt:lpstr>
      <vt:lpstr>Yaqouti</vt:lpstr>
      <vt:lpstr>Zar</vt:lpstr>
      <vt:lpstr>1_Office Theme</vt:lpstr>
      <vt:lpstr>2_Office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Mohammad</dc:creator>
  <cp:lastModifiedBy>Mohammad</cp:lastModifiedBy>
  <cp:revision>2</cp:revision>
  <dcterms:created xsi:type="dcterms:W3CDTF">2020-12-06T12:31:17Z</dcterms:created>
  <dcterms:modified xsi:type="dcterms:W3CDTF">2020-12-13T23:33:38Z</dcterms:modified>
</cp:coreProperties>
</file>