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3975" autoAdjust="0"/>
    <p:restoredTop sz="94660"/>
  </p:normalViewPr>
  <p:slideViewPr>
    <p:cSldViewPr snapToGrid="0">
      <p:cViewPr varScale="1">
        <p:scale>
          <a:sx n="80" d="100"/>
          <a:sy n="80" d="100"/>
        </p:scale>
        <p:origin x="942"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4334933" y="1169931"/>
            <a:ext cx="4814835" cy="4993802"/>
            <a:chOff x="4334933" y="1169931"/>
            <a:chExt cx="4814835" cy="4993802"/>
          </a:xfrm>
        </p:grpSpPr>
        <p:cxnSp>
          <p:nvCxnSpPr>
            <p:cNvPr id="17" name="Straight Connector 16"/>
            <p:cNvCxnSpPr/>
            <p:nvPr/>
          </p:nvCxnSpPr>
          <p:spPr>
            <a:xfrm flipH="1">
              <a:off x="6009259" y="1169931"/>
              <a:ext cx="3134741" cy="3134741"/>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4334933" y="1348898"/>
              <a:ext cx="4814835" cy="481483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5225595" y="1469269"/>
              <a:ext cx="3912054" cy="3912054"/>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a:off x="5304588" y="1307856"/>
              <a:ext cx="3839412" cy="3839412"/>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5707078" y="1770196"/>
              <a:ext cx="3430571" cy="3430570"/>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ctrTitle"/>
          </p:nvPr>
        </p:nvSpPr>
        <p:spPr>
          <a:xfrm>
            <a:off x="533400" y="533400"/>
            <a:ext cx="6154713" cy="3124201"/>
          </a:xfrm>
        </p:spPr>
        <p:txBody>
          <a:bodyPr anchor="b">
            <a:normAutofit/>
          </a:bodyPr>
          <a:lstStyle>
            <a:lvl1pPr algn="l">
              <a:defRPr sz="4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533400" y="3843868"/>
            <a:ext cx="4954250" cy="1913466"/>
          </a:xfrm>
        </p:spPr>
        <p:txBody>
          <a:bodyPr anchor="t">
            <a:normAutofit/>
          </a:bodyPr>
          <a:lstStyle>
            <a:lvl1pPr marL="0" indent="0" algn="l">
              <a:buNone/>
              <a:defRPr sz="20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DCA402F-2935-4901-A2E2-45BAC6CC1175}" type="datetimeFigureOut">
              <a:rPr lang="fa-IR" smtClean="0"/>
              <a:t>08/10/1441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AA2DE9AA-9033-45A6-81EB-07CB68300883}" type="slidenum">
              <a:rPr lang="fa-IR" smtClean="0"/>
              <a:t>‹#›</a:t>
            </a:fld>
            <a:endParaRPr lang="fa-IR"/>
          </a:p>
        </p:txBody>
      </p:sp>
    </p:spTree>
    <p:extLst>
      <p:ext uri="{BB962C8B-B14F-4D97-AF65-F5344CB8AC3E}">
        <p14:creationId xmlns:p14="http://schemas.microsoft.com/office/powerpoint/2010/main" val="10759593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en-US" smtClean="0"/>
              <a:t>Click to edit Master title style</a:t>
            </a:r>
            <a:endParaRPr lang="en-US" dirty="0"/>
          </a:p>
        </p:txBody>
      </p:sp>
      <p:sp>
        <p:nvSpPr>
          <p:cNvPr id="6" name="Picture Placeholder 2"/>
          <p:cNvSpPr>
            <a:spLocks noGrp="1" noChangeAspect="1"/>
          </p:cNvSpPr>
          <p:nvPr>
            <p:ph type="pic" idx="13"/>
          </p:nvPr>
        </p:nvSpPr>
        <p:spPr>
          <a:xfrm>
            <a:off x="533400" y="533400"/>
            <a:ext cx="8077200"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9" name="Text Placeholder 9"/>
          <p:cNvSpPr>
            <a:spLocks noGrp="1"/>
          </p:cNvSpPr>
          <p:nvPr>
            <p:ph type="body" sz="quarter" idx="14"/>
          </p:nvPr>
        </p:nvSpPr>
        <p:spPr>
          <a:xfrm>
            <a:off x="762002" y="3843867"/>
            <a:ext cx="7281332"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Date Placeholder 2"/>
          <p:cNvSpPr>
            <a:spLocks noGrp="1"/>
          </p:cNvSpPr>
          <p:nvPr>
            <p:ph type="dt" sz="half" idx="10"/>
          </p:nvPr>
        </p:nvSpPr>
        <p:spPr/>
        <p:txBody>
          <a:bodyPr/>
          <a:lstStyle/>
          <a:p>
            <a:fld id="{0DCA402F-2935-4901-A2E2-45BAC6CC1175}" type="datetimeFigureOut">
              <a:rPr lang="fa-IR" smtClean="0"/>
              <a:t>08/10/1441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AA2DE9AA-9033-45A6-81EB-07CB68300883}" type="slidenum">
              <a:rPr lang="fa-IR" smtClean="0"/>
              <a:t>‹#›</a:t>
            </a:fld>
            <a:endParaRPr lang="fa-IR"/>
          </a:p>
        </p:txBody>
      </p:sp>
    </p:spTree>
    <p:extLst>
      <p:ext uri="{BB962C8B-B14F-4D97-AF65-F5344CB8AC3E}">
        <p14:creationId xmlns:p14="http://schemas.microsoft.com/office/powerpoint/2010/main" val="18668786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2895600"/>
          </a:xfrm>
        </p:spPr>
        <p:txBody>
          <a:bodyPr anchor="ctr">
            <a:normAutofit/>
          </a:bodyPr>
          <a:lstStyle>
            <a:lvl1pPr algn="l">
              <a:defRPr sz="2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533400" y="4114800"/>
            <a:ext cx="6383552" cy="1905000"/>
          </a:xfrm>
        </p:spPr>
        <p:txBody>
          <a:bodyPr anchor="ctr">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DCA402F-2935-4901-A2E2-45BAC6CC1175}" type="datetimeFigureOut">
              <a:rPr lang="fa-IR" smtClean="0"/>
              <a:t>08/10/1441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AA2DE9AA-9033-45A6-81EB-07CB68300883}" type="slidenum">
              <a:rPr lang="fa-IR" smtClean="0"/>
              <a:t>‹#›</a:t>
            </a:fld>
            <a:endParaRPr lang="fa-IR"/>
          </a:p>
        </p:txBody>
      </p:sp>
    </p:spTree>
    <p:extLst>
      <p:ext uri="{BB962C8B-B14F-4D97-AF65-F5344CB8AC3E}">
        <p14:creationId xmlns:p14="http://schemas.microsoft.com/office/powerpoint/2010/main" val="8368756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56283" y="533400"/>
            <a:ext cx="6859787" cy="2895600"/>
          </a:xfrm>
        </p:spPr>
        <p:txBody>
          <a:bodyPr anchor="ctr">
            <a:normAutofit/>
          </a:bodyPr>
          <a:lstStyle>
            <a:lvl1pPr algn="l">
              <a:defRPr sz="28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066800" y="3429000"/>
            <a:ext cx="6402467" cy="4826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533400" y="4301070"/>
            <a:ext cx="6382361" cy="171873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DCA402F-2935-4901-A2E2-45BAC6CC1175}" type="datetimeFigureOut">
              <a:rPr lang="fa-IR" smtClean="0"/>
              <a:t>08/10/1441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AA2DE9AA-9033-45A6-81EB-07CB68300883}" type="slidenum">
              <a:rPr lang="fa-IR" smtClean="0"/>
              <a:t>‹#›</a:t>
            </a:fld>
            <a:endParaRPr lang="fa-IR"/>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7783245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33400" y="3429000"/>
            <a:ext cx="6382361" cy="1697400"/>
          </a:xfrm>
        </p:spPr>
        <p:txBody>
          <a:bodyPr anchor="b">
            <a:normAutofit/>
          </a:bodyPr>
          <a:lstStyle>
            <a:lvl1pPr algn="l">
              <a:defRPr sz="2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533400" y="5132980"/>
            <a:ext cx="6383552" cy="886819"/>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DCA402F-2935-4901-A2E2-45BAC6CC1175}" type="datetimeFigureOut">
              <a:rPr lang="fa-IR" smtClean="0"/>
              <a:t>08/10/1441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AA2DE9AA-9033-45A6-81EB-07CB68300883}" type="slidenum">
              <a:rPr lang="fa-IR" smtClean="0"/>
              <a:t>‹#›</a:t>
            </a:fld>
            <a:endParaRPr lang="fa-IR"/>
          </a:p>
        </p:txBody>
      </p:sp>
    </p:spTree>
    <p:extLst>
      <p:ext uri="{BB962C8B-B14F-4D97-AF65-F5344CB8AC3E}">
        <p14:creationId xmlns:p14="http://schemas.microsoft.com/office/powerpoint/2010/main" val="18151071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856284" y="533400"/>
            <a:ext cx="6859786" cy="2895600"/>
          </a:xfrm>
        </p:spPr>
        <p:txBody>
          <a:bodyPr anchor="ctr">
            <a:normAutofit/>
          </a:bodyPr>
          <a:lstStyle>
            <a:lvl1pPr algn="l">
              <a:defRPr sz="28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533400" y="3886200"/>
            <a:ext cx="6382361" cy="1049866"/>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533400" y="4953000"/>
            <a:ext cx="6382360" cy="10668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DCA402F-2935-4901-A2E2-45BAC6CC1175}" type="datetimeFigureOut">
              <a:rPr lang="fa-IR" smtClean="0"/>
              <a:t>08/10/1441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AA2DE9AA-9033-45A6-81EB-07CB68300883}" type="slidenum">
              <a:rPr lang="fa-IR" smtClean="0"/>
              <a:t>‹#›</a:t>
            </a:fld>
            <a:endParaRPr lang="fa-IR"/>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7603018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7525658" cy="2895600"/>
          </a:xfrm>
        </p:spPr>
        <p:txBody>
          <a:bodyPr vert="horz" lIns="91440" tIns="45720" rIns="91440" bIns="45720" rtlCol="0" anchor="ctr">
            <a:normAutofit/>
          </a:bodyPr>
          <a:lstStyle>
            <a:lvl1pPr>
              <a:defRPr lang="en-US" sz="2800"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533400" y="3928534"/>
            <a:ext cx="6382361" cy="838200"/>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533400" y="4766735"/>
            <a:ext cx="6382360" cy="1253065"/>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DCA402F-2935-4901-A2E2-45BAC6CC1175}" type="datetimeFigureOut">
              <a:rPr lang="fa-IR" smtClean="0"/>
              <a:t>08/10/1441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AA2DE9AA-9033-45A6-81EB-07CB68300883}" type="slidenum">
              <a:rPr lang="fa-IR" smtClean="0"/>
              <a:t>‹#›</a:t>
            </a:fld>
            <a:endParaRPr lang="fa-IR"/>
          </a:p>
        </p:txBody>
      </p:sp>
    </p:spTree>
    <p:extLst>
      <p:ext uri="{BB962C8B-B14F-4D97-AF65-F5344CB8AC3E}">
        <p14:creationId xmlns:p14="http://schemas.microsoft.com/office/powerpoint/2010/main" val="9408355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lgn="l">
              <a:defRPr sz="2800"/>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33400" y="533401"/>
            <a:ext cx="6554867" cy="376767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DCA402F-2935-4901-A2E2-45BAC6CC1175}" type="datetimeFigureOut">
              <a:rPr lang="fa-IR" smtClean="0"/>
              <a:t>08/10/1441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AA2DE9AA-9033-45A6-81EB-07CB68300883}" type="slidenum">
              <a:rPr lang="fa-IR" smtClean="0"/>
              <a:t>‹#›</a:t>
            </a:fld>
            <a:endParaRPr lang="fa-IR"/>
          </a:p>
        </p:txBody>
      </p:sp>
    </p:spTree>
    <p:extLst>
      <p:ext uri="{BB962C8B-B14F-4D97-AF65-F5344CB8AC3E}">
        <p14:creationId xmlns:p14="http://schemas.microsoft.com/office/powerpoint/2010/main" val="35287356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66406" y="533400"/>
            <a:ext cx="2044194" cy="4419600"/>
          </a:xfrm>
        </p:spPr>
        <p:txBody>
          <a:bodyPr vert="eaVert">
            <a:normAutofit/>
          </a:bodyPr>
          <a:lstStyle>
            <a:lvl1pPr>
              <a:defRPr sz="2800"/>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33400" y="533400"/>
            <a:ext cx="5850012" cy="54864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DCA402F-2935-4901-A2E2-45BAC6CC1175}" type="datetimeFigureOut">
              <a:rPr lang="fa-IR" smtClean="0"/>
              <a:t>08/10/1441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AA2DE9AA-9033-45A6-81EB-07CB68300883}" type="slidenum">
              <a:rPr lang="fa-IR" smtClean="0"/>
              <a:t>‹#›</a:t>
            </a:fld>
            <a:endParaRPr lang="fa-IR"/>
          </a:p>
        </p:txBody>
      </p:sp>
    </p:spTree>
    <p:extLst>
      <p:ext uri="{BB962C8B-B14F-4D97-AF65-F5344CB8AC3E}">
        <p14:creationId xmlns:p14="http://schemas.microsoft.com/office/powerpoint/2010/main" val="3722223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533400" y="533400"/>
            <a:ext cx="6554867" cy="3767670"/>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DCA402F-2935-4901-A2E2-45BAC6CC1175}" type="datetimeFigureOut">
              <a:rPr lang="fa-IR" smtClean="0"/>
              <a:t>08/10/1441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AA2DE9AA-9033-45A6-81EB-07CB68300883}" type="slidenum">
              <a:rPr lang="fa-IR" smtClean="0"/>
              <a:t>‹#›</a:t>
            </a:fld>
            <a:endParaRPr lang="fa-IR"/>
          </a:p>
        </p:txBody>
      </p:sp>
    </p:spTree>
    <p:extLst>
      <p:ext uri="{BB962C8B-B14F-4D97-AF65-F5344CB8AC3E}">
        <p14:creationId xmlns:p14="http://schemas.microsoft.com/office/powerpoint/2010/main" val="4114093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3400" y="1981199"/>
            <a:ext cx="6402468" cy="2319867"/>
          </a:xfrm>
        </p:spPr>
        <p:txBody>
          <a:bodyPr anchor="b">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533400" y="4487333"/>
            <a:ext cx="6402467" cy="15324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DCA402F-2935-4901-A2E2-45BAC6CC1175}" type="datetimeFigureOut">
              <a:rPr lang="fa-IR" smtClean="0"/>
              <a:t>08/10/1441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AA2DE9AA-9033-45A6-81EB-07CB68300883}" type="slidenum">
              <a:rPr lang="fa-IR" smtClean="0"/>
              <a:t>‹#›</a:t>
            </a:fld>
            <a:endParaRPr lang="fa-IR"/>
          </a:p>
        </p:txBody>
      </p:sp>
    </p:spTree>
    <p:extLst>
      <p:ext uri="{BB962C8B-B14F-4D97-AF65-F5344CB8AC3E}">
        <p14:creationId xmlns:p14="http://schemas.microsoft.com/office/powerpoint/2010/main" val="20380633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n-US" smtClean="0"/>
              <a:t>Click to edit Master title style</a:t>
            </a:r>
            <a:endParaRPr lang="en-US" dirty="0"/>
          </a:p>
        </p:txBody>
      </p:sp>
      <p:sp>
        <p:nvSpPr>
          <p:cNvPr id="11" name="Content Placeholder 3"/>
          <p:cNvSpPr>
            <a:spLocks noGrp="1"/>
          </p:cNvSpPr>
          <p:nvPr>
            <p:ph sz="half" idx="13"/>
          </p:nvPr>
        </p:nvSpPr>
        <p:spPr>
          <a:xfrm>
            <a:off x="533400" y="533400"/>
            <a:ext cx="3949967" cy="3767667"/>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Content Placeholder 5"/>
          <p:cNvSpPr>
            <a:spLocks noGrp="1"/>
          </p:cNvSpPr>
          <p:nvPr>
            <p:ph sz="quarter" idx="4"/>
          </p:nvPr>
        </p:nvSpPr>
        <p:spPr>
          <a:xfrm>
            <a:off x="4662362" y="533400"/>
            <a:ext cx="3948238" cy="37592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DCA402F-2935-4901-A2E2-45BAC6CC1175}" type="datetimeFigureOut">
              <a:rPr lang="fa-IR" smtClean="0"/>
              <a:t>08/10/1441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AA2DE9AA-9033-45A6-81EB-07CB68300883}" type="slidenum">
              <a:rPr lang="fa-IR" smtClean="0"/>
              <a:t>‹#›</a:t>
            </a:fld>
            <a:endParaRPr lang="fa-IR"/>
          </a:p>
        </p:txBody>
      </p:sp>
    </p:spTree>
    <p:extLst>
      <p:ext uri="{BB962C8B-B14F-4D97-AF65-F5344CB8AC3E}">
        <p14:creationId xmlns:p14="http://schemas.microsoft.com/office/powerpoint/2010/main" val="26313591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n-US" smtClean="0"/>
              <a:t>Click to edit Master title style</a:t>
            </a:r>
            <a:endParaRPr lang="en-US" dirty="0"/>
          </a:p>
        </p:txBody>
      </p:sp>
      <p:sp>
        <p:nvSpPr>
          <p:cNvPr id="3" name="Text Placeholder 2"/>
          <p:cNvSpPr>
            <a:spLocks noGrp="1"/>
          </p:cNvSpPr>
          <p:nvPr>
            <p:ph type="body" idx="1"/>
          </p:nvPr>
        </p:nvSpPr>
        <p:spPr>
          <a:xfrm>
            <a:off x="762001" y="533400"/>
            <a:ext cx="3716866" cy="609600"/>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3399" y="1143000"/>
            <a:ext cx="3945467" cy="3158067"/>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855016" y="566738"/>
            <a:ext cx="3764051" cy="576262"/>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2362" y="1143000"/>
            <a:ext cx="3956705" cy="3149600"/>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DCA402F-2935-4901-A2E2-45BAC6CC1175}" type="datetimeFigureOut">
              <a:rPr lang="fa-IR" smtClean="0"/>
              <a:t>08/10/1441</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AA2DE9AA-9033-45A6-81EB-07CB68300883}" type="slidenum">
              <a:rPr lang="fa-IR" smtClean="0"/>
              <a:t>‹#›</a:t>
            </a:fld>
            <a:endParaRPr lang="fa-IR"/>
          </a:p>
        </p:txBody>
      </p:sp>
    </p:spTree>
    <p:extLst>
      <p:ext uri="{BB962C8B-B14F-4D97-AF65-F5344CB8AC3E}">
        <p14:creationId xmlns:p14="http://schemas.microsoft.com/office/powerpoint/2010/main" val="30128943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DCA402F-2935-4901-A2E2-45BAC6CC1175}" type="datetimeFigureOut">
              <a:rPr lang="fa-IR" smtClean="0"/>
              <a:t>08/10/1441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AA2DE9AA-9033-45A6-81EB-07CB68300883}" type="slidenum">
              <a:rPr lang="fa-IR" smtClean="0"/>
              <a:t>‹#›</a:t>
            </a:fld>
            <a:endParaRPr lang="fa-IR"/>
          </a:p>
        </p:txBody>
      </p:sp>
    </p:spTree>
    <p:extLst>
      <p:ext uri="{BB962C8B-B14F-4D97-AF65-F5344CB8AC3E}">
        <p14:creationId xmlns:p14="http://schemas.microsoft.com/office/powerpoint/2010/main" val="35077566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CA402F-2935-4901-A2E2-45BAC6CC1175}" type="datetimeFigureOut">
              <a:rPr lang="fa-IR" smtClean="0"/>
              <a:t>08/10/1441</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AA2DE9AA-9033-45A6-81EB-07CB68300883}" type="slidenum">
              <a:rPr lang="fa-IR" smtClean="0"/>
              <a:t>‹#›</a:t>
            </a:fld>
            <a:endParaRPr lang="fa-IR"/>
          </a:p>
        </p:txBody>
      </p:sp>
    </p:spTree>
    <p:extLst>
      <p:ext uri="{BB962C8B-B14F-4D97-AF65-F5344CB8AC3E}">
        <p14:creationId xmlns:p14="http://schemas.microsoft.com/office/powerpoint/2010/main" val="36544663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18667" y="533400"/>
            <a:ext cx="3200400" cy="1524000"/>
          </a:xfrm>
        </p:spPr>
        <p:txBody>
          <a:bodyPr anchor="b">
            <a:normAutofit/>
          </a:bodyPr>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533399" y="533400"/>
            <a:ext cx="4438755" cy="54864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418667" y="2209802"/>
            <a:ext cx="32004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CA402F-2935-4901-A2E2-45BAC6CC1175}" type="datetimeFigureOut">
              <a:rPr lang="fa-IR" smtClean="0"/>
              <a:t>08/10/1441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AA2DE9AA-9033-45A6-81EB-07CB68300883}" type="slidenum">
              <a:rPr lang="fa-IR" smtClean="0"/>
              <a:t>‹#›</a:t>
            </a:fld>
            <a:endParaRPr lang="fa-IR"/>
          </a:p>
        </p:txBody>
      </p:sp>
    </p:spTree>
    <p:extLst>
      <p:ext uri="{BB962C8B-B14F-4D97-AF65-F5344CB8AC3E}">
        <p14:creationId xmlns:p14="http://schemas.microsoft.com/office/powerpoint/2010/main" val="9261923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495800" y="1447800"/>
            <a:ext cx="3563258" cy="1143000"/>
          </a:xfrm>
        </p:spPr>
        <p:txBody>
          <a:bodyPr anchor="b">
            <a:normAutofit/>
          </a:bodyPr>
          <a:lstStyle>
            <a:lvl1pPr algn="l">
              <a:defRPr sz="2400" b="0"/>
            </a:lvl1pPr>
          </a:lstStyle>
          <a:p>
            <a:r>
              <a:rPr lang="en-US" smtClean="0"/>
              <a:t>Click to edit Master title style</a:t>
            </a:r>
            <a:endParaRPr lang="en-US" dirty="0"/>
          </a:p>
        </p:txBody>
      </p:sp>
      <p:sp>
        <p:nvSpPr>
          <p:cNvPr id="17" name="Picture Placeholder 2"/>
          <p:cNvSpPr>
            <a:spLocks noGrp="1" noChangeAspect="1"/>
          </p:cNvSpPr>
          <p:nvPr>
            <p:ph type="pic" idx="13"/>
          </p:nvPr>
        </p:nvSpPr>
        <p:spPr>
          <a:xfrm>
            <a:off x="762000" y="914400"/>
            <a:ext cx="3280974" cy="48006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4496027" y="2743200"/>
            <a:ext cx="3564223" cy="2082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CA402F-2935-4901-A2E2-45BAC6CC1175}" type="datetimeFigureOut">
              <a:rPr lang="fa-IR" smtClean="0"/>
              <a:t>08/10/1441</a:t>
            </a:fld>
            <a:endParaRPr lang="fa-IR"/>
          </a:p>
        </p:txBody>
      </p:sp>
      <p:sp>
        <p:nvSpPr>
          <p:cNvPr id="6" name="Footer Placeholder 5"/>
          <p:cNvSpPr>
            <a:spLocks noGrp="1"/>
          </p:cNvSpPr>
          <p:nvPr>
            <p:ph type="ftr" sz="quarter" idx="11"/>
          </p:nvPr>
        </p:nvSpPr>
        <p:spPr>
          <a:xfrm>
            <a:off x="533400" y="6172200"/>
            <a:ext cx="5811724" cy="365125"/>
          </a:xfrm>
        </p:spPr>
        <p:txBody>
          <a:bodyPr/>
          <a:lstStyle/>
          <a:p>
            <a:endParaRPr lang="fa-IR"/>
          </a:p>
        </p:txBody>
      </p:sp>
      <p:sp>
        <p:nvSpPr>
          <p:cNvPr id="7" name="Slide Number Placeholder 6"/>
          <p:cNvSpPr>
            <a:spLocks noGrp="1"/>
          </p:cNvSpPr>
          <p:nvPr>
            <p:ph type="sldNum" sz="quarter" idx="12"/>
          </p:nvPr>
        </p:nvSpPr>
        <p:spPr/>
        <p:txBody>
          <a:bodyPr/>
          <a:lstStyle/>
          <a:p>
            <a:fld id="{AA2DE9AA-9033-45A6-81EB-07CB68300883}" type="slidenum">
              <a:rPr lang="fa-IR" smtClean="0"/>
              <a:t>‹#›</a:t>
            </a:fld>
            <a:endParaRPr lang="fa-IR"/>
          </a:p>
        </p:txBody>
      </p:sp>
    </p:spTree>
    <p:extLst>
      <p:ext uri="{BB962C8B-B14F-4D97-AF65-F5344CB8AC3E}">
        <p14:creationId xmlns:p14="http://schemas.microsoft.com/office/powerpoint/2010/main" val="41387330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6670675" y="3894667"/>
            <a:ext cx="2470456" cy="2658533"/>
            <a:chOff x="6687077" y="3259666"/>
            <a:chExt cx="2981857" cy="3208867"/>
          </a:xfrm>
        </p:grpSpPr>
        <p:cxnSp>
          <p:nvCxnSpPr>
            <p:cNvPr id="8" name="Straight Connector 7"/>
            <p:cNvCxnSpPr/>
            <p:nvPr/>
          </p:nvCxnSpPr>
          <p:spPr>
            <a:xfrm flipH="1">
              <a:off x="8756120" y="3259666"/>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6687077" y="3486677"/>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7772400" y="3581400"/>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7923214" y="3433394"/>
              <a:ext cx="1739738" cy="173974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8398935" y="3985317"/>
              <a:ext cx="1264017" cy="1264016"/>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533400" y="4495800"/>
            <a:ext cx="6554867" cy="1524000"/>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33400" y="533401"/>
            <a:ext cx="6554867" cy="3767670"/>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430245" y="6172203"/>
            <a:ext cx="1200463"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0DCA402F-2935-4901-A2E2-45BAC6CC1175}" type="datetimeFigureOut">
              <a:rPr lang="fa-IR" smtClean="0"/>
              <a:t>08/10/1441</a:t>
            </a:fld>
            <a:endParaRPr lang="fa-IR"/>
          </a:p>
        </p:txBody>
      </p:sp>
      <p:sp>
        <p:nvSpPr>
          <p:cNvPr id="5" name="Footer Placeholder 4"/>
          <p:cNvSpPr>
            <a:spLocks noGrp="1"/>
          </p:cNvSpPr>
          <p:nvPr>
            <p:ph type="ftr" sz="quarter" idx="3"/>
          </p:nvPr>
        </p:nvSpPr>
        <p:spPr>
          <a:xfrm>
            <a:off x="533400" y="6172200"/>
            <a:ext cx="5811724"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fa-IR"/>
          </a:p>
        </p:txBody>
      </p:sp>
      <p:sp>
        <p:nvSpPr>
          <p:cNvPr id="6" name="Slide Number Placeholder 5"/>
          <p:cNvSpPr>
            <a:spLocks noGrp="1"/>
          </p:cNvSpPr>
          <p:nvPr>
            <p:ph type="sldNum" sz="quarter" idx="4"/>
          </p:nvPr>
        </p:nvSpPr>
        <p:spPr>
          <a:xfrm>
            <a:off x="7774426" y="5578478"/>
            <a:ext cx="856907" cy="669925"/>
          </a:xfrm>
          <a:prstGeom prst="rect">
            <a:avLst/>
          </a:prstGeom>
        </p:spPr>
        <p:txBody>
          <a:bodyPr vert="horz" lIns="91440" tIns="45720" rIns="91440" bIns="45720" rtlCol="0" anchor="b"/>
          <a:lstStyle>
            <a:lvl1pPr algn="r">
              <a:defRPr sz="2800" b="0" i="0">
                <a:solidFill>
                  <a:schemeClr val="bg2">
                    <a:lumMod val="50000"/>
                  </a:schemeClr>
                </a:solidFill>
                <a:effectLst/>
                <a:latin typeface="+mn-lt"/>
              </a:defRPr>
            </a:lvl1pPr>
          </a:lstStyle>
          <a:p>
            <a:fld id="{AA2DE9AA-9033-45A6-81EB-07CB68300883}" type="slidenum">
              <a:rPr lang="fa-IR" smtClean="0"/>
              <a:t>‹#›</a:t>
            </a:fld>
            <a:endParaRPr lang="fa-IR"/>
          </a:p>
        </p:txBody>
      </p:sp>
    </p:spTree>
    <p:extLst>
      <p:ext uri="{BB962C8B-B14F-4D97-AF65-F5344CB8AC3E}">
        <p14:creationId xmlns:p14="http://schemas.microsoft.com/office/powerpoint/2010/main" val="1739578293"/>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Lst>
  <p:txStyles>
    <p:titleStyle>
      <a:lvl1pPr algn="l" defTabSz="457200" rtl="1" eaLnBrk="1" latinLnBrk="0" hangingPunct="1">
        <a:spcBef>
          <a:spcPct val="0"/>
        </a:spcBef>
        <a:buNone/>
        <a:defRPr sz="3200" kern="1200" cap="all">
          <a:ln w="3175" cmpd="sng">
            <a:noFill/>
          </a:ln>
          <a:solidFill>
            <a:schemeClr val="tx1"/>
          </a:solidFill>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85750" indent="-285750" algn="r" defTabSz="457200" rtl="1"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 Id="rId5" Type="http://schemas.openxmlformats.org/officeDocument/2006/relationships/image" Target="../media/image23.jpeg"/><Relationship Id="rId4" Type="http://schemas.openxmlformats.org/officeDocument/2006/relationships/image" Target="../media/image22.jpeg"/></Relationships>
</file>

<file path=ppt/slides/_rels/slide1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7.xml"/><Relationship Id="rId4" Type="http://schemas.openxmlformats.org/officeDocument/2006/relationships/image" Target="../media/image28.jpeg"/></Relationships>
</file>

<file path=ppt/slides/_rels/slide1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7.xml"/><Relationship Id="rId5" Type="http://schemas.openxmlformats.org/officeDocument/2006/relationships/image" Target="../media/image34.jpeg"/><Relationship Id="rId4" Type="http://schemas.openxmlformats.org/officeDocument/2006/relationships/image" Target="../media/image33.jpeg"/></Relationships>
</file>

<file path=ppt/slides/_rels/slide16.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2.xml"/><Relationship Id="rId5" Type="http://schemas.openxmlformats.org/officeDocument/2006/relationships/image" Target="../media/image38.jpeg"/><Relationship Id="rId4" Type="http://schemas.openxmlformats.org/officeDocument/2006/relationships/image" Target="../media/image37.jpeg"/></Relationships>
</file>

<file path=ppt/slides/_rels/slide17.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2.xml"/><Relationship Id="rId6" Type="http://schemas.openxmlformats.org/officeDocument/2006/relationships/image" Target="../media/image44.png"/><Relationship Id="rId5" Type="http://schemas.openxmlformats.org/officeDocument/2006/relationships/image" Target="../media/image43.jpeg"/><Relationship Id="rId4" Type="http://schemas.openxmlformats.org/officeDocument/2006/relationships/slide" Target="slide2.xml"/></Relationships>
</file>

<file path=ppt/slides/_rels/slide2.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8" name="Text Box 8"/>
          <p:cNvSpPr txBox="1">
            <a:spLocks noChangeArrowheads="1"/>
          </p:cNvSpPr>
          <p:nvPr/>
        </p:nvSpPr>
        <p:spPr bwMode="auto">
          <a:xfrm>
            <a:off x="625643" y="2301291"/>
            <a:ext cx="8025062" cy="2169825"/>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p>
            <a:pPr algn="ctr">
              <a:spcBef>
                <a:spcPct val="50000"/>
              </a:spcBef>
            </a:pPr>
            <a:r>
              <a:rPr lang="fa-IR" altLang="fa-IR" sz="5400" dirty="0" smtClean="0">
                <a:cs typeface="B Homa" panose="00000400000000000000" pitchFamily="2" charset="-78"/>
              </a:rPr>
              <a:t>طراحی فنی المان </a:t>
            </a:r>
            <a:r>
              <a:rPr lang="fa-IR" altLang="fa-IR" sz="5400" dirty="0">
                <a:cs typeface="B Homa" panose="00000400000000000000" pitchFamily="2" charset="-78"/>
              </a:rPr>
              <a:t>های </a:t>
            </a:r>
            <a:r>
              <a:rPr lang="fa-IR" altLang="fa-IR" sz="5400" dirty="0" smtClean="0">
                <a:cs typeface="B Homa" panose="00000400000000000000" pitchFamily="2" charset="-78"/>
              </a:rPr>
              <a:t>یادمانی</a:t>
            </a:r>
          </a:p>
          <a:p>
            <a:pPr algn="ctr">
              <a:spcBef>
                <a:spcPct val="50000"/>
              </a:spcBef>
            </a:pPr>
            <a:r>
              <a:rPr lang="fa-IR" altLang="fa-IR" sz="5400" dirty="0" smtClean="0">
                <a:cs typeface="B Homa" panose="00000400000000000000" pitchFamily="2" charset="-78"/>
              </a:rPr>
              <a:t> پل آلامینو و هرم لوور</a:t>
            </a:r>
            <a:endParaRPr lang="en-US" altLang="fa-IR" sz="5400" dirty="0">
              <a:cs typeface="B Homa" panose="00000400000000000000" pitchFamily="2" charset="-78"/>
            </a:endParaRPr>
          </a:p>
        </p:txBody>
      </p:sp>
    </p:spTree>
    <p:extLst>
      <p:ext uri="{BB962C8B-B14F-4D97-AF65-F5344CB8AC3E}">
        <p14:creationId xmlns:p14="http://schemas.microsoft.com/office/powerpoint/2010/main" val="277360850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30728"/>
                                        </p:tgtEl>
                                        <p:attrNameLst>
                                          <p:attrName>style.visibility</p:attrName>
                                        </p:attrNameLst>
                                      </p:cBhvr>
                                      <p:to>
                                        <p:strVal val="visible"/>
                                      </p:to>
                                    </p:set>
                                    <p:anim calcmode="lin" valueType="num">
                                      <p:cBhvr>
                                        <p:cTn id="7" dur="500" fill="hold"/>
                                        <p:tgtEl>
                                          <p:spTgt spid="30728"/>
                                        </p:tgtEl>
                                        <p:attrNameLst>
                                          <p:attrName>ppt_w</p:attrName>
                                        </p:attrNameLst>
                                      </p:cBhvr>
                                      <p:tavLst>
                                        <p:tav tm="0">
                                          <p:val>
                                            <p:fltVal val="0"/>
                                          </p:val>
                                        </p:tav>
                                        <p:tav tm="100000">
                                          <p:val>
                                            <p:strVal val="#ppt_w"/>
                                          </p:val>
                                        </p:tav>
                                      </p:tavLst>
                                    </p:anim>
                                    <p:anim calcmode="lin" valueType="num">
                                      <p:cBhvr>
                                        <p:cTn id="8" dur="500" fill="hold"/>
                                        <p:tgtEl>
                                          <p:spTgt spid="30728"/>
                                        </p:tgtEl>
                                        <p:attrNameLst>
                                          <p:attrName>ppt_h</p:attrName>
                                        </p:attrNameLst>
                                      </p:cBhvr>
                                      <p:tavLst>
                                        <p:tav tm="0">
                                          <p:val>
                                            <p:fltVal val="0"/>
                                          </p:val>
                                        </p:tav>
                                        <p:tav tm="100000">
                                          <p:val>
                                            <p:strVal val="#ppt_h"/>
                                          </p:val>
                                        </p:tav>
                                      </p:tavLst>
                                    </p:anim>
                                    <p:animEffect transition="in" filter="fade">
                                      <p:cBhvr>
                                        <p:cTn id="9" dur="500"/>
                                        <p:tgtEl>
                                          <p:spTgt spid="307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2" name="Text Box 4"/>
          <p:cNvSpPr txBox="1">
            <a:spLocks noChangeArrowheads="1"/>
          </p:cNvSpPr>
          <p:nvPr/>
        </p:nvSpPr>
        <p:spPr bwMode="auto">
          <a:xfrm>
            <a:off x="4572000" y="981075"/>
            <a:ext cx="4319588" cy="2152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fa-IR" altLang="fa-IR">
                <a:cs typeface="B Homa" panose="00000400000000000000" pitchFamily="2" charset="-78"/>
              </a:rPr>
              <a:t>دکل پل : </a:t>
            </a:r>
          </a:p>
          <a:p>
            <a:pPr algn="just">
              <a:spcBef>
                <a:spcPct val="50000"/>
              </a:spcBef>
            </a:pPr>
            <a:r>
              <a:rPr lang="fa-IR" altLang="fa-IR">
                <a:cs typeface="B Homa" panose="00000400000000000000" pitchFamily="2" charset="-78"/>
              </a:rPr>
              <a:t>از یک پوسته فولادی بیرونی ساخته شده که دیواره های داخلی آن با بتن پر شده اند. وزن این بتن اثر کشش ناشی از کابل ها را در طرف دیگر دکل خنثی می کند. در داخل این دکل یک هسته داخلی، که محل قرار گیری یک دستگاه پله برای سرویس دهی به قسمت های مختلف دکل است، قرار گرفته است</a:t>
            </a:r>
            <a:r>
              <a:rPr lang="fa-IR" altLang="fa-IR"/>
              <a:t>.</a:t>
            </a:r>
          </a:p>
        </p:txBody>
      </p:sp>
      <p:pic>
        <p:nvPicPr>
          <p:cNvPr id="99333" name="Picture 5" descr="Alamillo_Bridge_2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750" y="476250"/>
            <a:ext cx="3787775" cy="5832475"/>
          </a:xfrm>
          <a:prstGeom prst="rect">
            <a:avLst/>
          </a:prstGeom>
          <a:noFill/>
          <a:ln w="57150" cmpd="thickThin" algn="ctr">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99334" name="Picture 6" descr="0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7900" y="3429000"/>
            <a:ext cx="3889375" cy="2865438"/>
          </a:xfrm>
          <a:prstGeom prst="rect">
            <a:avLst/>
          </a:prstGeom>
          <a:noFill/>
          <a:ln w="57150" cmpd="thickThin" algn="ctr">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99335" name="Text Box 7"/>
          <p:cNvSpPr txBox="1">
            <a:spLocks noChangeArrowheads="1"/>
          </p:cNvSpPr>
          <p:nvPr/>
        </p:nvSpPr>
        <p:spPr bwMode="auto">
          <a:xfrm>
            <a:off x="4500563" y="404813"/>
            <a:ext cx="43195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fa-IR" altLang="fa-IR" sz="2400">
                <a:cs typeface="B Homa" panose="00000400000000000000" pitchFamily="2" charset="-78"/>
              </a:rPr>
              <a:t>- اجزای سازه ای پل :</a:t>
            </a:r>
          </a:p>
        </p:txBody>
      </p:sp>
    </p:spTree>
    <p:extLst>
      <p:ext uri="{BB962C8B-B14F-4D97-AF65-F5344CB8AC3E}">
        <p14:creationId xmlns:p14="http://schemas.microsoft.com/office/powerpoint/2010/main" val="110713008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99335"/>
                                        </p:tgtEl>
                                        <p:attrNameLst>
                                          <p:attrName>style.visibility</p:attrName>
                                        </p:attrNameLst>
                                      </p:cBhvr>
                                      <p:to>
                                        <p:strVal val="visible"/>
                                      </p:to>
                                    </p:set>
                                    <p:anim calcmode="lin" valueType="num">
                                      <p:cBhvr>
                                        <p:cTn id="7" dur="1000" fill="hold"/>
                                        <p:tgtEl>
                                          <p:spTgt spid="99335"/>
                                        </p:tgtEl>
                                        <p:attrNameLst>
                                          <p:attrName>ppt_x</p:attrName>
                                        </p:attrNameLst>
                                      </p:cBhvr>
                                      <p:tavLst>
                                        <p:tav tm="0">
                                          <p:val>
                                            <p:strVal val="#ppt_x-.2"/>
                                          </p:val>
                                        </p:tav>
                                        <p:tav tm="100000">
                                          <p:val>
                                            <p:strVal val="#ppt_x"/>
                                          </p:val>
                                        </p:tav>
                                      </p:tavLst>
                                    </p:anim>
                                    <p:anim calcmode="lin" valueType="num">
                                      <p:cBhvr>
                                        <p:cTn id="8" dur="1000" fill="hold"/>
                                        <p:tgtEl>
                                          <p:spTgt spid="99335"/>
                                        </p:tgtEl>
                                        <p:attrNameLst>
                                          <p:attrName>ppt_y</p:attrName>
                                        </p:attrNameLst>
                                      </p:cBhvr>
                                      <p:tavLst>
                                        <p:tav tm="0">
                                          <p:val>
                                            <p:strVal val="#ppt_y"/>
                                          </p:val>
                                        </p:tav>
                                        <p:tav tm="100000">
                                          <p:val>
                                            <p:strVal val="#ppt_y"/>
                                          </p:val>
                                        </p:tav>
                                      </p:tavLst>
                                    </p:anim>
                                    <p:animEffect transition="in" filter="wipe(right)" prLst="gradientSize: 0.1">
                                      <p:cBhvr>
                                        <p:cTn id="9" dur="1000"/>
                                        <p:tgtEl>
                                          <p:spTgt spid="99335"/>
                                        </p:tgtEl>
                                      </p:cBhvr>
                                    </p:animEffect>
                                  </p:childTnLst>
                                </p:cTn>
                              </p:par>
                            </p:childTnLst>
                          </p:cTn>
                        </p:par>
                        <p:par>
                          <p:cTn id="10" fill="hold" nodeType="afterGroup">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99332"/>
                                        </p:tgtEl>
                                        <p:attrNameLst>
                                          <p:attrName>style.visibility</p:attrName>
                                        </p:attrNameLst>
                                      </p:cBhvr>
                                      <p:to>
                                        <p:strVal val="visible"/>
                                      </p:to>
                                    </p:set>
                                    <p:animEffect transition="in" filter="fade">
                                      <p:cBhvr>
                                        <p:cTn id="13" dur="1000"/>
                                        <p:tgtEl>
                                          <p:spTgt spid="99332"/>
                                        </p:tgtEl>
                                      </p:cBhvr>
                                    </p:animEffect>
                                    <p:anim calcmode="lin" valueType="num">
                                      <p:cBhvr>
                                        <p:cTn id="14" dur="1000" fill="hold"/>
                                        <p:tgtEl>
                                          <p:spTgt spid="99332"/>
                                        </p:tgtEl>
                                        <p:attrNameLst>
                                          <p:attrName>ppt_x</p:attrName>
                                        </p:attrNameLst>
                                      </p:cBhvr>
                                      <p:tavLst>
                                        <p:tav tm="0">
                                          <p:val>
                                            <p:strVal val="#ppt_x"/>
                                          </p:val>
                                        </p:tav>
                                        <p:tav tm="100000">
                                          <p:val>
                                            <p:strVal val="#ppt_x"/>
                                          </p:val>
                                        </p:tav>
                                      </p:tavLst>
                                    </p:anim>
                                    <p:anim calcmode="lin" valueType="num">
                                      <p:cBhvr>
                                        <p:cTn id="15" dur="1000" fill="hold"/>
                                        <p:tgtEl>
                                          <p:spTgt spid="99332"/>
                                        </p:tgtEl>
                                        <p:attrNameLst>
                                          <p:attrName>ppt_y</p:attrName>
                                        </p:attrNameLst>
                                      </p:cBhvr>
                                      <p:tavLst>
                                        <p:tav tm="0">
                                          <p:val>
                                            <p:strVal val="#ppt_y+.1"/>
                                          </p:val>
                                        </p:tav>
                                        <p:tav tm="100000">
                                          <p:val>
                                            <p:strVal val="#ppt_y"/>
                                          </p:val>
                                        </p:tav>
                                      </p:tavLst>
                                    </p:anim>
                                  </p:childTnLst>
                                </p:cTn>
                              </p:par>
                            </p:childTnLst>
                          </p:cTn>
                        </p:par>
                        <p:par>
                          <p:cTn id="16" fill="hold" nodeType="afterGroup">
                            <p:stCondLst>
                              <p:cond delay="2000"/>
                            </p:stCondLst>
                            <p:childTnLst>
                              <p:par>
                                <p:cTn id="17" presetID="16" presetClass="entr" presetSubtype="37" fill="hold" nodeType="afterEffect">
                                  <p:stCondLst>
                                    <p:cond delay="0"/>
                                  </p:stCondLst>
                                  <p:childTnLst>
                                    <p:set>
                                      <p:cBhvr>
                                        <p:cTn id="18" dur="1" fill="hold">
                                          <p:stCondLst>
                                            <p:cond delay="0"/>
                                          </p:stCondLst>
                                        </p:cTn>
                                        <p:tgtEl>
                                          <p:spTgt spid="99334"/>
                                        </p:tgtEl>
                                        <p:attrNameLst>
                                          <p:attrName>style.visibility</p:attrName>
                                        </p:attrNameLst>
                                      </p:cBhvr>
                                      <p:to>
                                        <p:strVal val="visible"/>
                                      </p:to>
                                    </p:set>
                                    <p:animEffect transition="in" filter="barn(outVertical)">
                                      <p:cBhvr>
                                        <p:cTn id="19" dur="500"/>
                                        <p:tgtEl>
                                          <p:spTgt spid="99334"/>
                                        </p:tgtEl>
                                      </p:cBhvr>
                                    </p:animEffect>
                                  </p:childTnLst>
                                </p:cTn>
                              </p:par>
                            </p:childTnLst>
                          </p:cTn>
                        </p:par>
                        <p:par>
                          <p:cTn id="20" fill="hold" nodeType="afterGroup">
                            <p:stCondLst>
                              <p:cond delay="2500"/>
                            </p:stCondLst>
                            <p:childTnLst>
                              <p:par>
                                <p:cTn id="21" presetID="16" presetClass="entr" presetSubtype="26" fill="hold" nodeType="afterEffect">
                                  <p:stCondLst>
                                    <p:cond delay="0"/>
                                  </p:stCondLst>
                                  <p:childTnLst>
                                    <p:set>
                                      <p:cBhvr>
                                        <p:cTn id="22" dur="1" fill="hold">
                                          <p:stCondLst>
                                            <p:cond delay="0"/>
                                          </p:stCondLst>
                                        </p:cTn>
                                        <p:tgtEl>
                                          <p:spTgt spid="99333"/>
                                        </p:tgtEl>
                                        <p:attrNameLst>
                                          <p:attrName>style.visibility</p:attrName>
                                        </p:attrNameLst>
                                      </p:cBhvr>
                                      <p:to>
                                        <p:strVal val="visible"/>
                                      </p:to>
                                    </p:set>
                                    <p:animEffect transition="in" filter="barn(inHorizontal)">
                                      <p:cBhvr>
                                        <p:cTn id="23" dur="500"/>
                                        <p:tgtEl>
                                          <p:spTgt spid="993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32" grpId="0"/>
      <p:bldP spid="9933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4" name="Text Box 4"/>
          <p:cNvSpPr txBox="1">
            <a:spLocks noChangeArrowheads="1"/>
          </p:cNvSpPr>
          <p:nvPr/>
        </p:nvSpPr>
        <p:spPr bwMode="auto">
          <a:xfrm>
            <a:off x="539750" y="333375"/>
            <a:ext cx="8135938" cy="1054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fa-IR" altLang="fa-IR">
                <a:cs typeface="B Homa" panose="00000400000000000000" pitchFamily="2" charset="-78"/>
              </a:rPr>
              <a:t>شالوده ( فونداسیون) پل : </a:t>
            </a:r>
          </a:p>
          <a:p>
            <a:pPr algn="just">
              <a:spcBef>
                <a:spcPct val="50000"/>
              </a:spcBef>
            </a:pPr>
            <a:r>
              <a:rPr lang="fa-IR" altLang="fa-IR">
                <a:cs typeface="B Homa" panose="00000400000000000000" pitchFamily="2" charset="-78"/>
              </a:rPr>
              <a:t>از 54 عدد شمع فلزی که در داخل بستر رودخانه کوبیده شده اند، تشکیل شده است. قطر هر کدام از این شمع ها 2 متر و طول آن ها 5.57 متر است.</a:t>
            </a:r>
          </a:p>
        </p:txBody>
      </p:sp>
      <p:pic>
        <p:nvPicPr>
          <p:cNvPr id="102405" name="Picture 5" descr="Alamillo_Bridge_1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6375" y="3644900"/>
            <a:ext cx="3240088" cy="2895600"/>
          </a:xfrm>
          <a:prstGeom prst="rect">
            <a:avLst/>
          </a:prstGeom>
          <a:noFill/>
          <a:ln w="57150" cmpd="thickThin" algn="ctr">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2406" name="Picture 6" descr="Alamillo_Bridge_1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0063" y="1700213"/>
            <a:ext cx="2884487" cy="1873250"/>
          </a:xfrm>
          <a:prstGeom prst="rect">
            <a:avLst/>
          </a:prstGeom>
          <a:noFill/>
          <a:ln w="57150" cmpd="thickThin" algn="ctr">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2407" name="Picture 7" descr="Alamillo_Bridge_2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5650" y="1700213"/>
            <a:ext cx="3097213" cy="2384425"/>
          </a:xfrm>
          <a:prstGeom prst="rect">
            <a:avLst/>
          </a:prstGeom>
          <a:noFill/>
          <a:ln w="57150" cmpd="thickThin" algn="ctr">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2408" name="Picture 8" descr="Alamillo_Bridge_2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64163" y="4076700"/>
            <a:ext cx="3389312" cy="2446338"/>
          </a:xfrm>
          <a:prstGeom prst="rect">
            <a:avLst/>
          </a:prstGeom>
          <a:noFill/>
          <a:ln w="57150" cmpd="thickThin" algn="ctr">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71956543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02404"/>
                                        </p:tgtEl>
                                        <p:attrNameLst>
                                          <p:attrName>style.visibility</p:attrName>
                                        </p:attrNameLst>
                                      </p:cBhvr>
                                      <p:to>
                                        <p:strVal val="visible"/>
                                      </p:to>
                                    </p:set>
                                    <p:animEffect transition="in" filter="fade">
                                      <p:cBhvr>
                                        <p:cTn id="7" dur="1000"/>
                                        <p:tgtEl>
                                          <p:spTgt spid="102404"/>
                                        </p:tgtEl>
                                      </p:cBhvr>
                                    </p:animEffect>
                                    <p:anim calcmode="lin" valueType="num">
                                      <p:cBhvr>
                                        <p:cTn id="8" dur="1000" fill="hold"/>
                                        <p:tgtEl>
                                          <p:spTgt spid="102404"/>
                                        </p:tgtEl>
                                        <p:attrNameLst>
                                          <p:attrName>ppt_x</p:attrName>
                                        </p:attrNameLst>
                                      </p:cBhvr>
                                      <p:tavLst>
                                        <p:tav tm="0">
                                          <p:val>
                                            <p:strVal val="#ppt_x"/>
                                          </p:val>
                                        </p:tav>
                                        <p:tav tm="100000">
                                          <p:val>
                                            <p:strVal val="#ppt_x"/>
                                          </p:val>
                                        </p:tav>
                                      </p:tavLst>
                                    </p:anim>
                                    <p:anim calcmode="lin" valueType="num">
                                      <p:cBhvr>
                                        <p:cTn id="9" dur="1000" fill="hold"/>
                                        <p:tgtEl>
                                          <p:spTgt spid="102404"/>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9" presetClass="entr" presetSubtype="0" fill="hold" nodeType="afterEffect">
                                  <p:stCondLst>
                                    <p:cond delay="0"/>
                                  </p:stCondLst>
                                  <p:childTnLst>
                                    <p:set>
                                      <p:cBhvr>
                                        <p:cTn id="12" dur="1" fill="hold">
                                          <p:stCondLst>
                                            <p:cond delay="0"/>
                                          </p:stCondLst>
                                        </p:cTn>
                                        <p:tgtEl>
                                          <p:spTgt spid="102406"/>
                                        </p:tgtEl>
                                        <p:attrNameLst>
                                          <p:attrName>style.visibility</p:attrName>
                                        </p:attrNameLst>
                                      </p:cBhvr>
                                      <p:to>
                                        <p:strVal val="visible"/>
                                      </p:to>
                                    </p:set>
                                    <p:animEffect transition="in" filter="dissolve">
                                      <p:cBhvr>
                                        <p:cTn id="13" dur="500"/>
                                        <p:tgtEl>
                                          <p:spTgt spid="102406"/>
                                        </p:tgtEl>
                                      </p:cBhvr>
                                    </p:animEffect>
                                  </p:childTnLst>
                                </p:cTn>
                              </p:par>
                              <p:par>
                                <p:cTn id="14" presetID="9" presetClass="entr" presetSubtype="0" fill="hold" nodeType="withEffect">
                                  <p:stCondLst>
                                    <p:cond delay="0"/>
                                  </p:stCondLst>
                                  <p:childTnLst>
                                    <p:set>
                                      <p:cBhvr>
                                        <p:cTn id="15" dur="1" fill="hold">
                                          <p:stCondLst>
                                            <p:cond delay="0"/>
                                          </p:stCondLst>
                                        </p:cTn>
                                        <p:tgtEl>
                                          <p:spTgt spid="102407"/>
                                        </p:tgtEl>
                                        <p:attrNameLst>
                                          <p:attrName>style.visibility</p:attrName>
                                        </p:attrNameLst>
                                      </p:cBhvr>
                                      <p:to>
                                        <p:strVal val="visible"/>
                                      </p:to>
                                    </p:set>
                                    <p:animEffect transition="in" filter="dissolve">
                                      <p:cBhvr>
                                        <p:cTn id="16" dur="500"/>
                                        <p:tgtEl>
                                          <p:spTgt spid="102407"/>
                                        </p:tgtEl>
                                      </p:cBhvr>
                                    </p:animEffect>
                                  </p:childTnLst>
                                </p:cTn>
                              </p:par>
                              <p:par>
                                <p:cTn id="17" presetID="9" presetClass="entr" presetSubtype="0" fill="hold" nodeType="withEffect">
                                  <p:stCondLst>
                                    <p:cond delay="0"/>
                                  </p:stCondLst>
                                  <p:childTnLst>
                                    <p:set>
                                      <p:cBhvr>
                                        <p:cTn id="18" dur="1" fill="hold">
                                          <p:stCondLst>
                                            <p:cond delay="0"/>
                                          </p:stCondLst>
                                        </p:cTn>
                                        <p:tgtEl>
                                          <p:spTgt spid="102408"/>
                                        </p:tgtEl>
                                        <p:attrNameLst>
                                          <p:attrName>style.visibility</p:attrName>
                                        </p:attrNameLst>
                                      </p:cBhvr>
                                      <p:to>
                                        <p:strVal val="visible"/>
                                      </p:to>
                                    </p:set>
                                    <p:animEffect transition="in" filter="dissolve">
                                      <p:cBhvr>
                                        <p:cTn id="19" dur="500"/>
                                        <p:tgtEl>
                                          <p:spTgt spid="102408"/>
                                        </p:tgtEl>
                                      </p:cBhvr>
                                    </p:animEffect>
                                  </p:childTnLst>
                                </p:cTn>
                              </p:par>
                              <p:par>
                                <p:cTn id="20" presetID="9" presetClass="entr" presetSubtype="0" fill="hold" nodeType="withEffect">
                                  <p:stCondLst>
                                    <p:cond delay="0"/>
                                  </p:stCondLst>
                                  <p:childTnLst>
                                    <p:set>
                                      <p:cBhvr>
                                        <p:cTn id="21" dur="1" fill="hold">
                                          <p:stCondLst>
                                            <p:cond delay="0"/>
                                          </p:stCondLst>
                                        </p:cTn>
                                        <p:tgtEl>
                                          <p:spTgt spid="102405"/>
                                        </p:tgtEl>
                                        <p:attrNameLst>
                                          <p:attrName>style.visibility</p:attrName>
                                        </p:attrNameLst>
                                      </p:cBhvr>
                                      <p:to>
                                        <p:strVal val="visible"/>
                                      </p:to>
                                    </p:set>
                                    <p:animEffect transition="in" filter="dissolve">
                                      <p:cBhvr>
                                        <p:cTn id="22" dur="500"/>
                                        <p:tgtEl>
                                          <p:spTgt spid="1024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0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8" name="Text Box 4"/>
          <p:cNvSpPr txBox="1">
            <a:spLocks noChangeArrowheads="1"/>
          </p:cNvSpPr>
          <p:nvPr/>
        </p:nvSpPr>
        <p:spPr bwMode="auto">
          <a:xfrm>
            <a:off x="539750" y="333375"/>
            <a:ext cx="8135938" cy="1054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fa-IR" altLang="fa-IR">
                <a:cs typeface="B Homa" panose="00000400000000000000" pitchFamily="2" charset="-78"/>
              </a:rPr>
              <a:t>عرشه پل :</a:t>
            </a:r>
          </a:p>
          <a:p>
            <a:pPr algn="just">
              <a:spcBef>
                <a:spcPct val="50000"/>
              </a:spcBef>
            </a:pPr>
            <a:r>
              <a:rPr lang="fa-IR" altLang="fa-IR">
                <a:cs typeface="B Homa" panose="00000400000000000000" pitchFamily="2" charset="-78"/>
              </a:rPr>
              <a:t>شامل یک مقطع جعبه ای فولادی با سطح مقطع به شکل شش ضلعی منتظم است که در دو طرف آن یک سری تیر های فلزی مثلثی شکل به صورت طره ای اجرا شده اند.</a:t>
            </a:r>
          </a:p>
        </p:txBody>
      </p:sp>
      <p:pic>
        <p:nvPicPr>
          <p:cNvPr id="103429" name="Picture 5" descr="Alamillo_Bridge_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88" y="1484313"/>
            <a:ext cx="8424862" cy="1331912"/>
          </a:xfrm>
          <a:prstGeom prst="rect">
            <a:avLst/>
          </a:prstGeom>
          <a:noFill/>
          <a:ln w="57150" cmpd="thickThin" algn="ctr">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3430" name="Picture 6" descr="Alamillo_Bridge_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288" y="3068638"/>
            <a:ext cx="4762500" cy="3514725"/>
          </a:xfrm>
          <a:prstGeom prst="rect">
            <a:avLst/>
          </a:prstGeom>
          <a:noFill/>
          <a:ln w="57150" cmpd="thickThin" algn="ctr">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3431" name="Text Box 7"/>
          <p:cNvSpPr txBox="1">
            <a:spLocks noChangeArrowheads="1"/>
          </p:cNvSpPr>
          <p:nvPr/>
        </p:nvSpPr>
        <p:spPr bwMode="auto">
          <a:xfrm>
            <a:off x="5435600" y="3573463"/>
            <a:ext cx="3384550" cy="2563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fa-IR" altLang="fa-IR">
                <a:cs typeface="B Homa" panose="00000400000000000000" pitchFamily="2" charset="-78"/>
              </a:rPr>
              <a:t>جنس کف پل بتنی است و روی سیستم فولادی گفته شده اجرا می شود. در عمل، تیرهای طره ای و مقطع جعبه ای پل با تمهیداتی از نظر مخفی شده اند تا ظاهر آن را مخدوش نکنند. گفتنی است قسمت میانی پل، که محل عبور عابر پیاده است، از دو باند ماشین رو در دو طرف کمی بالاتر است تا جان عابران در امان باشد.</a:t>
            </a:r>
          </a:p>
        </p:txBody>
      </p:sp>
    </p:spTree>
    <p:extLst>
      <p:ext uri="{BB962C8B-B14F-4D97-AF65-F5344CB8AC3E}">
        <p14:creationId xmlns:p14="http://schemas.microsoft.com/office/powerpoint/2010/main" val="243303006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03428"/>
                                        </p:tgtEl>
                                        <p:attrNameLst>
                                          <p:attrName>style.visibility</p:attrName>
                                        </p:attrNameLst>
                                      </p:cBhvr>
                                      <p:to>
                                        <p:strVal val="visible"/>
                                      </p:to>
                                    </p:set>
                                    <p:animEffect transition="in" filter="fade">
                                      <p:cBhvr>
                                        <p:cTn id="7" dur="1000"/>
                                        <p:tgtEl>
                                          <p:spTgt spid="103428"/>
                                        </p:tgtEl>
                                      </p:cBhvr>
                                    </p:animEffect>
                                    <p:anim calcmode="lin" valueType="num">
                                      <p:cBhvr>
                                        <p:cTn id="8" dur="1000" fill="hold"/>
                                        <p:tgtEl>
                                          <p:spTgt spid="103428"/>
                                        </p:tgtEl>
                                        <p:attrNameLst>
                                          <p:attrName>ppt_x</p:attrName>
                                        </p:attrNameLst>
                                      </p:cBhvr>
                                      <p:tavLst>
                                        <p:tav tm="0">
                                          <p:val>
                                            <p:strVal val="#ppt_x"/>
                                          </p:val>
                                        </p:tav>
                                        <p:tav tm="100000">
                                          <p:val>
                                            <p:strVal val="#ppt_x"/>
                                          </p:val>
                                        </p:tav>
                                      </p:tavLst>
                                    </p:anim>
                                    <p:anim calcmode="lin" valueType="num">
                                      <p:cBhvr>
                                        <p:cTn id="9" dur="1000" fill="hold"/>
                                        <p:tgtEl>
                                          <p:spTgt spid="103428"/>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3" presetClass="entr" presetSubtype="10" fill="hold" nodeType="afterEffect">
                                  <p:stCondLst>
                                    <p:cond delay="0"/>
                                  </p:stCondLst>
                                  <p:childTnLst>
                                    <p:set>
                                      <p:cBhvr>
                                        <p:cTn id="12" dur="1" fill="hold">
                                          <p:stCondLst>
                                            <p:cond delay="0"/>
                                          </p:stCondLst>
                                        </p:cTn>
                                        <p:tgtEl>
                                          <p:spTgt spid="103429"/>
                                        </p:tgtEl>
                                        <p:attrNameLst>
                                          <p:attrName>style.visibility</p:attrName>
                                        </p:attrNameLst>
                                      </p:cBhvr>
                                      <p:to>
                                        <p:strVal val="visible"/>
                                      </p:to>
                                    </p:set>
                                    <p:animEffect transition="in" filter="blinds(horizontal)">
                                      <p:cBhvr>
                                        <p:cTn id="13" dur="500"/>
                                        <p:tgtEl>
                                          <p:spTgt spid="103429"/>
                                        </p:tgtEl>
                                      </p:cBhvr>
                                    </p:animEffect>
                                  </p:childTnLst>
                                </p:cTn>
                              </p:par>
                            </p:childTnLst>
                          </p:cTn>
                        </p:par>
                        <p:par>
                          <p:cTn id="14" fill="hold" nodeType="afterGroup">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103431"/>
                                        </p:tgtEl>
                                        <p:attrNameLst>
                                          <p:attrName>style.visibility</p:attrName>
                                        </p:attrNameLst>
                                      </p:cBhvr>
                                      <p:to>
                                        <p:strVal val="visible"/>
                                      </p:to>
                                    </p:set>
                                    <p:animEffect transition="in" filter="fade">
                                      <p:cBhvr>
                                        <p:cTn id="17" dur="1000"/>
                                        <p:tgtEl>
                                          <p:spTgt spid="103431"/>
                                        </p:tgtEl>
                                      </p:cBhvr>
                                    </p:animEffect>
                                    <p:anim calcmode="lin" valueType="num">
                                      <p:cBhvr>
                                        <p:cTn id="18" dur="1000" fill="hold"/>
                                        <p:tgtEl>
                                          <p:spTgt spid="103431"/>
                                        </p:tgtEl>
                                        <p:attrNameLst>
                                          <p:attrName>ppt_x</p:attrName>
                                        </p:attrNameLst>
                                      </p:cBhvr>
                                      <p:tavLst>
                                        <p:tav tm="0">
                                          <p:val>
                                            <p:strVal val="#ppt_x"/>
                                          </p:val>
                                        </p:tav>
                                        <p:tav tm="100000">
                                          <p:val>
                                            <p:strVal val="#ppt_x"/>
                                          </p:val>
                                        </p:tav>
                                      </p:tavLst>
                                    </p:anim>
                                    <p:anim calcmode="lin" valueType="num">
                                      <p:cBhvr>
                                        <p:cTn id="19" dur="1000" fill="hold"/>
                                        <p:tgtEl>
                                          <p:spTgt spid="103431"/>
                                        </p:tgtEl>
                                        <p:attrNameLst>
                                          <p:attrName>ppt_y</p:attrName>
                                        </p:attrNameLst>
                                      </p:cBhvr>
                                      <p:tavLst>
                                        <p:tav tm="0">
                                          <p:val>
                                            <p:strVal val="#ppt_y+.1"/>
                                          </p:val>
                                        </p:tav>
                                        <p:tav tm="100000">
                                          <p:val>
                                            <p:strVal val="#ppt_y"/>
                                          </p:val>
                                        </p:tav>
                                      </p:tavLst>
                                    </p:anim>
                                  </p:childTnLst>
                                </p:cTn>
                              </p:par>
                            </p:childTnLst>
                          </p:cTn>
                        </p:par>
                        <p:par>
                          <p:cTn id="20" fill="hold" nodeType="afterGroup">
                            <p:stCondLst>
                              <p:cond delay="2500"/>
                            </p:stCondLst>
                            <p:childTnLst>
                              <p:par>
                                <p:cTn id="21" presetID="3" presetClass="entr" presetSubtype="5" fill="hold" nodeType="afterEffect">
                                  <p:stCondLst>
                                    <p:cond delay="0"/>
                                  </p:stCondLst>
                                  <p:childTnLst>
                                    <p:set>
                                      <p:cBhvr>
                                        <p:cTn id="22" dur="1" fill="hold">
                                          <p:stCondLst>
                                            <p:cond delay="0"/>
                                          </p:stCondLst>
                                        </p:cTn>
                                        <p:tgtEl>
                                          <p:spTgt spid="103430"/>
                                        </p:tgtEl>
                                        <p:attrNameLst>
                                          <p:attrName>style.visibility</p:attrName>
                                        </p:attrNameLst>
                                      </p:cBhvr>
                                      <p:to>
                                        <p:strVal val="visible"/>
                                      </p:to>
                                    </p:set>
                                    <p:animEffect transition="in" filter="blinds(vertical)">
                                      <p:cBhvr>
                                        <p:cTn id="23" dur="500"/>
                                        <p:tgtEl>
                                          <p:spTgt spid="1034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428" grpId="0"/>
      <p:bldP spid="10343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2" name="Text Box 4"/>
          <p:cNvSpPr txBox="1">
            <a:spLocks noChangeArrowheads="1"/>
          </p:cNvSpPr>
          <p:nvPr/>
        </p:nvSpPr>
        <p:spPr bwMode="auto">
          <a:xfrm>
            <a:off x="3851275" y="549275"/>
            <a:ext cx="5040313" cy="2152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fa-IR" altLang="fa-IR">
                <a:cs typeface="B Homa" panose="00000400000000000000" pitchFamily="2" charset="-78"/>
              </a:rPr>
              <a:t>کابل ها : </a:t>
            </a:r>
          </a:p>
          <a:p>
            <a:pPr algn="just">
              <a:spcBef>
                <a:spcPct val="50000"/>
              </a:spcBef>
            </a:pPr>
            <a:r>
              <a:rPr lang="fa-IR" altLang="fa-IR">
                <a:cs typeface="B Homa" panose="00000400000000000000" pitchFamily="2" charset="-78"/>
              </a:rPr>
              <a:t>شامل دو ردیف 13 تایی ( مجموعاً 26 عدد هستند که از فولاد پس کشیده </a:t>
            </a:r>
            <a:r>
              <a:rPr lang="fa-IR" altLang="fa-IR">
                <a:latin typeface="Arial Black" panose="020B0A04020102020204" pitchFamily="34" charset="0"/>
                <a:cs typeface="B Homa" panose="00000400000000000000" pitchFamily="2" charset="-78"/>
              </a:rPr>
              <a:t>(</a:t>
            </a:r>
            <a:r>
              <a:rPr lang="en-US" altLang="fa-IR">
                <a:latin typeface="Arial Black" panose="020B0A04020102020204" pitchFamily="34" charset="0"/>
                <a:cs typeface="B Homa" panose="00000400000000000000" pitchFamily="2" charset="-78"/>
              </a:rPr>
              <a:t>Post-Tensioned </a:t>
            </a:r>
            <a:r>
              <a:rPr lang="fa-IR" altLang="fa-IR">
                <a:latin typeface="Arial Black" panose="020B0A04020102020204" pitchFamily="34" charset="0"/>
                <a:cs typeface="B Homa" panose="00000400000000000000" pitchFamily="2" charset="-78"/>
              </a:rPr>
              <a:t> )</a:t>
            </a:r>
            <a:r>
              <a:rPr lang="fa-IR" altLang="fa-IR">
                <a:cs typeface="B Homa" panose="00000400000000000000" pitchFamily="2" charset="-78"/>
              </a:rPr>
              <a:t> ساخته شده اند. طول و فواصل این کابل ها به گونه ای در نظر گرفته شده که کشش ایجاد شده در همه آن ها مساوی باشد. اتصالات مخصوصی به نام « گوه فشاری »  اتصال کابل ها به عرشه و به دکل را بر قرار می کنند.</a:t>
            </a:r>
          </a:p>
        </p:txBody>
      </p:sp>
      <p:pic>
        <p:nvPicPr>
          <p:cNvPr id="104453" name="Picture 5" descr="12250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88" y="3141663"/>
            <a:ext cx="2225675" cy="3336925"/>
          </a:xfrm>
          <a:prstGeom prst="rect">
            <a:avLst/>
          </a:prstGeom>
          <a:noFill/>
          <a:ln w="57150" cmpd="thickThin" algn="ctr">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4455" name="Picture 7" descr="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6238" y="3141663"/>
            <a:ext cx="6010275" cy="3335337"/>
          </a:xfrm>
          <a:prstGeom prst="rect">
            <a:avLst/>
          </a:prstGeom>
          <a:noFill/>
          <a:ln w="57150" cmpd="thickThin" algn="ctr">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4454" name="Picture 6" descr="Alamillo_Bridge_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288" y="404813"/>
            <a:ext cx="3241675" cy="2470150"/>
          </a:xfrm>
          <a:prstGeom prst="rect">
            <a:avLst/>
          </a:prstGeom>
          <a:noFill/>
          <a:ln w="57150" cmpd="thickThin" algn="ctr">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50981391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04452"/>
                                        </p:tgtEl>
                                        <p:attrNameLst>
                                          <p:attrName>style.visibility</p:attrName>
                                        </p:attrNameLst>
                                      </p:cBhvr>
                                      <p:to>
                                        <p:strVal val="visible"/>
                                      </p:to>
                                    </p:set>
                                    <p:animEffect transition="in" filter="fade">
                                      <p:cBhvr>
                                        <p:cTn id="7" dur="1000"/>
                                        <p:tgtEl>
                                          <p:spTgt spid="104452"/>
                                        </p:tgtEl>
                                      </p:cBhvr>
                                    </p:animEffect>
                                    <p:anim calcmode="lin" valueType="num">
                                      <p:cBhvr>
                                        <p:cTn id="8" dur="1000" fill="hold"/>
                                        <p:tgtEl>
                                          <p:spTgt spid="104452"/>
                                        </p:tgtEl>
                                        <p:attrNameLst>
                                          <p:attrName>ppt_x</p:attrName>
                                        </p:attrNameLst>
                                      </p:cBhvr>
                                      <p:tavLst>
                                        <p:tav tm="0">
                                          <p:val>
                                            <p:strVal val="#ppt_x"/>
                                          </p:val>
                                        </p:tav>
                                        <p:tav tm="100000">
                                          <p:val>
                                            <p:strVal val="#ppt_x"/>
                                          </p:val>
                                        </p:tav>
                                      </p:tavLst>
                                    </p:anim>
                                    <p:anim calcmode="lin" valueType="num">
                                      <p:cBhvr>
                                        <p:cTn id="9" dur="1000" fill="hold"/>
                                        <p:tgtEl>
                                          <p:spTgt spid="104452"/>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20" presetClass="entr" presetSubtype="0" fill="hold" nodeType="afterEffect">
                                  <p:stCondLst>
                                    <p:cond delay="0"/>
                                  </p:stCondLst>
                                  <p:childTnLst>
                                    <p:set>
                                      <p:cBhvr>
                                        <p:cTn id="12" dur="1" fill="hold">
                                          <p:stCondLst>
                                            <p:cond delay="0"/>
                                          </p:stCondLst>
                                        </p:cTn>
                                        <p:tgtEl>
                                          <p:spTgt spid="104454"/>
                                        </p:tgtEl>
                                        <p:attrNameLst>
                                          <p:attrName>style.visibility</p:attrName>
                                        </p:attrNameLst>
                                      </p:cBhvr>
                                      <p:to>
                                        <p:strVal val="visible"/>
                                      </p:to>
                                    </p:set>
                                    <p:animEffect transition="in" filter="wedge">
                                      <p:cBhvr>
                                        <p:cTn id="13" dur="2000"/>
                                        <p:tgtEl>
                                          <p:spTgt spid="104454"/>
                                        </p:tgtEl>
                                      </p:cBhvr>
                                    </p:animEffect>
                                  </p:childTnLst>
                                </p:cTn>
                              </p:par>
                            </p:childTnLst>
                          </p:cTn>
                        </p:par>
                        <p:par>
                          <p:cTn id="14" fill="hold" nodeType="afterGroup">
                            <p:stCondLst>
                              <p:cond delay="3000"/>
                            </p:stCondLst>
                            <p:childTnLst>
                              <p:par>
                                <p:cTn id="15" presetID="20" presetClass="entr" presetSubtype="0" fill="hold" nodeType="afterEffect">
                                  <p:stCondLst>
                                    <p:cond delay="0"/>
                                  </p:stCondLst>
                                  <p:childTnLst>
                                    <p:set>
                                      <p:cBhvr>
                                        <p:cTn id="16" dur="1" fill="hold">
                                          <p:stCondLst>
                                            <p:cond delay="0"/>
                                          </p:stCondLst>
                                        </p:cTn>
                                        <p:tgtEl>
                                          <p:spTgt spid="104455"/>
                                        </p:tgtEl>
                                        <p:attrNameLst>
                                          <p:attrName>style.visibility</p:attrName>
                                        </p:attrNameLst>
                                      </p:cBhvr>
                                      <p:to>
                                        <p:strVal val="visible"/>
                                      </p:to>
                                    </p:set>
                                    <p:animEffect transition="in" filter="wedge">
                                      <p:cBhvr>
                                        <p:cTn id="17" dur="2000"/>
                                        <p:tgtEl>
                                          <p:spTgt spid="104455"/>
                                        </p:tgtEl>
                                      </p:cBhvr>
                                    </p:animEffect>
                                  </p:childTnLst>
                                </p:cTn>
                              </p:par>
                              <p:par>
                                <p:cTn id="18" presetID="20" presetClass="entr" presetSubtype="0" fill="hold" nodeType="withEffect">
                                  <p:stCondLst>
                                    <p:cond delay="0"/>
                                  </p:stCondLst>
                                  <p:childTnLst>
                                    <p:set>
                                      <p:cBhvr>
                                        <p:cTn id="19" dur="1" fill="hold">
                                          <p:stCondLst>
                                            <p:cond delay="0"/>
                                          </p:stCondLst>
                                        </p:cTn>
                                        <p:tgtEl>
                                          <p:spTgt spid="104453"/>
                                        </p:tgtEl>
                                        <p:attrNameLst>
                                          <p:attrName>style.visibility</p:attrName>
                                        </p:attrNameLst>
                                      </p:cBhvr>
                                      <p:to>
                                        <p:strVal val="visible"/>
                                      </p:to>
                                    </p:set>
                                    <p:animEffect transition="in" filter="wedge">
                                      <p:cBhvr>
                                        <p:cTn id="20" dur="2000"/>
                                        <p:tgtEl>
                                          <p:spTgt spid="1044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5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Text Box 4"/>
          <p:cNvSpPr txBox="1">
            <a:spLocks noChangeArrowheads="1"/>
          </p:cNvSpPr>
          <p:nvPr/>
        </p:nvSpPr>
        <p:spPr bwMode="auto">
          <a:xfrm>
            <a:off x="4140200" y="333375"/>
            <a:ext cx="44640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a-IR" altLang="fa-IR" sz="2400" dirty="0">
                <a:latin typeface="Arial Black" panose="020B0A04020102020204" pitchFamily="34" charset="0"/>
                <a:cs typeface="B Homa" panose="00000400000000000000" pitchFamily="2" charset="-78"/>
              </a:rPr>
              <a:t>- هرم لوور (</a:t>
            </a:r>
            <a:r>
              <a:rPr lang="en-US" altLang="fa-IR" sz="2400" dirty="0">
                <a:latin typeface="Arial Black" panose="020B0A04020102020204" pitchFamily="34" charset="0"/>
                <a:cs typeface="B Homa" panose="00000400000000000000" pitchFamily="2" charset="-78"/>
              </a:rPr>
              <a:t>Louvre Pyramid</a:t>
            </a:r>
            <a:r>
              <a:rPr lang="fa-IR" altLang="fa-IR" sz="2400" dirty="0">
                <a:latin typeface="Arial Black" panose="020B0A04020102020204" pitchFamily="34" charset="0"/>
                <a:cs typeface="B Homa" panose="00000400000000000000" pitchFamily="2" charset="-78"/>
              </a:rPr>
              <a:t>) :</a:t>
            </a:r>
            <a:endParaRPr lang="en-US" altLang="fa-IR" sz="2400" dirty="0">
              <a:latin typeface="Arial Black" panose="020B0A04020102020204" pitchFamily="34" charset="0"/>
              <a:cs typeface="B Homa" panose="00000400000000000000" pitchFamily="2" charset="-78"/>
            </a:endParaRPr>
          </a:p>
        </p:txBody>
      </p:sp>
      <p:sp>
        <p:nvSpPr>
          <p:cNvPr id="11269" name="Text Box 5"/>
          <p:cNvSpPr txBox="1">
            <a:spLocks noChangeArrowheads="1"/>
          </p:cNvSpPr>
          <p:nvPr/>
        </p:nvSpPr>
        <p:spPr bwMode="auto">
          <a:xfrm>
            <a:off x="468313" y="981075"/>
            <a:ext cx="8208962"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fa-IR" altLang="fa-IR" dirty="0">
                <a:cs typeface="B Homa" panose="00000400000000000000" pitchFamily="2" charset="-78"/>
              </a:rPr>
              <a:t>بخش الحاقی موزه لوور  ( 1989، پاریس، آی . ام . پی و همکاران) یکی از مشهورترین و بحث انگیزترین نمونه ها با استفاده از سازه فضا کار است. </a:t>
            </a:r>
          </a:p>
        </p:txBody>
      </p:sp>
      <p:pic>
        <p:nvPicPr>
          <p:cNvPr id="11270" name="Picture 6" descr="louvr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16463" y="1773238"/>
            <a:ext cx="4032250" cy="3024187"/>
          </a:xfrm>
          <a:prstGeom prst="rect">
            <a:avLst/>
          </a:prstGeom>
          <a:noFill/>
          <a:ln w="57150" cmpd="thickThin" algn="ctr">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1271" name="Text Box 7"/>
          <p:cNvSpPr txBox="1">
            <a:spLocks noChangeArrowheads="1"/>
          </p:cNvSpPr>
          <p:nvPr/>
        </p:nvSpPr>
        <p:spPr bwMode="auto">
          <a:xfrm>
            <a:off x="395288" y="5084763"/>
            <a:ext cx="8426450" cy="1465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fa-IR" altLang="fa-IR" dirty="0">
                <a:cs typeface="B Homa" panose="00000400000000000000" pitchFamily="2" charset="-78"/>
              </a:rPr>
              <a:t>وضوح و روشنی هیجان انگیز و شبکه زیبای هرم شیشه ای در عین نامرئی بودن به قدری جسورانه و بارز است، که ساختمان را به مثابه یک نشان واقعی از جاه طلبی مدرنیسم برای غیر مادی کردن دیوارها و از بین بردن مرز بین درون و بیرون متجلی می سازد. ظرافت شگفت انگیز و بدیع این ساختمان حاکی از پیشرفت فن آوری، در حدی است که اجازه داده است رویاهای مدرنیسم در اوائل دهه 1920 در طول دهه 1980 در این معماری عینیت بخشیده شود.</a:t>
            </a:r>
          </a:p>
        </p:txBody>
      </p:sp>
      <p:pic>
        <p:nvPicPr>
          <p:cNvPr id="11275" name="Picture 11" descr="icc_news_fa_314_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8313" y="1773238"/>
            <a:ext cx="3905250" cy="3038475"/>
          </a:xfrm>
          <a:prstGeom prst="rect">
            <a:avLst/>
          </a:prstGeom>
          <a:noFill/>
          <a:ln w="57150" cmpd="thickThin" algn="ctr">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35295423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1268"/>
                                        </p:tgtEl>
                                        <p:attrNameLst>
                                          <p:attrName>style.visibility</p:attrName>
                                        </p:attrNameLst>
                                      </p:cBhvr>
                                      <p:to>
                                        <p:strVal val="visible"/>
                                      </p:to>
                                    </p:set>
                                    <p:anim calcmode="lin" valueType="num">
                                      <p:cBhvr>
                                        <p:cTn id="7" dur="1000" fill="hold"/>
                                        <p:tgtEl>
                                          <p:spTgt spid="11268"/>
                                        </p:tgtEl>
                                        <p:attrNameLst>
                                          <p:attrName>ppt_x</p:attrName>
                                        </p:attrNameLst>
                                      </p:cBhvr>
                                      <p:tavLst>
                                        <p:tav tm="0">
                                          <p:val>
                                            <p:strVal val="#ppt_x-.2"/>
                                          </p:val>
                                        </p:tav>
                                        <p:tav tm="100000">
                                          <p:val>
                                            <p:strVal val="#ppt_x"/>
                                          </p:val>
                                        </p:tav>
                                      </p:tavLst>
                                    </p:anim>
                                    <p:anim calcmode="lin" valueType="num">
                                      <p:cBhvr>
                                        <p:cTn id="8" dur="1000" fill="hold"/>
                                        <p:tgtEl>
                                          <p:spTgt spid="11268"/>
                                        </p:tgtEl>
                                        <p:attrNameLst>
                                          <p:attrName>ppt_y</p:attrName>
                                        </p:attrNameLst>
                                      </p:cBhvr>
                                      <p:tavLst>
                                        <p:tav tm="0">
                                          <p:val>
                                            <p:strVal val="#ppt_y"/>
                                          </p:val>
                                        </p:tav>
                                        <p:tav tm="100000">
                                          <p:val>
                                            <p:strVal val="#ppt_y"/>
                                          </p:val>
                                        </p:tav>
                                      </p:tavLst>
                                    </p:anim>
                                    <p:animEffect transition="in" filter="wipe(right)" prLst="gradientSize: 0.1">
                                      <p:cBhvr>
                                        <p:cTn id="9" dur="1000"/>
                                        <p:tgtEl>
                                          <p:spTgt spid="11268"/>
                                        </p:tgtEl>
                                      </p:cBhvr>
                                    </p:animEffect>
                                  </p:childTnLst>
                                </p:cTn>
                              </p:par>
                            </p:childTnLst>
                          </p:cTn>
                        </p:par>
                        <p:par>
                          <p:cTn id="10" fill="hold" nodeType="afterGroup">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1269"/>
                                        </p:tgtEl>
                                        <p:attrNameLst>
                                          <p:attrName>style.visibility</p:attrName>
                                        </p:attrNameLst>
                                      </p:cBhvr>
                                      <p:to>
                                        <p:strVal val="visible"/>
                                      </p:to>
                                    </p:set>
                                    <p:animEffect transition="in" filter="fade">
                                      <p:cBhvr>
                                        <p:cTn id="13" dur="1000"/>
                                        <p:tgtEl>
                                          <p:spTgt spid="11269"/>
                                        </p:tgtEl>
                                      </p:cBhvr>
                                    </p:animEffect>
                                    <p:anim calcmode="lin" valueType="num">
                                      <p:cBhvr>
                                        <p:cTn id="14" dur="1000" fill="hold"/>
                                        <p:tgtEl>
                                          <p:spTgt spid="11269"/>
                                        </p:tgtEl>
                                        <p:attrNameLst>
                                          <p:attrName>ppt_x</p:attrName>
                                        </p:attrNameLst>
                                      </p:cBhvr>
                                      <p:tavLst>
                                        <p:tav tm="0">
                                          <p:val>
                                            <p:strVal val="#ppt_x"/>
                                          </p:val>
                                        </p:tav>
                                        <p:tav tm="100000">
                                          <p:val>
                                            <p:strVal val="#ppt_x"/>
                                          </p:val>
                                        </p:tav>
                                      </p:tavLst>
                                    </p:anim>
                                    <p:anim calcmode="lin" valueType="num">
                                      <p:cBhvr>
                                        <p:cTn id="15" dur="1000" fill="hold"/>
                                        <p:tgtEl>
                                          <p:spTgt spid="11269"/>
                                        </p:tgtEl>
                                        <p:attrNameLst>
                                          <p:attrName>ppt_y</p:attrName>
                                        </p:attrNameLst>
                                      </p:cBhvr>
                                      <p:tavLst>
                                        <p:tav tm="0">
                                          <p:val>
                                            <p:strVal val="#ppt_y+.1"/>
                                          </p:val>
                                        </p:tav>
                                        <p:tav tm="100000">
                                          <p:val>
                                            <p:strVal val="#ppt_y"/>
                                          </p:val>
                                        </p:tav>
                                      </p:tavLst>
                                    </p:anim>
                                  </p:childTnLst>
                                </p:cTn>
                              </p:par>
                            </p:childTnLst>
                          </p:cTn>
                        </p:par>
                        <p:par>
                          <p:cTn id="16" fill="hold" nodeType="afterGroup">
                            <p:stCondLst>
                              <p:cond delay="2000"/>
                            </p:stCondLst>
                            <p:childTnLst>
                              <p:par>
                                <p:cTn id="17" presetID="30" presetClass="entr" presetSubtype="0" fill="hold" nodeType="afterEffect">
                                  <p:stCondLst>
                                    <p:cond delay="0"/>
                                  </p:stCondLst>
                                  <p:childTnLst>
                                    <p:set>
                                      <p:cBhvr>
                                        <p:cTn id="18" dur="1" fill="hold">
                                          <p:stCondLst>
                                            <p:cond delay="0"/>
                                          </p:stCondLst>
                                        </p:cTn>
                                        <p:tgtEl>
                                          <p:spTgt spid="11270"/>
                                        </p:tgtEl>
                                        <p:attrNameLst>
                                          <p:attrName>style.visibility</p:attrName>
                                        </p:attrNameLst>
                                      </p:cBhvr>
                                      <p:to>
                                        <p:strVal val="visible"/>
                                      </p:to>
                                    </p:set>
                                    <p:animEffect transition="in" filter="fade">
                                      <p:cBhvr>
                                        <p:cTn id="19" dur="800" decel="100000"/>
                                        <p:tgtEl>
                                          <p:spTgt spid="11270"/>
                                        </p:tgtEl>
                                      </p:cBhvr>
                                    </p:animEffect>
                                    <p:anim calcmode="lin" valueType="num">
                                      <p:cBhvr>
                                        <p:cTn id="20" dur="800" decel="100000" fill="hold"/>
                                        <p:tgtEl>
                                          <p:spTgt spid="11270"/>
                                        </p:tgtEl>
                                        <p:attrNameLst>
                                          <p:attrName>style.rotation</p:attrName>
                                        </p:attrNameLst>
                                      </p:cBhvr>
                                      <p:tavLst>
                                        <p:tav tm="0">
                                          <p:val>
                                            <p:fltVal val="-90"/>
                                          </p:val>
                                        </p:tav>
                                        <p:tav tm="100000">
                                          <p:val>
                                            <p:fltVal val="0"/>
                                          </p:val>
                                        </p:tav>
                                      </p:tavLst>
                                    </p:anim>
                                    <p:anim calcmode="lin" valueType="num">
                                      <p:cBhvr>
                                        <p:cTn id="21" dur="800" decel="100000" fill="hold"/>
                                        <p:tgtEl>
                                          <p:spTgt spid="11270"/>
                                        </p:tgtEl>
                                        <p:attrNameLst>
                                          <p:attrName>ppt_x</p:attrName>
                                        </p:attrNameLst>
                                      </p:cBhvr>
                                      <p:tavLst>
                                        <p:tav tm="0">
                                          <p:val>
                                            <p:strVal val="#ppt_x+0.4"/>
                                          </p:val>
                                        </p:tav>
                                        <p:tav tm="100000">
                                          <p:val>
                                            <p:strVal val="#ppt_x-0.05"/>
                                          </p:val>
                                        </p:tav>
                                      </p:tavLst>
                                    </p:anim>
                                    <p:anim calcmode="lin" valueType="num">
                                      <p:cBhvr>
                                        <p:cTn id="22" dur="800" decel="100000" fill="hold"/>
                                        <p:tgtEl>
                                          <p:spTgt spid="11270"/>
                                        </p:tgtEl>
                                        <p:attrNameLst>
                                          <p:attrName>ppt_y</p:attrName>
                                        </p:attrNameLst>
                                      </p:cBhvr>
                                      <p:tavLst>
                                        <p:tav tm="0">
                                          <p:val>
                                            <p:strVal val="#ppt_y-0.4"/>
                                          </p:val>
                                        </p:tav>
                                        <p:tav tm="100000">
                                          <p:val>
                                            <p:strVal val="#ppt_y+0.1"/>
                                          </p:val>
                                        </p:tav>
                                      </p:tavLst>
                                    </p:anim>
                                    <p:anim calcmode="lin" valueType="num">
                                      <p:cBhvr>
                                        <p:cTn id="23" dur="200" accel="100000" fill="hold">
                                          <p:stCondLst>
                                            <p:cond delay="800"/>
                                          </p:stCondLst>
                                        </p:cTn>
                                        <p:tgtEl>
                                          <p:spTgt spid="11270"/>
                                        </p:tgtEl>
                                        <p:attrNameLst>
                                          <p:attrName>ppt_x</p:attrName>
                                        </p:attrNameLst>
                                      </p:cBhvr>
                                      <p:tavLst>
                                        <p:tav tm="0">
                                          <p:val>
                                            <p:strVal val="#ppt_x-0.05"/>
                                          </p:val>
                                        </p:tav>
                                        <p:tav tm="100000">
                                          <p:val>
                                            <p:strVal val="#ppt_x"/>
                                          </p:val>
                                        </p:tav>
                                      </p:tavLst>
                                    </p:anim>
                                    <p:anim calcmode="lin" valueType="num">
                                      <p:cBhvr>
                                        <p:cTn id="24" dur="200" accel="100000" fill="hold">
                                          <p:stCondLst>
                                            <p:cond delay="800"/>
                                          </p:stCondLst>
                                        </p:cTn>
                                        <p:tgtEl>
                                          <p:spTgt spid="11270"/>
                                        </p:tgtEl>
                                        <p:attrNameLst>
                                          <p:attrName>ppt_y</p:attrName>
                                        </p:attrNameLst>
                                      </p:cBhvr>
                                      <p:tavLst>
                                        <p:tav tm="0">
                                          <p:val>
                                            <p:strVal val="#ppt_y+0.1"/>
                                          </p:val>
                                        </p:tav>
                                        <p:tav tm="100000">
                                          <p:val>
                                            <p:strVal val="#ppt_y"/>
                                          </p:val>
                                        </p:tav>
                                      </p:tavLst>
                                    </p:anim>
                                  </p:childTnLst>
                                </p:cTn>
                              </p:par>
                            </p:childTnLst>
                          </p:cTn>
                        </p:par>
                        <p:par>
                          <p:cTn id="25" fill="hold" nodeType="afterGroup">
                            <p:stCondLst>
                              <p:cond delay="3000"/>
                            </p:stCondLst>
                            <p:childTnLst>
                              <p:par>
                                <p:cTn id="26" presetID="30" presetClass="entr" presetSubtype="0" fill="hold" nodeType="afterEffect">
                                  <p:stCondLst>
                                    <p:cond delay="0"/>
                                  </p:stCondLst>
                                  <p:childTnLst>
                                    <p:set>
                                      <p:cBhvr>
                                        <p:cTn id="27" dur="1" fill="hold">
                                          <p:stCondLst>
                                            <p:cond delay="0"/>
                                          </p:stCondLst>
                                        </p:cTn>
                                        <p:tgtEl>
                                          <p:spTgt spid="11275"/>
                                        </p:tgtEl>
                                        <p:attrNameLst>
                                          <p:attrName>style.visibility</p:attrName>
                                        </p:attrNameLst>
                                      </p:cBhvr>
                                      <p:to>
                                        <p:strVal val="visible"/>
                                      </p:to>
                                    </p:set>
                                    <p:animEffect transition="in" filter="fade">
                                      <p:cBhvr>
                                        <p:cTn id="28" dur="800" decel="100000"/>
                                        <p:tgtEl>
                                          <p:spTgt spid="11275"/>
                                        </p:tgtEl>
                                      </p:cBhvr>
                                    </p:animEffect>
                                    <p:anim calcmode="lin" valueType="num">
                                      <p:cBhvr>
                                        <p:cTn id="29" dur="800" decel="100000" fill="hold"/>
                                        <p:tgtEl>
                                          <p:spTgt spid="11275"/>
                                        </p:tgtEl>
                                        <p:attrNameLst>
                                          <p:attrName>style.rotation</p:attrName>
                                        </p:attrNameLst>
                                      </p:cBhvr>
                                      <p:tavLst>
                                        <p:tav tm="0">
                                          <p:val>
                                            <p:fltVal val="-90"/>
                                          </p:val>
                                        </p:tav>
                                        <p:tav tm="100000">
                                          <p:val>
                                            <p:fltVal val="0"/>
                                          </p:val>
                                        </p:tav>
                                      </p:tavLst>
                                    </p:anim>
                                    <p:anim calcmode="lin" valueType="num">
                                      <p:cBhvr>
                                        <p:cTn id="30" dur="800" decel="100000" fill="hold"/>
                                        <p:tgtEl>
                                          <p:spTgt spid="11275"/>
                                        </p:tgtEl>
                                        <p:attrNameLst>
                                          <p:attrName>ppt_x</p:attrName>
                                        </p:attrNameLst>
                                      </p:cBhvr>
                                      <p:tavLst>
                                        <p:tav tm="0">
                                          <p:val>
                                            <p:strVal val="#ppt_x+0.4"/>
                                          </p:val>
                                        </p:tav>
                                        <p:tav tm="100000">
                                          <p:val>
                                            <p:strVal val="#ppt_x-0.05"/>
                                          </p:val>
                                        </p:tav>
                                      </p:tavLst>
                                    </p:anim>
                                    <p:anim calcmode="lin" valueType="num">
                                      <p:cBhvr>
                                        <p:cTn id="31" dur="800" decel="100000" fill="hold"/>
                                        <p:tgtEl>
                                          <p:spTgt spid="11275"/>
                                        </p:tgtEl>
                                        <p:attrNameLst>
                                          <p:attrName>ppt_y</p:attrName>
                                        </p:attrNameLst>
                                      </p:cBhvr>
                                      <p:tavLst>
                                        <p:tav tm="0">
                                          <p:val>
                                            <p:strVal val="#ppt_y-0.4"/>
                                          </p:val>
                                        </p:tav>
                                        <p:tav tm="100000">
                                          <p:val>
                                            <p:strVal val="#ppt_y+0.1"/>
                                          </p:val>
                                        </p:tav>
                                      </p:tavLst>
                                    </p:anim>
                                    <p:anim calcmode="lin" valueType="num">
                                      <p:cBhvr>
                                        <p:cTn id="32" dur="200" accel="100000" fill="hold">
                                          <p:stCondLst>
                                            <p:cond delay="800"/>
                                          </p:stCondLst>
                                        </p:cTn>
                                        <p:tgtEl>
                                          <p:spTgt spid="11275"/>
                                        </p:tgtEl>
                                        <p:attrNameLst>
                                          <p:attrName>ppt_x</p:attrName>
                                        </p:attrNameLst>
                                      </p:cBhvr>
                                      <p:tavLst>
                                        <p:tav tm="0">
                                          <p:val>
                                            <p:strVal val="#ppt_x-0.05"/>
                                          </p:val>
                                        </p:tav>
                                        <p:tav tm="100000">
                                          <p:val>
                                            <p:strVal val="#ppt_x"/>
                                          </p:val>
                                        </p:tav>
                                      </p:tavLst>
                                    </p:anim>
                                    <p:anim calcmode="lin" valueType="num">
                                      <p:cBhvr>
                                        <p:cTn id="33" dur="200" accel="100000" fill="hold">
                                          <p:stCondLst>
                                            <p:cond delay="800"/>
                                          </p:stCondLst>
                                        </p:cTn>
                                        <p:tgtEl>
                                          <p:spTgt spid="11275"/>
                                        </p:tgtEl>
                                        <p:attrNameLst>
                                          <p:attrName>ppt_y</p:attrName>
                                        </p:attrNameLst>
                                      </p:cBhvr>
                                      <p:tavLst>
                                        <p:tav tm="0">
                                          <p:val>
                                            <p:strVal val="#ppt_y+0.1"/>
                                          </p:val>
                                        </p:tav>
                                        <p:tav tm="100000">
                                          <p:val>
                                            <p:strVal val="#ppt_y"/>
                                          </p:val>
                                        </p:tav>
                                      </p:tavLst>
                                    </p:anim>
                                  </p:childTnLst>
                                </p:cTn>
                              </p:par>
                            </p:childTnLst>
                          </p:cTn>
                        </p:par>
                        <p:par>
                          <p:cTn id="34" fill="hold" nodeType="afterGroup">
                            <p:stCondLst>
                              <p:cond delay="4000"/>
                            </p:stCondLst>
                            <p:childTnLst>
                              <p:par>
                                <p:cTn id="35" presetID="42" presetClass="entr" presetSubtype="0" fill="hold" nodeType="afterEffect">
                                  <p:stCondLst>
                                    <p:cond delay="0"/>
                                  </p:stCondLst>
                                  <p:childTnLst>
                                    <p:set>
                                      <p:cBhvr>
                                        <p:cTn id="36" dur="1" fill="hold">
                                          <p:stCondLst>
                                            <p:cond delay="0"/>
                                          </p:stCondLst>
                                        </p:cTn>
                                        <p:tgtEl>
                                          <p:spTgt spid="11271">
                                            <p:txEl>
                                              <p:pRg st="0" end="0"/>
                                            </p:txEl>
                                          </p:spTgt>
                                        </p:tgtEl>
                                        <p:attrNameLst>
                                          <p:attrName>style.visibility</p:attrName>
                                        </p:attrNameLst>
                                      </p:cBhvr>
                                      <p:to>
                                        <p:strVal val="visible"/>
                                      </p:to>
                                    </p:set>
                                    <p:animEffect transition="in" filter="fade">
                                      <p:cBhvr>
                                        <p:cTn id="37" dur="1000"/>
                                        <p:tgtEl>
                                          <p:spTgt spid="11271">
                                            <p:txEl>
                                              <p:pRg st="0" end="0"/>
                                            </p:txEl>
                                          </p:spTgt>
                                        </p:tgtEl>
                                      </p:cBhvr>
                                    </p:animEffect>
                                    <p:anim calcmode="lin" valueType="num">
                                      <p:cBhvr>
                                        <p:cTn id="38" dur="1000" fill="hold"/>
                                        <p:tgtEl>
                                          <p:spTgt spid="11271">
                                            <p:txEl>
                                              <p:pRg st="0" end="0"/>
                                            </p:txEl>
                                          </p:spTgt>
                                        </p:tgtEl>
                                        <p:attrNameLst>
                                          <p:attrName>ppt_x</p:attrName>
                                        </p:attrNameLst>
                                      </p:cBhvr>
                                      <p:tavLst>
                                        <p:tav tm="0">
                                          <p:val>
                                            <p:strVal val="#ppt_x"/>
                                          </p:val>
                                        </p:tav>
                                        <p:tav tm="100000">
                                          <p:val>
                                            <p:strVal val="#ppt_x"/>
                                          </p:val>
                                        </p:tav>
                                      </p:tavLst>
                                    </p:anim>
                                    <p:anim calcmode="lin" valueType="num">
                                      <p:cBhvr>
                                        <p:cTn id="39" dur="1000" fill="hold"/>
                                        <p:tgtEl>
                                          <p:spTgt spid="11271">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8" grpId="0"/>
      <p:bldP spid="1126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500" name="Picture 4" descr="cid_aj1771_b"/>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48263" y="981075"/>
            <a:ext cx="3529012" cy="2403475"/>
          </a:xfrm>
          <a:prstGeom prst="rect">
            <a:avLst/>
          </a:prstGeom>
          <a:noFill/>
          <a:ln w="57150" cmpd="thickThin" algn="ctr">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6501" name="Picture 5" descr="me_louvr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088" y="981075"/>
            <a:ext cx="3816350" cy="1511300"/>
          </a:xfrm>
          <a:prstGeom prst="rect">
            <a:avLst/>
          </a:prstGeom>
          <a:noFill/>
          <a:ln w="57150" cmpd="thickThin" algn="ctr">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6502" name="Picture 6" descr="cid_aj1770_b"/>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288" y="3049588"/>
            <a:ext cx="4968875" cy="3382962"/>
          </a:xfrm>
          <a:prstGeom prst="rect">
            <a:avLst/>
          </a:prstGeom>
          <a:noFill/>
          <a:ln w="57150" cmpd="thickThin" algn="ctr">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6503" name="Picture 7" descr="IMG_216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95963" y="3860800"/>
            <a:ext cx="2881312" cy="2520950"/>
          </a:xfrm>
          <a:prstGeom prst="rect">
            <a:avLst/>
          </a:prstGeom>
          <a:noFill/>
          <a:ln w="57150" cmpd="thickThin" algn="ctr">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6504" name="Text Box 8"/>
          <p:cNvSpPr txBox="1">
            <a:spLocks noChangeArrowheads="1"/>
          </p:cNvSpPr>
          <p:nvPr/>
        </p:nvSpPr>
        <p:spPr bwMode="auto">
          <a:xfrm>
            <a:off x="6156325" y="260350"/>
            <a:ext cx="2520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a-IR" altLang="fa-IR" sz="2400">
                <a:latin typeface="Arial Black" panose="020B0A04020102020204" pitchFamily="34" charset="0"/>
                <a:cs typeface="B Homa" panose="00000400000000000000" pitchFamily="2" charset="-78"/>
              </a:rPr>
              <a:t>- جزئیات سازه ای :</a:t>
            </a:r>
            <a:endParaRPr lang="en-US" altLang="fa-IR" sz="2400">
              <a:latin typeface="Arial Black" panose="020B0A04020102020204" pitchFamily="34" charset="0"/>
              <a:cs typeface="B Homa" panose="00000400000000000000" pitchFamily="2" charset="-78"/>
            </a:endParaRPr>
          </a:p>
        </p:txBody>
      </p:sp>
    </p:spTree>
    <p:extLst>
      <p:ext uri="{BB962C8B-B14F-4D97-AF65-F5344CB8AC3E}">
        <p14:creationId xmlns:p14="http://schemas.microsoft.com/office/powerpoint/2010/main" val="37251495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06504"/>
                                        </p:tgtEl>
                                        <p:attrNameLst>
                                          <p:attrName>style.visibility</p:attrName>
                                        </p:attrNameLst>
                                      </p:cBhvr>
                                      <p:to>
                                        <p:strVal val="visible"/>
                                      </p:to>
                                    </p:set>
                                    <p:anim calcmode="lin" valueType="num">
                                      <p:cBhvr>
                                        <p:cTn id="7" dur="1000" fill="hold"/>
                                        <p:tgtEl>
                                          <p:spTgt spid="106504"/>
                                        </p:tgtEl>
                                        <p:attrNameLst>
                                          <p:attrName>ppt_x</p:attrName>
                                        </p:attrNameLst>
                                      </p:cBhvr>
                                      <p:tavLst>
                                        <p:tav tm="0">
                                          <p:val>
                                            <p:strVal val="#ppt_x-.2"/>
                                          </p:val>
                                        </p:tav>
                                        <p:tav tm="100000">
                                          <p:val>
                                            <p:strVal val="#ppt_x"/>
                                          </p:val>
                                        </p:tav>
                                      </p:tavLst>
                                    </p:anim>
                                    <p:anim calcmode="lin" valueType="num">
                                      <p:cBhvr>
                                        <p:cTn id="8" dur="1000" fill="hold"/>
                                        <p:tgtEl>
                                          <p:spTgt spid="106504"/>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6504"/>
                                        </p:tgtEl>
                                      </p:cBhvr>
                                    </p:animEffect>
                                  </p:childTnLst>
                                </p:cTn>
                              </p:par>
                            </p:childTnLst>
                          </p:cTn>
                        </p:par>
                        <p:par>
                          <p:cTn id="10" fill="hold" nodeType="afterGroup">
                            <p:stCondLst>
                              <p:cond delay="1000"/>
                            </p:stCondLst>
                            <p:childTnLst>
                              <p:par>
                                <p:cTn id="11" presetID="53" presetClass="entr" presetSubtype="0" fill="hold" nodeType="afterEffect">
                                  <p:stCondLst>
                                    <p:cond delay="0"/>
                                  </p:stCondLst>
                                  <p:childTnLst>
                                    <p:set>
                                      <p:cBhvr>
                                        <p:cTn id="12" dur="1" fill="hold">
                                          <p:stCondLst>
                                            <p:cond delay="0"/>
                                          </p:stCondLst>
                                        </p:cTn>
                                        <p:tgtEl>
                                          <p:spTgt spid="106500"/>
                                        </p:tgtEl>
                                        <p:attrNameLst>
                                          <p:attrName>style.visibility</p:attrName>
                                        </p:attrNameLst>
                                      </p:cBhvr>
                                      <p:to>
                                        <p:strVal val="visible"/>
                                      </p:to>
                                    </p:set>
                                    <p:anim calcmode="lin" valueType="num">
                                      <p:cBhvr>
                                        <p:cTn id="13" dur="500" fill="hold"/>
                                        <p:tgtEl>
                                          <p:spTgt spid="106500"/>
                                        </p:tgtEl>
                                        <p:attrNameLst>
                                          <p:attrName>ppt_w</p:attrName>
                                        </p:attrNameLst>
                                      </p:cBhvr>
                                      <p:tavLst>
                                        <p:tav tm="0">
                                          <p:val>
                                            <p:fltVal val="0"/>
                                          </p:val>
                                        </p:tav>
                                        <p:tav tm="100000">
                                          <p:val>
                                            <p:strVal val="#ppt_w"/>
                                          </p:val>
                                        </p:tav>
                                      </p:tavLst>
                                    </p:anim>
                                    <p:anim calcmode="lin" valueType="num">
                                      <p:cBhvr>
                                        <p:cTn id="14" dur="500" fill="hold"/>
                                        <p:tgtEl>
                                          <p:spTgt spid="106500"/>
                                        </p:tgtEl>
                                        <p:attrNameLst>
                                          <p:attrName>ppt_h</p:attrName>
                                        </p:attrNameLst>
                                      </p:cBhvr>
                                      <p:tavLst>
                                        <p:tav tm="0">
                                          <p:val>
                                            <p:fltVal val="0"/>
                                          </p:val>
                                        </p:tav>
                                        <p:tav tm="100000">
                                          <p:val>
                                            <p:strVal val="#ppt_h"/>
                                          </p:val>
                                        </p:tav>
                                      </p:tavLst>
                                    </p:anim>
                                    <p:animEffect transition="in" filter="fade">
                                      <p:cBhvr>
                                        <p:cTn id="15" dur="500"/>
                                        <p:tgtEl>
                                          <p:spTgt spid="106500"/>
                                        </p:tgtEl>
                                      </p:cBhvr>
                                    </p:animEffect>
                                  </p:childTnLst>
                                </p:cTn>
                              </p:par>
                            </p:childTnLst>
                          </p:cTn>
                        </p:par>
                        <p:par>
                          <p:cTn id="16" fill="hold" nodeType="afterGroup">
                            <p:stCondLst>
                              <p:cond delay="1500"/>
                            </p:stCondLst>
                            <p:childTnLst>
                              <p:par>
                                <p:cTn id="17" presetID="53" presetClass="entr" presetSubtype="0" fill="hold" nodeType="afterEffect">
                                  <p:stCondLst>
                                    <p:cond delay="0"/>
                                  </p:stCondLst>
                                  <p:childTnLst>
                                    <p:set>
                                      <p:cBhvr>
                                        <p:cTn id="18" dur="1" fill="hold">
                                          <p:stCondLst>
                                            <p:cond delay="0"/>
                                          </p:stCondLst>
                                        </p:cTn>
                                        <p:tgtEl>
                                          <p:spTgt spid="106502"/>
                                        </p:tgtEl>
                                        <p:attrNameLst>
                                          <p:attrName>style.visibility</p:attrName>
                                        </p:attrNameLst>
                                      </p:cBhvr>
                                      <p:to>
                                        <p:strVal val="visible"/>
                                      </p:to>
                                    </p:set>
                                    <p:anim calcmode="lin" valueType="num">
                                      <p:cBhvr>
                                        <p:cTn id="19" dur="500" fill="hold"/>
                                        <p:tgtEl>
                                          <p:spTgt spid="106502"/>
                                        </p:tgtEl>
                                        <p:attrNameLst>
                                          <p:attrName>ppt_w</p:attrName>
                                        </p:attrNameLst>
                                      </p:cBhvr>
                                      <p:tavLst>
                                        <p:tav tm="0">
                                          <p:val>
                                            <p:fltVal val="0"/>
                                          </p:val>
                                        </p:tav>
                                        <p:tav tm="100000">
                                          <p:val>
                                            <p:strVal val="#ppt_w"/>
                                          </p:val>
                                        </p:tav>
                                      </p:tavLst>
                                    </p:anim>
                                    <p:anim calcmode="lin" valueType="num">
                                      <p:cBhvr>
                                        <p:cTn id="20" dur="500" fill="hold"/>
                                        <p:tgtEl>
                                          <p:spTgt spid="106502"/>
                                        </p:tgtEl>
                                        <p:attrNameLst>
                                          <p:attrName>ppt_h</p:attrName>
                                        </p:attrNameLst>
                                      </p:cBhvr>
                                      <p:tavLst>
                                        <p:tav tm="0">
                                          <p:val>
                                            <p:fltVal val="0"/>
                                          </p:val>
                                        </p:tav>
                                        <p:tav tm="100000">
                                          <p:val>
                                            <p:strVal val="#ppt_h"/>
                                          </p:val>
                                        </p:tav>
                                      </p:tavLst>
                                    </p:anim>
                                    <p:animEffect transition="in" filter="fade">
                                      <p:cBhvr>
                                        <p:cTn id="21" dur="500"/>
                                        <p:tgtEl>
                                          <p:spTgt spid="106502"/>
                                        </p:tgtEl>
                                      </p:cBhvr>
                                    </p:animEffect>
                                  </p:childTnLst>
                                </p:cTn>
                              </p:par>
                            </p:childTnLst>
                          </p:cTn>
                        </p:par>
                        <p:par>
                          <p:cTn id="22" fill="hold" nodeType="afterGroup">
                            <p:stCondLst>
                              <p:cond delay="2000"/>
                            </p:stCondLst>
                            <p:childTnLst>
                              <p:par>
                                <p:cTn id="23" presetID="53" presetClass="entr" presetSubtype="0" fill="hold" nodeType="afterEffect">
                                  <p:stCondLst>
                                    <p:cond delay="0"/>
                                  </p:stCondLst>
                                  <p:childTnLst>
                                    <p:set>
                                      <p:cBhvr>
                                        <p:cTn id="24" dur="1" fill="hold">
                                          <p:stCondLst>
                                            <p:cond delay="0"/>
                                          </p:stCondLst>
                                        </p:cTn>
                                        <p:tgtEl>
                                          <p:spTgt spid="106501"/>
                                        </p:tgtEl>
                                        <p:attrNameLst>
                                          <p:attrName>style.visibility</p:attrName>
                                        </p:attrNameLst>
                                      </p:cBhvr>
                                      <p:to>
                                        <p:strVal val="visible"/>
                                      </p:to>
                                    </p:set>
                                    <p:anim calcmode="lin" valueType="num">
                                      <p:cBhvr>
                                        <p:cTn id="25" dur="500" fill="hold"/>
                                        <p:tgtEl>
                                          <p:spTgt spid="106501"/>
                                        </p:tgtEl>
                                        <p:attrNameLst>
                                          <p:attrName>ppt_w</p:attrName>
                                        </p:attrNameLst>
                                      </p:cBhvr>
                                      <p:tavLst>
                                        <p:tav tm="0">
                                          <p:val>
                                            <p:fltVal val="0"/>
                                          </p:val>
                                        </p:tav>
                                        <p:tav tm="100000">
                                          <p:val>
                                            <p:strVal val="#ppt_w"/>
                                          </p:val>
                                        </p:tav>
                                      </p:tavLst>
                                    </p:anim>
                                    <p:anim calcmode="lin" valueType="num">
                                      <p:cBhvr>
                                        <p:cTn id="26" dur="500" fill="hold"/>
                                        <p:tgtEl>
                                          <p:spTgt spid="106501"/>
                                        </p:tgtEl>
                                        <p:attrNameLst>
                                          <p:attrName>ppt_h</p:attrName>
                                        </p:attrNameLst>
                                      </p:cBhvr>
                                      <p:tavLst>
                                        <p:tav tm="0">
                                          <p:val>
                                            <p:fltVal val="0"/>
                                          </p:val>
                                        </p:tav>
                                        <p:tav tm="100000">
                                          <p:val>
                                            <p:strVal val="#ppt_h"/>
                                          </p:val>
                                        </p:tav>
                                      </p:tavLst>
                                    </p:anim>
                                    <p:animEffect transition="in" filter="fade">
                                      <p:cBhvr>
                                        <p:cTn id="27" dur="500"/>
                                        <p:tgtEl>
                                          <p:spTgt spid="106501"/>
                                        </p:tgtEl>
                                      </p:cBhvr>
                                    </p:animEffect>
                                  </p:childTnLst>
                                </p:cTn>
                              </p:par>
                            </p:childTnLst>
                          </p:cTn>
                        </p:par>
                        <p:par>
                          <p:cTn id="28" fill="hold" nodeType="afterGroup">
                            <p:stCondLst>
                              <p:cond delay="2500"/>
                            </p:stCondLst>
                            <p:childTnLst>
                              <p:par>
                                <p:cTn id="29" presetID="53" presetClass="entr" presetSubtype="0" fill="hold" nodeType="afterEffect">
                                  <p:stCondLst>
                                    <p:cond delay="0"/>
                                  </p:stCondLst>
                                  <p:childTnLst>
                                    <p:set>
                                      <p:cBhvr>
                                        <p:cTn id="30" dur="1" fill="hold">
                                          <p:stCondLst>
                                            <p:cond delay="0"/>
                                          </p:stCondLst>
                                        </p:cTn>
                                        <p:tgtEl>
                                          <p:spTgt spid="106503"/>
                                        </p:tgtEl>
                                        <p:attrNameLst>
                                          <p:attrName>style.visibility</p:attrName>
                                        </p:attrNameLst>
                                      </p:cBhvr>
                                      <p:to>
                                        <p:strVal val="visible"/>
                                      </p:to>
                                    </p:set>
                                    <p:anim calcmode="lin" valueType="num">
                                      <p:cBhvr>
                                        <p:cTn id="31" dur="500" fill="hold"/>
                                        <p:tgtEl>
                                          <p:spTgt spid="106503"/>
                                        </p:tgtEl>
                                        <p:attrNameLst>
                                          <p:attrName>ppt_w</p:attrName>
                                        </p:attrNameLst>
                                      </p:cBhvr>
                                      <p:tavLst>
                                        <p:tav tm="0">
                                          <p:val>
                                            <p:fltVal val="0"/>
                                          </p:val>
                                        </p:tav>
                                        <p:tav tm="100000">
                                          <p:val>
                                            <p:strVal val="#ppt_w"/>
                                          </p:val>
                                        </p:tav>
                                      </p:tavLst>
                                    </p:anim>
                                    <p:anim calcmode="lin" valueType="num">
                                      <p:cBhvr>
                                        <p:cTn id="32" dur="500" fill="hold"/>
                                        <p:tgtEl>
                                          <p:spTgt spid="106503"/>
                                        </p:tgtEl>
                                        <p:attrNameLst>
                                          <p:attrName>ppt_h</p:attrName>
                                        </p:attrNameLst>
                                      </p:cBhvr>
                                      <p:tavLst>
                                        <p:tav tm="0">
                                          <p:val>
                                            <p:fltVal val="0"/>
                                          </p:val>
                                        </p:tav>
                                        <p:tav tm="100000">
                                          <p:val>
                                            <p:strVal val="#ppt_h"/>
                                          </p:val>
                                        </p:tav>
                                      </p:tavLst>
                                    </p:anim>
                                    <p:animEffect transition="in" filter="fade">
                                      <p:cBhvr>
                                        <p:cTn id="33" dur="500"/>
                                        <p:tgtEl>
                                          <p:spTgt spid="1065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50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6" name="Picture 8" descr="cid_aj1768_b"/>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9750" y="4149725"/>
            <a:ext cx="3240088" cy="2205038"/>
          </a:xfrm>
          <a:prstGeom prst="rect">
            <a:avLst/>
          </a:prstGeom>
          <a:noFill/>
          <a:ln w="57150" cmpd="thickThin" algn="ctr">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2297" name="Picture 9" descr="cid_aj1769_b"/>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19700" y="544513"/>
            <a:ext cx="3455988" cy="2352675"/>
          </a:xfrm>
          <a:prstGeom prst="rect">
            <a:avLst/>
          </a:prstGeom>
          <a:noFill/>
          <a:ln w="57150" cmpd="thickThin" algn="ctr">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2298" name="Picture 10" descr="Louvre_Interio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8313" y="404813"/>
            <a:ext cx="4248150" cy="3186112"/>
          </a:xfrm>
          <a:prstGeom prst="rect">
            <a:avLst/>
          </a:prstGeom>
          <a:noFill/>
          <a:ln w="57150" cmpd="thickThin" algn="ctr">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2299" name="Picture 11" descr="cid_aj1772_b"/>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56100" y="3425825"/>
            <a:ext cx="4497388" cy="3063875"/>
          </a:xfrm>
          <a:prstGeom prst="rect">
            <a:avLst/>
          </a:prstGeom>
          <a:noFill/>
          <a:ln w="57150" cmpd="thickThin" algn="ctr">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2023347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12" fill="hold" nodeType="afterEffect">
                                  <p:stCondLst>
                                    <p:cond delay="0"/>
                                  </p:stCondLst>
                                  <p:childTnLst>
                                    <p:set>
                                      <p:cBhvr>
                                        <p:cTn id="6" dur="1" fill="hold">
                                          <p:stCondLst>
                                            <p:cond delay="0"/>
                                          </p:stCondLst>
                                        </p:cTn>
                                        <p:tgtEl>
                                          <p:spTgt spid="12298"/>
                                        </p:tgtEl>
                                        <p:attrNameLst>
                                          <p:attrName>style.visibility</p:attrName>
                                        </p:attrNameLst>
                                      </p:cBhvr>
                                      <p:to>
                                        <p:strVal val="visible"/>
                                      </p:to>
                                    </p:set>
                                    <p:animEffect transition="in" filter="strips(downLeft)">
                                      <p:cBhvr>
                                        <p:cTn id="7" dur="1000"/>
                                        <p:tgtEl>
                                          <p:spTgt spid="12298"/>
                                        </p:tgtEl>
                                      </p:cBhvr>
                                    </p:animEffect>
                                  </p:childTnLst>
                                </p:cTn>
                              </p:par>
                              <p:par>
                                <p:cTn id="8" presetID="18" presetClass="entr" presetSubtype="12" fill="hold" nodeType="withEffect">
                                  <p:stCondLst>
                                    <p:cond delay="0"/>
                                  </p:stCondLst>
                                  <p:childTnLst>
                                    <p:set>
                                      <p:cBhvr>
                                        <p:cTn id="9" dur="1" fill="hold">
                                          <p:stCondLst>
                                            <p:cond delay="0"/>
                                          </p:stCondLst>
                                        </p:cTn>
                                        <p:tgtEl>
                                          <p:spTgt spid="12299"/>
                                        </p:tgtEl>
                                        <p:attrNameLst>
                                          <p:attrName>style.visibility</p:attrName>
                                        </p:attrNameLst>
                                      </p:cBhvr>
                                      <p:to>
                                        <p:strVal val="visible"/>
                                      </p:to>
                                    </p:set>
                                    <p:animEffect transition="in" filter="strips(downLeft)">
                                      <p:cBhvr>
                                        <p:cTn id="10" dur="1000"/>
                                        <p:tgtEl>
                                          <p:spTgt spid="12299"/>
                                        </p:tgtEl>
                                      </p:cBhvr>
                                    </p:animEffect>
                                  </p:childTnLst>
                                </p:cTn>
                              </p:par>
                            </p:childTnLst>
                          </p:cTn>
                        </p:par>
                        <p:par>
                          <p:cTn id="11" fill="hold" nodeType="afterGroup">
                            <p:stCondLst>
                              <p:cond delay="1000"/>
                            </p:stCondLst>
                            <p:childTnLst>
                              <p:par>
                                <p:cTn id="12" presetID="3" presetClass="entr" presetSubtype="10" fill="hold" nodeType="afterEffect">
                                  <p:stCondLst>
                                    <p:cond delay="0"/>
                                  </p:stCondLst>
                                  <p:childTnLst>
                                    <p:set>
                                      <p:cBhvr>
                                        <p:cTn id="13" dur="1" fill="hold">
                                          <p:stCondLst>
                                            <p:cond delay="0"/>
                                          </p:stCondLst>
                                        </p:cTn>
                                        <p:tgtEl>
                                          <p:spTgt spid="12297"/>
                                        </p:tgtEl>
                                        <p:attrNameLst>
                                          <p:attrName>style.visibility</p:attrName>
                                        </p:attrNameLst>
                                      </p:cBhvr>
                                      <p:to>
                                        <p:strVal val="visible"/>
                                      </p:to>
                                    </p:set>
                                    <p:animEffect transition="in" filter="blinds(horizontal)">
                                      <p:cBhvr>
                                        <p:cTn id="14" dur="1000"/>
                                        <p:tgtEl>
                                          <p:spTgt spid="12297"/>
                                        </p:tgtEl>
                                      </p:cBhvr>
                                    </p:animEffect>
                                  </p:childTnLst>
                                </p:cTn>
                              </p:par>
                              <p:par>
                                <p:cTn id="15" presetID="3" presetClass="entr" presetSubtype="10" fill="hold" nodeType="withEffect">
                                  <p:stCondLst>
                                    <p:cond delay="0"/>
                                  </p:stCondLst>
                                  <p:childTnLst>
                                    <p:set>
                                      <p:cBhvr>
                                        <p:cTn id="16" dur="1" fill="hold">
                                          <p:stCondLst>
                                            <p:cond delay="0"/>
                                          </p:stCondLst>
                                        </p:cTn>
                                        <p:tgtEl>
                                          <p:spTgt spid="12296"/>
                                        </p:tgtEl>
                                        <p:attrNameLst>
                                          <p:attrName>style.visibility</p:attrName>
                                        </p:attrNameLst>
                                      </p:cBhvr>
                                      <p:to>
                                        <p:strVal val="visible"/>
                                      </p:to>
                                    </p:set>
                                    <p:animEffect transition="in" filter="blinds(horizontal)">
                                      <p:cBhvr>
                                        <p:cTn id="17" dur="1000"/>
                                        <p:tgtEl>
                                          <p:spTgt spid="122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7" name="Picture 5" descr="P3021310%20Louvre%20Interi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35375" y="2420938"/>
            <a:ext cx="5105400" cy="3829050"/>
          </a:xfrm>
          <a:prstGeom prst="rect">
            <a:avLst/>
          </a:prstGeom>
          <a:noFill/>
          <a:ln w="57150" cmpd="thickThin" algn="ctr">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8435" name="Text Box 3"/>
          <p:cNvSpPr txBox="1">
            <a:spLocks noChangeArrowheads="1"/>
          </p:cNvSpPr>
          <p:nvPr/>
        </p:nvSpPr>
        <p:spPr bwMode="auto">
          <a:xfrm>
            <a:off x="395288" y="404813"/>
            <a:ext cx="8353425"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fa-IR" altLang="fa-IR" dirty="0">
                <a:cs typeface="B Homa" panose="00000400000000000000" pitchFamily="2" charset="-78"/>
              </a:rPr>
              <a:t>هرم اصلی 71 فوت  ( 21.6 متر) ارتفاع دارد و هر ضلع آن برابر 115 فوت ( 35 متر) با شیبی برابر 51 درجه است. سازه فضاکار متشکل از عناصر فشاری به صورت لوله ای ( اعضای فوقانی و اعضای جان) و کابل های کششی ( اعضای تحتانی) می باشد. عمق ( ضخامت) سازه فضا کار هرم شکل از 5.6 فوت ( 1.7 متر) در مرکز به صفر در لبه ها می رسد. نتیجه آن انحنا و خمیدگی در عناصر تحتانی است، در حالی که عناصر فوقانی مستقیم می باشند و سطوح شیشه ای هرم مسطح هستند. به علاوه کابل ها برای مهار بندی ضربدری بین گره ها برای افزایش مقاومت جانبی نیز به کار رفته اند.</a:t>
            </a:r>
          </a:p>
        </p:txBody>
      </p:sp>
      <p:pic>
        <p:nvPicPr>
          <p:cNvPr id="18440" name="Picture 8" descr="icc_news_fa_314_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288" y="2781300"/>
            <a:ext cx="4032250" cy="3022600"/>
          </a:xfrm>
          <a:prstGeom prst="rect">
            <a:avLst/>
          </a:prstGeom>
          <a:noFill/>
          <a:ln w="57150" cmpd="thickThin" algn="ctr">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38871189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8435"/>
                                        </p:tgtEl>
                                        <p:attrNameLst>
                                          <p:attrName>style.visibility</p:attrName>
                                        </p:attrNameLst>
                                      </p:cBhvr>
                                      <p:to>
                                        <p:strVal val="visible"/>
                                      </p:to>
                                    </p:set>
                                    <p:animEffect transition="in" filter="fade">
                                      <p:cBhvr>
                                        <p:cTn id="7" dur="1000"/>
                                        <p:tgtEl>
                                          <p:spTgt spid="18435"/>
                                        </p:tgtEl>
                                      </p:cBhvr>
                                    </p:animEffect>
                                    <p:anim calcmode="lin" valueType="num">
                                      <p:cBhvr>
                                        <p:cTn id="8" dur="1000" fill="hold"/>
                                        <p:tgtEl>
                                          <p:spTgt spid="18435"/>
                                        </p:tgtEl>
                                        <p:attrNameLst>
                                          <p:attrName>ppt_x</p:attrName>
                                        </p:attrNameLst>
                                      </p:cBhvr>
                                      <p:tavLst>
                                        <p:tav tm="0">
                                          <p:val>
                                            <p:strVal val="#ppt_x"/>
                                          </p:val>
                                        </p:tav>
                                        <p:tav tm="100000">
                                          <p:val>
                                            <p:strVal val="#ppt_x"/>
                                          </p:val>
                                        </p:tav>
                                      </p:tavLst>
                                    </p:anim>
                                    <p:anim calcmode="lin" valueType="num">
                                      <p:cBhvr>
                                        <p:cTn id="9" dur="1000" fill="hold"/>
                                        <p:tgtEl>
                                          <p:spTgt spid="18435"/>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29" presetClass="entr" presetSubtype="0" fill="hold" nodeType="afterEffect">
                                  <p:stCondLst>
                                    <p:cond delay="0"/>
                                  </p:stCondLst>
                                  <p:childTnLst>
                                    <p:set>
                                      <p:cBhvr>
                                        <p:cTn id="12" dur="1" fill="hold">
                                          <p:stCondLst>
                                            <p:cond delay="0"/>
                                          </p:stCondLst>
                                        </p:cTn>
                                        <p:tgtEl>
                                          <p:spTgt spid="18437"/>
                                        </p:tgtEl>
                                        <p:attrNameLst>
                                          <p:attrName>style.visibility</p:attrName>
                                        </p:attrNameLst>
                                      </p:cBhvr>
                                      <p:to>
                                        <p:strVal val="visible"/>
                                      </p:to>
                                    </p:set>
                                    <p:anim calcmode="lin" valueType="num">
                                      <p:cBhvr>
                                        <p:cTn id="13" dur="1000" fill="hold"/>
                                        <p:tgtEl>
                                          <p:spTgt spid="18437"/>
                                        </p:tgtEl>
                                        <p:attrNameLst>
                                          <p:attrName>ppt_x</p:attrName>
                                        </p:attrNameLst>
                                      </p:cBhvr>
                                      <p:tavLst>
                                        <p:tav tm="0">
                                          <p:val>
                                            <p:strVal val="#ppt_x-.2"/>
                                          </p:val>
                                        </p:tav>
                                        <p:tav tm="100000">
                                          <p:val>
                                            <p:strVal val="#ppt_x"/>
                                          </p:val>
                                        </p:tav>
                                      </p:tavLst>
                                    </p:anim>
                                    <p:anim calcmode="lin" valueType="num">
                                      <p:cBhvr>
                                        <p:cTn id="14" dur="1000" fill="hold"/>
                                        <p:tgtEl>
                                          <p:spTgt spid="18437"/>
                                        </p:tgtEl>
                                        <p:attrNameLst>
                                          <p:attrName>ppt_y</p:attrName>
                                        </p:attrNameLst>
                                      </p:cBhvr>
                                      <p:tavLst>
                                        <p:tav tm="0">
                                          <p:val>
                                            <p:strVal val="#ppt_y"/>
                                          </p:val>
                                        </p:tav>
                                        <p:tav tm="100000">
                                          <p:val>
                                            <p:strVal val="#ppt_y"/>
                                          </p:val>
                                        </p:tav>
                                      </p:tavLst>
                                    </p:anim>
                                    <p:animEffect transition="in" filter="wipe(right)" prLst="gradientSize: 0.1">
                                      <p:cBhvr>
                                        <p:cTn id="15" dur="1000"/>
                                        <p:tgtEl>
                                          <p:spTgt spid="18437"/>
                                        </p:tgtEl>
                                      </p:cBhvr>
                                    </p:animEffect>
                                  </p:childTnLst>
                                </p:cTn>
                              </p:par>
                            </p:childTnLst>
                          </p:cTn>
                        </p:par>
                        <p:par>
                          <p:cTn id="16" fill="hold" nodeType="afterGroup">
                            <p:stCondLst>
                              <p:cond delay="2000"/>
                            </p:stCondLst>
                            <p:childTnLst>
                              <p:par>
                                <p:cTn id="17" presetID="53" presetClass="entr" presetSubtype="0" fill="hold" nodeType="afterEffect">
                                  <p:stCondLst>
                                    <p:cond delay="0"/>
                                  </p:stCondLst>
                                  <p:childTnLst>
                                    <p:set>
                                      <p:cBhvr>
                                        <p:cTn id="18" dur="1" fill="hold">
                                          <p:stCondLst>
                                            <p:cond delay="0"/>
                                          </p:stCondLst>
                                        </p:cTn>
                                        <p:tgtEl>
                                          <p:spTgt spid="18440"/>
                                        </p:tgtEl>
                                        <p:attrNameLst>
                                          <p:attrName>style.visibility</p:attrName>
                                        </p:attrNameLst>
                                      </p:cBhvr>
                                      <p:to>
                                        <p:strVal val="visible"/>
                                      </p:to>
                                    </p:set>
                                    <p:anim calcmode="lin" valueType="num">
                                      <p:cBhvr>
                                        <p:cTn id="19" dur="1000" fill="hold"/>
                                        <p:tgtEl>
                                          <p:spTgt spid="18440"/>
                                        </p:tgtEl>
                                        <p:attrNameLst>
                                          <p:attrName>ppt_w</p:attrName>
                                        </p:attrNameLst>
                                      </p:cBhvr>
                                      <p:tavLst>
                                        <p:tav tm="0">
                                          <p:val>
                                            <p:fltVal val="0"/>
                                          </p:val>
                                        </p:tav>
                                        <p:tav tm="100000">
                                          <p:val>
                                            <p:strVal val="#ppt_w"/>
                                          </p:val>
                                        </p:tav>
                                      </p:tavLst>
                                    </p:anim>
                                    <p:anim calcmode="lin" valueType="num">
                                      <p:cBhvr>
                                        <p:cTn id="20" dur="1000" fill="hold"/>
                                        <p:tgtEl>
                                          <p:spTgt spid="18440"/>
                                        </p:tgtEl>
                                        <p:attrNameLst>
                                          <p:attrName>ppt_h</p:attrName>
                                        </p:attrNameLst>
                                      </p:cBhvr>
                                      <p:tavLst>
                                        <p:tav tm="0">
                                          <p:val>
                                            <p:fltVal val="0"/>
                                          </p:val>
                                        </p:tav>
                                        <p:tav tm="100000">
                                          <p:val>
                                            <p:strVal val="#ppt_h"/>
                                          </p:val>
                                        </p:tav>
                                      </p:tavLst>
                                    </p:anim>
                                    <p:animEffect transition="in" filter="fade">
                                      <p:cBhvr>
                                        <p:cTn id="21" dur="1000"/>
                                        <p:tgtEl>
                                          <p:spTgt spid="184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3" name="Picture 5" descr="P3021302%20Louvre%20Pyrami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3438" y="3429000"/>
            <a:ext cx="4103687" cy="3078163"/>
          </a:xfrm>
          <a:prstGeom prst="rect">
            <a:avLst/>
          </a:prstGeom>
          <a:noFill/>
          <a:ln w="57150" cmpd="thickThin" algn="ctr">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7411" name="Text Box 3"/>
          <p:cNvSpPr txBox="1">
            <a:spLocks noChangeArrowheads="1"/>
          </p:cNvSpPr>
          <p:nvPr/>
        </p:nvSpPr>
        <p:spPr bwMode="auto">
          <a:xfrm>
            <a:off x="395288" y="333375"/>
            <a:ext cx="8353425"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fa-IR" altLang="fa-IR">
                <a:cs typeface="B Homa" panose="00000400000000000000" pitchFamily="2" charset="-78"/>
              </a:rPr>
              <a:t>این سازه فضا کار از 600 عدد عضو لوله اتی با قطری مابین 0.4 تا 3.2 اینچ ( 10 تا 80 میلیمتر) و بیش از 21 هزار گره تشکیل شده است. جزئیات اتصالی آن  شبیه اتصال طناب و دیرک بادبان قایق های بادبانی می باشد. پوشش آبگینه مخصوص آن با قاب شیشه ای فرم الماس را داشته و وزنی برابر 95 تن دارد.</a:t>
            </a:r>
          </a:p>
        </p:txBody>
      </p:sp>
      <p:pic>
        <p:nvPicPr>
          <p:cNvPr id="17414" name="Picture 6" descr="The_glass_pyramid_at_the_Louvre_at_eveni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8313" y="1557338"/>
            <a:ext cx="4425950" cy="3319462"/>
          </a:xfrm>
          <a:prstGeom prst="rect">
            <a:avLst/>
          </a:prstGeom>
          <a:noFill/>
          <a:ln w="57150" cmpd="thickThin" algn="ctr">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7415" name="AutoShape 7">
            <a:hlinkClick r:id="rId4" action="ppaction://hlinksldjump" highlightClick="1"/>
          </p:cNvPr>
          <p:cNvSpPr>
            <a:spLocks noChangeArrowheads="1"/>
          </p:cNvSpPr>
          <p:nvPr/>
        </p:nvSpPr>
        <p:spPr bwMode="auto">
          <a:xfrm>
            <a:off x="250825" y="5949950"/>
            <a:ext cx="647700" cy="692150"/>
          </a:xfrm>
          <a:prstGeom prst="actionButtonHome">
            <a:avLst/>
          </a:prstGeom>
          <a:solidFill>
            <a:schemeClr val="accent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a-IR"/>
          </a:p>
        </p:txBody>
      </p:sp>
      <p:pic>
        <p:nvPicPr>
          <p:cNvPr id="17416" name="Picture 8" descr="pict003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87450" y="4581525"/>
            <a:ext cx="3097213" cy="1936750"/>
          </a:xfrm>
          <a:prstGeom prst="rect">
            <a:avLst/>
          </a:prstGeom>
          <a:noFill/>
          <a:ln w="57150" cmpd="thickThin" algn="ctr">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7417" name="Picture 9" descr="untitled"/>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51500" y="1700213"/>
            <a:ext cx="2328863" cy="1957387"/>
          </a:xfrm>
          <a:prstGeom prst="rect">
            <a:avLst/>
          </a:prstGeom>
          <a:noFill/>
          <a:ln w="57150" cmpd="thickThin" algn="ctr">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413574490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animEffect transition="in" filter="fade">
                                      <p:cBhvr>
                                        <p:cTn id="7" dur="1000"/>
                                        <p:tgtEl>
                                          <p:spTgt spid="17411">
                                            <p:txEl>
                                              <p:pRg st="0" end="0"/>
                                            </p:txEl>
                                          </p:spTgt>
                                        </p:tgtEl>
                                      </p:cBhvr>
                                    </p:animEffect>
                                    <p:anim calcmode="lin" valueType="num">
                                      <p:cBhvr>
                                        <p:cTn id="8" dur="1000" fill="hold"/>
                                        <p:tgtEl>
                                          <p:spTgt spid="17411">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7411">
                                            <p:txEl>
                                              <p:pRg st="0" end="0"/>
                                            </p:txEl>
                                          </p:spTgt>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23" presetClass="entr" presetSubtype="16" fill="hold" nodeType="afterEffect">
                                  <p:stCondLst>
                                    <p:cond delay="0"/>
                                  </p:stCondLst>
                                  <p:childTnLst>
                                    <p:set>
                                      <p:cBhvr>
                                        <p:cTn id="12" dur="1" fill="hold">
                                          <p:stCondLst>
                                            <p:cond delay="0"/>
                                          </p:stCondLst>
                                        </p:cTn>
                                        <p:tgtEl>
                                          <p:spTgt spid="17414"/>
                                        </p:tgtEl>
                                        <p:attrNameLst>
                                          <p:attrName>style.visibility</p:attrName>
                                        </p:attrNameLst>
                                      </p:cBhvr>
                                      <p:to>
                                        <p:strVal val="visible"/>
                                      </p:to>
                                    </p:set>
                                    <p:anim calcmode="lin" valueType="num">
                                      <p:cBhvr>
                                        <p:cTn id="13" dur="500" fill="hold"/>
                                        <p:tgtEl>
                                          <p:spTgt spid="17414"/>
                                        </p:tgtEl>
                                        <p:attrNameLst>
                                          <p:attrName>ppt_w</p:attrName>
                                        </p:attrNameLst>
                                      </p:cBhvr>
                                      <p:tavLst>
                                        <p:tav tm="0">
                                          <p:val>
                                            <p:fltVal val="0"/>
                                          </p:val>
                                        </p:tav>
                                        <p:tav tm="100000">
                                          <p:val>
                                            <p:strVal val="#ppt_w"/>
                                          </p:val>
                                        </p:tav>
                                      </p:tavLst>
                                    </p:anim>
                                    <p:anim calcmode="lin" valueType="num">
                                      <p:cBhvr>
                                        <p:cTn id="14" dur="500" fill="hold"/>
                                        <p:tgtEl>
                                          <p:spTgt spid="17414"/>
                                        </p:tgtEl>
                                        <p:attrNameLst>
                                          <p:attrName>ppt_h</p:attrName>
                                        </p:attrNameLst>
                                      </p:cBhvr>
                                      <p:tavLst>
                                        <p:tav tm="0">
                                          <p:val>
                                            <p:fltVal val="0"/>
                                          </p:val>
                                        </p:tav>
                                        <p:tav tm="100000">
                                          <p:val>
                                            <p:strVal val="#ppt_h"/>
                                          </p:val>
                                        </p:tav>
                                      </p:tavLst>
                                    </p:anim>
                                  </p:childTnLst>
                                </p:cTn>
                              </p:par>
                            </p:childTnLst>
                          </p:cTn>
                        </p:par>
                        <p:par>
                          <p:cTn id="15" fill="hold" nodeType="afterGroup">
                            <p:stCondLst>
                              <p:cond delay="1500"/>
                            </p:stCondLst>
                            <p:childTnLst>
                              <p:par>
                                <p:cTn id="16" presetID="23" presetClass="entr" presetSubtype="16" fill="hold" nodeType="afterEffect">
                                  <p:stCondLst>
                                    <p:cond delay="0"/>
                                  </p:stCondLst>
                                  <p:childTnLst>
                                    <p:set>
                                      <p:cBhvr>
                                        <p:cTn id="17" dur="1" fill="hold">
                                          <p:stCondLst>
                                            <p:cond delay="0"/>
                                          </p:stCondLst>
                                        </p:cTn>
                                        <p:tgtEl>
                                          <p:spTgt spid="17413"/>
                                        </p:tgtEl>
                                        <p:attrNameLst>
                                          <p:attrName>style.visibility</p:attrName>
                                        </p:attrNameLst>
                                      </p:cBhvr>
                                      <p:to>
                                        <p:strVal val="visible"/>
                                      </p:to>
                                    </p:set>
                                    <p:anim calcmode="lin" valueType="num">
                                      <p:cBhvr>
                                        <p:cTn id="18" dur="500" fill="hold"/>
                                        <p:tgtEl>
                                          <p:spTgt spid="17413"/>
                                        </p:tgtEl>
                                        <p:attrNameLst>
                                          <p:attrName>ppt_w</p:attrName>
                                        </p:attrNameLst>
                                      </p:cBhvr>
                                      <p:tavLst>
                                        <p:tav tm="0">
                                          <p:val>
                                            <p:fltVal val="0"/>
                                          </p:val>
                                        </p:tav>
                                        <p:tav tm="100000">
                                          <p:val>
                                            <p:strVal val="#ppt_w"/>
                                          </p:val>
                                        </p:tav>
                                      </p:tavLst>
                                    </p:anim>
                                    <p:anim calcmode="lin" valueType="num">
                                      <p:cBhvr>
                                        <p:cTn id="19" dur="500" fill="hold"/>
                                        <p:tgtEl>
                                          <p:spTgt spid="17413"/>
                                        </p:tgtEl>
                                        <p:attrNameLst>
                                          <p:attrName>ppt_h</p:attrName>
                                        </p:attrNameLst>
                                      </p:cBhvr>
                                      <p:tavLst>
                                        <p:tav tm="0">
                                          <p:val>
                                            <p:fltVal val="0"/>
                                          </p:val>
                                        </p:tav>
                                        <p:tav tm="100000">
                                          <p:val>
                                            <p:strVal val="#ppt_h"/>
                                          </p:val>
                                        </p:tav>
                                      </p:tavLst>
                                    </p:anim>
                                  </p:childTnLst>
                                </p:cTn>
                              </p:par>
                            </p:childTnLst>
                          </p:cTn>
                        </p:par>
                        <p:par>
                          <p:cTn id="20" fill="hold" nodeType="afterGroup">
                            <p:stCondLst>
                              <p:cond delay="2000"/>
                            </p:stCondLst>
                            <p:childTnLst>
                              <p:par>
                                <p:cTn id="21" presetID="17" presetClass="entr" presetSubtype="10" fill="hold" nodeType="afterEffect">
                                  <p:stCondLst>
                                    <p:cond delay="0"/>
                                  </p:stCondLst>
                                  <p:childTnLst>
                                    <p:set>
                                      <p:cBhvr>
                                        <p:cTn id="22" dur="1" fill="hold">
                                          <p:stCondLst>
                                            <p:cond delay="0"/>
                                          </p:stCondLst>
                                        </p:cTn>
                                        <p:tgtEl>
                                          <p:spTgt spid="17417"/>
                                        </p:tgtEl>
                                        <p:attrNameLst>
                                          <p:attrName>style.visibility</p:attrName>
                                        </p:attrNameLst>
                                      </p:cBhvr>
                                      <p:to>
                                        <p:strVal val="visible"/>
                                      </p:to>
                                    </p:set>
                                    <p:anim calcmode="lin" valueType="num">
                                      <p:cBhvr>
                                        <p:cTn id="23" dur="500" fill="hold"/>
                                        <p:tgtEl>
                                          <p:spTgt spid="17417"/>
                                        </p:tgtEl>
                                        <p:attrNameLst>
                                          <p:attrName>ppt_w</p:attrName>
                                        </p:attrNameLst>
                                      </p:cBhvr>
                                      <p:tavLst>
                                        <p:tav tm="0">
                                          <p:val>
                                            <p:fltVal val="0"/>
                                          </p:val>
                                        </p:tav>
                                        <p:tav tm="100000">
                                          <p:val>
                                            <p:strVal val="#ppt_w"/>
                                          </p:val>
                                        </p:tav>
                                      </p:tavLst>
                                    </p:anim>
                                    <p:anim calcmode="lin" valueType="num">
                                      <p:cBhvr>
                                        <p:cTn id="24" dur="500" fill="hold"/>
                                        <p:tgtEl>
                                          <p:spTgt spid="17417"/>
                                        </p:tgtEl>
                                        <p:attrNameLst>
                                          <p:attrName>ppt_h</p:attrName>
                                        </p:attrNameLst>
                                      </p:cBhvr>
                                      <p:tavLst>
                                        <p:tav tm="0">
                                          <p:val>
                                            <p:strVal val="#ppt_h"/>
                                          </p:val>
                                        </p:tav>
                                        <p:tav tm="100000">
                                          <p:val>
                                            <p:strVal val="#ppt_h"/>
                                          </p:val>
                                        </p:tav>
                                      </p:tavLst>
                                    </p:anim>
                                  </p:childTnLst>
                                </p:cTn>
                              </p:par>
                            </p:childTnLst>
                          </p:cTn>
                        </p:par>
                        <p:par>
                          <p:cTn id="25" fill="hold" nodeType="afterGroup">
                            <p:stCondLst>
                              <p:cond delay="2500"/>
                            </p:stCondLst>
                            <p:childTnLst>
                              <p:par>
                                <p:cTn id="26" presetID="17" presetClass="entr" presetSubtype="10" fill="hold" nodeType="afterEffect">
                                  <p:stCondLst>
                                    <p:cond delay="0"/>
                                  </p:stCondLst>
                                  <p:childTnLst>
                                    <p:set>
                                      <p:cBhvr>
                                        <p:cTn id="27" dur="1" fill="hold">
                                          <p:stCondLst>
                                            <p:cond delay="0"/>
                                          </p:stCondLst>
                                        </p:cTn>
                                        <p:tgtEl>
                                          <p:spTgt spid="17416"/>
                                        </p:tgtEl>
                                        <p:attrNameLst>
                                          <p:attrName>style.visibility</p:attrName>
                                        </p:attrNameLst>
                                      </p:cBhvr>
                                      <p:to>
                                        <p:strVal val="visible"/>
                                      </p:to>
                                    </p:set>
                                    <p:anim calcmode="lin" valueType="num">
                                      <p:cBhvr>
                                        <p:cTn id="28" dur="500" fill="hold"/>
                                        <p:tgtEl>
                                          <p:spTgt spid="17416"/>
                                        </p:tgtEl>
                                        <p:attrNameLst>
                                          <p:attrName>ppt_w</p:attrName>
                                        </p:attrNameLst>
                                      </p:cBhvr>
                                      <p:tavLst>
                                        <p:tav tm="0">
                                          <p:val>
                                            <p:fltVal val="0"/>
                                          </p:val>
                                        </p:tav>
                                        <p:tav tm="100000">
                                          <p:val>
                                            <p:strVal val="#ppt_w"/>
                                          </p:val>
                                        </p:tav>
                                      </p:tavLst>
                                    </p:anim>
                                    <p:anim calcmode="lin" valueType="num">
                                      <p:cBhvr>
                                        <p:cTn id="29" dur="500" fill="hold"/>
                                        <p:tgtEl>
                                          <p:spTgt spid="1741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Text Box 4"/>
          <p:cNvSpPr txBox="1">
            <a:spLocks noChangeArrowheads="1"/>
          </p:cNvSpPr>
          <p:nvPr/>
        </p:nvSpPr>
        <p:spPr bwMode="auto">
          <a:xfrm>
            <a:off x="755650" y="1773238"/>
            <a:ext cx="7993063" cy="1004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Tx/>
              <a:buChar char="-"/>
            </a:pPr>
            <a:r>
              <a:rPr lang="fa-IR" altLang="fa-IR" sz="2400">
                <a:latin typeface="Britannic Bold" panose="020B0903060703020204" pitchFamily="34" charset="0"/>
                <a:cs typeface="B Homa" panose="00000400000000000000" pitchFamily="2" charset="-78"/>
              </a:rPr>
              <a:t> </a:t>
            </a:r>
            <a:r>
              <a:rPr lang="fa-IR" altLang="fa-IR" sz="2400">
                <a:latin typeface="Britannic Bold" panose="020B0903060703020204" pitchFamily="34" charset="0"/>
                <a:cs typeface="B Homa" panose="00000400000000000000" pitchFamily="2" charset="-78"/>
                <a:hlinkClick r:id="rId2" action="ppaction://hlinksldjump"/>
              </a:rPr>
              <a:t>پل آلامیلو (</a:t>
            </a:r>
            <a:r>
              <a:rPr lang="en-US" altLang="fa-IR" sz="2400">
                <a:latin typeface="Britannic Bold" panose="020B0903060703020204" pitchFamily="34" charset="0"/>
                <a:cs typeface="B Homa" panose="00000400000000000000" pitchFamily="2" charset="-78"/>
                <a:hlinkClick r:id="rId2" action="ppaction://hlinksldjump"/>
              </a:rPr>
              <a:t>Alamillo Bridge </a:t>
            </a:r>
            <a:r>
              <a:rPr lang="fa-IR" altLang="fa-IR" sz="2400">
                <a:latin typeface="Britannic Bold" panose="020B0903060703020204" pitchFamily="34" charset="0"/>
                <a:cs typeface="B Homa" panose="00000400000000000000" pitchFamily="2" charset="-78"/>
                <a:hlinkClick r:id="rId2" action="ppaction://hlinksldjump"/>
              </a:rPr>
              <a:t> ) </a:t>
            </a:r>
            <a:endParaRPr lang="en-US" altLang="fa-IR" sz="2400">
              <a:latin typeface="Britannic Bold" panose="020B0903060703020204" pitchFamily="34" charset="0"/>
              <a:cs typeface="B Homa" panose="00000400000000000000" pitchFamily="2" charset="-78"/>
            </a:endParaRPr>
          </a:p>
          <a:p>
            <a:pPr>
              <a:spcBef>
                <a:spcPct val="50000"/>
              </a:spcBef>
              <a:buFontTx/>
              <a:buChar char="-"/>
            </a:pPr>
            <a:r>
              <a:rPr lang="fa-IR" altLang="fa-IR" sz="2400">
                <a:latin typeface="Britannic Bold" panose="020B0903060703020204" pitchFamily="34" charset="0"/>
                <a:cs typeface="B Homa" panose="00000400000000000000" pitchFamily="2" charset="-78"/>
              </a:rPr>
              <a:t> </a:t>
            </a:r>
            <a:r>
              <a:rPr lang="fa-IR" altLang="fa-IR" sz="2400">
                <a:latin typeface="Britannic Bold" panose="020B0903060703020204" pitchFamily="34" charset="0"/>
                <a:cs typeface="B Homa" panose="00000400000000000000" pitchFamily="2" charset="-78"/>
                <a:hlinkClick r:id="rId3" action="ppaction://hlinksldjump"/>
              </a:rPr>
              <a:t>هرم لوور (</a:t>
            </a:r>
            <a:r>
              <a:rPr lang="en-US" altLang="fa-IR" sz="2400">
                <a:latin typeface="Britannic Bold" panose="020B0903060703020204" pitchFamily="34" charset="0"/>
                <a:cs typeface="B Homa" panose="00000400000000000000" pitchFamily="2" charset="-78"/>
                <a:hlinkClick r:id="rId3" action="ppaction://hlinksldjump"/>
              </a:rPr>
              <a:t>Louvre Pyramid </a:t>
            </a:r>
            <a:r>
              <a:rPr lang="fa-IR" altLang="fa-IR" sz="2400">
                <a:latin typeface="Britannic Bold" panose="020B0903060703020204" pitchFamily="34" charset="0"/>
                <a:cs typeface="B Homa" panose="00000400000000000000" pitchFamily="2" charset="-78"/>
                <a:hlinkClick r:id="rId3" action="ppaction://hlinksldjump"/>
              </a:rPr>
              <a:t> )</a:t>
            </a:r>
            <a:endParaRPr lang="fa-IR" altLang="fa-IR" sz="2400">
              <a:latin typeface="Britannic Bold" panose="020B0903060703020204" pitchFamily="34" charset="0"/>
              <a:cs typeface="B Homa" panose="00000400000000000000" pitchFamily="2" charset="-78"/>
            </a:endParaRPr>
          </a:p>
        </p:txBody>
      </p:sp>
      <p:sp>
        <p:nvSpPr>
          <p:cNvPr id="31749" name="Text Box 5"/>
          <p:cNvSpPr txBox="1">
            <a:spLocks noChangeArrowheads="1"/>
          </p:cNvSpPr>
          <p:nvPr/>
        </p:nvSpPr>
        <p:spPr bwMode="auto">
          <a:xfrm>
            <a:off x="7019925" y="981075"/>
            <a:ext cx="1727200" cy="519113"/>
          </a:xfrm>
          <a:prstGeom prst="rect">
            <a:avLst/>
          </a:prstGeom>
          <a:noFill/>
          <a:ln>
            <a:noFill/>
          </a:ln>
          <a:effectLst>
            <a:outerShdw dist="35921" dir="2700000" algn="ctr" rotWithShape="0">
              <a:schemeClr val="bg2">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spcBef>
                <a:spcPct val="50000"/>
              </a:spcBef>
            </a:pPr>
            <a:r>
              <a:rPr lang="fa-IR" altLang="fa-IR" sz="2800">
                <a:cs typeface="B Homa" panose="00000400000000000000" pitchFamily="2" charset="-78"/>
              </a:rPr>
              <a:t>فهرست :</a:t>
            </a:r>
            <a:endParaRPr lang="en-US" altLang="fa-IR" sz="2800">
              <a:cs typeface="B Homa" panose="00000400000000000000" pitchFamily="2" charset="-78"/>
            </a:endParaRPr>
          </a:p>
        </p:txBody>
      </p:sp>
    </p:spTree>
    <p:extLst>
      <p:ext uri="{BB962C8B-B14F-4D97-AF65-F5344CB8AC3E}">
        <p14:creationId xmlns:p14="http://schemas.microsoft.com/office/powerpoint/2010/main" val="131853044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31749"/>
                                        </p:tgtEl>
                                        <p:attrNameLst>
                                          <p:attrName>style.visibility</p:attrName>
                                        </p:attrNameLst>
                                      </p:cBhvr>
                                      <p:to>
                                        <p:strVal val="visible"/>
                                      </p:to>
                                    </p:set>
                                    <p:anim calcmode="lin" valueType="num">
                                      <p:cBhvr>
                                        <p:cTn id="7" dur="1000" fill="hold"/>
                                        <p:tgtEl>
                                          <p:spTgt spid="31749"/>
                                        </p:tgtEl>
                                        <p:attrNameLst>
                                          <p:attrName>ppt_x</p:attrName>
                                        </p:attrNameLst>
                                      </p:cBhvr>
                                      <p:tavLst>
                                        <p:tav tm="0">
                                          <p:val>
                                            <p:strVal val="#ppt_x-.2"/>
                                          </p:val>
                                        </p:tav>
                                        <p:tav tm="100000">
                                          <p:val>
                                            <p:strVal val="#ppt_x"/>
                                          </p:val>
                                        </p:tav>
                                      </p:tavLst>
                                    </p:anim>
                                    <p:anim calcmode="lin" valueType="num">
                                      <p:cBhvr>
                                        <p:cTn id="8" dur="1000" fill="hold"/>
                                        <p:tgtEl>
                                          <p:spTgt spid="31749"/>
                                        </p:tgtEl>
                                        <p:attrNameLst>
                                          <p:attrName>ppt_y</p:attrName>
                                        </p:attrNameLst>
                                      </p:cBhvr>
                                      <p:tavLst>
                                        <p:tav tm="0">
                                          <p:val>
                                            <p:strVal val="#ppt_y"/>
                                          </p:val>
                                        </p:tav>
                                        <p:tav tm="100000">
                                          <p:val>
                                            <p:strVal val="#ppt_y"/>
                                          </p:val>
                                        </p:tav>
                                      </p:tavLst>
                                    </p:anim>
                                    <p:animEffect transition="in" filter="wipe(right)" prLst="gradientSize: 0.1">
                                      <p:cBhvr>
                                        <p:cTn id="9" dur="1000"/>
                                        <p:tgtEl>
                                          <p:spTgt spid="31749"/>
                                        </p:tgtEl>
                                      </p:cBhvr>
                                    </p:animEffect>
                                  </p:childTnLst>
                                </p:cTn>
                              </p:par>
                            </p:childTnLst>
                          </p:cTn>
                        </p:par>
                        <p:par>
                          <p:cTn id="10" fill="hold" nodeType="afterGroup">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31748"/>
                                        </p:tgtEl>
                                        <p:attrNameLst>
                                          <p:attrName>style.visibility</p:attrName>
                                        </p:attrNameLst>
                                      </p:cBhvr>
                                      <p:to>
                                        <p:strVal val="visible"/>
                                      </p:to>
                                    </p:set>
                                    <p:animEffect transition="in" filter="fade">
                                      <p:cBhvr>
                                        <p:cTn id="13" dur="1000"/>
                                        <p:tgtEl>
                                          <p:spTgt spid="31748"/>
                                        </p:tgtEl>
                                      </p:cBhvr>
                                    </p:animEffect>
                                    <p:anim calcmode="lin" valueType="num">
                                      <p:cBhvr>
                                        <p:cTn id="14" dur="1000" fill="hold"/>
                                        <p:tgtEl>
                                          <p:spTgt spid="31748"/>
                                        </p:tgtEl>
                                        <p:attrNameLst>
                                          <p:attrName>ppt_x</p:attrName>
                                        </p:attrNameLst>
                                      </p:cBhvr>
                                      <p:tavLst>
                                        <p:tav tm="0">
                                          <p:val>
                                            <p:strVal val="#ppt_x"/>
                                          </p:val>
                                        </p:tav>
                                        <p:tav tm="100000">
                                          <p:val>
                                            <p:strVal val="#ppt_x"/>
                                          </p:val>
                                        </p:tav>
                                      </p:tavLst>
                                    </p:anim>
                                    <p:anim calcmode="lin" valueType="num">
                                      <p:cBhvr>
                                        <p:cTn id="15" dur="1000" fill="hold"/>
                                        <p:tgtEl>
                                          <p:spTgt spid="317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8" grpId="0"/>
      <p:bldP spid="3174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Text Box 4"/>
          <p:cNvSpPr txBox="1">
            <a:spLocks noChangeArrowheads="1"/>
          </p:cNvSpPr>
          <p:nvPr/>
        </p:nvSpPr>
        <p:spPr bwMode="auto">
          <a:xfrm>
            <a:off x="3635375" y="549275"/>
            <a:ext cx="51847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a-IR" altLang="fa-IR" sz="2400" dirty="0">
                <a:latin typeface="Arial Black" panose="020B0A04020102020204" pitchFamily="34" charset="0"/>
                <a:cs typeface="B Homa" panose="00000400000000000000" pitchFamily="2" charset="-78"/>
              </a:rPr>
              <a:t>- پل آلامیلو (</a:t>
            </a:r>
            <a:r>
              <a:rPr lang="en-US" altLang="fa-IR" sz="2400" dirty="0" err="1">
                <a:latin typeface="Arial Black" panose="020B0A04020102020204" pitchFamily="34" charset="0"/>
                <a:cs typeface="B Homa" panose="00000400000000000000" pitchFamily="2" charset="-78"/>
              </a:rPr>
              <a:t>Alamillo</a:t>
            </a:r>
            <a:r>
              <a:rPr lang="en-US" altLang="fa-IR" sz="2400" dirty="0">
                <a:latin typeface="Arial Black" panose="020B0A04020102020204" pitchFamily="34" charset="0"/>
                <a:cs typeface="B Homa" panose="00000400000000000000" pitchFamily="2" charset="-78"/>
              </a:rPr>
              <a:t> Bridge</a:t>
            </a:r>
            <a:r>
              <a:rPr lang="fa-IR" altLang="fa-IR" sz="2400" dirty="0">
                <a:latin typeface="Arial Black" panose="020B0A04020102020204" pitchFamily="34" charset="0"/>
                <a:cs typeface="B Homa" panose="00000400000000000000" pitchFamily="2" charset="-78"/>
              </a:rPr>
              <a:t>) :</a:t>
            </a:r>
            <a:endParaRPr lang="en-US" altLang="fa-IR" sz="2400" dirty="0">
              <a:latin typeface="Arial Black" panose="020B0A04020102020204" pitchFamily="34" charset="0"/>
              <a:cs typeface="B Homa" panose="00000400000000000000" pitchFamily="2" charset="-78"/>
            </a:endParaRPr>
          </a:p>
        </p:txBody>
      </p:sp>
      <p:sp>
        <p:nvSpPr>
          <p:cNvPr id="4101" name="Text Box 5"/>
          <p:cNvSpPr txBox="1">
            <a:spLocks noChangeArrowheads="1"/>
          </p:cNvSpPr>
          <p:nvPr/>
        </p:nvSpPr>
        <p:spPr bwMode="auto">
          <a:xfrm>
            <a:off x="395288" y="1196975"/>
            <a:ext cx="8497887"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fa-IR" altLang="fa-IR" dirty="0">
                <a:cs typeface="B Homa" panose="00000400000000000000" pitchFamily="2" charset="-78"/>
              </a:rPr>
              <a:t>این پل زیبا، بدیع و قابل توجه ( 1992، سویل، اسپانیا، کالاتروا) برای نمایشگاه جهانی اکسپو 92 طراحی شد و نشان دهنده زیبایی و نیز ابداع، خلاقیت و مهارت در طراحی سازه و معماری یک پل توسط معمار اسپانیایی این پل می باشد.</a:t>
            </a:r>
          </a:p>
        </p:txBody>
      </p:sp>
      <p:pic>
        <p:nvPicPr>
          <p:cNvPr id="4102" name="Picture 6" descr="DMMA_2352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8263" y="2925763"/>
            <a:ext cx="3665537" cy="3665537"/>
          </a:xfrm>
          <a:prstGeom prst="rect">
            <a:avLst/>
          </a:prstGeom>
          <a:noFill/>
          <a:ln w="57150" cmpd="thickThin" algn="ctr">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103" name="Picture 7" descr="alamill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288" y="2265363"/>
            <a:ext cx="5689600" cy="3054350"/>
          </a:xfrm>
          <a:prstGeom prst="rect">
            <a:avLst/>
          </a:prstGeom>
          <a:noFill/>
          <a:ln w="57150" cmpd="thickThin" algn="ctr">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7335846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4100"/>
                                        </p:tgtEl>
                                        <p:attrNameLst>
                                          <p:attrName>style.visibility</p:attrName>
                                        </p:attrNameLst>
                                      </p:cBhvr>
                                      <p:to>
                                        <p:strVal val="visible"/>
                                      </p:to>
                                    </p:set>
                                    <p:anim calcmode="lin" valueType="num">
                                      <p:cBhvr>
                                        <p:cTn id="7" dur="1000" fill="hold"/>
                                        <p:tgtEl>
                                          <p:spTgt spid="4100"/>
                                        </p:tgtEl>
                                        <p:attrNameLst>
                                          <p:attrName>ppt_x</p:attrName>
                                        </p:attrNameLst>
                                      </p:cBhvr>
                                      <p:tavLst>
                                        <p:tav tm="0">
                                          <p:val>
                                            <p:strVal val="#ppt_x-.2"/>
                                          </p:val>
                                        </p:tav>
                                        <p:tav tm="100000">
                                          <p:val>
                                            <p:strVal val="#ppt_x"/>
                                          </p:val>
                                        </p:tav>
                                      </p:tavLst>
                                    </p:anim>
                                    <p:anim calcmode="lin" valueType="num">
                                      <p:cBhvr>
                                        <p:cTn id="8" dur="1000" fill="hold"/>
                                        <p:tgtEl>
                                          <p:spTgt spid="4100"/>
                                        </p:tgtEl>
                                        <p:attrNameLst>
                                          <p:attrName>ppt_y</p:attrName>
                                        </p:attrNameLst>
                                      </p:cBhvr>
                                      <p:tavLst>
                                        <p:tav tm="0">
                                          <p:val>
                                            <p:strVal val="#ppt_y"/>
                                          </p:val>
                                        </p:tav>
                                        <p:tav tm="100000">
                                          <p:val>
                                            <p:strVal val="#ppt_y"/>
                                          </p:val>
                                        </p:tav>
                                      </p:tavLst>
                                    </p:anim>
                                    <p:animEffect transition="in" filter="wipe(right)" prLst="gradientSize: 0.1">
                                      <p:cBhvr>
                                        <p:cTn id="9" dur="1000"/>
                                        <p:tgtEl>
                                          <p:spTgt spid="4100"/>
                                        </p:tgtEl>
                                      </p:cBhvr>
                                    </p:animEffect>
                                  </p:childTnLst>
                                </p:cTn>
                              </p:par>
                            </p:childTnLst>
                          </p:cTn>
                        </p:par>
                        <p:par>
                          <p:cTn id="10" fill="hold" nodeType="afterGroup">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4101"/>
                                        </p:tgtEl>
                                        <p:attrNameLst>
                                          <p:attrName>style.visibility</p:attrName>
                                        </p:attrNameLst>
                                      </p:cBhvr>
                                      <p:to>
                                        <p:strVal val="visible"/>
                                      </p:to>
                                    </p:set>
                                    <p:animEffect transition="in" filter="fade">
                                      <p:cBhvr>
                                        <p:cTn id="13" dur="1000"/>
                                        <p:tgtEl>
                                          <p:spTgt spid="4101"/>
                                        </p:tgtEl>
                                      </p:cBhvr>
                                    </p:animEffect>
                                    <p:anim calcmode="lin" valueType="num">
                                      <p:cBhvr>
                                        <p:cTn id="14" dur="1000" fill="hold"/>
                                        <p:tgtEl>
                                          <p:spTgt spid="4101"/>
                                        </p:tgtEl>
                                        <p:attrNameLst>
                                          <p:attrName>ppt_x</p:attrName>
                                        </p:attrNameLst>
                                      </p:cBhvr>
                                      <p:tavLst>
                                        <p:tav tm="0">
                                          <p:val>
                                            <p:strVal val="#ppt_x"/>
                                          </p:val>
                                        </p:tav>
                                        <p:tav tm="100000">
                                          <p:val>
                                            <p:strVal val="#ppt_x"/>
                                          </p:val>
                                        </p:tav>
                                      </p:tavLst>
                                    </p:anim>
                                    <p:anim calcmode="lin" valueType="num">
                                      <p:cBhvr>
                                        <p:cTn id="15" dur="1000" fill="hold"/>
                                        <p:tgtEl>
                                          <p:spTgt spid="4101"/>
                                        </p:tgtEl>
                                        <p:attrNameLst>
                                          <p:attrName>ppt_y</p:attrName>
                                        </p:attrNameLst>
                                      </p:cBhvr>
                                      <p:tavLst>
                                        <p:tav tm="0">
                                          <p:val>
                                            <p:strVal val="#ppt_y+.1"/>
                                          </p:val>
                                        </p:tav>
                                        <p:tav tm="100000">
                                          <p:val>
                                            <p:strVal val="#ppt_y"/>
                                          </p:val>
                                        </p:tav>
                                      </p:tavLst>
                                    </p:anim>
                                  </p:childTnLst>
                                </p:cTn>
                              </p:par>
                            </p:childTnLst>
                          </p:cTn>
                        </p:par>
                        <p:par>
                          <p:cTn id="16" fill="hold" nodeType="afterGroup">
                            <p:stCondLst>
                              <p:cond delay="2000"/>
                            </p:stCondLst>
                            <p:childTnLst>
                              <p:par>
                                <p:cTn id="17" presetID="22" presetClass="entr" presetSubtype="1" fill="hold" nodeType="afterEffect">
                                  <p:stCondLst>
                                    <p:cond delay="0"/>
                                  </p:stCondLst>
                                  <p:childTnLst>
                                    <p:set>
                                      <p:cBhvr>
                                        <p:cTn id="18" dur="1" fill="hold">
                                          <p:stCondLst>
                                            <p:cond delay="0"/>
                                          </p:stCondLst>
                                        </p:cTn>
                                        <p:tgtEl>
                                          <p:spTgt spid="4103"/>
                                        </p:tgtEl>
                                        <p:attrNameLst>
                                          <p:attrName>style.visibility</p:attrName>
                                        </p:attrNameLst>
                                      </p:cBhvr>
                                      <p:to>
                                        <p:strVal val="visible"/>
                                      </p:to>
                                    </p:set>
                                    <p:animEffect transition="in" filter="wipe(up)">
                                      <p:cBhvr>
                                        <p:cTn id="19" dur="500"/>
                                        <p:tgtEl>
                                          <p:spTgt spid="4103"/>
                                        </p:tgtEl>
                                      </p:cBhvr>
                                    </p:animEffect>
                                  </p:childTnLst>
                                </p:cTn>
                              </p:par>
                              <p:par>
                                <p:cTn id="20" presetID="22" presetClass="entr" presetSubtype="4" fill="hold" nodeType="withEffect">
                                  <p:stCondLst>
                                    <p:cond delay="0"/>
                                  </p:stCondLst>
                                  <p:childTnLst>
                                    <p:set>
                                      <p:cBhvr>
                                        <p:cTn id="21" dur="1" fill="hold">
                                          <p:stCondLst>
                                            <p:cond delay="0"/>
                                          </p:stCondLst>
                                        </p:cTn>
                                        <p:tgtEl>
                                          <p:spTgt spid="4102"/>
                                        </p:tgtEl>
                                        <p:attrNameLst>
                                          <p:attrName>style.visibility</p:attrName>
                                        </p:attrNameLst>
                                      </p:cBhvr>
                                      <p:to>
                                        <p:strVal val="visible"/>
                                      </p:to>
                                    </p:set>
                                    <p:animEffect transition="in" filter="wipe(down)">
                                      <p:cBhvr>
                                        <p:cTn id="22" dur="500"/>
                                        <p:tgtEl>
                                          <p:spTgt spid="4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0" grpId="0"/>
      <p:bldP spid="410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8" name="Picture 4" descr="calatrava_Alamillo_sevil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3438" y="3068638"/>
            <a:ext cx="4141787" cy="3459162"/>
          </a:xfrm>
          <a:prstGeom prst="rect">
            <a:avLst/>
          </a:prstGeom>
          <a:noFill/>
          <a:ln w="57150" cmpd="thickThin" algn="ctr">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149" name="Text Box 5"/>
          <p:cNvSpPr txBox="1">
            <a:spLocks noChangeArrowheads="1"/>
          </p:cNvSpPr>
          <p:nvPr/>
        </p:nvSpPr>
        <p:spPr bwMode="auto">
          <a:xfrm>
            <a:off x="5292725" y="476250"/>
            <a:ext cx="32035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fa-IR" altLang="fa-IR" dirty="0">
                <a:cs typeface="B Homa" panose="00000400000000000000" pitchFamily="2" charset="-78"/>
              </a:rPr>
              <a:t>طرح اولیه پل آلامیلو بر اساس یک پرنده در حال پرواز و یا یک هواپیما بود.</a:t>
            </a:r>
            <a:endParaRPr lang="en-US" altLang="fa-IR" dirty="0">
              <a:cs typeface="B Homa" panose="00000400000000000000" pitchFamily="2" charset="-78"/>
            </a:endParaRPr>
          </a:p>
        </p:txBody>
      </p:sp>
      <p:pic>
        <p:nvPicPr>
          <p:cNvPr id="6150" name="Picture 6" descr="Calatrava_Puente_del_Alamillo_Sevil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288" y="620713"/>
            <a:ext cx="4537075" cy="3246437"/>
          </a:xfrm>
          <a:prstGeom prst="rect">
            <a:avLst/>
          </a:prstGeom>
          <a:noFill/>
          <a:ln w="57150" cmpd="thickThin" algn="ctr">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151" name="Picture 7" descr="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35600" y="1341438"/>
            <a:ext cx="2962275" cy="1552575"/>
          </a:xfrm>
          <a:prstGeom prst="rect">
            <a:avLst/>
          </a:prstGeom>
          <a:noFill/>
          <a:ln w="57150" cmpd="thickThin" algn="ctr">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152" name="Rectangle 8"/>
          <p:cNvSpPr>
            <a:spLocks noChangeArrowheads="1"/>
          </p:cNvSpPr>
          <p:nvPr/>
        </p:nvSpPr>
        <p:spPr bwMode="auto">
          <a:xfrm>
            <a:off x="323850" y="4437063"/>
            <a:ext cx="3995738"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r>
              <a:rPr lang="fa-IR" altLang="fa-IR">
                <a:cs typeface="B Homa" panose="00000400000000000000" pitchFamily="2" charset="-78"/>
              </a:rPr>
              <a:t>كالاتراوا پل را نه</a:t>
            </a:r>
            <a:r>
              <a:rPr lang="fa-IR" altLang="fa-IR"/>
              <a:t>‌</a:t>
            </a:r>
            <a:r>
              <a:rPr lang="fa-IR" altLang="fa-IR">
                <a:cs typeface="B Homa" panose="00000400000000000000" pitchFamily="2" charset="-78"/>
              </a:rPr>
              <a:t> تنها به عنوان عامل ارتباطی، بلكه الماني براي منظرسازی و ایجاد نشانه شهری و عاملي محرك براي ترقي در آن منطقه در نظر گرفت. </a:t>
            </a:r>
            <a:endParaRPr lang="ar-SA" altLang="fa-IR">
              <a:cs typeface="B Homa" panose="00000400000000000000" pitchFamily="2" charset="-78"/>
            </a:endParaRPr>
          </a:p>
        </p:txBody>
      </p:sp>
    </p:spTree>
    <p:extLst>
      <p:ext uri="{BB962C8B-B14F-4D97-AF65-F5344CB8AC3E}">
        <p14:creationId xmlns:p14="http://schemas.microsoft.com/office/powerpoint/2010/main" val="14154775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149"/>
                                        </p:tgtEl>
                                        <p:attrNameLst>
                                          <p:attrName>style.visibility</p:attrName>
                                        </p:attrNameLst>
                                      </p:cBhvr>
                                      <p:to>
                                        <p:strVal val="visible"/>
                                      </p:to>
                                    </p:set>
                                    <p:animEffect transition="in" filter="fade">
                                      <p:cBhvr>
                                        <p:cTn id="7" dur="1000"/>
                                        <p:tgtEl>
                                          <p:spTgt spid="6149"/>
                                        </p:tgtEl>
                                      </p:cBhvr>
                                    </p:animEffect>
                                    <p:anim calcmode="lin" valueType="num">
                                      <p:cBhvr>
                                        <p:cTn id="8" dur="1000" fill="hold"/>
                                        <p:tgtEl>
                                          <p:spTgt spid="6149"/>
                                        </p:tgtEl>
                                        <p:attrNameLst>
                                          <p:attrName>ppt_x</p:attrName>
                                        </p:attrNameLst>
                                      </p:cBhvr>
                                      <p:tavLst>
                                        <p:tav tm="0">
                                          <p:val>
                                            <p:strVal val="#ppt_x"/>
                                          </p:val>
                                        </p:tav>
                                        <p:tav tm="100000">
                                          <p:val>
                                            <p:strVal val="#ppt_x"/>
                                          </p:val>
                                        </p:tav>
                                      </p:tavLst>
                                    </p:anim>
                                    <p:anim calcmode="lin" valueType="num">
                                      <p:cBhvr>
                                        <p:cTn id="9" dur="1000" fill="hold"/>
                                        <p:tgtEl>
                                          <p:spTgt spid="6149"/>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6152"/>
                                        </p:tgtEl>
                                        <p:attrNameLst>
                                          <p:attrName>style.visibility</p:attrName>
                                        </p:attrNameLst>
                                      </p:cBhvr>
                                      <p:to>
                                        <p:strVal val="visible"/>
                                      </p:to>
                                    </p:set>
                                    <p:animEffect transition="in" filter="fade">
                                      <p:cBhvr>
                                        <p:cTn id="13" dur="1000"/>
                                        <p:tgtEl>
                                          <p:spTgt spid="6152"/>
                                        </p:tgtEl>
                                      </p:cBhvr>
                                    </p:animEffect>
                                    <p:anim calcmode="lin" valueType="num">
                                      <p:cBhvr>
                                        <p:cTn id="14" dur="1000" fill="hold"/>
                                        <p:tgtEl>
                                          <p:spTgt spid="6152"/>
                                        </p:tgtEl>
                                        <p:attrNameLst>
                                          <p:attrName>ppt_x</p:attrName>
                                        </p:attrNameLst>
                                      </p:cBhvr>
                                      <p:tavLst>
                                        <p:tav tm="0">
                                          <p:val>
                                            <p:strVal val="#ppt_x"/>
                                          </p:val>
                                        </p:tav>
                                        <p:tav tm="100000">
                                          <p:val>
                                            <p:strVal val="#ppt_x"/>
                                          </p:val>
                                        </p:tav>
                                      </p:tavLst>
                                    </p:anim>
                                    <p:anim calcmode="lin" valueType="num">
                                      <p:cBhvr>
                                        <p:cTn id="15" dur="1000" fill="hold"/>
                                        <p:tgtEl>
                                          <p:spTgt spid="6152"/>
                                        </p:tgtEl>
                                        <p:attrNameLst>
                                          <p:attrName>ppt_y</p:attrName>
                                        </p:attrNameLst>
                                      </p:cBhvr>
                                      <p:tavLst>
                                        <p:tav tm="0">
                                          <p:val>
                                            <p:strVal val="#ppt_y+.1"/>
                                          </p:val>
                                        </p:tav>
                                        <p:tav tm="100000">
                                          <p:val>
                                            <p:strVal val="#ppt_y"/>
                                          </p:val>
                                        </p:tav>
                                      </p:tavLst>
                                    </p:anim>
                                  </p:childTnLst>
                                </p:cTn>
                              </p:par>
                            </p:childTnLst>
                          </p:cTn>
                        </p:par>
                        <p:par>
                          <p:cTn id="16" fill="hold" nodeType="afterGroup">
                            <p:stCondLst>
                              <p:cond delay="2000"/>
                            </p:stCondLst>
                            <p:childTnLst>
                              <p:par>
                                <p:cTn id="17" presetID="25" presetClass="entr" presetSubtype="0" fill="hold" nodeType="afterEffect">
                                  <p:stCondLst>
                                    <p:cond delay="0"/>
                                  </p:stCondLst>
                                  <p:childTnLst>
                                    <p:set>
                                      <p:cBhvr>
                                        <p:cTn id="18" dur="1" fill="hold">
                                          <p:stCondLst>
                                            <p:cond delay="0"/>
                                          </p:stCondLst>
                                        </p:cTn>
                                        <p:tgtEl>
                                          <p:spTgt spid="6150"/>
                                        </p:tgtEl>
                                        <p:attrNameLst>
                                          <p:attrName>style.visibility</p:attrName>
                                        </p:attrNameLst>
                                      </p:cBhvr>
                                      <p:to>
                                        <p:strVal val="visible"/>
                                      </p:to>
                                    </p:set>
                                    <p:anim calcmode="lin" valueType="num">
                                      <p:cBhvr>
                                        <p:cTn id="19" dur="500" decel="50000" fill="hold">
                                          <p:stCondLst>
                                            <p:cond delay="0"/>
                                          </p:stCondLst>
                                        </p:cTn>
                                        <p:tgtEl>
                                          <p:spTgt spid="6150"/>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6150"/>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6150"/>
                                        </p:tgtEl>
                                        <p:attrNameLst>
                                          <p:attrName>ppt_w</p:attrName>
                                        </p:attrNameLst>
                                      </p:cBhvr>
                                      <p:tavLst>
                                        <p:tav tm="0">
                                          <p:val>
                                            <p:strVal val="#ppt_w*.05"/>
                                          </p:val>
                                        </p:tav>
                                        <p:tav tm="100000">
                                          <p:val>
                                            <p:strVal val="#ppt_w"/>
                                          </p:val>
                                        </p:tav>
                                      </p:tavLst>
                                    </p:anim>
                                    <p:anim calcmode="lin" valueType="num">
                                      <p:cBhvr>
                                        <p:cTn id="22" dur="1000" fill="hold"/>
                                        <p:tgtEl>
                                          <p:spTgt spid="6150"/>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6150"/>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6150"/>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6150"/>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6150"/>
                                        </p:tgtEl>
                                      </p:cBhvr>
                                    </p:animEffect>
                                  </p:childTnLst>
                                </p:cTn>
                              </p:par>
                            </p:childTnLst>
                          </p:cTn>
                        </p:par>
                        <p:par>
                          <p:cTn id="27" fill="hold" nodeType="afterGroup">
                            <p:stCondLst>
                              <p:cond delay="3000"/>
                            </p:stCondLst>
                            <p:childTnLst>
                              <p:par>
                                <p:cTn id="28" presetID="25" presetClass="entr" presetSubtype="0" fill="hold" nodeType="afterEffect">
                                  <p:stCondLst>
                                    <p:cond delay="0"/>
                                  </p:stCondLst>
                                  <p:childTnLst>
                                    <p:set>
                                      <p:cBhvr>
                                        <p:cTn id="29" dur="1" fill="hold">
                                          <p:stCondLst>
                                            <p:cond delay="0"/>
                                          </p:stCondLst>
                                        </p:cTn>
                                        <p:tgtEl>
                                          <p:spTgt spid="6148"/>
                                        </p:tgtEl>
                                        <p:attrNameLst>
                                          <p:attrName>style.visibility</p:attrName>
                                        </p:attrNameLst>
                                      </p:cBhvr>
                                      <p:to>
                                        <p:strVal val="visible"/>
                                      </p:to>
                                    </p:set>
                                    <p:anim calcmode="lin" valueType="num">
                                      <p:cBhvr>
                                        <p:cTn id="30" dur="500" decel="50000" fill="hold">
                                          <p:stCondLst>
                                            <p:cond delay="0"/>
                                          </p:stCondLst>
                                        </p:cTn>
                                        <p:tgtEl>
                                          <p:spTgt spid="6148"/>
                                        </p:tgtEl>
                                        <p:attrNameLst>
                                          <p:attrName>style.rotation</p:attrName>
                                        </p:attrNameLst>
                                      </p:cBhvr>
                                      <p:tavLst>
                                        <p:tav tm="0">
                                          <p:val>
                                            <p:fltVal val="-90"/>
                                          </p:val>
                                        </p:tav>
                                        <p:tav tm="100000">
                                          <p:val>
                                            <p:fltVal val="0"/>
                                          </p:val>
                                        </p:tav>
                                      </p:tavLst>
                                    </p:anim>
                                    <p:anim calcmode="lin" valueType="num">
                                      <p:cBhvr>
                                        <p:cTn id="31" dur="500" decel="50000" fill="hold">
                                          <p:stCondLst>
                                            <p:cond delay="0"/>
                                          </p:stCondLst>
                                        </p:cTn>
                                        <p:tgtEl>
                                          <p:spTgt spid="6148"/>
                                        </p:tgtEl>
                                        <p:attrNameLst>
                                          <p:attrName>ppt_w</p:attrName>
                                        </p:attrNameLst>
                                      </p:cBhvr>
                                      <p:tavLst>
                                        <p:tav tm="0">
                                          <p:val>
                                            <p:strVal val="#ppt_w"/>
                                          </p:val>
                                        </p:tav>
                                        <p:tav tm="100000">
                                          <p:val>
                                            <p:strVal val="#ppt_w*.05"/>
                                          </p:val>
                                        </p:tav>
                                      </p:tavLst>
                                    </p:anim>
                                    <p:anim calcmode="lin" valueType="num">
                                      <p:cBhvr>
                                        <p:cTn id="32" dur="500" accel="50000" fill="hold">
                                          <p:stCondLst>
                                            <p:cond delay="500"/>
                                          </p:stCondLst>
                                        </p:cTn>
                                        <p:tgtEl>
                                          <p:spTgt spid="6148"/>
                                        </p:tgtEl>
                                        <p:attrNameLst>
                                          <p:attrName>ppt_w</p:attrName>
                                        </p:attrNameLst>
                                      </p:cBhvr>
                                      <p:tavLst>
                                        <p:tav tm="0">
                                          <p:val>
                                            <p:strVal val="#ppt_w*.05"/>
                                          </p:val>
                                        </p:tav>
                                        <p:tav tm="100000">
                                          <p:val>
                                            <p:strVal val="#ppt_w"/>
                                          </p:val>
                                        </p:tav>
                                      </p:tavLst>
                                    </p:anim>
                                    <p:anim calcmode="lin" valueType="num">
                                      <p:cBhvr>
                                        <p:cTn id="33" dur="1000" fill="hold"/>
                                        <p:tgtEl>
                                          <p:spTgt spid="6148"/>
                                        </p:tgtEl>
                                        <p:attrNameLst>
                                          <p:attrName>ppt_h</p:attrName>
                                        </p:attrNameLst>
                                      </p:cBhvr>
                                      <p:tavLst>
                                        <p:tav tm="0">
                                          <p:val>
                                            <p:strVal val="#ppt_h"/>
                                          </p:val>
                                        </p:tav>
                                        <p:tav tm="100000">
                                          <p:val>
                                            <p:strVal val="#ppt_h"/>
                                          </p:val>
                                        </p:tav>
                                      </p:tavLst>
                                    </p:anim>
                                    <p:anim calcmode="lin" valueType="num">
                                      <p:cBhvr>
                                        <p:cTn id="34" dur="500" decel="50000" fill="hold">
                                          <p:stCondLst>
                                            <p:cond delay="0"/>
                                          </p:stCondLst>
                                        </p:cTn>
                                        <p:tgtEl>
                                          <p:spTgt spid="6148"/>
                                        </p:tgtEl>
                                        <p:attrNameLst>
                                          <p:attrName>ppt_x</p:attrName>
                                        </p:attrNameLst>
                                      </p:cBhvr>
                                      <p:tavLst>
                                        <p:tav tm="0">
                                          <p:val>
                                            <p:strVal val="#ppt_x+.4"/>
                                          </p:val>
                                        </p:tav>
                                        <p:tav tm="100000">
                                          <p:val>
                                            <p:strVal val="#ppt_x"/>
                                          </p:val>
                                        </p:tav>
                                      </p:tavLst>
                                    </p:anim>
                                    <p:anim calcmode="lin" valueType="num">
                                      <p:cBhvr>
                                        <p:cTn id="35" dur="500" decel="50000" fill="hold">
                                          <p:stCondLst>
                                            <p:cond delay="0"/>
                                          </p:stCondLst>
                                        </p:cTn>
                                        <p:tgtEl>
                                          <p:spTgt spid="6148"/>
                                        </p:tgtEl>
                                        <p:attrNameLst>
                                          <p:attrName>ppt_y</p:attrName>
                                        </p:attrNameLst>
                                      </p:cBhvr>
                                      <p:tavLst>
                                        <p:tav tm="0">
                                          <p:val>
                                            <p:strVal val="#ppt_y-.2"/>
                                          </p:val>
                                        </p:tav>
                                        <p:tav tm="100000">
                                          <p:val>
                                            <p:strVal val="#ppt_y+.1"/>
                                          </p:val>
                                        </p:tav>
                                      </p:tavLst>
                                    </p:anim>
                                    <p:anim calcmode="lin" valueType="num">
                                      <p:cBhvr>
                                        <p:cTn id="36" dur="500" accel="50000" fill="hold">
                                          <p:stCondLst>
                                            <p:cond delay="500"/>
                                          </p:stCondLst>
                                        </p:cTn>
                                        <p:tgtEl>
                                          <p:spTgt spid="6148"/>
                                        </p:tgtEl>
                                        <p:attrNameLst>
                                          <p:attrName>ppt_y</p:attrName>
                                        </p:attrNameLst>
                                      </p:cBhvr>
                                      <p:tavLst>
                                        <p:tav tm="0">
                                          <p:val>
                                            <p:strVal val="#ppt_y+.1"/>
                                          </p:val>
                                        </p:tav>
                                        <p:tav tm="100000">
                                          <p:val>
                                            <p:strVal val="#ppt_y"/>
                                          </p:val>
                                        </p:tav>
                                      </p:tavLst>
                                    </p:anim>
                                    <p:animEffect transition="in" filter="fade">
                                      <p:cBhvr>
                                        <p:cTn id="37" dur="1000" decel="50000">
                                          <p:stCondLst>
                                            <p:cond delay="0"/>
                                          </p:stCondLst>
                                        </p:cTn>
                                        <p:tgtEl>
                                          <p:spTgt spid="6148"/>
                                        </p:tgtEl>
                                      </p:cBhvr>
                                    </p:animEffect>
                                  </p:childTnLst>
                                </p:cTn>
                              </p:par>
                            </p:childTnLst>
                          </p:cTn>
                        </p:par>
                        <p:par>
                          <p:cTn id="38" fill="hold" nodeType="afterGroup">
                            <p:stCondLst>
                              <p:cond delay="4000"/>
                            </p:stCondLst>
                            <p:childTnLst>
                              <p:par>
                                <p:cTn id="39" presetID="25" presetClass="entr" presetSubtype="0" fill="hold" nodeType="afterEffect">
                                  <p:stCondLst>
                                    <p:cond delay="0"/>
                                  </p:stCondLst>
                                  <p:childTnLst>
                                    <p:set>
                                      <p:cBhvr>
                                        <p:cTn id="40" dur="1" fill="hold">
                                          <p:stCondLst>
                                            <p:cond delay="0"/>
                                          </p:stCondLst>
                                        </p:cTn>
                                        <p:tgtEl>
                                          <p:spTgt spid="6151"/>
                                        </p:tgtEl>
                                        <p:attrNameLst>
                                          <p:attrName>style.visibility</p:attrName>
                                        </p:attrNameLst>
                                      </p:cBhvr>
                                      <p:to>
                                        <p:strVal val="visible"/>
                                      </p:to>
                                    </p:set>
                                    <p:anim calcmode="lin" valueType="num">
                                      <p:cBhvr>
                                        <p:cTn id="41" dur="500" decel="50000" fill="hold">
                                          <p:stCondLst>
                                            <p:cond delay="0"/>
                                          </p:stCondLst>
                                        </p:cTn>
                                        <p:tgtEl>
                                          <p:spTgt spid="6151"/>
                                        </p:tgtEl>
                                        <p:attrNameLst>
                                          <p:attrName>style.rotation</p:attrName>
                                        </p:attrNameLst>
                                      </p:cBhvr>
                                      <p:tavLst>
                                        <p:tav tm="0">
                                          <p:val>
                                            <p:fltVal val="-90"/>
                                          </p:val>
                                        </p:tav>
                                        <p:tav tm="100000">
                                          <p:val>
                                            <p:fltVal val="0"/>
                                          </p:val>
                                        </p:tav>
                                      </p:tavLst>
                                    </p:anim>
                                    <p:anim calcmode="lin" valueType="num">
                                      <p:cBhvr>
                                        <p:cTn id="42" dur="500" decel="50000" fill="hold">
                                          <p:stCondLst>
                                            <p:cond delay="0"/>
                                          </p:stCondLst>
                                        </p:cTn>
                                        <p:tgtEl>
                                          <p:spTgt spid="6151"/>
                                        </p:tgtEl>
                                        <p:attrNameLst>
                                          <p:attrName>ppt_w</p:attrName>
                                        </p:attrNameLst>
                                      </p:cBhvr>
                                      <p:tavLst>
                                        <p:tav tm="0">
                                          <p:val>
                                            <p:strVal val="#ppt_w"/>
                                          </p:val>
                                        </p:tav>
                                        <p:tav tm="100000">
                                          <p:val>
                                            <p:strVal val="#ppt_w*.05"/>
                                          </p:val>
                                        </p:tav>
                                      </p:tavLst>
                                    </p:anim>
                                    <p:anim calcmode="lin" valueType="num">
                                      <p:cBhvr>
                                        <p:cTn id="43" dur="500" accel="50000" fill="hold">
                                          <p:stCondLst>
                                            <p:cond delay="500"/>
                                          </p:stCondLst>
                                        </p:cTn>
                                        <p:tgtEl>
                                          <p:spTgt spid="6151"/>
                                        </p:tgtEl>
                                        <p:attrNameLst>
                                          <p:attrName>ppt_w</p:attrName>
                                        </p:attrNameLst>
                                      </p:cBhvr>
                                      <p:tavLst>
                                        <p:tav tm="0">
                                          <p:val>
                                            <p:strVal val="#ppt_w*.05"/>
                                          </p:val>
                                        </p:tav>
                                        <p:tav tm="100000">
                                          <p:val>
                                            <p:strVal val="#ppt_w"/>
                                          </p:val>
                                        </p:tav>
                                      </p:tavLst>
                                    </p:anim>
                                    <p:anim calcmode="lin" valueType="num">
                                      <p:cBhvr>
                                        <p:cTn id="44" dur="1000" fill="hold"/>
                                        <p:tgtEl>
                                          <p:spTgt spid="6151"/>
                                        </p:tgtEl>
                                        <p:attrNameLst>
                                          <p:attrName>ppt_h</p:attrName>
                                        </p:attrNameLst>
                                      </p:cBhvr>
                                      <p:tavLst>
                                        <p:tav tm="0">
                                          <p:val>
                                            <p:strVal val="#ppt_h"/>
                                          </p:val>
                                        </p:tav>
                                        <p:tav tm="100000">
                                          <p:val>
                                            <p:strVal val="#ppt_h"/>
                                          </p:val>
                                        </p:tav>
                                      </p:tavLst>
                                    </p:anim>
                                    <p:anim calcmode="lin" valueType="num">
                                      <p:cBhvr>
                                        <p:cTn id="45" dur="500" decel="50000" fill="hold">
                                          <p:stCondLst>
                                            <p:cond delay="0"/>
                                          </p:stCondLst>
                                        </p:cTn>
                                        <p:tgtEl>
                                          <p:spTgt spid="6151"/>
                                        </p:tgtEl>
                                        <p:attrNameLst>
                                          <p:attrName>ppt_x</p:attrName>
                                        </p:attrNameLst>
                                      </p:cBhvr>
                                      <p:tavLst>
                                        <p:tav tm="0">
                                          <p:val>
                                            <p:strVal val="#ppt_x+.4"/>
                                          </p:val>
                                        </p:tav>
                                        <p:tav tm="100000">
                                          <p:val>
                                            <p:strVal val="#ppt_x"/>
                                          </p:val>
                                        </p:tav>
                                      </p:tavLst>
                                    </p:anim>
                                    <p:anim calcmode="lin" valueType="num">
                                      <p:cBhvr>
                                        <p:cTn id="46" dur="500" decel="50000" fill="hold">
                                          <p:stCondLst>
                                            <p:cond delay="0"/>
                                          </p:stCondLst>
                                        </p:cTn>
                                        <p:tgtEl>
                                          <p:spTgt spid="6151"/>
                                        </p:tgtEl>
                                        <p:attrNameLst>
                                          <p:attrName>ppt_y</p:attrName>
                                        </p:attrNameLst>
                                      </p:cBhvr>
                                      <p:tavLst>
                                        <p:tav tm="0">
                                          <p:val>
                                            <p:strVal val="#ppt_y-.2"/>
                                          </p:val>
                                        </p:tav>
                                        <p:tav tm="100000">
                                          <p:val>
                                            <p:strVal val="#ppt_y+.1"/>
                                          </p:val>
                                        </p:tav>
                                      </p:tavLst>
                                    </p:anim>
                                    <p:anim calcmode="lin" valueType="num">
                                      <p:cBhvr>
                                        <p:cTn id="47" dur="500" accel="50000" fill="hold">
                                          <p:stCondLst>
                                            <p:cond delay="500"/>
                                          </p:stCondLst>
                                        </p:cTn>
                                        <p:tgtEl>
                                          <p:spTgt spid="6151"/>
                                        </p:tgtEl>
                                        <p:attrNameLst>
                                          <p:attrName>ppt_y</p:attrName>
                                        </p:attrNameLst>
                                      </p:cBhvr>
                                      <p:tavLst>
                                        <p:tav tm="0">
                                          <p:val>
                                            <p:strVal val="#ppt_y+.1"/>
                                          </p:val>
                                        </p:tav>
                                        <p:tav tm="100000">
                                          <p:val>
                                            <p:strVal val="#ppt_y"/>
                                          </p:val>
                                        </p:tav>
                                      </p:tavLst>
                                    </p:anim>
                                    <p:animEffect transition="in" filter="fade">
                                      <p:cBhvr>
                                        <p:cTn id="48" dur="1000" decel="50000">
                                          <p:stCondLst>
                                            <p:cond delay="0"/>
                                          </p:stCondLst>
                                        </p:cTn>
                                        <p:tgtEl>
                                          <p:spTgt spid="61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9" grpId="0"/>
      <p:bldP spid="615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8" name="Text Box 4"/>
          <p:cNvSpPr txBox="1">
            <a:spLocks noChangeArrowheads="1"/>
          </p:cNvSpPr>
          <p:nvPr/>
        </p:nvSpPr>
        <p:spPr bwMode="auto">
          <a:xfrm>
            <a:off x="468313" y="476250"/>
            <a:ext cx="8351837" cy="2152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fa-IR" altLang="fa-IR" dirty="0">
                <a:cs typeface="B Homa" panose="00000400000000000000" pitchFamily="2" charset="-78"/>
              </a:rPr>
              <a:t>پل آلامیلو دارای خصوصیات منحصر به فردی است که آن را از تمام پل های کابلی ساخته شده تا به حال متمایز می سازد.</a:t>
            </a:r>
          </a:p>
          <a:p>
            <a:pPr algn="just">
              <a:spcBef>
                <a:spcPct val="50000"/>
              </a:spcBef>
            </a:pPr>
            <a:r>
              <a:rPr lang="fa-IR" altLang="fa-IR" dirty="0">
                <a:cs typeface="B Homa" panose="00000400000000000000" pitchFamily="2" charset="-78"/>
              </a:rPr>
              <a:t>وجه تمایز اصلی بین آلامیلو و سایر پل های کابلی، عدم استفاده از کابل های نگهدارنده در دو طرف دکل پل و استفاده از وزن اضافی دکل برای ایجاد تعادل در پل است. به عبارت دیگر، برای جبران ایجاد عدم تعادل در دکل اصلی پل، که ناشی از نیروی کششی کابل های متصل به دکل در یک طرف آن است، داخل دکل با محاسبه دقیق با بتن پر شده است و این اضافه وزن توازن را در کل سازه پل بر قرار می کند. استفاده از این سیستم برای ایجاد تعادل استاتیکی در پل بسیار هزینه بر است و توجیه اقتصادی ندارد.</a:t>
            </a:r>
            <a:endParaRPr lang="en-US" altLang="fa-IR" dirty="0">
              <a:cs typeface="B Homa" panose="00000400000000000000" pitchFamily="2" charset="-78"/>
            </a:endParaRPr>
          </a:p>
        </p:txBody>
      </p:sp>
      <p:pic>
        <p:nvPicPr>
          <p:cNvPr id="98311" name="Picture 7" descr="jj"/>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88" y="3141663"/>
            <a:ext cx="4032250" cy="2990850"/>
          </a:xfrm>
          <a:prstGeom prst="rect">
            <a:avLst/>
          </a:prstGeom>
          <a:noFill/>
          <a:ln w="57150" cmpd="thickThin" algn="ctr">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98312" name="Picture 8" descr="0010distan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7900" y="3141663"/>
            <a:ext cx="3987800" cy="2992437"/>
          </a:xfrm>
          <a:prstGeom prst="rect">
            <a:avLst/>
          </a:prstGeom>
          <a:noFill/>
          <a:ln w="57150" cmpd="thickThin" algn="ctr">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36435874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98308"/>
                                        </p:tgtEl>
                                        <p:attrNameLst>
                                          <p:attrName>style.visibility</p:attrName>
                                        </p:attrNameLst>
                                      </p:cBhvr>
                                      <p:to>
                                        <p:strVal val="visible"/>
                                      </p:to>
                                    </p:set>
                                    <p:animEffect transition="in" filter="fade">
                                      <p:cBhvr>
                                        <p:cTn id="7" dur="1000"/>
                                        <p:tgtEl>
                                          <p:spTgt spid="98308"/>
                                        </p:tgtEl>
                                      </p:cBhvr>
                                    </p:animEffect>
                                    <p:anim calcmode="lin" valueType="num">
                                      <p:cBhvr>
                                        <p:cTn id="8" dur="1000" fill="hold"/>
                                        <p:tgtEl>
                                          <p:spTgt spid="98308"/>
                                        </p:tgtEl>
                                        <p:attrNameLst>
                                          <p:attrName>ppt_x</p:attrName>
                                        </p:attrNameLst>
                                      </p:cBhvr>
                                      <p:tavLst>
                                        <p:tav tm="0">
                                          <p:val>
                                            <p:strVal val="#ppt_x"/>
                                          </p:val>
                                        </p:tav>
                                        <p:tav tm="100000">
                                          <p:val>
                                            <p:strVal val="#ppt_x"/>
                                          </p:val>
                                        </p:tav>
                                      </p:tavLst>
                                    </p:anim>
                                    <p:anim calcmode="lin" valueType="num">
                                      <p:cBhvr>
                                        <p:cTn id="9" dur="1000" fill="hold"/>
                                        <p:tgtEl>
                                          <p:spTgt spid="98308"/>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18" presetClass="entr" presetSubtype="12" fill="hold" nodeType="afterEffect">
                                  <p:stCondLst>
                                    <p:cond delay="0"/>
                                  </p:stCondLst>
                                  <p:childTnLst>
                                    <p:set>
                                      <p:cBhvr>
                                        <p:cTn id="12" dur="1" fill="hold">
                                          <p:stCondLst>
                                            <p:cond delay="0"/>
                                          </p:stCondLst>
                                        </p:cTn>
                                        <p:tgtEl>
                                          <p:spTgt spid="98312"/>
                                        </p:tgtEl>
                                        <p:attrNameLst>
                                          <p:attrName>style.visibility</p:attrName>
                                        </p:attrNameLst>
                                      </p:cBhvr>
                                      <p:to>
                                        <p:strVal val="visible"/>
                                      </p:to>
                                    </p:set>
                                    <p:animEffect transition="in" filter="strips(downLeft)">
                                      <p:cBhvr>
                                        <p:cTn id="13" dur="500"/>
                                        <p:tgtEl>
                                          <p:spTgt spid="98312"/>
                                        </p:tgtEl>
                                      </p:cBhvr>
                                    </p:animEffect>
                                  </p:childTnLst>
                                </p:cTn>
                              </p:par>
                            </p:childTnLst>
                          </p:cTn>
                        </p:par>
                        <p:par>
                          <p:cTn id="14" fill="hold" nodeType="afterGroup">
                            <p:stCondLst>
                              <p:cond delay="1500"/>
                            </p:stCondLst>
                            <p:childTnLst>
                              <p:par>
                                <p:cTn id="15" presetID="18" presetClass="entr" presetSubtype="6" fill="hold" nodeType="afterEffect">
                                  <p:stCondLst>
                                    <p:cond delay="0"/>
                                  </p:stCondLst>
                                  <p:childTnLst>
                                    <p:set>
                                      <p:cBhvr>
                                        <p:cTn id="16" dur="1" fill="hold">
                                          <p:stCondLst>
                                            <p:cond delay="0"/>
                                          </p:stCondLst>
                                        </p:cTn>
                                        <p:tgtEl>
                                          <p:spTgt spid="98311"/>
                                        </p:tgtEl>
                                        <p:attrNameLst>
                                          <p:attrName>style.visibility</p:attrName>
                                        </p:attrNameLst>
                                      </p:cBhvr>
                                      <p:to>
                                        <p:strVal val="visible"/>
                                      </p:to>
                                    </p:set>
                                    <p:animEffect transition="in" filter="strips(downRight)">
                                      <p:cBhvr>
                                        <p:cTn id="17" dur="500"/>
                                        <p:tgtEl>
                                          <p:spTgt spid="983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30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80" name="Text Box 4"/>
          <p:cNvSpPr txBox="1">
            <a:spLocks noChangeArrowheads="1"/>
          </p:cNvSpPr>
          <p:nvPr/>
        </p:nvSpPr>
        <p:spPr bwMode="auto">
          <a:xfrm>
            <a:off x="323850" y="260350"/>
            <a:ext cx="8640763" cy="2017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a-IR" altLang="fa-IR" dirty="0">
                <a:cs typeface="B Homa" panose="00000400000000000000" pitchFamily="2" charset="-78"/>
              </a:rPr>
              <a:t>- مشخصات کلی پل آلامیلو به قرار زیر است : </a:t>
            </a:r>
          </a:p>
          <a:p>
            <a:pPr>
              <a:spcBef>
                <a:spcPct val="50000"/>
              </a:spcBef>
            </a:pPr>
            <a:r>
              <a:rPr lang="fa-IR" altLang="fa-IR" dirty="0">
                <a:cs typeface="B Homa" panose="00000400000000000000" pitchFamily="2" charset="-78"/>
              </a:rPr>
              <a:t>طول دهانه اصلی پل : 200 متر </a:t>
            </a:r>
          </a:p>
          <a:p>
            <a:pPr>
              <a:spcBef>
                <a:spcPct val="50000"/>
              </a:spcBef>
            </a:pPr>
            <a:r>
              <a:rPr lang="fa-IR" altLang="fa-IR" dirty="0">
                <a:cs typeface="B Homa" panose="00000400000000000000" pitchFamily="2" charset="-78"/>
              </a:rPr>
              <a:t>زاویه دکل نسبت به افق : 58 در جه</a:t>
            </a:r>
          </a:p>
          <a:p>
            <a:pPr>
              <a:spcBef>
                <a:spcPct val="50000"/>
              </a:spcBef>
            </a:pPr>
            <a:r>
              <a:rPr lang="fa-IR" altLang="fa-IR" dirty="0">
                <a:cs typeface="B Homa" panose="00000400000000000000" pitchFamily="2" charset="-78"/>
              </a:rPr>
              <a:t>کاربری پل : عبور وسایل نقلیه و عابر پیاده </a:t>
            </a:r>
          </a:p>
          <a:p>
            <a:pPr>
              <a:spcBef>
                <a:spcPct val="50000"/>
              </a:spcBef>
            </a:pPr>
            <a:r>
              <a:rPr lang="fa-IR" altLang="fa-IR" dirty="0">
                <a:cs typeface="B Homa" panose="00000400000000000000" pitchFamily="2" charset="-78"/>
              </a:rPr>
              <a:t>محل اجرای پل : روی رودخانه </a:t>
            </a:r>
            <a:r>
              <a:rPr lang="fa-IR" altLang="fa-IR" dirty="0">
                <a:latin typeface="Arial Black" panose="020B0A04020102020204" pitchFamily="34" charset="0"/>
                <a:cs typeface="B Homa" panose="00000400000000000000" pitchFamily="2" charset="-78"/>
              </a:rPr>
              <a:t>گودالکیویر (</a:t>
            </a:r>
            <a:r>
              <a:rPr lang="en-US" altLang="fa-IR" dirty="0">
                <a:latin typeface="Arial Black" panose="020B0A04020102020204" pitchFamily="34" charset="0"/>
                <a:cs typeface="B Homa" panose="00000400000000000000" pitchFamily="2" charset="-78"/>
              </a:rPr>
              <a:t>Guadalquivir</a:t>
            </a:r>
            <a:r>
              <a:rPr lang="fa-IR" altLang="fa-IR" dirty="0">
                <a:latin typeface="Arial Black" panose="020B0A04020102020204" pitchFamily="34" charset="0"/>
                <a:cs typeface="B Homa" panose="00000400000000000000" pitchFamily="2" charset="-78"/>
              </a:rPr>
              <a:t>) در شهر سویل</a:t>
            </a:r>
            <a:r>
              <a:rPr lang="fa-IR" altLang="fa-IR" dirty="0">
                <a:cs typeface="B Homa" panose="00000400000000000000" pitchFamily="2" charset="-78"/>
              </a:rPr>
              <a:t> اسپانیا</a:t>
            </a:r>
            <a:endParaRPr lang="en-US" altLang="fa-IR" dirty="0">
              <a:cs typeface="B Homa" panose="00000400000000000000" pitchFamily="2" charset="-78"/>
            </a:endParaRPr>
          </a:p>
        </p:txBody>
      </p:sp>
      <p:pic>
        <p:nvPicPr>
          <p:cNvPr id="101384" name="Picture 8" descr="386110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313" y="2635250"/>
            <a:ext cx="2857500" cy="3810000"/>
          </a:xfrm>
          <a:prstGeom prst="rect">
            <a:avLst/>
          </a:prstGeom>
          <a:noFill/>
          <a:ln w="57150" cmpd="thickThin" algn="ctr">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1385" name="Picture 9" descr="000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3938" y="2997200"/>
            <a:ext cx="2160587" cy="2881313"/>
          </a:xfrm>
          <a:prstGeom prst="rect">
            <a:avLst/>
          </a:prstGeom>
          <a:noFill/>
          <a:ln w="57150" cmpd="thickThin" algn="ctr">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1386" name="Picture 10" descr="356110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0425" y="2708275"/>
            <a:ext cx="2863850" cy="3816350"/>
          </a:xfrm>
          <a:prstGeom prst="rect">
            <a:avLst/>
          </a:prstGeom>
          <a:noFill/>
          <a:ln w="57150" cmpd="thickThin" algn="ctr">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20715369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01380"/>
                                        </p:tgtEl>
                                        <p:attrNameLst>
                                          <p:attrName>style.visibility</p:attrName>
                                        </p:attrNameLst>
                                      </p:cBhvr>
                                      <p:to>
                                        <p:strVal val="visible"/>
                                      </p:to>
                                    </p:set>
                                    <p:animEffect transition="in" filter="fade">
                                      <p:cBhvr>
                                        <p:cTn id="7" dur="1000"/>
                                        <p:tgtEl>
                                          <p:spTgt spid="101380"/>
                                        </p:tgtEl>
                                      </p:cBhvr>
                                    </p:animEffect>
                                    <p:anim calcmode="lin" valueType="num">
                                      <p:cBhvr>
                                        <p:cTn id="8" dur="1000" fill="hold"/>
                                        <p:tgtEl>
                                          <p:spTgt spid="101380"/>
                                        </p:tgtEl>
                                        <p:attrNameLst>
                                          <p:attrName>ppt_x</p:attrName>
                                        </p:attrNameLst>
                                      </p:cBhvr>
                                      <p:tavLst>
                                        <p:tav tm="0">
                                          <p:val>
                                            <p:strVal val="#ppt_x"/>
                                          </p:val>
                                        </p:tav>
                                        <p:tav tm="100000">
                                          <p:val>
                                            <p:strVal val="#ppt_x"/>
                                          </p:val>
                                        </p:tav>
                                      </p:tavLst>
                                    </p:anim>
                                    <p:anim calcmode="lin" valueType="num">
                                      <p:cBhvr>
                                        <p:cTn id="9" dur="1000" fill="hold"/>
                                        <p:tgtEl>
                                          <p:spTgt spid="101380"/>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20" presetClass="entr" presetSubtype="0" fill="hold" nodeType="afterEffect">
                                  <p:stCondLst>
                                    <p:cond delay="0"/>
                                  </p:stCondLst>
                                  <p:childTnLst>
                                    <p:set>
                                      <p:cBhvr>
                                        <p:cTn id="12" dur="1" fill="hold">
                                          <p:stCondLst>
                                            <p:cond delay="0"/>
                                          </p:stCondLst>
                                        </p:cTn>
                                        <p:tgtEl>
                                          <p:spTgt spid="101386"/>
                                        </p:tgtEl>
                                        <p:attrNameLst>
                                          <p:attrName>style.visibility</p:attrName>
                                        </p:attrNameLst>
                                      </p:cBhvr>
                                      <p:to>
                                        <p:strVal val="visible"/>
                                      </p:to>
                                    </p:set>
                                    <p:animEffect transition="in" filter="wedge">
                                      <p:cBhvr>
                                        <p:cTn id="13" dur="2000"/>
                                        <p:tgtEl>
                                          <p:spTgt spid="101386"/>
                                        </p:tgtEl>
                                      </p:cBhvr>
                                    </p:animEffect>
                                  </p:childTnLst>
                                </p:cTn>
                              </p:par>
                              <p:par>
                                <p:cTn id="14" presetID="20" presetClass="entr" presetSubtype="0" fill="hold" nodeType="withEffect">
                                  <p:stCondLst>
                                    <p:cond delay="0"/>
                                  </p:stCondLst>
                                  <p:childTnLst>
                                    <p:set>
                                      <p:cBhvr>
                                        <p:cTn id="15" dur="1" fill="hold">
                                          <p:stCondLst>
                                            <p:cond delay="0"/>
                                          </p:stCondLst>
                                        </p:cTn>
                                        <p:tgtEl>
                                          <p:spTgt spid="101384"/>
                                        </p:tgtEl>
                                        <p:attrNameLst>
                                          <p:attrName>style.visibility</p:attrName>
                                        </p:attrNameLst>
                                      </p:cBhvr>
                                      <p:to>
                                        <p:strVal val="visible"/>
                                      </p:to>
                                    </p:set>
                                    <p:animEffect transition="in" filter="wedge">
                                      <p:cBhvr>
                                        <p:cTn id="16" dur="2000"/>
                                        <p:tgtEl>
                                          <p:spTgt spid="101384"/>
                                        </p:tgtEl>
                                      </p:cBhvr>
                                    </p:animEffect>
                                  </p:childTnLst>
                                </p:cTn>
                              </p:par>
                            </p:childTnLst>
                          </p:cTn>
                        </p:par>
                        <p:par>
                          <p:cTn id="17" fill="hold" nodeType="afterGroup">
                            <p:stCondLst>
                              <p:cond delay="3000"/>
                            </p:stCondLst>
                            <p:childTnLst>
                              <p:par>
                                <p:cTn id="18" presetID="9" presetClass="entr" presetSubtype="0" fill="hold" nodeType="afterEffect">
                                  <p:stCondLst>
                                    <p:cond delay="0"/>
                                  </p:stCondLst>
                                  <p:childTnLst>
                                    <p:set>
                                      <p:cBhvr>
                                        <p:cTn id="19" dur="1" fill="hold">
                                          <p:stCondLst>
                                            <p:cond delay="0"/>
                                          </p:stCondLst>
                                        </p:cTn>
                                        <p:tgtEl>
                                          <p:spTgt spid="101385"/>
                                        </p:tgtEl>
                                        <p:attrNameLst>
                                          <p:attrName>style.visibility</p:attrName>
                                        </p:attrNameLst>
                                      </p:cBhvr>
                                      <p:to>
                                        <p:strVal val="visible"/>
                                      </p:to>
                                    </p:set>
                                    <p:animEffect transition="in" filter="dissolve">
                                      <p:cBhvr>
                                        <p:cTn id="20" dur="500"/>
                                        <p:tgtEl>
                                          <p:spTgt spid="1013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8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7" name="Picture 7" descr="306110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3388" y="333375"/>
            <a:ext cx="3563937" cy="4751388"/>
          </a:xfrm>
          <a:prstGeom prst="rect">
            <a:avLst/>
          </a:prstGeom>
          <a:noFill/>
          <a:ln w="57150" cmpd="thickThin" algn="ctr">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250" name="Picture 10" descr="DSCF5142"/>
          <p:cNvPicPr>
            <a:picLocks noChangeAspect="1" noChangeArrowheads="1"/>
          </p:cNvPicPr>
          <p:nvPr/>
        </p:nvPicPr>
        <p:blipFill>
          <a:blip r:embed="rId3" cstate="print">
            <a:extLst>
              <a:ext uri="{28A0092B-C50C-407E-A947-70E740481C1C}">
                <a14:useLocalDpi xmlns:a14="http://schemas.microsoft.com/office/drawing/2010/main" val="0"/>
              </a:ext>
            </a:extLst>
          </a:blip>
          <a:srcRect b="5826"/>
          <a:stretch>
            <a:fillRect/>
          </a:stretch>
        </p:blipFill>
        <p:spPr bwMode="auto">
          <a:xfrm>
            <a:off x="4572000" y="333375"/>
            <a:ext cx="4176713" cy="2951163"/>
          </a:xfrm>
          <a:prstGeom prst="rect">
            <a:avLst/>
          </a:prstGeom>
          <a:noFill/>
          <a:ln w="57150" cmpd="thickThin" algn="ctr">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251" name="Picture 11" descr="512S6NQ1TNL"/>
          <p:cNvPicPr>
            <a:picLocks noChangeAspect="1" noChangeArrowheads="1"/>
          </p:cNvPicPr>
          <p:nvPr/>
        </p:nvPicPr>
        <p:blipFill>
          <a:blip r:embed="rId4">
            <a:extLst>
              <a:ext uri="{28A0092B-C50C-407E-A947-70E740481C1C}">
                <a14:useLocalDpi xmlns:a14="http://schemas.microsoft.com/office/drawing/2010/main" val="0"/>
              </a:ext>
            </a:extLst>
          </a:blip>
          <a:srcRect l="9027" r="9027"/>
          <a:stretch>
            <a:fillRect/>
          </a:stretch>
        </p:blipFill>
        <p:spPr bwMode="auto">
          <a:xfrm>
            <a:off x="5651500" y="2997200"/>
            <a:ext cx="2884488" cy="3519488"/>
          </a:xfrm>
          <a:prstGeom prst="rect">
            <a:avLst/>
          </a:prstGeom>
          <a:noFill/>
          <a:ln w="57150" cmpd="thickThin" algn="ctr">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252" name="Picture 12" descr="Alamillo_Bridge_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95513" y="3789363"/>
            <a:ext cx="3028950" cy="2732087"/>
          </a:xfrm>
          <a:prstGeom prst="rect">
            <a:avLst/>
          </a:prstGeom>
          <a:noFill/>
          <a:ln w="57150" cmpd="thickThin" algn="ctr">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31309207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nodeType="afterEffect">
                                  <p:stCondLst>
                                    <p:cond delay="0"/>
                                  </p:stCondLst>
                                  <p:childTnLst>
                                    <p:set>
                                      <p:cBhvr>
                                        <p:cTn id="6" dur="1" fill="hold">
                                          <p:stCondLst>
                                            <p:cond delay="0"/>
                                          </p:stCondLst>
                                        </p:cTn>
                                        <p:tgtEl>
                                          <p:spTgt spid="10247"/>
                                        </p:tgtEl>
                                        <p:attrNameLst>
                                          <p:attrName>style.visibility</p:attrName>
                                        </p:attrNameLst>
                                      </p:cBhvr>
                                      <p:to>
                                        <p:strVal val="visible"/>
                                      </p:to>
                                    </p:set>
                                    <p:animEffect transition="in" filter="barn(inVertical)">
                                      <p:cBhvr>
                                        <p:cTn id="7" dur="500"/>
                                        <p:tgtEl>
                                          <p:spTgt spid="10247"/>
                                        </p:tgtEl>
                                      </p:cBhvr>
                                    </p:animEffect>
                                  </p:childTnLst>
                                </p:cTn>
                              </p:par>
                            </p:childTnLst>
                          </p:cTn>
                        </p:par>
                        <p:par>
                          <p:cTn id="8" fill="hold" nodeType="afterGroup">
                            <p:stCondLst>
                              <p:cond delay="500"/>
                            </p:stCondLst>
                            <p:childTnLst>
                              <p:par>
                                <p:cTn id="9" presetID="16" presetClass="entr" presetSubtype="21" fill="hold" nodeType="afterEffect">
                                  <p:stCondLst>
                                    <p:cond delay="0"/>
                                  </p:stCondLst>
                                  <p:childTnLst>
                                    <p:set>
                                      <p:cBhvr>
                                        <p:cTn id="10" dur="1" fill="hold">
                                          <p:stCondLst>
                                            <p:cond delay="0"/>
                                          </p:stCondLst>
                                        </p:cTn>
                                        <p:tgtEl>
                                          <p:spTgt spid="10250"/>
                                        </p:tgtEl>
                                        <p:attrNameLst>
                                          <p:attrName>style.visibility</p:attrName>
                                        </p:attrNameLst>
                                      </p:cBhvr>
                                      <p:to>
                                        <p:strVal val="visible"/>
                                      </p:to>
                                    </p:set>
                                    <p:animEffect transition="in" filter="barn(inVertical)">
                                      <p:cBhvr>
                                        <p:cTn id="11" dur="500"/>
                                        <p:tgtEl>
                                          <p:spTgt spid="10250"/>
                                        </p:tgtEl>
                                      </p:cBhvr>
                                    </p:animEffect>
                                  </p:childTnLst>
                                </p:cTn>
                              </p:par>
                            </p:childTnLst>
                          </p:cTn>
                        </p:par>
                        <p:par>
                          <p:cTn id="12" fill="hold" nodeType="afterGroup">
                            <p:stCondLst>
                              <p:cond delay="1000"/>
                            </p:stCondLst>
                            <p:childTnLst>
                              <p:par>
                                <p:cTn id="13" presetID="16" presetClass="entr" presetSubtype="26" fill="hold" nodeType="afterEffect">
                                  <p:stCondLst>
                                    <p:cond delay="0"/>
                                  </p:stCondLst>
                                  <p:childTnLst>
                                    <p:set>
                                      <p:cBhvr>
                                        <p:cTn id="14" dur="1" fill="hold">
                                          <p:stCondLst>
                                            <p:cond delay="0"/>
                                          </p:stCondLst>
                                        </p:cTn>
                                        <p:tgtEl>
                                          <p:spTgt spid="10252"/>
                                        </p:tgtEl>
                                        <p:attrNameLst>
                                          <p:attrName>style.visibility</p:attrName>
                                        </p:attrNameLst>
                                      </p:cBhvr>
                                      <p:to>
                                        <p:strVal val="visible"/>
                                      </p:to>
                                    </p:set>
                                    <p:animEffect transition="in" filter="barn(inHorizontal)">
                                      <p:cBhvr>
                                        <p:cTn id="15" dur="500"/>
                                        <p:tgtEl>
                                          <p:spTgt spid="10252"/>
                                        </p:tgtEl>
                                      </p:cBhvr>
                                    </p:animEffect>
                                  </p:childTnLst>
                                </p:cTn>
                              </p:par>
                            </p:childTnLst>
                          </p:cTn>
                        </p:par>
                        <p:par>
                          <p:cTn id="16" fill="hold" nodeType="afterGroup">
                            <p:stCondLst>
                              <p:cond delay="1500"/>
                            </p:stCondLst>
                            <p:childTnLst>
                              <p:par>
                                <p:cTn id="17" presetID="16" presetClass="entr" presetSubtype="26" fill="hold" nodeType="afterEffect">
                                  <p:stCondLst>
                                    <p:cond delay="0"/>
                                  </p:stCondLst>
                                  <p:childTnLst>
                                    <p:set>
                                      <p:cBhvr>
                                        <p:cTn id="18" dur="1" fill="hold">
                                          <p:stCondLst>
                                            <p:cond delay="0"/>
                                          </p:stCondLst>
                                        </p:cTn>
                                        <p:tgtEl>
                                          <p:spTgt spid="10251"/>
                                        </p:tgtEl>
                                        <p:attrNameLst>
                                          <p:attrName>style.visibility</p:attrName>
                                        </p:attrNameLst>
                                      </p:cBhvr>
                                      <p:to>
                                        <p:strVal val="visible"/>
                                      </p:to>
                                    </p:set>
                                    <p:animEffect transition="in" filter="barn(inHorizontal)">
                                      <p:cBhvr>
                                        <p:cTn id="19" dur="500"/>
                                        <p:tgtEl>
                                          <p:spTgt spid="102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6" name="Rectangle 6"/>
          <p:cNvSpPr>
            <a:spLocks noChangeArrowheads="1"/>
          </p:cNvSpPr>
          <p:nvPr/>
        </p:nvSpPr>
        <p:spPr bwMode="auto">
          <a:xfrm>
            <a:off x="539750" y="434975"/>
            <a:ext cx="835183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just"/>
            <a:r>
              <a:rPr lang="fa-IR" altLang="fa-IR">
                <a:cs typeface="B Homa" panose="00000400000000000000" pitchFamily="2" charset="-78"/>
              </a:rPr>
              <a:t>نكته</a:t>
            </a:r>
            <a:r>
              <a:rPr lang="fa-IR" altLang="fa-IR"/>
              <a:t>‌</a:t>
            </a:r>
            <a:r>
              <a:rPr lang="fa-IR" altLang="fa-IR">
                <a:cs typeface="B Homa" panose="00000400000000000000" pitchFamily="2" charset="-78"/>
              </a:rPr>
              <a:t> مهم ديگر اينكه نيروهاي افقي ايجاد شده توسط ستون و دهانه توسط كابلهاي تحت كشش متعادل مي</a:t>
            </a:r>
            <a:r>
              <a:rPr lang="fa-IR" altLang="fa-IR"/>
              <a:t>‌</a:t>
            </a:r>
            <a:r>
              <a:rPr lang="fa-IR" altLang="fa-IR">
                <a:cs typeface="B Homa" panose="00000400000000000000" pitchFamily="2" charset="-78"/>
              </a:rPr>
              <a:t>شود. بنابراين پايه</a:t>
            </a:r>
            <a:r>
              <a:rPr lang="fa-IR" altLang="fa-IR"/>
              <a:t>‌</a:t>
            </a:r>
            <a:r>
              <a:rPr lang="fa-IR" altLang="fa-IR">
                <a:cs typeface="B Homa" panose="00000400000000000000" pitchFamily="2" charset="-78"/>
              </a:rPr>
              <a:t>ها تنها تحت تأثير بارهاي عمودي قرار مي</a:t>
            </a:r>
            <a:r>
              <a:rPr lang="fa-IR" altLang="fa-IR"/>
              <a:t>‌</a:t>
            </a:r>
            <a:r>
              <a:rPr lang="fa-IR" altLang="fa-IR">
                <a:cs typeface="B Homa" panose="00000400000000000000" pitchFamily="2" charset="-78"/>
              </a:rPr>
              <a:t>گيرند.</a:t>
            </a:r>
            <a:endParaRPr lang="ar-SA" altLang="fa-IR">
              <a:cs typeface="B Homa" panose="00000400000000000000" pitchFamily="2" charset="-78"/>
            </a:endParaRPr>
          </a:p>
        </p:txBody>
      </p:sp>
      <p:pic>
        <p:nvPicPr>
          <p:cNvPr id="5128" name="Picture 8" descr="alamillo1"/>
          <p:cNvPicPr>
            <a:picLocks noChangeAspect="1" noChangeArrowheads="1"/>
          </p:cNvPicPr>
          <p:nvPr/>
        </p:nvPicPr>
        <p:blipFill>
          <a:blip r:embed="rId2">
            <a:extLst>
              <a:ext uri="{28A0092B-C50C-407E-A947-70E740481C1C}">
                <a14:useLocalDpi xmlns:a14="http://schemas.microsoft.com/office/drawing/2010/main" val="0"/>
              </a:ext>
            </a:extLst>
          </a:blip>
          <a:srcRect b="54436"/>
          <a:stretch>
            <a:fillRect/>
          </a:stretch>
        </p:blipFill>
        <p:spPr bwMode="auto">
          <a:xfrm>
            <a:off x="468313" y="2924175"/>
            <a:ext cx="5472112" cy="2716213"/>
          </a:xfrm>
          <a:prstGeom prst="rect">
            <a:avLst/>
          </a:prstGeom>
          <a:noFill/>
          <a:ln w="57150" cmpd="thickThin" algn="ctr">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5127" name="Picture 7" descr="El_Alamillo_Brid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4663" y="1341438"/>
            <a:ext cx="4537075" cy="2994025"/>
          </a:xfrm>
          <a:prstGeom prst="rect">
            <a:avLst/>
          </a:prstGeom>
          <a:noFill/>
          <a:ln w="57150" cmpd="thickThin" algn="ctr">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129" name="Rectangle 9"/>
          <p:cNvSpPr>
            <a:spLocks noChangeArrowheads="1"/>
          </p:cNvSpPr>
          <p:nvPr/>
        </p:nvSpPr>
        <p:spPr bwMode="auto">
          <a:xfrm>
            <a:off x="395288" y="5876925"/>
            <a:ext cx="8497887"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r>
              <a:rPr lang="fa-IR" altLang="fa-IR">
                <a:cs typeface="B Homa" panose="00000400000000000000" pitchFamily="2" charset="-78"/>
              </a:rPr>
              <a:t>این رویکرد کالاتراوا ساختار پل را شبيه يك چنگ عظيم كرده. این پل در نوع خود بی نظیر است و سازه ای مشابه آن وجود ندارد.</a:t>
            </a:r>
            <a:endParaRPr lang="ar-SA" altLang="fa-IR">
              <a:cs typeface="B Homa" panose="00000400000000000000" pitchFamily="2" charset="-78"/>
            </a:endParaRPr>
          </a:p>
        </p:txBody>
      </p:sp>
    </p:spTree>
    <p:extLst>
      <p:ext uri="{BB962C8B-B14F-4D97-AF65-F5344CB8AC3E}">
        <p14:creationId xmlns:p14="http://schemas.microsoft.com/office/powerpoint/2010/main" val="348570941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5126">
                                            <p:txEl>
                                              <p:pRg st="0" end="0"/>
                                            </p:txEl>
                                          </p:spTgt>
                                        </p:tgtEl>
                                        <p:attrNameLst>
                                          <p:attrName>style.visibility</p:attrName>
                                        </p:attrNameLst>
                                      </p:cBhvr>
                                      <p:to>
                                        <p:strVal val="visible"/>
                                      </p:to>
                                    </p:set>
                                    <p:animEffect transition="in" filter="fade">
                                      <p:cBhvr>
                                        <p:cTn id="7" dur="1000"/>
                                        <p:tgtEl>
                                          <p:spTgt spid="5126">
                                            <p:txEl>
                                              <p:pRg st="0" end="0"/>
                                            </p:txEl>
                                          </p:spTgt>
                                        </p:tgtEl>
                                      </p:cBhvr>
                                    </p:animEffect>
                                    <p:anim calcmode="lin" valueType="num">
                                      <p:cBhvr>
                                        <p:cTn id="8" dur="1000" fill="hold"/>
                                        <p:tgtEl>
                                          <p:spTgt spid="512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126">
                                            <p:txEl>
                                              <p:pRg st="0" end="0"/>
                                            </p:txEl>
                                          </p:spTgt>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29" presetClass="entr" presetSubtype="0" fill="hold" nodeType="afterEffect">
                                  <p:stCondLst>
                                    <p:cond delay="0"/>
                                  </p:stCondLst>
                                  <p:childTnLst>
                                    <p:set>
                                      <p:cBhvr>
                                        <p:cTn id="12" dur="1" fill="hold">
                                          <p:stCondLst>
                                            <p:cond delay="0"/>
                                          </p:stCondLst>
                                        </p:cTn>
                                        <p:tgtEl>
                                          <p:spTgt spid="5127"/>
                                        </p:tgtEl>
                                        <p:attrNameLst>
                                          <p:attrName>style.visibility</p:attrName>
                                        </p:attrNameLst>
                                      </p:cBhvr>
                                      <p:to>
                                        <p:strVal val="visible"/>
                                      </p:to>
                                    </p:set>
                                    <p:anim calcmode="lin" valueType="num">
                                      <p:cBhvr>
                                        <p:cTn id="13" dur="1000" fill="hold"/>
                                        <p:tgtEl>
                                          <p:spTgt spid="5127"/>
                                        </p:tgtEl>
                                        <p:attrNameLst>
                                          <p:attrName>ppt_x</p:attrName>
                                        </p:attrNameLst>
                                      </p:cBhvr>
                                      <p:tavLst>
                                        <p:tav tm="0">
                                          <p:val>
                                            <p:strVal val="#ppt_x-.2"/>
                                          </p:val>
                                        </p:tav>
                                        <p:tav tm="100000">
                                          <p:val>
                                            <p:strVal val="#ppt_x"/>
                                          </p:val>
                                        </p:tav>
                                      </p:tavLst>
                                    </p:anim>
                                    <p:anim calcmode="lin" valueType="num">
                                      <p:cBhvr>
                                        <p:cTn id="14" dur="1000" fill="hold"/>
                                        <p:tgtEl>
                                          <p:spTgt spid="5127"/>
                                        </p:tgtEl>
                                        <p:attrNameLst>
                                          <p:attrName>ppt_y</p:attrName>
                                        </p:attrNameLst>
                                      </p:cBhvr>
                                      <p:tavLst>
                                        <p:tav tm="0">
                                          <p:val>
                                            <p:strVal val="#ppt_y"/>
                                          </p:val>
                                        </p:tav>
                                        <p:tav tm="100000">
                                          <p:val>
                                            <p:strVal val="#ppt_y"/>
                                          </p:val>
                                        </p:tav>
                                      </p:tavLst>
                                    </p:anim>
                                    <p:animEffect transition="in" filter="wipe(right)" prLst="gradientSize: 0.1">
                                      <p:cBhvr>
                                        <p:cTn id="15" dur="1000"/>
                                        <p:tgtEl>
                                          <p:spTgt spid="5127"/>
                                        </p:tgtEl>
                                      </p:cBhvr>
                                    </p:animEffect>
                                  </p:childTnLst>
                                </p:cTn>
                              </p:par>
                            </p:childTnLst>
                          </p:cTn>
                        </p:par>
                        <p:par>
                          <p:cTn id="16" fill="hold" nodeType="afterGroup">
                            <p:stCondLst>
                              <p:cond delay="2000"/>
                            </p:stCondLst>
                            <p:childTnLst>
                              <p:par>
                                <p:cTn id="17" presetID="29" presetClass="entr" presetSubtype="0" fill="hold" nodeType="afterEffect">
                                  <p:stCondLst>
                                    <p:cond delay="0"/>
                                  </p:stCondLst>
                                  <p:childTnLst>
                                    <p:set>
                                      <p:cBhvr>
                                        <p:cTn id="18" dur="1" fill="hold">
                                          <p:stCondLst>
                                            <p:cond delay="0"/>
                                          </p:stCondLst>
                                        </p:cTn>
                                        <p:tgtEl>
                                          <p:spTgt spid="5128"/>
                                        </p:tgtEl>
                                        <p:attrNameLst>
                                          <p:attrName>style.visibility</p:attrName>
                                        </p:attrNameLst>
                                      </p:cBhvr>
                                      <p:to>
                                        <p:strVal val="visible"/>
                                      </p:to>
                                    </p:set>
                                    <p:anim calcmode="lin" valueType="num">
                                      <p:cBhvr>
                                        <p:cTn id="19" dur="1000" fill="hold"/>
                                        <p:tgtEl>
                                          <p:spTgt spid="5128"/>
                                        </p:tgtEl>
                                        <p:attrNameLst>
                                          <p:attrName>ppt_x</p:attrName>
                                        </p:attrNameLst>
                                      </p:cBhvr>
                                      <p:tavLst>
                                        <p:tav tm="0">
                                          <p:val>
                                            <p:strVal val="#ppt_x-.2"/>
                                          </p:val>
                                        </p:tav>
                                        <p:tav tm="100000">
                                          <p:val>
                                            <p:strVal val="#ppt_x"/>
                                          </p:val>
                                        </p:tav>
                                      </p:tavLst>
                                    </p:anim>
                                    <p:anim calcmode="lin" valueType="num">
                                      <p:cBhvr>
                                        <p:cTn id="20" dur="1000" fill="hold"/>
                                        <p:tgtEl>
                                          <p:spTgt spid="5128"/>
                                        </p:tgtEl>
                                        <p:attrNameLst>
                                          <p:attrName>ppt_y</p:attrName>
                                        </p:attrNameLst>
                                      </p:cBhvr>
                                      <p:tavLst>
                                        <p:tav tm="0">
                                          <p:val>
                                            <p:strVal val="#ppt_y"/>
                                          </p:val>
                                        </p:tav>
                                        <p:tav tm="100000">
                                          <p:val>
                                            <p:strVal val="#ppt_y"/>
                                          </p:val>
                                        </p:tav>
                                      </p:tavLst>
                                    </p:anim>
                                    <p:animEffect transition="in" filter="wipe(right)" prLst="gradientSize: 0.1">
                                      <p:cBhvr>
                                        <p:cTn id="21" dur="1000"/>
                                        <p:tgtEl>
                                          <p:spTgt spid="5128"/>
                                        </p:tgtEl>
                                      </p:cBhvr>
                                    </p:animEffect>
                                  </p:childTnLst>
                                </p:cTn>
                              </p:par>
                            </p:childTnLst>
                          </p:cTn>
                        </p:par>
                        <p:par>
                          <p:cTn id="22" fill="hold" nodeType="afterGroup">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5129"/>
                                        </p:tgtEl>
                                        <p:attrNameLst>
                                          <p:attrName>style.visibility</p:attrName>
                                        </p:attrNameLst>
                                      </p:cBhvr>
                                      <p:to>
                                        <p:strVal val="visible"/>
                                      </p:to>
                                    </p:set>
                                    <p:animEffect transition="in" filter="fade">
                                      <p:cBhvr>
                                        <p:cTn id="25" dur="1000"/>
                                        <p:tgtEl>
                                          <p:spTgt spid="5129"/>
                                        </p:tgtEl>
                                      </p:cBhvr>
                                    </p:animEffect>
                                    <p:anim calcmode="lin" valueType="num">
                                      <p:cBhvr>
                                        <p:cTn id="26" dur="1000" fill="hold"/>
                                        <p:tgtEl>
                                          <p:spTgt spid="5129"/>
                                        </p:tgtEl>
                                        <p:attrNameLst>
                                          <p:attrName>ppt_x</p:attrName>
                                        </p:attrNameLst>
                                      </p:cBhvr>
                                      <p:tavLst>
                                        <p:tav tm="0">
                                          <p:val>
                                            <p:strVal val="#ppt_x"/>
                                          </p:val>
                                        </p:tav>
                                        <p:tav tm="100000">
                                          <p:val>
                                            <p:strVal val="#ppt_x"/>
                                          </p:val>
                                        </p:tav>
                                      </p:tavLst>
                                    </p:anim>
                                    <p:anim calcmode="lin" valueType="num">
                                      <p:cBhvr>
                                        <p:cTn id="27" dur="1000" fill="hold"/>
                                        <p:tgtEl>
                                          <p:spTgt spid="51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4" descr="alamillo_1"/>
          <p:cNvPicPr>
            <a:picLocks noChangeAspect="1" noChangeArrowheads="1"/>
          </p:cNvPicPr>
          <p:nvPr/>
        </p:nvPicPr>
        <p:blipFill>
          <a:blip r:embed="rId2">
            <a:extLst>
              <a:ext uri="{28A0092B-C50C-407E-A947-70E740481C1C}">
                <a14:useLocalDpi xmlns:a14="http://schemas.microsoft.com/office/drawing/2010/main" val="0"/>
              </a:ext>
            </a:extLst>
          </a:blip>
          <a:srcRect r="3029" b="5840"/>
          <a:stretch>
            <a:fillRect/>
          </a:stretch>
        </p:blipFill>
        <p:spPr bwMode="auto">
          <a:xfrm>
            <a:off x="539750" y="1773238"/>
            <a:ext cx="8208963" cy="3648075"/>
          </a:xfrm>
          <a:prstGeom prst="rect">
            <a:avLst/>
          </a:prstGeom>
          <a:noFill/>
          <a:ln w="57150" cmpd="thickThin" algn="ctr">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173" name="Line 5"/>
          <p:cNvSpPr>
            <a:spLocks noChangeShapeType="1"/>
          </p:cNvSpPr>
          <p:nvPr/>
        </p:nvSpPr>
        <p:spPr bwMode="auto">
          <a:xfrm flipH="1" flipV="1">
            <a:off x="1763713" y="2565400"/>
            <a:ext cx="935037" cy="431800"/>
          </a:xfrm>
          <a:prstGeom prst="line">
            <a:avLst/>
          </a:prstGeom>
          <a:noFill/>
          <a:ln w="38100">
            <a:solidFill>
              <a:srgbClr val="FFFF00"/>
            </a:solidFill>
            <a:round/>
            <a:headEnd/>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a-IR"/>
          </a:p>
        </p:txBody>
      </p:sp>
      <p:sp>
        <p:nvSpPr>
          <p:cNvPr id="7175" name="Line 7"/>
          <p:cNvSpPr>
            <a:spLocks noChangeShapeType="1"/>
          </p:cNvSpPr>
          <p:nvPr/>
        </p:nvSpPr>
        <p:spPr bwMode="auto">
          <a:xfrm flipH="1" flipV="1">
            <a:off x="1835150" y="2709863"/>
            <a:ext cx="935038" cy="431800"/>
          </a:xfrm>
          <a:prstGeom prst="line">
            <a:avLst/>
          </a:prstGeom>
          <a:noFill/>
          <a:ln w="38100">
            <a:solidFill>
              <a:srgbClr val="FFFF00"/>
            </a:solidFill>
            <a:round/>
            <a:headEnd/>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a-IR"/>
          </a:p>
        </p:txBody>
      </p:sp>
      <p:sp>
        <p:nvSpPr>
          <p:cNvPr id="7176" name="Line 8"/>
          <p:cNvSpPr>
            <a:spLocks noChangeShapeType="1"/>
          </p:cNvSpPr>
          <p:nvPr/>
        </p:nvSpPr>
        <p:spPr bwMode="auto">
          <a:xfrm flipH="1" flipV="1">
            <a:off x="1906588" y="2852738"/>
            <a:ext cx="935037" cy="431800"/>
          </a:xfrm>
          <a:prstGeom prst="line">
            <a:avLst/>
          </a:prstGeom>
          <a:noFill/>
          <a:ln w="38100">
            <a:solidFill>
              <a:srgbClr val="FFFF00"/>
            </a:solidFill>
            <a:round/>
            <a:headEnd/>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a-IR"/>
          </a:p>
        </p:txBody>
      </p:sp>
      <p:sp>
        <p:nvSpPr>
          <p:cNvPr id="7177" name="Line 9"/>
          <p:cNvSpPr>
            <a:spLocks noChangeShapeType="1"/>
          </p:cNvSpPr>
          <p:nvPr/>
        </p:nvSpPr>
        <p:spPr bwMode="auto">
          <a:xfrm flipH="1" flipV="1">
            <a:off x="1979613" y="2997200"/>
            <a:ext cx="935037" cy="431800"/>
          </a:xfrm>
          <a:prstGeom prst="line">
            <a:avLst/>
          </a:prstGeom>
          <a:noFill/>
          <a:ln w="38100">
            <a:solidFill>
              <a:srgbClr val="FFFF00"/>
            </a:solidFill>
            <a:round/>
            <a:headEnd/>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a-IR"/>
          </a:p>
        </p:txBody>
      </p:sp>
      <p:sp>
        <p:nvSpPr>
          <p:cNvPr id="7178" name="Line 10"/>
          <p:cNvSpPr>
            <a:spLocks noChangeShapeType="1"/>
          </p:cNvSpPr>
          <p:nvPr/>
        </p:nvSpPr>
        <p:spPr bwMode="auto">
          <a:xfrm flipH="1" flipV="1">
            <a:off x="2051050" y="3141663"/>
            <a:ext cx="935038" cy="431800"/>
          </a:xfrm>
          <a:prstGeom prst="line">
            <a:avLst/>
          </a:prstGeom>
          <a:noFill/>
          <a:ln w="38100">
            <a:solidFill>
              <a:srgbClr val="FFFF00"/>
            </a:solidFill>
            <a:round/>
            <a:headEnd/>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a-IR"/>
          </a:p>
        </p:txBody>
      </p:sp>
      <p:sp>
        <p:nvSpPr>
          <p:cNvPr id="7179" name="Line 11"/>
          <p:cNvSpPr>
            <a:spLocks noChangeShapeType="1"/>
          </p:cNvSpPr>
          <p:nvPr/>
        </p:nvSpPr>
        <p:spPr bwMode="auto">
          <a:xfrm flipH="1" flipV="1">
            <a:off x="2122488" y="3286125"/>
            <a:ext cx="935037" cy="431800"/>
          </a:xfrm>
          <a:prstGeom prst="line">
            <a:avLst/>
          </a:prstGeom>
          <a:noFill/>
          <a:ln w="38100">
            <a:solidFill>
              <a:srgbClr val="FFFF00"/>
            </a:solidFill>
            <a:round/>
            <a:headEnd/>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a-IR"/>
          </a:p>
        </p:txBody>
      </p:sp>
      <p:sp>
        <p:nvSpPr>
          <p:cNvPr id="7180" name="Line 12"/>
          <p:cNvSpPr>
            <a:spLocks noChangeShapeType="1"/>
          </p:cNvSpPr>
          <p:nvPr/>
        </p:nvSpPr>
        <p:spPr bwMode="auto">
          <a:xfrm flipH="1" flipV="1">
            <a:off x="2195513" y="3429000"/>
            <a:ext cx="935037" cy="431800"/>
          </a:xfrm>
          <a:prstGeom prst="line">
            <a:avLst/>
          </a:prstGeom>
          <a:noFill/>
          <a:ln w="38100">
            <a:solidFill>
              <a:srgbClr val="FFFF00"/>
            </a:solidFill>
            <a:round/>
            <a:headEnd/>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a-IR"/>
          </a:p>
        </p:txBody>
      </p:sp>
      <p:sp>
        <p:nvSpPr>
          <p:cNvPr id="7181" name="Line 13"/>
          <p:cNvSpPr>
            <a:spLocks noChangeShapeType="1"/>
          </p:cNvSpPr>
          <p:nvPr/>
        </p:nvSpPr>
        <p:spPr bwMode="auto">
          <a:xfrm flipH="1" flipV="1">
            <a:off x="2266950" y="3644900"/>
            <a:ext cx="935038" cy="431800"/>
          </a:xfrm>
          <a:prstGeom prst="line">
            <a:avLst/>
          </a:prstGeom>
          <a:noFill/>
          <a:ln w="38100">
            <a:solidFill>
              <a:srgbClr val="FFFF00"/>
            </a:solidFill>
            <a:round/>
            <a:headEnd/>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a-IR"/>
          </a:p>
        </p:txBody>
      </p:sp>
      <p:sp>
        <p:nvSpPr>
          <p:cNvPr id="7182" name="Line 14"/>
          <p:cNvSpPr>
            <a:spLocks noChangeShapeType="1"/>
          </p:cNvSpPr>
          <p:nvPr/>
        </p:nvSpPr>
        <p:spPr bwMode="auto">
          <a:xfrm flipH="1" flipV="1">
            <a:off x="2339975" y="3789363"/>
            <a:ext cx="935038" cy="431800"/>
          </a:xfrm>
          <a:prstGeom prst="line">
            <a:avLst/>
          </a:prstGeom>
          <a:noFill/>
          <a:ln w="38100">
            <a:solidFill>
              <a:srgbClr val="FFFF00"/>
            </a:solidFill>
            <a:round/>
            <a:headEnd/>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a-IR"/>
          </a:p>
        </p:txBody>
      </p:sp>
      <p:sp>
        <p:nvSpPr>
          <p:cNvPr id="7183" name="Line 15"/>
          <p:cNvSpPr>
            <a:spLocks noChangeShapeType="1"/>
          </p:cNvSpPr>
          <p:nvPr/>
        </p:nvSpPr>
        <p:spPr bwMode="auto">
          <a:xfrm flipH="1" flipV="1">
            <a:off x="2411413" y="3933825"/>
            <a:ext cx="935037" cy="431800"/>
          </a:xfrm>
          <a:prstGeom prst="line">
            <a:avLst/>
          </a:prstGeom>
          <a:noFill/>
          <a:ln w="38100">
            <a:solidFill>
              <a:srgbClr val="FFFF00"/>
            </a:solidFill>
            <a:round/>
            <a:headEnd/>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a-IR"/>
          </a:p>
        </p:txBody>
      </p:sp>
      <p:sp>
        <p:nvSpPr>
          <p:cNvPr id="7186" name="Line 18"/>
          <p:cNvSpPr>
            <a:spLocks noChangeShapeType="1"/>
          </p:cNvSpPr>
          <p:nvPr/>
        </p:nvSpPr>
        <p:spPr bwMode="auto">
          <a:xfrm flipH="1" flipV="1">
            <a:off x="5722938" y="4365625"/>
            <a:ext cx="935037" cy="431800"/>
          </a:xfrm>
          <a:prstGeom prst="line">
            <a:avLst/>
          </a:prstGeom>
          <a:noFill/>
          <a:ln w="38100">
            <a:solidFill>
              <a:srgbClr val="FFFF00"/>
            </a:solidFill>
            <a:round/>
            <a:headEnd/>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a-IR"/>
          </a:p>
        </p:txBody>
      </p:sp>
      <p:sp>
        <p:nvSpPr>
          <p:cNvPr id="7188" name="Line 20"/>
          <p:cNvSpPr>
            <a:spLocks noChangeShapeType="1"/>
          </p:cNvSpPr>
          <p:nvPr/>
        </p:nvSpPr>
        <p:spPr bwMode="auto">
          <a:xfrm flipH="1" flipV="1">
            <a:off x="5219700" y="4365625"/>
            <a:ext cx="935038" cy="431800"/>
          </a:xfrm>
          <a:prstGeom prst="line">
            <a:avLst/>
          </a:prstGeom>
          <a:noFill/>
          <a:ln w="38100">
            <a:solidFill>
              <a:srgbClr val="FFFF00"/>
            </a:solidFill>
            <a:round/>
            <a:headEnd/>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a-IR"/>
          </a:p>
        </p:txBody>
      </p:sp>
      <p:sp>
        <p:nvSpPr>
          <p:cNvPr id="7189" name="Line 21"/>
          <p:cNvSpPr>
            <a:spLocks noChangeShapeType="1"/>
          </p:cNvSpPr>
          <p:nvPr/>
        </p:nvSpPr>
        <p:spPr bwMode="auto">
          <a:xfrm flipH="1" flipV="1">
            <a:off x="4714875" y="4365625"/>
            <a:ext cx="935038" cy="431800"/>
          </a:xfrm>
          <a:prstGeom prst="line">
            <a:avLst/>
          </a:prstGeom>
          <a:noFill/>
          <a:ln w="38100">
            <a:solidFill>
              <a:srgbClr val="FFFF00"/>
            </a:solidFill>
            <a:round/>
            <a:headEnd/>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a-IR"/>
          </a:p>
        </p:txBody>
      </p:sp>
      <p:sp>
        <p:nvSpPr>
          <p:cNvPr id="7190" name="Line 22"/>
          <p:cNvSpPr>
            <a:spLocks noChangeShapeType="1"/>
          </p:cNvSpPr>
          <p:nvPr/>
        </p:nvSpPr>
        <p:spPr bwMode="auto">
          <a:xfrm flipH="1" flipV="1">
            <a:off x="4135438" y="4365625"/>
            <a:ext cx="939800" cy="431800"/>
          </a:xfrm>
          <a:prstGeom prst="line">
            <a:avLst/>
          </a:prstGeom>
          <a:noFill/>
          <a:ln w="38100">
            <a:solidFill>
              <a:srgbClr val="FFFF00"/>
            </a:solidFill>
            <a:round/>
            <a:headEnd/>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a-IR"/>
          </a:p>
        </p:txBody>
      </p:sp>
      <p:sp>
        <p:nvSpPr>
          <p:cNvPr id="7191" name="Line 23"/>
          <p:cNvSpPr>
            <a:spLocks noChangeShapeType="1"/>
          </p:cNvSpPr>
          <p:nvPr/>
        </p:nvSpPr>
        <p:spPr bwMode="auto">
          <a:xfrm flipH="1" flipV="1">
            <a:off x="3635375" y="4365625"/>
            <a:ext cx="935038" cy="431800"/>
          </a:xfrm>
          <a:prstGeom prst="line">
            <a:avLst/>
          </a:prstGeom>
          <a:noFill/>
          <a:ln w="38100">
            <a:solidFill>
              <a:srgbClr val="FFFF00"/>
            </a:solidFill>
            <a:round/>
            <a:headEnd/>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a-IR"/>
          </a:p>
        </p:txBody>
      </p:sp>
      <p:sp>
        <p:nvSpPr>
          <p:cNvPr id="7192" name="AutoShape 24"/>
          <p:cNvSpPr>
            <a:spLocks noChangeArrowheads="1"/>
          </p:cNvSpPr>
          <p:nvPr/>
        </p:nvSpPr>
        <p:spPr bwMode="auto">
          <a:xfrm rot="5400000">
            <a:off x="1403350" y="3789363"/>
            <a:ext cx="863600" cy="431800"/>
          </a:xfrm>
          <a:prstGeom prst="rightArrow">
            <a:avLst>
              <a:gd name="adj1" fmla="val 56481"/>
              <a:gd name="adj2" fmla="val 116546"/>
            </a:avLst>
          </a:prstGeom>
          <a:solidFill>
            <a:srgbClr val="FF0000"/>
          </a:solidFill>
          <a:ln w="571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a-IR"/>
          </a:p>
        </p:txBody>
      </p:sp>
      <p:sp>
        <p:nvSpPr>
          <p:cNvPr id="7193" name="Line 25"/>
          <p:cNvSpPr>
            <a:spLocks noChangeShapeType="1"/>
          </p:cNvSpPr>
          <p:nvPr/>
        </p:nvSpPr>
        <p:spPr bwMode="auto">
          <a:xfrm>
            <a:off x="1330325" y="2420938"/>
            <a:ext cx="577850" cy="1008062"/>
          </a:xfrm>
          <a:prstGeom prst="line">
            <a:avLst/>
          </a:prstGeom>
          <a:noFill/>
          <a:ln w="57150">
            <a:solidFill>
              <a:srgbClr val="FF660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a-IR"/>
          </a:p>
        </p:txBody>
      </p:sp>
      <p:sp>
        <p:nvSpPr>
          <p:cNvPr id="7195" name="Line 27"/>
          <p:cNvSpPr>
            <a:spLocks noChangeShapeType="1"/>
          </p:cNvSpPr>
          <p:nvPr/>
        </p:nvSpPr>
        <p:spPr bwMode="auto">
          <a:xfrm>
            <a:off x="2122488" y="3789363"/>
            <a:ext cx="577850" cy="1008062"/>
          </a:xfrm>
          <a:prstGeom prst="line">
            <a:avLst/>
          </a:prstGeom>
          <a:noFill/>
          <a:ln w="57150">
            <a:solidFill>
              <a:srgbClr val="FF660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a-IR"/>
          </a:p>
        </p:txBody>
      </p:sp>
      <p:sp>
        <p:nvSpPr>
          <p:cNvPr id="7196" name="Line 28"/>
          <p:cNvSpPr>
            <a:spLocks noChangeShapeType="1"/>
          </p:cNvSpPr>
          <p:nvPr/>
        </p:nvSpPr>
        <p:spPr bwMode="auto">
          <a:xfrm flipH="1" flipV="1">
            <a:off x="2914650" y="4868863"/>
            <a:ext cx="504825" cy="0"/>
          </a:xfrm>
          <a:prstGeom prst="line">
            <a:avLst/>
          </a:prstGeom>
          <a:noFill/>
          <a:ln w="57150">
            <a:solidFill>
              <a:srgbClr val="FF660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a-IR"/>
          </a:p>
        </p:txBody>
      </p:sp>
      <p:sp>
        <p:nvSpPr>
          <p:cNvPr id="7197" name="Line 29"/>
          <p:cNvSpPr>
            <a:spLocks noChangeShapeType="1"/>
          </p:cNvSpPr>
          <p:nvPr/>
        </p:nvSpPr>
        <p:spPr bwMode="auto">
          <a:xfrm flipH="1" flipV="1">
            <a:off x="5364163" y="4868863"/>
            <a:ext cx="504825" cy="0"/>
          </a:xfrm>
          <a:prstGeom prst="line">
            <a:avLst/>
          </a:prstGeom>
          <a:noFill/>
          <a:ln w="57150">
            <a:solidFill>
              <a:srgbClr val="FF660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a-IR"/>
          </a:p>
        </p:txBody>
      </p:sp>
      <p:sp>
        <p:nvSpPr>
          <p:cNvPr id="7198" name="Line 30"/>
          <p:cNvSpPr>
            <a:spLocks noChangeShapeType="1"/>
          </p:cNvSpPr>
          <p:nvPr/>
        </p:nvSpPr>
        <p:spPr bwMode="auto">
          <a:xfrm flipH="1" flipV="1">
            <a:off x="4138613" y="4868863"/>
            <a:ext cx="504825" cy="0"/>
          </a:xfrm>
          <a:prstGeom prst="line">
            <a:avLst/>
          </a:prstGeom>
          <a:noFill/>
          <a:ln w="57150">
            <a:solidFill>
              <a:srgbClr val="FF660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a-IR"/>
          </a:p>
        </p:txBody>
      </p:sp>
      <p:sp>
        <p:nvSpPr>
          <p:cNvPr id="7199" name="AutoShape 31"/>
          <p:cNvSpPr>
            <a:spLocks noChangeArrowheads="1"/>
          </p:cNvSpPr>
          <p:nvPr/>
        </p:nvSpPr>
        <p:spPr bwMode="auto">
          <a:xfrm rot="16200000">
            <a:off x="2124075" y="5157788"/>
            <a:ext cx="863600" cy="431800"/>
          </a:xfrm>
          <a:prstGeom prst="rightArrow">
            <a:avLst>
              <a:gd name="adj1" fmla="val 56481"/>
              <a:gd name="adj2" fmla="val 116546"/>
            </a:avLst>
          </a:prstGeom>
          <a:solidFill>
            <a:schemeClr val="bg1"/>
          </a:solidFill>
          <a:ln w="57150">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a-IR"/>
          </a:p>
        </p:txBody>
      </p:sp>
      <p:sp>
        <p:nvSpPr>
          <p:cNvPr id="7200" name="Line 32"/>
          <p:cNvSpPr>
            <a:spLocks noChangeShapeType="1"/>
          </p:cNvSpPr>
          <p:nvPr/>
        </p:nvSpPr>
        <p:spPr bwMode="auto">
          <a:xfrm>
            <a:off x="3419475" y="4652963"/>
            <a:ext cx="0" cy="215900"/>
          </a:xfrm>
          <a:prstGeom prst="line">
            <a:avLst/>
          </a:prstGeom>
          <a:noFill/>
          <a:ln w="38100">
            <a:solidFill>
              <a:srgbClr val="00FFFF"/>
            </a:solidFill>
            <a:round/>
            <a:headEnd/>
            <a:tailEnd type="arrow"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a-IR"/>
          </a:p>
        </p:txBody>
      </p:sp>
      <p:sp>
        <p:nvSpPr>
          <p:cNvPr id="7201" name="Line 33"/>
          <p:cNvSpPr>
            <a:spLocks noChangeShapeType="1"/>
          </p:cNvSpPr>
          <p:nvPr/>
        </p:nvSpPr>
        <p:spPr bwMode="auto">
          <a:xfrm>
            <a:off x="3635375" y="4652963"/>
            <a:ext cx="0" cy="215900"/>
          </a:xfrm>
          <a:prstGeom prst="line">
            <a:avLst/>
          </a:prstGeom>
          <a:noFill/>
          <a:ln w="38100">
            <a:solidFill>
              <a:srgbClr val="00FFFF"/>
            </a:solidFill>
            <a:round/>
            <a:headEnd/>
            <a:tailEnd type="arrow"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a-IR"/>
          </a:p>
        </p:txBody>
      </p:sp>
      <p:sp>
        <p:nvSpPr>
          <p:cNvPr id="7202" name="Line 34"/>
          <p:cNvSpPr>
            <a:spLocks noChangeShapeType="1"/>
          </p:cNvSpPr>
          <p:nvPr/>
        </p:nvSpPr>
        <p:spPr bwMode="auto">
          <a:xfrm>
            <a:off x="3851275" y="4652963"/>
            <a:ext cx="0" cy="215900"/>
          </a:xfrm>
          <a:prstGeom prst="line">
            <a:avLst/>
          </a:prstGeom>
          <a:noFill/>
          <a:ln w="38100">
            <a:solidFill>
              <a:srgbClr val="00FFFF"/>
            </a:solidFill>
            <a:round/>
            <a:headEnd/>
            <a:tailEnd type="arrow"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a-IR"/>
          </a:p>
        </p:txBody>
      </p:sp>
      <p:sp>
        <p:nvSpPr>
          <p:cNvPr id="7203" name="Line 35"/>
          <p:cNvSpPr>
            <a:spLocks noChangeShapeType="1"/>
          </p:cNvSpPr>
          <p:nvPr/>
        </p:nvSpPr>
        <p:spPr bwMode="auto">
          <a:xfrm>
            <a:off x="4067175" y="4652963"/>
            <a:ext cx="0" cy="215900"/>
          </a:xfrm>
          <a:prstGeom prst="line">
            <a:avLst/>
          </a:prstGeom>
          <a:noFill/>
          <a:ln w="38100">
            <a:solidFill>
              <a:srgbClr val="00FFFF"/>
            </a:solidFill>
            <a:round/>
            <a:headEnd/>
            <a:tailEnd type="arrow"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a-IR"/>
          </a:p>
        </p:txBody>
      </p:sp>
      <p:sp>
        <p:nvSpPr>
          <p:cNvPr id="7204" name="Line 36"/>
          <p:cNvSpPr>
            <a:spLocks noChangeShapeType="1"/>
          </p:cNvSpPr>
          <p:nvPr/>
        </p:nvSpPr>
        <p:spPr bwMode="auto">
          <a:xfrm>
            <a:off x="4283075" y="4652963"/>
            <a:ext cx="0" cy="215900"/>
          </a:xfrm>
          <a:prstGeom prst="line">
            <a:avLst/>
          </a:prstGeom>
          <a:noFill/>
          <a:ln w="38100">
            <a:solidFill>
              <a:srgbClr val="00FFFF"/>
            </a:solidFill>
            <a:round/>
            <a:headEnd/>
            <a:tailEnd type="arrow"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a-IR"/>
          </a:p>
        </p:txBody>
      </p:sp>
      <p:sp>
        <p:nvSpPr>
          <p:cNvPr id="7205" name="Line 37"/>
          <p:cNvSpPr>
            <a:spLocks noChangeShapeType="1"/>
          </p:cNvSpPr>
          <p:nvPr/>
        </p:nvSpPr>
        <p:spPr bwMode="auto">
          <a:xfrm>
            <a:off x="4498975" y="4652963"/>
            <a:ext cx="0" cy="215900"/>
          </a:xfrm>
          <a:prstGeom prst="line">
            <a:avLst/>
          </a:prstGeom>
          <a:noFill/>
          <a:ln w="38100">
            <a:solidFill>
              <a:srgbClr val="00FFFF"/>
            </a:solidFill>
            <a:round/>
            <a:headEnd/>
            <a:tailEnd type="arrow"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a-IR"/>
          </a:p>
        </p:txBody>
      </p:sp>
      <p:sp>
        <p:nvSpPr>
          <p:cNvPr id="7206" name="Line 38"/>
          <p:cNvSpPr>
            <a:spLocks noChangeShapeType="1"/>
          </p:cNvSpPr>
          <p:nvPr/>
        </p:nvSpPr>
        <p:spPr bwMode="auto">
          <a:xfrm>
            <a:off x="4714875" y="4652963"/>
            <a:ext cx="0" cy="215900"/>
          </a:xfrm>
          <a:prstGeom prst="line">
            <a:avLst/>
          </a:prstGeom>
          <a:noFill/>
          <a:ln w="38100">
            <a:solidFill>
              <a:srgbClr val="00FFFF"/>
            </a:solidFill>
            <a:round/>
            <a:headEnd/>
            <a:tailEnd type="arrow"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a-IR"/>
          </a:p>
        </p:txBody>
      </p:sp>
      <p:sp>
        <p:nvSpPr>
          <p:cNvPr id="7207" name="Line 39"/>
          <p:cNvSpPr>
            <a:spLocks noChangeShapeType="1"/>
          </p:cNvSpPr>
          <p:nvPr/>
        </p:nvSpPr>
        <p:spPr bwMode="auto">
          <a:xfrm>
            <a:off x="4930775" y="4652963"/>
            <a:ext cx="0" cy="215900"/>
          </a:xfrm>
          <a:prstGeom prst="line">
            <a:avLst/>
          </a:prstGeom>
          <a:noFill/>
          <a:ln w="38100">
            <a:solidFill>
              <a:srgbClr val="00FFFF"/>
            </a:solidFill>
            <a:round/>
            <a:headEnd/>
            <a:tailEnd type="arrow"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a-IR"/>
          </a:p>
        </p:txBody>
      </p:sp>
      <p:sp>
        <p:nvSpPr>
          <p:cNvPr id="7208" name="Line 40"/>
          <p:cNvSpPr>
            <a:spLocks noChangeShapeType="1"/>
          </p:cNvSpPr>
          <p:nvPr/>
        </p:nvSpPr>
        <p:spPr bwMode="auto">
          <a:xfrm>
            <a:off x="5148263" y="4652963"/>
            <a:ext cx="0" cy="215900"/>
          </a:xfrm>
          <a:prstGeom prst="line">
            <a:avLst/>
          </a:prstGeom>
          <a:noFill/>
          <a:ln w="38100">
            <a:solidFill>
              <a:srgbClr val="00FFFF"/>
            </a:solidFill>
            <a:round/>
            <a:headEnd/>
            <a:tailEnd type="arrow"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a-IR"/>
          </a:p>
        </p:txBody>
      </p:sp>
      <p:sp>
        <p:nvSpPr>
          <p:cNvPr id="7209" name="Line 41"/>
          <p:cNvSpPr>
            <a:spLocks noChangeShapeType="1"/>
          </p:cNvSpPr>
          <p:nvPr/>
        </p:nvSpPr>
        <p:spPr bwMode="auto">
          <a:xfrm>
            <a:off x="5364163" y="4652963"/>
            <a:ext cx="0" cy="215900"/>
          </a:xfrm>
          <a:prstGeom prst="line">
            <a:avLst/>
          </a:prstGeom>
          <a:noFill/>
          <a:ln w="38100">
            <a:solidFill>
              <a:srgbClr val="00FFFF"/>
            </a:solidFill>
            <a:round/>
            <a:headEnd/>
            <a:tailEnd type="arrow"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a-IR"/>
          </a:p>
        </p:txBody>
      </p:sp>
      <p:sp>
        <p:nvSpPr>
          <p:cNvPr id="7210" name="Line 42"/>
          <p:cNvSpPr>
            <a:spLocks noChangeShapeType="1"/>
          </p:cNvSpPr>
          <p:nvPr/>
        </p:nvSpPr>
        <p:spPr bwMode="auto">
          <a:xfrm>
            <a:off x="5580063" y="4652963"/>
            <a:ext cx="0" cy="215900"/>
          </a:xfrm>
          <a:prstGeom prst="line">
            <a:avLst/>
          </a:prstGeom>
          <a:noFill/>
          <a:ln w="38100">
            <a:solidFill>
              <a:srgbClr val="00FFFF"/>
            </a:solidFill>
            <a:round/>
            <a:headEnd/>
            <a:tailEnd type="arrow"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a-IR"/>
          </a:p>
        </p:txBody>
      </p:sp>
      <p:sp>
        <p:nvSpPr>
          <p:cNvPr id="7211" name="Line 43"/>
          <p:cNvSpPr>
            <a:spLocks noChangeShapeType="1"/>
          </p:cNvSpPr>
          <p:nvPr/>
        </p:nvSpPr>
        <p:spPr bwMode="auto">
          <a:xfrm>
            <a:off x="5795963" y="4652963"/>
            <a:ext cx="0" cy="215900"/>
          </a:xfrm>
          <a:prstGeom prst="line">
            <a:avLst/>
          </a:prstGeom>
          <a:noFill/>
          <a:ln w="38100">
            <a:solidFill>
              <a:srgbClr val="00FFFF"/>
            </a:solidFill>
            <a:round/>
            <a:headEnd/>
            <a:tailEnd type="arrow"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a-IR"/>
          </a:p>
        </p:txBody>
      </p:sp>
      <p:sp>
        <p:nvSpPr>
          <p:cNvPr id="7212" name="AutoShape 44"/>
          <p:cNvSpPr>
            <a:spLocks noChangeArrowheads="1"/>
          </p:cNvSpPr>
          <p:nvPr/>
        </p:nvSpPr>
        <p:spPr bwMode="auto">
          <a:xfrm>
            <a:off x="6588125" y="4941888"/>
            <a:ext cx="142875" cy="719137"/>
          </a:xfrm>
          <a:prstGeom prst="upArrow">
            <a:avLst>
              <a:gd name="adj1" fmla="val 47250"/>
              <a:gd name="adj2" fmla="val 141376"/>
            </a:avLst>
          </a:prstGeom>
          <a:solidFill>
            <a:schemeClr val="bg1"/>
          </a:solidFill>
          <a:ln w="38100" algn="ctr">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a-IR"/>
          </a:p>
        </p:txBody>
      </p:sp>
      <p:sp>
        <p:nvSpPr>
          <p:cNvPr id="7213" name="Text Box 45"/>
          <p:cNvSpPr txBox="1">
            <a:spLocks noChangeArrowheads="1"/>
          </p:cNvSpPr>
          <p:nvPr/>
        </p:nvSpPr>
        <p:spPr bwMode="auto">
          <a:xfrm>
            <a:off x="5003800" y="476250"/>
            <a:ext cx="37449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a-IR" altLang="fa-IR" sz="2400">
                <a:cs typeface="B Homa" panose="00000400000000000000" pitchFamily="2" charset="-78"/>
              </a:rPr>
              <a:t>- نمودار جریان نیروها</a:t>
            </a:r>
            <a:endParaRPr lang="en-US" altLang="fa-IR" sz="2400">
              <a:cs typeface="B Homa" panose="00000400000000000000" pitchFamily="2" charset="-78"/>
            </a:endParaRPr>
          </a:p>
        </p:txBody>
      </p:sp>
      <p:sp>
        <p:nvSpPr>
          <p:cNvPr id="7214" name="Text Box 46"/>
          <p:cNvSpPr txBox="1">
            <a:spLocks noChangeArrowheads="1"/>
          </p:cNvSpPr>
          <p:nvPr/>
        </p:nvSpPr>
        <p:spPr bwMode="auto">
          <a:xfrm>
            <a:off x="3922713" y="2278063"/>
            <a:ext cx="2879725"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fa-IR" altLang="fa-IR" sz="1600">
                <a:solidFill>
                  <a:schemeClr val="bg1"/>
                </a:solidFill>
                <a:cs typeface="B Homa" panose="00000400000000000000" pitchFamily="2" charset="-78"/>
              </a:rPr>
              <a:t>مهار های قطری سطح پل را نگاه می دارند و رانش داخلی ایجاد می نمایند.</a:t>
            </a:r>
            <a:endParaRPr lang="en-US" altLang="fa-IR" sz="1600">
              <a:solidFill>
                <a:schemeClr val="bg1"/>
              </a:solidFill>
              <a:cs typeface="B Homa" panose="00000400000000000000" pitchFamily="2" charset="-78"/>
            </a:endParaRPr>
          </a:p>
        </p:txBody>
      </p:sp>
      <p:sp>
        <p:nvSpPr>
          <p:cNvPr id="7215" name="Line 47"/>
          <p:cNvSpPr>
            <a:spLocks noChangeShapeType="1"/>
          </p:cNvSpPr>
          <p:nvPr/>
        </p:nvSpPr>
        <p:spPr bwMode="auto">
          <a:xfrm flipH="1">
            <a:off x="3203575" y="2636838"/>
            <a:ext cx="719138" cy="431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a-IR"/>
          </a:p>
        </p:txBody>
      </p:sp>
      <p:sp>
        <p:nvSpPr>
          <p:cNvPr id="7216" name="Text Box 48"/>
          <p:cNvSpPr txBox="1">
            <a:spLocks noChangeArrowheads="1"/>
          </p:cNvSpPr>
          <p:nvPr/>
        </p:nvSpPr>
        <p:spPr bwMode="auto">
          <a:xfrm>
            <a:off x="4211638" y="5661025"/>
            <a:ext cx="2160587"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fa-IR" altLang="fa-IR" sz="1600">
                <a:cs typeface="B Homa" panose="00000400000000000000" pitchFamily="2" charset="-78"/>
              </a:rPr>
              <a:t>سطح پل رانش افقی را به تیر اصلی انتقال می دهد.</a:t>
            </a:r>
            <a:endParaRPr lang="en-US" altLang="fa-IR" sz="1600">
              <a:cs typeface="B Homa" panose="00000400000000000000" pitchFamily="2" charset="-78"/>
            </a:endParaRPr>
          </a:p>
        </p:txBody>
      </p:sp>
      <p:sp>
        <p:nvSpPr>
          <p:cNvPr id="7218" name="Line 50"/>
          <p:cNvSpPr>
            <a:spLocks noChangeShapeType="1"/>
          </p:cNvSpPr>
          <p:nvPr/>
        </p:nvSpPr>
        <p:spPr bwMode="auto">
          <a:xfrm flipH="1" flipV="1">
            <a:off x="3706813" y="4868863"/>
            <a:ext cx="576262" cy="86518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a-IR"/>
          </a:p>
        </p:txBody>
      </p:sp>
      <p:sp>
        <p:nvSpPr>
          <p:cNvPr id="7219" name="Text Box 51"/>
          <p:cNvSpPr txBox="1">
            <a:spLocks noChangeArrowheads="1"/>
          </p:cNvSpPr>
          <p:nvPr/>
        </p:nvSpPr>
        <p:spPr bwMode="auto">
          <a:xfrm>
            <a:off x="1763713" y="909638"/>
            <a:ext cx="2879725"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fa-IR" altLang="fa-IR" sz="1600">
                <a:cs typeface="B Homa" panose="00000400000000000000" pitchFamily="2" charset="-78"/>
              </a:rPr>
              <a:t>وزن تیر های اصلی شیب دار در برابر رانش اصلی ایجاد شده به وسیله کابل های مهار مقاومت می نماید.</a:t>
            </a:r>
            <a:endParaRPr lang="en-US" altLang="fa-IR" sz="1600">
              <a:cs typeface="B Homa" panose="00000400000000000000" pitchFamily="2" charset="-78"/>
            </a:endParaRPr>
          </a:p>
        </p:txBody>
      </p:sp>
      <p:sp>
        <p:nvSpPr>
          <p:cNvPr id="7220" name="Line 52"/>
          <p:cNvSpPr>
            <a:spLocks noChangeShapeType="1"/>
          </p:cNvSpPr>
          <p:nvPr/>
        </p:nvSpPr>
        <p:spPr bwMode="auto">
          <a:xfrm flipH="1">
            <a:off x="1403350" y="1630363"/>
            <a:ext cx="936625" cy="57467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a-IR"/>
          </a:p>
        </p:txBody>
      </p:sp>
      <p:sp>
        <p:nvSpPr>
          <p:cNvPr id="7221" name="AutoShape 53">
            <a:hlinkClick r:id="rId3" action="ppaction://hlinksldjump" highlightClick="1"/>
          </p:cNvPr>
          <p:cNvSpPr>
            <a:spLocks noChangeArrowheads="1"/>
          </p:cNvSpPr>
          <p:nvPr/>
        </p:nvSpPr>
        <p:spPr bwMode="auto">
          <a:xfrm>
            <a:off x="250825" y="5949950"/>
            <a:ext cx="647700" cy="692150"/>
          </a:xfrm>
          <a:prstGeom prst="actionButtonHome">
            <a:avLst/>
          </a:prstGeom>
          <a:solidFill>
            <a:schemeClr val="accent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a-IR"/>
          </a:p>
        </p:txBody>
      </p:sp>
    </p:spTree>
    <p:extLst>
      <p:ext uri="{BB962C8B-B14F-4D97-AF65-F5344CB8AC3E}">
        <p14:creationId xmlns:p14="http://schemas.microsoft.com/office/powerpoint/2010/main" val="265637343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7213"/>
                                        </p:tgtEl>
                                        <p:attrNameLst>
                                          <p:attrName>style.visibility</p:attrName>
                                        </p:attrNameLst>
                                      </p:cBhvr>
                                      <p:to>
                                        <p:strVal val="visible"/>
                                      </p:to>
                                    </p:set>
                                    <p:anim calcmode="lin" valueType="num">
                                      <p:cBhvr>
                                        <p:cTn id="7" dur="1000" fill="hold"/>
                                        <p:tgtEl>
                                          <p:spTgt spid="7213"/>
                                        </p:tgtEl>
                                        <p:attrNameLst>
                                          <p:attrName>ppt_x</p:attrName>
                                        </p:attrNameLst>
                                      </p:cBhvr>
                                      <p:tavLst>
                                        <p:tav tm="0">
                                          <p:val>
                                            <p:strVal val="#ppt_x-.2"/>
                                          </p:val>
                                        </p:tav>
                                        <p:tav tm="100000">
                                          <p:val>
                                            <p:strVal val="#ppt_x"/>
                                          </p:val>
                                        </p:tav>
                                      </p:tavLst>
                                    </p:anim>
                                    <p:anim calcmode="lin" valueType="num">
                                      <p:cBhvr>
                                        <p:cTn id="8" dur="1000" fill="hold"/>
                                        <p:tgtEl>
                                          <p:spTgt spid="7213"/>
                                        </p:tgtEl>
                                        <p:attrNameLst>
                                          <p:attrName>ppt_y</p:attrName>
                                        </p:attrNameLst>
                                      </p:cBhvr>
                                      <p:tavLst>
                                        <p:tav tm="0">
                                          <p:val>
                                            <p:strVal val="#ppt_y"/>
                                          </p:val>
                                        </p:tav>
                                        <p:tav tm="100000">
                                          <p:val>
                                            <p:strVal val="#ppt_y"/>
                                          </p:val>
                                        </p:tav>
                                      </p:tavLst>
                                    </p:anim>
                                    <p:animEffect transition="in" filter="wipe(right)" prLst="gradientSize: 0.1">
                                      <p:cBhvr>
                                        <p:cTn id="9" dur="1000"/>
                                        <p:tgtEl>
                                          <p:spTgt spid="7213"/>
                                        </p:tgtEl>
                                      </p:cBhvr>
                                    </p:animEffect>
                                  </p:childTnLst>
                                </p:cTn>
                              </p:par>
                            </p:childTnLst>
                          </p:cTn>
                        </p:par>
                        <p:par>
                          <p:cTn id="10" fill="hold" nodeType="afterGroup">
                            <p:stCondLst>
                              <p:cond delay="1000"/>
                            </p:stCondLst>
                            <p:childTnLst>
                              <p:par>
                                <p:cTn id="11" presetID="4" presetClass="entr" presetSubtype="32" fill="hold" nodeType="afterEffect">
                                  <p:stCondLst>
                                    <p:cond delay="0"/>
                                  </p:stCondLst>
                                  <p:childTnLst>
                                    <p:set>
                                      <p:cBhvr>
                                        <p:cTn id="12" dur="1" fill="hold">
                                          <p:stCondLst>
                                            <p:cond delay="0"/>
                                          </p:stCondLst>
                                        </p:cTn>
                                        <p:tgtEl>
                                          <p:spTgt spid="7172"/>
                                        </p:tgtEl>
                                        <p:attrNameLst>
                                          <p:attrName>style.visibility</p:attrName>
                                        </p:attrNameLst>
                                      </p:cBhvr>
                                      <p:to>
                                        <p:strVal val="visible"/>
                                      </p:to>
                                    </p:set>
                                    <p:animEffect transition="in" filter="box(out)">
                                      <p:cBhvr>
                                        <p:cTn id="13" dur="500"/>
                                        <p:tgtEl>
                                          <p:spTgt spid="7172"/>
                                        </p:tgtEl>
                                      </p:cBhvr>
                                    </p:animEffect>
                                  </p:childTnLst>
                                </p:cTn>
                              </p:par>
                            </p:childTnLst>
                          </p:cTn>
                        </p:par>
                        <p:par>
                          <p:cTn id="14" fill="hold" nodeType="afterGroup">
                            <p:stCondLst>
                              <p:cond delay="1500"/>
                            </p:stCondLst>
                            <p:childTnLst>
                              <p:par>
                                <p:cTn id="15" presetID="22" presetClass="entr" presetSubtype="4" fill="hold" grpId="0" nodeType="afterEffect">
                                  <p:stCondLst>
                                    <p:cond delay="0"/>
                                  </p:stCondLst>
                                  <p:childTnLst>
                                    <p:set>
                                      <p:cBhvr>
                                        <p:cTn id="16" dur="1" fill="hold">
                                          <p:stCondLst>
                                            <p:cond delay="0"/>
                                          </p:stCondLst>
                                        </p:cTn>
                                        <p:tgtEl>
                                          <p:spTgt spid="7186"/>
                                        </p:tgtEl>
                                        <p:attrNameLst>
                                          <p:attrName>style.visibility</p:attrName>
                                        </p:attrNameLst>
                                      </p:cBhvr>
                                      <p:to>
                                        <p:strVal val="visible"/>
                                      </p:to>
                                    </p:set>
                                    <p:animEffect transition="in" filter="wipe(down)">
                                      <p:cBhvr>
                                        <p:cTn id="17" dur="500"/>
                                        <p:tgtEl>
                                          <p:spTgt spid="7186"/>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7188"/>
                                        </p:tgtEl>
                                        <p:attrNameLst>
                                          <p:attrName>style.visibility</p:attrName>
                                        </p:attrNameLst>
                                      </p:cBhvr>
                                      <p:to>
                                        <p:strVal val="visible"/>
                                      </p:to>
                                    </p:set>
                                    <p:animEffect transition="in" filter="wipe(down)">
                                      <p:cBhvr>
                                        <p:cTn id="20" dur="500"/>
                                        <p:tgtEl>
                                          <p:spTgt spid="7188"/>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7189"/>
                                        </p:tgtEl>
                                        <p:attrNameLst>
                                          <p:attrName>style.visibility</p:attrName>
                                        </p:attrNameLst>
                                      </p:cBhvr>
                                      <p:to>
                                        <p:strVal val="visible"/>
                                      </p:to>
                                    </p:set>
                                    <p:animEffect transition="in" filter="wipe(down)">
                                      <p:cBhvr>
                                        <p:cTn id="23" dur="500"/>
                                        <p:tgtEl>
                                          <p:spTgt spid="7189"/>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7190"/>
                                        </p:tgtEl>
                                        <p:attrNameLst>
                                          <p:attrName>style.visibility</p:attrName>
                                        </p:attrNameLst>
                                      </p:cBhvr>
                                      <p:to>
                                        <p:strVal val="visible"/>
                                      </p:to>
                                    </p:set>
                                    <p:animEffect transition="in" filter="wipe(down)">
                                      <p:cBhvr>
                                        <p:cTn id="26" dur="500"/>
                                        <p:tgtEl>
                                          <p:spTgt spid="7190"/>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7191"/>
                                        </p:tgtEl>
                                        <p:attrNameLst>
                                          <p:attrName>style.visibility</p:attrName>
                                        </p:attrNameLst>
                                      </p:cBhvr>
                                      <p:to>
                                        <p:strVal val="visible"/>
                                      </p:to>
                                    </p:set>
                                    <p:animEffect transition="in" filter="wipe(down)">
                                      <p:cBhvr>
                                        <p:cTn id="29" dur="500"/>
                                        <p:tgtEl>
                                          <p:spTgt spid="7191"/>
                                        </p:tgtEl>
                                      </p:cBhvr>
                                    </p:animEffect>
                                  </p:childTnLst>
                                </p:cTn>
                              </p:par>
                            </p:childTnLst>
                          </p:cTn>
                        </p:par>
                        <p:par>
                          <p:cTn id="30" fill="hold" nodeType="afterGroup">
                            <p:stCondLst>
                              <p:cond delay="2000"/>
                            </p:stCondLst>
                            <p:childTnLst>
                              <p:par>
                                <p:cTn id="31" presetID="22" presetClass="entr" presetSubtype="4" fill="hold" grpId="0" nodeType="afterEffect">
                                  <p:stCondLst>
                                    <p:cond delay="0"/>
                                  </p:stCondLst>
                                  <p:childTnLst>
                                    <p:set>
                                      <p:cBhvr>
                                        <p:cTn id="32" dur="1" fill="hold">
                                          <p:stCondLst>
                                            <p:cond delay="0"/>
                                          </p:stCondLst>
                                        </p:cTn>
                                        <p:tgtEl>
                                          <p:spTgt spid="7183"/>
                                        </p:tgtEl>
                                        <p:attrNameLst>
                                          <p:attrName>style.visibility</p:attrName>
                                        </p:attrNameLst>
                                      </p:cBhvr>
                                      <p:to>
                                        <p:strVal val="visible"/>
                                      </p:to>
                                    </p:set>
                                    <p:animEffect transition="in" filter="wipe(down)">
                                      <p:cBhvr>
                                        <p:cTn id="33" dur="500"/>
                                        <p:tgtEl>
                                          <p:spTgt spid="7183"/>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7173"/>
                                        </p:tgtEl>
                                        <p:attrNameLst>
                                          <p:attrName>style.visibility</p:attrName>
                                        </p:attrNameLst>
                                      </p:cBhvr>
                                      <p:to>
                                        <p:strVal val="visible"/>
                                      </p:to>
                                    </p:set>
                                    <p:animEffect transition="in" filter="wipe(down)">
                                      <p:cBhvr>
                                        <p:cTn id="36" dur="500"/>
                                        <p:tgtEl>
                                          <p:spTgt spid="7173"/>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7175"/>
                                        </p:tgtEl>
                                        <p:attrNameLst>
                                          <p:attrName>style.visibility</p:attrName>
                                        </p:attrNameLst>
                                      </p:cBhvr>
                                      <p:to>
                                        <p:strVal val="visible"/>
                                      </p:to>
                                    </p:set>
                                    <p:animEffect transition="in" filter="wipe(down)">
                                      <p:cBhvr>
                                        <p:cTn id="39" dur="500"/>
                                        <p:tgtEl>
                                          <p:spTgt spid="7175"/>
                                        </p:tgtEl>
                                      </p:cBhvr>
                                    </p:animEffect>
                                  </p:childTnLst>
                                </p:cTn>
                              </p:par>
                              <p:par>
                                <p:cTn id="40" presetID="22" presetClass="entr" presetSubtype="4" fill="hold" grpId="0" nodeType="withEffect">
                                  <p:stCondLst>
                                    <p:cond delay="0"/>
                                  </p:stCondLst>
                                  <p:childTnLst>
                                    <p:set>
                                      <p:cBhvr>
                                        <p:cTn id="41" dur="1" fill="hold">
                                          <p:stCondLst>
                                            <p:cond delay="0"/>
                                          </p:stCondLst>
                                        </p:cTn>
                                        <p:tgtEl>
                                          <p:spTgt spid="7176"/>
                                        </p:tgtEl>
                                        <p:attrNameLst>
                                          <p:attrName>style.visibility</p:attrName>
                                        </p:attrNameLst>
                                      </p:cBhvr>
                                      <p:to>
                                        <p:strVal val="visible"/>
                                      </p:to>
                                    </p:set>
                                    <p:animEffect transition="in" filter="wipe(down)">
                                      <p:cBhvr>
                                        <p:cTn id="42" dur="500"/>
                                        <p:tgtEl>
                                          <p:spTgt spid="7176"/>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7177"/>
                                        </p:tgtEl>
                                        <p:attrNameLst>
                                          <p:attrName>style.visibility</p:attrName>
                                        </p:attrNameLst>
                                      </p:cBhvr>
                                      <p:to>
                                        <p:strVal val="visible"/>
                                      </p:to>
                                    </p:set>
                                    <p:animEffect transition="in" filter="wipe(down)">
                                      <p:cBhvr>
                                        <p:cTn id="45" dur="500"/>
                                        <p:tgtEl>
                                          <p:spTgt spid="7177"/>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7178"/>
                                        </p:tgtEl>
                                        <p:attrNameLst>
                                          <p:attrName>style.visibility</p:attrName>
                                        </p:attrNameLst>
                                      </p:cBhvr>
                                      <p:to>
                                        <p:strVal val="visible"/>
                                      </p:to>
                                    </p:set>
                                    <p:animEffect transition="in" filter="wipe(down)">
                                      <p:cBhvr>
                                        <p:cTn id="48" dur="500"/>
                                        <p:tgtEl>
                                          <p:spTgt spid="7178"/>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7179"/>
                                        </p:tgtEl>
                                        <p:attrNameLst>
                                          <p:attrName>style.visibility</p:attrName>
                                        </p:attrNameLst>
                                      </p:cBhvr>
                                      <p:to>
                                        <p:strVal val="visible"/>
                                      </p:to>
                                    </p:set>
                                    <p:animEffect transition="in" filter="wipe(down)">
                                      <p:cBhvr>
                                        <p:cTn id="51" dur="500"/>
                                        <p:tgtEl>
                                          <p:spTgt spid="7179"/>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7180"/>
                                        </p:tgtEl>
                                        <p:attrNameLst>
                                          <p:attrName>style.visibility</p:attrName>
                                        </p:attrNameLst>
                                      </p:cBhvr>
                                      <p:to>
                                        <p:strVal val="visible"/>
                                      </p:to>
                                    </p:set>
                                    <p:animEffect transition="in" filter="wipe(down)">
                                      <p:cBhvr>
                                        <p:cTn id="54" dur="500"/>
                                        <p:tgtEl>
                                          <p:spTgt spid="7180"/>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7181"/>
                                        </p:tgtEl>
                                        <p:attrNameLst>
                                          <p:attrName>style.visibility</p:attrName>
                                        </p:attrNameLst>
                                      </p:cBhvr>
                                      <p:to>
                                        <p:strVal val="visible"/>
                                      </p:to>
                                    </p:set>
                                    <p:animEffect transition="in" filter="wipe(down)">
                                      <p:cBhvr>
                                        <p:cTn id="57" dur="500"/>
                                        <p:tgtEl>
                                          <p:spTgt spid="7181"/>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7182"/>
                                        </p:tgtEl>
                                        <p:attrNameLst>
                                          <p:attrName>style.visibility</p:attrName>
                                        </p:attrNameLst>
                                      </p:cBhvr>
                                      <p:to>
                                        <p:strVal val="visible"/>
                                      </p:to>
                                    </p:set>
                                    <p:animEffect transition="in" filter="wipe(down)">
                                      <p:cBhvr>
                                        <p:cTn id="60" dur="500"/>
                                        <p:tgtEl>
                                          <p:spTgt spid="7182"/>
                                        </p:tgtEl>
                                      </p:cBhvr>
                                    </p:animEffect>
                                  </p:childTnLst>
                                </p:cTn>
                              </p:par>
                            </p:childTnLst>
                          </p:cTn>
                        </p:par>
                        <p:par>
                          <p:cTn id="61" fill="hold" nodeType="afterGroup">
                            <p:stCondLst>
                              <p:cond delay="2500"/>
                            </p:stCondLst>
                            <p:childTnLst>
                              <p:par>
                                <p:cTn id="62" presetID="31" presetClass="entr" presetSubtype="0" fill="hold" grpId="0" nodeType="afterEffect">
                                  <p:stCondLst>
                                    <p:cond delay="0"/>
                                  </p:stCondLst>
                                  <p:iterate type="lt">
                                    <p:tmPct val="5000"/>
                                  </p:iterate>
                                  <p:childTnLst>
                                    <p:set>
                                      <p:cBhvr>
                                        <p:cTn id="63" dur="1" fill="hold">
                                          <p:stCondLst>
                                            <p:cond delay="0"/>
                                          </p:stCondLst>
                                        </p:cTn>
                                        <p:tgtEl>
                                          <p:spTgt spid="7200"/>
                                        </p:tgtEl>
                                        <p:attrNameLst>
                                          <p:attrName>style.visibility</p:attrName>
                                        </p:attrNameLst>
                                      </p:cBhvr>
                                      <p:to>
                                        <p:strVal val="visible"/>
                                      </p:to>
                                    </p:set>
                                    <p:anim calcmode="lin" valueType="num">
                                      <p:cBhvr>
                                        <p:cTn id="64" dur="1000" fill="hold"/>
                                        <p:tgtEl>
                                          <p:spTgt spid="7200"/>
                                        </p:tgtEl>
                                        <p:attrNameLst>
                                          <p:attrName>ppt_w</p:attrName>
                                        </p:attrNameLst>
                                      </p:cBhvr>
                                      <p:tavLst>
                                        <p:tav tm="0">
                                          <p:val>
                                            <p:fltVal val="0"/>
                                          </p:val>
                                        </p:tav>
                                        <p:tav tm="100000">
                                          <p:val>
                                            <p:strVal val="#ppt_w"/>
                                          </p:val>
                                        </p:tav>
                                      </p:tavLst>
                                    </p:anim>
                                    <p:anim calcmode="lin" valueType="num">
                                      <p:cBhvr>
                                        <p:cTn id="65" dur="1000" fill="hold"/>
                                        <p:tgtEl>
                                          <p:spTgt spid="7200"/>
                                        </p:tgtEl>
                                        <p:attrNameLst>
                                          <p:attrName>ppt_h</p:attrName>
                                        </p:attrNameLst>
                                      </p:cBhvr>
                                      <p:tavLst>
                                        <p:tav tm="0">
                                          <p:val>
                                            <p:fltVal val="0"/>
                                          </p:val>
                                        </p:tav>
                                        <p:tav tm="100000">
                                          <p:val>
                                            <p:strVal val="#ppt_h"/>
                                          </p:val>
                                        </p:tav>
                                      </p:tavLst>
                                    </p:anim>
                                    <p:anim calcmode="lin" valueType="num">
                                      <p:cBhvr>
                                        <p:cTn id="66" dur="1000" fill="hold"/>
                                        <p:tgtEl>
                                          <p:spTgt spid="7200"/>
                                        </p:tgtEl>
                                        <p:attrNameLst>
                                          <p:attrName>style.rotation</p:attrName>
                                        </p:attrNameLst>
                                      </p:cBhvr>
                                      <p:tavLst>
                                        <p:tav tm="0">
                                          <p:val>
                                            <p:fltVal val="90"/>
                                          </p:val>
                                        </p:tav>
                                        <p:tav tm="100000">
                                          <p:val>
                                            <p:fltVal val="0"/>
                                          </p:val>
                                        </p:tav>
                                      </p:tavLst>
                                    </p:anim>
                                    <p:animEffect transition="in" filter="fade">
                                      <p:cBhvr>
                                        <p:cTn id="67" dur="1000"/>
                                        <p:tgtEl>
                                          <p:spTgt spid="7200"/>
                                        </p:tgtEl>
                                      </p:cBhvr>
                                    </p:animEffect>
                                  </p:childTnLst>
                                </p:cTn>
                              </p:par>
                              <p:par>
                                <p:cTn id="68" presetID="31" presetClass="entr" presetSubtype="0" fill="hold" grpId="0" nodeType="withEffect">
                                  <p:stCondLst>
                                    <p:cond delay="0"/>
                                  </p:stCondLst>
                                  <p:iterate type="lt">
                                    <p:tmPct val="5000"/>
                                  </p:iterate>
                                  <p:childTnLst>
                                    <p:set>
                                      <p:cBhvr>
                                        <p:cTn id="69" dur="1" fill="hold">
                                          <p:stCondLst>
                                            <p:cond delay="0"/>
                                          </p:stCondLst>
                                        </p:cTn>
                                        <p:tgtEl>
                                          <p:spTgt spid="7201"/>
                                        </p:tgtEl>
                                        <p:attrNameLst>
                                          <p:attrName>style.visibility</p:attrName>
                                        </p:attrNameLst>
                                      </p:cBhvr>
                                      <p:to>
                                        <p:strVal val="visible"/>
                                      </p:to>
                                    </p:set>
                                    <p:anim calcmode="lin" valueType="num">
                                      <p:cBhvr>
                                        <p:cTn id="70" dur="1000" fill="hold"/>
                                        <p:tgtEl>
                                          <p:spTgt spid="7201"/>
                                        </p:tgtEl>
                                        <p:attrNameLst>
                                          <p:attrName>ppt_w</p:attrName>
                                        </p:attrNameLst>
                                      </p:cBhvr>
                                      <p:tavLst>
                                        <p:tav tm="0">
                                          <p:val>
                                            <p:fltVal val="0"/>
                                          </p:val>
                                        </p:tav>
                                        <p:tav tm="100000">
                                          <p:val>
                                            <p:strVal val="#ppt_w"/>
                                          </p:val>
                                        </p:tav>
                                      </p:tavLst>
                                    </p:anim>
                                    <p:anim calcmode="lin" valueType="num">
                                      <p:cBhvr>
                                        <p:cTn id="71" dur="1000" fill="hold"/>
                                        <p:tgtEl>
                                          <p:spTgt spid="7201"/>
                                        </p:tgtEl>
                                        <p:attrNameLst>
                                          <p:attrName>ppt_h</p:attrName>
                                        </p:attrNameLst>
                                      </p:cBhvr>
                                      <p:tavLst>
                                        <p:tav tm="0">
                                          <p:val>
                                            <p:fltVal val="0"/>
                                          </p:val>
                                        </p:tav>
                                        <p:tav tm="100000">
                                          <p:val>
                                            <p:strVal val="#ppt_h"/>
                                          </p:val>
                                        </p:tav>
                                      </p:tavLst>
                                    </p:anim>
                                    <p:anim calcmode="lin" valueType="num">
                                      <p:cBhvr>
                                        <p:cTn id="72" dur="1000" fill="hold"/>
                                        <p:tgtEl>
                                          <p:spTgt spid="7201"/>
                                        </p:tgtEl>
                                        <p:attrNameLst>
                                          <p:attrName>style.rotation</p:attrName>
                                        </p:attrNameLst>
                                      </p:cBhvr>
                                      <p:tavLst>
                                        <p:tav tm="0">
                                          <p:val>
                                            <p:fltVal val="90"/>
                                          </p:val>
                                        </p:tav>
                                        <p:tav tm="100000">
                                          <p:val>
                                            <p:fltVal val="0"/>
                                          </p:val>
                                        </p:tav>
                                      </p:tavLst>
                                    </p:anim>
                                    <p:animEffect transition="in" filter="fade">
                                      <p:cBhvr>
                                        <p:cTn id="73" dur="1000"/>
                                        <p:tgtEl>
                                          <p:spTgt spid="7201"/>
                                        </p:tgtEl>
                                      </p:cBhvr>
                                    </p:animEffect>
                                  </p:childTnLst>
                                </p:cTn>
                              </p:par>
                              <p:par>
                                <p:cTn id="74" presetID="31" presetClass="entr" presetSubtype="0" fill="hold" grpId="0" nodeType="withEffect">
                                  <p:stCondLst>
                                    <p:cond delay="0"/>
                                  </p:stCondLst>
                                  <p:iterate type="lt">
                                    <p:tmPct val="5000"/>
                                  </p:iterate>
                                  <p:childTnLst>
                                    <p:set>
                                      <p:cBhvr>
                                        <p:cTn id="75" dur="1" fill="hold">
                                          <p:stCondLst>
                                            <p:cond delay="0"/>
                                          </p:stCondLst>
                                        </p:cTn>
                                        <p:tgtEl>
                                          <p:spTgt spid="7202"/>
                                        </p:tgtEl>
                                        <p:attrNameLst>
                                          <p:attrName>style.visibility</p:attrName>
                                        </p:attrNameLst>
                                      </p:cBhvr>
                                      <p:to>
                                        <p:strVal val="visible"/>
                                      </p:to>
                                    </p:set>
                                    <p:anim calcmode="lin" valueType="num">
                                      <p:cBhvr>
                                        <p:cTn id="76" dur="1000" fill="hold"/>
                                        <p:tgtEl>
                                          <p:spTgt spid="7202"/>
                                        </p:tgtEl>
                                        <p:attrNameLst>
                                          <p:attrName>ppt_w</p:attrName>
                                        </p:attrNameLst>
                                      </p:cBhvr>
                                      <p:tavLst>
                                        <p:tav tm="0">
                                          <p:val>
                                            <p:fltVal val="0"/>
                                          </p:val>
                                        </p:tav>
                                        <p:tav tm="100000">
                                          <p:val>
                                            <p:strVal val="#ppt_w"/>
                                          </p:val>
                                        </p:tav>
                                      </p:tavLst>
                                    </p:anim>
                                    <p:anim calcmode="lin" valueType="num">
                                      <p:cBhvr>
                                        <p:cTn id="77" dur="1000" fill="hold"/>
                                        <p:tgtEl>
                                          <p:spTgt spid="7202"/>
                                        </p:tgtEl>
                                        <p:attrNameLst>
                                          <p:attrName>ppt_h</p:attrName>
                                        </p:attrNameLst>
                                      </p:cBhvr>
                                      <p:tavLst>
                                        <p:tav tm="0">
                                          <p:val>
                                            <p:fltVal val="0"/>
                                          </p:val>
                                        </p:tav>
                                        <p:tav tm="100000">
                                          <p:val>
                                            <p:strVal val="#ppt_h"/>
                                          </p:val>
                                        </p:tav>
                                      </p:tavLst>
                                    </p:anim>
                                    <p:anim calcmode="lin" valueType="num">
                                      <p:cBhvr>
                                        <p:cTn id="78" dur="1000" fill="hold"/>
                                        <p:tgtEl>
                                          <p:spTgt spid="7202"/>
                                        </p:tgtEl>
                                        <p:attrNameLst>
                                          <p:attrName>style.rotation</p:attrName>
                                        </p:attrNameLst>
                                      </p:cBhvr>
                                      <p:tavLst>
                                        <p:tav tm="0">
                                          <p:val>
                                            <p:fltVal val="90"/>
                                          </p:val>
                                        </p:tav>
                                        <p:tav tm="100000">
                                          <p:val>
                                            <p:fltVal val="0"/>
                                          </p:val>
                                        </p:tav>
                                      </p:tavLst>
                                    </p:anim>
                                    <p:animEffect transition="in" filter="fade">
                                      <p:cBhvr>
                                        <p:cTn id="79" dur="1000"/>
                                        <p:tgtEl>
                                          <p:spTgt spid="7202"/>
                                        </p:tgtEl>
                                      </p:cBhvr>
                                    </p:animEffect>
                                  </p:childTnLst>
                                </p:cTn>
                              </p:par>
                              <p:par>
                                <p:cTn id="80" presetID="31" presetClass="entr" presetSubtype="0" fill="hold" grpId="0" nodeType="withEffect">
                                  <p:stCondLst>
                                    <p:cond delay="0"/>
                                  </p:stCondLst>
                                  <p:iterate type="lt">
                                    <p:tmPct val="5000"/>
                                  </p:iterate>
                                  <p:childTnLst>
                                    <p:set>
                                      <p:cBhvr>
                                        <p:cTn id="81" dur="1" fill="hold">
                                          <p:stCondLst>
                                            <p:cond delay="0"/>
                                          </p:stCondLst>
                                        </p:cTn>
                                        <p:tgtEl>
                                          <p:spTgt spid="7203"/>
                                        </p:tgtEl>
                                        <p:attrNameLst>
                                          <p:attrName>style.visibility</p:attrName>
                                        </p:attrNameLst>
                                      </p:cBhvr>
                                      <p:to>
                                        <p:strVal val="visible"/>
                                      </p:to>
                                    </p:set>
                                    <p:anim calcmode="lin" valueType="num">
                                      <p:cBhvr>
                                        <p:cTn id="82" dur="1000" fill="hold"/>
                                        <p:tgtEl>
                                          <p:spTgt spid="7203"/>
                                        </p:tgtEl>
                                        <p:attrNameLst>
                                          <p:attrName>ppt_w</p:attrName>
                                        </p:attrNameLst>
                                      </p:cBhvr>
                                      <p:tavLst>
                                        <p:tav tm="0">
                                          <p:val>
                                            <p:fltVal val="0"/>
                                          </p:val>
                                        </p:tav>
                                        <p:tav tm="100000">
                                          <p:val>
                                            <p:strVal val="#ppt_w"/>
                                          </p:val>
                                        </p:tav>
                                      </p:tavLst>
                                    </p:anim>
                                    <p:anim calcmode="lin" valueType="num">
                                      <p:cBhvr>
                                        <p:cTn id="83" dur="1000" fill="hold"/>
                                        <p:tgtEl>
                                          <p:spTgt spid="7203"/>
                                        </p:tgtEl>
                                        <p:attrNameLst>
                                          <p:attrName>ppt_h</p:attrName>
                                        </p:attrNameLst>
                                      </p:cBhvr>
                                      <p:tavLst>
                                        <p:tav tm="0">
                                          <p:val>
                                            <p:fltVal val="0"/>
                                          </p:val>
                                        </p:tav>
                                        <p:tav tm="100000">
                                          <p:val>
                                            <p:strVal val="#ppt_h"/>
                                          </p:val>
                                        </p:tav>
                                      </p:tavLst>
                                    </p:anim>
                                    <p:anim calcmode="lin" valueType="num">
                                      <p:cBhvr>
                                        <p:cTn id="84" dur="1000" fill="hold"/>
                                        <p:tgtEl>
                                          <p:spTgt spid="7203"/>
                                        </p:tgtEl>
                                        <p:attrNameLst>
                                          <p:attrName>style.rotation</p:attrName>
                                        </p:attrNameLst>
                                      </p:cBhvr>
                                      <p:tavLst>
                                        <p:tav tm="0">
                                          <p:val>
                                            <p:fltVal val="90"/>
                                          </p:val>
                                        </p:tav>
                                        <p:tav tm="100000">
                                          <p:val>
                                            <p:fltVal val="0"/>
                                          </p:val>
                                        </p:tav>
                                      </p:tavLst>
                                    </p:anim>
                                    <p:animEffect transition="in" filter="fade">
                                      <p:cBhvr>
                                        <p:cTn id="85" dur="1000"/>
                                        <p:tgtEl>
                                          <p:spTgt spid="7203"/>
                                        </p:tgtEl>
                                      </p:cBhvr>
                                    </p:animEffect>
                                  </p:childTnLst>
                                </p:cTn>
                              </p:par>
                              <p:par>
                                <p:cTn id="86" presetID="31" presetClass="entr" presetSubtype="0" fill="hold" grpId="0" nodeType="withEffect">
                                  <p:stCondLst>
                                    <p:cond delay="0"/>
                                  </p:stCondLst>
                                  <p:iterate type="lt">
                                    <p:tmPct val="5000"/>
                                  </p:iterate>
                                  <p:childTnLst>
                                    <p:set>
                                      <p:cBhvr>
                                        <p:cTn id="87" dur="1" fill="hold">
                                          <p:stCondLst>
                                            <p:cond delay="0"/>
                                          </p:stCondLst>
                                        </p:cTn>
                                        <p:tgtEl>
                                          <p:spTgt spid="7204"/>
                                        </p:tgtEl>
                                        <p:attrNameLst>
                                          <p:attrName>style.visibility</p:attrName>
                                        </p:attrNameLst>
                                      </p:cBhvr>
                                      <p:to>
                                        <p:strVal val="visible"/>
                                      </p:to>
                                    </p:set>
                                    <p:anim calcmode="lin" valueType="num">
                                      <p:cBhvr>
                                        <p:cTn id="88" dur="1000" fill="hold"/>
                                        <p:tgtEl>
                                          <p:spTgt spid="7204"/>
                                        </p:tgtEl>
                                        <p:attrNameLst>
                                          <p:attrName>ppt_w</p:attrName>
                                        </p:attrNameLst>
                                      </p:cBhvr>
                                      <p:tavLst>
                                        <p:tav tm="0">
                                          <p:val>
                                            <p:fltVal val="0"/>
                                          </p:val>
                                        </p:tav>
                                        <p:tav tm="100000">
                                          <p:val>
                                            <p:strVal val="#ppt_w"/>
                                          </p:val>
                                        </p:tav>
                                      </p:tavLst>
                                    </p:anim>
                                    <p:anim calcmode="lin" valueType="num">
                                      <p:cBhvr>
                                        <p:cTn id="89" dur="1000" fill="hold"/>
                                        <p:tgtEl>
                                          <p:spTgt spid="7204"/>
                                        </p:tgtEl>
                                        <p:attrNameLst>
                                          <p:attrName>ppt_h</p:attrName>
                                        </p:attrNameLst>
                                      </p:cBhvr>
                                      <p:tavLst>
                                        <p:tav tm="0">
                                          <p:val>
                                            <p:fltVal val="0"/>
                                          </p:val>
                                        </p:tav>
                                        <p:tav tm="100000">
                                          <p:val>
                                            <p:strVal val="#ppt_h"/>
                                          </p:val>
                                        </p:tav>
                                      </p:tavLst>
                                    </p:anim>
                                    <p:anim calcmode="lin" valueType="num">
                                      <p:cBhvr>
                                        <p:cTn id="90" dur="1000" fill="hold"/>
                                        <p:tgtEl>
                                          <p:spTgt spid="7204"/>
                                        </p:tgtEl>
                                        <p:attrNameLst>
                                          <p:attrName>style.rotation</p:attrName>
                                        </p:attrNameLst>
                                      </p:cBhvr>
                                      <p:tavLst>
                                        <p:tav tm="0">
                                          <p:val>
                                            <p:fltVal val="90"/>
                                          </p:val>
                                        </p:tav>
                                        <p:tav tm="100000">
                                          <p:val>
                                            <p:fltVal val="0"/>
                                          </p:val>
                                        </p:tav>
                                      </p:tavLst>
                                    </p:anim>
                                    <p:animEffect transition="in" filter="fade">
                                      <p:cBhvr>
                                        <p:cTn id="91" dur="1000"/>
                                        <p:tgtEl>
                                          <p:spTgt spid="7204"/>
                                        </p:tgtEl>
                                      </p:cBhvr>
                                    </p:animEffect>
                                  </p:childTnLst>
                                </p:cTn>
                              </p:par>
                              <p:par>
                                <p:cTn id="92" presetID="31" presetClass="entr" presetSubtype="0" fill="hold" grpId="0" nodeType="withEffect">
                                  <p:stCondLst>
                                    <p:cond delay="0"/>
                                  </p:stCondLst>
                                  <p:iterate type="lt">
                                    <p:tmPct val="5000"/>
                                  </p:iterate>
                                  <p:childTnLst>
                                    <p:set>
                                      <p:cBhvr>
                                        <p:cTn id="93" dur="1" fill="hold">
                                          <p:stCondLst>
                                            <p:cond delay="0"/>
                                          </p:stCondLst>
                                        </p:cTn>
                                        <p:tgtEl>
                                          <p:spTgt spid="7205"/>
                                        </p:tgtEl>
                                        <p:attrNameLst>
                                          <p:attrName>style.visibility</p:attrName>
                                        </p:attrNameLst>
                                      </p:cBhvr>
                                      <p:to>
                                        <p:strVal val="visible"/>
                                      </p:to>
                                    </p:set>
                                    <p:anim calcmode="lin" valueType="num">
                                      <p:cBhvr>
                                        <p:cTn id="94" dur="1000" fill="hold"/>
                                        <p:tgtEl>
                                          <p:spTgt spid="7205"/>
                                        </p:tgtEl>
                                        <p:attrNameLst>
                                          <p:attrName>ppt_w</p:attrName>
                                        </p:attrNameLst>
                                      </p:cBhvr>
                                      <p:tavLst>
                                        <p:tav tm="0">
                                          <p:val>
                                            <p:fltVal val="0"/>
                                          </p:val>
                                        </p:tav>
                                        <p:tav tm="100000">
                                          <p:val>
                                            <p:strVal val="#ppt_w"/>
                                          </p:val>
                                        </p:tav>
                                      </p:tavLst>
                                    </p:anim>
                                    <p:anim calcmode="lin" valueType="num">
                                      <p:cBhvr>
                                        <p:cTn id="95" dur="1000" fill="hold"/>
                                        <p:tgtEl>
                                          <p:spTgt spid="7205"/>
                                        </p:tgtEl>
                                        <p:attrNameLst>
                                          <p:attrName>ppt_h</p:attrName>
                                        </p:attrNameLst>
                                      </p:cBhvr>
                                      <p:tavLst>
                                        <p:tav tm="0">
                                          <p:val>
                                            <p:fltVal val="0"/>
                                          </p:val>
                                        </p:tav>
                                        <p:tav tm="100000">
                                          <p:val>
                                            <p:strVal val="#ppt_h"/>
                                          </p:val>
                                        </p:tav>
                                      </p:tavLst>
                                    </p:anim>
                                    <p:anim calcmode="lin" valueType="num">
                                      <p:cBhvr>
                                        <p:cTn id="96" dur="1000" fill="hold"/>
                                        <p:tgtEl>
                                          <p:spTgt spid="7205"/>
                                        </p:tgtEl>
                                        <p:attrNameLst>
                                          <p:attrName>style.rotation</p:attrName>
                                        </p:attrNameLst>
                                      </p:cBhvr>
                                      <p:tavLst>
                                        <p:tav tm="0">
                                          <p:val>
                                            <p:fltVal val="90"/>
                                          </p:val>
                                        </p:tav>
                                        <p:tav tm="100000">
                                          <p:val>
                                            <p:fltVal val="0"/>
                                          </p:val>
                                        </p:tav>
                                      </p:tavLst>
                                    </p:anim>
                                    <p:animEffect transition="in" filter="fade">
                                      <p:cBhvr>
                                        <p:cTn id="97" dur="1000"/>
                                        <p:tgtEl>
                                          <p:spTgt spid="7205"/>
                                        </p:tgtEl>
                                      </p:cBhvr>
                                    </p:animEffect>
                                  </p:childTnLst>
                                </p:cTn>
                              </p:par>
                              <p:par>
                                <p:cTn id="98" presetID="31" presetClass="entr" presetSubtype="0" fill="hold" grpId="0" nodeType="withEffect">
                                  <p:stCondLst>
                                    <p:cond delay="0"/>
                                  </p:stCondLst>
                                  <p:iterate type="lt">
                                    <p:tmPct val="5000"/>
                                  </p:iterate>
                                  <p:childTnLst>
                                    <p:set>
                                      <p:cBhvr>
                                        <p:cTn id="99" dur="1" fill="hold">
                                          <p:stCondLst>
                                            <p:cond delay="0"/>
                                          </p:stCondLst>
                                        </p:cTn>
                                        <p:tgtEl>
                                          <p:spTgt spid="7206"/>
                                        </p:tgtEl>
                                        <p:attrNameLst>
                                          <p:attrName>style.visibility</p:attrName>
                                        </p:attrNameLst>
                                      </p:cBhvr>
                                      <p:to>
                                        <p:strVal val="visible"/>
                                      </p:to>
                                    </p:set>
                                    <p:anim calcmode="lin" valueType="num">
                                      <p:cBhvr>
                                        <p:cTn id="100" dur="1000" fill="hold"/>
                                        <p:tgtEl>
                                          <p:spTgt spid="7206"/>
                                        </p:tgtEl>
                                        <p:attrNameLst>
                                          <p:attrName>ppt_w</p:attrName>
                                        </p:attrNameLst>
                                      </p:cBhvr>
                                      <p:tavLst>
                                        <p:tav tm="0">
                                          <p:val>
                                            <p:fltVal val="0"/>
                                          </p:val>
                                        </p:tav>
                                        <p:tav tm="100000">
                                          <p:val>
                                            <p:strVal val="#ppt_w"/>
                                          </p:val>
                                        </p:tav>
                                      </p:tavLst>
                                    </p:anim>
                                    <p:anim calcmode="lin" valueType="num">
                                      <p:cBhvr>
                                        <p:cTn id="101" dur="1000" fill="hold"/>
                                        <p:tgtEl>
                                          <p:spTgt spid="7206"/>
                                        </p:tgtEl>
                                        <p:attrNameLst>
                                          <p:attrName>ppt_h</p:attrName>
                                        </p:attrNameLst>
                                      </p:cBhvr>
                                      <p:tavLst>
                                        <p:tav tm="0">
                                          <p:val>
                                            <p:fltVal val="0"/>
                                          </p:val>
                                        </p:tav>
                                        <p:tav tm="100000">
                                          <p:val>
                                            <p:strVal val="#ppt_h"/>
                                          </p:val>
                                        </p:tav>
                                      </p:tavLst>
                                    </p:anim>
                                    <p:anim calcmode="lin" valueType="num">
                                      <p:cBhvr>
                                        <p:cTn id="102" dur="1000" fill="hold"/>
                                        <p:tgtEl>
                                          <p:spTgt spid="7206"/>
                                        </p:tgtEl>
                                        <p:attrNameLst>
                                          <p:attrName>style.rotation</p:attrName>
                                        </p:attrNameLst>
                                      </p:cBhvr>
                                      <p:tavLst>
                                        <p:tav tm="0">
                                          <p:val>
                                            <p:fltVal val="90"/>
                                          </p:val>
                                        </p:tav>
                                        <p:tav tm="100000">
                                          <p:val>
                                            <p:fltVal val="0"/>
                                          </p:val>
                                        </p:tav>
                                      </p:tavLst>
                                    </p:anim>
                                    <p:animEffect transition="in" filter="fade">
                                      <p:cBhvr>
                                        <p:cTn id="103" dur="1000"/>
                                        <p:tgtEl>
                                          <p:spTgt spid="7206"/>
                                        </p:tgtEl>
                                      </p:cBhvr>
                                    </p:animEffect>
                                  </p:childTnLst>
                                </p:cTn>
                              </p:par>
                              <p:par>
                                <p:cTn id="104" presetID="31" presetClass="entr" presetSubtype="0" fill="hold" grpId="0" nodeType="withEffect">
                                  <p:stCondLst>
                                    <p:cond delay="0"/>
                                  </p:stCondLst>
                                  <p:iterate type="lt">
                                    <p:tmPct val="5000"/>
                                  </p:iterate>
                                  <p:childTnLst>
                                    <p:set>
                                      <p:cBhvr>
                                        <p:cTn id="105" dur="1" fill="hold">
                                          <p:stCondLst>
                                            <p:cond delay="0"/>
                                          </p:stCondLst>
                                        </p:cTn>
                                        <p:tgtEl>
                                          <p:spTgt spid="7207"/>
                                        </p:tgtEl>
                                        <p:attrNameLst>
                                          <p:attrName>style.visibility</p:attrName>
                                        </p:attrNameLst>
                                      </p:cBhvr>
                                      <p:to>
                                        <p:strVal val="visible"/>
                                      </p:to>
                                    </p:set>
                                    <p:anim calcmode="lin" valueType="num">
                                      <p:cBhvr>
                                        <p:cTn id="106" dur="1000" fill="hold"/>
                                        <p:tgtEl>
                                          <p:spTgt spid="7207"/>
                                        </p:tgtEl>
                                        <p:attrNameLst>
                                          <p:attrName>ppt_w</p:attrName>
                                        </p:attrNameLst>
                                      </p:cBhvr>
                                      <p:tavLst>
                                        <p:tav tm="0">
                                          <p:val>
                                            <p:fltVal val="0"/>
                                          </p:val>
                                        </p:tav>
                                        <p:tav tm="100000">
                                          <p:val>
                                            <p:strVal val="#ppt_w"/>
                                          </p:val>
                                        </p:tav>
                                      </p:tavLst>
                                    </p:anim>
                                    <p:anim calcmode="lin" valueType="num">
                                      <p:cBhvr>
                                        <p:cTn id="107" dur="1000" fill="hold"/>
                                        <p:tgtEl>
                                          <p:spTgt spid="7207"/>
                                        </p:tgtEl>
                                        <p:attrNameLst>
                                          <p:attrName>ppt_h</p:attrName>
                                        </p:attrNameLst>
                                      </p:cBhvr>
                                      <p:tavLst>
                                        <p:tav tm="0">
                                          <p:val>
                                            <p:fltVal val="0"/>
                                          </p:val>
                                        </p:tav>
                                        <p:tav tm="100000">
                                          <p:val>
                                            <p:strVal val="#ppt_h"/>
                                          </p:val>
                                        </p:tav>
                                      </p:tavLst>
                                    </p:anim>
                                    <p:anim calcmode="lin" valueType="num">
                                      <p:cBhvr>
                                        <p:cTn id="108" dur="1000" fill="hold"/>
                                        <p:tgtEl>
                                          <p:spTgt spid="7207"/>
                                        </p:tgtEl>
                                        <p:attrNameLst>
                                          <p:attrName>style.rotation</p:attrName>
                                        </p:attrNameLst>
                                      </p:cBhvr>
                                      <p:tavLst>
                                        <p:tav tm="0">
                                          <p:val>
                                            <p:fltVal val="90"/>
                                          </p:val>
                                        </p:tav>
                                        <p:tav tm="100000">
                                          <p:val>
                                            <p:fltVal val="0"/>
                                          </p:val>
                                        </p:tav>
                                      </p:tavLst>
                                    </p:anim>
                                    <p:animEffect transition="in" filter="fade">
                                      <p:cBhvr>
                                        <p:cTn id="109" dur="1000"/>
                                        <p:tgtEl>
                                          <p:spTgt spid="7207"/>
                                        </p:tgtEl>
                                      </p:cBhvr>
                                    </p:animEffect>
                                  </p:childTnLst>
                                </p:cTn>
                              </p:par>
                              <p:par>
                                <p:cTn id="110" presetID="31" presetClass="entr" presetSubtype="0" fill="hold" grpId="0" nodeType="withEffect">
                                  <p:stCondLst>
                                    <p:cond delay="0"/>
                                  </p:stCondLst>
                                  <p:iterate type="lt">
                                    <p:tmPct val="5000"/>
                                  </p:iterate>
                                  <p:childTnLst>
                                    <p:set>
                                      <p:cBhvr>
                                        <p:cTn id="111" dur="1" fill="hold">
                                          <p:stCondLst>
                                            <p:cond delay="0"/>
                                          </p:stCondLst>
                                        </p:cTn>
                                        <p:tgtEl>
                                          <p:spTgt spid="7208"/>
                                        </p:tgtEl>
                                        <p:attrNameLst>
                                          <p:attrName>style.visibility</p:attrName>
                                        </p:attrNameLst>
                                      </p:cBhvr>
                                      <p:to>
                                        <p:strVal val="visible"/>
                                      </p:to>
                                    </p:set>
                                    <p:anim calcmode="lin" valueType="num">
                                      <p:cBhvr>
                                        <p:cTn id="112" dur="1000" fill="hold"/>
                                        <p:tgtEl>
                                          <p:spTgt spid="7208"/>
                                        </p:tgtEl>
                                        <p:attrNameLst>
                                          <p:attrName>ppt_w</p:attrName>
                                        </p:attrNameLst>
                                      </p:cBhvr>
                                      <p:tavLst>
                                        <p:tav tm="0">
                                          <p:val>
                                            <p:fltVal val="0"/>
                                          </p:val>
                                        </p:tav>
                                        <p:tav tm="100000">
                                          <p:val>
                                            <p:strVal val="#ppt_w"/>
                                          </p:val>
                                        </p:tav>
                                      </p:tavLst>
                                    </p:anim>
                                    <p:anim calcmode="lin" valueType="num">
                                      <p:cBhvr>
                                        <p:cTn id="113" dur="1000" fill="hold"/>
                                        <p:tgtEl>
                                          <p:spTgt spid="7208"/>
                                        </p:tgtEl>
                                        <p:attrNameLst>
                                          <p:attrName>ppt_h</p:attrName>
                                        </p:attrNameLst>
                                      </p:cBhvr>
                                      <p:tavLst>
                                        <p:tav tm="0">
                                          <p:val>
                                            <p:fltVal val="0"/>
                                          </p:val>
                                        </p:tav>
                                        <p:tav tm="100000">
                                          <p:val>
                                            <p:strVal val="#ppt_h"/>
                                          </p:val>
                                        </p:tav>
                                      </p:tavLst>
                                    </p:anim>
                                    <p:anim calcmode="lin" valueType="num">
                                      <p:cBhvr>
                                        <p:cTn id="114" dur="1000" fill="hold"/>
                                        <p:tgtEl>
                                          <p:spTgt spid="7208"/>
                                        </p:tgtEl>
                                        <p:attrNameLst>
                                          <p:attrName>style.rotation</p:attrName>
                                        </p:attrNameLst>
                                      </p:cBhvr>
                                      <p:tavLst>
                                        <p:tav tm="0">
                                          <p:val>
                                            <p:fltVal val="90"/>
                                          </p:val>
                                        </p:tav>
                                        <p:tav tm="100000">
                                          <p:val>
                                            <p:fltVal val="0"/>
                                          </p:val>
                                        </p:tav>
                                      </p:tavLst>
                                    </p:anim>
                                    <p:animEffect transition="in" filter="fade">
                                      <p:cBhvr>
                                        <p:cTn id="115" dur="1000"/>
                                        <p:tgtEl>
                                          <p:spTgt spid="7208"/>
                                        </p:tgtEl>
                                      </p:cBhvr>
                                    </p:animEffect>
                                  </p:childTnLst>
                                </p:cTn>
                              </p:par>
                              <p:par>
                                <p:cTn id="116" presetID="31" presetClass="entr" presetSubtype="0" fill="hold" grpId="0" nodeType="withEffect">
                                  <p:stCondLst>
                                    <p:cond delay="0"/>
                                  </p:stCondLst>
                                  <p:iterate type="lt">
                                    <p:tmPct val="5000"/>
                                  </p:iterate>
                                  <p:childTnLst>
                                    <p:set>
                                      <p:cBhvr>
                                        <p:cTn id="117" dur="1" fill="hold">
                                          <p:stCondLst>
                                            <p:cond delay="0"/>
                                          </p:stCondLst>
                                        </p:cTn>
                                        <p:tgtEl>
                                          <p:spTgt spid="7209"/>
                                        </p:tgtEl>
                                        <p:attrNameLst>
                                          <p:attrName>style.visibility</p:attrName>
                                        </p:attrNameLst>
                                      </p:cBhvr>
                                      <p:to>
                                        <p:strVal val="visible"/>
                                      </p:to>
                                    </p:set>
                                    <p:anim calcmode="lin" valueType="num">
                                      <p:cBhvr>
                                        <p:cTn id="118" dur="1000" fill="hold"/>
                                        <p:tgtEl>
                                          <p:spTgt spid="7209"/>
                                        </p:tgtEl>
                                        <p:attrNameLst>
                                          <p:attrName>ppt_w</p:attrName>
                                        </p:attrNameLst>
                                      </p:cBhvr>
                                      <p:tavLst>
                                        <p:tav tm="0">
                                          <p:val>
                                            <p:fltVal val="0"/>
                                          </p:val>
                                        </p:tav>
                                        <p:tav tm="100000">
                                          <p:val>
                                            <p:strVal val="#ppt_w"/>
                                          </p:val>
                                        </p:tav>
                                      </p:tavLst>
                                    </p:anim>
                                    <p:anim calcmode="lin" valueType="num">
                                      <p:cBhvr>
                                        <p:cTn id="119" dur="1000" fill="hold"/>
                                        <p:tgtEl>
                                          <p:spTgt spid="7209"/>
                                        </p:tgtEl>
                                        <p:attrNameLst>
                                          <p:attrName>ppt_h</p:attrName>
                                        </p:attrNameLst>
                                      </p:cBhvr>
                                      <p:tavLst>
                                        <p:tav tm="0">
                                          <p:val>
                                            <p:fltVal val="0"/>
                                          </p:val>
                                        </p:tav>
                                        <p:tav tm="100000">
                                          <p:val>
                                            <p:strVal val="#ppt_h"/>
                                          </p:val>
                                        </p:tav>
                                      </p:tavLst>
                                    </p:anim>
                                    <p:anim calcmode="lin" valueType="num">
                                      <p:cBhvr>
                                        <p:cTn id="120" dur="1000" fill="hold"/>
                                        <p:tgtEl>
                                          <p:spTgt spid="7209"/>
                                        </p:tgtEl>
                                        <p:attrNameLst>
                                          <p:attrName>style.rotation</p:attrName>
                                        </p:attrNameLst>
                                      </p:cBhvr>
                                      <p:tavLst>
                                        <p:tav tm="0">
                                          <p:val>
                                            <p:fltVal val="90"/>
                                          </p:val>
                                        </p:tav>
                                        <p:tav tm="100000">
                                          <p:val>
                                            <p:fltVal val="0"/>
                                          </p:val>
                                        </p:tav>
                                      </p:tavLst>
                                    </p:anim>
                                    <p:animEffect transition="in" filter="fade">
                                      <p:cBhvr>
                                        <p:cTn id="121" dur="1000"/>
                                        <p:tgtEl>
                                          <p:spTgt spid="7209"/>
                                        </p:tgtEl>
                                      </p:cBhvr>
                                    </p:animEffect>
                                  </p:childTnLst>
                                </p:cTn>
                              </p:par>
                              <p:par>
                                <p:cTn id="122" presetID="31" presetClass="entr" presetSubtype="0" fill="hold" grpId="0" nodeType="withEffect">
                                  <p:stCondLst>
                                    <p:cond delay="0"/>
                                  </p:stCondLst>
                                  <p:iterate type="lt">
                                    <p:tmPct val="5000"/>
                                  </p:iterate>
                                  <p:childTnLst>
                                    <p:set>
                                      <p:cBhvr>
                                        <p:cTn id="123" dur="1" fill="hold">
                                          <p:stCondLst>
                                            <p:cond delay="0"/>
                                          </p:stCondLst>
                                        </p:cTn>
                                        <p:tgtEl>
                                          <p:spTgt spid="7210"/>
                                        </p:tgtEl>
                                        <p:attrNameLst>
                                          <p:attrName>style.visibility</p:attrName>
                                        </p:attrNameLst>
                                      </p:cBhvr>
                                      <p:to>
                                        <p:strVal val="visible"/>
                                      </p:to>
                                    </p:set>
                                    <p:anim calcmode="lin" valueType="num">
                                      <p:cBhvr>
                                        <p:cTn id="124" dur="1000" fill="hold"/>
                                        <p:tgtEl>
                                          <p:spTgt spid="7210"/>
                                        </p:tgtEl>
                                        <p:attrNameLst>
                                          <p:attrName>ppt_w</p:attrName>
                                        </p:attrNameLst>
                                      </p:cBhvr>
                                      <p:tavLst>
                                        <p:tav tm="0">
                                          <p:val>
                                            <p:fltVal val="0"/>
                                          </p:val>
                                        </p:tav>
                                        <p:tav tm="100000">
                                          <p:val>
                                            <p:strVal val="#ppt_w"/>
                                          </p:val>
                                        </p:tav>
                                      </p:tavLst>
                                    </p:anim>
                                    <p:anim calcmode="lin" valueType="num">
                                      <p:cBhvr>
                                        <p:cTn id="125" dur="1000" fill="hold"/>
                                        <p:tgtEl>
                                          <p:spTgt spid="7210"/>
                                        </p:tgtEl>
                                        <p:attrNameLst>
                                          <p:attrName>ppt_h</p:attrName>
                                        </p:attrNameLst>
                                      </p:cBhvr>
                                      <p:tavLst>
                                        <p:tav tm="0">
                                          <p:val>
                                            <p:fltVal val="0"/>
                                          </p:val>
                                        </p:tav>
                                        <p:tav tm="100000">
                                          <p:val>
                                            <p:strVal val="#ppt_h"/>
                                          </p:val>
                                        </p:tav>
                                      </p:tavLst>
                                    </p:anim>
                                    <p:anim calcmode="lin" valueType="num">
                                      <p:cBhvr>
                                        <p:cTn id="126" dur="1000" fill="hold"/>
                                        <p:tgtEl>
                                          <p:spTgt spid="7210"/>
                                        </p:tgtEl>
                                        <p:attrNameLst>
                                          <p:attrName>style.rotation</p:attrName>
                                        </p:attrNameLst>
                                      </p:cBhvr>
                                      <p:tavLst>
                                        <p:tav tm="0">
                                          <p:val>
                                            <p:fltVal val="90"/>
                                          </p:val>
                                        </p:tav>
                                        <p:tav tm="100000">
                                          <p:val>
                                            <p:fltVal val="0"/>
                                          </p:val>
                                        </p:tav>
                                      </p:tavLst>
                                    </p:anim>
                                    <p:animEffect transition="in" filter="fade">
                                      <p:cBhvr>
                                        <p:cTn id="127" dur="1000"/>
                                        <p:tgtEl>
                                          <p:spTgt spid="7210"/>
                                        </p:tgtEl>
                                      </p:cBhvr>
                                    </p:animEffect>
                                  </p:childTnLst>
                                </p:cTn>
                              </p:par>
                              <p:par>
                                <p:cTn id="128" presetID="31" presetClass="entr" presetSubtype="0" fill="hold" grpId="0" nodeType="withEffect">
                                  <p:stCondLst>
                                    <p:cond delay="0"/>
                                  </p:stCondLst>
                                  <p:iterate type="lt">
                                    <p:tmPct val="5000"/>
                                  </p:iterate>
                                  <p:childTnLst>
                                    <p:set>
                                      <p:cBhvr>
                                        <p:cTn id="129" dur="1" fill="hold">
                                          <p:stCondLst>
                                            <p:cond delay="0"/>
                                          </p:stCondLst>
                                        </p:cTn>
                                        <p:tgtEl>
                                          <p:spTgt spid="7211"/>
                                        </p:tgtEl>
                                        <p:attrNameLst>
                                          <p:attrName>style.visibility</p:attrName>
                                        </p:attrNameLst>
                                      </p:cBhvr>
                                      <p:to>
                                        <p:strVal val="visible"/>
                                      </p:to>
                                    </p:set>
                                    <p:anim calcmode="lin" valueType="num">
                                      <p:cBhvr>
                                        <p:cTn id="130" dur="1000" fill="hold"/>
                                        <p:tgtEl>
                                          <p:spTgt spid="7211"/>
                                        </p:tgtEl>
                                        <p:attrNameLst>
                                          <p:attrName>ppt_w</p:attrName>
                                        </p:attrNameLst>
                                      </p:cBhvr>
                                      <p:tavLst>
                                        <p:tav tm="0">
                                          <p:val>
                                            <p:fltVal val="0"/>
                                          </p:val>
                                        </p:tav>
                                        <p:tav tm="100000">
                                          <p:val>
                                            <p:strVal val="#ppt_w"/>
                                          </p:val>
                                        </p:tav>
                                      </p:tavLst>
                                    </p:anim>
                                    <p:anim calcmode="lin" valueType="num">
                                      <p:cBhvr>
                                        <p:cTn id="131" dur="1000" fill="hold"/>
                                        <p:tgtEl>
                                          <p:spTgt spid="7211"/>
                                        </p:tgtEl>
                                        <p:attrNameLst>
                                          <p:attrName>ppt_h</p:attrName>
                                        </p:attrNameLst>
                                      </p:cBhvr>
                                      <p:tavLst>
                                        <p:tav tm="0">
                                          <p:val>
                                            <p:fltVal val="0"/>
                                          </p:val>
                                        </p:tav>
                                        <p:tav tm="100000">
                                          <p:val>
                                            <p:strVal val="#ppt_h"/>
                                          </p:val>
                                        </p:tav>
                                      </p:tavLst>
                                    </p:anim>
                                    <p:anim calcmode="lin" valueType="num">
                                      <p:cBhvr>
                                        <p:cTn id="132" dur="1000" fill="hold"/>
                                        <p:tgtEl>
                                          <p:spTgt spid="7211"/>
                                        </p:tgtEl>
                                        <p:attrNameLst>
                                          <p:attrName>style.rotation</p:attrName>
                                        </p:attrNameLst>
                                      </p:cBhvr>
                                      <p:tavLst>
                                        <p:tav tm="0">
                                          <p:val>
                                            <p:fltVal val="90"/>
                                          </p:val>
                                        </p:tav>
                                        <p:tav tm="100000">
                                          <p:val>
                                            <p:fltVal val="0"/>
                                          </p:val>
                                        </p:tav>
                                      </p:tavLst>
                                    </p:anim>
                                    <p:animEffect transition="in" filter="fade">
                                      <p:cBhvr>
                                        <p:cTn id="133" dur="1000"/>
                                        <p:tgtEl>
                                          <p:spTgt spid="7211"/>
                                        </p:tgtEl>
                                      </p:cBhvr>
                                    </p:animEffect>
                                  </p:childTnLst>
                                </p:cTn>
                              </p:par>
                            </p:childTnLst>
                          </p:cTn>
                        </p:par>
                        <p:par>
                          <p:cTn id="134" fill="hold" nodeType="afterGroup">
                            <p:stCondLst>
                              <p:cond delay="3500"/>
                            </p:stCondLst>
                            <p:childTnLst>
                              <p:par>
                                <p:cTn id="135" presetID="4" presetClass="entr" presetSubtype="16" fill="hold" grpId="0" nodeType="afterEffect">
                                  <p:stCondLst>
                                    <p:cond delay="0"/>
                                  </p:stCondLst>
                                  <p:childTnLst>
                                    <p:set>
                                      <p:cBhvr>
                                        <p:cTn id="136" dur="1" fill="hold">
                                          <p:stCondLst>
                                            <p:cond delay="0"/>
                                          </p:stCondLst>
                                        </p:cTn>
                                        <p:tgtEl>
                                          <p:spTgt spid="7193"/>
                                        </p:tgtEl>
                                        <p:attrNameLst>
                                          <p:attrName>style.visibility</p:attrName>
                                        </p:attrNameLst>
                                      </p:cBhvr>
                                      <p:to>
                                        <p:strVal val="visible"/>
                                      </p:to>
                                    </p:set>
                                    <p:animEffect transition="in" filter="box(in)">
                                      <p:cBhvr>
                                        <p:cTn id="137" dur="500"/>
                                        <p:tgtEl>
                                          <p:spTgt spid="7193"/>
                                        </p:tgtEl>
                                      </p:cBhvr>
                                    </p:animEffect>
                                  </p:childTnLst>
                                </p:cTn>
                              </p:par>
                              <p:par>
                                <p:cTn id="138" presetID="4" presetClass="entr" presetSubtype="16" fill="hold" grpId="0" nodeType="withEffect">
                                  <p:stCondLst>
                                    <p:cond delay="0"/>
                                  </p:stCondLst>
                                  <p:childTnLst>
                                    <p:set>
                                      <p:cBhvr>
                                        <p:cTn id="139" dur="1" fill="hold">
                                          <p:stCondLst>
                                            <p:cond delay="0"/>
                                          </p:stCondLst>
                                        </p:cTn>
                                        <p:tgtEl>
                                          <p:spTgt spid="7195"/>
                                        </p:tgtEl>
                                        <p:attrNameLst>
                                          <p:attrName>style.visibility</p:attrName>
                                        </p:attrNameLst>
                                      </p:cBhvr>
                                      <p:to>
                                        <p:strVal val="visible"/>
                                      </p:to>
                                    </p:set>
                                    <p:animEffect transition="in" filter="box(in)">
                                      <p:cBhvr>
                                        <p:cTn id="140" dur="500"/>
                                        <p:tgtEl>
                                          <p:spTgt spid="7195"/>
                                        </p:tgtEl>
                                      </p:cBhvr>
                                    </p:animEffect>
                                  </p:childTnLst>
                                </p:cTn>
                              </p:par>
                            </p:childTnLst>
                          </p:cTn>
                        </p:par>
                        <p:par>
                          <p:cTn id="141" fill="hold" nodeType="afterGroup">
                            <p:stCondLst>
                              <p:cond delay="4000"/>
                            </p:stCondLst>
                            <p:childTnLst>
                              <p:par>
                                <p:cTn id="142" presetID="4" presetClass="entr" presetSubtype="16" fill="hold" grpId="0" nodeType="afterEffect">
                                  <p:stCondLst>
                                    <p:cond delay="0"/>
                                  </p:stCondLst>
                                  <p:childTnLst>
                                    <p:set>
                                      <p:cBhvr>
                                        <p:cTn id="143" dur="1" fill="hold">
                                          <p:stCondLst>
                                            <p:cond delay="0"/>
                                          </p:stCondLst>
                                        </p:cTn>
                                        <p:tgtEl>
                                          <p:spTgt spid="7197"/>
                                        </p:tgtEl>
                                        <p:attrNameLst>
                                          <p:attrName>style.visibility</p:attrName>
                                        </p:attrNameLst>
                                      </p:cBhvr>
                                      <p:to>
                                        <p:strVal val="visible"/>
                                      </p:to>
                                    </p:set>
                                    <p:animEffect transition="in" filter="box(in)">
                                      <p:cBhvr>
                                        <p:cTn id="144" dur="500"/>
                                        <p:tgtEl>
                                          <p:spTgt spid="7197"/>
                                        </p:tgtEl>
                                      </p:cBhvr>
                                    </p:animEffect>
                                  </p:childTnLst>
                                </p:cTn>
                              </p:par>
                              <p:par>
                                <p:cTn id="145" presetID="4" presetClass="entr" presetSubtype="16" fill="hold" grpId="0" nodeType="withEffect">
                                  <p:stCondLst>
                                    <p:cond delay="0"/>
                                  </p:stCondLst>
                                  <p:childTnLst>
                                    <p:set>
                                      <p:cBhvr>
                                        <p:cTn id="146" dur="1" fill="hold">
                                          <p:stCondLst>
                                            <p:cond delay="0"/>
                                          </p:stCondLst>
                                        </p:cTn>
                                        <p:tgtEl>
                                          <p:spTgt spid="7198"/>
                                        </p:tgtEl>
                                        <p:attrNameLst>
                                          <p:attrName>style.visibility</p:attrName>
                                        </p:attrNameLst>
                                      </p:cBhvr>
                                      <p:to>
                                        <p:strVal val="visible"/>
                                      </p:to>
                                    </p:set>
                                    <p:animEffect transition="in" filter="box(in)">
                                      <p:cBhvr>
                                        <p:cTn id="147" dur="500"/>
                                        <p:tgtEl>
                                          <p:spTgt spid="7198"/>
                                        </p:tgtEl>
                                      </p:cBhvr>
                                    </p:animEffect>
                                  </p:childTnLst>
                                </p:cTn>
                              </p:par>
                              <p:par>
                                <p:cTn id="148" presetID="4" presetClass="entr" presetSubtype="16" fill="hold" grpId="0" nodeType="withEffect">
                                  <p:stCondLst>
                                    <p:cond delay="0"/>
                                  </p:stCondLst>
                                  <p:childTnLst>
                                    <p:set>
                                      <p:cBhvr>
                                        <p:cTn id="149" dur="1" fill="hold">
                                          <p:stCondLst>
                                            <p:cond delay="0"/>
                                          </p:stCondLst>
                                        </p:cTn>
                                        <p:tgtEl>
                                          <p:spTgt spid="7196"/>
                                        </p:tgtEl>
                                        <p:attrNameLst>
                                          <p:attrName>style.visibility</p:attrName>
                                        </p:attrNameLst>
                                      </p:cBhvr>
                                      <p:to>
                                        <p:strVal val="visible"/>
                                      </p:to>
                                    </p:set>
                                    <p:animEffect transition="in" filter="box(in)">
                                      <p:cBhvr>
                                        <p:cTn id="150" dur="500"/>
                                        <p:tgtEl>
                                          <p:spTgt spid="7196"/>
                                        </p:tgtEl>
                                      </p:cBhvr>
                                    </p:animEffect>
                                  </p:childTnLst>
                                </p:cTn>
                              </p:par>
                            </p:childTnLst>
                          </p:cTn>
                        </p:par>
                        <p:par>
                          <p:cTn id="151" fill="hold" nodeType="afterGroup">
                            <p:stCondLst>
                              <p:cond delay="4500"/>
                            </p:stCondLst>
                            <p:childTnLst>
                              <p:par>
                                <p:cTn id="152" presetID="10" presetClass="entr" presetSubtype="0" fill="hold" grpId="0" nodeType="afterEffect">
                                  <p:stCondLst>
                                    <p:cond delay="0"/>
                                  </p:stCondLst>
                                  <p:childTnLst>
                                    <p:set>
                                      <p:cBhvr>
                                        <p:cTn id="153" dur="1" fill="hold">
                                          <p:stCondLst>
                                            <p:cond delay="0"/>
                                          </p:stCondLst>
                                        </p:cTn>
                                        <p:tgtEl>
                                          <p:spTgt spid="7212"/>
                                        </p:tgtEl>
                                        <p:attrNameLst>
                                          <p:attrName>style.visibility</p:attrName>
                                        </p:attrNameLst>
                                      </p:cBhvr>
                                      <p:to>
                                        <p:strVal val="visible"/>
                                      </p:to>
                                    </p:set>
                                    <p:animEffect transition="in" filter="fade">
                                      <p:cBhvr>
                                        <p:cTn id="154" dur="2000"/>
                                        <p:tgtEl>
                                          <p:spTgt spid="7212"/>
                                        </p:tgtEl>
                                      </p:cBhvr>
                                    </p:animEffect>
                                  </p:childTnLst>
                                </p:cTn>
                              </p:par>
                              <p:par>
                                <p:cTn id="155" presetID="10" presetClass="entr" presetSubtype="0" fill="hold" grpId="0" nodeType="withEffect">
                                  <p:stCondLst>
                                    <p:cond delay="0"/>
                                  </p:stCondLst>
                                  <p:childTnLst>
                                    <p:set>
                                      <p:cBhvr>
                                        <p:cTn id="156" dur="1" fill="hold">
                                          <p:stCondLst>
                                            <p:cond delay="0"/>
                                          </p:stCondLst>
                                        </p:cTn>
                                        <p:tgtEl>
                                          <p:spTgt spid="7199"/>
                                        </p:tgtEl>
                                        <p:attrNameLst>
                                          <p:attrName>style.visibility</p:attrName>
                                        </p:attrNameLst>
                                      </p:cBhvr>
                                      <p:to>
                                        <p:strVal val="visible"/>
                                      </p:to>
                                    </p:set>
                                    <p:animEffect transition="in" filter="fade">
                                      <p:cBhvr>
                                        <p:cTn id="157" dur="2000"/>
                                        <p:tgtEl>
                                          <p:spTgt spid="7199"/>
                                        </p:tgtEl>
                                      </p:cBhvr>
                                    </p:animEffect>
                                  </p:childTnLst>
                                </p:cTn>
                              </p:par>
                              <p:par>
                                <p:cTn id="158" presetID="10" presetClass="entr" presetSubtype="0" fill="hold" grpId="0" nodeType="withEffect">
                                  <p:stCondLst>
                                    <p:cond delay="0"/>
                                  </p:stCondLst>
                                  <p:childTnLst>
                                    <p:set>
                                      <p:cBhvr>
                                        <p:cTn id="159" dur="1" fill="hold">
                                          <p:stCondLst>
                                            <p:cond delay="0"/>
                                          </p:stCondLst>
                                        </p:cTn>
                                        <p:tgtEl>
                                          <p:spTgt spid="7192"/>
                                        </p:tgtEl>
                                        <p:attrNameLst>
                                          <p:attrName>style.visibility</p:attrName>
                                        </p:attrNameLst>
                                      </p:cBhvr>
                                      <p:to>
                                        <p:strVal val="visible"/>
                                      </p:to>
                                    </p:set>
                                    <p:animEffect transition="in" filter="fade">
                                      <p:cBhvr>
                                        <p:cTn id="160" dur="2000"/>
                                        <p:tgtEl>
                                          <p:spTgt spid="7192"/>
                                        </p:tgtEl>
                                      </p:cBhvr>
                                    </p:animEffect>
                                  </p:childTnLst>
                                </p:cTn>
                              </p:par>
                            </p:childTnLst>
                          </p:cTn>
                        </p:par>
                        <p:par>
                          <p:cTn id="161" fill="hold" nodeType="afterGroup">
                            <p:stCondLst>
                              <p:cond delay="6500"/>
                            </p:stCondLst>
                            <p:childTnLst>
                              <p:par>
                                <p:cTn id="162" presetID="53" presetClass="entr" presetSubtype="0" fill="hold" grpId="0" nodeType="afterEffect">
                                  <p:stCondLst>
                                    <p:cond delay="0"/>
                                  </p:stCondLst>
                                  <p:childTnLst>
                                    <p:set>
                                      <p:cBhvr>
                                        <p:cTn id="163" dur="1" fill="hold">
                                          <p:stCondLst>
                                            <p:cond delay="0"/>
                                          </p:stCondLst>
                                        </p:cTn>
                                        <p:tgtEl>
                                          <p:spTgt spid="7219"/>
                                        </p:tgtEl>
                                        <p:attrNameLst>
                                          <p:attrName>style.visibility</p:attrName>
                                        </p:attrNameLst>
                                      </p:cBhvr>
                                      <p:to>
                                        <p:strVal val="visible"/>
                                      </p:to>
                                    </p:set>
                                    <p:anim calcmode="lin" valueType="num">
                                      <p:cBhvr>
                                        <p:cTn id="164" dur="500" fill="hold"/>
                                        <p:tgtEl>
                                          <p:spTgt spid="7219"/>
                                        </p:tgtEl>
                                        <p:attrNameLst>
                                          <p:attrName>ppt_w</p:attrName>
                                        </p:attrNameLst>
                                      </p:cBhvr>
                                      <p:tavLst>
                                        <p:tav tm="0">
                                          <p:val>
                                            <p:fltVal val="0"/>
                                          </p:val>
                                        </p:tav>
                                        <p:tav tm="100000">
                                          <p:val>
                                            <p:strVal val="#ppt_w"/>
                                          </p:val>
                                        </p:tav>
                                      </p:tavLst>
                                    </p:anim>
                                    <p:anim calcmode="lin" valueType="num">
                                      <p:cBhvr>
                                        <p:cTn id="165" dur="500" fill="hold"/>
                                        <p:tgtEl>
                                          <p:spTgt spid="7219"/>
                                        </p:tgtEl>
                                        <p:attrNameLst>
                                          <p:attrName>ppt_h</p:attrName>
                                        </p:attrNameLst>
                                      </p:cBhvr>
                                      <p:tavLst>
                                        <p:tav tm="0">
                                          <p:val>
                                            <p:fltVal val="0"/>
                                          </p:val>
                                        </p:tav>
                                        <p:tav tm="100000">
                                          <p:val>
                                            <p:strVal val="#ppt_h"/>
                                          </p:val>
                                        </p:tav>
                                      </p:tavLst>
                                    </p:anim>
                                    <p:animEffect transition="in" filter="fade">
                                      <p:cBhvr>
                                        <p:cTn id="166" dur="500"/>
                                        <p:tgtEl>
                                          <p:spTgt spid="7219"/>
                                        </p:tgtEl>
                                      </p:cBhvr>
                                    </p:animEffect>
                                  </p:childTnLst>
                                </p:cTn>
                              </p:par>
                            </p:childTnLst>
                          </p:cTn>
                        </p:par>
                        <p:par>
                          <p:cTn id="167" fill="hold" nodeType="afterGroup">
                            <p:stCondLst>
                              <p:cond delay="7000"/>
                            </p:stCondLst>
                            <p:childTnLst>
                              <p:par>
                                <p:cTn id="168" presetID="4" presetClass="entr" presetSubtype="16" fill="hold" grpId="0" nodeType="afterEffect">
                                  <p:stCondLst>
                                    <p:cond delay="0"/>
                                  </p:stCondLst>
                                  <p:childTnLst>
                                    <p:set>
                                      <p:cBhvr>
                                        <p:cTn id="169" dur="1" fill="hold">
                                          <p:stCondLst>
                                            <p:cond delay="0"/>
                                          </p:stCondLst>
                                        </p:cTn>
                                        <p:tgtEl>
                                          <p:spTgt spid="7220"/>
                                        </p:tgtEl>
                                        <p:attrNameLst>
                                          <p:attrName>style.visibility</p:attrName>
                                        </p:attrNameLst>
                                      </p:cBhvr>
                                      <p:to>
                                        <p:strVal val="visible"/>
                                      </p:to>
                                    </p:set>
                                    <p:animEffect transition="in" filter="box(in)">
                                      <p:cBhvr>
                                        <p:cTn id="170" dur="500"/>
                                        <p:tgtEl>
                                          <p:spTgt spid="7220"/>
                                        </p:tgtEl>
                                      </p:cBhvr>
                                    </p:animEffect>
                                  </p:childTnLst>
                                </p:cTn>
                              </p:par>
                            </p:childTnLst>
                          </p:cTn>
                        </p:par>
                        <p:par>
                          <p:cTn id="171" fill="hold" nodeType="afterGroup">
                            <p:stCondLst>
                              <p:cond delay="7500"/>
                            </p:stCondLst>
                            <p:childTnLst>
                              <p:par>
                                <p:cTn id="172" presetID="53" presetClass="entr" presetSubtype="0" fill="hold" grpId="0" nodeType="afterEffect">
                                  <p:stCondLst>
                                    <p:cond delay="0"/>
                                  </p:stCondLst>
                                  <p:childTnLst>
                                    <p:set>
                                      <p:cBhvr>
                                        <p:cTn id="173" dur="1" fill="hold">
                                          <p:stCondLst>
                                            <p:cond delay="0"/>
                                          </p:stCondLst>
                                        </p:cTn>
                                        <p:tgtEl>
                                          <p:spTgt spid="7214"/>
                                        </p:tgtEl>
                                        <p:attrNameLst>
                                          <p:attrName>style.visibility</p:attrName>
                                        </p:attrNameLst>
                                      </p:cBhvr>
                                      <p:to>
                                        <p:strVal val="visible"/>
                                      </p:to>
                                    </p:set>
                                    <p:anim calcmode="lin" valueType="num">
                                      <p:cBhvr>
                                        <p:cTn id="174" dur="500" fill="hold"/>
                                        <p:tgtEl>
                                          <p:spTgt spid="7214"/>
                                        </p:tgtEl>
                                        <p:attrNameLst>
                                          <p:attrName>ppt_w</p:attrName>
                                        </p:attrNameLst>
                                      </p:cBhvr>
                                      <p:tavLst>
                                        <p:tav tm="0">
                                          <p:val>
                                            <p:fltVal val="0"/>
                                          </p:val>
                                        </p:tav>
                                        <p:tav tm="100000">
                                          <p:val>
                                            <p:strVal val="#ppt_w"/>
                                          </p:val>
                                        </p:tav>
                                      </p:tavLst>
                                    </p:anim>
                                    <p:anim calcmode="lin" valueType="num">
                                      <p:cBhvr>
                                        <p:cTn id="175" dur="500" fill="hold"/>
                                        <p:tgtEl>
                                          <p:spTgt spid="7214"/>
                                        </p:tgtEl>
                                        <p:attrNameLst>
                                          <p:attrName>ppt_h</p:attrName>
                                        </p:attrNameLst>
                                      </p:cBhvr>
                                      <p:tavLst>
                                        <p:tav tm="0">
                                          <p:val>
                                            <p:fltVal val="0"/>
                                          </p:val>
                                        </p:tav>
                                        <p:tav tm="100000">
                                          <p:val>
                                            <p:strVal val="#ppt_h"/>
                                          </p:val>
                                        </p:tav>
                                      </p:tavLst>
                                    </p:anim>
                                    <p:animEffect transition="in" filter="fade">
                                      <p:cBhvr>
                                        <p:cTn id="176" dur="500"/>
                                        <p:tgtEl>
                                          <p:spTgt spid="7214"/>
                                        </p:tgtEl>
                                      </p:cBhvr>
                                    </p:animEffect>
                                  </p:childTnLst>
                                </p:cTn>
                              </p:par>
                            </p:childTnLst>
                          </p:cTn>
                        </p:par>
                        <p:par>
                          <p:cTn id="177" fill="hold" nodeType="afterGroup">
                            <p:stCondLst>
                              <p:cond delay="8000"/>
                            </p:stCondLst>
                            <p:childTnLst>
                              <p:par>
                                <p:cTn id="178" presetID="4" presetClass="entr" presetSubtype="16" fill="hold" grpId="0" nodeType="afterEffect">
                                  <p:stCondLst>
                                    <p:cond delay="0"/>
                                  </p:stCondLst>
                                  <p:childTnLst>
                                    <p:set>
                                      <p:cBhvr>
                                        <p:cTn id="179" dur="1" fill="hold">
                                          <p:stCondLst>
                                            <p:cond delay="0"/>
                                          </p:stCondLst>
                                        </p:cTn>
                                        <p:tgtEl>
                                          <p:spTgt spid="7215"/>
                                        </p:tgtEl>
                                        <p:attrNameLst>
                                          <p:attrName>style.visibility</p:attrName>
                                        </p:attrNameLst>
                                      </p:cBhvr>
                                      <p:to>
                                        <p:strVal val="visible"/>
                                      </p:to>
                                    </p:set>
                                    <p:animEffect transition="in" filter="box(in)">
                                      <p:cBhvr>
                                        <p:cTn id="180" dur="500"/>
                                        <p:tgtEl>
                                          <p:spTgt spid="7215"/>
                                        </p:tgtEl>
                                      </p:cBhvr>
                                    </p:animEffect>
                                  </p:childTnLst>
                                </p:cTn>
                              </p:par>
                            </p:childTnLst>
                          </p:cTn>
                        </p:par>
                        <p:par>
                          <p:cTn id="181" fill="hold" nodeType="afterGroup">
                            <p:stCondLst>
                              <p:cond delay="8500"/>
                            </p:stCondLst>
                            <p:childTnLst>
                              <p:par>
                                <p:cTn id="182" presetID="53" presetClass="entr" presetSubtype="0" fill="hold" grpId="0" nodeType="afterEffect">
                                  <p:stCondLst>
                                    <p:cond delay="0"/>
                                  </p:stCondLst>
                                  <p:childTnLst>
                                    <p:set>
                                      <p:cBhvr>
                                        <p:cTn id="183" dur="1" fill="hold">
                                          <p:stCondLst>
                                            <p:cond delay="0"/>
                                          </p:stCondLst>
                                        </p:cTn>
                                        <p:tgtEl>
                                          <p:spTgt spid="7216"/>
                                        </p:tgtEl>
                                        <p:attrNameLst>
                                          <p:attrName>style.visibility</p:attrName>
                                        </p:attrNameLst>
                                      </p:cBhvr>
                                      <p:to>
                                        <p:strVal val="visible"/>
                                      </p:to>
                                    </p:set>
                                    <p:anim calcmode="lin" valueType="num">
                                      <p:cBhvr>
                                        <p:cTn id="184" dur="500" fill="hold"/>
                                        <p:tgtEl>
                                          <p:spTgt spid="7216"/>
                                        </p:tgtEl>
                                        <p:attrNameLst>
                                          <p:attrName>ppt_w</p:attrName>
                                        </p:attrNameLst>
                                      </p:cBhvr>
                                      <p:tavLst>
                                        <p:tav tm="0">
                                          <p:val>
                                            <p:fltVal val="0"/>
                                          </p:val>
                                        </p:tav>
                                        <p:tav tm="100000">
                                          <p:val>
                                            <p:strVal val="#ppt_w"/>
                                          </p:val>
                                        </p:tav>
                                      </p:tavLst>
                                    </p:anim>
                                    <p:anim calcmode="lin" valueType="num">
                                      <p:cBhvr>
                                        <p:cTn id="185" dur="500" fill="hold"/>
                                        <p:tgtEl>
                                          <p:spTgt spid="7216"/>
                                        </p:tgtEl>
                                        <p:attrNameLst>
                                          <p:attrName>ppt_h</p:attrName>
                                        </p:attrNameLst>
                                      </p:cBhvr>
                                      <p:tavLst>
                                        <p:tav tm="0">
                                          <p:val>
                                            <p:fltVal val="0"/>
                                          </p:val>
                                        </p:tav>
                                        <p:tav tm="100000">
                                          <p:val>
                                            <p:strVal val="#ppt_h"/>
                                          </p:val>
                                        </p:tav>
                                      </p:tavLst>
                                    </p:anim>
                                    <p:animEffect transition="in" filter="fade">
                                      <p:cBhvr>
                                        <p:cTn id="186" dur="500"/>
                                        <p:tgtEl>
                                          <p:spTgt spid="7216"/>
                                        </p:tgtEl>
                                      </p:cBhvr>
                                    </p:animEffect>
                                  </p:childTnLst>
                                </p:cTn>
                              </p:par>
                            </p:childTnLst>
                          </p:cTn>
                        </p:par>
                        <p:par>
                          <p:cTn id="187" fill="hold" nodeType="afterGroup">
                            <p:stCondLst>
                              <p:cond delay="9000"/>
                            </p:stCondLst>
                            <p:childTnLst>
                              <p:par>
                                <p:cTn id="188" presetID="4" presetClass="entr" presetSubtype="16" fill="hold" grpId="0" nodeType="afterEffect">
                                  <p:stCondLst>
                                    <p:cond delay="0"/>
                                  </p:stCondLst>
                                  <p:childTnLst>
                                    <p:set>
                                      <p:cBhvr>
                                        <p:cTn id="189" dur="1" fill="hold">
                                          <p:stCondLst>
                                            <p:cond delay="0"/>
                                          </p:stCondLst>
                                        </p:cTn>
                                        <p:tgtEl>
                                          <p:spTgt spid="7218"/>
                                        </p:tgtEl>
                                        <p:attrNameLst>
                                          <p:attrName>style.visibility</p:attrName>
                                        </p:attrNameLst>
                                      </p:cBhvr>
                                      <p:to>
                                        <p:strVal val="visible"/>
                                      </p:to>
                                    </p:set>
                                    <p:animEffect transition="in" filter="box(in)">
                                      <p:cBhvr>
                                        <p:cTn id="190" dur="500"/>
                                        <p:tgtEl>
                                          <p:spTgt spid="7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3" grpId="0" animBg="1"/>
      <p:bldP spid="7175" grpId="0" animBg="1"/>
      <p:bldP spid="7176" grpId="0" animBg="1"/>
      <p:bldP spid="7177" grpId="0" animBg="1"/>
      <p:bldP spid="7178" grpId="0" animBg="1"/>
      <p:bldP spid="7179" grpId="0" animBg="1"/>
      <p:bldP spid="7180" grpId="0" animBg="1"/>
      <p:bldP spid="7181" grpId="0" animBg="1"/>
      <p:bldP spid="7182" grpId="0" animBg="1"/>
      <p:bldP spid="7183" grpId="0" animBg="1"/>
      <p:bldP spid="7186" grpId="0" animBg="1"/>
      <p:bldP spid="7188" grpId="0" animBg="1"/>
      <p:bldP spid="7189" grpId="0" animBg="1"/>
      <p:bldP spid="7190" grpId="0" animBg="1"/>
      <p:bldP spid="7191" grpId="0" animBg="1"/>
      <p:bldP spid="7192" grpId="0" animBg="1"/>
      <p:bldP spid="7193" grpId="0" animBg="1"/>
      <p:bldP spid="7195" grpId="0" animBg="1"/>
      <p:bldP spid="7196" grpId="0" animBg="1"/>
      <p:bldP spid="7197" grpId="0" animBg="1"/>
      <p:bldP spid="7198" grpId="0" animBg="1"/>
      <p:bldP spid="7199" grpId="0" animBg="1"/>
      <p:bldP spid="7200" grpId="0" animBg="1"/>
      <p:bldP spid="7201" grpId="0" animBg="1"/>
      <p:bldP spid="7202" grpId="0" animBg="1"/>
      <p:bldP spid="7203" grpId="0" animBg="1"/>
      <p:bldP spid="7204" grpId="0" animBg="1"/>
      <p:bldP spid="7205" grpId="0" animBg="1"/>
      <p:bldP spid="7206" grpId="0" animBg="1"/>
      <p:bldP spid="7207" grpId="0" animBg="1"/>
      <p:bldP spid="7208" grpId="0" animBg="1"/>
      <p:bldP spid="7209" grpId="0" animBg="1"/>
      <p:bldP spid="7210" grpId="0" animBg="1"/>
      <p:bldP spid="7211" grpId="0" animBg="1"/>
      <p:bldP spid="7212" grpId="0" animBg="1"/>
      <p:bldP spid="7213" grpId="0"/>
      <p:bldP spid="7214" grpId="0"/>
      <p:bldP spid="7215" grpId="0" animBg="1"/>
      <p:bldP spid="7216" grpId="0"/>
      <p:bldP spid="7218" grpId="0" animBg="1"/>
      <p:bldP spid="7219" grpId="0"/>
      <p:bldP spid="7220" grpId="0" animBg="1"/>
    </p:bldLst>
  </p:timing>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3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2700"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9</TotalTime>
  <Words>1051</Words>
  <Application>Microsoft Office PowerPoint</Application>
  <PresentationFormat>On-screen Show (4:3)</PresentationFormat>
  <Paragraphs>38</Paragraphs>
  <Slides>18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Arial Black</vt:lpstr>
      <vt:lpstr>B Homa</vt:lpstr>
      <vt:lpstr>Britannic Bold</vt:lpstr>
      <vt:lpstr>Century Gothic</vt:lpstr>
      <vt:lpstr>Tahoma</vt:lpstr>
      <vt:lpstr>Wingdings 3</vt:lpstr>
      <vt:lpstr>Slice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Mohammad</dc:creator>
  <cp:lastModifiedBy>Mohammad</cp:lastModifiedBy>
  <cp:revision>2</cp:revision>
  <dcterms:created xsi:type="dcterms:W3CDTF">2020-05-29T12:22:20Z</dcterms:created>
  <dcterms:modified xsi:type="dcterms:W3CDTF">2020-05-30T13:19:17Z</dcterms:modified>
</cp:coreProperties>
</file>