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758FB-1ED4-41FE-804D-35F6B2E042FC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DCA-5348-4E26-9AEA-A1F2745D7321}" type="slidenum">
              <a:rPr lang="fa-IR" smtClean="0"/>
              <a:t>‹#›</a:t>
            </a:fld>
            <a:endParaRPr lang="fa-IR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240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758FB-1ED4-41FE-804D-35F6B2E042FC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DCA-5348-4E26-9AEA-A1F2745D73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0847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758FB-1ED4-41FE-804D-35F6B2E042FC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DCA-5348-4E26-9AEA-A1F2745D73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97309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758FB-1ED4-41FE-804D-35F6B2E042FC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DCA-5348-4E26-9AEA-A1F2745D73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817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758FB-1ED4-41FE-804D-35F6B2E042FC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DCA-5348-4E26-9AEA-A1F2745D7321}" type="slidenum">
              <a:rPr lang="fa-IR" smtClean="0"/>
              <a:t>‹#›</a:t>
            </a:fld>
            <a:endParaRPr lang="fa-IR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8197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758FB-1ED4-41FE-804D-35F6B2E042FC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DCA-5348-4E26-9AEA-A1F2745D73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563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758FB-1ED4-41FE-804D-35F6B2E042FC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DCA-5348-4E26-9AEA-A1F2745D73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6111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758FB-1ED4-41FE-804D-35F6B2E042FC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DCA-5348-4E26-9AEA-A1F2745D73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14969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758FB-1ED4-41FE-804D-35F6B2E042FC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DCA-5348-4E26-9AEA-A1F2745D73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07494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35758FB-1ED4-41FE-804D-35F6B2E042FC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5EDDCA-5348-4E26-9AEA-A1F2745D73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02839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758FB-1ED4-41FE-804D-35F6B2E042FC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DCA-5348-4E26-9AEA-A1F2745D73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76275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35758FB-1ED4-41FE-804D-35F6B2E042FC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E5EDDCA-5348-4E26-9AEA-A1F2745D7321}" type="slidenum">
              <a:rPr lang="fa-IR" smtClean="0"/>
              <a:t>‹#›</a:t>
            </a:fld>
            <a:endParaRPr lang="fa-IR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3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50900" y="1953930"/>
            <a:ext cx="7898559" cy="164630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/>
            <a:r>
              <a:rPr lang="fa-IR" sz="3200" dirty="0" smtClean="0">
                <a:solidFill>
                  <a:srgbClr val="FF0000"/>
                </a:solidFill>
                <a:cs typeface="B Sina" panose="00000700000000000000" pitchFamily="2" charset="-78"/>
              </a:rPr>
              <a:t>بررسی عوامل موثر بر کاهش تمایل به استفاده از دوچرخه در سفرهای شهری</a:t>
            </a:r>
            <a:endParaRPr lang="en-US" sz="3200" dirty="0">
              <a:solidFill>
                <a:srgbClr val="FF0000"/>
              </a:solidFill>
              <a:cs typeface="B Sina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8551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467600" cy="6858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fa-IR" sz="3200" dirty="0" smtClean="0">
                <a:cs typeface="B Homa" panose="00000400000000000000" pitchFamily="2" charset="-78"/>
              </a:rPr>
              <a:t>بررسی مزایا و مشکلات استفاده از دوچرخه</a:t>
            </a:r>
            <a:endParaRPr lang="en-US" sz="3200" dirty="0">
              <a:cs typeface="B Homa" panose="00000400000000000000" pitchFamily="2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مزایا: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1.هزینه تملک و نگهداری آن در مقایسه با وسایل نقلیه موتوری بسیار اندک است.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2.هزینه احداث راه و پارکینگ نیز اندک میباشد.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3. آلودگی ندارد.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4.سر و صدا ندارد.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5.فضای کمتری را اشغال میکند.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6.کمترین میزان ترافیک را دارد.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7.کمترین اثرات منفی بر محیط زیست.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8.سرعت بالا در مسافت های  2.5- 4  کیلومتری(در مقایسه با وسابل نقلیه موتوری)</a:t>
            </a:r>
          </a:p>
          <a:p>
            <a:pPr marL="0" indent="0" algn="r" rtl="1">
              <a:buNone/>
            </a:pPr>
            <a:endParaRPr lang="en-US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783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467600" cy="6858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fa-IR" sz="3200" dirty="0" smtClean="0">
                <a:cs typeface="B Homa" panose="00000400000000000000" pitchFamily="2" charset="-78"/>
              </a:rPr>
              <a:t>بررسی مزایا و مشکلات استفاده از دوچرخه</a:t>
            </a:r>
            <a:endParaRPr lang="en-US" sz="32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مشکلات: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1.مسائل </a:t>
            </a:r>
            <a:r>
              <a:rPr lang="fa-IR" dirty="0" smtClean="0">
                <a:cs typeface="B Nazanin" panose="00000400000000000000" pitchFamily="2" charset="-78"/>
              </a:rPr>
              <a:t>فرهنگی 2.کمبود </a:t>
            </a:r>
            <a:r>
              <a:rPr lang="fa-IR" dirty="0" smtClean="0">
                <a:cs typeface="B Nazanin" panose="00000400000000000000" pitchFamily="2" charset="-78"/>
              </a:rPr>
              <a:t>تسهیلات دوچرخه سواری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3.بینظمی ترافیک موتوری و خطرات ناشی از آن برای دوچرخه </a:t>
            </a:r>
            <a:r>
              <a:rPr lang="fa-IR" dirty="0" smtClean="0">
                <a:cs typeface="B Nazanin" panose="00000400000000000000" pitchFamily="2" charset="-78"/>
              </a:rPr>
              <a:t>سواران 4.وضعیت </a:t>
            </a:r>
            <a:r>
              <a:rPr lang="fa-IR" dirty="0" smtClean="0">
                <a:cs typeface="B Nazanin" panose="00000400000000000000" pitchFamily="2" charset="-78"/>
              </a:rPr>
              <a:t>اقلیمی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5.ضعف تبلیغات در رسانه </a:t>
            </a:r>
            <a:r>
              <a:rPr lang="fa-IR" dirty="0" smtClean="0">
                <a:cs typeface="B Nazanin" panose="00000400000000000000" pitchFamily="2" charset="-78"/>
              </a:rPr>
              <a:t>ها 6.عدم </a:t>
            </a:r>
            <a:r>
              <a:rPr lang="fa-IR" dirty="0" smtClean="0">
                <a:cs typeface="B Nazanin" panose="00000400000000000000" pitchFamily="2" charset="-78"/>
              </a:rPr>
              <a:t>استفاده مدیران جامعه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7.عدم تناسب دوچرخه سواری با پرستیژ </a:t>
            </a:r>
            <a:r>
              <a:rPr lang="fa-IR" dirty="0" smtClean="0">
                <a:cs typeface="B Nazanin" panose="00000400000000000000" pitchFamily="2" charset="-78"/>
              </a:rPr>
              <a:t>جامعه 8</a:t>
            </a:r>
            <a:r>
              <a:rPr lang="fa-IR" dirty="0" smtClean="0">
                <a:cs typeface="B Nazanin" panose="00000400000000000000" pitchFamily="2" charset="-78"/>
              </a:rPr>
              <a:t>. کمبود – نبود دوچرخه مناسب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9.نبود آگاهی از مزایا دوچرخه </a:t>
            </a:r>
            <a:r>
              <a:rPr lang="fa-IR" dirty="0" smtClean="0">
                <a:cs typeface="B Nazanin" panose="00000400000000000000" pitchFamily="2" charset="-78"/>
              </a:rPr>
              <a:t>سواری 10.توپوگرافی </a:t>
            </a:r>
            <a:r>
              <a:rPr lang="fa-IR" dirty="0" smtClean="0">
                <a:cs typeface="B Nazanin" panose="00000400000000000000" pitchFamily="2" charset="-78"/>
              </a:rPr>
              <a:t>زمین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11.نامناسب بودن مدت زمان سفر(طولانی بودن) در مقایسه با حمل و نقل </a:t>
            </a:r>
            <a:r>
              <a:rPr lang="fa-IR" dirty="0" smtClean="0">
                <a:cs typeface="B Nazanin" panose="00000400000000000000" pitchFamily="2" charset="-78"/>
              </a:rPr>
              <a:t>موتوری 12.نبود </a:t>
            </a:r>
            <a:r>
              <a:rPr lang="fa-IR" dirty="0" smtClean="0">
                <a:cs typeface="B Nazanin" panose="00000400000000000000" pitchFamily="2" charset="-78"/>
              </a:rPr>
              <a:t>ایمنی مناسب</a:t>
            </a:r>
          </a:p>
          <a:p>
            <a:pPr marL="0" indent="0" algn="r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13.سرعت بالای وسیله نقلیه موتوری</a:t>
            </a:r>
          </a:p>
          <a:p>
            <a:pPr marL="0" indent="0" algn="r" rtl="1">
              <a:buNone/>
            </a:pPr>
            <a:endParaRPr lang="en-US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2369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435600" y="274638"/>
            <a:ext cx="2489200" cy="7159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fa-IR" sz="3600" dirty="0" smtClean="0">
                <a:cs typeface="B Homa" panose="00000400000000000000" pitchFamily="2" charset="-78"/>
              </a:rPr>
              <a:t>نتیجه گیری</a:t>
            </a:r>
            <a:endParaRPr lang="en-US" sz="36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تصمیم به استفاده از دوچرخه و استمرار آن به میزان مختلفی تحت تاثیر ادراک و رفتارهای فردی ، زمینه های اجتماعی و زمینه های محیطی کالبدی قرار دارد.</a:t>
            </a:r>
          </a:p>
          <a:p>
            <a:pPr marL="0" indent="0" algn="just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جهت افزایش استفاده از این وسیله حمل و نقل میتوان اجرای راهکارهای زیر را در برنامه های آتی قرار داد.</a:t>
            </a:r>
          </a:p>
          <a:p>
            <a:pPr marL="457200" indent="-457200" algn="just" rtl="1">
              <a:buAutoNum type="arabicPeriod"/>
            </a:pPr>
            <a:r>
              <a:rPr lang="fa-IR" sz="2200" dirty="0" smtClean="0">
                <a:cs typeface="B Mitra" panose="00000400000000000000" pitchFamily="2" charset="-78"/>
              </a:rPr>
              <a:t>احداث مسیرهای دوچرخه در شهرها </a:t>
            </a:r>
          </a:p>
          <a:p>
            <a:pPr marL="457200" indent="-457200" algn="just" rtl="1">
              <a:buAutoNum type="arabicPeriod"/>
            </a:pPr>
            <a:r>
              <a:rPr lang="fa-IR" sz="2200" dirty="0" smtClean="0">
                <a:cs typeface="B Mitra" panose="00000400000000000000" pitchFamily="2" charset="-78"/>
              </a:rPr>
              <a:t>طراحی پارکینگ های مناسب دوچرخه در بخش های مختلف شهر</a:t>
            </a:r>
          </a:p>
          <a:p>
            <a:pPr marL="457200" indent="-457200" algn="just" rtl="1">
              <a:buAutoNum type="arabicPeriod"/>
            </a:pPr>
            <a:r>
              <a:rPr lang="fa-IR" sz="2200" dirty="0" smtClean="0">
                <a:cs typeface="B Mitra" panose="00000400000000000000" pitchFamily="2" charset="-78"/>
              </a:rPr>
              <a:t>طراحی نوعی دوچرخه مناسب جهت استفاده بانوان</a:t>
            </a:r>
          </a:p>
          <a:p>
            <a:pPr marL="457200" indent="-457200" algn="just" rtl="1">
              <a:buAutoNum type="arabicPeriod"/>
            </a:pPr>
            <a:r>
              <a:rPr lang="fa-IR" sz="2200" dirty="0" smtClean="0">
                <a:cs typeface="B Mitra" panose="00000400000000000000" pitchFamily="2" charset="-78"/>
              </a:rPr>
              <a:t>بهره گیری از تجارب کشور های موفق </a:t>
            </a:r>
            <a:endParaRPr lang="en-US" sz="2200" dirty="0">
              <a:cs typeface="B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9384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19800" y="274638"/>
            <a:ext cx="1905000" cy="7159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fa-IR" dirty="0" smtClean="0">
                <a:cs typeface="B Homa" panose="00000400000000000000" pitchFamily="2" charset="-78"/>
              </a:rPr>
              <a:t>منابع</a:t>
            </a:r>
            <a:endParaRPr lang="en-US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fa-IR" sz="2200" dirty="0" smtClean="0">
                <a:cs typeface="B Mitra" panose="00000400000000000000" pitchFamily="2" charset="-78"/>
              </a:rPr>
              <a:t>نشریه علمی پژوهشی جغرافیا و برنامه ریزی بهار 1394 شماره 51 رسول قربانی – احمد اسدی</a:t>
            </a:r>
          </a:p>
          <a:p>
            <a:pPr algn="just" rtl="1"/>
            <a:r>
              <a:rPr lang="fa-IR" sz="2200" dirty="0" smtClean="0">
                <a:cs typeface="B Mitra" panose="00000400000000000000" pitchFamily="2" charset="-78"/>
              </a:rPr>
              <a:t>مجله پژوهش و برنامه ریزی شهری  -شماره دوازدهم بهار 1392 محسن صفایی – زهره صادقی</a:t>
            </a:r>
          </a:p>
          <a:p>
            <a:pPr algn="just" rtl="1"/>
            <a:r>
              <a:rPr lang="fa-IR" sz="2200" dirty="0" smtClean="0">
                <a:cs typeface="B Mitra" panose="00000400000000000000" pitchFamily="2" charset="-78"/>
              </a:rPr>
              <a:t>نشریه علمی پژوهشی انجمن علمی معماری و شهرسازی ایران – تابستان1394 دکتر علی سلطاتی – مهندس سمانه شریعتی</a:t>
            </a:r>
            <a:endParaRPr lang="en-US" sz="2200" dirty="0">
              <a:cs typeface="B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845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1295400" cy="7159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fa-IR" sz="4000" dirty="0" smtClean="0">
                <a:cs typeface="B Homa" panose="00000400000000000000" pitchFamily="2" charset="-78"/>
              </a:rPr>
              <a:t>مقدمه</a:t>
            </a:r>
            <a:endParaRPr lang="en-US" sz="40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467600" cy="5102352"/>
          </a:xfrm>
        </p:spPr>
        <p:txBody>
          <a:bodyPr/>
          <a:lstStyle/>
          <a:p>
            <a:pPr marL="0" indent="0" algn="just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روند رشد شتابان کلانشهرها در جهان ، توام با افزایش جمعیت این شهر ها مشکلات متعددی را مانند معضل ترافیک و اختلال در سامانه حمل و نقل درون شهری بوجود آورده است.</a:t>
            </a:r>
          </a:p>
          <a:p>
            <a:pPr marL="0" indent="0" algn="just" rtl="1">
              <a:buNone/>
            </a:pPr>
            <a:endParaRPr lang="en-US" dirty="0">
              <a:cs typeface="B Bardiya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133600"/>
            <a:ext cx="6781800" cy="448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3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1295400" cy="7159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fa-IR" sz="4000" dirty="0" smtClean="0">
                <a:cs typeface="B Homa" panose="00000400000000000000" pitchFamily="2" charset="-78"/>
              </a:rPr>
              <a:t>مقدمه</a:t>
            </a:r>
            <a:endParaRPr lang="en-US" sz="40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در بسیاری از کشورهای در حال توسعه ، رشد شهری همراه با افزایش سفرهای درون شهری است.</a:t>
            </a:r>
          </a:p>
          <a:p>
            <a:pPr marL="0" indent="0" algn="r" rtl="1">
              <a:buNone/>
            </a:pPr>
            <a:endParaRPr lang="fa-IR" sz="2200" dirty="0" smtClean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sz="2200" dirty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رشد جمعیت </a:t>
            </a:r>
            <a:r>
              <a:rPr lang="fa-IR" sz="2200" dirty="0" smtClean="0">
                <a:solidFill>
                  <a:schemeClr val="bg2">
                    <a:lumMod val="50000"/>
                  </a:schemeClr>
                </a:solidFill>
                <a:cs typeface="B Mitra" panose="00000400000000000000" pitchFamily="2" charset="-78"/>
              </a:rPr>
              <a:t>--------»</a:t>
            </a:r>
            <a:r>
              <a:rPr lang="fa-IR" sz="2200" dirty="0" smtClean="0">
                <a:cs typeface="B Mitra" panose="00000400000000000000" pitchFamily="2" charset="-78"/>
              </a:rPr>
              <a:t> توسعه شهری سریع </a:t>
            </a:r>
            <a:r>
              <a:rPr lang="fa-IR" sz="2200" dirty="0" smtClean="0">
                <a:solidFill>
                  <a:schemeClr val="bg2">
                    <a:lumMod val="50000"/>
                  </a:schemeClr>
                </a:solidFill>
                <a:cs typeface="B Mitra" panose="00000400000000000000" pitchFamily="2" charset="-78"/>
              </a:rPr>
              <a:t>--------»</a:t>
            </a:r>
            <a:r>
              <a:rPr lang="fa-IR" sz="2200" dirty="0" smtClean="0">
                <a:cs typeface="B Mitra" panose="00000400000000000000" pitchFamily="2" charset="-78"/>
              </a:rPr>
              <a:t> ساختار فضایی نامتعادل</a:t>
            </a:r>
            <a:r>
              <a:rPr lang="fa-IR" sz="2200" dirty="0" smtClean="0">
                <a:solidFill>
                  <a:schemeClr val="bg2">
                    <a:lumMod val="50000"/>
                  </a:schemeClr>
                </a:solidFill>
                <a:cs typeface="B Mitra" panose="00000400000000000000" pitchFamily="2" charset="-78"/>
              </a:rPr>
              <a:t>--------» </a:t>
            </a:r>
            <a:r>
              <a:rPr lang="fa-IR" sz="2200" dirty="0" smtClean="0">
                <a:cs typeface="B Mitra" panose="00000400000000000000" pitchFamily="2" charset="-78"/>
              </a:rPr>
              <a:t>تغییر در روش زندگی و الگوهای شغلی</a:t>
            </a:r>
            <a:r>
              <a:rPr lang="fa-IR" sz="2200" dirty="0" smtClean="0">
                <a:solidFill>
                  <a:schemeClr val="bg2">
                    <a:lumMod val="50000"/>
                  </a:schemeClr>
                </a:solidFill>
                <a:cs typeface="B Mitra" panose="00000400000000000000" pitchFamily="2" charset="-78"/>
              </a:rPr>
              <a:t>-------» </a:t>
            </a:r>
            <a:r>
              <a:rPr lang="fa-IR" sz="2200" dirty="0" smtClean="0">
                <a:cs typeface="B Mitra" panose="00000400000000000000" pitchFamily="2" charset="-78"/>
              </a:rPr>
              <a:t>سبب افزایش تقاضای سفر درون شهری</a:t>
            </a:r>
          </a:p>
          <a:p>
            <a:pPr marL="0" indent="0" algn="r" rtl="1">
              <a:buNone/>
            </a:pPr>
            <a:endParaRPr lang="en-US" sz="2200" dirty="0">
              <a:cs typeface="B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9963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4" y="0"/>
            <a:ext cx="1905000" cy="1905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1295400" cy="7159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fa-IR" sz="4000" dirty="0" smtClean="0">
                <a:cs typeface="B Homa" panose="00000400000000000000" pitchFamily="2" charset="-78"/>
              </a:rPr>
              <a:t>مقدمه</a:t>
            </a:r>
            <a:endParaRPr lang="en-US" sz="40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از اینرو استفاده از روش های جابجایی جمعی و غیر موتوری یک راهکار جهت دستیابی به شهر سالم و پایدار تلقی میشود.</a:t>
            </a:r>
            <a:endParaRPr lang="en-US" sz="2200" dirty="0">
              <a:cs typeface="B Mitra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590800"/>
            <a:ext cx="2700528" cy="32796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0" y="2679700"/>
            <a:ext cx="339090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27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1295400" cy="7159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fa-IR" sz="4000" dirty="0" smtClean="0">
                <a:cs typeface="B Homa" panose="00000400000000000000" pitchFamily="2" charset="-78"/>
              </a:rPr>
              <a:t>مقدمه</a:t>
            </a:r>
            <a:endParaRPr lang="en-US" sz="40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r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استفاده از سامانه های مدرن و روش های جدید حمل و نقل شهری در شهر هایی که ترافیک و آلودگی شدیدی دارند ، اهمیت بسزایی دارد.</a:t>
            </a:r>
          </a:p>
          <a:p>
            <a:pPr marL="0" indent="0" algn="r" rtl="1">
              <a:buNone/>
            </a:pPr>
            <a:endParaRPr lang="fa-IR" sz="2200" dirty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sz="2200" dirty="0" smtClean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sz="2200" dirty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sz="2200" dirty="0" smtClean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sz="2200" dirty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sz="2200" dirty="0" smtClean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sz="2200" dirty="0" smtClean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sz="2200" dirty="0" smtClean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اولویت دهی به روش هایی که هزینه بسیار زیادی ندارند و میتوان انها را در شبکه حمل و نقل شهری قرار داد ، اهمیت دارد.</a:t>
            </a:r>
          </a:p>
          <a:p>
            <a:pPr marL="0" indent="0" algn="r" rtl="1">
              <a:buNone/>
            </a:pPr>
            <a:endParaRPr lang="fa-IR" sz="2200" dirty="0" smtClean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sz="2200" dirty="0" smtClean="0">
              <a:cs typeface="B Mitra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491" y="2362200"/>
            <a:ext cx="5181600" cy="321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56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fa-IR" dirty="0" smtClean="0">
                <a:cs typeface="B Homa" panose="00000400000000000000" pitchFamily="2" charset="-78"/>
              </a:rPr>
              <a:t>سیر تحول استفاده از دوچرخه در حمل و نقل شهری</a:t>
            </a:r>
            <a:endParaRPr lang="en-US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dirty="0" smtClean="0">
                <a:cs typeface="B Mitra" panose="00000400000000000000" pitchFamily="2" charset="-78"/>
              </a:rPr>
              <a:t>این وسیله ابتدا در سال 1867 میلادی به عنوان یک وسیله تفریحی ورزشی اختراع شد.</a:t>
            </a:r>
          </a:p>
          <a:p>
            <a:pPr marL="0" indent="0" algn="r" rtl="1">
              <a:buNone/>
            </a:pPr>
            <a:endParaRPr lang="fa-IR" dirty="0" smtClean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dirty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dirty="0" smtClean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dirty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dirty="0" smtClean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endParaRPr lang="fa-IR" dirty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dirty="0" smtClean="0">
                <a:cs typeface="B Mitra" panose="00000400000000000000" pitchFamily="2" charset="-78"/>
              </a:rPr>
              <a:t>با اغاز قرن 20 و پیدایش اتومبیل ، تردد با دوچرخه بسیار کاهش یافت.</a:t>
            </a:r>
            <a:endParaRPr lang="en-US" dirty="0">
              <a:cs typeface="B Mitra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33612"/>
            <a:ext cx="4419600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24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fa-IR" dirty="0" smtClean="0">
                <a:cs typeface="B Homa" panose="00000400000000000000" pitchFamily="2" charset="-78"/>
              </a:rPr>
              <a:t>بررسی شهر زنجان</a:t>
            </a:r>
            <a:endParaRPr lang="en-US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>
              <a:buFont typeface="Wingdings" panose="05000000000000000000" pitchFamily="2" charset="2"/>
              <a:buChar char="q"/>
            </a:pPr>
            <a:r>
              <a:rPr lang="fa-IR" dirty="0" smtClean="0"/>
              <a:t>زنجان</a:t>
            </a:r>
          </a:p>
          <a:p>
            <a:pPr marL="0" indent="0" algn="r" rtl="1">
              <a:buNone/>
            </a:pPr>
            <a:r>
              <a:rPr lang="fa-IR" dirty="0" smtClean="0"/>
              <a:t>در این شهر شرایط اقلیمی ، توپوگرافی ، فرهنگ و ... از عوامل اصلی استقبال پایین از دوچرخه در حمل و نقل شهری است.</a:t>
            </a:r>
          </a:p>
          <a:p>
            <a:pPr marL="0" indent="0" algn="r" rtl="1">
              <a:buNone/>
            </a:pPr>
            <a:r>
              <a:rPr lang="fa-IR" dirty="0" smtClean="0"/>
              <a:t>جدول ارائه شده در ادامه نظر شهروندان درباره تاثیر عوامل مختلف بر استفاده از دوچرخه را نشان میدهد.</a:t>
            </a:r>
          </a:p>
          <a:p>
            <a:pPr marL="0" indent="0" algn="r" rtl="1">
              <a:buNone/>
            </a:pPr>
            <a:endParaRPr lang="fa-IR" dirty="0"/>
          </a:p>
          <a:p>
            <a:pPr marL="0" indent="0" algn="r" rtl="1">
              <a:buNone/>
            </a:pPr>
            <a:endParaRPr lang="fa-IR" dirty="0" smtClean="0"/>
          </a:p>
          <a:p>
            <a:pPr marL="0" indent="0" algn="r" rtl="1">
              <a:buNone/>
            </a:pPr>
            <a:endParaRPr lang="fa-IR" dirty="0"/>
          </a:p>
          <a:p>
            <a:pPr marL="0" indent="0" algn="r" rtl="1">
              <a:buNone/>
            </a:pPr>
            <a:endParaRPr lang="fa-IR" dirty="0" smtClean="0"/>
          </a:p>
          <a:p>
            <a:pPr marL="0" indent="0" algn="r" rtl="1">
              <a:buNone/>
            </a:pPr>
            <a:endParaRPr lang="fa-IR" dirty="0"/>
          </a:p>
          <a:p>
            <a:pPr marL="0" indent="0" algn="ctr" rtl="1">
              <a:buNone/>
            </a:pPr>
            <a:r>
              <a:rPr lang="fa-IR" sz="1600" dirty="0" smtClean="0"/>
              <a:t>منبع:مقاله بررسی عوامل موثر بر کاهش تمایل به استفاده از دچرخه در سفر های شهری</a:t>
            </a:r>
          </a:p>
          <a:p>
            <a:pPr marL="0" indent="0" algn="r" rtl="1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533401" y="3733800"/>
          <a:ext cx="7620002" cy="2000250"/>
        </p:xfrm>
        <a:graphic>
          <a:graphicData uri="http://schemas.openxmlformats.org/drawingml/2006/table">
            <a:tbl>
              <a:tblPr/>
              <a:tblGrid>
                <a:gridCol w="970186"/>
                <a:gridCol w="970186"/>
                <a:gridCol w="970186"/>
                <a:gridCol w="970186"/>
                <a:gridCol w="970186"/>
                <a:gridCol w="970186"/>
                <a:gridCol w="1798886"/>
              </a:tblGrid>
              <a:tr h="285750"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بی تاثیر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خیلی کم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کم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متوسط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زیاد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خیلی زیاد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عوامل موثر/وضعیت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اقلیم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توپوگرافی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نبود فرهنگ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تبلیغات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استفاده مدیران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مسیر دوچرخه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476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276600"/>
            <a:ext cx="2438400" cy="3252216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fa-IR" sz="3200" dirty="0" smtClean="0">
                <a:cs typeface="B Homa" panose="00000400000000000000" pitchFamily="2" charset="-78"/>
              </a:rPr>
              <a:t>بررسی کشور های موفق در زمینه استفاده از دوچرخه در حمل و نقل شهری</a:t>
            </a:r>
            <a:endParaRPr lang="en-US" sz="32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200" b="1" dirty="0" smtClean="0">
                <a:cs typeface="B Mitra" panose="00000400000000000000" pitchFamily="2" charset="-78"/>
              </a:rPr>
              <a:t>آمستردام – هلند:</a:t>
            </a:r>
          </a:p>
          <a:p>
            <a:pPr marL="0" indent="0" algn="r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40 درصد حمل و نقل به وسیله دوچرخه انجام میشود.خصوصیات شبکه دوچرخه سواری در این شهر: * شبکه ایمن * طراحی علائم مناسب * وجود دوچرخه های اجاره ای در شهر * فرهنگ بالای دوچرخه سواری در شهر</a:t>
            </a:r>
            <a:endParaRPr lang="fa-IR" sz="2200" b="1" dirty="0">
              <a:cs typeface="B Mitra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200" b="1" dirty="0" smtClean="0">
                <a:cs typeface="B Mitra" panose="00000400000000000000" pitchFamily="2" charset="-78"/>
              </a:rPr>
              <a:t>کپنهاک -دانمارک:</a:t>
            </a:r>
          </a:p>
          <a:p>
            <a:pPr marL="0" indent="0" algn="r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به عنوان شهر دوچرخه ها شناخته میشود.اکثر مردم دوچرخه دا</a:t>
            </a:r>
            <a:r>
              <a:rPr lang="fa-IR" sz="2200" dirty="0" smtClean="0">
                <a:solidFill>
                  <a:schemeClr val="bg1"/>
                </a:solidFill>
                <a:cs typeface="B Mitra" panose="00000400000000000000" pitchFamily="2" charset="-78"/>
              </a:rPr>
              <a:t>رند.22درصد از کارکنان برای </a:t>
            </a:r>
            <a:r>
              <a:rPr lang="fa-IR" sz="2200" dirty="0" smtClean="0">
                <a:cs typeface="B Mitra" panose="00000400000000000000" pitchFamily="2" charset="-78"/>
              </a:rPr>
              <a:t>مراجعه به محل کار از دوچرخه استفاده میکنند.</a:t>
            </a:r>
          </a:p>
          <a:p>
            <a:pPr marL="0" indent="0" algn="r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خصوصیات شبکه دوچرخه سواری: * دوچرخه های رایگان در </a:t>
            </a:r>
            <a:r>
              <a:rPr lang="fa-IR" sz="2200" dirty="0" smtClean="0">
                <a:solidFill>
                  <a:schemeClr val="bg1"/>
                </a:solidFill>
                <a:cs typeface="B Mitra" panose="00000400000000000000" pitchFamily="2" charset="-78"/>
              </a:rPr>
              <a:t>سطح شهر * مسیر های ویژه </a:t>
            </a:r>
            <a:r>
              <a:rPr lang="fa-IR" sz="2200" dirty="0" smtClean="0">
                <a:cs typeface="B Mitra" panose="00000400000000000000" pitchFamily="2" charset="-78"/>
              </a:rPr>
              <a:t>دوچرخه * گسترش شبکه در سطح شهر و فرهنگ بالای دوچر</a:t>
            </a:r>
            <a:r>
              <a:rPr lang="fa-IR" sz="2200" dirty="0" smtClean="0">
                <a:solidFill>
                  <a:schemeClr val="bg1"/>
                </a:solidFill>
                <a:cs typeface="B Mitra" panose="00000400000000000000" pitchFamily="2" charset="-78"/>
              </a:rPr>
              <a:t>خه</a:t>
            </a:r>
            <a:r>
              <a:rPr lang="fa-IR" sz="2200" dirty="0" smtClean="0">
                <a:cs typeface="B Mitra" panose="00000400000000000000" pitchFamily="2" charset="-78"/>
              </a:rPr>
              <a:t> </a:t>
            </a:r>
            <a:r>
              <a:rPr lang="fa-IR" sz="2200" dirty="0" smtClean="0">
                <a:solidFill>
                  <a:schemeClr val="bg1"/>
                </a:solidFill>
                <a:cs typeface="B Mitra" panose="00000400000000000000" pitchFamily="2" charset="-78"/>
              </a:rPr>
              <a:t>سواری</a:t>
            </a:r>
          </a:p>
          <a:p>
            <a:pPr marL="0" indent="0" algn="r" rtl="1">
              <a:buNone/>
            </a:pPr>
            <a:endParaRPr lang="en-US" sz="2200" dirty="0">
              <a:cs typeface="B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0613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fa-IR" sz="3200" dirty="0" smtClean="0">
                <a:cs typeface="B Homa" panose="00000400000000000000" pitchFamily="2" charset="-78"/>
              </a:rPr>
              <a:t>بررسی کشور های موفق در زمینه استفاده از دوچرخه در حمل و نقل شهری</a:t>
            </a:r>
            <a:endParaRPr lang="en-US" sz="32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200" b="1" dirty="0" smtClean="0">
                <a:cs typeface="B Mitra" panose="00000400000000000000" pitchFamily="2" charset="-78"/>
              </a:rPr>
              <a:t>برلین – آلمان:</a:t>
            </a:r>
          </a:p>
          <a:p>
            <a:pPr marL="0" indent="0" algn="just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بزرگترین شهر آلمان و دومین شهر پرجمعیت در اروپا است.</a:t>
            </a:r>
          </a:p>
          <a:p>
            <a:pPr marL="0" indent="0" algn="just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80 کیلومتر شبکه در سطح شهر و 50 کیلومتر در سطح پیاده رو های شهر شبکه دوچرخه دارد.</a:t>
            </a:r>
          </a:p>
          <a:p>
            <a:pPr marL="0" indent="0" algn="just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400هزار دوچرخه سوار 12 درصد از حمل و نقل شهری را انجام میدهند.</a:t>
            </a:r>
          </a:p>
          <a:p>
            <a:pPr marL="0" indent="0" algn="just" rtl="1">
              <a:buNone/>
            </a:pPr>
            <a:r>
              <a:rPr lang="fa-IR" sz="2200" dirty="0" smtClean="0">
                <a:cs typeface="B Mitra" panose="00000400000000000000" pitchFamily="2" charset="-78"/>
              </a:rPr>
              <a:t>از خصوصیات شبکه دوچرخه سواری این شهر میتوان به وجود راهکارهای تشویقی و آموزشی مناسب در شهر و راهنمای مسیر آنلاین اشاره کرد.</a:t>
            </a:r>
          </a:p>
          <a:p>
            <a:pPr marL="0" indent="0" algn="just" rtl="1">
              <a:buNone/>
            </a:pPr>
            <a:endParaRPr lang="fa-IR" sz="2200" dirty="0" smtClean="0">
              <a:cs typeface="B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8366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</TotalTime>
  <Words>815</Words>
  <Application>Microsoft Office PowerPoint</Application>
  <PresentationFormat>On-screen Show (4:3)</PresentationFormat>
  <Paragraphs>131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B Bardiya</vt:lpstr>
      <vt:lpstr>B Homa</vt:lpstr>
      <vt:lpstr>B Mitra</vt:lpstr>
      <vt:lpstr>B Nazanin</vt:lpstr>
      <vt:lpstr>B Sina</vt:lpstr>
      <vt:lpstr>Calibri</vt:lpstr>
      <vt:lpstr>Calibri Light</vt:lpstr>
      <vt:lpstr>Wingdings</vt:lpstr>
      <vt:lpstr>Retrospect</vt:lpstr>
      <vt:lpstr>PowerPoint Presentation</vt:lpstr>
      <vt:lpstr>مقدمه</vt:lpstr>
      <vt:lpstr>مقدمه</vt:lpstr>
      <vt:lpstr>مقدمه</vt:lpstr>
      <vt:lpstr>مقدمه</vt:lpstr>
      <vt:lpstr>سیر تحول استفاده از دوچرخه در حمل و نقل شهری</vt:lpstr>
      <vt:lpstr>بررسی شهر زنجان</vt:lpstr>
      <vt:lpstr>بررسی کشور های موفق در زمینه استفاده از دوچرخه در حمل و نقل شهری</vt:lpstr>
      <vt:lpstr>بررسی کشور های موفق در زمینه استفاده از دوچرخه در حمل و نقل شهری</vt:lpstr>
      <vt:lpstr>بررسی مزایا و مشکلات استفاده از دوچرخه</vt:lpstr>
      <vt:lpstr>بررسی مزایا و مشکلات استفاده از دوچرخه</vt:lpstr>
      <vt:lpstr>نتیجه گیری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1</cp:revision>
  <dcterms:created xsi:type="dcterms:W3CDTF">2020-11-06T19:01:03Z</dcterms:created>
  <dcterms:modified xsi:type="dcterms:W3CDTF">2020-11-06T19:04:50Z</dcterms:modified>
</cp:coreProperties>
</file>