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455" r:id="rId2"/>
    <p:sldId id="434" r:id="rId3"/>
    <p:sldId id="365" r:id="rId4"/>
    <p:sldId id="479" r:id="rId5"/>
    <p:sldId id="481" r:id="rId6"/>
    <p:sldId id="482" r:id="rId7"/>
    <p:sldId id="475" r:id="rId8"/>
    <p:sldId id="461" r:id="rId9"/>
    <p:sldId id="507" r:id="rId10"/>
    <p:sldId id="506" r:id="rId11"/>
    <p:sldId id="480" r:id="rId12"/>
    <p:sldId id="488" r:id="rId13"/>
    <p:sldId id="478" r:id="rId14"/>
    <p:sldId id="485" r:id="rId15"/>
    <p:sldId id="484" r:id="rId16"/>
    <p:sldId id="423" r:id="rId17"/>
    <p:sldId id="502" r:id="rId18"/>
    <p:sldId id="398" r:id="rId19"/>
    <p:sldId id="353" r:id="rId20"/>
    <p:sldId id="489" r:id="rId21"/>
    <p:sldId id="354" r:id="rId22"/>
    <p:sldId id="496" r:id="rId23"/>
    <p:sldId id="476" r:id="rId24"/>
    <p:sldId id="504" r:id="rId25"/>
    <p:sldId id="437" r:id="rId26"/>
    <p:sldId id="443" r:id="rId27"/>
    <p:sldId id="497" r:id="rId28"/>
    <p:sldId id="508" r:id="rId29"/>
    <p:sldId id="486" r:id="rId30"/>
    <p:sldId id="384" r:id="rId31"/>
    <p:sldId id="477" r:id="rId32"/>
    <p:sldId id="509" r:id="rId33"/>
    <p:sldId id="474" r:id="rId34"/>
    <p:sldId id="465" r:id="rId35"/>
    <p:sldId id="466" r:id="rId36"/>
  </p:sldIdLst>
  <p:sldSz cx="24384000" cy="13716000"/>
  <p:notesSz cx="6858000" cy="9144000"/>
  <p:embeddedFontLst>
    <p:embeddedFont>
      <p:font typeface="Calibri Light" panose="020F0302020204030204" pitchFamily="34" charset="0"/>
      <p:regular r:id="rId37"/>
    </p:embeddedFont>
    <p:embeddedFont>
      <p:font typeface="A Maktoob" panose="020B0604020202020204" charset="-78"/>
      <p:regular r:id="rId38"/>
    </p:embeddedFont>
    <p:embeddedFont>
      <p:font typeface="Bring tha noize" panose="020B0604020202020204" charset="0"/>
      <p:regular r:id="rId39"/>
    </p:embeddedFont>
    <p:embeddedFont>
      <p:font typeface="Calligrapher" panose="020B0604020202020204"/>
      <p:regular r:id="rId40"/>
    </p:embeddedFont>
    <p:embeddedFont>
      <p:font typeface="A Chamran" panose="020B0604020202020204" charset="-78"/>
      <p:regular r:id="rId41"/>
    </p:embeddedFont>
    <p:embeddedFont>
      <p:font typeface="Calibri" panose="020F0502020204030204" pitchFamily="34" charset="0"/>
      <p:regular r:id="rId42"/>
      <p:bold r:id="rId43"/>
    </p:embeddedFont>
  </p:embeddedFontLst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6869"/>
    <a:srgbClr val="E2007A"/>
    <a:srgbClr val="685C79"/>
    <a:srgbClr val="8AC7C0"/>
    <a:srgbClr val="FF814E"/>
    <a:srgbClr val="3B8686"/>
    <a:srgbClr val="F3B562"/>
    <a:srgbClr val="0B486B"/>
    <a:srgbClr val="DA727E"/>
    <a:srgbClr val="64BF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50" autoAdjust="0"/>
    <p:restoredTop sz="94660"/>
  </p:normalViewPr>
  <p:slideViewPr>
    <p:cSldViewPr snapToGrid="0">
      <p:cViewPr varScale="1">
        <p:scale>
          <a:sx n="38" d="100"/>
          <a:sy n="38" d="100"/>
        </p:scale>
        <p:origin x="13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52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41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08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33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96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40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8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50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42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archdaily.com/153650/grande-arche-johann-otto-von-spreckelsen/5038131828ba0d599b000cbf-grande-arche-johann-otto-von-spreckelsen-photo-by-paul-simpson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19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5784" y="426653"/>
            <a:ext cx="1284678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latin typeface="Calligrapher" pitchFamily="2" charset="0"/>
                <a:cs typeface="A Maktoob" panose="00000400000000000000" pitchFamily="2" charset="-78"/>
              </a:rPr>
              <a:t>La Défense/PARIS</a:t>
            </a:r>
            <a:endParaRPr lang="tr-TR" sz="38400" b="1" spc="600" dirty="0">
              <a:latin typeface="Bring tha noize" panose="00000400000000000000" pitchFamily="2" charset="0"/>
              <a:ea typeface="Lato Heavy" panose="020F0502020204030203" pitchFamily="34" charset="0"/>
              <a:cs typeface="A Maktoob" panose="00000400000000000000" pitchFamily="2" charset="-78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15784" y="2288701"/>
            <a:ext cx="17918676" cy="426397"/>
            <a:chOff x="5886450" y="9696450"/>
            <a:chExt cx="12801600" cy="266700"/>
          </a:xfrm>
        </p:grpSpPr>
        <p:sp>
          <p:nvSpPr>
            <p:cNvPr id="13" name="Rectangle 12"/>
            <p:cNvSpPr/>
            <p:nvPr/>
          </p:nvSpPr>
          <p:spPr>
            <a:xfrm>
              <a:off x="5886450" y="9696450"/>
              <a:ext cx="3200400" cy="266700"/>
            </a:xfrm>
            <a:prstGeom prst="rect">
              <a:avLst/>
            </a:prstGeom>
            <a:solidFill>
              <a:srgbClr val="FE68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086850" y="9696450"/>
              <a:ext cx="3200400" cy="266700"/>
            </a:xfrm>
            <a:prstGeom prst="rect">
              <a:avLst/>
            </a:prstGeom>
            <a:solidFill>
              <a:srgbClr val="64B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2287250" y="9696450"/>
              <a:ext cx="3200400" cy="266700"/>
            </a:xfrm>
            <a:prstGeom prst="rect">
              <a:avLst/>
            </a:prstGeom>
            <a:solidFill>
              <a:srgbClr val="FF81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5487650" y="9696450"/>
              <a:ext cx="3200400" cy="266700"/>
            </a:xfrm>
            <a:prstGeom prst="rect">
              <a:avLst/>
            </a:prstGeom>
            <a:solidFill>
              <a:srgbClr val="8AC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889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29" y="192505"/>
            <a:ext cx="13825430" cy="793661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4800" dirty="0">
                <a:solidFill>
                  <a:schemeClr val="bg1"/>
                </a:solidFill>
                <a:cs typeface="Aban" pitchFamily="2" charset="-78"/>
              </a:rPr>
              <a:t/>
            </a:r>
            <a:br>
              <a:rPr lang="fa-IR" sz="4800" dirty="0">
                <a:solidFill>
                  <a:schemeClr val="bg1"/>
                </a:solidFill>
                <a:cs typeface="Aban" pitchFamily="2" charset="-78"/>
              </a:rPr>
            </a:br>
            <a:r>
              <a:rPr lang="fa-IR" sz="4800" dirty="0">
                <a:solidFill>
                  <a:schemeClr val="bg1"/>
                </a:solidFill>
                <a:cs typeface="Aban" pitchFamily="2" charset="-78"/>
              </a:rPr>
              <a:t>اولین شعارهای </a:t>
            </a:r>
            <a:r>
              <a:rPr lang="fa-IR" sz="4800" b="1" dirty="0">
                <a:solidFill>
                  <a:schemeClr val="bg1"/>
                </a:solidFill>
                <a:cs typeface="Aban" pitchFamily="2" charset="-78"/>
              </a:rPr>
              <a:t>کانستراکتیویست ها</a:t>
            </a:r>
            <a:r>
              <a:rPr lang="fa-IR" sz="4800" dirty="0">
                <a:solidFill>
                  <a:schemeClr val="bg1"/>
                </a:solidFill>
                <a:cs typeface="Aban" pitchFamily="2" charset="-78"/>
              </a:rPr>
              <a:t> در اوایل دهه ۱۹۲۰ اینچنین بود:</a:t>
            </a:r>
            <a:br>
              <a:rPr lang="fa-IR" sz="4800" dirty="0">
                <a:solidFill>
                  <a:schemeClr val="bg1"/>
                </a:solidFill>
                <a:cs typeface="Aban" pitchFamily="2" charset="-78"/>
              </a:rPr>
            </a:br>
            <a:endParaRPr lang="fa-IR" sz="4800" dirty="0" smtClean="0">
              <a:solidFill>
                <a:schemeClr val="bg1"/>
              </a:solidFill>
              <a:cs typeface="Aban" pitchFamily="2" charset="-78"/>
            </a:endParaRPr>
          </a:p>
          <a:p>
            <a:pPr marL="0" indent="0" algn="ctr" rtl="1">
              <a:buNone/>
            </a:pPr>
            <a:r>
              <a:rPr lang="fa-IR" sz="4800" dirty="0" smtClean="0">
                <a:solidFill>
                  <a:schemeClr val="bg1"/>
                </a:solidFill>
                <a:cs typeface="Aban" pitchFamily="2" charset="-78"/>
              </a:rPr>
              <a:t>مرگ </a:t>
            </a:r>
            <a:r>
              <a:rPr lang="fa-IR" sz="4800" dirty="0">
                <a:solidFill>
                  <a:schemeClr val="bg1"/>
                </a:solidFill>
                <a:cs typeface="Aban" pitchFamily="2" charset="-78"/>
              </a:rPr>
              <a:t>بر هنر، زنده باد </a:t>
            </a:r>
            <a:r>
              <a:rPr lang="fa-IR" sz="4800" dirty="0" smtClean="0">
                <a:solidFill>
                  <a:schemeClr val="bg1"/>
                </a:solidFill>
                <a:cs typeface="Aban" pitchFamily="2" charset="-78"/>
              </a:rPr>
              <a:t>تکنولوژی</a:t>
            </a:r>
            <a:endParaRPr lang="en-US" sz="4800" dirty="0">
              <a:solidFill>
                <a:schemeClr val="bg1"/>
              </a:solidFill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50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558" y="0"/>
            <a:ext cx="17135358" cy="13716000"/>
          </a:xfrm>
          <a:prstGeom prst="rect">
            <a:avLst/>
          </a:prstGeom>
        </p:spPr>
      </p:pic>
      <p:sp>
        <p:nvSpPr>
          <p:cNvPr id="67" name="Freeform 66"/>
          <p:cNvSpPr/>
          <p:nvPr/>
        </p:nvSpPr>
        <p:spPr>
          <a:xfrm>
            <a:off x="6836383" y="8142195"/>
            <a:ext cx="17547617" cy="5573805"/>
          </a:xfrm>
          <a:custGeom>
            <a:avLst/>
            <a:gdLst>
              <a:gd name="connsiteX0" fmla="*/ 7603517 w 17547617"/>
              <a:gd name="connsiteY0" fmla="*/ 0 h 5573805"/>
              <a:gd name="connsiteX1" fmla="*/ 10236221 w 17547617"/>
              <a:gd name="connsiteY1" fmla="*/ 4640354 h 5573805"/>
              <a:gd name="connsiteX2" fmla="*/ 17547617 w 17547617"/>
              <a:gd name="connsiteY2" fmla="*/ 4640354 h 5573805"/>
              <a:gd name="connsiteX3" fmla="*/ 17547617 w 17547617"/>
              <a:gd name="connsiteY3" fmla="*/ 5573805 h 5573805"/>
              <a:gd name="connsiteX4" fmla="*/ 10765817 w 17547617"/>
              <a:gd name="connsiteY4" fmla="*/ 5573805 h 5573805"/>
              <a:gd name="connsiteX5" fmla="*/ 10137165 w 17547617"/>
              <a:gd name="connsiteY5" fmla="*/ 5573805 h 5573805"/>
              <a:gd name="connsiteX6" fmla="*/ 3155191 w 17547617"/>
              <a:gd name="connsiteY6" fmla="*/ 5573805 h 5573805"/>
              <a:gd name="connsiteX7" fmla="*/ 0 w 17547617"/>
              <a:gd name="connsiteY7" fmla="*/ 12527 h 5573805"/>
              <a:gd name="connsiteX8" fmla="*/ 7603517 w 17547617"/>
              <a:gd name="connsiteY8" fmla="*/ 12527 h 557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47617" h="5573805">
                <a:moveTo>
                  <a:pt x="7603517" y="0"/>
                </a:moveTo>
                <a:lnTo>
                  <a:pt x="10236221" y="4640354"/>
                </a:lnTo>
                <a:lnTo>
                  <a:pt x="17547617" y="4640354"/>
                </a:lnTo>
                <a:lnTo>
                  <a:pt x="17547617" y="5573805"/>
                </a:lnTo>
                <a:lnTo>
                  <a:pt x="10765817" y="5573805"/>
                </a:lnTo>
                <a:lnTo>
                  <a:pt x="10137165" y="5573805"/>
                </a:lnTo>
                <a:lnTo>
                  <a:pt x="3155191" y="5573805"/>
                </a:lnTo>
                <a:lnTo>
                  <a:pt x="0" y="12527"/>
                </a:lnTo>
                <a:lnTo>
                  <a:pt x="7603517" y="12527"/>
                </a:lnTo>
                <a:close/>
              </a:path>
            </a:pathLst>
          </a:custGeom>
          <a:solidFill>
            <a:srgbClr val="3B8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6701" y="-533400"/>
            <a:ext cx="504984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7200" b="1" dirty="0">
                <a:solidFill>
                  <a:srgbClr val="3B8686"/>
                </a:solidFill>
                <a:cs typeface="A Chamran" pitchFamily="2" charset="-78"/>
              </a:rPr>
              <a:t/>
            </a:r>
            <a:br>
              <a:rPr lang="fa-IR" sz="7200" b="1" dirty="0">
                <a:solidFill>
                  <a:srgbClr val="3B8686"/>
                </a:solidFill>
                <a:cs typeface="A Chamran" pitchFamily="2" charset="-78"/>
              </a:rPr>
            </a:br>
            <a:r>
              <a:rPr lang="fa-IR" sz="7200" b="1" dirty="0">
                <a:solidFill>
                  <a:srgbClr val="3B8686"/>
                </a:solidFill>
                <a:cs typeface="A Chamran" pitchFamily="2" charset="-78"/>
              </a:rPr>
              <a:t>کانستراکتیویسم</a:t>
            </a:r>
            <a:r>
              <a:rPr lang="en-US" sz="7200" b="1" dirty="0">
                <a:solidFill>
                  <a:srgbClr val="3B8686"/>
                </a:solidFill>
                <a:cs typeface="A Chamran" pitchFamily="2" charset="-78"/>
              </a:rPr>
              <a:t/>
            </a:r>
            <a:br>
              <a:rPr lang="en-US" sz="7200" b="1" dirty="0">
                <a:solidFill>
                  <a:srgbClr val="3B8686"/>
                </a:solidFill>
                <a:cs typeface="A Chamran" pitchFamily="2" charset="-78"/>
              </a:rPr>
            </a:br>
            <a:endParaRPr lang="tr-TR" sz="7200" dirty="0">
              <a:solidFill>
                <a:srgbClr val="3B8686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A Chamran" panose="000004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7377344" y="1808940"/>
            <a:ext cx="68005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3200" dirty="0">
                <a:latin typeface="Calligrapher" pitchFamily="2" charset="0"/>
                <a:cs typeface="Aban" pitchFamily="2" charset="-78"/>
              </a:rPr>
              <a:t>در سال 1924 کتاب دوم</a:t>
            </a:r>
            <a:r>
              <a:rPr lang="ar-SA" sz="3200" dirty="0">
                <a:solidFill>
                  <a:srgbClr val="FE6869"/>
                </a:solidFill>
                <a:latin typeface="Calligrapher" pitchFamily="2" charset="0"/>
                <a:cs typeface="Aban" pitchFamily="2" charset="-78"/>
              </a:rPr>
              <a:t> لوکوبوزیه </a:t>
            </a:r>
            <a:r>
              <a:rPr lang="ar-SA" sz="3200" dirty="0">
                <a:latin typeface="Calligrapher" pitchFamily="2" charset="0"/>
                <a:cs typeface="Aban" pitchFamily="2" charset="-78"/>
              </a:rPr>
              <a:t>به نام "شهرهای آینده" در پاریس منتشر شد. </a:t>
            </a:r>
            <a:endParaRPr lang="en-US" sz="3200" dirty="0" smtClean="0">
              <a:latin typeface="Calligrapher" pitchFamily="2" charset="0"/>
              <a:cs typeface="Aban" pitchFamily="2" charset="-78"/>
            </a:endParaRPr>
          </a:p>
          <a:p>
            <a:pPr algn="just" rtl="1"/>
            <a:r>
              <a:rPr lang="ar-SA" sz="3200" dirty="0" smtClean="0">
                <a:latin typeface="Calligrapher" pitchFamily="2" charset="0"/>
                <a:cs typeface="Aban" pitchFamily="2" charset="-78"/>
              </a:rPr>
              <a:t>وی </a:t>
            </a:r>
            <a:r>
              <a:rPr lang="ar-SA" sz="3200" dirty="0">
                <a:latin typeface="Calligrapher" pitchFamily="2" charset="0"/>
                <a:cs typeface="Aban" pitchFamily="2" charset="-78"/>
              </a:rPr>
              <a:t>در این کتاب قصد </a:t>
            </a:r>
            <a:r>
              <a:rPr lang="ar-SA" sz="3200" dirty="0" smtClean="0">
                <a:latin typeface="Calligrapher" pitchFamily="2" charset="0"/>
                <a:cs typeface="Aban" pitchFamily="2" charset="-78"/>
              </a:rPr>
              <a:t>داشت </a:t>
            </a:r>
            <a:r>
              <a:rPr lang="ar-SA" sz="3200" dirty="0">
                <a:latin typeface="Calligrapher" pitchFamily="2" charset="0"/>
                <a:cs typeface="Aban" pitchFamily="2" charset="-78"/>
              </a:rPr>
              <a:t>توجه معماران و شهرسازان را از گذشته به سمت آینده معطوف کند. او شهرهای آمریکایی به خصوص </a:t>
            </a:r>
            <a:r>
              <a:rPr lang="ar-SA" sz="3200" dirty="0" smtClean="0">
                <a:latin typeface="Calligrapher" pitchFamily="2" charset="0"/>
                <a:cs typeface="Aban" pitchFamily="2" charset="-78"/>
              </a:rPr>
              <a:t>نیویورک </a:t>
            </a:r>
            <a:r>
              <a:rPr lang="ar-SA" sz="3200" dirty="0">
                <a:latin typeface="Calligrapher" pitchFamily="2" charset="0"/>
                <a:cs typeface="Aban" pitchFamily="2" charset="-78"/>
              </a:rPr>
              <a:t>و شیکاگو را با آسمان خراش های مرتفع و خیابان های چند طبقه تحسین کرد و آنها را الگوی شهر </a:t>
            </a:r>
            <a:r>
              <a:rPr lang="ar-SA" sz="3200" dirty="0" smtClean="0">
                <a:latin typeface="Calligrapher" pitchFamily="2" charset="0"/>
                <a:cs typeface="Aban" pitchFamily="2" charset="-78"/>
              </a:rPr>
              <a:t>های </a:t>
            </a:r>
            <a:r>
              <a:rPr lang="ar-SA" sz="3200" dirty="0">
                <a:latin typeface="Calligrapher" pitchFamily="2" charset="0"/>
                <a:cs typeface="Aban" pitchFamily="2" charset="-78"/>
              </a:rPr>
              <a:t>اروپایی </a:t>
            </a:r>
            <a:r>
              <a:rPr lang="ar-SA" sz="3200" dirty="0" smtClean="0">
                <a:latin typeface="Calligrapher" pitchFamily="2" charset="0"/>
                <a:cs typeface="Aban" pitchFamily="2" charset="-78"/>
              </a:rPr>
              <a:t>معرف</a:t>
            </a:r>
            <a:r>
              <a:rPr lang="fa-IR" sz="3200" dirty="0" smtClean="0">
                <a:latin typeface="Calligrapher" pitchFamily="2" charset="0"/>
                <a:cs typeface="Aban" pitchFamily="2" charset="-78"/>
              </a:rPr>
              <a:t>ی کرد.</a:t>
            </a:r>
          </a:p>
          <a:p>
            <a:pPr algn="just" rtl="1"/>
            <a:endParaRPr lang="fa-IR" sz="3200" dirty="0">
              <a:latin typeface="Calligrapher" pitchFamily="2" charset="0"/>
              <a:cs typeface="Aba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80408" y="8142195"/>
            <a:ext cx="65943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SA" sz="3200" dirty="0">
                <a:latin typeface="Calligrapher" pitchFamily="2" charset="0"/>
                <a:cs typeface="Aban" pitchFamily="2" charset="-78"/>
              </a:rPr>
              <a:t>او همچنین به علت رشد سریع جمعیت در شهرهای بزرگ اروپا مانند پاریس، لندن و برلین (1800 – 1910) </a:t>
            </a:r>
            <a:r>
              <a:rPr lang="fa-IR" sz="3200" dirty="0" smtClean="0">
                <a:latin typeface="Calligrapher" pitchFamily="2" charset="0"/>
                <a:cs typeface="Aban" pitchFamily="2" charset="-78"/>
              </a:rPr>
              <a:t> </a:t>
            </a:r>
            <a:r>
              <a:rPr lang="ar-SA" sz="3200" dirty="0" smtClean="0">
                <a:latin typeface="Calligrapher" pitchFamily="2" charset="0"/>
                <a:cs typeface="Aban" pitchFamily="2" charset="-78"/>
              </a:rPr>
              <a:t>که </a:t>
            </a:r>
            <a:r>
              <a:rPr lang="ar-SA" sz="3200" dirty="0">
                <a:latin typeface="Calligrapher" pitchFamily="2" charset="0"/>
                <a:cs typeface="Aban" pitchFamily="2" charset="-78"/>
              </a:rPr>
              <a:t>جمعیت 5 تا 20 برابر شد، تنها راه شهرهای آینده </a:t>
            </a:r>
            <a:r>
              <a:rPr lang="ar-SA" sz="3200" dirty="0" smtClean="0">
                <a:latin typeface="Calligrapher" pitchFamily="2" charset="0"/>
                <a:cs typeface="Aban" pitchFamily="2" charset="-78"/>
              </a:rPr>
              <a:t>را</a:t>
            </a:r>
            <a:r>
              <a:rPr lang="en-US" sz="3200" dirty="0">
                <a:latin typeface="Calligrapher" pitchFamily="2" charset="0"/>
                <a:cs typeface="Aban" pitchFamily="2" charset="-78"/>
              </a:rPr>
              <a:t> </a:t>
            </a:r>
            <a:r>
              <a:rPr lang="ar-SA" sz="3200" dirty="0" smtClean="0">
                <a:solidFill>
                  <a:srgbClr val="FE6869"/>
                </a:solidFill>
                <a:latin typeface="Calligrapher" pitchFamily="2" charset="0"/>
                <a:cs typeface="Aban" pitchFamily="2" charset="-78"/>
              </a:rPr>
              <a:t>بلند </a:t>
            </a:r>
            <a:r>
              <a:rPr lang="ar-SA" sz="3200" dirty="0">
                <a:solidFill>
                  <a:srgbClr val="FE6869"/>
                </a:solidFill>
                <a:latin typeface="Calligrapher" pitchFamily="2" charset="0"/>
                <a:cs typeface="Aban" pitchFamily="2" charset="-78"/>
              </a:rPr>
              <a:t>مرتبه سازی </a:t>
            </a:r>
            <a:r>
              <a:rPr lang="ar-SA" sz="3200" dirty="0">
                <a:latin typeface="Calligrapher" pitchFamily="2" charset="0"/>
                <a:cs typeface="Aban" pitchFamily="2" charset="-78"/>
              </a:rPr>
              <a:t>و </a:t>
            </a:r>
            <a:r>
              <a:rPr lang="ar-SA" sz="3200" dirty="0">
                <a:solidFill>
                  <a:srgbClr val="FE6869"/>
                </a:solidFill>
                <a:latin typeface="Calligrapher" pitchFamily="2" charset="0"/>
                <a:cs typeface="Aban" pitchFamily="2" charset="-78"/>
              </a:rPr>
              <a:t>پیش ساختگی </a:t>
            </a:r>
            <a:r>
              <a:rPr lang="ar-SA" sz="3200" dirty="0">
                <a:latin typeface="Calligrapher" pitchFamily="2" charset="0"/>
                <a:cs typeface="Aban" pitchFamily="2" charset="-78"/>
              </a:rPr>
              <a:t>دانست. </a:t>
            </a:r>
            <a:endParaRPr lang="fa-IR" sz="3200" dirty="0">
              <a:latin typeface="Calligrapher" pitchFamily="2" charset="0"/>
              <a:cs typeface="Aban" pitchFamily="2" charset="-78"/>
            </a:endParaRPr>
          </a:p>
          <a:p>
            <a:pPr algn="just"/>
            <a:endParaRPr lang="en-US" sz="3200" dirty="0" smtClean="0">
              <a:solidFill>
                <a:srgbClr val="41414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33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41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3292138" y="1100138"/>
            <a:ext cx="9991724" cy="1151572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3292138" y="4257369"/>
            <a:ext cx="10363587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dirty="0">
                <a:cs typeface="Aban" pitchFamily="2" charset="-78"/>
              </a:rPr>
              <a:t>با پایان </a:t>
            </a:r>
            <a:r>
              <a:rPr lang="ar-SA" dirty="0">
                <a:solidFill>
                  <a:srgbClr val="FF0000"/>
                </a:solidFill>
                <a:cs typeface="Aban" pitchFamily="2" charset="-78"/>
              </a:rPr>
              <a:t>جنگ جهانی دوم </a:t>
            </a:r>
            <a:r>
              <a:rPr lang="ar-SA" dirty="0">
                <a:cs typeface="Aban" pitchFamily="2" charset="-78"/>
              </a:rPr>
              <a:t>فرانسه در نظر داشت به سرعت شهرهای خود را مدرن کند و به تبع آن زندگی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شهری </a:t>
            </a:r>
            <a:r>
              <a:rPr lang="ar-SA" dirty="0">
                <a:cs typeface="Aban" pitchFamily="2" charset="-78"/>
              </a:rPr>
              <a:t>را مدرن کند، تا بتواند سبک زندگی ای را برای مشتریان فرهنگی که تا آن زمان سبک زندگی </a:t>
            </a:r>
            <a:r>
              <a:rPr lang="ar-SA" dirty="0" smtClean="0">
                <a:cs typeface="Aban" pitchFamily="2" charset="-78"/>
              </a:rPr>
              <a:t>آمریکایی </a:t>
            </a:r>
            <a:r>
              <a:rPr lang="ar-SA" dirty="0">
                <a:cs typeface="Aban" pitchFamily="2" charset="-78"/>
              </a:rPr>
              <a:t>را برای خود انتخاب میکردند، ارائه دهد</a:t>
            </a:r>
            <a:r>
              <a:rPr lang="ar-SA" dirty="0" smtClean="0">
                <a:cs typeface="Aban" pitchFamily="2" charset="-78"/>
              </a:rPr>
              <a:t>.</a:t>
            </a:r>
            <a:endParaRPr lang="fa-IR" dirty="0">
              <a:cs typeface="Aban" pitchFamily="2" charset="-78"/>
            </a:endParaRPr>
          </a:p>
          <a:p>
            <a:pPr algn="just" rtl="1"/>
            <a:r>
              <a:rPr lang="ar-SA" dirty="0">
                <a:cs typeface="Aban" pitchFamily="2" charset="-78"/>
              </a:rPr>
              <a:t>روش های ساخت و ساز صنعتی دوران مدرن در واکنش به خسارت های جنگ و رشد سریع جمعیت در اروپا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شکل </a:t>
            </a:r>
            <a:r>
              <a:rPr lang="ar-SA" dirty="0">
                <a:cs typeface="Aban" pitchFamily="2" charset="-78"/>
              </a:rPr>
              <a:t>گرفت</a:t>
            </a:r>
            <a:r>
              <a:rPr lang="ar-SA" dirty="0" smtClean="0">
                <a:cs typeface="Aban" pitchFamily="2" charset="-78"/>
              </a:rPr>
              <a:t>.</a:t>
            </a:r>
            <a:endParaRPr lang="fa-IR" dirty="0" smtClean="0">
              <a:cs typeface="Aban" pitchFamily="2" charset="-78"/>
            </a:endParaRPr>
          </a:p>
          <a:p>
            <a:pPr algn="just" rtl="1"/>
            <a:r>
              <a:rPr lang="ar-SA" dirty="0" smtClean="0">
                <a:cs typeface="Aban" pitchFamily="2" charset="-78"/>
              </a:rPr>
              <a:t>در </a:t>
            </a:r>
            <a:r>
              <a:rPr lang="ar-SA" dirty="0">
                <a:cs typeface="Aban" pitchFamily="2" charset="-78"/>
              </a:rPr>
              <a:t>برنامه ریزی های توسعه شهر پاریس در سال 1950 تصمیم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به </a:t>
            </a:r>
            <a:r>
              <a:rPr lang="ar-SA" dirty="0">
                <a:cs typeface="Aban" pitchFamily="2" charset="-78"/>
              </a:rPr>
              <a:t>ایجاد این </a:t>
            </a:r>
            <a:r>
              <a:rPr lang="ar-SA" dirty="0">
                <a:solidFill>
                  <a:srgbClr val="FE6869"/>
                </a:solidFill>
                <a:cs typeface="Aban" pitchFamily="2" charset="-78"/>
              </a:rPr>
              <a:t>محدوده اداری-تجاری </a:t>
            </a:r>
            <a:r>
              <a:rPr lang="ar-SA" dirty="0">
                <a:cs typeface="Aban" pitchFamily="2" charset="-78"/>
              </a:rPr>
              <a:t>گرفته شد</a:t>
            </a:r>
            <a:r>
              <a:rPr lang="ar-SA" dirty="0" smtClean="0">
                <a:cs typeface="Aban" pitchFamily="2" charset="-78"/>
              </a:rPr>
              <a:t>.</a:t>
            </a:r>
            <a:endParaRPr lang="fa-IR" dirty="0" smtClean="0">
              <a:cs typeface="Aban" pitchFamily="2" charset="-78"/>
            </a:endParaRPr>
          </a:p>
          <a:p>
            <a:pPr algn="just" rtl="1"/>
            <a:r>
              <a:rPr lang="ar-SA" dirty="0" smtClean="0">
                <a:cs typeface="Aban" pitchFamily="2" charset="-78"/>
              </a:rPr>
              <a:t>برنامه </a:t>
            </a:r>
            <a:r>
              <a:rPr lang="ar-SA" dirty="0">
                <a:cs typeface="Aban" pitchFamily="2" charset="-78"/>
              </a:rPr>
              <a:t>ریزی اولیه این منطقه ایجاد دو ردیف از آسمان خراش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های </a:t>
            </a:r>
            <a:r>
              <a:rPr lang="ar-SA" dirty="0">
                <a:cs typeface="Aban" pitchFamily="2" charset="-78"/>
              </a:rPr>
              <a:t>با ارتفاع زیاد بود</a:t>
            </a:r>
            <a:r>
              <a:rPr lang="ar-SA" dirty="0" smtClean="0">
                <a:cs typeface="Aban" pitchFamily="2" charset="-78"/>
              </a:rPr>
              <a:t>.</a:t>
            </a:r>
            <a:endParaRPr lang="fa-IR" dirty="0" smtClean="0">
              <a:cs typeface="Aban" pitchFamily="2" charset="-78"/>
            </a:endParaRPr>
          </a:p>
          <a:p>
            <a:pPr algn="just" rtl="1"/>
            <a:r>
              <a:rPr lang="ar-SA" dirty="0" smtClean="0">
                <a:cs typeface="Aban" pitchFamily="2" charset="-78"/>
              </a:rPr>
              <a:t>در </a:t>
            </a:r>
            <a:r>
              <a:rPr lang="ar-SA" dirty="0">
                <a:cs typeface="Aban" pitchFamily="2" charset="-78"/>
              </a:rPr>
              <a:t>سال 1958 خرید زمین های محدوده با هدف فراهم آوردن زیرساخت ها و آماده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کردن </a:t>
            </a:r>
            <a:r>
              <a:rPr lang="ar-SA" dirty="0">
                <a:cs typeface="Aban" pitchFamily="2" charset="-78"/>
              </a:rPr>
              <a:t>آنها برای ایجاد ساختمان های بلند مرتبه آغاز شد و پس از آماده سازی به فروش رسیدند</a:t>
            </a:r>
            <a:r>
              <a:rPr lang="ar-SA" dirty="0" smtClean="0">
                <a:cs typeface="Aban" pitchFamily="2" charset="-78"/>
              </a:rPr>
              <a:t>.</a:t>
            </a:r>
            <a:endParaRPr lang="fa-IR" dirty="0" smtClean="0">
              <a:cs typeface="Aban" pitchFamily="2" charset="-78"/>
            </a:endParaRPr>
          </a:p>
          <a:p>
            <a:pPr algn="just" rtl="1"/>
            <a:r>
              <a:rPr lang="ar-SA" dirty="0" smtClean="0">
                <a:cs typeface="Aban" pitchFamily="2" charset="-78"/>
              </a:rPr>
              <a:t>در </a:t>
            </a:r>
            <a:r>
              <a:rPr lang="ar-SA" dirty="0">
                <a:cs typeface="Aban" pitchFamily="2" charset="-78"/>
              </a:rPr>
              <a:t>این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برنامه </a:t>
            </a:r>
            <a:r>
              <a:rPr lang="ar-SA" dirty="0">
                <a:cs typeface="Aban" pitchFamily="2" charset="-78"/>
              </a:rPr>
              <a:t>هدف این بود که بخش تاریخی خط آسمان پاریس با ساختمان های کوتاه مرتبه حفظ شود و سازه هایی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نمادین </a:t>
            </a:r>
            <a:r>
              <a:rPr lang="ar-SA" dirty="0">
                <a:cs typeface="Aban" pitchFamily="2" charset="-78"/>
              </a:rPr>
              <a:t>مانند برج ایفل و کلیسا </a:t>
            </a:r>
            <a:r>
              <a:rPr lang="en-US" dirty="0" err="1">
                <a:cs typeface="Aban" pitchFamily="2" charset="-78"/>
              </a:rPr>
              <a:t>SacreCoeur</a:t>
            </a:r>
            <a:r>
              <a:rPr lang="ar-SA" dirty="0">
                <a:cs typeface="Aban" pitchFamily="2" charset="-78"/>
              </a:rPr>
              <a:t> در خط آسمان قابل مشاهده باشند.</a:t>
            </a:r>
            <a:endParaRPr lang="en-US" dirty="0">
              <a:cs typeface="Aba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85064" y="9936458"/>
            <a:ext cx="101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EDIT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7297800" y="9936458"/>
            <a:ext cx="1540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GEARS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9442154" y="9936458"/>
            <a:ext cx="2027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ovdn</a:t>
            </a:r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endParaRPr lang="tr-TR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31015" y="914355"/>
            <a:ext cx="68592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6000" dirty="0">
                <a:solidFill>
                  <a:srgbClr val="FE6869"/>
                </a:solidFill>
                <a:cs typeface="A Chamran" pitchFamily="2" charset="-78"/>
              </a:rPr>
              <a:t>آغاز برنامه ریزی </a:t>
            </a:r>
            <a:endParaRPr lang="en-US" sz="6000" dirty="0" smtClean="0">
              <a:solidFill>
                <a:srgbClr val="FE6869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18" name="Picture 17" descr="E:\ferdowsi\معماری معاصر\لادفانس\La defence district\LaDefense_197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23" y="3775561"/>
            <a:ext cx="12837482" cy="9919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443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0" y="6858000"/>
            <a:ext cx="12192000" cy="6858000"/>
          </a:xfrm>
          <a:prstGeom prst="rect">
            <a:avLst/>
          </a:prstGeom>
          <a:solidFill>
            <a:srgbClr val="FE68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676440" y="8441774"/>
            <a:ext cx="113810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در پروژه نوسازی (1957 – 1989) اولین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ساختمان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با نام </a:t>
            </a:r>
            <a:r>
              <a:rPr lang="en-US" dirty="0">
                <a:solidFill>
                  <a:schemeClr val="bg1"/>
                </a:solidFill>
                <a:cs typeface="Aban" pitchFamily="2" charset="-78"/>
              </a:rPr>
              <a:t>ESSO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در سال 1958 و با ارتفاع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کمتر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از 100 متر بنا شد. </a:t>
            </a:r>
            <a:endParaRPr lang="en-US" dirty="0" smtClean="0">
              <a:solidFill>
                <a:schemeClr val="bg1"/>
              </a:solidFill>
              <a:cs typeface="Aban" pitchFamily="2" charset="-78"/>
            </a:endParaRPr>
          </a:p>
          <a:p>
            <a:pPr algn="just" rtl="1"/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پس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از آن در سال 1964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ساختمان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مرکز تکنولوژی وصنعت با ارتفاعی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کمتر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از 100 متر و اولین آسمان خراش این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مجموعه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برج نوبل بود که در سال 1966 ساخته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شد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6858000"/>
            <a:ext cx="12192000" cy="6858000"/>
          </a:xfrm>
          <a:prstGeom prst="rect">
            <a:avLst/>
          </a:prstGeom>
          <a:solidFill>
            <a:srgbClr val="8AC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3180" y="8425348"/>
            <a:ext cx="10896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>
                <a:cs typeface="Aban" pitchFamily="2" charset="-78"/>
              </a:rPr>
              <a:t>در سال 1964 مدتی از ساخت و ساز در لادفانس گذشته بود که برج های با ارتفاع بیشتر شروع به ساخت کردند. ترکیبی از برج های ارزان قیمت و با ارتفاع های مختلف که بزرگترین آن برج </a:t>
            </a:r>
            <a:r>
              <a:rPr lang="en-US" dirty="0" err="1">
                <a:cs typeface="Aban" pitchFamily="2" charset="-78"/>
              </a:rPr>
              <a:t>Gan</a:t>
            </a:r>
            <a:r>
              <a:rPr lang="fa-IR" dirty="0">
                <a:cs typeface="Aban" pitchFamily="2" charset="-78"/>
              </a:rPr>
              <a:t> با ارتفاع 169 متری بود. ارتفاع چند برج به ویژه برج </a:t>
            </a:r>
            <a:r>
              <a:rPr lang="en-US" dirty="0" err="1">
                <a:cs typeface="Aban" pitchFamily="2" charset="-78"/>
              </a:rPr>
              <a:t>Gan</a:t>
            </a:r>
            <a:r>
              <a:rPr lang="fa-IR" dirty="0">
                <a:cs typeface="Aban" pitchFamily="2" charset="-78"/>
              </a:rPr>
              <a:t> </a:t>
            </a:r>
            <a:r>
              <a:rPr lang="en-US" dirty="0" smtClean="0">
                <a:cs typeface="Aban" pitchFamily="2" charset="-78"/>
              </a:rPr>
              <a:t>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fa-IR" dirty="0">
                <a:cs typeface="Aban" pitchFamily="2" charset="-78"/>
              </a:rPr>
              <a:t>پس از کشمکش های سال 1970 یکی از بزرگترین مال های اروپا در لادفانس با نام </a:t>
            </a:r>
            <a:r>
              <a:rPr lang="en-US" dirty="0">
                <a:cs typeface="Aban" pitchFamily="2" charset="-78"/>
              </a:rPr>
              <a:t>Les Quatre Tempe</a:t>
            </a:r>
            <a:r>
              <a:rPr lang="fa-IR" dirty="0">
                <a:cs typeface="Aban" pitchFamily="2" charset="-78"/>
              </a:rPr>
              <a:t> ساخته شد که </a:t>
            </a:r>
            <a:r>
              <a:rPr lang="fa-IR" dirty="0" smtClean="0">
                <a:cs typeface="Aban" pitchFamily="2" charset="-78"/>
              </a:rPr>
              <a:t>باعث </a:t>
            </a:r>
            <a:r>
              <a:rPr lang="fa-IR" dirty="0">
                <a:cs typeface="Aban" pitchFamily="2" charset="-78"/>
              </a:rPr>
              <a:t>اعتراض عمومی شد و مردم لادفانس را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جنگلی از برج</a:t>
            </a:r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 </a:t>
            </a:r>
            <a:r>
              <a:rPr lang="fa-IR" dirty="0">
                <a:cs typeface="Aban" pitchFamily="2" charset="-78"/>
              </a:rPr>
              <a:t>ها میخواندند. </a:t>
            </a:r>
            <a:endParaRPr lang="en-US" dirty="0">
              <a:cs typeface="Aban" pitchFamily="2" charset="-78"/>
            </a:endParaRPr>
          </a:p>
          <a:p>
            <a:pPr algn="just" rtl="1"/>
            <a:endParaRPr lang="en-US" dirty="0" smtClean="0">
              <a:solidFill>
                <a:srgbClr val="41414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Aban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0"/>
            <a:ext cx="21945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06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335793" y="8365798"/>
            <a:ext cx="871489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در سال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1982 با برگزاری مسابقه طراحی </a:t>
            </a:r>
            <a:r>
              <a:rPr lang="en-US" dirty="0">
                <a:solidFill>
                  <a:schemeClr val="bg1"/>
                </a:solidFill>
                <a:cs typeface="Aban" pitchFamily="2" charset="-78"/>
              </a:rPr>
              <a:t>The Tete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 یک سوال اساسی در مورد آکس تاریخی شهر مطرح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شد: </a:t>
            </a:r>
          </a:p>
          <a:p>
            <a:pPr algn="just" rtl="1"/>
            <a:endParaRPr lang="fa-IR" dirty="0">
              <a:solidFill>
                <a:schemeClr val="bg1"/>
              </a:solidFill>
              <a:cs typeface="Aban" pitchFamily="2" charset="-78"/>
            </a:endParaRPr>
          </a:p>
          <a:p>
            <a:pPr algn="ctr" rtl="1"/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آیا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پرسپکتیو به سمت لادفانس بسته شود یا اینکه اجازه دهد پرسپکتیو جلوتر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بیاید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؟</a:t>
            </a:r>
            <a:br>
              <a:rPr lang="fa-IR" dirty="0">
                <a:solidFill>
                  <a:schemeClr val="bg1"/>
                </a:solidFill>
                <a:cs typeface="Aban" pitchFamily="2" charset="-78"/>
              </a:rPr>
            </a:br>
            <a:endParaRPr lang="fa-IR" dirty="0">
              <a:solidFill>
                <a:schemeClr val="bg1"/>
              </a:solidFill>
              <a:cs typeface="Aban" pitchFamily="2" charset="-78"/>
            </a:endParaRPr>
          </a:p>
          <a:p>
            <a:pPr algn="just" rtl="1"/>
            <a:r>
              <a:rPr lang="en-US" dirty="0">
                <a:solidFill>
                  <a:srgbClr val="FF814E"/>
                </a:solidFill>
                <a:cs typeface="Aban" pitchFamily="2" charset="-78"/>
              </a:rPr>
              <a:t>Johan Otto Spreckelsen</a:t>
            </a:r>
            <a:r>
              <a:rPr lang="fa-IR" dirty="0">
                <a:solidFill>
                  <a:srgbClr val="FF814E"/>
                </a:solidFill>
                <a:cs typeface="Aban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انتخاب کرد که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یک طاق آزادی سفید طراحی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کند، مکعبی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که وسطش را به عنوان یک نماد از گشودگی به دنیا خالی کرد. </a:t>
            </a:r>
            <a:endParaRPr lang="en-US" dirty="0">
              <a:solidFill>
                <a:schemeClr val="bg1"/>
              </a:solidFill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616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4" r="14844"/>
          <a:stretch/>
        </p:blipFill>
        <p:spPr>
          <a:xfrm>
            <a:off x="10769600" y="0"/>
            <a:ext cx="13614400" cy="13716000"/>
          </a:xfrm>
          <a:prstGeom prst="rect">
            <a:avLst/>
          </a:prstGeom>
        </p:spPr>
      </p:pic>
      <p:sp>
        <p:nvSpPr>
          <p:cNvPr id="25" name="Right Triangle 24"/>
          <p:cNvSpPr/>
          <p:nvPr/>
        </p:nvSpPr>
        <p:spPr>
          <a:xfrm rot="16200000" flipH="1">
            <a:off x="13138153" y="-2368553"/>
            <a:ext cx="8877294" cy="13614400"/>
          </a:xfrm>
          <a:prstGeom prst="rtTriangle">
            <a:avLst/>
          </a:prstGeom>
          <a:solidFill>
            <a:srgbClr val="DA72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727887" y="504110"/>
            <a:ext cx="32095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7200" dirty="0">
                <a:cs typeface="A Chamran" panose="00000400000000000000" pitchFamily="2" charset="-78"/>
              </a:rPr>
              <a:t>گراند آرک</a:t>
            </a:r>
            <a:endParaRPr lang="tr-TR" sz="7200" dirty="0">
              <a:solidFill>
                <a:schemeClr val="bg1">
                  <a:lumMod val="95000"/>
                </a:schemeClr>
              </a:solidFill>
              <a:latin typeface="Lato Heavy" panose="020F0502020204030203" pitchFamily="34" charset="0"/>
              <a:ea typeface="Lato Heavy" panose="020F0502020204030203" pitchFamily="34" charset="0"/>
              <a:cs typeface="A Chamra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0836" y="1104275"/>
            <a:ext cx="862965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گراند آرک</a:t>
            </a:r>
            <a:r>
              <a:rPr lang="fa-IR" dirty="0">
                <a:cs typeface="Aban" pitchFamily="2" charset="-78"/>
              </a:rPr>
              <a:t>، مونومانی است تحسین شده که به مناسبت انقلاب فرانسه ساخته شده است که می خواهد یک قطعه مشخص یاداور معماری قرن 20ام باشد. </a:t>
            </a:r>
          </a:p>
          <a:p>
            <a:pPr algn="just" rtl="1"/>
            <a:r>
              <a:rPr lang="fa-IR" dirty="0" smtClean="0">
                <a:cs typeface="Aban" pitchFamily="2" charset="-78"/>
              </a:rPr>
              <a:t>طرح </a:t>
            </a:r>
            <a:r>
              <a:rPr lang="fa-IR" dirty="0">
                <a:cs typeface="Aban" pitchFamily="2" charset="-78"/>
              </a:rPr>
              <a:t>عملا یک اَبَرمکعب متقارن کم و بیش تو خالی است. طرح بیرون از شهر پاریس و در منطقه تجاری لادفانس جاخوش کرده، گراند آرک یا همان طاق بزرگ به واقع امتداد محور تاریخی است که از لوور شروع می شود به شانزلیزه می رسد و از طاق پیروزی نیز عبور می کند و پاریس را با اینده گره می زند. </a:t>
            </a:r>
            <a:endParaRPr lang="en-US" dirty="0">
              <a:cs typeface="Aba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036" y="9085523"/>
            <a:ext cx="86296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طاق آزادی </a:t>
            </a:r>
            <a:r>
              <a:rPr lang="fa-IR" dirty="0">
                <a:cs typeface="Aban" pitchFamily="2" charset="-78"/>
              </a:rPr>
              <a:t>یک ورژن جدید از طاق نصرت در قرن بیستم است که به جای یادبودی از پیروزی نظامی، یادبودی از بشر و بشردوستی است. </a:t>
            </a:r>
            <a:endParaRPr lang="fa-IR" dirty="0" smtClean="0">
              <a:cs typeface="Aban" pitchFamily="2" charset="-78"/>
            </a:endParaRPr>
          </a:p>
          <a:p>
            <a:pPr algn="just" rtl="1"/>
            <a:r>
              <a:rPr lang="fa-IR" dirty="0" smtClean="0">
                <a:cs typeface="Aban" pitchFamily="2" charset="-78"/>
              </a:rPr>
              <a:t>شکل </a:t>
            </a:r>
            <a:r>
              <a:rPr lang="fa-IR" dirty="0">
                <a:cs typeface="Aban" pitchFamily="2" charset="-78"/>
              </a:rPr>
              <a:t>تقریبی آن مکعب است با عمق و عرض و ارتفاع یکسان 110 متر. طاق آزادی را </a:t>
            </a:r>
            <a:endParaRPr lang="fa-IR" dirty="0" smtClean="0">
              <a:cs typeface="Aban" pitchFamily="2" charset="-78"/>
            </a:endParaRPr>
          </a:p>
          <a:p>
            <a:pPr algn="just" rtl="1"/>
            <a:r>
              <a:rPr lang="en-US" dirty="0" smtClean="0">
                <a:cs typeface="Aban" pitchFamily="2" charset="-78"/>
              </a:rPr>
              <a:t>Modernized </a:t>
            </a:r>
            <a:r>
              <a:rPr lang="en-US" dirty="0">
                <a:cs typeface="Aban" pitchFamily="2" charset="-78"/>
              </a:rPr>
              <a:t>Arc de Triomphe</a:t>
            </a:r>
            <a:r>
              <a:rPr lang="fa-IR" dirty="0">
                <a:cs typeface="Aban" pitchFamily="2" charset="-78"/>
              </a:rPr>
              <a:t> نیز </a:t>
            </a:r>
            <a:r>
              <a:rPr lang="fa-IR" dirty="0" smtClean="0">
                <a:cs typeface="Aban" pitchFamily="2" charset="-78"/>
              </a:rPr>
              <a:t>می نامند</a:t>
            </a:r>
            <a:r>
              <a:rPr lang="fa-IR" dirty="0">
                <a:cs typeface="Aban" pitchFamily="2" charset="-78"/>
              </a:rPr>
              <a:t>. </a:t>
            </a:r>
            <a:endParaRPr lang="en-US" dirty="0">
              <a:cs typeface="Aban" pitchFamily="2" charset="-78"/>
            </a:endParaRPr>
          </a:p>
          <a:p>
            <a:pPr algn="just" rtl="1"/>
            <a:endParaRPr lang="en-US" dirty="0" smtClean="0">
              <a:solidFill>
                <a:srgbClr val="41414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235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44892" y="3044048"/>
            <a:ext cx="14142720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 rtl="1">
              <a:buFont typeface="Arial" panose="020B0604020202020204" pitchFamily="34" charset="0"/>
              <a:buChar char="•"/>
            </a:pPr>
            <a:r>
              <a:rPr lang="fa-IR" sz="4000" dirty="0">
                <a:cs typeface="Aban" pitchFamily="2" charset="-78"/>
              </a:rPr>
              <a:t>قالب ساخت آن بتن مصلح است که با شیشه و سنگ مرمر </a:t>
            </a:r>
            <a:r>
              <a:rPr lang="fa-IR" sz="4000" dirty="0" smtClean="0">
                <a:cs typeface="Aban" pitchFamily="2" charset="-78"/>
              </a:rPr>
              <a:t> ایتالیایی </a:t>
            </a:r>
            <a:r>
              <a:rPr lang="fa-IR" sz="4000" dirty="0">
                <a:cs typeface="Aban" pitchFamily="2" charset="-78"/>
              </a:rPr>
              <a:t>پوشیده شده است. </a:t>
            </a:r>
            <a:endParaRPr lang="fa-IR" sz="4000" dirty="0" smtClean="0">
              <a:cs typeface="Aban" pitchFamily="2" charset="-78"/>
            </a:endParaRPr>
          </a:p>
          <a:p>
            <a:pPr marL="571500" indent="-571500" algn="just" rtl="1">
              <a:buFont typeface="Arial" panose="020B0604020202020204" pitchFamily="34" charset="0"/>
              <a:buChar char="•"/>
            </a:pPr>
            <a:r>
              <a:rPr lang="fa-IR" sz="4000" dirty="0" smtClean="0">
                <a:cs typeface="Aban" pitchFamily="2" charset="-78"/>
              </a:rPr>
              <a:t>شروع  ساخت </a:t>
            </a:r>
            <a:r>
              <a:rPr lang="fa-IR" sz="4000" dirty="0">
                <a:cs typeface="Aban" pitchFamily="2" charset="-78"/>
              </a:rPr>
              <a:t>آن توسط شرکت مهندسی عمرانی فرانسوی </a:t>
            </a:r>
            <a:r>
              <a:rPr lang="en-US" sz="4000" dirty="0">
                <a:cs typeface="Aban" pitchFamily="2" charset="-78"/>
              </a:rPr>
              <a:t>Bouygaes</a:t>
            </a:r>
            <a:r>
              <a:rPr lang="fa-IR" sz="4000" dirty="0">
                <a:cs typeface="Aban" pitchFamily="2" charset="-78"/>
              </a:rPr>
              <a:t> در سال 1985 بوده است. معمار اصلی آن </a:t>
            </a:r>
          </a:p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fa-IR" sz="4000" dirty="0">
                <a:cs typeface="Aban" pitchFamily="2" charset="-78"/>
              </a:rPr>
              <a:t>جان اتو در سال 1986 بازنشسته شد و مسئولیت ادامه پروژه به معماری فرانسوی </a:t>
            </a:r>
            <a:r>
              <a:rPr lang="en-US" sz="4000" dirty="0">
                <a:cs typeface="Aban" pitchFamily="2" charset="-78"/>
              </a:rPr>
              <a:t>Paul Androu</a:t>
            </a:r>
            <a:r>
              <a:rPr lang="fa-IR" sz="4000" dirty="0">
                <a:cs typeface="Aban" pitchFamily="2" charset="-78"/>
              </a:rPr>
              <a:t> و </a:t>
            </a:r>
            <a:r>
              <a:rPr lang="fa-IR" sz="4000" dirty="0" smtClean="0">
                <a:cs typeface="Aban" pitchFamily="2" charset="-78"/>
              </a:rPr>
              <a:t>همکارش </a:t>
            </a:r>
            <a:r>
              <a:rPr lang="en-US" sz="4000" dirty="0">
                <a:cs typeface="Aban" pitchFamily="2" charset="-78"/>
              </a:rPr>
              <a:t>Rietzel</a:t>
            </a:r>
            <a:r>
              <a:rPr lang="fa-IR" sz="4000" dirty="0">
                <a:cs typeface="Aban" pitchFamily="2" charset="-78"/>
              </a:rPr>
              <a:t> واگزار شد. </a:t>
            </a:r>
            <a:br>
              <a:rPr lang="fa-IR" sz="4000" dirty="0">
                <a:cs typeface="Aban" pitchFamily="2" charset="-78"/>
              </a:rPr>
            </a:br>
            <a:endParaRPr lang="fa-IR" sz="4000" dirty="0">
              <a:cs typeface="Aban" pitchFamily="2" charset="-78"/>
            </a:endParaRPr>
          </a:p>
          <a:p>
            <a:pPr marL="571500" indent="-571500" algn="just" rtl="1">
              <a:buFont typeface="Arial" panose="020B0604020202020204" pitchFamily="34" charset="0"/>
              <a:buChar char="•"/>
            </a:pPr>
            <a:r>
              <a:rPr lang="fa-IR" sz="4000" dirty="0">
                <a:cs typeface="Aban" pitchFamily="2" charset="-78"/>
              </a:rPr>
              <a:t>در سال 1989 هم زمان با جشن 200 سالگی انقلاب فرانسه با رژه بزرگ نظامی در آنجا افتتاح شد</a:t>
            </a:r>
            <a:r>
              <a:rPr lang="fa-IR" sz="4000" dirty="0" smtClean="0">
                <a:cs typeface="Aban" pitchFamily="2" charset="-78"/>
              </a:rPr>
              <a:t>.</a:t>
            </a:r>
          </a:p>
          <a:p>
            <a:pPr marL="571500" indent="-571500" algn="just" rtl="1">
              <a:buFont typeface="Arial" panose="020B0604020202020204" pitchFamily="34" charset="0"/>
              <a:buChar char="•"/>
            </a:pPr>
            <a:r>
              <a:rPr lang="fa-IR" sz="4000" dirty="0" smtClean="0">
                <a:cs typeface="Aban" pitchFamily="2" charset="-78"/>
              </a:rPr>
              <a:t>طاق </a:t>
            </a:r>
            <a:r>
              <a:rPr lang="fa-IR" sz="4000" dirty="0">
                <a:cs typeface="Aban" pitchFamily="2" charset="-78"/>
              </a:rPr>
              <a:t>آزادی </a:t>
            </a:r>
            <a:r>
              <a:rPr lang="fa-IR" sz="4000" dirty="0" smtClean="0">
                <a:cs typeface="Aban" pitchFamily="2" charset="-78"/>
              </a:rPr>
              <a:t>آکس </a:t>
            </a:r>
            <a:r>
              <a:rPr lang="fa-IR" sz="4000" dirty="0">
                <a:cs typeface="Aban" pitchFamily="2" charset="-78"/>
              </a:rPr>
              <a:t>بناهای یادبودی و تاریخی که از میان شهر عبور </a:t>
            </a:r>
            <a:r>
              <a:rPr lang="fa-IR" sz="4000" dirty="0" smtClean="0">
                <a:cs typeface="Aban" pitchFamily="2" charset="-78"/>
              </a:rPr>
              <a:t>می کند </a:t>
            </a:r>
            <a:r>
              <a:rPr lang="fa-IR" sz="4000" dirty="0">
                <a:cs typeface="Aban" pitchFamily="2" charset="-78"/>
              </a:rPr>
              <a:t>را کامل کرده است. </a:t>
            </a:r>
            <a:endParaRPr lang="fa-IR" sz="4000" dirty="0" smtClean="0">
              <a:cs typeface="Aban" pitchFamily="2" charset="-78"/>
            </a:endParaRPr>
          </a:p>
          <a:p>
            <a:pPr marL="571500" indent="-571500" algn="just" rtl="1">
              <a:buFont typeface="Arial" panose="020B0604020202020204" pitchFamily="34" charset="0"/>
              <a:buChar char="•"/>
            </a:pPr>
            <a:r>
              <a:rPr lang="fa-IR" sz="4000" dirty="0" smtClean="0">
                <a:cs typeface="Aban" pitchFamily="2" charset="-78"/>
              </a:rPr>
              <a:t>طاق </a:t>
            </a:r>
            <a:r>
              <a:rPr lang="fa-IR" sz="4000" dirty="0">
                <a:cs typeface="Aban" pitchFamily="2" charset="-78"/>
              </a:rPr>
              <a:t>نسبت به  آکس یک </a:t>
            </a:r>
            <a:r>
              <a:rPr lang="fa-IR" sz="4000" dirty="0" smtClean="0">
                <a:cs typeface="Aban" pitchFamily="2" charset="-78"/>
              </a:rPr>
              <a:t>چرخش </a:t>
            </a:r>
            <a:r>
              <a:rPr lang="fa-IR" sz="4000" dirty="0">
                <a:cs typeface="Aban" pitchFamily="2" charset="-78"/>
              </a:rPr>
              <a:t>6.33 درجه ای دارد. دقیقا مانند چرخش لوور در انتهای دیگر آکس. </a:t>
            </a:r>
            <a:endParaRPr lang="en-US" sz="4000" dirty="0">
              <a:cs typeface="Aba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91874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5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C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7000" y="3752850"/>
            <a:ext cx="13309600" cy="8702676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4000" dirty="0">
                <a:cs typeface="Aban" pitchFamily="2" charset="-78"/>
              </a:rPr>
              <a:t>یک </a:t>
            </a:r>
            <a:r>
              <a:rPr lang="fa-IR" sz="4000" dirty="0" smtClean="0">
                <a:cs typeface="Aban" pitchFamily="2" charset="-78"/>
              </a:rPr>
              <a:t>آسانسور </a:t>
            </a:r>
            <a:r>
              <a:rPr lang="fa-IR" sz="4000" dirty="0">
                <a:cs typeface="Aban" pitchFamily="2" charset="-78"/>
              </a:rPr>
              <a:t>از چهارسو باز کپسولی در فضای خالی سازه بندی شده است، به موازات صعود شما تمام محور تاریخی پاریس را مشاهده می کنید و بعد از انکه به بالای سطح می رسید، کل پاریس زیر پای شماست</a:t>
            </a:r>
            <a:r>
              <a:rPr lang="fa-IR" sz="4000" dirty="0" smtClean="0">
                <a:cs typeface="Aban" pitchFamily="2" charset="-78"/>
              </a:rPr>
              <a:t>.</a:t>
            </a:r>
            <a:endParaRPr lang="en-US" sz="4000" dirty="0" smtClean="0">
              <a:cs typeface="Aban" pitchFamily="2" charset="-78"/>
            </a:endParaRPr>
          </a:p>
          <a:p>
            <a:pPr marL="0" indent="0" algn="r" rtl="1">
              <a:buNone/>
            </a:pPr>
            <a:r>
              <a:rPr lang="fa-IR" sz="4000" dirty="0" smtClean="0">
                <a:cs typeface="Aban" pitchFamily="2" charset="-78"/>
              </a:rPr>
              <a:t>جانمایی </a:t>
            </a:r>
            <a:r>
              <a:rPr lang="fa-IR" sz="4000" dirty="0">
                <a:cs typeface="Aban" pitchFamily="2" charset="-78"/>
              </a:rPr>
              <a:t>آ</a:t>
            </a:r>
            <a:r>
              <a:rPr lang="fa-IR" sz="4000" dirty="0" smtClean="0">
                <a:cs typeface="Aban" pitchFamily="2" charset="-78"/>
              </a:rPr>
              <a:t>سانسور </a:t>
            </a:r>
            <a:r>
              <a:rPr lang="fa-IR" sz="4000" dirty="0">
                <a:cs typeface="Aban" pitchFamily="2" charset="-78"/>
              </a:rPr>
              <a:t>در داخل حجم توخالی بی نهایت شجاعانه انتخاب شده </a:t>
            </a:r>
            <a:r>
              <a:rPr lang="fa-IR" sz="4000" dirty="0" smtClean="0">
                <a:cs typeface="Aban" pitchFamily="2" charset="-78"/>
              </a:rPr>
              <a:t>است.</a:t>
            </a:r>
          </a:p>
          <a:p>
            <a:pPr marL="0" indent="0" algn="r" rtl="1">
              <a:buNone/>
            </a:pPr>
            <a:r>
              <a:rPr lang="fa-IR" sz="4000" dirty="0" smtClean="0">
                <a:cs typeface="Aban" pitchFamily="2" charset="-78"/>
              </a:rPr>
              <a:t>بخش عظیمی از فضاهای 35 طبقه ای و کارکردی گراند آرک را فضاهای اداری به خودشان اختصاص داده اند، که در میان ان ها ، سالن نمایش در بالاترین تراز قرار دارد و در بخش تحتانی طاق فضای خرید و سالن سینما جانمایی شده اند، این طاق نهایتا برای فرانسه یک دست اورد تکنولوژیک بود.</a:t>
            </a:r>
          </a:p>
          <a:p>
            <a:pPr marL="0" indent="0" algn="r" rtl="1">
              <a:buNone/>
            </a:pPr>
            <a:endParaRPr lang="fa-IR" sz="4000" dirty="0" smtClean="0">
              <a:cs typeface="Aban" pitchFamily="2" charset="-78"/>
            </a:endParaRPr>
          </a:p>
          <a:p>
            <a:pPr marL="0" indent="0" algn="ctr" rtl="1">
              <a:buNone/>
            </a:pPr>
            <a:r>
              <a:rPr lang="fa-IR" sz="4000" dirty="0" smtClean="0">
                <a:solidFill>
                  <a:srgbClr val="685C79"/>
                </a:solidFill>
                <a:cs typeface="Aban" pitchFamily="2" charset="-78"/>
              </a:rPr>
              <a:t>به گمان منتقدین به هدف خود رسیده است: </a:t>
            </a:r>
          </a:p>
          <a:p>
            <a:pPr marL="0" indent="0" algn="ctr" rtl="1">
              <a:buNone/>
            </a:pPr>
            <a:r>
              <a:rPr lang="fa-IR" sz="4000" dirty="0" smtClean="0">
                <a:solidFill>
                  <a:srgbClr val="685C79"/>
                </a:solidFill>
                <a:cs typeface="Aban" pitchFamily="2" charset="-78"/>
              </a:rPr>
              <a:t>تاکید بر جایگاه مق</a:t>
            </a:r>
            <a:r>
              <a:rPr lang="fa-IR" sz="4000" dirty="0">
                <a:solidFill>
                  <a:srgbClr val="685C79"/>
                </a:solidFill>
                <a:cs typeface="Aban" pitchFamily="2" charset="-78"/>
              </a:rPr>
              <a:t>ا</a:t>
            </a:r>
            <a:r>
              <a:rPr lang="fa-IR" sz="4000" dirty="0" smtClean="0">
                <a:solidFill>
                  <a:srgbClr val="685C79"/>
                </a:solidFill>
                <a:cs typeface="Aban" pitchFamily="2" charset="-78"/>
              </a:rPr>
              <a:t>وم فرانسه ی انتهای قرن 20ام در جهان.</a:t>
            </a:r>
            <a:endParaRPr lang="en-US" sz="4000" dirty="0">
              <a:solidFill>
                <a:srgbClr val="685C79"/>
              </a:solidFill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225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>
          <a:xfrm>
            <a:off x="12192000" y="2000250"/>
            <a:ext cx="12192000" cy="9486900"/>
          </a:xfrm>
          <a:prstGeom prst="rect">
            <a:avLst/>
          </a:prstGeom>
          <a:solidFill>
            <a:srgbClr val="DA72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2000250"/>
            <a:ext cx="12192000" cy="9486900"/>
          </a:xfrm>
          <a:prstGeom prst="rect">
            <a:avLst/>
          </a:prstGeom>
          <a:solidFill>
            <a:srgbClr val="0B4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2821257" y="3446605"/>
            <a:ext cx="1093348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400" dirty="0">
                <a:solidFill>
                  <a:schemeClr val="bg1"/>
                </a:solidFill>
                <a:cs typeface="Aban" pitchFamily="2" charset="-78"/>
              </a:rPr>
              <a:t>به دلیل سادگی حجم خالی شده داخل بنا یک سایبان برای آتریوم آن تعبیه شده است. </a:t>
            </a:r>
            <a:endParaRPr lang="fa-IR" sz="4400" dirty="0" smtClean="0">
              <a:solidFill>
                <a:schemeClr val="bg1"/>
              </a:solidFill>
              <a:cs typeface="Aban" pitchFamily="2" charset="-78"/>
            </a:endParaRPr>
          </a:p>
          <a:p>
            <a:pPr algn="just" rtl="1"/>
            <a:r>
              <a:rPr lang="fa-IR" sz="4400" dirty="0" smtClean="0">
                <a:solidFill>
                  <a:schemeClr val="bg1"/>
                </a:solidFill>
                <a:cs typeface="Aban" pitchFamily="2" charset="-78"/>
              </a:rPr>
              <a:t>در </a:t>
            </a:r>
            <a:r>
              <a:rPr lang="fa-IR" sz="4400" dirty="0">
                <a:solidFill>
                  <a:schemeClr val="bg1"/>
                </a:solidFill>
                <a:cs typeface="Aban" pitchFamily="2" charset="-78"/>
              </a:rPr>
              <a:t>آتریوم وسط این بنا </a:t>
            </a:r>
            <a:r>
              <a:rPr lang="en-US" sz="4400" dirty="0">
                <a:solidFill>
                  <a:schemeClr val="bg1"/>
                </a:solidFill>
                <a:cs typeface="Aban" pitchFamily="2" charset="-78"/>
              </a:rPr>
              <a:t>Paul Androu</a:t>
            </a:r>
            <a:r>
              <a:rPr lang="fa-IR" sz="4400" dirty="0">
                <a:solidFill>
                  <a:schemeClr val="bg1"/>
                </a:solidFill>
                <a:cs typeface="Aban" pitchFamily="2" charset="-78"/>
              </a:rPr>
              <a:t> یک شبکه کششی از جنس تفلون (نوعی پلیمر) به آن اضافه کرده است. </a:t>
            </a:r>
            <a:endParaRPr lang="fa-IR" sz="4400" dirty="0" smtClean="0">
              <a:solidFill>
                <a:schemeClr val="bg1"/>
              </a:solidFill>
              <a:cs typeface="Aban" pitchFamily="2" charset="-78"/>
            </a:endParaRPr>
          </a:p>
          <a:p>
            <a:pPr algn="just" rtl="1"/>
            <a:r>
              <a:rPr lang="fa-IR" sz="4400" dirty="0" smtClean="0">
                <a:solidFill>
                  <a:schemeClr val="bg1"/>
                </a:solidFill>
                <a:cs typeface="Aban" pitchFamily="2" charset="-78"/>
              </a:rPr>
              <a:t>این </a:t>
            </a:r>
            <a:r>
              <a:rPr lang="fa-IR" sz="4400" dirty="0">
                <a:solidFill>
                  <a:schemeClr val="bg1"/>
                </a:solidFill>
                <a:cs typeface="Aban" pitchFamily="2" charset="-78"/>
              </a:rPr>
              <a:t>سایبان نوآورانه به نور و باد اجازه نفوذ </a:t>
            </a:r>
            <a:r>
              <a:rPr lang="fa-IR" sz="4400" dirty="0" smtClean="0">
                <a:solidFill>
                  <a:schemeClr val="bg1"/>
                </a:solidFill>
                <a:cs typeface="Aban" pitchFamily="2" charset="-78"/>
              </a:rPr>
              <a:t>می دهد </a:t>
            </a:r>
            <a:r>
              <a:rPr lang="fa-IR" sz="4400" dirty="0">
                <a:solidFill>
                  <a:schemeClr val="bg1"/>
                </a:solidFill>
                <a:cs typeface="Aban" pitchFamily="2" charset="-78"/>
              </a:rPr>
              <a:t>در حالی که بازدیدکنندگان از عوامل طبیعی محافظت </a:t>
            </a:r>
            <a:r>
              <a:rPr lang="fa-IR" sz="4400" dirty="0" smtClean="0">
                <a:solidFill>
                  <a:schemeClr val="bg1"/>
                </a:solidFill>
                <a:cs typeface="Aban" pitchFamily="2" charset="-78"/>
              </a:rPr>
              <a:t>می کند.</a:t>
            </a:r>
          </a:p>
          <a:p>
            <a:pPr algn="just" rtl="1"/>
            <a:r>
              <a:rPr lang="fa-IR" sz="4400" dirty="0" smtClean="0">
                <a:solidFill>
                  <a:schemeClr val="bg1"/>
                </a:solidFill>
                <a:cs typeface="Aban" pitchFamily="2" charset="-78"/>
              </a:rPr>
              <a:t>این </a:t>
            </a:r>
            <a:r>
              <a:rPr lang="fa-IR" sz="4400" dirty="0">
                <a:solidFill>
                  <a:schemeClr val="bg1"/>
                </a:solidFill>
                <a:cs typeface="Aban" pitchFamily="2" charset="-78"/>
              </a:rPr>
              <a:t>سایبان با کابل های کششی به نمای ساختمان محکم شده است. </a:t>
            </a:r>
            <a:endParaRPr lang="fa-IR" sz="4400" dirty="0" smtClean="0">
              <a:solidFill>
                <a:schemeClr val="bg1"/>
              </a:solidFill>
              <a:cs typeface="Aban" pitchFamily="2" charset="-78"/>
            </a:endParaRPr>
          </a:p>
          <a:p>
            <a:pPr algn="just" rtl="1"/>
            <a:r>
              <a:rPr lang="fa-IR" sz="4400" dirty="0" smtClean="0">
                <a:solidFill>
                  <a:schemeClr val="bg1"/>
                </a:solidFill>
                <a:cs typeface="Aban" pitchFamily="2" charset="-78"/>
              </a:rPr>
              <a:t>آسانسور </a:t>
            </a:r>
            <a:r>
              <a:rPr lang="fa-IR" sz="4400" dirty="0">
                <a:solidFill>
                  <a:schemeClr val="bg1"/>
                </a:solidFill>
                <a:cs typeface="Aban" pitchFamily="2" charset="-78"/>
              </a:rPr>
              <a:t>شفاف و </a:t>
            </a:r>
            <a:r>
              <a:rPr lang="en-US" sz="4400" dirty="0">
                <a:solidFill>
                  <a:schemeClr val="bg1"/>
                </a:solidFill>
                <a:cs typeface="Aban" pitchFamily="2" charset="-78"/>
              </a:rPr>
              <a:t>Free Standing</a:t>
            </a:r>
            <a:r>
              <a:rPr lang="fa-IR" sz="4400" dirty="0">
                <a:solidFill>
                  <a:schemeClr val="bg1"/>
                </a:solidFill>
                <a:cs typeface="Aban" pitchFamily="2" charset="-78"/>
              </a:rPr>
              <a:t> باعث </a:t>
            </a:r>
            <a:r>
              <a:rPr lang="fa-IR" sz="4400" dirty="0" smtClean="0">
                <a:solidFill>
                  <a:schemeClr val="bg1"/>
                </a:solidFill>
                <a:cs typeface="Aban" pitchFamily="2" charset="-78"/>
              </a:rPr>
              <a:t>می شود </a:t>
            </a:r>
            <a:r>
              <a:rPr lang="fa-IR" sz="4400" dirty="0">
                <a:solidFill>
                  <a:schemeClr val="bg1"/>
                </a:solidFill>
                <a:cs typeface="Aban" pitchFamily="2" charset="-78"/>
              </a:rPr>
              <a:t>دید و منظری جالب توجه از پاریس نمایش داده شود. </a:t>
            </a:r>
            <a:endParaRPr lang="en-US" sz="4400" dirty="0">
              <a:solidFill>
                <a:schemeClr val="bg1"/>
              </a:solidFill>
              <a:cs typeface="Aban" pitchFamily="2" charset="-78"/>
            </a:endParaRPr>
          </a:p>
        </p:txBody>
      </p:sp>
      <p:pic>
        <p:nvPicPr>
          <p:cNvPr id="20" name="Picture 19" descr="Photo by Paul Simpson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50"/>
            <a:ext cx="12192000" cy="948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326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40360" y="509854"/>
            <a:ext cx="94804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cs typeface="Aban" pitchFamily="2" charset="-78"/>
              </a:rPr>
              <a:t>از </a:t>
            </a:r>
            <a:r>
              <a:rPr lang="fa-IR" sz="3200" dirty="0">
                <a:cs typeface="Aban" pitchFamily="2" charset="-78"/>
              </a:rPr>
              <a:t>سال 2015 پروژه نوسازی با سرمایه گذاری 192 میلیون یورویی آغاز شده است که در آن، نمای سنگ مرمر </a:t>
            </a:r>
            <a:r>
              <a:rPr lang="fa-IR" sz="3200" dirty="0" smtClean="0">
                <a:cs typeface="Aban" pitchFamily="2" charset="-78"/>
              </a:rPr>
              <a:t>با </a:t>
            </a:r>
            <a:r>
              <a:rPr lang="fa-IR" sz="3200" dirty="0">
                <a:cs typeface="Aban" pitchFamily="2" charset="-78"/>
              </a:rPr>
              <a:t>گرانیت سفید جایگزین خواهد شد. </a:t>
            </a:r>
            <a:endParaRPr lang="fa-IR" sz="3200" dirty="0" smtClean="0">
              <a:cs typeface="Aban" pitchFamily="2" charset="-78"/>
            </a:endParaRPr>
          </a:p>
          <a:p>
            <a:pPr algn="just" rtl="1"/>
            <a:r>
              <a:rPr lang="fa-IR" sz="3200" dirty="0" smtClean="0">
                <a:cs typeface="Aban" pitchFamily="2" charset="-78"/>
              </a:rPr>
              <a:t>سکوی </a:t>
            </a:r>
            <a:r>
              <a:rPr lang="fa-IR" sz="3200" dirty="0">
                <a:cs typeface="Aban" pitchFamily="2" charset="-78"/>
              </a:rPr>
              <a:t>چشم انداز در اواخر سال 2016 بازگشایی خواهد شد و گالری </a:t>
            </a:r>
          </a:p>
          <a:p>
            <a:pPr algn="just" rtl="1"/>
            <a:r>
              <a:rPr lang="fa-IR" sz="3200" dirty="0">
                <a:cs typeface="Aban" pitchFamily="2" charset="-78"/>
              </a:rPr>
              <a:t>روباز و پیاده راه جدید با عنوان "میان زمین و آسمان" ایجاد خواهد شد.</a:t>
            </a:r>
            <a:endParaRPr lang="en-US" sz="3200" dirty="0">
              <a:cs typeface="Aban" pitchFamily="2" charset="-78"/>
            </a:endParaRPr>
          </a:p>
          <a:p>
            <a:pPr algn="just" rtl="1"/>
            <a:endParaRPr lang="en-US" sz="3200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268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3041780" y="3247053"/>
            <a:ext cx="18300441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1710995" y="1861166"/>
            <a:ext cx="963122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5400">
                <a:solidFill>
                  <a:srgbClr val="41414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r"/>
            <a:r>
              <a:rPr lang="fa-IR" sz="6600" dirty="0">
                <a:solidFill>
                  <a:srgbClr val="3B8686"/>
                </a:solidFill>
                <a:cs typeface="A Chamran" panose="00000400000000000000" pitchFamily="2" charset="-78"/>
              </a:rPr>
              <a:t>آشنایی با محله لَدفانس در پاریس</a:t>
            </a:r>
            <a:br>
              <a:rPr lang="fa-IR" sz="6600" dirty="0">
                <a:solidFill>
                  <a:srgbClr val="3B8686"/>
                </a:solidFill>
                <a:cs typeface="A Chamran" panose="00000400000000000000" pitchFamily="2" charset="-78"/>
              </a:rPr>
            </a:br>
            <a:endParaRPr lang="tr-TR" sz="6000" dirty="0">
              <a:solidFill>
                <a:srgbClr val="3B8686"/>
              </a:solidFill>
              <a:latin typeface="Lato Heavy" panose="020F0502020204030203" pitchFamily="34" charset="0"/>
              <a:ea typeface="Lato Heavy" panose="020F0502020204030203" pitchFamily="34" charset="0"/>
              <a:cs typeface="A Chamran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02001" y="3512192"/>
            <a:ext cx="180402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cs typeface="Aban" pitchFamily="2" charset="-78"/>
              </a:rPr>
              <a:t>لا</a:t>
            </a:r>
            <a:r>
              <a:rPr lang="ar-SA" dirty="0" smtClean="0">
                <a:cs typeface="Aban" pitchFamily="2" charset="-78"/>
              </a:rPr>
              <a:t>دفانس </a:t>
            </a:r>
            <a:r>
              <a:rPr lang="ar-SA" dirty="0">
                <a:cs typeface="Aban" pitchFamily="2" charset="-78"/>
              </a:rPr>
              <a:t>یکی از مهم ترین </a:t>
            </a:r>
            <a:r>
              <a:rPr lang="ar-SA" dirty="0" smtClean="0">
                <a:cs typeface="Aban" pitchFamily="2" charset="-78"/>
              </a:rPr>
              <a:t>محدوده</a:t>
            </a:r>
            <a:r>
              <a:rPr lang="fa-IR" dirty="0" smtClean="0">
                <a:cs typeface="Aban" pitchFamily="2" charset="-78"/>
              </a:rPr>
              <a:t> های</a:t>
            </a:r>
            <a:r>
              <a:rPr lang="ar-SA" dirty="0" smtClean="0">
                <a:cs typeface="Aban" pitchFamily="2" charset="-78"/>
              </a:rPr>
              <a:t> </a:t>
            </a:r>
            <a:r>
              <a:rPr lang="ar-SA" dirty="0">
                <a:solidFill>
                  <a:srgbClr val="FF814E"/>
                </a:solidFill>
                <a:cs typeface="Aban" pitchFamily="2" charset="-78"/>
              </a:rPr>
              <a:t>اداری-تجاری</a:t>
            </a:r>
            <a:r>
              <a:rPr lang="ar-SA" dirty="0">
                <a:cs typeface="Aban" pitchFamily="2" charset="-78"/>
              </a:rPr>
              <a:t> شهر پاریس است که در غرب این شهر </a:t>
            </a:r>
            <a:r>
              <a:rPr lang="ar-SA" dirty="0" smtClean="0">
                <a:cs typeface="Aban" pitchFamily="2" charset="-78"/>
              </a:rPr>
              <a:t>واقع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شده </a:t>
            </a:r>
            <a:r>
              <a:rPr lang="ar-SA" dirty="0">
                <a:cs typeface="Aban" pitchFamily="2" charset="-78"/>
              </a:rPr>
              <a:t>است</a:t>
            </a:r>
            <a:r>
              <a:rPr lang="ar-SA" dirty="0" smtClean="0">
                <a:cs typeface="Aban" pitchFamily="2" charset="-78"/>
              </a:rPr>
              <a:t>.</a:t>
            </a:r>
            <a:endParaRPr lang="fa-IR" dirty="0" smtClean="0">
              <a:cs typeface="Aban" pitchFamily="2" charset="-78"/>
            </a:endParaRPr>
          </a:p>
          <a:p>
            <a:pPr algn="just" rtl="1"/>
            <a:r>
              <a:rPr lang="ar-SA" dirty="0" smtClean="0">
                <a:cs typeface="Aban" pitchFamily="2" charset="-78"/>
              </a:rPr>
              <a:t>این </a:t>
            </a:r>
            <a:r>
              <a:rPr lang="ar-SA" dirty="0">
                <a:cs typeface="Aban" pitchFamily="2" charset="-78"/>
              </a:rPr>
              <a:t>محدوده مجموعه ای از برج ها و ساختمان های با ارتفاع زیاد در شهرپاریس </a:t>
            </a:r>
            <a:r>
              <a:rPr lang="ar-SA" dirty="0" smtClean="0">
                <a:cs typeface="Aban" pitchFamily="2" charset="-78"/>
              </a:rPr>
              <a:t>می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باشد </a:t>
            </a:r>
            <a:r>
              <a:rPr lang="ar-SA" dirty="0">
                <a:cs typeface="Aban" pitchFamily="2" charset="-78"/>
              </a:rPr>
              <a:t>که بعضی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آن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را </a:t>
            </a:r>
            <a:r>
              <a:rPr lang="ar-SA" dirty="0">
                <a:cs typeface="Aban" pitchFamily="2" charset="-78"/>
              </a:rPr>
              <a:t>به جنگل برج ها تعبیر </a:t>
            </a:r>
            <a:r>
              <a:rPr lang="ar-SA" dirty="0" smtClean="0">
                <a:cs typeface="Aban" pitchFamily="2" charset="-78"/>
              </a:rPr>
              <a:t>می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کنند.</a:t>
            </a:r>
            <a:endParaRPr lang="fa-IR" dirty="0" smtClean="0">
              <a:cs typeface="Aban" pitchFamily="2" charset="-78"/>
            </a:endParaRPr>
          </a:p>
          <a:p>
            <a:pPr algn="just" rtl="1"/>
            <a:r>
              <a:rPr lang="ar-SA" dirty="0" smtClean="0">
                <a:cs typeface="Aban" pitchFamily="2" charset="-78"/>
              </a:rPr>
              <a:t>فضای </a:t>
            </a:r>
            <a:r>
              <a:rPr lang="ar-SA" dirty="0">
                <a:cs typeface="Aban" pitchFamily="2" charset="-78"/>
              </a:rPr>
              <a:t>شهری این مجموعه روزانه هزاران بازدیدکننده از پاریس و شهر ها </a:t>
            </a:r>
            <a:r>
              <a:rPr lang="fa-IR" dirty="0" smtClean="0">
                <a:cs typeface="Aban" pitchFamily="2" charset="-78"/>
              </a:rPr>
              <a:t> </a:t>
            </a:r>
            <a:r>
              <a:rPr lang="ar-SA" dirty="0" smtClean="0">
                <a:cs typeface="Aban" pitchFamily="2" charset="-78"/>
              </a:rPr>
              <a:t>و </a:t>
            </a:r>
            <a:r>
              <a:rPr lang="ar-SA" dirty="0">
                <a:cs typeface="Aban" pitchFamily="2" charset="-78"/>
              </a:rPr>
              <a:t>کشورهای دیگر دارد</a:t>
            </a:r>
            <a:r>
              <a:rPr lang="ar-SA" dirty="0" smtClean="0">
                <a:cs typeface="Aban" pitchFamily="2" charset="-78"/>
              </a:rPr>
              <a:t>.</a:t>
            </a:r>
            <a:endParaRPr lang="fa-IR" dirty="0" smtClean="0">
              <a:cs typeface="Aban" pitchFamily="2" charset="-78"/>
            </a:endParaRPr>
          </a:p>
          <a:p>
            <a:pPr algn="r" rtl="1"/>
            <a:r>
              <a:rPr lang="fa-IR" dirty="0">
                <a:cs typeface="Aban" pitchFamily="2" charset="-78"/>
              </a:rPr>
              <a:t>این منطقه میزبان بسیاری از دفاتر و شرکت‌های بزرگ و رده اول جهان است. </a:t>
            </a:r>
            <a:r>
              <a:rPr lang="fa-IR" dirty="0" smtClean="0">
                <a:cs typeface="Aban" pitchFamily="2" charset="-78"/>
              </a:rPr>
              <a:t>در </a:t>
            </a:r>
            <a:r>
              <a:rPr lang="fa-IR" dirty="0">
                <a:cs typeface="Aban" pitchFamily="2" charset="-78"/>
              </a:rPr>
              <a:t>مجموع حدود ۳٫۵ میلیون متر مربع فضای اداری در این منطقه قرار دارد که تشکیل دهنده بزرگترین منطقه تجاری و اقتصادی </a:t>
            </a:r>
            <a:r>
              <a:rPr lang="fa-IR" dirty="0" smtClean="0">
                <a:cs typeface="Aban" pitchFamily="2" charset="-78"/>
              </a:rPr>
              <a:t>اروپا است.</a:t>
            </a:r>
            <a:endParaRPr lang="fa-IR" baseline="30000" dirty="0" smtClean="0">
              <a:cs typeface="Aban" pitchFamily="2" charset="-78"/>
            </a:endParaRPr>
          </a:p>
          <a:p>
            <a:pPr algn="r" rtl="1"/>
            <a:r>
              <a:rPr lang="fa-IR" dirty="0" smtClean="0">
                <a:solidFill>
                  <a:srgbClr val="FF814E"/>
                </a:solidFill>
                <a:cs typeface="Aban" pitchFamily="2" charset="-78"/>
              </a:rPr>
              <a:t>طاق آزادی </a:t>
            </a:r>
            <a:r>
              <a:rPr lang="fa-IR" dirty="0" smtClean="0">
                <a:cs typeface="Aban" pitchFamily="2" charset="-78"/>
              </a:rPr>
              <a:t>که </a:t>
            </a:r>
            <a:r>
              <a:rPr lang="fa-IR" dirty="0">
                <a:cs typeface="Aban" pitchFamily="2" charset="-78"/>
              </a:rPr>
              <a:t>میزبان وزارت حمل و نقل فرانسه است نیز در این محله قرار دارد</a:t>
            </a:r>
            <a:r>
              <a:rPr lang="fa-IR" dirty="0" smtClean="0">
                <a:cs typeface="Aban" pitchFamily="2" charset="-78"/>
              </a:rPr>
              <a:t>.</a:t>
            </a:r>
            <a:endParaRPr lang="fa-IR" dirty="0">
              <a:cs typeface="Aban" pitchFamily="2" charset="-78"/>
            </a:endParaRPr>
          </a:p>
        </p:txBody>
      </p:sp>
      <p:pic>
        <p:nvPicPr>
          <p:cNvPr id="7" name="Picture 2" descr="C:\Users\admin\Desktop\Panorama_La_Défens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" t="534" r="26187" b="-534"/>
          <a:stretch/>
        </p:blipFill>
        <p:spPr bwMode="auto">
          <a:xfrm>
            <a:off x="3041780" y="7747648"/>
            <a:ext cx="18300441" cy="494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50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247900" y="7811746"/>
            <a:ext cx="12801600" cy="517064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>
              <a:defRPr sz="13800">
                <a:solidFill>
                  <a:schemeClr val="tx1">
                    <a:lumMod val="75000"/>
                    <a:lumOff val="25000"/>
                  </a:schemeClr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fa-IR" sz="9600" b="1" dirty="0">
                <a:cs typeface="A Chamran" pitchFamily="2" charset="-78"/>
              </a:rPr>
              <a:t/>
            </a:r>
            <a:br>
              <a:rPr lang="fa-IR" sz="9600" b="1" dirty="0">
                <a:cs typeface="A Chamran" pitchFamily="2" charset="-78"/>
              </a:rPr>
            </a:br>
            <a:r>
              <a:rPr lang="fa-IR" sz="9600" b="1" dirty="0">
                <a:cs typeface="A Chamran" pitchFamily="2" charset="-78"/>
              </a:rPr>
              <a:t>فضای شهری</a:t>
            </a:r>
            <a:r>
              <a:rPr lang="en-US" sz="9600" b="1" dirty="0">
                <a:cs typeface="A Chamran" pitchFamily="2" charset="-78"/>
              </a:rPr>
              <a:t/>
            </a:r>
            <a:br>
              <a:rPr lang="en-US" sz="9600" b="1" dirty="0">
                <a:cs typeface="A Chamran" pitchFamily="2" charset="-78"/>
              </a:rPr>
            </a:br>
            <a:endParaRPr lang="tr-TR" dirty="0"/>
          </a:p>
        </p:txBody>
      </p:sp>
      <p:grpSp>
        <p:nvGrpSpPr>
          <p:cNvPr id="3" name="Group 2"/>
          <p:cNvGrpSpPr/>
          <p:nvPr/>
        </p:nvGrpSpPr>
        <p:grpSpPr>
          <a:xfrm>
            <a:off x="2247900" y="11114216"/>
            <a:ext cx="10617200" cy="266700"/>
            <a:chOff x="5886450" y="9696450"/>
            <a:chExt cx="12801600" cy="266700"/>
          </a:xfrm>
        </p:grpSpPr>
        <p:sp>
          <p:nvSpPr>
            <p:cNvPr id="2" name="Rectangle 1"/>
            <p:cNvSpPr/>
            <p:nvPr/>
          </p:nvSpPr>
          <p:spPr>
            <a:xfrm>
              <a:off x="5886450" y="9696450"/>
              <a:ext cx="3200400" cy="266700"/>
            </a:xfrm>
            <a:prstGeom prst="rect">
              <a:avLst/>
            </a:prstGeom>
            <a:solidFill>
              <a:srgbClr val="FE68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086850" y="9696450"/>
              <a:ext cx="3200400" cy="266700"/>
            </a:xfrm>
            <a:prstGeom prst="rect">
              <a:avLst/>
            </a:prstGeom>
            <a:solidFill>
              <a:srgbClr val="64B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287250" y="9696450"/>
              <a:ext cx="3200400" cy="266700"/>
            </a:xfrm>
            <a:prstGeom prst="rect">
              <a:avLst/>
            </a:prstGeom>
            <a:solidFill>
              <a:srgbClr val="FF81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5487650" y="9696450"/>
              <a:ext cx="3200400" cy="266700"/>
            </a:xfrm>
            <a:prstGeom prst="rect">
              <a:avLst/>
            </a:prstGeom>
            <a:solidFill>
              <a:srgbClr val="8AC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276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2911152" y="3534436"/>
            <a:ext cx="18300441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198534" y="4062950"/>
            <a:ext cx="18300441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000" dirty="0">
                <a:cs typeface="Aban" pitchFamily="2" charset="-78"/>
              </a:rPr>
              <a:t>لادیفانس با فرم شهری خود یک نشانه شهری در منطقه مادر شهری پاریس است که به راحتی قابل </a:t>
            </a:r>
            <a:r>
              <a:rPr lang="fa-IR" sz="4000" dirty="0" smtClean="0">
                <a:cs typeface="Aban" pitchFamily="2" charset="-78"/>
              </a:rPr>
              <a:t>شناسایی </a:t>
            </a:r>
            <a:r>
              <a:rPr lang="fa-IR" sz="4000" dirty="0">
                <a:cs typeface="Aban" pitchFamily="2" charset="-78"/>
              </a:rPr>
              <a:t>است. </a:t>
            </a:r>
            <a:endParaRPr lang="fa-IR" sz="4000" dirty="0" smtClean="0">
              <a:cs typeface="Aban" pitchFamily="2" charset="-78"/>
            </a:endParaRPr>
          </a:p>
          <a:p>
            <a:pPr algn="just" rtl="1"/>
            <a:r>
              <a:rPr lang="fa-IR" sz="4000" dirty="0" smtClean="0">
                <a:cs typeface="Aban" pitchFamily="2" charset="-78"/>
              </a:rPr>
              <a:t>فضای </a:t>
            </a:r>
            <a:r>
              <a:rPr lang="fa-IR" sz="4000" dirty="0">
                <a:cs typeface="Aban" pitchFamily="2" charset="-78"/>
              </a:rPr>
              <a:t>عمومی آن محیطی چندعملکردی است که تنوعی از استفاده ها و کاربری ها را به </a:t>
            </a:r>
            <a:r>
              <a:rPr lang="fa-IR" sz="4000" dirty="0" smtClean="0">
                <a:cs typeface="Aban" pitchFamily="2" charset="-78"/>
              </a:rPr>
              <a:t>پیاده </a:t>
            </a:r>
            <a:r>
              <a:rPr lang="fa-IR" sz="4000" dirty="0">
                <a:cs typeface="Aban" pitchFamily="2" charset="-78"/>
              </a:rPr>
              <a:t>ها ارائه </a:t>
            </a:r>
            <a:r>
              <a:rPr lang="fa-IR" sz="4000" dirty="0" smtClean="0">
                <a:cs typeface="Aban" pitchFamily="2" charset="-78"/>
              </a:rPr>
              <a:t>می دهد</a:t>
            </a:r>
            <a:r>
              <a:rPr lang="fa-IR" sz="4000" dirty="0">
                <a:cs typeface="Aban" pitchFamily="2" charset="-78"/>
              </a:rPr>
              <a:t>. عملکرد های مختلف و گوناگونی شهری کلیدواژه طراحی لادیفانس شده است. که </a:t>
            </a:r>
            <a:r>
              <a:rPr lang="fa-IR" sz="4000" dirty="0" smtClean="0">
                <a:cs typeface="Aban" pitchFamily="2" charset="-78"/>
              </a:rPr>
              <a:t> تلاش </a:t>
            </a:r>
            <a:r>
              <a:rPr lang="fa-IR" sz="4000" dirty="0">
                <a:cs typeface="Aban" pitchFamily="2" charset="-78"/>
              </a:rPr>
              <a:t>کرده است تا خدماتی را برای نیازهای روزانه کاربرانش ارائه دهد.</a:t>
            </a:r>
            <a:endParaRPr lang="en-US" sz="4000" dirty="0">
              <a:cs typeface="Aban" pitchFamily="2" charset="-78"/>
            </a:endParaRPr>
          </a:p>
          <a:p>
            <a:pPr algn="just" rtl="1"/>
            <a:r>
              <a:rPr lang="fa-IR" sz="4000" dirty="0">
                <a:cs typeface="Aban" pitchFamily="2" charset="-78"/>
              </a:rPr>
              <a:t>در سال 1970 به وسیله سیستم </a:t>
            </a:r>
            <a:r>
              <a:rPr lang="en-US" sz="4000" dirty="0">
                <a:cs typeface="Aban" pitchFamily="2" charset="-78"/>
              </a:rPr>
              <a:t>RER</a:t>
            </a:r>
            <a:r>
              <a:rPr lang="fa-IR" sz="4000" dirty="0">
                <a:cs typeface="Aban" pitchFamily="2" charset="-78"/>
              </a:rPr>
              <a:t> به مرکز شهر پاریس متصل شده است. در سال 1992 نیز به وسیله </a:t>
            </a:r>
          </a:p>
          <a:p>
            <a:pPr algn="just" rtl="1"/>
            <a:r>
              <a:rPr lang="fa-IR" sz="4000" dirty="0">
                <a:cs typeface="Aban" pitchFamily="2" charset="-78"/>
              </a:rPr>
              <a:t>مترو به شهر متصل شده است.</a:t>
            </a:r>
          </a:p>
          <a:p>
            <a:pPr algn="just" rtl="1"/>
            <a:r>
              <a:rPr lang="fa-IR" sz="4000" dirty="0">
                <a:cs typeface="Aban" pitchFamily="2" charset="-78"/>
              </a:rPr>
              <a:t>طرح بازتوسعه آن در سال 2006 شروع شده که در حال حاضر مراحل پایانی را طی میکند. که در همین طرح </a:t>
            </a:r>
          </a:p>
          <a:p>
            <a:pPr algn="just" rtl="1"/>
            <a:r>
              <a:rPr lang="fa-IR" sz="4000" dirty="0" smtClean="0">
                <a:cs typeface="Aban" pitchFamily="2" charset="-78"/>
              </a:rPr>
              <a:t>می توان </a:t>
            </a:r>
            <a:r>
              <a:rPr lang="fa-IR" sz="4000" dirty="0">
                <a:cs typeface="Aban" pitchFamily="2" charset="-78"/>
              </a:rPr>
              <a:t>بلندترین آسمان خراش های پاریس را دید که یک منظر از 20 ساختمان مرتفع و تو در تو که در </a:t>
            </a:r>
          </a:p>
          <a:p>
            <a:pPr algn="just" rtl="1"/>
            <a:r>
              <a:rPr lang="fa-IR" sz="4000" dirty="0">
                <a:cs typeface="Aban" pitchFamily="2" charset="-78"/>
              </a:rPr>
              <a:t>اطراف </a:t>
            </a:r>
            <a:r>
              <a:rPr lang="en-US" sz="4000" dirty="0">
                <a:cs typeface="Aban" pitchFamily="2" charset="-78"/>
              </a:rPr>
              <a:t>Arc La Grande</a:t>
            </a:r>
            <a:r>
              <a:rPr lang="fa-IR" sz="4000" dirty="0">
                <a:cs typeface="Aban" pitchFamily="2" charset="-78"/>
              </a:rPr>
              <a:t> هستند را نمایش میدهند. </a:t>
            </a:r>
            <a:endParaRPr lang="fa-IR" sz="4000" dirty="0" smtClean="0">
              <a:cs typeface="Aban" pitchFamily="2" charset="-78"/>
            </a:endParaRPr>
          </a:p>
          <a:p>
            <a:pPr algn="just" rtl="1"/>
            <a:r>
              <a:rPr lang="fa-IR" sz="4000" dirty="0" smtClean="0">
                <a:cs typeface="Aban" pitchFamily="2" charset="-78"/>
              </a:rPr>
              <a:t>این </a:t>
            </a:r>
            <a:r>
              <a:rPr lang="fa-IR" sz="4000" dirty="0">
                <a:cs typeface="Aban" pitchFamily="2" charset="-78"/>
              </a:rPr>
              <a:t>محدوده یک محدوده تجاری-اداری است و در طول </a:t>
            </a:r>
            <a:r>
              <a:rPr lang="fa-IR" sz="4000" dirty="0" smtClean="0">
                <a:cs typeface="Aban" pitchFamily="2" charset="-78"/>
              </a:rPr>
              <a:t>هفته </a:t>
            </a:r>
            <a:r>
              <a:rPr lang="fa-IR" sz="4000" dirty="0">
                <a:cs typeface="Aban" pitchFamily="2" charset="-78"/>
              </a:rPr>
              <a:t>و در طول روز به خصوص ظهر بسیار شلوغ است. در آخر هفته ها خلوت </a:t>
            </a:r>
            <a:r>
              <a:rPr lang="fa-IR" sz="4000" dirty="0" smtClean="0">
                <a:cs typeface="Aban" pitchFamily="2" charset="-78"/>
              </a:rPr>
              <a:t>می شود</a:t>
            </a:r>
            <a:r>
              <a:rPr lang="fa-IR" sz="4000" dirty="0">
                <a:cs typeface="Aban" pitchFamily="2" charset="-78"/>
              </a:rPr>
              <a:t>. </a:t>
            </a:r>
            <a:endParaRPr lang="en-US" sz="4000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672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1195" y="3845741"/>
            <a:ext cx="21031200" cy="870267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4800" dirty="0">
                <a:cs typeface="Aban" pitchFamily="2" charset="-78"/>
              </a:rPr>
              <a:t>هویت شبانه آینده این سایت را با تغییر هویت شبانه فضاهای عمومی لادیفانس از یکسری فضاهای خالی به فرصت هایی موقتی </a:t>
            </a:r>
            <a:r>
              <a:rPr lang="fa-IR" sz="4800" dirty="0" smtClean="0">
                <a:cs typeface="Aban" pitchFamily="2" charset="-78"/>
              </a:rPr>
              <a:t>برای </a:t>
            </a:r>
            <a:r>
              <a:rPr lang="fa-IR" sz="4800" dirty="0">
                <a:cs typeface="Aban" pitchFamily="2" charset="-78"/>
              </a:rPr>
              <a:t>ایجاد فضاهای شهری تغییر داد. </a:t>
            </a:r>
            <a:endParaRPr lang="fa-IR" sz="4800" dirty="0" smtClean="0">
              <a:cs typeface="Aban" pitchFamily="2" charset="-78"/>
            </a:endParaRPr>
          </a:p>
          <a:p>
            <a:pPr marL="0" indent="0" algn="just" rtl="1">
              <a:buNone/>
            </a:pPr>
            <a:r>
              <a:rPr lang="fa-IR" sz="4800" dirty="0" smtClean="0">
                <a:cs typeface="Aban" pitchFamily="2" charset="-78"/>
              </a:rPr>
              <a:t>مسئله </a:t>
            </a:r>
            <a:r>
              <a:rPr lang="fa-IR" sz="4800" dirty="0">
                <a:cs typeface="Aban" pitchFamily="2" charset="-78"/>
              </a:rPr>
              <a:t>نور و پلان های شبانه  به عنوان بعد قابل استفاده دیگر آن برای این سایت مورد </a:t>
            </a:r>
            <a:r>
              <a:rPr lang="fa-IR" sz="4800" dirty="0" smtClean="0">
                <a:cs typeface="Aban" pitchFamily="2" charset="-78"/>
              </a:rPr>
              <a:t>توجه </a:t>
            </a:r>
            <a:r>
              <a:rPr lang="fa-IR" sz="4800" dirty="0">
                <a:cs typeface="Aban" pitchFamily="2" charset="-78"/>
              </a:rPr>
              <a:t>بوده است.</a:t>
            </a:r>
            <a:endParaRPr lang="en-US" sz="4800" dirty="0">
              <a:cs typeface="Aban" pitchFamily="2" charset="-78"/>
            </a:endParaRPr>
          </a:p>
          <a:p>
            <a:pPr marL="0" indent="0" algn="just" rtl="1">
              <a:buNone/>
            </a:pPr>
            <a:r>
              <a:rPr lang="fa-IR" sz="4800" dirty="0">
                <a:cs typeface="Aban" pitchFamily="2" charset="-78"/>
              </a:rPr>
              <a:t>یک سیستم نور24 ساعته با رویکرد های انسانی تر، هنرمندانه تر و احساس گرایانه تر به شب باید وجود داشته باشد. یک </a:t>
            </a:r>
            <a:r>
              <a:rPr lang="fa-IR" sz="4800" dirty="0" smtClean="0">
                <a:cs typeface="Aban" pitchFamily="2" charset="-78"/>
              </a:rPr>
              <a:t>سیستم </a:t>
            </a:r>
            <a:r>
              <a:rPr lang="fa-IR" sz="4800" dirty="0">
                <a:cs typeface="Aban" pitchFamily="2" charset="-78"/>
              </a:rPr>
              <a:t>فراگیر از نورپردازی مصنوعی، رقص نور در سایت و انعطاف پذیری بالا در آن ایجاد زیرساخت های جدید </a:t>
            </a:r>
            <a:r>
              <a:rPr lang="fa-IR" sz="4800" dirty="0" smtClean="0">
                <a:cs typeface="Aban" pitchFamily="2" charset="-78"/>
              </a:rPr>
              <a:t>همانند استادیوم </a:t>
            </a:r>
            <a:r>
              <a:rPr lang="fa-IR" sz="4800" dirty="0">
                <a:cs typeface="Aban" pitchFamily="2" charset="-78"/>
              </a:rPr>
              <a:t>ها، پارکینگ گاراژ ها و توجه به روشنایی و اجزای هنری از دیگر مسائل مورد توجه در این سایت با توجه به استفاده </a:t>
            </a:r>
            <a:r>
              <a:rPr lang="fa-IR" sz="4800" dirty="0" smtClean="0">
                <a:cs typeface="Aban" pitchFamily="2" charset="-78"/>
              </a:rPr>
              <a:t>جدید </a:t>
            </a:r>
            <a:r>
              <a:rPr lang="fa-IR" sz="4800" dirty="0">
                <a:cs typeface="Aban" pitchFamily="2" charset="-78"/>
              </a:rPr>
              <a:t>تر از آن، بوده است</a:t>
            </a:r>
            <a:r>
              <a:rPr lang="fa-IR" sz="4800" dirty="0" smtClean="0">
                <a:cs typeface="Aban" pitchFamily="2" charset="-78"/>
              </a:rPr>
              <a:t>.</a:t>
            </a:r>
            <a:endParaRPr lang="en-US" sz="4800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419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3041780" y="3247053"/>
            <a:ext cx="18300441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069283" y="1734182"/>
            <a:ext cx="182989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>
                <a:cs typeface="Aban" pitchFamily="2" charset="-78"/>
              </a:rPr>
              <a:t>علاوه بر طاق بزرگ، در فضای باز این منطقه می‌توان آثار هنری ابستره از هنرمندانی چون کلدر، سزار و میرو را دید که عکس های آن‌ها را در زیر می‌بینید:</a:t>
            </a:r>
            <a:endParaRPr lang="tr-TR" sz="4000" dirty="0">
              <a:solidFill>
                <a:schemeClr val="tx1">
                  <a:lumMod val="75000"/>
                  <a:lumOff val="25000"/>
                </a:schemeClr>
              </a:solidFill>
              <a:latin typeface="Lato Heavy" panose="020F0502020204030203" pitchFamily="34" charset="0"/>
              <a:ea typeface="Lato Heavy" panose="020F0502020204030203" pitchFamily="34" charset="0"/>
              <a:cs typeface="Aba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1780" y="6283239"/>
            <a:ext cx="4483400" cy="1047750"/>
          </a:xfrm>
          <a:prstGeom prst="rect">
            <a:avLst/>
          </a:prstGeom>
          <a:solidFill>
            <a:srgbClr val="FE68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647426" y="8332278"/>
            <a:ext cx="4483400" cy="1047750"/>
          </a:xfrm>
          <a:prstGeom prst="rect">
            <a:avLst/>
          </a:prstGeom>
          <a:solidFill>
            <a:srgbClr val="64B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les Personnages fantastiques de Miró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2243806" y="6412321"/>
            <a:ext cx="4483400" cy="1275329"/>
          </a:xfrm>
          <a:prstGeom prst="rect">
            <a:avLst/>
          </a:prstGeom>
          <a:solidFill>
            <a:srgbClr val="FF8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6899946" y="8332278"/>
            <a:ext cx="4554156" cy="1047750"/>
          </a:xfrm>
          <a:prstGeom prst="rect">
            <a:avLst/>
          </a:prstGeom>
          <a:solidFill>
            <a:srgbClr val="8AC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</a:rPr>
              <a:t>L’Araignée</a:t>
            </a:r>
            <a:r>
              <a:rPr lang="en-US" sz="3200" b="1" dirty="0">
                <a:solidFill>
                  <a:schemeClr val="tx1"/>
                </a:solidFill>
              </a:rPr>
              <a:t> rouge de Calder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26932" y="6534150"/>
            <a:ext cx="3409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+mj-lt"/>
              </a:rPr>
              <a:t>le </a:t>
            </a:r>
            <a:r>
              <a:rPr lang="en-US" b="1" dirty="0" err="1">
                <a:latin typeface="+mj-lt"/>
              </a:rPr>
              <a:t>pouce</a:t>
            </a:r>
            <a:r>
              <a:rPr lang="en-US" b="1" dirty="0">
                <a:latin typeface="+mj-lt"/>
              </a:rPr>
              <a:t> de César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748438" y="6757597"/>
            <a:ext cx="3516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les </a:t>
            </a:r>
            <a:r>
              <a:rPr lang="en-US" sz="3200" b="1" dirty="0" err="1"/>
              <a:t>Signaux</a:t>
            </a:r>
            <a:r>
              <a:rPr lang="en-US" sz="3200" b="1" dirty="0"/>
              <a:t> de </a:t>
            </a:r>
            <a:r>
              <a:rPr lang="en-US" sz="3200" b="1" dirty="0" err="1"/>
              <a:t>Takis</a:t>
            </a:r>
            <a:endParaRPr lang="en-US" sz="3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8659130" y="11399192"/>
            <a:ext cx="2425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>
                <a:solidFill>
                  <a:schemeClr val="bg1">
                    <a:lumMod val="9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PROJECT NAME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836095" y="11399191"/>
            <a:ext cx="2425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>
                <a:solidFill>
                  <a:schemeClr val="bg1">
                    <a:lumMod val="9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PROJECT NAME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9946" y="4838700"/>
            <a:ext cx="4521200" cy="3390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0969" y="7877083"/>
            <a:ext cx="4508834" cy="30058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263" y="4867050"/>
            <a:ext cx="4483400" cy="3362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186" y="7520422"/>
            <a:ext cx="4483400" cy="33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63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49" y="1597025"/>
            <a:ext cx="23507637" cy="10747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263" y="8981850"/>
            <a:ext cx="4483400" cy="3362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7546" y="1816100"/>
            <a:ext cx="4521200" cy="33909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1430000" y="4876800"/>
            <a:ext cx="1828800" cy="18796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70" y="2159001"/>
            <a:ext cx="4069299" cy="304800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1066438" y="5435600"/>
            <a:ext cx="3099162" cy="3073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04371" y="2743200"/>
            <a:ext cx="3099162" cy="3073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952" y="405447"/>
            <a:ext cx="4509538" cy="294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48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247900" y="9322675"/>
            <a:ext cx="12801600" cy="156966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>
              <a:defRPr sz="13800">
                <a:solidFill>
                  <a:schemeClr val="tx1">
                    <a:lumMod val="75000"/>
                    <a:lumOff val="25000"/>
                  </a:schemeClr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fa-IR" sz="9600" dirty="0" smtClean="0">
                <a:cs typeface="A Chamran" pitchFamily="2" charset="-78"/>
              </a:rPr>
              <a:t>پست </a:t>
            </a:r>
            <a:r>
              <a:rPr lang="fa-IR" sz="9600" dirty="0">
                <a:cs typeface="A Chamran" pitchFamily="2" charset="-78"/>
              </a:rPr>
              <a:t>مدرن سفید</a:t>
            </a:r>
            <a:endParaRPr lang="tr-TR" dirty="0"/>
          </a:p>
        </p:txBody>
      </p:sp>
      <p:grpSp>
        <p:nvGrpSpPr>
          <p:cNvPr id="3" name="Group 2"/>
          <p:cNvGrpSpPr/>
          <p:nvPr/>
        </p:nvGrpSpPr>
        <p:grpSpPr>
          <a:xfrm>
            <a:off x="2247900" y="11114216"/>
            <a:ext cx="10039350" cy="266700"/>
            <a:chOff x="5886450" y="9696450"/>
            <a:chExt cx="12801600" cy="266700"/>
          </a:xfrm>
        </p:grpSpPr>
        <p:sp>
          <p:nvSpPr>
            <p:cNvPr id="2" name="Rectangle 1"/>
            <p:cNvSpPr/>
            <p:nvPr/>
          </p:nvSpPr>
          <p:spPr>
            <a:xfrm>
              <a:off x="5886450" y="9696450"/>
              <a:ext cx="3200400" cy="266700"/>
            </a:xfrm>
            <a:prstGeom prst="rect">
              <a:avLst/>
            </a:prstGeom>
            <a:solidFill>
              <a:srgbClr val="FE68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086850" y="9696450"/>
              <a:ext cx="3200400" cy="266700"/>
            </a:xfrm>
            <a:prstGeom prst="rect">
              <a:avLst/>
            </a:prstGeom>
            <a:solidFill>
              <a:srgbClr val="64B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287250" y="9696450"/>
              <a:ext cx="3200400" cy="266700"/>
            </a:xfrm>
            <a:prstGeom prst="rect">
              <a:avLst/>
            </a:prstGeom>
            <a:solidFill>
              <a:srgbClr val="FF81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5487650" y="9696450"/>
              <a:ext cx="3200400" cy="266700"/>
            </a:xfrm>
            <a:prstGeom prst="rect">
              <a:avLst/>
            </a:prstGeom>
            <a:solidFill>
              <a:srgbClr val="8AC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915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34558" y="6079036"/>
            <a:ext cx="1895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dirty="0">
                <a:cs typeface="Aban" pitchFamily="2" charset="-78"/>
              </a:rPr>
              <a:t>مایکل گریوز</a:t>
            </a:r>
            <a:endParaRPr lang="fa-IR" dirty="0">
              <a:cs typeface="Aban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35300" y="7011740"/>
            <a:ext cx="24718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Michael Graves</a:t>
            </a:r>
          </a:p>
          <a:p>
            <a:pPr algn="ctr"/>
            <a:endParaRPr lang="tr-TR" sz="2800" b="1" dirty="0">
              <a:solidFill>
                <a:srgbClr val="41414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463993" y="6078030"/>
            <a:ext cx="1803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dirty="0">
                <a:cs typeface="Aban" pitchFamily="2" charset="-78"/>
              </a:rPr>
              <a:t>ریچارد </a:t>
            </a:r>
            <a:r>
              <a:rPr lang="ar-SA" dirty="0" smtClean="0">
                <a:cs typeface="Aban" pitchFamily="2" charset="-78"/>
              </a:rPr>
              <a:t>م</a:t>
            </a:r>
            <a:r>
              <a:rPr lang="fa-IR" dirty="0" smtClean="0">
                <a:cs typeface="Aban" pitchFamily="2" charset="-78"/>
              </a:rPr>
              <a:t>ا</a:t>
            </a:r>
            <a:r>
              <a:rPr lang="ar-SA" dirty="0" smtClean="0">
                <a:cs typeface="Aban" pitchFamily="2" charset="-78"/>
              </a:rPr>
              <a:t>یر</a:t>
            </a:r>
            <a:endParaRPr lang="tr-TR" dirty="0">
              <a:solidFill>
                <a:srgbClr val="64BFEC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524780" y="7019264"/>
            <a:ext cx="2236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+mj-lt"/>
              </a:rPr>
              <a:t>Richard Meier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4903813" y="6002579"/>
            <a:ext cx="1880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dirty="0">
                <a:cs typeface="Aban" pitchFamily="2" charset="-78"/>
              </a:rPr>
              <a:t>پیتر </a:t>
            </a:r>
            <a:r>
              <a:rPr lang="ar-SA" dirty="0" smtClean="0">
                <a:cs typeface="Aban" pitchFamily="2" charset="-78"/>
              </a:rPr>
              <a:t>آیز</a:t>
            </a:r>
            <a:r>
              <a:rPr lang="fa-IR" dirty="0" smtClean="0">
                <a:cs typeface="Aban" pitchFamily="2" charset="-78"/>
              </a:rPr>
              <a:t>ن</a:t>
            </a:r>
            <a:r>
              <a:rPr lang="ar-SA" dirty="0" smtClean="0">
                <a:cs typeface="Aban" pitchFamily="2" charset="-78"/>
              </a:rPr>
              <a:t>من</a:t>
            </a:r>
            <a:endParaRPr lang="tr-TR" dirty="0">
              <a:solidFill>
                <a:srgbClr val="FF814E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593504" y="6965574"/>
            <a:ext cx="25012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Peter Eisenman</a:t>
            </a:r>
          </a:p>
          <a:p>
            <a:pPr algn="ctr"/>
            <a:endParaRPr lang="tr-TR" sz="2800" b="1" dirty="0">
              <a:solidFill>
                <a:srgbClr val="41414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209040" y="6143398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dirty="0">
                <a:cs typeface="Aban" pitchFamily="2" charset="-78"/>
              </a:rPr>
              <a:t>جان هیداک</a:t>
            </a:r>
            <a:endParaRPr lang="tr-TR" dirty="0">
              <a:solidFill>
                <a:srgbClr val="8AC7C0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9162553" y="7009469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John Hejduk</a:t>
            </a:r>
            <a:endParaRPr lang="tr-TR" sz="2800" b="1" dirty="0">
              <a:solidFill>
                <a:srgbClr val="41414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8364" y="2393667"/>
            <a:ext cx="3406880" cy="34068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7478" y="2415379"/>
            <a:ext cx="3253315" cy="34068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374" y="2374553"/>
            <a:ext cx="3488533" cy="34885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478" y="2374553"/>
            <a:ext cx="3057542" cy="349433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198687" y="6965574"/>
            <a:ext cx="2889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+mj-lt"/>
              </a:rPr>
              <a:t>Charles Gwathmey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87229" y="5941023"/>
            <a:ext cx="20249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>
                <a:cs typeface="Aban" pitchFamily="2" charset="-78"/>
              </a:rPr>
              <a:t>چالز گواتمی 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072" y="2406070"/>
            <a:ext cx="2737229" cy="349433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131072" y="10753202"/>
            <a:ext cx="195420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dirty="0">
                <a:solidFill>
                  <a:srgbClr val="3B8686"/>
                </a:solidFill>
                <a:cs typeface="Aban" pitchFamily="2" charset="-78"/>
              </a:rPr>
              <a:t>از ویژگیهای کارهای ۵ معمار نیویورکی</a:t>
            </a:r>
            <a:r>
              <a:rPr lang="ar-SA" dirty="0" smtClean="0">
                <a:solidFill>
                  <a:srgbClr val="3B8686"/>
                </a:solidFill>
                <a:cs typeface="Aban" pitchFamily="2" charset="-78"/>
              </a:rPr>
              <a:t>:</a:t>
            </a:r>
            <a:endParaRPr lang="fa-IR" dirty="0" smtClean="0">
              <a:solidFill>
                <a:srgbClr val="3B8686"/>
              </a:solidFill>
              <a:cs typeface="Aban" pitchFamily="2" charset="-78"/>
            </a:endParaRPr>
          </a:p>
          <a:p>
            <a:pPr algn="r" rtl="1"/>
            <a:r>
              <a:rPr lang="ar-SA" dirty="0" smtClean="0">
                <a:solidFill>
                  <a:srgbClr val="3B8686"/>
                </a:solidFill>
                <a:cs typeface="Aban" pitchFamily="2" charset="-78"/>
              </a:rPr>
              <a:t> </a:t>
            </a:r>
            <a:r>
              <a:rPr lang="ar-SA" dirty="0">
                <a:solidFill>
                  <a:srgbClr val="3B8686"/>
                </a:solidFill>
                <a:cs typeface="Aban" pitchFamily="2" charset="-78"/>
              </a:rPr>
              <a:t>سعی بر این داشتند که عمق فضا را افزایش دهند. دید بیننده هنگام </a:t>
            </a:r>
            <a:r>
              <a:rPr lang="ar-SA" dirty="0" smtClean="0">
                <a:solidFill>
                  <a:srgbClr val="3B8686"/>
                </a:solidFill>
                <a:cs typeface="Aban" pitchFamily="2" charset="-78"/>
              </a:rPr>
              <a:t>نظاره </a:t>
            </a:r>
            <a:r>
              <a:rPr lang="ar-SA" dirty="0">
                <a:solidFill>
                  <a:srgbClr val="3B8686"/>
                </a:solidFill>
                <a:cs typeface="Aban" pitchFamily="2" charset="-78"/>
              </a:rPr>
              <a:t>نما در درون حجم نفوذ کند. </a:t>
            </a:r>
            <a:endParaRPr lang="fa-IR" dirty="0" smtClean="0">
              <a:solidFill>
                <a:srgbClr val="3B8686"/>
              </a:solidFill>
              <a:cs typeface="Aban" pitchFamily="2" charset="-78"/>
            </a:endParaRPr>
          </a:p>
          <a:p>
            <a:pPr algn="r" rtl="1"/>
            <a:r>
              <a:rPr lang="ar-SA" dirty="0" smtClean="0">
                <a:solidFill>
                  <a:srgbClr val="3B8686"/>
                </a:solidFill>
                <a:cs typeface="Aban" pitchFamily="2" charset="-78"/>
              </a:rPr>
              <a:t>از </a:t>
            </a:r>
            <a:r>
              <a:rPr lang="ar-SA" dirty="0">
                <a:solidFill>
                  <a:srgbClr val="3B8686"/>
                </a:solidFill>
                <a:cs typeface="Aban" pitchFamily="2" charset="-78"/>
              </a:rPr>
              <a:t>دیگر ویژگیهای آنها استفاده از استراکچر اکسپوز بود. ساختار سازه ای </a:t>
            </a:r>
            <a:r>
              <a:rPr lang="fa-IR" dirty="0" smtClean="0">
                <a:solidFill>
                  <a:srgbClr val="3B8686"/>
                </a:solidFill>
                <a:cs typeface="Aban" pitchFamily="2" charset="-78"/>
              </a:rPr>
              <a:t> </a:t>
            </a:r>
            <a:r>
              <a:rPr lang="ar-SA" dirty="0" smtClean="0">
                <a:solidFill>
                  <a:srgbClr val="3B8686"/>
                </a:solidFill>
                <a:cs typeface="Aban" pitchFamily="2" charset="-78"/>
              </a:rPr>
              <a:t>نمایان </a:t>
            </a:r>
            <a:r>
              <a:rPr lang="ar-SA" dirty="0">
                <a:solidFill>
                  <a:srgbClr val="3B8686"/>
                </a:solidFill>
                <a:cs typeface="Aban" pitchFamily="2" charset="-78"/>
              </a:rPr>
              <a:t>استفاده می کردند</a:t>
            </a:r>
            <a:r>
              <a:rPr lang="en-US" dirty="0">
                <a:solidFill>
                  <a:srgbClr val="3B8686"/>
                </a:solidFill>
                <a:cs typeface="Aban" pitchFamily="2" charset="-78"/>
              </a:rPr>
              <a:t>.</a:t>
            </a:r>
            <a:r>
              <a:rPr lang="ar-SA" dirty="0">
                <a:solidFill>
                  <a:srgbClr val="3B8686"/>
                </a:solidFill>
                <a:cs typeface="Aban" pitchFamily="2" charset="-78"/>
              </a:rPr>
              <a:t>(تاکید بر فرم مکعب و رنگ سفید)</a:t>
            </a:r>
            <a:endParaRPr lang="en-US" dirty="0">
              <a:solidFill>
                <a:srgbClr val="3B8686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Aban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23670" y="965091"/>
            <a:ext cx="20800011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4400" dirty="0">
                <a:cs typeface="Aban" pitchFamily="2" charset="-78"/>
              </a:rPr>
              <a:t>گروه پنج معمار نیویورک متشکل شده </a:t>
            </a:r>
            <a:r>
              <a:rPr lang="ar-SA" sz="4400" dirty="0" smtClean="0">
                <a:cs typeface="Aban" pitchFamily="2" charset="-78"/>
              </a:rPr>
              <a:t>از</a:t>
            </a:r>
            <a:r>
              <a:rPr lang="fa-IR" sz="4400" dirty="0" smtClean="0">
                <a:cs typeface="Aban" pitchFamily="2" charset="-78"/>
              </a:rPr>
              <a:t> :</a:t>
            </a:r>
          </a:p>
          <a:p>
            <a:pPr algn="r" rtl="1"/>
            <a:endParaRPr lang="fa-IR" sz="4400" dirty="0">
              <a:cs typeface="Aban" pitchFamily="2" charset="-78"/>
            </a:endParaRPr>
          </a:p>
          <a:p>
            <a:pPr algn="r" rtl="1"/>
            <a:endParaRPr lang="fa-IR" sz="4400" dirty="0" smtClean="0">
              <a:cs typeface="Aban" pitchFamily="2" charset="-78"/>
            </a:endParaRPr>
          </a:p>
          <a:p>
            <a:pPr algn="r" rtl="1"/>
            <a:endParaRPr lang="fa-IR" sz="4400" dirty="0">
              <a:cs typeface="Aban" pitchFamily="2" charset="-78"/>
            </a:endParaRPr>
          </a:p>
          <a:p>
            <a:pPr algn="r" rtl="1"/>
            <a:endParaRPr lang="fa-IR" sz="4400" dirty="0" smtClean="0">
              <a:cs typeface="Aban" pitchFamily="2" charset="-78"/>
            </a:endParaRPr>
          </a:p>
          <a:p>
            <a:pPr algn="r" rtl="1"/>
            <a:endParaRPr lang="fa-IR" sz="4400" dirty="0">
              <a:cs typeface="Aban" pitchFamily="2" charset="-78"/>
            </a:endParaRPr>
          </a:p>
          <a:p>
            <a:pPr algn="r" rtl="1"/>
            <a:endParaRPr lang="fa-IR" sz="4400" dirty="0" smtClean="0">
              <a:cs typeface="Aban" pitchFamily="2" charset="-78"/>
            </a:endParaRPr>
          </a:p>
          <a:p>
            <a:pPr algn="r" rtl="1"/>
            <a:endParaRPr lang="fa-IR" sz="4400" dirty="0">
              <a:cs typeface="Aban" pitchFamily="2" charset="-78"/>
            </a:endParaRPr>
          </a:p>
          <a:p>
            <a:pPr algn="r" rtl="1"/>
            <a:endParaRPr lang="fa-IR" sz="4400" dirty="0" smtClean="0">
              <a:cs typeface="Aban" pitchFamily="2" charset="-78"/>
            </a:endParaRPr>
          </a:p>
          <a:p>
            <a:pPr algn="r" rtl="1"/>
            <a:endParaRPr lang="fa-IR" sz="4400" dirty="0">
              <a:cs typeface="Aban" pitchFamily="2" charset="-78"/>
            </a:endParaRPr>
          </a:p>
          <a:p>
            <a:pPr algn="r" rtl="1"/>
            <a:r>
              <a:rPr lang="ar-SA" sz="4400" dirty="0" smtClean="0">
                <a:cs typeface="Aban" pitchFamily="2" charset="-78"/>
              </a:rPr>
              <a:t>در </a:t>
            </a:r>
            <a:r>
              <a:rPr lang="ar-SA" sz="4400" dirty="0">
                <a:cs typeface="Aban" pitchFamily="2" charset="-78"/>
              </a:rPr>
              <a:t>سال ۱۹۷۲ با هم این گروه را تشکیل دادند</a:t>
            </a:r>
            <a:r>
              <a:rPr lang="en-US" sz="4400" dirty="0">
                <a:cs typeface="Aban" pitchFamily="2" charset="-78"/>
              </a:rPr>
              <a:t>.</a:t>
            </a:r>
            <a:br>
              <a:rPr lang="en-US" sz="4400" dirty="0">
                <a:cs typeface="Aban" pitchFamily="2" charset="-78"/>
              </a:rPr>
            </a:br>
            <a:endParaRPr lang="fa-IR" sz="4400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107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1" b="-4381"/>
          <a:stretch/>
        </p:blipFill>
        <p:spPr>
          <a:xfrm>
            <a:off x="12898359" y="0"/>
            <a:ext cx="11485641" cy="143168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882" y="5151328"/>
            <a:ext cx="15587861" cy="9062085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ar-SA" sz="3600" dirty="0" smtClean="0">
                <a:cs typeface="Aban" pitchFamily="2" charset="-78"/>
              </a:rPr>
              <a:t>سفید </a:t>
            </a:r>
            <a:r>
              <a:rPr lang="ar-SA" sz="3600" dirty="0">
                <a:cs typeface="Aban" pitchFamily="2" charset="-78"/>
              </a:rPr>
              <a:t>رنگ مورد علاقه ریچارد </a:t>
            </a:r>
            <a:r>
              <a:rPr lang="ar-SA" sz="3600" dirty="0" smtClean="0">
                <a:cs typeface="Aban" pitchFamily="2" charset="-78"/>
              </a:rPr>
              <a:t>م</a:t>
            </a:r>
            <a:r>
              <a:rPr lang="fa-IR" sz="3600" dirty="0" smtClean="0">
                <a:cs typeface="Aban" pitchFamily="2" charset="-78"/>
              </a:rPr>
              <a:t>ا</a:t>
            </a:r>
            <a:r>
              <a:rPr lang="ar-SA" sz="3600" dirty="0" smtClean="0">
                <a:cs typeface="Aban" pitchFamily="2" charset="-78"/>
              </a:rPr>
              <a:t>یر </a:t>
            </a:r>
            <a:r>
              <a:rPr lang="ar-SA" sz="3600" dirty="0">
                <a:cs typeface="Aban" pitchFamily="2" charset="-78"/>
              </a:rPr>
              <a:t>است و این چیزی بیش </a:t>
            </a:r>
            <a:r>
              <a:rPr lang="ar-SA" sz="3600" dirty="0" smtClean="0">
                <a:cs typeface="Aban" pitchFamily="2" charset="-78"/>
              </a:rPr>
              <a:t>از </a:t>
            </a:r>
            <a:r>
              <a:rPr lang="ar-SA" sz="3600" dirty="0">
                <a:cs typeface="Aban" pitchFamily="2" charset="-78"/>
              </a:rPr>
              <a:t>یک تمایل شخصی است و سخنان زیادی را در مورد دیدگاه اصلی میر به معماری بیان می کند، او می </a:t>
            </a:r>
            <a:r>
              <a:rPr lang="ar-SA" sz="3600" dirty="0" smtClean="0">
                <a:cs typeface="Aban" pitchFamily="2" charset="-78"/>
              </a:rPr>
              <a:t>خواهد </a:t>
            </a:r>
            <a:r>
              <a:rPr lang="ar-SA" sz="3600" dirty="0">
                <a:cs typeface="Aban" pitchFamily="2" charset="-78"/>
              </a:rPr>
              <a:t>ساختمان هایش در تضاد نور و رنگ با پیرامونشان و در کل با طبیعت باشند، تا اینکه با طبیعت ادغام </a:t>
            </a:r>
            <a:r>
              <a:rPr lang="ar-SA" sz="3600" dirty="0" smtClean="0">
                <a:cs typeface="Aban" pitchFamily="2" charset="-78"/>
              </a:rPr>
              <a:t>شده </a:t>
            </a:r>
            <a:r>
              <a:rPr lang="ar-SA" sz="3600" dirty="0">
                <a:cs typeface="Aban" pitchFamily="2" charset="-78"/>
              </a:rPr>
              <a:t>و یا رشد خود را از دل طبیعت آغاز کنند،او می خواهد جهت های دید را به حداقل ممکن برساند تا </a:t>
            </a:r>
            <a:r>
              <a:rPr lang="ar-SA" sz="3600" dirty="0" smtClean="0">
                <a:cs typeface="Aban" pitchFamily="2" charset="-78"/>
              </a:rPr>
              <a:t>اینکه </a:t>
            </a:r>
            <a:r>
              <a:rPr lang="ar-SA" sz="3600" dirty="0">
                <a:cs typeface="Aban" pitchFamily="2" charset="-78"/>
              </a:rPr>
              <a:t>بیننده بتواند بر روی چیزی که لوکوربوزیه بازی ماهرانه ، درست و باشکوه فرم ها در نور می نامند، </a:t>
            </a:r>
            <a:r>
              <a:rPr lang="ar-SA" sz="3600" dirty="0" smtClean="0">
                <a:cs typeface="Aban" pitchFamily="2" charset="-78"/>
              </a:rPr>
              <a:t>تمرکز </a:t>
            </a:r>
            <a:r>
              <a:rPr lang="ar-SA" sz="3600" dirty="0">
                <a:cs typeface="Aban" pitchFamily="2" charset="-78"/>
              </a:rPr>
              <a:t>کند و نیز او مادیت ساختمان را (لذت استفاده از کیفیت های خاص مصالح ساختمانی مختلف) چنان با </a:t>
            </a:r>
            <a:r>
              <a:rPr lang="ar-SA" sz="3600" dirty="0" smtClean="0">
                <a:cs typeface="Aban" pitchFamily="2" charset="-78"/>
              </a:rPr>
              <a:t>اهمیت </a:t>
            </a:r>
            <a:r>
              <a:rPr lang="ar-SA" sz="3600" dirty="0">
                <a:cs typeface="Aban" pitchFamily="2" charset="-78"/>
              </a:rPr>
              <a:t>نمی پندارد، اینکه مصالح از چوب، فلز یا بتن باشند تا زمانی که به رنگ سفید درآمده باشند فرقی با </a:t>
            </a:r>
            <a:r>
              <a:rPr lang="ar-SA" sz="3600" dirty="0" smtClean="0">
                <a:cs typeface="Aban" pitchFamily="2" charset="-78"/>
              </a:rPr>
              <a:t>یکدیگر </a:t>
            </a:r>
            <a:r>
              <a:rPr lang="ar-SA" sz="3600" dirty="0">
                <a:cs typeface="Aban" pitchFamily="2" charset="-78"/>
              </a:rPr>
              <a:t>ندارند</a:t>
            </a:r>
            <a:r>
              <a:rPr lang="ar-SA" sz="3600" dirty="0" smtClean="0">
                <a:cs typeface="Aban" pitchFamily="2" charset="-78"/>
              </a:rPr>
              <a:t>.</a:t>
            </a:r>
            <a:endParaRPr lang="fa-IR" sz="3600" dirty="0" smtClean="0">
              <a:cs typeface="Aban" pitchFamily="2" charset="-78"/>
            </a:endParaRPr>
          </a:p>
          <a:p>
            <a:pPr marL="0" indent="0" algn="just" rtl="1">
              <a:buNone/>
            </a:pPr>
            <a:r>
              <a:rPr lang="ar-SA" sz="3600" dirty="0" smtClean="0">
                <a:cs typeface="Aban" pitchFamily="2" charset="-78"/>
              </a:rPr>
              <a:t>ساختمان </a:t>
            </a:r>
            <a:r>
              <a:rPr lang="ar-SA" sz="3600" dirty="0">
                <a:cs typeface="Aban" pitchFamily="2" charset="-78"/>
              </a:rPr>
              <a:t>های </a:t>
            </a:r>
            <a:r>
              <a:rPr lang="ar-SA" sz="3600" dirty="0" smtClean="0">
                <a:cs typeface="Aban" pitchFamily="2" charset="-78"/>
              </a:rPr>
              <a:t>م</a:t>
            </a:r>
            <a:r>
              <a:rPr lang="fa-IR" sz="3600" dirty="0" smtClean="0">
                <a:cs typeface="Aban" pitchFamily="2" charset="-78"/>
              </a:rPr>
              <a:t>ا</a:t>
            </a:r>
            <a:r>
              <a:rPr lang="ar-SA" sz="3600" dirty="0" smtClean="0">
                <a:cs typeface="Aban" pitchFamily="2" charset="-78"/>
              </a:rPr>
              <a:t>یر </a:t>
            </a:r>
            <a:r>
              <a:rPr lang="ar-SA" sz="3600" dirty="0">
                <a:cs typeface="Aban" pitchFamily="2" charset="-78"/>
              </a:rPr>
              <a:t>تمایل به ایستادن در محیطشان و شناساندن خود به اطراف تا فرم ها،رنگ </a:t>
            </a:r>
            <a:r>
              <a:rPr lang="ar-SA" sz="3600" dirty="0" smtClean="0">
                <a:cs typeface="Aban" pitchFamily="2" charset="-78"/>
              </a:rPr>
              <a:t>ها </a:t>
            </a:r>
            <a:r>
              <a:rPr lang="ar-SA" sz="3600" dirty="0">
                <a:cs typeface="Aban" pitchFamily="2" charset="-78"/>
              </a:rPr>
              <a:t>و بافت های آن را واضح و مشهود </a:t>
            </a:r>
            <a:r>
              <a:rPr lang="ar-SA" sz="3600" dirty="0" smtClean="0">
                <a:cs typeface="Aban" pitchFamily="2" charset="-78"/>
              </a:rPr>
              <a:t>سازند</a:t>
            </a:r>
            <a:r>
              <a:rPr lang="fa-IR" sz="3600" dirty="0" smtClean="0">
                <a:cs typeface="Aban" pitchFamily="2" charset="-78"/>
              </a:rPr>
              <a:t>.</a:t>
            </a:r>
            <a:endParaRPr lang="en-US" sz="3600" dirty="0">
              <a:cs typeface="Aban" pitchFamily="2" charset="-78"/>
            </a:endParaRPr>
          </a:p>
          <a:p>
            <a:pPr marL="0" indent="0" algn="just">
              <a:buNone/>
            </a:pPr>
            <a:endParaRPr lang="en-US" sz="3600" dirty="0">
              <a:cs typeface="Aba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46822" y="3637524"/>
            <a:ext cx="77732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ar-SA" sz="4800" dirty="0">
                <a:cs typeface="Aban" pitchFamily="2" charset="-78"/>
              </a:rPr>
              <a:t>ریچارد م</a:t>
            </a:r>
            <a:r>
              <a:rPr lang="fa-IR" sz="4800" dirty="0">
                <a:cs typeface="Aban" pitchFamily="2" charset="-78"/>
              </a:rPr>
              <a:t>ا</a:t>
            </a:r>
            <a:r>
              <a:rPr lang="ar-SA" sz="4800" dirty="0">
                <a:cs typeface="Aban" pitchFamily="2" charset="-78"/>
              </a:rPr>
              <a:t>یر سردمدار پست مدرن </a:t>
            </a:r>
            <a:r>
              <a:rPr lang="ar-SA" sz="4800" dirty="0" smtClean="0">
                <a:cs typeface="Aban" pitchFamily="2" charset="-78"/>
              </a:rPr>
              <a:t>سفید</a:t>
            </a:r>
            <a:endParaRPr lang="fa-IR" sz="4800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539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8286" y="4095387"/>
            <a:ext cx="21031200" cy="8702676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>
                <a:cs typeface="Aban" pitchFamily="2" charset="-78"/>
              </a:rPr>
              <a:t>تاکید بر فرم مکعب </a:t>
            </a:r>
            <a:endParaRPr lang="en-US" sz="4400" dirty="0">
              <a:cs typeface="Aban" pitchFamily="2" charset="-78"/>
            </a:endParaRPr>
          </a:p>
          <a:p>
            <a:pPr algn="r" rtl="1"/>
            <a:r>
              <a:rPr lang="fa-IR" sz="4400" dirty="0">
                <a:cs typeface="Aban" pitchFamily="2" charset="-78"/>
              </a:rPr>
              <a:t>تاکید بر رنگ سفید </a:t>
            </a:r>
            <a:endParaRPr lang="en-US" sz="4400" dirty="0">
              <a:cs typeface="Aban" pitchFamily="2" charset="-78"/>
            </a:endParaRPr>
          </a:p>
          <a:p>
            <a:pPr algn="r" rtl="1"/>
            <a:r>
              <a:rPr lang="fa-IR" sz="4400" dirty="0">
                <a:cs typeface="Aban" pitchFamily="2" charset="-78"/>
              </a:rPr>
              <a:t>افزایش عمق فضا و هدایت دید بیننده در درون حجم هنگام نظاره نما</a:t>
            </a:r>
            <a:endParaRPr lang="en-US" sz="4400" dirty="0">
              <a:cs typeface="Aban" pitchFamily="2" charset="-78"/>
            </a:endParaRPr>
          </a:p>
          <a:p>
            <a:pPr algn="r" rtl="1"/>
            <a:r>
              <a:rPr lang="fa-IR" sz="4400" dirty="0">
                <a:cs typeface="Aban" pitchFamily="2" charset="-78"/>
              </a:rPr>
              <a:t>عدم ادغام با طبیعت اطراف و تضاد نور و رنگ ساختمان ها با پیرامون</a:t>
            </a:r>
            <a:endParaRPr lang="en-US" sz="4400" dirty="0">
              <a:cs typeface="Aban" pitchFamily="2" charset="-78"/>
            </a:endParaRPr>
          </a:p>
          <a:p>
            <a:pPr algn="r" rtl="1"/>
            <a:r>
              <a:rPr lang="fa-IR" sz="4400" dirty="0">
                <a:cs typeface="Aban" pitchFamily="2" charset="-78"/>
              </a:rPr>
              <a:t>به حداقل رساندن جهت های دید و متمرکز کردن دید بیننده با بازی ماهرانه فرم ها در نور</a:t>
            </a:r>
            <a:endParaRPr lang="en-US" sz="4400" dirty="0">
              <a:cs typeface="Aban" pitchFamily="2" charset="-78"/>
            </a:endParaRPr>
          </a:p>
          <a:p>
            <a:pPr algn="r" rtl="1"/>
            <a:r>
              <a:rPr lang="fa-IR" sz="4400" dirty="0">
                <a:cs typeface="Aban" pitchFamily="2" charset="-78"/>
              </a:rPr>
              <a:t>تمایل ساختمان ها به ایستادن در محیط و شناساندن خود</a:t>
            </a:r>
            <a:endParaRPr lang="en-US" sz="4400" dirty="0">
              <a:cs typeface="Aban" pitchFamily="2" charset="-78"/>
            </a:endParaRPr>
          </a:p>
          <a:p>
            <a:pPr algn="r" rtl="1"/>
            <a:r>
              <a:rPr lang="fa-IR" sz="4400" dirty="0">
                <a:cs typeface="Aban" pitchFamily="2" charset="-78"/>
              </a:rPr>
              <a:t>وضوح فرم ها، رنگ ها و بافت</a:t>
            </a:r>
            <a:endParaRPr lang="en-US" sz="4400" dirty="0">
              <a:cs typeface="Aban" pitchFamily="2" charset="-78"/>
            </a:endParaRPr>
          </a:p>
          <a:p>
            <a:pPr algn="r" rtl="1"/>
            <a:r>
              <a:rPr lang="fa-IR" sz="4400" dirty="0">
                <a:cs typeface="Aban" pitchFamily="2" charset="-78"/>
              </a:rPr>
              <a:t>استفاده از استراکچر اکسپوز </a:t>
            </a:r>
            <a:endParaRPr lang="en-US" sz="4400" dirty="0">
              <a:cs typeface="Aban" pitchFamily="2" charset="-78"/>
            </a:endParaRPr>
          </a:p>
          <a:p>
            <a:pPr algn="ctr"/>
            <a:endParaRPr lang="en-US" sz="4400" dirty="0">
              <a:solidFill>
                <a:srgbClr val="41414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Aban" pitchFamily="2" charset="-78"/>
            </a:endParaRPr>
          </a:p>
          <a:p>
            <a:endParaRPr lang="en-US" sz="4400" dirty="0">
              <a:cs typeface="Aban" pitchFamily="2" charset="-78"/>
            </a:endParaRPr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6277546" y="188387"/>
            <a:ext cx="791922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5400">
                <a:solidFill>
                  <a:srgbClr val="41414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r"/>
            <a:r>
              <a:rPr lang="fa-IR" sz="6000" dirty="0">
                <a:solidFill>
                  <a:schemeClr val="bg1"/>
                </a:solidFill>
                <a:cs typeface="A Chamran" pitchFamily="2" charset="-78"/>
              </a:rPr>
              <a:t/>
            </a:r>
            <a:br>
              <a:rPr lang="fa-IR" sz="6000" dirty="0">
                <a:solidFill>
                  <a:schemeClr val="bg1"/>
                </a:solidFill>
                <a:cs typeface="A Chamran" pitchFamily="2" charset="-78"/>
              </a:rPr>
            </a:br>
            <a:r>
              <a:rPr lang="fa-IR" sz="6000" dirty="0">
                <a:solidFill>
                  <a:schemeClr val="bg1"/>
                </a:solidFill>
                <a:cs typeface="A Chamran" pitchFamily="2" charset="-78"/>
              </a:rPr>
              <a:t>خصوصیات پست مدرن سفید:</a:t>
            </a:r>
            <a:r>
              <a:rPr lang="en-US" sz="6000" dirty="0">
                <a:solidFill>
                  <a:schemeClr val="bg1"/>
                </a:solidFill>
                <a:cs typeface="A Chamran" pitchFamily="2" charset="-78"/>
              </a:rPr>
              <a:t/>
            </a:r>
            <a:br>
              <a:rPr lang="en-US" sz="6000" dirty="0">
                <a:solidFill>
                  <a:schemeClr val="bg1"/>
                </a:solidFill>
                <a:cs typeface="A Chamran" pitchFamily="2" charset="-78"/>
              </a:rPr>
            </a:br>
            <a:endParaRPr lang="tr-TR" sz="6000" dirty="0">
              <a:solidFill>
                <a:schemeClr val="bg1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31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3041780" y="3247053"/>
            <a:ext cx="18300441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2116555" y="938729"/>
            <a:ext cx="922566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5400">
                <a:solidFill>
                  <a:srgbClr val="41414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r"/>
            <a:r>
              <a:rPr lang="fa-IR" sz="4800" dirty="0">
                <a:solidFill>
                  <a:srgbClr val="FF814E"/>
                </a:solidFill>
                <a:cs typeface="A Chamran" pitchFamily="2" charset="-78"/>
              </a:rPr>
              <a:t/>
            </a:r>
            <a:br>
              <a:rPr lang="fa-IR" sz="4800" dirty="0">
                <a:solidFill>
                  <a:srgbClr val="FF814E"/>
                </a:solidFill>
                <a:cs typeface="A Chamran" pitchFamily="2" charset="-78"/>
              </a:rPr>
            </a:br>
            <a:r>
              <a:rPr lang="fa-IR" sz="4800" dirty="0">
                <a:solidFill>
                  <a:srgbClr val="FF814E"/>
                </a:solidFill>
                <a:cs typeface="A Chamran" pitchFamily="2" charset="-78"/>
              </a:rPr>
              <a:t>آیا لادفانس یک اثر پست مدرن سفید است؟</a:t>
            </a:r>
            <a:r>
              <a:rPr lang="en-US" sz="4800" dirty="0">
                <a:solidFill>
                  <a:srgbClr val="FF814E"/>
                </a:solidFill>
                <a:cs typeface="A Chamran" pitchFamily="2" charset="-78"/>
              </a:rPr>
              <a:t/>
            </a:r>
            <a:br>
              <a:rPr lang="en-US" sz="4800" dirty="0">
                <a:solidFill>
                  <a:srgbClr val="FF814E"/>
                </a:solidFill>
                <a:cs typeface="A Chamran" pitchFamily="2" charset="-78"/>
              </a:rPr>
            </a:br>
            <a:endParaRPr lang="tr-TR" sz="4800" dirty="0">
              <a:solidFill>
                <a:srgbClr val="FF814E"/>
              </a:solidFill>
              <a:latin typeface="Lato Heavy" panose="020F0502020204030203" pitchFamily="34" charset="0"/>
              <a:ea typeface="Lato Heavy" panose="020F0502020204030203" pitchFamily="34" charset="0"/>
              <a:cs typeface="A Chamran" panose="00000400000000000000" pitchFamily="2" charset="-78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670004"/>
              </p:ext>
            </p:extLst>
          </p:nvPr>
        </p:nvGraphicFramePr>
        <p:xfrm>
          <a:off x="2638697" y="3654844"/>
          <a:ext cx="18703525" cy="9016126"/>
        </p:xfrm>
        <a:graphic>
          <a:graphicData uri="http://schemas.openxmlformats.org/drawingml/2006/table">
            <a:tbl>
              <a:tblPr rtl="1" firstRow="1" firstCol="1" bandRow="1">
                <a:tableStyleId>{1FECB4D8-DB02-4DC6-A0A2-4F2EBAE1DC90}</a:tableStyleId>
              </a:tblPr>
              <a:tblGrid>
                <a:gridCol w="7208211"/>
                <a:gridCol w="9431382"/>
                <a:gridCol w="2063932"/>
              </a:tblGrid>
              <a:tr h="10237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4400" dirty="0">
                          <a:solidFill>
                            <a:srgbClr val="F3B562"/>
                          </a:solidFill>
                          <a:effectLst/>
                          <a:cs typeface="Aban" pitchFamily="2" charset="-78"/>
                        </a:rPr>
                        <a:t>پست مدرن سفید</a:t>
                      </a:r>
                      <a:endParaRPr lang="en-US" sz="4800" b="1" dirty="0">
                        <a:solidFill>
                          <a:srgbClr val="F3B562"/>
                        </a:solidFill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4800" dirty="0">
                          <a:solidFill>
                            <a:srgbClr val="F3B562"/>
                          </a:solidFill>
                          <a:effectLst/>
                          <a:cs typeface="Aban" pitchFamily="2" charset="-78"/>
                        </a:rPr>
                        <a:t>لادفانس</a:t>
                      </a:r>
                      <a:endParaRPr lang="en-US" sz="5400" b="1" dirty="0">
                        <a:solidFill>
                          <a:srgbClr val="F3B562"/>
                        </a:solidFill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4800" dirty="0">
                          <a:solidFill>
                            <a:srgbClr val="F3B562"/>
                          </a:solidFill>
                          <a:effectLst/>
                          <a:cs typeface="Aban" pitchFamily="2" charset="-78"/>
                        </a:rPr>
                        <a:t>مطابقت</a:t>
                      </a:r>
                      <a:endParaRPr lang="en-US" sz="5400" b="1" dirty="0">
                        <a:solidFill>
                          <a:srgbClr val="F3B562"/>
                        </a:solidFill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</a:tr>
              <a:tr h="81408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b="0" dirty="0">
                          <a:effectLst/>
                          <a:cs typeface="Aban" pitchFamily="2" charset="-78"/>
                        </a:rPr>
                        <a:t>تاکید بر فرم مکعب</a:t>
                      </a:r>
                      <a:endParaRPr lang="en-US" sz="3600" b="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dirty="0">
                          <a:effectLst/>
                          <a:cs typeface="Aban" pitchFamily="2" charset="-78"/>
                        </a:rPr>
                        <a:t>مکعب توخالی با ابعاد 110*110*110</a:t>
                      </a:r>
                      <a:endParaRPr lang="en-US" sz="3600" b="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600" dirty="0">
                          <a:effectLst/>
                          <a:cs typeface="Aban" pitchFamily="2" charset="-78"/>
                        </a:rPr>
                        <a:t>دارد</a:t>
                      </a:r>
                      <a:endParaRPr lang="en-US" sz="400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</a:tr>
              <a:tr h="81408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b="0">
                          <a:effectLst/>
                          <a:cs typeface="Aban" pitchFamily="2" charset="-78"/>
                        </a:rPr>
                        <a:t>تاکید بر رنگ سفید و بافت قابل تشخیص</a:t>
                      </a:r>
                      <a:endParaRPr lang="en-US" sz="3600" b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dirty="0">
                          <a:effectLst/>
                          <a:cs typeface="Aban" pitchFamily="2" charset="-78"/>
                        </a:rPr>
                        <a:t>بدنه پوشیده شده به سنگ مرمر سفید با شبکه بندی مشخص</a:t>
                      </a:r>
                      <a:endParaRPr lang="en-US" sz="3600" b="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600">
                          <a:effectLst/>
                          <a:cs typeface="Aban" pitchFamily="2" charset="-78"/>
                        </a:rPr>
                        <a:t>دارد</a:t>
                      </a:r>
                      <a:endParaRPr lang="en-US" sz="400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</a:tr>
              <a:tr h="169166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b="0" dirty="0">
                          <a:effectLst/>
                          <a:cs typeface="Aban" pitchFamily="2" charset="-78"/>
                        </a:rPr>
                        <a:t>افزایش عمق فضا و هدایت دید بیننده به درون فضا</a:t>
                      </a:r>
                      <a:endParaRPr lang="en-US" sz="3600" b="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dirty="0">
                          <a:effectLst/>
                          <a:cs typeface="Aban" pitchFamily="2" charset="-78"/>
                        </a:rPr>
                        <a:t>حجم خالی شده وسط مکعب به همراه سطوح متمایل به داخل</a:t>
                      </a:r>
                      <a:endParaRPr lang="en-US" sz="3600" b="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600" dirty="0">
                          <a:effectLst/>
                          <a:cs typeface="Aban" pitchFamily="2" charset="-78"/>
                        </a:rPr>
                        <a:t>دارد</a:t>
                      </a:r>
                      <a:endParaRPr lang="en-US" sz="400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</a:tr>
              <a:tr h="210331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b="0" dirty="0">
                          <a:effectLst/>
                          <a:cs typeface="Aban" pitchFamily="2" charset="-78"/>
                        </a:rPr>
                        <a:t>عدم ادغام با طبیعت و تضاد نور و رنگ با زمینه و </a:t>
                      </a:r>
                      <a:r>
                        <a:rPr lang="fa-IR" sz="3200" b="0" dirty="0" smtClean="0">
                          <a:effectLst/>
                          <a:cs typeface="Aban" pitchFamily="2" charset="-78"/>
                        </a:rPr>
                        <a:t>تمایل </a:t>
                      </a:r>
                      <a:r>
                        <a:rPr lang="fa-IR" sz="3200" b="0" dirty="0">
                          <a:effectLst/>
                          <a:cs typeface="Aban" pitchFamily="2" charset="-78"/>
                        </a:rPr>
                        <a:t>ساختمان به شناساندن خود</a:t>
                      </a:r>
                      <a:endParaRPr lang="en-US" sz="3600" b="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dirty="0">
                          <a:effectLst/>
                          <a:cs typeface="Aban" pitchFamily="2" charset="-78"/>
                        </a:rPr>
                        <a:t>حجم بزرگ سفید کاملا بر فضاهای اطراف خود غلبه دارد</a:t>
                      </a:r>
                      <a:endParaRPr lang="en-US" sz="3600" b="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600">
                          <a:effectLst/>
                          <a:cs typeface="Aban" pitchFamily="2" charset="-78"/>
                        </a:rPr>
                        <a:t>دارد</a:t>
                      </a:r>
                      <a:endParaRPr lang="en-US" sz="400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</a:tr>
              <a:tr h="256923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b="0" dirty="0">
                          <a:effectLst/>
                          <a:cs typeface="Aban" pitchFamily="2" charset="-78"/>
                        </a:rPr>
                        <a:t>وجود استراکچر اکسپوز</a:t>
                      </a:r>
                      <a:endParaRPr lang="en-US" sz="3600" b="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200" dirty="0">
                          <a:effectLst/>
                          <a:cs typeface="Aban" pitchFamily="2" charset="-78"/>
                        </a:rPr>
                        <a:t>ساختمان با بتن مسلح ساخته شده و سطح آن به شیشه و سنگ مرمر پوشیده شده، همچنین آسانسور درون آتریوم به صورت اکسپوز طراحی شده، پل اندرو نیز برای سایبان از سازه چادری استفاده کرده است</a:t>
                      </a:r>
                      <a:endParaRPr lang="en-US" sz="3600" b="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600" dirty="0">
                          <a:effectLst/>
                          <a:cs typeface="Aban" pitchFamily="2" charset="-78"/>
                        </a:rPr>
                        <a:t>دارد</a:t>
                      </a:r>
                      <a:endParaRPr lang="en-US" sz="4000" dirty="0">
                        <a:effectLst/>
                        <a:latin typeface="B Nazanin+ Regular"/>
                        <a:ea typeface="Adobe Myungjo Std M"/>
                        <a:cs typeface="Aban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56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420189"/>
            <a:ext cx="24384000" cy="5410199"/>
          </a:xfrm>
          <a:prstGeom prst="rect">
            <a:avLst/>
          </a:prstGeom>
          <a:solidFill>
            <a:srgbClr val="685C79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219200" y="392084"/>
            <a:ext cx="21945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محله لَدفانس در ابتدا چندان مورد توجه قرار نگرفت چرا که در نظر بسیاری معماری مدرن آن فاقد روح انسانی بود ولی با ساخت مرکز خرید عظیم </a:t>
            </a:r>
            <a:r>
              <a:rPr lang="en-US" sz="4000" dirty="0">
                <a:solidFill>
                  <a:schemeClr val="bg1"/>
                </a:solidFill>
                <a:cs typeface="Aban" pitchFamily="2" charset="-78"/>
              </a:rPr>
              <a:t> Quatre Temps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و استقرار بنای گردی‌شکل به نام </a:t>
            </a:r>
            <a:r>
              <a:rPr lang="en-US" sz="4000" dirty="0">
                <a:solidFill>
                  <a:schemeClr val="bg1"/>
                </a:solidFill>
                <a:cs typeface="Aban" pitchFamily="2" charset="-78"/>
              </a:rPr>
              <a:t> Dôme d’IMAX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ورق به نفع این منطقه تجاری برگشت. </a:t>
            </a:r>
            <a:endParaRPr lang="en-US" sz="4000" dirty="0">
              <a:solidFill>
                <a:schemeClr val="bg1"/>
              </a:solidFill>
              <a:cs typeface="Aban" pitchFamily="2" charset="-78"/>
            </a:endParaRPr>
          </a:p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از نظر برخی محله دفانس، زمخت و بی‌روح است و برخی دیگر جنبه مدرن این محله را تحسین می‌کنند. در هر صورت </a:t>
            </a:r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لادفانس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با 48 برج و هزاران شرکت تجاری یکی از بزرگترین پروژه‌های شهرسازی اروپا به شمار می‌رود.</a:t>
            </a:r>
            <a:endParaRPr lang="en-US" sz="4000" dirty="0">
              <a:solidFill>
                <a:schemeClr val="bg1"/>
              </a:solidFill>
              <a:cs typeface="Aban" pitchFamily="2" charset="-78"/>
            </a:endParaRPr>
          </a:p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 در ساخت این محله از ساختار شهرهای امریکایی الهام گرفته شده است و علاوه بر این، معماران پا فراتر گذاشته و رفت و آمد وسایل نقلیه را در آن حذف کرده‌اند</a:t>
            </a:r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.</a:t>
            </a:r>
            <a:r>
              <a:rPr lang="en-US" sz="4000" dirty="0" smtClean="0">
                <a:solidFill>
                  <a:schemeClr val="bg1"/>
                </a:solidFill>
                <a:cs typeface="Aban" pitchFamily="2" charset="-78"/>
              </a:rPr>
              <a:t>)</a:t>
            </a:r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خطوط حمل و نقل و پارکینگ در سطح زیرزمین این مکان طراحی شده‌اند</a:t>
            </a:r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.</a:t>
            </a:r>
            <a:r>
              <a:rPr lang="en-US" sz="4000" dirty="0" smtClean="0">
                <a:solidFill>
                  <a:schemeClr val="bg1"/>
                </a:solidFill>
                <a:cs typeface="Aban" pitchFamily="2" charset="-78"/>
              </a:rPr>
              <a:t>(</a:t>
            </a:r>
            <a:endParaRPr lang="fa-IR" sz="4000" dirty="0">
              <a:solidFill>
                <a:schemeClr val="bg1"/>
              </a:solidFill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232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247900" y="9508400"/>
            <a:ext cx="12801600" cy="120032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>
              <a:defRPr sz="13800">
                <a:solidFill>
                  <a:schemeClr val="tx1">
                    <a:lumMod val="75000"/>
                    <a:lumOff val="25000"/>
                  </a:schemeClr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fa-IR" sz="7200" dirty="0">
                <a:cs typeface="A Chamran" pitchFamily="2" charset="-78"/>
              </a:rPr>
              <a:t>تحلیل فضای </a:t>
            </a:r>
            <a:r>
              <a:rPr lang="fa-IR" sz="7200" dirty="0" smtClean="0">
                <a:cs typeface="A Chamran" pitchFamily="2" charset="-78"/>
              </a:rPr>
              <a:t>شهری</a:t>
            </a:r>
            <a:endParaRPr lang="tr-TR" sz="72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47900" y="11114216"/>
            <a:ext cx="9074150" cy="266700"/>
            <a:chOff x="5886450" y="9696450"/>
            <a:chExt cx="12801600" cy="266700"/>
          </a:xfrm>
        </p:grpSpPr>
        <p:sp>
          <p:nvSpPr>
            <p:cNvPr id="2" name="Rectangle 1"/>
            <p:cNvSpPr/>
            <p:nvPr/>
          </p:nvSpPr>
          <p:spPr>
            <a:xfrm>
              <a:off x="5886450" y="9696450"/>
              <a:ext cx="3200400" cy="266700"/>
            </a:xfrm>
            <a:prstGeom prst="rect">
              <a:avLst/>
            </a:prstGeom>
            <a:solidFill>
              <a:srgbClr val="FE68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086850" y="9696450"/>
              <a:ext cx="3200400" cy="266700"/>
            </a:xfrm>
            <a:prstGeom prst="rect">
              <a:avLst/>
            </a:prstGeom>
            <a:solidFill>
              <a:srgbClr val="64B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287250" y="9696450"/>
              <a:ext cx="3200400" cy="266700"/>
            </a:xfrm>
            <a:prstGeom prst="rect">
              <a:avLst/>
            </a:prstGeom>
            <a:solidFill>
              <a:srgbClr val="FF81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5487650" y="9696450"/>
              <a:ext cx="3200400" cy="266700"/>
            </a:xfrm>
            <a:prstGeom prst="rect">
              <a:avLst/>
            </a:prstGeom>
            <a:solidFill>
              <a:srgbClr val="8AC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722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9144000" y="0"/>
            <a:ext cx="15240000" cy="13716000"/>
          </a:xfrm>
          <a:prstGeom prst="rect">
            <a:avLst/>
          </a:prstGeom>
          <a:solidFill>
            <a:srgbClr val="FF8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60682" y="215050"/>
            <a:ext cx="5323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4800" dirty="0">
                <a:solidFill>
                  <a:schemeClr val="bg1"/>
                </a:solidFill>
                <a:cs typeface="A Chamran" pitchFamily="2" charset="-78"/>
              </a:rPr>
              <a:t>طاق آزادی به مثابه دروازه</a:t>
            </a:r>
            <a:endParaRPr lang="tr-TR" sz="48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660682" y="2479971"/>
            <a:ext cx="14642405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3200" dirty="0" smtClean="0">
                <a:cs typeface="Aban" pitchFamily="2" charset="-78"/>
              </a:rPr>
              <a:t>لادفانس </a:t>
            </a:r>
            <a:r>
              <a:rPr lang="fa-IR" sz="3200" dirty="0">
                <a:cs typeface="Aban" pitchFamily="2" charset="-78"/>
              </a:rPr>
              <a:t>در ادامه آکس تاریخی پاریس ساخته شد</a:t>
            </a:r>
            <a:r>
              <a:rPr lang="fa-IR" sz="3200" dirty="0" smtClean="0">
                <a:cs typeface="Aban" pitchFamily="2" charset="-78"/>
              </a:rPr>
              <a:t>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3200" dirty="0" smtClean="0">
                <a:cs typeface="Aban" pitchFamily="2" charset="-78"/>
              </a:rPr>
              <a:t> </a:t>
            </a:r>
            <a:r>
              <a:rPr lang="fa-IR" sz="3200" dirty="0">
                <a:cs typeface="Aban" pitchFamily="2" charset="-78"/>
              </a:rPr>
              <a:t>طاق آزادی به عنوان نشانه ای </a:t>
            </a:r>
            <a:r>
              <a:rPr lang="fa-IR" sz="3200" dirty="0" smtClean="0">
                <a:cs typeface="Aban" pitchFamily="2" charset="-78"/>
              </a:rPr>
              <a:t>برای </a:t>
            </a:r>
            <a:r>
              <a:rPr lang="fa-IR" sz="3200" dirty="0">
                <a:cs typeface="Aban" pitchFamily="2" charset="-78"/>
              </a:rPr>
              <a:t>فرانسه مدرن دروازه بافت تاریخی پاریس به دنیای مدرن و بخش مدرن شهر </a:t>
            </a:r>
            <a:r>
              <a:rPr lang="fa-IR" sz="3200" dirty="0" smtClean="0">
                <a:cs typeface="Aban" pitchFamily="2" charset="-78"/>
              </a:rPr>
              <a:t>است.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3200" dirty="0" smtClean="0">
                <a:cs typeface="Aban" pitchFamily="2" charset="-78"/>
              </a:rPr>
              <a:t>طاق </a:t>
            </a:r>
            <a:r>
              <a:rPr lang="fa-IR" sz="3200" dirty="0">
                <a:cs typeface="Aban" pitchFamily="2" charset="-78"/>
              </a:rPr>
              <a:t>آزادی </a:t>
            </a:r>
            <a:r>
              <a:rPr lang="fa-IR" sz="3200" dirty="0" smtClean="0">
                <a:cs typeface="Aban" pitchFamily="2" charset="-78"/>
              </a:rPr>
              <a:t>جداکننده </a:t>
            </a:r>
            <a:r>
              <a:rPr lang="fa-IR" sz="3200" dirty="0">
                <a:cs typeface="Aban" pitchFamily="2" charset="-78"/>
              </a:rPr>
              <a:t>بافت قدیم و جدید نیست، بلکه پیوند دهنده آنهاست، پیوندی که نیازمند تغییر است</a:t>
            </a:r>
            <a:r>
              <a:rPr lang="fa-IR" sz="3200" dirty="0" smtClean="0">
                <a:cs typeface="Aban" pitchFamily="2" charset="-78"/>
              </a:rPr>
              <a:t>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3200" dirty="0" smtClean="0">
                <a:cs typeface="Aban" pitchFamily="2" charset="-78"/>
              </a:rPr>
              <a:t> </a:t>
            </a:r>
            <a:r>
              <a:rPr lang="fa-IR" sz="3200" dirty="0">
                <a:cs typeface="Aban" pitchFamily="2" charset="-78"/>
              </a:rPr>
              <a:t>تغییر در </a:t>
            </a:r>
            <a:r>
              <a:rPr lang="fa-IR" sz="3200" dirty="0" smtClean="0">
                <a:cs typeface="Aban" pitchFamily="2" charset="-78"/>
              </a:rPr>
              <a:t>شیوه </a:t>
            </a:r>
            <a:r>
              <a:rPr lang="fa-IR" sz="3200" dirty="0">
                <a:cs typeface="Aban" pitchFamily="2" charset="-78"/>
              </a:rPr>
              <a:t>نگرش لازم است. چرخش 6.33 درجه ای طاق آزادی نسبت به آکس تاریخی </a:t>
            </a:r>
            <a:r>
              <a:rPr lang="fa-IR" sz="3200" dirty="0" smtClean="0">
                <a:cs typeface="Aban" pitchFamily="2" charset="-78"/>
              </a:rPr>
              <a:t>می تواند </a:t>
            </a:r>
            <a:r>
              <a:rPr lang="fa-IR" sz="3200" dirty="0">
                <a:cs typeface="Aban" pitchFamily="2" charset="-78"/>
              </a:rPr>
              <a:t>نشان دهنده </a:t>
            </a:r>
            <a:r>
              <a:rPr lang="fa-IR" sz="3200" dirty="0" smtClean="0">
                <a:cs typeface="Aban" pitchFamily="2" charset="-78"/>
              </a:rPr>
              <a:t>چرخش </a:t>
            </a:r>
            <a:r>
              <a:rPr lang="fa-IR" sz="3200" dirty="0">
                <a:cs typeface="Aban" pitchFamily="2" charset="-78"/>
              </a:rPr>
              <a:t>اندکی که نگرش انسان ها نیاز دارد، باشد. </a:t>
            </a:r>
            <a:endParaRPr lang="fa-IR" sz="3200" dirty="0" smtClean="0">
              <a:cs typeface="Aban" pitchFamily="2" charset="-78"/>
            </a:endParaRP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3200" dirty="0" smtClean="0">
                <a:cs typeface="Aban" pitchFamily="2" charset="-78"/>
              </a:rPr>
              <a:t>طاق </a:t>
            </a:r>
            <a:r>
              <a:rPr lang="fa-IR" sz="3200" dirty="0">
                <a:cs typeface="Aban" pitchFamily="2" charset="-78"/>
              </a:rPr>
              <a:t>آزادی و ساختمان های بلند مرتبه اطراف آن، وقتی </a:t>
            </a:r>
            <a:r>
              <a:rPr lang="fa-IR" sz="3200" dirty="0" smtClean="0">
                <a:cs typeface="Aban" pitchFamily="2" charset="-78"/>
              </a:rPr>
              <a:t>که </a:t>
            </a:r>
            <a:r>
              <a:rPr lang="fa-IR" sz="3200" dirty="0">
                <a:cs typeface="Aban" pitchFamily="2" charset="-78"/>
              </a:rPr>
              <a:t>ناظر از فاصله دور به آنها می نگرد، به تعبیر بعضی از فرانسوی ها جنگلی می شود از برج ها، جنگلی از </a:t>
            </a:r>
            <a:r>
              <a:rPr lang="fa-IR" sz="3200" dirty="0" smtClean="0">
                <a:cs typeface="Aban" pitchFamily="2" charset="-78"/>
              </a:rPr>
              <a:t>توده </a:t>
            </a:r>
            <a:r>
              <a:rPr lang="fa-IR" sz="3200" dirty="0">
                <a:cs typeface="Aban" pitchFamily="2" charset="-78"/>
              </a:rPr>
              <a:t>های شیشه و فلز. جنگلی که شاید از دور ورود به آن رغبتی در انسان ایجاد نکند، و این احساس وجود </a:t>
            </a:r>
            <a:r>
              <a:rPr lang="fa-IR" sz="3200" dirty="0" smtClean="0">
                <a:cs typeface="Aban" pitchFamily="2" charset="-78"/>
              </a:rPr>
              <a:t>داشته </a:t>
            </a:r>
            <a:r>
              <a:rPr lang="fa-IR" sz="3200" dirty="0">
                <a:cs typeface="Aban" pitchFamily="2" charset="-78"/>
              </a:rPr>
              <a:t>باشد که آنجا انسان اهمیتی ندارد. </a:t>
            </a:r>
            <a:endParaRPr lang="en-US" sz="3200" dirty="0">
              <a:cs typeface="Aban" pitchFamily="2" charset="-78"/>
            </a:endParaRPr>
          </a:p>
          <a:p>
            <a:pPr algn="just" rtl="1"/>
            <a:endParaRPr lang="en-US" dirty="0">
              <a:cs typeface="Aban" pitchFamily="2" charset="-78"/>
            </a:endParaRPr>
          </a:p>
        </p:txBody>
      </p:sp>
      <p:sp>
        <p:nvSpPr>
          <p:cNvPr id="24" name="Isosceles Triangle 23"/>
          <p:cNvSpPr/>
          <p:nvPr/>
        </p:nvSpPr>
        <p:spPr>
          <a:xfrm rot="5400000" flipH="1" flipV="1">
            <a:off x="8061259" y="178357"/>
            <a:ext cx="1261098" cy="904384"/>
          </a:xfrm>
          <a:prstGeom prst="triangle">
            <a:avLst/>
          </a:prstGeom>
          <a:solidFill>
            <a:srgbClr val="FF8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85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612" y="627017"/>
            <a:ext cx="12065726" cy="6684646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لادفانس</a:t>
            </a:r>
            <a:r>
              <a:rPr lang="ar-SA" sz="3600" dirty="0">
                <a:solidFill>
                  <a:schemeClr val="bg1"/>
                </a:solidFill>
                <a:cs typeface="Aban" pitchFamily="2" charset="-78"/>
              </a:rPr>
              <a:t>، با مکعب سفید توخالی ساده همچنان امیدوارانه و با قطعیتی در فرم آن نمایان شده در حال </a:t>
            </a: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دعوت </a:t>
            </a:r>
            <a:r>
              <a:rPr lang="ar-SA" sz="3600" dirty="0">
                <a:solidFill>
                  <a:schemeClr val="bg1"/>
                </a:solidFill>
                <a:cs typeface="Aban" pitchFamily="2" charset="-78"/>
              </a:rPr>
              <a:t>کردن است. هم از جانب لادفانس به بافت تاریخی پاریس و هم بالعکس. </a:t>
            </a: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مجسمه </a:t>
            </a:r>
            <a:r>
              <a:rPr lang="ar-SA" sz="3600" dirty="0">
                <a:solidFill>
                  <a:schemeClr val="bg1"/>
                </a:solidFill>
                <a:cs typeface="Aban" pitchFamily="2" charset="-78"/>
              </a:rPr>
              <a:t>ای دوس داشتنی </a:t>
            </a: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می</a:t>
            </a:r>
            <a:r>
              <a:rPr lang="fa-IR" sz="3600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شود </a:t>
            </a:r>
            <a:r>
              <a:rPr lang="ar-SA" sz="3600" dirty="0">
                <a:solidFill>
                  <a:schemeClr val="bg1"/>
                </a:solidFill>
                <a:cs typeface="Aban" pitchFamily="2" charset="-78"/>
              </a:rPr>
              <a:t>که مردم را به درون خود می آورد، آنها را </a:t>
            </a: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بالا می</a:t>
            </a:r>
            <a:r>
              <a:rPr lang="fa-IR" sz="3600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برد </a:t>
            </a:r>
            <a:r>
              <a:rPr lang="ar-SA" sz="3600" dirty="0">
                <a:solidFill>
                  <a:schemeClr val="bg1"/>
                </a:solidFill>
                <a:cs typeface="Aban" pitchFamily="2" charset="-78"/>
              </a:rPr>
              <a:t>و ارج </a:t>
            </a: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می</a:t>
            </a:r>
            <a:r>
              <a:rPr lang="fa-IR" sz="3600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دهد</a:t>
            </a:r>
            <a:r>
              <a:rPr lang="fa-IR" sz="3600" dirty="0" smtClean="0">
                <a:solidFill>
                  <a:schemeClr val="bg1"/>
                </a:solidFill>
                <a:cs typeface="Aban" pitchFamily="2" charset="-78"/>
              </a:rPr>
              <a:t> و </a:t>
            </a:r>
            <a:r>
              <a:rPr lang="ar-SA" sz="3600" dirty="0" smtClean="0">
                <a:solidFill>
                  <a:schemeClr val="bg1"/>
                </a:solidFill>
                <a:cs typeface="Aban" pitchFamily="2" charset="-78"/>
              </a:rPr>
              <a:t>زندگی </a:t>
            </a:r>
            <a:r>
              <a:rPr lang="ar-SA" sz="3600" dirty="0">
                <a:solidFill>
                  <a:schemeClr val="bg1"/>
                </a:solidFill>
                <a:cs typeface="Aban" pitchFamily="2" charset="-78"/>
              </a:rPr>
              <a:t>پویا و سرزنده شهری را به آن هدیه می دهد. </a:t>
            </a:r>
            <a:endParaRPr lang="en-US" sz="3600" dirty="0">
              <a:solidFill>
                <a:schemeClr val="bg1"/>
              </a:solidFill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443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3384"/>
            <a:ext cx="14920085" cy="137493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794377" y="-33384"/>
            <a:ext cx="10589623" cy="13749384"/>
          </a:xfrm>
          <a:prstGeom prst="rect">
            <a:avLst/>
          </a:prstGeom>
          <a:solidFill>
            <a:srgbClr val="FE68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3520827" y="-594527"/>
            <a:ext cx="55683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5400">
                <a:solidFill>
                  <a:srgbClr val="41414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r"/>
            <a:r>
              <a:rPr lang="fa-IR" dirty="0">
                <a:solidFill>
                  <a:schemeClr val="bg1"/>
                </a:solidFill>
                <a:cs typeface="A Chamran" pitchFamily="2" charset="-78"/>
              </a:rPr>
              <a:t/>
            </a:r>
            <a:br>
              <a:rPr lang="fa-IR" dirty="0">
                <a:solidFill>
                  <a:schemeClr val="bg1"/>
                </a:solidFill>
                <a:cs typeface="A Chamran" pitchFamily="2" charset="-78"/>
              </a:rPr>
            </a:br>
            <a:r>
              <a:rPr lang="fa-IR" dirty="0">
                <a:solidFill>
                  <a:schemeClr val="bg1"/>
                </a:solidFill>
                <a:cs typeface="A Chamran" pitchFamily="2" charset="-78"/>
              </a:rPr>
              <a:t>ارتباط با شبکه شهری</a:t>
            </a:r>
            <a:r>
              <a:rPr lang="en-US" dirty="0">
                <a:solidFill>
                  <a:schemeClr val="bg1"/>
                </a:solidFill>
                <a:cs typeface="A Chamran" pitchFamily="2" charset="-78"/>
              </a:rPr>
              <a:t/>
            </a:r>
            <a:br>
              <a:rPr lang="en-US" dirty="0">
                <a:solidFill>
                  <a:schemeClr val="bg1"/>
                </a:solidFill>
                <a:cs typeface="A Chamran" pitchFamily="2" charset="-78"/>
              </a:rPr>
            </a:br>
            <a:endParaRPr lang="tr-TR" dirty="0">
              <a:solidFill>
                <a:schemeClr val="bg1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504125" y="2551939"/>
            <a:ext cx="9170126" cy="10618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راهکار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لادفانس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برای کم نشدن سرعت و در عین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حال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ایجاد فضاهای شهری سرزنده، اولویت دادن به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فضای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های بازی بود که خودرو ها به آن دسترسی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نداشتند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. </a:t>
            </a:r>
            <a:endParaRPr lang="fa-IR" dirty="0" smtClean="0">
              <a:solidFill>
                <a:schemeClr val="bg1"/>
              </a:solidFill>
              <a:cs typeface="Aban" pitchFamily="2" charset="-78"/>
            </a:endParaRPr>
          </a:p>
          <a:p>
            <a:pPr algn="just" rtl="1"/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کوتاه ترین مسیر و مسیر راست برای پیاده ها در نظر گرفته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می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شود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، و سواره ها با سرعتی که مطلوبشان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است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، از راه هایی که از کناره ها و یا از زیر فضاها عبور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می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کند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،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می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گذرند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.</a:t>
            </a:r>
          </a:p>
          <a:p>
            <a:pPr algn="just" rtl="1"/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دسترسی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پیاده ها به شبکه حمل و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نقل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شهری بسیار راحت و سریع است. ایستگاه های مترو، سیستم </a:t>
            </a:r>
            <a:r>
              <a:rPr lang="en-US" dirty="0">
                <a:solidFill>
                  <a:schemeClr val="bg1"/>
                </a:solidFill>
                <a:cs typeface="Aban" pitchFamily="2" charset="-78"/>
              </a:rPr>
              <a:t>RER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، وسایل نقلیه عمومی همگی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ایستگاه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های متعددی در لادفانس دارند، تا سرعت پیاده ها و استفاده کنندگان از حمل و نقل عمومی چیزی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کمتر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از خودروها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نباشد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.</a:t>
            </a:r>
          </a:p>
          <a:p>
            <a:pPr algn="just" rtl="1"/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پیاده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راه ها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بر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بالای راه سوار احداث شوند قبلا نیز در فرانسه به کار گرفته شده بود اما نتیجه مثبتی در پی نداشت. در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Aban" pitchFamily="2" charset="-78"/>
              </a:rPr>
              <a:t>لادفانس اما این ایده ارزش خود را ثابت کرد. فضاها و راه های پیاده بسیار سرزنده و حضورپذیر بودند، در عین </a:t>
            </a:r>
            <a:r>
              <a:rPr lang="ar-SA" dirty="0">
                <a:solidFill>
                  <a:schemeClr val="bg1"/>
                </a:solidFill>
                <a:cs typeface="Aban" pitchFamily="2" charset="-78"/>
              </a:rPr>
              <a:t>حال با ایجاد ارتباط مداوم میان راه های بالا و پایین کیفیت هردو فضا مطلوبیت مناسبی یافت.</a:t>
            </a:r>
            <a:endParaRPr lang="en-US" dirty="0">
              <a:solidFill>
                <a:schemeClr val="bg1"/>
              </a:solidFill>
              <a:cs typeface="Aban" pitchFamily="2" charset="-78"/>
            </a:endParaRPr>
          </a:p>
          <a:p>
            <a:endParaRPr lang="en-US" dirty="0">
              <a:solidFill>
                <a:schemeClr val="bg1"/>
              </a:solidFill>
              <a:cs typeface="Aban" pitchFamily="2" charset="-78"/>
            </a:endParaRPr>
          </a:p>
          <a:p>
            <a:pPr algn="just" rtl="1"/>
            <a:endParaRPr lang="en-US" dirty="0">
              <a:solidFill>
                <a:schemeClr val="bg1"/>
              </a:solidFill>
              <a:cs typeface="Aban" pitchFamily="2" charset="-78"/>
            </a:endParaRPr>
          </a:p>
        </p:txBody>
      </p:sp>
      <p:sp>
        <p:nvSpPr>
          <p:cNvPr id="4" name="Isosceles Triangle 3"/>
          <p:cNvSpPr/>
          <p:nvPr/>
        </p:nvSpPr>
        <p:spPr>
          <a:xfrm rot="16200000">
            <a:off x="12376534" y="24874"/>
            <a:ext cx="1489165" cy="1346522"/>
          </a:xfrm>
          <a:prstGeom prst="triangle">
            <a:avLst/>
          </a:prstGeom>
          <a:solidFill>
            <a:srgbClr val="FE68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16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3041780" y="3247053"/>
            <a:ext cx="18300441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8219187" y="960773"/>
            <a:ext cx="312303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5400">
                <a:solidFill>
                  <a:srgbClr val="41414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r"/>
            <a:r>
              <a:rPr lang="fa-IR" sz="6000" dirty="0">
                <a:cs typeface="A Chamran" pitchFamily="2" charset="-78"/>
              </a:rPr>
              <a:t/>
            </a:r>
            <a:br>
              <a:rPr lang="fa-IR" sz="6000" dirty="0">
                <a:cs typeface="A Chamran" pitchFamily="2" charset="-78"/>
              </a:rPr>
            </a:br>
            <a:r>
              <a:rPr lang="fa-IR" sz="6000" dirty="0">
                <a:cs typeface="A Chamran" pitchFamily="2" charset="-78"/>
              </a:rPr>
              <a:t>نتیجه گیری</a:t>
            </a:r>
            <a:r>
              <a:rPr lang="en-US" sz="6000" dirty="0">
                <a:cs typeface="A Chamran" pitchFamily="2" charset="-78"/>
              </a:rPr>
              <a:t/>
            </a:r>
            <a:br>
              <a:rPr lang="en-US" sz="6000" dirty="0">
                <a:cs typeface="A Chamran" pitchFamily="2" charset="-78"/>
              </a:rPr>
            </a:br>
            <a:endParaRPr lang="tr-TR" sz="6000" dirty="0">
              <a:solidFill>
                <a:srgbClr val="8AC7C0"/>
              </a:solidFill>
              <a:latin typeface="Lato Heavy" panose="020F0502020204030203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749385" y="6004396"/>
            <a:ext cx="6126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>
                <a:solidFill>
                  <a:srgbClr val="FE6869"/>
                </a:solidFill>
                <a:latin typeface="FontAwesome" pitchFamily="2" charset="0"/>
              </a:rPr>
              <a:t></a:t>
            </a:r>
            <a:endParaRPr lang="tr-TR">
              <a:solidFill>
                <a:srgbClr val="FE6869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150642" y="6823916"/>
            <a:ext cx="6126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>
                <a:solidFill>
                  <a:srgbClr val="FE6869"/>
                </a:solidFill>
                <a:latin typeface="FontAwesome" pitchFamily="2" charset="0"/>
              </a:rPr>
              <a:t></a:t>
            </a:r>
            <a:endParaRPr lang="tr-TR">
              <a:solidFill>
                <a:srgbClr val="FE6869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91901" y="4607924"/>
            <a:ext cx="1830044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Aban" pitchFamily="2" charset="-78"/>
              </a:rPr>
              <a:t>طاق آزادی، مکعبی توخالی که در ادامه آثار پست مدرن سفید خلق شد، نمادی است از بشر و بشر دوستی، </a:t>
            </a:r>
            <a:r>
              <a:rPr lang="fa-IR" dirty="0" smtClean="0">
                <a:cs typeface="Aban" pitchFamily="2" charset="-78"/>
              </a:rPr>
              <a:t>نمادی </a:t>
            </a:r>
            <a:r>
              <a:rPr lang="fa-IR" dirty="0">
                <a:cs typeface="Aban" pitchFamily="2" charset="-78"/>
              </a:rPr>
              <a:t>از اولویت دادن به انسان و در نظر گرفتن احساسات انسانی .</a:t>
            </a:r>
            <a:endParaRPr lang="en-US" dirty="0">
              <a:cs typeface="Aban" pitchFamily="2" charset="-78"/>
            </a:endParaRPr>
          </a:p>
          <a:p>
            <a:pPr algn="just" rtl="1"/>
            <a:r>
              <a:rPr lang="fa-IR" dirty="0">
                <a:cs typeface="Aban" pitchFamily="2" charset="-78"/>
              </a:rPr>
              <a:t>طاق آزادی پیوند و دروازه ای میان جدید و قدیم است، از گذشته اش خود را جدا </a:t>
            </a:r>
            <a:r>
              <a:rPr lang="fa-IR" dirty="0" smtClean="0">
                <a:cs typeface="Aban" pitchFamily="2" charset="-78"/>
              </a:rPr>
              <a:t>نمی کند </a:t>
            </a:r>
            <a:r>
              <a:rPr lang="fa-IR" dirty="0">
                <a:cs typeface="Aban" pitchFamily="2" charset="-78"/>
              </a:rPr>
              <a:t>بلکه از آن تاثیر </a:t>
            </a:r>
            <a:r>
              <a:rPr lang="fa-IR" dirty="0" smtClean="0">
                <a:cs typeface="Aban" pitchFamily="2" charset="-78"/>
              </a:rPr>
              <a:t>می گیرد </a:t>
            </a:r>
            <a:r>
              <a:rPr lang="fa-IR" dirty="0">
                <a:cs typeface="Aban" pitchFamily="2" charset="-78"/>
              </a:rPr>
              <a:t>و حتی به آن اشاره نیز </a:t>
            </a:r>
            <a:r>
              <a:rPr lang="fa-IR" dirty="0" smtClean="0">
                <a:cs typeface="Aban" pitchFamily="2" charset="-78"/>
              </a:rPr>
              <a:t>می کند </a:t>
            </a:r>
            <a:r>
              <a:rPr lang="fa-IR" dirty="0">
                <a:cs typeface="Aban" pitchFamily="2" charset="-78"/>
              </a:rPr>
              <a:t>مانند چرخشی دقیقا به اندازه چرخش لوور نسبت به آکس تاریخی و </a:t>
            </a:r>
            <a:r>
              <a:rPr lang="fa-IR" dirty="0" smtClean="0">
                <a:cs typeface="Aban" pitchFamily="2" charset="-78"/>
              </a:rPr>
              <a:t>شباهت </a:t>
            </a:r>
            <a:r>
              <a:rPr lang="fa-IR" dirty="0">
                <a:cs typeface="Aban" pitchFamily="2" charset="-78"/>
              </a:rPr>
              <a:t>فرمی به طاق نصرت اما خواهان تغییر است و دیدگاه خود را قاطعانه و به ساده ترین شکل بیان </a:t>
            </a:r>
            <a:r>
              <a:rPr lang="fa-IR" dirty="0" smtClean="0">
                <a:cs typeface="Aban" pitchFamily="2" charset="-78"/>
              </a:rPr>
              <a:t>می کند</a:t>
            </a:r>
            <a:r>
              <a:rPr lang="fa-IR" dirty="0">
                <a:cs typeface="Aban" pitchFamily="2" charset="-78"/>
              </a:rPr>
              <a:t>؛ با فرم دعوت کننده و قاب کردن آنچه در پشت خود دارد و با چرخشی که نشان از این دارد که </a:t>
            </a:r>
            <a:r>
              <a:rPr lang="fa-IR" dirty="0" smtClean="0">
                <a:cs typeface="Aban" pitchFamily="2" charset="-78"/>
              </a:rPr>
              <a:t>ارتباط </a:t>
            </a:r>
            <a:r>
              <a:rPr lang="fa-IR" dirty="0">
                <a:cs typeface="Aban" pitchFamily="2" charset="-78"/>
              </a:rPr>
              <a:t>هست اما تغییر ضروری ست.</a:t>
            </a:r>
            <a:endParaRPr lang="en-US" dirty="0">
              <a:cs typeface="Aban" pitchFamily="2" charset="-78"/>
            </a:endParaRPr>
          </a:p>
          <a:p>
            <a:pPr algn="just" rtl="1"/>
            <a:r>
              <a:rPr lang="fa-IR" dirty="0">
                <a:cs typeface="Aban" pitchFamily="2" charset="-78"/>
              </a:rPr>
              <a:t>همین انسان دوستی و انسان گرایی در طاق آزادی در تمام محدوده لادفانس ادامه میابد و فضاهایی خلق </a:t>
            </a:r>
            <a:r>
              <a:rPr lang="fa-IR" dirty="0" smtClean="0">
                <a:cs typeface="Aban" pitchFamily="2" charset="-78"/>
              </a:rPr>
              <a:t>می شود </a:t>
            </a:r>
            <a:r>
              <a:rPr lang="fa-IR" dirty="0">
                <a:cs typeface="Aban" pitchFamily="2" charset="-78"/>
              </a:rPr>
              <a:t>که زندگی در آنها جریان دارد.</a:t>
            </a:r>
            <a:endParaRPr lang="en-US" dirty="0">
              <a:cs typeface="Aban" pitchFamily="2" charset="-78"/>
            </a:endParaRPr>
          </a:p>
          <a:p>
            <a:pPr algn="just"/>
            <a:endParaRPr lang="en-US" dirty="0"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354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23679" y="3754719"/>
            <a:ext cx="18995906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en-US" sz="4400" dirty="0">
                <a:cs typeface="Aban" pitchFamily="2" charset="-78"/>
              </a:rPr>
              <a:t>en.Wikipedia.org. (2015, 11 20).</a:t>
            </a:r>
          </a:p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en-US" sz="4400" dirty="0">
                <a:cs typeface="Aban" pitchFamily="2" charset="-78"/>
              </a:rPr>
              <a:t>Iranmemari.com</a:t>
            </a:r>
            <a:r>
              <a:rPr lang="fa-IR" sz="4400" dirty="0">
                <a:cs typeface="Aban" pitchFamily="2" charset="-78"/>
              </a:rPr>
              <a:t>. (2015, 12 2).</a:t>
            </a:r>
            <a:endParaRPr lang="en-US" sz="4400" dirty="0">
              <a:cs typeface="Aban" pitchFamily="2" charset="-78"/>
            </a:endParaRPr>
          </a:p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en-US" sz="4400" dirty="0">
                <a:cs typeface="Aban" pitchFamily="2" charset="-78"/>
              </a:rPr>
              <a:t>Noandishan.com. (2015, 12 1).</a:t>
            </a:r>
          </a:p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fa-IR" sz="4400" dirty="0">
                <a:cs typeface="Aban" pitchFamily="2" charset="-78"/>
              </a:rPr>
              <a:t>قبادیان, و. (89). </a:t>
            </a:r>
            <a:r>
              <a:rPr lang="fa-IR" sz="4400" i="1" dirty="0">
                <a:cs typeface="Aban" pitchFamily="2" charset="-78"/>
              </a:rPr>
              <a:t>معماری معاصر غرب.</a:t>
            </a:r>
            <a:r>
              <a:rPr lang="fa-IR" sz="4400" dirty="0">
                <a:cs typeface="Aban" pitchFamily="2" charset="-78"/>
              </a:rPr>
              <a:t> تهران: فرهنگ و معماری.</a:t>
            </a:r>
            <a:endParaRPr lang="en-US" sz="4400" dirty="0">
              <a:cs typeface="Aban" pitchFamily="2" charset="-78"/>
            </a:endParaRPr>
          </a:p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fa-IR" sz="4400" dirty="0">
                <a:cs typeface="Aban" pitchFamily="2" charset="-78"/>
              </a:rPr>
              <a:t>کامل نیا, ح., &amp; مهدوی نژاد, ج. (1391). </a:t>
            </a:r>
            <a:r>
              <a:rPr lang="fa-IR" sz="4400" i="1" dirty="0">
                <a:cs typeface="Aban" pitchFamily="2" charset="-78"/>
              </a:rPr>
              <a:t>آشنایی با معماری معاصر از شرق تا غرب.</a:t>
            </a:r>
            <a:r>
              <a:rPr lang="fa-IR" sz="4400" dirty="0">
                <a:cs typeface="Aban" pitchFamily="2" charset="-78"/>
              </a:rPr>
              <a:t> تهران: علم معمار.</a:t>
            </a:r>
            <a:endParaRPr lang="en-US" sz="4400" dirty="0">
              <a:cs typeface="Aban" pitchFamily="2" charset="-78"/>
            </a:endParaRPr>
          </a:p>
          <a:p>
            <a:pPr marL="571500" indent="-571500" algn="r" rtl="1">
              <a:buFont typeface="Arial" panose="020B0604020202020204" pitchFamily="34" charset="0"/>
              <a:buChar char="•"/>
            </a:pPr>
            <a:r>
              <a:rPr lang="en-US" sz="4400" dirty="0">
                <a:cs typeface="Aban" pitchFamily="2" charset="-78"/>
              </a:rPr>
              <a:t> </a:t>
            </a:r>
          </a:p>
          <a:p>
            <a:pPr marL="571500" indent="-571500" algn="r" rtl="1">
              <a:buFont typeface="Arial" panose="020B0604020202020204" pitchFamily="34" charset="0"/>
              <a:buChar char="•"/>
            </a:pPr>
            <a:endParaRPr lang="en-US" sz="4400" dirty="0">
              <a:cs typeface="Aba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671473" y="1754748"/>
            <a:ext cx="17235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6600" dirty="0" smtClean="0">
                <a:solidFill>
                  <a:srgbClr val="8AC7C0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A Chamran" panose="00000400000000000000" pitchFamily="2" charset="-78"/>
              </a:rPr>
              <a:t>منابع</a:t>
            </a:r>
            <a:endParaRPr lang="tr-TR" sz="6600" dirty="0">
              <a:solidFill>
                <a:srgbClr val="8AC7C0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752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0" t="185" r="11308" b="-185"/>
          <a:stretch/>
        </p:blipFill>
        <p:spPr>
          <a:xfrm>
            <a:off x="0" y="0"/>
            <a:ext cx="15671800" cy="13716000"/>
          </a:xfrm>
          <a:prstGeom prst="rect">
            <a:avLst/>
          </a:prstGeom>
        </p:spPr>
      </p:pic>
      <p:sp>
        <p:nvSpPr>
          <p:cNvPr id="21" name="Freeform 20"/>
          <p:cNvSpPr/>
          <p:nvPr/>
        </p:nvSpPr>
        <p:spPr>
          <a:xfrm flipH="1" flipV="1">
            <a:off x="10039350" y="0"/>
            <a:ext cx="14344650" cy="13716000"/>
          </a:xfrm>
          <a:custGeom>
            <a:avLst/>
            <a:gdLst>
              <a:gd name="connsiteX0" fmla="*/ 13849350 w 13849350"/>
              <a:gd name="connsiteY0" fmla="*/ 13716000 h 13716000"/>
              <a:gd name="connsiteX1" fmla="*/ 10096500 w 13849350"/>
              <a:gd name="connsiteY1" fmla="*/ 13716000 h 13716000"/>
              <a:gd name="connsiteX2" fmla="*/ 0 w 13849350"/>
              <a:gd name="connsiteY2" fmla="*/ 13716000 h 13716000"/>
              <a:gd name="connsiteX3" fmla="*/ 0 w 13849350"/>
              <a:gd name="connsiteY3" fmla="*/ 0 h 13716000"/>
              <a:gd name="connsiteX4" fmla="*/ 10096500 w 13849350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9350" h="13716000">
                <a:moveTo>
                  <a:pt x="13849350" y="13716000"/>
                </a:moveTo>
                <a:lnTo>
                  <a:pt x="10096500" y="13716000"/>
                </a:lnTo>
                <a:lnTo>
                  <a:pt x="0" y="13716000"/>
                </a:lnTo>
                <a:lnTo>
                  <a:pt x="0" y="0"/>
                </a:lnTo>
                <a:lnTo>
                  <a:pt x="10096500" y="0"/>
                </a:lnTo>
                <a:close/>
              </a:path>
            </a:pathLst>
          </a:custGeom>
          <a:solidFill>
            <a:srgbClr val="DA72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229235" y="2848044"/>
            <a:ext cx="11926165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000" dirty="0">
                <a:solidFill>
                  <a:srgbClr val="0B486B"/>
                </a:solidFill>
                <a:cs typeface="Aban" pitchFamily="2" charset="-78"/>
              </a:rPr>
              <a:t>آغاز تفکر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برای ساخت این مجموعه قبل از جنگ </a:t>
            </a:r>
            <a:r>
              <a:rPr lang="fa-IR" sz="4000" dirty="0">
                <a:solidFill>
                  <a:srgbClr val="0B486B"/>
                </a:solidFill>
                <a:cs typeface="Aban" pitchFamily="2" charset="-78"/>
              </a:rPr>
              <a:t>جنگ جهانی دوم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آغاز شد،و تصمیم نهایی برای ایجاد آن در سال 1951</a:t>
            </a:r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،</a:t>
            </a:r>
          </a:p>
          <a:p>
            <a:pPr algn="just" rtl="1"/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(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6سال پس </a:t>
            </a:r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از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جنگ جهانی دوم )یعنی دوران </a:t>
            </a:r>
            <a:r>
              <a:rPr lang="fa-IR" sz="4000" dirty="0">
                <a:solidFill>
                  <a:srgbClr val="0B486B"/>
                </a:solidFill>
                <a:cs typeface="Aban" pitchFamily="2" charset="-78"/>
              </a:rPr>
              <a:t>اوج مدرنیسم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که با رشد سریع جمعیت و سرعت ساخت وساز زیاد کشورها برای  جبران خسارت های جنگ جهانی دوم گرفته شد</a:t>
            </a:r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.</a:t>
            </a:r>
          </a:p>
          <a:p>
            <a:pPr algn="just" rtl="1"/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یکی از بناهای این مجموعه که در سال 1985شروع به ساخت آن شد </a:t>
            </a:r>
            <a:r>
              <a:rPr lang="fa-IR" sz="4000" dirty="0">
                <a:solidFill>
                  <a:srgbClr val="0B486B"/>
                </a:solidFill>
                <a:cs typeface="Aban" pitchFamily="2" charset="-78"/>
              </a:rPr>
              <a:t>طاق  </a:t>
            </a:r>
            <a:r>
              <a:rPr lang="fa-IR" sz="4000" dirty="0" smtClean="0">
                <a:solidFill>
                  <a:srgbClr val="0B486B"/>
                </a:solidFill>
                <a:cs typeface="Aban" pitchFamily="2" charset="-78"/>
              </a:rPr>
              <a:t>آزادی </a:t>
            </a:r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است.</a:t>
            </a:r>
          </a:p>
          <a:p>
            <a:pPr algn="just" rtl="1"/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طاق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آزادی در جهت یک طرح شهری برنامه ریزی شده در راستای مهم ترین محور عبور و مرور شهر پاریس و در امتداد موزه ی لوور،نماد </a:t>
            </a:r>
            <a:r>
              <a:rPr lang="fa-IR" sz="4000" dirty="0" smtClean="0">
                <a:solidFill>
                  <a:schemeClr val="bg1"/>
                </a:solidFill>
                <a:cs typeface="Aban" pitchFamily="2" charset="-78"/>
              </a:rPr>
              <a:t>ابلیسک </a:t>
            </a:r>
            <a:r>
              <a:rPr lang="fa-IR" sz="4000" dirty="0">
                <a:solidFill>
                  <a:schemeClr val="bg1"/>
                </a:solidFill>
                <a:cs typeface="Aban" pitchFamily="2" charset="-78"/>
              </a:rPr>
              <a:t>و طاق نصرت ساخنه شده است.</a:t>
            </a:r>
            <a:endParaRPr lang="en-US" sz="4000" dirty="0">
              <a:solidFill>
                <a:schemeClr val="bg1"/>
              </a:solidFill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285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C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3716000"/>
          </a:xfrm>
          <a:prstGeom prst="rtTriangl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372601" y="4522658"/>
            <a:ext cx="141985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SA" sz="4000" dirty="0">
                <a:cs typeface="Aban" pitchFamily="2" charset="-78"/>
              </a:rPr>
              <a:t>در این گزارش به بررسی علل نیاز به ایجاد چنین مجموعه ای با تو جه به سیر تاریخی آن،تحلیل فضای شهری و همچنین شناخت معماری بنای </a:t>
            </a:r>
            <a:r>
              <a:rPr lang="ar-SA" sz="4000" dirty="0">
                <a:solidFill>
                  <a:srgbClr val="FF814E"/>
                </a:solidFill>
                <a:cs typeface="Aban" pitchFamily="2" charset="-78"/>
              </a:rPr>
              <a:t>طاق آزادی </a:t>
            </a:r>
            <a:r>
              <a:rPr lang="ar-SA" sz="4000" dirty="0">
                <a:cs typeface="Aban" pitchFamily="2" charset="-78"/>
              </a:rPr>
              <a:t>وارتباط آن با این مجموعه و و چندین بنای مهم موجود در شهر پاریس خواهیم پرداخت.</a:t>
            </a:r>
            <a:endParaRPr lang="en-US" sz="4000" dirty="0" smtClean="0">
              <a:solidFill>
                <a:srgbClr val="41414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75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E:\ferdowsi\لادفانس\1280px-La-Défense-Skylin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ight Triangle 24"/>
          <p:cNvSpPr/>
          <p:nvPr/>
        </p:nvSpPr>
        <p:spPr>
          <a:xfrm rot="5400000">
            <a:off x="1971457" y="-1971453"/>
            <a:ext cx="11709394" cy="15652312"/>
          </a:xfrm>
          <a:prstGeom prst="rtTriangle">
            <a:avLst/>
          </a:prstGeom>
          <a:solidFill>
            <a:srgbClr val="0B4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3200" y="442447"/>
            <a:ext cx="1122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در پایان </a:t>
            </a:r>
            <a:r>
              <a:rPr lang="fa-IR" dirty="0" smtClean="0">
                <a:solidFill>
                  <a:srgbClr val="FF814E"/>
                </a:solidFill>
                <a:cs typeface="Aban" pitchFamily="2" charset="-78"/>
              </a:rPr>
              <a:t>جنگ </a:t>
            </a:r>
            <a:r>
              <a:rPr lang="fa-IR" dirty="0">
                <a:solidFill>
                  <a:srgbClr val="FF814E"/>
                </a:solidFill>
                <a:cs typeface="Aban" pitchFamily="2" charset="-78"/>
              </a:rPr>
              <a:t>جهانی اول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برنامه های توسعه محور از طاق نصرت تا منطقه لادفانس فعلی پیشنهاد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شد. </a:t>
            </a:r>
            <a:endParaRPr lang="fa-IR" dirty="0" smtClean="0">
              <a:solidFill>
                <a:schemeClr val="bg1"/>
              </a:solidFill>
              <a:cs typeface="Aban" pitchFamily="2" charset="-78"/>
            </a:endParaRPr>
          </a:p>
          <a:p>
            <a:pPr algn="just" rtl="1"/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اغلب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این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برنامه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ها با ایجاد آسمان خراش های بلند که اغلب آنها پیرو </a:t>
            </a:r>
            <a:r>
              <a:rPr lang="fa-IR" dirty="0">
                <a:solidFill>
                  <a:srgbClr val="FF814E"/>
                </a:solidFill>
                <a:cs typeface="Aban" pitchFamily="2" charset="-78"/>
              </a:rPr>
              <a:t>مدرنیسم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 بودند ارائه شد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.</a:t>
            </a:r>
          </a:p>
          <a:p>
            <a:pPr algn="just" rtl="1"/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با این برنامه ها تمرکز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اصلی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راه های پاریس در این محور قرار میگرفت.</a:t>
            </a:r>
            <a:endParaRPr lang="en-US" dirty="0" smtClean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155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213600" y="9855200"/>
            <a:ext cx="17170400" cy="34544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647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11246" y="330522"/>
            <a:ext cx="53671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5400">
                <a:solidFill>
                  <a:srgbClr val="41414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r" rtl="1"/>
            <a:r>
              <a:rPr lang="fa-IR" sz="7200" b="1" dirty="0">
                <a:solidFill>
                  <a:srgbClr val="FF814E"/>
                </a:solidFill>
                <a:cs typeface="A Chamran" pitchFamily="2" charset="-78"/>
              </a:rPr>
              <a:t>مدرن کردن شهر</a:t>
            </a:r>
            <a:endParaRPr lang="en-US" sz="7200" b="1" dirty="0">
              <a:solidFill>
                <a:srgbClr val="FF814E"/>
              </a:solidFill>
              <a:cs typeface="A Chamran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48600" y="10058400"/>
            <a:ext cx="162814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پیش از </a:t>
            </a:r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جنگ جهانی دوم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نیاز به مدرن کردن شهرها و مدرن شدن زندگی و روش های ساخت احساس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می</a:t>
            </a:r>
            <a:r>
              <a:rPr lang="en-US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شد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. </a:t>
            </a:r>
            <a:endParaRPr lang="fa-IR" dirty="0" smtClean="0">
              <a:solidFill>
                <a:schemeClr val="bg1"/>
              </a:solidFill>
              <a:cs typeface="Aban" pitchFamily="2" charset="-78"/>
            </a:endParaRPr>
          </a:p>
          <a:p>
            <a:pPr algn="r" rtl="1"/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برای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مثال </a:t>
            </a:r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لوکوربوزیه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 در بین سال های 1922 تا 1925 برای باز توسعه مرکز تاریخی شهری پاریس </a:t>
            </a:r>
            <a:r>
              <a:rPr lang="en-US" dirty="0">
                <a:solidFill>
                  <a:schemeClr val="bg1"/>
                </a:solidFill>
                <a:cs typeface="Aban" pitchFamily="2" charset="-78"/>
              </a:rPr>
              <a:t>plan voisin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را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که هدف آن ایجاد بافت مدرن به جای بافت تاریخی بود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پیشنهاد</a:t>
            </a:r>
            <a:r>
              <a:rPr lang="en-US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کرد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. </a:t>
            </a:r>
            <a:br>
              <a:rPr lang="fa-IR" dirty="0">
                <a:solidFill>
                  <a:schemeClr val="bg1"/>
                </a:solidFill>
                <a:cs typeface="Aban" pitchFamily="2" charset="-78"/>
              </a:rPr>
            </a:b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این پیشنهاد در دوره ای مطرح شد که تحت عنوان </a:t>
            </a:r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دوران معماری مدرن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متعالی شناخته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می</a:t>
            </a:r>
            <a:r>
              <a:rPr lang="en-US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شود.</a:t>
            </a:r>
            <a:endParaRPr lang="en-US" dirty="0" smtClean="0">
              <a:solidFill>
                <a:schemeClr val="bg1"/>
              </a:solidFill>
              <a:cs typeface="Aban" pitchFamily="2" charset="-78"/>
            </a:endParaRPr>
          </a:p>
          <a:p>
            <a:pPr algn="just" rtl="1"/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 می</a:t>
            </a:r>
            <a:r>
              <a:rPr lang="en-US" dirty="0" smtClean="0">
                <a:solidFill>
                  <a:schemeClr val="bg1"/>
                </a:solidFill>
                <a:cs typeface="Aban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Aban" pitchFamily="2" charset="-78"/>
              </a:rPr>
              <a:t>توان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طرح لوکوربوزیه را هم زمان با رواج یکی از سبک های آن دوره یعنی </a:t>
            </a:r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کانستراکتیویسم </a:t>
            </a:r>
            <a:r>
              <a:rPr lang="fa-IR" dirty="0">
                <a:solidFill>
                  <a:schemeClr val="bg1"/>
                </a:solidFill>
                <a:cs typeface="Aban" pitchFamily="2" charset="-78"/>
              </a:rPr>
              <a:t>دانست. </a:t>
            </a:r>
            <a:endParaRPr lang="en-US" dirty="0">
              <a:solidFill>
                <a:schemeClr val="bg1"/>
              </a:solidFill>
              <a:cs typeface="Ab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445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247900" y="9544556"/>
            <a:ext cx="15455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atin typeface="Calligrapher" pitchFamily="2" charset="0"/>
              </a:rPr>
              <a:t>Constructivist architecture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247900" y="11114216"/>
            <a:ext cx="13876020" cy="266700"/>
            <a:chOff x="5886450" y="9696450"/>
            <a:chExt cx="12801600" cy="266700"/>
          </a:xfrm>
        </p:grpSpPr>
        <p:sp>
          <p:nvSpPr>
            <p:cNvPr id="2" name="Rectangle 1"/>
            <p:cNvSpPr/>
            <p:nvPr/>
          </p:nvSpPr>
          <p:spPr>
            <a:xfrm>
              <a:off x="5886450" y="9696450"/>
              <a:ext cx="3200400" cy="266700"/>
            </a:xfrm>
            <a:prstGeom prst="rect">
              <a:avLst/>
            </a:prstGeom>
            <a:solidFill>
              <a:srgbClr val="FE68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086850" y="9696450"/>
              <a:ext cx="3200400" cy="266700"/>
            </a:xfrm>
            <a:prstGeom prst="rect">
              <a:avLst/>
            </a:prstGeom>
            <a:solidFill>
              <a:srgbClr val="64B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287250" y="9696450"/>
              <a:ext cx="3200400" cy="266700"/>
            </a:xfrm>
            <a:prstGeom prst="rect">
              <a:avLst/>
            </a:prstGeom>
            <a:solidFill>
              <a:srgbClr val="FF81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5487650" y="9696450"/>
              <a:ext cx="3200400" cy="266700"/>
            </a:xfrm>
            <a:prstGeom prst="rect">
              <a:avLst/>
            </a:prstGeom>
            <a:solidFill>
              <a:srgbClr val="8AC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459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54000" y="331887"/>
            <a:ext cx="14503400" cy="591002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1800" y="609600"/>
            <a:ext cx="13589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solidFill>
                  <a:srgbClr val="FE6869"/>
                </a:solidFill>
                <a:cs typeface="Aban" pitchFamily="2" charset="-78"/>
              </a:rPr>
              <a:t>ساختارگرایی</a:t>
            </a:r>
            <a:r>
              <a:rPr lang="fa-IR" dirty="0">
                <a:cs typeface="Aban" pitchFamily="2" charset="-78"/>
              </a:rPr>
              <a:t> یا </a:t>
            </a:r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کانستراکتیویسم</a:t>
            </a:r>
            <a:r>
              <a:rPr lang="fa-IR" dirty="0">
                <a:cs typeface="Aban" pitchFamily="2" charset="-78"/>
              </a:rPr>
              <a:t> شیوه‌ای از معماری مدرن است که در اتحاد جماهیر شوروی در دهه ۲۰ میلادی و اوایل دهه ۳۰ شکوفا شد.</a:t>
            </a:r>
          </a:p>
          <a:p>
            <a:pPr algn="just" rtl="1"/>
            <a:r>
              <a:rPr lang="fa-IR" dirty="0">
                <a:cs typeface="Aban" pitchFamily="2" charset="-78"/>
              </a:rPr>
              <a:t> در این شیوه، بر نمایاندن و برجسته کردن شکل‌های</a:t>
            </a:r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 هندسی </a:t>
            </a:r>
            <a:r>
              <a:rPr lang="fa-IR" dirty="0">
                <a:cs typeface="Aban" pitchFamily="2" charset="-78"/>
              </a:rPr>
              <a:t>و </a:t>
            </a:r>
            <a:r>
              <a:rPr lang="fa-IR" dirty="0">
                <a:solidFill>
                  <a:srgbClr val="FE6869"/>
                </a:solidFill>
                <a:cs typeface="Aban" pitchFamily="2" charset="-78"/>
              </a:rPr>
              <a:t>انتزاعی</a:t>
            </a:r>
            <a:r>
              <a:rPr lang="fa-IR" dirty="0">
                <a:cs typeface="Aban" pitchFamily="2" charset="-78"/>
              </a:rPr>
              <a:t> و خطوط رابط و اجزای سازنده تأکید می‌شود.</a:t>
            </a:r>
          </a:p>
          <a:p>
            <a:pPr algn="just" rtl="1"/>
            <a:r>
              <a:rPr lang="fa-IR" dirty="0">
                <a:cs typeface="Aban" pitchFamily="2" charset="-78"/>
              </a:rPr>
              <a:t>این سبک معماری فناوری پیشرفته و مهندسی را با اهداف آشکار </a:t>
            </a:r>
            <a:r>
              <a:rPr lang="fa-IR" dirty="0" smtClean="0">
                <a:solidFill>
                  <a:srgbClr val="FE6869"/>
                </a:solidFill>
                <a:cs typeface="Aban" pitchFamily="2" charset="-78"/>
              </a:rPr>
              <a:t>کمونیسم اجتماعی</a:t>
            </a:r>
            <a:r>
              <a:rPr lang="fa-IR" dirty="0" smtClean="0">
                <a:cs typeface="Aban" pitchFamily="2" charset="-78"/>
              </a:rPr>
              <a:t> ترکیب </a:t>
            </a:r>
            <a:r>
              <a:rPr lang="fa-IR" dirty="0">
                <a:cs typeface="Aban" pitchFamily="2" charset="-78"/>
              </a:rPr>
              <a:t>نموده‌است. </a:t>
            </a:r>
            <a:endParaRPr lang="fa-IR" dirty="0" smtClean="0">
              <a:cs typeface="Aban" pitchFamily="2" charset="-78"/>
            </a:endParaRPr>
          </a:p>
          <a:p>
            <a:pPr algn="just" rtl="1"/>
            <a:r>
              <a:rPr lang="fa-IR" dirty="0" smtClean="0">
                <a:cs typeface="Aban" pitchFamily="2" charset="-78"/>
              </a:rPr>
              <a:t>اگر </a:t>
            </a:r>
            <a:r>
              <a:rPr lang="fa-IR" dirty="0">
                <a:cs typeface="Aban" pitchFamily="2" charset="-78"/>
              </a:rPr>
              <a:t>چه بعدها به چندین شاخه رقیب تقسیم شد، اما این جنبش مولد بسیاری از پروژه‌های پیشگام بود و البته در سال ۱۹۳۲ محبوبیت خود را از دست داد. گرچه اثرات آن در تحولات بعدی در معماری مشخص شده‌اند.</a:t>
            </a:r>
          </a:p>
          <a:p>
            <a:pPr algn="just" rtl="1"/>
            <a:endParaRPr lang="en-US" dirty="0">
              <a:cs typeface="Aba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778343" y="-419963"/>
            <a:ext cx="1219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a-IR" sz="6000" b="1" dirty="0">
                <a:solidFill>
                  <a:srgbClr val="FE6869"/>
                </a:solidFill>
                <a:cs typeface="A Chamran" pitchFamily="2" charset="-78"/>
              </a:rPr>
              <a:t/>
            </a:r>
            <a:br>
              <a:rPr lang="fa-IR" sz="6000" b="1" dirty="0">
                <a:solidFill>
                  <a:srgbClr val="FE6869"/>
                </a:solidFill>
                <a:cs typeface="A Chamran" pitchFamily="2" charset="-78"/>
              </a:rPr>
            </a:br>
            <a:r>
              <a:rPr lang="fa-IR" sz="6000" b="1" dirty="0">
                <a:solidFill>
                  <a:srgbClr val="FE6869"/>
                </a:solidFill>
                <a:cs typeface="A Chamran" pitchFamily="2" charset="-78"/>
              </a:rPr>
              <a:t>کانستراکتیویسم</a:t>
            </a:r>
            <a:r>
              <a:rPr lang="en-US" sz="6000" b="1" dirty="0">
                <a:solidFill>
                  <a:srgbClr val="FE6869"/>
                </a:solidFill>
                <a:cs typeface="A Chamran" pitchFamily="2" charset="-78"/>
              </a:rPr>
              <a:t/>
            </a:r>
            <a:br>
              <a:rPr lang="en-US" sz="6000" b="1" dirty="0">
                <a:solidFill>
                  <a:srgbClr val="FE6869"/>
                </a:solidFill>
                <a:cs typeface="A Chamran" pitchFamily="2" charset="-78"/>
              </a:rPr>
            </a:br>
            <a:endParaRPr lang="tr-TR" sz="6000" dirty="0">
              <a:solidFill>
                <a:srgbClr val="FE6869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782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E6869"/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>
              <a:lumMod val="95000"/>
              <a:lumOff val="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2400" smtClean="0">
            <a:solidFill>
              <a:srgbClr val="414141"/>
            </a:solidFill>
            <a:latin typeface="Open Sans Semibold" panose="020B0706030804020204" pitchFamily="34" charset="0"/>
            <a:ea typeface="Open Sans Semibold" panose="020B0706030804020204" pitchFamily="34" charset="0"/>
            <a:cs typeface="Open Sans Semibold" panose="020B07060308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11441</TotalTime>
  <Words>3091</Words>
  <Application>Microsoft Office PowerPoint</Application>
  <PresentationFormat>Custom</PresentationFormat>
  <Paragraphs>178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50" baseType="lpstr">
      <vt:lpstr>Calibri Light</vt:lpstr>
      <vt:lpstr>Open Sans Extrabold</vt:lpstr>
      <vt:lpstr>Open Sans Semibold</vt:lpstr>
      <vt:lpstr>FontAwesome</vt:lpstr>
      <vt:lpstr>Aban</vt:lpstr>
      <vt:lpstr>A Maktoob</vt:lpstr>
      <vt:lpstr>Lato Heavy</vt:lpstr>
      <vt:lpstr>Arial</vt:lpstr>
      <vt:lpstr>Adobe Myungjo Std M</vt:lpstr>
      <vt:lpstr>Bring tha noize</vt:lpstr>
      <vt:lpstr>Calligrapher</vt:lpstr>
      <vt:lpstr>A Chamran</vt:lpstr>
      <vt:lpstr>Calibri</vt:lpstr>
      <vt:lpstr>B Nazanin+ 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خصوصیات پست مدرن سفید: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Mohammad</cp:lastModifiedBy>
  <cp:revision>1121</cp:revision>
  <dcterms:created xsi:type="dcterms:W3CDTF">2014-09-26T10:57:37Z</dcterms:created>
  <dcterms:modified xsi:type="dcterms:W3CDTF">2020-10-10T13:42:38Z</dcterms:modified>
</cp:coreProperties>
</file>