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6DA26F-AE1F-4EF7-B3E6-199B3E249C81}" type="datetimeFigureOut">
              <a:rPr lang="fa-IR" smtClean="0"/>
              <a:t>25/03/1442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B3BB738F-B3D2-41ED-81BF-57669E06CB1F}" type="slidenum">
              <a:rPr lang="fa-IR" smtClean="0"/>
              <a:t>‹#›</a:t>
            </a:fld>
            <a:endParaRPr lang="fa-IR"/>
          </a:p>
        </p:txBody>
      </p:sp>
    </p:spTree>
    <p:extLst>
      <p:ext uri="{BB962C8B-B14F-4D97-AF65-F5344CB8AC3E}">
        <p14:creationId xmlns:p14="http://schemas.microsoft.com/office/powerpoint/2010/main" val="302071968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ABEDD22-AF30-4F8B-A4C5-F8B7B3CEF523}"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62062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EDD22-AF30-4F8B-A4C5-F8B7B3CEF523}"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518289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EDD22-AF30-4F8B-A4C5-F8B7B3CEF523}"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726148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BF9F2895-7E60-47BF-9C6D-45EE50259BE1}"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111701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9F2895-7E60-47BF-9C6D-45EE50259BE1}"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3626220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9F2895-7E60-47BF-9C6D-45EE50259BE1}"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2707533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693B2DC-C785-4DA1-BC63-B7BCBE8F986F}"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5413176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9C33724-EA12-400E-BD9A-45B9E08F8E3B}"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3728231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B2F5A-C5AC-4CAD-98E6-519115E7357A}"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11662035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303ADF7-0809-4010-BE9F-77E657B98DDD}" type="datetime1">
              <a:rPr lang="en-US" smtClean="0">
                <a:solidFill>
                  <a:prstClr val="black">
                    <a:tint val="75000"/>
                  </a:prstClr>
                </a:solidFill>
              </a:rPr>
              <a:pPr/>
              <a:t>11/10/2020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13488916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E9BBED7-6F06-4EB5-9E93-4E2CD6091B79}" type="datetime1">
              <a:rPr lang="en-US" smtClean="0">
                <a:solidFill>
                  <a:prstClr val="black">
                    <a:tint val="75000"/>
                  </a:prstClr>
                </a:solidFill>
              </a:rPr>
              <a:pPr/>
              <a:t>11/10/2020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1200340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4EAB0A4-15D1-4784-9901-91AC7AF5F3F7}" type="datetime1">
              <a:rPr lang="en-US" smtClean="0">
                <a:solidFill>
                  <a:prstClr val="black">
                    <a:tint val="75000"/>
                  </a:prstClr>
                </a:solidFill>
              </a:rPr>
              <a:pPr/>
              <a:t>11/10/2020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1529476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811991-4868-4755-8D24-996FB7891384}" type="datetime1">
              <a:rPr lang="en-US" smtClean="0">
                <a:solidFill>
                  <a:prstClr val="black">
                    <a:tint val="75000"/>
                  </a:prstClr>
                </a:solidFill>
              </a:rPr>
              <a:pPr/>
              <a:t>11/10/2020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3968197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8D0D51-23ED-49F5-91A1-461FE2709FD6}" type="datetime1">
              <a:rPr lang="en-US" smtClean="0">
                <a:solidFill>
                  <a:prstClr val="black">
                    <a:tint val="75000"/>
                  </a:prstClr>
                </a:solidFill>
              </a:rPr>
              <a:pPr/>
              <a:t>11/10/2020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3900044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BF9F2895-7E60-47BF-9C6D-45EE50259BE1}"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37859412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9D1413-9856-49B0-BE29-5A777BEE4658}" type="datetime1">
              <a:rPr lang="en-US" smtClean="0">
                <a:solidFill>
                  <a:prstClr val="black">
                    <a:tint val="75000"/>
                  </a:prstClr>
                </a:solidFill>
              </a:rPr>
              <a:pPr/>
              <a:t>11/10/2020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9388858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647CDD-1B78-42CF-8AE7-AF79ABF8EB0D}"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2140776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70CF7E-B846-4C05-9332-2DCB16AF996E}"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8500A20-9664-4E33-BD22-06D4CC0935E7}" type="slidenum">
              <a:rPr lang="en-US" smtClean="0"/>
              <a:pPr/>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353535"/>
                </a:solidFill>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353535"/>
                </a:solidFill>
                <a:latin typeface="Arial"/>
              </a:rPr>
              <a:t>”</a:t>
            </a:r>
          </a:p>
        </p:txBody>
      </p:sp>
    </p:spTree>
    <p:extLst>
      <p:ext uri="{BB962C8B-B14F-4D97-AF65-F5344CB8AC3E}">
        <p14:creationId xmlns:p14="http://schemas.microsoft.com/office/powerpoint/2010/main" val="3276866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4CA2D62-6316-4174-9ADB-F958848930EE}" type="datetime1">
              <a:rPr lang="en-US" smtClean="0">
                <a:solidFill>
                  <a:prstClr val="black">
                    <a:tint val="75000"/>
                  </a:prstClr>
                </a:solidFill>
              </a:rPr>
              <a:pPr/>
              <a:t>11/10/2020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10487727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90B26549-2EC6-4456-A0A3-F7C1C8FF7EB6}" type="datetime1">
              <a:rPr lang="en-US" smtClean="0">
                <a:solidFill>
                  <a:prstClr val="black">
                    <a:tint val="75000"/>
                  </a:prstClr>
                </a:solidFill>
              </a:rPr>
              <a:pPr/>
              <a:t>11/10/2020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8500A20-9664-4E33-BD22-06D4CC0935E7}" type="slidenum">
              <a:rPr lang="en-US" smtClean="0"/>
              <a:pPr/>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353535"/>
                </a:solidFill>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353535"/>
                </a:solidFill>
                <a:latin typeface="Arial"/>
              </a:rPr>
              <a:t>”</a:t>
            </a:r>
          </a:p>
        </p:txBody>
      </p:sp>
    </p:spTree>
    <p:extLst>
      <p:ext uri="{BB962C8B-B14F-4D97-AF65-F5344CB8AC3E}">
        <p14:creationId xmlns:p14="http://schemas.microsoft.com/office/powerpoint/2010/main" val="25308344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8C595E5-2CFD-48B2-AECC-DC419A3D4390}" type="datetime1">
              <a:rPr lang="en-US" smtClean="0">
                <a:solidFill>
                  <a:prstClr val="black">
                    <a:tint val="75000"/>
                  </a:prstClr>
                </a:solidFill>
              </a:rPr>
              <a:pPr/>
              <a:t>11/10/2020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18808949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42BF4D-19DE-460C-8FF1-73C8CE66ABCA}"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39141946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171383-2F97-4027-A8DC-32A9549072DD}" type="datetime1">
              <a:rPr lang="en-US" smtClean="0">
                <a:solidFill>
                  <a:prstClr val="black">
                    <a:tint val="75000"/>
                  </a:prstClr>
                </a:solidFill>
              </a:rPr>
              <a:pPr/>
              <a:t>11/10/2020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8500A20-9664-4E33-BD22-06D4CC0935E7}" type="slidenum">
              <a:rPr lang="en-US" smtClean="0"/>
              <a:pPr/>
              <a:t>‹#›</a:t>
            </a:fld>
            <a:endParaRPr lang="en-US"/>
          </a:p>
        </p:txBody>
      </p:sp>
    </p:spTree>
    <p:extLst>
      <p:ext uri="{BB962C8B-B14F-4D97-AF65-F5344CB8AC3E}">
        <p14:creationId xmlns:p14="http://schemas.microsoft.com/office/powerpoint/2010/main" val="3756724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9F2895-7E60-47BF-9C6D-45EE50259BE1}"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3326106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BF9F2895-7E60-47BF-9C6D-45EE50259BE1}"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754178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BF9F2895-7E60-47BF-9C6D-45EE50259BE1}" type="datetimeFigureOut">
              <a:rPr lang="fa-IR" smtClean="0"/>
              <a:t>25/03/1442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1838729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BF9F2895-7E60-47BF-9C6D-45EE50259BE1}" type="datetimeFigureOut">
              <a:rPr lang="fa-IR" smtClean="0"/>
              <a:t>25/03/1442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3367779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9F2895-7E60-47BF-9C6D-45EE50259BE1}" type="datetimeFigureOut">
              <a:rPr lang="fa-IR" smtClean="0"/>
              <a:t>25/03/1442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2634338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9F2895-7E60-47BF-9C6D-45EE50259BE1}"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1177004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9F2895-7E60-47BF-9C6D-45EE50259BE1}"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66173307-83DD-4765-B470-2964E97BA75A}" type="slidenum">
              <a:rPr lang="fa-IR" smtClean="0"/>
              <a:t>‹#›</a:t>
            </a:fld>
            <a:endParaRPr lang="fa-IR"/>
          </a:p>
        </p:txBody>
      </p:sp>
    </p:spTree>
    <p:extLst>
      <p:ext uri="{BB962C8B-B14F-4D97-AF65-F5344CB8AC3E}">
        <p14:creationId xmlns:p14="http://schemas.microsoft.com/office/powerpoint/2010/main" val="24151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F9F2895-7E60-47BF-9C6D-45EE50259BE1}" type="datetimeFigureOut">
              <a:rPr lang="fa-IR" smtClean="0"/>
              <a:t>25/03/1442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6173307-83DD-4765-B470-2964E97BA75A}" type="slidenum">
              <a:rPr lang="fa-IR" smtClean="0"/>
              <a:t>‹#›</a:t>
            </a:fld>
            <a:endParaRPr lang="fa-IR"/>
          </a:p>
        </p:txBody>
      </p:sp>
    </p:spTree>
    <p:extLst>
      <p:ext uri="{BB962C8B-B14F-4D97-AF65-F5344CB8AC3E}">
        <p14:creationId xmlns:p14="http://schemas.microsoft.com/office/powerpoint/2010/main" val="290510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A37344A7-88FE-401B-A5A7-5BAFFABE2BA6}" type="datetime1">
              <a:rPr lang="en-US" smtClean="0">
                <a:solidFill>
                  <a:prstClr val="black">
                    <a:tint val="75000"/>
                  </a:prstClr>
                </a:solidFill>
              </a:rPr>
              <a:pPr rtl="0"/>
              <a:t>11/10/2020</a:t>
            </a:fld>
            <a:endParaRPr lang="en-US">
              <a:solidFill>
                <a:prstClr val="black">
                  <a:tint val="75000"/>
                </a:prstClr>
              </a:solidFill>
            </a:endParaRP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0"/>
            <a:fld id="{48500A20-9664-4E33-BD22-06D4CC0935E7}" type="slidenum">
              <a:rPr lang="en-US" smtClean="0"/>
              <a:pPr rtl="0"/>
              <a:t>‹#›</a:t>
            </a:fld>
            <a:endParaRPr lang="en-US"/>
          </a:p>
        </p:txBody>
      </p:sp>
    </p:spTree>
    <p:extLst>
      <p:ext uri="{BB962C8B-B14F-4D97-AF65-F5344CB8AC3E}">
        <p14:creationId xmlns:p14="http://schemas.microsoft.com/office/powerpoint/2010/main" val="7491042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sldNum="0" hdr="0" ftr="0" dt="0"/>
  <p:txStyles>
    <p:titleStyle>
      <a:lvl1pPr algn="l" defTabSz="457200" rtl="1" eaLnBrk="1" latinLnBrk="0" hangingPunct="1">
        <a:spcBef>
          <a:spcPct val="0"/>
        </a:spcBef>
        <a:buNone/>
        <a:defRPr sz="3600" kern="1200">
          <a:solidFill>
            <a:schemeClr val="accent2">
              <a:lumMod val="7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hyperlink" Target="https://fa.wikipedia.org/wiki/%D8%B1%DB%8C%D9%84" TargetMode="External"/><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s://commons.wikimedia.org/wiki/File:Vagon-741-outside.jpg?uselang=fa" TargetMode="External"/><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hyperlink" Target="http://www.pedal.ir/wp-content/uploads/2015/10/lodon-taxi-nv200.jpg" TargetMode="External"/><Relationship Id="rId2" Type="http://schemas.openxmlformats.org/officeDocument/2006/relationships/image" Target="../media/image25.jpg"/><Relationship Id="rId1" Type="http://schemas.openxmlformats.org/officeDocument/2006/relationships/slideLayout" Target="../slideLayouts/slideLayout18.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fa.wikipedia.org/wiki/%DB%B1%DB%B0_%DA%98%D8%A7%D9%86%D9%88%DB%8C%D9%87" TargetMode="External"/><Relationship Id="rId7" Type="http://schemas.openxmlformats.org/officeDocument/2006/relationships/image" Target="../media/image28.png"/><Relationship Id="rId2" Type="http://schemas.openxmlformats.org/officeDocument/2006/relationships/hyperlink" Target="https://fa.wikipedia.org/wiki/%D9%85%D8%AA%D8%B1%D9%88" TargetMode="External"/><Relationship Id="rId1" Type="http://schemas.openxmlformats.org/officeDocument/2006/relationships/slideLayout" Target="../slideLayouts/slideLayout18.xml"/><Relationship Id="rId6" Type="http://schemas.openxmlformats.org/officeDocument/2006/relationships/hyperlink" Target="https://fa.wikipedia.org/wiki/%DB%B2%DB%B0%DB%B0%DB%B7_(%D9%85%DB%8C%D9%84%D8%A7%D8%AF%DB%8C)" TargetMode="External"/><Relationship Id="rId5" Type="http://schemas.openxmlformats.org/officeDocument/2006/relationships/hyperlink" Target="https://fa.wikipedia.org/wiki/%DA%A9%DB%8C%D9%84%D9%88%D9%85%D8%AA%D8%B1" TargetMode="External"/><Relationship Id="rId4" Type="http://schemas.openxmlformats.org/officeDocument/2006/relationships/hyperlink" Target="https://fa.wikipedia.org/wiki/%DB%B1%DB%B8%DB%B6%DB%B3_(%D9%85%DB%8C%D9%84%D8%A7%D8%AF%DB%8C)" TargetMode="External"/><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fa.wikipedia.org/wiki/%D8%B2%D8%A8%D8%A7%D9%86_%D8%A7%D9%86%DA%AF%D9%84%DB%8C%D8%B3%DB%8C" TargetMode="External"/><Relationship Id="rId7" Type="http://schemas.openxmlformats.org/officeDocument/2006/relationships/image" Target="../media/image7.png"/><Relationship Id="rId2" Type="http://schemas.openxmlformats.org/officeDocument/2006/relationships/hyperlink" Target="https://fa.wikipedia.org/wiki/%D8%B3%D8%A7%D9%85%D8%A7%D9%86%D9%87_%D8%A7%D8%AA%D9%88%D8%A8%D9%88%D8%B3_%D8%AA%D9%86%D8%AF%D8%B1%D9%88" TargetMode="External"/><Relationship Id="rId1" Type="http://schemas.openxmlformats.org/officeDocument/2006/relationships/slideLayout" Target="../slideLayouts/slideLayout18.xml"/><Relationship Id="rId6" Type="http://schemas.openxmlformats.org/officeDocument/2006/relationships/image" Target="../media/image6.png"/><Relationship Id="rId5" Type="http://schemas.openxmlformats.org/officeDocument/2006/relationships/hyperlink" Target="https://fa.wikipedia.org/wiki/%D8%B2%DB%8C%D8%B1%DA%AF%D8%B0%D8%B1" TargetMode="External"/><Relationship Id="rId4" Type="http://schemas.openxmlformats.org/officeDocument/2006/relationships/hyperlink" Target="https://fa.wikipedia.org/w/index.php?title=%D8%B1%D9%88%DA%AF%D8%B0%D8%B1&amp;action=edit&amp;redlink=1"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hyperlink" Target="https://commons.wikimedia.org/wiki/File:Tehran-Sharetaxi.jpg?uselang=fa" TargetMode="Externa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38005" y="477127"/>
            <a:ext cx="8720920" cy="4260375"/>
          </a:xfrm>
        </p:spPr>
        <p:txBody>
          <a:bodyPr>
            <a:normAutofit/>
          </a:bodyPr>
          <a:lstStyle/>
          <a:p>
            <a:pPr algn="ctr" rtl="1"/>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بررسی حمل </a:t>
            </a:r>
            <a:r>
              <a:rPr lang="fa-IR" dirty="0" smtClean="0">
                <a:cs typeface="B Nazanin" panose="00000400000000000000" pitchFamily="2" charset="-78"/>
              </a:rPr>
              <a:t>و نقل </a:t>
            </a:r>
            <a:r>
              <a:rPr lang="fa-IR" dirty="0" smtClean="0">
                <a:cs typeface="B Nazanin" panose="00000400000000000000" pitchFamily="2" charset="-78"/>
              </a:rPr>
              <a:t>عمومی</a:t>
            </a:r>
            <a:r>
              <a:rPr lang="fa-IR" dirty="0" smtClean="0">
                <a:cs typeface="B Nazanin" panose="00000400000000000000" pitchFamily="2" charset="-78"/>
              </a:rPr>
              <a:t/>
            </a:r>
            <a:br>
              <a:rPr lang="fa-IR" dirty="0" smtClean="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3995448599"/>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63218" y="2911914"/>
            <a:ext cx="4189862" cy="2368854"/>
          </a:xfrm>
          <a:prstGeom prst="rect">
            <a:avLst/>
          </a:prstGeom>
        </p:spPr>
        <p:txBody>
          <a:bodyPr wrap="square">
            <a:spAutoFit/>
          </a:bodyPr>
          <a:lstStyle/>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rPr>
              <a:t>5)مترو </a:t>
            </a:r>
            <a:r>
              <a:rPr lang="fa-IR" sz="2400" b="1" dirty="0">
                <a:solidFill>
                  <a:prstClr val="black"/>
                </a:solidFill>
                <a:effectLst>
                  <a:outerShdw blurRad="38100" dist="38100" dir="2700000" algn="tl">
                    <a:srgbClr val="000000">
                      <a:alpha val="43137"/>
                    </a:srgbClr>
                  </a:outerShdw>
                </a:effectLst>
              </a:rPr>
              <a:t>یا قطار شهری</a:t>
            </a:r>
            <a:endParaRPr lang="en-US" sz="2400" b="1" dirty="0">
              <a:solidFill>
                <a:prstClr val="black"/>
              </a:solidFill>
              <a:effectLst>
                <a:outerShdw blurRad="38100" dist="38100" dir="2700000" algn="tl">
                  <a:srgbClr val="000000">
                    <a:alpha val="43137"/>
                  </a:srgbClr>
                </a:outerShdw>
              </a:effectLst>
            </a:endParaRPr>
          </a:p>
          <a:p>
            <a:pPr algn="just"/>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just">
              <a:lnSpc>
                <a:spcPct val="115000"/>
              </a:lnSpc>
              <a:spcAft>
                <a:spcPts val="1000"/>
              </a:spcAft>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قطار شهری یا مترو نام سامانه قطارهای مسافربری داخل شهری است. مترو و یا قطار شهری می‌تواند در زیر یا بر روی سطح زمین و بر روی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2" tooltip="ریل"/>
              </a:rPr>
              <a:t>ریل</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مخصوص خود حرکت کند.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pic>
        <p:nvPicPr>
          <p:cNvPr id="3" name="Picture 2" descr="C:\Users\mahdi\Desktop\Tehran_Metro_logo_svg.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6226" y="2936146"/>
            <a:ext cx="659703" cy="690412"/>
          </a:xfrm>
          <a:prstGeom prst="rect">
            <a:avLst/>
          </a:prstGeom>
          <a:noFill/>
          <a:ln>
            <a:noFill/>
          </a:ln>
        </p:spPr>
      </p:pic>
      <p:pic>
        <p:nvPicPr>
          <p:cNvPr id="4" name="Picture 3" descr="Vagon-741-outside.jpg">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4370636" y="4200438"/>
            <a:ext cx="2770496" cy="1791327"/>
          </a:xfrm>
          <a:prstGeom prst="rect">
            <a:avLst/>
          </a:prstGeom>
          <a:noFill/>
          <a:ln>
            <a:noFill/>
          </a:ln>
        </p:spPr>
      </p:pic>
      <p:pic>
        <p:nvPicPr>
          <p:cNvPr id="5" name="Picture 4" descr="C:\Users\mahdi\Desktop\sadfssssssssssssssssssssssss.jpg"/>
          <p:cNvPicPr/>
          <p:nvPr/>
        </p:nvPicPr>
        <p:blipFill>
          <a:blip r:embed="rId6">
            <a:extLst>
              <a:ext uri="{28A0092B-C50C-407E-A947-70E740481C1C}">
                <a14:useLocalDpi xmlns:a14="http://schemas.microsoft.com/office/drawing/2010/main" val="0"/>
              </a:ext>
            </a:extLst>
          </a:blip>
          <a:srcRect/>
          <a:stretch>
            <a:fillRect/>
          </a:stretch>
        </p:blipFill>
        <p:spPr bwMode="auto">
          <a:xfrm>
            <a:off x="7452875" y="5005185"/>
            <a:ext cx="2305274" cy="1651379"/>
          </a:xfrm>
          <a:prstGeom prst="rect">
            <a:avLst/>
          </a:prstGeom>
          <a:noFill/>
          <a:ln>
            <a:noFill/>
          </a:ln>
        </p:spPr>
      </p:pic>
      <p:pic>
        <p:nvPicPr>
          <p:cNvPr id="6" name="Picture 5" descr="C:\Users\mahdi\Desktop\250px-Tehran_Metro-Azadi_Station.jpg"/>
          <p:cNvPicPr/>
          <p:nvPr/>
        </p:nvPicPr>
        <p:blipFill>
          <a:blip r:embed="rId7">
            <a:extLst>
              <a:ext uri="{28A0092B-C50C-407E-A947-70E740481C1C}">
                <a14:useLocalDpi xmlns:a14="http://schemas.microsoft.com/office/drawing/2010/main" val="0"/>
              </a:ext>
            </a:extLst>
          </a:blip>
          <a:srcRect/>
          <a:stretch>
            <a:fillRect/>
          </a:stretch>
        </p:blipFill>
        <p:spPr bwMode="auto">
          <a:xfrm>
            <a:off x="1909833" y="4653886"/>
            <a:ext cx="2088108" cy="2056799"/>
          </a:xfrm>
          <a:prstGeom prst="rect">
            <a:avLst/>
          </a:prstGeom>
          <a:noFill/>
          <a:ln>
            <a:noFill/>
          </a:ln>
        </p:spPr>
      </p:pic>
      <p:sp>
        <p:nvSpPr>
          <p:cNvPr id="7" name="TextBox 6"/>
          <p:cNvSpPr txBox="1"/>
          <p:nvPr/>
        </p:nvSpPr>
        <p:spPr>
          <a:xfrm>
            <a:off x="8161360" y="253527"/>
            <a:ext cx="3712191" cy="461665"/>
          </a:xfrm>
          <a:prstGeom prst="rect">
            <a:avLst/>
          </a:prstGeom>
          <a:noFill/>
        </p:spPr>
        <p:txBody>
          <a:bodyPr wrap="square" rtlCol="0">
            <a:spAutoFit/>
          </a:bodyPr>
          <a:lstStyle/>
          <a:p>
            <a:r>
              <a:rPr lang="fa-IR" sz="2400" b="1" dirty="0">
                <a:solidFill>
                  <a:prstClr val="black"/>
                </a:solidFill>
                <a:effectLst>
                  <a:outerShdw blurRad="38100" dist="38100" dir="2700000" algn="tl">
                    <a:srgbClr val="000000">
                      <a:alpha val="43137"/>
                    </a:srgbClr>
                  </a:outerShdw>
                </a:effectLst>
              </a:rPr>
              <a:t>4)تراموا یا واگن برقی</a:t>
            </a:r>
            <a:endParaRPr lang="en-US" b="1" dirty="0">
              <a:solidFill>
                <a:prstClr val="black"/>
              </a:solidFill>
              <a:effectLst>
                <a:outerShdw blurRad="38100" dist="38100" dir="2700000" algn="tl">
                  <a:srgbClr val="000000">
                    <a:alpha val="43137"/>
                  </a:srgbClr>
                </a:outerShdw>
              </a:effectLst>
            </a:endParaRPr>
          </a:p>
        </p:txBody>
      </p:sp>
      <p:sp>
        <p:nvSpPr>
          <p:cNvPr id="8" name="TextBox 7"/>
          <p:cNvSpPr txBox="1"/>
          <p:nvPr/>
        </p:nvSpPr>
        <p:spPr>
          <a:xfrm>
            <a:off x="1767384" y="715192"/>
            <a:ext cx="10085696" cy="1282402"/>
          </a:xfrm>
          <a:prstGeom prst="rect">
            <a:avLst/>
          </a:prstGeom>
          <a:noFill/>
        </p:spPr>
        <p:txBody>
          <a:bodyPr wrap="square" rtlCol="0">
            <a:spAutoFit/>
          </a:bodyPr>
          <a:lstStyle/>
          <a:p>
            <a:pPr>
              <a:lnSpc>
                <a:spcPct val="115000"/>
              </a:lnSpc>
              <a:spcAft>
                <a:spcPts val="1000"/>
              </a:spcAft>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نوعی واگن است که بر روی ریل هایی که در خیابان قرار داده شده حرکت می کند.</a:t>
            </a:r>
          </a:p>
          <a:p>
            <a:pPr>
              <a:lnSpc>
                <a:spcPct val="115000"/>
              </a:lnSpc>
              <a:spcAft>
                <a:spcPts val="1000"/>
              </a:spcAft>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تراموا می تواند هم بین شهری و هم درون شهری باشد.واگن های برقی معمولا سبک تر و کوتاه تر از قطارهای معمولی و متروها هستند.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pic>
        <p:nvPicPr>
          <p:cNvPr id="9" name="Picture 8"/>
          <p:cNvPicPr>
            <a:picLocks noChangeAspect="1"/>
          </p:cNvPicPr>
          <p:nvPr/>
        </p:nvPicPr>
        <p:blipFill>
          <a:blip r:embed="rId8"/>
          <a:stretch>
            <a:fillRect/>
          </a:stretch>
        </p:blipFill>
        <p:spPr>
          <a:xfrm>
            <a:off x="732926" y="1792977"/>
            <a:ext cx="2630697" cy="1844296"/>
          </a:xfrm>
          <a:prstGeom prst="rect">
            <a:avLst/>
          </a:prstGeom>
        </p:spPr>
      </p:pic>
      <p:pic>
        <p:nvPicPr>
          <p:cNvPr id="10" name="Picture 9"/>
          <p:cNvPicPr>
            <a:picLocks noChangeAspect="1"/>
          </p:cNvPicPr>
          <p:nvPr/>
        </p:nvPicPr>
        <p:blipFill>
          <a:blip r:embed="rId9"/>
          <a:stretch>
            <a:fillRect/>
          </a:stretch>
        </p:blipFill>
        <p:spPr>
          <a:xfrm>
            <a:off x="3885709" y="1943677"/>
            <a:ext cx="3260281" cy="1718432"/>
          </a:xfrm>
          <a:prstGeom prst="rect">
            <a:avLst/>
          </a:prstGeom>
        </p:spPr>
      </p:pic>
    </p:spTree>
    <p:extLst>
      <p:ext uri="{BB962C8B-B14F-4D97-AF65-F5344CB8AC3E}">
        <p14:creationId xmlns:p14="http://schemas.microsoft.com/office/powerpoint/2010/main" val="84972081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33063" y="327546"/>
            <a:ext cx="4708477" cy="517065"/>
          </a:xfrm>
          <a:prstGeom prst="rect">
            <a:avLst/>
          </a:prstGeom>
          <a:noFill/>
        </p:spPr>
        <p:txBody>
          <a:bodyPr wrap="square" rtlCol="0">
            <a:spAutoFit/>
          </a:bodyPr>
          <a:lstStyle/>
          <a:p>
            <a:pPr marL="342900" indent="-342900">
              <a:lnSpc>
                <a:spcPct val="115000"/>
              </a:lnSpc>
              <a:spcAft>
                <a:spcPts val="1000"/>
              </a:spcAft>
              <a:buFont typeface="Wingdings" panose="05000000000000000000" pitchFamily="2" charset="2"/>
              <a:buChar char="q"/>
            </a:pPr>
            <a:r>
              <a:rPr lang="fa-IR" sz="2400" b="1" dirty="0">
                <a:solidFill>
                  <a:prstClr val="black"/>
                </a:solidFill>
                <a:effectLst>
                  <a:outerShdw blurRad="38100" dist="38100" dir="2700000" algn="tl">
                    <a:srgbClr val="000000">
                      <a:alpha val="43137"/>
                    </a:srgbClr>
                  </a:outerShdw>
                </a:effectLst>
              </a:rPr>
              <a:t>حمل و نقل عمومی در لندن</a:t>
            </a:r>
            <a:endParaRPr lang="en-US" sz="2400" b="1" dirty="0">
              <a:solidFill>
                <a:prstClr val="black"/>
              </a:solidFill>
              <a:effectLst>
                <a:outerShdw blurRad="38100" dist="38100" dir="2700000" algn="tl">
                  <a:srgbClr val="000000">
                    <a:alpha val="43137"/>
                  </a:srgbClr>
                </a:outerShdw>
              </a:effectLst>
            </a:endParaRPr>
          </a:p>
        </p:txBody>
      </p:sp>
      <p:sp>
        <p:nvSpPr>
          <p:cNvPr id="3" name="TextBox 2"/>
          <p:cNvSpPr txBox="1"/>
          <p:nvPr/>
        </p:nvSpPr>
        <p:spPr>
          <a:xfrm>
            <a:off x="2920622" y="1050879"/>
            <a:ext cx="8720918" cy="1015663"/>
          </a:xfrm>
          <a:prstGeom prst="rect">
            <a:avLst/>
          </a:prstGeom>
          <a:noFill/>
        </p:spPr>
        <p:txBody>
          <a:bodyPr wrap="square" rtlCol="0">
            <a:spAutoFit/>
          </a:bodyPr>
          <a:lstStyle/>
          <a:p>
            <a:pPr algn="just"/>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لندن یکی از شهرهای متروپل بزرگ دنیا می باشد که از هر قوم و ملتی در آن یافت می شود. جاذبه های لندن بی شمار است و به راستی دل کندن از این شهر بسیار سخت است. یکی از بهترین خصوصیات لندن وسایل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نقلیه</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ی</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عمومی آن می باشد. براحتی می توان در لندن زندگی کرد بدون آنکه به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وسیله</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ی</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شخصی نیاز داشته باشید</a:t>
            </a:r>
            <a:r>
              <a:rPr lang="ar-SA" dirty="0">
                <a:solidFill>
                  <a:prstClr val="black"/>
                </a:solidFill>
              </a:rPr>
              <a:t>. </a:t>
            </a:r>
            <a:endParaRPr lang="en-US" dirty="0">
              <a:solidFill>
                <a:prstClr val="black"/>
              </a:solidFill>
            </a:endParaRPr>
          </a:p>
        </p:txBody>
      </p:sp>
      <p:pic>
        <p:nvPicPr>
          <p:cNvPr id="4" name="Picture 3" descr="C:\Users\mahdi\Desktop\qqqqqwwwwwwwwwww.png"/>
          <p:cNvPicPr/>
          <p:nvPr/>
        </p:nvPicPr>
        <p:blipFill>
          <a:blip r:embed="rId2">
            <a:extLst>
              <a:ext uri="{28A0092B-C50C-407E-A947-70E740481C1C}">
                <a14:useLocalDpi xmlns:a14="http://schemas.microsoft.com/office/drawing/2010/main" val="0"/>
              </a:ext>
            </a:extLst>
          </a:blip>
          <a:srcRect/>
          <a:stretch>
            <a:fillRect/>
          </a:stretch>
        </p:blipFill>
        <p:spPr bwMode="auto">
          <a:xfrm>
            <a:off x="7942998" y="2941648"/>
            <a:ext cx="4067033" cy="2592195"/>
          </a:xfrm>
          <a:prstGeom prst="rect">
            <a:avLst/>
          </a:prstGeom>
          <a:noFill/>
          <a:ln>
            <a:noFill/>
          </a:ln>
        </p:spPr>
      </p:pic>
      <p:pic>
        <p:nvPicPr>
          <p:cNvPr id="6" name="Picture 5" descr="C:\Users\mahdi\Desktop\effffre.png"/>
          <p:cNvPicPr/>
          <p:nvPr/>
        </p:nvPicPr>
        <p:blipFill>
          <a:blip r:embed="rId3">
            <a:extLst>
              <a:ext uri="{28A0092B-C50C-407E-A947-70E740481C1C}">
                <a14:useLocalDpi xmlns:a14="http://schemas.microsoft.com/office/drawing/2010/main" val="0"/>
              </a:ext>
            </a:extLst>
          </a:blip>
          <a:srcRect/>
          <a:stretch>
            <a:fillRect/>
          </a:stretch>
        </p:blipFill>
        <p:spPr bwMode="auto">
          <a:xfrm>
            <a:off x="2558954" y="2688609"/>
            <a:ext cx="5083792" cy="3098274"/>
          </a:xfrm>
          <a:prstGeom prst="rect">
            <a:avLst/>
          </a:prstGeom>
          <a:noFill/>
          <a:ln>
            <a:noFill/>
          </a:ln>
        </p:spPr>
      </p:pic>
    </p:spTree>
    <p:extLst>
      <p:ext uri="{BB962C8B-B14F-4D97-AF65-F5344CB8AC3E}">
        <p14:creationId xmlns:p14="http://schemas.microsoft.com/office/powerpoint/2010/main" val="3005182748"/>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7165" y="294746"/>
            <a:ext cx="9744500" cy="2554545"/>
          </a:xfrm>
          <a:prstGeom prst="rect">
            <a:avLst/>
          </a:prstGeom>
        </p:spPr>
        <p:txBody>
          <a:bodyPr wrap="square">
            <a:spAutoFit/>
          </a:bodyPr>
          <a:lstStyle/>
          <a:p>
            <a:pPr marL="285750" indent="-285750">
              <a:buFont typeface="Wingdings" panose="05000000000000000000" pitchFamily="2" charset="2"/>
              <a:buChar char="v"/>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اما این بار لندن تنها یک اتوبوس دو طبقه ارائه نکرده است. بلکه اتوبوسی دوطبقه آن هم از نوع الکتریکی و جالب تر از آن با سرعتی بسیار بالا!</a:t>
            </a:r>
            <a:b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b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لندن اولین اتوبوس دوطبقه بسیار سریع الکتریکی را برای حمل و نقل عمومی تولید کرد.</a:t>
            </a:r>
            <a:b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b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این اتوبوس های جدید می توانند با یک بار شارژ مسافتی در حدود 180 مایل را طی کنند.</a:t>
            </a:r>
            <a:b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b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هزینه این اتوبوس ها $500,000 برآورد شده است.</a:t>
            </a:r>
            <a:b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b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لندن اکنون با روانه کردن 5 عدد از این اتوبوس ها به سیستم حمل و نقل عمومی خود در حال توسعه امکان استفاده از این تکنولوژی است.</a:t>
            </a:r>
            <a:b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b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این اتوبوس ها در ماه آتی مردم را از ویلسدن به شمال غربی لندن جابجا خواهند کرد.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2620371" y="3099614"/>
            <a:ext cx="3944202" cy="3025235"/>
          </a:xfrm>
          <a:prstGeom prst="rect">
            <a:avLst/>
          </a:prstGeom>
        </p:spPr>
      </p:pic>
      <p:sp>
        <p:nvSpPr>
          <p:cNvPr id="6" name="Rectangle 5"/>
          <p:cNvSpPr/>
          <p:nvPr/>
        </p:nvSpPr>
        <p:spPr>
          <a:xfrm>
            <a:off x="5791200" y="2776449"/>
            <a:ext cx="6096000" cy="707886"/>
          </a:xfrm>
          <a:prstGeom prst="rect">
            <a:avLst/>
          </a:prstGeom>
        </p:spPr>
        <p:txBody>
          <a:bodyPr>
            <a:spAutoFit/>
          </a:bodyPr>
          <a:lstStyle/>
          <a:p>
            <a:pPr marL="285750" indent="-285750">
              <a:buFont typeface="Wingdings" panose="05000000000000000000" pitchFamily="2" charset="2"/>
              <a:buChar char="v"/>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بنابر نتایج یک تحقیق جدید، لندن گران‌ترین سیستم حمل و نقل عمومی را در جهان دارد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745996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63818" y="370063"/>
            <a:ext cx="2151551" cy="461665"/>
          </a:xfrm>
          <a:prstGeom prst="rect">
            <a:avLst/>
          </a:prstGeom>
        </p:spPr>
        <p:txBody>
          <a:bodyPr wrap="none">
            <a:spAutoFit/>
          </a:bodyPr>
          <a:lstStyle/>
          <a:p>
            <a:pPr marL="342900" indent="-342900">
              <a:buFont typeface="Wingdings" panose="05000000000000000000" pitchFamily="2" charset="2"/>
              <a:buChar char="q"/>
            </a:pPr>
            <a:r>
              <a:rPr lang="fa-IR" sz="2400" b="1" dirty="0">
                <a:solidFill>
                  <a:prstClr val="black"/>
                </a:solidFill>
                <a:effectLst>
                  <a:outerShdw blurRad="38100" dist="38100" dir="2700000" algn="tl">
                    <a:srgbClr val="000000">
                      <a:alpha val="43137"/>
                    </a:srgbClr>
                  </a:outerShdw>
                </a:effectLst>
                <a:latin typeface="Bnaza"/>
                <a:cs typeface="B Nazanin" panose="00000400000000000000" pitchFamily="2" charset="-78"/>
              </a:rPr>
              <a:t>تاکسی در لندن</a:t>
            </a:r>
            <a:endParaRPr lang="en-US" sz="2400" b="1" dirty="0">
              <a:solidFill>
                <a:prstClr val="black"/>
              </a:solidFill>
              <a:effectLst>
                <a:outerShdw blurRad="38100" dist="38100" dir="2700000" algn="tl">
                  <a:srgbClr val="000000">
                    <a:alpha val="43137"/>
                  </a:srgbClr>
                </a:outerShdw>
              </a:effectLst>
              <a:latin typeface="Bnaza"/>
              <a:cs typeface="B Nazanin" panose="00000400000000000000" pitchFamily="2" charset="-78"/>
            </a:endParaRPr>
          </a:p>
        </p:txBody>
      </p:sp>
      <p:sp>
        <p:nvSpPr>
          <p:cNvPr id="7" name="Rectangle 6"/>
          <p:cNvSpPr/>
          <p:nvPr/>
        </p:nvSpPr>
        <p:spPr>
          <a:xfrm>
            <a:off x="1611952" y="1192341"/>
            <a:ext cx="10367569" cy="1015663"/>
          </a:xfrm>
          <a:prstGeom prst="rect">
            <a:avLst/>
          </a:prstGeom>
        </p:spPr>
        <p:txBody>
          <a:bodyPr wrap="square">
            <a:spAutoFit/>
          </a:bodyPr>
          <a:lstStyle/>
          <a:p>
            <a:pPr algn="just"/>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به‌جاست که بگوییم لندن و دیگر شهرهای انگلستان کارآمدترین سیستم تاکسی‌رانی در جهان را دارند. تاکسی‌هایی که در این سیستم فعال‌اند، ماشین‌های سیاهی هستند که با نام درشکه‌ی کرایه‌ای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hackney carriage)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هم شناخته می‌شوند. این خودروها به‌طور ویژه به همین منظور ساخته شده‌اند و دوره‌ی آموزشی مفصلی برای رانندگان آن‌ها برگزار می‌شود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6406" y="2691838"/>
            <a:ext cx="5636526" cy="3591903"/>
          </a:xfrm>
          <a:prstGeom prst="rect">
            <a:avLst/>
          </a:prstGeom>
        </p:spPr>
      </p:pic>
    </p:spTree>
    <p:extLst>
      <p:ext uri="{BB962C8B-B14F-4D97-AF65-F5344CB8AC3E}">
        <p14:creationId xmlns:p14="http://schemas.microsoft.com/office/powerpoint/2010/main" val="8370801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7891" y="692662"/>
            <a:ext cx="10130638" cy="707886"/>
          </a:xfrm>
          <a:prstGeom prst="rect">
            <a:avLst/>
          </a:prstGeom>
        </p:spPr>
        <p:txBody>
          <a:bodyPr wrap="square">
            <a:spAutoFit/>
          </a:bodyPr>
          <a:lstStyle/>
          <a:p>
            <a:pPr algn="just"/>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لازم به ذکر است که در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طول زمان، این تاکسی‌ها به منظور تأمین نیازهای دوره خود، چه از نظر قوانین و استانداردها و چه از نظر زیباشناسی، با مدل‌های جدیدتر جایگزین شده‌اند.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912" y="3657978"/>
            <a:ext cx="4558353" cy="2866390"/>
          </a:xfrm>
          <a:prstGeom prst="rect">
            <a:avLst/>
          </a:prstGeom>
        </p:spPr>
      </p:pic>
      <p:sp>
        <p:nvSpPr>
          <p:cNvPr id="5" name="Rectangle 4"/>
          <p:cNvSpPr/>
          <p:nvPr/>
        </p:nvSpPr>
        <p:spPr>
          <a:xfrm>
            <a:off x="1746913" y="1400548"/>
            <a:ext cx="10222173" cy="2336922"/>
          </a:xfrm>
          <a:prstGeom prst="rect">
            <a:avLst/>
          </a:prstGeom>
        </p:spPr>
        <p:txBody>
          <a:bodyPr wrap="square">
            <a:spAutoFit/>
          </a:bodyPr>
          <a:lstStyle/>
          <a:p>
            <a:pPr algn="just" fontAlgn="base">
              <a:lnSpc>
                <a:spcPts val="1650"/>
              </a:lnSpc>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در میان نیازهای امروز، وسایل‌نقلیه با عملکرد زیست محیطی بهتر در اولویت قرار دارند و بنابراین، این تاکسی‌های سیاه‌رنگ نیز باید چنین رویکردی را در پیش گیرند. کمپانی لندن تاکسی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LTC</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اخیراً از تاکسی جدید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TX5</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همزمان با دیدار دیوید کامرون، نخست وزیر بریتانیا با شی جین‌پینگ، رئیس جمهور چین، رونمایی کرد. البته هنوز جزئیات دقیقی از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TX5</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اعلام نشده است، ولی تا اینجا مشخص شده که این مدل به صورت پلاگین هیبرید بوده و از یک موتور الکتریکی و یک موتور بنزینی به عنوان «افزاینده مسافت» استفاده خواهد کرد. </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just" fontAlgn="base"/>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همچنین نیازهای اساسی یک تاکسی لندن، مانند دسترسی صندلی چرخ‌دار، ظرفیت حمل وسایل در پشت راننده، دایره گردش کوچک و صندلی‌های رو به روی یکدیگر برای ۶ نفر مسافر، همگی در این خودرو لحاظ شده‌اند.</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just" fontAlgn="base"/>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طراحی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TX5</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جدید در استودیوی دیزاین جیلی در بارسلونای اسپانیا و با الهاماتی از تاکسی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FX4</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مدل ۱۹۵۸ انجام شده است. </a:t>
            </a:r>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gn="just" fontAlgn="base">
              <a:lnSpc>
                <a:spcPts val="1650"/>
              </a:lnSpc>
            </a:pPr>
            <a:endParaRPr lang="en-US" sz="2000"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pic>
        <p:nvPicPr>
          <p:cNvPr id="6" name="Picture 5" descr="London Taxi Nissan NV200">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646460" y="3657977"/>
            <a:ext cx="4401018" cy="3002129"/>
          </a:xfrm>
          <a:prstGeom prst="rect">
            <a:avLst/>
          </a:prstGeom>
          <a:noFill/>
          <a:ln>
            <a:noFill/>
          </a:ln>
        </p:spPr>
      </p:pic>
    </p:spTree>
    <p:extLst>
      <p:ext uri="{BB962C8B-B14F-4D97-AF65-F5344CB8AC3E}">
        <p14:creationId xmlns:p14="http://schemas.microsoft.com/office/powerpoint/2010/main" val="45943010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mahdi\Desktop\c919010fcec2d336e223258a493e5ce9_XL.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8193" y="994539"/>
            <a:ext cx="3993715" cy="2424226"/>
          </a:xfrm>
          <a:prstGeom prst="rect">
            <a:avLst/>
          </a:prstGeom>
          <a:noFill/>
          <a:ln>
            <a:noFill/>
          </a:ln>
        </p:spPr>
      </p:pic>
      <p:sp>
        <p:nvSpPr>
          <p:cNvPr id="3" name="Right Arrow 2"/>
          <p:cNvSpPr/>
          <p:nvPr/>
        </p:nvSpPr>
        <p:spPr>
          <a:xfrm>
            <a:off x="6261099" y="2127304"/>
            <a:ext cx="409433" cy="5868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4" name="TextBox 3"/>
          <p:cNvSpPr txBox="1"/>
          <p:nvPr/>
        </p:nvSpPr>
        <p:spPr>
          <a:xfrm>
            <a:off x="6358340" y="2206652"/>
            <a:ext cx="2251881" cy="381579"/>
          </a:xfrm>
          <a:prstGeom prst="rect">
            <a:avLst/>
          </a:prstGeom>
          <a:noFill/>
        </p:spPr>
        <p:txBody>
          <a:bodyPr wrap="square" rtlCol="0">
            <a:spAutoFit/>
          </a:bodyPr>
          <a:lstStyle/>
          <a:p>
            <a:pPr marL="285750" indent="-285750">
              <a:lnSpc>
                <a:spcPct val="115000"/>
              </a:lnSpc>
              <a:spcAft>
                <a:spcPts val="1000"/>
              </a:spcAft>
              <a:buFont typeface="Wingdings" panose="05000000000000000000" pitchFamily="2" charset="2"/>
              <a:buChar char="v"/>
            </a:pPr>
            <a:r>
              <a:rPr lang="en-US" b="1" i="1" u="sng" dirty="0">
                <a:solidFill>
                  <a:prstClr val="black"/>
                </a:solidFill>
                <a:effectLst>
                  <a:outerShdw blurRad="38100" dist="38100" dir="2700000" algn="tl">
                    <a:srgbClr val="000000">
                      <a:alpha val="43137"/>
                    </a:srgbClr>
                  </a:outerShdw>
                </a:effectLst>
              </a:rPr>
              <a:t>Sound taxi</a:t>
            </a:r>
          </a:p>
        </p:txBody>
      </p:sp>
      <p:sp>
        <p:nvSpPr>
          <p:cNvPr id="5" name="Rectangle 4"/>
          <p:cNvSpPr/>
          <p:nvPr/>
        </p:nvSpPr>
        <p:spPr>
          <a:xfrm>
            <a:off x="6092328" y="3687582"/>
            <a:ext cx="5896166" cy="381066"/>
          </a:xfrm>
          <a:prstGeom prst="rect">
            <a:avLst/>
          </a:prstGeom>
        </p:spPr>
        <p:txBody>
          <a:bodyPr wrap="none">
            <a:spAutoFit/>
          </a:bodyPr>
          <a:lstStyle/>
          <a:p>
            <a:pPr marL="285750" indent="-285750">
              <a:lnSpc>
                <a:spcPct val="115000"/>
              </a:lnSpc>
              <a:spcAft>
                <a:spcPts val="1000"/>
              </a:spcAft>
              <a:buFont typeface="Wingdings" panose="05000000000000000000" pitchFamily="2" charset="2"/>
              <a:buChar char="v"/>
            </a:pPr>
            <a:r>
              <a:rPr lang="fa-IR" b="1" dirty="0">
                <a:solidFill>
                  <a:prstClr val="black"/>
                </a:solidFill>
              </a:rPr>
              <a:t>تجهیز تاکسی‌های لندن به سیستم وای فای رایگان</a:t>
            </a:r>
            <a:endParaRPr lang="en-US" b="1" dirty="0">
              <a:solidFill>
                <a:prstClr val="black"/>
              </a:solidFill>
            </a:endParaRPr>
          </a:p>
        </p:txBody>
      </p:sp>
      <p:sp>
        <p:nvSpPr>
          <p:cNvPr id="6" name="TextBox 5"/>
          <p:cNvSpPr txBox="1"/>
          <p:nvPr/>
        </p:nvSpPr>
        <p:spPr>
          <a:xfrm>
            <a:off x="7759700" y="419100"/>
            <a:ext cx="4038600" cy="461665"/>
          </a:xfrm>
          <a:prstGeom prst="rect">
            <a:avLst/>
          </a:prstGeom>
          <a:noFill/>
        </p:spPr>
        <p:txBody>
          <a:bodyPr wrap="square" rtlCol="0">
            <a:spAutoFit/>
          </a:bodyPr>
          <a:lstStyle/>
          <a:p>
            <a:pPr marL="342900" indent="-342900">
              <a:buFont typeface="Wingdings" panose="05000000000000000000" pitchFamily="2" charset="2"/>
              <a:buChar char="q"/>
            </a:pPr>
            <a:r>
              <a:rPr lang="fa-IR" sz="2400" b="1" dirty="0">
                <a:solidFill>
                  <a:prstClr val="black"/>
                </a:solidFill>
                <a:effectLst>
                  <a:outerShdw blurRad="38100" dist="38100" dir="2700000" algn="tl">
                    <a:srgbClr val="000000">
                      <a:alpha val="43137"/>
                    </a:srgbClr>
                  </a:outerShdw>
                </a:effectLst>
                <a:latin typeface="Bnaza"/>
                <a:cs typeface="B Nazanin" panose="00000400000000000000" pitchFamily="2" charset="-78"/>
              </a:rPr>
              <a:t>ایده های تاکسیرانی در لندن</a:t>
            </a:r>
            <a:endParaRPr lang="en-US" sz="2400" b="1" dirty="0">
              <a:solidFill>
                <a:prstClr val="black"/>
              </a:solidFill>
              <a:effectLst>
                <a:outerShdw blurRad="38100" dist="38100" dir="2700000" algn="tl">
                  <a:srgbClr val="000000">
                    <a:alpha val="43137"/>
                  </a:srgbClr>
                </a:outerShdw>
              </a:effectLst>
              <a:latin typeface="Bnaza"/>
              <a:cs typeface="B Nazanin" panose="00000400000000000000" pitchFamily="2" charset="-78"/>
            </a:endParaRPr>
          </a:p>
        </p:txBody>
      </p:sp>
    </p:spTree>
    <p:extLst>
      <p:ext uri="{BB962C8B-B14F-4D97-AF65-F5344CB8AC3E}">
        <p14:creationId xmlns:p14="http://schemas.microsoft.com/office/powerpoint/2010/main" val="27023335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2448" y="859809"/>
            <a:ext cx="9212239" cy="1908215"/>
          </a:xfrm>
          <a:prstGeom prst="rect">
            <a:avLst/>
          </a:prstGeom>
          <a:noFill/>
        </p:spPr>
        <p:txBody>
          <a:bodyPr wrap="square" rtlCol="0">
            <a:spAutoFit/>
          </a:bodyPr>
          <a:lstStyle/>
          <a:p>
            <a:pPr marL="285750" indent="-285750">
              <a:buFont typeface="Wingdings" panose="05000000000000000000" pitchFamily="2" charset="2"/>
              <a:buChar char="q"/>
            </a:pPr>
            <a:r>
              <a:rPr lang="fa-IR" b="1" dirty="0">
                <a:solidFill>
                  <a:prstClr val="black"/>
                </a:solidFill>
              </a:rPr>
              <a:t>مترو در لندن</a:t>
            </a:r>
          </a:p>
          <a:p>
            <a:pPr algn="just"/>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قدیمی‌ترین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2" tooltip="مترو"/>
              </a:rPr>
              <a:t>شبکه ی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2" tooltip="مترو"/>
              </a:rPr>
              <a:t>حمل و نقل زیرزمینی</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در جهان است</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بهره‌برداری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از نخستین خط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سامانه ی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متروی لندن، در تاریخ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3" tooltip="۱۰ ژانویه"/>
              </a:rPr>
              <a:t>۱۰ ژانویه</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سال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4" tooltip="۱۸۶۳ (میلادی)"/>
              </a:rPr>
              <a:t>۱۸۶۳</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آغاز شد. متروی لندن، دارای ۲۷۰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ایستگاه است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و علی‌رغم نام رسمی آن که زیرزمینی (Underground) نامیده می‌شود، ۵۵ درصد این شبکه، بر روی زمین واقع شده است. این شبکه، با ۴۰۸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5" tooltip="کیلومتر"/>
              </a:rPr>
              <a:t>کیلومتر</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خط آهن، سومین خط طولانی‌ حمل و نقل درون شهری جهان نیز هست</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شبکه متروی لندن، از شلوغ‌ترین شبکه‌های حمل و نقل زیرزمینی جهان است. در سال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6" tooltip="۲۰۰۷ (میلادی)"/>
              </a:rPr>
              <a:t>۲۰۰۷</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 یک میلیارد نفر از متروی لندن استفاده کردند</a:t>
            </a: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56196" y="3876674"/>
            <a:ext cx="3184741" cy="2422526"/>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42448" y="3302000"/>
            <a:ext cx="2553055" cy="2019300"/>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01630" y="3302000"/>
            <a:ext cx="2890270" cy="2130426"/>
          </a:xfrm>
          <a:prstGeom prst="rect">
            <a:avLst/>
          </a:prstGeom>
        </p:spPr>
      </p:pic>
    </p:spTree>
    <p:extLst>
      <p:ext uri="{BB962C8B-B14F-4D97-AF65-F5344CB8AC3E}">
        <p14:creationId xmlns:p14="http://schemas.microsoft.com/office/powerpoint/2010/main" val="6669177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1500" y="876300"/>
            <a:ext cx="9004300" cy="2185214"/>
          </a:xfrm>
          <a:prstGeom prst="rect">
            <a:avLst/>
          </a:prstGeom>
          <a:noFill/>
        </p:spPr>
        <p:txBody>
          <a:bodyPr wrap="square" rtlCol="0">
            <a:spAutoFit/>
          </a:bodyPr>
          <a:lstStyle/>
          <a:p>
            <a:pPr marL="285750" indent="-285750">
              <a:buFont typeface="Wingdings" panose="05000000000000000000" pitchFamily="2" charset="2"/>
              <a:buChar char="v"/>
            </a:pPr>
            <a:r>
              <a:rPr lang="fa-IR" b="1" dirty="0">
                <a:solidFill>
                  <a:prstClr val="black"/>
                </a:solidFill>
              </a:rPr>
              <a:t>متروی لندن، قدیمی‌ترین متروی جهان </a:t>
            </a:r>
          </a:p>
          <a:p>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همانطور </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که گفتیم متروی لندن، قدیمی‌ترین متروی جهان به شمار می‌رود. نخستین متروی جهان مسافران انگلیسی را بین ایستگاه‌های پادینگتون و فارینگدون جابجا کرد.واگن‌های اولین متروی لندن به صورتی بود که سر و صدای شدید حرکت قطار و بوی تونل‌ها در داخل واگن‌ها می‌پیچید.  در دوران جنگ جهانی دوم، متروی لندن به پناهگاهی درمقابل حملات هوایی نیروهای آلمان نازی تبدیل شده بود.</a:t>
            </a:r>
            <a:r>
              <a:rPr lang="fa-IR" dirty="0">
                <a:solidFill>
                  <a:prstClr val="black"/>
                </a:solidFill>
              </a:rPr>
              <a:t/>
            </a:r>
            <a:br>
              <a:rPr lang="fa-IR" dirty="0">
                <a:solidFill>
                  <a:prstClr val="black"/>
                </a:solidFill>
              </a:rPr>
            </a:br>
            <a:endParaRPr lang="en-US" dirty="0">
              <a:solidFill>
                <a:prstClr val="black"/>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0949" y="3276600"/>
            <a:ext cx="4540251" cy="2755900"/>
          </a:xfrm>
          <a:prstGeom prst="rect">
            <a:avLst/>
          </a:prstGeom>
        </p:spPr>
      </p:pic>
    </p:spTree>
    <p:extLst>
      <p:ext uri="{BB962C8B-B14F-4D97-AF65-F5344CB8AC3E}">
        <p14:creationId xmlns:p14="http://schemas.microsoft.com/office/powerpoint/2010/main" val="9263794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156464" y="655093"/>
            <a:ext cx="6687285" cy="5073556"/>
          </a:xfrm>
          <a:prstGeom prst="rect">
            <a:avLst/>
          </a:prstGeom>
        </p:spPr>
      </p:pic>
      <p:sp>
        <p:nvSpPr>
          <p:cNvPr id="5" name="Flowchart: Process 4"/>
          <p:cNvSpPr/>
          <p:nvPr/>
        </p:nvSpPr>
        <p:spPr>
          <a:xfrm>
            <a:off x="8843749" y="655093"/>
            <a:ext cx="2060812" cy="75062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Nazanin" panose="00000400000000000000" pitchFamily="2" charset="-78"/>
              </a:rPr>
              <a:t>مقدمه</a:t>
            </a:r>
            <a:endParaRPr lang="en-US" sz="2400" dirty="0">
              <a:solidFill>
                <a:prstClr val="white"/>
              </a:solidFill>
              <a:cs typeface="B Nazanin" panose="00000400000000000000" pitchFamily="2" charset="-78"/>
            </a:endParaRPr>
          </a:p>
        </p:txBody>
      </p:sp>
      <p:sp>
        <p:nvSpPr>
          <p:cNvPr id="3" name="Flowchart: Process 2"/>
          <p:cNvSpPr/>
          <p:nvPr/>
        </p:nvSpPr>
        <p:spPr>
          <a:xfrm>
            <a:off x="8843749" y="1662753"/>
            <a:ext cx="2060812" cy="75062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Nazanin" panose="00000400000000000000" pitchFamily="2" charset="-78"/>
              </a:rPr>
              <a:t>تعریف حمل و نقل عمومی</a:t>
            </a:r>
            <a:endParaRPr lang="en-US" sz="2400" dirty="0">
              <a:solidFill>
                <a:prstClr val="white"/>
              </a:solidFill>
              <a:cs typeface="B Nazanin" panose="00000400000000000000" pitchFamily="2" charset="-78"/>
            </a:endParaRPr>
          </a:p>
        </p:txBody>
      </p:sp>
      <p:sp>
        <p:nvSpPr>
          <p:cNvPr id="4" name="Flowchart: Process 3"/>
          <p:cNvSpPr/>
          <p:nvPr/>
        </p:nvSpPr>
        <p:spPr>
          <a:xfrm>
            <a:off x="8843749" y="2670413"/>
            <a:ext cx="2060812" cy="75062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Nazanin" panose="00000400000000000000" pitchFamily="2" charset="-78"/>
              </a:rPr>
              <a:t>انواع وسیله حمل و نقل </a:t>
            </a:r>
            <a:r>
              <a:rPr lang="fa-IR" sz="2400" dirty="0">
                <a:solidFill>
                  <a:prstClr val="white"/>
                </a:solidFill>
                <a:cs typeface="B Nazanin" panose="00000400000000000000" pitchFamily="2" charset="-78"/>
              </a:rPr>
              <a:t>عمومی</a:t>
            </a:r>
            <a:endParaRPr lang="en-US" dirty="0">
              <a:solidFill>
                <a:prstClr val="white"/>
              </a:solidFill>
            </a:endParaRPr>
          </a:p>
        </p:txBody>
      </p:sp>
      <p:sp>
        <p:nvSpPr>
          <p:cNvPr id="6" name="Flowchart: Process 5"/>
          <p:cNvSpPr/>
          <p:nvPr/>
        </p:nvSpPr>
        <p:spPr>
          <a:xfrm>
            <a:off x="8843749" y="3678073"/>
            <a:ext cx="2060812" cy="75062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Nazanin" panose="00000400000000000000" pitchFamily="2" charset="-78"/>
              </a:rPr>
              <a:t>حمل و نقل عمومی در لندن</a:t>
            </a:r>
            <a:endParaRPr lang="en-US" sz="2400" dirty="0">
              <a:solidFill>
                <a:prstClr val="white"/>
              </a:solidFill>
              <a:cs typeface="B Nazanin" panose="00000400000000000000" pitchFamily="2" charset="-78"/>
            </a:endParaRPr>
          </a:p>
        </p:txBody>
      </p:sp>
      <p:sp>
        <p:nvSpPr>
          <p:cNvPr id="7" name="Flowchart: Process 6"/>
          <p:cNvSpPr/>
          <p:nvPr/>
        </p:nvSpPr>
        <p:spPr>
          <a:xfrm>
            <a:off x="8843749" y="4685733"/>
            <a:ext cx="2060812" cy="75062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prstClr val="white"/>
                </a:solidFill>
                <a:cs typeface="B Nazanin" panose="00000400000000000000" pitchFamily="2" charset="-78"/>
              </a:rPr>
              <a:t>حمل و نقل عمومی در</a:t>
            </a:r>
            <a:r>
              <a:rPr lang="fa-IR" dirty="0">
                <a:solidFill>
                  <a:prstClr val="white"/>
                </a:solidFill>
              </a:rPr>
              <a:t> </a:t>
            </a:r>
            <a:endParaRPr lang="en-US" dirty="0">
              <a:solidFill>
                <a:prstClr val="white"/>
              </a:solidFill>
            </a:endParaRPr>
          </a:p>
        </p:txBody>
      </p:sp>
    </p:spTree>
    <p:extLst>
      <p:ext uri="{BB962C8B-B14F-4D97-AF65-F5344CB8AC3E}">
        <p14:creationId xmlns:p14="http://schemas.microsoft.com/office/powerpoint/2010/main" val="926925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376012" y="268064"/>
            <a:ext cx="2088107" cy="830997"/>
          </a:xfrm>
          <a:prstGeom prst="rect">
            <a:avLst/>
          </a:prstGeom>
          <a:noFill/>
        </p:spPr>
        <p:txBody>
          <a:bodyPr wrap="square" rtlCol="0">
            <a:spAutoFit/>
          </a:bodyPr>
          <a:lstStyle/>
          <a:p>
            <a:pPr indent="-342900" algn="just">
              <a:buFont typeface="Wingdings" panose="05000000000000000000" pitchFamily="2" charset="2"/>
              <a:buChar char="q"/>
            </a:pPr>
            <a:r>
              <a:rPr lang="fa-IR" sz="2400" b="1" u="sng" dirty="0">
                <a:solidFill>
                  <a:prstClr val="black"/>
                </a:solidFill>
                <a:effectLst>
                  <a:outerShdw blurRad="38100" dist="38100" dir="2700000" algn="tl">
                    <a:srgbClr val="000000">
                      <a:alpha val="43137"/>
                    </a:srgbClr>
                  </a:outerShdw>
                </a:effectLst>
                <a:cs typeface="B Nazanin" panose="00000400000000000000" pitchFamily="2" charset="-78"/>
              </a:rPr>
              <a:t>مقدمه</a:t>
            </a:r>
            <a:endParaRPr lang="en-US" sz="2400" b="1" u="sng" dirty="0">
              <a:solidFill>
                <a:prstClr val="black"/>
              </a:solidFill>
              <a:effectLst>
                <a:outerShdw blurRad="38100" dist="38100" dir="2700000" algn="tl">
                  <a:srgbClr val="000000">
                    <a:alpha val="43137"/>
                  </a:srgbClr>
                </a:outerShdw>
              </a:effectLst>
              <a:cs typeface="B Nazanin" panose="00000400000000000000" pitchFamily="2" charset="-78"/>
            </a:endParaRPr>
          </a:p>
          <a:p>
            <a:pPr indent="-342900" algn="just">
              <a:buFont typeface="Wingdings" panose="05000000000000000000" pitchFamily="2" charset="2"/>
              <a:buChar char="q"/>
            </a:pPr>
            <a:endParaRPr lang="en-US" sz="2400" b="1" u="sng" dirty="0">
              <a:solidFill>
                <a:prstClr val="black"/>
              </a:solidFill>
              <a:effectLst>
                <a:outerShdw blurRad="38100" dist="38100" dir="2700000" algn="tl">
                  <a:srgbClr val="000000">
                    <a:alpha val="43137"/>
                  </a:srgbClr>
                </a:outerShdw>
              </a:effectLst>
              <a:cs typeface="B Nazanin" panose="00000400000000000000" pitchFamily="2" charset="-78"/>
            </a:endParaRPr>
          </a:p>
        </p:txBody>
      </p:sp>
      <p:sp>
        <p:nvSpPr>
          <p:cNvPr id="6" name="TextBox 5"/>
          <p:cNvSpPr txBox="1"/>
          <p:nvPr/>
        </p:nvSpPr>
        <p:spPr>
          <a:xfrm>
            <a:off x="7055893" y="1337481"/>
            <a:ext cx="4408226" cy="369332"/>
          </a:xfrm>
          <a:prstGeom prst="rect">
            <a:avLst/>
          </a:prstGeom>
          <a:noFill/>
        </p:spPr>
        <p:txBody>
          <a:bodyPr wrap="square" rtlCol="0">
            <a:spAutoFit/>
          </a:bodyPr>
          <a:lstStyle/>
          <a:p>
            <a:pPr algn="l" rtl="0"/>
            <a:endParaRPr lang="en-US" dirty="0">
              <a:solidFill>
                <a:prstClr val="black"/>
              </a:solidFill>
            </a:endParaRPr>
          </a:p>
        </p:txBody>
      </p:sp>
      <p:sp>
        <p:nvSpPr>
          <p:cNvPr id="7" name="TextBox 6"/>
          <p:cNvSpPr txBox="1"/>
          <p:nvPr/>
        </p:nvSpPr>
        <p:spPr>
          <a:xfrm>
            <a:off x="1555845" y="787782"/>
            <a:ext cx="9908274" cy="2308324"/>
          </a:xfrm>
          <a:prstGeom prst="rect">
            <a:avLst/>
          </a:prstGeom>
          <a:noFill/>
        </p:spPr>
        <p:txBody>
          <a:bodyPr wrap="square" rtlCol="0">
            <a:spAutoFit/>
          </a:bodyPr>
          <a:lstStyle>
            <a:defPPr>
              <a:defRPr lang="en-US"/>
            </a:defPPr>
            <a:lvl1pPr algn="just" rtl="1">
              <a:defRPr b="1">
                <a:cs typeface="B Nazanin" panose="00000400000000000000" pitchFamily="2" charset="-78"/>
              </a:defRPr>
            </a:lvl1pPr>
          </a:lstStyle>
          <a:p>
            <a:r>
              <a:rPr lang="ar-SA" dirty="0">
                <a:solidFill>
                  <a:prstClr val="black"/>
                </a:solidFill>
              </a:rPr>
              <a:t>با رشد شتابان شهرنشینی در چند دهه اخیر، شهرها به عنوان بزرگترین مجموعه های زیستی جهان، پذیرای بیش از دو سوم جمعیت جهان تا سال 2020 خواهند بود. با گسترش این روند نهایتاً کره زمین به سمت تبدیل شدن به یک جهان شهری می رود.این روند درحالی به پیش می رود، که دردهه های اخیرجابجایی و حمل ونقل درشهرها - بویژه شهرهای پرجمعیت - همواره به عنوان یکی از اصلی ترین چالش های شهری مطرح بوده است</a:t>
            </a:r>
            <a:r>
              <a:rPr lang="en-US" dirty="0">
                <a:solidFill>
                  <a:prstClr val="black"/>
                </a:solidFill>
              </a:rPr>
              <a:t>. </a:t>
            </a:r>
            <a:r>
              <a:rPr lang="ar-SA" dirty="0">
                <a:solidFill>
                  <a:prstClr val="black"/>
                </a:solidFill>
              </a:rPr>
              <a:t>مطالعات حمل ونقل شهری درطول 50 سال گذشته تغییرات بسیاری داشته است. اصلی ترین چالش های شهری مطرح بوده است</a:t>
            </a:r>
            <a:r>
              <a:rPr lang="en-US" dirty="0">
                <a:solidFill>
                  <a:prstClr val="black"/>
                </a:solidFill>
              </a:rPr>
              <a:t>. </a:t>
            </a:r>
            <a:r>
              <a:rPr lang="ar-SA" dirty="0">
                <a:solidFill>
                  <a:prstClr val="black"/>
                </a:solidFill>
              </a:rPr>
              <a:t>مطالعات حمل ونقل شهری درطول 50 سال گذشته تغییرات بسیاری داشته است. دردهه های اولیه تاکید اصلی مطلعات امور حمل ونقل، برافزایش ظرفیت برای پاسخگویی به روند افزایش تقاضای سفر با وسایل نقلیه موتوری استوار بوده </a:t>
            </a:r>
            <a:r>
              <a:rPr lang="ar-SA" dirty="0" smtClean="0">
                <a:solidFill>
                  <a:prstClr val="black"/>
                </a:solidFill>
              </a:rPr>
              <a:t>است</a:t>
            </a:r>
            <a:r>
              <a:rPr lang="en-US" dirty="0" smtClean="0">
                <a:solidFill>
                  <a:prstClr val="black"/>
                </a:solidFill>
              </a:rPr>
              <a:t> </a:t>
            </a:r>
            <a:r>
              <a:rPr lang="ar-SA" dirty="0" smtClean="0">
                <a:solidFill>
                  <a:prstClr val="black"/>
                </a:solidFill>
              </a:rPr>
              <a:t>مطالعات </a:t>
            </a:r>
            <a:r>
              <a:rPr lang="ar-SA" dirty="0">
                <a:solidFill>
                  <a:prstClr val="black"/>
                </a:solidFill>
              </a:rPr>
              <a:t>پس از آن، درپی نگرانی ها از تاکید بر توسعه ظرفیت معابر، نشان داد تعریض خیابان های شهری بر خلاف تصور عموم به کاهش حجم و شدت ترافیک نمی انجامد</a:t>
            </a:r>
            <a:r>
              <a:rPr lang="ar-SA" dirty="0" smtClean="0">
                <a:solidFill>
                  <a:prstClr val="black"/>
                </a:solidFill>
              </a:rPr>
              <a:t>.</a:t>
            </a:r>
            <a:r>
              <a:rPr lang="ar-SA" dirty="0">
                <a:solidFill>
                  <a:prstClr val="black"/>
                </a:solidFill>
              </a:rPr>
              <a:t> </a:t>
            </a:r>
            <a:endParaRPr lang="en-US" dirty="0">
              <a:solidFill>
                <a:prstClr val="black"/>
              </a:solidFill>
            </a:endParaRPr>
          </a:p>
        </p:txBody>
      </p:sp>
      <p:pic>
        <p:nvPicPr>
          <p:cNvPr id="9" name="Picture 8"/>
          <p:cNvPicPr>
            <a:picLocks noChangeAspect="1"/>
          </p:cNvPicPr>
          <p:nvPr/>
        </p:nvPicPr>
        <p:blipFill>
          <a:blip r:embed="rId2"/>
          <a:stretch>
            <a:fillRect/>
          </a:stretch>
        </p:blipFill>
        <p:spPr>
          <a:xfrm>
            <a:off x="3916907" y="3334525"/>
            <a:ext cx="3862317" cy="3243695"/>
          </a:xfrm>
          <a:prstGeom prst="rect">
            <a:avLst/>
          </a:prstGeom>
        </p:spPr>
      </p:pic>
    </p:spTree>
    <p:extLst>
      <p:ext uri="{BB962C8B-B14F-4D97-AF65-F5344CB8AC3E}">
        <p14:creationId xmlns:p14="http://schemas.microsoft.com/office/powerpoint/2010/main" val="2641959663"/>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96788" y="600500"/>
            <a:ext cx="10263116" cy="2308324"/>
          </a:xfrm>
          <a:prstGeom prst="rect">
            <a:avLst/>
          </a:prstGeom>
        </p:spPr>
        <p:txBody>
          <a:bodyPr wrap="square">
            <a:spAutoFit/>
          </a:bodyPr>
          <a:lstStyle/>
          <a:p>
            <a:pPr algn="just"/>
            <a:r>
              <a:rPr lang="ar-SA" dirty="0">
                <a:solidFill>
                  <a:prstClr val="black"/>
                </a:solidFill>
              </a:rPr>
              <a:t>مطالعه نیومن و کنت ورسی (</a:t>
            </a:r>
            <a:r>
              <a:rPr lang="fa-IR" dirty="0">
                <a:solidFill>
                  <a:prstClr val="black"/>
                </a:solidFill>
              </a:rPr>
              <a:t>۱۹۸۹</a:t>
            </a:r>
            <a:r>
              <a:rPr lang="en-US" dirty="0">
                <a:solidFill>
                  <a:prstClr val="black"/>
                </a:solidFill>
              </a:rPr>
              <a:t> Ken worthy and Newman ) </a:t>
            </a:r>
            <a:r>
              <a:rPr lang="ar-SA" dirty="0">
                <a:solidFill>
                  <a:prstClr val="black"/>
                </a:solidFill>
              </a:rPr>
              <a:t>روی شهرهای مختلف دنیا نشان می دهد که هر چه میزان زیر ساخت های جاده ای و مقدار فضای تخصیص یافته به حمل و نقل درون شهری بیشتر باشد به همان اندازه میزان استفاده از اتومبیل - مصرف بنزین و آلودگی بیشتر خواهد شد .ازاین رو روند پیشرفت های سیستم های حمل ونقل شهری در دنیا نشان می دهد که در دهه </a:t>
            </a:r>
            <a:r>
              <a:rPr lang="ar-SA" dirty="0">
                <a:solidFill>
                  <a:prstClr val="black"/>
                </a:solidFill>
              </a:rPr>
              <a:t>های </a:t>
            </a:r>
            <a:r>
              <a:rPr lang="ar-SA" dirty="0">
                <a:solidFill>
                  <a:prstClr val="black"/>
                </a:solidFill>
              </a:rPr>
              <a:t>اخیر</a:t>
            </a:r>
            <a:r>
              <a:rPr lang="fa-IR" dirty="0">
                <a:solidFill>
                  <a:prstClr val="black"/>
                </a:solidFill>
              </a:rPr>
              <a:t>حمل و نقل</a:t>
            </a:r>
            <a:r>
              <a:rPr lang="ar-SA" dirty="0">
                <a:solidFill>
                  <a:prstClr val="black"/>
                </a:solidFill>
              </a:rPr>
              <a:t> به سمت پیاده محوری و استفاده از حمل ونقل عمومی تغییر یافته است</a:t>
            </a:r>
            <a:r>
              <a:rPr lang="en-US" dirty="0">
                <a:solidFill>
                  <a:prstClr val="black"/>
                </a:solidFill>
              </a:rPr>
              <a:t>. (TRL:21:75) </a:t>
            </a:r>
            <a:r>
              <a:rPr lang="ar-SA" dirty="0">
                <a:solidFill>
                  <a:prstClr val="black"/>
                </a:solidFill>
              </a:rPr>
              <a:t>امروزه آنچه که متخصصين حمل و نقل جهان برروي آن اتفاق نظر دارند، دستيابي به الگوي حمل و نقل پايدار در شهرهاست که میتواند چشم انداز شهر سالم، آرام، داراي حمل و نقل سريع، ايمن و كارآمد براي عموم شهروندان را تامين كند </a:t>
            </a:r>
            <a:endParaRPr lang="en-US" dirty="0">
              <a:solidFill>
                <a:prstClr val="black"/>
              </a:solidFill>
            </a:endParaRPr>
          </a:p>
        </p:txBody>
      </p:sp>
      <p:pic>
        <p:nvPicPr>
          <p:cNvPr id="4" name="Picture 3"/>
          <p:cNvPicPr>
            <a:picLocks noChangeAspect="1"/>
          </p:cNvPicPr>
          <p:nvPr/>
        </p:nvPicPr>
        <p:blipFill>
          <a:blip r:embed="rId2"/>
          <a:stretch>
            <a:fillRect/>
          </a:stretch>
        </p:blipFill>
        <p:spPr>
          <a:xfrm>
            <a:off x="3684896" y="3247334"/>
            <a:ext cx="4708478" cy="3009472"/>
          </a:xfrm>
          <a:prstGeom prst="rect">
            <a:avLst/>
          </a:prstGeom>
        </p:spPr>
      </p:pic>
    </p:spTree>
    <p:extLst>
      <p:ext uri="{BB962C8B-B14F-4D97-AF65-F5344CB8AC3E}">
        <p14:creationId xmlns:p14="http://schemas.microsoft.com/office/powerpoint/2010/main" val="2823376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65528" y="900753"/>
            <a:ext cx="9184944" cy="2431435"/>
          </a:xfrm>
          <a:prstGeom prst="rect">
            <a:avLst/>
          </a:prstGeom>
        </p:spPr>
        <p:txBody>
          <a:bodyPr wrap="square">
            <a:spAutoFit/>
          </a:bodyPr>
          <a:lstStyle/>
          <a:p>
            <a:pPr algn="just"/>
            <a:r>
              <a:rPr lang="fa-IR" sz="2400" b="1" u="sng" dirty="0">
                <a:solidFill>
                  <a:prstClr val="black"/>
                </a:solidFill>
                <a:effectLst>
                  <a:outerShdw blurRad="38100" dist="38100" dir="2700000" algn="tl">
                    <a:srgbClr val="000000">
                      <a:alpha val="43137"/>
                    </a:srgbClr>
                  </a:outerShdw>
                </a:effectLst>
                <a:cs typeface="B Nazanin" panose="00000400000000000000" pitchFamily="2" charset="-78"/>
              </a:rPr>
              <a:t>تعریف حمل و نقل عمومی </a:t>
            </a:r>
            <a:r>
              <a:rPr lang="fa-IR" sz="2400" b="1" u="sng" dirty="0">
                <a:solidFill>
                  <a:prstClr val="black"/>
                </a:solidFill>
                <a:effectLst>
                  <a:outerShdw blurRad="38100" dist="38100" dir="2700000" algn="tl">
                    <a:srgbClr val="000000">
                      <a:alpha val="43137"/>
                    </a:srgbClr>
                  </a:outerShdw>
                </a:effectLst>
                <a:cs typeface="B Nazanin" panose="00000400000000000000" pitchFamily="2" charset="-78"/>
              </a:rPr>
              <a:t>:</a:t>
            </a:r>
            <a:endParaRPr lang="en-US" sz="2400" b="1" u="sng" dirty="0">
              <a:solidFill>
                <a:prstClr val="black"/>
              </a:solidFill>
              <a:effectLst>
                <a:outerShdw blurRad="38100" dist="38100" dir="2700000" algn="tl">
                  <a:srgbClr val="000000">
                    <a:alpha val="43137"/>
                  </a:srgbClr>
                </a:outerShdw>
              </a:effectLst>
              <a:cs typeface="B Nazanin" panose="00000400000000000000" pitchFamily="2" charset="-78"/>
            </a:endParaRPr>
          </a:p>
          <a:p>
            <a:pPr algn="just"/>
            <a:r>
              <a:rPr lang="ar-SA" b="1" dirty="0">
                <a:solidFill>
                  <a:prstClr val="black"/>
                </a:solidFill>
                <a:cs typeface="B Nazanin" panose="00000400000000000000" pitchFamily="2" charset="-78"/>
              </a:rPr>
              <a:t>شبکه</a:t>
            </a:r>
            <a:r>
              <a:rPr lang="fa-IR" b="1" dirty="0">
                <a:solidFill>
                  <a:prstClr val="black"/>
                </a:solidFill>
                <a:cs typeface="B Nazanin" panose="00000400000000000000" pitchFamily="2" charset="-78"/>
              </a:rPr>
              <a:t> ی</a:t>
            </a:r>
            <a:r>
              <a:rPr lang="ar-SA" b="1" dirty="0">
                <a:solidFill>
                  <a:prstClr val="black"/>
                </a:solidFill>
                <a:cs typeface="B Nazanin" panose="00000400000000000000" pitchFamily="2" charset="-78"/>
              </a:rPr>
              <a:t> حمل‌ونقل عمومی عبارت است از خدمات حمل‌ونقل که در دسترس عموم قرار دارد. تفاوت خدمات حمل و نقل عمومی با روش‌هایی مانند تاکسی دربست، سفر اشتراکی و اتوبوس کرایه در این است که در این نوع خدمات، سفر به صورت اشتراکی توسط افرادی ناشناس بدون توافق قبلی انجام می‌شود.</a:t>
            </a:r>
            <a:endParaRPr lang="fa-IR" b="1" dirty="0">
              <a:solidFill>
                <a:prstClr val="black"/>
              </a:solidFill>
              <a:cs typeface="B Nazanin" panose="00000400000000000000" pitchFamily="2" charset="-78"/>
            </a:endParaRPr>
          </a:p>
          <a:p>
            <a:pPr algn="just"/>
            <a:r>
              <a:rPr lang="ar-SA" b="1" dirty="0">
                <a:solidFill>
                  <a:prstClr val="black"/>
                </a:solidFill>
                <a:cs typeface="B Nazanin" panose="00000400000000000000" pitchFamily="2" charset="-78"/>
              </a:rPr>
              <a:t>از وسایل حمل و نقل عمومی می‌توان به اتوبوس معمولی، اتوبوس برقی، تراموا و قطارشهری، حمل و نقل سریع (مترو) اشاره کرد. حمل‌ونقل عمومی بین‌شهری عمدتاً توسط خطوط هواپیمایی، اتوبوس‌های بین‌شهری و خطوط ریلی بین‌شهری انجام می‌شود. شبکه‌های قطارهای پرسرعت نیز در بسیاری از مناطق جهان توسعه‌یافته است.</a:t>
            </a:r>
            <a:endParaRPr lang="en-US" b="1" dirty="0">
              <a:solidFill>
                <a:prstClr val="black"/>
              </a:solidFill>
              <a:cs typeface="B Nazanin" panose="00000400000000000000" pitchFamily="2" charset="-78"/>
            </a:endParaRPr>
          </a:p>
          <a:p>
            <a:pPr algn="just"/>
            <a:endParaRPr lang="en-US" sz="2000" dirty="0">
              <a:solidFill>
                <a:prstClr val="black"/>
              </a:solidFill>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0305" y="3439236"/>
            <a:ext cx="5117910" cy="3193576"/>
          </a:xfrm>
          <a:prstGeom prst="rect">
            <a:avLst/>
          </a:prstGeom>
        </p:spPr>
      </p:pic>
    </p:spTree>
    <p:extLst>
      <p:ext uri="{BB962C8B-B14F-4D97-AF65-F5344CB8AC3E}">
        <p14:creationId xmlns:p14="http://schemas.microsoft.com/office/powerpoint/2010/main" val="1525358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11736" y="2343679"/>
            <a:ext cx="3370998" cy="954107"/>
          </a:xfrm>
          <a:prstGeom prst="rect">
            <a:avLst/>
          </a:prstGeom>
          <a:noFill/>
        </p:spPr>
        <p:txBody>
          <a:bodyPr wrap="square" rtlCol="0">
            <a:spAutoFit/>
          </a:bodyPr>
          <a:lstStyle/>
          <a:p>
            <a:pPr marL="342900" indent="-342900" algn="ctr">
              <a:buFont typeface="Wingdings" panose="05000000000000000000" pitchFamily="2" charset="2"/>
              <a:buChar char="q"/>
            </a:pPr>
            <a:r>
              <a:rPr lang="fa-IR" sz="2800" b="1" dirty="0">
                <a:solidFill>
                  <a:prstClr val="black"/>
                </a:solidFill>
                <a:effectLst>
                  <a:outerShdw blurRad="38100" dist="38100" dir="2700000" algn="tl">
                    <a:srgbClr val="000000">
                      <a:alpha val="43137"/>
                    </a:srgbClr>
                  </a:outerShdw>
                </a:effectLst>
                <a:cs typeface="B Nazanin" panose="00000400000000000000" pitchFamily="2" charset="-78"/>
              </a:rPr>
              <a:t>انواع وسیله حمل و نقل عمومی</a:t>
            </a:r>
            <a:endParaRPr lang="en-US" sz="2800" b="1" dirty="0">
              <a:solidFill>
                <a:prstClr val="black"/>
              </a:solidFill>
              <a:effectLst>
                <a:outerShdw blurRad="38100" dist="38100" dir="2700000" algn="tl">
                  <a:srgbClr val="000000">
                    <a:alpha val="43137"/>
                  </a:srgbClr>
                </a:outerShdw>
              </a:effectLst>
              <a:cs typeface="B Nazanin" panose="00000400000000000000" pitchFamily="2" charset="-78"/>
            </a:endParaRPr>
          </a:p>
        </p:txBody>
      </p:sp>
      <p:sp>
        <p:nvSpPr>
          <p:cNvPr id="3" name="TextBox 2"/>
          <p:cNvSpPr txBox="1"/>
          <p:nvPr/>
        </p:nvSpPr>
        <p:spPr>
          <a:xfrm>
            <a:off x="5131558" y="1005183"/>
            <a:ext cx="2183642" cy="492443"/>
          </a:xfrm>
          <a:prstGeom prst="rect">
            <a:avLst/>
          </a:prstGeom>
          <a:noFill/>
        </p:spPr>
        <p:txBody>
          <a:bodyPr wrap="square" rtlCol="0">
            <a:spAutoFit/>
          </a:bodyPr>
          <a:lstStyle/>
          <a:p>
            <a:pPr algn="ctr"/>
            <a:r>
              <a:rPr lang="fa-IR" sz="2600" b="1" dirty="0">
                <a:ln w="0"/>
                <a:solidFill>
                  <a:prstClr val="black"/>
                </a:solidFill>
                <a:effectLst>
                  <a:outerShdw blurRad="38100" dist="19050" dir="2700000" algn="tl" rotWithShape="0">
                    <a:prstClr val="black">
                      <a:alpha val="40000"/>
                    </a:prstClr>
                  </a:outerShdw>
                </a:effectLst>
                <a:cs typeface="B Nazanin" panose="00000400000000000000" pitchFamily="2" charset="-78"/>
              </a:rPr>
              <a:t>1)اتوبوس</a:t>
            </a:r>
            <a:r>
              <a:rPr lang="fa-IR" sz="2600" b="1" dirty="0">
                <a:solidFill>
                  <a:prstClr val="black"/>
                </a:solidFill>
                <a:cs typeface="B Nazanin" panose="00000400000000000000" pitchFamily="2" charset="-78"/>
              </a:rPr>
              <a:t> معمولی</a:t>
            </a:r>
            <a:endParaRPr lang="en-US" sz="2600" b="1" dirty="0">
              <a:solidFill>
                <a:prstClr val="black"/>
              </a:solidFill>
              <a:cs typeface="B Nazanin" panose="00000400000000000000" pitchFamily="2" charset="-78"/>
            </a:endParaRPr>
          </a:p>
        </p:txBody>
      </p:sp>
      <p:sp>
        <p:nvSpPr>
          <p:cNvPr id="4" name="TextBox 3"/>
          <p:cNvSpPr txBox="1"/>
          <p:nvPr/>
        </p:nvSpPr>
        <p:spPr>
          <a:xfrm>
            <a:off x="5256663" y="2060492"/>
            <a:ext cx="2197290" cy="523220"/>
          </a:xfrm>
          <a:prstGeom prst="rect">
            <a:avLst/>
          </a:prstGeom>
          <a:noFill/>
        </p:spPr>
        <p:txBody>
          <a:bodyPr wrap="square" rtlCol="0">
            <a:spAutoFit/>
          </a:bodyPr>
          <a:lstStyle/>
          <a:p>
            <a:pPr algn="ctr" rtl="0"/>
            <a:r>
              <a:rPr lang="en-US"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rPr>
              <a:t>BRT</a:t>
            </a:r>
            <a:r>
              <a:rPr lang="fa-IR"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rPr>
              <a:t>2</a:t>
            </a:r>
            <a:r>
              <a:rPr lang="fa-IR" sz="2800" dirty="0">
                <a:solidFill>
                  <a:prstClr val="black"/>
                </a:solidFill>
              </a:rPr>
              <a:t>)</a:t>
            </a:r>
            <a:endParaRPr lang="en-US" sz="2800" dirty="0">
              <a:solidFill>
                <a:prstClr val="black"/>
              </a:solidFill>
            </a:endParaRPr>
          </a:p>
        </p:txBody>
      </p:sp>
      <p:sp>
        <p:nvSpPr>
          <p:cNvPr id="5" name="TextBox 4"/>
          <p:cNvSpPr txBox="1"/>
          <p:nvPr/>
        </p:nvSpPr>
        <p:spPr>
          <a:xfrm>
            <a:off x="5117910" y="2751267"/>
            <a:ext cx="2197290" cy="523220"/>
          </a:xfrm>
          <a:prstGeom prst="rect">
            <a:avLst/>
          </a:prstGeom>
          <a:noFill/>
        </p:spPr>
        <p:txBody>
          <a:bodyPr wrap="square" rtlCol="0">
            <a:spAutoFit/>
          </a:bodyPr>
          <a:lstStyle/>
          <a:p>
            <a:pPr algn="ctr" rtl="0"/>
            <a:r>
              <a:rPr lang="fa-IR"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rPr>
              <a:t>3)تاکسی</a:t>
            </a:r>
            <a:endParaRPr lang="en-US"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endParaRPr>
          </a:p>
        </p:txBody>
      </p:sp>
      <p:sp>
        <p:nvSpPr>
          <p:cNvPr id="6" name="TextBox 5"/>
          <p:cNvSpPr txBox="1"/>
          <p:nvPr/>
        </p:nvSpPr>
        <p:spPr>
          <a:xfrm>
            <a:off x="5256663" y="3656863"/>
            <a:ext cx="2197290" cy="523220"/>
          </a:xfrm>
          <a:prstGeom prst="rect">
            <a:avLst/>
          </a:prstGeom>
          <a:noFill/>
        </p:spPr>
        <p:txBody>
          <a:bodyPr wrap="square" rtlCol="0">
            <a:spAutoFit/>
          </a:bodyPr>
          <a:lstStyle/>
          <a:p>
            <a:pPr algn="ctr" rtl="0"/>
            <a:r>
              <a:rPr lang="fa-IR"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rPr>
              <a:t>4)تراموا</a:t>
            </a:r>
            <a:endParaRPr lang="en-US"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endParaRPr>
          </a:p>
        </p:txBody>
      </p:sp>
      <p:sp>
        <p:nvSpPr>
          <p:cNvPr id="7" name="TextBox 6"/>
          <p:cNvSpPr txBox="1"/>
          <p:nvPr/>
        </p:nvSpPr>
        <p:spPr>
          <a:xfrm>
            <a:off x="5282820" y="4562459"/>
            <a:ext cx="2197290" cy="523220"/>
          </a:xfrm>
          <a:prstGeom prst="rect">
            <a:avLst/>
          </a:prstGeom>
          <a:noFill/>
        </p:spPr>
        <p:txBody>
          <a:bodyPr wrap="square" rtlCol="0">
            <a:spAutoFit/>
          </a:bodyPr>
          <a:lstStyle/>
          <a:p>
            <a:pPr algn="ctr" rtl="0"/>
            <a:r>
              <a:rPr lang="fa-IR"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rPr>
              <a:t>5)مترو</a:t>
            </a:r>
            <a:endParaRPr lang="en-US" sz="2800" b="1" dirty="0">
              <a:ln w="0"/>
              <a:solidFill>
                <a:prstClr val="black"/>
              </a:solidFill>
              <a:effectLst>
                <a:outerShdw blurRad="38100" dist="19050" dir="2700000" algn="tl" rotWithShape="0">
                  <a:prstClr val="black">
                    <a:alpha val="40000"/>
                  </a:prstClr>
                </a:outerShdw>
              </a:effectLst>
              <a:cs typeface="B Nazanin" panose="00000400000000000000" pitchFamily="2" charset="-78"/>
            </a:endParaRPr>
          </a:p>
        </p:txBody>
      </p:sp>
      <p:sp>
        <p:nvSpPr>
          <p:cNvPr id="8" name="Left Arrow 7"/>
          <p:cNvSpPr/>
          <p:nvPr/>
        </p:nvSpPr>
        <p:spPr>
          <a:xfrm>
            <a:off x="7480110" y="2390203"/>
            <a:ext cx="966716" cy="690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pic>
        <p:nvPicPr>
          <p:cNvPr id="9" name="Picture 8"/>
          <p:cNvPicPr>
            <a:picLocks noChangeAspect="1"/>
          </p:cNvPicPr>
          <p:nvPr/>
        </p:nvPicPr>
        <p:blipFill>
          <a:blip r:embed="rId2"/>
          <a:stretch>
            <a:fillRect/>
          </a:stretch>
        </p:blipFill>
        <p:spPr>
          <a:xfrm>
            <a:off x="565316" y="1948534"/>
            <a:ext cx="4665190" cy="3141862"/>
          </a:xfrm>
          <a:prstGeom prst="rect">
            <a:avLst/>
          </a:prstGeom>
        </p:spPr>
      </p:pic>
    </p:spTree>
    <p:extLst>
      <p:ext uri="{BB962C8B-B14F-4D97-AF65-F5344CB8AC3E}">
        <p14:creationId xmlns:p14="http://schemas.microsoft.com/office/powerpoint/2010/main" val="37165055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Rectangle 1"/>
          <p:cNvSpPr/>
          <p:nvPr/>
        </p:nvSpPr>
        <p:spPr>
          <a:xfrm>
            <a:off x="5704764" y="464024"/>
            <a:ext cx="6332559" cy="5956502"/>
          </a:xfrm>
          <a:prstGeom prst="rect">
            <a:avLst/>
          </a:prstGeom>
        </p:spPr>
        <p:txBody>
          <a:bodyPr wrap="square">
            <a:spAutoFit/>
          </a:bodyPr>
          <a:lstStyle/>
          <a:p>
            <a:pPr>
              <a:lnSpc>
                <a:spcPct val="115000"/>
              </a:lnSpc>
              <a:spcAft>
                <a:spcPts val="1000"/>
              </a:spcAft>
            </a:pPr>
            <a:r>
              <a:rPr lang="fa-IR" sz="2800" b="1" dirty="0">
                <a:solidFill>
                  <a:prstClr val="black"/>
                </a:solidFill>
                <a:effectLst>
                  <a:outerShdw blurRad="38100" dist="38100" dir="2700000" algn="tl">
                    <a:srgbClr val="000000">
                      <a:alpha val="43137"/>
                    </a:srgbClr>
                  </a:outerShdw>
                </a:effectLst>
                <a:cs typeface="B Nazanin" panose="00000400000000000000" pitchFamily="2" charset="-78"/>
              </a:rPr>
              <a:t>1)</a:t>
            </a:r>
            <a:r>
              <a:rPr lang="ar-SA" sz="2800" b="1" dirty="0">
                <a:solidFill>
                  <a:prstClr val="black"/>
                </a:solidFill>
                <a:effectLst>
                  <a:outerShdw blurRad="38100" dist="38100" dir="2700000" algn="tl">
                    <a:srgbClr val="000000">
                      <a:alpha val="43137"/>
                    </a:srgbClr>
                  </a:outerShdw>
                </a:effectLst>
                <a:cs typeface="B Nazanin" panose="00000400000000000000" pitchFamily="2" charset="-78"/>
              </a:rPr>
              <a:t>اتوبوس</a:t>
            </a:r>
            <a:endParaRPr lang="en-US" sz="2800" b="1" dirty="0">
              <a:solidFill>
                <a:prstClr val="black"/>
              </a:solidFill>
              <a:effectLst>
                <a:outerShdw blurRad="38100" dist="38100" dir="2700000" algn="tl">
                  <a:srgbClr val="000000">
                    <a:alpha val="43137"/>
                  </a:srgbClr>
                </a:outerShdw>
              </a:effectLst>
              <a:cs typeface="B Nazanin" panose="00000400000000000000" pitchFamily="2" charset="-78"/>
            </a:endParaRPr>
          </a:p>
          <a:p>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اتوبوس‌های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درون شهری مهم ترین بخش از سیستم حمل و نقل عمومی را تشکیل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می‌دهند</a:t>
            </a: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a:t>
            </a:r>
          </a:p>
          <a:p>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a:lnSpc>
                <a:spcPct val="115000"/>
              </a:lnSpc>
              <a:spcAft>
                <a:spcPts val="1000"/>
              </a:spcAft>
            </a:pPr>
            <a:r>
              <a:rPr lang="en-US" sz="2800" b="1" dirty="0">
                <a:solidFill>
                  <a:prstClr val="black"/>
                </a:solidFill>
                <a:effectLst>
                  <a:outerShdw blurRad="38100" dist="38100" dir="2700000" algn="tl">
                    <a:srgbClr val="000000">
                      <a:alpha val="43137"/>
                    </a:srgbClr>
                  </a:outerShdw>
                </a:effectLst>
                <a:cs typeface="B Nazanin" panose="00000400000000000000" pitchFamily="2" charset="-78"/>
              </a:rPr>
              <a:t>2</a:t>
            </a:r>
            <a:r>
              <a:rPr lang="fa-IR" sz="2800" b="1" dirty="0">
                <a:solidFill>
                  <a:prstClr val="black"/>
                </a:solidFill>
                <a:effectLst>
                  <a:outerShdw blurRad="38100" dist="38100" dir="2700000" algn="tl">
                    <a:srgbClr val="000000">
                      <a:alpha val="43137"/>
                    </a:srgbClr>
                  </a:outerShdw>
                </a:effectLst>
                <a:cs typeface="B Nazanin" panose="00000400000000000000" pitchFamily="2" charset="-78"/>
              </a:rPr>
              <a:t>)</a:t>
            </a:r>
            <a:r>
              <a:rPr lang="ar-SA" sz="2800" b="1" dirty="0">
                <a:solidFill>
                  <a:prstClr val="black"/>
                </a:solidFill>
                <a:effectLst>
                  <a:outerShdw blurRad="38100" dist="38100" dir="2700000" algn="tl">
                    <a:srgbClr val="000000">
                      <a:alpha val="43137"/>
                    </a:srgbClr>
                  </a:outerShdw>
                </a:effectLst>
                <a:cs typeface="B Nazanin" panose="00000400000000000000" pitchFamily="2" charset="-78"/>
              </a:rPr>
              <a:t>اتوبوس تندرو (</a:t>
            </a:r>
            <a:r>
              <a:rPr lang="en-US" sz="2800" b="1" dirty="0" err="1">
                <a:solidFill>
                  <a:prstClr val="black"/>
                </a:solidFill>
                <a:effectLst>
                  <a:outerShdw blurRad="38100" dist="38100" dir="2700000" algn="tl">
                    <a:srgbClr val="000000">
                      <a:alpha val="43137"/>
                    </a:srgbClr>
                  </a:outerShdw>
                </a:effectLst>
                <a:cs typeface="B Nazanin" panose="00000400000000000000" pitchFamily="2" charset="-78"/>
              </a:rPr>
              <a:t>brt</a:t>
            </a:r>
            <a:r>
              <a:rPr lang="ar-SA" sz="2800" b="1" dirty="0">
                <a:solidFill>
                  <a:prstClr val="black"/>
                </a:solidFill>
                <a:effectLst>
                  <a:outerShdw blurRad="38100" dist="38100" dir="2700000" algn="tl">
                    <a:srgbClr val="000000">
                      <a:alpha val="43137"/>
                    </a:srgbClr>
                  </a:outerShdw>
                </a:effectLst>
                <a:cs typeface="B Nazanin" panose="00000400000000000000" pitchFamily="2" charset="-78"/>
              </a:rPr>
              <a:t>)</a:t>
            </a:r>
            <a:endParaRPr lang="fa-IR" sz="2800" b="1" dirty="0">
              <a:solidFill>
                <a:prstClr val="black"/>
              </a:solidFill>
              <a:effectLst>
                <a:outerShdw blurRad="38100" dist="38100" dir="2700000" algn="tl">
                  <a:srgbClr val="000000">
                    <a:alpha val="43137"/>
                  </a:srgbClr>
                </a:outerShdw>
              </a:effectLst>
              <a:cs typeface="B Nazanin" panose="00000400000000000000" pitchFamily="2" charset="-78"/>
            </a:endParaRPr>
          </a:p>
          <a:p>
            <a:pPr algn="just"/>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2" tooltip="سامانه اتوبوس تندرو"/>
              </a:rPr>
              <a:t>سامانه اتوبوس تندرو</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(به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3" tooltip="زبان انگلیسی"/>
              </a:rPr>
              <a:t>انگلیسی</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a:t>
            </a:r>
            <a:r>
              <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rPr>
              <a:t>Bus rapid transit</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نامش را از سیستم حمل و نقل تندرو گرفته‌است، که در آن برای حمل و نقل سریع وسایل نقلیه عمومی از روش‌های مختلفی همچون ایجاد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4" tooltip="روگذر (صفحه وجود ندارد)"/>
              </a:rPr>
              <a:t>روگذر</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و </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hlinkClick r:id="rId5" tooltip="زیرگذر"/>
              </a:rPr>
              <a:t>زیرگذر</a:t>
            </a:r>
            <a:r>
              <a:rPr lang="ar-SA" sz="2000" dirty="0">
                <a:solidFill>
                  <a:prstClr val="black"/>
                </a:solidFill>
                <a:latin typeface="Calibri" panose="020F0502020204030204" pitchFamily="34" charset="0"/>
                <a:ea typeface="Calibri" panose="020F0502020204030204" pitchFamily="34" charset="0"/>
                <a:cs typeface="B Nazanin" panose="00000400000000000000" pitchFamily="2" charset="-78"/>
              </a:rPr>
              <a:t> و خطوط ویژه استفاده می‌گردد. مدت زیادی است که در دنیا برای افزایش سرعت اتوبوس‌های درون شهری از روش‌های مختلفی مانند ایجاد مسیرهای ویژه اتوبوس‌رانی یا دادن اولویت به اتوبوس‌ها در گذر از تقاطع‌ها استفاده می‌شود</a:t>
            </a:r>
            <a:r>
              <a:rPr lang="fa-IR" sz="2000" dirty="0">
                <a:solidFill>
                  <a:prstClr val="black"/>
                </a:solidFill>
              </a:rPr>
              <a:t>.</a:t>
            </a:r>
            <a:endParaRPr lang="en-US" sz="2000" dirty="0">
              <a:solidFill>
                <a:prstClr val="black"/>
              </a:solidFill>
            </a:endParaRPr>
          </a:p>
          <a:p>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endPar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endParaRPr lang="en-US" sz="20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21976" y="736980"/>
            <a:ext cx="3493826" cy="2229918"/>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9780" y="3442275"/>
            <a:ext cx="3254989" cy="1988321"/>
          </a:xfrm>
          <a:prstGeom prst="rect">
            <a:avLst/>
          </a:prstGeom>
        </p:spPr>
      </p:pic>
      <p:pic>
        <p:nvPicPr>
          <p:cNvPr id="5" name="Picture 4" descr="سیستم های تاسیساتی هوشمند برای خطوط BRT"/>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4769" y="4916594"/>
            <a:ext cx="3562066" cy="1840726"/>
          </a:xfrm>
          <a:prstGeom prst="rect">
            <a:avLst/>
          </a:prstGeom>
          <a:noFill/>
          <a:ln>
            <a:noFill/>
          </a:ln>
        </p:spPr>
      </p:pic>
    </p:spTree>
    <p:extLst>
      <p:ext uri="{BB962C8B-B14F-4D97-AF65-F5344CB8AC3E}">
        <p14:creationId xmlns:p14="http://schemas.microsoft.com/office/powerpoint/2010/main" val="30123609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97039" y="506971"/>
            <a:ext cx="9471546" cy="5330177"/>
          </a:xfrm>
          <a:prstGeom prst="rect">
            <a:avLst/>
          </a:prstGeom>
        </p:spPr>
        <p:txBody>
          <a:bodyPr wrap="square">
            <a:spAutoFit/>
          </a:bodyPr>
          <a:lstStyle/>
          <a:p>
            <a:pPr>
              <a:lnSpc>
                <a:spcPct val="115000"/>
              </a:lnSpc>
              <a:spcAft>
                <a:spcPts val="1000"/>
              </a:spcAft>
            </a:pPr>
            <a:r>
              <a:rPr lang="fa-IR" sz="2800" b="1" dirty="0">
                <a:solidFill>
                  <a:prstClr val="black"/>
                </a:solidFill>
                <a:effectLst>
                  <a:outerShdw blurRad="38100" dist="38100" dir="2700000" algn="tl">
                    <a:srgbClr val="000000">
                      <a:alpha val="43137"/>
                    </a:srgbClr>
                  </a:outerShdw>
                </a:effectLst>
                <a:cs typeface="B Nazanin" panose="00000400000000000000" pitchFamily="2" charset="-78"/>
              </a:rPr>
              <a:t>3)تاکسی</a:t>
            </a:r>
            <a:endParaRPr lang="en-US" sz="2800" b="1" dirty="0">
              <a:solidFill>
                <a:prstClr val="black"/>
              </a:solidFill>
              <a:effectLst>
                <a:outerShdw blurRad="38100" dist="38100" dir="2700000" algn="tl">
                  <a:srgbClr val="000000">
                    <a:alpha val="43137"/>
                  </a:srgbClr>
                </a:outerShdw>
              </a:effectLst>
              <a:cs typeface="B Nazanin" panose="00000400000000000000" pitchFamily="2" charset="-78"/>
            </a:endParaRPr>
          </a:p>
          <a:p>
            <a:pPr algn="just">
              <a:lnSpc>
                <a:spcPct val="115000"/>
              </a:lnSpc>
              <a:spcAft>
                <a:spcPts val="1000"/>
              </a:spcAft>
            </a:pPr>
            <a:r>
              <a:rPr lang="fa-IR" sz="2000" dirty="0">
                <a:solidFill>
                  <a:prstClr val="black"/>
                </a:solidFill>
                <a:latin typeface="Calibri" panose="020F0502020204030204" pitchFamily="34" charset="0"/>
                <a:ea typeface="Calibri" panose="020F0502020204030204" pitchFamily="34" charset="0"/>
                <a:cs typeface="B Nazanin" panose="00000400000000000000" pitchFamily="2" charset="-78"/>
              </a:rPr>
              <a:t>تاکسی معمولاً یک خودروی دارای مجوز برای حمل و نقل افراد است که با با رنگ متمایز یا یک نشان بر بالای آن مشخص می‌شود. تاکسی از وسایل نقلیه کرایه‌ای به حساب می‌آید که بیشتر برای مسافرتهای کوتاه و درون شهری مورد استفاده قرار می‌گیرد.</a:t>
            </a:r>
          </a:p>
          <a:p>
            <a:pPr algn="just">
              <a:lnSpc>
                <a:spcPct val="115000"/>
              </a:lnSpc>
              <a:spcAft>
                <a:spcPts val="1000"/>
              </a:spcAft>
            </a:pPr>
            <a:r>
              <a:rPr lang="fa-IR" dirty="0">
                <a:solidFill>
                  <a:prstClr val="black"/>
                </a:solidFill>
              </a:rPr>
              <a:t>در ایران تاکسی‌ها به گروههای مختلفی تقسیم </a:t>
            </a:r>
            <a:r>
              <a:rPr lang="fa-IR" dirty="0">
                <a:solidFill>
                  <a:prstClr val="black"/>
                </a:solidFill>
              </a:rPr>
              <a:t>می‌شوند:</a:t>
            </a:r>
          </a:p>
          <a:p>
            <a:pPr algn="just">
              <a:lnSpc>
                <a:spcPct val="115000"/>
              </a:lnSpc>
              <a:spcAft>
                <a:spcPts val="1000"/>
              </a:spcAft>
            </a:pPr>
            <a:endParaRPr lang="fa-IR" dirty="0">
              <a:solidFill>
                <a:prstClr val="black"/>
              </a:solidFill>
            </a:endParaRP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1_تاکسی های عمومی</a:t>
            </a: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2_تاکسی های خصوصی </a:t>
            </a: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3_تاکسی های بی سیم</a:t>
            </a: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4_تاکسی های ویژه</a:t>
            </a:r>
          </a:p>
          <a:p>
            <a:pPr algn="just">
              <a:lnSpc>
                <a:spcPct val="115000"/>
              </a:lnSpc>
              <a:spcAft>
                <a:spcPts val="1000"/>
              </a:spcAft>
            </a:pPr>
            <a:endParaRPr lang="en-US"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7574" y="3089056"/>
            <a:ext cx="4131147" cy="2465583"/>
          </a:xfrm>
          <a:prstGeom prst="rect">
            <a:avLst/>
          </a:prstGeom>
        </p:spPr>
      </p:pic>
    </p:spTree>
    <p:extLst>
      <p:ext uri="{BB962C8B-B14F-4D97-AF65-F5344CB8AC3E}">
        <p14:creationId xmlns:p14="http://schemas.microsoft.com/office/powerpoint/2010/main" val="4307168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8173" y="874700"/>
            <a:ext cx="10508775" cy="5750292"/>
          </a:xfrm>
          <a:prstGeom prst="rect">
            <a:avLst/>
          </a:prstGeom>
        </p:spPr>
        <p:txBody>
          <a:bodyPr wrap="square">
            <a:spAutoFit/>
          </a:bodyPr>
          <a:lstStyle/>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5_تاکسی های زنان</a:t>
            </a:r>
          </a:p>
          <a:p>
            <a:pPr algn="just">
              <a:lnSpc>
                <a:spcPct val="115000"/>
              </a:lnSpc>
              <a:spcAft>
                <a:spcPts val="1000"/>
              </a:spcAft>
            </a:pPr>
            <a:endParaRPr lang="fa-IR" dirty="0">
              <a:solidFill>
                <a:prstClr val="black"/>
              </a:solidFill>
            </a:endParaRPr>
          </a:p>
          <a:p>
            <a:pPr algn="just">
              <a:lnSpc>
                <a:spcPct val="115000"/>
              </a:lnSpc>
              <a:spcAft>
                <a:spcPts val="1000"/>
              </a:spcAft>
            </a:pPr>
            <a:endParaRPr lang="fa-IR" dirty="0">
              <a:solidFill>
                <a:prstClr val="black"/>
              </a:solidFill>
            </a:endParaRPr>
          </a:p>
          <a:p>
            <a:pPr algn="just">
              <a:lnSpc>
                <a:spcPct val="115000"/>
              </a:lnSpc>
              <a:spcAft>
                <a:spcPts val="1000"/>
              </a:spcAft>
            </a:pPr>
            <a:endParaRPr lang="fa-IR" dirty="0">
              <a:solidFill>
                <a:prstClr val="black"/>
              </a:solidFill>
            </a:endParaRPr>
          </a:p>
          <a:p>
            <a:pPr algn="just">
              <a:lnSpc>
                <a:spcPct val="115000"/>
              </a:lnSpc>
              <a:spcAft>
                <a:spcPts val="1000"/>
              </a:spcAft>
            </a:pPr>
            <a:endParaRPr lang="fa-IR" dirty="0">
              <a:solidFill>
                <a:prstClr val="black"/>
              </a:solidFill>
            </a:endParaRPr>
          </a:p>
          <a:p>
            <a:pPr algn="just">
              <a:lnSpc>
                <a:spcPct val="115000"/>
              </a:lnSpc>
              <a:spcAft>
                <a:spcPts val="1000"/>
              </a:spcAft>
            </a:pPr>
            <a:endParaRPr lang="fa-IR" dirty="0">
              <a:solidFill>
                <a:prstClr val="black"/>
              </a:solidFill>
            </a:endParaRP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6_تاکسی ون</a:t>
            </a:r>
          </a:p>
          <a:p>
            <a:pPr algn="just">
              <a:lnSpc>
                <a:spcPct val="115000"/>
              </a:lnSpc>
              <a:spcAft>
                <a:spcPts val="1000"/>
              </a:spcAft>
            </a:pPr>
            <a:endParaRPr lang="fa-IR" dirty="0">
              <a:solidFill>
                <a:prstClr val="black"/>
              </a:solidFill>
            </a:endParaRPr>
          </a:p>
          <a:p>
            <a:pPr algn="just">
              <a:lnSpc>
                <a:spcPct val="115000"/>
              </a:lnSpc>
              <a:spcAft>
                <a:spcPts val="1000"/>
              </a:spcAft>
            </a:pPr>
            <a:endParaRPr lang="fa-IR" dirty="0">
              <a:solidFill>
                <a:prstClr val="black"/>
              </a:solidFill>
            </a:endParaRPr>
          </a:p>
          <a:p>
            <a:pPr algn="just">
              <a:lnSpc>
                <a:spcPct val="115000"/>
              </a:lnSpc>
              <a:spcAft>
                <a:spcPts val="1000"/>
              </a:spcAft>
            </a:pPr>
            <a:endParaRPr lang="fa-IR" dirty="0">
              <a:solidFill>
                <a:prstClr val="black"/>
              </a:solidFill>
            </a:endParaRP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7_تاکسی گردشگری</a:t>
            </a:r>
          </a:p>
          <a:p>
            <a:pPr>
              <a:lnSpc>
                <a:spcPct val="115000"/>
              </a:lnSpc>
              <a:spcAft>
                <a:spcPts val="1000"/>
              </a:spcAft>
            </a:pP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8_مسافربرهای شخصی</a:t>
            </a:r>
            <a:endParaRPr lang="en-US" sz="2400" b="1" dirty="0">
              <a:solidFill>
                <a:prstClr val="black"/>
              </a:solidFill>
              <a:effectLst>
                <a:outerShdw blurRad="38100" dist="38100" dir="2700000" algn="tl">
                  <a:srgbClr val="000000">
                    <a:alpha val="43137"/>
                  </a:srgbClr>
                </a:outerShdw>
              </a:effectLst>
              <a:cs typeface="B Nazanin"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3778" y="1036068"/>
            <a:ext cx="3489703" cy="191742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8841" y="675199"/>
            <a:ext cx="3398716" cy="238071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9606" y="3203094"/>
            <a:ext cx="3043875" cy="166804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65648" y="3368513"/>
            <a:ext cx="3020981" cy="1552672"/>
          </a:xfrm>
          <a:prstGeom prst="rect">
            <a:avLst/>
          </a:prstGeom>
        </p:spPr>
      </p:pic>
      <p:pic>
        <p:nvPicPr>
          <p:cNvPr id="7" name="Picture 6" descr="https://upload.wikimedia.org/wikipedia/commons/thumb/2/27/Tehran-Sharetaxi.jpg/250px-Tehran-Sharetaxi.jpg">
            <a:hlinkClick r:id="rId6"/>
          </p:cNvPr>
          <p:cNvPicPr/>
          <p:nvPr/>
        </p:nvPicPr>
        <p:blipFill>
          <a:blip r:embed="rId7">
            <a:extLst>
              <a:ext uri="{28A0092B-C50C-407E-A947-70E740481C1C}">
                <a14:useLocalDpi xmlns:a14="http://schemas.microsoft.com/office/drawing/2010/main" val="0"/>
              </a:ext>
            </a:extLst>
          </a:blip>
          <a:srcRect/>
          <a:stretch>
            <a:fillRect/>
          </a:stretch>
        </p:blipFill>
        <p:spPr bwMode="auto">
          <a:xfrm>
            <a:off x="3854814" y="5120742"/>
            <a:ext cx="3517927" cy="1668462"/>
          </a:xfrm>
          <a:prstGeom prst="rect">
            <a:avLst/>
          </a:prstGeom>
          <a:noFill/>
          <a:ln>
            <a:noFill/>
          </a:ln>
        </p:spPr>
      </p:pic>
    </p:spTree>
    <p:extLst>
      <p:ext uri="{BB962C8B-B14F-4D97-AF65-F5344CB8AC3E}">
        <p14:creationId xmlns:p14="http://schemas.microsoft.com/office/powerpoint/2010/main" val="167533214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1311</Words>
  <Application>Microsoft Office PowerPoint</Application>
  <PresentationFormat>Widescreen</PresentationFormat>
  <Paragraphs>74</Paragraphs>
  <Slides>17</Slides>
  <Notes>3</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17</vt:i4>
      </vt:variant>
    </vt:vector>
  </HeadingPairs>
  <TitlesOfParts>
    <vt:vector size="29" baseType="lpstr">
      <vt:lpstr>Arial</vt:lpstr>
      <vt:lpstr>B Nazanin</vt:lpstr>
      <vt:lpstr>Bnaza</vt:lpstr>
      <vt:lpstr>Calibri</vt:lpstr>
      <vt:lpstr>Calibri Light</vt:lpstr>
      <vt:lpstr>Century Gothic</vt:lpstr>
      <vt:lpstr>Tahoma</vt:lpstr>
      <vt:lpstr>Times New Roman</vt:lpstr>
      <vt:lpstr>Wingdings</vt:lpstr>
      <vt:lpstr>Wingdings 3</vt:lpstr>
      <vt:lpstr>Office Theme</vt:lpstr>
      <vt:lpstr>Wisp</vt:lpstr>
      <vt:lpstr> بررسی حمل و نقل عمومی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بررسی حمل و نقل عمومی </dc:title>
  <dc:creator>Mohammad</dc:creator>
  <cp:lastModifiedBy>Mohammad</cp:lastModifiedBy>
  <cp:revision>1</cp:revision>
  <dcterms:created xsi:type="dcterms:W3CDTF">2020-11-10T00:01:12Z</dcterms:created>
  <dcterms:modified xsi:type="dcterms:W3CDTF">2020-11-10T00:01:18Z</dcterms:modified>
</cp:coreProperties>
</file>