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309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691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724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86488F-8B44-44BF-A134-A775DAA93A6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05966-8CFA-4E50-9096-845B49D7B3D1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5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E1837F-EBD5-409E-963B-C3674403EE6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97C2-92F1-4706-858F-BCDCEFA2BEA6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34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06C4F-E71B-47E6-8B67-CFB4883F843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CE22-3090-4C5B-A62F-5915D23593E9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4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C8222C-F471-43A8-9112-FD5E45CD53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FED8-F5B3-49F2-8E3D-60AEC5DFB8AD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80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C02EE-02EE-4E5C-919D-9D043988A44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9FF3-4F5B-42B5-96C1-D2267D827C64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5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80EC7F-BFDC-4C66-BCF4-E0ABDF3A346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D48-3427-450E-A6CE-43E29DDCACBE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01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A74A77-0805-4972-A65E-40D83E106B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5649-2D40-484C-A161-45E0DDD7936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47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6C1A28-DF57-484B-BF04-E6A116584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81B4-9971-4C9E-82D9-388E399B253D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95190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5625A9-327C-4162-A5F3-FC89EC3E415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E40C-F89D-4A20-90D6-D27FF3BE39B0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64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5E791-19D3-4248-A40A-EC95B21B070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959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5E791-19D3-4248-A40A-EC95B21B070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15241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5E791-19D3-4248-A40A-EC95B21B070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13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5E791-19D3-4248-A40A-EC95B21B070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0915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5E791-19D3-4248-A40A-EC95B21B070B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4370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6FD2BD-9F0E-4736-B658-B5ACBC3DF0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A29-EEE2-4412-8D84-CFBBE1FBEC33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8585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E7A656-9A8B-4987-B0EF-223B3B6CF6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9A32-0562-46D7-AE5E-1E0E9643D1B7}" type="slidenum">
              <a:rPr lang="en-US" altLang="fa-IR" smtClean="0">
                <a:solidFill>
                  <a:srgbClr val="5FCBEF"/>
                </a:solidFill>
              </a:rPr>
              <a:pPr/>
              <a:t>‹#›</a:t>
            </a:fld>
            <a:endParaRPr lang="en-US" altLang="fa-IR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3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8777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5748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29794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6230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548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6071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770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87490-8852-489B-A677-5B1BB46833CD}" type="datetimeFigureOut">
              <a:rPr lang="fa-IR" smtClean="0"/>
              <a:t>26/03/1442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2190C-39B3-4E96-9447-BAB013E491F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2052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AB1F68A1-E303-4EF0-85A4-6963ED0D9D4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11/11/2020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5645E791-19D3-4248-A40A-EC95B21B070B}" type="slidenum">
              <a:rPr lang="en-US" altLang="fa-IR" smtClean="0">
                <a:solidFill>
                  <a:srgbClr val="5FCBE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fa-IR">
              <a:solidFill>
                <a:srgbClr val="5FCBE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7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50" y="1557338"/>
            <a:ext cx="7993063" cy="18764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fa-IR" dirty="0" smtClean="0">
                <a:latin typeface="Abbeyline" panose="02000500000000000000" pitchFamily="2" charset="0"/>
                <a:cs typeface="B Homa" panose="00000400000000000000" pitchFamily="2" charset="-78"/>
              </a:rPr>
              <a:t>چشم انداز شهر کلن</a:t>
            </a:r>
            <a:endParaRPr lang="en-US" dirty="0">
              <a:latin typeface="Abbeyline" panose="02000500000000000000" pitchFamily="2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38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>
                <a:cs typeface="B Nazanin" panose="00000400000000000000" pitchFamily="2" charset="-78"/>
              </a:rPr>
              <a:t>4</a:t>
            </a:r>
            <a:r>
              <a:rPr lang="fa-IR" sz="2400" dirty="0" smtClean="0">
                <a:cs typeface="B Nazanin" panose="00000400000000000000" pitchFamily="2" charset="-78"/>
              </a:rPr>
              <a:t>- </a:t>
            </a:r>
            <a:r>
              <a:rPr lang="fa-IR" sz="2400" dirty="0">
                <a:cs typeface="B Nazanin" panose="00000400000000000000" pitchFamily="2" charset="-78"/>
              </a:rPr>
              <a:t>اهداف حوزه حمل ونقل 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حفظ سیستم حمل و نقل کارآمد و راحت و امن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حفاظت از یکپارچگی سیستم حمل و نقل از طریق ایجاد مقررات مناسب استفاده از زمین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>
                <a:cs typeface="B Nazanin" panose="00000400000000000000" pitchFamily="2" charset="-78"/>
              </a:rPr>
              <a:t>   راهبرد ها :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توسعه استانداردهای استفاده از زمین که دسترسی امن و راحت به سیستم حمل و نقل در شهر را فراهم می کند .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هماهنگی برنامه ریزی حمل و نقل و بهبود سیستم 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 توسعه استفاده از زمین سازگار با طبقه بندی عملکردی سیستم بزرگراه 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تشویق به  احداث مسیردوچرخه و عابر پیاده در تمام پروژه های بهبود جاده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5- </a:t>
            </a:r>
            <a:r>
              <a:rPr lang="fa-IR" sz="2400" dirty="0">
                <a:cs typeface="B Nazanin" panose="00000400000000000000" pitchFamily="2" charset="-78"/>
              </a:rPr>
              <a:t>اهداف حوزه پارک ها و فضای </a:t>
            </a:r>
            <a:r>
              <a:rPr lang="fa-IR" sz="2400" dirty="0" smtClean="0">
                <a:cs typeface="B Nazanin" panose="00000400000000000000" pitchFamily="2" charset="-78"/>
              </a:rPr>
              <a:t>سرگرمی 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ارائه </a:t>
            </a:r>
            <a:r>
              <a:rPr lang="fa-IR" sz="2400" dirty="0">
                <a:cs typeface="B Nazanin" panose="00000400000000000000" pitchFamily="2" charset="-78"/>
              </a:rPr>
              <a:t>فرصت های مناسب تفریح و سرگرمی فعال و غیر فعال به ساکنان و کاسبان </a:t>
            </a:r>
            <a:r>
              <a:rPr lang="fa-IR" sz="2400" dirty="0" smtClean="0">
                <a:cs typeface="B Nazanin" panose="00000400000000000000" pitchFamily="2" charset="-78"/>
              </a:rPr>
              <a:t>کلن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fa-IR" sz="2400" dirty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گسترش پارک و سیستم های دنباله  موجود در جهت رشد </a:t>
            </a:r>
            <a:r>
              <a:rPr lang="fa-IR" sz="2400" dirty="0" smtClean="0">
                <a:cs typeface="B Nazanin" panose="00000400000000000000" pitchFamily="2" charset="-78"/>
              </a:rPr>
              <a:t>شهر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fa-IR" sz="2400" dirty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ایجاد یک شبکه دنباله دار جامعه گسترده  که </a:t>
            </a:r>
            <a:r>
              <a:rPr lang="fa-IR" sz="2400" dirty="0" smtClean="0">
                <a:cs typeface="B Nazanin" panose="00000400000000000000" pitchFamily="2" charset="-78"/>
              </a:rPr>
              <a:t>پارک ، مدرسه ، </a:t>
            </a:r>
            <a:r>
              <a:rPr lang="fa-IR" sz="2400" dirty="0">
                <a:cs typeface="B Nazanin" panose="00000400000000000000" pitchFamily="2" charset="-78"/>
              </a:rPr>
              <a:t>محله و مرکز تجاری را به هم متصل کند.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>
                <a:cs typeface="B Nazanin" panose="00000400000000000000" pitchFamily="2" charset="-78"/>
              </a:rPr>
              <a:t>   راهبردها: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ایجاد یک طرح جامع پارک و مسیرهای پیاده روی و برنامه ریزی و سرمایه گذاری به  اندازه نیازهای تفریحی آینده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905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/>
          <a:lstStyle/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لازم است که همه توسعه های مسکونی جدید و کسب و کار شامل مفاهیم اتصال به شبکه و مسیرهای عابر پیاده باشند .</a:t>
            </a:r>
          </a:p>
          <a:p>
            <a:pPr algn="r" rtl="1"/>
            <a:endParaRPr lang="en-US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ترکیب اصول زندگی فعال در پارک و مسیرهای پیاده روی طرح جامع و آموزش ساکنان در مزایای سبک زندگی سالم</a:t>
            </a:r>
          </a:p>
          <a:p>
            <a:pPr algn="r" rtl="1"/>
            <a:endParaRPr lang="en-US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نیاز به تخصیص زمین پارک و یا پول نقد در ازای پیوستگی زمین با تقسیم تمام خصوصیات</a:t>
            </a: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گنجاندن اصول سرزندگی در پارک ها  و مسیرهای پیاده روی و آموزش به ساکنان در مورد سودمندی سبک زندگی سالم</a:t>
            </a:r>
            <a:endParaRPr lang="en-US" altLang="fa-IR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67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>
                <a:cs typeface="B Nazanin" panose="00000400000000000000" pitchFamily="2" charset="-78"/>
              </a:rPr>
              <a:t>6- حفظ محیط </a:t>
            </a:r>
            <a:r>
              <a:rPr lang="fa-IR" sz="2400" dirty="0" smtClean="0">
                <a:cs typeface="B Nazanin" panose="00000400000000000000" pitchFamily="2" charset="-78"/>
              </a:rPr>
              <a:t>زیست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حفاظت از سیستم های زیست محیطی از اثرات فعالیت </a:t>
            </a:r>
            <a:r>
              <a:rPr lang="fa-IR" sz="2400" dirty="0" smtClean="0">
                <a:cs typeface="B Nazanin" panose="00000400000000000000" pitchFamily="2" charset="-78"/>
              </a:rPr>
              <a:t>های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غیر ضروری رشد </a:t>
            </a:r>
            <a:r>
              <a:rPr lang="fa-IR" sz="2400" dirty="0">
                <a:cs typeface="B Nazanin" panose="00000400000000000000" pitchFamily="2" charset="-78"/>
              </a:rPr>
              <a:t>و توسعه </a:t>
            </a:r>
            <a:r>
              <a:rPr lang="fa-IR" sz="2400" dirty="0" smtClean="0">
                <a:cs typeface="B Nazanin" panose="00000400000000000000" pitchFamily="2" charset="-78"/>
              </a:rPr>
              <a:t>در آینده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حفاظت از آبهای سطحی و مناطق تالاب </a:t>
            </a:r>
            <a:r>
              <a:rPr lang="fa-IR" sz="2400" dirty="0" smtClean="0">
                <a:cs typeface="B Nazanin" panose="00000400000000000000" pitchFamily="2" charset="-78"/>
              </a:rPr>
              <a:t>شهر  </a:t>
            </a:r>
            <a:r>
              <a:rPr lang="fa-IR" sz="2400" dirty="0">
                <a:cs typeface="B Nazanin" panose="00000400000000000000" pitchFamily="2" charset="-78"/>
              </a:rPr>
              <a:t>برای ترویج فرصت های تفریح و </a:t>
            </a:r>
            <a:r>
              <a:rPr lang="fa-IR" sz="2400" dirty="0" smtClean="0">
                <a:cs typeface="B Nazanin" panose="00000400000000000000" pitchFamily="2" charset="-78"/>
              </a:rPr>
              <a:t>سرگرمی، </a:t>
            </a:r>
            <a:r>
              <a:rPr lang="fa-IR" sz="2400" dirty="0">
                <a:cs typeface="B Nazanin" panose="00000400000000000000" pitchFamily="2" charset="-78"/>
              </a:rPr>
              <a:t>کیفیت زیبایی شناسانه مناطق طبیعی و تغذیه آب </a:t>
            </a:r>
            <a:r>
              <a:rPr lang="fa-IR" sz="2400" dirty="0" smtClean="0">
                <a:cs typeface="B Nazanin" panose="00000400000000000000" pitchFamily="2" charset="-78"/>
              </a:rPr>
              <a:t>زمین</a:t>
            </a:r>
            <a:endParaRPr lang="fa-IR" sz="2400" dirty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5309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3200" b="1" dirty="0" smtClean="0">
                <a:cs typeface="B Nazanin" panose="00000400000000000000" pitchFamily="2" charset="-78"/>
              </a:rPr>
              <a:t>بیانه ی چشم انداز (</a:t>
            </a:r>
            <a:r>
              <a:rPr lang="en-US" sz="2400" b="1" dirty="0" smtClean="0">
                <a:cs typeface="B Nazanin" panose="00000400000000000000" pitchFamily="2" charset="-78"/>
              </a:rPr>
              <a:t>November </a:t>
            </a:r>
            <a:r>
              <a:rPr lang="en-US" sz="2400" b="1" dirty="0">
                <a:cs typeface="B Nazanin" panose="00000400000000000000" pitchFamily="2" charset="-78"/>
              </a:rPr>
              <a:t>5, </a:t>
            </a:r>
            <a:r>
              <a:rPr lang="en-US" sz="2400" b="1" dirty="0" smtClean="0">
                <a:cs typeface="B Nazanin" panose="00000400000000000000" pitchFamily="2" charset="-78"/>
              </a:rPr>
              <a:t>2012</a:t>
            </a:r>
            <a:r>
              <a:rPr lang="fa-IR" sz="2400" b="1" dirty="0" smtClean="0">
                <a:cs typeface="B Nazanin" panose="00000400000000000000" pitchFamily="2" charset="-78"/>
              </a:rPr>
              <a:t> )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fa-IR" sz="2400" b="1" dirty="0" smtClean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fa-IR" sz="2400" b="1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شهر </a:t>
            </a:r>
            <a:r>
              <a:rPr lang="fa-IR" sz="2400" dirty="0">
                <a:cs typeface="B Nazanin" panose="00000400000000000000" pitchFamily="2" charset="-78"/>
              </a:rPr>
              <a:t>کلن یک شهر کوچک پویا است که گذشته خود را حفظ کرده است ، و به استقبال اینده ای می رود با کیفیت بالا برای همه کسانی که در این شهر زندگی میکنند ، چه برای </a:t>
            </a:r>
            <a:r>
              <a:rPr lang="fa-IR" sz="2400" dirty="0" smtClean="0">
                <a:cs typeface="B Nazanin" panose="00000400000000000000" pitchFamily="2" charset="-78"/>
              </a:rPr>
              <a:t>اشتغال </a:t>
            </a:r>
            <a:r>
              <a:rPr lang="fa-IR" sz="2400" dirty="0">
                <a:cs typeface="B Nazanin" panose="00000400000000000000" pitchFamily="2" charset="-78"/>
              </a:rPr>
              <a:t>و چه </a:t>
            </a:r>
            <a:r>
              <a:rPr lang="fa-IR" sz="2400">
                <a:cs typeface="B Nazanin" panose="00000400000000000000" pitchFamily="2" charset="-78"/>
              </a:rPr>
              <a:t>برای </a:t>
            </a:r>
            <a:r>
              <a:rPr lang="fa-IR" sz="2400" smtClean="0">
                <a:cs typeface="B Nazanin" panose="00000400000000000000" pitchFamily="2" charset="-78"/>
              </a:rPr>
              <a:t>اقامت در شهر</a:t>
            </a:r>
            <a:r>
              <a:rPr lang="fa-IR" sz="2400" dirty="0" smtClean="0">
                <a:cs typeface="B Nazanin" panose="00000400000000000000" pitchFamily="2" charset="-78"/>
              </a:rPr>
              <a:t>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اختصاص و مدیریت منابع مناسب، برنامه ها و تغییرات خاص شهر به منظور برقراری  ارتباط سهل با ساکنان آن و </a:t>
            </a:r>
            <a:r>
              <a:rPr lang="fa-IR" sz="2400" dirty="0" smtClean="0">
                <a:cs typeface="B Nazanin" panose="00000400000000000000" pitchFamily="2" charset="-78"/>
              </a:rPr>
              <a:t>سهامداران شهر.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17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/>
          <a:lstStyle/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مقامات منتخب و منصوب به دنبال فراهم کردن یک رهبری موثر و خدمات کارآمد برای حمایت از مسکن چرخه عمر، امنیت عمومی، تفریحی، اشتغال و جامعه و پاسخگویی به نیازهای ساکنان شهر کلن، کارمندان شهرستان، تاجران، مشتریان خرده فروشی و سازمان های مدنی شهری هستند .</a:t>
            </a: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کسانی که در شهر کلن زندگی ویا کارمی کنند با پیوستن داوطلبانه به انجمن ها وقت و استعداد خود راصرف سازمان های مدنی، کلیسا و سازمان های جامعه ای متعدد میکنند تا از این طریق به ساخت شهر کمک کنند.</a:t>
            </a: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ارج نهادن به تاریخ غنی جامعه ، استقبال  از کشورهای همسایه و فرصت های جدید، و اتصال گذشته تاریخی  کلن به مردم و مکان هایی که در آینده در  شهر ساخته می شود.</a:t>
            </a: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  <a:p>
            <a:pPr algn="r" rtl="1"/>
            <a:endParaRPr lang="en-US" altLang="fa-IR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99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dirty="0" smtClean="0">
                <a:cs typeface="B Nazanin" panose="00000400000000000000" pitchFamily="2" charset="-78"/>
              </a:rPr>
              <a:t>اهداف طرح جامع 2030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1- اهداف حوزه کشاورزی شهر کلن 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حفاظت </a:t>
            </a:r>
            <a:r>
              <a:rPr lang="fa-IR" sz="2400" dirty="0">
                <a:cs typeface="B Nazanin" panose="00000400000000000000" pitchFamily="2" charset="-78"/>
              </a:rPr>
              <a:t>از نقشی که  کشاورزی ایفا می </a:t>
            </a:r>
            <a:r>
              <a:rPr lang="fa-IR" sz="2400" dirty="0" smtClean="0">
                <a:cs typeface="B Nazanin" panose="00000400000000000000" pitchFamily="2" charset="-78"/>
              </a:rPr>
              <a:t>کند درحفظ میراث کلن </a:t>
            </a:r>
            <a:r>
              <a:rPr lang="fa-IR" sz="2400" dirty="0">
                <a:cs typeface="B Nazanin" panose="00000400000000000000" pitchFamily="2" charset="-78"/>
              </a:rPr>
              <a:t>و امرار معاش 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>
                <a:cs typeface="B Nazanin" panose="00000400000000000000" pitchFamily="2" charset="-78"/>
              </a:rPr>
              <a:t> </a:t>
            </a:r>
            <a:r>
              <a:rPr lang="en-US" sz="2400" dirty="0" smtClean="0">
                <a:cs typeface="B Nazanin" panose="00000400000000000000" pitchFamily="2" charset="-78"/>
              </a:rPr>
              <a:t>  </a:t>
            </a:r>
            <a:r>
              <a:rPr lang="fa-IR" sz="2400" dirty="0" smtClean="0">
                <a:cs typeface="B Nazanin" panose="00000400000000000000" pitchFamily="2" charset="-78"/>
              </a:rPr>
              <a:t>راهبردها :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جلوگیری </a:t>
            </a:r>
            <a:r>
              <a:rPr lang="fa-IR" sz="2400" dirty="0">
                <a:cs typeface="B Nazanin" panose="00000400000000000000" pitchFamily="2" charset="-78"/>
              </a:rPr>
              <a:t>از </a:t>
            </a:r>
            <a:r>
              <a:rPr lang="fa-IR" sz="2400" dirty="0" smtClean="0">
                <a:cs typeface="B Nazanin" panose="00000400000000000000" pitchFamily="2" charset="-78"/>
              </a:rPr>
              <a:t>گسترش سریع خدمات </a:t>
            </a:r>
            <a:r>
              <a:rPr lang="fa-IR" sz="2400" dirty="0">
                <a:cs typeface="B Nazanin" panose="00000400000000000000" pitchFamily="2" charset="-78"/>
              </a:rPr>
              <a:t>عمومی به مناطق کشاورزی برای توسعه برنامه ریزی </a:t>
            </a:r>
            <a:r>
              <a:rPr lang="fa-IR" sz="2400" dirty="0" smtClean="0">
                <a:cs typeface="B Nazanin" panose="00000400000000000000" pitchFamily="2" charset="-78"/>
              </a:rPr>
              <a:t>نشده 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جلوگیری از تبدیل های غیر ضروری و یا </a:t>
            </a:r>
            <a:r>
              <a:rPr lang="fa-IR" sz="2400" dirty="0" smtClean="0">
                <a:cs typeface="B Nazanin" panose="00000400000000000000" pitchFamily="2" charset="-78"/>
              </a:rPr>
              <a:t>سریع  </a:t>
            </a:r>
            <a:r>
              <a:rPr lang="fa-IR" sz="2400" dirty="0">
                <a:cs typeface="B Nazanin" panose="00000400000000000000" pitchFamily="2" charset="-78"/>
              </a:rPr>
              <a:t>زمین مولد کشاورزی به استفاده غیر </a:t>
            </a:r>
            <a:r>
              <a:rPr lang="fa-IR" sz="2400" dirty="0" smtClean="0">
                <a:cs typeface="B Nazanin" panose="00000400000000000000" pitchFamily="2" charset="-78"/>
              </a:rPr>
              <a:t>کشاورزی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تشویق </a:t>
            </a:r>
            <a:r>
              <a:rPr lang="fa-IR" sz="2400" dirty="0" smtClean="0">
                <a:cs typeface="B Nazanin" panose="00000400000000000000" pitchFamily="2" charset="-78"/>
              </a:rPr>
              <a:t>کشاورزی تجاری محور و </a:t>
            </a:r>
            <a:r>
              <a:rPr lang="fa-IR" sz="2400" dirty="0">
                <a:cs typeface="B Nazanin" panose="00000400000000000000" pitchFamily="2" charset="-78"/>
              </a:rPr>
              <a:t>سایر صنایع حمایت روستایی در مناطق مناسب از </a:t>
            </a:r>
            <a:r>
              <a:rPr lang="fa-IR" sz="2400" dirty="0" smtClean="0">
                <a:cs typeface="B Nazanin" panose="00000400000000000000" pitchFamily="2" charset="-78"/>
              </a:rPr>
              <a:t>جامعه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806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419725"/>
          </a:xfrm>
        </p:spPr>
        <p:txBody>
          <a:bodyPr>
            <a:normAutofit lnSpcReduction="10000"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2- اهداف حوزه  مسکونی 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ارائه برای توسعه منظم 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مسکن </a:t>
            </a:r>
            <a:r>
              <a:rPr lang="fa-IR" sz="2400" dirty="0">
                <a:cs typeface="B Nazanin" panose="00000400000000000000" pitchFamily="2" charset="-78"/>
              </a:rPr>
              <a:t>امن و کارآمد در </a:t>
            </a:r>
            <a:r>
              <a:rPr lang="fa-IR" sz="2400" dirty="0" smtClean="0">
                <a:cs typeface="B Nazanin" panose="00000400000000000000" pitchFamily="2" charset="-78"/>
              </a:rPr>
              <a:t>شهرستان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شناسایی مناطق همجوار به شهرستان است که سازگار با گزینه های توسعه دوربرد و توانایی های عمومی </a:t>
            </a:r>
            <a:r>
              <a:rPr lang="fa-IR" sz="2400" dirty="0" smtClean="0">
                <a:cs typeface="B Nazanin" panose="00000400000000000000" pitchFamily="2" charset="-78"/>
              </a:rPr>
              <a:t>هستند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حفظ سطح رشد در شهرستان سازگار با سطح خدمات عمومی در </a:t>
            </a:r>
            <a:r>
              <a:rPr lang="fa-IR" sz="2400" dirty="0" smtClean="0">
                <a:cs typeface="B Nazanin" panose="00000400000000000000" pitchFamily="2" charset="-78"/>
              </a:rPr>
              <a:t>دسترس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حفاظت از شهر کوچک و </a:t>
            </a:r>
            <a:r>
              <a:rPr lang="fa-IR" sz="2400" dirty="0" smtClean="0">
                <a:cs typeface="B Nazanin" panose="00000400000000000000" pitchFamily="2" charset="-78"/>
              </a:rPr>
              <a:t>فرهنگ  </a:t>
            </a:r>
            <a:r>
              <a:rPr lang="fa-IR" sz="2400" dirty="0">
                <a:cs typeface="B Nazanin" panose="00000400000000000000" pitchFamily="2" charset="-78"/>
              </a:rPr>
              <a:t>تاریخی </a:t>
            </a:r>
            <a:r>
              <a:rPr lang="fa-IR" sz="2400" dirty="0" smtClean="0">
                <a:cs typeface="B Nazanin" panose="00000400000000000000" pitchFamily="2" charset="-78"/>
              </a:rPr>
              <a:t>شهرستان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ارائه مسکن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فراگیر که </a:t>
            </a:r>
            <a:r>
              <a:rPr lang="fa-IR" sz="2400" dirty="0">
                <a:cs typeface="B Nazanin" panose="00000400000000000000" pitchFamily="2" charset="-78"/>
              </a:rPr>
              <a:t>برای </a:t>
            </a:r>
            <a:r>
              <a:rPr lang="fa-IR" sz="2400" dirty="0" smtClean="0">
                <a:cs typeface="B Nazanin" panose="00000400000000000000" pitchFamily="2" charset="-78"/>
              </a:rPr>
              <a:t>ها </a:t>
            </a:r>
            <a:r>
              <a:rPr lang="fa-IR" sz="2400" dirty="0">
                <a:cs typeface="B Nazanin" panose="00000400000000000000" pitchFamily="2" charset="-78"/>
              </a:rPr>
              <a:t>برای همه گروههای سنی و </a:t>
            </a:r>
            <a:r>
              <a:rPr lang="fa-IR" sz="2400" dirty="0" smtClean="0">
                <a:cs typeface="B Nazanin" panose="00000400000000000000" pitchFamily="2" charset="-78"/>
              </a:rPr>
              <a:t>درآمد</a:t>
            </a:r>
            <a:r>
              <a:rPr lang="fa-IR" sz="2400" dirty="0">
                <a:cs typeface="B Nazanin" panose="00000400000000000000" pitchFamily="2" charset="-78"/>
              </a:rPr>
              <a:t>ی</a:t>
            </a:r>
            <a:r>
              <a:rPr lang="fa-IR" sz="2400" dirty="0" smtClean="0">
                <a:cs typeface="B Nazanin" panose="00000400000000000000" pitchFamily="2" charset="-78"/>
              </a:rPr>
              <a:t> 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ایجاد </a:t>
            </a:r>
            <a:r>
              <a:rPr lang="fa-IR" sz="2400" dirty="0">
                <a:cs typeface="B Nazanin" panose="00000400000000000000" pitchFamily="2" charset="-78"/>
              </a:rPr>
              <a:t>محله های با کیفیت با هویت فردی و </a:t>
            </a:r>
            <a:r>
              <a:rPr lang="fa-IR" sz="2400" dirty="0" smtClean="0">
                <a:cs typeface="B Nazanin" panose="00000400000000000000" pitchFamily="2" charset="-78"/>
              </a:rPr>
              <a:t>فرهنگی جامعه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95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   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راهبرد ها :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تشویق به استفاده و </a:t>
            </a:r>
            <a:r>
              <a:rPr lang="fa-IR" sz="2400" dirty="0" smtClean="0">
                <a:cs typeface="B Nazanin" panose="00000400000000000000" pitchFamily="2" charset="-78"/>
              </a:rPr>
              <a:t>احیا سهام </a:t>
            </a:r>
            <a:r>
              <a:rPr lang="fa-IR" sz="2400" dirty="0">
                <a:cs typeface="B Nazanin" panose="00000400000000000000" pitchFamily="2" charset="-78"/>
              </a:rPr>
              <a:t>مسکن موجود در شهرستان به عنوان یک منبع از مسکن ارزان </a:t>
            </a:r>
            <a:r>
              <a:rPr lang="fa-IR" sz="2400" dirty="0" smtClean="0">
                <a:cs typeface="B Nazanin" panose="00000400000000000000" pitchFamily="2" charset="-78"/>
              </a:rPr>
              <a:t>قیمت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هماهنگی برنامه های کمک مسکن و فرصت های مسکن مقرون به صرفه با </a:t>
            </a:r>
            <a:r>
              <a:rPr lang="en-US" sz="2400" dirty="0" smtClean="0">
                <a:cs typeface="B Nazanin" panose="00000400000000000000" pitchFamily="2" charset="-78"/>
              </a:rPr>
              <a:t>CDA</a:t>
            </a:r>
            <a:endParaRPr lang="fa-IR" sz="2400" dirty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جلوگیری از تصویب قوانین و مقررات که موانع بیش از حد به توسعه مسکن مقرون به صرفه </a:t>
            </a:r>
            <a:r>
              <a:rPr lang="fa-IR" sz="2400" dirty="0" smtClean="0">
                <a:cs typeface="B Nazanin" panose="00000400000000000000" pitchFamily="2" charset="-78"/>
              </a:rPr>
              <a:t>می شود 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حفاظت از محله های مسکونی از استفاده ناسازگار و </a:t>
            </a:r>
            <a:r>
              <a:rPr lang="fa-IR" sz="2400" dirty="0" smtClean="0">
                <a:cs typeface="B Nazanin" panose="00000400000000000000" pitchFamily="2" charset="-78"/>
              </a:rPr>
              <a:t>تهاجمی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ترویج ارتباطات در حال انجام برای الحاق منظم با </a:t>
            </a:r>
            <a:r>
              <a:rPr lang="fa-IR" sz="2400" dirty="0" smtClean="0">
                <a:cs typeface="B Nazanin" panose="00000400000000000000" pitchFamily="2" charset="-78"/>
              </a:rPr>
              <a:t>اسناد بالا دستی شهرستان سازگار </a:t>
            </a:r>
            <a:r>
              <a:rPr lang="fa-IR" sz="2400" dirty="0">
                <a:cs typeface="B Nazanin" panose="00000400000000000000" pitchFamily="2" charset="-78"/>
              </a:rPr>
              <a:t>با پسوند برنامه ریزی شده از خدمات عمومی و </a:t>
            </a:r>
            <a:r>
              <a:rPr lang="fa-IR" sz="2400" dirty="0" smtClean="0">
                <a:cs typeface="B Nazanin" panose="00000400000000000000" pitchFamily="2" charset="-78"/>
              </a:rPr>
              <a:t>خدمات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ترویج مفاهیم </a:t>
            </a:r>
            <a:r>
              <a:rPr lang="fa-IR" sz="2400" dirty="0" smtClean="0">
                <a:cs typeface="B Nazanin" panose="00000400000000000000" pitchFamily="2" charset="-78"/>
              </a:rPr>
              <a:t>مسکونی  </a:t>
            </a:r>
            <a:r>
              <a:rPr lang="fa-IR" sz="2400" dirty="0">
                <a:cs typeface="B Nazanin" panose="00000400000000000000" pitchFamily="2" charset="-78"/>
              </a:rPr>
              <a:t>که انسجام جامعه شهر </a:t>
            </a:r>
            <a:r>
              <a:rPr lang="fa-IR" sz="2400" dirty="0" smtClean="0">
                <a:cs typeface="B Nazanin" panose="00000400000000000000" pitchFamily="2" charset="-78"/>
              </a:rPr>
              <a:t>کوچک را حفظ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کند.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956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/>
          <a:lstStyle/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اتصال تک محله ها با مسیرهای پیاده روی و پارک محله به دیگر نقاط شهری</a:t>
            </a:r>
            <a:endParaRPr lang="en-US" altLang="fa-IR" sz="2400" smtClean="0">
              <a:cs typeface="B Nazanin" panose="00000400000000000000" pitchFamily="2" charset="-78"/>
            </a:endParaRP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طراحی راه عابر پیاده و محله که دارای سرزندگی و انتخاب شیوه زندگی سالم را تشویق می کنند.</a:t>
            </a:r>
            <a:endParaRPr lang="en-US" altLang="fa-IR" sz="2400" smtClean="0">
              <a:cs typeface="B Nazanin" panose="00000400000000000000" pitchFamily="2" charset="-78"/>
            </a:endParaRP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توسعه یک سیستم دنباله دار که محله را  به آموزش تفریح و سرگرمی جامعه و کسب و کار متصل کند .</a:t>
            </a: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اجازه می دهد بخش زیادی مسکونی تنها زمانی که آب و برق کافی است در دسترس باشد.</a:t>
            </a: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جلوگیری از توسعه مسکونی غیر پیوسته</a:t>
            </a:r>
          </a:p>
          <a:p>
            <a:pPr algn="r" rtl="1"/>
            <a:r>
              <a:rPr lang="fa-IR" altLang="fa-IR" sz="2400" smtClean="0">
                <a:cs typeface="B Nazanin" panose="00000400000000000000" pitchFamily="2" charset="-78"/>
              </a:rPr>
              <a:t>ارتباط با اسناد بالایی برای حفظ نقش تاریخی – فرهنگی </a:t>
            </a:r>
            <a:endParaRPr lang="en-US" altLang="fa-IR" sz="2400" smtClean="0">
              <a:cs typeface="B Nazanin" panose="00000400000000000000" pitchFamily="2" charset="-78"/>
            </a:endParaRPr>
          </a:p>
          <a:p>
            <a:pPr algn="r" rtl="1"/>
            <a:endParaRPr lang="fa-IR" altLang="fa-IR" sz="240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4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46700"/>
          </a:xfrm>
        </p:spPr>
        <p:txBody>
          <a:bodyPr>
            <a:normAutofit fontScale="77500" lnSpcReduction="20000"/>
          </a:bodyPr>
          <a:lstStyle/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b="1" dirty="0" smtClean="0">
                <a:cs typeface="B Nazanin" panose="00000400000000000000" pitchFamily="2" charset="-78"/>
              </a:rPr>
              <a:t>3- اهداف حوزه تجاری و صنعتی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b="1" dirty="0">
                <a:cs typeface="B Nazanin" panose="00000400000000000000" pitchFamily="2" charset="-78"/>
              </a:rPr>
              <a:t> </a:t>
            </a:r>
            <a:r>
              <a:rPr lang="fa-IR" sz="2400" dirty="0">
                <a:cs typeface="B Nazanin" panose="00000400000000000000" pitchFamily="2" charset="-78"/>
              </a:rPr>
              <a:t>حفاظت </a:t>
            </a:r>
            <a:r>
              <a:rPr lang="fa-IR" sz="2400" dirty="0" smtClean="0">
                <a:cs typeface="B Nazanin" panose="00000400000000000000" pitchFamily="2" charset="-78"/>
              </a:rPr>
              <a:t>ازنقش شهر  با </a:t>
            </a:r>
            <a:r>
              <a:rPr lang="fa-IR" sz="2400" dirty="0">
                <a:cs typeface="B Nazanin" panose="00000400000000000000" pitchFamily="2" charset="-78"/>
              </a:rPr>
              <a:t>حفظ و گسترش منطقه کسب و کار </a:t>
            </a:r>
            <a:r>
              <a:rPr lang="fa-IR" sz="2400" dirty="0" smtClean="0">
                <a:cs typeface="B Nazanin" panose="00000400000000000000" pitchFamily="2" charset="-78"/>
              </a:rPr>
              <a:t>مرکزی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ارائه انواع سطوح اقتصادی و فرصت های توسعه در </a:t>
            </a:r>
            <a:r>
              <a:rPr lang="fa-IR" sz="2400" dirty="0" smtClean="0">
                <a:cs typeface="B Nazanin" panose="00000400000000000000" pitchFamily="2" charset="-78"/>
              </a:rPr>
              <a:t>شهرستان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ترویج گسترش فرصت برای اشتغال و پایه </a:t>
            </a:r>
            <a:r>
              <a:rPr lang="fa-IR" sz="2400" dirty="0" smtClean="0">
                <a:cs typeface="B Nazanin" panose="00000400000000000000" pitchFamily="2" charset="-78"/>
              </a:rPr>
              <a:t>مالیاتی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ارائه فرصت </a:t>
            </a:r>
            <a:r>
              <a:rPr lang="fa-IR" sz="2400" dirty="0">
                <a:cs typeface="B Nazanin" panose="00000400000000000000" pitchFamily="2" charset="-78"/>
              </a:rPr>
              <a:t>های کسب و کار </a:t>
            </a:r>
            <a:r>
              <a:rPr lang="fa-IR" sz="2400" dirty="0" smtClean="0">
                <a:cs typeface="B Nazanin" panose="00000400000000000000" pitchFamily="2" charset="-78"/>
              </a:rPr>
              <a:t>تبلیغاتی  به جوانان که </a:t>
            </a:r>
            <a:r>
              <a:rPr lang="fa-IR" sz="2400" dirty="0">
                <a:cs typeface="B Nazanin" panose="00000400000000000000" pitchFamily="2" charset="-78"/>
              </a:rPr>
              <a:t>در </a:t>
            </a:r>
            <a:r>
              <a:rPr lang="fa-IR" sz="2400" dirty="0" smtClean="0">
                <a:cs typeface="B Nazanin" panose="00000400000000000000" pitchFamily="2" charset="-78"/>
              </a:rPr>
              <a:t>جامعه وجود دارد.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fa-IR" sz="2400" dirty="0">
                <a:cs typeface="B Nazanin" panose="00000400000000000000" pitchFamily="2" charset="-78"/>
              </a:rPr>
              <a:t>مراکز کسب و کار تبلیغاتی با قابلیت اتصال به محله ها و امکانات تفریح و </a:t>
            </a:r>
            <a:r>
              <a:rPr lang="fa-IR" sz="2400" dirty="0" smtClean="0">
                <a:cs typeface="B Nazanin" panose="00000400000000000000" pitchFamily="2" charset="-78"/>
              </a:rPr>
              <a:t>سرگرمی</a:t>
            </a:r>
          </a:p>
          <a:p>
            <a:pPr marL="265176" indent="-265176" algn="r" rtl="1" fontAlgn="auto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   راهبردها: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ایجاد مناطق مناسب و معیارهای مکانی برای گسترش فرصت های بازرگانی در این </a:t>
            </a:r>
            <a:r>
              <a:rPr lang="fa-IR" sz="2400" dirty="0" smtClean="0">
                <a:cs typeface="B Nazanin" panose="00000400000000000000" pitchFamily="2" charset="-78"/>
              </a:rPr>
              <a:t>شهر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 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35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 smtClean="0">
                <a:cs typeface="B Nazanin" panose="00000400000000000000" pitchFamily="2" charset="-78"/>
              </a:rPr>
              <a:t>توسعه </a:t>
            </a:r>
            <a:r>
              <a:rPr lang="fa-IR" sz="2400" dirty="0">
                <a:cs typeface="B Nazanin" panose="00000400000000000000" pitchFamily="2" charset="-78"/>
              </a:rPr>
              <a:t>قوانین و مقررات </a:t>
            </a:r>
            <a:r>
              <a:rPr lang="fa-IR" sz="2400" dirty="0" smtClean="0">
                <a:cs typeface="B Nazanin" panose="00000400000000000000" pitchFamily="2" charset="-78"/>
              </a:rPr>
              <a:t>هدایت کننده </a:t>
            </a:r>
            <a:r>
              <a:rPr lang="fa-IR" sz="2400" dirty="0">
                <a:cs typeface="B Nazanin" panose="00000400000000000000" pitchFamily="2" charset="-78"/>
              </a:rPr>
              <a:t>شهر </a:t>
            </a:r>
            <a:r>
              <a:rPr lang="fa-IR" sz="2400" dirty="0" smtClean="0">
                <a:cs typeface="B Nazanin" panose="00000400000000000000" pitchFamily="2" charset="-78"/>
              </a:rPr>
              <a:t>بر پایه ی  نقش طبیعی شهرستان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ایجاد استانداردهای توسعه برای کسب و کار برای اطمینان </a:t>
            </a:r>
            <a:r>
              <a:rPr lang="fa-IR" sz="2400" dirty="0" smtClean="0">
                <a:cs typeface="B Nazanin" panose="00000400000000000000" pitchFamily="2" charset="-78"/>
              </a:rPr>
              <a:t>از</a:t>
            </a:r>
            <a:r>
              <a:rPr lang="en-US" sz="2400" dirty="0" smtClean="0">
                <a:cs typeface="B Nazanin" panose="00000400000000000000" pitchFamily="2" charset="-78"/>
              </a:rPr>
              <a:t>  </a:t>
            </a:r>
            <a:r>
              <a:rPr lang="fa-IR" sz="2400" dirty="0" smtClean="0">
                <a:cs typeface="B Nazanin" panose="00000400000000000000" pitchFamily="2" charset="-78"/>
              </a:rPr>
              <a:t>عملکرد صحیح اجزا</a:t>
            </a: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ایجاد </a:t>
            </a:r>
            <a:r>
              <a:rPr lang="fa-IR" sz="2400" dirty="0" smtClean="0">
                <a:cs typeface="B Nazanin" panose="00000400000000000000" pitchFamily="2" charset="-78"/>
              </a:rPr>
              <a:t>منطقه های سایز </a:t>
            </a:r>
            <a:r>
              <a:rPr lang="fa-IR" sz="2400" dirty="0">
                <a:cs typeface="B Nazanin" panose="00000400000000000000" pitchFamily="2" charset="-78"/>
              </a:rPr>
              <a:t>کافی </a:t>
            </a:r>
            <a:r>
              <a:rPr lang="fa-IR" sz="2400" dirty="0" smtClean="0">
                <a:cs typeface="B Nazanin" panose="00000400000000000000" pitchFamily="2" charset="-78"/>
              </a:rPr>
              <a:t>در حداقل ترین مکان  قابل ساخت 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>
                <a:cs typeface="B Nazanin" panose="00000400000000000000" pitchFamily="2" charset="-78"/>
              </a:rPr>
              <a:t>برای </a:t>
            </a:r>
            <a:r>
              <a:rPr lang="fa-IR" sz="2400" dirty="0" smtClean="0">
                <a:cs typeface="B Nazanin" panose="00000400000000000000" pitchFamily="2" charset="-78"/>
              </a:rPr>
              <a:t>استفاده کسانی که در مناطق تجاری هستند  به منظور  </a:t>
            </a:r>
            <a:r>
              <a:rPr lang="fa-IR" sz="2400" dirty="0">
                <a:cs typeface="B Nazanin" panose="00000400000000000000" pitchFamily="2" charset="-78"/>
              </a:rPr>
              <a:t>دسترسی راحت و امن </a:t>
            </a:r>
            <a:r>
              <a:rPr lang="fa-IR" sz="2400" dirty="0" smtClean="0">
                <a:cs typeface="B Nazanin" panose="00000400000000000000" pitchFamily="2" charset="-78"/>
              </a:rPr>
              <a:t> به پارکینگ</a:t>
            </a: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265176" indent="-265176" algn="r" rtl="1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fa-IR" sz="2400" dirty="0">
                <a:cs typeface="B Nazanin" panose="00000400000000000000" pitchFamily="2" charset="-78"/>
              </a:rPr>
              <a:t>نیاز به یک سیستم از پیاده رو و مسیرهای پیاده روی در مرکز کسب و کار و با اتصال به محله های مسکونی و </a:t>
            </a:r>
            <a:r>
              <a:rPr lang="fa-IR" sz="2400" dirty="0" smtClean="0">
                <a:cs typeface="B Nazanin" panose="00000400000000000000" pitchFamily="2" charset="-78"/>
              </a:rPr>
              <a:t>پارک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0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42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1011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Abbeyline</vt:lpstr>
      <vt:lpstr>Arial</vt:lpstr>
      <vt:lpstr>B Homa</vt:lpstr>
      <vt:lpstr>B Nazanin</vt:lpstr>
      <vt:lpstr>Calibri</vt:lpstr>
      <vt:lpstr>Calibri Light</vt:lpstr>
      <vt:lpstr>Tahoma</vt:lpstr>
      <vt:lpstr>Times New Roman</vt:lpstr>
      <vt:lpstr>Trebuchet MS</vt:lpstr>
      <vt:lpstr>Verdana</vt:lpstr>
      <vt:lpstr>Wingdings</vt:lpstr>
      <vt:lpstr>Wingdings 2</vt:lpstr>
      <vt:lpstr>Wingdings 3</vt:lpstr>
      <vt:lpstr>Office Theme</vt:lpstr>
      <vt:lpstr>Facet</vt:lpstr>
      <vt:lpstr>چشم انداز شهر کلن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چشم انداز شهر کلن</dc:title>
  <dc:creator>Mohammad</dc:creator>
  <cp:lastModifiedBy>Mohammad</cp:lastModifiedBy>
  <cp:revision>1</cp:revision>
  <dcterms:created xsi:type="dcterms:W3CDTF">2020-11-11T17:20:00Z</dcterms:created>
  <dcterms:modified xsi:type="dcterms:W3CDTF">2020-11-11T17:20:09Z</dcterms:modified>
</cp:coreProperties>
</file>