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107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32D28E01-1F62-4377-826E-F664D907E73D}"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949FF89-93F1-409B-95FF-02506B5589DE}" type="slidenum">
              <a:rPr lang="fa-IR" smtClean="0"/>
              <a:t>‹#›</a:t>
            </a:fld>
            <a:endParaRPr lang="fa-IR"/>
          </a:p>
        </p:txBody>
      </p:sp>
    </p:spTree>
    <p:extLst>
      <p:ext uri="{BB962C8B-B14F-4D97-AF65-F5344CB8AC3E}">
        <p14:creationId xmlns:p14="http://schemas.microsoft.com/office/powerpoint/2010/main" val="2949042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32D28E01-1F62-4377-826E-F664D907E73D}"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949FF89-93F1-409B-95FF-02506B5589DE}" type="slidenum">
              <a:rPr lang="fa-IR" smtClean="0"/>
              <a:t>‹#›</a:t>
            </a:fld>
            <a:endParaRPr lang="fa-IR"/>
          </a:p>
        </p:txBody>
      </p:sp>
    </p:spTree>
    <p:extLst>
      <p:ext uri="{BB962C8B-B14F-4D97-AF65-F5344CB8AC3E}">
        <p14:creationId xmlns:p14="http://schemas.microsoft.com/office/powerpoint/2010/main" val="1474844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365125"/>
            <a:ext cx="1478756"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71488" y="365125"/>
            <a:ext cx="4321969"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32D28E01-1F62-4377-826E-F664D907E73D}"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949FF89-93F1-409B-95FF-02506B5589DE}" type="slidenum">
              <a:rPr lang="fa-IR" smtClean="0"/>
              <a:t>‹#›</a:t>
            </a:fld>
            <a:endParaRPr lang="fa-IR"/>
          </a:p>
        </p:txBody>
      </p:sp>
    </p:spTree>
    <p:extLst>
      <p:ext uri="{BB962C8B-B14F-4D97-AF65-F5344CB8AC3E}">
        <p14:creationId xmlns:p14="http://schemas.microsoft.com/office/powerpoint/2010/main" val="2253838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36346" y="1788454"/>
            <a:ext cx="6270922" cy="2098226"/>
          </a:xfrm>
        </p:spPr>
        <p:txBody>
          <a:bodyPr anchor="b">
            <a:noAutofit/>
          </a:bodyPr>
          <a:lstStyle>
            <a:lvl1pPr algn="ctr">
              <a:defRPr sz="60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09930" y="3956280"/>
            <a:ext cx="5123755" cy="1086237"/>
          </a:xfrm>
        </p:spPr>
        <p:txBody>
          <a:bodyPr>
            <a:normAutofit/>
          </a:bodyPr>
          <a:lstStyle>
            <a:lvl1pPr marL="0" indent="0" algn="ctr">
              <a:lnSpc>
                <a:spcPct val="112000"/>
              </a:lnSpc>
              <a:spcBef>
                <a:spcPts val="0"/>
              </a:spcBef>
              <a:spcAft>
                <a:spcPts val="0"/>
              </a:spcAft>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564644" y="6453386"/>
            <a:ext cx="1205958" cy="404614"/>
          </a:xfrm>
        </p:spPr>
        <p:txBody>
          <a:bodyPr/>
          <a:lstStyle>
            <a:lvl1pPr>
              <a:defRPr baseline="0">
                <a:solidFill>
                  <a:schemeClr val="tx2"/>
                </a:solidFill>
              </a:defRPr>
            </a:lvl1pPr>
          </a:lstStyle>
          <a:p>
            <a:pPr>
              <a:defRPr/>
            </a:pPr>
            <a:endParaRPr lang="en-US" altLang="ko-KR">
              <a:solidFill>
                <a:srgbClr val="191B0E"/>
              </a:solidFill>
            </a:endParaRPr>
          </a:p>
        </p:txBody>
      </p:sp>
      <p:sp>
        <p:nvSpPr>
          <p:cNvPr id="5" name="Footer Placeholder 4"/>
          <p:cNvSpPr>
            <a:spLocks noGrp="1"/>
          </p:cNvSpPr>
          <p:nvPr>
            <p:ph type="ftr" sz="quarter" idx="11"/>
          </p:nvPr>
        </p:nvSpPr>
        <p:spPr>
          <a:xfrm>
            <a:off x="1938041" y="6453386"/>
            <a:ext cx="5267533" cy="404614"/>
          </a:xfrm>
        </p:spPr>
        <p:txBody>
          <a:bodyPr/>
          <a:lstStyle>
            <a:lvl1pPr algn="ctr">
              <a:defRPr baseline="0">
                <a:solidFill>
                  <a:schemeClr val="tx2"/>
                </a:solidFill>
              </a:defRPr>
            </a:lvl1pPr>
          </a:lstStyle>
          <a:p>
            <a:pPr>
              <a:defRPr/>
            </a:pPr>
            <a:endParaRPr lang="en-US" altLang="ko-KR">
              <a:solidFill>
                <a:srgbClr val="191B0E"/>
              </a:solidFill>
            </a:endParaRPr>
          </a:p>
        </p:txBody>
      </p:sp>
      <p:sp>
        <p:nvSpPr>
          <p:cNvPr id="6" name="Slide Number Placeholder 5"/>
          <p:cNvSpPr>
            <a:spLocks noGrp="1"/>
          </p:cNvSpPr>
          <p:nvPr>
            <p:ph type="sldNum" sz="quarter" idx="12"/>
          </p:nvPr>
        </p:nvSpPr>
        <p:spPr>
          <a:xfrm>
            <a:off x="7373012" y="6453386"/>
            <a:ext cx="1197219" cy="404614"/>
          </a:xfrm>
        </p:spPr>
        <p:txBody>
          <a:bodyPr/>
          <a:lstStyle>
            <a:lvl1pPr>
              <a:defRPr baseline="0">
                <a:solidFill>
                  <a:schemeClr val="tx2"/>
                </a:solidFill>
              </a:defRPr>
            </a:lvl1pPr>
          </a:lstStyle>
          <a:p>
            <a:pPr>
              <a:defRPr/>
            </a:pPr>
            <a:fld id="{9B53461F-C6F4-48A3-AC40-603AE1DEAC6E}" type="slidenum">
              <a:rPr lang="ko-KR" altLang="en-US" smtClean="0">
                <a:solidFill>
                  <a:srgbClr val="191B0E"/>
                </a:solidFill>
              </a:rPr>
              <a:pPr>
                <a:defRPr/>
              </a:pPr>
              <a:t>‹#›</a:t>
            </a:fld>
            <a:endParaRPr lang="en-US" altLang="ko-KR">
              <a:solidFill>
                <a:srgbClr val="191B0E"/>
              </a:solidFill>
            </a:endParaRPr>
          </a:p>
        </p:txBody>
      </p:sp>
      <p:grpSp>
        <p:nvGrpSpPr>
          <p:cNvPr id="8" name="Group 7"/>
          <p:cNvGrpSpPr/>
          <p:nvPr/>
        </p:nvGrpSpPr>
        <p:grpSpPr>
          <a:xfrm>
            <a:off x="564643" y="744469"/>
            <a:ext cx="8005589" cy="5349671"/>
            <a:chOff x="564643" y="744469"/>
            <a:chExt cx="8005589" cy="5349671"/>
          </a:xfrm>
        </p:grpSpPr>
        <p:sp>
          <p:nvSpPr>
            <p:cNvPr id="11" name="Freeform 6"/>
            <p:cNvSpPr/>
            <p:nvPr/>
          </p:nvSpPr>
          <p:spPr bwMode="auto">
            <a:xfrm>
              <a:off x="6113972" y="1685652"/>
              <a:ext cx="2456260" cy="4408488"/>
            </a:xfrm>
            <a:custGeom>
              <a:avLst/>
              <a:gdLst/>
              <a:ahLst/>
              <a:cxnLst/>
              <a:rect l="l" t="t" r="r" b="b"/>
              <a:pathLst>
                <a:path w="10000" h="10000">
                  <a:moveTo>
                    <a:pt x="8761" y="0"/>
                  </a:moveTo>
                  <a:lnTo>
                    <a:pt x="10000" y="0"/>
                  </a:lnTo>
                  <a:lnTo>
                    <a:pt x="10000" y="10000"/>
                  </a:lnTo>
                  <a:lnTo>
                    <a:pt x="0" y="10000"/>
                  </a:lnTo>
                  <a:lnTo>
                    <a:pt x="0" y="9357"/>
                  </a:lnTo>
                  <a:lnTo>
                    <a:pt x="8761" y="935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564643" y="744469"/>
              <a:ext cx="2456505" cy="4408488"/>
            </a:xfrm>
            <a:custGeom>
              <a:avLst/>
              <a:gdLst/>
              <a:ahLst/>
              <a:cxnLst/>
              <a:rect l="l" t="t" r="r" b="b"/>
              <a:pathLst>
                <a:path w="10001" h="10000">
                  <a:moveTo>
                    <a:pt x="8762" y="0"/>
                  </a:moveTo>
                  <a:lnTo>
                    <a:pt x="10001" y="0"/>
                  </a:lnTo>
                  <a:lnTo>
                    <a:pt x="10001" y="10000"/>
                  </a:lnTo>
                  <a:lnTo>
                    <a:pt x="1" y="10000"/>
                  </a:lnTo>
                  <a:cubicBezTo>
                    <a:pt x="-2" y="9766"/>
                    <a:pt x="4" y="9586"/>
                    <a:pt x="1" y="9352"/>
                  </a:cubicBezTo>
                  <a:lnTo>
                    <a:pt x="8762" y="9346"/>
                  </a:lnTo>
                  <a:lnTo>
                    <a:pt x="8762"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1717752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ltLang="ko-KR">
              <a:solidFill>
                <a:srgbClr val="191B0E"/>
              </a:solidFill>
            </a:endParaRPr>
          </a:p>
        </p:txBody>
      </p:sp>
      <p:sp>
        <p:nvSpPr>
          <p:cNvPr id="5" name="Footer Placeholder 4"/>
          <p:cNvSpPr>
            <a:spLocks noGrp="1"/>
          </p:cNvSpPr>
          <p:nvPr>
            <p:ph type="ftr" sz="quarter" idx="11"/>
          </p:nvPr>
        </p:nvSpPr>
        <p:spPr/>
        <p:txBody>
          <a:bodyPr/>
          <a:lstStyle/>
          <a:p>
            <a:pPr>
              <a:defRPr/>
            </a:pPr>
            <a:r>
              <a:rPr lang="en-US" altLang="ko-KR" smtClean="0">
                <a:solidFill>
                  <a:srgbClr val="191B0E"/>
                </a:solidFill>
              </a:rPr>
              <a:t>Company Logo</a:t>
            </a:r>
            <a:endParaRPr lang="en-US" altLang="ko-KR">
              <a:solidFill>
                <a:srgbClr val="191B0E"/>
              </a:solidFill>
            </a:endParaRPr>
          </a:p>
        </p:txBody>
      </p:sp>
      <p:sp>
        <p:nvSpPr>
          <p:cNvPr id="6" name="Slide Number Placeholder 5"/>
          <p:cNvSpPr>
            <a:spLocks noGrp="1"/>
          </p:cNvSpPr>
          <p:nvPr>
            <p:ph type="sldNum" sz="quarter" idx="12"/>
          </p:nvPr>
        </p:nvSpPr>
        <p:spPr/>
        <p:txBody>
          <a:bodyPr/>
          <a:lstStyle/>
          <a:p>
            <a:pPr>
              <a:defRPr/>
            </a:pPr>
            <a:fld id="{CFA7A811-05F0-4DEB-A450-FE9380D55DCA}" type="slidenum">
              <a:rPr lang="ko-KR" altLang="en-US" smtClean="0">
                <a:solidFill>
                  <a:srgbClr val="191B0E"/>
                </a:solidFill>
              </a:rPr>
              <a:pPr>
                <a:defRPr/>
              </a:pPr>
              <a:t>‹#›</a:t>
            </a:fld>
            <a:endParaRPr lang="en-US" altLang="ko-KR">
              <a:solidFill>
                <a:srgbClr val="191B0E"/>
              </a:solidFill>
            </a:endParaRPr>
          </a:p>
        </p:txBody>
      </p:sp>
    </p:spTree>
    <p:extLst>
      <p:ext uri="{BB962C8B-B14F-4D97-AF65-F5344CB8AC3E}">
        <p14:creationId xmlns:p14="http://schemas.microsoft.com/office/powerpoint/2010/main" val="17020744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73769" y="1301361"/>
            <a:ext cx="7209728" cy="2852737"/>
          </a:xfrm>
        </p:spPr>
        <p:txBody>
          <a:bodyPr anchor="b">
            <a:normAutofit/>
          </a:bodyPr>
          <a:lstStyle>
            <a:lvl1pPr algn="r">
              <a:defRPr sz="6000" cap="all"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73769" y="4216328"/>
            <a:ext cx="7209728" cy="1143324"/>
          </a:xfrm>
        </p:spPr>
        <p:txBody>
          <a:bodyPr/>
          <a:lstStyle>
            <a:lvl1pPr marL="0" indent="0" algn="r">
              <a:lnSpc>
                <a:spcPct val="112000"/>
              </a:lnSpc>
              <a:spcBef>
                <a:spcPts val="0"/>
              </a:spcBef>
              <a:spcAft>
                <a:spcPts val="0"/>
              </a:spcAft>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4181" y="6453386"/>
            <a:ext cx="1216807" cy="404614"/>
          </a:xfrm>
        </p:spPr>
        <p:txBody>
          <a:bodyPr/>
          <a:lstStyle>
            <a:lvl1pPr>
              <a:defRPr>
                <a:solidFill>
                  <a:schemeClr val="tx2"/>
                </a:solidFill>
              </a:defRPr>
            </a:lvl1pPr>
          </a:lstStyle>
          <a:p>
            <a:pPr>
              <a:defRPr/>
            </a:pPr>
            <a:endParaRPr lang="en-US" altLang="ko-KR">
              <a:solidFill>
                <a:srgbClr val="EFEDE3"/>
              </a:solidFill>
            </a:endParaRPr>
          </a:p>
        </p:txBody>
      </p:sp>
      <p:sp>
        <p:nvSpPr>
          <p:cNvPr id="5" name="Footer Placeholder 4"/>
          <p:cNvSpPr>
            <a:spLocks noGrp="1"/>
          </p:cNvSpPr>
          <p:nvPr>
            <p:ph type="ftr" sz="quarter" idx="11"/>
          </p:nvPr>
        </p:nvSpPr>
        <p:spPr>
          <a:xfrm>
            <a:off x="1938234" y="6453386"/>
            <a:ext cx="5267533" cy="404614"/>
          </a:xfrm>
        </p:spPr>
        <p:txBody>
          <a:bodyPr/>
          <a:lstStyle>
            <a:lvl1pPr algn="ctr">
              <a:defRPr>
                <a:solidFill>
                  <a:schemeClr val="tx2"/>
                </a:solidFill>
              </a:defRPr>
            </a:lvl1pPr>
          </a:lstStyle>
          <a:p>
            <a:pPr>
              <a:defRPr/>
            </a:pPr>
            <a:r>
              <a:rPr lang="en-US" altLang="ko-KR" smtClean="0">
                <a:solidFill>
                  <a:srgbClr val="EFEDE3"/>
                </a:solidFill>
              </a:rPr>
              <a:t>Company Logo</a:t>
            </a:r>
            <a:endParaRPr lang="en-US" altLang="ko-KR">
              <a:solidFill>
                <a:srgbClr val="EFEDE3"/>
              </a:solidFill>
            </a:endParaRPr>
          </a:p>
        </p:txBody>
      </p:sp>
      <p:sp>
        <p:nvSpPr>
          <p:cNvPr id="6" name="Slide Number Placeholder 5"/>
          <p:cNvSpPr>
            <a:spLocks noGrp="1"/>
          </p:cNvSpPr>
          <p:nvPr>
            <p:ph type="sldNum" sz="quarter" idx="12"/>
          </p:nvPr>
        </p:nvSpPr>
        <p:spPr>
          <a:xfrm>
            <a:off x="7373012" y="6453386"/>
            <a:ext cx="1197219" cy="404614"/>
          </a:xfrm>
        </p:spPr>
        <p:txBody>
          <a:bodyPr/>
          <a:lstStyle>
            <a:lvl1pPr>
              <a:defRPr>
                <a:solidFill>
                  <a:schemeClr val="tx2"/>
                </a:solidFill>
              </a:defRPr>
            </a:lvl1pPr>
          </a:lstStyle>
          <a:p>
            <a:pPr>
              <a:defRPr/>
            </a:pPr>
            <a:fld id="{D290F19C-EF5C-4059-8634-ACB6AEDE02EC}" type="slidenum">
              <a:rPr lang="ko-KR" altLang="en-US" smtClean="0">
                <a:solidFill>
                  <a:srgbClr val="EFEDE3"/>
                </a:solidFill>
              </a:rPr>
              <a:pPr>
                <a:defRPr/>
              </a:pPr>
              <a:t>‹#›</a:t>
            </a:fld>
            <a:endParaRPr lang="en-US" altLang="ko-KR">
              <a:solidFill>
                <a:srgbClr val="EFEDE3"/>
              </a:solidFill>
            </a:endParaRPr>
          </a:p>
        </p:txBody>
      </p:sp>
      <p:sp>
        <p:nvSpPr>
          <p:cNvPr id="7" name="Freeform 6"/>
          <p:cNvSpPr/>
          <p:nvPr/>
        </p:nvSpPr>
        <p:spPr bwMode="auto">
          <a:xfrm>
            <a:off x="6113972" y="1685652"/>
            <a:ext cx="245626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bg2"/>
          </a:solidFill>
          <a:ln w="0">
            <a:noFill/>
            <a:prstDash val="solid"/>
            <a:round/>
            <a:headEnd/>
            <a:tailEnd/>
          </a:ln>
        </p:spPr>
      </p:sp>
      <p:sp>
        <p:nvSpPr>
          <p:cNvPr id="8" name="Freeform 7" title="Crop Mark"/>
          <p:cNvSpPr/>
          <p:nvPr/>
        </p:nvSpPr>
        <p:spPr bwMode="auto">
          <a:xfrm>
            <a:off x="6113972" y="1685652"/>
            <a:ext cx="245626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040680484"/>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8700" y="2286000"/>
            <a:ext cx="3335840"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894052" y="2286000"/>
            <a:ext cx="3335840"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endParaRPr lang="en-US" altLang="ko-KR">
              <a:solidFill>
                <a:srgbClr val="191B0E"/>
              </a:solidFill>
            </a:endParaRPr>
          </a:p>
        </p:txBody>
      </p:sp>
      <p:sp>
        <p:nvSpPr>
          <p:cNvPr id="6" name="Footer Placeholder 5"/>
          <p:cNvSpPr>
            <a:spLocks noGrp="1"/>
          </p:cNvSpPr>
          <p:nvPr>
            <p:ph type="ftr" sz="quarter" idx="11"/>
          </p:nvPr>
        </p:nvSpPr>
        <p:spPr/>
        <p:txBody>
          <a:bodyPr/>
          <a:lstStyle/>
          <a:p>
            <a:pPr>
              <a:defRPr/>
            </a:pPr>
            <a:r>
              <a:rPr lang="en-US" altLang="ko-KR" smtClean="0">
                <a:solidFill>
                  <a:srgbClr val="191B0E"/>
                </a:solidFill>
              </a:rPr>
              <a:t>Company Logo</a:t>
            </a:r>
            <a:endParaRPr lang="en-US" altLang="ko-KR">
              <a:solidFill>
                <a:srgbClr val="191B0E"/>
              </a:solidFill>
            </a:endParaRPr>
          </a:p>
        </p:txBody>
      </p:sp>
      <p:sp>
        <p:nvSpPr>
          <p:cNvPr id="7" name="Slide Number Placeholder 6"/>
          <p:cNvSpPr>
            <a:spLocks noGrp="1"/>
          </p:cNvSpPr>
          <p:nvPr>
            <p:ph type="sldNum" sz="quarter" idx="12"/>
          </p:nvPr>
        </p:nvSpPr>
        <p:spPr/>
        <p:txBody>
          <a:bodyPr/>
          <a:lstStyle/>
          <a:p>
            <a:pPr>
              <a:defRPr/>
            </a:pPr>
            <a:fld id="{A1D7C35A-4C07-41ED-B056-D0E689D13A51}" type="slidenum">
              <a:rPr lang="ko-KR" altLang="en-US" smtClean="0">
                <a:solidFill>
                  <a:srgbClr val="191B0E"/>
                </a:solidFill>
              </a:rPr>
              <a:pPr>
                <a:defRPr/>
              </a:pPr>
              <a:t>‹#›</a:t>
            </a:fld>
            <a:endParaRPr lang="en-US" altLang="ko-KR">
              <a:solidFill>
                <a:srgbClr val="191B0E"/>
              </a:solidFill>
            </a:endParaRPr>
          </a:p>
        </p:txBody>
      </p:sp>
    </p:spTree>
    <p:extLst>
      <p:ext uri="{BB962C8B-B14F-4D97-AF65-F5344CB8AC3E}">
        <p14:creationId xmlns:p14="http://schemas.microsoft.com/office/powerpoint/2010/main" val="4764066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28700" y="685800"/>
            <a:ext cx="72009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28700" y="2340230"/>
            <a:ext cx="3335840" cy="823912"/>
          </a:xfrm>
        </p:spPr>
        <p:txBody>
          <a:bodyPr anchor="b">
            <a:noAutofit/>
          </a:bodyPr>
          <a:lstStyle>
            <a:lvl1pPr marL="0" indent="0">
              <a:lnSpc>
                <a:spcPct val="84000"/>
              </a:lnSpc>
              <a:spcBef>
                <a:spcPts val="0"/>
              </a:spcBef>
              <a:spcAft>
                <a:spcPts val="0"/>
              </a:spcAft>
              <a:buNone/>
              <a:defRPr sz="240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028700" y="3305208"/>
            <a:ext cx="3335839"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93760" y="2349754"/>
            <a:ext cx="3335840" cy="823912"/>
          </a:xfrm>
        </p:spPr>
        <p:txBody>
          <a:bodyPr anchor="b">
            <a:noAutofit/>
          </a:bodyPr>
          <a:lstStyle>
            <a:lvl1pPr marL="0" indent="0">
              <a:lnSpc>
                <a:spcPct val="84000"/>
              </a:lnSpc>
              <a:spcBef>
                <a:spcPts val="0"/>
              </a:spcBef>
              <a:spcAft>
                <a:spcPts val="0"/>
              </a:spcAft>
              <a:buNone/>
              <a:defRPr sz="240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893760" y="3305208"/>
            <a:ext cx="3335840"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endParaRPr lang="en-US" altLang="ko-KR">
              <a:solidFill>
                <a:srgbClr val="191B0E"/>
              </a:solidFill>
            </a:endParaRPr>
          </a:p>
        </p:txBody>
      </p:sp>
      <p:sp>
        <p:nvSpPr>
          <p:cNvPr id="8" name="Footer Placeholder 7"/>
          <p:cNvSpPr>
            <a:spLocks noGrp="1"/>
          </p:cNvSpPr>
          <p:nvPr>
            <p:ph type="ftr" sz="quarter" idx="11"/>
          </p:nvPr>
        </p:nvSpPr>
        <p:spPr/>
        <p:txBody>
          <a:bodyPr/>
          <a:lstStyle/>
          <a:p>
            <a:pPr>
              <a:defRPr/>
            </a:pPr>
            <a:r>
              <a:rPr lang="en-US" altLang="ko-KR" smtClean="0">
                <a:solidFill>
                  <a:srgbClr val="191B0E"/>
                </a:solidFill>
              </a:rPr>
              <a:t>Company Logo</a:t>
            </a:r>
            <a:endParaRPr lang="en-US" altLang="ko-KR">
              <a:solidFill>
                <a:srgbClr val="191B0E"/>
              </a:solidFill>
            </a:endParaRPr>
          </a:p>
        </p:txBody>
      </p:sp>
      <p:sp>
        <p:nvSpPr>
          <p:cNvPr id="9" name="Slide Number Placeholder 8"/>
          <p:cNvSpPr>
            <a:spLocks noGrp="1"/>
          </p:cNvSpPr>
          <p:nvPr>
            <p:ph type="sldNum" sz="quarter" idx="12"/>
          </p:nvPr>
        </p:nvSpPr>
        <p:spPr/>
        <p:txBody>
          <a:bodyPr/>
          <a:lstStyle/>
          <a:p>
            <a:pPr>
              <a:defRPr/>
            </a:pPr>
            <a:fld id="{8284E649-1DCA-402E-BEBA-7293DE7BAA2C}" type="slidenum">
              <a:rPr lang="ko-KR" altLang="en-US" smtClean="0">
                <a:solidFill>
                  <a:srgbClr val="191B0E"/>
                </a:solidFill>
              </a:rPr>
              <a:pPr>
                <a:defRPr/>
              </a:pPr>
              <a:t>‹#›</a:t>
            </a:fld>
            <a:endParaRPr lang="en-US" altLang="ko-KR">
              <a:solidFill>
                <a:srgbClr val="191B0E"/>
              </a:solidFill>
            </a:endParaRPr>
          </a:p>
        </p:txBody>
      </p:sp>
    </p:spTree>
    <p:extLst>
      <p:ext uri="{BB962C8B-B14F-4D97-AF65-F5344CB8AC3E}">
        <p14:creationId xmlns:p14="http://schemas.microsoft.com/office/powerpoint/2010/main" val="514285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altLang="ko-KR">
              <a:solidFill>
                <a:srgbClr val="191B0E"/>
              </a:solidFill>
            </a:endParaRPr>
          </a:p>
        </p:txBody>
      </p:sp>
      <p:sp>
        <p:nvSpPr>
          <p:cNvPr id="4" name="Footer Placeholder 3"/>
          <p:cNvSpPr>
            <a:spLocks noGrp="1"/>
          </p:cNvSpPr>
          <p:nvPr>
            <p:ph type="ftr" sz="quarter" idx="11"/>
          </p:nvPr>
        </p:nvSpPr>
        <p:spPr/>
        <p:txBody>
          <a:bodyPr/>
          <a:lstStyle/>
          <a:p>
            <a:pPr>
              <a:defRPr/>
            </a:pPr>
            <a:r>
              <a:rPr lang="en-US" altLang="ko-KR" smtClean="0">
                <a:solidFill>
                  <a:srgbClr val="191B0E"/>
                </a:solidFill>
              </a:rPr>
              <a:t>Company Logo</a:t>
            </a:r>
            <a:endParaRPr lang="en-US" altLang="ko-KR">
              <a:solidFill>
                <a:srgbClr val="191B0E"/>
              </a:solidFill>
            </a:endParaRPr>
          </a:p>
        </p:txBody>
      </p:sp>
      <p:sp>
        <p:nvSpPr>
          <p:cNvPr id="5" name="Slide Number Placeholder 4"/>
          <p:cNvSpPr>
            <a:spLocks noGrp="1"/>
          </p:cNvSpPr>
          <p:nvPr>
            <p:ph type="sldNum" sz="quarter" idx="12"/>
          </p:nvPr>
        </p:nvSpPr>
        <p:spPr/>
        <p:txBody>
          <a:bodyPr/>
          <a:lstStyle/>
          <a:p>
            <a:pPr>
              <a:defRPr/>
            </a:pPr>
            <a:fld id="{92B8A6C6-23A3-4F13-B667-E5E7DCF41469}" type="slidenum">
              <a:rPr lang="ko-KR" altLang="en-US" smtClean="0">
                <a:solidFill>
                  <a:srgbClr val="191B0E"/>
                </a:solidFill>
              </a:rPr>
              <a:pPr>
                <a:defRPr/>
              </a:pPr>
              <a:t>‹#›</a:t>
            </a:fld>
            <a:endParaRPr lang="en-US" altLang="ko-KR">
              <a:solidFill>
                <a:srgbClr val="191B0E"/>
              </a:solidFill>
            </a:endParaRPr>
          </a:p>
        </p:txBody>
      </p:sp>
    </p:spTree>
    <p:extLst>
      <p:ext uri="{BB962C8B-B14F-4D97-AF65-F5344CB8AC3E}">
        <p14:creationId xmlns:p14="http://schemas.microsoft.com/office/powerpoint/2010/main" val="27365260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ko-KR">
              <a:solidFill>
                <a:srgbClr val="191B0E"/>
              </a:solidFill>
            </a:endParaRPr>
          </a:p>
        </p:txBody>
      </p:sp>
      <p:sp>
        <p:nvSpPr>
          <p:cNvPr id="3" name="Footer Placeholder 2"/>
          <p:cNvSpPr>
            <a:spLocks noGrp="1"/>
          </p:cNvSpPr>
          <p:nvPr>
            <p:ph type="ftr" sz="quarter" idx="11"/>
          </p:nvPr>
        </p:nvSpPr>
        <p:spPr/>
        <p:txBody>
          <a:bodyPr/>
          <a:lstStyle/>
          <a:p>
            <a:pPr>
              <a:defRPr/>
            </a:pPr>
            <a:r>
              <a:rPr lang="en-US" altLang="ko-KR" smtClean="0">
                <a:solidFill>
                  <a:srgbClr val="191B0E"/>
                </a:solidFill>
              </a:rPr>
              <a:t>Company Logo</a:t>
            </a:r>
            <a:endParaRPr lang="en-US" altLang="ko-KR">
              <a:solidFill>
                <a:srgbClr val="191B0E"/>
              </a:solidFill>
            </a:endParaRPr>
          </a:p>
        </p:txBody>
      </p:sp>
      <p:sp>
        <p:nvSpPr>
          <p:cNvPr id="4" name="Slide Number Placeholder 3"/>
          <p:cNvSpPr>
            <a:spLocks noGrp="1"/>
          </p:cNvSpPr>
          <p:nvPr>
            <p:ph type="sldNum" sz="quarter" idx="12"/>
          </p:nvPr>
        </p:nvSpPr>
        <p:spPr/>
        <p:txBody>
          <a:bodyPr/>
          <a:lstStyle/>
          <a:p>
            <a:pPr>
              <a:defRPr/>
            </a:pPr>
            <a:fld id="{CE8C8CA4-39E4-4A4F-B841-4411B7F2FA78}" type="slidenum">
              <a:rPr lang="ko-KR" altLang="en-US" smtClean="0">
                <a:solidFill>
                  <a:srgbClr val="191B0E"/>
                </a:solidFill>
              </a:rPr>
              <a:pPr>
                <a:defRPr/>
              </a:pPr>
              <a:t>‹#›</a:t>
            </a:fld>
            <a:endParaRPr lang="en-US" altLang="ko-KR">
              <a:solidFill>
                <a:srgbClr val="191B0E"/>
              </a:solidFill>
            </a:endParaRPr>
          </a:p>
        </p:txBody>
      </p:sp>
    </p:spTree>
    <p:extLst>
      <p:ext uri="{BB962C8B-B14F-4D97-AF65-F5344CB8AC3E}">
        <p14:creationId xmlns:p14="http://schemas.microsoft.com/office/powerpoint/2010/main" val="22701597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chor="t">
            <a:noAutofit/>
          </a:bodyPr>
          <a:lstStyle>
            <a:lvl1pPr>
              <a:lnSpc>
                <a:spcPct val="84000"/>
              </a:lnSpc>
              <a:defRPr sz="44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92015" y="685801"/>
            <a:ext cx="3909060" cy="5175250"/>
          </a:xfrm>
        </p:spPr>
        <p:txBody>
          <a:bodyPr/>
          <a:lstStyle>
            <a:lvl1pPr>
              <a:defRPr sz="1500"/>
            </a:lvl1pPr>
            <a:lvl2pPr>
              <a:defRPr sz="1500"/>
            </a:lvl2pPr>
            <a:lvl3pPr>
              <a:defRPr sz="1350"/>
            </a:lvl3pPr>
            <a:lvl4pPr>
              <a:defRPr sz="135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42925" y="2856344"/>
            <a:ext cx="2891790" cy="3011056"/>
          </a:xfrm>
        </p:spPr>
        <p:txBody>
          <a:bodyPr>
            <a:normAutofit/>
          </a:bodyPr>
          <a:lstStyle>
            <a:lvl1pPr marL="0" indent="0">
              <a:lnSpc>
                <a:spcPct val="113000"/>
              </a:lnSpc>
              <a:spcBef>
                <a:spcPts val="0"/>
              </a:spcBef>
              <a:spcAft>
                <a:spcPts val="1500"/>
              </a:spcAft>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a:xfrm>
            <a:off x="542925" y="6453386"/>
            <a:ext cx="903429" cy="404614"/>
          </a:xfrm>
        </p:spPr>
        <p:txBody>
          <a:bodyPr/>
          <a:lstStyle>
            <a:lvl1pPr>
              <a:defRPr>
                <a:solidFill>
                  <a:schemeClr val="tx2"/>
                </a:solidFill>
              </a:defRPr>
            </a:lvl1pPr>
          </a:lstStyle>
          <a:p>
            <a:pPr>
              <a:defRPr/>
            </a:pPr>
            <a:endParaRPr lang="en-US" altLang="ko-KR">
              <a:solidFill>
                <a:srgbClr val="191B0E"/>
              </a:solidFill>
            </a:endParaRPr>
          </a:p>
        </p:txBody>
      </p:sp>
      <p:sp>
        <p:nvSpPr>
          <p:cNvPr id="6" name="Footer Placeholder 5"/>
          <p:cNvSpPr>
            <a:spLocks noGrp="1"/>
          </p:cNvSpPr>
          <p:nvPr>
            <p:ph type="ftr" sz="quarter" idx="11"/>
          </p:nvPr>
        </p:nvSpPr>
        <p:spPr>
          <a:xfrm>
            <a:off x="1654459" y="6453386"/>
            <a:ext cx="1780256" cy="404614"/>
          </a:xfrm>
        </p:spPr>
        <p:txBody>
          <a:bodyPr/>
          <a:lstStyle>
            <a:lvl1pPr>
              <a:defRPr>
                <a:solidFill>
                  <a:schemeClr val="tx2"/>
                </a:solidFill>
              </a:defRPr>
            </a:lvl1pPr>
          </a:lstStyle>
          <a:p>
            <a:pPr>
              <a:defRPr/>
            </a:pPr>
            <a:r>
              <a:rPr lang="en-US" altLang="ko-KR" smtClean="0">
                <a:solidFill>
                  <a:srgbClr val="191B0E"/>
                </a:solidFill>
              </a:rPr>
              <a:t>Company Logo</a:t>
            </a:r>
            <a:endParaRPr lang="en-US" altLang="ko-KR">
              <a:solidFill>
                <a:srgbClr val="191B0E"/>
              </a:solidFill>
            </a:endParaRPr>
          </a:p>
        </p:txBody>
      </p:sp>
      <p:sp>
        <p:nvSpPr>
          <p:cNvPr id="7" name="Slide Number Placeholder 6"/>
          <p:cNvSpPr>
            <a:spLocks noGrp="1"/>
          </p:cNvSpPr>
          <p:nvPr>
            <p:ph type="sldNum" sz="quarter" idx="12"/>
          </p:nvPr>
        </p:nvSpPr>
        <p:spPr>
          <a:xfrm>
            <a:off x="7412355" y="6453386"/>
            <a:ext cx="1197219" cy="404614"/>
          </a:xfrm>
        </p:spPr>
        <p:txBody>
          <a:bodyPr/>
          <a:lstStyle>
            <a:lvl1pPr>
              <a:defRPr>
                <a:solidFill>
                  <a:schemeClr val="tx2"/>
                </a:solidFill>
              </a:defRPr>
            </a:lvl1pPr>
          </a:lstStyle>
          <a:p>
            <a:pPr>
              <a:defRPr/>
            </a:pPr>
            <a:fld id="{F7647219-381E-4747-8B7C-AF3E6C82C06B}" type="slidenum">
              <a:rPr lang="ko-KR" altLang="en-US" smtClean="0">
                <a:solidFill>
                  <a:srgbClr val="191B0E"/>
                </a:solidFill>
              </a:rPr>
              <a:pPr>
                <a:defRPr/>
              </a:pPr>
              <a:t>‹#›</a:t>
            </a:fld>
            <a:endParaRPr lang="en-US" altLang="ko-KR">
              <a:solidFill>
                <a:srgbClr val="191B0E"/>
              </a:solidFill>
            </a:endParaRPr>
          </a:p>
        </p:txBody>
      </p:sp>
      <p:sp>
        <p:nvSpPr>
          <p:cNvPr id="9" name="Rectangle 8"/>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Divider Bar"/>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86640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32D28E01-1F62-4377-826E-F664D907E73D}"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949FF89-93F1-409B-95FF-02506B5589DE}" type="slidenum">
              <a:rPr lang="fa-IR" smtClean="0"/>
              <a:t>‹#›</a:t>
            </a:fld>
            <a:endParaRPr lang="fa-IR"/>
          </a:p>
        </p:txBody>
      </p:sp>
    </p:spTree>
    <p:extLst>
      <p:ext uri="{BB962C8B-B14F-4D97-AF65-F5344CB8AC3E}">
        <p14:creationId xmlns:p14="http://schemas.microsoft.com/office/powerpoint/2010/main" val="38901199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chor="t">
            <a:normAutofit/>
          </a:bodyPr>
          <a:lstStyle>
            <a:lvl1pPr>
              <a:lnSpc>
                <a:spcPct val="84000"/>
              </a:lnSpc>
              <a:defRPr sz="44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149090" y="1"/>
            <a:ext cx="4994910" cy="6857999"/>
          </a:xfrm>
        </p:spPr>
        <p:txBody>
          <a:bodyPr anchor="t">
            <a:normAutofit/>
          </a:bodyPr>
          <a:lstStyle>
            <a:lvl1pPr marL="0" indent="0">
              <a:buNone/>
              <a:defRPr sz="1500"/>
            </a:lvl1pPr>
            <a:lvl2pPr marL="342900" indent="0">
              <a:buNone/>
              <a:defRPr sz="1500"/>
            </a:lvl2pPr>
            <a:lvl3pPr marL="685800" indent="0">
              <a:buNone/>
              <a:defRPr sz="15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542925" y="2855968"/>
            <a:ext cx="2891790" cy="3011432"/>
          </a:xfrm>
        </p:spPr>
        <p:txBody>
          <a:bodyPr>
            <a:normAutofit/>
          </a:bodyPr>
          <a:lstStyle>
            <a:lvl1pPr marL="0" indent="0">
              <a:lnSpc>
                <a:spcPct val="113000"/>
              </a:lnSpc>
              <a:spcBef>
                <a:spcPts val="0"/>
              </a:spcBef>
              <a:spcAft>
                <a:spcPts val="1500"/>
              </a:spcAft>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a:xfrm>
            <a:off x="542925" y="6453386"/>
            <a:ext cx="903429" cy="404614"/>
          </a:xfrm>
        </p:spPr>
        <p:txBody>
          <a:bodyPr/>
          <a:lstStyle>
            <a:lvl1pPr>
              <a:defRPr>
                <a:solidFill>
                  <a:schemeClr val="tx2"/>
                </a:solidFill>
              </a:defRPr>
            </a:lvl1pPr>
          </a:lstStyle>
          <a:p>
            <a:pPr>
              <a:defRPr/>
            </a:pPr>
            <a:endParaRPr lang="en-US" altLang="ko-KR">
              <a:solidFill>
                <a:srgbClr val="191B0E"/>
              </a:solidFill>
            </a:endParaRPr>
          </a:p>
        </p:txBody>
      </p:sp>
      <p:sp>
        <p:nvSpPr>
          <p:cNvPr id="6" name="Footer Placeholder 5"/>
          <p:cNvSpPr>
            <a:spLocks noGrp="1"/>
          </p:cNvSpPr>
          <p:nvPr>
            <p:ph type="ftr" sz="quarter" idx="11"/>
          </p:nvPr>
        </p:nvSpPr>
        <p:spPr>
          <a:xfrm>
            <a:off x="1654459" y="6453386"/>
            <a:ext cx="1780256" cy="404614"/>
          </a:xfrm>
        </p:spPr>
        <p:txBody>
          <a:bodyPr/>
          <a:lstStyle>
            <a:lvl1pPr>
              <a:defRPr>
                <a:solidFill>
                  <a:schemeClr val="tx2"/>
                </a:solidFill>
              </a:defRPr>
            </a:lvl1pPr>
          </a:lstStyle>
          <a:p>
            <a:pPr>
              <a:defRPr/>
            </a:pPr>
            <a:r>
              <a:rPr lang="en-US" altLang="ko-KR" smtClean="0">
                <a:solidFill>
                  <a:srgbClr val="191B0E"/>
                </a:solidFill>
              </a:rPr>
              <a:t>Company Logo</a:t>
            </a:r>
            <a:endParaRPr lang="en-US" altLang="ko-KR">
              <a:solidFill>
                <a:srgbClr val="191B0E"/>
              </a:solidFill>
            </a:endParaRPr>
          </a:p>
        </p:txBody>
      </p:sp>
      <p:sp>
        <p:nvSpPr>
          <p:cNvPr id="7" name="Slide Number Placeholder 6"/>
          <p:cNvSpPr>
            <a:spLocks noGrp="1"/>
          </p:cNvSpPr>
          <p:nvPr>
            <p:ph type="sldNum" sz="quarter" idx="12"/>
          </p:nvPr>
        </p:nvSpPr>
        <p:spPr>
          <a:xfrm>
            <a:off x="7412355" y="6453386"/>
            <a:ext cx="1197219" cy="404614"/>
          </a:xfrm>
        </p:spPr>
        <p:txBody>
          <a:bodyPr/>
          <a:lstStyle>
            <a:lvl1pPr>
              <a:defRPr>
                <a:solidFill>
                  <a:schemeClr val="tx2"/>
                </a:solidFill>
              </a:defRPr>
            </a:lvl1pPr>
          </a:lstStyle>
          <a:p>
            <a:pPr>
              <a:defRPr/>
            </a:pPr>
            <a:fld id="{C0E95BB0-B423-4C4B-B59B-865C9EFD9E37}" type="slidenum">
              <a:rPr lang="ko-KR" altLang="en-US" smtClean="0">
                <a:solidFill>
                  <a:srgbClr val="191B0E"/>
                </a:solidFill>
              </a:rPr>
              <a:pPr>
                <a:defRPr/>
              </a:pPr>
              <a:t>‹#›</a:t>
            </a:fld>
            <a:endParaRPr lang="en-US" altLang="ko-KR">
              <a:solidFill>
                <a:srgbClr val="191B0E"/>
              </a:solidFill>
            </a:endParaRPr>
          </a:p>
        </p:txBody>
      </p:sp>
      <p:sp>
        <p:nvSpPr>
          <p:cNvPr id="9" name="Rectangle 8"/>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Divider Bar"/>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539002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8700" y="2295526"/>
            <a:ext cx="7200900" cy="3571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ltLang="ko-KR">
              <a:solidFill>
                <a:srgbClr val="191B0E"/>
              </a:solidFill>
            </a:endParaRPr>
          </a:p>
        </p:txBody>
      </p:sp>
      <p:sp>
        <p:nvSpPr>
          <p:cNvPr id="5" name="Footer Placeholder 4"/>
          <p:cNvSpPr>
            <a:spLocks noGrp="1"/>
          </p:cNvSpPr>
          <p:nvPr>
            <p:ph type="ftr" sz="quarter" idx="11"/>
          </p:nvPr>
        </p:nvSpPr>
        <p:spPr/>
        <p:txBody>
          <a:bodyPr/>
          <a:lstStyle/>
          <a:p>
            <a:pPr>
              <a:defRPr/>
            </a:pPr>
            <a:r>
              <a:rPr lang="en-US" altLang="ko-KR" smtClean="0">
                <a:solidFill>
                  <a:srgbClr val="191B0E"/>
                </a:solidFill>
              </a:rPr>
              <a:t>Company Logo</a:t>
            </a:r>
            <a:endParaRPr lang="en-US" altLang="ko-KR">
              <a:solidFill>
                <a:srgbClr val="191B0E"/>
              </a:solidFill>
            </a:endParaRPr>
          </a:p>
        </p:txBody>
      </p:sp>
      <p:sp>
        <p:nvSpPr>
          <p:cNvPr id="6" name="Slide Number Placeholder 5"/>
          <p:cNvSpPr>
            <a:spLocks noGrp="1"/>
          </p:cNvSpPr>
          <p:nvPr>
            <p:ph type="sldNum" sz="quarter" idx="12"/>
          </p:nvPr>
        </p:nvSpPr>
        <p:spPr/>
        <p:txBody>
          <a:bodyPr/>
          <a:lstStyle/>
          <a:p>
            <a:pPr>
              <a:defRPr/>
            </a:pPr>
            <a:fld id="{FBCDC57D-B84D-4ECC-95E8-D5C9840135CF}" type="slidenum">
              <a:rPr lang="ko-KR" altLang="en-US" smtClean="0">
                <a:solidFill>
                  <a:srgbClr val="191B0E"/>
                </a:solidFill>
              </a:rPr>
              <a:pPr>
                <a:defRPr/>
              </a:pPr>
              <a:t>‹#›</a:t>
            </a:fld>
            <a:endParaRPr lang="en-US" altLang="ko-KR">
              <a:solidFill>
                <a:srgbClr val="191B0E"/>
              </a:solidFill>
            </a:endParaRPr>
          </a:p>
        </p:txBody>
      </p:sp>
    </p:spTree>
    <p:extLst>
      <p:ext uri="{BB962C8B-B14F-4D97-AF65-F5344CB8AC3E}">
        <p14:creationId xmlns:p14="http://schemas.microsoft.com/office/powerpoint/2010/main" val="40872715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80797" y="624156"/>
            <a:ext cx="1490950"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8700" y="624156"/>
            <a:ext cx="5724525" cy="52432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ltLang="ko-KR">
              <a:solidFill>
                <a:srgbClr val="191B0E"/>
              </a:solidFill>
            </a:endParaRPr>
          </a:p>
        </p:txBody>
      </p:sp>
      <p:sp>
        <p:nvSpPr>
          <p:cNvPr id="5" name="Footer Placeholder 4"/>
          <p:cNvSpPr>
            <a:spLocks noGrp="1"/>
          </p:cNvSpPr>
          <p:nvPr>
            <p:ph type="ftr" sz="quarter" idx="11"/>
          </p:nvPr>
        </p:nvSpPr>
        <p:spPr/>
        <p:txBody>
          <a:bodyPr/>
          <a:lstStyle/>
          <a:p>
            <a:pPr>
              <a:defRPr/>
            </a:pPr>
            <a:r>
              <a:rPr lang="en-US" altLang="ko-KR" smtClean="0">
                <a:solidFill>
                  <a:srgbClr val="191B0E"/>
                </a:solidFill>
              </a:rPr>
              <a:t>Company Logo</a:t>
            </a:r>
            <a:endParaRPr lang="en-US" altLang="ko-KR">
              <a:solidFill>
                <a:srgbClr val="191B0E"/>
              </a:solidFill>
            </a:endParaRPr>
          </a:p>
        </p:txBody>
      </p:sp>
      <p:sp>
        <p:nvSpPr>
          <p:cNvPr id="6" name="Slide Number Placeholder 5"/>
          <p:cNvSpPr>
            <a:spLocks noGrp="1"/>
          </p:cNvSpPr>
          <p:nvPr>
            <p:ph type="sldNum" sz="quarter" idx="12"/>
          </p:nvPr>
        </p:nvSpPr>
        <p:spPr/>
        <p:txBody>
          <a:bodyPr/>
          <a:lstStyle/>
          <a:p>
            <a:pPr>
              <a:defRPr/>
            </a:pPr>
            <a:fld id="{E36413F9-D47B-4E52-BB68-DF4565BA9A97}" type="slidenum">
              <a:rPr lang="ko-KR" altLang="en-US" smtClean="0">
                <a:solidFill>
                  <a:srgbClr val="191B0E"/>
                </a:solidFill>
              </a:rPr>
              <a:pPr>
                <a:defRPr/>
              </a:pPr>
              <a:t>‹#›</a:t>
            </a:fld>
            <a:endParaRPr lang="en-US" altLang="ko-KR">
              <a:solidFill>
                <a:srgbClr val="191B0E"/>
              </a:solidFill>
            </a:endParaRPr>
          </a:p>
        </p:txBody>
      </p:sp>
    </p:spTree>
    <p:extLst>
      <p:ext uri="{BB962C8B-B14F-4D97-AF65-F5344CB8AC3E}">
        <p14:creationId xmlns:p14="http://schemas.microsoft.com/office/powerpoint/2010/main" val="2420990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fa-I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D28E01-1F62-4377-826E-F664D907E73D}"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949FF89-93F1-409B-95FF-02506B5589DE}" type="slidenum">
              <a:rPr lang="fa-IR" smtClean="0"/>
              <a:t>‹#›</a:t>
            </a:fld>
            <a:endParaRPr lang="fa-IR"/>
          </a:p>
        </p:txBody>
      </p:sp>
    </p:spTree>
    <p:extLst>
      <p:ext uri="{BB962C8B-B14F-4D97-AF65-F5344CB8AC3E}">
        <p14:creationId xmlns:p14="http://schemas.microsoft.com/office/powerpoint/2010/main" val="844587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71487"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3486150"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32D28E01-1F62-4377-826E-F664D907E73D}"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949FF89-93F1-409B-95FF-02506B5589DE}" type="slidenum">
              <a:rPr lang="fa-IR" smtClean="0"/>
              <a:t>‹#›</a:t>
            </a:fld>
            <a:endParaRPr lang="fa-IR"/>
          </a:p>
        </p:txBody>
      </p:sp>
    </p:spTree>
    <p:extLst>
      <p:ext uri="{BB962C8B-B14F-4D97-AF65-F5344CB8AC3E}">
        <p14:creationId xmlns:p14="http://schemas.microsoft.com/office/powerpoint/2010/main" val="1606862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32D28E01-1F62-4377-826E-F664D907E73D}" type="datetimeFigureOut">
              <a:rPr lang="fa-IR" smtClean="0"/>
              <a:t>16/06/1442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F949FF89-93F1-409B-95FF-02506B5589DE}" type="slidenum">
              <a:rPr lang="fa-IR" smtClean="0"/>
              <a:t>‹#›</a:t>
            </a:fld>
            <a:endParaRPr lang="fa-IR"/>
          </a:p>
        </p:txBody>
      </p:sp>
    </p:spTree>
    <p:extLst>
      <p:ext uri="{BB962C8B-B14F-4D97-AF65-F5344CB8AC3E}">
        <p14:creationId xmlns:p14="http://schemas.microsoft.com/office/powerpoint/2010/main" val="4788193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32D28E01-1F62-4377-826E-F664D907E73D}" type="datetimeFigureOut">
              <a:rPr lang="fa-IR" smtClean="0"/>
              <a:t>16/06/1442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F949FF89-93F1-409B-95FF-02506B5589DE}" type="slidenum">
              <a:rPr lang="fa-IR" smtClean="0"/>
              <a:t>‹#›</a:t>
            </a:fld>
            <a:endParaRPr lang="fa-IR"/>
          </a:p>
        </p:txBody>
      </p:sp>
    </p:spTree>
    <p:extLst>
      <p:ext uri="{BB962C8B-B14F-4D97-AF65-F5344CB8AC3E}">
        <p14:creationId xmlns:p14="http://schemas.microsoft.com/office/powerpoint/2010/main" val="1133779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D28E01-1F62-4377-826E-F664D907E73D}" type="datetimeFigureOut">
              <a:rPr lang="fa-IR" smtClean="0"/>
              <a:t>16/06/1442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F949FF89-93F1-409B-95FF-02506B5589DE}" type="slidenum">
              <a:rPr lang="fa-IR" smtClean="0"/>
              <a:t>‹#›</a:t>
            </a:fld>
            <a:endParaRPr lang="fa-IR"/>
          </a:p>
        </p:txBody>
      </p:sp>
    </p:spTree>
    <p:extLst>
      <p:ext uri="{BB962C8B-B14F-4D97-AF65-F5344CB8AC3E}">
        <p14:creationId xmlns:p14="http://schemas.microsoft.com/office/powerpoint/2010/main" val="111240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a-I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D28E01-1F62-4377-826E-F664D907E73D}"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949FF89-93F1-409B-95FF-02506B5589DE}" type="slidenum">
              <a:rPr lang="fa-IR" smtClean="0"/>
              <a:t>‹#›</a:t>
            </a:fld>
            <a:endParaRPr lang="fa-IR"/>
          </a:p>
        </p:txBody>
      </p:sp>
    </p:spTree>
    <p:extLst>
      <p:ext uri="{BB962C8B-B14F-4D97-AF65-F5344CB8AC3E}">
        <p14:creationId xmlns:p14="http://schemas.microsoft.com/office/powerpoint/2010/main" val="18456695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a-I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D28E01-1F62-4377-826E-F664D907E73D}"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949FF89-93F1-409B-95FF-02506B5589DE}" type="slidenum">
              <a:rPr lang="fa-IR" smtClean="0"/>
              <a:t>‹#›</a:t>
            </a:fld>
            <a:endParaRPr lang="fa-IR"/>
          </a:p>
        </p:txBody>
      </p:sp>
    </p:spTree>
    <p:extLst>
      <p:ext uri="{BB962C8B-B14F-4D97-AF65-F5344CB8AC3E}">
        <p14:creationId xmlns:p14="http://schemas.microsoft.com/office/powerpoint/2010/main" val="3117151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900">
                <a:solidFill>
                  <a:schemeClr val="tx1">
                    <a:tint val="75000"/>
                  </a:schemeClr>
                </a:solidFill>
              </a:defRPr>
            </a:lvl1pPr>
          </a:lstStyle>
          <a:p>
            <a:fld id="{32D28E01-1F62-4377-826E-F664D907E73D}" type="datetimeFigureOut">
              <a:rPr lang="fa-IR" smtClean="0"/>
              <a:t>16/06/1442</a:t>
            </a:fld>
            <a:endParaRPr lang="fa-I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9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900">
                <a:solidFill>
                  <a:schemeClr val="tx1">
                    <a:tint val="75000"/>
                  </a:schemeClr>
                </a:solidFill>
              </a:defRPr>
            </a:lvl1pPr>
          </a:lstStyle>
          <a:p>
            <a:fld id="{F949FF89-93F1-409B-95FF-02506B5589DE}" type="slidenum">
              <a:rPr lang="fa-IR" smtClean="0"/>
              <a:t>‹#›</a:t>
            </a:fld>
            <a:endParaRPr lang="fa-IR"/>
          </a:p>
        </p:txBody>
      </p:sp>
    </p:spTree>
    <p:extLst>
      <p:ext uri="{BB962C8B-B14F-4D97-AF65-F5344CB8AC3E}">
        <p14:creationId xmlns:p14="http://schemas.microsoft.com/office/powerpoint/2010/main" val="251881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a-IR"/>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8700" y="685800"/>
            <a:ext cx="7200900" cy="14859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8700" y="2286000"/>
            <a:ext cx="7200900" cy="3581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42987" y="6453386"/>
            <a:ext cx="903429" cy="404614"/>
          </a:xfrm>
          <a:prstGeom prst="rect">
            <a:avLst/>
          </a:prstGeom>
        </p:spPr>
        <p:txBody>
          <a:bodyPr vert="horz" lIns="91440" tIns="45720" rIns="91440" bIns="45720" rtlCol="0" anchor="ctr"/>
          <a:lstStyle>
            <a:lvl1pPr algn="l">
              <a:defRPr sz="1000" baseline="0">
                <a:solidFill>
                  <a:schemeClr val="tx2"/>
                </a:solidFill>
              </a:defRPr>
            </a:lvl1pPr>
          </a:lstStyle>
          <a:p>
            <a:pPr rtl="0" eaLnBrk="0" fontAlgn="base" hangingPunct="0">
              <a:spcBef>
                <a:spcPct val="0"/>
              </a:spcBef>
              <a:spcAft>
                <a:spcPct val="0"/>
              </a:spcAft>
              <a:defRPr/>
            </a:pPr>
            <a:endParaRPr lang="en-US" altLang="en-US">
              <a:solidFill>
                <a:srgbClr val="191B0E"/>
              </a:solidFill>
              <a:latin typeface="Arial" panose="020B0604020202020204" pitchFamily="34" charset="0"/>
              <a:ea typeface="SimSun" panose="02010600030101010101" pitchFamily="2" charset="-122"/>
            </a:endParaRPr>
          </a:p>
        </p:txBody>
      </p:sp>
      <p:sp>
        <p:nvSpPr>
          <p:cNvPr id="5" name="Footer Placeholder 4"/>
          <p:cNvSpPr>
            <a:spLocks noGrp="1"/>
          </p:cNvSpPr>
          <p:nvPr>
            <p:ph type="ftr" sz="quarter" idx="3"/>
          </p:nvPr>
        </p:nvSpPr>
        <p:spPr>
          <a:xfrm>
            <a:off x="2170173" y="6453386"/>
            <a:ext cx="4710623" cy="404614"/>
          </a:xfrm>
          <a:prstGeom prst="rect">
            <a:avLst/>
          </a:prstGeom>
        </p:spPr>
        <p:txBody>
          <a:bodyPr vert="horz" lIns="91440" tIns="45720" rIns="91440" bIns="45720" rtlCol="0" anchor="ctr"/>
          <a:lstStyle>
            <a:lvl1pPr algn="l">
              <a:defRPr sz="1000" baseline="0">
                <a:solidFill>
                  <a:schemeClr val="tx2"/>
                </a:solidFill>
              </a:defRPr>
            </a:lvl1pPr>
          </a:lstStyle>
          <a:p>
            <a:pPr rtl="0" eaLnBrk="0" fontAlgn="base" hangingPunct="0">
              <a:spcBef>
                <a:spcPct val="0"/>
              </a:spcBef>
              <a:spcAft>
                <a:spcPct val="0"/>
              </a:spcAft>
              <a:defRPr/>
            </a:pPr>
            <a:r>
              <a:rPr lang="en-US" altLang="en-US" smtClean="0">
                <a:solidFill>
                  <a:srgbClr val="191B0E"/>
                </a:solidFill>
                <a:latin typeface="Arial" panose="020B0604020202020204" pitchFamily="34" charset="0"/>
                <a:ea typeface="SimSun" panose="02010600030101010101" pitchFamily="2" charset="-122"/>
              </a:rPr>
              <a:t>www.themegallery.com</a:t>
            </a:r>
            <a:endParaRPr lang="en-US" altLang="en-US">
              <a:solidFill>
                <a:srgbClr val="191B0E"/>
              </a:solidFill>
              <a:latin typeface="Arial" panose="020B0604020202020204" pitchFamily="34" charset="0"/>
              <a:ea typeface="SimSun" panose="02010600030101010101" pitchFamily="2" charset="-122"/>
            </a:endParaRPr>
          </a:p>
        </p:txBody>
      </p:sp>
      <p:sp>
        <p:nvSpPr>
          <p:cNvPr id="6" name="Slide Number Placeholder 5"/>
          <p:cNvSpPr>
            <a:spLocks noGrp="1"/>
          </p:cNvSpPr>
          <p:nvPr>
            <p:ph type="sldNum" sz="quarter" idx="4"/>
          </p:nvPr>
        </p:nvSpPr>
        <p:spPr>
          <a:xfrm>
            <a:off x="7104552" y="6453386"/>
            <a:ext cx="1197219" cy="404614"/>
          </a:xfrm>
          <a:prstGeom prst="rect">
            <a:avLst/>
          </a:prstGeom>
        </p:spPr>
        <p:txBody>
          <a:bodyPr vert="horz" lIns="91440" tIns="45720" rIns="91440" bIns="45720" rtlCol="0" anchor="ctr"/>
          <a:lstStyle>
            <a:lvl1pPr algn="r">
              <a:defRPr sz="1000" baseline="0">
                <a:solidFill>
                  <a:schemeClr val="tx2"/>
                </a:solidFill>
              </a:defRPr>
            </a:lvl1pPr>
          </a:lstStyle>
          <a:p>
            <a:pPr rtl="0" eaLnBrk="0" fontAlgn="base" hangingPunct="0">
              <a:spcBef>
                <a:spcPct val="0"/>
              </a:spcBef>
              <a:spcAft>
                <a:spcPct val="0"/>
              </a:spcAft>
              <a:defRPr/>
            </a:pPr>
            <a:fld id="{93F60114-F7B1-4E86-B651-3C736741F7F4}" type="slidenum">
              <a:rPr lang="en-US" altLang="en-US" smtClean="0">
                <a:solidFill>
                  <a:srgbClr val="191B0E"/>
                </a:solidFill>
                <a:latin typeface="Arial" panose="020B0604020202020204" pitchFamily="34" charset="0"/>
                <a:ea typeface="SimSun" panose="02010600030101010101" pitchFamily="2" charset="-122"/>
              </a:rPr>
              <a:pPr rtl="0" eaLnBrk="0" fontAlgn="base" hangingPunct="0">
                <a:spcBef>
                  <a:spcPct val="0"/>
                </a:spcBef>
                <a:spcAft>
                  <a:spcPct val="0"/>
                </a:spcAft>
                <a:defRPr/>
              </a:pPr>
              <a:t>‹#›</a:t>
            </a:fld>
            <a:endParaRPr lang="en-US" altLang="en-US">
              <a:solidFill>
                <a:srgbClr val="191B0E"/>
              </a:solidFill>
              <a:latin typeface="Arial" panose="020B0604020202020204" pitchFamily="34" charset="0"/>
              <a:ea typeface="SimSun" panose="02010600030101010101" pitchFamily="2" charset="-122"/>
            </a:endParaRPr>
          </a:p>
        </p:txBody>
      </p:sp>
      <p:sp>
        <p:nvSpPr>
          <p:cNvPr id="9" name="Rectangle 8"/>
          <p:cNvSpPr/>
          <p:nvPr/>
        </p:nvSpPr>
        <p:spPr>
          <a:xfrm>
            <a:off x="358571"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title="Side bar"/>
          <p:cNvSpPr/>
          <p:nvPr/>
        </p:nvSpPr>
        <p:spPr>
          <a:xfrm>
            <a:off x="358571"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780174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685800" rtl="1"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r" defTabSz="685800" rtl="1"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294967295" pos="6912">
          <p15:clr>
            <a:srgbClr val="F26B43"/>
          </p15:clr>
        </p15:guide>
        <p15:guide id="4294967295" pos="936">
          <p15:clr>
            <a:srgbClr val="F26B43"/>
          </p15:clr>
        </p15:guide>
        <p15:guide id="4294967295" pos="864">
          <p15:clr>
            <a:srgbClr val="F26B43"/>
          </p15:clr>
        </p15:guide>
        <p15:guide id="4294967295" orient="horz" pos="1368">
          <p15:clr>
            <a:srgbClr val="F26B43"/>
          </p15:clr>
        </p15:guide>
        <p15:guide id="4294967295" orient="horz" pos="1440">
          <p15:clr>
            <a:srgbClr val="F26B43"/>
          </p15:clr>
        </p15:guide>
        <p15:guide id="4294967295" orient="horz" pos="3696">
          <p15:clr>
            <a:srgbClr val="F26B43"/>
          </p15:clr>
        </p15:guide>
        <p15:guide id="4294967295" orient="horz" pos="432">
          <p15:clr>
            <a:srgbClr val="F26B43"/>
          </p15:clr>
        </p15:guide>
        <p15:guide id="4294967295" orient="horz" pos="1512">
          <p15:clr>
            <a:srgbClr val="F26B43"/>
          </p15:clr>
        </p15:guide>
        <p15:guide id="4294967295" pos="5184">
          <p15:clr>
            <a:srgbClr val="F26B43"/>
          </p15:clr>
        </p15:guide>
        <p15:guide id="4294967295" pos="702">
          <p15:clr>
            <a:srgbClr val="F26B43"/>
          </p15:clr>
        </p15:guide>
        <p15:guide id="4294967295" pos="64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3"/>
          <p:cNvSpPr txBox="1">
            <a:spLocks noChangeArrowheads="1"/>
          </p:cNvSpPr>
          <p:nvPr/>
        </p:nvSpPr>
        <p:spPr bwMode="auto">
          <a:xfrm>
            <a:off x="1043608" y="2636912"/>
            <a:ext cx="6840760" cy="1606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algn="ctr" rtl="0" eaLnBrk="0" fontAlgn="base" hangingPunct="0">
              <a:lnSpc>
                <a:spcPct val="80000"/>
              </a:lnSpc>
              <a:spcBef>
                <a:spcPct val="0"/>
              </a:spcBef>
              <a:spcAft>
                <a:spcPct val="0"/>
              </a:spcAft>
              <a:buFontTx/>
              <a:buNone/>
            </a:pPr>
            <a:endParaRPr lang="fa-IR" altLang="en-US" sz="1800" dirty="0">
              <a:solidFill>
                <a:srgbClr val="EFEDE3"/>
              </a:solidFill>
              <a:latin typeface="IranNastaliq" panose="02020505000000020003" pitchFamily="18" charset="0"/>
              <a:ea typeface="SimSun" panose="02010600030101010101" pitchFamily="2" charset="-122"/>
              <a:cs typeface="IranNastaliq" panose="02020505000000020003" pitchFamily="18" charset="0"/>
            </a:endParaRPr>
          </a:p>
          <a:p>
            <a:pPr algn="ctr" rtl="0" eaLnBrk="0" fontAlgn="base" hangingPunct="0">
              <a:spcBef>
                <a:spcPct val="0"/>
              </a:spcBef>
              <a:spcAft>
                <a:spcPct val="0"/>
              </a:spcAft>
              <a:buFontTx/>
              <a:buNone/>
            </a:pPr>
            <a:r>
              <a:rPr lang="fa-IR" altLang="en-US" sz="3000" dirty="0" smtClean="0">
                <a:solidFill>
                  <a:srgbClr val="FF0000"/>
                </a:solidFill>
                <a:latin typeface="IranNastaliq" panose="02020505000000020003" pitchFamily="18" charset="0"/>
                <a:ea typeface="SimSun" panose="02010600030101010101" pitchFamily="2" charset="-122"/>
                <a:cs typeface="B Homa" panose="00000400000000000000" pitchFamily="2" charset="-78"/>
              </a:rPr>
              <a:t>بررسی </a:t>
            </a:r>
            <a:r>
              <a:rPr lang="fa-IR" altLang="en-US" sz="3000" dirty="0">
                <a:solidFill>
                  <a:srgbClr val="FF0000"/>
                </a:solidFill>
                <a:latin typeface="IranNastaliq" panose="02020505000000020003" pitchFamily="18" charset="0"/>
                <a:ea typeface="SimSun" panose="02010600030101010101" pitchFamily="2" charset="-122"/>
                <a:cs typeface="B Homa" panose="00000400000000000000" pitchFamily="2" charset="-78"/>
              </a:rPr>
              <a:t>تطبیقی برنامه مسکن در برنامه دوم توسعه اقتصادی-اجتماعی </a:t>
            </a:r>
            <a:r>
              <a:rPr lang="fa-IR" altLang="en-US" sz="3000" dirty="0" smtClean="0">
                <a:solidFill>
                  <a:srgbClr val="FF0000"/>
                </a:solidFill>
                <a:latin typeface="IranNastaliq" panose="02020505000000020003" pitchFamily="18" charset="0"/>
                <a:ea typeface="SimSun" panose="02010600030101010101" pitchFamily="2" charset="-122"/>
                <a:cs typeface="B Homa" panose="00000400000000000000" pitchFamily="2" charset="-78"/>
              </a:rPr>
              <a:t>با </a:t>
            </a:r>
            <a:r>
              <a:rPr lang="fa-IR" altLang="en-US" sz="3000" dirty="0">
                <a:solidFill>
                  <a:srgbClr val="FF0000"/>
                </a:solidFill>
                <a:latin typeface="IranNastaliq" panose="02020505000000020003" pitchFamily="18" charset="0"/>
                <a:ea typeface="SimSun" panose="02010600030101010101" pitchFamily="2" charset="-122"/>
                <a:cs typeface="B Homa" panose="00000400000000000000" pitchFamily="2" charset="-78"/>
              </a:rPr>
              <a:t>دستور کار  21 سازمان ملل</a:t>
            </a:r>
            <a:endParaRPr lang="fa-IR" altLang="en-US" sz="3000" dirty="0">
              <a:solidFill>
                <a:srgbClr val="FF0000"/>
              </a:solidFill>
              <a:latin typeface="Franklin Gothic Book" panose="020B0503020102020204"/>
              <a:ea typeface="SimSun" panose="02010600030101010101" pitchFamily="2" charset="-122"/>
              <a:cs typeface="B Homa" panose="00000400000000000000" pitchFamily="2" charset="-78"/>
            </a:endParaRPr>
          </a:p>
          <a:p>
            <a:pPr algn="ctr" rtl="0" eaLnBrk="0" fontAlgn="base" hangingPunct="0">
              <a:spcBef>
                <a:spcPct val="0"/>
              </a:spcBef>
              <a:spcAft>
                <a:spcPct val="0"/>
              </a:spcAft>
              <a:buFontTx/>
              <a:buNone/>
            </a:pPr>
            <a:endParaRPr lang="en-US" altLang="en-US" sz="2400" dirty="0">
              <a:solidFill>
                <a:prstClr val="black"/>
              </a:solidFill>
              <a:latin typeface="IranNastaliq" panose="02020505000000020003" pitchFamily="18" charset="0"/>
              <a:ea typeface="SimSun" panose="02010600030101010101" pitchFamily="2" charset="-122"/>
              <a:cs typeface="B Nazanin" panose="00000400000000000000" pitchFamily="2" charset="-78"/>
            </a:endParaRPr>
          </a:p>
        </p:txBody>
      </p:sp>
    </p:spTree>
    <p:extLst>
      <p:ext uri="{BB962C8B-B14F-4D97-AF65-F5344CB8AC3E}">
        <p14:creationId xmlns:p14="http://schemas.microsoft.com/office/powerpoint/2010/main" val="4073380097"/>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xmlns="" id="{5DE2845D-FB34-4FF0-B7F3-D985452B7973}"/>
              </a:ext>
            </a:extLst>
          </p:cNvPr>
          <p:cNvSpPr>
            <a:spLocks noChangeArrowheads="1"/>
          </p:cNvSpPr>
          <p:nvPr/>
        </p:nvSpPr>
        <p:spPr bwMode="auto">
          <a:xfrm>
            <a:off x="683568" y="188640"/>
            <a:ext cx="8334672" cy="7029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342900" indent="-342900" algn="just" eaLnBrk="0" fontAlgn="base" hangingPunct="0">
              <a:spcAft>
                <a:spcPct val="0"/>
              </a:spcAft>
              <a:buClr>
                <a:srgbClr val="FF0000"/>
              </a:buClr>
              <a:buFont typeface="Wingdings" panose="05000000000000000000" pitchFamily="2" charset="2"/>
              <a:buChar char="q"/>
            </a:pPr>
            <a:r>
              <a:rPr lang="fa-IR" sz="2300" b="1" dirty="0">
                <a:solidFill>
                  <a:prstClr val="black"/>
                </a:solidFill>
                <a:cs typeface="B Mitra" panose="00000400000000000000" pitchFamily="2" charset="-78"/>
              </a:rPr>
              <a:t>تطبیق اهداف برنامه «</a:t>
            </a:r>
            <a:r>
              <a:rPr lang="fa-IR" altLang="en-US" sz="2000" dirty="0">
                <a:solidFill>
                  <a:srgbClr val="FF0000"/>
                </a:solidFill>
                <a:cs typeface="B Titr" panose="00000700000000000000" pitchFamily="2" charset="-78"/>
              </a:rPr>
              <a:t>تأمین سرپناه مناسب برای همه »</a:t>
            </a:r>
            <a:r>
              <a:rPr lang="fa-IR" altLang="en-US" sz="2300" b="1" dirty="0">
                <a:solidFill>
                  <a:prstClr val="black"/>
                </a:solidFill>
                <a:cs typeface="B Mitra" panose="00000400000000000000" pitchFamily="2" charset="-78"/>
              </a:rPr>
              <a:t> با </a:t>
            </a:r>
            <a:r>
              <a:rPr lang="fa-IR" sz="2300" b="1" dirty="0">
                <a:solidFill>
                  <a:prstClr val="black"/>
                </a:solidFill>
                <a:cs typeface="B Mitra" panose="00000400000000000000" pitchFamily="2" charset="-78"/>
              </a:rPr>
              <a:t>برنامه دوم توسعه کشور</a:t>
            </a:r>
            <a:r>
              <a:rPr lang="fa-IR" sz="2300" dirty="0">
                <a:solidFill>
                  <a:prstClr val="black"/>
                </a:solidFill>
                <a:cs typeface="B Mitra" panose="00000400000000000000" pitchFamily="2" charset="-78"/>
              </a:rPr>
              <a:t>:</a:t>
            </a:r>
          </a:p>
          <a:p>
            <a:pPr marL="0" indent="0" algn="just" eaLnBrk="0" fontAlgn="base" hangingPunct="0">
              <a:spcAft>
                <a:spcPct val="0"/>
              </a:spcAft>
              <a:buClr>
                <a:srgbClr val="FF0000"/>
              </a:buClr>
              <a:buFont typeface="Arial" panose="020B0604020202020204" pitchFamily="34" charset="0"/>
              <a:buNone/>
            </a:pPr>
            <a:endParaRPr lang="fa-IR" sz="2300" dirty="0">
              <a:solidFill>
                <a:prstClr val="black"/>
              </a:solidFill>
              <a:cs typeface="B Mitra" panose="00000400000000000000" pitchFamily="2" charset="-78"/>
            </a:endParaRP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در بخش اهداف کیفی برنامه دوم مسکن علاوه بر تقویت و تسهیل منابع مالی در تأمین مسکن مناسب، برنامه های دیگری نیز پیش بینی شده است :                 </a:t>
            </a:r>
            <a:r>
              <a:rPr lang="fa-IR" sz="2300" dirty="0">
                <a:solidFill>
                  <a:srgbClr val="FFFF00"/>
                </a:solidFill>
                <a:cs typeface="B Mitra" panose="00000400000000000000" pitchFamily="2" charset="-78"/>
              </a:rPr>
              <a:t>(تطابق با دستور کار 21)</a:t>
            </a:r>
            <a:endParaRPr lang="fa-IR" sz="2300" dirty="0">
              <a:solidFill>
                <a:prstClr val="black"/>
              </a:solidFill>
              <a:cs typeface="B Mitra" panose="00000400000000000000" pitchFamily="2" charset="-78"/>
            </a:endParaRPr>
          </a:p>
          <a:p>
            <a:pPr marL="858838" indent="-169863" algn="just" eaLnBrk="0" fontAlgn="base" hangingPunct="0">
              <a:spcAft>
                <a:spcPct val="0"/>
              </a:spcAft>
              <a:buFont typeface="Calibri" panose="020F0502020204030204" pitchFamily="34" charset="0"/>
              <a:buChar char="₋"/>
              <a:tabLst>
                <a:tab pos="746125" algn="l"/>
              </a:tabLst>
            </a:pPr>
            <a:r>
              <a:rPr lang="fa-IR" sz="2300" dirty="0">
                <a:solidFill>
                  <a:prstClr val="black"/>
                </a:solidFill>
                <a:cs typeface="B Mitra" panose="00000400000000000000" pitchFamily="2" charset="-78"/>
              </a:rPr>
              <a:t> تقلیل هزینه احداث واحد مسکونی از طریق رعایت استانداردهای فنی، کاهش جرم و حجم ساختمان و به کارگیری تکنولوژی مناسب.</a:t>
            </a:r>
          </a:p>
          <a:p>
            <a:pPr marL="858838" indent="-169863" algn="just" eaLnBrk="0" fontAlgn="base" hangingPunct="0">
              <a:spcAft>
                <a:spcPct val="0"/>
              </a:spcAft>
              <a:buFont typeface="Calibri" panose="020F0502020204030204" pitchFamily="34" charset="0"/>
              <a:buChar char="₋"/>
              <a:tabLst>
                <a:tab pos="746125" algn="l"/>
              </a:tabLst>
            </a:pPr>
            <a:r>
              <a:rPr lang="fa-IR" sz="2300" dirty="0">
                <a:solidFill>
                  <a:prstClr val="black"/>
                </a:solidFill>
                <a:cs typeface="B Mitra" panose="00000400000000000000" pitchFamily="2" charset="-78"/>
              </a:rPr>
              <a:t>ارتقاء توان مالی متقاضیان از طریق افزایش سهم تسهیلات بانکی به ازاء یک واحد واحد مسکونی.</a:t>
            </a:r>
          </a:p>
          <a:p>
            <a:pPr marL="858838" indent="-169863" algn="just" eaLnBrk="0" fontAlgn="base" hangingPunct="0">
              <a:spcAft>
                <a:spcPct val="0"/>
              </a:spcAft>
              <a:buFont typeface="Calibri" panose="020F0502020204030204" pitchFamily="34" charset="0"/>
              <a:buChar char="₋"/>
              <a:tabLst>
                <a:tab pos="746125" algn="l"/>
              </a:tabLst>
            </a:pPr>
            <a:r>
              <a:rPr lang="fa-IR" sz="2300" dirty="0">
                <a:solidFill>
                  <a:prstClr val="black"/>
                </a:solidFill>
                <a:cs typeface="B Mitra" panose="00000400000000000000" pitchFamily="2" charset="-78"/>
              </a:rPr>
              <a:t>کمک به اقشار آسیب پذیر در جهت تأمین مسکن با زیربنای محدود از طریق پرداخت بخشی از کارمزد تسهیلات بانکی.</a:t>
            </a:r>
          </a:p>
          <a:p>
            <a:pPr marL="858838" indent="-169863" algn="just" eaLnBrk="0" fontAlgn="base" hangingPunct="0">
              <a:spcAft>
                <a:spcPct val="0"/>
              </a:spcAft>
              <a:buFont typeface="Calibri" panose="020F0502020204030204" pitchFamily="34" charset="0"/>
              <a:buChar char="₋"/>
              <a:tabLst>
                <a:tab pos="746125" algn="l"/>
              </a:tabLst>
            </a:pPr>
            <a:r>
              <a:rPr lang="fa-IR" sz="2300" dirty="0">
                <a:solidFill>
                  <a:prstClr val="black"/>
                </a:solidFill>
                <a:cs typeface="B Mitra" panose="00000400000000000000" pitchFamily="2" charset="-78"/>
              </a:rPr>
              <a:t>تقلیل متوسط زیربنای واحدهای مسکونی احداثی</a:t>
            </a:r>
            <a:r>
              <a:rPr lang="fa-IR" sz="2300" dirty="0" smtClean="0">
                <a:solidFill>
                  <a:prstClr val="black"/>
                </a:solidFill>
                <a:cs typeface="B Mitra" panose="00000400000000000000" pitchFamily="2" charset="-78"/>
              </a:rPr>
              <a:t>.</a:t>
            </a:r>
            <a:endParaRPr lang="fa-IR" sz="2300" dirty="0">
              <a:solidFill>
                <a:prstClr val="black"/>
              </a:solidFill>
              <a:cs typeface="B Mitra" panose="00000400000000000000" pitchFamily="2" charset="-78"/>
            </a:endParaRPr>
          </a:p>
          <a:p>
            <a:pPr marL="168275" indent="-168275" algn="just" eaLnBrk="0" fontAlgn="base" hangingPunct="0">
              <a:spcAft>
                <a:spcPct val="0"/>
              </a:spcAft>
              <a:buClr>
                <a:prstClr val="black"/>
              </a:buClr>
              <a:tabLst>
                <a:tab pos="225425" algn="l"/>
              </a:tabLst>
            </a:pPr>
            <a:r>
              <a:rPr lang="fa-IR" sz="2300" dirty="0">
                <a:solidFill>
                  <a:srgbClr val="C00000"/>
                </a:solidFill>
                <a:cs typeface="B Mitra" panose="00000400000000000000" pitchFamily="2" charset="-78"/>
              </a:rPr>
              <a:t>                       تأکید بر تلاش در جهت ایجاد و حمایت از استراتژی های سرپناه سازگار با محیط زیست در سطوح ملی، ایالتی و محلی از طریق ایجاد و همکاری میان بخشهای خصوصی، دولتی، اجتماعی و با پشتیبانی از سازمانهای اجتماعی </a:t>
            </a:r>
            <a:r>
              <a:rPr lang="fa-IR" sz="2300" dirty="0">
                <a:solidFill>
                  <a:prstClr val="black"/>
                </a:solidFill>
                <a:cs typeface="B Mitra" panose="00000400000000000000" pitchFamily="2" charset="-78"/>
              </a:rPr>
              <a:t>: با اینکه برنامه دوم توسعه کشور اشاره مستقیمی به این موضوع ندارد، اما برخی بندهای اهداف کیفی مسکن در راستای هدف حفاظت از محیط زیست می باشند ( بندهای 2-2 ، 3-2 و بند 5-2)</a:t>
            </a:r>
            <a:r>
              <a:rPr lang="fa-IR" sz="2300" dirty="0">
                <a:solidFill>
                  <a:srgbClr val="FFFF00"/>
                </a:solidFill>
                <a:cs typeface="B Mitra" panose="00000400000000000000" pitchFamily="2" charset="-78"/>
              </a:rPr>
              <a:t> (تطابق نسبی)</a:t>
            </a:r>
            <a:r>
              <a:rPr lang="fa-IR" sz="2300" dirty="0">
                <a:solidFill>
                  <a:prstClr val="black"/>
                </a:solidFill>
                <a:cs typeface="B Mitra" panose="00000400000000000000" pitchFamily="2" charset="-78"/>
              </a:rPr>
              <a:t>. بدلیل اهمیت مقولات زیست محیطی ضروری است </a:t>
            </a:r>
            <a:r>
              <a:rPr lang="fa-IR" sz="2300" dirty="0">
                <a:solidFill>
                  <a:srgbClr val="FF0000"/>
                </a:solidFill>
                <a:cs typeface="B Mitra" panose="00000400000000000000" pitchFamily="2" charset="-78"/>
              </a:rPr>
              <a:t>توجه ویژه ای به موضوع </a:t>
            </a:r>
            <a:r>
              <a:rPr lang="fa-IR" sz="2300" dirty="0">
                <a:solidFill>
                  <a:prstClr val="black"/>
                </a:solidFill>
                <a:cs typeface="B Mitra" panose="00000400000000000000" pitchFamily="2" charset="-78"/>
              </a:rPr>
              <a:t>سازگاری برنامه های مسکن با محیط زیست معطوف گردد.</a:t>
            </a:r>
          </a:p>
          <a:p>
            <a:pPr marL="520700" indent="-182563" algn="just" eaLnBrk="0" fontAlgn="base" hangingPunct="0">
              <a:spcAft>
                <a:spcPct val="0"/>
              </a:spcAft>
              <a:buClr>
                <a:prstClr val="black"/>
              </a:buClr>
              <a:tabLst>
                <a:tab pos="520700" algn="l"/>
              </a:tabLst>
            </a:pPr>
            <a:endParaRPr lang="fa-IR" sz="2300" dirty="0">
              <a:solidFill>
                <a:prstClr val="black"/>
              </a:solidFill>
              <a:cs typeface="B Mitra" panose="00000400000000000000" pitchFamily="2" charset="-78"/>
            </a:endParaRPr>
          </a:p>
        </p:txBody>
      </p:sp>
      <p:sp>
        <p:nvSpPr>
          <p:cNvPr id="4" name="Arrow: Pentagon 3">
            <a:extLst>
              <a:ext uri="{FF2B5EF4-FFF2-40B4-BE49-F238E27FC236}">
                <a16:creationId xmlns:a16="http://schemas.microsoft.com/office/drawing/2014/main" xmlns="" id="{8AC84E6A-27A1-45C5-A6BE-C0E340D86210}"/>
              </a:ext>
            </a:extLst>
          </p:cNvPr>
          <p:cNvSpPr/>
          <p:nvPr/>
        </p:nvSpPr>
        <p:spPr bwMode="auto">
          <a:xfrm rot="10800000" flipV="1">
            <a:off x="7308304" y="4581128"/>
            <a:ext cx="1440161" cy="368101"/>
          </a:xfrm>
          <a:prstGeom prst="homePlate">
            <a:avLst/>
          </a:prstGeom>
          <a:solidFill>
            <a:srgbClr val="C00000"/>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rtl="0" fontAlgn="base">
              <a:spcBef>
                <a:spcPct val="0"/>
              </a:spcBef>
              <a:spcAft>
                <a:spcPct val="0"/>
              </a:spcAft>
            </a:pPr>
            <a:r>
              <a:rPr lang="fa-IR" sz="2000" dirty="0">
                <a:solidFill>
                  <a:srgbClr val="FFFF00"/>
                </a:solidFill>
                <a:latin typeface="Arial" pitchFamily="34" charset="0"/>
                <a:ea typeface="SimSun" pitchFamily="2" charset="-122"/>
                <a:cs typeface="B Mitra" panose="00000400000000000000" pitchFamily="2" charset="-78"/>
              </a:rPr>
              <a:t>دستورکار 21</a:t>
            </a:r>
            <a:endParaRPr lang="en-US" sz="2000" dirty="0">
              <a:solidFill>
                <a:srgbClr val="FFFF00"/>
              </a:solidFill>
              <a:latin typeface="Arial" pitchFamily="34" charset="0"/>
              <a:ea typeface="SimSun" pitchFamily="2" charset="-122"/>
              <a:cs typeface="B Mitra" panose="00000400000000000000" pitchFamily="2" charset="-78"/>
            </a:endParaRPr>
          </a:p>
        </p:txBody>
      </p:sp>
    </p:spTree>
    <p:extLst>
      <p:ext uri="{BB962C8B-B14F-4D97-AF65-F5344CB8AC3E}">
        <p14:creationId xmlns:p14="http://schemas.microsoft.com/office/powerpoint/2010/main" val="7211552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xmlns="" id="{5DE2845D-FB34-4FF0-B7F3-D985452B7973}"/>
              </a:ext>
            </a:extLst>
          </p:cNvPr>
          <p:cNvSpPr>
            <a:spLocks noChangeArrowheads="1"/>
          </p:cNvSpPr>
          <p:nvPr/>
        </p:nvSpPr>
        <p:spPr bwMode="auto">
          <a:xfrm>
            <a:off x="755576" y="188640"/>
            <a:ext cx="8262664" cy="7091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342900" indent="-342900" algn="just" eaLnBrk="0" fontAlgn="base" hangingPunct="0">
              <a:spcAft>
                <a:spcPct val="0"/>
              </a:spcAft>
              <a:buClr>
                <a:srgbClr val="FF0000"/>
              </a:buClr>
              <a:buFont typeface="Wingdings" panose="05000000000000000000" pitchFamily="2" charset="2"/>
              <a:buChar char="q"/>
            </a:pPr>
            <a:r>
              <a:rPr lang="fa-IR" sz="2300" b="1" dirty="0">
                <a:solidFill>
                  <a:prstClr val="black"/>
                </a:solidFill>
                <a:cs typeface="B Mitra" panose="00000400000000000000" pitchFamily="2" charset="-78"/>
              </a:rPr>
              <a:t>تطبیق اهداف برنامه «</a:t>
            </a:r>
            <a:r>
              <a:rPr lang="fa-IR" altLang="en-US" sz="2000" dirty="0">
                <a:solidFill>
                  <a:srgbClr val="FF0000"/>
                </a:solidFill>
                <a:cs typeface="B Titr" panose="00000700000000000000" pitchFamily="2" charset="-78"/>
              </a:rPr>
              <a:t>تأمین سرپناه مناسب برای همه »</a:t>
            </a:r>
            <a:r>
              <a:rPr lang="fa-IR" altLang="en-US" sz="2300" b="1" dirty="0">
                <a:solidFill>
                  <a:prstClr val="black"/>
                </a:solidFill>
                <a:cs typeface="B Mitra" panose="00000400000000000000" pitchFamily="2" charset="-78"/>
              </a:rPr>
              <a:t> با </a:t>
            </a:r>
            <a:r>
              <a:rPr lang="fa-IR" sz="2300" b="1" dirty="0">
                <a:solidFill>
                  <a:prstClr val="black"/>
                </a:solidFill>
                <a:cs typeface="B Mitra" panose="00000400000000000000" pitchFamily="2" charset="-78"/>
              </a:rPr>
              <a:t>برنامه دوم توسعه کشور</a:t>
            </a:r>
            <a:r>
              <a:rPr lang="fa-IR" sz="2300" dirty="0">
                <a:solidFill>
                  <a:prstClr val="black"/>
                </a:solidFill>
                <a:cs typeface="B Mitra" panose="00000400000000000000" pitchFamily="2" charset="-78"/>
              </a:rPr>
              <a:t>:</a:t>
            </a:r>
          </a:p>
          <a:p>
            <a:pPr marL="0" indent="0" algn="just" eaLnBrk="0" fontAlgn="base" hangingPunct="0">
              <a:spcAft>
                <a:spcPct val="0"/>
              </a:spcAft>
              <a:buClr>
                <a:srgbClr val="FF0000"/>
              </a:buClr>
              <a:buFont typeface="Arial" panose="020B0604020202020204" pitchFamily="34" charset="0"/>
              <a:buNone/>
            </a:pPr>
            <a:endParaRPr lang="fa-IR" sz="2300" dirty="0">
              <a:solidFill>
                <a:prstClr val="black"/>
              </a:solidFill>
              <a:cs typeface="B Mitra" panose="00000400000000000000" pitchFamily="2" charset="-78"/>
            </a:endParaRPr>
          </a:p>
          <a:p>
            <a:pPr marL="168275" indent="-168275" algn="just" eaLnBrk="0" fontAlgn="base" hangingPunct="0">
              <a:spcAft>
                <a:spcPct val="0"/>
              </a:spcAft>
              <a:buClr>
                <a:prstClr val="black"/>
              </a:buClr>
              <a:tabLst>
                <a:tab pos="225425" algn="l"/>
              </a:tabLst>
            </a:pPr>
            <a:r>
              <a:rPr lang="fa-IR" sz="2300" dirty="0">
                <a:solidFill>
                  <a:srgbClr val="C00000"/>
                </a:solidFill>
                <a:cs typeface="B Mitra" panose="00000400000000000000" pitchFamily="2" charset="-78"/>
              </a:rPr>
              <a:t>                       تهیه و اجرای برنامه هایی در جهت کاهش مهاجرت روستائیان به شهرها از طریق بهبود شرایط زندگی روستاییان </a:t>
            </a:r>
            <a:r>
              <a:rPr lang="fa-IR" sz="2300" dirty="0">
                <a:solidFill>
                  <a:prstClr val="black"/>
                </a:solidFill>
                <a:cs typeface="B Mitra" panose="00000400000000000000" pitchFamily="2" charset="-78"/>
              </a:rPr>
              <a:t>:  </a:t>
            </a:r>
          </a:p>
          <a:p>
            <a:pPr marL="0" indent="0" algn="just" eaLnBrk="0" fontAlgn="base" hangingPunct="0">
              <a:spcAft>
                <a:spcPct val="0"/>
              </a:spcAft>
              <a:buClr>
                <a:prstClr val="black"/>
              </a:buClr>
              <a:buFont typeface="Arial" panose="020B0604020202020204" pitchFamily="34" charset="0"/>
              <a:buNone/>
              <a:tabLst>
                <a:tab pos="225425" algn="l"/>
              </a:tabLst>
            </a:pPr>
            <a:r>
              <a:rPr lang="fa-IR" sz="2300" dirty="0">
                <a:solidFill>
                  <a:prstClr val="black"/>
                </a:solidFill>
                <a:cs typeface="B Mitra" panose="00000400000000000000" pitchFamily="2" charset="-78"/>
              </a:rPr>
              <a:t>مهاجرت روستائیان به شهرها منجر به پیچیده تر شدن معضل مسکن و سرپناه در شهرها می شود فلذا تلاش برای کند نمودن روند مهاجرت روستاییان به شهرها ضروری است. در برنامه دوم مسکن کشور اشاره ای به این موضوع نشده است ولی در سایر بخش های برنامه دوم به این امر پرداخته شده است، زیرا نگهداشت جمعیت در روستاها و ممانعت از مهاجرت آنان به شهرها در گرو ارتقای وضعیت زندگی و درآمدی روستائیان است که این امر جزء مسئولیت بسیاری از نهادها و ارگانهای دولتی می باشد که در متن برنامه دوم به آنها و نحوه تحقق هر کدام پرداخته شده است. اما در بخش مسکن، موضوع تهیه و تدارک مساکن مناسب برای روستائیان مطرح است که در حیطه وظایف بنیاد مسکن انقلاب اسلامی می باشد. بنیاد مسکن در جهت این امر اقدام به تهیه و اجرای طرحهای هادی روستایی نموده است که مهمترین هدف این طرحها، نگهداشت جمعیت در روستاها عنوان شده است.</a:t>
            </a:r>
          </a:p>
          <a:p>
            <a:pPr marL="0" indent="0" algn="just" eaLnBrk="0" fontAlgn="base" hangingPunct="0">
              <a:spcAft>
                <a:spcPct val="0"/>
              </a:spcAft>
              <a:buClr>
                <a:prstClr val="black"/>
              </a:buClr>
              <a:buFont typeface="Arial" panose="020B0604020202020204" pitchFamily="34" charset="0"/>
              <a:buNone/>
              <a:tabLst>
                <a:tab pos="225425" algn="l"/>
              </a:tabLst>
            </a:pPr>
            <a:r>
              <a:rPr lang="fa-IR" sz="2200" dirty="0">
                <a:solidFill>
                  <a:prstClr val="black"/>
                </a:solidFill>
                <a:cs typeface="B Mitra" panose="00000400000000000000" pitchFamily="2" charset="-78"/>
              </a:rPr>
              <a:t>در برنامه دوم مسکن، چنین آمده است که از کل تعداد واحدهای مسکونی که در بخش غیردولتی ساخته خواهند شد، 39% در شهرها و 40% در روستاها جزء مسکن آزاد و فاقد حمایت های دولتی هستند. یعنی 60% از کل واحدهای مسکونی در روستاها جزء طبقه بندی "مسکن حمایت شده" و مشمول حمایت های دولتی قرار دارد و این میزان در شهرها معادل 61% است( 45% مسکن حمایت شده و 16% </a:t>
            </a:r>
            <a:r>
              <a:rPr lang="fa-IR" sz="2200" dirty="0">
                <a:solidFill>
                  <a:srgbClr val="FF0000"/>
                </a:solidFill>
                <a:cs typeface="B Mitra" panose="00000400000000000000" pitchFamily="2" charset="-78"/>
              </a:rPr>
              <a:t>مسکن اجتماعی)، </a:t>
            </a:r>
            <a:r>
              <a:rPr lang="fa-IR" sz="2200" dirty="0">
                <a:solidFill>
                  <a:prstClr val="black"/>
                </a:solidFill>
                <a:cs typeface="B Mitra" panose="00000400000000000000" pitchFamily="2" charset="-78"/>
              </a:rPr>
              <a:t>بنابراین از این لحاظ بین شهرها و روستاها تفاوتی وجود ندارد. </a:t>
            </a:r>
            <a:r>
              <a:rPr lang="fa-IR" sz="2200" dirty="0">
                <a:solidFill>
                  <a:srgbClr val="FFFF00"/>
                </a:solidFill>
                <a:cs typeface="B Mitra" panose="00000400000000000000" pitchFamily="2" charset="-78"/>
              </a:rPr>
              <a:t>( </a:t>
            </a:r>
            <a:r>
              <a:rPr lang="fa-IR" sz="2200" dirty="0">
                <a:solidFill>
                  <a:srgbClr val="FF0000"/>
                </a:solidFill>
                <a:cs typeface="B Mitra" panose="00000400000000000000" pitchFamily="2" charset="-78"/>
              </a:rPr>
              <a:t>عدم</a:t>
            </a:r>
            <a:r>
              <a:rPr lang="fa-IR" sz="2200" dirty="0">
                <a:solidFill>
                  <a:srgbClr val="FFFF00"/>
                </a:solidFill>
                <a:cs typeface="B Mitra" panose="00000400000000000000" pitchFamily="2" charset="-78"/>
              </a:rPr>
              <a:t> </a:t>
            </a:r>
            <a:r>
              <a:rPr lang="fa-IR" sz="2200" dirty="0">
                <a:solidFill>
                  <a:srgbClr val="FF0000"/>
                </a:solidFill>
                <a:cs typeface="B Mitra" panose="00000400000000000000" pitchFamily="2" charset="-78"/>
              </a:rPr>
              <a:t>تطابق</a:t>
            </a:r>
            <a:r>
              <a:rPr lang="fa-IR" sz="2200" dirty="0">
                <a:solidFill>
                  <a:srgbClr val="FFFF00"/>
                </a:solidFill>
                <a:cs typeface="B Mitra" panose="00000400000000000000" pitchFamily="2" charset="-78"/>
              </a:rPr>
              <a:t> </a:t>
            </a:r>
            <a:r>
              <a:rPr lang="fa-IR" sz="2000" dirty="0">
                <a:solidFill>
                  <a:srgbClr val="FFFF00"/>
                </a:solidFill>
                <a:cs typeface="B Mitra" panose="00000400000000000000" pitchFamily="2" charset="-78"/>
              </a:rPr>
              <a:t>)</a:t>
            </a:r>
            <a:endParaRPr lang="fa-IR" sz="2000" dirty="0">
              <a:solidFill>
                <a:prstClr val="black"/>
              </a:solidFill>
              <a:cs typeface="B Mitra" panose="00000400000000000000" pitchFamily="2" charset="-78"/>
            </a:endParaRPr>
          </a:p>
          <a:p>
            <a:pPr marL="0" indent="0" algn="just" eaLnBrk="0" fontAlgn="base" hangingPunct="0">
              <a:spcAft>
                <a:spcPct val="0"/>
              </a:spcAft>
              <a:buClr>
                <a:prstClr val="black"/>
              </a:buClr>
              <a:buFont typeface="Arial" panose="020B0604020202020204" pitchFamily="34" charset="0"/>
              <a:buNone/>
              <a:tabLst>
                <a:tab pos="225425" algn="l"/>
              </a:tabLst>
            </a:pPr>
            <a:endParaRPr lang="fa-IR" sz="2300" dirty="0">
              <a:solidFill>
                <a:prstClr val="black"/>
              </a:solidFill>
              <a:cs typeface="B Mitra" panose="00000400000000000000" pitchFamily="2" charset="-78"/>
            </a:endParaRPr>
          </a:p>
        </p:txBody>
      </p:sp>
      <p:sp>
        <p:nvSpPr>
          <p:cNvPr id="4" name="Arrow: Pentagon 3">
            <a:extLst>
              <a:ext uri="{FF2B5EF4-FFF2-40B4-BE49-F238E27FC236}">
                <a16:creationId xmlns:a16="http://schemas.microsoft.com/office/drawing/2014/main" xmlns="" id="{6675F185-F6FF-46B5-AB4B-E2316A50D375}"/>
              </a:ext>
            </a:extLst>
          </p:cNvPr>
          <p:cNvSpPr/>
          <p:nvPr/>
        </p:nvSpPr>
        <p:spPr bwMode="auto">
          <a:xfrm rot="10800000" flipV="1">
            <a:off x="7308304" y="980728"/>
            <a:ext cx="1440161" cy="368101"/>
          </a:xfrm>
          <a:prstGeom prst="homePlate">
            <a:avLst/>
          </a:prstGeom>
          <a:solidFill>
            <a:srgbClr val="C00000"/>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rtl="0" fontAlgn="base">
              <a:spcBef>
                <a:spcPct val="0"/>
              </a:spcBef>
              <a:spcAft>
                <a:spcPct val="0"/>
              </a:spcAft>
            </a:pPr>
            <a:r>
              <a:rPr lang="fa-IR" sz="2000" dirty="0">
                <a:solidFill>
                  <a:srgbClr val="FFFF00"/>
                </a:solidFill>
                <a:latin typeface="Arial" pitchFamily="34" charset="0"/>
                <a:ea typeface="SimSun" pitchFamily="2" charset="-122"/>
                <a:cs typeface="B Mitra" panose="00000400000000000000" pitchFamily="2" charset="-78"/>
              </a:rPr>
              <a:t>دستورکار 21</a:t>
            </a:r>
            <a:endParaRPr lang="en-US" sz="2000" dirty="0">
              <a:solidFill>
                <a:srgbClr val="FFFF00"/>
              </a:solidFill>
              <a:latin typeface="Arial" pitchFamily="34" charset="0"/>
              <a:ea typeface="SimSun" pitchFamily="2" charset="-122"/>
              <a:cs typeface="B Mitra" panose="00000400000000000000" pitchFamily="2" charset="-78"/>
            </a:endParaRPr>
          </a:p>
        </p:txBody>
      </p:sp>
    </p:spTree>
    <p:extLst>
      <p:ext uri="{BB962C8B-B14F-4D97-AF65-F5344CB8AC3E}">
        <p14:creationId xmlns:p14="http://schemas.microsoft.com/office/powerpoint/2010/main" val="22833884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xmlns="" id="{5DE2845D-FB34-4FF0-B7F3-D985452B7973}"/>
              </a:ext>
            </a:extLst>
          </p:cNvPr>
          <p:cNvSpPr>
            <a:spLocks noChangeArrowheads="1"/>
          </p:cNvSpPr>
          <p:nvPr/>
        </p:nvSpPr>
        <p:spPr bwMode="auto">
          <a:xfrm>
            <a:off x="683568" y="188640"/>
            <a:ext cx="8208912" cy="5684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342900" indent="-342900" algn="just" eaLnBrk="0" fontAlgn="base" hangingPunct="0">
              <a:spcAft>
                <a:spcPct val="0"/>
              </a:spcAft>
              <a:buClr>
                <a:srgbClr val="FF0000"/>
              </a:buClr>
              <a:buFont typeface="Wingdings" panose="05000000000000000000" pitchFamily="2" charset="2"/>
              <a:buChar char="q"/>
            </a:pPr>
            <a:r>
              <a:rPr lang="fa-IR" sz="2300" b="1" dirty="0">
                <a:solidFill>
                  <a:prstClr val="black"/>
                </a:solidFill>
                <a:cs typeface="B Mitra" panose="00000400000000000000" pitchFamily="2" charset="-78"/>
              </a:rPr>
              <a:t>تطبیق اهداف برنامه «</a:t>
            </a:r>
            <a:r>
              <a:rPr lang="fa-IR" altLang="en-US" sz="2000" dirty="0">
                <a:solidFill>
                  <a:srgbClr val="FF0000"/>
                </a:solidFill>
                <a:cs typeface="B Titr" panose="00000700000000000000" pitchFamily="2" charset="-78"/>
              </a:rPr>
              <a:t>تأمین سرپناه مناسب برای همه »</a:t>
            </a:r>
            <a:r>
              <a:rPr lang="fa-IR" altLang="en-US" sz="2300" b="1" dirty="0">
                <a:solidFill>
                  <a:prstClr val="black"/>
                </a:solidFill>
                <a:cs typeface="B Mitra" panose="00000400000000000000" pitchFamily="2" charset="-78"/>
              </a:rPr>
              <a:t> با </a:t>
            </a:r>
            <a:r>
              <a:rPr lang="fa-IR" sz="2300" b="1" dirty="0">
                <a:solidFill>
                  <a:prstClr val="black"/>
                </a:solidFill>
                <a:cs typeface="B Mitra" panose="00000400000000000000" pitchFamily="2" charset="-78"/>
              </a:rPr>
              <a:t>برنامه دوم توسعه کشور</a:t>
            </a:r>
            <a:r>
              <a:rPr lang="fa-IR" sz="2300" dirty="0">
                <a:solidFill>
                  <a:prstClr val="black"/>
                </a:solidFill>
                <a:cs typeface="B Mitra" panose="00000400000000000000" pitchFamily="2" charset="-78"/>
              </a:rPr>
              <a:t>:</a:t>
            </a:r>
          </a:p>
          <a:p>
            <a:pPr marL="0" indent="0" algn="just" eaLnBrk="0" fontAlgn="base" hangingPunct="0">
              <a:spcAft>
                <a:spcPct val="0"/>
              </a:spcAft>
              <a:buClr>
                <a:prstClr val="black"/>
              </a:buClr>
              <a:buFont typeface="Arial" panose="020B0604020202020204" pitchFamily="34" charset="0"/>
              <a:buNone/>
              <a:tabLst>
                <a:tab pos="225425" algn="l"/>
              </a:tabLst>
            </a:pPr>
            <a:endParaRPr lang="fa-IR" sz="2300" dirty="0">
              <a:solidFill>
                <a:prstClr val="black"/>
              </a:solidFill>
              <a:cs typeface="B Mitra" panose="00000400000000000000" pitchFamily="2" charset="-78"/>
            </a:endParaRPr>
          </a:p>
          <a:p>
            <a:pPr marL="0" indent="0" algn="just" eaLnBrk="0" fontAlgn="base" hangingPunct="0">
              <a:spcAft>
                <a:spcPct val="0"/>
              </a:spcAft>
              <a:buClr>
                <a:prstClr val="black"/>
              </a:buClr>
              <a:buFont typeface="Arial" panose="020B0604020202020204" pitchFamily="34" charset="0"/>
              <a:buNone/>
              <a:tabLst>
                <a:tab pos="225425" algn="l"/>
              </a:tabLst>
            </a:pPr>
            <a:r>
              <a:rPr lang="fa-IR" sz="2300" dirty="0">
                <a:solidFill>
                  <a:prstClr val="black"/>
                </a:solidFill>
                <a:cs typeface="B Mitra" panose="00000400000000000000" pitchFamily="2" charset="-78"/>
              </a:rPr>
              <a:t>بدلیل اینکه متوسط زیربنای واحدهای مسکونی حمایت شده در مناطق شهری بیش از روستاها است، این برنامه به زیان روستائیان است و در نگهداشت آنان در روستاها عامل منفی تلقی می گردد، بنابراین نقطه ضعف برنامه مسکن دوم می باشد (متوسط زیربنای واحد مسکونی در مناطق شهری در 6 شهر بزرگ 75 مترمربع و در سایر شهرها 100 مترمربع و در روستاها 50 مترمربع است).</a:t>
            </a:r>
          </a:p>
          <a:p>
            <a:pPr marL="0" indent="0" algn="just" eaLnBrk="0" fontAlgn="base" hangingPunct="0">
              <a:spcAft>
                <a:spcPct val="0"/>
              </a:spcAft>
              <a:buClr>
                <a:prstClr val="black"/>
              </a:buClr>
              <a:buFont typeface="Arial" panose="020B0604020202020204" pitchFamily="34" charset="0"/>
              <a:buNone/>
              <a:tabLst>
                <a:tab pos="225425" algn="l"/>
              </a:tabLst>
            </a:pPr>
            <a:r>
              <a:rPr lang="fa-IR" sz="2300" dirty="0">
                <a:solidFill>
                  <a:prstClr val="black"/>
                </a:solidFill>
                <a:cs typeface="B Mitra" panose="00000400000000000000" pitchFamily="2" charset="-78"/>
              </a:rPr>
              <a:t>نکته دیگری که در برنامه مسکن دوم وجود دارد و به زیان روستائیان است، در نظر گرفتن هزینه احداث هر مترمربع بنا است. این هزینه در مناطق شهری در سال پایه (1373) معادل 160 هزار ریال و در مناطق روستایی 120 هزار ریال منظور شده است. با توجه به اینکه روشهای ساختمانی و مصالح ساختمانی مورد مصرف در روستاها تقریباً مشابه شهرها است و به علاوه انتقال مصالح ساختمانی و نیروی کار به روستاها مستلزم صرف هزینه های اضافی است، در نظر گرفتن هزینه احداث بنا در روستاها به میزان کمتر از شهرها نامکعقول بوده و منجر به کاهش اعتبارات تخصیصی به برنامه های تأمین مسکن در روستا می گردد و در جهت نگهداشت جمعیت روستاها عاملی منفی محسوب می گردد. </a:t>
            </a:r>
            <a:r>
              <a:rPr lang="fa-IR" sz="2300" dirty="0">
                <a:solidFill>
                  <a:srgbClr val="FFFF00"/>
                </a:solidFill>
                <a:cs typeface="B Mitra" panose="00000400000000000000" pitchFamily="2" charset="-78"/>
              </a:rPr>
              <a:t>( عدم تطابق )</a:t>
            </a:r>
          </a:p>
          <a:p>
            <a:pPr marL="0" indent="0" algn="just" eaLnBrk="0" fontAlgn="base" hangingPunct="0">
              <a:spcAft>
                <a:spcPct val="0"/>
              </a:spcAft>
              <a:buClr>
                <a:prstClr val="black"/>
              </a:buClr>
              <a:buFont typeface="Arial" panose="020B0604020202020204" pitchFamily="34" charset="0"/>
              <a:buNone/>
              <a:tabLst>
                <a:tab pos="225425" algn="l"/>
              </a:tabLst>
            </a:pPr>
            <a:r>
              <a:rPr lang="fa-IR" sz="2300" dirty="0">
                <a:solidFill>
                  <a:prstClr val="black"/>
                </a:solidFill>
                <a:cs typeface="B Mitra" panose="00000400000000000000" pitchFamily="2" charset="-78"/>
              </a:rPr>
              <a:t>            </a:t>
            </a:r>
          </a:p>
        </p:txBody>
      </p:sp>
    </p:spTree>
    <p:extLst>
      <p:ext uri="{BB962C8B-B14F-4D97-AF65-F5344CB8AC3E}">
        <p14:creationId xmlns:p14="http://schemas.microsoft.com/office/powerpoint/2010/main" val="12401818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xmlns="" id="{5DE2845D-FB34-4FF0-B7F3-D985452B7973}"/>
              </a:ext>
            </a:extLst>
          </p:cNvPr>
          <p:cNvSpPr>
            <a:spLocks noChangeArrowheads="1"/>
          </p:cNvSpPr>
          <p:nvPr/>
        </p:nvSpPr>
        <p:spPr bwMode="auto">
          <a:xfrm>
            <a:off x="125760" y="188640"/>
            <a:ext cx="8892480" cy="752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342900" indent="-342900" algn="just" eaLnBrk="0" fontAlgn="base" hangingPunct="0">
              <a:spcAft>
                <a:spcPct val="0"/>
              </a:spcAft>
              <a:buClr>
                <a:srgbClr val="FF0000"/>
              </a:buClr>
              <a:buFont typeface="Wingdings" panose="05000000000000000000" pitchFamily="2" charset="2"/>
              <a:buChar char="q"/>
            </a:pPr>
            <a:r>
              <a:rPr lang="fa-IR" sz="2300" b="1" dirty="0">
                <a:solidFill>
                  <a:prstClr val="black"/>
                </a:solidFill>
                <a:cs typeface="B Mitra" panose="00000400000000000000" pitchFamily="2" charset="-78"/>
              </a:rPr>
              <a:t>تطبیق اهداف برنامه «</a:t>
            </a:r>
            <a:r>
              <a:rPr lang="fa-IR" altLang="en-US" sz="2000" dirty="0">
                <a:solidFill>
                  <a:srgbClr val="FF0000"/>
                </a:solidFill>
                <a:cs typeface="B Titr" panose="00000700000000000000" pitchFamily="2" charset="-78"/>
              </a:rPr>
              <a:t>تأمین سرپناه مناسب برای همه »</a:t>
            </a:r>
            <a:r>
              <a:rPr lang="fa-IR" altLang="en-US" sz="2300" b="1" dirty="0">
                <a:solidFill>
                  <a:prstClr val="black"/>
                </a:solidFill>
                <a:cs typeface="B Mitra" panose="00000400000000000000" pitchFamily="2" charset="-78"/>
              </a:rPr>
              <a:t> با </a:t>
            </a:r>
            <a:r>
              <a:rPr lang="fa-IR" sz="2300" b="1" dirty="0">
                <a:solidFill>
                  <a:prstClr val="black"/>
                </a:solidFill>
                <a:cs typeface="B Mitra" panose="00000400000000000000" pitchFamily="2" charset="-78"/>
              </a:rPr>
              <a:t>برنامه دوم توسعه کشور</a:t>
            </a:r>
            <a:r>
              <a:rPr lang="fa-IR" sz="2300" dirty="0">
                <a:solidFill>
                  <a:prstClr val="black"/>
                </a:solidFill>
                <a:cs typeface="B Mitra" panose="00000400000000000000" pitchFamily="2" charset="-78"/>
              </a:rPr>
              <a:t>:</a:t>
            </a:r>
          </a:p>
          <a:p>
            <a:pPr marL="0" indent="0" algn="just" eaLnBrk="0" fontAlgn="base" hangingPunct="0">
              <a:spcAft>
                <a:spcPct val="0"/>
              </a:spcAft>
              <a:buClr>
                <a:prstClr val="black"/>
              </a:buClr>
              <a:buFont typeface="Arial" panose="020B0604020202020204" pitchFamily="34" charset="0"/>
              <a:buNone/>
              <a:tabLst>
                <a:tab pos="225425" algn="l"/>
              </a:tabLst>
            </a:pPr>
            <a:endParaRPr lang="fa-IR" sz="2300" dirty="0">
              <a:solidFill>
                <a:prstClr val="black"/>
              </a:solidFill>
              <a:cs typeface="B Mitra" panose="00000400000000000000" pitchFamily="2" charset="-78"/>
            </a:endParaRPr>
          </a:p>
          <a:p>
            <a:pPr marL="168275" indent="-168275" algn="just" eaLnBrk="0" fontAlgn="base" hangingPunct="0">
              <a:spcAft>
                <a:spcPct val="0"/>
              </a:spcAft>
              <a:buClr>
                <a:prstClr val="black"/>
              </a:buClr>
              <a:tabLst>
                <a:tab pos="225425" algn="l"/>
              </a:tabLst>
            </a:pPr>
            <a:r>
              <a:rPr lang="fa-IR" sz="2300" dirty="0">
                <a:solidFill>
                  <a:srgbClr val="C00000"/>
                </a:solidFill>
                <a:cs typeface="B Mitra" panose="00000400000000000000" pitchFamily="2" charset="-78"/>
              </a:rPr>
              <a:t>                       تهیه و اجرای برنامه های اسکان مجدد که به مسائل خاص آوارگان در این کشورها می پردازد</a:t>
            </a:r>
            <a:r>
              <a:rPr lang="fa-IR" sz="2300" dirty="0">
                <a:solidFill>
                  <a:prstClr val="black"/>
                </a:solidFill>
                <a:cs typeface="B Mitra" panose="00000400000000000000" pitchFamily="2" charset="-78"/>
              </a:rPr>
              <a:t> : در این زمینه در برنامه دوم توسعه هیچ تمهیدی اندیشیده نشده است و با توجه به اینکه کشورمان دائماً با مسئله آوارگان (کرد، عرب، افغانی) مواجهه بوده است، بی توجهی به این موضوع از نکات ضعف برنامه مسکن تلقی می گردد. </a:t>
            </a:r>
            <a:r>
              <a:rPr lang="fa-IR" sz="2300" dirty="0">
                <a:solidFill>
                  <a:srgbClr val="FFFF00"/>
                </a:solidFill>
                <a:cs typeface="B Mitra" panose="00000400000000000000" pitchFamily="2" charset="-78"/>
              </a:rPr>
              <a:t>( عدم تطابق )</a:t>
            </a:r>
          </a:p>
          <a:p>
            <a:pPr marL="168275" indent="-168275" algn="just" eaLnBrk="0" fontAlgn="base" hangingPunct="0">
              <a:spcAft>
                <a:spcPct val="0"/>
              </a:spcAft>
              <a:buClr>
                <a:prstClr val="black"/>
              </a:buClr>
              <a:tabLst>
                <a:tab pos="225425" algn="l"/>
              </a:tabLst>
            </a:pPr>
            <a:r>
              <a:rPr lang="fa-IR" sz="2300" dirty="0">
                <a:solidFill>
                  <a:srgbClr val="C00000"/>
                </a:solidFill>
                <a:cs typeface="B Mitra" panose="00000400000000000000" pitchFamily="2" charset="-78"/>
              </a:rPr>
              <a:t>                       نظارت بر اجرای استراتژی های ملی سرپناه براساس رهنمودهای کنترلی مصوب کمیسیون اسکان بشر و شاخص های اجرایی سرپناه مرکز اسکان بشر سازمان ملل متحد و بانک جهانی</a:t>
            </a:r>
            <a:r>
              <a:rPr lang="fa-IR" sz="2300" dirty="0">
                <a:solidFill>
                  <a:prstClr val="black"/>
                </a:solidFill>
                <a:cs typeface="B Mitra" panose="00000400000000000000" pitchFamily="2" charset="-78"/>
              </a:rPr>
              <a:t> : در برنامه دوم توسعه کشور هیچ اشاره ای به این موضوع نشده است. </a:t>
            </a:r>
            <a:r>
              <a:rPr lang="fa-IR" sz="2300" dirty="0">
                <a:solidFill>
                  <a:srgbClr val="FFFF00"/>
                </a:solidFill>
                <a:cs typeface="B Mitra" panose="00000400000000000000" pitchFamily="2" charset="-78"/>
              </a:rPr>
              <a:t>( عدم تطابق )</a:t>
            </a:r>
          </a:p>
          <a:p>
            <a:pPr marL="168275" indent="-168275" algn="just" eaLnBrk="0" fontAlgn="base" hangingPunct="0">
              <a:spcAft>
                <a:spcPct val="0"/>
              </a:spcAft>
              <a:buClr>
                <a:prstClr val="black"/>
              </a:buClr>
              <a:tabLst>
                <a:tab pos="225425" algn="l"/>
              </a:tabLst>
            </a:pPr>
            <a:endParaRPr lang="fa-IR" sz="2300" dirty="0">
              <a:solidFill>
                <a:prstClr val="black"/>
              </a:solidFill>
              <a:cs typeface="B Mitra" panose="00000400000000000000" pitchFamily="2" charset="-78"/>
            </a:endParaRPr>
          </a:p>
          <a:p>
            <a:pPr marL="168275" indent="-168275" algn="just" eaLnBrk="0" fontAlgn="base" hangingPunct="0">
              <a:spcAft>
                <a:spcPct val="0"/>
              </a:spcAft>
              <a:buClr>
                <a:prstClr val="black"/>
              </a:buClr>
              <a:tabLst>
                <a:tab pos="225425" algn="l"/>
              </a:tabLst>
            </a:pPr>
            <a:r>
              <a:rPr lang="fa-IR" sz="2300" dirty="0">
                <a:solidFill>
                  <a:srgbClr val="C00000"/>
                </a:solidFill>
                <a:cs typeface="B Mitra" panose="00000400000000000000" pitchFamily="2" charset="-78"/>
              </a:rPr>
              <a:t>                        تقویت همکاری های دوجانبه و چندجانبه به منظور حمایت از اجرای استراتژی های ملی سرپناه در کشورهای در حال توسعه </a:t>
            </a:r>
            <a:r>
              <a:rPr lang="fa-IR" sz="2300" dirty="0">
                <a:solidFill>
                  <a:prstClr val="black"/>
                </a:solidFill>
                <a:cs typeface="B Mitra" panose="00000400000000000000" pitchFamily="2" charset="-78"/>
              </a:rPr>
              <a:t>: برنامه دوم مسکن در این زمینه سکوت کرده است. </a:t>
            </a:r>
            <a:r>
              <a:rPr lang="fa-IR" sz="2300" dirty="0">
                <a:solidFill>
                  <a:srgbClr val="FFFF00"/>
                </a:solidFill>
                <a:cs typeface="B Mitra" panose="00000400000000000000" pitchFamily="2" charset="-78"/>
              </a:rPr>
              <a:t>(عدم تطابق )</a:t>
            </a:r>
          </a:p>
          <a:p>
            <a:pPr marL="168275" indent="-168275" algn="just" eaLnBrk="0" fontAlgn="base" hangingPunct="0">
              <a:spcAft>
                <a:spcPct val="0"/>
              </a:spcAft>
              <a:buClr>
                <a:prstClr val="black"/>
              </a:buClr>
              <a:tabLst>
                <a:tab pos="225425" algn="l"/>
              </a:tabLst>
            </a:pPr>
            <a:endParaRPr lang="fa-IR" sz="2300" dirty="0">
              <a:solidFill>
                <a:srgbClr val="FFFF00"/>
              </a:solidFill>
              <a:cs typeface="B Mitra" panose="00000400000000000000" pitchFamily="2" charset="-78"/>
            </a:endParaRPr>
          </a:p>
          <a:p>
            <a:pPr marL="168275" indent="-168275" algn="just" eaLnBrk="0" fontAlgn="base" hangingPunct="0">
              <a:spcAft>
                <a:spcPct val="0"/>
              </a:spcAft>
              <a:buClr>
                <a:prstClr val="black"/>
              </a:buClr>
              <a:tabLst>
                <a:tab pos="225425" algn="l"/>
              </a:tabLst>
            </a:pPr>
            <a:r>
              <a:rPr lang="fa-IR" sz="2300" dirty="0">
                <a:solidFill>
                  <a:srgbClr val="C00000"/>
                </a:solidFill>
                <a:cs typeface="B Mitra" panose="00000400000000000000" pitchFamily="2" charset="-78"/>
              </a:rPr>
              <a:t>                       تهیه گزارشهایی از روند کلی شامل اقدامات ملی و فعالیت های حمایتی سازمانهای بین المللی و کمکهای دوجانبه همانگونه که استراتژی جهانی سرپناه تا سال 2000 خواسته است و انتشار آن هر 2 سال یکبار </a:t>
            </a:r>
            <a:r>
              <a:rPr lang="fa-IR" sz="2300" dirty="0">
                <a:solidFill>
                  <a:prstClr val="black"/>
                </a:solidFill>
                <a:cs typeface="B Mitra" panose="00000400000000000000" pitchFamily="2" charset="-78"/>
              </a:rPr>
              <a:t>: برنامه دوم مسکن به این موضوع نیز هیچ اشاره ای نداشته است. </a:t>
            </a:r>
            <a:r>
              <a:rPr lang="fa-IR" sz="2300" dirty="0">
                <a:solidFill>
                  <a:srgbClr val="FFFF00"/>
                </a:solidFill>
                <a:cs typeface="B Mitra" panose="00000400000000000000" pitchFamily="2" charset="-78"/>
              </a:rPr>
              <a:t>(عدم تطابق )</a:t>
            </a:r>
          </a:p>
          <a:p>
            <a:pPr marL="168275" indent="-168275" algn="just" eaLnBrk="0" fontAlgn="base" hangingPunct="0">
              <a:spcAft>
                <a:spcPct val="0"/>
              </a:spcAft>
              <a:buClr>
                <a:prstClr val="black"/>
              </a:buClr>
              <a:tabLst>
                <a:tab pos="225425" algn="l"/>
              </a:tabLst>
            </a:pPr>
            <a:endParaRPr lang="fa-IR" sz="2300" dirty="0">
              <a:solidFill>
                <a:srgbClr val="C00000"/>
              </a:solidFill>
              <a:cs typeface="B Mitra" panose="00000400000000000000" pitchFamily="2" charset="-78"/>
            </a:endParaRPr>
          </a:p>
          <a:p>
            <a:pPr marL="0" indent="0" algn="just" eaLnBrk="0" fontAlgn="base" hangingPunct="0">
              <a:spcAft>
                <a:spcPct val="0"/>
              </a:spcAft>
              <a:buClr>
                <a:prstClr val="black"/>
              </a:buClr>
              <a:buFont typeface="Arial" panose="020B0604020202020204" pitchFamily="34" charset="0"/>
              <a:buNone/>
              <a:tabLst>
                <a:tab pos="225425" algn="l"/>
              </a:tabLst>
            </a:pPr>
            <a:endParaRPr lang="fa-IR" sz="2300" dirty="0">
              <a:solidFill>
                <a:prstClr val="black"/>
              </a:solidFill>
              <a:cs typeface="B Mitra" panose="00000400000000000000" pitchFamily="2" charset="-78"/>
            </a:endParaRPr>
          </a:p>
          <a:p>
            <a:pPr marL="168275" indent="-168275" algn="just" eaLnBrk="0" fontAlgn="base" hangingPunct="0">
              <a:spcAft>
                <a:spcPct val="0"/>
              </a:spcAft>
              <a:buClr>
                <a:prstClr val="black"/>
              </a:buClr>
              <a:tabLst>
                <a:tab pos="225425" algn="l"/>
              </a:tabLst>
            </a:pPr>
            <a:endParaRPr lang="fa-IR" sz="2300" dirty="0">
              <a:solidFill>
                <a:prstClr val="black"/>
              </a:solidFill>
              <a:cs typeface="B Mitra" panose="00000400000000000000" pitchFamily="2" charset="-78"/>
            </a:endParaRPr>
          </a:p>
        </p:txBody>
      </p:sp>
      <p:sp>
        <p:nvSpPr>
          <p:cNvPr id="4" name="Arrow: Pentagon 3">
            <a:extLst>
              <a:ext uri="{FF2B5EF4-FFF2-40B4-BE49-F238E27FC236}">
                <a16:creationId xmlns:a16="http://schemas.microsoft.com/office/drawing/2014/main" xmlns="" id="{6675F185-F6FF-46B5-AB4B-E2316A50D375}"/>
              </a:ext>
            </a:extLst>
          </p:cNvPr>
          <p:cNvSpPr/>
          <p:nvPr/>
        </p:nvSpPr>
        <p:spPr bwMode="auto">
          <a:xfrm rot="10800000" flipV="1">
            <a:off x="7308304" y="999323"/>
            <a:ext cx="1440161" cy="368101"/>
          </a:xfrm>
          <a:prstGeom prst="homePlate">
            <a:avLst/>
          </a:prstGeom>
          <a:solidFill>
            <a:srgbClr val="C00000"/>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rtl="0" fontAlgn="base">
              <a:spcBef>
                <a:spcPct val="0"/>
              </a:spcBef>
              <a:spcAft>
                <a:spcPct val="0"/>
              </a:spcAft>
            </a:pPr>
            <a:r>
              <a:rPr lang="fa-IR" sz="2000" dirty="0">
                <a:solidFill>
                  <a:srgbClr val="FFFF00"/>
                </a:solidFill>
                <a:latin typeface="Arial" pitchFamily="34" charset="0"/>
                <a:ea typeface="SimSun" pitchFamily="2" charset="-122"/>
                <a:cs typeface="B Mitra" panose="00000400000000000000" pitchFamily="2" charset="-78"/>
              </a:rPr>
              <a:t>دستورکار 21</a:t>
            </a:r>
            <a:endParaRPr lang="en-US" sz="2000" dirty="0">
              <a:solidFill>
                <a:srgbClr val="FFFF00"/>
              </a:solidFill>
              <a:latin typeface="Arial" pitchFamily="34" charset="0"/>
              <a:ea typeface="SimSun" pitchFamily="2" charset="-122"/>
              <a:cs typeface="B Mitra" panose="00000400000000000000" pitchFamily="2" charset="-78"/>
            </a:endParaRPr>
          </a:p>
        </p:txBody>
      </p:sp>
      <p:sp>
        <p:nvSpPr>
          <p:cNvPr id="5" name="Arrow: Pentagon 4">
            <a:extLst>
              <a:ext uri="{FF2B5EF4-FFF2-40B4-BE49-F238E27FC236}">
                <a16:creationId xmlns:a16="http://schemas.microsoft.com/office/drawing/2014/main" xmlns="" id="{E5C8CF82-7C9C-47C2-A83F-4FEC36CEDF23}"/>
              </a:ext>
            </a:extLst>
          </p:cNvPr>
          <p:cNvSpPr/>
          <p:nvPr/>
        </p:nvSpPr>
        <p:spPr bwMode="auto">
          <a:xfrm rot="10800000" flipV="1">
            <a:off x="7304032" y="2508043"/>
            <a:ext cx="1440161" cy="368101"/>
          </a:xfrm>
          <a:prstGeom prst="homePlate">
            <a:avLst/>
          </a:prstGeom>
          <a:solidFill>
            <a:srgbClr val="C00000"/>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rtl="0" fontAlgn="base">
              <a:spcBef>
                <a:spcPct val="0"/>
              </a:spcBef>
              <a:spcAft>
                <a:spcPct val="0"/>
              </a:spcAft>
            </a:pPr>
            <a:r>
              <a:rPr lang="fa-IR" sz="2000" dirty="0">
                <a:solidFill>
                  <a:srgbClr val="FFFF00"/>
                </a:solidFill>
                <a:latin typeface="Arial" pitchFamily="34" charset="0"/>
                <a:ea typeface="SimSun" pitchFamily="2" charset="-122"/>
                <a:cs typeface="B Mitra" panose="00000400000000000000" pitchFamily="2" charset="-78"/>
              </a:rPr>
              <a:t>دستورکار 21</a:t>
            </a:r>
            <a:endParaRPr lang="en-US" sz="2000" dirty="0">
              <a:solidFill>
                <a:srgbClr val="FFFF00"/>
              </a:solidFill>
              <a:latin typeface="Arial" pitchFamily="34" charset="0"/>
              <a:ea typeface="SimSun" pitchFamily="2" charset="-122"/>
              <a:cs typeface="B Mitra" panose="00000400000000000000" pitchFamily="2" charset="-78"/>
            </a:endParaRPr>
          </a:p>
        </p:txBody>
      </p:sp>
      <p:sp>
        <p:nvSpPr>
          <p:cNvPr id="6" name="Arrow: Pentagon 5">
            <a:extLst>
              <a:ext uri="{FF2B5EF4-FFF2-40B4-BE49-F238E27FC236}">
                <a16:creationId xmlns:a16="http://schemas.microsoft.com/office/drawing/2014/main" xmlns="" id="{FBFCD807-2922-442D-A32B-50F9120AE8F4}"/>
              </a:ext>
            </a:extLst>
          </p:cNvPr>
          <p:cNvSpPr/>
          <p:nvPr/>
        </p:nvSpPr>
        <p:spPr bwMode="auto">
          <a:xfrm rot="10800000" flipV="1">
            <a:off x="7333619" y="4040464"/>
            <a:ext cx="1440161" cy="368101"/>
          </a:xfrm>
          <a:prstGeom prst="homePlate">
            <a:avLst/>
          </a:prstGeom>
          <a:solidFill>
            <a:srgbClr val="C00000"/>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rtl="0" fontAlgn="base">
              <a:spcBef>
                <a:spcPct val="0"/>
              </a:spcBef>
              <a:spcAft>
                <a:spcPct val="0"/>
              </a:spcAft>
            </a:pPr>
            <a:r>
              <a:rPr lang="fa-IR" sz="2000" dirty="0">
                <a:solidFill>
                  <a:srgbClr val="FFFF00"/>
                </a:solidFill>
                <a:latin typeface="Arial" pitchFamily="34" charset="0"/>
                <a:ea typeface="SimSun" pitchFamily="2" charset="-122"/>
                <a:cs typeface="B Mitra" panose="00000400000000000000" pitchFamily="2" charset="-78"/>
              </a:rPr>
              <a:t>دستورکار 21</a:t>
            </a:r>
            <a:endParaRPr lang="en-US" sz="2000" dirty="0">
              <a:solidFill>
                <a:srgbClr val="FFFF00"/>
              </a:solidFill>
              <a:latin typeface="Arial" pitchFamily="34" charset="0"/>
              <a:ea typeface="SimSun" pitchFamily="2" charset="-122"/>
              <a:cs typeface="B Mitra" panose="00000400000000000000" pitchFamily="2" charset="-78"/>
            </a:endParaRPr>
          </a:p>
        </p:txBody>
      </p:sp>
      <p:sp>
        <p:nvSpPr>
          <p:cNvPr id="7" name="Arrow: Pentagon 6">
            <a:extLst>
              <a:ext uri="{FF2B5EF4-FFF2-40B4-BE49-F238E27FC236}">
                <a16:creationId xmlns:a16="http://schemas.microsoft.com/office/drawing/2014/main" xmlns="" id="{F24724F3-E7EE-4AD1-BE16-AE68C1D533DD}"/>
              </a:ext>
            </a:extLst>
          </p:cNvPr>
          <p:cNvSpPr/>
          <p:nvPr/>
        </p:nvSpPr>
        <p:spPr bwMode="auto">
          <a:xfrm rot="10800000" flipV="1">
            <a:off x="7304032" y="5219248"/>
            <a:ext cx="1440161" cy="368101"/>
          </a:xfrm>
          <a:prstGeom prst="homePlate">
            <a:avLst/>
          </a:prstGeom>
          <a:solidFill>
            <a:srgbClr val="C00000"/>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rtl="0" fontAlgn="base">
              <a:spcBef>
                <a:spcPct val="0"/>
              </a:spcBef>
              <a:spcAft>
                <a:spcPct val="0"/>
              </a:spcAft>
            </a:pPr>
            <a:r>
              <a:rPr lang="fa-IR" sz="2000" dirty="0">
                <a:solidFill>
                  <a:srgbClr val="FFFF00"/>
                </a:solidFill>
                <a:latin typeface="Arial" pitchFamily="34" charset="0"/>
                <a:ea typeface="SimSun" pitchFamily="2" charset="-122"/>
                <a:cs typeface="B Mitra" panose="00000400000000000000" pitchFamily="2" charset="-78"/>
              </a:rPr>
              <a:t>دستورکار 21</a:t>
            </a:r>
            <a:endParaRPr lang="en-US" sz="2000" dirty="0">
              <a:solidFill>
                <a:srgbClr val="FFFF00"/>
              </a:solidFill>
              <a:latin typeface="Arial" pitchFamily="34" charset="0"/>
              <a:ea typeface="SimSun" pitchFamily="2" charset="-122"/>
              <a:cs typeface="B Mitra" panose="00000400000000000000" pitchFamily="2" charset="-78"/>
            </a:endParaRPr>
          </a:p>
        </p:txBody>
      </p:sp>
    </p:spTree>
    <p:extLst>
      <p:ext uri="{BB962C8B-B14F-4D97-AF65-F5344CB8AC3E}">
        <p14:creationId xmlns:p14="http://schemas.microsoft.com/office/powerpoint/2010/main" val="14606390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xmlns="" id="{5DE2845D-FB34-4FF0-B7F3-D985452B7973}"/>
              </a:ext>
            </a:extLst>
          </p:cNvPr>
          <p:cNvSpPr>
            <a:spLocks noChangeArrowheads="1"/>
          </p:cNvSpPr>
          <p:nvPr/>
        </p:nvSpPr>
        <p:spPr bwMode="auto">
          <a:xfrm>
            <a:off x="683568" y="188640"/>
            <a:ext cx="8064896" cy="5826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342900" indent="-342900" algn="just" eaLnBrk="0" fontAlgn="base" hangingPunct="0">
              <a:spcAft>
                <a:spcPct val="0"/>
              </a:spcAft>
              <a:buClr>
                <a:srgbClr val="FF0000"/>
              </a:buClr>
              <a:buFont typeface="Wingdings" panose="05000000000000000000" pitchFamily="2" charset="2"/>
              <a:buChar char="q"/>
            </a:pPr>
            <a:r>
              <a:rPr lang="fa-IR" sz="2300" b="1" dirty="0">
                <a:solidFill>
                  <a:prstClr val="black"/>
                </a:solidFill>
                <a:cs typeface="B Mitra" panose="00000400000000000000" pitchFamily="2" charset="-78"/>
              </a:rPr>
              <a:t>تطبیق اهداف برنامه «</a:t>
            </a:r>
            <a:r>
              <a:rPr lang="fa-IR" altLang="en-US" sz="2000" dirty="0">
                <a:solidFill>
                  <a:srgbClr val="FF0000"/>
                </a:solidFill>
                <a:cs typeface="B Titr" panose="00000700000000000000" pitchFamily="2" charset="-78"/>
              </a:rPr>
              <a:t>تأمین سرپناه مناسب برای همه »</a:t>
            </a:r>
            <a:r>
              <a:rPr lang="fa-IR" altLang="en-US" sz="2300" b="1" dirty="0">
                <a:solidFill>
                  <a:prstClr val="black"/>
                </a:solidFill>
                <a:cs typeface="B Mitra" panose="00000400000000000000" pitchFamily="2" charset="-78"/>
              </a:rPr>
              <a:t> با </a:t>
            </a:r>
            <a:r>
              <a:rPr lang="fa-IR" sz="2300" b="1" dirty="0">
                <a:solidFill>
                  <a:prstClr val="black"/>
                </a:solidFill>
                <a:cs typeface="B Mitra" panose="00000400000000000000" pitchFamily="2" charset="-78"/>
              </a:rPr>
              <a:t>برنامه دوم توسعه کشور</a:t>
            </a:r>
            <a:r>
              <a:rPr lang="fa-IR" sz="2300" dirty="0">
                <a:solidFill>
                  <a:prstClr val="black"/>
                </a:solidFill>
                <a:cs typeface="B Mitra" panose="00000400000000000000" pitchFamily="2" charset="-78"/>
              </a:rPr>
              <a:t>:</a:t>
            </a:r>
          </a:p>
          <a:p>
            <a:pPr marL="168275" indent="-168275" algn="just" eaLnBrk="0" fontAlgn="base" hangingPunct="0">
              <a:spcAft>
                <a:spcPct val="0"/>
              </a:spcAft>
              <a:buClr>
                <a:prstClr val="black"/>
              </a:buClr>
              <a:tabLst>
                <a:tab pos="225425" algn="l"/>
              </a:tabLst>
            </a:pPr>
            <a:endParaRPr lang="fa-IR" sz="2300" dirty="0">
              <a:solidFill>
                <a:srgbClr val="C00000"/>
              </a:solidFill>
              <a:cs typeface="B Mitra" panose="00000400000000000000" pitchFamily="2" charset="-78"/>
            </a:endParaRPr>
          </a:p>
          <a:p>
            <a:pPr marL="168275" indent="-168275" algn="just" eaLnBrk="0" fontAlgn="base" hangingPunct="0">
              <a:spcAft>
                <a:spcPct val="0"/>
              </a:spcAft>
              <a:buClr>
                <a:prstClr val="black"/>
              </a:buClr>
              <a:tabLst>
                <a:tab pos="225425" algn="l"/>
              </a:tabLst>
            </a:pPr>
            <a:r>
              <a:rPr lang="fa-IR" sz="2300" dirty="0">
                <a:solidFill>
                  <a:srgbClr val="C00000"/>
                </a:solidFill>
                <a:cs typeface="B Mitra" panose="00000400000000000000" pitchFamily="2" charset="-78"/>
              </a:rPr>
              <a:t>                        به منظور اجرای توصیه های دستور کار 21 در زمینه برنامه « تأمین سرپناه مناسب برای همه» در بخشی از مبحث ابزارهای اجرایی چنین آمده است که که کشورهای توسعه یافته و مؤسسات سرمایه گذاری باید در این زمینه به کشورهای در حال توسعه در زمینه تحقیقاتی و آموزشی و نیز تقویت ظرفیت محلی برای توسعه تکنولوژیکی مناسب کمک نمایند. </a:t>
            </a:r>
          </a:p>
          <a:p>
            <a:pPr marL="0" indent="0" algn="just" eaLnBrk="0" fontAlgn="base" hangingPunct="0">
              <a:spcAft>
                <a:spcPct val="0"/>
              </a:spcAft>
              <a:buClr>
                <a:prstClr val="black"/>
              </a:buClr>
              <a:buFont typeface="Arial" panose="020B0604020202020204" pitchFamily="34" charset="0"/>
              <a:buNone/>
              <a:tabLst>
                <a:tab pos="225425" algn="l"/>
              </a:tabLst>
            </a:pPr>
            <a:r>
              <a:rPr lang="fa-IR" sz="2300" dirty="0">
                <a:solidFill>
                  <a:prstClr val="black"/>
                </a:solidFill>
                <a:cs typeface="B Mitra" panose="00000400000000000000" pitchFamily="2" charset="-78"/>
              </a:rPr>
              <a:t>در زمینه امور تحقیقاتی و آموزشی برای مقامات دولتی، متخصصین ، انجمن ها و سازمان های غیردولتی، کشور ما نیازی به کمک سایر کشورها ندارد، اما در مورد تقویت ظرفیت محلی برای توسعه تکنولوژی مناسب، کشور ما می تواند از کمک های بین المللی بهره مند شود. برای این منظور می بایست برنامه های خاصی تدوین شود.</a:t>
            </a:r>
          </a:p>
          <a:p>
            <a:pPr marL="0" indent="0" algn="just" eaLnBrk="0" fontAlgn="base" hangingPunct="0">
              <a:spcAft>
                <a:spcPct val="0"/>
              </a:spcAft>
              <a:buClr>
                <a:prstClr val="black"/>
              </a:buClr>
              <a:buFont typeface="Arial" panose="020B0604020202020204" pitchFamily="34" charset="0"/>
              <a:buNone/>
              <a:tabLst>
                <a:tab pos="225425" algn="l"/>
              </a:tabLst>
            </a:pPr>
            <a:r>
              <a:rPr lang="fa-IR" sz="2300" dirty="0">
                <a:solidFill>
                  <a:prstClr val="black"/>
                </a:solidFill>
                <a:cs typeface="B Mitra" panose="00000400000000000000" pitchFamily="2" charset="-78"/>
              </a:rPr>
              <a:t>در برنامه دوم مسکن در این مورد اشاره نشده است و مشخص نیست که آیا ما می خواهیم از اینگونه کمک های بهره مند شویم یا خیر و در صورتی که می خواهیم از کمک های بین المللی استفاده کنیم، مکانیزم آن چگونه خواهد بود.</a:t>
            </a:r>
          </a:p>
          <a:p>
            <a:pPr marL="0" indent="0" algn="just" eaLnBrk="0" fontAlgn="base" hangingPunct="0">
              <a:spcAft>
                <a:spcPct val="0"/>
              </a:spcAft>
              <a:buClr>
                <a:prstClr val="black"/>
              </a:buClr>
              <a:buFont typeface="Arial" panose="020B0604020202020204" pitchFamily="34" charset="0"/>
              <a:buNone/>
              <a:tabLst>
                <a:tab pos="225425" algn="l"/>
              </a:tabLst>
            </a:pPr>
            <a:endParaRPr lang="fa-IR" sz="2300" dirty="0">
              <a:solidFill>
                <a:prstClr val="black"/>
              </a:solidFill>
              <a:cs typeface="B Mitra" panose="00000400000000000000" pitchFamily="2" charset="-78"/>
            </a:endParaRPr>
          </a:p>
          <a:p>
            <a:pPr marL="168275" indent="-168275" algn="just" eaLnBrk="0" fontAlgn="base" hangingPunct="0">
              <a:spcAft>
                <a:spcPct val="0"/>
              </a:spcAft>
              <a:buClr>
                <a:prstClr val="black"/>
              </a:buClr>
              <a:tabLst>
                <a:tab pos="225425" algn="l"/>
              </a:tabLst>
            </a:pPr>
            <a:endParaRPr lang="fa-IR" sz="2300" dirty="0">
              <a:solidFill>
                <a:prstClr val="black"/>
              </a:solidFill>
              <a:cs typeface="B Mitra" panose="00000400000000000000" pitchFamily="2" charset="-78"/>
            </a:endParaRPr>
          </a:p>
        </p:txBody>
      </p:sp>
      <p:sp>
        <p:nvSpPr>
          <p:cNvPr id="5" name="Arrow: Pentagon 4">
            <a:extLst>
              <a:ext uri="{FF2B5EF4-FFF2-40B4-BE49-F238E27FC236}">
                <a16:creationId xmlns:a16="http://schemas.microsoft.com/office/drawing/2014/main" xmlns="" id="{E5C8CF82-7C9C-47C2-A83F-4FEC36CEDF23}"/>
              </a:ext>
            </a:extLst>
          </p:cNvPr>
          <p:cNvSpPr/>
          <p:nvPr/>
        </p:nvSpPr>
        <p:spPr bwMode="auto">
          <a:xfrm rot="10800000" flipV="1">
            <a:off x="7020271" y="1052736"/>
            <a:ext cx="1440161" cy="368101"/>
          </a:xfrm>
          <a:prstGeom prst="homePlate">
            <a:avLst/>
          </a:prstGeom>
          <a:solidFill>
            <a:srgbClr val="C00000"/>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rtl="0" fontAlgn="base">
              <a:spcBef>
                <a:spcPct val="0"/>
              </a:spcBef>
              <a:spcAft>
                <a:spcPct val="0"/>
              </a:spcAft>
            </a:pPr>
            <a:r>
              <a:rPr lang="fa-IR" sz="2000" dirty="0">
                <a:solidFill>
                  <a:srgbClr val="FFFF00"/>
                </a:solidFill>
                <a:latin typeface="Arial" pitchFamily="34" charset="0"/>
                <a:ea typeface="SimSun" pitchFamily="2" charset="-122"/>
                <a:cs typeface="B Mitra" panose="00000400000000000000" pitchFamily="2" charset="-78"/>
              </a:rPr>
              <a:t>دستورکار 21</a:t>
            </a:r>
            <a:endParaRPr lang="en-US" sz="2000" dirty="0">
              <a:solidFill>
                <a:srgbClr val="FFFF00"/>
              </a:solidFill>
              <a:latin typeface="Arial" pitchFamily="34" charset="0"/>
              <a:ea typeface="SimSun" pitchFamily="2" charset="-122"/>
              <a:cs typeface="B Mitra" panose="00000400000000000000" pitchFamily="2" charset="-78"/>
            </a:endParaRPr>
          </a:p>
        </p:txBody>
      </p:sp>
    </p:spTree>
    <p:extLst>
      <p:ext uri="{BB962C8B-B14F-4D97-AF65-F5344CB8AC3E}">
        <p14:creationId xmlns:p14="http://schemas.microsoft.com/office/powerpoint/2010/main" val="11762646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323528" y="780"/>
            <a:ext cx="8568952" cy="6823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0" indent="0" algn="ctr" eaLnBrk="0" fontAlgn="base" hangingPunct="0">
              <a:spcAft>
                <a:spcPct val="0"/>
              </a:spcAft>
              <a:buClr>
                <a:srgbClr val="FFFF00"/>
              </a:buClr>
              <a:buFont typeface="Arial" panose="020B0604020202020204" pitchFamily="34" charset="0"/>
              <a:buNone/>
            </a:pPr>
            <a:r>
              <a:rPr lang="fa-IR" altLang="en-US" sz="2800" dirty="0">
                <a:solidFill>
                  <a:prstClr val="black"/>
                </a:solidFill>
                <a:cs typeface="B Titr" panose="00000700000000000000" pitchFamily="2" charset="-78"/>
              </a:rPr>
              <a:t>محور دوم دستور کار 21 :  « </a:t>
            </a:r>
            <a:r>
              <a:rPr lang="fa-IR" altLang="en-US" sz="2800" dirty="0">
                <a:solidFill>
                  <a:srgbClr val="FF0000"/>
                </a:solidFill>
                <a:cs typeface="B Titr" panose="00000700000000000000" pitchFamily="2" charset="-78"/>
              </a:rPr>
              <a:t>بهبود مدیریت سکونتگاههای انسانی </a:t>
            </a:r>
            <a:r>
              <a:rPr lang="fa-IR" altLang="en-US" sz="2800" dirty="0">
                <a:solidFill>
                  <a:prstClr val="black"/>
                </a:solidFill>
                <a:cs typeface="B Titr" panose="00000700000000000000" pitchFamily="2" charset="-78"/>
              </a:rPr>
              <a:t>»</a:t>
            </a:r>
          </a:p>
          <a:p>
            <a:pPr marL="0" indent="0" algn="just" eaLnBrk="0" fontAlgn="base" hangingPunct="0">
              <a:spcAft>
                <a:spcPct val="0"/>
              </a:spcAft>
              <a:buClr>
                <a:srgbClr val="FF0000"/>
              </a:buClr>
              <a:buFont typeface="Arial" panose="020B0604020202020204" pitchFamily="34" charset="0"/>
              <a:buNone/>
            </a:pPr>
            <a:endParaRPr lang="fa-IR" sz="2300" dirty="0">
              <a:solidFill>
                <a:prstClr val="black"/>
              </a:solidFill>
              <a:cs typeface="B Mitra" panose="00000400000000000000" pitchFamily="2" charset="-78"/>
            </a:endParaRP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هدف دومین حوزه برنامه ریزی در دستور کار 21 ، برنامه بهبود مدیریت سکونتگاهای انسانی به منظور تأمین مدیریت پایدار در تمامی سکونتگاه های شهری خصوصاً در کشورهای در حال توسعه است. بدین معنی که توانایی آنها را برای بهبود شرایط زندگی ساکنان خود بویژه حاشیه نشینان و افراد فاقد حقوق و امتیازات مدنی را ارتقاء بخشد و در دستیابی به اهداف توسعه اقتصاد ملی مؤثر واقع شود.</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فعالیت های برنامه بهبود مدیریت سکونتگاه های انسانی شامل 3 بخش عمده است:</a:t>
            </a:r>
          </a:p>
          <a:p>
            <a:pPr marL="2109788" indent="295275" algn="just" eaLnBrk="0" fontAlgn="base" hangingPunct="0">
              <a:spcAft>
                <a:spcPct val="0"/>
              </a:spcAft>
              <a:buClr>
                <a:srgbClr val="FF0000"/>
              </a:buClr>
              <a:buFont typeface="Wingdings" panose="05000000000000000000" pitchFamily="2" charset="2"/>
              <a:buChar char="§"/>
            </a:pPr>
            <a:r>
              <a:rPr lang="fa-IR" sz="2300" dirty="0">
                <a:solidFill>
                  <a:prstClr val="black"/>
                </a:solidFill>
                <a:cs typeface="B Mitra" panose="00000400000000000000" pitchFamily="2" charset="-78"/>
              </a:rPr>
              <a:t>برنامه بهبود مدیریت شهری</a:t>
            </a:r>
          </a:p>
          <a:p>
            <a:pPr marL="2109788" indent="295275" algn="just" eaLnBrk="0" fontAlgn="base" hangingPunct="0">
              <a:spcAft>
                <a:spcPct val="0"/>
              </a:spcAft>
              <a:buClr>
                <a:srgbClr val="FF0000"/>
              </a:buClr>
              <a:buFont typeface="Wingdings" panose="05000000000000000000" pitchFamily="2" charset="2"/>
              <a:buChar char="§"/>
            </a:pPr>
            <a:r>
              <a:rPr lang="fa-IR" sz="2300" dirty="0">
                <a:solidFill>
                  <a:prstClr val="black"/>
                </a:solidFill>
                <a:cs typeface="B Mitra" panose="00000400000000000000" pitchFamily="2" charset="-78"/>
              </a:rPr>
              <a:t>برنامه تقویت سیستم های اطلاعات شهری</a:t>
            </a:r>
          </a:p>
          <a:p>
            <a:pPr marL="2109788" indent="295275" algn="just" eaLnBrk="0" fontAlgn="base" hangingPunct="0">
              <a:spcAft>
                <a:spcPct val="0"/>
              </a:spcAft>
              <a:buClr>
                <a:srgbClr val="FF0000"/>
              </a:buClr>
              <a:buFont typeface="Wingdings" panose="05000000000000000000" pitchFamily="2" charset="2"/>
              <a:buChar char="§"/>
            </a:pPr>
            <a:r>
              <a:rPr lang="fa-IR" sz="2300" dirty="0">
                <a:solidFill>
                  <a:prstClr val="black"/>
                </a:solidFill>
                <a:cs typeface="B Mitra" panose="00000400000000000000" pitchFamily="2" charset="-78"/>
              </a:rPr>
              <a:t>برنامه تشویق توسعه شهرهای میانه</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بکارگیری توصیه های دستور کار 21 در زمینه بهبود مدیریت سکونتگاه های انسانی، تنها در یک برنامه مسکن مقدور نیست، بلکه بدلیل گستردگی دامنه آنها باید در برنامه های مختلف نظیر برنامه های تأمین زیرساختها، برنامه های تأمین اشتغال و رفع فقر، برنامه های توسعه و عمران شهری و منطقه ای و نیز برنامه های آمایشی مورد توجه قرار گیرند.</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بنابراین پیگیری این توصیه ها در برنامه دوم مسکن کشور بیهوده است و نمی توان برنامه دوم مسکن را از این جهت مورد بررسی قرار داد.</a:t>
            </a:r>
          </a:p>
          <a:p>
            <a:pPr marL="2109788" indent="0" algn="just" eaLnBrk="0" fontAlgn="base" hangingPunct="0">
              <a:spcAft>
                <a:spcPct val="0"/>
              </a:spcAft>
              <a:buClr>
                <a:srgbClr val="FF0000"/>
              </a:buClr>
              <a:buFont typeface="Arial" panose="020B0604020202020204" pitchFamily="34" charset="0"/>
              <a:buNone/>
            </a:pPr>
            <a:endParaRPr lang="fa-IR" sz="2300" dirty="0">
              <a:solidFill>
                <a:prstClr val="black"/>
              </a:solidFill>
              <a:cs typeface="B Mitra" panose="00000400000000000000" pitchFamily="2" charset="-78"/>
            </a:endParaRPr>
          </a:p>
        </p:txBody>
      </p:sp>
    </p:spTree>
    <p:extLst>
      <p:ext uri="{BB962C8B-B14F-4D97-AF65-F5344CB8AC3E}">
        <p14:creationId xmlns:p14="http://schemas.microsoft.com/office/powerpoint/2010/main" val="37032662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827584" y="780"/>
            <a:ext cx="8208912" cy="7445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0" indent="0" algn="ctr" eaLnBrk="0" fontAlgn="base" hangingPunct="0">
              <a:spcAft>
                <a:spcPct val="0"/>
              </a:spcAft>
              <a:buClr>
                <a:srgbClr val="FFFF00"/>
              </a:buClr>
              <a:buFont typeface="Arial" panose="020B0604020202020204" pitchFamily="34" charset="0"/>
              <a:buNone/>
            </a:pPr>
            <a:r>
              <a:rPr lang="fa-IR" altLang="en-US" sz="2500" dirty="0">
                <a:solidFill>
                  <a:prstClr val="black"/>
                </a:solidFill>
                <a:cs typeface="B Titr" panose="00000700000000000000" pitchFamily="2" charset="-78"/>
              </a:rPr>
              <a:t>محور سوم دستور کار 21 :  « </a:t>
            </a:r>
            <a:r>
              <a:rPr lang="fa-IR" altLang="en-US" sz="2500" dirty="0">
                <a:solidFill>
                  <a:srgbClr val="FF0000"/>
                </a:solidFill>
                <a:cs typeface="B Titr" panose="00000700000000000000" pitchFamily="2" charset="-78"/>
              </a:rPr>
              <a:t>ترویج برنامه ریزی و مدیریت پایدار کاربری زمین</a:t>
            </a:r>
            <a:r>
              <a:rPr lang="fa-IR" altLang="en-US" sz="2500" dirty="0">
                <a:solidFill>
                  <a:prstClr val="black"/>
                </a:solidFill>
                <a:cs typeface="B Titr" panose="00000700000000000000" pitchFamily="2" charset="-78"/>
              </a:rPr>
              <a:t>»</a:t>
            </a:r>
          </a:p>
          <a:p>
            <a:pPr marL="0" indent="0" algn="just" eaLnBrk="0" fontAlgn="base" hangingPunct="0">
              <a:spcAft>
                <a:spcPct val="0"/>
              </a:spcAft>
              <a:buClr>
                <a:srgbClr val="FF0000"/>
              </a:buClr>
              <a:buFont typeface="Arial" panose="020B0604020202020204" pitchFamily="34" charset="0"/>
              <a:buNone/>
            </a:pPr>
            <a:r>
              <a:rPr lang="fa-IR" sz="2300" dirty="0" smtClean="0">
                <a:solidFill>
                  <a:prstClr val="black"/>
                </a:solidFill>
                <a:cs typeface="B Mitra" panose="00000400000000000000" pitchFamily="2" charset="-78"/>
              </a:rPr>
              <a:t>در </a:t>
            </a:r>
            <a:r>
              <a:rPr lang="fa-IR" sz="2300" dirty="0">
                <a:solidFill>
                  <a:prstClr val="black"/>
                </a:solidFill>
                <a:cs typeface="B Mitra" panose="00000400000000000000" pitchFamily="2" charset="-78"/>
              </a:rPr>
              <a:t>این بخش ابتداء بر اهمیت دستیابی به منابع زمین در زندگی انسانها تأکیده شده است و اینکه منابع زمین اساس سیستم های زندگی و تأمین کننده خاک، انرژی، آب و فرصت برای تمامی فعالیت های انسانی است.</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هدف برنامه ترویج برنامه ریزی و مدیریت پایدار سکونتگاه های انسانی عبارت است از :</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 هدف تأمین زمین های مورد نیاز برای توسعه زیستگاه های انسانی از طریق ترویج برنامه ریزی کالبدی و کاربری زمین مطمئن از نظر زیست محیطی است بگونه ای که دستیابی تمامی خانوارها به زمین را فراهم نموده و در جایی که مناسب است، مالکیت و مدیریت جمعی و عمومی بر زمین را تشویق نماید. به دلایل اقتصادی و فرهنگی می باید به نیازهای زنان و مردم بومی توجه خاص مبذول نماید».</a:t>
            </a:r>
          </a:p>
          <a:p>
            <a:pPr marL="0" indent="0" algn="just" eaLnBrk="0" fontAlgn="base" hangingPunct="0">
              <a:spcAft>
                <a:spcPct val="0"/>
              </a:spcAft>
              <a:buClr>
                <a:srgbClr val="FF0000"/>
              </a:buClr>
              <a:buFont typeface="Arial" panose="020B0604020202020204" pitchFamily="34" charset="0"/>
              <a:buNone/>
            </a:pPr>
            <a:endParaRPr lang="fa-IR" sz="2300" dirty="0">
              <a:solidFill>
                <a:prstClr val="black"/>
              </a:solidFill>
              <a:cs typeface="B Mitra" panose="00000400000000000000" pitchFamily="2" charset="-78"/>
            </a:endParaRPr>
          </a:p>
          <a:p>
            <a:pPr marL="0" indent="0" algn="just" eaLnBrk="0" fontAlgn="base" hangingPunct="0">
              <a:spcAft>
                <a:spcPct val="0"/>
              </a:spcAft>
              <a:buClr>
                <a:srgbClr val="FF0000"/>
              </a:buClr>
              <a:buFont typeface="Arial" panose="020B0604020202020204" pitchFamily="34" charset="0"/>
              <a:buNone/>
            </a:pPr>
            <a:r>
              <a:rPr lang="fa-IR" sz="2300" b="1" dirty="0">
                <a:solidFill>
                  <a:srgbClr val="3333FF"/>
                </a:solidFill>
                <a:cs typeface="B Mitra" panose="00000400000000000000" pitchFamily="2" charset="-78"/>
              </a:rPr>
              <a:t>فعالیت های برنامه ترویج برنامه ریزی کالبدی و کاربری زمین عبارتنداز :</a:t>
            </a:r>
          </a:p>
          <a:p>
            <a:pPr marL="463550" indent="-238125" algn="just" eaLnBrk="0" fontAlgn="base" hangingPunct="0">
              <a:spcAft>
                <a:spcPct val="0"/>
              </a:spcAft>
              <a:buClr>
                <a:srgbClr val="FF0000"/>
              </a:buClr>
              <a:buFont typeface="Wingdings" panose="05000000000000000000" pitchFamily="2" charset="2"/>
              <a:buChar char="§"/>
            </a:pPr>
            <a:r>
              <a:rPr lang="fa-IR" sz="2300" b="1" dirty="0">
                <a:solidFill>
                  <a:prstClr val="black"/>
                </a:solidFill>
                <a:cs typeface="B Mitra" panose="00000400000000000000" pitchFamily="2" charset="-78"/>
              </a:rPr>
              <a:t>تهیه فهرستی از موجود منابع زمین در سطح ملی به منظور ایجاد یک سیستم اطلاعات زمین </a:t>
            </a:r>
            <a:r>
              <a:rPr lang="fa-IR" sz="2300" dirty="0">
                <a:solidFill>
                  <a:prstClr val="black"/>
                </a:solidFill>
                <a:cs typeface="B Mitra" panose="00000400000000000000" pitchFamily="2" charset="-78"/>
              </a:rPr>
              <a:t>: طبقه بندی منابع زمین براساس مناسب ترین کاربری ها ، شناسایی نواحی آسیب پذیر از نظر زیست محیطی، شناسایی نواحی سانحه خیز به منظور حفاظت ویژه</a:t>
            </a:r>
          </a:p>
          <a:p>
            <a:pPr marL="463550" indent="-238125" algn="just" eaLnBrk="0" fontAlgn="base" hangingPunct="0">
              <a:spcAft>
                <a:spcPct val="0"/>
              </a:spcAft>
              <a:buClr>
                <a:srgbClr val="FF0000"/>
              </a:buClr>
              <a:buFont typeface="Wingdings" panose="05000000000000000000" pitchFamily="2" charset="2"/>
              <a:buChar char="§"/>
            </a:pPr>
            <a:r>
              <a:rPr lang="fa-IR" sz="2300" b="1" dirty="0">
                <a:solidFill>
                  <a:prstClr val="black"/>
                </a:solidFill>
                <a:cs typeface="B Mitra" panose="00000400000000000000" pitchFamily="2" charset="-78"/>
              </a:rPr>
              <a:t>توجه به توسعه طرح های ملی مدیریت منابع زمین به منظور هدایت توسعه و کاربرد منابع زمین </a:t>
            </a:r>
            <a:r>
              <a:rPr lang="fa-IR" sz="2300" dirty="0">
                <a:solidFill>
                  <a:prstClr val="black"/>
                </a:solidFill>
                <a:cs typeface="B Mitra" panose="00000400000000000000" pitchFamily="2" charset="-78"/>
              </a:rPr>
              <a:t>: بدین خاطر باید موارد زیر رعایت گردد</a:t>
            </a:r>
          </a:p>
          <a:p>
            <a:pPr marL="2109788" indent="0" algn="just" eaLnBrk="0" fontAlgn="base" hangingPunct="0">
              <a:spcAft>
                <a:spcPct val="0"/>
              </a:spcAft>
              <a:buClr>
                <a:srgbClr val="FF0000"/>
              </a:buClr>
              <a:buFont typeface="Arial" panose="020B0604020202020204" pitchFamily="34" charset="0"/>
              <a:buNone/>
            </a:pPr>
            <a:endParaRPr lang="fa-IR" sz="2300" dirty="0">
              <a:solidFill>
                <a:prstClr val="black"/>
              </a:solidFill>
              <a:cs typeface="B Mitra" panose="00000400000000000000" pitchFamily="2" charset="-78"/>
            </a:endParaRPr>
          </a:p>
        </p:txBody>
      </p:sp>
    </p:spTree>
    <p:extLst>
      <p:ext uri="{BB962C8B-B14F-4D97-AF65-F5344CB8AC3E}">
        <p14:creationId xmlns:p14="http://schemas.microsoft.com/office/powerpoint/2010/main" val="3489525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683567" y="116632"/>
            <a:ext cx="8437149" cy="6808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0" indent="0" algn="ctr" eaLnBrk="0" fontAlgn="base" hangingPunct="0">
              <a:spcAft>
                <a:spcPct val="0"/>
              </a:spcAft>
              <a:buClr>
                <a:srgbClr val="FFFF00"/>
              </a:buClr>
              <a:buFont typeface="Arial" panose="020B0604020202020204" pitchFamily="34" charset="0"/>
              <a:buNone/>
            </a:pPr>
            <a:r>
              <a:rPr lang="fa-IR" altLang="en-US" sz="2500" dirty="0">
                <a:solidFill>
                  <a:prstClr val="black"/>
                </a:solidFill>
                <a:cs typeface="B Titr" panose="00000700000000000000" pitchFamily="2" charset="-78"/>
              </a:rPr>
              <a:t>محور سوم دستور کار 21 :  « </a:t>
            </a:r>
            <a:r>
              <a:rPr lang="fa-IR" altLang="en-US" sz="2500" dirty="0">
                <a:solidFill>
                  <a:srgbClr val="FF0000"/>
                </a:solidFill>
                <a:cs typeface="B Titr" panose="00000700000000000000" pitchFamily="2" charset="-78"/>
              </a:rPr>
              <a:t>ترویج برنامه ریزی و مدیریت پایدار کاربری زمین</a:t>
            </a:r>
            <a:r>
              <a:rPr lang="fa-IR" altLang="en-US" sz="2500" dirty="0">
                <a:solidFill>
                  <a:prstClr val="black"/>
                </a:solidFill>
                <a:cs typeface="B Titr" panose="00000700000000000000" pitchFamily="2" charset="-78"/>
              </a:rPr>
              <a:t>»</a:t>
            </a:r>
          </a:p>
          <a:p>
            <a:pPr marL="0" indent="0" algn="just" eaLnBrk="0" fontAlgn="base" hangingPunct="0">
              <a:spcAft>
                <a:spcPct val="0"/>
              </a:spcAft>
              <a:buClr>
                <a:srgbClr val="FF0000"/>
              </a:buClr>
              <a:buFont typeface="Arial" panose="020B0604020202020204" pitchFamily="34" charset="0"/>
              <a:buNone/>
            </a:pPr>
            <a:endParaRPr lang="fa-IR" sz="2300" dirty="0">
              <a:solidFill>
                <a:prstClr val="black"/>
              </a:solidFill>
              <a:cs typeface="B Mitra" panose="00000400000000000000" pitchFamily="2" charset="-78"/>
            </a:endParaRPr>
          </a:p>
          <a:p>
            <a:pPr marL="0" indent="0" algn="just" eaLnBrk="0" fontAlgn="base" hangingPunct="0">
              <a:spcAft>
                <a:spcPct val="0"/>
              </a:spcAft>
              <a:buClr>
                <a:srgbClr val="FF0000"/>
              </a:buClr>
              <a:buFont typeface="Arial" panose="020B0604020202020204" pitchFamily="34" charset="0"/>
              <a:buNone/>
            </a:pPr>
            <a:r>
              <a:rPr lang="fa-IR" sz="2300" b="1" dirty="0">
                <a:solidFill>
                  <a:prstClr val="black"/>
                </a:solidFill>
                <a:cs typeface="B Mitra" panose="00000400000000000000" pitchFamily="2" charset="-78"/>
              </a:rPr>
              <a:t>رعایت موارد لازم برای تحقق فعالیت های مرتبط با توسعه طرح های ملی مدیریت منابع زمین به منظور هدایت توسعه و کاربرد منابع زمین :</a:t>
            </a:r>
          </a:p>
          <a:p>
            <a:pPr marL="463550" indent="-238125" algn="just" eaLnBrk="0" fontAlgn="base" hangingPunct="0">
              <a:spcAft>
                <a:spcPct val="0"/>
              </a:spcAft>
              <a:buClr>
                <a:srgbClr val="FF0000"/>
              </a:buClr>
              <a:buFont typeface="Wingdings" panose="05000000000000000000" pitchFamily="2" charset="2"/>
              <a:buChar char="§"/>
            </a:pPr>
            <a:r>
              <a:rPr lang="fa-IR" sz="2300" dirty="0">
                <a:solidFill>
                  <a:prstClr val="black"/>
                </a:solidFill>
                <a:cs typeface="B Mitra" panose="00000400000000000000" pitchFamily="2" charset="-78"/>
              </a:rPr>
              <a:t>وضع قوانین ملی به منظور هدایت اجرای سیستم های دولتی در جهت توسعه شهری سالم از نظر زیست محیطی، کاربری زمین، مسکن و مدیریت پیشرفته گسترش شهری.</a:t>
            </a:r>
          </a:p>
          <a:p>
            <a:pPr marL="463550" indent="-238125" algn="just" eaLnBrk="0" fontAlgn="base" hangingPunct="0">
              <a:spcAft>
                <a:spcPct val="0"/>
              </a:spcAft>
              <a:buClr>
                <a:srgbClr val="FF0000"/>
              </a:buClr>
              <a:buFont typeface="Wingdings" panose="05000000000000000000" pitchFamily="2" charset="2"/>
              <a:buChar char="§"/>
            </a:pPr>
            <a:r>
              <a:rPr lang="fa-IR" sz="2300" dirty="0">
                <a:solidFill>
                  <a:prstClr val="black"/>
                </a:solidFill>
                <a:cs typeface="B Mitra" panose="00000400000000000000" pitchFamily="2" charset="-78"/>
              </a:rPr>
              <a:t>ایجاد بازارهای کارآمد و قابل دسترسی زمین برای پاسخگویی به نیازهای توسعه اجتماعی از طریق بهبود سیستم های ثبت زمین و افزایش کارآیی روشهای معاملات زمین.</a:t>
            </a:r>
          </a:p>
          <a:p>
            <a:pPr marL="463550" indent="-238125" algn="just" eaLnBrk="0" fontAlgn="base" hangingPunct="0">
              <a:spcAft>
                <a:spcPct val="0"/>
              </a:spcAft>
              <a:buClr>
                <a:srgbClr val="FF0000"/>
              </a:buClr>
              <a:buFont typeface="Wingdings" panose="05000000000000000000" pitchFamily="2" charset="2"/>
              <a:buChar char="§"/>
            </a:pPr>
            <a:r>
              <a:rPr lang="fa-IR" sz="2300" dirty="0">
                <a:solidFill>
                  <a:prstClr val="black"/>
                </a:solidFill>
                <a:cs typeface="B Mitra" panose="00000400000000000000" pitchFamily="2" charset="-78"/>
              </a:rPr>
              <a:t>ایجاد انگیزه های مالی و معیارهای کنترل زمین شامل راه حلهای برنامه ریزی کاربری زمین به منظور بهره برداری منطقی تر و مطمئن تر منابع محدود زمین از لحاظ زیست محیطی.</a:t>
            </a:r>
          </a:p>
          <a:p>
            <a:pPr marL="463550" indent="-238125" algn="just" eaLnBrk="0" fontAlgn="base" hangingPunct="0">
              <a:spcAft>
                <a:spcPct val="0"/>
              </a:spcAft>
              <a:buClr>
                <a:srgbClr val="FF0000"/>
              </a:buClr>
              <a:buFont typeface="Wingdings" panose="05000000000000000000" pitchFamily="2" charset="2"/>
              <a:buChar char="§"/>
            </a:pPr>
            <a:r>
              <a:rPr lang="fa-IR" sz="2300" dirty="0">
                <a:solidFill>
                  <a:prstClr val="black"/>
                </a:solidFill>
                <a:cs typeface="B Mitra" panose="00000400000000000000" pitchFamily="2" charset="-78"/>
              </a:rPr>
              <a:t>تشویق مشارکت میان بخش های دولتی، خصوصی و اجتماعی در جهت مدیریت منابع زمین برای توسعه سکونتگاه های انسانی.</a:t>
            </a:r>
          </a:p>
          <a:p>
            <a:pPr marL="463550" indent="-238125" algn="just" eaLnBrk="0" fontAlgn="base" hangingPunct="0">
              <a:spcAft>
                <a:spcPct val="0"/>
              </a:spcAft>
              <a:buClr>
                <a:srgbClr val="FF0000"/>
              </a:buClr>
              <a:buFont typeface="Wingdings" panose="05000000000000000000" pitchFamily="2" charset="2"/>
              <a:buChar char="§"/>
            </a:pPr>
            <a:r>
              <a:rPr lang="fa-IR" sz="2300" dirty="0">
                <a:solidFill>
                  <a:prstClr val="black"/>
                </a:solidFill>
                <a:cs typeface="B Mitra" panose="00000400000000000000" pitchFamily="2" charset="-78"/>
              </a:rPr>
              <a:t>تقویت اقدامات اجتماعی حفاظت از منابع زمین در سکونتگاه های موجود شهری و روستایی.</a:t>
            </a:r>
          </a:p>
          <a:p>
            <a:pPr marL="463550" indent="-238125" algn="just" eaLnBrk="0" fontAlgn="base" hangingPunct="0">
              <a:spcAft>
                <a:spcPct val="0"/>
              </a:spcAft>
              <a:buClr>
                <a:srgbClr val="FF0000"/>
              </a:buClr>
              <a:buFont typeface="Wingdings" panose="05000000000000000000" pitchFamily="2" charset="2"/>
              <a:buChar char="§"/>
            </a:pPr>
            <a:r>
              <a:rPr lang="fa-IR" sz="2300" dirty="0">
                <a:solidFill>
                  <a:prstClr val="black"/>
                </a:solidFill>
                <a:cs typeface="B Mitra" panose="00000400000000000000" pitchFamily="2" charset="-78"/>
              </a:rPr>
              <a:t>ایجاد اشکال مناسب اجاره زمین که امنیت اجاره زمین برای مستأجرین، خصوصاً مردم بومی، زنان ، انجمن های محلی، ساکنان کم درآمد شهری و روستائیان فقیر را فراهم سازد.</a:t>
            </a:r>
          </a:p>
          <a:p>
            <a:pPr marL="2109788" indent="0" algn="just" eaLnBrk="0" fontAlgn="base" hangingPunct="0">
              <a:spcAft>
                <a:spcPct val="0"/>
              </a:spcAft>
              <a:buClr>
                <a:srgbClr val="FF0000"/>
              </a:buClr>
              <a:buFont typeface="Arial" panose="020B0604020202020204" pitchFamily="34" charset="0"/>
              <a:buNone/>
            </a:pPr>
            <a:endParaRPr lang="fa-IR" sz="2300" dirty="0">
              <a:solidFill>
                <a:prstClr val="black"/>
              </a:solidFill>
              <a:cs typeface="B Mitra" panose="00000400000000000000" pitchFamily="2" charset="-78"/>
            </a:endParaRPr>
          </a:p>
        </p:txBody>
      </p:sp>
    </p:spTree>
    <p:extLst>
      <p:ext uri="{BB962C8B-B14F-4D97-AF65-F5344CB8AC3E}">
        <p14:creationId xmlns:p14="http://schemas.microsoft.com/office/powerpoint/2010/main" val="15790191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611560" y="780"/>
            <a:ext cx="8424936" cy="733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0" indent="0" algn="ctr" eaLnBrk="0" fontAlgn="base" hangingPunct="0">
              <a:lnSpc>
                <a:spcPct val="150000"/>
              </a:lnSpc>
              <a:spcAft>
                <a:spcPct val="0"/>
              </a:spcAft>
              <a:buClr>
                <a:srgbClr val="FFFF00"/>
              </a:buClr>
              <a:buFont typeface="Arial" panose="020B0604020202020204" pitchFamily="34" charset="0"/>
              <a:buNone/>
            </a:pPr>
            <a:r>
              <a:rPr lang="fa-IR" altLang="en-US" sz="2400" dirty="0">
                <a:solidFill>
                  <a:prstClr val="black"/>
                </a:solidFill>
                <a:cs typeface="B Titr" panose="00000700000000000000" pitchFamily="2" charset="-78"/>
              </a:rPr>
              <a:t>محور سوم دستور کار 21 :  « </a:t>
            </a:r>
            <a:r>
              <a:rPr lang="fa-IR" altLang="en-US" sz="2400" dirty="0">
                <a:solidFill>
                  <a:srgbClr val="FF0000"/>
                </a:solidFill>
                <a:cs typeface="B Titr" panose="00000700000000000000" pitchFamily="2" charset="-78"/>
              </a:rPr>
              <a:t>ترویج برنامه ریزی و مدیریت پایدار کاربری زمین</a:t>
            </a:r>
            <a:r>
              <a:rPr lang="fa-IR" altLang="en-US" sz="2400" dirty="0" smtClean="0">
                <a:solidFill>
                  <a:prstClr val="black"/>
                </a:solidFill>
                <a:cs typeface="B Titr" panose="00000700000000000000" pitchFamily="2" charset="-78"/>
              </a:rPr>
              <a:t>»</a:t>
            </a:r>
            <a:endParaRPr lang="fa-IR" sz="2000" dirty="0">
              <a:solidFill>
                <a:prstClr val="black"/>
              </a:solidFill>
              <a:cs typeface="B Mitra" panose="00000400000000000000" pitchFamily="2" charset="-78"/>
            </a:endParaRPr>
          </a:p>
          <a:p>
            <a:pPr marL="463550" indent="-238125" algn="just" eaLnBrk="0" fontAlgn="base" hangingPunct="0">
              <a:spcAft>
                <a:spcPct val="0"/>
              </a:spcAft>
              <a:buClr>
                <a:srgbClr val="FF0000"/>
              </a:buClr>
              <a:buFont typeface="Wingdings" panose="05000000000000000000" pitchFamily="2" charset="2"/>
              <a:buChar char="§"/>
            </a:pPr>
            <a:r>
              <a:rPr lang="fa-IR" sz="2300" dirty="0">
                <a:solidFill>
                  <a:prstClr val="black"/>
                </a:solidFill>
                <a:cs typeface="B Mitra" panose="00000400000000000000" pitchFamily="2" charset="-78"/>
              </a:rPr>
              <a:t>شتاب بخشیدن به تلاشهایی برای دستیابی فقرای شهری و روستایی به زمین شامل برنامه های اعتباری برای خرید زمین و برای ساخت ، به دست آوردن یا بهسازی سرپناه ایمن و سالم و خدمات زیربنایی.</a:t>
            </a:r>
          </a:p>
          <a:p>
            <a:pPr marL="463550" indent="-238125" algn="just" eaLnBrk="0" fontAlgn="base" hangingPunct="0">
              <a:spcAft>
                <a:spcPct val="0"/>
              </a:spcAft>
              <a:buClr>
                <a:srgbClr val="FF0000"/>
              </a:buClr>
              <a:buFont typeface="Wingdings" panose="05000000000000000000" pitchFamily="2" charset="2"/>
              <a:buChar char="§"/>
            </a:pPr>
            <a:r>
              <a:rPr lang="fa-IR" sz="2300" dirty="0">
                <a:solidFill>
                  <a:prstClr val="black"/>
                </a:solidFill>
                <a:cs typeface="B Mitra" panose="00000400000000000000" pitchFamily="2" charset="-78"/>
              </a:rPr>
              <a:t>حمایت از اجرای فعالیت های پیشرفته مدیریت زمین که به طور جامع از نیازهای بالقوه رقابتی زمین برای کشاورزی، صنعت، حمل و نقل، توسعه شهری، فضاهای سبز، زمین های حفاظت شده و سایر نیازهای حیاتی بحث می کند.</a:t>
            </a:r>
          </a:p>
          <a:p>
            <a:pPr marL="463550" indent="-238125" algn="just" eaLnBrk="0" fontAlgn="base" hangingPunct="0">
              <a:spcAft>
                <a:spcPct val="0"/>
              </a:spcAft>
              <a:buClr>
                <a:srgbClr val="FF0000"/>
              </a:buClr>
              <a:buFont typeface="Wingdings" panose="05000000000000000000" pitchFamily="2" charset="2"/>
              <a:buChar char="§"/>
            </a:pPr>
            <a:r>
              <a:rPr lang="fa-IR" sz="2300" dirty="0">
                <a:solidFill>
                  <a:prstClr val="black"/>
                </a:solidFill>
                <a:cs typeface="B Mitra" panose="00000400000000000000" pitchFamily="2" charset="-78"/>
              </a:rPr>
              <a:t>ارتقای درک سیاستگزاران نسبت به عواقب نامطلوب سکونتگاه های برنامه ریزی نشده در نواحی آسیب پذیر از نظر زیست محیطی و نیز نسبت به سیاست های ملی و محلی کاربری زمین سکونتگاه ها که برای این منظور مورد نیاز است.</a:t>
            </a:r>
          </a:p>
          <a:p>
            <a:pPr marL="463550" indent="-238125" algn="just" eaLnBrk="0" fontAlgn="base" hangingPunct="0">
              <a:spcAft>
                <a:spcPct val="0"/>
              </a:spcAft>
              <a:buClr>
                <a:srgbClr val="FF0000"/>
              </a:buClr>
              <a:buFont typeface="Wingdings" panose="05000000000000000000" pitchFamily="2" charset="2"/>
              <a:buChar char="§"/>
            </a:pPr>
            <a:r>
              <a:rPr lang="fa-IR" sz="2300" dirty="0">
                <a:solidFill>
                  <a:prstClr val="black"/>
                </a:solidFill>
                <a:cs typeface="B Mitra" panose="00000400000000000000" pitchFamily="2" charset="-78"/>
              </a:rPr>
              <a:t>تقویت هماهنگی جهانی فعالیت های مدیریت منابع زمین توسط مؤسسات و برنامه های مختلف دوجانبه و چند جانبه نظیر </a:t>
            </a:r>
            <a:r>
              <a:rPr lang="en-US" sz="2300" dirty="0">
                <a:solidFill>
                  <a:prstClr val="black"/>
                </a:solidFill>
                <a:cs typeface="B Mitra" panose="00000400000000000000" pitchFamily="2" charset="-78"/>
              </a:rPr>
              <a:t>UNDP</a:t>
            </a:r>
            <a:r>
              <a:rPr lang="fa-IR" sz="2300" dirty="0">
                <a:solidFill>
                  <a:prstClr val="black"/>
                </a:solidFill>
                <a:cs typeface="B Mitra" panose="00000400000000000000" pitchFamily="2" charset="-78"/>
              </a:rPr>
              <a:t>، </a:t>
            </a:r>
            <a:r>
              <a:rPr lang="en-US" sz="2300" dirty="0">
                <a:solidFill>
                  <a:prstClr val="black"/>
                </a:solidFill>
                <a:cs typeface="B Mitra" panose="00000400000000000000" pitchFamily="2" charset="-78"/>
              </a:rPr>
              <a:t>FAO</a:t>
            </a:r>
            <a:r>
              <a:rPr lang="fa-IR" sz="2300" dirty="0">
                <a:solidFill>
                  <a:prstClr val="black"/>
                </a:solidFill>
                <a:cs typeface="B Mitra" panose="00000400000000000000" pitchFamily="2" charset="-78"/>
              </a:rPr>
              <a:t>، بانک جهانی، بانکهای توسعه منطقه ای ، برنامه مدیریت شهری</a:t>
            </a:r>
            <a:r>
              <a:rPr lang="en-US" sz="2300" dirty="0">
                <a:solidFill>
                  <a:prstClr val="black"/>
                </a:solidFill>
                <a:cs typeface="B Mitra" panose="00000400000000000000" pitchFamily="2" charset="-78"/>
              </a:rPr>
              <a:t>(UMP)</a:t>
            </a:r>
            <a:r>
              <a:rPr lang="fa-IR" sz="2300" dirty="0">
                <a:solidFill>
                  <a:prstClr val="black"/>
                </a:solidFill>
                <a:cs typeface="B Mitra" panose="00000400000000000000" pitchFamily="2" charset="-78"/>
              </a:rPr>
              <a:t> و انجام اقداماتی در جهت تشویق انتقال تجارب عملی در مورد فعالیت های مدیریت پایدار زمین به سایر کشورهای در حال توسعه.</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با توجه موارد مذکور، در دستور کار 21 توصیه های فراوانی در زمینه برنامه ریزی و مدیریت پایدار کاربری مطلوب زمین شده است.</a:t>
            </a:r>
          </a:p>
          <a:p>
            <a:pPr marL="2109788" indent="0" algn="just" eaLnBrk="0" fontAlgn="base" hangingPunct="0">
              <a:spcAft>
                <a:spcPct val="0"/>
              </a:spcAft>
              <a:buClr>
                <a:srgbClr val="FF0000"/>
              </a:buClr>
              <a:buFont typeface="Arial" panose="020B0604020202020204" pitchFamily="34" charset="0"/>
              <a:buNone/>
            </a:pPr>
            <a:endParaRPr lang="fa-IR" sz="2300" dirty="0">
              <a:solidFill>
                <a:prstClr val="black"/>
              </a:solidFill>
              <a:cs typeface="B Mitra" panose="00000400000000000000" pitchFamily="2" charset="-78"/>
            </a:endParaRPr>
          </a:p>
        </p:txBody>
      </p:sp>
    </p:spTree>
    <p:extLst>
      <p:ext uri="{BB962C8B-B14F-4D97-AF65-F5344CB8AC3E}">
        <p14:creationId xmlns:p14="http://schemas.microsoft.com/office/powerpoint/2010/main" val="33413656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611560" y="0"/>
            <a:ext cx="8388932" cy="591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0" indent="0" algn="ctr" eaLnBrk="0" fontAlgn="base" hangingPunct="0">
              <a:lnSpc>
                <a:spcPct val="150000"/>
              </a:lnSpc>
              <a:spcAft>
                <a:spcPct val="0"/>
              </a:spcAft>
              <a:buClr>
                <a:srgbClr val="FFFF00"/>
              </a:buClr>
              <a:buFont typeface="Arial" panose="020B0604020202020204" pitchFamily="34" charset="0"/>
              <a:buNone/>
            </a:pPr>
            <a:r>
              <a:rPr lang="fa-IR" altLang="en-US" sz="2500" dirty="0">
                <a:solidFill>
                  <a:prstClr val="black"/>
                </a:solidFill>
                <a:cs typeface="B Titr" panose="00000700000000000000" pitchFamily="2" charset="-78"/>
              </a:rPr>
              <a:t>محور سوم دستور کار 21 : « </a:t>
            </a:r>
            <a:r>
              <a:rPr lang="fa-IR" altLang="en-US" sz="2500" dirty="0">
                <a:solidFill>
                  <a:srgbClr val="FF0000"/>
                </a:solidFill>
                <a:cs typeface="B Titr" panose="00000700000000000000" pitchFamily="2" charset="-78"/>
              </a:rPr>
              <a:t>ترویج برنامه ریزی و مدیریت پایدار کاربری زمین</a:t>
            </a:r>
            <a:r>
              <a:rPr lang="fa-IR" altLang="en-US" sz="2500" dirty="0">
                <a:solidFill>
                  <a:prstClr val="black"/>
                </a:solidFill>
                <a:cs typeface="B Titr" panose="00000700000000000000" pitchFamily="2" charset="-78"/>
              </a:rPr>
              <a:t>»</a:t>
            </a:r>
          </a:p>
          <a:p>
            <a:pPr marL="225425" indent="0" algn="just" eaLnBrk="0" fontAlgn="base" hangingPunct="0">
              <a:spcAft>
                <a:spcPct val="0"/>
              </a:spcAft>
              <a:buClr>
                <a:srgbClr val="FF0000"/>
              </a:buClr>
              <a:buFont typeface="Arial" panose="020B0604020202020204" pitchFamily="34" charset="0"/>
              <a:buNone/>
            </a:pPr>
            <a:endParaRPr lang="fa-IR" sz="2300" dirty="0">
              <a:solidFill>
                <a:prstClr val="black"/>
              </a:solidFill>
              <a:cs typeface="B Mitra" panose="00000400000000000000" pitchFamily="2" charset="-78"/>
            </a:endParaRPr>
          </a:p>
          <a:p>
            <a:pPr marL="225425" indent="0" algn="just" eaLnBrk="0" fontAlgn="base" hangingPunct="0">
              <a:spcAft>
                <a:spcPct val="0"/>
              </a:spcAft>
              <a:buClr>
                <a:srgbClr val="FF0000"/>
              </a:buClr>
              <a:buFont typeface="Arial" panose="020B0604020202020204" pitchFamily="34" charset="0"/>
              <a:buNone/>
            </a:pPr>
            <a:endParaRPr lang="fa-IR" sz="2300" dirty="0">
              <a:solidFill>
                <a:prstClr val="black"/>
              </a:solidFill>
              <a:cs typeface="B Mitra" panose="00000400000000000000" pitchFamily="2" charset="-78"/>
            </a:endParaRPr>
          </a:p>
          <a:p>
            <a:pPr marL="0" indent="0" algn="just" eaLnBrk="0" fontAlgn="base" hangingPunct="0">
              <a:spcAft>
                <a:spcPct val="0"/>
              </a:spcAft>
              <a:buClr>
                <a:srgbClr val="FF0000"/>
              </a:buClr>
              <a:buFont typeface="Arial" panose="020B0604020202020204" pitchFamily="34" charset="0"/>
              <a:buNone/>
            </a:pPr>
            <a:r>
              <a:rPr lang="fa-IR" sz="2300" b="1" dirty="0">
                <a:solidFill>
                  <a:prstClr val="black"/>
                </a:solidFill>
                <a:cs typeface="B Mitra" panose="00000400000000000000" pitchFamily="2" charset="-78"/>
              </a:rPr>
              <a:t> برنامه دوم مسکن کشور </a:t>
            </a:r>
            <a:r>
              <a:rPr lang="fa-IR" sz="2300" dirty="0">
                <a:solidFill>
                  <a:prstClr val="black"/>
                </a:solidFill>
                <a:cs typeface="B Mitra" panose="00000400000000000000" pitchFamily="2" charset="-78"/>
              </a:rPr>
              <a:t>: در بند 3-2 از اهداف کیفی برنامه مسکن چنین آمده است: دستیابی و استفاده بهینه از زمین و توسعه منظم شهری از طریق آماده سازی اراضی و تکمیل سکونتگاه های جدید.</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این مورد حکایت از نقش مؤثر زمین در برنامه های تأمین مسکن در کشور دارد و تنها موردی است که در برنامه دوم مسکن جمهوری اسلامی ایران به کاربری مطلوب زمین اشاره شده است. بنابراین در زمینه مدیریت منابع زمین، برنامه دوم مسکن با توصیه های دستور کار 21 اختلاف زیادی دارد و تقریباً هیچکدام از پیشنهادات دستور کار 21 مورد توجه قرار نگرفته است.</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با این حال بخش مهمی از توصیه های دستور کار 21 را می توان در برنامه های دیگر ملی کشور نظیر طرح های کالبدی ملی و منطقه ای ملاحظه نمود.</a:t>
            </a:r>
          </a:p>
          <a:p>
            <a:pPr marL="2109788" indent="0" algn="just" eaLnBrk="0" fontAlgn="base" hangingPunct="0">
              <a:spcAft>
                <a:spcPct val="0"/>
              </a:spcAft>
              <a:buClr>
                <a:srgbClr val="FF0000"/>
              </a:buClr>
              <a:buFont typeface="Arial" panose="020B0604020202020204" pitchFamily="34" charset="0"/>
              <a:buNone/>
            </a:pPr>
            <a:endParaRPr lang="fa-IR" sz="2300" dirty="0">
              <a:solidFill>
                <a:prstClr val="black"/>
              </a:solidFill>
              <a:cs typeface="B Mitra" panose="00000400000000000000" pitchFamily="2" charset="-78"/>
            </a:endParaRPr>
          </a:p>
        </p:txBody>
      </p:sp>
    </p:spTree>
    <p:extLst>
      <p:ext uri="{BB962C8B-B14F-4D97-AF65-F5344CB8AC3E}">
        <p14:creationId xmlns:p14="http://schemas.microsoft.com/office/powerpoint/2010/main" val="877664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115616" y="0"/>
            <a:ext cx="7272808" cy="56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0" indent="0" algn="ctr" eaLnBrk="0" fontAlgn="base" hangingPunct="0">
              <a:spcAft>
                <a:spcPct val="0"/>
              </a:spcAft>
              <a:buClr>
                <a:srgbClr val="FFFF00"/>
              </a:buClr>
              <a:buFont typeface="Arial" panose="020B0604020202020204" pitchFamily="34" charset="0"/>
              <a:buNone/>
            </a:pPr>
            <a:r>
              <a:rPr lang="fa-IR" altLang="en-US" sz="2800" dirty="0">
                <a:solidFill>
                  <a:srgbClr val="FF0000"/>
                </a:solidFill>
                <a:cs typeface="B Titr" panose="00000700000000000000" pitchFamily="2" charset="-78"/>
              </a:rPr>
              <a:t>دستور کار 21 </a:t>
            </a:r>
          </a:p>
          <a:p>
            <a:pPr marL="0" indent="0" algn="just" eaLnBrk="0" fontAlgn="base" hangingPunct="0">
              <a:spcAft>
                <a:spcPct val="0"/>
              </a:spcAft>
              <a:buClr>
                <a:srgbClr val="FFFF00"/>
              </a:buClr>
              <a:buFont typeface="Arial" panose="020B0604020202020204" pitchFamily="34" charset="0"/>
              <a:buNone/>
            </a:pPr>
            <a:endParaRPr lang="fa-IR" sz="2000" b="1" dirty="0">
              <a:solidFill>
                <a:prstClr val="black"/>
              </a:solidFill>
              <a:cs typeface="B Nazanin" panose="00000400000000000000" pitchFamily="2" charset="-78"/>
            </a:endParaRPr>
          </a:p>
          <a:p>
            <a:pPr marL="342900" indent="-342900" algn="just" eaLnBrk="0" fontAlgn="base" hangingPunct="0">
              <a:spcAft>
                <a:spcPct val="0"/>
              </a:spcAft>
              <a:buClr>
                <a:srgbClr val="FF0000"/>
              </a:buClr>
              <a:buFont typeface="Wingdings" panose="05000000000000000000" pitchFamily="2" charset="2"/>
              <a:buChar char="ü"/>
            </a:pPr>
            <a:endParaRPr lang="fa-IR" sz="2000" b="1" dirty="0">
              <a:solidFill>
                <a:prstClr val="black"/>
              </a:solidFill>
              <a:cs typeface="B Nazanin" panose="00000400000000000000" pitchFamily="2" charset="-78"/>
            </a:endParaRPr>
          </a:p>
          <a:p>
            <a:pPr marL="342900" indent="-342900" algn="just" eaLnBrk="0" fontAlgn="base" hangingPunct="0">
              <a:spcAft>
                <a:spcPct val="0"/>
              </a:spcAft>
              <a:buClr>
                <a:srgbClr val="FF0000"/>
              </a:buClr>
              <a:buFont typeface="Wingdings" panose="05000000000000000000" pitchFamily="2" charset="2"/>
              <a:buChar char="ü"/>
            </a:pPr>
            <a:r>
              <a:rPr lang="fa-IR" sz="2400" dirty="0">
                <a:solidFill>
                  <a:prstClr val="black"/>
                </a:solidFill>
                <a:cs typeface="B Mitra" panose="00000400000000000000" pitchFamily="2" charset="-78"/>
              </a:rPr>
              <a:t>کنفرانس جهانی محیط زیست و توسعه در بهار سال 1992 توسط سازمان ملل متحد در شهر ریودوژانیرو برگزار گردید. </a:t>
            </a:r>
          </a:p>
          <a:p>
            <a:pPr marL="342900" indent="-342900" algn="just" eaLnBrk="0" fontAlgn="base" hangingPunct="0">
              <a:spcAft>
                <a:spcPct val="0"/>
              </a:spcAft>
              <a:buClr>
                <a:srgbClr val="FF0000"/>
              </a:buClr>
              <a:buFont typeface="Wingdings" panose="05000000000000000000" pitchFamily="2" charset="2"/>
              <a:buChar char="ü"/>
            </a:pPr>
            <a:r>
              <a:rPr lang="fa-IR" sz="2400" dirty="0">
                <a:solidFill>
                  <a:prstClr val="black"/>
                </a:solidFill>
                <a:cs typeface="B Mitra" panose="00000400000000000000" pitchFamily="2" charset="-78"/>
              </a:rPr>
              <a:t>محور اصلی مباحث این مجمع مهم جهانی " </a:t>
            </a:r>
            <a:r>
              <a:rPr lang="fa-IR" sz="2400" b="1" dirty="0">
                <a:solidFill>
                  <a:srgbClr val="FF0000"/>
                </a:solidFill>
                <a:cs typeface="B Mitra" panose="00000400000000000000" pitchFamily="2" charset="-78"/>
              </a:rPr>
              <a:t>توسعه پایدار</a:t>
            </a:r>
            <a:r>
              <a:rPr lang="fa-IR" sz="2400" dirty="0">
                <a:solidFill>
                  <a:prstClr val="black"/>
                </a:solidFill>
                <a:cs typeface="B Mitra" panose="00000400000000000000" pitchFamily="2" charset="-78"/>
              </a:rPr>
              <a:t>" می باشد که نتایج مباحث مطرح شده آن در سندی تحت عنوان " </a:t>
            </a:r>
            <a:r>
              <a:rPr lang="fa-IR" sz="2400" b="1" dirty="0">
                <a:solidFill>
                  <a:prstClr val="black"/>
                </a:solidFill>
                <a:cs typeface="B Mitra" panose="00000400000000000000" pitchFamily="2" charset="-78"/>
              </a:rPr>
              <a:t>دستور کار 21</a:t>
            </a:r>
            <a:r>
              <a:rPr lang="fa-IR" sz="2400" dirty="0">
                <a:solidFill>
                  <a:prstClr val="black"/>
                </a:solidFill>
                <a:cs typeface="B Mitra" panose="00000400000000000000" pitchFamily="2" charset="-78"/>
              </a:rPr>
              <a:t>" منتشر شد.</a:t>
            </a:r>
          </a:p>
          <a:p>
            <a:pPr marL="342900" indent="-342900" algn="just" eaLnBrk="0" fontAlgn="base" hangingPunct="0">
              <a:spcAft>
                <a:spcPct val="0"/>
              </a:spcAft>
              <a:buClr>
                <a:srgbClr val="FF0000"/>
              </a:buClr>
              <a:buFont typeface="Wingdings" panose="05000000000000000000" pitchFamily="2" charset="2"/>
              <a:buChar char="ü"/>
            </a:pPr>
            <a:r>
              <a:rPr lang="fa-IR" sz="2400" b="1" dirty="0">
                <a:solidFill>
                  <a:prstClr val="black"/>
                </a:solidFill>
                <a:cs typeface="B Mitra" panose="00000400000000000000" pitchFamily="2" charset="-78"/>
              </a:rPr>
              <a:t>فصل 7 سند دستور کار 21</a:t>
            </a:r>
            <a:r>
              <a:rPr lang="fa-IR" sz="2400" dirty="0">
                <a:solidFill>
                  <a:prstClr val="black"/>
                </a:solidFill>
                <a:cs typeface="B Mitra" panose="00000400000000000000" pitchFamily="2" charset="-78"/>
              </a:rPr>
              <a:t> : گزارشی است تحت عنوان "ترویج توسعه پایدار سکونتگاه های انسانی" که به بررسی مباحث گوناگونی در ارتباط با توسعه پایدار سکونتگاههای انسانی می پردازد.</a:t>
            </a:r>
          </a:p>
          <a:p>
            <a:pPr marL="342900" indent="-342900" algn="just" eaLnBrk="0" fontAlgn="base" hangingPunct="0">
              <a:spcAft>
                <a:spcPct val="0"/>
              </a:spcAft>
              <a:buClr>
                <a:srgbClr val="FF0000"/>
              </a:buClr>
              <a:buFont typeface="Wingdings" panose="05000000000000000000" pitchFamily="2" charset="2"/>
              <a:buChar char="ü"/>
            </a:pPr>
            <a:r>
              <a:rPr lang="fa-IR" sz="2400" dirty="0">
                <a:solidFill>
                  <a:prstClr val="black"/>
                </a:solidFill>
                <a:cs typeface="B Mitra" panose="00000400000000000000" pitchFamily="2" charset="-78"/>
              </a:rPr>
              <a:t>این گزارش که حاوی جمیع مباحث مربوط به توسعه سکونتگاههای انسانی است، می تواند راهنمای مناسبی برای تهیه برنامه های توسعه زیستگاه های انسانی نظیر </a:t>
            </a:r>
            <a:r>
              <a:rPr lang="fa-IR" sz="2400" b="1" dirty="0">
                <a:solidFill>
                  <a:prstClr val="black"/>
                </a:solidFill>
                <a:cs typeface="B Mitra" panose="00000400000000000000" pitchFamily="2" charset="-78"/>
              </a:rPr>
              <a:t>برنامه ریزی مسکن </a:t>
            </a:r>
            <a:r>
              <a:rPr lang="fa-IR" sz="2400" dirty="0">
                <a:solidFill>
                  <a:prstClr val="black"/>
                </a:solidFill>
                <a:cs typeface="B Mitra" panose="00000400000000000000" pitchFamily="2" charset="-78"/>
              </a:rPr>
              <a:t>در کشورهای مختلف باشد.</a:t>
            </a:r>
            <a:endParaRPr lang="en-US" sz="2400" dirty="0">
              <a:solidFill>
                <a:prstClr val="black"/>
              </a:solidFill>
              <a:cs typeface="B Mitra" panose="00000400000000000000" pitchFamily="2" charset="-78"/>
            </a:endParaRPr>
          </a:p>
        </p:txBody>
      </p:sp>
    </p:spTree>
    <p:extLst>
      <p:ext uri="{BB962C8B-B14F-4D97-AF65-F5344CB8AC3E}">
        <p14:creationId xmlns:p14="http://schemas.microsoft.com/office/powerpoint/2010/main" val="11438011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971600" y="0"/>
            <a:ext cx="7344816"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0" indent="0" algn="ctr" eaLnBrk="0" fontAlgn="base" hangingPunct="0">
              <a:lnSpc>
                <a:spcPct val="150000"/>
              </a:lnSpc>
              <a:spcAft>
                <a:spcPct val="0"/>
              </a:spcAft>
              <a:buClr>
                <a:srgbClr val="FFFF00"/>
              </a:buClr>
              <a:buFont typeface="Arial" panose="020B0604020202020204" pitchFamily="34" charset="0"/>
              <a:buNone/>
            </a:pPr>
            <a:r>
              <a:rPr lang="fa-IR" altLang="en-US" sz="2500" dirty="0">
                <a:solidFill>
                  <a:prstClr val="black"/>
                </a:solidFill>
                <a:cs typeface="B Titr" panose="00000700000000000000" pitchFamily="2" charset="-78"/>
              </a:rPr>
              <a:t>محور چهارم دستور کار 21</a:t>
            </a:r>
          </a:p>
          <a:p>
            <a:pPr marL="0" indent="0" algn="ctr" eaLnBrk="0" fontAlgn="base" hangingPunct="0">
              <a:lnSpc>
                <a:spcPct val="150000"/>
              </a:lnSpc>
              <a:spcAft>
                <a:spcPct val="0"/>
              </a:spcAft>
              <a:buClr>
                <a:srgbClr val="FFFF00"/>
              </a:buClr>
              <a:buFont typeface="Arial" panose="020B0604020202020204" pitchFamily="34" charset="0"/>
              <a:buNone/>
            </a:pPr>
            <a:r>
              <a:rPr lang="fa-IR" altLang="en-US" sz="2500" b="1" dirty="0">
                <a:solidFill>
                  <a:prstClr val="black"/>
                </a:solidFill>
                <a:cs typeface="B Titr" panose="00000700000000000000" pitchFamily="2" charset="-78"/>
              </a:rPr>
              <a:t>« </a:t>
            </a:r>
            <a:r>
              <a:rPr lang="fa-IR" altLang="en-US" sz="2500" b="1" dirty="0">
                <a:solidFill>
                  <a:srgbClr val="FF0000"/>
                </a:solidFill>
                <a:cs typeface="B Titr" panose="00000700000000000000" pitchFamily="2" charset="-78"/>
              </a:rPr>
              <a:t>تأمین همه جانبه زیرساختهای زیست محیطی </a:t>
            </a:r>
            <a:r>
              <a:rPr lang="fa-IR" altLang="en-US" sz="2500" b="1" dirty="0">
                <a:solidFill>
                  <a:prstClr val="black"/>
                </a:solidFill>
                <a:cs typeface="B Titr" panose="00000700000000000000" pitchFamily="2" charset="-78"/>
              </a:rPr>
              <a:t>»</a:t>
            </a:r>
            <a:r>
              <a:rPr lang="fa-IR" altLang="en-US" sz="2500" b="1" dirty="0">
                <a:solidFill>
                  <a:srgbClr val="FF0000"/>
                </a:solidFill>
                <a:cs typeface="B Titr" panose="00000700000000000000" pitchFamily="2" charset="-78"/>
              </a:rPr>
              <a:t> </a:t>
            </a:r>
          </a:p>
          <a:p>
            <a:pPr marL="0" indent="0" algn="ctr" eaLnBrk="0" fontAlgn="base" hangingPunct="0">
              <a:lnSpc>
                <a:spcPct val="150000"/>
              </a:lnSpc>
              <a:spcAft>
                <a:spcPct val="0"/>
              </a:spcAft>
              <a:buClr>
                <a:srgbClr val="FFFF00"/>
              </a:buClr>
              <a:buFont typeface="Arial" panose="020B0604020202020204" pitchFamily="34" charset="0"/>
              <a:buNone/>
            </a:pPr>
            <a:r>
              <a:rPr lang="fa-IR" altLang="en-US" sz="1800" dirty="0">
                <a:solidFill>
                  <a:prstClr val="black"/>
                </a:solidFill>
                <a:cs typeface="B Titr" panose="00000700000000000000" pitchFamily="2" charset="-78"/>
              </a:rPr>
              <a:t>«</a:t>
            </a:r>
            <a:r>
              <a:rPr lang="fa-IR" altLang="en-US" sz="1800" dirty="0">
                <a:solidFill>
                  <a:srgbClr val="FF0000"/>
                </a:solidFill>
                <a:cs typeface="B Titr" panose="00000700000000000000" pitchFamily="2" charset="-78"/>
              </a:rPr>
              <a:t> آب و فاضلاب، بهداشت و مدیریت مواد زائد جامد</a:t>
            </a:r>
            <a:r>
              <a:rPr lang="fa-IR" altLang="en-US" sz="1800" dirty="0">
                <a:solidFill>
                  <a:prstClr val="black"/>
                </a:solidFill>
                <a:cs typeface="B Titr" panose="00000700000000000000" pitchFamily="2" charset="-78"/>
              </a:rPr>
              <a:t>»</a:t>
            </a:r>
          </a:p>
          <a:p>
            <a:pPr marL="225425" indent="0" algn="just" eaLnBrk="0" fontAlgn="base" hangingPunct="0">
              <a:spcAft>
                <a:spcPct val="0"/>
              </a:spcAft>
              <a:buClr>
                <a:srgbClr val="FF0000"/>
              </a:buClr>
              <a:buFont typeface="Arial" panose="020B0604020202020204" pitchFamily="34" charset="0"/>
              <a:buNone/>
            </a:pPr>
            <a:endParaRPr lang="fa-IR" sz="2300" dirty="0">
              <a:solidFill>
                <a:prstClr val="black"/>
              </a:solidFill>
              <a:cs typeface="B Mitra" panose="00000400000000000000" pitchFamily="2" charset="-78"/>
            </a:endParaRP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 هدف از برنامه تأمین همه جانبه زیرساخت های زیست محیطی در دستور کار 21، تأمین تسهیلات زیرساختی مناسب از لحاظ زیست محیطی در همه زیستگاه های انسانی تا سال 2025 اعلام شده است.</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فعالیت های مرتبط با این هدف در برنامه تأمین همه جانبه زیرساخت های زیست محیطی، از حد یک برنامه مسکن بسیار فراتر است و ممکن است در برنامه های مختلفی نظیر برنامه های تأمین زیرساختها، برنامه های عمران شهری، برنامه های حفاظت محیط زیست و برنامه های بهداشتی تبلور یابند. </a:t>
            </a:r>
          </a:p>
          <a:p>
            <a:pPr marL="2109788" indent="0" algn="just" eaLnBrk="0" fontAlgn="base" hangingPunct="0">
              <a:spcAft>
                <a:spcPct val="0"/>
              </a:spcAft>
              <a:buClr>
                <a:srgbClr val="FF0000"/>
              </a:buClr>
              <a:buFont typeface="Arial" panose="020B0604020202020204" pitchFamily="34" charset="0"/>
              <a:buNone/>
            </a:pPr>
            <a:endParaRPr lang="fa-IR" sz="2300" dirty="0">
              <a:solidFill>
                <a:prstClr val="black"/>
              </a:solidFill>
              <a:cs typeface="B Mitra" panose="00000400000000000000" pitchFamily="2" charset="-78"/>
            </a:endParaRPr>
          </a:p>
        </p:txBody>
      </p:sp>
    </p:spTree>
    <p:extLst>
      <p:ext uri="{BB962C8B-B14F-4D97-AF65-F5344CB8AC3E}">
        <p14:creationId xmlns:p14="http://schemas.microsoft.com/office/powerpoint/2010/main" val="16412987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395536" y="0"/>
            <a:ext cx="8208912" cy="755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0" indent="0" algn="ctr" eaLnBrk="0" fontAlgn="base" hangingPunct="0">
              <a:lnSpc>
                <a:spcPct val="150000"/>
              </a:lnSpc>
              <a:spcAft>
                <a:spcPct val="0"/>
              </a:spcAft>
              <a:buClr>
                <a:srgbClr val="FFFF00"/>
              </a:buClr>
              <a:buFont typeface="Arial" panose="020B0604020202020204" pitchFamily="34" charset="0"/>
              <a:buNone/>
            </a:pPr>
            <a:r>
              <a:rPr lang="fa-IR" altLang="en-US" sz="2500" dirty="0">
                <a:solidFill>
                  <a:prstClr val="black"/>
                </a:solidFill>
                <a:cs typeface="B Titr" panose="00000700000000000000" pitchFamily="2" charset="-78"/>
              </a:rPr>
              <a:t>محور پنجم دستور کار 21</a:t>
            </a:r>
          </a:p>
          <a:p>
            <a:pPr marL="0" indent="0" algn="ctr" eaLnBrk="0" fontAlgn="base" hangingPunct="0">
              <a:lnSpc>
                <a:spcPct val="150000"/>
              </a:lnSpc>
              <a:spcAft>
                <a:spcPct val="0"/>
              </a:spcAft>
              <a:buClr>
                <a:srgbClr val="FFFF00"/>
              </a:buClr>
              <a:buFont typeface="Arial" panose="020B0604020202020204" pitchFamily="34" charset="0"/>
              <a:buNone/>
            </a:pPr>
            <a:r>
              <a:rPr lang="fa-IR" altLang="en-US" sz="2500" b="1" dirty="0">
                <a:solidFill>
                  <a:prstClr val="black"/>
                </a:solidFill>
                <a:cs typeface="B Titr" panose="00000700000000000000" pitchFamily="2" charset="-78"/>
              </a:rPr>
              <a:t>« </a:t>
            </a:r>
            <a:r>
              <a:rPr lang="fa-IR" altLang="en-US" sz="2500" b="1" dirty="0">
                <a:solidFill>
                  <a:srgbClr val="FF0000"/>
                </a:solidFill>
                <a:cs typeface="B Titr" panose="00000700000000000000" pitchFamily="2" charset="-78"/>
              </a:rPr>
              <a:t>ارتقای سیستم های پایدار انرژی و حمل و نقل در سکونتگاهای انسانی</a:t>
            </a:r>
            <a:r>
              <a:rPr lang="fa-IR" altLang="en-US" sz="2500" b="1" dirty="0">
                <a:solidFill>
                  <a:prstClr val="black"/>
                </a:solidFill>
                <a:cs typeface="B Titr" panose="00000700000000000000" pitchFamily="2" charset="-78"/>
              </a:rPr>
              <a:t>»</a:t>
            </a:r>
            <a:r>
              <a:rPr lang="fa-IR" altLang="en-US" sz="2500" b="1" dirty="0">
                <a:solidFill>
                  <a:srgbClr val="FF0000"/>
                </a:solidFill>
                <a:cs typeface="B Titr" panose="00000700000000000000" pitchFamily="2" charset="-78"/>
              </a:rPr>
              <a:t> </a:t>
            </a:r>
          </a:p>
          <a:p>
            <a:pPr marL="225425" indent="0" algn="just" eaLnBrk="0" fontAlgn="base" hangingPunct="0">
              <a:spcAft>
                <a:spcPct val="0"/>
              </a:spcAft>
              <a:buClr>
                <a:srgbClr val="FF0000"/>
              </a:buClr>
              <a:buFont typeface="Arial" panose="020B0604020202020204" pitchFamily="34" charset="0"/>
              <a:buNone/>
            </a:pPr>
            <a:endParaRPr lang="fa-IR" sz="2300" dirty="0">
              <a:solidFill>
                <a:prstClr val="black"/>
              </a:solidFill>
              <a:cs typeface="B Mitra" panose="00000400000000000000" pitchFamily="2" charset="-78"/>
            </a:endParaRP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اهداف برنامه ارتقای سیستم های پایدار انرژی و حمل و نقل در سکونتگاه های انسانی در دستور کار 21 چنین اعلام شده است:</a:t>
            </a:r>
          </a:p>
          <a:p>
            <a:pPr marL="1139825" indent="-225425" algn="just" eaLnBrk="0" fontAlgn="base" hangingPunct="0">
              <a:spcAft>
                <a:spcPct val="0"/>
              </a:spcAft>
              <a:buClr>
                <a:srgbClr val="FF0000"/>
              </a:buClr>
              <a:buFont typeface="Wingdings" panose="05000000000000000000" pitchFamily="2" charset="2"/>
              <a:buChar char="§"/>
              <a:tabLst>
                <a:tab pos="1139825" algn="l"/>
              </a:tabLst>
            </a:pPr>
            <a:r>
              <a:rPr lang="fa-IR" sz="2300" dirty="0">
                <a:solidFill>
                  <a:prstClr val="black"/>
                </a:solidFill>
                <a:cs typeface="B Mitra" panose="00000400000000000000" pitchFamily="2" charset="-78"/>
              </a:rPr>
              <a:t>توسعه و تدارک تکنولوژی کارآتر از نظر انرژی و انرژی جایگزین و تجدید پذیر</a:t>
            </a:r>
          </a:p>
          <a:p>
            <a:pPr marL="1139825" indent="-225425" algn="just" eaLnBrk="0" fontAlgn="base" hangingPunct="0">
              <a:spcAft>
                <a:spcPct val="0"/>
              </a:spcAft>
              <a:buClr>
                <a:srgbClr val="FF0000"/>
              </a:buClr>
              <a:buFont typeface="Wingdings" panose="05000000000000000000" pitchFamily="2" charset="2"/>
              <a:buChar char="§"/>
              <a:tabLst>
                <a:tab pos="1139825" algn="l"/>
              </a:tabLst>
            </a:pPr>
            <a:r>
              <a:rPr lang="fa-IR" sz="2300" dirty="0">
                <a:solidFill>
                  <a:prstClr val="black"/>
                </a:solidFill>
                <a:cs typeface="B Mitra" panose="00000400000000000000" pitchFamily="2" charset="-78"/>
              </a:rPr>
              <a:t>کاهش آثار منفی تولید و مصرف انرژی بروی سلامتی انسان و محیط زیست</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فعالیت های اصلی مرتبط به این برنامه در فصل " حفاظت از جو" در دستور کار 21 آمده است، ولی فعالیت های مرتبط به فصل" ارتقای توسعه پایدار سکونتگاه های انسانی" (فصل7) شامل فعالیت هایی در زمینه توسعه تکنولوژی های ذخیره انرژی، استفاده از انرژی های جایگزین و تجدید پذیر (خورشید، آب، باد)، تشویق جنگلکاری، حفاظت از منابع طبیعی و تشویق استفاده از سیستم های حمل و نقل شهری و کارآ و سالم از نظر زیست محیطی می باشد.</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واضح است که فعالیت های مذکور می باید در برنامه های مختلف تأمین انرژی، برنامه های حفاظت از محیط زیست و منابع طبیعی و برنامه های حمل و نقل بررسی و تحقق یابند نه در برنامه مسکن، بنابراین رعایت یا عدم رعایت توصیه های دستور کار 21 در این زمینه ها را باید در برنامه های دیگری غیر از برنامه های مسکن جستجو کرد.</a:t>
            </a:r>
          </a:p>
          <a:p>
            <a:pPr marL="0" indent="0" algn="just" eaLnBrk="0" fontAlgn="base" hangingPunct="0">
              <a:spcAft>
                <a:spcPct val="0"/>
              </a:spcAft>
              <a:buClr>
                <a:srgbClr val="FF0000"/>
              </a:buClr>
              <a:buFont typeface="Arial" panose="020B0604020202020204" pitchFamily="34" charset="0"/>
              <a:buNone/>
            </a:pPr>
            <a:endParaRPr lang="fa-IR" sz="2300" dirty="0">
              <a:solidFill>
                <a:prstClr val="black"/>
              </a:solidFill>
              <a:cs typeface="B Mitra" panose="00000400000000000000" pitchFamily="2" charset="-78"/>
            </a:endParaRPr>
          </a:p>
          <a:p>
            <a:pPr marL="2109788" indent="0" algn="just" eaLnBrk="0" fontAlgn="base" hangingPunct="0">
              <a:spcAft>
                <a:spcPct val="0"/>
              </a:spcAft>
              <a:buClr>
                <a:srgbClr val="FF0000"/>
              </a:buClr>
              <a:buFont typeface="Arial" panose="020B0604020202020204" pitchFamily="34" charset="0"/>
              <a:buNone/>
            </a:pPr>
            <a:endParaRPr lang="fa-IR" sz="2300" dirty="0">
              <a:solidFill>
                <a:prstClr val="black"/>
              </a:solidFill>
              <a:cs typeface="B Mitra" panose="00000400000000000000" pitchFamily="2" charset="-78"/>
            </a:endParaRPr>
          </a:p>
        </p:txBody>
      </p:sp>
    </p:spTree>
    <p:extLst>
      <p:ext uri="{BB962C8B-B14F-4D97-AF65-F5344CB8AC3E}">
        <p14:creationId xmlns:p14="http://schemas.microsoft.com/office/powerpoint/2010/main" val="36231176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395536" y="0"/>
            <a:ext cx="8496944" cy="6278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0" indent="0" algn="ctr" eaLnBrk="0" fontAlgn="base" hangingPunct="0">
              <a:lnSpc>
                <a:spcPct val="150000"/>
              </a:lnSpc>
              <a:spcAft>
                <a:spcPct val="0"/>
              </a:spcAft>
              <a:buClr>
                <a:srgbClr val="FFFF00"/>
              </a:buClr>
              <a:buFont typeface="Arial" panose="020B0604020202020204" pitchFamily="34" charset="0"/>
              <a:buNone/>
            </a:pPr>
            <a:r>
              <a:rPr lang="fa-IR" altLang="en-US" sz="2500" dirty="0">
                <a:solidFill>
                  <a:prstClr val="black"/>
                </a:solidFill>
                <a:cs typeface="B Titr" panose="00000700000000000000" pitchFamily="2" charset="-78"/>
              </a:rPr>
              <a:t>محور ششم دستور کار 21</a:t>
            </a:r>
          </a:p>
          <a:p>
            <a:pPr marL="0" indent="0" algn="ctr" eaLnBrk="0" fontAlgn="base" hangingPunct="0">
              <a:lnSpc>
                <a:spcPct val="150000"/>
              </a:lnSpc>
              <a:spcAft>
                <a:spcPct val="0"/>
              </a:spcAft>
              <a:buClr>
                <a:srgbClr val="FFFF00"/>
              </a:buClr>
              <a:buFont typeface="Arial" panose="020B0604020202020204" pitchFamily="34" charset="0"/>
              <a:buNone/>
            </a:pPr>
            <a:r>
              <a:rPr lang="fa-IR" altLang="en-US" sz="2500" b="1" dirty="0">
                <a:solidFill>
                  <a:prstClr val="black"/>
                </a:solidFill>
                <a:cs typeface="B Titr" panose="00000700000000000000" pitchFamily="2" charset="-78"/>
              </a:rPr>
              <a:t>« </a:t>
            </a:r>
            <a:r>
              <a:rPr lang="fa-IR" altLang="en-US" sz="2500" b="1" dirty="0">
                <a:solidFill>
                  <a:srgbClr val="FF0000"/>
                </a:solidFill>
                <a:cs typeface="B Titr" panose="00000700000000000000" pitchFamily="2" charset="-78"/>
              </a:rPr>
              <a:t>ارتقای برنامه ریزی و مدیریت سکونتگاههای انسانی در نواحی سانحه خیز</a:t>
            </a:r>
            <a:r>
              <a:rPr lang="fa-IR" altLang="en-US" sz="2500" b="1" dirty="0">
                <a:solidFill>
                  <a:prstClr val="black"/>
                </a:solidFill>
                <a:cs typeface="B Titr" panose="00000700000000000000" pitchFamily="2" charset="-78"/>
              </a:rPr>
              <a:t>»</a:t>
            </a:r>
            <a:r>
              <a:rPr lang="fa-IR" altLang="en-US" sz="2500" b="1" dirty="0">
                <a:solidFill>
                  <a:srgbClr val="FF0000"/>
                </a:solidFill>
                <a:cs typeface="B Titr" panose="00000700000000000000" pitchFamily="2" charset="-78"/>
              </a:rPr>
              <a:t> </a:t>
            </a:r>
          </a:p>
          <a:p>
            <a:pPr marL="225425" indent="0" algn="just" eaLnBrk="0" fontAlgn="base" hangingPunct="0">
              <a:spcAft>
                <a:spcPct val="0"/>
              </a:spcAft>
              <a:buClr>
                <a:srgbClr val="FF0000"/>
              </a:buClr>
              <a:buFont typeface="Arial" panose="020B0604020202020204" pitchFamily="34" charset="0"/>
              <a:buNone/>
            </a:pPr>
            <a:endParaRPr lang="fa-IR" sz="2300" dirty="0">
              <a:solidFill>
                <a:prstClr val="black"/>
              </a:solidFill>
              <a:cs typeface="B Mitra" panose="00000400000000000000" pitchFamily="2" charset="-78"/>
            </a:endParaRP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سوانح طبیعی باعث ازبین رفتن زندگی، گسیختگی فعالیت های اقتصادی و توانایی تولید شهری بویژه در مورد گروه های کم درآمد حساس جامعه، سبب خسارات زیست محیطی فراوان همانند از دست رفتن میزان باروری زمین های کشاورزی و آلودگی منابع می گردد و می تواند منجر به استقرار مجدد جمعیت شود. طی دو دهه پایانی قرن 20 برآورد شده است که سوانح طبیعی، سبب کشته شدن حدود 3 میلیون نفر و تأثیرگذاری بر روی 800 میلیون شده است. زیان های کلی برآورد شده توسط دفتر هماهنگی امداد سوانح سازمان ملل حدود 30 تا 50 میلیارد دلار در سال می باشد.</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بدلیل اهمیت مسئله سوانح طبیعی، مجمع عمومی سازمان ملل متحد در قطعنامه شماره 44/236 دهه نود را دهه بین المللی کاهش سوانح طبیعی اعلام کرده است.</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برنامه « ارتقای </a:t>
            </a:r>
            <a:r>
              <a:rPr lang="fa-IR" altLang="en-US" sz="2300" dirty="0">
                <a:solidFill>
                  <a:prstClr val="black"/>
                </a:solidFill>
                <a:cs typeface="B Mitra" panose="00000400000000000000" pitchFamily="2" charset="-78"/>
              </a:rPr>
              <a:t>برنامه ریزی و مدیریت سکونتگاههای انسانی در نواحی سانحه خیز» اهدافی چون قادر ساختن تمامی کشورها بویژه کشورهای سانحه خیز بر کاهش آثار منفی سوانح طبیعی و انسان ساخت بروی سکونتگاه های انسانی، اقتصاد ملی و محیط زیست را دنبال می کند.</a:t>
            </a:r>
            <a:endParaRPr lang="fa-IR" sz="2300" dirty="0">
              <a:solidFill>
                <a:prstClr val="black"/>
              </a:solidFill>
              <a:cs typeface="B Mitra" panose="00000400000000000000" pitchFamily="2" charset="-78"/>
            </a:endParaRPr>
          </a:p>
          <a:p>
            <a:pPr marL="2109788" indent="0" algn="just" eaLnBrk="0" fontAlgn="base" hangingPunct="0">
              <a:spcAft>
                <a:spcPct val="0"/>
              </a:spcAft>
              <a:buClr>
                <a:srgbClr val="FF0000"/>
              </a:buClr>
              <a:buFont typeface="Arial" panose="020B0604020202020204" pitchFamily="34" charset="0"/>
              <a:buNone/>
            </a:pPr>
            <a:endParaRPr lang="fa-IR" sz="2300" dirty="0">
              <a:solidFill>
                <a:prstClr val="black"/>
              </a:solidFill>
              <a:cs typeface="B Mitra" panose="00000400000000000000" pitchFamily="2" charset="-78"/>
            </a:endParaRPr>
          </a:p>
        </p:txBody>
      </p:sp>
    </p:spTree>
    <p:extLst>
      <p:ext uri="{BB962C8B-B14F-4D97-AF65-F5344CB8AC3E}">
        <p14:creationId xmlns:p14="http://schemas.microsoft.com/office/powerpoint/2010/main" val="8730555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395536" y="0"/>
            <a:ext cx="8496944" cy="7269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0" indent="0" algn="ctr" eaLnBrk="0" fontAlgn="base" hangingPunct="0">
              <a:lnSpc>
                <a:spcPct val="150000"/>
              </a:lnSpc>
              <a:spcAft>
                <a:spcPct val="0"/>
              </a:spcAft>
              <a:buClr>
                <a:srgbClr val="FFFF00"/>
              </a:buClr>
              <a:buFont typeface="Arial" panose="020B0604020202020204" pitchFamily="34" charset="0"/>
              <a:buNone/>
            </a:pPr>
            <a:r>
              <a:rPr lang="fa-IR" altLang="en-US" sz="2500" dirty="0">
                <a:solidFill>
                  <a:prstClr val="black"/>
                </a:solidFill>
                <a:cs typeface="B Titr" panose="00000700000000000000" pitchFamily="2" charset="-78"/>
              </a:rPr>
              <a:t>محور ششم دستور کار 21</a:t>
            </a:r>
          </a:p>
          <a:p>
            <a:pPr marL="0" indent="0" algn="ctr" eaLnBrk="0" fontAlgn="base" hangingPunct="0">
              <a:lnSpc>
                <a:spcPct val="150000"/>
              </a:lnSpc>
              <a:spcAft>
                <a:spcPct val="0"/>
              </a:spcAft>
              <a:buClr>
                <a:srgbClr val="FFFF00"/>
              </a:buClr>
              <a:buFont typeface="Arial" panose="020B0604020202020204" pitchFamily="34" charset="0"/>
              <a:buNone/>
            </a:pPr>
            <a:r>
              <a:rPr lang="fa-IR" altLang="en-US" sz="2500" b="1" dirty="0">
                <a:solidFill>
                  <a:prstClr val="black"/>
                </a:solidFill>
                <a:cs typeface="B Titr" panose="00000700000000000000" pitchFamily="2" charset="-78"/>
              </a:rPr>
              <a:t>« </a:t>
            </a:r>
            <a:r>
              <a:rPr lang="fa-IR" altLang="en-US" sz="2500" b="1" dirty="0">
                <a:solidFill>
                  <a:srgbClr val="FF0000"/>
                </a:solidFill>
                <a:cs typeface="B Titr" panose="00000700000000000000" pitchFamily="2" charset="-78"/>
              </a:rPr>
              <a:t>ارتقای برنامه ریزی و مدیریت سکونتگاههای انسانی در نواحی سانحه خیز</a:t>
            </a:r>
            <a:r>
              <a:rPr lang="fa-IR" altLang="en-US" sz="2500" b="1" dirty="0">
                <a:solidFill>
                  <a:prstClr val="black"/>
                </a:solidFill>
                <a:cs typeface="B Titr" panose="00000700000000000000" pitchFamily="2" charset="-78"/>
              </a:rPr>
              <a:t>»</a:t>
            </a:r>
            <a:r>
              <a:rPr lang="fa-IR" altLang="en-US" sz="2500" b="1" dirty="0">
                <a:solidFill>
                  <a:srgbClr val="FF0000"/>
                </a:solidFill>
                <a:cs typeface="B Titr" panose="00000700000000000000" pitchFamily="2" charset="-78"/>
              </a:rPr>
              <a:t> </a:t>
            </a:r>
          </a:p>
          <a:p>
            <a:pPr marL="225425" indent="0" algn="just" eaLnBrk="0" fontAlgn="base" hangingPunct="0">
              <a:spcAft>
                <a:spcPct val="0"/>
              </a:spcAft>
              <a:buClr>
                <a:srgbClr val="FF0000"/>
              </a:buClr>
              <a:buFont typeface="Arial" panose="020B0604020202020204" pitchFamily="34" charset="0"/>
              <a:buNone/>
            </a:pPr>
            <a:endParaRPr lang="fa-IR" sz="2300" dirty="0">
              <a:solidFill>
                <a:prstClr val="black"/>
              </a:solidFill>
              <a:cs typeface="B Mitra" panose="00000400000000000000" pitchFamily="2" charset="-78"/>
            </a:endParaRP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فعالیت های این برنامه در 3 عرصه به شرح زیر پیش بینی شده است:</a:t>
            </a:r>
          </a:p>
          <a:p>
            <a:pPr marL="3489325" indent="336550" algn="just" eaLnBrk="0" fontAlgn="base" hangingPunct="0">
              <a:spcAft>
                <a:spcPct val="0"/>
              </a:spcAft>
              <a:buFont typeface="Wingdings" panose="05000000000000000000" pitchFamily="2" charset="2"/>
              <a:buChar char="§"/>
            </a:pPr>
            <a:r>
              <a:rPr lang="fa-IR" sz="2300" dirty="0">
                <a:solidFill>
                  <a:prstClr val="black"/>
                </a:solidFill>
                <a:cs typeface="B Mitra" panose="00000400000000000000" pitchFamily="2" charset="-78"/>
              </a:rPr>
              <a:t>ایجاد یک فرهنگ ایمنی</a:t>
            </a:r>
          </a:p>
          <a:p>
            <a:pPr marL="3489325" indent="336550" algn="just" eaLnBrk="0" fontAlgn="base" hangingPunct="0">
              <a:spcAft>
                <a:spcPct val="0"/>
              </a:spcAft>
              <a:buFont typeface="Wingdings" panose="05000000000000000000" pitchFamily="2" charset="2"/>
              <a:buChar char="§"/>
            </a:pPr>
            <a:r>
              <a:rPr lang="fa-IR" sz="2300" dirty="0">
                <a:solidFill>
                  <a:prstClr val="black"/>
                </a:solidFill>
                <a:cs typeface="B Mitra" panose="00000400000000000000" pitchFamily="2" charset="-78"/>
              </a:rPr>
              <a:t>برنامه ریزی پیش از سانحه</a:t>
            </a:r>
          </a:p>
          <a:p>
            <a:pPr marL="3489325" indent="336550" algn="just" eaLnBrk="0" fontAlgn="base" hangingPunct="0">
              <a:spcAft>
                <a:spcPct val="0"/>
              </a:spcAft>
              <a:buFont typeface="Wingdings" panose="05000000000000000000" pitchFamily="2" charset="2"/>
              <a:buChar char="§"/>
            </a:pPr>
            <a:r>
              <a:rPr lang="fa-IR" sz="2300" dirty="0">
                <a:solidFill>
                  <a:prstClr val="black"/>
                </a:solidFill>
                <a:cs typeface="B Mitra" panose="00000400000000000000" pitchFamily="2" charset="-78"/>
              </a:rPr>
              <a:t>بازسازی پس از سانحه</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تحقق توصیه های این برنامه تنها در یک برنامه مسکن مقدور نیست بلکه می باید در برنامه های مختلفی نظیر برنامه های تحقیقاتی، آموزشی و اطلاع رسانی، کاربری زمین، تأمین زیرساخت ها، حمل و نقل، توسعه شهری و منطقه ای و برنامه های آمایشی مورد استفاده قرار گیرند.</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بدلیل اهمیت سوانح طبیعی و تأثیر مستقیم آن بروی سکونتگاه ها که مسکن جلوه بارز آن است، پرداختن به این امر در برنامه های مسکن الزامی است، هرچند امکان گنجاندن تمامی توصیه های دستور کار 21 در زمینه ارتقای برنامه ریزی و مدیریت سکونتگاه های انسانی در نواحی سانح خیز در برنامه های مسکن وجود ندارد.</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با توجه به ایران یکی از سانحه خیزترین کشورهای دنیاست ولی در برنامه دوم مسکن به این امر توجهی نشده است و از آن می توان به عنوان یک نقطه ضعف بزرگ یاد کرد.</a:t>
            </a:r>
          </a:p>
          <a:p>
            <a:pPr marL="2109788" indent="0" algn="just" eaLnBrk="0" fontAlgn="base" hangingPunct="0">
              <a:spcAft>
                <a:spcPct val="0"/>
              </a:spcAft>
              <a:buClr>
                <a:srgbClr val="FF0000"/>
              </a:buClr>
              <a:buFont typeface="Arial" panose="020B0604020202020204" pitchFamily="34" charset="0"/>
              <a:buNone/>
            </a:pPr>
            <a:endParaRPr lang="fa-IR" sz="2300" dirty="0">
              <a:solidFill>
                <a:prstClr val="black"/>
              </a:solidFill>
              <a:cs typeface="B Mitra" panose="00000400000000000000" pitchFamily="2" charset="-78"/>
            </a:endParaRPr>
          </a:p>
        </p:txBody>
      </p:sp>
    </p:spTree>
    <p:extLst>
      <p:ext uri="{BB962C8B-B14F-4D97-AF65-F5344CB8AC3E}">
        <p14:creationId xmlns:p14="http://schemas.microsoft.com/office/powerpoint/2010/main" val="17892768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539552" y="0"/>
            <a:ext cx="8352928" cy="7128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0" indent="0" algn="ctr" eaLnBrk="0" fontAlgn="base" hangingPunct="0">
              <a:lnSpc>
                <a:spcPct val="150000"/>
              </a:lnSpc>
              <a:spcAft>
                <a:spcPct val="0"/>
              </a:spcAft>
              <a:buClr>
                <a:srgbClr val="FFFF00"/>
              </a:buClr>
              <a:buFont typeface="Arial" panose="020B0604020202020204" pitchFamily="34" charset="0"/>
              <a:buNone/>
            </a:pPr>
            <a:r>
              <a:rPr lang="fa-IR" altLang="en-US" sz="2500" dirty="0">
                <a:solidFill>
                  <a:prstClr val="black"/>
                </a:solidFill>
                <a:cs typeface="B Titr" panose="00000700000000000000" pitchFamily="2" charset="-78"/>
              </a:rPr>
              <a:t>محور هفتم دستور کار 21</a:t>
            </a:r>
          </a:p>
          <a:p>
            <a:pPr marL="0" indent="0" algn="ctr" eaLnBrk="0" fontAlgn="base" hangingPunct="0">
              <a:lnSpc>
                <a:spcPct val="150000"/>
              </a:lnSpc>
              <a:spcAft>
                <a:spcPct val="0"/>
              </a:spcAft>
              <a:buClr>
                <a:srgbClr val="FFFF00"/>
              </a:buClr>
              <a:buFont typeface="Arial" panose="020B0604020202020204" pitchFamily="34" charset="0"/>
              <a:buNone/>
            </a:pPr>
            <a:r>
              <a:rPr lang="fa-IR" altLang="en-US" sz="2500" b="1" dirty="0">
                <a:solidFill>
                  <a:prstClr val="black"/>
                </a:solidFill>
                <a:cs typeface="B Titr" panose="00000700000000000000" pitchFamily="2" charset="-78"/>
              </a:rPr>
              <a:t>« </a:t>
            </a:r>
            <a:r>
              <a:rPr lang="fa-IR" altLang="en-US" sz="2500" b="1" dirty="0">
                <a:solidFill>
                  <a:srgbClr val="FF0000"/>
                </a:solidFill>
                <a:cs typeface="B Titr" panose="00000700000000000000" pitchFamily="2" charset="-78"/>
              </a:rPr>
              <a:t>ارتقای فعالیت های صنایع ساختمانی پایدار</a:t>
            </a:r>
            <a:r>
              <a:rPr lang="fa-IR" altLang="en-US" sz="2500" b="1" dirty="0">
                <a:solidFill>
                  <a:prstClr val="black"/>
                </a:solidFill>
                <a:cs typeface="B Titr" panose="00000700000000000000" pitchFamily="2" charset="-78"/>
              </a:rPr>
              <a:t>»</a:t>
            </a:r>
            <a:r>
              <a:rPr lang="fa-IR" altLang="en-US" sz="2500" b="1" dirty="0">
                <a:solidFill>
                  <a:srgbClr val="FF0000"/>
                </a:solidFill>
                <a:cs typeface="B Titr" panose="00000700000000000000" pitchFamily="2" charset="-78"/>
              </a:rPr>
              <a:t> </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فعالیت های بخش ساختمان برای نیل به اهداف توسعه اقتصادی-اجتماعی ملی جهت تأمین سرپناه، زیرساختها و اشتغال اهمیت بسیاری دارد و در این عین حال می تواند یک منبع اصلی خسارات زیست محیطی از طریق تهی سازی بنیان منابع طبیعی، تنزل ارزش مناطق محیطی ناپایدار، آلودگی شیمیایی و استفاده از مصالح ساختمانی زیان آور برای سلامتی انسان باشند.</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اهداف برنامه " </a:t>
            </a:r>
            <a:r>
              <a:rPr lang="fa-IR" altLang="en-US" sz="2300" dirty="0">
                <a:solidFill>
                  <a:prstClr val="black"/>
                </a:solidFill>
                <a:cs typeface="B Mitra" panose="00000400000000000000" pitchFamily="2" charset="-78"/>
              </a:rPr>
              <a:t>ارتقای فعالیت های صنایع ساختمانی پایدار" در دستور کار 21 اینچنین بیان شده است:</a:t>
            </a:r>
          </a:p>
          <a:p>
            <a:pPr marL="969963" indent="-168275" algn="just" eaLnBrk="0" fontAlgn="base" hangingPunct="0">
              <a:spcAft>
                <a:spcPct val="0"/>
              </a:spcAft>
              <a:buClr>
                <a:srgbClr val="FF0000"/>
              </a:buClr>
              <a:buFont typeface="Wingdings" panose="05000000000000000000" pitchFamily="2" charset="2"/>
              <a:buChar char="§"/>
            </a:pPr>
            <a:r>
              <a:rPr lang="fa-IR" sz="2300" dirty="0">
                <a:solidFill>
                  <a:prstClr val="black"/>
                </a:solidFill>
                <a:cs typeface="B Mitra" panose="00000400000000000000" pitchFamily="2" charset="-78"/>
              </a:rPr>
              <a:t>اتخاذ سیاستها و تکنولوژی ها و تبادل اطلاعات بروی آنها به منظور توانمند ساختن بخش ساختمان برای دستیابی به اهداف توسعه سکونتگاه های انسانی، ضمن اجتناب از تأثیرات جانبی زیان آور بروی سلامتی انسان و بیوسفر</a:t>
            </a:r>
          </a:p>
          <a:p>
            <a:pPr marL="969963" indent="-168275" algn="just" eaLnBrk="0" fontAlgn="base" hangingPunct="0">
              <a:spcAft>
                <a:spcPct val="0"/>
              </a:spcAft>
              <a:buClr>
                <a:srgbClr val="FF0000"/>
              </a:buClr>
              <a:buFont typeface="Wingdings" panose="05000000000000000000" pitchFamily="2" charset="2"/>
              <a:buChar char="§"/>
            </a:pPr>
            <a:r>
              <a:rPr lang="fa-IR" sz="2300" dirty="0">
                <a:solidFill>
                  <a:prstClr val="black"/>
                </a:solidFill>
                <a:cs typeface="B Mitra" panose="00000400000000000000" pitchFamily="2" charset="-78"/>
              </a:rPr>
              <a:t>افزودن بر ظرفیت اشتغال آفرینی بخش ساختمان</a:t>
            </a:r>
          </a:p>
          <a:p>
            <a:pPr marL="0" indent="0" algn="just" eaLnBrk="0" fontAlgn="base" hangingPunct="0">
              <a:spcAft>
                <a:spcPct val="0"/>
              </a:spcAft>
              <a:buClr>
                <a:srgbClr val="FF0000"/>
              </a:buClr>
              <a:buFont typeface="Arial" panose="020B0604020202020204" pitchFamily="34" charset="0"/>
              <a:buNone/>
            </a:pPr>
            <a:r>
              <a:rPr lang="fa-IR" sz="2300" b="1" dirty="0">
                <a:solidFill>
                  <a:prstClr val="black"/>
                </a:solidFill>
                <a:cs typeface="B Mitra" panose="00000400000000000000" pitchFamily="2" charset="-78"/>
              </a:rPr>
              <a:t>فعالیت های پیشنهادی برای تحقق اهداف این برنامه عبارتنداز :</a:t>
            </a:r>
          </a:p>
          <a:p>
            <a:pPr marL="576263" indent="-295275" algn="just" eaLnBrk="0" fontAlgn="base" hangingPunct="0">
              <a:spcAft>
                <a:spcPct val="0"/>
              </a:spcAft>
              <a:buClr>
                <a:srgbClr val="033E99"/>
              </a:buClr>
              <a:buFont typeface="Wingdings" panose="05000000000000000000" pitchFamily="2" charset="2"/>
              <a:buChar char="Ø"/>
            </a:pPr>
            <a:r>
              <a:rPr lang="fa-IR" sz="2300" dirty="0">
                <a:solidFill>
                  <a:prstClr val="black"/>
                </a:solidFill>
                <a:cs typeface="B Mitra" panose="00000400000000000000" pitchFamily="2" charset="-78"/>
              </a:rPr>
              <a:t>تقویت صنایع مصالح ساختمانی بومی مبتنی بر داده های قابل دسترسی محلی از نظر منابع طبیعی</a:t>
            </a:r>
          </a:p>
          <a:p>
            <a:pPr marL="576263" indent="-295275" algn="just" eaLnBrk="0" fontAlgn="base" hangingPunct="0">
              <a:spcAft>
                <a:spcPct val="0"/>
              </a:spcAft>
              <a:buClr>
                <a:srgbClr val="033E99"/>
              </a:buClr>
              <a:buFont typeface="Wingdings" panose="05000000000000000000" pitchFamily="2" charset="2"/>
              <a:buChar char="Ø"/>
            </a:pPr>
            <a:r>
              <a:rPr lang="fa-IR" sz="2300" dirty="0">
                <a:solidFill>
                  <a:prstClr val="black"/>
                </a:solidFill>
                <a:cs typeface="B Mitra" panose="00000400000000000000" pitchFamily="2" charset="-78"/>
              </a:rPr>
              <a:t>تدوین برنامه هایی برای افزایش استفاده بخش ساختمان از مصالح محلی با توسعه حمایت های فنی و طرحهای تشویقی در افزایش استعداد و توانایی اقتصادی عاملان کوچک و غیررسمی محلی</a:t>
            </a:r>
          </a:p>
        </p:txBody>
      </p:sp>
    </p:spTree>
    <p:extLst>
      <p:ext uri="{BB962C8B-B14F-4D97-AF65-F5344CB8AC3E}">
        <p14:creationId xmlns:p14="http://schemas.microsoft.com/office/powerpoint/2010/main" val="39475616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539552" y="0"/>
            <a:ext cx="8352928" cy="6986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0" indent="0" algn="ctr" eaLnBrk="0" fontAlgn="base" hangingPunct="0">
              <a:lnSpc>
                <a:spcPct val="150000"/>
              </a:lnSpc>
              <a:spcAft>
                <a:spcPct val="0"/>
              </a:spcAft>
              <a:buClr>
                <a:srgbClr val="FFFF00"/>
              </a:buClr>
              <a:buFont typeface="Arial" panose="020B0604020202020204" pitchFamily="34" charset="0"/>
              <a:buNone/>
            </a:pPr>
            <a:r>
              <a:rPr lang="fa-IR" altLang="en-US" sz="2500" dirty="0">
                <a:solidFill>
                  <a:prstClr val="black"/>
                </a:solidFill>
                <a:cs typeface="B Titr" panose="00000700000000000000" pitchFamily="2" charset="-78"/>
              </a:rPr>
              <a:t>محور هفتم دستور کار 21</a:t>
            </a:r>
          </a:p>
          <a:p>
            <a:pPr marL="0" indent="0" algn="ctr" eaLnBrk="0" fontAlgn="base" hangingPunct="0">
              <a:lnSpc>
                <a:spcPct val="150000"/>
              </a:lnSpc>
              <a:spcAft>
                <a:spcPct val="0"/>
              </a:spcAft>
              <a:buClr>
                <a:srgbClr val="FFFF00"/>
              </a:buClr>
              <a:buFont typeface="Arial" panose="020B0604020202020204" pitchFamily="34" charset="0"/>
              <a:buNone/>
            </a:pPr>
            <a:r>
              <a:rPr lang="fa-IR" altLang="en-US" sz="2500" b="1" dirty="0">
                <a:solidFill>
                  <a:prstClr val="black"/>
                </a:solidFill>
                <a:cs typeface="B Titr" panose="00000700000000000000" pitchFamily="2" charset="-78"/>
              </a:rPr>
              <a:t>« </a:t>
            </a:r>
            <a:r>
              <a:rPr lang="fa-IR" altLang="en-US" sz="2500" b="1" dirty="0">
                <a:solidFill>
                  <a:srgbClr val="FF0000"/>
                </a:solidFill>
                <a:cs typeface="B Titr" panose="00000700000000000000" pitchFamily="2" charset="-78"/>
              </a:rPr>
              <a:t>ارتقای فعالیت های صنایع ساختمانی پایدار</a:t>
            </a:r>
            <a:r>
              <a:rPr lang="fa-IR" altLang="en-US" sz="2500" b="1" dirty="0">
                <a:solidFill>
                  <a:prstClr val="black"/>
                </a:solidFill>
                <a:cs typeface="B Titr" panose="00000700000000000000" pitchFamily="2" charset="-78"/>
              </a:rPr>
              <a:t>»</a:t>
            </a:r>
            <a:r>
              <a:rPr lang="fa-IR" altLang="en-US" sz="2500" b="1" dirty="0">
                <a:solidFill>
                  <a:srgbClr val="FF0000"/>
                </a:solidFill>
                <a:cs typeface="B Titr" panose="00000700000000000000" pitchFamily="2" charset="-78"/>
              </a:rPr>
              <a:t> </a:t>
            </a:r>
          </a:p>
          <a:p>
            <a:pPr marL="576263" indent="-295275" algn="just" eaLnBrk="0" fontAlgn="base" hangingPunct="0">
              <a:spcAft>
                <a:spcPct val="0"/>
              </a:spcAft>
              <a:buClr>
                <a:srgbClr val="033E99"/>
              </a:buClr>
              <a:buFont typeface="Wingdings" panose="05000000000000000000" pitchFamily="2" charset="2"/>
              <a:buChar char="Ø"/>
            </a:pPr>
            <a:r>
              <a:rPr lang="fa-IR" sz="2300" dirty="0">
                <a:solidFill>
                  <a:prstClr val="black"/>
                </a:solidFill>
                <a:cs typeface="B Mitra" panose="00000400000000000000" pitchFamily="2" charset="-78"/>
              </a:rPr>
              <a:t>بکارگیری استانداردها و دیگر ابزار تنظیمی برای تشویق استفاده گسترده از طرحها و تکنولوژی هایی که از نظر انرژی کارآیی بیشتری دارند و استفاده پایدار از منابع طبیعی در یک مسیر مناسب اقتصادیو زیست محیطی.</a:t>
            </a:r>
          </a:p>
          <a:p>
            <a:pPr marL="576263" indent="-295275" algn="just" eaLnBrk="0" fontAlgn="base" hangingPunct="0">
              <a:spcAft>
                <a:spcPct val="0"/>
              </a:spcAft>
              <a:buClr>
                <a:srgbClr val="033E99"/>
              </a:buClr>
              <a:buFont typeface="Wingdings" panose="05000000000000000000" pitchFamily="2" charset="2"/>
              <a:buChar char="Ø"/>
            </a:pPr>
            <a:r>
              <a:rPr lang="fa-IR" sz="2300" dirty="0">
                <a:solidFill>
                  <a:prstClr val="black"/>
                </a:solidFill>
                <a:cs typeface="B Mitra" panose="00000400000000000000" pitchFamily="2" charset="-78"/>
              </a:rPr>
              <a:t>تدوین سیاست های مناسب کاربری زمین و ضوابط برنامه ریزی به منظور حفاظت از مناطق حساس از نظر بوم شناختی بر علیه گسیختگی های کالبدی ناشی از ساختمان و فعالیتهای مربوطه.</a:t>
            </a:r>
          </a:p>
          <a:p>
            <a:pPr marL="576263" indent="-295275" algn="just" eaLnBrk="0" fontAlgn="base" hangingPunct="0">
              <a:spcAft>
                <a:spcPct val="0"/>
              </a:spcAft>
              <a:buClr>
                <a:srgbClr val="033E99"/>
              </a:buClr>
              <a:buFont typeface="Wingdings" panose="05000000000000000000" pitchFamily="2" charset="2"/>
              <a:buChar char="Ø"/>
            </a:pPr>
            <a:r>
              <a:rPr lang="fa-IR" sz="2300" dirty="0">
                <a:solidFill>
                  <a:prstClr val="black"/>
                </a:solidFill>
                <a:cs typeface="B Mitra" panose="00000400000000000000" pitchFamily="2" charset="-78"/>
              </a:rPr>
              <a:t>تشویق به بکارگیری شیوه های ساختمان سازی و مرمت کاربری ها که برای نیروهای کاری شاغل در بسیاری از شهرهای بزرگ فرصتهای شغلی ایجاد می کند و تشویق توسعه مهارتها.</a:t>
            </a:r>
          </a:p>
          <a:p>
            <a:pPr marL="576263" indent="-295275" algn="just" eaLnBrk="0" fontAlgn="base" hangingPunct="0">
              <a:spcAft>
                <a:spcPct val="0"/>
              </a:spcAft>
              <a:buClr>
                <a:srgbClr val="033E99"/>
              </a:buClr>
              <a:buFont typeface="Wingdings" panose="05000000000000000000" pitchFamily="2" charset="2"/>
              <a:buChar char="Ø"/>
            </a:pPr>
            <a:r>
              <a:rPr lang="fa-IR" sz="2300" dirty="0">
                <a:solidFill>
                  <a:prstClr val="black"/>
                </a:solidFill>
                <a:cs typeface="B Mitra" panose="00000400000000000000" pitchFamily="2" charset="-78"/>
              </a:rPr>
              <a:t>توسعه سیاست ها و عملیات ها برای گسترش بخش غیر رسمی و خودیار در ساختمان سازی با بکارگیری ابزارهایی برای افزایش مقاومت مصالح ساختمانی در نواحی فقیرنشین شهری و روستایی از طریق اعمال طرحهای اعتباری و تهیه مصالح ساختمانی بصورت عمده برای سازندگان کوچک.</a:t>
            </a:r>
          </a:p>
          <a:p>
            <a:pPr marL="576263" indent="-295275" algn="just" eaLnBrk="0" fontAlgn="base" hangingPunct="0">
              <a:spcAft>
                <a:spcPct val="0"/>
              </a:spcAft>
              <a:buClr>
                <a:srgbClr val="033E99"/>
              </a:buClr>
              <a:buFont typeface="Wingdings" panose="05000000000000000000" pitchFamily="2" charset="2"/>
              <a:buChar char="Ø"/>
            </a:pPr>
            <a:r>
              <a:rPr lang="fa-IR" sz="2300" dirty="0">
                <a:solidFill>
                  <a:prstClr val="black"/>
                </a:solidFill>
                <a:cs typeface="B Mitra" panose="00000400000000000000" pitchFamily="2" charset="-78"/>
              </a:rPr>
              <a:t>تشویق تبادل آزاد اطلاعات در محدوده کاملی از جنبه های بهداشتی و زیست محیطی ساختمان، شامل توسعه و اشاعه مبانی اطلاعاتی در مورد تأثیرات زیان آور زیست محیطی مصالح ساختمانی.</a:t>
            </a:r>
          </a:p>
        </p:txBody>
      </p:sp>
    </p:spTree>
    <p:extLst>
      <p:ext uri="{BB962C8B-B14F-4D97-AF65-F5344CB8AC3E}">
        <p14:creationId xmlns:p14="http://schemas.microsoft.com/office/powerpoint/2010/main" val="35433158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539552" y="0"/>
            <a:ext cx="8352928" cy="6632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0" indent="0" algn="ctr" eaLnBrk="0" fontAlgn="base" hangingPunct="0">
              <a:lnSpc>
                <a:spcPct val="150000"/>
              </a:lnSpc>
              <a:spcAft>
                <a:spcPct val="0"/>
              </a:spcAft>
              <a:buClr>
                <a:srgbClr val="FFFF00"/>
              </a:buClr>
              <a:buFont typeface="Arial" panose="020B0604020202020204" pitchFamily="34" charset="0"/>
              <a:buNone/>
            </a:pPr>
            <a:r>
              <a:rPr lang="fa-IR" altLang="en-US" sz="2500" dirty="0">
                <a:solidFill>
                  <a:prstClr val="black"/>
                </a:solidFill>
                <a:cs typeface="B Titr" panose="00000700000000000000" pitchFamily="2" charset="-78"/>
              </a:rPr>
              <a:t>محور هفتم دستور کار 21</a:t>
            </a:r>
          </a:p>
          <a:p>
            <a:pPr marL="0" indent="0" algn="ctr" eaLnBrk="0" fontAlgn="base" hangingPunct="0">
              <a:lnSpc>
                <a:spcPct val="150000"/>
              </a:lnSpc>
              <a:spcAft>
                <a:spcPct val="0"/>
              </a:spcAft>
              <a:buClr>
                <a:srgbClr val="FFFF00"/>
              </a:buClr>
              <a:buFont typeface="Arial" panose="020B0604020202020204" pitchFamily="34" charset="0"/>
              <a:buNone/>
            </a:pPr>
            <a:r>
              <a:rPr lang="fa-IR" altLang="en-US" sz="2500" b="1" dirty="0">
                <a:solidFill>
                  <a:prstClr val="black"/>
                </a:solidFill>
                <a:cs typeface="B Titr" panose="00000700000000000000" pitchFamily="2" charset="-78"/>
              </a:rPr>
              <a:t>« </a:t>
            </a:r>
            <a:r>
              <a:rPr lang="fa-IR" altLang="en-US" sz="2500" b="1" dirty="0">
                <a:solidFill>
                  <a:srgbClr val="FF0000"/>
                </a:solidFill>
                <a:cs typeface="B Titr" panose="00000700000000000000" pitchFamily="2" charset="-78"/>
              </a:rPr>
              <a:t>ارتقای فعالیت های صنایع ساختمانی پایدار</a:t>
            </a:r>
            <a:r>
              <a:rPr lang="fa-IR" altLang="en-US" sz="2500" b="1" dirty="0">
                <a:solidFill>
                  <a:prstClr val="black"/>
                </a:solidFill>
                <a:cs typeface="B Titr" panose="00000700000000000000" pitchFamily="2" charset="-78"/>
              </a:rPr>
              <a:t>»</a:t>
            </a:r>
            <a:r>
              <a:rPr lang="fa-IR" altLang="en-US" sz="2500" b="1" dirty="0">
                <a:solidFill>
                  <a:srgbClr val="FF0000"/>
                </a:solidFill>
                <a:cs typeface="B Titr" panose="00000700000000000000" pitchFamily="2" charset="-78"/>
              </a:rPr>
              <a:t> </a:t>
            </a:r>
          </a:p>
          <a:p>
            <a:pPr marL="576263" indent="-295275" algn="just" eaLnBrk="0" fontAlgn="base" hangingPunct="0">
              <a:spcAft>
                <a:spcPct val="0"/>
              </a:spcAft>
              <a:buClr>
                <a:srgbClr val="033E99"/>
              </a:buClr>
              <a:buFont typeface="Wingdings" panose="05000000000000000000" pitchFamily="2" charset="2"/>
              <a:buChar char="Ø"/>
            </a:pPr>
            <a:r>
              <a:rPr lang="fa-IR" sz="2300" dirty="0">
                <a:solidFill>
                  <a:prstClr val="black"/>
                </a:solidFill>
                <a:cs typeface="B Mitra" panose="00000400000000000000" pitchFamily="2" charset="-78"/>
              </a:rPr>
              <a:t>تشویق توسعه و اشاعه مبانی اطلاعاتی در مورد اثرات زیان آور زیست محیطی و بهداشتی مصالح ساختمانی و معرفی مشوق های قانونی و مالی برای ارتقای بازیافت مصالح انرژی بر در صنعت ساختمان و حفاظت انرژی در روشهای تولید مصالح ساختمانی.</a:t>
            </a:r>
          </a:p>
          <a:p>
            <a:pPr marL="576263" indent="-295275" algn="just" eaLnBrk="0" fontAlgn="base" hangingPunct="0">
              <a:spcAft>
                <a:spcPct val="0"/>
              </a:spcAft>
              <a:buClr>
                <a:srgbClr val="033E99"/>
              </a:buClr>
              <a:buFont typeface="Wingdings" panose="05000000000000000000" pitchFamily="2" charset="2"/>
              <a:buChar char="Ø"/>
            </a:pPr>
            <a:r>
              <a:rPr lang="fa-IR" sz="2300" dirty="0">
                <a:solidFill>
                  <a:prstClr val="black"/>
                </a:solidFill>
                <a:cs typeface="B Mitra" panose="00000400000000000000" pitchFamily="2" charset="-78"/>
              </a:rPr>
              <a:t>تشویق استفاده از ابزارهای اقتصادی برای محدود ساختن استفاده از مصالح و تولیدات ساختمانی آلاینده.</a:t>
            </a:r>
          </a:p>
          <a:p>
            <a:pPr marL="576263" indent="-295275" algn="just" eaLnBrk="0" fontAlgn="base" hangingPunct="0">
              <a:spcAft>
                <a:spcPct val="0"/>
              </a:spcAft>
              <a:buClr>
                <a:srgbClr val="033E99"/>
              </a:buClr>
              <a:buFont typeface="Wingdings" panose="05000000000000000000" pitchFamily="2" charset="2"/>
              <a:buChar char="Ø"/>
            </a:pPr>
            <a:r>
              <a:rPr lang="fa-IR" sz="2300" dirty="0">
                <a:solidFill>
                  <a:prstClr val="black"/>
                </a:solidFill>
                <a:cs typeface="B Mitra" panose="00000400000000000000" pitchFamily="2" charset="-78"/>
              </a:rPr>
              <a:t>تشویق تبادل اطلاعات و انتقال تکنولوژی مناسب بین تمامی کشورها باتوجه خاص به کشورهای در حال توسعه برای مدیریت منابع در ساختمان سازی بویژه در مورد منابع تجدیدناپذیر.</a:t>
            </a:r>
          </a:p>
          <a:p>
            <a:pPr marL="576263" indent="-295275" algn="just" eaLnBrk="0" fontAlgn="base" hangingPunct="0">
              <a:spcAft>
                <a:spcPct val="0"/>
              </a:spcAft>
              <a:buClr>
                <a:srgbClr val="033E99"/>
              </a:buClr>
              <a:buFont typeface="Wingdings" panose="05000000000000000000" pitchFamily="2" charset="2"/>
              <a:buChar char="Ø"/>
            </a:pPr>
            <a:r>
              <a:rPr lang="fa-IR" sz="2300" dirty="0">
                <a:solidFill>
                  <a:prstClr val="black"/>
                </a:solidFill>
                <a:cs typeface="B Mitra" panose="00000400000000000000" pitchFamily="2" charset="-78"/>
              </a:rPr>
              <a:t>تشویق تحقیقات در زمینه صنایع ساختمانی و فعالیت های مرتبط با آن و تأسیس و تقویت مؤسسات مرتبط با صنعت ساختمان. </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با وجود اهمیت فوق العاده بالای بخش ساختمان در امر توسعه اقتصادی- اجتماعی یک جامعه، متأسفانه تاکنون در کشور ما، سازمانی که بطور جدی به این امر مهم بپردازد و بخش ساختمان را هدایت کند وجود ندارد، فلذا به روشنی پیداست که هیچ کدام از توصیه های دستور کار 21 در زمینه صنایع ساختمانی، در برنامه های توسعه اقتصادی- اجتماعی کشور نمودی ندارد.</a:t>
            </a:r>
          </a:p>
        </p:txBody>
      </p:sp>
    </p:spTree>
    <p:extLst>
      <p:ext uri="{BB962C8B-B14F-4D97-AF65-F5344CB8AC3E}">
        <p14:creationId xmlns:p14="http://schemas.microsoft.com/office/powerpoint/2010/main" val="23627682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539552" y="0"/>
            <a:ext cx="8604448" cy="714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0" indent="0" algn="ctr" eaLnBrk="0" fontAlgn="base" hangingPunct="0">
              <a:lnSpc>
                <a:spcPct val="150000"/>
              </a:lnSpc>
              <a:spcAft>
                <a:spcPct val="0"/>
              </a:spcAft>
              <a:buClr>
                <a:srgbClr val="FFFF00"/>
              </a:buClr>
              <a:buFont typeface="Arial" panose="020B0604020202020204" pitchFamily="34" charset="0"/>
              <a:buNone/>
            </a:pPr>
            <a:r>
              <a:rPr lang="fa-IR" altLang="en-US" sz="2800" dirty="0">
                <a:solidFill>
                  <a:prstClr val="black"/>
                </a:solidFill>
                <a:cs typeface="B Titr" panose="00000700000000000000" pitchFamily="2" charset="-78"/>
              </a:rPr>
              <a:t>محور هشتم دستور کار 21</a:t>
            </a:r>
          </a:p>
          <a:p>
            <a:pPr marL="0" indent="0" algn="ctr" eaLnBrk="0" fontAlgn="base" hangingPunct="0">
              <a:lnSpc>
                <a:spcPct val="150000"/>
              </a:lnSpc>
              <a:spcAft>
                <a:spcPct val="0"/>
              </a:spcAft>
              <a:buClr>
                <a:srgbClr val="FFFF00"/>
              </a:buClr>
              <a:buFont typeface="Arial" panose="020B0604020202020204" pitchFamily="34" charset="0"/>
              <a:buNone/>
            </a:pPr>
            <a:r>
              <a:rPr lang="fa-IR" altLang="en-US" sz="2400" b="1" dirty="0">
                <a:solidFill>
                  <a:prstClr val="black"/>
                </a:solidFill>
                <a:cs typeface="B Titr" panose="00000700000000000000" pitchFamily="2" charset="-78"/>
              </a:rPr>
              <a:t>« </a:t>
            </a:r>
            <a:r>
              <a:rPr lang="fa-IR" altLang="en-US" sz="2400" b="1" dirty="0">
                <a:solidFill>
                  <a:srgbClr val="FF0000"/>
                </a:solidFill>
                <a:cs typeface="B Titr" panose="00000700000000000000" pitchFamily="2" charset="-78"/>
              </a:rPr>
              <a:t>تشویق توسعه منابع انسانی و ظرفیت سازی برای توسعه سکونتگاههای انسانی</a:t>
            </a:r>
            <a:r>
              <a:rPr lang="fa-IR" altLang="en-US" sz="2400" b="1" dirty="0">
                <a:solidFill>
                  <a:prstClr val="black"/>
                </a:solidFill>
                <a:cs typeface="B Titr" panose="00000700000000000000" pitchFamily="2" charset="-78"/>
              </a:rPr>
              <a:t>»</a:t>
            </a:r>
            <a:r>
              <a:rPr lang="fa-IR" altLang="en-US" sz="2400" b="1" dirty="0">
                <a:solidFill>
                  <a:srgbClr val="FF0000"/>
                </a:solidFill>
                <a:cs typeface="B Titr" panose="00000700000000000000" pitchFamily="2" charset="-78"/>
              </a:rPr>
              <a:t> </a:t>
            </a:r>
          </a:p>
          <a:p>
            <a:pPr marL="0" indent="0" algn="just" eaLnBrk="0" fontAlgn="base" hangingPunct="0">
              <a:spcAft>
                <a:spcPct val="0"/>
              </a:spcAft>
              <a:buClr>
                <a:srgbClr val="FF0000"/>
              </a:buClr>
              <a:buFont typeface="Arial" panose="020B0604020202020204" pitchFamily="34" charset="0"/>
              <a:buNone/>
            </a:pPr>
            <a:r>
              <a:rPr lang="fa-IR" sz="2400" dirty="0">
                <a:solidFill>
                  <a:prstClr val="black"/>
                </a:solidFill>
                <a:cs typeface="B Mitra" panose="00000400000000000000" pitchFamily="2" charset="-78"/>
              </a:rPr>
              <a:t>اغلب کشورها علاوه بر کمبودهایی در زمینه دستیابی به تخصص های ویژه در حوزه مسکن، مدیریت اسکان، مدیریت زمین، زیرساختها، ساختمان سازی، انرژی، حمل و نقل، برنامه ریزی پیش از سانحه و بازسازی دارند، با 3 کمبود عمده در زمینه توسعه منابع انسانی و ظرفیت سازی نیز روبرو هستند:</a:t>
            </a:r>
          </a:p>
          <a:p>
            <a:pPr marL="1139825" indent="-338138" algn="just" eaLnBrk="0" fontAlgn="base" hangingPunct="0">
              <a:spcAft>
                <a:spcPct val="0"/>
              </a:spcAft>
              <a:buClr>
                <a:srgbClr val="FF0000"/>
              </a:buClr>
              <a:buFont typeface="Wingdings" panose="05000000000000000000" pitchFamily="2" charset="2"/>
              <a:buChar char="ü"/>
            </a:pPr>
            <a:r>
              <a:rPr lang="fa-IR" sz="2000" dirty="0">
                <a:solidFill>
                  <a:prstClr val="black"/>
                </a:solidFill>
                <a:cs typeface="B Mitra" panose="00000400000000000000" pitchFamily="2" charset="-78"/>
              </a:rPr>
              <a:t>فقدان یک محیط سیاستگذاری در هماهنگ و یکپارچه سازی منابع و فعالیت های بخش دولتی، خصوصی و اجتماعی.</a:t>
            </a:r>
          </a:p>
          <a:p>
            <a:pPr marL="1139825" indent="-338138" algn="just" eaLnBrk="0" fontAlgn="base" hangingPunct="0">
              <a:spcAft>
                <a:spcPct val="0"/>
              </a:spcAft>
              <a:buClr>
                <a:srgbClr val="FF0000"/>
              </a:buClr>
              <a:buFont typeface="Wingdings" panose="05000000000000000000" pitchFamily="2" charset="2"/>
              <a:buChar char="ü"/>
            </a:pPr>
            <a:r>
              <a:rPr lang="fa-IR" sz="2000" dirty="0">
                <a:solidFill>
                  <a:prstClr val="black"/>
                </a:solidFill>
                <a:cs typeface="B Mitra" panose="00000400000000000000" pitchFamily="2" charset="-78"/>
              </a:rPr>
              <a:t>ضعف مؤسسات آموزشی و تحقیقاتی تخصصی</a:t>
            </a:r>
          </a:p>
          <a:p>
            <a:pPr marL="1139825" indent="-338138" algn="just" eaLnBrk="0" fontAlgn="base" hangingPunct="0">
              <a:spcAft>
                <a:spcPct val="0"/>
              </a:spcAft>
              <a:buClr>
                <a:srgbClr val="FF0000"/>
              </a:buClr>
              <a:buFont typeface="Wingdings" panose="05000000000000000000" pitchFamily="2" charset="2"/>
              <a:buChar char="ü"/>
            </a:pPr>
            <a:r>
              <a:rPr lang="fa-IR" sz="2000" dirty="0">
                <a:solidFill>
                  <a:prstClr val="black"/>
                </a:solidFill>
                <a:cs typeface="B Mitra" panose="00000400000000000000" pitchFamily="2" charset="-78"/>
              </a:rPr>
              <a:t>ظرفیت ناکافی برای آموزش و کمک فنی برای جوامع کم درآمد در مناطق شهری و روستایی</a:t>
            </a:r>
          </a:p>
          <a:p>
            <a:pPr marL="0" indent="0" algn="just" eaLnBrk="0" fontAlgn="base" hangingPunct="0">
              <a:spcAft>
                <a:spcPct val="0"/>
              </a:spcAft>
              <a:buClr>
                <a:srgbClr val="FF0000"/>
              </a:buClr>
              <a:buFont typeface="Arial" panose="020B0604020202020204" pitchFamily="34" charset="0"/>
              <a:buNone/>
            </a:pPr>
            <a:r>
              <a:rPr lang="fa-IR" sz="2400" dirty="0">
                <a:solidFill>
                  <a:prstClr val="black"/>
                </a:solidFill>
                <a:cs typeface="B Mitra" panose="00000400000000000000" pitchFamily="2" charset="-78"/>
              </a:rPr>
              <a:t>هدف این برنامه از " </a:t>
            </a:r>
            <a:r>
              <a:rPr lang="fa-IR" altLang="en-US" sz="2400" dirty="0">
                <a:solidFill>
                  <a:prstClr val="black"/>
                </a:solidFill>
                <a:cs typeface="B Mitra" panose="00000400000000000000" pitchFamily="2" charset="-78"/>
              </a:rPr>
              <a:t>تشویق توسعه منابع انسانی و ظرفیت سازی برای توسعه سکونتگاههای انسانی" عبارت است از : بهبود توسعه منابع انسانی و ظرفیت سازی در تمامی کشورها از طریق افزایش ظرفیت فردی و سازمانی همه فعالان، خصوصاً مردم بومی و زنانی که در توسعه سکونتگاه های انسانی درگیرند.</a:t>
            </a:r>
          </a:p>
          <a:p>
            <a:pPr marL="0" indent="0" algn="just" eaLnBrk="0" fontAlgn="base" hangingPunct="0">
              <a:spcAft>
                <a:spcPct val="0"/>
              </a:spcAft>
              <a:buClr>
                <a:srgbClr val="FF0000"/>
              </a:buClr>
              <a:buFont typeface="Arial" panose="020B0604020202020204" pitchFamily="34" charset="0"/>
              <a:buNone/>
            </a:pPr>
            <a:r>
              <a:rPr lang="fa-IR" altLang="en-US" sz="2400" dirty="0">
                <a:solidFill>
                  <a:prstClr val="black"/>
                </a:solidFill>
                <a:cs typeface="B Mitra" panose="00000400000000000000" pitchFamily="2" charset="-78"/>
              </a:rPr>
              <a:t>فعالیت های توصیه شده این برنامه برای نیل به هدف فوق الذکر عبارتنداز:</a:t>
            </a:r>
          </a:p>
          <a:p>
            <a:pPr marL="342900" indent="-342900" algn="just" eaLnBrk="0" fontAlgn="base" hangingPunct="0">
              <a:spcAft>
                <a:spcPct val="0"/>
              </a:spcAft>
              <a:buFont typeface="Wingdings" panose="05000000000000000000" pitchFamily="2" charset="2"/>
              <a:buChar char="q"/>
            </a:pPr>
            <a:r>
              <a:rPr lang="fa-IR" sz="2400" dirty="0">
                <a:solidFill>
                  <a:prstClr val="black"/>
                </a:solidFill>
                <a:cs typeface="B Mitra" panose="00000400000000000000" pitchFamily="2" charset="-78"/>
              </a:rPr>
              <a:t>تقویت توسعه منابع انسانی و ظرفیت های مؤسسات بخش عمومی از طریق کمکهای فنی و همکاری های بین المللی برای دستیابی به پیشرفت اساسی در کارآیی فعالیت های دولتی تا سال 2000.</a:t>
            </a:r>
          </a:p>
        </p:txBody>
      </p:sp>
    </p:spTree>
    <p:extLst>
      <p:ext uri="{BB962C8B-B14F-4D97-AF65-F5344CB8AC3E}">
        <p14:creationId xmlns:p14="http://schemas.microsoft.com/office/powerpoint/2010/main" val="7323602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07504" y="0"/>
            <a:ext cx="8784976" cy="634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0" indent="0" algn="ctr" eaLnBrk="0" fontAlgn="base" hangingPunct="0">
              <a:lnSpc>
                <a:spcPct val="150000"/>
              </a:lnSpc>
              <a:spcAft>
                <a:spcPct val="0"/>
              </a:spcAft>
              <a:buClr>
                <a:srgbClr val="FFFF00"/>
              </a:buClr>
              <a:buFont typeface="Arial" panose="020B0604020202020204" pitchFamily="34" charset="0"/>
              <a:buNone/>
            </a:pPr>
            <a:r>
              <a:rPr lang="fa-IR" altLang="en-US" sz="2500" dirty="0">
                <a:solidFill>
                  <a:prstClr val="black"/>
                </a:solidFill>
                <a:cs typeface="B Titr" panose="00000700000000000000" pitchFamily="2" charset="-78"/>
              </a:rPr>
              <a:t>محور هشتم دستور کار 21</a:t>
            </a:r>
          </a:p>
          <a:p>
            <a:pPr marL="0" indent="0" algn="ctr" eaLnBrk="0" fontAlgn="base" hangingPunct="0">
              <a:lnSpc>
                <a:spcPct val="150000"/>
              </a:lnSpc>
              <a:spcAft>
                <a:spcPct val="0"/>
              </a:spcAft>
              <a:buClr>
                <a:srgbClr val="FFFF00"/>
              </a:buClr>
              <a:buFont typeface="Arial" panose="020B0604020202020204" pitchFamily="34" charset="0"/>
              <a:buNone/>
            </a:pPr>
            <a:r>
              <a:rPr lang="fa-IR" altLang="en-US" sz="2500" b="1" dirty="0">
                <a:solidFill>
                  <a:prstClr val="black"/>
                </a:solidFill>
                <a:cs typeface="B Titr" panose="00000700000000000000" pitchFamily="2" charset="-78"/>
              </a:rPr>
              <a:t>« </a:t>
            </a:r>
            <a:r>
              <a:rPr lang="fa-IR" altLang="en-US" sz="2500" b="1" dirty="0">
                <a:solidFill>
                  <a:srgbClr val="FF0000"/>
                </a:solidFill>
                <a:cs typeface="B Titr" panose="00000700000000000000" pitchFamily="2" charset="-78"/>
              </a:rPr>
              <a:t>تشویق توسعه منابع انسانی و ظرفیت سازی برای توسعه سکونتگاههای انسانی</a:t>
            </a:r>
            <a:r>
              <a:rPr lang="fa-IR" altLang="en-US" sz="2500" b="1" dirty="0">
                <a:solidFill>
                  <a:prstClr val="black"/>
                </a:solidFill>
                <a:cs typeface="B Titr" panose="00000700000000000000" pitchFamily="2" charset="-78"/>
              </a:rPr>
              <a:t>»</a:t>
            </a:r>
            <a:r>
              <a:rPr lang="fa-IR" altLang="en-US" sz="2500" b="1" dirty="0">
                <a:solidFill>
                  <a:srgbClr val="FF0000"/>
                </a:solidFill>
                <a:cs typeface="B Titr" panose="00000700000000000000" pitchFamily="2" charset="-78"/>
              </a:rPr>
              <a:t> </a:t>
            </a:r>
          </a:p>
          <a:p>
            <a:pPr marL="342900" indent="-342900" algn="just" eaLnBrk="0" fontAlgn="base" hangingPunct="0">
              <a:spcAft>
                <a:spcPct val="0"/>
              </a:spcAft>
              <a:buFont typeface="Wingdings" panose="05000000000000000000" pitchFamily="2" charset="2"/>
              <a:buChar char="q"/>
            </a:pPr>
            <a:r>
              <a:rPr lang="fa-IR" sz="2300" dirty="0">
                <a:solidFill>
                  <a:prstClr val="black"/>
                </a:solidFill>
                <a:cs typeface="B Mitra" panose="00000400000000000000" pitchFamily="2" charset="-78"/>
              </a:rPr>
              <a:t>ایجاد یک محیط سیاستگذاری به منظور مشارکت بین بخش های عمومی، خصوصی و اجتماعی.</a:t>
            </a:r>
          </a:p>
          <a:p>
            <a:pPr marL="342900" indent="-342900" algn="just" eaLnBrk="0" fontAlgn="base" hangingPunct="0">
              <a:spcAft>
                <a:spcPct val="0"/>
              </a:spcAft>
              <a:buFont typeface="Wingdings" panose="05000000000000000000" pitchFamily="2" charset="2"/>
              <a:buChar char="q"/>
            </a:pPr>
            <a:r>
              <a:rPr lang="fa-IR" sz="2300" dirty="0">
                <a:solidFill>
                  <a:prstClr val="black"/>
                </a:solidFill>
                <a:cs typeface="B Mitra" panose="00000400000000000000" pitchFamily="2" charset="-78"/>
              </a:rPr>
              <a:t>فراهم ساختن زمینه کمکهای آموزشی و فنی گسترده برای مؤسسات و نهادهای دخیل در امر آموزش تکنسین ها، متخصصین و مدیران و اعضای حرفه ای و منتخب دولتهای محلی، تقویت طرفیت آنها برای توجه دادن به اولویت ها در نیازهای آموزشی بویژه در جنبه های اجتماعی، اقتصادی و زیست محیطی توسعه سکونتگاه های انسانی.</a:t>
            </a:r>
          </a:p>
          <a:p>
            <a:pPr marL="342900" indent="-342900" algn="just" eaLnBrk="0" fontAlgn="base" hangingPunct="0">
              <a:spcAft>
                <a:spcPct val="0"/>
              </a:spcAft>
              <a:buFont typeface="Wingdings" panose="05000000000000000000" pitchFamily="2" charset="2"/>
              <a:buChar char="q"/>
            </a:pPr>
            <a:r>
              <a:rPr lang="fa-IR" sz="2300" dirty="0">
                <a:solidFill>
                  <a:prstClr val="black"/>
                </a:solidFill>
                <a:cs typeface="B Mitra" panose="00000400000000000000" pitchFamily="2" charset="-78"/>
              </a:rPr>
              <a:t>فراهم ساختن کمک های مستقیم برای توسعه سکونتگاه های انسانی در سطح جامعه از طریق روشهایی نظیر:</a:t>
            </a:r>
          </a:p>
          <a:p>
            <a:pPr marL="746125" indent="-280988" algn="just" eaLnBrk="0" fontAlgn="base" hangingPunct="0">
              <a:spcAft>
                <a:spcPct val="0"/>
              </a:spcAft>
              <a:buFont typeface="Calibri" panose="020F0502020204030204" pitchFamily="34" charset="0"/>
              <a:buChar char="-"/>
              <a:tabLst>
                <a:tab pos="688975" algn="l"/>
              </a:tabLst>
            </a:pPr>
            <a:r>
              <a:rPr lang="fa-IR" sz="2300" dirty="0">
                <a:solidFill>
                  <a:prstClr val="black"/>
                </a:solidFill>
                <a:cs typeface="B Mitra" panose="00000400000000000000" pitchFamily="2" charset="-78"/>
              </a:rPr>
              <a:t>تقویت و تشویق برنامه هایی برای تحرک اجتماعی، ارتقای سطح آگاهی نسب به توانایی های بالقوه زنان و جوانان در فعالیت های مرتبط با سکونتگاه های انسانی.</a:t>
            </a:r>
          </a:p>
          <a:p>
            <a:pPr marL="746125" indent="-280988" algn="just" eaLnBrk="0" fontAlgn="base" hangingPunct="0">
              <a:spcAft>
                <a:spcPct val="0"/>
              </a:spcAft>
              <a:buFont typeface="Calibri" panose="020F0502020204030204" pitchFamily="34" charset="0"/>
              <a:buChar char="-"/>
              <a:tabLst>
                <a:tab pos="688975" algn="l"/>
              </a:tabLst>
            </a:pPr>
            <a:r>
              <a:rPr lang="fa-IR" sz="2300" dirty="0">
                <a:solidFill>
                  <a:prstClr val="black"/>
                </a:solidFill>
                <a:cs typeface="B Mitra" panose="00000400000000000000" pitchFamily="2" charset="-78"/>
              </a:rPr>
              <a:t>تسهیل هماهنگی فعالیت های زنان، جوانان، گروههای اجتماعی و سازمانهای غیردولتی در توسعه سکونتگاه های انسانی.</a:t>
            </a:r>
          </a:p>
          <a:p>
            <a:pPr marL="746125" indent="-280988" algn="just" eaLnBrk="0" fontAlgn="base" hangingPunct="0">
              <a:spcAft>
                <a:spcPct val="0"/>
              </a:spcAft>
              <a:buFont typeface="Calibri" panose="020F0502020204030204" pitchFamily="34" charset="0"/>
              <a:buChar char="-"/>
              <a:tabLst>
                <a:tab pos="688975" algn="l"/>
              </a:tabLst>
            </a:pPr>
            <a:r>
              <a:rPr lang="fa-IR" sz="2300" dirty="0">
                <a:solidFill>
                  <a:prstClr val="black"/>
                </a:solidFill>
                <a:cs typeface="B Mitra" panose="00000400000000000000" pitchFamily="2" charset="-78"/>
              </a:rPr>
              <a:t>تشویق تحقیقات در زمینه برنامه های زنان و سایر گروهها و ارزیابی پیشرفتهای حاصله به منظور شناسایی تنگناها و کمکهای موردنیاز.</a:t>
            </a:r>
          </a:p>
        </p:txBody>
      </p:sp>
    </p:spTree>
    <p:extLst>
      <p:ext uri="{BB962C8B-B14F-4D97-AF65-F5344CB8AC3E}">
        <p14:creationId xmlns:p14="http://schemas.microsoft.com/office/powerpoint/2010/main" val="10645573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539552" y="0"/>
            <a:ext cx="8352928" cy="696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0" indent="0" algn="ctr" eaLnBrk="0" fontAlgn="base" hangingPunct="0">
              <a:lnSpc>
                <a:spcPct val="150000"/>
              </a:lnSpc>
              <a:spcAft>
                <a:spcPct val="0"/>
              </a:spcAft>
              <a:buClr>
                <a:srgbClr val="FFFF00"/>
              </a:buClr>
              <a:buFont typeface="Arial" panose="020B0604020202020204" pitchFamily="34" charset="0"/>
              <a:buNone/>
            </a:pPr>
            <a:r>
              <a:rPr lang="fa-IR" altLang="en-US" sz="2500" dirty="0">
                <a:solidFill>
                  <a:prstClr val="black"/>
                </a:solidFill>
                <a:cs typeface="B Titr" panose="00000700000000000000" pitchFamily="2" charset="-78"/>
              </a:rPr>
              <a:t>نتیجه گیری</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با وجود امکانات کافی اقتصادی و انسانی در بخش مسکن کشور، هنوز پیشرفت عمده ای در حل مشکل مسکن حاصا نشده است. از دلایل این امر می توان به ضعف شیوه برخورد با مسئله مسکن و یا به عبارت دیگر به ضعف برنامه ریزی در بخش مسکن اشاره کرد.</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یکی از راه های تقویت برنامه های مسکن، استفاده از رهنمودهای مؤسسات و سازمانهای بین المللی در جهت تدوین برنامه های مسکن می باشد. یکی از این راهکارهای مفید، نتایج بخشی از مباحث مطرح شده در کنفرانس جهانی محیط زیست و توسعه است که در بهار 1992 در شهر ریودوژانیرو توسط سازمان ملل متحد برگزار شد، تحت عنوان " ترویج توسعه پایدار سکونتگاه های انسانی" انتشار یافت و در اختیار تمامی کشورهای جهان قرار گرفته است. رهنمودهای مطرح شده در این گزارش می توانند در جهت تقویت برنامه های مسکن کشورهای مختلف بسیار مؤثر واقع شوند. با استفاده از این رهنمودها که حاصل تلاش فکری کارشناسان و متخصصان برجسته کشورهای عضو سازمان ملل متحد است، می توان برنامه های مسکن خود را غنی تر ساخته تا بتوانیم بر این مشکل چیره شد.</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 در این پژوهش ضمن معرفی بخش های مختلف گزارش ترویج توسعه پایدار سکونتگاه های انسانی، برنامه دوم مسکن کشور با آن مقایسه شده و میزان انطباق این برنامه با رهنمودهای گزارش مزبور مشخص گردید.</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از بین بخش های هشتگانه گزارش"ترویج توسعه پایدار سکونتگاه های انسانی" تنها بخش اول آن تحت عنوان " تأمین سرپناه مناسب برای همه" انتظار می رود در برنامه دوم مسکن کشور مدنظر قرار گرفته است.</a:t>
            </a:r>
          </a:p>
        </p:txBody>
      </p:sp>
    </p:spTree>
    <p:extLst>
      <p:ext uri="{BB962C8B-B14F-4D97-AF65-F5344CB8AC3E}">
        <p14:creationId xmlns:p14="http://schemas.microsoft.com/office/powerpoint/2010/main" val="3009580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539552" y="260648"/>
            <a:ext cx="8280920" cy="6238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0" indent="0" algn="ctr" eaLnBrk="0" fontAlgn="base" hangingPunct="0">
              <a:spcAft>
                <a:spcPct val="0"/>
              </a:spcAft>
              <a:buClr>
                <a:srgbClr val="FFFF00"/>
              </a:buClr>
              <a:buFont typeface="Arial" panose="020B0604020202020204" pitchFamily="34" charset="0"/>
              <a:buNone/>
            </a:pPr>
            <a:r>
              <a:rPr lang="fa-IR" altLang="en-US" sz="2800" dirty="0">
                <a:solidFill>
                  <a:srgbClr val="FF0000"/>
                </a:solidFill>
                <a:cs typeface="B Titr" panose="00000700000000000000" pitchFamily="2" charset="-78"/>
              </a:rPr>
              <a:t>توصیه های سازمان ملل متحد در زمینه توسعه پایدار سکونتگاههای انسانی </a:t>
            </a:r>
            <a:r>
              <a:rPr lang="fa-IR" altLang="en-US" sz="2800" dirty="0">
                <a:solidFill>
                  <a:srgbClr val="033E99"/>
                </a:solidFill>
                <a:cs typeface="B Titr" panose="00000700000000000000" pitchFamily="2" charset="-78"/>
              </a:rPr>
              <a:t>( دستور کار 21 )</a:t>
            </a:r>
          </a:p>
          <a:p>
            <a:pPr marL="0" indent="0" algn="just" eaLnBrk="0" fontAlgn="base" hangingPunct="0">
              <a:spcAft>
                <a:spcPct val="0"/>
              </a:spcAft>
              <a:buClr>
                <a:srgbClr val="FFFF00"/>
              </a:buClr>
              <a:buFont typeface="Arial" panose="020B0604020202020204" pitchFamily="34" charset="0"/>
              <a:buNone/>
            </a:pPr>
            <a:endParaRPr lang="fa-IR" sz="2000" b="1" dirty="0">
              <a:solidFill>
                <a:prstClr val="black"/>
              </a:solidFill>
              <a:cs typeface="B Nazanin" panose="00000400000000000000" pitchFamily="2" charset="-78"/>
            </a:endParaRP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دستور کار 21 در زمینه ترویج توسعه پایدار سکونتگاههای بشری در برگیرنده 8 حوزه مشخص برنامه ریزی می باشد:</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             1- تأمین سرپناه مناسب برای همه</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             2- بهبود مدیریت سکونتگاههای انسانی</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             3- ترویج برنامه ریزی و مدیریت پایدار کاربری زمین</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             4- تأمین همه جانبه زیرساختهای زیست محیطی</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             5- ارتقای سیستم های پایدار انرژی و حمل و نقل در سکونتگاههای انسانی</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             6- ارتقای برنامه ریزی و مدیریت سکونتگاههای انسانی در نواحی سانحه خیز</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             7- ارتقای فعالیت های صنایع ساختمانی پایدار</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             8- تشویق توسعه منابع انسانی و ظرفیت سازی برای توسعه سکونتگاههای انسانی</a:t>
            </a:r>
          </a:p>
          <a:p>
            <a:pPr marL="0" indent="0" algn="just" eaLnBrk="0" fontAlgn="base" hangingPunct="0">
              <a:spcAft>
                <a:spcPct val="0"/>
              </a:spcAft>
              <a:buClr>
                <a:srgbClr val="FFFF00"/>
              </a:buClr>
              <a:buFont typeface="Arial" panose="020B0604020202020204" pitchFamily="34" charset="0"/>
              <a:buNone/>
            </a:pPr>
            <a:r>
              <a:rPr lang="fa-IR" sz="2000" b="1" dirty="0">
                <a:solidFill>
                  <a:prstClr val="black"/>
                </a:solidFill>
                <a:cs typeface="B Nazanin" panose="00000400000000000000" pitchFamily="2" charset="-78"/>
              </a:rPr>
              <a:t>      </a:t>
            </a:r>
          </a:p>
          <a:p>
            <a:pPr marL="0" indent="0" algn="just" eaLnBrk="0" fontAlgn="base" hangingPunct="0">
              <a:spcAft>
                <a:spcPct val="0"/>
              </a:spcAft>
              <a:buClr>
                <a:srgbClr val="FFFF00"/>
              </a:buClr>
              <a:buFont typeface="Arial" panose="020B0604020202020204" pitchFamily="34" charset="0"/>
              <a:buNone/>
            </a:pPr>
            <a:endParaRPr lang="en-US" sz="2000" b="1" dirty="0">
              <a:solidFill>
                <a:prstClr val="black"/>
              </a:solidFill>
              <a:cs typeface="B Nazanin" panose="00000400000000000000" pitchFamily="2" charset="-78"/>
            </a:endParaRPr>
          </a:p>
        </p:txBody>
      </p:sp>
    </p:spTree>
    <p:extLst>
      <p:ext uri="{BB962C8B-B14F-4D97-AF65-F5344CB8AC3E}">
        <p14:creationId xmlns:p14="http://schemas.microsoft.com/office/powerpoint/2010/main" val="7649366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683568" y="0"/>
            <a:ext cx="8208912" cy="5978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0" indent="0" algn="ctr" eaLnBrk="0" fontAlgn="base" hangingPunct="0">
              <a:lnSpc>
                <a:spcPct val="150000"/>
              </a:lnSpc>
              <a:spcAft>
                <a:spcPct val="0"/>
              </a:spcAft>
              <a:buClr>
                <a:srgbClr val="FFFF00"/>
              </a:buClr>
              <a:buFont typeface="Arial" panose="020B0604020202020204" pitchFamily="34" charset="0"/>
              <a:buNone/>
            </a:pPr>
            <a:r>
              <a:rPr lang="fa-IR" altLang="en-US" sz="2500" dirty="0">
                <a:solidFill>
                  <a:prstClr val="black"/>
                </a:solidFill>
                <a:cs typeface="B Titr" panose="00000700000000000000" pitchFamily="2" charset="-78"/>
              </a:rPr>
              <a:t>نتیجه گیری</a:t>
            </a:r>
          </a:p>
          <a:p>
            <a:pPr marL="0" indent="0" algn="just" eaLnBrk="0" fontAlgn="base" hangingPunct="0">
              <a:spcAft>
                <a:spcPct val="0"/>
              </a:spcAft>
              <a:buClr>
                <a:srgbClr val="FF0000"/>
              </a:buClr>
              <a:buFont typeface="Arial" panose="020B0604020202020204" pitchFamily="34" charset="0"/>
              <a:buNone/>
            </a:pPr>
            <a:endParaRPr lang="fa-IR" sz="2300" dirty="0">
              <a:solidFill>
                <a:prstClr val="black"/>
              </a:solidFill>
              <a:cs typeface="B Mitra" panose="00000400000000000000" pitchFamily="2" charset="-78"/>
            </a:endParaRP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هفت بخش دیگر گزارش "ترویج توسعه پایدار سکونتگاه های انسانی" شامل مباحثی است که از حیطه برنامه های مسکن فراتر رفته و در برنامه های دیگر مورد توجه قرار می گیرند. فلذا به بخش اول گزارش فوق الذکر بیشتر پرداخته شده و با برنامه دوم مسکن کشور مقایسه شده است.</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مقایسه تطبیقی برنامه دوم مسکن جمهوری اسلامی ایران با برنامه " تأمین سرپناه مناسب برای همه" بیانگر این واقعیت است که برنامه دوم مسکن در موارد بسیاری هیچ نوع استفاده ای از رهنمودهای برنامه تأمین سرپناه مناسب برای همه ننموده است، هر چند که در مواردی اندک برخی از رهنمودهای آن را مدنظر قرار داده و یا بطور غیرمستقیم در جهت استفاده از آن رهنمودها گام برداشته است.</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برنامه دوم مسکن می توانست با عنایت به فعالیت های تعریف شده در گزارش مذکور، بر قوت و کیفیت مسکن خود بیافزاید.</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انتظار می رود در تدوین برنامه های مسکن کشور در آینده و یا تجدید نظر در برنامه های فعلی مسکن، از رهنمودهای گزارش "ترویج توسعه پایدار سکونتگاه های انسانی" استفاده بیشتری به عمل آید.</a:t>
            </a:r>
          </a:p>
        </p:txBody>
      </p:sp>
    </p:spTree>
    <p:extLst>
      <p:ext uri="{BB962C8B-B14F-4D97-AF65-F5344CB8AC3E}">
        <p14:creationId xmlns:p14="http://schemas.microsoft.com/office/powerpoint/2010/main" val="1281997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683568" y="780"/>
            <a:ext cx="8280920" cy="696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0" indent="0" algn="ctr" eaLnBrk="0" fontAlgn="base" hangingPunct="0">
              <a:spcAft>
                <a:spcPct val="0"/>
              </a:spcAft>
              <a:buClr>
                <a:srgbClr val="FFFF00"/>
              </a:buClr>
              <a:buFont typeface="Arial" panose="020B0604020202020204" pitchFamily="34" charset="0"/>
              <a:buNone/>
            </a:pPr>
            <a:r>
              <a:rPr lang="fa-IR" altLang="en-US" sz="2800" dirty="0">
                <a:solidFill>
                  <a:prstClr val="black"/>
                </a:solidFill>
                <a:cs typeface="B Titr" panose="00000700000000000000" pitchFamily="2" charset="-78"/>
              </a:rPr>
              <a:t>محور اول دستور کار 21 :  «</a:t>
            </a:r>
            <a:r>
              <a:rPr lang="fa-IR" altLang="en-US" sz="2800" dirty="0">
                <a:solidFill>
                  <a:srgbClr val="FF0000"/>
                </a:solidFill>
                <a:cs typeface="B Titr" panose="00000700000000000000" pitchFamily="2" charset="-78"/>
              </a:rPr>
              <a:t>تأمین سرپناه مناسب برای همه</a:t>
            </a:r>
            <a:r>
              <a:rPr lang="fa-IR" altLang="en-US" sz="2800" dirty="0">
                <a:solidFill>
                  <a:prstClr val="black"/>
                </a:solidFill>
                <a:cs typeface="B Titr" panose="00000700000000000000" pitchFamily="2" charset="-78"/>
              </a:rPr>
              <a:t>»</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در این دستورکار، پس از ذکر اهمیت و ضرورت دستیابی به سرپناه مناسب و ایمن برای تأمین رفاه اقتصادی، اجتماعی و سلامت جسمی و روانی افراد، از "</a:t>
            </a:r>
            <a:r>
              <a:rPr lang="fa-IR" sz="2300" b="1" dirty="0">
                <a:solidFill>
                  <a:prstClr val="black"/>
                </a:solidFill>
                <a:cs typeface="B Mitra" panose="00000400000000000000" pitchFamily="2" charset="-78"/>
              </a:rPr>
              <a:t>حق مسکن مناسب</a:t>
            </a:r>
            <a:r>
              <a:rPr lang="fa-IR" sz="2300" dirty="0">
                <a:solidFill>
                  <a:prstClr val="black"/>
                </a:solidFill>
                <a:cs typeface="B Mitra" panose="00000400000000000000" pitchFamily="2" charset="-78"/>
              </a:rPr>
              <a:t>" به عنوان یک حق اساسی انسانی همانند اعلامیه جهانی حقوق بشر یاد می کند و سپس به برنامه "استراتژی جهانی سرپناه تا سال 2000 میلادی " مصوب مجمع عمومی دسامبر 1988 (قطعنامه 43/181) می پردازد و بر حمایت سیاسی و مالی بیشتری از آن در جهت دستابی به هدف </a:t>
            </a:r>
            <a:r>
              <a:rPr lang="fa-IR" sz="2300" b="1" dirty="0">
                <a:solidFill>
                  <a:prstClr val="black"/>
                </a:solidFill>
                <a:cs typeface="B Mitra" panose="00000400000000000000" pitchFamily="2" charset="-78"/>
              </a:rPr>
              <a:t>تسهیل تأمین سرپناه مناسب </a:t>
            </a:r>
            <a:r>
              <a:rPr lang="fa-IR" sz="2300" dirty="0">
                <a:solidFill>
                  <a:prstClr val="black"/>
                </a:solidFill>
                <a:cs typeface="B Mitra" panose="00000400000000000000" pitchFamily="2" charset="-78"/>
              </a:rPr>
              <a:t>برای همه در پایان قرن 20 و بعد از آن تأکید می ورزد.</a:t>
            </a:r>
          </a:p>
          <a:p>
            <a:pPr marL="0" indent="0" algn="just" eaLnBrk="0" fontAlgn="base" hangingPunct="0">
              <a:spcAft>
                <a:spcPct val="0"/>
              </a:spcAft>
              <a:buClr>
                <a:srgbClr val="FFFF00"/>
              </a:buClr>
              <a:buFont typeface="Arial" panose="020B0604020202020204" pitchFamily="34" charset="0"/>
              <a:buNone/>
            </a:pPr>
            <a:r>
              <a:rPr lang="fa-IR" sz="2300" b="1" dirty="0">
                <a:solidFill>
                  <a:prstClr val="black"/>
                </a:solidFill>
                <a:cs typeface="B Mitra" panose="00000400000000000000" pitchFamily="2" charset="-78"/>
              </a:rPr>
              <a:t>اهداف برنامه تأمین "سرپناه مناسب برای همه" در دستور کار 21 اینگونه آمده است:</a:t>
            </a:r>
          </a:p>
          <a:p>
            <a:pPr marL="342900" indent="290513" algn="just" eaLnBrk="0" fontAlgn="base" hangingPunct="0">
              <a:spcAft>
                <a:spcPct val="0"/>
              </a:spcAft>
              <a:buSzPct val="150000"/>
              <a:buFont typeface="Wingdings" panose="05000000000000000000" pitchFamily="2" charset="2"/>
              <a:buChar char="§"/>
            </a:pPr>
            <a:r>
              <a:rPr lang="fa-IR" sz="2300" dirty="0">
                <a:solidFill>
                  <a:prstClr val="black"/>
                </a:solidFill>
                <a:cs typeface="B Mitra" panose="00000400000000000000" pitchFamily="2" charset="-78"/>
              </a:rPr>
              <a:t>انجام برآوردهای مستقیم به منظور تأمین سرپناه برای افراد فقیر و فاقد مسکن.</a:t>
            </a:r>
          </a:p>
          <a:p>
            <a:pPr marL="342900" indent="290513" algn="just" eaLnBrk="0" fontAlgn="base" hangingPunct="0">
              <a:spcAft>
                <a:spcPct val="0"/>
              </a:spcAft>
              <a:buSzPct val="150000"/>
              <a:buFont typeface="Wingdings" panose="05000000000000000000" pitchFamily="2" charset="2"/>
              <a:buChar char="§"/>
            </a:pPr>
            <a:r>
              <a:rPr lang="fa-IR" sz="2300" dirty="0">
                <a:solidFill>
                  <a:prstClr val="black"/>
                </a:solidFill>
                <a:cs typeface="B Mitra" panose="00000400000000000000" pitchFamily="2" charset="-78"/>
              </a:rPr>
              <a:t>تهیه و یا تقویت استراتژی های ملی سرپناه با اهداف مبتنی بر اصول و توصیه های "استراتژی جهانی سرپناه تا سال 2000".</a:t>
            </a:r>
          </a:p>
          <a:p>
            <a:pPr marL="342900" indent="290513" algn="just" eaLnBrk="0" fontAlgn="base" hangingPunct="0">
              <a:spcAft>
                <a:spcPct val="0"/>
              </a:spcAft>
              <a:buSzPct val="150000"/>
              <a:buFont typeface="Wingdings" panose="05000000000000000000" pitchFamily="2" charset="2"/>
              <a:buChar char="§"/>
            </a:pPr>
            <a:r>
              <a:rPr lang="fa-IR" sz="2300" dirty="0">
                <a:solidFill>
                  <a:prstClr val="black"/>
                </a:solidFill>
                <a:cs typeface="B Mitra" panose="00000400000000000000" pitchFamily="2" charset="-78"/>
              </a:rPr>
              <a:t>تهیه و تصویب کدها و ضوابطی به منظور تسهیل دستیابی فقرای شهری و روستایی، بیکاران و افراد کم درآمد به زمین، منابع مالی و مصالح ساختمانی ارزان قیمت، ارتقای وضعیت سکونتگاههای غیرمتعارف و زاغه های شهری به عنوان یک راه حل عملی و مناسب برای کمبود مسکن شهری.</a:t>
            </a:r>
          </a:p>
          <a:p>
            <a:pPr marL="342900" indent="290513" algn="just" eaLnBrk="0" fontAlgn="base" hangingPunct="0">
              <a:spcAft>
                <a:spcPct val="0"/>
              </a:spcAft>
              <a:buSzPct val="150000"/>
              <a:buFont typeface="Wingdings" panose="05000000000000000000" pitchFamily="2" charset="2"/>
              <a:buChar char="§"/>
            </a:pPr>
            <a:r>
              <a:rPr lang="fa-IR" sz="2300" dirty="0">
                <a:solidFill>
                  <a:prstClr val="black"/>
                </a:solidFill>
                <a:cs typeface="B Mitra" panose="00000400000000000000" pitchFamily="2" charset="-78"/>
              </a:rPr>
              <a:t>تسهیل دستیابی فقرای شهری و روستایی به سرپناه از طریق تصویب و بکارگیری برنامه های مسکن و سرمایه گذاری و مکانیزم های جدید متناسب با شرایط و وضعیت آنان.</a:t>
            </a:r>
          </a:p>
        </p:txBody>
      </p:sp>
    </p:spTree>
    <p:extLst>
      <p:ext uri="{BB962C8B-B14F-4D97-AF65-F5344CB8AC3E}">
        <p14:creationId xmlns:p14="http://schemas.microsoft.com/office/powerpoint/2010/main" val="2584296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683568" y="188640"/>
            <a:ext cx="8280920" cy="6257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0" indent="0" algn="ctr" eaLnBrk="0" fontAlgn="base" hangingPunct="0">
              <a:spcAft>
                <a:spcPct val="0"/>
              </a:spcAft>
              <a:buClr>
                <a:srgbClr val="FFFF00"/>
              </a:buClr>
              <a:buFont typeface="Arial" panose="020B0604020202020204" pitchFamily="34" charset="0"/>
              <a:buNone/>
            </a:pPr>
            <a:r>
              <a:rPr lang="fa-IR" altLang="en-US" sz="2800" dirty="0">
                <a:solidFill>
                  <a:prstClr val="black"/>
                </a:solidFill>
                <a:cs typeface="B Titr" panose="00000700000000000000" pitchFamily="2" charset="-78"/>
              </a:rPr>
              <a:t>اهداف برنامه «تأمین سرپناه مناسب برای همه»</a:t>
            </a:r>
          </a:p>
          <a:p>
            <a:pPr marL="342900" indent="290513" algn="just" eaLnBrk="0" fontAlgn="base" hangingPunct="0">
              <a:spcAft>
                <a:spcPct val="0"/>
              </a:spcAft>
              <a:buSzPct val="150000"/>
              <a:buFont typeface="Wingdings" panose="05000000000000000000" pitchFamily="2" charset="2"/>
              <a:buChar char="§"/>
            </a:pPr>
            <a:r>
              <a:rPr lang="fa-IR" sz="2300" dirty="0">
                <a:solidFill>
                  <a:prstClr val="black"/>
                </a:solidFill>
                <a:cs typeface="B Mitra" panose="00000400000000000000" pitchFamily="2" charset="-78"/>
              </a:rPr>
              <a:t>تلاش در جهت ایجاد و حمایت از استراتژی های سرپناه سازگار با محیط زیست در سطوح ملی، ایالتی و محلی از طریق ایجاد و همکاری میان بخشهای خصوصی، دولتی، اجتماعی و با پشتیبانی از سازمانهای اجتماعی.</a:t>
            </a:r>
          </a:p>
          <a:p>
            <a:pPr marL="342900" indent="290513" algn="just" eaLnBrk="0" fontAlgn="base" hangingPunct="0">
              <a:spcAft>
                <a:spcPct val="0"/>
              </a:spcAft>
              <a:buSzPct val="150000"/>
              <a:buFont typeface="Wingdings" panose="05000000000000000000" pitchFamily="2" charset="2"/>
              <a:buChar char="§"/>
            </a:pPr>
            <a:r>
              <a:rPr lang="fa-IR" sz="2300" dirty="0">
                <a:solidFill>
                  <a:prstClr val="black"/>
                </a:solidFill>
                <a:cs typeface="B Mitra" panose="00000400000000000000" pitchFamily="2" charset="-78"/>
              </a:rPr>
              <a:t>همه کشورها، بخصوص کشورهای در حال توسعه باید برنامه هایی در جهت کاهش مهاجرت روستائیان به شهرها از طریق بهبود شرایط زندگی روستاییان تدوین و اجرا نمایند.</a:t>
            </a:r>
          </a:p>
          <a:p>
            <a:pPr marL="342900" indent="290513" algn="just" eaLnBrk="0" fontAlgn="base" hangingPunct="0">
              <a:spcAft>
                <a:spcPct val="0"/>
              </a:spcAft>
              <a:buSzPct val="150000"/>
              <a:buFont typeface="Wingdings" panose="05000000000000000000" pitchFamily="2" charset="2"/>
              <a:buChar char="§"/>
            </a:pPr>
            <a:r>
              <a:rPr lang="fa-IR" sz="2300" dirty="0">
                <a:solidFill>
                  <a:prstClr val="black"/>
                </a:solidFill>
                <a:cs typeface="B Mitra" panose="00000400000000000000" pitchFamily="2" charset="-78"/>
              </a:rPr>
              <a:t>تهیه و اجرای برنامه های اسکان مجدد که به مسائل خاص آوارگان در این کشورها می پردازد.</a:t>
            </a:r>
          </a:p>
          <a:p>
            <a:pPr marL="342900" indent="290513" algn="just" eaLnBrk="0" fontAlgn="base" hangingPunct="0">
              <a:spcAft>
                <a:spcPct val="0"/>
              </a:spcAft>
              <a:buSzPct val="150000"/>
              <a:buFont typeface="Wingdings" panose="05000000000000000000" pitchFamily="2" charset="2"/>
              <a:buChar char="§"/>
            </a:pPr>
            <a:r>
              <a:rPr lang="fa-IR" sz="2300" dirty="0">
                <a:solidFill>
                  <a:prstClr val="black"/>
                </a:solidFill>
                <a:cs typeface="B Mitra" panose="00000400000000000000" pitchFamily="2" charset="-78"/>
              </a:rPr>
              <a:t>مستندسازی و نظارت بر اجرای استراتژی های ملی سرپناه با استفاده از رهنمودهای کنترلی مصوب کمیسیون اسکان بشر و شاخص های اجرایی سرپناه که توسط مرکز اسکان بشر سازمان ملل متحد </a:t>
            </a:r>
            <a:r>
              <a:rPr lang="en-US" sz="2300" dirty="0">
                <a:solidFill>
                  <a:prstClr val="black"/>
                </a:solidFill>
                <a:cs typeface="B Mitra" panose="00000400000000000000" pitchFamily="2" charset="-78"/>
              </a:rPr>
              <a:t>(Habitat)</a:t>
            </a:r>
            <a:r>
              <a:rPr lang="fa-IR" sz="2300" dirty="0">
                <a:solidFill>
                  <a:prstClr val="black"/>
                </a:solidFill>
                <a:cs typeface="B Mitra" panose="00000400000000000000" pitchFamily="2" charset="-78"/>
              </a:rPr>
              <a:t> و بانک جهانی تهیه شده است.</a:t>
            </a:r>
          </a:p>
          <a:p>
            <a:pPr marL="342900" indent="290513" algn="just" eaLnBrk="0" fontAlgn="base" hangingPunct="0">
              <a:spcAft>
                <a:spcPct val="0"/>
              </a:spcAft>
              <a:buSzPct val="150000"/>
              <a:buFont typeface="Wingdings" panose="05000000000000000000" pitchFamily="2" charset="2"/>
              <a:buChar char="§"/>
            </a:pPr>
            <a:r>
              <a:rPr lang="fa-IR" sz="2300" dirty="0">
                <a:solidFill>
                  <a:prstClr val="black"/>
                </a:solidFill>
                <a:cs typeface="B Mitra" panose="00000400000000000000" pitchFamily="2" charset="-78"/>
              </a:rPr>
              <a:t>تقویت همکاری های دوجانبه و چندجانبه به منظور حمایت از اجرای استراتژی های ملی سرپناه در کشورهای در حال توسعه.</a:t>
            </a:r>
          </a:p>
          <a:p>
            <a:pPr marL="342900" indent="290513" algn="just" eaLnBrk="0" fontAlgn="base" hangingPunct="0">
              <a:spcAft>
                <a:spcPct val="0"/>
              </a:spcAft>
              <a:buSzPct val="150000"/>
              <a:buFont typeface="Wingdings" panose="05000000000000000000" pitchFamily="2" charset="2"/>
              <a:buChar char="§"/>
            </a:pPr>
            <a:r>
              <a:rPr lang="fa-IR" sz="2300" dirty="0">
                <a:solidFill>
                  <a:prstClr val="black"/>
                </a:solidFill>
                <a:cs typeface="B Mitra" panose="00000400000000000000" pitchFamily="2" charset="-78"/>
              </a:rPr>
              <a:t>تهیه گزارشهایی از روند کلی شامل اقدامات ملی و فعالیت های حمایتی سازمانهای بین المللی و کمکهای دوجانبه همانگونه که استراتژی جهانی سرپناه تا سال 2000 خواسته است و انتشار آن هر 2 سال یکبار.</a:t>
            </a:r>
            <a:endParaRPr lang="en-US" sz="2300" dirty="0">
              <a:solidFill>
                <a:prstClr val="black"/>
              </a:solidFill>
              <a:cs typeface="B Mitra" panose="00000400000000000000" pitchFamily="2" charset="-78"/>
            </a:endParaRPr>
          </a:p>
        </p:txBody>
      </p:sp>
    </p:spTree>
    <p:extLst>
      <p:ext uri="{BB962C8B-B14F-4D97-AF65-F5344CB8AC3E}">
        <p14:creationId xmlns:p14="http://schemas.microsoft.com/office/powerpoint/2010/main" val="3036187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539552" y="116632"/>
            <a:ext cx="8784976" cy="655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0" indent="0" algn="ctr" eaLnBrk="0" fontAlgn="base" hangingPunct="0">
              <a:spcAft>
                <a:spcPct val="0"/>
              </a:spcAft>
              <a:buClr>
                <a:srgbClr val="FFFF00"/>
              </a:buClr>
              <a:buFont typeface="Arial" panose="020B0604020202020204" pitchFamily="34" charset="0"/>
              <a:buNone/>
            </a:pPr>
            <a:r>
              <a:rPr lang="fa-IR" altLang="en-US" sz="2800" dirty="0">
                <a:solidFill>
                  <a:prstClr val="black"/>
                </a:solidFill>
                <a:cs typeface="B Titr" panose="00000700000000000000" pitchFamily="2" charset="-78"/>
              </a:rPr>
              <a:t>برنامه « تأمین سرپناه مناسب برای همه»</a:t>
            </a:r>
          </a:p>
          <a:p>
            <a:pPr marL="342900" indent="0" algn="just" eaLnBrk="0" fontAlgn="base" hangingPunct="0">
              <a:spcAft>
                <a:spcPct val="0"/>
              </a:spcAft>
              <a:buSzPct val="150000"/>
              <a:buFont typeface="Arial" panose="020B0604020202020204" pitchFamily="34" charset="0"/>
              <a:buNone/>
            </a:pPr>
            <a:r>
              <a:rPr lang="fa-IR" sz="2300" dirty="0">
                <a:solidFill>
                  <a:prstClr val="black"/>
                </a:solidFill>
                <a:cs typeface="B Mitra" panose="00000400000000000000" pitchFamily="2" charset="-78"/>
              </a:rPr>
              <a:t>در بخش دیگری برنامه « تأمین سرپناه مناسب برای همه » چنین آمده است:</a:t>
            </a:r>
          </a:p>
          <a:p>
            <a:pPr marL="746125" indent="0" algn="just" eaLnBrk="0" fontAlgn="base" hangingPunct="0">
              <a:spcAft>
                <a:spcPct val="0"/>
              </a:spcAft>
              <a:buSzPct val="150000"/>
              <a:buFont typeface="Arial" panose="020B0604020202020204" pitchFamily="34" charset="0"/>
              <a:buNone/>
            </a:pPr>
            <a:r>
              <a:rPr lang="fa-IR" sz="2000" dirty="0">
                <a:solidFill>
                  <a:prstClr val="black"/>
                </a:solidFill>
                <a:cs typeface="B Mitra" panose="00000400000000000000" pitchFamily="2" charset="-78"/>
              </a:rPr>
              <a:t>« کشورهای توسعه یافته و مؤسسات سرمایه گذاری باید به کشورهای در حال توسعه در جهت به کارگیری رویکرد توانمندسازی برای تأمین سرپناه برای همه، شامل افراد فاقد درآمد کمکهای خاص برسانند. این کمکها از طریق مؤسسات تحقیقاتی و فعالیت های آموزشی برای مقامات دولتی، متخصصین، انجمن ها و سایر سازمانهای غیردولتی و تقویت ظرفیت های محلی برای توسعه تکنولوژی مناسب میسر می سازد».</a:t>
            </a:r>
          </a:p>
          <a:p>
            <a:pPr marL="342900" indent="0" algn="just" eaLnBrk="0" fontAlgn="base" hangingPunct="0">
              <a:spcAft>
                <a:spcPct val="0"/>
              </a:spcAft>
              <a:buSzPct val="150000"/>
              <a:buFont typeface="Arial" panose="020B0604020202020204" pitchFamily="34" charset="0"/>
              <a:buNone/>
            </a:pPr>
            <a:r>
              <a:rPr lang="fa-IR" sz="2300" b="1" dirty="0">
                <a:solidFill>
                  <a:srgbClr val="FF0000"/>
                </a:solidFill>
                <a:cs typeface="B Mitra" panose="00000400000000000000" pitchFamily="2" charset="-78"/>
              </a:rPr>
              <a:t>توانمندسازی</a:t>
            </a:r>
            <a:r>
              <a:rPr lang="fa-IR" sz="2300" dirty="0">
                <a:solidFill>
                  <a:prstClr val="black"/>
                </a:solidFill>
                <a:cs typeface="B Mitra" panose="00000400000000000000" pitchFamily="2" charset="-78"/>
              </a:rPr>
              <a:t> : رویکرد توانمندسازی از مهمترین نکات ذکر شده در برنامه " تأمین سرپناه برای همه " دستور کار 21 است. بدین معنی که افراد و گروههای فاقد مسکن مناسب را بر ساخت و بهبود مسکن خویش قادر سازند، نه اینکه مسکن ساخته و پرداخته شده را تحویل آنان نمایند.</a:t>
            </a:r>
          </a:p>
          <a:p>
            <a:pPr marL="342900" indent="0" algn="just" eaLnBrk="0" fontAlgn="base" hangingPunct="0">
              <a:spcAft>
                <a:spcPct val="0"/>
              </a:spcAft>
              <a:buSzPct val="150000"/>
              <a:buFont typeface="Arial" panose="020B0604020202020204" pitchFamily="34" charset="0"/>
              <a:buNone/>
            </a:pPr>
            <a:r>
              <a:rPr lang="fa-IR" sz="2300" b="1" dirty="0">
                <a:solidFill>
                  <a:prstClr val="black"/>
                </a:solidFill>
                <a:cs typeface="B Mitra" panose="00000400000000000000" pitchFamily="2" charset="-78"/>
              </a:rPr>
              <a:t>مزایای توانمندسازی </a:t>
            </a:r>
            <a:r>
              <a:rPr lang="fa-IR" sz="2300" dirty="0">
                <a:solidFill>
                  <a:prstClr val="black"/>
                </a:solidFill>
                <a:cs typeface="B Mitra" panose="00000400000000000000" pitchFamily="2" charset="-78"/>
              </a:rPr>
              <a:t>: </a:t>
            </a:r>
          </a:p>
          <a:p>
            <a:pPr marL="633413" indent="-169863" algn="just" eaLnBrk="0" fontAlgn="base" hangingPunct="0">
              <a:spcAft>
                <a:spcPct val="0"/>
              </a:spcAft>
              <a:buClr>
                <a:srgbClr val="FF0000"/>
              </a:buClr>
              <a:buSzPct val="150000"/>
              <a:buFont typeface="Calibri" panose="020F0502020204030204" pitchFamily="34" charset="0"/>
              <a:buChar char="-"/>
              <a:tabLst>
                <a:tab pos="463550" algn="l"/>
              </a:tabLst>
            </a:pPr>
            <a:r>
              <a:rPr lang="fa-IR" sz="2300" dirty="0">
                <a:solidFill>
                  <a:prstClr val="black"/>
                </a:solidFill>
                <a:cs typeface="B Mitra" panose="00000400000000000000" pitchFamily="2" charset="-78"/>
              </a:rPr>
              <a:t>سبب مشارکت هر چه بیشتر مردم و افراد فاقد مسکن مناسب در برنامه های تهیه مسکن می شود.</a:t>
            </a:r>
          </a:p>
          <a:p>
            <a:pPr marL="633413" indent="-169863" algn="just" eaLnBrk="0" fontAlgn="base" hangingPunct="0">
              <a:spcAft>
                <a:spcPct val="0"/>
              </a:spcAft>
              <a:buClr>
                <a:srgbClr val="FF0000"/>
              </a:buClr>
              <a:buSzPct val="150000"/>
              <a:buFont typeface="Calibri" panose="020F0502020204030204" pitchFamily="34" charset="0"/>
              <a:buChar char="-"/>
              <a:tabLst>
                <a:tab pos="463550" algn="l"/>
              </a:tabLst>
            </a:pPr>
            <a:r>
              <a:rPr lang="fa-IR" sz="2300" dirty="0">
                <a:solidFill>
                  <a:prstClr val="black"/>
                </a:solidFill>
                <a:cs typeface="B Mitra" panose="00000400000000000000" pitchFamily="2" charset="-78"/>
              </a:rPr>
              <a:t>افراد فاقد مسکن را از حالت انفعالی خارج و به عناصر فعال در برنامه های مسکن تبدیل می کند.</a:t>
            </a:r>
          </a:p>
          <a:p>
            <a:pPr marL="633413" indent="-169863" algn="just" eaLnBrk="0" fontAlgn="base" hangingPunct="0">
              <a:spcAft>
                <a:spcPct val="0"/>
              </a:spcAft>
              <a:buClr>
                <a:srgbClr val="FF0000"/>
              </a:buClr>
              <a:buSzPct val="150000"/>
              <a:buFont typeface="Calibri" panose="020F0502020204030204" pitchFamily="34" charset="0"/>
              <a:buChar char="-"/>
              <a:tabLst>
                <a:tab pos="463550" algn="l"/>
              </a:tabLst>
            </a:pPr>
            <a:r>
              <a:rPr lang="fa-IR" sz="2300" dirty="0">
                <a:solidFill>
                  <a:prstClr val="black"/>
                </a:solidFill>
                <a:cs typeface="B Mitra" panose="00000400000000000000" pitchFamily="2" charset="-78"/>
              </a:rPr>
              <a:t>جنبه منفی کمک به افراد فاقد مسکن مناسب نظیر احساس حقارت دریافت کنندگان کمکها می کاهد.</a:t>
            </a:r>
          </a:p>
          <a:p>
            <a:pPr marL="633413" indent="-169863" algn="just" eaLnBrk="0" fontAlgn="base" hangingPunct="0">
              <a:spcAft>
                <a:spcPct val="0"/>
              </a:spcAft>
              <a:buClr>
                <a:srgbClr val="FF0000"/>
              </a:buClr>
              <a:buSzPct val="150000"/>
              <a:buFont typeface="Calibri" panose="020F0502020204030204" pitchFamily="34" charset="0"/>
              <a:buChar char="-"/>
              <a:tabLst>
                <a:tab pos="463550" algn="l"/>
              </a:tabLst>
            </a:pPr>
            <a:r>
              <a:rPr lang="fa-IR" sz="2300" dirty="0">
                <a:solidFill>
                  <a:prstClr val="black"/>
                </a:solidFill>
                <a:cs typeface="B Mitra" panose="00000400000000000000" pitchFamily="2" charset="-78"/>
              </a:rPr>
              <a:t>تنها رویکرد مفید و پاسخگو در ساخت و توسعه سرپناه مناسب توسط خود افراد است، در شرایطی که جمعیت به سرعت در حال رشد است و تأمین سرپناه مناسب برای جمعیت در </a:t>
            </a:r>
            <a:r>
              <a:rPr lang="fa-IR" sz="2300" dirty="0">
                <a:solidFill>
                  <a:srgbClr val="FF0000"/>
                </a:solidFill>
                <a:cs typeface="B Mitra" panose="00000400000000000000" pitchFamily="2" charset="-78"/>
              </a:rPr>
              <a:t>مقیاس وسیع مدنظر </a:t>
            </a:r>
            <a:r>
              <a:rPr lang="fa-IR" sz="2300" dirty="0">
                <a:solidFill>
                  <a:prstClr val="black"/>
                </a:solidFill>
                <a:cs typeface="B Mitra" panose="00000400000000000000" pitchFamily="2" charset="-78"/>
              </a:rPr>
              <a:t>باشد.</a:t>
            </a:r>
          </a:p>
        </p:txBody>
      </p:sp>
    </p:spTree>
    <p:extLst>
      <p:ext uri="{BB962C8B-B14F-4D97-AF65-F5344CB8AC3E}">
        <p14:creationId xmlns:p14="http://schemas.microsoft.com/office/powerpoint/2010/main" val="7085236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755576" y="10907"/>
            <a:ext cx="780602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0" indent="0" algn="ctr" eaLnBrk="0" fontAlgn="base" hangingPunct="0">
              <a:lnSpc>
                <a:spcPct val="150000"/>
              </a:lnSpc>
              <a:spcAft>
                <a:spcPct val="0"/>
              </a:spcAft>
              <a:buClr>
                <a:srgbClr val="FFFF00"/>
              </a:buClr>
              <a:buFont typeface="Arial" panose="020B0604020202020204" pitchFamily="34" charset="0"/>
              <a:buNone/>
            </a:pPr>
            <a:r>
              <a:rPr lang="fa-IR" altLang="en-US" sz="2400" dirty="0">
                <a:solidFill>
                  <a:srgbClr val="FF0000"/>
                </a:solidFill>
                <a:cs typeface="B Titr" panose="00000700000000000000" pitchFamily="2" charset="-78"/>
              </a:rPr>
              <a:t> بررسی تطبیقی برنامه دوم توسعه اقتصادی، اجتماعی و فرهنگی  کشور با برنامه « تأمین سرپناه مناسب برای همه »</a:t>
            </a:r>
          </a:p>
        </p:txBody>
      </p:sp>
      <p:sp>
        <p:nvSpPr>
          <p:cNvPr id="3" name="Rectangle 7">
            <a:extLst>
              <a:ext uri="{FF2B5EF4-FFF2-40B4-BE49-F238E27FC236}">
                <a16:creationId xmlns:a16="http://schemas.microsoft.com/office/drawing/2014/main" xmlns="" id="{5DE2845D-FB34-4FF0-B7F3-D985452B7973}"/>
              </a:ext>
            </a:extLst>
          </p:cNvPr>
          <p:cNvSpPr>
            <a:spLocks noChangeArrowheads="1"/>
          </p:cNvSpPr>
          <p:nvPr/>
        </p:nvSpPr>
        <p:spPr bwMode="auto">
          <a:xfrm>
            <a:off x="611560" y="1199392"/>
            <a:ext cx="8406680" cy="5401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342900" indent="-342900" algn="just" eaLnBrk="0" fontAlgn="base" hangingPunct="0">
              <a:spcAft>
                <a:spcPct val="0"/>
              </a:spcAft>
              <a:buClr>
                <a:srgbClr val="FF0000"/>
              </a:buClr>
              <a:buFont typeface="Wingdings" panose="05000000000000000000" pitchFamily="2" charset="2"/>
              <a:buChar char="q"/>
            </a:pPr>
            <a:r>
              <a:rPr lang="fa-IR" sz="2300" b="1" dirty="0">
                <a:solidFill>
                  <a:prstClr val="black"/>
                </a:solidFill>
                <a:cs typeface="B Mitra" panose="00000400000000000000" pitchFamily="2" charset="-78"/>
              </a:rPr>
              <a:t>تحلیل رویکرد توانمندسازی در برنامه دوم توسعه </a:t>
            </a:r>
            <a:r>
              <a:rPr lang="fa-IR" sz="2300" dirty="0">
                <a:solidFill>
                  <a:prstClr val="black"/>
                </a:solidFill>
                <a:cs typeface="B Mitra" panose="00000400000000000000" pitchFamily="2" charset="-78"/>
              </a:rPr>
              <a:t>:</a:t>
            </a:r>
          </a:p>
          <a:p>
            <a:pPr marL="0" indent="0" algn="just" eaLnBrk="0" fontAlgn="base" hangingPunct="0">
              <a:spcAft>
                <a:spcPct val="0"/>
              </a:spcAft>
              <a:buClr>
                <a:srgbClr val="FFFF00"/>
              </a:buClr>
              <a:buFont typeface="Arial" panose="020B0604020202020204" pitchFamily="34" charset="0"/>
              <a:buNone/>
            </a:pPr>
            <a:r>
              <a:rPr lang="fa-IR" sz="2300" dirty="0">
                <a:solidFill>
                  <a:prstClr val="black"/>
                </a:solidFill>
                <a:cs typeface="B Mitra" panose="00000400000000000000" pitchFamily="2" charset="-78"/>
              </a:rPr>
              <a:t>در کشور ما که دارای یکی از بالاترین نرخ های رشد جمعیت در دنیا ( بویژه در دو دهه اول انقلاب) می باشد و بخش بزرگی از این جمعیت فاقد مسکن مناسب هستند، بکارگیری رویکرد توانمندسازی می باید حتماَ مورد توجه قرار گیرد. هر چند در متن برنامه مسکن از عبارت " توانمندسازی" نام برده نشده است، اما در بندهایی از اهداف کیفی برنامه، مواردی وجود دارد که ناظر بر توانمندسازی است.</a:t>
            </a:r>
          </a:p>
          <a:p>
            <a:pPr marL="520700" indent="-182563" algn="just" eaLnBrk="0" fontAlgn="base" hangingPunct="0">
              <a:spcAft>
                <a:spcPct val="0"/>
              </a:spcAft>
              <a:tabLst>
                <a:tab pos="520700" algn="l"/>
              </a:tabLst>
            </a:pPr>
            <a:r>
              <a:rPr lang="fa-IR" sz="2300" dirty="0">
                <a:solidFill>
                  <a:prstClr val="black"/>
                </a:solidFill>
                <a:cs typeface="B Mitra" panose="00000400000000000000" pitchFamily="2" charset="-78"/>
              </a:rPr>
              <a:t>بند 6-2 از اهداف کیفی برنامه مسکن، بر کمک به اقشار آسیب پذیر در جهت تأمین مسکن با زیربنای محدود از طریق پرداخت قسمتی از کارمزد تسهیلات بانکی اشاره دارد.</a:t>
            </a:r>
          </a:p>
          <a:p>
            <a:pPr marL="520700" indent="-182563" algn="just" eaLnBrk="0" fontAlgn="base" hangingPunct="0">
              <a:spcAft>
                <a:spcPct val="0"/>
              </a:spcAft>
              <a:tabLst>
                <a:tab pos="520700" algn="l"/>
              </a:tabLst>
            </a:pPr>
            <a:r>
              <a:rPr lang="fa-IR" sz="2300" dirty="0">
                <a:solidFill>
                  <a:prstClr val="black"/>
                </a:solidFill>
                <a:cs typeface="B Mitra" panose="00000400000000000000" pitchFamily="2" charset="-78"/>
              </a:rPr>
              <a:t>بند 7-2 از اهداف کیفی برنامه مسکن نیز بر ارتقاء توان مالی متقاضیان از طریق افزایش سهم تسهیلات بانکی به ازاء یک واحد مسکونی اشاره دارد.</a:t>
            </a:r>
          </a:p>
          <a:p>
            <a:pPr marL="520700" indent="-182563" algn="just" eaLnBrk="0" fontAlgn="base" hangingPunct="0">
              <a:spcAft>
                <a:spcPct val="0"/>
              </a:spcAft>
              <a:tabLst>
                <a:tab pos="520700" algn="l"/>
              </a:tabLst>
            </a:pPr>
            <a:r>
              <a:rPr lang="fa-IR" sz="2300" dirty="0">
                <a:solidFill>
                  <a:prstClr val="black"/>
                </a:solidFill>
                <a:cs typeface="B Mitra" panose="00000400000000000000" pitchFamily="2" charset="-78"/>
              </a:rPr>
              <a:t>از طرفی در برنامه دوم، مسکن سهم کمی بخش دولتی به میزان 5 درصد و سهم کمی بخش غیر دولتی به میزان 95 درصد منظور شده است که این امر دلالت بر تأکید اصلی برنامه تأمین مسکن توسط خود مردم و افراد فاقد مسکن دارد و به عبارتی رویکرد توانمندسازی مدنظر بوده است.</a:t>
            </a:r>
          </a:p>
          <a:p>
            <a:pPr marL="0" indent="0" algn="just" eaLnBrk="0" fontAlgn="base" hangingPunct="0">
              <a:spcAft>
                <a:spcPct val="0"/>
              </a:spcAft>
              <a:buClr>
                <a:srgbClr val="FFFF00"/>
              </a:buClr>
              <a:buFont typeface="Arial" panose="020B0604020202020204" pitchFamily="34" charset="0"/>
              <a:buNone/>
            </a:pPr>
            <a:endParaRPr lang="fa-IR" sz="2300" dirty="0">
              <a:solidFill>
                <a:prstClr val="black"/>
              </a:solidFill>
              <a:cs typeface="B Mitra" panose="00000400000000000000" pitchFamily="2" charset="-78"/>
            </a:endParaRPr>
          </a:p>
        </p:txBody>
      </p:sp>
    </p:spTree>
    <p:extLst>
      <p:ext uri="{BB962C8B-B14F-4D97-AF65-F5344CB8AC3E}">
        <p14:creationId xmlns:p14="http://schemas.microsoft.com/office/powerpoint/2010/main" val="5811011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xmlns="" id="{5DE2845D-FB34-4FF0-B7F3-D985452B7973}"/>
              </a:ext>
            </a:extLst>
          </p:cNvPr>
          <p:cNvSpPr>
            <a:spLocks noChangeArrowheads="1"/>
          </p:cNvSpPr>
          <p:nvPr/>
        </p:nvSpPr>
        <p:spPr bwMode="auto">
          <a:xfrm>
            <a:off x="755576" y="188640"/>
            <a:ext cx="8118648" cy="6463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342900" indent="-342900" algn="just" eaLnBrk="0" fontAlgn="base" hangingPunct="0">
              <a:spcAft>
                <a:spcPct val="0"/>
              </a:spcAft>
              <a:buClr>
                <a:srgbClr val="FF0000"/>
              </a:buClr>
              <a:buFont typeface="Wingdings" panose="05000000000000000000" pitchFamily="2" charset="2"/>
              <a:buChar char="q"/>
            </a:pPr>
            <a:r>
              <a:rPr lang="fa-IR" sz="2300" b="1" dirty="0">
                <a:solidFill>
                  <a:prstClr val="black"/>
                </a:solidFill>
                <a:cs typeface="B Mitra" panose="00000400000000000000" pitchFamily="2" charset="-78"/>
              </a:rPr>
              <a:t>تطبیق اهداف برنامه «</a:t>
            </a:r>
            <a:r>
              <a:rPr lang="fa-IR" altLang="en-US" sz="2000" dirty="0">
                <a:solidFill>
                  <a:srgbClr val="FF0000"/>
                </a:solidFill>
                <a:cs typeface="B Titr" panose="00000700000000000000" pitchFamily="2" charset="-78"/>
              </a:rPr>
              <a:t>تأمین سرپناه مناسب برای همه »</a:t>
            </a:r>
            <a:r>
              <a:rPr lang="fa-IR" altLang="en-US" sz="2300" b="1" dirty="0">
                <a:solidFill>
                  <a:prstClr val="black"/>
                </a:solidFill>
                <a:cs typeface="B Mitra" panose="00000400000000000000" pitchFamily="2" charset="-78"/>
              </a:rPr>
              <a:t> با </a:t>
            </a:r>
            <a:r>
              <a:rPr lang="fa-IR" sz="2300" b="1" dirty="0">
                <a:solidFill>
                  <a:prstClr val="black"/>
                </a:solidFill>
                <a:cs typeface="B Mitra" panose="00000400000000000000" pitchFamily="2" charset="-78"/>
              </a:rPr>
              <a:t>برنامه دوم توسعه کشور</a:t>
            </a:r>
            <a:r>
              <a:rPr lang="fa-IR" sz="2300" dirty="0">
                <a:solidFill>
                  <a:prstClr val="black"/>
                </a:solidFill>
                <a:cs typeface="B Mitra" panose="00000400000000000000" pitchFamily="2" charset="-78"/>
              </a:rPr>
              <a:t>:</a:t>
            </a:r>
          </a:p>
          <a:p>
            <a:pPr marL="342900" indent="-342900" algn="just" eaLnBrk="0" fontAlgn="base" hangingPunct="0">
              <a:spcAft>
                <a:spcPct val="0"/>
              </a:spcAft>
              <a:buClr>
                <a:srgbClr val="FF0000"/>
              </a:buClr>
              <a:buFont typeface="Wingdings" panose="05000000000000000000" pitchFamily="2" charset="2"/>
              <a:buChar char="q"/>
            </a:pPr>
            <a:endParaRPr lang="fa-IR" sz="2300" dirty="0">
              <a:solidFill>
                <a:prstClr val="black"/>
              </a:solidFill>
              <a:cs typeface="B Mitra" panose="00000400000000000000" pitchFamily="2" charset="-78"/>
            </a:endParaRPr>
          </a:p>
          <a:p>
            <a:pPr marL="225425" indent="-225425" algn="just" eaLnBrk="0" fontAlgn="base" hangingPunct="0">
              <a:spcAft>
                <a:spcPct val="0"/>
              </a:spcAft>
              <a:buClr>
                <a:prstClr val="black"/>
              </a:buClr>
              <a:tabLst>
                <a:tab pos="520700" algn="l"/>
              </a:tabLst>
            </a:pPr>
            <a:r>
              <a:rPr lang="fa-IR" sz="2300" dirty="0">
                <a:solidFill>
                  <a:srgbClr val="C00000"/>
                </a:solidFill>
                <a:cs typeface="B Mitra" panose="00000400000000000000" pitchFamily="2" charset="-78"/>
              </a:rPr>
              <a:t>                      انجام برآوردهای مستقیم در جهت تعیین میزان مسکن موردنیاز برای افراد فقیر و فاقد مسکن </a:t>
            </a:r>
            <a:r>
              <a:rPr lang="fa-IR" sz="2300" dirty="0">
                <a:solidFill>
                  <a:prstClr val="black"/>
                </a:solidFill>
                <a:cs typeface="B Mitra" panose="00000400000000000000" pitchFamily="2" charset="-78"/>
              </a:rPr>
              <a:t>: برنامه دوم مسکن اشاره ای به این برآوردها نداشته و تنها به ذکر تعداد مساکنی می پردازد که طی برنامه 5 ساله دوم احداث خواهند شد. </a:t>
            </a:r>
            <a:r>
              <a:rPr lang="fa-IR" sz="2300" dirty="0">
                <a:solidFill>
                  <a:srgbClr val="FFFF00"/>
                </a:solidFill>
                <a:cs typeface="B Mitra" panose="00000400000000000000" pitchFamily="2" charset="-78"/>
              </a:rPr>
              <a:t>( عدم تطابق)</a:t>
            </a:r>
          </a:p>
          <a:p>
            <a:pPr marL="225425" indent="-225425" algn="just" eaLnBrk="0" fontAlgn="base" hangingPunct="0">
              <a:spcAft>
                <a:spcPct val="0"/>
              </a:spcAft>
              <a:buClr>
                <a:prstClr val="black"/>
              </a:buClr>
              <a:tabLst>
                <a:tab pos="520700" algn="l"/>
              </a:tabLst>
            </a:pPr>
            <a:endParaRPr lang="fa-IR" sz="2300" dirty="0">
              <a:solidFill>
                <a:srgbClr val="FFFF00"/>
              </a:solidFill>
              <a:cs typeface="B Mitra" panose="00000400000000000000" pitchFamily="2" charset="-78"/>
            </a:endParaRPr>
          </a:p>
          <a:p>
            <a:pPr marL="225425" indent="-225425" algn="just" eaLnBrk="0" fontAlgn="base" hangingPunct="0">
              <a:spcAft>
                <a:spcPct val="0"/>
              </a:spcAft>
              <a:buClr>
                <a:prstClr val="black"/>
              </a:buClr>
              <a:tabLst>
                <a:tab pos="520700" algn="l"/>
              </a:tabLst>
            </a:pPr>
            <a:r>
              <a:rPr lang="fa-IR" sz="2300" dirty="0">
                <a:solidFill>
                  <a:srgbClr val="C00000"/>
                </a:solidFill>
                <a:cs typeface="B Mitra" panose="00000400000000000000" pitchFamily="2" charset="-78"/>
              </a:rPr>
              <a:t>                      تهیه و یا تقویت استراتژی ملی سرپناه با اهداف مبتنی بر اصول و توصیه های" استراتژی جهانی سرپناه تا سال 2000" </a:t>
            </a:r>
            <a:r>
              <a:rPr lang="fa-IR" sz="2300" dirty="0">
                <a:solidFill>
                  <a:prstClr val="black"/>
                </a:solidFill>
                <a:cs typeface="B Mitra" panose="00000400000000000000" pitchFamily="2" charset="-78"/>
              </a:rPr>
              <a:t>: برنامه دوم به این مورد اشاره نکرده است در صورتی که تدوین استراتژی ملی سرپناه برای حل معضل مسکن در کشور یکی از ضروریات است و در صورت وجود چنین استراتژی، برنامه های مسکن می توانند با انطباق خود با آن موفق تر باشند. </a:t>
            </a:r>
            <a:r>
              <a:rPr lang="fa-IR" sz="2300" dirty="0">
                <a:solidFill>
                  <a:srgbClr val="FFFF00"/>
                </a:solidFill>
                <a:cs typeface="B Mitra" panose="00000400000000000000" pitchFamily="2" charset="-78"/>
              </a:rPr>
              <a:t>(عدم تطابق)</a:t>
            </a:r>
          </a:p>
          <a:p>
            <a:pPr marL="225425" indent="-225425" algn="just" eaLnBrk="0" fontAlgn="base" hangingPunct="0">
              <a:spcAft>
                <a:spcPct val="0"/>
              </a:spcAft>
              <a:buClr>
                <a:prstClr val="black"/>
              </a:buClr>
              <a:tabLst>
                <a:tab pos="520700" algn="l"/>
              </a:tabLst>
            </a:pPr>
            <a:r>
              <a:rPr lang="fa-IR" sz="2300" dirty="0">
                <a:solidFill>
                  <a:srgbClr val="C00000"/>
                </a:solidFill>
                <a:cs typeface="B Mitra" panose="00000400000000000000" pitchFamily="2" charset="-78"/>
              </a:rPr>
              <a:t>                       تهیه و تصویب کدها و ضوابطی به منظور تسهیل دستیابی فقرای شهری و روستایی، بیکاران و افراد کم درآمد به زمین، منابع مالی و مصالح ساختمانی ارزان قیمت </a:t>
            </a:r>
            <a:r>
              <a:rPr lang="fa-IR" sz="2300" dirty="0">
                <a:solidFill>
                  <a:prstClr val="black"/>
                </a:solidFill>
                <a:cs typeface="B Mitra" panose="00000400000000000000" pitchFamily="2" charset="-78"/>
              </a:rPr>
              <a:t>: در برنامه دوم مسکن در بخش «مسکن حمایت شده» بر حمایت دولت از بهره برداران واحدهای مسکونی که براساس استانداردهای الگوی مصرف احداث شده باشند، تأکید شده است. این حمایت شامل پرداخت یارانه حق انشعاب آب، برق، گاز، عوارض زیربنا و وام ارزان </a:t>
            </a:r>
            <a:r>
              <a:rPr lang="fa-IR" sz="2300" dirty="0">
                <a:solidFill>
                  <a:srgbClr val="FF0000"/>
                </a:solidFill>
                <a:cs typeface="B Mitra" panose="00000400000000000000" pitchFamily="2" charset="-78"/>
              </a:rPr>
              <a:t>قیمت است. </a:t>
            </a:r>
            <a:r>
              <a:rPr lang="fa-IR" sz="2300" dirty="0">
                <a:solidFill>
                  <a:srgbClr val="FFFF00"/>
                </a:solidFill>
                <a:cs typeface="B Mitra" panose="00000400000000000000" pitchFamily="2" charset="-78"/>
              </a:rPr>
              <a:t>(تطابق)</a:t>
            </a:r>
          </a:p>
        </p:txBody>
      </p:sp>
      <p:sp>
        <p:nvSpPr>
          <p:cNvPr id="2" name="Arrow: Pentagon 1">
            <a:extLst>
              <a:ext uri="{FF2B5EF4-FFF2-40B4-BE49-F238E27FC236}">
                <a16:creationId xmlns:a16="http://schemas.microsoft.com/office/drawing/2014/main" xmlns="" id="{B5F48B8E-80BA-43B2-B46A-6AED2A564CDA}"/>
              </a:ext>
            </a:extLst>
          </p:cNvPr>
          <p:cNvSpPr/>
          <p:nvPr/>
        </p:nvSpPr>
        <p:spPr bwMode="auto">
          <a:xfrm rot="10800000" flipV="1">
            <a:off x="7164287" y="1044675"/>
            <a:ext cx="1440161" cy="368101"/>
          </a:xfrm>
          <a:prstGeom prst="homePlate">
            <a:avLst/>
          </a:prstGeom>
          <a:solidFill>
            <a:srgbClr val="C00000"/>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rtl="0" fontAlgn="base">
              <a:spcBef>
                <a:spcPct val="0"/>
              </a:spcBef>
              <a:spcAft>
                <a:spcPct val="0"/>
              </a:spcAft>
            </a:pPr>
            <a:r>
              <a:rPr lang="fa-IR" sz="2000" dirty="0">
                <a:solidFill>
                  <a:srgbClr val="FFFF00"/>
                </a:solidFill>
                <a:latin typeface="Arial" pitchFamily="34" charset="0"/>
                <a:ea typeface="SimSun" pitchFamily="2" charset="-122"/>
                <a:cs typeface="B Mitra" panose="00000400000000000000" pitchFamily="2" charset="-78"/>
              </a:rPr>
              <a:t>دستورکار 21</a:t>
            </a:r>
            <a:endParaRPr lang="en-US" sz="2000" dirty="0">
              <a:solidFill>
                <a:srgbClr val="FFFF00"/>
              </a:solidFill>
              <a:latin typeface="Arial" pitchFamily="34" charset="0"/>
              <a:ea typeface="SimSun" pitchFamily="2" charset="-122"/>
              <a:cs typeface="B Mitra" panose="00000400000000000000" pitchFamily="2" charset="-78"/>
            </a:endParaRPr>
          </a:p>
        </p:txBody>
      </p:sp>
      <p:sp>
        <p:nvSpPr>
          <p:cNvPr id="6" name="Arrow: Pentagon 5">
            <a:extLst>
              <a:ext uri="{FF2B5EF4-FFF2-40B4-BE49-F238E27FC236}">
                <a16:creationId xmlns:a16="http://schemas.microsoft.com/office/drawing/2014/main" xmlns="" id="{1576A12C-E233-4E49-8EA6-1E998C8CC3F3}"/>
              </a:ext>
            </a:extLst>
          </p:cNvPr>
          <p:cNvSpPr/>
          <p:nvPr/>
        </p:nvSpPr>
        <p:spPr bwMode="auto">
          <a:xfrm rot="10800000" flipV="1">
            <a:off x="7164286" y="2643129"/>
            <a:ext cx="1440161" cy="368101"/>
          </a:xfrm>
          <a:prstGeom prst="homePlate">
            <a:avLst/>
          </a:prstGeom>
          <a:solidFill>
            <a:srgbClr val="C00000"/>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rtl="0" fontAlgn="base">
              <a:spcBef>
                <a:spcPct val="0"/>
              </a:spcBef>
              <a:spcAft>
                <a:spcPct val="0"/>
              </a:spcAft>
            </a:pPr>
            <a:r>
              <a:rPr lang="fa-IR" sz="2000" dirty="0">
                <a:solidFill>
                  <a:srgbClr val="FFFF00"/>
                </a:solidFill>
                <a:latin typeface="Arial" pitchFamily="34" charset="0"/>
                <a:ea typeface="SimSun" pitchFamily="2" charset="-122"/>
                <a:cs typeface="B Mitra" panose="00000400000000000000" pitchFamily="2" charset="-78"/>
              </a:rPr>
              <a:t>دستورکار 21</a:t>
            </a:r>
            <a:endParaRPr lang="en-US" sz="2000" dirty="0">
              <a:solidFill>
                <a:srgbClr val="FFFF00"/>
              </a:solidFill>
              <a:latin typeface="Arial" pitchFamily="34" charset="0"/>
              <a:ea typeface="SimSun" pitchFamily="2" charset="-122"/>
              <a:cs typeface="B Mitra" panose="00000400000000000000" pitchFamily="2" charset="-78"/>
            </a:endParaRPr>
          </a:p>
        </p:txBody>
      </p:sp>
      <p:sp>
        <p:nvSpPr>
          <p:cNvPr id="7" name="Arrow: Pentagon 6">
            <a:extLst>
              <a:ext uri="{FF2B5EF4-FFF2-40B4-BE49-F238E27FC236}">
                <a16:creationId xmlns:a16="http://schemas.microsoft.com/office/drawing/2014/main" xmlns="" id="{E250D5C8-9A70-40D1-BA5E-7A45F88F29D9}"/>
              </a:ext>
            </a:extLst>
          </p:cNvPr>
          <p:cNvSpPr/>
          <p:nvPr/>
        </p:nvSpPr>
        <p:spPr bwMode="auto">
          <a:xfrm rot="10800000" flipV="1">
            <a:off x="7164285" y="4463487"/>
            <a:ext cx="1440161" cy="368101"/>
          </a:xfrm>
          <a:prstGeom prst="homePlate">
            <a:avLst/>
          </a:prstGeom>
          <a:solidFill>
            <a:srgbClr val="C00000"/>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rtl="0" fontAlgn="base">
              <a:spcBef>
                <a:spcPct val="0"/>
              </a:spcBef>
              <a:spcAft>
                <a:spcPct val="0"/>
              </a:spcAft>
            </a:pPr>
            <a:r>
              <a:rPr lang="fa-IR" sz="2000" dirty="0">
                <a:solidFill>
                  <a:srgbClr val="FFFF00"/>
                </a:solidFill>
                <a:latin typeface="Arial" pitchFamily="34" charset="0"/>
                <a:ea typeface="SimSun" pitchFamily="2" charset="-122"/>
                <a:cs typeface="B Mitra" panose="00000400000000000000" pitchFamily="2" charset="-78"/>
              </a:rPr>
              <a:t>دستورکار 21</a:t>
            </a:r>
            <a:endParaRPr lang="en-US" sz="2000" dirty="0">
              <a:solidFill>
                <a:srgbClr val="FFFF00"/>
              </a:solidFill>
              <a:latin typeface="Arial" pitchFamily="34" charset="0"/>
              <a:ea typeface="SimSun" pitchFamily="2" charset="-122"/>
              <a:cs typeface="B Mitra" panose="00000400000000000000" pitchFamily="2" charset="-78"/>
            </a:endParaRPr>
          </a:p>
        </p:txBody>
      </p:sp>
    </p:spTree>
    <p:extLst>
      <p:ext uri="{BB962C8B-B14F-4D97-AF65-F5344CB8AC3E}">
        <p14:creationId xmlns:p14="http://schemas.microsoft.com/office/powerpoint/2010/main" val="41452793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xmlns="" id="{5DE2845D-FB34-4FF0-B7F3-D985452B7973}"/>
              </a:ext>
            </a:extLst>
          </p:cNvPr>
          <p:cNvSpPr>
            <a:spLocks noChangeArrowheads="1"/>
          </p:cNvSpPr>
          <p:nvPr/>
        </p:nvSpPr>
        <p:spPr bwMode="auto">
          <a:xfrm>
            <a:off x="611560" y="188640"/>
            <a:ext cx="8406680" cy="6392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143250" indent="-285750">
              <a:spcBef>
                <a:spcPct val="20000"/>
              </a:spcBef>
              <a:buFont typeface="Arial" panose="020B0604020202020204" pitchFamily="34" charset="0"/>
              <a:buChar char="•"/>
              <a:defRPr sz="3200">
                <a:solidFill>
                  <a:schemeClr val="tx1"/>
                </a:solidFill>
                <a:latin typeface="Calibri" panose="020F0502020204030204" pitchFamily="34" charset="0"/>
                <a:ea typeface="SimHei" pitchFamily="49" charset="-122"/>
              </a:defRPr>
            </a:lvl1pPr>
            <a:lvl2pPr marL="914400" indent="-512763">
              <a:spcBef>
                <a:spcPct val="20000"/>
              </a:spcBef>
              <a:buFont typeface="Arial" panose="020B0604020202020204" pitchFamily="34" charset="0"/>
              <a:buChar char="–"/>
              <a:defRPr sz="2800">
                <a:solidFill>
                  <a:schemeClr val="tx1"/>
                </a:solidFill>
                <a:latin typeface="Calibri" panose="020F0502020204030204" pitchFamily="34" charset="0"/>
                <a:ea typeface="SimHei" pitchFamily="49"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SimHei" pitchFamily="49"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SimHei"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SimHei" pitchFamily="49" charset="-122"/>
              </a:defRPr>
            </a:lvl9pPr>
          </a:lstStyle>
          <a:p>
            <a:pPr marL="342900" indent="-342900" algn="just" eaLnBrk="0" fontAlgn="base" hangingPunct="0">
              <a:spcAft>
                <a:spcPct val="0"/>
              </a:spcAft>
              <a:buClr>
                <a:srgbClr val="FF0000"/>
              </a:buClr>
              <a:buFont typeface="Wingdings" panose="05000000000000000000" pitchFamily="2" charset="2"/>
              <a:buChar char="q"/>
            </a:pPr>
            <a:r>
              <a:rPr lang="fa-IR" sz="2300" b="1" dirty="0">
                <a:solidFill>
                  <a:prstClr val="black"/>
                </a:solidFill>
                <a:cs typeface="B Mitra" panose="00000400000000000000" pitchFamily="2" charset="-78"/>
              </a:rPr>
              <a:t>تطبیق اهداف برنامه «</a:t>
            </a:r>
            <a:r>
              <a:rPr lang="fa-IR" altLang="en-US" sz="2000" dirty="0">
                <a:solidFill>
                  <a:srgbClr val="FF0000"/>
                </a:solidFill>
                <a:cs typeface="B Titr" panose="00000700000000000000" pitchFamily="2" charset="-78"/>
              </a:rPr>
              <a:t>تأمین سرپناه مناسب برای همه »</a:t>
            </a:r>
            <a:r>
              <a:rPr lang="fa-IR" altLang="en-US" sz="2300" b="1" dirty="0">
                <a:solidFill>
                  <a:prstClr val="black"/>
                </a:solidFill>
                <a:cs typeface="B Mitra" panose="00000400000000000000" pitchFamily="2" charset="-78"/>
              </a:rPr>
              <a:t> با </a:t>
            </a:r>
            <a:r>
              <a:rPr lang="fa-IR" sz="2300" b="1" dirty="0">
                <a:solidFill>
                  <a:prstClr val="black"/>
                </a:solidFill>
                <a:cs typeface="B Mitra" panose="00000400000000000000" pitchFamily="2" charset="-78"/>
              </a:rPr>
              <a:t>برنامه دوم توسعه کشور</a:t>
            </a:r>
            <a:r>
              <a:rPr lang="fa-IR" sz="2300" dirty="0">
                <a:solidFill>
                  <a:prstClr val="black"/>
                </a:solidFill>
                <a:cs typeface="B Mitra" panose="00000400000000000000" pitchFamily="2" charset="-78"/>
              </a:rPr>
              <a:t>:</a:t>
            </a:r>
          </a:p>
          <a:p>
            <a:pPr marL="0" indent="0" algn="just" eaLnBrk="0" fontAlgn="base" hangingPunct="0">
              <a:spcAft>
                <a:spcPct val="0"/>
              </a:spcAft>
              <a:buClr>
                <a:srgbClr val="FF0000"/>
              </a:buClr>
              <a:buFont typeface="Arial" panose="020B0604020202020204" pitchFamily="34" charset="0"/>
              <a:buNone/>
            </a:pPr>
            <a:r>
              <a:rPr lang="fa-IR" sz="2300" dirty="0">
                <a:solidFill>
                  <a:prstClr val="black"/>
                </a:solidFill>
                <a:cs typeface="B Mitra" panose="00000400000000000000" pitchFamily="2" charset="-78"/>
              </a:rPr>
              <a:t>روش دیگری که افراد کم درآمد می توانند به زمین، منابع مالی و مصالح ساختمانی و ارزان قیمت دسترسی پیدا کنند، تشکیل تعاونی های مسکن با مشارکت این افراد است. از آنجائیکه زمین ، منابع مالی و مصالح ساختمانی با شرایط سهل تری از سوی دولت در اختیار تعاونی های مسکن گذاشته می شود، افراد کم درآمد با مشارکت در این تعاونی ها می توانند به اقلام فوق الذکر آسانتر دسترسی پیدا کنند. در این زمینه در برنامه دوم مسکن، 17% از سهم تولید مسکن در بخش غیردولتی به بخش تعاونی اختصاص داده شده است.</a:t>
            </a:r>
            <a:r>
              <a:rPr lang="fa-IR" sz="2300" dirty="0">
                <a:solidFill>
                  <a:srgbClr val="FFFF00"/>
                </a:solidFill>
                <a:cs typeface="B Mitra" panose="00000400000000000000" pitchFamily="2" charset="-78"/>
              </a:rPr>
              <a:t> (</a:t>
            </a:r>
            <a:r>
              <a:rPr lang="fa-IR" sz="2300" dirty="0">
                <a:solidFill>
                  <a:srgbClr val="FF0000"/>
                </a:solidFill>
                <a:cs typeface="B Mitra" panose="00000400000000000000" pitchFamily="2" charset="-78"/>
              </a:rPr>
              <a:t>تطابق</a:t>
            </a:r>
            <a:r>
              <a:rPr lang="fa-IR" sz="2300" dirty="0">
                <a:solidFill>
                  <a:srgbClr val="FFFF00"/>
                </a:solidFill>
                <a:cs typeface="B Mitra" panose="00000400000000000000" pitchFamily="2" charset="-78"/>
              </a:rPr>
              <a:t>)</a:t>
            </a:r>
          </a:p>
          <a:p>
            <a:pPr marL="0" indent="0" algn="just" eaLnBrk="0" fontAlgn="base" hangingPunct="0">
              <a:spcAft>
                <a:spcPct val="0"/>
              </a:spcAft>
              <a:buClr>
                <a:srgbClr val="FF0000"/>
              </a:buClr>
              <a:buFont typeface="Arial" panose="020B0604020202020204" pitchFamily="34" charset="0"/>
              <a:buNone/>
            </a:pPr>
            <a:endParaRPr lang="fa-IR" sz="2300" dirty="0">
              <a:solidFill>
                <a:prstClr val="black"/>
              </a:solidFill>
              <a:cs typeface="B Mitra" panose="00000400000000000000" pitchFamily="2" charset="-78"/>
            </a:endParaRPr>
          </a:p>
          <a:p>
            <a:pPr marL="168275" indent="-168275" algn="just" eaLnBrk="0" fontAlgn="base" hangingPunct="0">
              <a:spcAft>
                <a:spcPct val="0"/>
              </a:spcAft>
              <a:buClr>
                <a:prstClr val="black"/>
              </a:buClr>
              <a:tabLst>
                <a:tab pos="225425" algn="l"/>
              </a:tabLst>
            </a:pPr>
            <a:r>
              <a:rPr lang="fa-IR" sz="2300" dirty="0" smtClean="0">
                <a:solidFill>
                  <a:srgbClr val="C00000"/>
                </a:solidFill>
                <a:cs typeface="B Mitra" panose="00000400000000000000" pitchFamily="2" charset="-78"/>
              </a:rPr>
              <a:t>بهسازی </a:t>
            </a:r>
            <a:r>
              <a:rPr lang="fa-IR" sz="2300" dirty="0">
                <a:solidFill>
                  <a:srgbClr val="C00000"/>
                </a:solidFill>
                <a:cs typeface="B Mitra" panose="00000400000000000000" pitchFamily="2" charset="-78"/>
              </a:rPr>
              <a:t>و ارتقای وضعیت سکونتگاههای غیرمتعارف و زاغه های شهری به عنوان یک راه حل عملی و مناسب برای کمبود مسکن شهری در دستور کار 21 </a:t>
            </a:r>
            <a:r>
              <a:rPr lang="fa-IR" sz="2300" dirty="0">
                <a:solidFill>
                  <a:prstClr val="black"/>
                </a:solidFill>
                <a:cs typeface="B Mitra" panose="00000400000000000000" pitchFamily="2" charset="-78"/>
              </a:rPr>
              <a:t>: در زمینه تأکید برنامه «تأمین سرپناه مناسب برای همه » به بهسازی و ارتقای سکونتگاههای غیررسمی و زاغه ها و حومه های شهری، در برنامه دوم توسعه مسکن کشور نیز در بند 5-2 از اهداف کیفی مسکن، بر امر نوسازی بافت های فرسوده موجود مسکونی و تجمیع قطعات در مناطق شهری تأکید شده است. </a:t>
            </a:r>
            <a:r>
              <a:rPr lang="fa-IR" sz="2300" dirty="0">
                <a:solidFill>
                  <a:srgbClr val="FFFF00"/>
                </a:solidFill>
                <a:cs typeface="B Mitra" panose="00000400000000000000" pitchFamily="2" charset="-78"/>
              </a:rPr>
              <a:t>(</a:t>
            </a:r>
            <a:r>
              <a:rPr lang="fa-IR" sz="2300" dirty="0">
                <a:solidFill>
                  <a:srgbClr val="FF0000"/>
                </a:solidFill>
                <a:cs typeface="B Mitra" panose="00000400000000000000" pitchFamily="2" charset="-78"/>
              </a:rPr>
              <a:t>تطابق</a:t>
            </a:r>
            <a:r>
              <a:rPr lang="fa-IR" sz="2300" dirty="0">
                <a:solidFill>
                  <a:srgbClr val="FFFF00"/>
                </a:solidFill>
                <a:cs typeface="B Mitra" panose="00000400000000000000" pitchFamily="2" charset="-78"/>
              </a:rPr>
              <a:t>)</a:t>
            </a:r>
          </a:p>
          <a:p>
            <a:pPr marL="0" indent="0" algn="just" eaLnBrk="0" fontAlgn="base" hangingPunct="0">
              <a:spcAft>
                <a:spcPct val="0"/>
              </a:spcAft>
              <a:buFont typeface="Arial" panose="020B0604020202020204" pitchFamily="34" charset="0"/>
              <a:buNone/>
              <a:tabLst>
                <a:tab pos="225425" algn="l"/>
              </a:tabLst>
            </a:pPr>
            <a:r>
              <a:rPr lang="fa-IR" sz="2300" dirty="0" smtClean="0">
                <a:solidFill>
                  <a:srgbClr val="C00000"/>
                </a:solidFill>
                <a:cs typeface="B Mitra" panose="00000400000000000000" pitchFamily="2" charset="-78"/>
              </a:rPr>
              <a:t>  </a:t>
            </a:r>
            <a:r>
              <a:rPr lang="fa-IR" sz="2300" dirty="0">
                <a:solidFill>
                  <a:srgbClr val="C00000"/>
                </a:solidFill>
                <a:cs typeface="B Mitra" panose="00000400000000000000" pitchFamily="2" charset="-78"/>
              </a:rPr>
              <a:t>توصیه تسهیل دستیابی افراد فقیر شهری و روستایی به سرپناه از طریق تصویب و بکارگیری برنامه های مسکن و سرمایه گذاری و مکانیزم های جدید متناسب با شرایط و وضعیت آنان </a:t>
            </a:r>
            <a:r>
              <a:rPr lang="fa-IR" sz="2300" dirty="0">
                <a:solidFill>
                  <a:prstClr val="black"/>
                </a:solidFill>
                <a:cs typeface="B Mitra" panose="00000400000000000000" pitchFamily="2" charset="-78"/>
              </a:rPr>
              <a:t>: در این زمینه برنامه دوم مسکن، بر تقویت منابع مالی سیستم بانکی در بخش مسکن و ایجاد مؤسسات اعتباری و صندوق های سرمایه گذاری مسکن و جذب پس اندازهای خصوصی تأکید می کند. </a:t>
            </a:r>
            <a:r>
              <a:rPr lang="fa-IR" sz="2300" dirty="0">
                <a:solidFill>
                  <a:srgbClr val="FFFF00"/>
                </a:solidFill>
                <a:cs typeface="B Mitra" panose="00000400000000000000" pitchFamily="2" charset="-78"/>
              </a:rPr>
              <a:t>(</a:t>
            </a:r>
            <a:r>
              <a:rPr lang="fa-IR" sz="2300" b="1" dirty="0">
                <a:solidFill>
                  <a:srgbClr val="FF0000"/>
                </a:solidFill>
                <a:cs typeface="B Mitra" panose="00000400000000000000" pitchFamily="2" charset="-78"/>
              </a:rPr>
              <a:t>تطابق</a:t>
            </a:r>
            <a:r>
              <a:rPr lang="fa-IR" sz="2300" dirty="0">
                <a:solidFill>
                  <a:srgbClr val="FFFF00"/>
                </a:solidFill>
                <a:cs typeface="B Mitra" panose="00000400000000000000" pitchFamily="2" charset="-78"/>
              </a:rPr>
              <a:t>)</a:t>
            </a:r>
            <a:endParaRPr lang="fa-IR" sz="2300" dirty="0">
              <a:solidFill>
                <a:prstClr val="black"/>
              </a:solidFill>
              <a:cs typeface="B Mitra" panose="00000400000000000000" pitchFamily="2" charset="-78"/>
            </a:endParaRPr>
          </a:p>
        </p:txBody>
      </p:sp>
      <p:sp>
        <p:nvSpPr>
          <p:cNvPr id="4" name="Arrow: Pentagon 3">
            <a:extLst>
              <a:ext uri="{FF2B5EF4-FFF2-40B4-BE49-F238E27FC236}">
                <a16:creationId xmlns:a16="http://schemas.microsoft.com/office/drawing/2014/main" xmlns="" id="{BD671370-C772-441E-AE44-A88383EB7CB1}"/>
              </a:ext>
            </a:extLst>
          </p:cNvPr>
          <p:cNvSpPr/>
          <p:nvPr/>
        </p:nvSpPr>
        <p:spPr bwMode="auto">
          <a:xfrm rot="10800000" flipV="1">
            <a:off x="7277569" y="2839827"/>
            <a:ext cx="1440161" cy="368101"/>
          </a:xfrm>
          <a:prstGeom prst="homePlate">
            <a:avLst/>
          </a:prstGeom>
          <a:solidFill>
            <a:srgbClr val="C00000"/>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rtl="0" fontAlgn="base">
              <a:spcBef>
                <a:spcPct val="0"/>
              </a:spcBef>
              <a:spcAft>
                <a:spcPct val="0"/>
              </a:spcAft>
            </a:pPr>
            <a:r>
              <a:rPr lang="fa-IR" sz="2000" dirty="0">
                <a:solidFill>
                  <a:srgbClr val="FFFF00"/>
                </a:solidFill>
                <a:latin typeface="Arial" pitchFamily="34" charset="0"/>
                <a:ea typeface="SimSun" pitchFamily="2" charset="-122"/>
                <a:cs typeface="B Mitra" panose="00000400000000000000" pitchFamily="2" charset="-78"/>
              </a:rPr>
              <a:t>دستورکار 21</a:t>
            </a:r>
            <a:endParaRPr lang="en-US" sz="2000" dirty="0">
              <a:solidFill>
                <a:srgbClr val="FFFF00"/>
              </a:solidFill>
              <a:latin typeface="Arial" pitchFamily="34" charset="0"/>
              <a:ea typeface="SimSun" pitchFamily="2" charset="-122"/>
              <a:cs typeface="B Mitra" panose="00000400000000000000" pitchFamily="2" charset="-78"/>
            </a:endParaRPr>
          </a:p>
        </p:txBody>
      </p:sp>
      <p:sp>
        <p:nvSpPr>
          <p:cNvPr id="5" name="Arrow: Pentagon 4">
            <a:extLst>
              <a:ext uri="{FF2B5EF4-FFF2-40B4-BE49-F238E27FC236}">
                <a16:creationId xmlns:a16="http://schemas.microsoft.com/office/drawing/2014/main" xmlns="" id="{B31B973C-7098-4CE9-A5A6-62F2E232E7A8}"/>
              </a:ext>
            </a:extLst>
          </p:cNvPr>
          <p:cNvSpPr/>
          <p:nvPr/>
        </p:nvSpPr>
        <p:spPr bwMode="auto">
          <a:xfrm rot="10800000" flipV="1">
            <a:off x="7308303" y="5085184"/>
            <a:ext cx="1440161" cy="368101"/>
          </a:xfrm>
          <a:prstGeom prst="homePlate">
            <a:avLst/>
          </a:prstGeom>
          <a:solidFill>
            <a:srgbClr val="C00000"/>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rtl="0" fontAlgn="base">
              <a:spcBef>
                <a:spcPct val="0"/>
              </a:spcBef>
              <a:spcAft>
                <a:spcPct val="0"/>
              </a:spcAft>
            </a:pPr>
            <a:r>
              <a:rPr lang="fa-IR" sz="2000" dirty="0">
                <a:solidFill>
                  <a:srgbClr val="FFFF00"/>
                </a:solidFill>
                <a:latin typeface="Arial" pitchFamily="34" charset="0"/>
                <a:ea typeface="SimSun" pitchFamily="2" charset="-122"/>
                <a:cs typeface="B Mitra" panose="00000400000000000000" pitchFamily="2" charset="-78"/>
              </a:rPr>
              <a:t>دستورکار 21</a:t>
            </a:r>
            <a:endParaRPr lang="en-US" sz="2000" dirty="0">
              <a:solidFill>
                <a:srgbClr val="FFFF00"/>
              </a:solidFill>
              <a:latin typeface="Arial" pitchFamily="34" charset="0"/>
              <a:ea typeface="SimSun" pitchFamily="2" charset="-122"/>
              <a:cs typeface="B Mitra" panose="00000400000000000000" pitchFamily="2" charset="-78"/>
            </a:endParaRPr>
          </a:p>
        </p:txBody>
      </p:sp>
    </p:spTree>
    <p:extLst>
      <p:ext uri="{BB962C8B-B14F-4D97-AF65-F5344CB8AC3E}">
        <p14:creationId xmlns:p14="http://schemas.microsoft.com/office/powerpoint/2010/main" val="35455018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otalTime>12</TotalTime>
  <Words>6028</Words>
  <Application>Microsoft Office PowerPoint</Application>
  <PresentationFormat>On-screen Show (4:3)</PresentationFormat>
  <Paragraphs>224</Paragraphs>
  <Slides>30</Slides>
  <Notes>0</Notes>
  <HiddenSlides>0</HiddenSlides>
  <MMClips>0</MMClips>
  <ScaleCrop>false</ScaleCrop>
  <HeadingPairs>
    <vt:vector size="6" baseType="variant">
      <vt:variant>
        <vt:lpstr>Fonts Used</vt:lpstr>
      </vt:variant>
      <vt:variant>
        <vt:i4>14</vt:i4>
      </vt:variant>
      <vt:variant>
        <vt:lpstr>Theme</vt:lpstr>
      </vt:variant>
      <vt:variant>
        <vt:i4>2</vt:i4>
      </vt:variant>
      <vt:variant>
        <vt:lpstr>Slide Titles</vt:lpstr>
      </vt:variant>
      <vt:variant>
        <vt:i4>30</vt:i4>
      </vt:variant>
    </vt:vector>
  </HeadingPairs>
  <TitlesOfParts>
    <vt:vector size="46" baseType="lpstr">
      <vt:lpstr>SimSun</vt:lpstr>
      <vt:lpstr>Arial</vt:lpstr>
      <vt:lpstr>B Homa</vt:lpstr>
      <vt:lpstr>B Mitra</vt:lpstr>
      <vt:lpstr>B Nazanin</vt:lpstr>
      <vt:lpstr>B Titr</vt:lpstr>
      <vt:lpstr>Calibri</vt:lpstr>
      <vt:lpstr>Calibri Light</vt:lpstr>
      <vt:lpstr>돋움</vt:lpstr>
      <vt:lpstr>Franklin Gothic Book</vt:lpstr>
      <vt:lpstr>IranNastaliq</vt:lpstr>
      <vt:lpstr>SimHei</vt:lpstr>
      <vt:lpstr>Times New Roman</vt:lpstr>
      <vt:lpstr>Wingdings</vt:lpstr>
      <vt:lpstr>Office Theme</vt:lpstr>
      <vt:lpstr>Crop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cp:revision>
  <dcterms:created xsi:type="dcterms:W3CDTF">2021-01-29T18:38:25Z</dcterms:created>
  <dcterms:modified xsi:type="dcterms:W3CDTF">2021-01-29T18:50:25Z</dcterms:modified>
</cp:coreProperties>
</file>