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8"/>
  </p:notesMasterIdLst>
  <p:sldIdLst>
    <p:sldId id="256" r:id="rId2"/>
    <p:sldId id="257" r:id="rId3"/>
    <p:sldId id="258" r:id="rId4"/>
    <p:sldId id="260" r:id="rId5"/>
    <p:sldId id="262" r:id="rId6"/>
    <p:sldId id="263" r:id="rId7"/>
    <p:sldId id="265" r:id="rId8"/>
    <p:sldId id="264" r:id="rId9"/>
    <p:sldId id="266" r:id="rId10"/>
    <p:sldId id="267" r:id="rId11"/>
    <p:sldId id="268" r:id="rId12"/>
    <p:sldId id="269" r:id="rId13"/>
    <p:sldId id="270" r:id="rId14"/>
    <p:sldId id="274" r:id="rId15"/>
    <p:sldId id="276" r:id="rId16"/>
    <p:sldId id="275" r:id="rId17"/>
    <p:sldId id="277" r:id="rId18"/>
    <p:sldId id="278" r:id="rId19"/>
    <p:sldId id="279" r:id="rId20"/>
    <p:sldId id="271" r:id="rId21"/>
    <p:sldId id="272" r:id="rId22"/>
    <p:sldId id="273" r:id="rId23"/>
    <p:sldId id="280" r:id="rId24"/>
    <p:sldId id="281" r:id="rId25"/>
    <p:sldId id="282" r:id="rId26"/>
    <p:sldId id="283" r:id="rId27"/>
    <p:sldId id="284" r:id="rId28"/>
    <p:sldId id="292" r:id="rId29"/>
    <p:sldId id="293" r:id="rId30"/>
    <p:sldId id="285" r:id="rId31"/>
    <p:sldId id="286" r:id="rId32"/>
    <p:sldId id="287" r:id="rId33"/>
    <p:sldId id="289" r:id="rId34"/>
    <p:sldId id="290" r:id="rId35"/>
    <p:sldId id="288" r:id="rId36"/>
    <p:sldId id="291"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1" Type="http://schemas.openxmlformats.org/officeDocument/2006/relationships/image" Target="../media/image2.png"/></Relationships>
</file>

<file path=ppt/diagrams/_rels/drawing2.xml.rels><?xml version="1.0" encoding="UTF-8" standalone="yes"?>
<Relationships xmlns="http://schemas.openxmlformats.org/package/2006/relationships"><Relationship Id="rId1" Type="http://schemas.openxmlformats.org/officeDocument/2006/relationships/image" Target="../media/image2.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6A7D4C-DB50-45FE-87EB-4482DDCE34B7}" type="doc">
      <dgm:prSet loTypeId="urn:microsoft.com/office/officeart/2005/8/layout/vList5" loCatId="list" qsTypeId="urn:microsoft.com/office/officeart/2005/8/quickstyle/simple3" qsCatId="simple" csTypeId="urn:microsoft.com/office/officeart/2005/8/colors/colorful1" csCatId="colorful" phldr="1"/>
      <dgm:spPr/>
      <dgm:t>
        <a:bodyPr/>
        <a:lstStyle/>
        <a:p>
          <a:pPr rtl="1"/>
          <a:endParaRPr lang="fa-IR"/>
        </a:p>
      </dgm:t>
    </dgm:pt>
    <dgm:pt modelId="{528662EA-F760-465E-9724-B76220599EFB}">
      <dgm:prSet phldrT="[Text]" custT="1"/>
      <dgm:spPr/>
      <dgm:t>
        <a:bodyPr/>
        <a:lstStyle/>
        <a:p>
          <a:pPr rtl="1"/>
          <a:r>
            <a:rPr lang="fa-IR" sz="2000" b="1" kern="1200" dirty="0" smtClean="0">
              <a:latin typeface="+mn-lt"/>
              <a:ea typeface="+mn-ea"/>
              <a:cs typeface="Aban Light" pitchFamily="2" charset="-78"/>
            </a:rPr>
            <a:t>کلمه</a:t>
          </a:r>
          <a:r>
            <a:rPr lang="fa-IR" sz="2000" kern="1200" dirty="0" smtClean="0">
              <a:latin typeface="+mn-lt"/>
              <a:ea typeface="+mn-ea"/>
              <a:cs typeface="Aban Light" pitchFamily="2" charset="-78"/>
            </a:rPr>
            <a:t> تلاش نمود</a:t>
          </a:r>
          <a:endParaRPr lang="fa-IR" sz="2000" kern="1200" dirty="0">
            <a:latin typeface="+mn-lt"/>
            <a:ea typeface="+mn-ea"/>
            <a:cs typeface="Aban Light" pitchFamily="2" charset="-78"/>
          </a:endParaRPr>
        </a:p>
      </dgm:t>
    </dgm:pt>
    <dgm:pt modelId="{C2477C51-DFE2-46D6-A782-E7C228384803}" type="parTrans" cxnId="{E9AA998C-D0CD-4603-9FFA-6F33D1A3EAA3}">
      <dgm:prSet/>
      <dgm:spPr/>
      <dgm:t>
        <a:bodyPr/>
        <a:lstStyle/>
        <a:p>
          <a:pPr rtl="1"/>
          <a:endParaRPr lang="fa-IR"/>
        </a:p>
      </dgm:t>
    </dgm:pt>
    <dgm:pt modelId="{4D5D5687-E61B-4A82-BDAD-21BF70091015}" type="sibTrans" cxnId="{E9AA998C-D0CD-4603-9FFA-6F33D1A3EAA3}">
      <dgm:prSet/>
      <dgm:spPr/>
      <dgm:t>
        <a:bodyPr/>
        <a:lstStyle/>
        <a:p>
          <a:pPr rtl="1"/>
          <a:endParaRPr lang="fa-IR"/>
        </a:p>
      </dgm:t>
    </dgm:pt>
    <dgm:pt modelId="{33107632-C98A-4A05-B5F5-515A7905954E}">
      <dgm:prSet phldrT="[Text]" custT="1"/>
      <dgm:spPr/>
      <dgm:t>
        <a:bodyPr/>
        <a:lstStyle/>
        <a:p>
          <a:pPr rtl="1"/>
          <a:r>
            <a:rPr lang="fa-IR" sz="1500" kern="1200" dirty="0" smtClean="0">
              <a:latin typeface="+mn-lt"/>
              <a:ea typeface="+mn-ea"/>
              <a:cs typeface="Aban Light" pitchFamily="2" charset="-78"/>
            </a:rPr>
            <a:t>قبلاً تمدن ديگري بر تفكر غرب حاكم بوده است. چون اگر همين تمدن بود كه ادامه مي‌يافت، نيازي نبود كه تلاش كرد تا آن را تغيير دارد.</a:t>
          </a:r>
          <a:endParaRPr lang="fa-IR" sz="1500" kern="1200" dirty="0">
            <a:latin typeface="+mn-lt"/>
            <a:ea typeface="+mn-ea"/>
            <a:cs typeface="Aban Light" pitchFamily="2" charset="-78"/>
          </a:endParaRPr>
        </a:p>
      </dgm:t>
    </dgm:pt>
    <dgm:pt modelId="{550AC7D6-6ADD-44F5-8A02-24E016CCB4C1}" type="parTrans" cxnId="{29A615A8-069F-46FB-BDDF-92BD35C79495}">
      <dgm:prSet/>
      <dgm:spPr/>
      <dgm:t>
        <a:bodyPr/>
        <a:lstStyle/>
        <a:p>
          <a:pPr rtl="1"/>
          <a:endParaRPr lang="fa-IR"/>
        </a:p>
      </dgm:t>
    </dgm:pt>
    <dgm:pt modelId="{1A24B33B-C888-4123-945C-ED19F01677C1}" type="sibTrans" cxnId="{29A615A8-069F-46FB-BDDF-92BD35C79495}">
      <dgm:prSet/>
      <dgm:spPr/>
      <dgm:t>
        <a:bodyPr/>
        <a:lstStyle/>
        <a:p>
          <a:pPr rtl="1"/>
          <a:endParaRPr lang="fa-IR"/>
        </a:p>
      </dgm:t>
    </dgm:pt>
    <dgm:pt modelId="{E514116C-4305-4301-9193-0CB9AF6A0AF9}">
      <dgm:prSet phldrT="[Text]" custT="1"/>
      <dgm:spPr/>
      <dgm:t>
        <a:bodyPr/>
        <a:lstStyle/>
        <a:p>
          <a:pPr rtl="1"/>
          <a:r>
            <a:rPr lang="fa-IR" sz="2000" b="1" kern="1200" smtClean="0">
              <a:latin typeface="+mn-lt"/>
              <a:ea typeface="+mn-ea"/>
              <a:cs typeface="Aban Light" pitchFamily="2" charset="-78"/>
            </a:rPr>
            <a:t>کلمه</a:t>
          </a:r>
          <a:r>
            <a:rPr lang="fa-IR" sz="2000" kern="1200" smtClean="0">
              <a:latin typeface="+mn-lt"/>
              <a:ea typeface="+mn-ea"/>
              <a:cs typeface="Aban Light" pitchFamily="2" charset="-78"/>
            </a:rPr>
            <a:t> دستاورد های فکری</a:t>
          </a:r>
          <a:endParaRPr lang="fa-IR" sz="2000" kern="1200" dirty="0">
            <a:latin typeface="+mn-lt"/>
            <a:ea typeface="+mn-ea"/>
            <a:cs typeface="Aban Light" pitchFamily="2" charset="-78"/>
          </a:endParaRPr>
        </a:p>
      </dgm:t>
    </dgm:pt>
    <dgm:pt modelId="{59286845-58F1-4663-A511-33B3CF532E65}" type="parTrans" cxnId="{F0989EA9-081B-4BEC-81D2-A12B308AF0BE}">
      <dgm:prSet/>
      <dgm:spPr/>
      <dgm:t>
        <a:bodyPr/>
        <a:lstStyle/>
        <a:p>
          <a:pPr rtl="1"/>
          <a:endParaRPr lang="fa-IR"/>
        </a:p>
      </dgm:t>
    </dgm:pt>
    <dgm:pt modelId="{73D63097-75BF-44F0-AD90-14BED0BDC7D9}" type="sibTrans" cxnId="{F0989EA9-081B-4BEC-81D2-A12B308AF0BE}">
      <dgm:prSet/>
      <dgm:spPr/>
      <dgm:t>
        <a:bodyPr/>
        <a:lstStyle/>
        <a:p>
          <a:pPr rtl="1"/>
          <a:endParaRPr lang="fa-IR"/>
        </a:p>
      </dgm:t>
    </dgm:pt>
    <dgm:pt modelId="{1FD5EAA0-9DE6-4801-B954-71E608CB6902}">
      <dgm:prSet phldrT="[Text]" custT="1"/>
      <dgm:spPr/>
      <dgm:t>
        <a:bodyPr/>
        <a:lstStyle/>
        <a:p>
          <a:pPr rtl="1"/>
          <a:r>
            <a:rPr lang="fa-IR" sz="1500" kern="1200" dirty="0" smtClean="0">
              <a:latin typeface="+mn-lt"/>
              <a:ea typeface="+mn-ea"/>
              <a:cs typeface="Aban Light" pitchFamily="2" charset="-78"/>
            </a:rPr>
            <a:t>«مدرن» صفت فكري است. ابزار، وسيله، روش زندگي و ... همه به دنبال تفكر مي‌آيند.</a:t>
          </a:r>
          <a:endParaRPr lang="fa-IR" sz="1500" kern="1200" dirty="0">
            <a:latin typeface="+mn-lt"/>
            <a:ea typeface="+mn-ea"/>
            <a:cs typeface="Aban Light" pitchFamily="2" charset="-78"/>
          </a:endParaRPr>
        </a:p>
      </dgm:t>
    </dgm:pt>
    <dgm:pt modelId="{073F1B03-B0CF-48EB-87C0-BD50DB6AE444}" type="parTrans" cxnId="{EA6A226D-EA36-4C94-A48A-719A1432E480}">
      <dgm:prSet/>
      <dgm:spPr/>
      <dgm:t>
        <a:bodyPr/>
        <a:lstStyle/>
        <a:p>
          <a:pPr rtl="1"/>
          <a:endParaRPr lang="fa-IR"/>
        </a:p>
      </dgm:t>
    </dgm:pt>
    <dgm:pt modelId="{0BABC4F3-FA5B-457A-8085-0041507615E0}" type="sibTrans" cxnId="{EA6A226D-EA36-4C94-A48A-719A1432E480}">
      <dgm:prSet/>
      <dgm:spPr/>
      <dgm:t>
        <a:bodyPr/>
        <a:lstStyle/>
        <a:p>
          <a:pPr rtl="1"/>
          <a:endParaRPr lang="fa-IR"/>
        </a:p>
      </dgm:t>
    </dgm:pt>
    <dgm:pt modelId="{B099EB49-16AB-4239-A707-3D08612CB3AE}">
      <dgm:prSet phldrT="[Text]" custT="1"/>
      <dgm:spPr/>
      <dgm:t>
        <a:bodyPr/>
        <a:lstStyle/>
        <a:p>
          <a:pPr rtl="1"/>
          <a:r>
            <a:rPr lang="fa-IR" sz="2000" b="1" kern="1200" smtClean="0">
              <a:latin typeface="+mn-lt"/>
              <a:ea typeface="+mn-ea"/>
              <a:cs typeface="Aban Light" pitchFamily="2" charset="-78"/>
            </a:rPr>
            <a:t>کلمه</a:t>
          </a:r>
          <a:r>
            <a:rPr lang="fa-IR" sz="2000" kern="1200" smtClean="0">
              <a:latin typeface="+mn-lt"/>
              <a:ea typeface="+mn-ea"/>
              <a:cs typeface="Aban Light" pitchFamily="2" charset="-78"/>
            </a:rPr>
            <a:t> رها شدن از آموزه های دینی</a:t>
          </a:r>
          <a:endParaRPr lang="fa-IR" sz="2000" kern="1200" dirty="0">
            <a:latin typeface="+mn-lt"/>
            <a:ea typeface="+mn-ea"/>
            <a:cs typeface="Aban Light" pitchFamily="2" charset="-78"/>
          </a:endParaRPr>
        </a:p>
      </dgm:t>
    </dgm:pt>
    <dgm:pt modelId="{E8609ED5-5ABE-4A47-912E-13A54DF250C6}" type="parTrans" cxnId="{88767411-2A07-4DA4-9A55-C4E9405710C3}">
      <dgm:prSet/>
      <dgm:spPr/>
      <dgm:t>
        <a:bodyPr/>
        <a:lstStyle/>
        <a:p>
          <a:pPr rtl="1"/>
          <a:endParaRPr lang="fa-IR"/>
        </a:p>
      </dgm:t>
    </dgm:pt>
    <dgm:pt modelId="{B2D44C38-2018-45CF-BCF7-F98A6B3159B3}" type="sibTrans" cxnId="{88767411-2A07-4DA4-9A55-C4E9405710C3}">
      <dgm:prSet/>
      <dgm:spPr/>
      <dgm:t>
        <a:bodyPr/>
        <a:lstStyle/>
        <a:p>
          <a:pPr rtl="1"/>
          <a:endParaRPr lang="fa-IR"/>
        </a:p>
      </dgm:t>
    </dgm:pt>
    <dgm:pt modelId="{1C0503E2-80A5-48A0-BDD2-F557EAD1F2E2}">
      <dgm:prSet phldrT="[Text]" custT="1"/>
      <dgm:spPr/>
      <dgm:t>
        <a:bodyPr/>
        <a:lstStyle/>
        <a:p>
          <a:pPr rtl="1"/>
          <a:r>
            <a:rPr lang="fa-IR" sz="1500" kern="1200" dirty="0" smtClean="0">
              <a:latin typeface="+mn-lt"/>
              <a:ea typeface="+mn-ea"/>
              <a:cs typeface="Aban Light" pitchFamily="2" charset="-78"/>
            </a:rPr>
            <a:t>جداسازي دستاوردهاي فكري از آموزه‌هاي ديني. يعني آموزه‌هاي ديني، در تفكرات، دخالتي نداشته است. يعني در تفكر به هر چه رسيدم، همان را قبول كنم. يعني پايه و اساس تفكراتم را چيزي غير از آموزه‌هاي ديني، بدانم.</a:t>
          </a:r>
          <a:endParaRPr lang="fa-IR" sz="1500" kern="1200" dirty="0">
            <a:latin typeface="+mn-lt"/>
            <a:ea typeface="+mn-ea"/>
            <a:cs typeface="Aban Light" pitchFamily="2" charset="-78"/>
          </a:endParaRPr>
        </a:p>
      </dgm:t>
    </dgm:pt>
    <dgm:pt modelId="{C678F2A4-620E-459A-A2FE-1347B6FA25DB}" type="parTrans" cxnId="{88C2768F-F534-405D-B125-F42735706C17}">
      <dgm:prSet/>
      <dgm:spPr/>
      <dgm:t>
        <a:bodyPr/>
        <a:lstStyle/>
        <a:p>
          <a:pPr rtl="1"/>
          <a:endParaRPr lang="fa-IR"/>
        </a:p>
      </dgm:t>
    </dgm:pt>
    <dgm:pt modelId="{99F797EA-3D96-4B81-AC00-0872C31F59CB}" type="sibTrans" cxnId="{88C2768F-F534-405D-B125-F42735706C17}">
      <dgm:prSet/>
      <dgm:spPr/>
      <dgm:t>
        <a:bodyPr/>
        <a:lstStyle/>
        <a:p>
          <a:pPr rtl="1"/>
          <a:endParaRPr lang="fa-IR"/>
        </a:p>
      </dgm:t>
    </dgm:pt>
    <dgm:pt modelId="{4E6C1BD9-E286-4B0B-A61D-CB88736C02CD}" type="pres">
      <dgm:prSet presAssocID="{746A7D4C-DB50-45FE-87EB-4482DDCE34B7}" presName="Name0" presStyleCnt="0">
        <dgm:presLayoutVars>
          <dgm:dir val="rev"/>
          <dgm:animLvl val="lvl"/>
          <dgm:resizeHandles val="exact"/>
        </dgm:presLayoutVars>
      </dgm:prSet>
      <dgm:spPr/>
      <dgm:t>
        <a:bodyPr/>
        <a:lstStyle/>
        <a:p>
          <a:pPr rtl="1"/>
          <a:endParaRPr lang="fa-IR"/>
        </a:p>
      </dgm:t>
    </dgm:pt>
    <dgm:pt modelId="{64C03DC7-2DC2-46FB-B66B-27D09CF36831}" type="pres">
      <dgm:prSet presAssocID="{528662EA-F760-465E-9724-B76220599EFB}" presName="linNode" presStyleCnt="0"/>
      <dgm:spPr/>
    </dgm:pt>
    <dgm:pt modelId="{09407DD7-3598-4FD3-B937-4912AF4E6D2D}" type="pres">
      <dgm:prSet presAssocID="{528662EA-F760-465E-9724-B76220599EFB}" presName="parentText" presStyleLbl="node1" presStyleIdx="0" presStyleCnt="3" custScaleX="74008" custScaleY="81050">
        <dgm:presLayoutVars>
          <dgm:chMax val="1"/>
          <dgm:bulletEnabled val="1"/>
        </dgm:presLayoutVars>
      </dgm:prSet>
      <dgm:spPr/>
      <dgm:t>
        <a:bodyPr/>
        <a:lstStyle/>
        <a:p>
          <a:pPr rtl="1"/>
          <a:endParaRPr lang="fa-IR"/>
        </a:p>
      </dgm:t>
    </dgm:pt>
    <dgm:pt modelId="{0CF63908-484F-49F5-ADF7-F9390DC6CE4A}" type="pres">
      <dgm:prSet presAssocID="{528662EA-F760-465E-9724-B76220599EFB}" presName="descendantText" presStyleLbl="alignAccFollowNode1" presStyleIdx="0" presStyleCnt="3">
        <dgm:presLayoutVars>
          <dgm:bulletEnabled val="1"/>
        </dgm:presLayoutVars>
      </dgm:prSet>
      <dgm:spPr/>
      <dgm:t>
        <a:bodyPr/>
        <a:lstStyle/>
        <a:p>
          <a:pPr rtl="1"/>
          <a:endParaRPr lang="fa-IR"/>
        </a:p>
      </dgm:t>
    </dgm:pt>
    <dgm:pt modelId="{D3D9DC7C-F38F-401C-A386-7DD281B7E2BB}" type="pres">
      <dgm:prSet presAssocID="{4D5D5687-E61B-4A82-BDAD-21BF70091015}" presName="sp" presStyleCnt="0"/>
      <dgm:spPr/>
    </dgm:pt>
    <dgm:pt modelId="{14B40A44-FD46-44B7-BF90-8E0C7BBC781A}" type="pres">
      <dgm:prSet presAssocID="{E514116C-4305-4301-9193-0CB9AF6A0AF9}" presName="linNode" presStyleCnt="0"/>
      <dgm:spPr/>
    </dgm:pt>
    <dgm:pt modelId="{AED1A46B-AFC9-47F6-8F66-256E40B87111}" type="pres">
      <dgm:prSet presAssocID="{E514116C-4305-4301-9193-0CB9AF6A0AF9}" presName="parentText" presStyleLbl="node1" presStyleIdx="1" presStyleCnt="3" custScaleX="74008" custScaleY="81050">
        <dgm:presLayoutVars>
          <dgm:chMax val="1"/>
          <dgm:bulletEnabled val="1"/>
        </dgm:presLayoutVars>
      </dgm:prSet>
      <dgm:spPr/>
      <dgm:t>
        <a:bodyPr/>
        <a:lstStyle/>
        <a:p>
          <a:pPr rtl="1"/>
          <a:endParaRPr lang="fa-IR"/>
        </a:p>
      </dgm:t>
    </dgm:pt>
    <dgm:pt modelId="{F9F3DF3A-BF54-4220-AD5C-23A6527C6F03}" type="pres">
      <dgm:prSet presAssocID="{E514116C-4305-4301-9193-0CB9AF6A0AF9}" presName="descendantText" presStyleLbl="alignAccFollowNode1" presStyleIdx="1" presStyleCnt="3">
        <dgm:presLayoutVars>
          <dgm:bulletEnabled val="1"/>
        </dgm:presLayoutVars>
      </dgm:prSet>
      <dgm:spPr/>
      <dgm:t>
        <a:bodyPr/>
        <a:lstStyle/>
        <a:p>
          <a:pPr rtl="1"/>
          <a:endParaRPr lang="fa-IR"/>
        </a:p>
      </dgm:t>
    </dgm:pt>
    <dgm:pt modelId="{BDB806FF-9735-4D00-BA76-71389CAA11B4}" type="pres">
      <dgm:prSet presAssocID="{73D63097-75BF-44F0-AD90-14BED0BDC7D9}" presName="sp" presStyleCnt="0"/>
      <dgm:spPr/>
    </dgm:pt>
    <dgm:pt modelId="{F5282B36-A5A5-4187-9CAC-634A8D0B0294}" type="pres">
      <dgm:prSet presAssocID="{B099EB49-16AB-4239-A707-3D08612CB3AE}" presName="linNode" presStyleCnt="0"/>
      <dgm:spPr/>
    </dgm:pt>
    <dgm:pt modelId="{BD46B34B-3FCB-4685-AFA6-79B9C17A36D8}" type="pres">
      <dgm:prSet presAssocID="{B099EB49-16AB-4239-A707-3D08612CB3AE}" presName="parentText" presStyleLbl="node1" presStyleIdx="2" presStyleCnt="3" custScaleX="74008" custScaleY="81050">
        <dgm:presLayoutVars>
          <dgm:chMax val="1"/>
          <dgm:bulletEnabled val="1"/>
        </dgm:presLayoutVars>
      </dgm:prSet>
      <dgm:spPr/>
      <dgm:t>
        <a:bodyPr/>
        <a:lstStyle/>
        <a:p>
          <a:pPr rtl="1"/>
          <a:endParaRPr lang="fa-IR"/>
        </a:p>
      </dgm:t>
    </dgm:pt>
    <dgm:pt modelId="{39AD4A03-5406-4FF1-B8E6-D2E69A903EA8}" type="pres">
      <dgm:prSet presAssocID="{B099EB49-16AB-4239-A707-3D08612CB3AE}" presName="descendantText" presStyleLbl="alignAccFollowNode1" presStyleIdx="2" presStyleCnt="3">
        <dgm:presLayoutVars>
          <dgm:bulletEnabled val="1"/>
        </dgm:presLayoutVars>
      </dgm:prSet>
      <dgm:spPr/>
      <dgm:t>
        <a:bodyPr/>
        <a:lstStyle/>
        <a:p>
          <a:pPr rtl="1"/>
          <a:endParaRPr lang="fa-IR"/>
        </a:p>
      </dgm:t>
    </dgm:pt>
  </dgm:ptLst>
  <dgm:cxnLst>
    <dgm:cxn modelId="{F0989EA9-081B-4BEC-81D2-A12B308AF0BE}" srcId="{746A7D4C-DB50-45FE-87EB-4482DDCE34B7}" destId="{E514116C-4305-4301-9193-0CB9AF6A0AF9}" srcOrd="1" destOrd="0" parTransId="{59286845-58F1-4663-A511-33B3CF532E65}" sibTransId="{73D63097-75BF-44F0-AD90-14BED0BDC7D9}"/>
    <dgm:cxn modelId="{EF533A45-2A8B-42B8-88AE-4D83C7979225}" type="presOf" srcId="{E514116C-4305-4301-9193-0CB9AF6A0AF9}" destId="{AED1A46B-AFC9-47F6-8F66-256E40B87111}" srcOrd="0" destOrd="0" presId="urn:microsoft.com/office/officeart/2005/8/layout/vList5"/>
    <dgm:cxn modelId="{021CDC8B-7F6E-4271-8BA4-B0C20F7840EA}" type="presOf" srcId="{528662EA-F760-465E-9724-B76220599EFB}" destId="{09407DD7-3598-4FD3-B937-4912AF4E6D2D}" srcOrd="0" destOrd="0" presId="urn:microsoft.com/office/officeart/2005/8/layout/vList5"/>
    <dgm:cxn modelId="{EA6A226D-EA36-4C94-A48A-719A1432E480}" srcId="{E514116C-4305-4301-9193-0CB9AF6A0AF9}" destId="{1FD5EAA0-9DE6-4801-B954-71E608CB6902}" srcOrd="0" destOrd="0" parTransId="{073F1B03-B0CF-48EB-87C0-BD50DB6AE444}" sibTransId="{0BABC4F3-FA5B-457A-8085-0041507615E0}"/>
    <dgm:cxn modelId="{43E8CE25-C01B-4DB0-9EE9-84879949579C}" type="presOf" srcId="{B099EB49-16AB-4239-A707-3D08612CB3AE}" destId="{BD46B34B-3FCB-4685-AFA6-79B9C17A36D8}" srcOrd="0" destOrd="0" presId="urn:microsoft.com/office/officeart/2005/8/layout/vList5"/>
    <dgm:cxn modelId="{88C2768F-F534-405D-B125-F42735706C17}" srcId="{B099EB49-16AB-4239-A707-3D08612CB3AE}" destId="{1C0503E2-80A5-48A0-BDD2-F557EAD1F2E2}" srcOrd="0" destOrd="0" parTransId="{C678F2A4-620E-459A-A2FE-1347B6FA25DB}" sibTransId="{99F797EA-3D96-4B81-AC00-0872C31F59CB}"/>
    <dgm:cxn modelId="{E9AA998C-D0CD-4603-9FFA-6F33D1A3EAA3}" srcId="{746A7D4C-DB50-45FE-87EB-4482DDCE34B7}" destId="{528662EA-F760-465E-9724-B76220599EFB}" srcOrd="0" destOrd="0" parTransId="{C2477C51-DFE2-46D6-A782-E7C228384803}" sibTransId="{4D5D5687-E61B-4A82-BDAD-21BF70091015}"/>
    <dgm:cxn modelId="{88767411-2A07-4DA4-9A55-C4E9405710C3}" srcId="{746A7D4C-DB50-45FE-87EB-4482DDCE34B7}" destId="{B099EB49-16AB-4239-A707-3D08612CB3AE}" srcOrd="2" destOrd="0" parTransId="{E8609ED5-5ABE-4A47-912E-13A54DF250C6}" sibTransId="{B2D44C38-2018-45CF-BCF7-F98A6B3159B3}"/>
    <dgm:cxn modelId="{09C6EEAC-7D93-4F05-BD9C-5AC9E828C98D}" type="presOf" srcId="{33107632-C98A-4A05-B5F5-515A7905954E}" destId="{0CF63908-484F-49F5-ADF7-F9390DC6CE4A}" srcOrd="0" destOrd="0" presId="urn:microsoft.com/office/officeart/2005/8/layout/vList5"/>
    <dgm:cxn modelId="{29A615A8-069F-46FB-BDDF-92BD35C79495}" srcId="{528662EA-F760-465E-9724-B76220599EFB}" destId="{33107632-C98A-4A05-B5F5-515A7905954E}" srcOrd="0" destOrd="0" parTransId="{550AC7D6-6ADD-44F5-8A02-24E016CCB4C1}" sibTransId="{1A24B33B-C888-4123-945C-ED19F01677C1}"/>
    <dgm:cxn modelId="{DB66562D-9DA1-4ECA-8835-EFA1401E41D6}" type="presOf" srcId="{746A7D4C-DB50-45FE-87EB-4482DDCE34B7}" destId="{4E6C1BD9-E286-4B0B-A61D-CB88736C02CD}" srcOrd="0" destOrd="0" presId="urn:microsoft.com/office/officeart/2005/8/layout/vList5"/>
    <dgm:cxn modelId="{B4579D99-A76A-42AB-8B32-C55882D6A11D}" type="presOf" srcId="{1FD5EAA0-9DE6-4801-B954-71E608CB6902}" destId="{F9F3DF3A-BF54-4220-AD5C-23A6527C6F03}" srcOrd="0" destOrd="0" presId="urn:microsoft.com/office/officeart/2005/8/layout/vList5"/>
    <dgm:cxn modelId="{23878AE1-165F-4B34-ABC3-A4D6FD98F14D}" type="presOf" srcId="{1C0503E2-80A5-48A0-BDD2-F557EAD1F2E2}" destId="{39AD4A03-5406-4FF1-B8E6-D2E69A903EA8}" srcOrd="0" destOrd="0" presId="urn:microsoft.com/office/officeart/2005/8/layout/vList5"/>
    <dgm:cxn modelId="{12228934-8467-4310-8DC3-53FC365E4F44}" type="presParOf" srcId="{4E6C1BD9-E286-4B0B-A61D-CB88736C02CD}" destId="{64C03DC7-2DC2-46FB-B66B-27D09CF36831}" srcOrd="0" destOrd="0" presId="urn:microsoft.com/office/officeart/2005/8/layout/vList5"/>
    <dgm:cxn modelId="{99A4DECF-C910-40B4-BEB7-784DD49659D6}" type="presParOf" srcId="{64C03DC7-2DC2-46FB-B66B-27D09CF36831}" destId="{09407DD7-3598-4FD3-B937-4912AF4E6D2D}" srcOrd="0" destOrd="0" presId="urn:microsoft.com/office/officeart/2005/8/layout/vList5"/>
    <dgm:cxn modelId="{06B4BEE2-B965-4D37-8FA7-AF0AE6645C4D}" type="presParOf" srcId="{64C03DC7-2DC2-46FB-B66B-27D09CF36831}" destId="{0CF63908-484F-49F5-ADF7-F9390DC6CE4A}" srcOrd="1" destOrd="0" presId="urn:microsoft.com/office/officeart/2005/8/layout/vList5"/>
    <dgm:cxn modelId="{26F8047F-7E6C-43F2-A7B9-10EE8072DD95}" type="presParOf" srcId="{4E6C1BD9-E286-4B0B-A61D-CB88736C02CD}" destId="{D3D9DC7C-F38F-401C-A386-7DD281B7E2BB}" srcOrd="1" destOrd="0" presId="urn:microsoft.com/office/officeart/2005/8/layout/vList5"/>
    <dgm:cxn modelId="{3FD28C29-A082-4D4E-9EE4-E4A85555F994}" type="presParOf" srcId="{4E6C1BD9-E286-4B0B-A61D-CB88736C02CD}" destId="{14B40A44-FD46-44B7-BF90-8E0C7BBC781A}" srcOrd="2" destOrd="0" presId="urn:microsoft.com/office/officeart/2005/8/layout/vList5"/>
    <dgm:cxn modelId="{AA6BB309-CC76-431C-8B18-B05E411D8EDE}" type="presParOf" srcId="{14B40A44-FD46-44B7-BF90-8E0C7BBC781A}" destId="{AED1A46B-AFC9-47F6-8F66-256E40B87111}" srcOrd="0" destOrd="0" presId="urn:microsoft.com/office/officeart/2005/8/layout/vList5"/>
    <dgm:cxn modelId="{4E7F4AB3-4BC5-473C-B22A-37B41E541518}" type="presParOf" srcId="{14B40A44-FD46-44B7-BF90-8E0C7BBC781A}" destId="{F9F3DF3A-BF54-4220-AD5C-23A6527C6F03}" srcOrd="1" destOrd="0" presId="urn:microsoft.com/office/officeart/2005/8/layout/vList5"/>
    <dgm:cxn modelId="{FA1B292F-8F97-4F76-B62B-7BCABD40473F}" type="presParOf" srcId="{4E6C1BD9-E286-4B0B-A61D-CB88736C02CD}" destId="{BDB806FF-9735-4D00-BA76-71389CAA11B4}" srcOrd="3" destOrd="0" presId="urn:microsoft.com/office/officeart/2005/8/layout/vList5"/>
    <dgm:cxn modelId="{4D98735C-9BCC-48F8-8A75-A58F573727FC}" type="presParOf" srcId="{4E6C1BD9-E286-4B0B-A61D-CB88736C02CD}" destId="{F5282B36-A5A5-4187-9CAC-634A8D0B0294}" srcOrd="4" destOrd="0" presId="urn:microsoft.com/office/officeart/2005/8/layout/vList5"/>
    <dgm:cxn modelId="{01758FF2-C228-4974-8A4B-F73306E4CB99}" type="presParOf" srcId="{F5282B36-A5A5-4187-9CAC-634A8D0B0294}" destId="{BD46B34B-3FCB-4685-AFA6-79B9C17A36D8}" srcOrd="0" destOrd="0" presId="urn:microsoft.com/office/officeart/2005/8/layout/vList5"/>
    <dgm:cxn modelId="{CED407FD-578D-41E3-B001-0FB02AC93F8A}" type="presParOf" srcId="{F5282B36-A5A5-4187-9CAC-634A8D0B0294}" destId="{39AD4A03-5406-4FF1-B8E6-D2E69A903EA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EA4670-A46F-444F-BCC4-B5523EE125ED}" type="doc">
      <dgm:prSet loTypeId="urn:microsoft.com/office/officeart/2005/8/layout/chevron2" loCatId="list" qsTypeId="urn:microsoft.com/office/officeart/2005/8/quickstyle/3d1" qsCatId="3D" csTypeId="urn:microsoft.com/office/officeart/2005/8/colors/colorful1" csCatId="colorful" phldr="1"/>
      <dgm:spPr/>
    </dgm:pt>
    <dgm:pt modelId="{03082CC6-10F3-4D25-BEDD-55F81F39ACD8}">
      <dgm:prSet phldrT="[Text]" custT="1"/>
      <dgm:spPr/>
      <dgm:t>
        <a:bodyPr/>
        <a:lstStyle/>
        <a:p>
          <a:pPr rtl="1"/>
          <a:r>
            <a:rPr lang="fa-IR" sz="2000" kern="1200" dirty="0" smtClean="0">
              <a:solidFill>
                <a:schemeClr val="tx1">
                  <a:lumMod val="95000"/>
                  <a:lumOff val="5000"/>
                </a:schemeClr>
              </a:solidFill>
              <a:latin typeface="+mn-lt"/>
              <a:ea typeface="+mn-ea"/>
              <a:cs typeface="Aban Light" pitchFamily="2" charset="-78"/>
            </a:rPr>
            <a:t>1</a:t>
          </a:r>
          <a:endParaRPr lang="fa-IR" sz="2000" kern="1200" dirty="0">
            <a:solidFill>
              <a:schemeClr val="tx1">
                <a:lumMod val="95000"/>
                <a:lumOff val="5000"/>
              </a:schemeClr>
            </a:solidFill>
            <a:latin typeface="+mn-lt"/>
            <a:ea typeface="+mn-ea"/>
            <a:cs typeface="Aban Light" pitchFamily="2" charset="-78"/>
          </a:endParaRPr>
        </a:p>
      </dgm:t>
    </dgm:pt>
    <dgm:pt modelId="{C9A98CA6-D0C3-4E92-82CA-2D69199991D7}" type="parTrans" cxnId="{FD7DB202-1E11-4A5C-9469-9B1836D1939B}">
      <dgm:prSet/>
      <dgm:spPr/>
      <dgm:t>
        <a:bodyPr/>
        <a:lstStyle/>
        <a:p>
          <a:pPr rtl="1"/>
          <a:endParaRPr lang="fa-IR"/>
        </a:p>
      </dgm:t>
    </dgm:pt>
    <dgm:pt modelId="{B555272E-30C2-44FB-A41B-3D8F024F4BE6}" type="sibTrans" cxnId="{FD7DB202-1E11-4A5C-9469-9B1836D1939B}">
      <dgm:prSet/>
      <dgm:spPr/>
      <dgm:t>
        <a:bodyPr/>
        <a:lstStyle/>
        <a:p>
          <a:pPr rtl="1"/>
          <a:endParaRPr lang="fa-IR"/>
        </a:p>
      </dgm:t>
    </dgm:pt>
    <dgm:pt modelId="{696D550E-1B1D-4E88-8229-8EB38ACCA23D}">
      <dgm:prSet phldrT="[Text]" custT="1"/>
      <dgm:spPr/>
      <dgm:t>
        <a:bodyPr/>
        <a:lstStyle/>
        <a:p>
          <a:pPr rtl="1"/>
          <a:r>
            <a:rPr lang="fa-IR" sz="2000" kern="1200" dirty="0" smtClean="0">
              <a:solidFill>
                <a:schemeClr val="tx1">
                  <a:lumMod val="95000"/>
                  <a:lumOff val="5000"/>
                </a:schemeClr>
              </a:solidFill>
              <a:latin typeface="+mn-lt"/>
              <a:ea typeface="+mn-ea"/>
              <a:cs typeface="Aban Light" pitchFamily="2" charset="-78"/>
            </a:rPr>
            <a:t>3</a:t>
          </a:r>
          <a:endParaRPr lang="fa-IR" sz="2000" kern="1200" dirty="0">
            <a:solidFill>
              <a:schemeClr val="tx1">
                <a:lumMod val="95000"/>
                <a:lumOff val="5000"/>
              </a:schemeClr>
            </a:solidFill>
            <a:latin typeface="+mn-lt"/>
            <a:ea typeface="+mn-ea"/>
            <a:cs typeface="Aban Light" pitchFamily="2" charset="-78"/>
          </a:endParaRPr>
        </a:p>
      </dgm:t>
    </dgm:pt>
    <dgm:pt modelId="{C1FE5A1D-34AB-4717-BF9C-8685E1AD4301}" type="parTrans" cxnId="{4F79FBE6-A52B-4AF8-9224-6F5CAAD84B1F}">
      <dgm:prSet/>
      <dgm:spPr/>
      <dgm:t>
        <a:bodyPr/>
        <a:lstStyle/>
        <a:p>
          <a:pPr rtl="1"/>
          <a:endParaRPr lang="fa-IR"/>
        </a:p>
      </dgm:t>
    </dgm:pt>
    <dgm:pt modelId="{2A1AA1CF-EF2A-4BE7-8B78-958894ACBC33}" type="sibTrans" cxnId="{4F79FBE6-A52B-4AF8-9224-6F5CAAD84B1F}">
      <dgm:prSet/>
      <dgm:spPr/>
      <dgm:t>
        <a:bodyPr/>
        <a:lstStyle/>
        <a:p>
          <a:pPr rtl="1"/>
          <a:endParaRPr lang="fa-IR"/>
        </a:p>
      </dgm:t>
    </dgm:pt>
    <dgm:pt modelId="{07B7F462-3988-439A-A857-BCD9F8698829}">
      <dgm:prSet phldrT="[Text]" custT="1"/>
      <dgm:spPr/>
      <dgm:t>
        <a:bodyPr/>
        <a:lstStyle/>
        <a:p>
          <a:pPr rtl="1"/>
          <a:endParaRPr lang="fa-IR" sz="1100" kern="1200" dirty="0" smtClean="0"/>
        </a:p>
        <a:p>
          <a:pPr rtl="1"/>
          <a:r>
            <a:rPr lang="fa-IR" sz="2000" kern="1200" dirty="0" smtClean="0">
              <a:solidFill>
                <a:schemeClr val="tx1">
                  <a:lumMod val="95000"/>
                  <a:lumOff val="5000"/>
                </a:schemeClr>
              </a:solidFill>
              <a:latin typeface="+mn-lt"/>
              <a:ea typeface="+mn-ea"/>
              <a:cs typeface="Aban Light" pitchFamily="2" charset="-78"/>
            </a:rPr>
            <a:t>4</a:t>
          </a:r>
          <a:endParaRPr lang="fa-IR" sz="2000" kern="1200" dirty="0">
            <a:solidFill>
              <a:schemeClr val="tx1">
                <a:lumMod val="95000"/>
                <a:lumOff val="5000"/>
              </a:schemeClr>
            </a:solidFill>
            <a:latin typeface="+mn-lt"/>
            <a:ea typeface="+mn-ea"/>
            <a:cs typeface="Aban Light" pitchFamily="2" charset="-78"/>
          </a:endParaRPr>
        </a:p>
      </dgm:t>
    </dgm:pt>
    <dgm:pt modelId="{1CF9D67D-4D16-4D75-84BC-7EA5E0EF285D}" type="parTrans" cxnId="{CA5BDF19-4643-43E8-97A1-BE64879F8ADE}">
      <dgm:prSet/>
      <dgm:spPr/>
      <dgm:t>
        <a:bodyPr/>
        <a:lstStyle/>
        <a:p>
          <a:pPr rtl="1"/>
          <a:endParaRPr lang="fa-IR"/>
        </a:p>
      </dgm:t>
    </dgm:pt>
    <dgm:pt modelId="{E27A7B1A-96B3-4122-91AC-CC47F860E9B1}" type="sibTrans" cxnId="{CA5BDF19-4643-43E8-97A1-BE64879F8ADE}">
      <dgm:prSet/>
      <dgm:spPr/>
      <dgm:t>
        <a:bodyPr/>
        <a:lstStyle/>
        <a:p>
          <a:pPr rtl="1"/>
          <a:endParaRPr lang="fa-IR"/>
        </a:p>
      </dgm:t>
    </dgm:pt>
    <dgm:pt modelId="{1C488BBA-E367-4D52-952C-48D587AA4706}">
      <dgm:prSet phldrT="[Text]" custT="1"/>
      <dgm:spPr/>
      <dgm:t>
        <a:bodyPr/>
        <a:lstStyle/>
        <a:p>
          <a:pPr rtl="1"/>
          <a:r>
            <a:rPr lang="fa-IR" sz="2000" kern="1200" dirty="0" smtClean="0">
              <a:solidFill>
                <a:schemeClr val="tx1">
                  <a:lumMod val="95000"/>
                  <a:lumOff val="5000"/>
                </a:schemeClr>
              </a:solidFill>
              <a:latin typeface="+mn-lt"/>
              <a:ea typeface="+mn-ea"/>
              <a:cs typeface="Aban Light" pitchFamily="2" charset="-78"/>
            </a:rPr>
            <a:t>2</a:t>
          </a:r>
          <a:endParaRPr lang="fa-IR" sz="2000" kern="1200" dirty="0">
            <a:solidFill>
              <a:schemeClr val="tx1">
                <a:lumMod val="95000"/>
                <a:lumOff val="5000"/>
              </a:schemeClr>
            </a:solidFill>
            <a:latin typeface="+mn-lt"/>
            <a:ea typeface="+mn-ea"/>
            <a:cs typeface="Aban Light" pitchFamily="2" charset="-78"/>
          </a:endParaRPr>
        </a:p>
      </dgm:t>
    </dgm:pt>
    <dgm:pt modelId="{8C931B12-8BA5-476F-B493-225F63F7954D}" type="parTrans" cxnId="{4EEF2442-4564-4986-96E4-47713BD8E01F}">
      <dgm:prSet/>
      <dgm:spPr/>
      <dgm:t>
        <a:bodyPr/>
        <a:lstStyle/>
        <a:p>
          <a:pPr rtl="1"/>
          <a:endParaRPr lang="fa-IR"/>
        </a:p>
      </dgm:t>
    </dgm:pt>
    <dgm:pt modelId="{05EB7A83-A858-4C4D-A7BA-467413961DF3}" type="sibTrans" cxnId="{4EEF2442-4564-4986-96E4-47713BD8E01F}">
      <dgm:prSet/>
      <dgm:spPr/>
      <dgm:t>
        <a:bodyPr/>
        <a:lstStyle/>
        <a:p>
          <a:pPr rtl="1"/>
          <a:endParaRPr lang="fa-IR"/>
        </a:p>
      </dgm:t>
    </dgm:pt>
    <dgm:pt modelId="{341F2E49-A728-4853-8B9A-25D9F81D91BD}">
      <dgm:prSet custT="1"/>
      <dgm:spPr>
        <a:blipFill rotWithShape="0">
          <a:blip xmlns:r="http://schemas.openxmlformats.org/officeDocument/2006/relationships" r:embed="rId1"/>
          <a:stretch>
            <a:fillRect/>
          </a:stretch>
        </a:blipFill>
      </dgm:spPr>
      <dgm:t>
        <a:bodyPr/>
        <a:lstStyle/>
        <a:p>
          <a:pPr rtl="1"/>
          <a:r>
            <a:rPr lang="fa-IR" sz="2000" kern="1200" dirty="0" smtClean="0">
              <a:solidFill>
                <a:srgbClr val="FF0000"/>
              </a:solidFill>
              <a:latin typeface="+mn-lt"/>
              <a:ea typeface="+mn-ea"/>
              <a:cs typeface="Aban Light" pitchFamily="2" charset="-78"/>
            </a:rPr>
            <a:t>گسترش‌ و تأثیر علم‌ و فن‌ آوری‌ </a:t>
          </a:r>
          <a:r>
            <a:rPr lang="fa-IR" sz="2000" kern="1200" dirty="0" smtClean="0">
              <a:solidFill>
                <a:schemeClr val="tx1">
                  <a:lumMod val="95000"/>
                  <a:lumOff val="5000"/>
                </a:schemeClr>
              </a:solidFill>
              <a:latin typeface="+mn-lt"/>
              <a:ea typeface="+mn-ea"/>
              <a:cs typeface="Aban Light" pitchFamily="2" charset="-78"/>
            </a:rPr>
            <a:t>که‌ زمینه‌ ساز انقلاب‌ صنعتی‌ شد، که‌ جنبة‌ اصلی‌ آن‌ عقلانی‌ کردن‌ تولید است‌ .</a:t>
          </a:r>
          <a:endParaRPr lang="fa-IR" sz="2000" kern="1200" dirty="0">
            <a:solidFill>
              <a:schemeClr val="tx1">
                <a:lumMod val="95000"/>
                <a:lumOff val="5000"/>
              </a:schemeClr>
            </a:solidFill>
            <a:latin typeface="+mn-lt"/>
            <a:ea typeface="+mn-ea"/>
            <a:cs typeface="Aban Light" pitchFamily="2" charset="-78"/>
          </a:endParaRPr>
        </a:p>
      </dgm:t>
    </dgm:pt>
    <dgm:pt modelId="{4FEBFA86-B31C-4F49-9E97-D7BE2A8FA802}" type="parTrans" cxnId="{6A1A5185-2E1F-4824-B7B8-E6CF626C50CC}">
      <dgm:prSet/>
      <dgm:spPr/>
      <dgm:t>
        <a:bodyPr/>
        <a:lstStyle/>
        <a:p>
          <a:pPr rtl="1"/>
          <a:endParaRPr lang="fa-IR"/>
        </a:p>
      </dgm:t>
    </dgm:pt>
    <dgm:pt modelId="{B21A07C1-D28A-4914-905D-64F51403F25E}" type="sibTrans" cxnId="{6A1A5185-2E1F-4824-B7B8-E6CF626C50CC}">
      <dgm:prSet/>
      <dgm:spPr/>
      <dgm:t>
        <a:bodyPr/>
        <a:lstStyle/>
        <a:p>
          <a:pPr rtl="1"/>
          <a:endParaRPr lang="fa-IR"/>
        </a:p>
      </dgm:t>
    </dgm:pt>
    <dgm:pt modelId="{11126832-4CA7-4CE7-B306-F3D5DD896E4A}">
      <dgm:prSet/>
      <dgm:spPr/>
      <dgm:t>
        <a:bodyPr/>
        <a:lstStyle/>
        <a:p>
          <a:pPr rtl="1"/>
          <a:endParaRPr lang="fa-IR" sz="1700" kern="1200" dirty="0"/>
        </a:p>
      </dgm:t>
    </dgm:pt>
    <dgm:pt modelId="{604C3241-E444-4C2B-8CE3-268BE95248AD}" type="parTrans" cxnId="{C524DC35-D1B9-490D-B041-ABAF6737C377}">
      <dgm:prSet/>
      <dgm:spPr/>
      <dgm:t>
        <a:bodyPr/>
        <a:lstStyle/>
        <a:p>
          <a:pPr rtl="1"/>
          <a:endParaRPr lang="fa-IR"/>
        </a:p>
      </dgm:t>
    </dgm:pt>
    <dgm:pt modelId="{9F86CC27-88E8-492D-A2C3-FB43A6C38D58}" type="sibTrans" cxnId="{C524DC35-D1B9-490D-B041-ABAF6737C377}">
      <dgm:prSet/>
      <dgm:spPr/>
      <dgm:t>
        <a:bodyPr/>
        <a:lstStyle/>
        <a:p>
          <a:pPr rtl="1"/>
          <a:endParaRPr lang="fa-IR"/>
        </a:p>
      </dgm:t>
    </dgm:pt>
    <dgm:pt modelId="{CEC4E75D-C62D-485A-85B0-4B69682CA42A}">
      <dgm:prSet custT="1"/>
      <dgm:spPr>
        <a:blipFill rotWithShape="0">
          <a:blip xmlns:r="http://schemas.openxmlformats.org/officeDocument/2006/relationships" r:embed="rId1"/>
          <a:stretch>
            <a:fillRect/>
          </a:stretch>
        </a:blipFill>
      </dgm:spPr>
      <dgm:t>
        <a:bodyPr/>
        <a:lstStyle/>
        <a:p>
          <a:pPr rtl="1"/>
          <a:r>
            <a:rPr lang="fa-IR" sz="1900" kern="1200" dirty="0" smtClean="0">
              <a:solidFill>
                <a:schemeClr val="tx1">
                  <a:lumMod val="95000"/>
                  <a:lumOff val="5000"/>
                </a:schemeClr>
              </a:solidFill>
              <a:latin typeface="+mn-lt"/>
              <a:ea typeface="+mn-ea"/>
              <a:cs typeface="Aban Light" pitchFamily="2" charset="-78"/>
            </a:rPr>
            <a:t>تحرک‌ افزون‌تر ؛ قبل‌ از انقلاب‌ صنعتی‌، جامعه‌ ایستاد بود. مردم‌ به‌ ندرت‌ از موطن‌ خود به‌ جای‌ دیگر می‌رفتند ولی‌ پس‌ از آن‌ </a:t>
          </a:r>
          <a:r>
            <a:rPr lang="fa-IR" sz="1900" kern="1200" dirty="0" smtClean="0">
              <a:solidFill>
                <a:srgbClr val="FF0000"/>
              </a:solidFill>
              <a:latin typeface="+mn-lt"/>
              <a:ea typeface="+mn-ea"/>
              <a:cs typeface="Aban Light" pitchFamily="2" charset="-78"/>
            </a:rPr>
            <a:t>رشد چشم‌گیری‌ یافت‌ و روند شهرنشینی‌ </a:t>
          </a:r>
          <a:r>
            <a:rPr lang="fa-IR" sz="1900" kern="1200" dirty="0" smtClean="0">
              <a:solidFill>
                <a:schemeClr val="tx1">
                  <a:lumMod val="95000"/>
                  <a:lumOff val="5000"/>
                </a:schemeClr>
              </a:solidFill>
              <a:latin typeface="+mn-lt"/>
              <a:ea typeface="+mn-ea"/>
              <a:cs typeface="Aban Light" pitchFamily="2" charset="-78"/>
            </a:rPr>
            <a:t>توسعه‌ پیدا کرد .</a:t>
          </a:r>
          <a:endParaRPr lang="fa-IR" sz="1900" kern="1200" dirty="0">
            <a:solidFill>
              <a:schemeClr val="tx1">
                <a:lumMod val="95000"/>
                <a:lumOff val="5000"/>
              </a:schemeClr>
            </a:solidFill>
            <a:latin typeface="+mn-lt"/>
            <a:ea typeface="+mn-ea"/>
            <a:cs typeface="Aban Light" pitchFamily="2" charset="-78"/>
          </a:endParaRPr>
        </a:p>
      </dgm:t>
    </dgm:pt>
    <dgm:pt modelId="{D8D0DBF5-223C-490C-8773-D077CA3D9152}" type="parTrans" cxnId="{ECC8E953-8655-4D6A-B04A-1078352B504F}">
      <dgm:prSet/>
      <dgm:spPr/>
      <dgm:t>
        <a:bodyPr/>
        <a:lstStyle/>
        <a:p>
          <a:pPr rtl="1"/>
          <a:endParaRPr lang="fa-IR"/>
        </a:p>
      </dgm:t>
    </dgm:pt>
    <dgm:pt modelId="{3EAB6B71-E236-42E5-A33B-E0429D50E2C7}" type="sibTrans" cxnId="{ECC8E953-8655-4D6A-B04A-1078352B504F}">
      <dgm:prSet/>
      <dgm:spPr/>
      <dgm:t>
        <a:bodyPr/>
        <a:lstStyle/>
        <a:p>
          <a:pPr rtl="1"/>
          <a:endParaRPr lang="fa-IR"/>
        </a:p>
      </dgm:t>
    </dgm:pt>
    <dgm:pt modelId="{8B747E84-FDEC-46BF-A5F9-82FF73AE7ECC}">
      <dgm:prSet custT="1"/>
      <dgm:spPr/>
      <dgm:t>
        <a:bodyPr/>
        <a:lstStyle/>
        <a:p>
          <a:pPr rtl="1"/>
          <a:r>
            <a:rPr lang="fa-IR" sz="2000" kern="1200" dirty="0" smtClean="0">
              <a:solidFill>
                <a:srgbClr val="FF0000"/>
              </a:solidFill>
              <a:latin typeface="+mn-lt"/>
              <a:ea typeface="+mn-ea"/>
              <a:cs typeface="Aban Light" pitchFamily="2" charset="-78"/>
            </a:rPr>
            <a:t>ظهور حکومت‌ مدرن‌ </a:t>
          </a:r>
          <a:r>
            <a:rPr lang="fa-IR" sz="2000" kern="1200" dirty="0" smtClean="0">
              <a:solidFill>
                <a:schemeClr val="tx1">
                  <a:lumMod val="95000"/>
                  <a:lumOff val="5000"/>
                </a:schemeClr>
              </a:solidFill>
              <a:latin typeface="+mn-lt"/>
              <a:ea typeface="+mn-ea"/>
              <a:cs typeface="Aban Light" pitchFamily="2" charset="-78"/>
            </a:rPr>
            <a:t>برای‌ راهبردی‌ دگرگونی‌ اقتصادی‌ و اجتماعی‌ (بروکراتیک‌ شدن‌ حکومت‌) </a:t>
          </a:r>
          <a:endParaRPr lang="fa-IR" sz="2000" kern="1200" dirty="0">
            <a:solidFill>
              <a:schemeClr val="tx1">
                <a:lumMod val="95000"/>
                <a:lumOff val="5000"/>
              </a:schemeClr>
            </a:solidFill>
            <a:latin typeface="+mn-lt"/>
            <a:ea typeface="+mn-ea"/>
            <a:cs typeface="Aban Light" pitchFamily="2" charset="-78"/>
          </a:endParaRPr>
        </a:p>
      </dgm:t>
    </dgm:pt>
    <dgm:pt modelId="{F846C451-83FA-4CF3-B138-7B4EE5B6E799}" type="parTrans" cxnId="{F968FFC3-7095-4F8D-8282-C5389103C4F4}">
      <dgm:prSet/>
      <dgm:spPr/>
      <dgm:t>
        <a:bodyPr/>
        <a:lstStyle/>
        <a:p>
          <a:pPr rtl="1"/>
          <a:endParaRPr lang="fa-IR"/>
        </a:p>
      </dgm:t>
    </dgm:pt>
    <dgm:pt modelId="{7DDFB946-E567-40D0-AE10-06A4D512DFF7}" type="sibTrans" cxnId="{F968FFC3-7095-4F8D-8282-C5389103C4F4}">
      <dgm:prSet/>
      <dgm:spPr/>
      <dgm:t>
        <a:bodyPr/>
        <a:lstStyle/>
        <a:p>
          <a:pPr rtl="1"/>
          <a:endParaRPr lang="fa-IR"/>
        </a:p>
      </dgm:t>
    </dgm:pt>
    <dgm:pt modelId="{3960FFD4-467C-467A-9611-D40DF302ADBD}">
      <dgm:prSet custT="1"/>
      <dgm:spPr/>
      <dgm:t>
        <a:bodyPr/>
        <a:lstStyle/>
        <a:p>
          <a:pPr rtl="1"/>
          <a:r>
            <a:rPr lang="fa-IR" sz="2000" kern="1200" dirty="0" smtClean="0">
              <a:solidFill>
                <a:srgbClr val="FF0000"/>
              </a:solidFill>
              <a:latin typeface="+mn-lt"/>
              <a:ea typeface="+mn-ea"/>
              <a:cs typeface="Aban Light" pitchFamily="2" charset="-78"/>
            </a:rPr>
            <a:t>تأکید بر فرد </a:t>
          </a:r>
          <a:r>
            <a:rPr lang="fa-IR" sz="2000" kern="1200" dirty="0" smtClean="0">
              <a:solidFill>
                <a:schemeClr val="tx1">
                  <a:lumMod val="95000"/>
                  <a:lumOff val="5000"/>
                </a:schemeClr>
              </a:solidFill>
              <a:latin typeface="+mn-lt"/>
              <a:ea typeface="+mn-ea"/>
              <a:cs typeface="Aban Light" pitchFamily="2" charset="-78"/>
            </a:rPr>
            <a:t>و بسط‌ مفهوم‌ آزادی‌.</a:t>
          </a:r>
          <a:endParaRPr lang="fa-IR" sz="2000" kern="1200" dirty="0">
            <a:solidFill>
              <a:schemeClr val="tx1">
                <a:lumMod val="95000"/>
                <a:lumOff val="5000"/>
              </a:schemeClr>
            </a:solidFill>
            <a:latin typeface="+mn-lt"/>
            <a:ea typeface="+mn-ea"/>
            <a:cs typeface="Aban Light" pitchFamily="2" charset="-78"/>
          </a:endParaRPr>
        </a:p>
      </dgm:t>
    </dgm:pt>
    <dgm:pt modelId="{549E5AA1-3414-433C-B267-CC1E60E88708}" type="parTrans" cxnId="{F89090E2-0836-46A7-B074-4E749A230B1D}">
      <dgm:prSet/>
      <dgm:spPr/>
      <dgm:t>
        <a:bodyPr/>
        <a:lstStyle/>
        <a:p>
          <a:pPr rtl="1"/>
          <a:endParaRPr lang="fa-IR"/>
        </a:p>
      </dgm:t>
    </dgm:pt>
    <dgm:pt modelId="{6629FFAE-A42D-4859-91F3-CF9E657E7DD9}" type="sibTrans" cxnId="{F89090E2-0836-46A7-B074-4E749A230B1D}">
      <dgm:prSet/>
      <dgm:spPr/>
      <dgm:t>
        <a:bodyPr/>
        <a:lstStyle/>
        <a:p>
          <a:pPr rtl="1"/>
          <a:endParaRPr lang="fa-IR"/>
        </a:p>
      </dgm:t>
    </dgm:pt>
    <dgm:pt modelId="{AFC6157E-FECC-4BE2-B175-8C6A2FAB795F}" type="pres">
      <dgm:prSet presAssocID="{1DEA4670-A46F-444F-BCC4-B5523EE125ED}" presName="linearFlow" presStyleCnt="0">
        <dgm:presLayoutVars>
          <dgm:dir val="rev"/>
          <dgm:animLvl val="lvl"/>
          <dgm:resizeHandles val="exact"/>
        </dgm:presLayoutVars>
      </dgm:prSet>
      <dgm:spPr/>
    </dgm:pt>
    <dgm:pt modelId="{1654B7F1-4764-4516-8A20-963A48DE7BA4}" type="pres">
      <dgm:prSet presAssocID="{03082CC6-10F3-4D25-BEDD-55F81F39ACD8}" presName="composite" presStyleCnt="0"/>
      <dgm:spPr/>
    </dgm:pt>
    <dgm:pt modelId="{F273225E-1F70-4421-8CF5-AD83FAC58ACF}" type="pres">
      <dgm:prSet presAssocID="{03082CC6-10F3-4D25-BEDD-55F81F39ACD8}" presName="parentText" presStyleLbl="alignNode1" presStyleIdx="0" presStyleCnt="4" custLinFactNeighborY="0">
        <dgm:presLayoutVars>
          <dgm:chMax val="1"/>
          <dgm:bulletEnabled val="1"/>
        </dgm:presLayoutVars>
      </dgm:prSet>
      <dgm:spPr/>
      <dgm:t>
        <a:bodyPr/>
        <a:lstStyle/>
        <a:p>
          <a:endParaRPr lang="en-US"/>
        </a:p>
      </dgm:t>
    </dgm:pt>
    <dgm:pt modelId="{1A9FDD90-25C3-4CC4-BCEC-F17E414CB98D}" type="pres">
      <dgm:prSet presAssocID="{03082CC6-10F3-4D25-BEDD-55F81F39ACD8}" presName="descendantText" presStyleLbl="alignAcc1" presStyleIdx="0" presStyleCnt="4">
        <dgm:presLayoutVars>
          <dgm:bulletEnabled val="1"/>
        </dgm:presLayoutVars>
      </dgm:prSet>
      <dgm:spPr/>
      <dgm:t>
        <a:bodyPr/>
        <a:lstStyle/>
        <a:p>
          <a:pPr rtl="1"/>
          <a:endParaRPr lang="fa-IR"/>
        </a:p>
      </dgm:t>
    </dgm:pt>
    <dgm:pt modelId="{A158FE82-E48C-449C-834D-1175E47FEE8E}" type="pres">
      <dgm:prSet presAssocID="{B555272E-30C2-44FB-A41B-3D8F024F4BE6}" presName="sp" presStyleCnt="0"/>
      <dgm:spPr/>
    </dgm:pt>
    <dgm:pt modelId="{B596E197-FBF6-46B8-820E-2D4A174E022E}" type="pres">
      <dgm:prSet presAssocID="{1C488BBA-E367-4D52-952C-48D587AA4706}" presName="composite" presStyleCnt="0"/>
      <dgm:spPr/>
    </dgm:pt>
    <dgm:pt modelId="{0DB4359A-D9C1-4FD1-8186-B5FDEF8395B7}" type="pres">
      <dgm:prSet presAssocID="{1C488BBA-E367-4D52-952C-48D587AA4706}" presName="parentText" presStyleLbl="alignNode1" presStyleIdx="1" presStyleCnt="4">
        <dgm:presLayoutVars>
          <dgm:chMax val="1"/>
          <dgm:bulletEnabled val="1"/>
        </dgm:presLayoutVars>
      </dgm:prSet>
      <dgm:spPr/>
      <dgm:t>
        <a:bodyPr/>
        <a:lstStyle/>
        <a:p>
          <a:endParaRPr lang="en-US"/>
        </a:p>
      </dgm:t>
    </dgm:pt>
    <dgm:pt modelId="{5CE5B3DF-0712-4873-B385-74BF4F5DFEFC}" type="pres">
      <dgm:prSet presAssocID="{1C488BBA-E367-4D52-952C-48D587AA4706}" presName="descendantText" presStyleLbl="alignAcc1" presStyleIdx="1" presStyleCnt="4">
        <dgm:presLayoutVars>
          <dgm:bulletEnabled val="1"/>
        </dgm:presLayoutVars>
      </dgm:prSet>
      <dgm:spPr/>
      <dgm:t>
        <a:bodyPr/>
        <a:lstStyle/>
        <a:p>
          <a:endParaRPr lang="en-US"/>
        </a:p>
      </dgm:t>
    </dgm:pt>
    <dgm:pt modelId="{29C5CAAA-F1E2-4787-A1CA-94A85ED09893}" type="pres">
      <dgm:prSet presAssocID="{05EB7A83-A858-4C4D-A7BA-467413961DF3}" presName="sp" presStyleCnt="0"/>
      <dgm:spPr/>
    </dgm:pt>
    <dgm:pt modelId="{9BA9F369-0785-4887-9442-6E8E8F737EB0}" type="pres">
      <dgm:prSet presAssocID="{696D550E-1B1D-4E88-8229-8EB38ACCA23D}" presName="composite" presStyleCnt="0"/>
      <dgm:spPr/>
    </dgm:pt>
    <dgm:pt modelId="{A835ED8D-FD5E-4CFA-B927-DDB30C2D9920}" type="pres">
      <dgm:prSet presAssocID="{696D550E-1B1D-4E88-8229-8EB38ACCA23D}" presName="parentText" presStyleLbl="alignNode1" presStyleIdx="2" presStyleCnt="4">
        <dgm:presLayoutVars>
          <dgm:chMax val="1"/>
          <dgm:bulletEnabled val="1"/>
        </dgm:presLayoutVars>
      </dgm:prSet>
      <dgm:spPr/>
      <dgm:t>
        <a:bodyPr/>
        <a:lstStyle/>
        <a:p>
          <a:endParaRPr lang="en-US"/>
        </a:p>
      </dgm:t>
    </dgm:pt>
    <dgm:pt modelId="{EB198CDC-3533-466D-886C-ED820B6A846E}" type="pres">
      <dgm:prSet presAssocID="{696D550E-1B1D-4E88-8229-8EB38ACCA23D}" presName="descendantText" presStyleLbl="alignAcc1" presStyleIdx="2" presStyleCnt="4">
        <dgm:presLayoutVars>
          <dgm:bulletEnabled val="1"/>
        </dgm:presLayoutVars>
      </dgm:prSet>
      <dgm:spPr/>
      <dgm:t>
        <a:bodyPr/>
        <a:lstStyle/>
        <a:p>
          <a:endParaRPr lang="en-US"/>
        </a:p>
      </dgm:t>
    </dgm:pt>
    <dgm:pt modelId="{DE5920A9-5759-41ED-8CCD-23E7AD73A4AF}" type="pres">
      <dgm:prSet presAssocID="{2A1AA1CF-EF2A-4BE7-8B78-958894ACBC33}" presName="sp" presStyleCnt="0"/>
      <dgm:spPr/>
    </dgm:pt>
    <dgm:pt modelId="{516F132D-D89D-476A-B150-4124286BAFC2}" type="pres">
      <dgm:prSet presAssocID="{07B7F462-3988-439A-A857-BCD9F8698829}" presName="composite" presStyleCnt="0"/>
      <dgm:spPr/>
    </dgm:pt>
    <dgm:pt modelId="{873E15BC-F7EC-4328-AFEA-5D389D4438DD}" type="pres">
      <dgm:prSet presAssocID="{07B7F462-3988-439A-A857-BCD9F8698829}" presName="parentText" presStyleLbl="alignNode1" presStyleIdx="3" presStyleCnt="4" custLinFactNeighborY="0">
        <dgm:presLayoutVars>
          <dgm:chMax val="1"/>
          <dgm:bulletEnabled val="1"/>
        </dgm:presLayoutVars>
      </dgm:prSet>
      <dgm:spPr/>
      <dgm:t>
        <a:bodyPr/>
        <a:lstStyle/>
        <a:p>
          <a:endParaRPr lang="en-US"/>
        </a:p>
      </dgm:t>
    </dgm:pt>
    <dgm:pt modelId="{C9BF96CD-004D-4D19-A1E1-FC389A82A9C2}" type="pres">
      <dgm:prSet presAssocID="{07B7F462-3988-439A-A857-BCD9F8698829}" presName="descendantText" presStyleLbl="alignAcc1" presStyleIdx="3" presStyleCnt="4">
        <dgm:presLayoutVars>
          <dgm:bulletEnabled val="1"/>
        </dgm:presLayoutVars>
      </dgm:prSet>
      <dgm:spPr/>
      <dgm:t>
        <a:bodyPr/>
        <a:lstStyle/>
        <a:p>
          <a:endParaRPr lang="en-US"/>
        </a:p>
      </dgm:t>
    </dgm:pt>
  </dgm:ptLst>
  <dgm:cxnLst>
    <dgm:cxn modelId="{6E488D39-8DB6-4829-A531-5477FD4AEC1F}" type="presOf" srcId="{03082CC6-10F3-4D25-BEDD-55F81F39ACD8}" destId="{F273225E-1F70-4421-8CF5-AD83FAC58ACF}" srcOrd="0" destOrd="0" presId="urn:microsoft.com/office/officeart/2005/8/layout/chevron2"/>
    <dgm:cxn modelId="{6A1A5185-2E1F-4824-B7B8-E6CF626C50CC}" srcId="{03082CC6-10F3-4D25-BEDD-55F81F39ACD8}" destId="{341F2E49-A728-4853-8B9A-25D9F81D91BD}" srcOrd="0" destOrd="0" parTransId="{4FEBFA86-B31C-4F49-9E97-D7BE2A8FA802}" sibTransId="{B21A07C1-D28A-4914-905D-64F51403F25E}"/>
    <dgm:cxn modelId="{F968FFC3-7095-4F8D-8282-C5389103C4F4}" srcId="{696D550E-1B1D-4E88-8229-8EB38ACCA23D}" destId="{8B747E84-FDEC-46BF-A5F9-82FF73AE7ECC}" srcOrd="0" destOrd="0" parTransId="{F846C451-83FA-4CF3-B138-7B4EE5B6E799}" sibTransId="{7DDFB946-E567-40D0-AE10-06A4D512DFF7}"/>
    <dgm:cxn modelId="{B4E3AA0E-CB19-4A71-AA25-99A6091CA55F}" type="presOf" srcId="{11126832-4CA7-4CE7-B306-F3D5DD896E4A}" destId="{1A9FDD90-25C3-4CC4-BCEC-F17E414CB98D}" srcOrd="0" destOrd="1" presId="urn:microsoft.com/office/officeart/2005/8/layout/chevron2"/>
    <dgm:cxn modelId="{CA5BDF19-4643-43E8-97A1-BE64879F8ADE}" srcId="{1DEA4670-A46F-444F-BCC4-B5523EE125ED}" destId="{07B7F462-3988-439A-A857-BCD9F8698829}" srcOrd="3" destOrd="0" parTransId="{1CF9D67D-4D16-4D75-84BC-7EA5E0EF285D}" sibTransId="{E27A7B1A-96B3-4122-91AC-CC47F860E9B1}"/>
    <dgm:cxn modelId="{53DEA749-47CF-4CAD-8200-F3CBD163F022}" type="presOf" srcId="{1C488BBA-E367-4D52-952C-48D587AA4706}" destId="{0DB4359A-D9C1-4FD1-8186-B5FDEF8395B7}" srcOrd="0" destOrd="0" presId="urn:microsoft.com/office/officeart/2005/8/layout/chevron2"/>
    <dgm:cxn modelId="{4F79FBE6-A52B-4AF8-9224-6F5CAAD84B1F}" srcId="{1DEA4670-A46F-444F-BCC4-B5523EE125ED}" destId="{696D550E-1B1D-4E88-8229-8EB38ACCA23D}" srcOrd="2" destOrd="0" parTransId="{C1FE5A1D-34AB-4717-BF9C-8685E1AD4301}" sibTransId="{2A1AA1CF-EF2A-4BE7-8B78-958894ACBC33}"/>
    <dgm:cxn modelId="{E3B500F5-A52A-4326-9624-7974351C53D4}" type="presOf" srcId="{1DEA4670-A46F-444F-BCC4-B5523EE125ED}" destId="{AFC6157E-FECC-4BE2-B175-8C6A2FAB795F}" srcOrd="0" destOrd="0" presId="urn:microsoft.com/office/officeart/2005/8/layout/chevron2"/>
    <dgm:cxn modelId="{FD7DB202-1E11-4A5C-9469-9B1836D1939B}" srcId="{1DEA4670-A46F-444F-BCC4-B5523EE125ED}" destId="{03082CC6-10F3-4D25-BEDD-55F81F39ACD8}" srcOrd="0" destOrd="0" parTransId="{C9A98CA6-D0C3-4E92-82CA-2D69199991D7}" sibTransId="{B555272E-30C2-44FB-A41B-3D8F024F4BE6}"/>
    <dgm:cxn modelId="{26C1CEDB-E98D-48C0-AF44-22ECAE487EFE}" type="presOf" srcId="{696D550E-1B1D-4E88-8229-8EB38ACCA23D}" destId="{A835ED8D-FD5E-4CFA-B927-DDB30C2D9920}" srcOrd="0" destOrd="0" presId="urn:microsoft.com/office/officeart/2005/8/layout/chevron2"/>
    <dgm:cxn modelId="{3D43EF9D-F152-470C-B3B0-FD2972566E3A}" type="presOf" srcId="{07B7F462-3988-439A-A857-BCD9F8698829}" destId="{873E15BC-F7EC-4328-AFEA-5D389D4438DD}" srcOrd="0" destOrd="0" presId="urn:microsoft.com/office/officeart/2005/8/layout/chevron2"/>
    <dgm:cxn modelId="{4EEF2442-4564-4986-96E4-47713BD8E01F}" srcId="{1DEA4670-A46F-444F-BCC4-B5523EE125ED}" destId="{1C488BBA-E367-4D52-952C-48D587AA4706}" srcOrd="1" destOrd="0" parTransId="{8C931B12-8BA5-476F-B493-225F63F7954D}" sibTransId="{05EB7A83-A858-4C4D-A7BA-467413961DF3}"/>
    <dgm:cxn modelId="{24F0B20D-D2D5-4A2A-A2FA-57A45E59C92F}" type="presOf" srcId="{8B747E84-FDEC-46BF-A5F9-82FF73AE7ECC}" destId="{EB198CDC-3533-466D-886C-ED820B6A846E}" srcOrd="0" destOrd="0" presId="urn:microsoft.com/office/officeart/2005/8/layout/chevron2"/>
    <dgm:cxn modelId="{06BDFCA9-7070-436C-A093-E101668A4597}" type="presOf" srcId="{CEC4E75D-C62D-485A-85B0-4B69682CA42A}" destId="{5CE5B3DF-0712-4873-B385-74BF4F5DFEFC}" srcOrd="0" destOrd="0" presId="urn:microsoft.com/office/officeart/2005/8/layout/chevron2"/>
    <dgm:cxn modelId="{C524DC35-D1B9-490D-B041-ABAF6737C377}" srcId="{03082CC6-10F3-4D25-BEDD-55F81F39ACD8}" destId="{11126832-4CA7-4CE7-B306-F3D5DD896E4A}" srcOrd="1" destOrd="0" parTransId="{604C3241-E444-4C2B-8CE3-268BE95248AD}" sibTransId="{9F86CC27-88E8-492D-A2C3-FB43A6C38D58}"/>
    <dgm:cxn modelId="{86D95593-B7F9-427D-804A-18D6A0121411}" type="presOf" srcId="{341F2E49-A728-4853-8B9A-25D9F81D91BD}" destId="{1A9FDD90-25C3-4CC4-BCEC-F17E414CB98D}" srcOrd="0" destOrd="0" presId="urn:microsoft.com/office/officeart/2005/8/layout/chevron2"/>
    <dgm:cxn modelId="{680620D8-C13D-4260-B3F4-96EA49BF2044}" type="presOf" srcId="{3960FFD4-467C-467A-9611-D40DF302ADBD}" destId="{C9BF96CD-004D-4D19-A1E1-FC389A82A9C2}" srcOrd="0" destOrd="0" presId="urn:microsoft.com/office/officeart/2005/8/layout/chevron2"/>
    <dgm:cxn modelId="{ECC8E953-8655-4D6A-B04A-1078352B504F}" srcId="{1C488BBA-E367-4D52-952C-48D587AA4706}" destId="{CEC4E75D-C62D-485A-85B0-4B69682CA42A}" srcOrd="0" destOrd="0" parTransId="{D8D0DBF5-223C-490C-8773-D077CA3D9152}" sibTransId="{3EAB6B71-E236-42E5-A33B-E0429D50E2C7}"/>
    <dgm:cxn modelId="{F89090E2-0836-46A7-B074-4E749A230B1D}" srcId="{07B7F462-3988-439A-A857-BCD9F8698829}" destId="{3960FFD4-467C-467A-9611-D40DF302ADBD}" srcOrd="0" destOrd="0" parTransId="{549E5AA1-3414-433C-B267-CC1E60E88708}" sibTransId="{6629FFAE-A42D-4859-91F3-CF9E657E7DD9}"/>
    <dgm:cxn modelId="{04886686-0E72-4B17-97EE-C41740CB93AE}" type="presParOf" srcId="{AFC6157E-FECC-4BE2-B175-8C6A2FAB795F}" destId="{1654B7F1-4764-4516-8A20-963A48DE7BA4}" srcOrd="0" destOrd="0" presId="urn:microsoft.com/office/officeart/2005/8/layout/chevron2"/>
    <dgm:cxn modelId="{5233C7D1-A9D5-4CFE-B35B-C1AB262390A7}" type="presParOf" srcId="{1654B7F1-4764-4516-8A20-963A48DE7BA4}" destId="{F273225E-1F70-4421-8CF5-AD83FAC58ACF}" srcOrd="0" destOrd="0" presId="urn:microsoft.com/office/officeart/2005/8/layout/chevron2"/>
    <dgm:cxn modelId="{B83576A6-8615-4B14-8783-9EA234E84B2C}" type="presParOf" srcId="{1654B7F1-4764-4516-8A20-963A48DE7BA4}" destId="{1A9FDD90-25C3-4CC4-BCEC-F17E414CB98D}" srcOrd="1" destOrd="0" presId="urn:microsoft.com/office/officeart/2005/8/layout/chevron2"/>
    <dgm:cxn modelId="{5486759A-AC63-4DC5-A931-3CAC14211BDA}" type="presParOf" srcId="{AFC6157E-FECC-4BE2-B175-8C6A2FAB795F}" destId="{A158FE82-E48C-449C-834D-1175E47FEE8E}" srcOrd="1" destOrd="0" presId="urn:microsoft.com/office/officeart/2005/8/layout/chevron2"/>
    <dgm:cxn modelId="{EC0533E9-8513-4EBE-B062-ADF90F2049B5}" type="presParOf" srcId="{AFC6157E-FECC-4BE2-B175-8C6A2FAB795F}" destId="{B596E197-FBF6-46B8-820E-2D4A174E022E}" srcOrd="2" destOrd="0" presId="urn:microsoft.com/office/officeart/2005/8/layout/chevron2"/>
    <dgm:cxn modelId="{ECEFD66F-DEA3-4B70-A6D6-D35943442F13}" type="presParOf" srcId="{B596E197-FBF6-46B8-820E-2D4A174E022E}" destId="{0DB4359A-D9C1-4FD1-8186-B5FDEF8395B7}" srcOrd="0" destOrd="0" presId="urn:microsoft.com/office/officeart/2005/8/layout/chevron2"/>
    <dgm:cxn modelId="{31A6D936-3AE8-4451-A890-467B172B10A7}" type="presParOf" srcId="{B596E197-FBF6-46B8-820E-2D4A174E022E}" destId="{5CE5B3DF-0712-4873-B385-74BF4F5DFEFC}" srcOrd="1" destOrd="0" presId="urn:microsoft.com/office/officeart/2005/8/layout/chevron2"/>
    <dgm:cxn modelId="{6BB75653-8809-4055-B47D-EDE5848F2CEA}" type="presParOf" srcId="{AFC6157E-FECC-4BE2-B175-8C6A2FAB795F}" destId="{29C5CAAA-F1E2-4787-A1CA-94A85ED09893}" srcOrd="3" destOrd="0" presId="urn:microsoft.com/office/officeart/2005/8/layout/chevron2"/>
    <dgm:cxn modelId="{4F81A81F-D837-4C78-8371-0A5D8E4BA0C7}" type="presParOf" srcId="{AFC6157E-FECC-4BE2-B175-8C6A2FAB795F}" destId="{9BA9F369-0785-4887-9442-6E8E8F737EB0}" srcOrd="4" destOrd="0" presId="urn:microsoft.com/office/officeart/2005/8/layout/chevron2"/>
    <dgm:cxn modelId="{75513D23-C416-46D9-AC42-E66773D76920}" type="presParOf" srcId="{9BA9F369-0785-4887-9442-6E8E8F737EB0}" destId="{A835ED8D-FD5E-4CFA-B927-DDB30C2D9920}" srcOrd="0" destOrd="0" presId="urn:microsoft.com/office/officeart/2005/8/layout/chevron2"/>
    <dgm:cxn modelId="{E3E63200-9D5B-4693-9702-180C9651B404}" type="presParOf" srcId="{9BA9F369-0785-4887-9442-6E8E8F737EB0}" destId="{EB198CDC-3533-466D-886C-ED820B6A846E}" srcOrd="1" destOrd="0" presId="urn:microsoft.com/office/officeart/2005/8/layout/chevron2"/>
    <dgm:cxn modelId="{61C8293F-3602-4A47-A7DC-3EC10A8F8DB0}" type="presParOf" srcId="{AFC6157E-FECC-4BE2-B175-8C6A2FAB795F}" destId="{DE5920A9-5759-41ED-8CCD-23E7AD73A4AF}" srcOrd="5" destOrd="0" presId="urn:microsoft.com/office/officeart/2005/8/layout/chevron2"/>
    <dgm:cxn modelId="{FEBFFEEA-2659-4D6B-A103-A0638A55FE7B}" type="presParOf" srcId="{AFC6157E-FECC-4BE2-B175-8C6A2FAB795F}" destId="{516F132D-D89D-476A-B150-4124286BAFC2}" srcOrd="6" destOrd="0" presId="urn:microsoft.com/office/officeart/2005/8/layout/chevron2"/>
    <dgm:cxn modelId="{3E949E03-82D2-45B4-A7D6-F8841FBE556D}" type="presParOf" srcId="{516F132D-D89D-476A-B150-4124286BAFC2}" destId="{873E15BC-F7EC-4328-AFEA-5D389D4438DD}" srcOrd="0" destOrd="0" presId="urn:microsoft.com/office/officeart/2005/8/layout/chevron2"/>
    <dgm:cxn modelId="{8DB1561B-130F-4F49-9CE3-5AB20BBDF5A3}" type="presParOf" srcId="{516F132D-D89D-476A-B150-4124286BAFC2}" destId="{C9BF96CD-004D-4D19-A1E1-FC389A82A9C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F63908-484F-49F5-ADF7-F9390DC6CE4A}">
      <dsp:nvSpPr>
        <dsp:cNvPr id="0" name=""/>
        <dsp:cNvSpPr/>
      </dsp:nvSpPr>
      <dsp:spPr>
        <a:xfrm rot="16200000">
          <a:off x="2847967" y="-2425481"/>
          <a:ext cx="841641" cy="5703672"/>
        </a:xfrm>
        <a:prstGeom prst="round2Same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r" defTabSz="666750" rtl="1">
            <a:lnSpc>
              <a:spcPct val="90000"/>
            </a:lnSpc>
            <a:spcBef>
              <a:spcPct val="0"/>
            </a:spcBef>
            <a:spcAft>
              <a:spcPct val="15000"/>
            </a:spcAft>
            <a:buChar char="••"/>
          </a:pPr>
          <a:r>
            <a:rPr lang="fa-IR" sz="1500" kern="1200" dirty="0" smtClean="0">
              <a:latin typeface="+mn-lt"/>
              <a:ea typeface="+mn-ea"/>
              <a:cs typeface="Aban Light" pitchFamily="2" charset="-78"/>
            </a:rPr>
            <a:t>قبلاً تمدن ديگري بر تفكر غرب حاكم بوده است. چون اگر همين تمدن بود كه ادامه مي‌يافت، نيازي نبود كه تلاش كرد تا آن را تغيير دارد.</a:t>
          </a:r>
          <a:endParaRPr lang="fa-IR" sz="1500" kern="1200" dirty="0">
            <a:latin typeface="+mn-lt"/>
            <a:ea typeface="+mn-ea"/>
            <a:cs typeface="Aban Light" pitchFamily="2" charset="-78"/>
          </a:endParaRPr>
        </a:p>
      </dsp:txBody>
      <dsp:txXfrm rot="5400000">
        <a:off x="458038" y="46620"/>
        <a:ext cx="5662586" cy="759469"/>
      </dsp:txXfrm>
    </dsp:sp>
    <dsp:sp modelId="{09407DD7-3598-4FD3-B937-4912AF4E6D2D}">
      <dsp:nvSpPr>
        <dsp:cNvPr id="0" name=""/>
        <dsp:cNvSpPr/>
      </dsp:nvSpPr>
      <dsp:spPr>
        <a:xfrm>
          <a:off x="6120625" y="10"/>
          <a:ext cx="2374410" cy="852688"/>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1" kern="1200" dirty="0" smtClean="0">
              <a:latin typeface="+mn-lt"/>
              <a:ea typeface="+mn-ea"/>
              <a:cs typeface="Aban Light" pitchFamily="2" charset="-78"/>
            </a:rPr>
            <a:t>کلمه</a:t>
          </a:r>
          <a:r>
            <a:rPr lang="fa-IR" sz="2000" kern="1200" dirty="0" smtClean="0">
              <a:latin typeface="+mn-lt"/>
              <a:ea typeface="+mn-ea"/>
              <a:cs typeface="Aban Light" pitchFamily="2" charset="-78"/>
            </a:rPr>
            <a:t> تلاش نمود</a:t>
          </a:r>
          <a:endParaRPr lang="fa-IR" sz="2000" kern="1200" dirty="0">
            <a:latin typeface="+mn-lt"/>
            <a:ea typeface="+mn-ea"/>
            <a:cs typeface="Aban Light" pitchFamily="2" charset="-78"/>
          </a:endParaRPr>
        </a:p>
      </dsp:txBody>
      <dsp:txXfrm>
        <a:off x="6162250" y="41635"/>
        <a:ext cx="2291160" cy="769438"/>
      </dsp:txXfrm>
    </dsp:sp>
    <dsp:sp modelId="{F9F3DF3A-BF54-4220-AD5C-23A6527C6F03}">
      <dsp:nvSpPr>
        <dsp:cNvPr id="0" name=""/>
        <dsp:cNvSpPr/>
      </dsp:nvSpPr>
      <dsp:spPr>
        <a:xfrm rot="16200000">
          <a:off x="2847967" y="-1520190"/>
          <a:ext cx="841641" cy="5703672"/>
        </a:xfrm>
        <a:prstGeom prst="round2SameRect">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r" defTabSz="666750" rtl="1">
            <a:lnSpc>
              <a:spcPct val="90000"/>
            </a:lnSpc>
            <a:spcBef>
              <a:spcPct val="0"/>
            </a:spcBef>
            <a:spcAft>
              <a:spcPct val="15000"/>
            </a:spcAft>
            <a:buChar char="••"/>
          </a:pPr>
          <a:r>
            <a:rPr lang="fa-IR" sz="1500" kern="1200" dirty="0" smtClean="0">
              <a:latin typeface="+mn-lt"/>
              <a:ea typeface="+mn-ea"/>
              <a:cs typeface="Aban Light" pitchFamily="2" charset="-78"/>
            </a:rPr>
            <a:t>«مدرن» صفت فكري است. ابزار، وسيله، روش زندگي و ... همه به دنبال تفكر مي‌آيند.</a:t>
          </a:r>
          <a:endParaRPr lang="fa-IR" sz="1500" kern="1200" dirty="0">
            <a:latin typeface="+mn-lt"/>
            <a:ea typeface="+mn-ea"/>
            <a:cs typeface="Aban Light" pitchFamily="2" charset="-78"/>
          </a:endParaRPr>
        </a:p>
      </dsp:txBody>
      <dsp:txXfrm rot="5400000">
        <a:off x="458038" y="951911"/>
        <a:ext cx="5662586" cy="759469"/>
      </dsp:txXfrm>
    </dsp:sp>
    <dsp:sp modelId="{AED1A46B-AFC9-47F6-8F66-256E40B87111}">
      <dsp:nvSpPr>
        <dsp:cNvPr id="0" name=""/>
        <dsp:cNvSpPr/>
      </dsp:nvSpPr>
      <dsp:spPr>
        <a:xfrm>
          <a:off x="6120625" y="905301"/>
          <a:ext cx="2374410" cy="852688"/>
        </a:xfrm>
        <a:prstGeom prst="round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1" kern="1200" smtClean="0">
              <a:latin typeface="+mn-lt"/>
              <a:ea typeface="+mn-ea"/>
              <a:cs typeface="Aban Light" pitchFamily="2" charset="-78"/>
            </a:rPr>
            <a:t>کلمه</a:t>
          </a:r>
          <a:r>
            <a:rPr lang="fa-IR" sz="2000" kern="1200" smtClean="0">
              <a:latin typeface="+mn-lt"/>
              <a:ea typeface="+mn-ea"/>
              <a:cs typeface="Aban Light" pitchFamily="2" charset="-78"/>
            </a:rPr>
            <a:t> دستاورد های فکری</a:t>
          </a:r>
          <a:endParaRPr lang="fa-IR" sz="2000" kern="1200" dirty="0">
            <a:latin typeface="+mn-lt"/>
            <a:ea typeface="+mn-ea"/>
            <a:cs typeface="Aban Light" pitchFamily="2" charset="-78"/>
          </a:endParaRPr>
        </a:p>
      </dsp:txBody>
      <dsp:txXfrm>
        <a:off x="6162250" y="946926"/>
        <a:ext cx="2291160" cy="769438"/>
      </dsp:txXfrm>
    </dsp:sp>
    <dsp:sp modelId="{39AD4A03-5406-4FF1-B8E6-D2E69A903EA8}">
      <dsp:nvSpPr>
        <dsp:cNvPr id="0" name=""/>
        <dsp:cNvSpPr/>
      </dsp:nvSpPr>
      <dsp:spPr>
        <a:xfrm rot="16200000">
          <a:off x="2847967" y="-614899"/>
          <a:ext cx="841641" cy="5703672"/>
        </a:xfrm>
        <a:prstGeom prst="round2Same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r" defTabSz="666750" rtl="1">
            <a:lnSpc>
              <a:spcPct val="90000"/>
            </a:lnSpc>
            <a:spcBef>
              <a:spcPct val="0"/>
            </a:spcBef>
            <a:spcAft>
              <a:spcPct val="15000"/>
            </a:spcAft>
            <a:buChar char="••"/>
          </a:pPr>
          <a:r>
            <a:rPr lang="fa-IR" sz="1500" kern="1200" dirty="0" smtClean="0">
              <a:latin typeface="+mn-lt"/>
              <a:ea typeface="+mn-ea"/>
              <a:cs typeface="Aban Light" pitchFamily="2" charset="-78"/>
            </a:rPr>
            <a:t>جداسازي دستاوردهاي فكري از آموزه‌هاي ديني. يعني آموزه‌هاي ديني، در تفكرات، دخالتي نداشته است. يعني در تفكر به هر چه رسيدم، همان را قبول كنم. يعني پايه و اساس تفكراتم را چيزي غير از آموزه‌هاي ديني، بدانم.</a:t>
          </a:r>
          <a:endParaRPr lang="fa-IR" sz="1500" kern="1200" dirty="0">
            <a:latin typeface="+mn-lt"/>
            <a:ea typeface="+mn-ea"/>
            <a:cs typeface="Aban Light" pitchFamily="2" charset="-78"/>
          </a:endParaRPr>
        </a:p>
      </dsp:txBody>
      <dsp:txXfrm rot="5400000">
        <a:off x="458038" y="1857202"/>
        <a:ext cx="5662586" cy="759469"/>
      </dsp:txXfrm>
    </dsp:sp>
    <dsp:sp modelId="{BD46B34B-3FCB-4685-AFA6-79B9C17A36D8}">
      <dsp:nvSpPr>
        <dsp:cNvPr id="0" name=""/>
        <dsp:cNvSpPr/>
      </dsp:nvSpPr>
      <dsp:spPr>
        <a:xfrm>
          <a:off x="6120625" y="1810592"/>
          <a:ext cx="2374410" cy="852688"/>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1" kern="1200" smtClean="0">
              <a:latin typeface="+mn-lt"/>
              <a:ea typeface="+mn-ea"/>
              <a:cs typeface="Aban Light" pitchFamily="2" charset="-78"/>
            </a:rPr>
            <a:t>کلمه</a:t>
          </a:r>
          <a:r>
            <a:rPr lang="fa-IR" sz="2000" kern="1200" smtClean="0">
              <a:latin typeface="+mn-lt"/>
              <a:ea typeface="+mn-ea"/>
              <a:cs typeface="Aban Light" pitchFamily="2" charset="-78"/>
            </a:rPr>
            <a:t> رها شدن از آموزه های دینی</a:t>
          </a:r>
          <a:endParaRPr lang="fa-IR" sz="2000" kern="1200" dirty="0">
            <a:latin typeface="+mn-lt"/>
            <a:ea typeface="+mn-ea"/>
            <a:cs typeface="Aban Light" pitchFamily="2" charset="-78"/>
          </a:endParaRPr>
        </a:p>
      </dsp:txBody>
      <dsp:txXfrm>
        <a:off x="6162250" y="1852217"/>
        <a:ext cx="2291160" cy="7694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73225E-1F70-4421-8CF5-AD83FAC58ACF}">
      <dsp:nvSpPr>
        <dsp:cNvPr id="0" name=""/>
        <dsp:cNvSpPr/>
      </dsp:nvSpPr>
      <dsp:spPr>
        <a:xfrm rot="5400000">
          <a:off x="6923426" y="197809"/>
          <a:ext cx="1301183" cy="91082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lumMod val="95000"/>
                  <a:lumOff val="5000"/>
                </a:schemeClr>
              </a:solidFill>
              <a:latin typeface="+mn-lt"/>
              <a:ea typeface="+mn-ea"/>
              <a:cs typeface="Aban Light" pitchFamily="2" charset="-78"/>
            </a:rPr>
            <a:t>1</a:t>
          </a:r>
          <a:endParaRPr lang="fa-IR" sz="2000" kern="1200" dirty="0">
            <a:solidFill>
              <a:schemeClr val="tx1">
                <a:lumMod val="95000"/>
                <a:lumOff val="5000"/>
              </a:schemeClr>
            </a:solidFill>
            <a:latin typeface="+mn-lt"/>
            <a:ea typeface="+mn-ea"/>
            <a:cs typeface="Aban Light" pitchFamily="2" charset="-78"/>
          </a:endParaRPr>
        </a:p>
      </dsp:txBody>
      <dsp:txXfrm rot="-5400000">
        <a:off x="7118604" y="458045"/>
        <a:ext cx="910828" cy="390355"/>
      </dsp:txXfrm>
    </dsp:sp>
    <dsp:sp modelId="{1A9FDD90-25C3-4CC4-BCEC-F17E414CB98D}">
      <dsp:nvSpPr>
        <dsp:cNvPr id="0" name=""/>
        <dsp:cNvSpPr/>
      </dsp:nvSpPr>
      <dsp:spPr>
        <a:xfrm rot="16200000">
          <a:off x="3136417" y="-3133785"/>
          <a:ext cx="845769" cy="7118604"/>
        </a:xfrm>
        <a:prstGeom prst="round2SameRect">
          <a:avLst/>
        </a:prstGeom>
        <a:blipFill rotWithShape="0">
          <a:blip xmlns:r="http://schemas.openxmlformats.org/officeDocument/2006/relationships" r:embed="rId1"/>
          <a:stretch>
            <a:fillRect/>
          </a:stretch>
        </a:blipFill>
        <a:ln w="6350" cap="flat" cmpd="sng" algn="ctr">
          <a:solidFill>
            <a:schemeClr val="accent2">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700" tIns="12700" rIns="142240" bIns="12700" numCol="1" spcCol="1270" anchor="ctr" anchorCtr="0">
          <a:noAutofit/>
        </a:bodyPr>
        <a:lstStyle/>
        <a:p>
          <a:pPr marL="228600" lvl="1" indent="-228600" algn="r" defTabSz="889000" rtl="1">
            <a:lnSpc>
              <a:spcPct val="90000"/>
            </a:lnSpc>
            <a:spcBef>
              <a:spcPct val="0"/>
            </a:spcBef>
            <a:spcAft>
              <a:spcPct val="15000"/>
            </a:spcAft>
            <a:buChar char="••"/>
          </a:pPr>
          <a:r>
            <a:rPr lang="fa-IR" sz="2000" kern="1200" dirty="0" smtClean="0">
              <a:solidFill>
                <a:srgbClr val="FF0000"/>
              </a:solidFill>
              <a:latin typeface="+mn-lt"/>
              <a:ea typeface="+mn-ea"/>
              <a:cs typeface="Aban Light" pitchFamily="2" charset="-78"/>
            </a:rPr>
            <a:t>گسترش‌ و تأثیر علم‌ و فن‌ آوری‌ </a:t>
          </a:r>
          <a:r>
            <a:rPr lang="fa-IR" sz="2000" kern="1200" dirty="0" smtClean="0">
              <a:solidFill>
                <a:schemeClr val="tx1">
                  <a:lumMod val="95000"/>
                  <a:lumOff val="5000"/>
                </a:schemeClr>
              </a:solidFill>
              <a:latin typeface="+mn-lt"/>
              <a:ea typeface="+mn-ea"/>
              <a:cs typeface="Aban Light" pitchFamily="2" charset="-78"/>
            </a:rPr>
            <a:t>که‌ زمینه‌ ساز انقلاب‌ صنعتی‌ شد، که‌ جنبة‌ اصلی‌ آن‌ عقلانی‌ کردن‌ تولید است‌ .</a:t>
          </a:r>
          <a:endParaRPr lang="fa-IR" sz="2000" kern="1200" dirty="0">
            <a:solidFill>
              <a:schemeClr val="tx1">
                <a:lumMod val="95000"/>
                <a:lumOff val="5000"/>
              </a:schemeClr>
            </a:solidFill>
            <a:latin typeface="+mn-lt"/>
            <a:ea typeface="+mn-ea"/>
            <a:cs typeface="Aban Light" pitchFamily="2" charset="-78"/>
          </a:endParaRPr>
        </a:p>
        <a:p>
          <a:pPr marL="171450" lvl="1" indent="-171450" algn="r" defTabSz="755650" rtl="1">
            <a:lnSpc>
              <a:spcPct val="90000"/>
            </a:lnSpc>
            <a:spcBef>
              <a:spcPct val="0"/>
            </a:spcBef>
            <a:spcAft>
              <a:spcPct val="15000"/>
            </a:spcAft>
            <a:buChar char="••"/>
          </a:pPr>
          <a:endParaRPr lang="fa-IR" sz="1700" kern="1200" dirty="0"/>
        </a:p>
      </dsp:txBody>
      <dsp:txXfrm rot="5400000">
        <a:off x="41287" y="43919"/>
        <a:ext cx="7077317" cy="763195"/>
      </dsp:txXfrm>
    </dsp:sp>
    <dsp:sp modelId="{0DB4359A-D9C1-4FD1-8186-B5FDEF8395B7}">
      <dsp:nvSpPr>
        <dsp:cNvPr id="0" name=""/>
        <dsp:cNvSpPr/>
      </dsp:nvSpPr>
      <dsp:spPr>
        <a:xfrm rot="5400000">
          <a:off x="6923426" y="1352922"/>
          <a:ext cx="1301183" cy="910828"/>
        </a:xfrm>
        <a:prstGeom prst="chevron">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lumMod val="95000"/>
                  <a:lumOff val="5000"/>
                </a:schemeClr>
              </a:solidFill>
              <a:latin typeface="+mn-lt"/>
              <a:ea typeface="+mn-ea"/>
              <a:cs typeface="Aban Light" pitchFamily="2" charset="-78"/>
            </a:rPr>
            <a:t>2</a:t>
          </a:r>
          <a:endParaRPr lang="fa-IR" sz="2000" kern="1200" dirty="0">
            <a:solidFill>
              <a:schemeClr val="tx1">
                <a:lumMod val="95000"/>
                <a:lumOff val="5000"/>
              </a:schemeClr>
            </a:solidFill>
            <a:latin typeface="+mn-lt"/>
            <a:ea typeface="+mn-ea"/>
            <a:cs typeface="Aban Light" pitchFamily="2" charset="-78"/>
          </a:endParaRPr>
        </a:p>
      </dsp:txBody>
      <dsp:txXfrm rot="-5400000">
        <a:off x="7118604" y="1613158"/>
        <a:ext cx="910828" cy="390355"/>
      </dsp:txXfrm>
    </dsp:sp>
    <dsp:sp modelId="{5CE5B3DF-0712-4873-B385-74BF4F5DFEFC}">
      <dsp:nvSpPr>
        <dsp:cNvPr id="0" name=""/>
        <dsp:cNvSpPr/>
      </dsp:nvSpPr>
      <dsp:spPr>
        <a:xfrm rot="16200000">
          <a:off x="3136417" y="-1978672"/>
          <a:ext cx="845769" cy="7118604"/>
        </a:xfrm>
        <a:prstGeom prst="round2SameRect">
          <a:avLst/>
        </a:prstGeom>
        <a:blipFill rotWithShape="0">
          <a:blip xmlns:r="http://schemas.openxmlformats.org/officeDocument/2006/relationships" r:embed="rId1"/>
          <a:stretch>
            <a:fillRect/>
          </a:stretch>
        </a:blipFill>
        <a:ln w="6350" cap="flat" cmpd="sng" algn="ctr">
          <a:solidFill>
            <a:schemeClr val="accent3">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65" tIns="12065" rIns="135128" bIns="12065" numCol="1" spcCol="1270" anchor="ctr" anchorCtr="0">
          <a:noAutofit/>
        </a:bodyPr>
        <a:lstStyle/>
        <a:p>
          <a:pPr marL="171450" lvl="1" indent="-171450" algn="r" defTabSz="844550" rtl="1">
            <a:lnSpc>
              <a:spcPct val="90000"/>
            </a:lnSpc>
            <a:spcBef>
              <a:spcPct val="0"/>
            </a:spcBef>
            <a:spcAft>
              <a:spcPct val="15000"/>
            </a:spcAft>
            <a:buChar char="••"/>
          </a:pPr>
          <a:r>
            <a:rPr lang="fa-IR" sz="1900" kern="1200" dirty="0" smtClean="0">
              <a:solidFill>
                <a:schemeClr val="tx1">
                  <a:lumMod val="95000"/>
                  <a:lumOff val="5000"/>
                </a:schemeClr>
              </a:solidFill>
              <a:latin typeface="+mn-lt"/>
              <a:ea typeface="+mn-ea"/>
              <a:cs typeface="Aban Light" pitchFamily="2" charset="-78"/>
            </a:rPr>
            <a:t>تحرک‌ افزون‌تر ؛ قبل‌ از انقلاب‌ صنعتی‌، جامعه‌ ایستاد بود. مردم‌ به‌ ندرت‌ از موطن‌ خود به‌ جای‌ دیگر می‌رفتند ولی‌ پس‌ از آن‌ </a:t>
          </a:r>
          <a:r>
            <a:rPr lang="fa-IR" sz="1900" kern="1200" dirty="0" smtClean="0">
              <a:solidFill>
                <a:srgbClr val="FF0000"/>
              </a:solidFill>
              <a:latin typeface="+mn-lt"/>
              <a:ea typeface="+mn-ea"/>
              <a:cs typeface="Aban Light" pitchFamily="2" charset="-78"/>
            </a:rPr>
            <a:t>رشد چشم‌گیری‌ یافت‌ و روند شهرنشینی‌ </a:t>
          </a:r>
          <a:r>
            <a:rPr lang="fa-IR" sz="1900" kern="1200" dirty="0" smtClean="0">
              <a:solidFill>
                <a:schemeClr val="tx1">
                  <a:lumMod val="95000"/>
                  <a:lumOff val="5000"/>
                </a:schemeClr>
              </a:solidFill>
              <a:latin typeface="+mn-lt"/>
              <a:ea typeface="+mn-ea"/>
              <a:cs typeface="Aban Light" pitchFamily="2" charset="-78"/>
            </a:rPr>
            <a:t>توسعه‌ پیدا کرد .</a:t>
          </a:r>
          <a:endParaRPr lang="fa-IR" sz="1900" kern="1200" dirty="0">
            <a:solidFill>
              <a:schemeClr val="tx1">
                <a:lumMod val="95000"/>
                <a:lumOff val="5000"/>
              </a:schemeClr>
            </a:solidFill>
            <a:latin typeface="+mn-lt"/>
            <a:ea typeface="+mn-ea"/>
            <a:cs typeface="Aban Light" pitchFamily="2" charset="-78"/>
          </a:endParaRPr>
        </a:p>
      </dsp:txBody>
      <dsp:txXfrm rot="5400000">
        <a:off x="41287" y="1199032"/>
        <a:ext cx="7077317" cy="763195"/>
      </dsp:txXfrm>
    </dsp:sp>
    <dsp:sp modelId="{A835ED8D-FD5E-4CFA-B927-DDB30C2D9920}">
      <dsp:nvSpPr>
        <dsp:cNvPr id="0" name=""/>
        <dsp:cNvSpPr/>
      </dsp:nvSpPr>
      <dsp:spPr>
        <a:xfrm rot="5400000">
          <a:off x="6923426" y="2508035"/>
          <a:ext cx="1301183" cy="910828"/>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lumMod val="95000"/>
                  <a:lumOff val="5000"/>
                </a:schemeClr>
              </a:solidFill>
              <a:latin typeface="+mn-lt"/>
              <a:ea typeface="+mn-ea"/>
              <a:cs typeface="Aban Light" pitchFamily="2" charset="-78"/>
            </a:rPr>
            <a:t>3</a:t>
          </a:r>
          <a:endParaRPr lang="fa-IR" sz="2000" kern="1200" dirty="0">
            <a:solidFill>
              <a:schemeClr val="tx1">
                <a:lumMod val="95000"/>
                <a:lumOff val="5000"/>
              </a:schemeClr>
            </a:solidFill>
            <a:latin typeface="+mn-lt"/>
            <a:ea typeface="+mn-ea"/>
            <a:cs typeface="Aban Light" pitchFamily="2" charset="-78"/>
          </a:endParaRPr>
        </a:p>
      </dsp:txBody>
      <dsp:txXfrm rot="-5400000">
        <a:off x="7118604" y="2768271"/>
        <a:ext cx="910828" cy="390355"/>
      </dsp:txXfrm>
    </dsp:sp>
    <dsp:sp modelId="{EB198CDC-3533-466D-886C-ED820B6A846E}">
      <dsp:nvSpPr>
        <dsp:cNvPr id="0" name=""/>
        <dsp:cNvSpPr/>
      </dsp:nvSpPr>
      <dsp:spPr>
        <a:xfrm rot="16200000">
          <a:off x="3136417" y="-823559"/>
          <a:ext cx="845769" cy="7118604"/>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700" tIns="12700" rIns="142240" bIns="12700" numCol="1" spcCol="1270" anchor="ctr" anchorCtr="0">
          <a:noAutofit/>
        </a:bodyPr>
        <a:lstStyle/>
        <a:p>
          <a:pPr marL="228600" lvl="1" indent="-228600" algn="r" defTabSz="889000" rtl="1">
            <a:lnSpc>
              <a:spcPct val="90000"/>
            </a:lnSpc>
            <a:spcBef>
              <a:spcPct val="0"/>
            </a:spcBef>
            <a:spcAft>
              <a:spcPct val="15000"/>
            </a:spcAft>
            <a:buChar char="••"/>
          </a:pPr>
          <a:r>
            <a:rPr lang="fa-IR" sz="2000" kern="1200" dirty="0" smtClean="0">
              <a:solidFill>
                <a:srgbClr val="FF0000"/>
              </a:solidFill>
              <a:latin typeface="+mn-lt"/>
              <a:ea typeface="+mn-ea"/>
              <a:cs typeface="Aban Light" pitchFamily="2" charset="-78"/>
            </a:rPr>
            <a:t>ظهور حکومت‌ مدرن‌ </a:t>
          </a:r>
          <a:r>
            <a:rPr lang="fa-IR" sz="2000" kern="1200" dirty="0" smtClean="0">
              <a:solidFill>
                <a:schemeClr val="tx1">
                  <a:lumMod val="95000"/>
                  <a:lumOff val="5000"/>
                </a:schemeClr>
              </a:solidFill>
              <a:latin typeface="+mn-lt"/>
              <a:ea typeface="+mn-ea"/>
              <a:cs typeface="Aban Light" pitchFamily="2" charset="-78"/>
            </a:rPr>
            <a:t>برای‌ راهبردی‌ دگرگونی‌ اقتصادی‌ و اجتماعی‌ (بروکراتیک‌ شدن‌ حکومت‌) </a:t>
          </a:r>
          <a:endParaRPr lang="fa-IR" sz="2000" kern="1200" dirty="0">
            <a:solidFill>
              <a:schemeClr val="tx1">
                <a:lumMod val="95000"/>
                <a:lumOff val="5000"/>
              </a:schemeClr>
            </a:solidFill>
            <a:latin typeface="+mn-lt"/>
            <a:ea typeface="+mn-ea"/>
            <a:cs typeface="Aban Light" pitchFamily="2" charset="-78"/>
          </a:endParaRPr>
        </a:p>
      </dsp:txBody>
      <dsp:txXfrm rot="5400000">
        <a:off x="41287" y="2354145"/>
        <a:ext cx="7077317" cy="763195"/>
      </dsp:txXfrm>
    </dsp:sp>
    <dsp:sp modelId="{873E15BC-F7EC-4328-AFEA-5D389D4438DD}">
      <dsp:nvSpPr>
        <dsp:cNvPr id="0" name=""/>
        <dsp:cNvSpPr/>
      </dsp:nvSpPr>
      <dsp:spPr>
        <a:xfrm rot="5400000">
          <a:off x="6923426" y="3663148"/>
          <a:ext cx="1301183" cy="910828"/>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rtl="1">
            <a:lnSpc>
              <a:spcPct val="90000"/>
            </a:lnSpc>
            <a:spcBef>
              <a:spcPct val="0"/>
            </a:spcBef>
            <a:spcAft>
              <a:spcPct val="35000"/>
            </a:spcAft>
          </a:pPr>
          <a:endParaRPr lang="fa-IR" sz="1100" kern="1200" dirty="0" smtClean="0"/>
        </a:p>
        <a:p>
          <a:pPr lvl="0" algn="ctr" defTabSz="488950" rtl="1">
            <a:lnSpc>
              <a:spcPct val="90000"/>
            </a:lnSpc>
            <a:spcBef>
              <a:spcPct val="0"/>
            </a:spcBef>
            <a:spcAft>
              <a:spcPct val="35000"/>
            </a:spcAft>
          </a:pPr>
          <a:r>
            <a:rPr lang="fa-IR" sz="2000" kern="1200" dirty="0" smtClean="0">
              <a:solidFill>
                <a:schemeClr val="tx1">
                  <a:lumMod val="95000"/>
                  <a:lumOff val="5000"/>
                </a:schemeClr>
              </a:solidFill>
              <a:latin typeface="+mn-lt"/>
              <a:ea typeface="+mn-ea"/>
              <a:cs typeface="Aban Light" pitchFamily="2" charset="-78"/>
            </a:rPr>
            <a:t>4</a:t>
          </a:r>
          <a:endParaRPr lang="fa-IR" sz="2000" kern="1200" dirty="0">
            <a:solidFill>
              <a:schemeClr val="tx1">
                <a:lumMod val="95000"/>
                <a:lumOff val="5000"/>
              </a:schemeClr>
            </a:solidFill>
            <a:latin typeface="+mn-lt"/>
            <a:ea typeface="+mn-ea"/>
            <a:cs typeface="Aban Light" pitchFamily="2" charset="-78"/>
          </a:endParaRPr>
        </a:p>
      </dsp:txBody>
      <dsp:txXfrm rot="-5400000">
        <a:off x="7118604" y="3923384"/>
        <a:ext cx="910828" cy="390355"/>
      </dsp:txXfrm>
    </dsp:sp>
    <dsp:sp modelId="{C9BF96CD-004D-4D19-A1E1-FC389A82A9C2}">
      <dsp:nvSpPr>
        <dsp:cNvPr id="0" name=""/>
        <dsp:cNvSpPr/>
      </dsp:nvSpPr>
      <dsp:spPr>
        <a:xfrm rot="16200000">
          <a:off x="3136195" y="331775"/>
          <a:ext cx="846214" cy="7118604"/>
        </a:xfrm>
        <a:prstGeom prst="round2Same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700" tIns="12700" rIns="142240" bIns="12700" numCol="1" spcCol="1270" anchor="ctr" anchorCtr="0">
          <a:noAutofit/>
        </a:bodyPr>
        <a:lstStyle/>
        <a:p>
          <a:pPr marL="228600" lvl="1" indent="-228600" algn="r" defTabSz="889000" rtl="1">
            <a:lnSpc>
              <a:spcPct val="90000"/>
            </a:lnSpc>
            <a:spcBef>
              <a:spcPct val="0"/>
            </a:spcBef>
            <a:spcAft>
              <a:spcPct val="15000"/>
            </a:spcAft>
            <a:buChar char="••"/>
          </a:pPr>
          <a:r>
            <a:rPr lang="fa-IR" sz="2000" kern="1200" dirty="0" smtClean="0">
              <a:solidFill>
                <a:srgbClr val="FF0000"/>
              </a:solidFill>
              <a:latin typeface="+mn-lt"/>
              <a:ea typeface="+mn-ea"/>
              <a:cs typeface="Aban Light" pitchFamily="2" charset="-78"/>
            </a:rPr>
            <a:t>تأکید بر فرد </a:t>
          </a:r>
          <a:r>
            <a:rPr lang="fa-IR" sz="2000" kern="1200" dirty="0" smtClean="0">
              <a:solidFill>
                <a:schemeClr val="tx1">
                  <a:lumMod val="95000"/>
                  <a:lumOff val="5000"/>
                </a:schemeClr>
              </a:solidFill>
              <a:latin typeface="+mn-lt"/>
              <a:ea typeface="+mn-ea"/>
              <a:cs typeface="Aban Light" pitchFamily="2" charset="-78"/>
            </a:rPr>
            <a:t>و بسط‌ مفهوم‌ آزادی‌.</a:t>
          </a:r>
          <a:endParaRPr lang="fa-IR" sz="2000" kern="1200" dirty="0">
            <a:solidFill>
              <a:schemeClr val="tx1">
                <a:lumMod val="95000"/>
                <a:lumOff val="5000"/>
              </a:schemeClr>
            </a:solidFill>
            <a:latin typeface="+mn-lt"/>
            <a:ea typeface="+mn-ea"/>
            <a:cs typeface="Aban Light" pitchFamily="2" charset="-78"/>
          </a:endParaRPr>
        </a:p>
      </dsp:txBody>
      <dsp:txXfrm rot="5400000">
        <a:off x="41310" y="3509279"/>
        <a:ext cx="7077295" cy="76359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532CB14-CA5A-4284-8A05-64B93B0A3F8E}" type="datetimeFigureOut">
              <a:rPr lang="fa-IR" smtClean="0"/>
              <a:t>23/02/1442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CAC0F98-1F31-485D-9AD6-2A12144C50FD}" type="slidenum">
              <a:rPr lang="fa-IR" smtClean="0"/>
              <a:t>‹#›</a:t>
            </a:fld>
            <a:endParaRPr lang="fa-IR"/>
          </a:p>
        </p:txBody>
      </p:sp>
    </p:spTree>
    <p:extLst>
      <p:ext uri="{BB962C8B-B14F-4D97-AF65-F5344CB8AC3E}">
        <p14:creationId xmlns:p14="http://schemas.microsoft.com/office/powerpoint/2010/main" val="359896573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AC0F98-1F31-485D-9AD6-2A12144C50FD}" type="slidenum">
              <a:rPr lang="fa-IR" smtClean="0"/>
              <a:t>16</a:t>
            </a:fld>
            <a:endParaRPr lang="fa-IR"/>
          </a:p>
        </p:txBody>
      </p:sp>
    </p:spTree>
    <p:extLst>
      <p:ext uri="{BB962C8B-B14F-4D97-AF65-F5344CB8AC3E}">
        <p14:creationId xmlns:p14="http://schemas.microsoft.com/office/powerpoint/2010/main" val="183887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CAC0F98-1F31-485D-9AD6-2A12144C50FD}" type="slidenum">
              <a:rPr lang="fa-IR" smtClean="0"/>
              <a:t>20</a:t>
            </a:fld>
            <a:endParaRPr lang="fa-IR"/>
          </a:p>
        </p:txBody>
      </p:sp>
    </p:spTree>
    <p:extLst>
      <p:ext uri="{BB962C8B-B14F-4D97-AF65-F5344CB8AC3E}">
        <p14:creationId xmlns:p14="http://schemas.microsoft.com/office/powerpoint/2010/main" val="1326194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AC0F98-1F31-485D-9AD6-2A12144C50FD}" type="slidenum">
              <a:rPr lang="fa-IR" smtClean="0"/>
              <a:t>21</a:t>
            </a:fld>
            <a:endParaRPr lang="fa-IR"/>
          </a:p>
        </p:txBody>
      </p:sp>
    </p:spTree>
    <p:extLst>
      <p:ext uri="{BB962C8B-B14F-4D97-AF65-F5344CB8AC3E}">
        <p14:creationId xmlns:p14="http://schemas.microsoft.com/office/powerpoint/2010/main" val="2898005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C26EAFA-8284-46D7-A06A-B1C6546A6064}" type="datetimeFigureOut">
              <a:rPr lang="fa-IR" smtClean="0"/>
              <a:t>23/02/1442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2601108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26EAFA-8284-46D7-A06A-B1C6546A6064}" type="datetimeFigureOut">
              <a:rPr lang="fa-IR" smtClean="0"/>
              <a:t>23/02/1442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361919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26EAFA-8284-46D7-A06A-B1C6546A6064}" type="datetimeFigureOut">
              <a:rPr lang="fa-IR" smtClean="0"/>
              <a:t>23/02/1442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167850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26EAFA-8284-46D7-A06A-B1C6546A6064}" type="datetimeFigureOut">
              <a:rPr lang="fa-IR" smtClean="0"/>
              <a:t>23/02/1442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805385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26EAFA-8284-46D7-A06A-B1C6546A6064}" type="datetimeFigureOut">
              <a:rPr lang="fa-IR" smtClean="0"/>
              <a:t>23/02/1442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3811886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C26EAFA-8284-46D7-A06A-B1C6546A6064}" type="datetimeFigureOut">
              <a:rPr lang="fa-IR" smtClean="0"/>
              <a:t>23/02/1442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1646480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C26EAFA-8284-46D7-A06A-B1C6546A6064}" type="datetimeFigureOut">
              <a:rPr lang="fa-IR" smtClean="0"/>
              <a:t>23/02/1442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201461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26EAFA-8284-46D7-A06A-B1C6546A6064}" type="datetimeFigureOut">
              <a:rPr lang="fa-IR" smtClean="0"/>
              <a:t>23/02/1442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2613682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26EAFA-8284-46D7-A06A-B1C6546A6064}" type="datetimeFigureOut">
              <a:rPr lang="fa-IR" smtClean="0"/>
              <a:t>23/02/1442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2419713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26EAFA-8284-46D7-A06A-B1C6546A6064}" type="datetimeFigureOut">
              <a:rPr lang="fa-IR" smtClean="0"/>
              <a:t>23/02/1442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33142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26EAFA-8284-46D7-A06A-B1C6546A6064}" type="datetimeFigureOut">
              <a:rPr lang="fa-IR" smtClean="0"/>
              <a:t>23/02/1442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BE8AC26-905B-4563-A74C-FD8F62ED715E}" type="slidenum">
              <a:rPr lang="fa-IR" smtClean="0"/>
              <a:t>‹#›</a:t>
            </a:fld>
            <a:endParaRPr lang="fa-IR"/>
          </a:p>
        </p:txBody>
      </p:sp>
    </p:spTree>
    <p:extLst>
      <p:ext uri="{BB962C8B-B14F-4D97-AF65-F5344CB8AC3E}">
        <p14:creationId xmlns:p14="http://schemas.microsoft.com/office/powerpoint/2010/main" val="3866596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6EAFA-8284-46D7-A06A-B1C6546A6064}" type="datetimeFigureOut">
              <a:rPr lang="fa-IR" smtClean="0"/>
              <a:t>23/02/1442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E8AC26-905B-4563-A74C-FD8F62ED715E}" type="slidenum">
              <a:rPr lang="fa-IR" smtClean="0"/>
              <a:t>‹#›</a:t>
            </a:fld>
            <a:endParaRPr lang="fa-IR"/>
          </a:p>
        </p:txBody>
      </p:sp>
    </p:spTree>
    <p:extLst>
      <p:ext uri="{BB962C8B-B14F-4D97-AF65-F5344CB8AC3E}">
        <p14:creationId xmlns:p14="http://schemas.microsoft.com/office/powerpoint/2010/main" val="1787589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2.gif"/><Relationship Id="rId5" Type="http://schemas.openxmlformats.org/officeDocument/2006/relationships/image" Target="../media/image21.gif"/><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7.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3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5.jpg"/><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3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jpg"/></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340" y="2755900"/>
            <a:ext cx="8829660" cy="1200329"/>
          </a:xfrm>
          <a:prstGeom prst="rect">
            <a:avLst/>
          </a:prstGeom>
          <a:noFill/>
        </p:spPr>
        <p:txBody>
          <a:bodyPr wrap="none" rtlCol="1">
            <a:spAutoFit/>
          </a:bodyPr>
          <a:lstStyle/>
          <a:p>
            <a:pPr algn="ctr"/>
            <a:r>
              <a:rPr lang="fa-IR" sz="3600" dirty="0" smtClean="0">
                <a:cs typeface="B Yekan" panose="00000400000000000000" pitchFamily="2" charset="-78"/>
              </a:rPr>
              <a:t>مدرنیسم</a:t>
            </a:r>
          </a:p>
          <a:p>
            <a:pPr algn="ctr"/>
            <a:r>
              <a:rPr lang="fa-IR" sz="3600" dirty="0" smtClean="0">
                <a:cs typeface="B Yekan" panose="00000400000000000000" pitchFamily="2" charset="-78"/>
              </a:rPr>
              <a:t>تحول بزرگ فکری اروپا در قرن 19 و اوایل قرن 20</a:t>
            </a:r>
            <a:endParaRPr lang="fa-IR" sz="3600" dirty="0">
              <a:cs typeface="B Yekan" panose="00000400000000000000" pitchFamily="2" charset="-78"/>
            </a:endParaRPr>
          </a:p>
        </p:txBody>
      </p:sp>
    </p:spTree>
    <p:extLst>
      <p:ext uri="{BB962C8B-B14F-4D97-AF65-F5344CB8AC3E}">
        <p14:creationId xmlns:p14="http://schemas.microsoft.com/office/powerpoint/2010/main" val="3342619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4566199" y="431464"/>
            <a:ext cx="4148919" cy="477054"/>
          </a:xfrm>
          <a:prstGeom prst="rect">
            <a:avLst/>
          </a:prstGeom>
          <a:noFill/>
        </p:spPr>
        <p:txBody>
          <a:bodyPr wrap="square" rtlCol="1">
            <a:spAutoFit/>
          </a:bodyPr>
          <a:lstStyle/>
          <a:p>
            <a:r>
              <a:rPr lang="fa-IR" sz="2500" dirty="0" smtClean="0">
                <a:cs typeface="Entezar     &lt;---------" panose="00000700000000000000" pitchFamily="2" charset="-78"/>
              </a:rPr>
              <a:t>جنبش های هنری مدرنیسم:</a:t>
            </a:r>
            <a:endParaRPr lang="fa-IR" sz="2500" dirty="0">
              <a:cs typeface="Entezar     &lt;---------" panose="00000700000000000000" pitchFamily="2" charset="-78"/>
            </a:endParaRPr>
          </a:p>
        </p:txBody>
      </p:sp>
      <p:sp>
        <p:nvSpPr>
          <p:cNvPr id="5" name="Rectangle 4"/>
          <p:cNvSpPr/>
          <p:nvPr/>
        </p:nvSpPr>
        <p:spPr>
          <a:xfrm>
            <a:off x="1590064" y="4735795"/>
            <a:ext cx="4572000" cy="400110"/>
          </a:xfrm>
          <a:prstGeom prst="rect">
            <a:avLst/>
          </a:prstGeom>
        </p:spPr>
        <p:txBody>
          <a:bodyPr>
            <a:spAutoFit/>
          </a:bodyPr>
          <a:lstStyle/>
          <a:p>
            <a:endParaRPr lang="fa-IR" sz="2000" dirty="0">
              <a:solidFill>
                <a:schemeClr val="tx1">
                  <a:lumMod val="95000"/>
                  <a:lumOff val="5000"/>
                </a:schemeClr>
              </a:solidFill>
              <a:cs typeface="Aban Light" pitchFamily="2" charset="-78"/>
            </a:endParaRPr>
          </a:p>
        </p:txBody>
      </p:sp>
      <p:sp>
        <p:nvSpPr>
          <p:cNvPr id="6" name="Rectangle 5"/>
          <p:cNvSpPr/>
          <p:nvPr/>
        </p:nvSpPr>
        <p:spPr>
          <a:xfrm>
            <a:off x="7942407" y="2846443"/>
            <a:ext cx="184731" cy="400110"/>
          </a:xfrm>
          <a:prstGeom prst="rect">
            <a:avLst/>
          </a:prstGeom>
        </p:spPr>
        <p:txBody>
          <a:bodyPr wrap="none">
            <a:spAutoFit/>
          </a:bodyPr>
          <a:lstStyle/>
          <a:p>
            <a:endParaRPr lang="fa-IR" sz="2000" dirty="0">
              <a:solidFill>
                <a:schemeClr val="tx1">
                  <a:lumMod val="95000"/>
                  <a:lumOff val="5000"/>
                </a:schemeClr>
              </a:solidFill>
              <a:cs typeface="Aban Light" pitchFamily="2" charset="-78"/>
            </a:endParaRPr>
          </a:p>
        </p:txBody>
      </p:sp>
      <p:sp>
        <p:nvSpPr>
          <p:cNvPr id="7" name="Rectangle 6"/>
          <p:cNvSpPr/>
          <p:nvPr/>
        </p:nvSpPr>
        <p:spPr>
          <a:xfrm>
            <a:off x="2546529" y="4935850"/>
            <a:ext cx="4572000" cy="369332"/>
          </a:xfrm>
          <a:prstGeom prst="rect">
            <a:avLst/>
          </a:prstGeom>
        </p:spPr>
        <p:txBody>
          <a:bodyPr>
            <a:spAutoFit/>
          </a:bodyPr>
          <a:lstStyle/>
          <a:p>
            <a:endParaRPr lang="fa-IR" dirty="0"/>
          </a:p>
        </p:txBody>
      </p:sp>
      <p:sp>
        <p:nvSpPr>
          <p:cNvPr id="8" name="Rounded Rectangle 7"/>
          <p:cNvSpPr/>
          <p:nvPr/>
        </p:nvSpPr>
        <p:spPr>
          <a:xfrm>
            <a:off x="6746147" y="1410734"/>
            <a:ext cx="1965278" cy="57954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هیجان‌نمایی</a:t>
            </a:r>
          </a:p>
        </p:txBody>
      </p:sp>
      <p:sp>
        <p:nvSpPr>
          <p:cNvPr id="9" name="Rounded Rectangle 8"/>
          <p:cNvSpPr/>
          <p:nvPr/>
        </p:nvSpPr>
        <p:spPr>
          <a:xfrm>
            <a:off x="717531" y="1410734"/>
            <a:ext cx="4803087" cy="57954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 جنبشی در ادبیات بود، که نخست در آلمان شکوفا شد.</a:t>
            </a:r>
          </a:p>
        </p:txBody>
      </p:sp>
      <p:sp>
        <p:nvSpPr>
          <p:cNvPr id="10" name="Rounded Rectangle 9"/>
          <p:cNvSpPr/>
          <p:nvPr/>
        </p:nvSpPr>
        <p:spPr>
          <a:xfrm>
            <a:off x="717530" y="2155823"/>
            <a:ext cx="8052179" cy="773566"/>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در آغاز قرن بیستم، نهضت بزرگی بر ضد رئالیسم وامپرسیونیسم پا گرفت </a:t>
            </a:r>
          </a:p>
        </p:txBody>
      </p:sp>
      <p:sp>
        <p:nvSpPr>
          <p:cNvPr id="11" name="Rounded Rectangle 10"/>
          <p:cNvSpPr/>
          <p:nvPr/>
        </p:nvSpPr>
        <p:spPr>
          <a:xfrm>
            <a:off x="717530" y="3046498"/>
            <a:ext cx="8052179" cy="773566"/>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 نمایش درونی بشر، مخصوصاً عواطفی چون ترس، نفرت، عشق و اضطراب بود.</a:t>
            </a:r>
          </a:p>
        </p:txBody>
      </p:sp>
      <p:sp>
        <p:nvSpPr>
          <p:cNvPr id="12" name="Rounded Rectangle 11"/>
          <p:cNvSpPr/>
          <p:nvPr/>
        </p:nvSpPr>
        <p:spPr>
          <a:xfrm>
            <a:off x="5002926" y="3937173"/>
            <a:ext cx="3862317" cy="2616990"/>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dirty="0" smtClean="0">
                <a:solidFill>
                  <a:schemeClr val="tx1">
                    <a:lumMod val="95000"/>
                    <a:lumOff val="5000"/>
                  </a:schemeClr>
                </a:solidFill>
                <a:cs typeface="Aban Light" pitchFamily="2" charset="-78"/>
              </a:rPr>
              <a:t>هنرمند </a:t>
            </a:r>
            <a:r>
              <a:rPr lang="fa-IR" sz="2000" dirty="0">
                <a:solidFill>
                  <a:schemeClr val="tx1">
                    <a:lumMod val="95000"/>
                    <a:lumOff val="5000"/>
                  </a:schemeClr>
                </a:solidFill>
                <a:cs typeface="Aban Light" pitchFamily="2" charset="-78"/>
              </a:rPr>
              <a:t>برای القای هیجانات شدید خود از رنگ‌های تند و اشکال کج و معوج و خطوط زمخت بهره می‌گیرد. اکسپرسیونیسم به نوعی اغراق در رنگها و شکلهاست، شیوه‌ای عاری از طبیعت گرایی که می‌خواست حالات عاطفی را هرچه روشنتر و صریح تر بیان نماید. </a:t>
            </a:r>
          </a:p>
        </p:txBody>
      </p:sp>
      <p:sp>
        <p:nvSpPr>
          <p:cNvPr id="13" name="Rounded Rectangle 12"/>
          <p:cNvSpPr/>
          <p:nvPr/>
        </p:nvSpPr>
        <p:spPr>
          <a:xfrm>
            <a:off x="1336098" y="4533184"/>
            <a:ext cx="3165159" cy="1677827"/>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جیمز </a:t>
            </a:r>
            <a:r>
              <a:rPr lang="fa-IR" sz="2000" dirty="0" smtClean="0">
                <a:solidFill>
                  <a:schemeClr val="tx1">
                    <a:lumMod val="95000"/>
                    <a:lumOff val="5000"/>
                  </a:schemeClr>
                </a:solidFill>
                <a:cs typeface="Aban Light" pitchFamily="2" charset="-78"/>
              </a:rPr>
              <a:t>انسور، ادوارد </a:t>
            </a:r>
            <a:r>
              <a:rPr lang="fa-IR" sz="2000" dirty="0">
                <a:solidFill>
                  <a:schemeClr val="tx1">
                    <a:lumMod val="95000"/>
                    <a:lumOff val="5000"/>
                  </a:schemeClr>
                </a:solidFill>
                <a:cs typeface="Aban Light" pitchFamily="2" charset="-78"/>
              </a:rPr>
              <a:t>مونک </a:t>
            </a:r>
            <a:r>
              <a:rPr lang="fa-IR" sz="2000" dirty="0" smtClean="0">
                <a:solidFill>
                  <a:schemeClr val="tx1">
                    <a:lumMod val="95000"/>
                    <a:lumOff val="5000"/>
                  </a:schemeClr>
                </a:solidFill>
                <a:cs typeface="Aban Light" pitchFamily="2" charset="-78"/>
              </a:rPr>
              <a:t>و امیل نولده از هنرمندان مشهور این سبک بوده اند.</a:t>
            </a:r>
            <a:endParaRPr lang="fa-IR"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437827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Rounded Rectangle 3"/>
          <p:cNvSpPr/>
          <p:nvPr/>
        </p:nvSpPr>
        <p:spPr>
          <a:xfrm>
            <a:off x="5705711" y="1284248"/>
            <a:ext cx="2169993" cy="505209"/>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000" dirty="0" smtClean="0">
                <a:solidFill>
                  <a:schemeClr val="tx1">
                    <a:lumMod val="95000"/>
                    <a:lumOff val="5000"/>
                  </a:schemeClr>
                </a:solidFill>
                <a:cs typeface="Aban Light" pitchFamily="2" charset="-78"/>
              </a:rPr>
              <a:t>کوبیسم یا حجم گرایی</a:t>
            </a:r>
            <a:endParaRPr lang="fa-IR" sz="2000" dirty="0">
              <a:solidFill>
                <a:schemeClr val="tx1">
                  <a:lumMod val="95000"/>
                  <a:lumOff val="5000"/>
                </a:schemeClr>
              </a:solidFill>
              <a:cs typeface="Aban Light" pitchFamily="2" charset="-78"/>
            </a:endParaRPr>
          </a:p>
        </p:txBody>
      </p:sp>
      <p:sp>
        <p:nvSpPr>
          <p:cNvPr id="5" name="TextBox 4"/>
          <p:cNvSpPr txBox="1"/>
          <p:nvPr/>
        </p:nvSpPr>
        <p:spPr>
          <a:xfrm>
            <a:off x="4702371" y="424598"/>
            <a:ext cx="4148919" cy="477054"/>
          </a:xfrm>
          <a:prstGeom prst="rect">
            <a:avLst/>
          </a:prstGeom>
          <a:noFill/>
        </p:spPr>
        <p:txBody>
          <a:bodyPr wrap="square" rtlCol="1">
            <a:spAutoFit/>
          </a:bodyPr>
          <a:lstStyle/>
          <a:p>
            <a:r>
              <a:rPr lang="fa-IR" sz="2500" dirty="0" smtClean="0">
                <a:cs typeface="Entezar     &lt;---------" panose="00000700000000000000" pitchFamily="2" charset="-78"/>
              </a:rPr>
              <a:t>جنبش های هنری مدرنیسم:</a:t>
            </a:r>
            <a:endParaRPr lang="fa-IR" sz="2500" dirty="0">
              <a:cs typeface="Entezar     &lt;---------" panose="00000700000000000000" pitchFamily="2" charset="-78"/>
            </a:endParaRPr>
          </a:p>
        </p:txBody>
      </p:sp>
      <p:sp>
        <p:nvSpPr>
          <p:cNvPr id="6" name="Rounded Rectangle 5"/>
          <p:cNvSpPr/>
          <p:nvPr/>
        </p:nvSpPr>
        <p:spPr>
          <a:xfrm>
            <a:off x="4702371" y="1956983"/>
            <a:ext cx="4001382" cy="221218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fa-IR" dirty="0" smtClean="0">
                <a:solidFill>
                  <a:schemeClr val="tx1">
                    <a:lumMod val="95000"/>
                    <a:lumOff val="5000"/>
                  </a:schemeClr>
                </a:solidFill>
                <a:cs typeface="Aban Light" pitchFamily="2" charset="-78"/>
              </a:rPr>
              <a:t>کوبیسم ‌ها </a:t>
            </a:r>
            <a:r>
              <a:rPr lang="fa-IR" dirty="0">
                <a:solidFill>
                  <a:schemeClr val="tx1">
                    <a:lumMod val="95000"/>
                    <a:lumOff val="5000"/>
                  </a:schemeClr>
                </a:solidFill>
                <a:cs typeface="Aban Light" pitchFamily="2" charset="-78"/>
              </a:rPr>
              <a:t>کوشش می‌کنند تا کلیت یک پدیده </a:t>
            </a:r>
            <a:r>
              <a:rPr lang="fa-IR" dirty="0" smtClean="0">
                <a:solidFill>
                  <a:schemeClr val="tx1">
                    <a:lumMod val="95000"/>
                    <a:lumOff val="5000"/>
                  </a:schemeClr>
                </a:solidFill>
                <a:cs typeface="Aban Light" pitchFamily="2" charset="-78"/>
              </a:rPr>
              <a:t>را </a:t>
            </a:r>
            <a:r>
              <a:rPr lang="fa-IR" dirty="0">
                <a:solidFill>
                  <a:schemeClr val="tx1">
                    <a:lumMod val="95000"/>
                    <a:lumOff val="5000"/>
                  </a:schemeClr>
                </a:solidFill>
                <a:cs typeface="Aban Light" pitchFamily="2" charset="-78"/>
              </a:rPr>
              <a:t>در آن واحد در یک سطح دو بعدی عرضه </a:t>
            </a:r>
            <a:r>
              <a:rPr lang="fa-IR" dirty="0" smtClean="0">
                <a:solidFill>
                  <a:schemeClr val="tx1">
                    <a:lumMod val="95000"/>
                    <a:lumOff val="5000"/>
                  </a:schemeClr>
                </a:solidFill>
                <a:cs typeface="Aban Light" pitchFamily="2" charset="-78"/>
              </a:rPr>
              <a:t>کنندن.آنها </a:t>
            </a:r>
            <a:r>
              <a:rPr lang="fa-IR" dirty="0">
                <a:solidFill>
                  <a:schemeClr val="tx1">
                    <a:lumMod val="95000"/>
                    <a:lumOff val="5000"/>
                  </a:schemeClr>
                </a:solidFill>
                <a:cs typeface="Aban Light" pitchFamily="2" charset="-78"/>
              </a:rPr>
              <a:t>همچنین در تلاش بودند تا ذهنیت خود را از اشیا و موجودات به صورت اشکال هندسی بیان کنند. از این رو آنچه را که در واقعیت است به گونه‌ای که در چشمان ما قابل رویت است نمی‌بینیم.</a:t>
            </a:r>
          </a:p>
        </p:txBody>
      </p:sp>
      <p:sp>
        <p:nvSpPr>
          <p:cNvPr id="7" name="Rounded Rectangle 6"/>
          <p:cNvSpPr/>
          <p:nvPr/>
        </p:nvSpPr>
        <p:spPr>
          <a:xfrm>
            <a:off x="340730" y="770563"/>
            <a:ext cx="2805194" cy="513685"/>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سورئالیسم </a:t>
            </a:r>
            <a:r>
              <a:rPr lang="fa-IR" sz="2000" dirty="0" smtClean="0">
                <a:solidFill>
                  <a:schemeClr val="tx1">
                    <a:lumMod val="95000"/>
                    <a:lumOff val="5000"/>
                  </a:schemeClr>
                </a:solidFill>
                <a:cs typeface="Aban Light" pitchFamily="2" charset="-78"/>
              </a:rPr>
              <a:t>یا فرا واقع گرایی</a:t>
            </a:r>
            <a:endParaRPr lang="fa-IR" sz="2000" dirty="0">
              <a:solidFill>
                <a:schemeClr val="tx1">
                  <a:lumMod val="95000"/>
                  <a:lumOff val="5000"/>
                </a:schemeClr>
              </a:solidFill>
              <a:cs typeface="Aban Light" pitchFamily="2" charset="-78"/>
            </a:endParaRPr>
          </a:p>
        </p:txBody>
      </p:sp>
      <p:sp>
        <p:nvSpPr>
          <p:cNvPr id="8" name="Rounded Rectangle 7"/>
          <p:cNvSpPr/>
          <p:nvPr/>
        </p:nvSpPr>
        <p:spPr>
          <a:xfrm>
            <a:off x="669216" y="1536852"/>
            <a:ext cx="2360599" cy="1959810"/>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fa-IR" dirty="0">
                <a:solidFill>
                  <a:schemeClr val="tx1">
                    <a:lumMod val="95000"/>
                    <a:lumOff val="5000"/>
                  </a:schemeClr>
                </a:solidFill>
                <a:cs typeface="Aban Light" pitchFamily="2" charset="-78"/>
              </a:rPr>
              <a:t>به معنی گرایش به ماورای واقعیت یا واقعیت برتر است.  این مکتب بازتاب نابسامانیها و آشفتگیهای قرن بیستم است.</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4666" y="4234361"/>
            <a:ext cx="1800485" cy="23962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0708" y="4396521"/>
            <a:ext cx="2127735" cy="223412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617" y="4354803"/>
            <a:ext cx="2275840" cy="227584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5817" y="3643194"/>
            <a:ext cx="2076307" cy="150665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19906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4572000" y="663476"/>
            <a:ext cx="4148919" cy="477054"/>
          </a:xfrm>
          <a:prstGeom prst="rect">
            <a:avLst/>
          </a:prstGeom>
          <a:noFill/>
        </p:spPr>
        <p:txBody>
          <a:bodyPr wrap="square" rtlCol="1">
            <a:spAutoFit/>
          </a:bodyPr>
          <a:lstStyle/>
          <a:p>
            <a:r>
              <a:rPr lang="fa-IR" sz="2500" dirty="0" smtClean="0">
                <a:cs typeface="Entezar     &lt;---------" panose="00000700000000000000" pitchFamily="2" charset="-78"/>
              </a:rPr>
              <a:t>رابطه بین هنر و زبان در مدرنیسم:</a:t>
            </a:r>
            <a:endParaRPr lang="fa-IR" sz="2500" dirty="0">
              <a:cs typeface="Entezar     &lt;---------" panose="00000700000000000000" pitchFamily="2" charset="-78"/>
            </a:endParaRPr>
          </a:p>
        </p:txBody>
      </p:sp>
      <p:sp>
        <p:nvSpPr>
          <p:cNvPr id="2" name="Rectangle 1"/>
          <p:cNvSpPr/>
          <p:nvPr/>
        </p:nvSpPr>
        <p:spPr>
          <a:xfrm>
            <a:off x="341194" y="1527750"/>
            <a:ext cx="8379725" cy="369332"/>
          </a:xfrm>
          <a:prstGeom prst="rect">
            <a:avLst/>
          </a:prstGeom>
        </p:spPr>
        <p:txBody>
          <a:bodyPr wrap="square">
            <a:spAutoFit/>
          </a:bodyPr>
          <a:lstStyle/>
          <a:p>
            <a:endParaRPr lang="fa-IR" dirty="0">
              <a:solidFill>
                <a:schemeClr val="tx1">
                  <a:lumMod val="95000"/>
                  <a:lumOff val="5000"/>
                </a:schemeClr>
              </a:solidFill>
              <a:cs typeface="Aban Light" pitchFamily="2" charset="-78"/>
            </a:endParaRPr>
          </a:p>
        </p:txBody>
      </p:sp>
      <p:sp>
        <p:nvSpPr>
          <p:cNvPr id="5" name="Rounded Rectangle 4"/>
          <p:cNvSpPr/>
          <p:nvPr/>
        </p:nvSpPr>
        <p:spPr>
          <a:xfrm>
            <a:off x="253209" y="1350328"/>
            <a:ext cx="8637582" cy="2689409"/>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در اغلب سبکهای دوران مدرنیته، زبان ، به معنای کلمه، حضور دارد. به عنوان نمونه در سبک کوبیسم خود کلمات اغلب در نقاشی‌ها و کلاژها حضور داشتند. گویی زبان، چهارچوب یا زمینه‌ای است برای هنر مدرن، یعنی نوعی عامل تعیین کننده برای شرایط و معیارهای برخورد عاطفی بیننده و اثر هنری است. موقعیت بیننده ابتدا توسط نظریه‌ها تعیین می‌گردد و فقط پس از گذر از این مرحله است که به وی این آزادی داده می‌شود تا به احساسات خود توجه کند. بخشی از انقلاب مدرنیسم در این بود که هنر را از قلمروی عمومی زبان و روایت مشترک، به طرف حوزه فردی و خصوصیِ احساس و عاطفه منتقل کند. در مدرنیته احساس و عاطفه، اساسی‌تر، طبیعی‌تر و "جهانی‌تر" از کلمات دیده می‌شوند.</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3912" y="4249535"/>
            <a:ext cx="2460038" cy="24417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8421" y="4170421"/>
            <a:ext cx="2197677" cy="25568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195" y="4217159"/>
            <a:ext cx="1828246" cy="24417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871053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3152634" y="663476"/>
            <a:ext cx="5568286" cy="430887"/>
          </a:xfrm>
          <a:prstGeom prst="rect">
            <a:avLst/>
          </a:prstGeom>
          <a:noFill/>
        </p:spPr>
        <p:txBody>
          <a:bodyPr wrap="square" rtlCol="1">
            <a:spAutoFit/>
          </a:bodyPr>
          <a:lstStyle/>
          <a:p>
            <a:r>
              <a:rPr lang="fa-IR" sz="2200" dirty="0" smtClean="0">
                <a:cs typeface="Entezar     &lt;---------" panose="00000700000000000000" pitchFamily="2" charset="-78"/>
              </a:rPr>
              <a:t>ویژگی های اقتصادی و وضع زندگی مردم در مدرنیسم:</a:t>
            </a:r>
            <a:endParaRPr lang="fa-IR" sz="2200" dirty="0">
              <a:cs typeface="Entezar     &lt;---------" panose="00000700000000000000" pitchFamily="2" charset="-78"/>
            </a:endParaRPr>
          </a:p>
        </p:txBody>
      </p:sp>
      <p:sp>
        <p:nvSpPr>
          <p:cNvPr id="5" name="Rounded Rectangle 4"/>
          <p:cNvSpPr/>
          <p:nvPr/>
        </p:nvSpPr>
        <p:spPr>
          <a:xfrm>
            <a:off x="382136" y="1484132"/>
            <a:ext cx="8338783" cy="1313660"/>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این دوره یكپارچگي و وحدت طبقه كارگر را اسطوره اي مي داند كه تنوع را سركوب مي كند و زنان و گروه هاي قومي را به حاشيه هاي كشمكش طبقاتي مي راند و با يك طبقه يگانه و فراگير همه آن ها را پوشش مي دهد.</a:t>
            </a:r>
          </a:p>
        </p:txBody>
      </p:sp>
      <p:sp>
        <p:nvSpPr>
          <p:cNvPr id="6" name="Rounded Rectangle 5"/>
          <p:cNvSpPr/>
          <p:nvPr/>
        </p:nvSpPr>
        <p:spPr>
          <a:xfrm>
            <a:off x="518614" y="3026642"/>
            <a:ext cx="8287603" cy="2746361"/>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توسعه سرمایه داری و ایجاد سرمایه داری:</a:t>
            </a:r>
          </a:p>
          <a:p>
            <a:r>
              <a:rPr lang="fa-IR" sz="2000" dirty="0" smtClean="0">
                <a:solidFill>
                  <a:schemeClr val="tx1">
                    <a:lumMod val="95000"/>
                    <a:lumOff val="5000"/>
                  </a:schemeClr>
                </a:solidFill>
                <a:cs typeface="Aban Light" pitchFamily="2" charset="-78"/>
              </a:rPr>
              <a:t>1- بازاری: </a:t>
            </a:r>
            <a:r>
              <a:rPr lang="fa-IR" sz="2000" dirty="0">
                <a:solidFill>
                  <a:schemeClr val="tx1">
                    <a:lumMod val="95000"/>
                    <a:lumOff val="5000"/>
                  </a:schemeClr>
                </a:solidFill>
                <a:cs typeface="Aban Light" pitchFamily="2" charset="-78"/>
              </a:rPr>
              <a:t>در قرن هجدهم و نوزدهم</a:t>
            </a:r>
            <a:r>
              <a:rPr lang="fa-IR" sz="2000" dirty="0"/>
              <a:t> </a:t>
            </a:r>
            <a:r>
              <a:rPr lang="fa-IR" sz="2000" dirty="0" smtClean="0">
                <a:solidFill>
                  <a:schemeClr val="tx1">
                    <a:lumMod val="95000"/>
                    <a:lumOff val="5000"/>
                  </a:schemeClr>
                </a:solidFill>
                <a:cs typeface="Aban Light" pitchFamily="2" charset="-78"/>
              </a:rPr>
              <a:t>بر اساس رشد صنعتی درون هر کشور رشد انسان را به عنوان یک سرمایه دار ممکن ساخت.</a:t>
            </a:r>
          </a:p>
          <a:p>
            <a:r>
              <a:rPr lang="fa-IR" sz="2000" dirty="0" smtClean="0">
                <a:solidFill>
                  <a:schemeClr val="tx1">
                    <a:lumMod val="95000"/>
                    <a:lumOff val="5000"/>
                  </a:schemeClr>
                </a:solidFill>
                <a:cs typeface="Aban Light" pitchFamily="2" charset="-78"/>
              </a:rPr>
              <a:t>2- انحصاری: </a:t>
            </a:r>
            <a:r>
              <a:rPr lang="fa-IR" sz="2000" dirty="0">
                <a:solidFill>
                  <a:schemeClr val="tx1">
                    <a:lumMod val="95000"/>
                    <a:lumOff val="5000"/>
                  </a:schemeClr>
                </a:solidFill>
                <a:cs typeface="Aban Light" pitchFamily="2" charset="-78"/>
              </a:rPr>
              <a:t>اواسط قرن نوزدهم تا اواسط قرن بيستم براساس سياست ايجاد بازارهاي بيش تر و استثمار ملت هاي جهان سوم به خاطر كار ارزان و مواد خام پديد </a:t>
            </a:r>
            <a:r>
              <a:rPr lang="fa-IR" sz="2000" dirty="0" smtClean="0">
                <a:solidFill>
                  <a:schemeClr val="tx1">
                    <a:lumMod val="95000"/>
                    <a:lumOff val="5000"/>
                  </a:schemeClr>
                </a:solidFill>
                <a:cs typeface="Aban Light" pitchFamily="2" charset="-78"/>
              </a:rPr>
              <a:t>آمد.</a:t>
            </a:r>
          </a:p>
          <a:p>
            <a:r>
              <a:rPr lang="fa-IR" sz="2000" dirty="0" smtClean="0">
                <a:solidFill>
                  <a:schemeClr val="tx1">
                    <a:lumMod val="95000"/>
                    <a:lumOff val="5000"/>
                  </a:schemeClr>
                </a:solidFill>
                <a:cs typeface="Aban Light" pitchFamily="2" charset="-78"/>
              </a:rPr>
              <a:t>3- چند ملیتی: که اكنون </a:t>
            </a:r>
            <a:r>
              <a:rPr lang="fa-IR" sz="2000" dirty="0">
                <a:solidFill>
                  <a:schemeClr val="tx1">
                    <a:lumMod val="95000"/>
                    <a:lumOff val="5000"/>
                  </a:schemeClr>
                </a:solidFill>
                <a:cs typeface="Aban Light" pitchFamily="2" charset="-78"/>
              </a:rPr>
              <a:t>شاهد آن هستيم و سبب پديدار شدن يك شبكه گسترده الكترونيكي متشكل از شركت هاي تجاري چندمليتي قدرتمند شده است</a:t>
            </a:r>
          </a:p>
        </p:txBody>
      </p:sp>
    </p:spTree>
    <p:extLst>
      <p:ext uri="{BB962C8B-B14F-4D97-AF65-F5344CB8AC3E}">
        <p14:creationId xmlns:p14="http://schemas.microsoft.com/office/powerpoint/2010/main" val="1578345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2" name="Rectangle 1"/>
          <p:cNvSpPr/>
          <p:nvPr/>
        </p:nvSpPr>
        <p:spPr>
          <a:xfrm>
            <a:off x="2286000" y="2828836"/>
            <a:ext cx="4572000" cy="400110"/>
          </a:xfrm>
          <a:prstGeom prst="rect">
            <a:avLst/>
          </a:prstGeom>
        </p:spPr>
        <p:txBody>
          <a:bodyPr>
            <a:spAutoFit/>
          </a:bodyPr>
          <a:lstStyle/>
          <a:p>
            <a:endParaRPr lang="en-US" sz="2000" dirty="0">
              <a:solidFill>
                <a:schemeClr val="tx1">
                  <a:lumMod val="95000"/>
                  <a:lumOff val="5000"/>
                </a:schemeClr>
              </a:solidFill>
              <a:cs typeface="Aban Light" pitchFamily="2" charset="-78"/>
            </a:endParaRPr>
          </a:p>
        </p:txBody>
      </p:sp>
      <p:sp>
        <p:nvSpPr>
          <p:cNvPr id="4" name="TextBox 3"/>
          <p:cNvSpPr txBox="1"/>
          <p:nvPr/>
        </p:nvSpPr>
        <p:spPr>
          <a:xfrm>
            <a:off x="3152634" y="663476"/>
            <a:ext cx="5568286" cy="477054"/>
          </a:xfrm>
          <a:prstGeom prst="rect">
            <a:avLst/>
          </a:prstGeom>
          <a:noFill/>
        </p:spPr>
        <p:txBody>
          <a:bodyPr wrap="square" rtlCol="1">
            <a:spAutoFit/>
          </a:bodyPr>
          <a:lstStyle/>
          <a:p>
            <a:r>
              <a:rPr lang="fa-IR" sz="2500" dirty="0" smtClean="0">
                <a:cs typeface="Entezar     &lt;---------" panose="00000700000000000000" pitchFamily="2" charset="-78"/>
              </a:rPr>
              <a:t>خاستگاه معماری مدرن: </a:t>
            </a:r>
            <a:endParaRPr lang="fa-IR" sz="2500" dirty="0">
              <a:cs typeface="Entezar     &lt;---------" panose="00000700000000000000" pitchFamily="2" charset="-78"/>
            </a:endParaRPr>
          </a:p>
        </p:txBody>
      </p:sp>
      <p:sp>
        <p:nvSpPr>
          <p:cNvPr id="5" name="Rounded Rectangle 4"/>
          <p:cNvSpPr/>
          <p:nvPr/>
        </p:nvSpPr>
        <p:spPr>
          <a:xfrm>
            <a:off x="360218" y="1484132"/>
            <a:ext cx="8360701" cy="926559"/>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معماری مدرن از </a:t>
            </a:r>
            <a:r>
              <a:rPr lang="fa-IR" sz="2000" dirty="0">
                <a:solidFill>
                  <a:srgbClr val="FF0000"/>
                </a:solidFill>
                <a:cs typeface="Aban Light" pitchFamily="2" charset="-78"/>
              </a:rPr>
              <a:t>اواخر قرن نوزده میلادی </a:t>
            </a:r>
            <a:r>
              <a:rPr lang="fa-IR" sz="2000" dirty="0">
                <a:solidFill>
                  <a:schemeClr val="tx1">
                    <a:lumMod val="95000"/>
                    <a:lumOff val="5000"/>
                  </a:schemeClr>
                </a:solidFill>
                <a:cs typeface="Aban Light" pitchFamily="2" charset="-78"/>
              </a:rPr>
              <a:t>شکل گرفت. خاستگاه این معماری در آمریکا شهر </a:t>
            </a:r>
            <a:r>
              <a:rPr lang="fa-IR" sz="2000" dirty="0">
                <a:solidFill>
                  <a:srgbClr val="FF0000"/>
                </a:solidFill>
                <a:cs typeface="Aban Light" pitchFamily="2" charset="-78"/>
              </a:rPr>
              <a:t>شیکاگو</a:t>
            </a:r>
            <a:r>
              <a:rPr lang="fa-IR" sz="2000" dirty="0">
                <a:solidFill>
                  <a:schemeClr val="tx1">
                    <a:lumMod val="95000"/>
                    <a:lumOff val="5000"/>
                  </a:schemeClr>
                </a:solidFill>
                <a:cs typeface="Aban Light" pitchFamily="2" charset="-78"/>
              </a:rPr>
              <a:t> ودر اروپا شهرهای </a:t>
            </a:r>
            <a:r>
              <a:rPr lang="fa-IR" sz="2000" dirty="0">
                <a:solidFill>
                  <a:srgbClr val="FF0000"/>
                </a:solidFill>
                <a:cs typeface="Aban Light" pitchFamily="2" charset="-78"/>
              </a:rPr>
              <a:t>پاریس، برلین و وین </a:t>
            </a:r>
            <a:r>
              <a:rPr lang="fa-IR" sz="2000" dirty="0">
                <a:solidFill>
                  <a:schemeClr val="tx1">
                    <a:lumMod val="95000"/>
                    <a:lumOff val="5000"/>
                  </a:schemeClr>
                </a:solidFill>
                <a:cs typeface="Aban Light" pitchFamily="2" charset="-78"/>
              </a:rPr>
              <a:t>بود</a:t>
            </a:r>
            <a:r>
              <a:rPr lang="fa-IR" sz="2000" dirty="0" smtClean="0">
                <a:solidFill>
                  <a:schemeClr val="tx1">
                    <a:lumMod val="95000"/>
                    <a:lumOff val="5000"/>
                  </a:schemeClr>
                </a:solidFill>
                <a:cs typeface="Aban Light" pitchFamily="2" charset="-78"/>
              </a:rPr>
              <a:t>.</a:t>
            </a:r>
            <a:endParaRPr lang="en-US" sz="2000" dirty="0">
              <a:solidFill>
                <a:schemeClr val="tx1">
                  <a:lumMod val="95000"/>
                  <a:lumOff val="5000"/>
                </a:schemeClr>
              </a:solidFill>
              <a:cs typeface="Aban Light" pitchFamily="2" charset="-78"/>
            </a:endParaRPr>
          </a:p>
        </p:txBody>
      </p:sp>
      <p:sp>
        <p:nvSpPr>
          <p:cNvPr id="6" name="Rectangle 5"/>
          <p:cNvSpPr/>
          <p:nvPr/>
        </p:nvSpPr>
        <p:spPr>
          <a:xfrm>
            <a:off x="7377281" y="2918698"/>
            <a:ext cx="1343638" cy="400110"/>
          </a:xfrm>
          <a:prstGeom prst="rect">
            <a:avLst/>
          </a:prstGeom>
        </p:spPr>
        <p:txBody>
          <a:bodyPr wrap="none">
            <a:spAutoFit/>
          </a:bodyPr>
          <a:lstStyle/>
          <a:p>
            <a:r>
              <a:rPr lang="fa-IR" sz="2000" dirty="0">
                <a:cs typeface="Entezar     &lt;---------" panose="00000700000000000000" pitchFamily="2" charset="-78"/>
              </a:rPr>
              <a:t>مکتب شیکاگو:</a:t>
            </a:r>
            <a:endParaRPr lang="en-US" sz="2000" dirty="0">
              <a:cs typeface="Entezar     &lt;---------" panose="00000700000000000000" pitchFamily="2" charset="-78"/>
            </a:endParaRPr>
          </a:p>
        </p:txBody>
      </p:sp>
      <p:sp>
        <p:nvSpPr>
          <p:cNvPr id="7" name="Rectangle 6"/>
          <p:cNvSpPr/>
          <p:nvPr/>
        </p:nvSpPr>
        <p:spPr>
          <a:xfrm>
            <a:off x="360218" y="3408670"/>
            <a:ext cx="8465127" cy="2554545"/>
          </a:xfrm>
          <a:prstGeom prst="rect">
            <a:avLst/>
          </a:prstGeom>
        </p:spPr>
        <p:txBody>
          <a:bodyPr wrap="square">
            <a:spAutoFit/>
          </a:bodyPr>
          <a:lstStyle/>
          <a:p>
            <a:r>
              <a:rPr lang="fa-IR" sz="2000" dirty="0">
                <a:solidFill>
                  <a:schemeClr val="tx1">
                    <a:lumMod val="95000"/>
                    <a:lumOff val="5000"/>
                  </a:schemeClr>
                </a:solidFill>
                <a:cs typeface="Aban Light" pitchFamily="2" charset="-78"/>
              </a:rPr>
              <a:t>روشهای طراحی، اجرایی معماران مکتب شیکاگو را که میتوان به عنوان منشور اولیه معماری مدرن محسوب کرد، به قرار ذیل است:</a:t>
            </a:r>
            <a:br>
              <a:rPr lang="fa-IR" sz="2000" dirty="0">
                <a:solidFill>
                  <a:schemeClr val="tx1">
                    <a:lumMod val="95000"/>
                    <a:lumOff val="5000"/>
                  </a:schemeClr>
                </a:solidFill>
                <a:cs typeface="Aban Light" pitchFamily="2" charset="-78"/>
              </a:rPr>
            </a:br>
            <a:r>
              <a:rPr lang="fa-IR" sz="2000" dirty="0">
                <a:solidFill>
                  <a:schemeClr val="tx1">
                    <a:lumMod val="95000"/>
                    <a:lumOff val="5000"/>
                  </a:schemeClr>
                </a:solidFill>
                <a:cs typeface="Aban Light" pitchFamily="2" charset="-78"/>
              </a:rPr>
              <a:t>1-استفاده از اسکلت فولادی برای ساختار کل بنا.</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2-عدم </a:t>
            </a:r>
            <a:r>
              <a:rPr lang="fa-IR" sz="2000" dirty="0">
                <a:solidFill>
                  <a:schemeClr val="tx1">
                    <a:lumMod val="95000"/>
                    <a:lumOff val="5000"/>
                  </a:schemeClr>
                </a:solidFill>
                <a:cs typeface="Aban Light" pitchFamily="2" charset="-78"/>
              </a:rPr>
              <a:t>تغییر در سبک های گذشته.</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3-استفاده </a:t>
            </a:r>
            <a:r>
              <a:rPr lang="fa-IR" sz="2000" dirty="0">
                <a:solidFill>
                  <a:schemeClr val="tx1">
                    <a:lumMod val="95000"/>
                    <a:lumOff val="5000"/>
                  </a:schemeClr>
                </a:solidFill>
                <a:cs typeface="Aban Light" pitchFamily="2" charset="-78"/>
              </a:rPr>
              <a:t>بسیار اندک از تزئینات.</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4-استفاده </a:t>
            </a:r>
            <a:r>
              <a:rPr lang="fa-IR" sz="2000" dirty="0">
                <a:solidFill>
                  <a:schemeClr val="tx1">
                    <a:lumMod val="95000"/>
                    <a:lumOff val="5000"/>
                  </a:schemeClr>
                </a:solidFill>
                <a:cs typeface="Aban Light" pitchFamily="2" charset="-78"/>
              </a:rPr>
              <a:t>از پنجره های عریض که کل دهانه بین ستونها را می پوشاند.</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این نوع سبک معماری تا پایان جنگ جهانی اول بیشتر دوام نیافت و </a:t>
            </a:r>
            <a:r>
              <a:rPr lang="fa-IR" sz="2000" dirty="0">
                <a:solidFill>
                  <a:schemeClr val="tx1">
                    <a:lumMod val="95000"/>
                    <a:lumOff val="5000"/>
                  </a:schemeClr>
                </a:solidFill>
                <a:cs typeface="Aban Light" pitchFamily="2" charset="-78"/>
              </a:rPr>
              <a:t>سبک های تاریخ گرایی مجدداً به عنوان سبک های غالب در شهرهای بزرگ آمریکا مطرح گردیدند.</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29442499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3152634" y="663476"/>
            <a:ext cx="5568286" cy="477054"/>
          </a:xfrm>
          <a:prstGeom prst="rect">
            <a:avLst/>
          </a:prstGeom>
          <a:noFill/>
        </p:spPr>
        <p:txBody>
          <a:bodyPr wrap="square" rtlCol="1">
            <a:spAutoFit/>
          </a:bodyPr>
          <a:lstStyle/>
          <a:p>
            <a:r>
              <a:rPr lang="fa-IR" sz="2500" dirty="0" smtClean="0">
                <a:cs typeface="Entezar     &lt;---------" panose="00000700000000000000" pitchFamily="2" charset="-78"/>
              </a:rPr>
              <a:t>اهمیت مکتب شیکاگو در معماری مدرن : </a:t>
            </a:r>
            <a:endParaRPr lang="fa-IR" sz="2500" dirty="0">
              <a:cs typeface="Entezar     &lt;---------" panose="00000700000000000000" pitchFamily="2" charset="-78"/>
            </a:endParaRPr>
          </a:p>
        </p:txBody>
      </p:sp>
      <p:sp>
        <p:nvSpPr>
          <p:cNvPr id="5" name="Rounded Rectangle 4"/>
          <p:cNvSpPr/>
          <p:nvPr/>
        </p:nvSpPr>
        <p:spPr>
          <a:xfrm>
            <a:off x="720435" y="1484132"/>
            <a:ext cx="8000483" cy="2104195"/>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گرچه عمر مکتب شیکاگو از دو دهه فراتر نرفت، ولی از چند جهت این مکتب حائز اهمیت است. </a:t>
            </a:r>
            <a:r>
              <a:rPr lang="fa-IR" sz="2000" b="1" dirty="0">
                <a:solidFill>
                  <a:srgbClr val="FF0000"/>
                </a:solidFill>
                <a:cs typeface="Aban Light" pitchFamily="2" charset="-78"/>
              </a:rPr>
              <a:t>نخست </a:t>
            </a:r>
            <a:r>
              <a:rPr lang="fa-IR" sz="2000" dirty="0">
                <a:solidFill>
                  <a:schemeClr val="tx1">
                    <a:lumMod val="95000"/>
                    <a:lumOff val="5000"/>
                  </a:schemeClr>
                </a:solidFill>
                <a:cs typeface="Aban Light" pitchFamily="2" charset="-78"/>
              </a:rPr>
              <a:t>آنکه پیشرفت تکنولوژی و استفاده از تکنیک ها و مصالح جدید ساختمانی مانند: اسکلت فلزی، شیشه ای، انرژی برق، تأسیسات وآسانسور، مقتضیات جدیدی را در معماری ایجاب می کرد که برای اولین بار در مکتب شیکاگو به اجرا گذاشته شد. </a:t>
            </a:r>
            <a:endParaRPr lang="fa-IR" sz="2000" dirty="0" smtClean="0">
              <a:solidFill>
                <a:schemeClr val="tx1">
                  <a:lumMod val="95000"/>
                  <a:lumOff val="5000"/>
                </a:schemeClr>
              </a:solidFill>
              <a:cs typeface="Aban Light" pitchFamily="2" charset="-78"/>
            </a:endParaRPr>
          </a:p>
          <a:p>
            <a:r>
              <a:rPr lang="fa-IR" sz="2000" b="1" dirty="0" smtClean="0">
                <a:solidFill>
                  <a:srgbClr val="FF0000"/>
                </a:solidFill>
                <a:cs typeface="Aban Light" pitchFamily="2" charset="-78"/>
              </a:rPr>
              <a:t>دوم</a:t>
            </a:r>
            <a:r>
              <a:rPr lang="fa-IR" sz="2000" dirty="0" smtClean="0">
                <a:solidFill>
                  <a:schemeClr val="tx1">
                    <a:lumMod val="95000"/>
                    <a:lumOff val="5000"/>
                  </a:schemeClr>
                </a:solidFill>
                <a:cs typeface="Aban Light" pitchFamily="2" charset="-78"/>
              </a:rPr>
              <a:t> </a:t>
            </a:r>
            <a:r>
              <a:rPr lang="fa-IR" sz="2000" dirty="0">
                <a:solidFill>
                  <a:schemeClr val="tx1">
                    <a:lumMod val="95000"/>
                    <a:lumOff val="5000"/>
                  </a:schemeClr>
                </a:solidFill>
                <a:cs typeface="Aban Light" pitchFamily="2" charset="-78"/>
              </a:rPr>
              <a:t>آنکه احداث ساختمانی مرتفع با اسکلت تمام فولادی برای اولین بار در شهر شیکاگو صورت گرفت تا قبل از مکتب شیکاگو از چدن بعنوان ستون در ساختمان استفاده می شد</a:t>
            </a:r>
            <a:r>
              <a:rPr lang="fa-IR" sz="2000" dirty="0" smtClean="0">
                <a:solidFill>
                  <a:schemeClr val="tx1">
                    <a:lumMod val="95000"/>
                    <a:lumOff val="5000"/>
                  </a:schemeClr>
                </a:solidFill>
                <a:cs typeface="Aban Light" pitchFamily="2" charset="-78"/>
              </a:rPr>
              <a:t>.</a:t>
            </a:r>
            <a:endParaRPr lang="en-US" sz="2000" dirty="0">
              <a:solidFill>
                <a:schemeClr val="tx1">
                  <a:lumMod val="95000"/>
                  <a:lumOff val="5000"/>
                </a:schemeClr>
              </a:solidFill>
              <a:cs typeface="Aban Light" pitchFamily="2" charset="-78"/>
            </a:endParaRPr>
          </a:p>
        </p:txBody>
      </p:sp>
      <p:sp>
        <p:nvSpPr>
          <p:cNvPr id="2" name="Rectangle 1"/>
          <p:cNvSpPr/>
          <p:nvPr/>
        </p:nvSpPr>
        <p:spPr>
          <a:xfrm>
            <a:off x="2286000" y="1305342"/>
            <a:ext cx="4572000" cy="400110"/>
          </a:xfrm>
          <a:prstGeom prst="rect">
            <a:avLst/>
          </a:prstGeom>
        </p:spPr>
        <p:txBody>
          <a:bodyPr>
            <a:spAutoFit/>
          </a:bodyPr>
          <a:lstStyle/>
          <a:p>
            <a:endParaRPr lang="en-US" sz="2000" dirty="0">
              <a:solidFill>
                <a:schemeClr val="tx1">
                  <a:lumMod val="95000"/>
                  <a:lumOff val="5000"/>
                </a:schemeClr>
              </a:solidFill>
              <a:cs typeface="Aban Light"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978" y="4604324"/>
            <a:ext cx="2599051" cy="21470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4745" t="3018" r="9146" b="7382"/>
          <a:stretch/>
        </p:blipFill>
        <p:spPr>
          <a:xfrm>
            <a:off x="454484" y="3735553"/>
            <a:ext cx="2898315" cy="30158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rotWithShape="1">
          <a:blip r:embed="rId5"/>
          <a:srcRect t="9374" r="67357" b="18277"/>
          <a:stretch/>
        </p:blipFill>
        <p:spPr>
          <a:xfrm>
            <a:off x="6445900" y="3787872"/>
            <a:ext cx="2378221" cy="2963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690638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10" name="Rectangle 9"/>
          <p:cNvSpPr/>
          <p:nvPr/>
        </p:nvSpPr>
        <p:spPr>
          <a:xfrm>
            <a:off x="6721277" y="774832"/>
            <a:ext cx="2029723" cy="400110"/>
          </a:xfrm>
          <a:prstGeom prst="rect">
            <a:avLst/>
          </a:prstGeom>
        </p:spPr>
        <p:txBody>
          <a:bodyPr wrap="none">
            <a:spAutoFit/>
          </a:bodyPr>
          <a:lstStyle/>
          <a:p>
            <a:r>
              <a:rPr lang="fa-IR" sz="2000" dirty="0" smtClean="0">
                <a:cs typeface="Entezar     &lt;---------" panose="00000700000000000000" pitchFamily="2" charset="-78"/>
              </a:rPr>
              <a:t>معماری مدرن متعالی:</a:t>
            </a:r>
            <a:endParaRPr lang="en-US" sz="2000" dirty="0">
              <a:cs typeface="Entezar     &lt;---------" panose="00000700000000000000" pitchFamily="2" charset="-78"/>
            </a:endParaRPr>
          </a:p>
        </p:txBody>
      </p:sp>
      <p:sp>
        <p:nvSpPr>
          <p:cNvPr id="12" name="Rectangle 11"/>
          <p:cNvSpPr/>
          <p:nvPr/>
        </p:nvSpPr>
        <p:spPr>
          <a:xfrm>
            <a:off x="2286000" y="4299833"/>
            <a:ext cx="4572000" cy="400110"/>
          </a:xfrm>
          <a:prstGeom prst="rect">
            <a:avLst/>
          </a:prstGeom>
        </p:spPr>
        <p:txBody>
          <a:bodyPr>
            <a:spAutoFit/>
          </a:bodyPr>
          <a:lstStyle/>
          <a:p>
            <a:endParaRPr lang="en-US" sz="2000" dirty="0">
              <a:solidFill>
                <a:schemeClr val="tx1">
                  <a:lumMod val="95000"/>
                  <a:lumOff val="5000"/>
                </a:schemeClr>
              </a:solidFill>
              <a:cs typeface="Aban Light" pitchFamily="2" charset="-78"/>
            </a:endParaRPr>
          </a:p>
        </p:txBody>
      </p:sp>
      <p:sp>
        <p:nvSpPr>
          <p:cNvPr id="13" name="Rounded Rectangle 12"/>
          <p:cNvSpPr/>
          <p:nvPr/>
        </p:nvSpPr>
        <p:spPr>
          <a:xfrm>
            <a:off x="944482" y="1265861"/>
            <a:ext cx="7806518" cy="1037395"/>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معماری مدرن متعالی و یا به عبارتی اوج معماری مدرن در بین جنگ جهانی اول و دوم، یعنی عمدتاً در دهه های 20 و 30 میلادی، در اروپا و آمریکا مطرح بود.</a:t>
            </a:r>
            <a:endParaRPr lang="en-US" sz="2000" dirty="0">
              <a:solidFill>
                <a:schemeClr val="tx1">
                  <a:lumMod val="95000"/>
                  <a:lumOff val="5000"/>
                </a:schemeClr>
              </a:solidFill>
              <a:cs typeface="Aban Light" pitchFamily="2" charset="-78"/>
            </a:endParaRPr>
          </a:p>
        </p:txBody>
      </p:sp>
      <p:sp>
        <p:nvSpPr>
          <p:cNvPr id="14" name="Rectangle 13"/>
          <p:cNvSpPr/>
          <p:nvPr/>
        </p:nvSpPr>
        <p:spPr>
          <a:xfrm>
            <a:off x="6878371" y="2541438"/>
            <a:ext cx="1872629" cy="400110"/>
          </a:xfrm>
          <a:prstGeom prst="rect">
            <a:avLst/>
          </a:prstGeom>
        </p:spPr>
        <p:txBody>
          <a:bodyPr wrap="none">
            <a:spAutoFit/>
          </a:bodyPr>
          <a:lstStyle/>
          <a:p>
            <a:r>
              <a:rPr lang="fa-IR" sz="2000" dirty="0">
                <a:cs typeface="Entezar     &lt;---------" panose="00000700000000000000" pitchFamily="2" charset="-78"/>
              </a:rPr>
              <a:t>مدرسه </a:t>
            </a:r>
            <a:r>
              <a:rPr lang="fa-IR" sz="2000" dirty="0" smtClean="0">
                <a:cs typeface="Entezar     &lt;---------" panose="00000700000000000000" pitchFamily="2" charset="-78"/>
              </a:rPr>
              <a:t>باهاس آلمان</a:t>
            </a:r>
            <a:r>
              <a:rPr lang="fa-IR" sz="2000" dirty="0">
                <a:cs typeface="Entezar     &lt;---------" panose="00000700000000000000" pitchFamily="2" charset="-78"/>
              </a:rPr>
              <a:t> :</a:t>
            </a:r>
            <a:endParaRPr lang="en-US" sz="2000" dirty="0">
              <a:cs typeface="Entezar     &lt;---------" panose="00000700000000000000" pitchFamily="2" charset="-78"/>
            </a:endParaRPr>
          </a:p>
        </p:txBody>
      </p:sp>
      <p:sp>
        <p:nvSpPr>
          <p:cNvPr id="19" name="Rounded Rectangle 18"/>
          <p:cNvSpPr/>
          <p:nvPr/>
        </p:nvSpPr>
        <p:spPr>
          <a:xfrm>
            <a:off x="5874326" y="3059986"/>
            <a:ext cx="3075709" cy="1145707"/>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در طراحی این مدرسه طراحی صنعتی و فرم های مکعب شکل ساده گرایش پیدا کرد</a:t>
            </a:r>
            <a:endParaRPr lang="en-US" sz="2000" dirty="0">
              <a:solidFill>
                <a:schemeClr val="tx1">
                  <a:lumMod val="95000"/>
                  <a:lumOff val="5000"/>
                </a:schemeClr>
              </a:solidFill>
              <a:cs typeface="Aban Light" pitchFamily="2" charset="-78"/>
            </a:endParaRPr>
          </a:p>
        </p:txBody>
      </p:sp>
      <p:sp>
        <p:nvSpPr>
          <p:cNvPr id="23" name="Rounded Rectangle 22"/>
          <p:cNvSpPr/>
          <p:nvPr/>
        </p:nvSpPr>
        <p:spPr>
          <a:xfrm>
            <a:off x="692728" y="3076717"/>
            <a:ext cx="4669085" cy="583138"/>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برسردر این مدرسه عبارت فرم تابع عملکرد نصب شد.</a:t>
            </a:r>
            <a:endParaRPr lang="en-US" sz="2000" dirty="0">
              <a:solidFill>
                <a:schemeClr val="tx1">
                  <a:lumMod val="95000"/>
                  <a:lumOff val="5000"/>
                </a:schemeClr>
              </a:solidFill>
              <a:cs typeface="Aban Light" pitchFamily="2" charset="-78"/>
            </a:endParaRPr>
          </a:p>
        </p:txBody>
      </p:sp>
      <p:sp>
        <p:nvSpPr>
          <p:cNvPr id="24" name="Rounded Rectangle 23"/>
          <p:cNvSpPr/>
          <p:nvPr/>
        </p:nvSpPr>
        <p:spPr>
          <a:xfrm>
            <a:off x="1307596" y="3751558"/>
            <a:ext cx="3942856" cy="684661"/>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smtClean="0">
                <a:solidFill>
                  <a:schemeClr val="tx1">
                    <a:lumMod val="95000"/>
                    <a:lumOff val="5000"/>
                  </a:schemeClr>
                </a:solidFill>
                <a:cs typeface="Aban Light" pitchFamily="2" charset="-78"/>
              </a:rPr>
              <a:t>بکارگیری مصالح مدرن، مانند شیشه و فولاد</a:t>
            </a:r>
            <a:endParaRPr lang="en-US" sz="2000" dirty="0">
              <a:solidFill>
                <a:schemeClr val="tx1">
                  <a:lumMod val="95000"/>
                  <a:lumOff val="5000"/>
                </a:schemeClr>
              </a:solidFill>
              <a:cs typeface="Aban Light" pitchFamily="2" charset="-78"/>
            </a:endParaRPr>
          </a:p>
        </p:txBody>
      </p:sp>
      <p:sp>
        <p:nvSpPr>
          <p:cNvPr id="27" name="Rounded Rectangle 26"/>
          <p:cNvSpPr/>
          <p:nvPr/>
        </p:nvSpPr>
        <p:spPr>
          <a:xfrm>
            <a:off x="1724264" y="4540917"/>
            <a:ext cx="6033653" cy="73943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بدون استفاده از هرگونه تزئیناتی به زیباترین شکل ممکن مصالح مدرن و معماری مدرن را به نمایش </a:t>
            </a:r>
            <a:r>
              <a:rPr lang="fa-IR" sz="2000" dirty="0" smtClean="0">
                <a:solidFill>
                  <a:schemeClr val="tx1">
                    <a:lumMod val="95000"/>
                    <a:lumOff val="5000"/>
                  </a:schemeClr>
                </a:solidFill>
                <a:cs typeface="Aban Light" pitchFamily="2" charset="-78"/>
              </a:rPr>
              <a:t>گذاشته شد.</a:t>
            </a:r>
            <a:endParaRPr lang="en-US" sz="2000" dirty="0">
              <a:solidFill>
                <a:schemeClr val="tx1">
                  <a:lumMod val="95000"/>
                  <a:lumOff val="5000"/>
                </a:schemeClr>
              </a:solidFill>
              <a:cs typeface="Aban Light" pitchFamily="2" charset="-78"/>
            </a:endParaRPr>
          </a:p>
        </p:txBody>
      </p:sp>
      <p:sp>
        <p:nvSpPr>
          <p:cNvPr id="28" name="Rounded Rectangle 27"/>
          <p:cNvSpPr/>
          <p:nvPr/>
        </p:nvSpPr>
        <p:spPr>
          <a:xfrm>
            <a:off x="199231" y="5391187"/>
            <a:ext cx="8742218" cy="1356600"/>
          </a:xfrm>
          <a:prstGeom prst="roundRect">
            <a:avLst/>
          </a:prstGeom>
          <a:ln w="57150"/>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براساس نظریه فکری این سبک، ساختمان باید فاقد هرگونه خصوصیات منطقه ای، شهری، محله ای و آب و هوایی باشد. همانگونه که تولیدات صنعتی مانند اتومبیل، هواپیما، یخچال، رادیو و دیگر تولیدات فاقد خصوصیات منطقه ای هستند.</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76111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818" t="20671" r="4242" b="6442"/>
          <a:stretch/>
        </p:blipFill>
        <p:spPr>
          <a:xfrm>
            <a:off x="207818" y="3782291"/>
            <a:ext cx="6594764" cy="2970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000" t="31170" r="3454" b="8325"/>
          <a:stretch/>
        </p:blipFill>
        <p:spPr>
          <a:xfrm>
            <a:off x="443344" y="1816877"/>
            <a:ext cx="3588327" cy="18217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030" t="8637" r="4606" b="7758"/>
          <a:stretch/>
        </p:blipFill>
        <p:spPr>
          <a:xfrm>
            <a:off x="5422003" y="1816877"/>
            <a:ext cx="3528033" cy="1814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7077407" y="589655"/>
            <a:ext cx="1872629" cy="400110"/>
          </a:xfrm>
          <a:prstGeom prst="rect">
            <a:avLst/>
          </a:prstGeom>
        </p:spPr>
        <p:txBody>
          <a:bodyPr wrap="none">
            <a:spAutoFit/>
          </a:bodyPr>
          <a:lstStyle/>
          <a:p>
            <a:r>
              <a:rPr lang="fa-IR" sz="2000" dirty="0">
                <a:cs typeface="Entezar     &lt;---------" panose="00000700000000000000" pitchFamily="2" charset="-78"/>
              </a:rPr>
              <a:t>مدرسه </a:t>
            </a:r>
            <a:r>
              <a:rPr lang="fa-IR" sz="2000" dirty="0" smtClean="0">
                <a:cs typeface="Entezar     &lt;---------" panose="00000700000000000000" pitchFamily="2" charset="-78"/>
              </a:rPr>
              <a:t>باهاس آلمان</a:t>
            </a:r>
            <a:r>
              <a:rPr lang="fa-IR" sz="2000" dirty="0">
                <a:cs typeface="Entezar     &lt;---------" panose="00000700000000000000" pitchFamily="2" charset="-78"/>
              </a:rPr>
              <a:t> :</a:t>
            </a:r>
            <a:endParaRPr lang="en-US" sz="2000" dirty="0">
              <a:cs typeface="Entezar     &lt;---------" panose="00000700000000000000" pitchFamily="2" charset="-78"/>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5864369" cy="1816877"/>
          </a:xfrm>
          <a:prstGeom prst="rect">
            <a:avLst/>
          </a:prstGeom>
          <a:ln>
            <a:noFill/>
          </a:ln>
          <a:effectLst>
            <a:softEdge rad="112500"/>
          </a:effectLst>
        </p:spPr>
      </p:pic>
    </p:spTree>
    <p:extLst>
      <p:ext uri="{BB962C8B-B14F-4D97-AF65-F5344CB8AC3E}">
        <p14:creationId xmlns:p14="http://schemas.microsoft.com/office/powerpoint/2010/main" val="1262106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127"/>
            <a:ext cx="9144000" cy="6849438"/>
          </a:xfrm>
          <a:prstGeom prst="rect">
            <a:avLst/>
          </a:prstGeom>
        </p:spPr>
      </p:pic>
      <p:sp>
        <p:nvSpPr>
          <p:cNvPr id="2" name="Rectangle 1"/>
          <p:cNvSpPr/>
          <p:nvPr/>
        </p:nvSpPr>
        <p:spPr>
          <a:xfrm>
            <a:off x="6939022" y="722806"/>
            <a:ext cx="1931939" cy="400110"/>
          </a:xfrm>
          <a:prstGeom prst="rect">
            <a:avLst/>
          </a:prstGeom>
        </p:spPr>
        <p:txBody>
          <a:bodyPr wrap="none">
            <a:spAutoFit/>
          </a:bodyPr>
          <a:lstStyle/>
          <a:p>
            <a:r>
              <a:rPr lang="fa-IR" sz="2000" dirty="0">
                <a:cs typeface="Entezar     &lt;---------" panose="00000700000000000000" pitchFamily="2" charset="-78"/>
              </a:rPr>
              <a:t>معماری مدرن متأخر :</a:t>
            </a:r>
            <a:endParaRPr lang="en-US" sz="2000" dirty="0">
              <a:cs typeface="Entezar     &lt;---------" panose="00000700000000000000" pitchFamily="2" charset="-78"/>
            </a:endParaRPr>
          </a:p>
        </p:txBody>
      </p:sp>
      <p:sp>
        <p:nvSpPr>
          <p:cNvPr id="4" name="Rounded Rectangle 3"/>
          <p:cNvSpPr/>
          <p:nvPr/>
        </p:nvSpPr>
        <p:spPr>
          <a:xfrm>
            <a:off x="942109" y="1265862"/>
            <a:ext cx="7808891" cy="950866"/>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دوره معماری مدرن متأخر را می توان از بعد از جنگ جهانی دوم تا اوایل دهه هفتاد محسوب کرد. مهمترین معمار این دوره رایت بود زیرا تنها معماری بود که درهر سه دوره معماری مدرن ساختمانهایی با شهرت جهانی ساخت.</a:t>
            </a:r>
            <a:endParaRPr lang="en-US" sz="2000" dirty="0">
              <a:solidFill>
                <a:schemeClr val="tx1">
                  <a:lumMod val="95000"/>
                  <a:lumOff val="5000"/>
                </a:schemeClr>
              </a:solidFill>
              <a:cs typeface="Aban Light" pitchFamily="2" charset="-78"/>
            </a:endParaRPr>
          </a:p>
        </p:txBody>
      </p:sp>
      <p:sp>
        <p:nvSpPr>
          <p:cNvPr id="6" name="Rectangle 5"/>
          <p:cNvSpPr/>
          <p:nvPr/>
        </p:nvSpPr>
        <p:spPr>
          <a:xfrm>
            <a:off x="5769093" y="2476623"/>
            <a:ext cx="2981907" cy="400110"/>
          </a:xfrm>
          <a:prstGeom prst="rect">
            <a:avLst/>
          </a:prstGeom>
        </p:spPr>
        <p:txBody>
          <a:bodyPr wrap="none">
            <a:spAutoFit/>
          </a:bodyPr>
          <a:lstStyle/>
          <a:p>
            <a:r>
              <a:rPr lang="fa-IR" sz="2000" dirty="0" smtClean="0">
                <a:cs typeface="Entezar     &lt;---------" panose="00000700000000000000" pitchFamily="2" charset="-78"/>
              </a:rPr>
              <a:t>موزه گوگنهایم نیویورک: </a:t>
            </a:r>
            <a:r>
              <a:rPr lang="fa-IR" sz="1500" dirty="0" smtClean="0">
                <a:solidFill>
                  <a:srgbClr val="FF0000"/>
                </a:solidFill>
                <a:cs typeface="Entezar     &lt;---------" panose="00000700000000000000" pitchFamily="2" charset="-78"/>
              </a:rPr>
              <a:t>دهه 50 میلادی</a:t>
            </a:r>
            <a:endParaRPr lang="en-US" sz="1500" dirty="0">
              <a:solidFill>
                <a:srgbClr val="FF0000"/>
              </a:solidFill>
              <a:cs typeface="Entezar     &lt;---------" panose="00000700000000000000" pitchFamily="2" charset="-78"/>
            </a:endParaRPr>
          </a:p>
        </p:txBody>
      </p:sp>
      <p:sp>
        <p:nvSpPr>
          <p:cNvPr id="8" name="Rounded Rectangle 7"/>
          <p:cNvSpPr/>
          <p:nvPr/>
        </p:nvSpPr>
        <p:spPr>
          <a:xfrm>
            <a:off x="942109" y="3004487"/>
            <a:ext cx="7928853" cy="166362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استفاده از رمپ بجای طبقه با تراز های مختلف. رایت: برای بازدیدکنندگان موزه ،وارد شدن به ساختمانی که در آن به وسیله آسانسور به بالا ترین نقطه رامپی برسند و به تدریج پیرامون فضایی باز و گسترده پایین بیایند، در حالیکه همواره از حق انتخاب تغییر تراز با آسانسور برخوردار بوده و در انتها، پس از بازدید نمایشگاه، خود را در طبقه همکف نزدیک خروجی بیابند بسیار جذاب تر و دلپذیرتر است.</a:t>
            </a:r>
            <a:endParaRPr lang="en-US" sz="2000" dirty="0">
              <a:solidFill>
                <a:schemeClr val="tx1">
                  <a:lumMod val="95000"/>
                  <a:lumOff val="5000"/>
                </a:schemeClr>
              </a:solidFill>
              <a:cs typeface="Aban Light" pitchFamily="2" charset="-78"/>
            </a:endParaRPr>
          </a:p>
        </p:txBody>
      </p:sp>
      <p:sp>
        <p:nvSpPr>
          <p:cNvPr id="9" name="Rectangle 8"/>
          <p:cNvSpPr/>
          <p:nvPr/>
        </p:nvSpPr>
        <p:spPr>
          <a:xfrm>
            <a:off x="2286000" y="2967335"/>
            <a:ext cx="4572000" cy="369332"/>
          </a:xfrm>
          <a:prstGeom prst="rect">
            <a:avLst/>
          </a:prstGeom>
        </p:spPr>
        <p:txBody>
          <a:bodyPr>
            <a:spAutoFit/>
          </a:bodyPr>
          <a:lstStyle/>
          <a:p>
            <a:endParaRPr lang="en-US" dirty="0"/>
          </a:p>
        </p:txBody>
      </p:sp>
      <p:sp>
        <p:nvSpPr>
          <p:cNvPr id="10" name="Rounded Rectangle 9"/>
          <p:cNvSpPr/>
          <p:nvPr/>
        </p:nvSpPr>
        <p:spPr>
          <a:xfrm>
            <a:off x="5889055" y="4835623"/>
            <a:ext cx="2981906" cy="1462593"/>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در بیرون فرم تندیس گرا با ظاهری ساده و فاقد هر گونه تزیین بر روی سطوح ،الگوی فضایی درون را مشخص می کند</a:t>
            </a:r>
            <a:endParaRPr lang="en-US" sz="2000" dirty="0">
              <a:solidFill>
                <a:schemeClr val="tx1">
                  <a:lumMod val="95000"/>
                  <a:lumOff val="5000"/>
                </a:schemeClr>
              </a:solidFill>
              <a:cs typeface="Aban Light" pitchFamily="2" charset="-78"/>
            </a:endParaRPr>
          </a:p>
        </p:txBody>
      </p:sp>
      <p:sp>
        <p:nvSpPr>
          <p:cNvPr id="11" name="Rounded Rectangle 10"/>
          <p:cNvSpPr/>
          <p:nvPr/>
        </p:nvSpPr>
        <p:spPr>
          <a:xfrm>
            <a:off x="568036" y="4966805"/>
            <a:ext cx="5201057" cy="81703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چشم اندازی متفاوت در بین ساختمان های مکعب مستطیل شکل شهر نیویورک</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3809459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0643" y="3153448"/>
            <a:ext cx="5343291" cy="3147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113" y="4453096"/>
            <a:ext cx="3056417" cy="22905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024" y="879804"/>
            <a:ext cx="2734703" cy="3458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48880" y="137147"/>
            <a:ext cx="4283339" cy="28555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3747650" y="6379268"/>
            <a:ext cx="2981907" cy="400110"/>
          </a:xfrm>
          <a:prstGeom prst="rect">
            <a:avLst/>
          </a:prstGeom>
        </p:spPr>
        <p:txBody>
          <a:bodyPr wrap="none">
            <a:spAutoFit/>
          </a:bodyPr>
          <a:lstStyle/>
          <a:p>
            <a:r>
              <a:rPr lang="fa-IR" sz="2000" dirty="0" smtClean="0">
                <a:cs typeface="Entezar     &lt;---------" panose="00000700000000000000" pitchFamily="2" charset="-78"/>
              </a:rPr>
              <a:t>موزه گوگنهایم نیویورک: </a:t>
            </a:r>
            <a:r>
              <a:rPr lang="fa-IR" sz="1500" dirty="0" smtClean="0">
                <a:solidFill>
                  <a:srgbClr val="FF0000"/>
                </a:solidFill>
                <a:cs typeface="Entezar     &lt;---------" panose="00000700000000000000" pitchFamily="2" charset="-78"/>
              </a:rPr>
              <a:t>دهه 50 میلادی</a:t>
            </a:r>
            <a:endParaRPr lang="en-US" sz="1500" dirty="0">
              <a:solidFill>
                <a:srgbClr val="FF0000"/>
              </a:solidFill>
              <a:cs typeface="Entezar     &lt;---------" panose="00000700000000000000" pitchFamily="2" charset="-78"/>
            </a:endParaRPr>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29194" y="137147"/>
            <a:ext cx="2700983" cy="22553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6856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47" y="0"/>
            <a:ext cx="9144000" cy="6849438"/>
          </a:xfrm>
          <a:prstGeom prst="rect">
            <a:avLst/>
          </a:prstGeom>
        </p:spPr>
      </p:pic>
      <p:sp>
        <p:nvSpPr>
          <p:cNvPr id="11" name="TextBox 10"/>
          <p:cNvSpPr txBox="1"/>
          <p:nvPr/>
        </p:nvSpPr>
        <p:spPr>
          <a:xfrm>
            <a:off x="4572000" y="641445"/>
            <a:ext cx="4148919" cy="553998"/>
          </a:xfrm>
          <a:prstGeom prst="rect">
            <a:avLst/>
          </a:prstGeom>
          <a:noFill/>
        </p:spPr>
        <p:txBody>
          <a:bodyPr wrap="square" rtlCol="1">
            <a:spAutoFit/>
          </a:bodyPr>
          <a:lstStyle/>
          <a:p>
            <a:r>
              <a:rPr lang="fa-IR" sz="3000" dirty="0" smtClean="0">
                <a:cs typeface="Entezar     &lt;---------" panose="00000700000000000000" pitchFamily="2" charset="-78"/>
              </a:rPr>
              <a:t>تعاریف مدرنیته:</a:t>
            </a:r>
            <a:endParaRPr lang="fa-IR" sz="3000" dirty="0">
              <a:cs typeface="Entezar     &lt;---------" panose="00000700000000000000" pitchFamily="2" charset="-78"/>
            </a:endParaRPr>
          </a:p>
        </p:txBody>
      </p:sp>
      <p:sp>
        <p:nvSpPr>
          <p:cNvPr id="12" name="TextBox 11"/>
          <p:cNvSpPr txBox="1"/>
          <p:nvPr/>
        </p:nvSpPr>
        <p:spPr>
          <a:xfrm>
            <a:off x="477671" y="1732037"/>
            <a:ext cx="8243248" cy="400110"/>
          </a:xfrm>
          <a:prstGeom prst="rect">
            <a:avLst/>
          </a:prstGeom>
          <a:noFill/>
        </p:spPr>
        <p:txBody>
          <a:bodyPr wrap="square" rtlCol="1">
            <a:spAutoFit/>
          </a:bodyPr>
          <a:lstStyle/>
          <a:p>
            <a:r>
              <a:rPr lang="fa-IR" sz="2000" b="1" dirty="0" smtClean="0">
                <a:solidFill>
                  <a:srgbClr val="C00000"/>
                </a:solidFill>
                <a:cs typeface="Aban Light" pitchFamily="2" charset="-78"/>
              </a:rPr>
              <a:t>1. </a:t>
            </a:r>
            <a:r>
              <a:rPr lang="fa-IR" sz="2000" dirty="0" smtClean="0">
                <a:solidFill>
                  <a:schemeClr val="tx1">
                    <a:lumMod val="95000"/>
                    <a:lumOff val="5000"/>
                  </a:schemeClr>
                </a:solidFill>
                <a:cs typeface="Aban Light" pitchFamily="2" charset="-78"/>
              </a:rPr>
              <a:t>در کتاب دین و مدرنیته مک اینرلی درباره عصر مدرن میگوید:</a:t>
            </a:r>
            <a:endParaRPr lang="fa-IR" sz="2000" dirty="0">
              <a:solidFill>
                <a:schemeClr val="tx1">
                  <a:lumMod val="95000"/>
                  <a:lumOff val="5000"/>
                </a:schemeClr>
              </a:solidFill>
              <a:cs typeface="Aban Light" pitchFamily="2" charset="-78"/>
            </a:endParaRPr>
          </a:p>
        </p:txBody>
      </p:sp>
      <p:sp>
        <p:nvSpPr>
          <p:cNvPr id="13" name="Rectangle 12"/>
          <p:cNvSpPr/>
          <p:nvPr/>
        </p:nvSpPr>
        <p:spPr>
          <a:xfrm>
            <a:off x="0" y="2518808"/>
            <a:ext cx="8720919" cy="400110"/>
          </a:xfrm>
          <a:prstGeom prst="rect">
            <a:avLst/>
          </a:prstGeom>
        </p:spPr>
        <p:txBody>
          <a:bodyPr wrap="square">
            <a:spAutoFit/>
          </a:bodyPr>
          <a:lstStyle/>
          <a:p>
            <a:r>
              <a:rPr lang="fa-IR" sz="2000" dirty="0">
                <a:solidFill>
                  <a:srgbClr val="C00000"/>
                </a:solidFill>
                <a:cs typeface="Aban Light" pitchFamily="2" charset="-78"/>
              </a:rPr>
              <a:t>”عصر مدرن عصري است كه بشر تلاش نمود تا دستاوردهاي فكري خود را از آموزه‌هاي ديني رها كند.“ </a:t>
            </a:r>
          </a:p>
        </p:txBody>
      </p:sp>
      <p:sp>
        <p:nvSpPr>
          <p:cNvPr id="24" name="TextBox 23"/>
          <p:cNvSpPr txBox="1"/>
          <p:nvPr/>
        </p:nvSpPr>
        <p:spPr>
          <a:xfrm>
            <a:off x="354841" y="3291931"/>
            <a:ext cx="8243248" cy="400110"/>
          </a:xfrm>
          <a:prstGeom prst="rect">
            <a:avLst/>
          </a:prstGeom>
          <a:noFill/>
        </p:spPr>
        <p:txBody>
          <a:bodyPr wrap="square" rtlCol="1">
            <a:spAutoFit/>
          </a:bodyPr>
          <a:lstStyle/>
          <a:p>
            <a:r>
              <a:rPr lang="fa-IR" sz="2000" dirty="0" smtClean="0">
                <a:solidFill>
                  <a:schemeClr val="tx1">
                    <a:lumMod val="95000"/>
                    <a:lumOff val="5000"/>
                  </a:schemeClr>
                </a:solidFill>
                <a:cs typeface="Aban Light" pitchFamily="2" charset="-78"/>
              </a:rPr>
              <a:t>نکات تعریف:</a:t>
            </a:r>
            <a:endParaRPr lang="fa-IR" sz="2000" dirty="0">
              <a:solidFill>
                <a:schemeClr val="tx1">
                  <a:lumMod val="95000"/>
                  <a:lumOff val="5000"/>
                </a:schemeClr>
              </a:solidFill>
              <a:cs typeface="Aban Light" pitchFamily="2" charset="-78"/>
            </a:endParaRPr>
          </a:p>
        </p:txBody>
      </p:sp>
      <p:graphicFrame>
        <p:nvGraphicFramePr>
          <p:cNvPr id="25" name="Diagram 24"/>
          <p:cNvGraphicFramePr/>
          <p:nvPr>
            <p:extLst>
              <p:ext uri="{D42A27DB-BD31-4B8C-83A1-F6EECF244321}">
                <p14:modId xmlns:p14="http://schemas.microsoft.com/office/powerpoint/2010/main" val="3719928772"/>
              </p:ext>
            </p:extLst>
          </p:nvPr>
        </p:nvGraphicFramePr>
        <p:xfrm>
          <a:off x="354841" y="3978057"/>
          <a:ext cx="8911988" cy="2663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79160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3152634" y="663476"/>
            <a:ext cx="5568286" cy="477054"/>
          </a:xfrm>
          <a:prstGeom prst="rect">
            <a:avLst/>
          </a:prstGeom>
          <a:noFill/>
        </p:spPr>
        <p:txBody>
          <a:bodyPr wrap="square" rtlCol="1">
            <a:spAutoFit/>
          </a:bodyPr>
          <a:lstStyle/>
          <a:p>
            <a:r>
              <a:rPr lang="fa-IR" sz="2500" dirty="0" smtClean="0">
                <a:cs typeface="Entezar     &lt;---------" panose="00000700000000000000" pitchFamily="2" charset="-78"/>
              </a:rPr>
              <a:t>نقطه گذر به معماری مدرن: </a:t>
            </a:r>
            <a:endParaRPr lang="fa-IR" sz="2500" dirty="0">
              <a:cs typeface="Entezar     &lt;---------" panose="00000700000000000000" pitchFamily="2" charset="-78"/>
            </a:endParaRPr>
          </a:p>
        </p:txBody>
      </p:sp>
      <p:sp>
        <p:nvSpPr>
          <p:cNvPr id="2" name="Rectangle 1"/>
          <p:cNvSpPr/>
          <p:nvPr/>
        </p:nvSpPr>
        <p:spPr>
          <a:xfrm>
            <a:off x="2286000" y="2413338"/>
            <a:ext cx="4572000" cy="400110"/>
          </a:xfrm>
          <a:prstGeom prst="rect">
            <a:avLst/>
          </a:prstGeom>
        </p:spPr>
        <p:txBody>
          <a:bodyPr>
            <a:spAutoFit/>
          </a:bodyPr>
          <a:lstStyle/>
          <a:p>
            <a:endParaRPr lang="fa-IR" sz="2000" dirty="0">
              <a:solidFill>
                <a:schemeClr val="tx1">
                  <a:lumMod val="95000"/>
                  <a:lumOff val="5000"/>
                </a:schemeClr>
              </a:solidFill>
              <a:cs typeface="Aban Light" pitchFamily="2" charset="-78"/>
            </a:endParaRPr>
          </a:p>
        </p:txBody>
      </p:sp>
      <p:sp>
        <p:nvSpPr>
          <p:cNvPr id="6" name="Rounded Rectangle 5"/>
          <p:cNvSpPr/>
          <p:nvPr/>
        </p:nvSpPr>
        <p:spPr>
          <a:xfrm>
            <a:off x="382136" y="1484132"/>
            <a:ext cx="8338783" cy="1313660"/>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جنبش مدرن با در نظر گرفتن سکونتگاه به عنوان نقطه عطف، سلسله مراتب سنتی کارهای ساختمانی را دگرگون کرد. کلیسا و قصر، به عنوان مهم‌ترین کارهای گذشته، اهمیت خود رااز دست دادند، و از آن زمان به بعد موسسات عمومی دولتی، «توسعه» خانه را مورد توجه قرار دادند. به موجب همین امر نوعی نگرش دموکراتیک جدید، بر </a:t>
            </a:r>
            <a:r>
              <a:rPr lang="fa-IR" sz="2000" dirty="0" smtClean="0">
                <a:solidFill>
                  <a:schemeClr val="tx1">
                    <a:lumMod val="95000"/>
                    <a:lumOff val="5000"/>
                  </a:schemeClr>
                </a:solidFill>
                <a:cs typeface="Aban Light" pitchFamily="2" charset="-78"/>
              </a:rPr>
              <a:t>پایه ی </a:t>
            </a:r>
            <a:r>
              <a:rPr lang="fa-IR" sz="2000" dirty="0">
                <a:solidFill>
                  <a:schemeClr val="tx1">
                    <a:lumMod val="95000"/>
                    <a:lumOff val="5000"/>
                  </a:schemeClr>
                </a:solidFill>
                <a:cs typeface="Aban Light" pitchFamily="2" charset="-78"/>
              </a:rPr>
              <a:t>ساختار دنیای نوین پدید آمد.</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22714"/>
          <a:stretch/>
        </p:blipFill>
        <p:spPr>
          <a:xfrm>
            <a:off x="791441" y="3439443"/>
            <a:ext cx="7810500" cy="29445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843260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3152634" y="663476"/>
            <a:ext cx="5568286" cy="430887"/>
          </a:xfrm>
          <a:prstGeom prst="rect">
            <a:avLst/>
          </a:prstGeom>
          <a:noFill/>
        </p:spPr>
        <p:txBody>
          <a:bodyPr wrap="square" rtlCol="1">
            <a:spAutoFit/>
          </a:bodyPr>
          <a:lstStyle/>
          <a:p>
            <a:r>
              <a:rPr lang="fa-IR" sz="2200" dirty="0" smtClean="0">
                <a:cs typeface="Entezar     &lt;---------" panose="00000700000000000000" pitchFamily="2" charset="-78"/>
              </a:rPr>
              <a:t>شعارهای جهت دهنده به معماری مدرن:  </a:t>
            </a:r>
            <a:endParaRPr lang="fa-IR" sz="2200" dirty="0">
              <a:cs typeface="Entezar     &lt;---------" panose="00000700000000000000" pitchFamily="2" charset="-78"/>
            </a:endParaRPr>
          </a:p>
        </p:txBody>
      </p:sp>
      <p:sp>
        <p:nvSpPr>
          <p:cNvPr id="5" name="Rounded Rectangle 4"/>
          <p:cNvSpPr/>
          <p:nvPr/>
        </p:nvSpPr>
        <p:spPr>
          <a:xfrm>
            <a:off x="443345" y="1284735"/>
            <a:ext cx="8277574" cy="1217503"/>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b="1" dirty="0" smtClean="0">
                <a:solidFill>
                  <a:srgbClr val="FF0000"/>
                </a:solidFill>
                <a:cs typeface="Aban Light" pitchFamily="2" charset="-78"/>
              </a:rPr>
              <a:t>1-</a:t>
            </a:r>
            <a:r>
              <a:rPr lang="fa-IR" sz="2000" dirty="0" smtClean="0">
                <a:solidFill>
                  <a:schemeClr val="tx1">
                    <a:lumMod val="95000"/>
                    <a:lumOff val="5000"/>
                  </a:schemeClr>
                </a:solidFill>
                <a:cs typeface="Aban Light" pitchFamily="2" charset="-78"/>
              </a:rPr>
              <a:t> شعار </a:t>
            </a:r>
            <a:r>
              <a:rPr lang="fa-IR" sz="2000" dirty="0">
                <a:solidFill>
                  <a:schemeClr val="tx1">
                    <a:lumMod val="95000"/>
                    <a:lumOff val="5000"/>
                  </a:schemeClr>
                </a:solidFill>
                <a:cs typeface="Aban Light" pitchFamily="2" charset="-78"/>
              </a:rPr>
              <a:t>لو کوربوزیه بسیار شناخته شده‌است: «عصر مهمی آغاز شده‌است. روحیه جدیدی به وجود آمده... سنت‌ها و رسوم باعث سرکوب معماری شده‌اند. «سبک‌ها» دروغ اند... عصر متعلق به ما، و سبک متعلق به آن، روز به روز معین می‌شوند.» </a:t>
            </a:r>
          </a:p>
        </p:txBody>
      </p:sp>
      <p:sp>
        <p:nvSpPr>
          <p:cNvPr id="6" name="Rounded Rectangle 5"/>
          <p:cNvSpPr/>
          <p:nvPr/>
        </p:nvSpPr>
        <p:spPr>
          <a:xfrm>
            <a:off x="433213" y="2591160"/>
            <a:ext cx="8277574" cy="1217503"/>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b="1" dirty="0" smtClean="0">
                <a:solidFill>
                  <a:srgbClr val="FF0000"/>
                </a:solidFill>
                <a:cs typeface="Aban Light" pitchFamily="2" charset="-78"/>
              </a:rPr>
              <a:t>2-  </a:t>
            </a:r>
            <a:r>
              <a:rPr lang="fa-IR" sz="2000" dirty="0" smtClean="0">
                <a:solidFill>
                  <a:schemeClr val="tx1">
                    <a:lumMod val="95000"/>
                    <a:lumOff val="5000"/>
                  </a:schemeClr>
                </a:solidFill>
                <a:cs typeface="Aban Light" pitchFamily="2" charset="-78"/>
              </a:rPr>
              <a:t>میس </a:t>
            </a:r>
            <a:r>
              <a:rPr lang="fa-IR" sz="2000" dirty="0">
                <a:solidFill>
                  <a:schemeClr val="tx1">
                    <a:lumMod val="95000"/>
                    <a:lumOff val="5000"/>
                  </a:schemeClr>
                </a:solidFill>
                <a:cs typeface="Aban Light" pitchFamily="2" charset="-78"/>
              </a:rPr>
              <a:t>ون در روهه می‌افزاید:«نه دیروز، نه فردا، بلکه فرم را تنها در همین </a:t>
            </a:r>
            <a:r>
              <a:rPr lang="fa-IR" sz="2000" dirty="0" smtClean="0">
                <a:solidFill>
                  <a:schemeClr val="tx1">
                    <a:lumMod val="95000"/>
                    <a:lumOff val="5000"/>
                  </a:schemeClr>
                </a:solidFill>
                <a:cs typeface="Aban Light" pitchFamily="2" charset="-78"/>
              </a:rPr>
              <a:t>امروز </a:t>
            </a:r>
            <a:r>
              <a:rPr lang="fa-IR" sz="2000" dirty="0">
                <a:solidFill>
                  <a:schemeClr val="tx1">
                    <a:lumMod val="95000"/>
                    <a:lumOff val="5000"/>
                  </a:schemeClr>
                </a:solidFill>
                <a:cs typeface="Aban Light" pitchFamily="2" charset="-78"/>
              </a:rPr>
              <a:t>می‌توان معین ساخت.»</a:t>
            </a:r>
          </a:p>
        </p:txBody>
      </p:sp>
      <p:sp>
        <p:nvSpPr>
          <p:cNvPr id="2" name="Rectangle 1"/>
          <p:cNvSpPr/>
          <p:nvPr/>
        </p:nvSpPr>
        <p:spPr>
          <a:xfrm>
            <a:off x="2497540" y="663476"/>
            <a:ext cx="4572000" cy="369332"/>
          </a:xfrm>
          <a:prstGeom prst="rect">
            <a:avLst/>
          </a:prstGeom>
        </p:spPr>
        <p:txBody>
          <a:bodyPr>
            <a:spAutoFit/>
          </a:bodyPr>
          <a:lstStyle/>
          <a:p>
            <a:endParaRPr lang="en-US" dirty="0"/>
          </a:p>
        </p:txBody>
      </p:sp>
      <p:sp>
        <p:nvSpPr>
          <p:cNvPr id="8" name="Rounded Rectangle 7"/>
          <p:cNvSpPr/>
          <p:nvPr/>
        </p:nvSpPr>
        <p:spPr>
          <a:xfrm>
            <a:off x="433213" y="3945404"/>
            <a:ext cx="8277574" cy="1217503"/>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en-US" sz="2000" b="1" dirty="0" smtClean="0">
                <a:solidFill>
                  <a:srgbClr val="FF0000"/>
                </a:solidFill>
                <a:cs typeface="Aban Light" pitchFamily="2" charset="-78"/>
              </a:rPr>
              <a:t>3</a:t>
            </a:r>
            <a:r>
              <a:rPr lang="fa-IR" sz="2000" b="1" dirty="0" smtClean="0">
                <a:solidFill>
                  <a:srgbClr val="FF0000"/>
                </a:solidFill>
                <a:cs typeface="Aban Light" pitchFamily="2" charset="-78"/>
              </a:rPr>
              <a:t>- </a:t>
            </a:r>
            <a:r>
              <a:rPr lang="en-US" sz="2000" b="1" dirty="0" smtClean="0">
                <a:solidFill>
                  <a:srgbClr val="FF0000"/>
                </a:solidFill>
                <a:cs typeface="Aban Light" pitchFamily="2" charset="-78"/>
              </a:rPr>
              <a:t> </a:t>
            </a:r>
            <a:r>
              <a:rPr lang="fa-IR" sz="2000" dirty="0" smtClean="0">
                <a:solidFill>
                  <a:schemeClr val="tx1">
                    <a:lumMod val="95000"/>
                    <a:lumOff val="5000"/>
                  </a:schemeClr>
                </a:solidFill>
                <a:cs typeface="Aban Light" pitchFamily="2" charset="-78"/>
              </a:rPr>
              <a:t>هانس </a:t>
            </a:r>
            <a:r>
              <a:rPr lang="fa-IR" sz="2000" dirty="0">
                <a:solidFill>
                  <a:schemeClr val="tx1">
                    <a:lumMod val="95000"/>
                    <a:lumOff val="5000"/>
                  </a:schemeClr>
                </a:solidFill>
                <a:cs typeface="Aban Light" pitchFamily="2" charset="-78"/>
              </a:rPr>
              <a:t>مه یر مارکسیست در مقاله‌ای با عنوان «دنیای نوین» نوشت: «هر عصری فرم جدید خود را می‌طلبد. هدف ماست که به دنیای جدید، شکلی جدید با معانی امروز بدهیم.</a:t>
            </a:r>
            <a:endParaRPr lang="en-US" sz="2000" dirty="0">
              <a:solidFill>
                <a:schemeClr val="tx1">
                  <a:lumMod val="95000"/>
                  <a:lumOff val="5000"/>
                </a:schemeClr>
              </a:solidFill>
              <a:cs typeface="Aban Light" pitchFamily="2" charset="-78"/>
            </a:endParaRPr>
          </a:p>
        </p:txBody>
      </p:sp>
      <p:sp>
        <p:nvSpPr>
          <p:cNvPr id="9" name="Rectangle 8"/>
          <p:cNvSpPr/>
          <p:nvPr/>
        </p:nvSpPr>
        <p:spPr>
          <a:xfrm>
            <a:off x="973229" y="5540337"/>
            <a:ext cx="7197541" cy="369332"/>
          </a:xfrm>
          <a:prstGeom prst="rect">
            <a:avLst/>
          </a:prstGeom>
        </p:spPr>
        <p:txBody>
          <a:bodyPr wrap="square">
            <a:spAutoFit/>
          </a:bodyPr>
          <a:lstStyle/>
          <a:p>
            <a:endParaRPr lang="en-US" dirty="0"/>
          </a:p>
        </p:txBody>
      </p:sp>
      <p:sp>
        <p:nvSpPr>
          <p:cNvPr id="10" name="Rounded Rectangle 9"/>
          <p:cNvSpPr/>
          <p:nvPr/>
        </p:nvSpPr>
        <p:spPr>
          <a:xfrm>
            <a:off x="443345" y="5304309"/>
            <a:ext cx="8287706" cy="1210719"/>
          </a:xfrm>
          <a:prstGeom prst="roundRect">
            <a:avLst/>
          </a:prstGeom>
          <a:ln w="57150"/>
        </p:spPr>
        <p:style>
          <a:lnRef idx="2">
            <a:schemeClr val="accent2"/>
          </a:lnRef>
          <a:fillRef idx="1">
            <a:schemeClr val="lt1"/>
          </a:fillRef>
          <a:effectRef idx="0">
            <a:schemeClr val="accent2"/>
          </a:effectRef>
          <a:fontRef idx="minor">
            <a:schemeClr val="dk1"/>
          </a:fontRef>
        </p:style>
        <p:txBody>
          <a:bodyPr rtlCol="1" anchor="ctr"/>
          <a:lstStyle/>
          <a:p>
            <a:r>
              <a:rPr lang="fa-IR" sz="2000" dirty="0">
                <a:solidFill>
                  <a:schemeClr val="tx1">
                    <a:lumMod val="95000"/>
                    <a:lumOff val="5000"/>
                  </a:schemeClr>
                </a:solidFill>
                <a:cs typeface="Aban Light" pitchFamily="2" charset="-78"/>
              </a:rPr>
              <a:t> لوکوربوزیه با درک این موضوع </a:t>
            </a:r>
            <a:r>
              <a:rPr lang="fa-IR" sz="2000" dirty="0" smtClean="0">
                <a:solidFill>
                  <a:schemeClr val="tx1">
                    <a:lumMod val="95000"/>
                    <a:lumOff val="5000"/>
                  </a:schemeClr>
                </a:solidFill>
                <a:cs typeface="Aban Light" pitchFamily="2" charset="-78"/>
              </a:rPr>
              <a:t>معماری</a:t>
            </a:r>
            <a:r>
              <a:rPr lang="en-US" sz="2000" dirty="0" smtClean="0">
                <a:solidFill>
                  <a:schemeClr val="tx1">
                    <a:lumMod val="95000"/>
                    <a:lumOff val="5000"/>
                  </a:schemeClr>
                </a:solidFill>
                <a:cs typeface="Aban Light" pitchFamily="2" charset="-78"/>
              </a:rPr>
              <a:t> </a:t>
            </a:r>
            <a:r>
              <a:rPr lang="fa-IR" sz="2000" dirty="0" smtClean="0">
                <a:solidFill>
                  <a:schemeClr val="tx1">
                    <a:lumMod val="95000"/>
                    <a:lumOff val="5000"/>
                  </a:schemeClr>
                </a:solidFill>
                <a:cs typeface="Aban Light" pitchFamily="2" charset="-78"/>
              </a:rPr>
              <a:t>مدرن را ترکیب هنرمندانه احجامی همچون </a:t>
            </a:r>
            <a:r>
              <a:rPr lang="fa-IR" sz="2000" dirty="0">
                <a:solidFill>
                  <a:schemeClr val="tx1">
                    <a:lumMod val="95000"/>
                    <a:lumOff val="5000"/>
                  </a:schemeClr>
                </a:solidFill>
                <a:cs typeface="Aban Light" pitchFamily="2" charset="-78"/>
              </a:rPr>
              <a:t> </a:t>
            </a:r>
            <a:r>
              <a:rPr lang="fa-IR" sz="2000" b="1" dirty="0" smtClean="0">
                <a:solidFill>
                  <a:srgbClr val="FF0000"/>
                </a:solidFill>
                <a:cs typeface="Aban Light" pitchFamily="2" charset="-78"/>
              </a:rPr>
              <a:t>مکعب</a:t>
            </a:r>
            <a:r>
              <a:rPr lang="en-US" sz="2000" b="1" dirty="0" smtClean="0">
                <a:solidFill>
                  <a:srgbClr val="FF0000"/>
                </a:solidFill>
                <a:cs typeface="Aban Light" pitchFamily="2" charset="-78"/>
              </a:rPr>
              <a:t> </a:t>
            </a:r>
            <a:r>
              <a:rPr lang="fa-IR" sz="2000" b="1" dirty="0" smtClean="0">
                <a:solidFill>
                  <a:srgbClr val="FF0000"/>
                </a:solidFill>
                <a:cs typeface="Aban Light" pitchFamily="2" charset="-78"/>
              </a:rPr>
              <a:t>،</a:t>
            </a:r>
            <a:r>
              <a:rPr lang="fa-IR" sz="2000" b="1" dirty="0">
                <a:solidFill>
                  <a:srgbClr val="FF0000"/>
                </a:solidFill>
                <a:cs typeface="Aban Light" pitchFamily="2" charset="-78"/>
              </a:rPr>
              <a:t> </a:t>
            </a:r>
            <a:r>
              <a:rPr lang="fa-IR" sz="2000" b="1" dirty="0" smtClean="0">
                <a:solidFill>
                  <a:srgbClr val="FF0000"/>
                </a:solidFill>
                <a:cs typeface="Aban Light" pitchFamily="2" charset="-78"/>
              </a:rPr>
              <a:t>مخروط</a:t>
            </a:r>
            <a:r>
              <a:rPr lang="en-US" sz="2000" b="1" dirty="0" smtClean="0">
                <a:solidFill>
                  <a:srgbClr val="FF0000"/>
                </a:solidFill>
                <a:cs typeface="Aban Light" pitchFamily="2" charset="-78"/>
              </a:rPr>
              <a:t> </a:t>
            </a:r>
            <a:r>
              <a:rPr lang="fa-IR" sz="2000" b="1" dirty="0" smtClean="0">
                <a:solidFill>
                  <a:srgbClr val="FF0000"/>
                </a:solidFill>
                <a:cs typeface="Aban Light" pitchFamily="2" charset="-78"/>
              </a:rPr>
              <a:t>،</a:t>
            </a:r>
            <a:r>
              <a:rPr lang="fa-IR" sz="2000" b="1" dirty="0">
                <a:solidFill>
                  <a:srgbClr val="FF0000"/>
                </a:solidFill>
                <a:cs typeface="Aban Light" pitchFamily="2" charset="-78"/>
              </a:rPr>
              <a:t> </a:t>
            </a:r>
            <a:r>
              <a:rPr lang="fa-IR" sz="2000" b="1" dirty="0" smtClean="0">
                <a:solidFill>
                  <a:srgbClr val="FF0000"/>
                </a:solidFill>
                <a:cs typeface="Aban Light" pitchFamily="2" charset="-78"/>
              </a:rPr>
              <a:t>کره</a:t>
            </a:r>
            <a:r>
              <a:rPr lang="en-US" sz="2000" b="1" dirty="0" smtClean="0">
                <a:solidFill>
                  <a:srgbClr val="FF0000"/>
                </a:solidFill>
                <a:cs typeface="Aban Light" pitchFamily="2" charset="-78"/>
              </a:rPr>
              <a:t> </a:t>
            </a:r>
            <a:r>
              <a:rPr lang="fa-IR" sz="2000" b="1" dirty="0" smtClean="0">
                <a:solidFill>
                  <a:srgbClr val="FF0000"/>
                </a:solidFill>
                <a:cs typeface="Aban Light" pitchFamily="2" charset="-78"/>
              </a:rPr>
              <a:t>،</a:t>
            </a:r>
            <a:r>
              <a:rPr lang="fa-IR" sz="2000" b="1" dirty="0">
                <a:solidFill>
                  <a:srgbClr val="FF0000"/>
                </a:solidFill>
                <a:cs typeface="Aban Light" pitchFamily="2" charset="-78"/>
              </a:rPr>
              <a:t> </a:t>
            </a:r>
            <a:r>
              <a:rPr lang="fa-IR" sz="2000" b="1" dirty="0" smtClean="0">
                <a:solidFill>
                  <a:srgbClr val="FF0000"/>
                </a:solidFill>
                <a:cs typeface="Aban Light" pitchFamily="2" charset="-78"/>
              </a:rPr>
              <a:t>استوانه</a:t>
            </a:r>
            <a:r>
              <a:rPr lang="en-US" sz="2000" b="1" dirty="0" smtClean="0">
                <a:solidFill>
                  <a:srgbClr val="FF0000"/>
                </a:solidFill>
                <a:cs typeface="Aban Light" pitchFamily="2" charset="-78"/>
              </a:rPr>
              <a:t> </a:t>
            </a:r>
            <a:r>
              <a:rPr lang="fa-IR" sz="2000" b="1" dirty="0" smtClean="0">
                <a:solidFill>
                  <a:srgbClr val="FF0000"/>
                </a:solidFill>
                <a:cs typeface="Aban Light" pitchFamily="2" charset="-78"/>
              </a:rPr>
              <a:t>، </a:t>
            </a:r>
            <a:r>
              <a:rPr lang="fa-IR" sz="2000" b="1" dirty="0">
                <a:solidFill>
                  <a:srgbClr val="FF0000"/>
                </a:solidFill>
                <a:cs typeface="Aban Light" pitchFamily="2" charset="-78"/>
              </a:rPr>
              <a:t>و هرم</a:t>
            </a:r>
            <a:r>
              <a:rPr lang="fa-IR" sz="2000" dirty="0">
                <a:solidFill>
                  <a:schemeClr val="tx1">
                    <a:lumMod val="95000"/>
                    <a:lumOff val="5000"/>
                  </a:schemeClr>
                </a:solidFill>
                <a:cs typeface="Aban Light" pitchFamily="2" charset="-78"/>
              </a:rPr>
              <a:t> </a:t>
            </a:r>
            <a:r>
              <a:rPr lang="fa-IR" sz="2000" dirty="0" smtClean="0">
                <a:solidFill>
                  <a:schemeClr val="tx1">
                    <a:lumMod val="95000"/>
                    <a:lumOff val="5000"/>
                  </a:schemeClr>
                </a:solidFill>
                <a:cs typeface="Aban Light" pitchFamily="2" charset="-78"/>
              </a:rPr>
              <a:t>تعریف کرده است.</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34458712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8569" b="12789"/>
          <a:stretch/>
        </p:blipFill>
        <p:spPr>
          <a:xfrm>
            <a:off x="408710" y="451572"/>
            <a:ext cx="5036126" cy="2928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5223165" y="2980399"/>
            <a:ext cx="3560618" cy="400110"/>
          </a:xfrm>
          <a:prstGeom prst="rect">
            <a:avLst/>
          </a:prstGeom>
          <a:noFill/>
        </p:spPr>
        <p:txBody>
          <a:bodyPr wrap="square" rtlCol="0">
            <a:spAutoFit/>
          </a:bodyPr>
          <a:lstStyle/>
          <a:p>
            <a:r>
              <a:rPr lang="fa-IR" sz="2000" dirty="0">
                <a:solidFill>
                  <a:schemeClr val="tx1">
                    <a:lumMod val="95000"/>
                    <a:lumOff val="5000"/>
                  </a:schemeClr>
                </a:solidFill>
                <a:cs typeface="Aban Light" pitchFamily="2" charset="-78"/>
              </a:rPr>
              <a:t>پمپ بنزین در دهه 1950 میلادی</a:t>
            </a:r>
            <a:endParaRPr lang="en-US" sz="2000" dirty="0">
              <a:solidFill>
                <a:schemeClr val="tx1">
                  <a:lumMod val="95000"/>
                  <a:lumOff val="5000"/>
                </a:schemeClr>
              </a:solidFill>
              <a:cs typeface="Aban Light"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3151" y="3542993"/>
            <a:ext cx="6320849" cy="3152523"/>
          </a:xfrm>
          <a:prstGeom prst="rect">
            <a:avLst/>
          </a:prstGeom>
        </p:spPr>
      </p:pic>
      <p:sp>
        <p:nvSpPr>
          <p:cNvPr id="6" name="TextBox 5"/>
          <p:cNvSpPr txBox="1"/>
          <p:nvPr/>
        </p:nvSpPr>
        <p:spPr>
          <a:xfrm>
            <a:off x="109248" y="5877413"/>
            <a:ext cx="2604656" cy="707886"/>
          </a:xfrm>
          <a:prstGeom prst="rect">
            <a:avLst/>
          </a:prstGeom>
          <a:noFill/>
        </p:spPr>
        <p:txBody>
          <a:bodyPr wrap="square" rtlCol="0">
            <a:spAutoFit/>
          </a:bodyPr>
          <a:lstStyle/>
          <a:p>
            <a:r>
              <a:rPr lang="fa-IR" sz="2000" dirty="0" smtClean="0">
                <a:solidFill>
                  <a:schemeClr val="tx1">
                    <a:lumMod val="95000"/>
                    <a:lumOff val="5000"/>
                  </a:schemeClr>
                </a:solidFill>
                <a:cs typeface="Aban Light" pitchFamily="2" charset="-78"/>
              </a:rPr>
              <a:t>ترمینال </a:t>
            </a:r>
            <a:r>
              <a:rPr lang="en-US" sz="2000" dirty="0" smtClean="0">
                <a:solidFill>
                  <a:schemeClr val="tx1">
                    <a:lumMod val="95000"/>
                    <a:lumOff val="5000"/>
                  </a:schemeClr>
                </a:solidFill>
                <a:cs typeface="Aban Light" pitchFamily="2" charset="-78"/>
              </a:rPr>
              <a:t>JFC </a:t>
            </a:r>
            <a:r>
              <a:rPr lang="fa-IR" sz="2000" dirty="0">
                <a:solidFill>
                  <a:schemeClr val="tx1">
                    <a:lumMod val="95000"/>
                    <a:lumOff val="5000"/>
                  </a:schemeClr>
                </a:solidFill>
                <a:cs typeface="Aban Light" pitchFamily="2" charset="-78"/>
              </a:rPr>
              <a:t> </a:t>
            </a:r>
            <a:r>
              <a:rPr lang="fa-IR" sz="2000" dirty="0" smtClean="0">
                <a:solidFill>
                  <a:schemeClr val="tx1">
                    <a:lumMod val="95000"/>
                    <a:lumOff val="5000"/>
                  </a:schemeClr>
                </a:solidFill>
                <a:cs typeface="Aban Light" pitchFamily="2" charset="-78"/>
              </a:rPr>
              <a:t>در دهه 70 میلادی</a:t>
            </a:r>
            <a:r>
              <a:rPr lang="en-US" sz="2000" dirty="0" smtClean="0">
                <a:solidFill>
                  <a:schemeClr val="tx1">
                    <a:lumMod val="95000"/>
                    <a:lumOff val="5000"/>
                  </a:schemeClr>
                </a:solidFill>
                <a:cs typeface="Aban Light" pitchFamily="2" charset="-78"/>
              </a:rPr>
              <a:t> </a:t>
            </a:r>
            <a:r>
              <a:rPr lang="fa-IR" sz="2000" dirty="0" smtClean="0">
                <a:solidFill>
                  <a:schemeClr val="tx1">
                    <a:lumMod val="95000"/>
                    <a:lumOff val="5000"/>
                  </a:schemeClr>
                </a:solidFill>
                <a:cs typeface="Aban Light" pitchFamily="2" charset="-78"/>
              </a:rPr>
              <a:t>نیویورک</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7626596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3152634" y="663476"/>
            <a:ext cx="5568286" cy="477054"/>
          </a:xfrm>
          <a:prstGeom prst="rect">
            <a:avLst/>
          </a:prstGeom>
          <a:noFill/>
        </p:spPr>
        <p:txBody>
          <a:bodyPr wrap="square" rtlCol="1">
            <a:spAutoFit/>
          </a:bodyPr>
          <a:lstStyle/>
          <a:p>
            <a:r>
              <a:rPr lang="fa-IR" sz="2500" dirty="0" smtClean="0">
                <a:cs typeface="Entezar     &lt;---------" panose="00000700000000000000" pitchFamily="2" charset="-78"/>
              </a:rPr>
              <a:t>خصوصیات مدرن شدن شهرها:</a:t>
            </a:r>
            <a:endParaRPr lang="fa-IR" sz="2500" dirty="0">
              <a:cs typeface="Entezar     &lt;---------" panose="00000700000000000000" pitchFamily="2" charset="-78"/>
            </a:endParaRPr>
          </a:p>
        </p:txBody>
      </p:sp>
      <p:sp>
        <p:nvSpPr>
          <p:cNvPr id="5" name="Rounded Rectangle 4"/>
          <p:cNvSpPr/>
          <p:nvPr/>
        </p:nvSpPr>
        <p:spPr>
          <a:xfrm>
            <a:off x="671427" y="1206550"/>
            <a:ext cx="8049493" cy="5573265"/>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مشخصات </a:t>
            </a:r>
            <a:r>
              <a:rPr lang="fa-IR" sz="2000" dirty="0">
                <a:solidFill>
                  <a:schemeClr val="tx1">
                    <a:lumMod val="95000"/>
                    <a:lumOff val="5000"/>
                  </a:schemeClr>
                </a:solidFill>
                <a:cs typeface="Aban Light" pitchFamily="2" charset="-78"/>
              </a:rPr>
              <a:t>این مدرنیزاسیون </a:t>
            </a:r>
            <a:r>
              <a:rPr lang="fa-IR" sz="2000" dirty="0" smtClean="0">
                <a:solidFill>
                  <a:schemeClr val="tx1">
                    <a:lumMod val="95000"/>
                    <a:lumOff val="5000"/>
                  </a:schemeClr>
                </a:solidFill>
                <a:cs typeface="Aban Light" pitchFamily="2" charset="-78"/>
              </a:rPr>
              <a:t>:</a:t>
            </a:r>
          </a:p>
          <a:p>
            <a:r>
              <a:rPr lang="fa-IR" sz="2000" dirty="0" smtClean="0">
                <a:solidFill>
                  <a:schemeClr val="tx1">
                    <a:lumMod val="95000"/>
                    <a:lumOff val="5000"/>
                  </a:schemeClr>
                </a:solidFill>
                <a:cs typeface="Aban Light" pitchFamily="2" charset="-78"/>
              </a:rPr>
              <a:t>1- </a:t>
            </a:r>
            <a:r>
              <a:rPr lang="fa-IR" sz="2000" dirty="0">
                <a:solidFill>
                  <a:schemeClr val="tx1">
                    <a:lumMod val="95000"/>
                    <a:lumOff val="5000"/>
                  </a:schemeClr>
                </a:solidFill>
                <a:cs typeface="Aban Light" pitchFamily="2" charset="-78"/>
              </a:rPr>
              <a:t>تفکیک عملکردها یکی از بنیان های اساسی سازماندهی شهرهای </a:t>
            </a:r>
            <a:r>
              <a:rPr lang="fa-IR" sz="2000" dirty="0" smtClean="0">
                <a:solidFill>
                  <a:schemeClr val="tx1">
                    <a:lumMod val="95000"/>
                    <a:lumOff val="5000"/>
                  </a:schemeClr>
                </a:solidFill>
                <a:cs typeface="Aban Light" pitchFamily="2" charset="-78"/>
              </a:rPr>
              <a:t>جدید</a:t>
            </a:r>
            <a:br>
              <a:rPr lang="fa-IR" sz="2000" dirty="0" smtClean="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2-قطعه </a:t>
            </a:r>
            <a:r>
              <a:rPr lang="fa-IR" sz="2000" dirty="0">
                <a:solidFill>
                  <a:schemeClr val="tx1">
                    <a:lumMod val="95000"/>
                    <a:lumOff val="5000"/>
                  </a:schemeClr>
                </a:solidFill>
                <a:cs typeface="Aban Light" pitchFamily="2" charset="-78"/>
              </a:rPr>
              <a:t>قطعه سازی در بافت </a:t>
            </a:r>
            <a:r>
              <a:rPr lang="fa-IR" sz="2000" dirty="0" smtClean="0">
                <a:solidFill>
                  <a:schemeClr val="tx1">
                    <a:lumMod val="95000"/>
                    <a:lumOff val="5000"/>
                  </a:schemeClr>
                </a:solidFill>
                <a:cs typeface="Aban Light" pitchFamily="2" charset="-78"/>
              </a:rPr>
              <a:t>شهری</a:t>
            </a:r>
            <a:r>
              <a:rPr lang="fa-IR" sz="2000" dirty="0">
                <a:solidFill>
                  <a:schemeClr val="tx1">
                    <a:lumMod val="95000"/>
                    <a:lumOff val="5000"/>
                  </a:schemeClr>
                </a:solidFill>
                <a:cs typeface="Aban Light" pitchFamily="2" charset="-78"/>
              </a:rPr>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3- </a:t>
            </a:r>
            <a:r>
              <a:rPr lang="fa-IR" sz="2000" dirty="0">
                <a:solidFill>
                  <a:schemeClr val="tx1">
                    <a:lumMod val="95000"/>
                    <a:lumOff val="5000"/>
                  </a:schemeClr>
                </a:solidFill>
                <a:cs typeface="Aban Light" pitchFamily="2" charset="-78"/>
              </a:rPr>
              <a:t>وحدت شکلی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4-معماری </a:t>
            </a:r>
            <a:r>
              <a:rPr lang="fa-IR" sz="2000" dirty="0">
                <a:solidFill>
                  <a:schemeClr val="tx1">
                    <a:lumMod val="95000"/>
                    <a:lumOff val="5000"/>
                  </a:schemeClr>
                </a:solidFill>
                <a:cs typeface="Aban Light" pitchFamily="2" charset="-78"/>
              </a:rPr>
              <a:t>بودن تزئینات : طراحی بر اساس خواسته‌های شخصی </a:t>
            </a:r>
            <a:r>
              <a:rPr lang="fa-IR" sz="2000" dirty="0" smtClean="0">
                <a:solidFill>
                  <a:schemeClr val="tx1">
                    <a:lumMod val="95000"/>
                    <a:lumOff val="5000"/>
                  </a:schemeClr>
                </a:solidFill>
                <a:cs typeface="Aban Light" pitchFamily="2" charset="-78"/>
              </a:rPr>
              <a:t>معمار</a:t>
            </a:r>
            <a:r>
              <a:rPr lang="fa-IR" sz="2000" dirty="0">
                <a:solidFill>
                  <a:schemeClr val="tx1">
                    <a:lumMod val="95000"/>
                    <a:lumOff val="5000"/>
                  </a:schemeClr>
                </a:solidFill>
                <a:cs typeface="Aban Light" pitchFamily="2" charset="-78"/>
              </a:rPr>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5-همگانی شدن</a:t>
            </a:r>
            <a:r>
              <a:rPr lang="fa-IR" sz="2000" dirty="0">
                <a:solidFill>
                  <a:schemeClr val="tx1">
                    <a:lumMod val="95000"/>
                    <a:lumOff val="5000"/>
                  </a:schemeClr>
                </a:solidFill>
                <a:cs typeface="Aban Light" pitchFamily="2" charset="-78"/>
              </a:rPr>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6-نابرابری</a:t>
            </a:r>
            <a:r>
              <a:rPr lang="fa-IR" sz="2000" dirty="0">
                <a:solidFill>
                  <a:schemeClr val="tx1">
                    <a:lumMod val="95000"/>
                    <a:lumOff val="5000"/>
                  </a:schemeClr>
                </a:solidFill>
                <a:cs typeface="Aban Light" pitchFamily="2" charset="-78"/>
              </a:rPr>
              <a:t>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7-سیستم </a:t>
            </a:r>
            <a:r>
              <a:rPr lang="fa-IR" sz="2000" dirty="0">
                <a:solidFill>
                  <a:schemeClr val="tx1">
                    <a:lumMod val="95000"/>
                    <a:lumOff val="5000"/>
                  </a:schemeClr>
                </a:solidFill>
                <a:cs typeface="Aban Light" pitchFamily="2" charset="-78"/>
              </a:rPr>
              <a:t>های حمل و نقل انبوه : برای از بین بردن شکاف فاصله ها و با استفاده از نیروی </a:t>
            </a:r>
            <a:r>
              <a:rPr lang="fa-IR" sz="2000" dirty="0" smtClean="0">
                <a:solidFill>
                  <a:schemeClr val="tx1">
                    <a:lumMod val="95000"/>
                    <a:lumOff val="5000"/>
                  </a:schemeClr>
                </a:solidFill>
                <a:cs typeface="Aban Light" pitchFamily="2" charset="-78"/>
              </a:rPr>
              <a:t>برق</a:t>
            </a:r>
            <a:r>
              <a:rPr lang="fa-IR" sz="2000" dirty="0">
                <a:solidFill>
                  <a:schemeClr val="tx1">
                    <a:lumMod val="95000"/>
                    <a:lumOff val="5000"/>
                  </a:schemeClr>
                </a:solidFill>
                <a:cs typeface="Aban Light" pitchFamily="2" charset="-78"/>
              </a:rPr>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8- </a:t>
            </a:r>
            <a:r>
              <a:rPr lang="fa-IR" sz="2000" dirty="0">
                <a:solidFill>
                  <a:schemeClr val="tx1">
                    <a:lumMod val="95000"/>
                    <a:lumOff val="5000"/>
                  </a:schemeClr>
                </a:solidFill>
                <a:cs typeface="Aban Light" pitchFamily="2" charset="-78"/>
              </a:rPr>
              <a:t>تکنولوژی : با بکارگیری بتن مسلح ، پلان های طبقاتی آزاد و تکنیکهای ساختاری شفاف و بی حفاظ برای معضل انبوه مسکن </a:t>
            </a:r>
            <a:r>
              <a:rPr lang="fa-IR" sz="2000" dirty="0" smtClean="0">
                <a:solidFill>
                  <a:schemeClr val="tx1">
                    <a:lumMod val="95000"/>
                    <a:lumOff val="5000"/>
                  </a:schemeClr>
                </a:solidFill>
                <a:cs typeface="Aban Light" pitchFamily="2" charset="-78"/>
              </a:rPr>
              <a:t>‏</a:t>
            </a:r>
            <a:r>
              <a:rPr lang="fa-IR" sz="2000" dirty="0">
                <a:solidFill>
                  <a:schemeClr val="tx1">
                    <a:lumMod val="95000"/>
                    <a:lumOff val="5000"/>
                  </a:schemeClr>
                </a:solidFill>
                <a:cs typeface="Aban Light" pitchFamily="2" charset="-78"/>
              </a:rPr>
              <a:t/>
            </a:r>
            <a:br>
              <a:rPr lang="fa-IR" sz="2000" dirty="0">
                <a:solidFill>
                  <a:schemeClr val="tx1">
                    <a:lumMod val="95000"/>
                    <a:lumOff val="5000"/>
                  </a:schemeClr>
                </a:solidFill>
                <a:cs typeface="Aban Light" pitchFamily="2" charset="-78"/>
              </a:rPr>
            </a:br>
            <a:r>
              <a:rPr lang="fa-IR" sz="2000" dirty="0">
                <a:solidFill>
                  <a:schemeClr val="tx1">
                    <a:lumMod val="95000"/>
                    <a:lumOff val="5000"/>
                  </a:schemeClr>
                </a:solidFill>
                <a:cs typeface="Aban Light" pitchFamily="2" charset="-78"/>
              </a:rPr>
              <a:t>9</a:t>
            </a:r>
            <a:r>
              <a:rPr lang="fa-IR" sz="2000" dirty="0" smtClean="0">
                <a:solidFill>
                  <a:schemeClr val="tx1">
                    <a:lumMod val="95000"/>
                    <a:lumOff val="5000"/>
                  </a:schemeClr>
                </a:solidFill>
                <a:cs typeface="Aban Light" pitchFamily="2" charset="-78"/>
              </a:rPr>
              <a:t>- </a:t>
            </a:r>
            <a:r>
              <a:rPr lang="fa-IR" sz="2000" dirty="0">
                <a:solidFill>
                  <a:schemeClr val="tx1">
                    <a:lumMod val="95000"/>
                    <a:lumOff val="5000"/>
                  </a:schemeClr>
                </a:solidFill>
                <a:cs typeface="Aban Light" pitchFamily="2" charset="-78"/>
              </a:rPr>
              <a:t>اقتصاد فضا: به عنوان اولین و شاید مهمترین اصل در فضاسازی قلمداد می‌شد. </a:t>
            </a:r>
            <a:br>
              <a:rPr lang="fa-IR" sz="2000" dirty="0">
                <a:solidFill>
                  <a:schemeClr val="tx1">
                    <a:lumMod val="95000"/>
                    <a:lumOff val="5000"/>
                  </a:schemeClr>
                </a:solidFill>
                <a:cs typeface="Aban Light" pitchFamily="2" charset="-78"/>
              </a:rPr>
            </a:br>
            <a:r>
              <a:rPr lang="fa-IR" sz="2000" dirty="0" smtClean="0">
                <a:solidFill>
                  <a:schemeClr val="tx1">
                    <a:lumMod val="95000"/>
                    <a:lumOff val="5000"/>
                  </a:schemeClr>
                </a:solidFill>
                <a:cs typeface="Aban Light" pitchFamily="2" charset="-78"/>
              </a:rPr>
              <a:t>10- </a:t>
            </a:r>
            <a:r>
              <a:rPr lang="fa-IR" sz="2000" dirty="0">
                <a:solidFill>
                  <a:schemeClr val="tx1">
                    <a:lumMod val="95000"/>
                    <a:lumOff val="5000"/>
                  </a:schemeClr>
                </a:solidFill>
                <a:cs typeface="Aban Light" pitchFamily="2" charset="-78"/>
              </a:rPr>
              <a:t>انتزاع گرایی: به منظور هدایت جوامع به از دست دادن حس هویت مکانی ، اجتماع شهری و فضای جمعی مورد انتقاد قرار گرفته است</a:t>
            </a:r>
          </a:p>
          <a:p>
            <a:r>
              <a:rPr lang="fa-IR" sz="2000" dirty="0">
                <a:solidFill>
                  <a:schemeClr val="tx1">
                    <a:lumMod val="95000"/>
                    <a:lumOff val="5000"/>
                  </a:schemeClr>
                </a:solidFill>
                <a:cs typeface="Aban Light" pitchFamily="2" charset="-78"/>
              </a:rPr>
              <a:t>11- ایجاد مفاهیمی چون تکاثر ، انعطاف، پایداری فضا و خوانایی در شهر (نشانه‌ها)</a:t>
            </a:r>
            <a:br>
              <a:rPr lang="fa-IR" sz="2000" dirty="0">
                <a:solidFill>
                  <a:schemeClr val="tx1">
                    <a:lumMod val="95000"/>
                    <a:lumOff val="5000"/>
                  </a:schemeClr>
                </a:solidFill>
                <a:cs typeface="Aban Light" pitchFamily="2" charset="-78"/>
              </a:rPr>
            </a:br>
            <a:r>
              <a:rPr lang="fa-IR" sz="2000" dirty="0">
                <a:solidFill>
                  <a:schemeClr val="tx1">
                    <a:lumMod val="95000"/>
                    <a:lumOff val="5000"/>
                  </a:schemeClr>
                </a:solidFill>
                <a:cs typeface="Aban Light" pitchFamily="2" charset="-78"/>
              </a:rPr>
              <a:t>12- ایجاد بلوار و خیابان به عنوان صحنه اتفاقات و محل نمایش اضداد </a:t>
            </a:r>
            <a:endParaRPr lang="en-US" sz="2000" dirty="0">
              <a:solidFill>
                <a:schemeClr val="tx1">
                  <a:lumMod val="95000"/>
                  <a:lumOff val="5000"/>
                </a:schemeClr>
              </a:solidFill>
              <a:cs typeface="Aban Light" pitchFamily="2" charset="-78"/>
            </a:endParaRPr>
          </a:p>
          <a:p>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37225821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Rectangle 3"/>
          <p:cNvSpPr/>
          <p:nvPr/>
        </p:nvSpPr>
        <p:spPr>
          <a:xfrm>
            <a:off x="5024004" y="695098"/>
            <a:ext cx="3667992" cy="477054"/>
          </a:xfrm>
          <a:prstGeom prst="rect">
            <a:avLst/>
          </a:prstGeom>
        </p:spPr>
        <p:txBody>
          <a:bodyPr wrap="none">
            <a:spAutoFit/>
          </a:bodyPr>
          <a:lstStyle/>
          <a:p>
            <a:r>
              <a:rPr lang="fa-IR" sz="2500" dirty="0">
                <a:cs typeface="Entezar     &lt;---------" panose="00000700000000000000" pitchFamily="2" charset="-78"/>
              </a:rPr>
              <a:t>بحران ناشی از مدرنیزاسیون شهری</a:t>
            </a:r>
            <a:endParaRPr lang="en-US" sz="2500" dirty="0">
              <a:cs typeface="Entezar     &lt;---------" panose="00000700000000000000" pitchFamily="2" charset="-78"/>
            </a:endParaRPr>
          </a:p>
        </p:txBody>
      </p:sp>
      <p:sp>
        <p:nvSpPr>
          <p:cNvPr id="5" name="Rounded Rectangle 4"/>
          <p:cNvSpPr/>
          <p:nvPr/>
        </p:nvSpPr>
        <p:spPr>
          <a:xfrm>
            <a:off x="1579418" y="1249937"/>
            <a:ext cx="7269914" cy="731264"/>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بحران </a:t>
            </a:r>
            <a:r>
              <a:rPr lang="fa-IR" sz="2000" dirty="0">
                <a:solidFill>
                  <a:schemeClr val="tx1">
                    <a:lumMod val="95000"/>
                    <a:lumOff val="5000"/>
                  </a:schemeClr>
                </a:solidFill>
                <a:cs typeface="Aban Light" pitchFamily="2" charset="-78"/>
              </a:rPr>
              <a:t>ناشی از مدرنیزاسیون شهری به دو دسته تقسیم بندی </a:t>
            </a:r>
            <a:r>
              <a:rPr lang="fa-IR" sz="2000" dirty="0" smtClean="0">
                <a:solidFill>
                  <a:schemeClr val="tx1">
                    <a:lumMod val="95000"/>
                    <a:lumOff val="5000"/>
                  </a:schemeClr>
                </a:solidFill>
                <a:cs typeface="Aban Light" pitchFamily="2" charset="-78"/>
              </a:rPr>
              <a:t>می‌شوند : </a:t>
            </a:r>
            <a:endParaRPr lang="fa-IR" sz="2000" dirty="0">
              <a:solidFill>
                <a:schemeClr val="tx1">
                  <a:lumMod val="95000"/>
                  <a:lumOff val="5000"/>
                </a:schemeClr>
              </a:solidFill>
              <a:cs typeface="Aban Light" pitchFamily="2" charset="-78"/>
            </a:endParaRPr>
          </a:p>
        </p:txBody>
      </p:sp>
      <p:sp>
        <p:nvSpPr>
          <p:cNvPr id="6" name="Rounded Rectangle 5"/>
          <p:cNvSpPr/>
          <p:nvPr/>
        </p:nvSpPr>
        <p:spPr>
          <a:xfrm>
            <a:off x="5024004" y="2564627"/>
            <a:ext cx="3825327" cy="1757884"/>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a:solidFill>
                  <a:schemeClr val="tx1">
                    <a:lumMod val="95000"/>
                    <a:lumOff val="5000"/>
                  </a:schemeClr>
                </a:solidFill>
                <a:cs typeface="Aban Light" pitchFamily="2" charset="-78"/>
              </a:rPr>
              <a:t> اول مقیاس مشکلات اجتماعی و کالبدی در شهر مدرن( نابرابری ، قطعه‌قطعه سازی و بیگانگی ، در منظر اجتماعی و کالبدی شهرها) </a:t>
            </a:r>
          </a:p>
        </p:txBody>
      </p:sp>
      <p:sp>
        <p:nvSpPr>
          <p:cNvPr id="8" name="Rounded Rectangle 7"/>
          <p:cNvSpPr/>
          <p:nvPr/>
        </p:nvSpPr>
        <p:spPr>
          <a:xfrm>
            <a:off x="471055" y="2343633"/>
            <a:ext cx="4258280" cy="2741420"/>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a:solidFill>
                  <a:schemeClr val="tx1">
                    <a:lumMod val="95000"/>
                    <a:lumOff val="5000"/>
                  </a:schemeClr>
                </a:solidFill>
                <a:cs typeface="Aban Light" pitchFamily="2" charset="-78"/>
              </a:rPr>
              <a:t>و دیگری مسائلی که در سطح بالاترین مطرح می‌شوند: </a:t>
            </a:r>
            <a:endParaRPr lang="fa-IR" sz="2000" dirty="0" smtClean="0">
              <a:solidFill>
                <a:schemeClr val="tx1">
                  <a:lumMod val="95000"/>
                  <a:lumOff val="5000"/>
                </a:schemeClr>
              </a:solidFill>
              <a:cs typeface="Aban Light" pitchFamily="2" charset="-78"/>
            </a:endParaRPr>
          </a:p>
          <a:p>
            <a:r>
              <a:rPr lang="fa-IR" sz="2000" dirty="0" smtClean="0">
                <a:solidFill>
                  <a:schemeClr val="tx1">
                    <a:lumMod val="95000"/>
                    <a:lumOff val="5000"/>
                  </a:schemeClr>
                </a:solidFill>
                <a:cs typeface="Aban Light" pitchFamily="2" charset="-78"/>
              </a:rPr>
              <a:t>هدف </a:t>
            </a:r>
            <a:r>
              <a:rPr lang="fa-IR" sz="2000" dirty="0">
                <a:solidFill>
                  <a:schemeClr val="tx1">
                    <a:lumMod val="95000"/>
                    <a:lumOff val="5000"/>
                  </a:schemeClr>
                </a:solidFill>
                <a:cs typeface="Aban Light" pitchFamily="2" charset="-78"/>
              </a:rPr>
              <a:t>از وجود شهر چیست ؟ </a:t>
            </a:r>
            <a:endParaRPr lang="fa-IR" sz="2000" dirty="0" smtClean="0">
              <a:solidFill>
                <a:schemeClr val="tx1">
                  <a:lumMod val="95000"/>
                  <a:lumOff val="5000"/>
                </a:schemeClr>
              </a:solidFill>
              <a:cs typeface="Aban Light" pitchFamily="2" charset="-78"/>
            </a:endParaRPr>
          </a:p>
          <a:p>
            <a:r>
              <a:rPr lang="fa-IR" sz="2000" dirty="0" smtClean="0">
                <a:solidFill>
                  <a:schemeClr val="tx1">
                    <a:lumMod val="95000"/>
                    <a:lumOff val="5000"/>
                  </a:schemeClr>
                </a:solidFill>
                <a:cs typeface="Aban Light" pitchFamily="2" charset="-78"/>
              </a:rPr>
              <a:t>ارزش </a:t>
            </a:r>
            <a:r>
              <a:rPr lang="fa-IR" sz="2000" dirty="0">
                <a:solidFill>
                  <a:schemeClr val="tx1">
                    <a:lumMod val="95000"/>
                    <a:lumOff val="5000"/>
                  </a:schemeClr>
                </a:solidFill>
                <a:cs typeface="Aban Light" pitchFamily="2" charset="-78"/>
              </a:rPr>
              <a:t>ها کدامند ؟ </a:t>
            </a:r>
            <a:endParaRPr lang="fa-IR" sz="2000" dirty="0" smtClean="0">
              <a:solidFill>
                <a:schemeClr val="tx1">
                  <a:lumMod val="95000"/>
                  <a:lumOff val="5000"/>
                </a:schemeClr>
              </a:solidFill>
              <a:cs typeface="Aban Light" pitchFamily="2" charset="-78"/>
            </a:endParaRPr>
          </a:p>
          <a:p>
            <a:r>
              <a:rPr lang="fa-IR" sz="2000" dirty="0" smtClean="0">
                <a:solidFill>
                  <a:schemeClr val="tx1">
                    <a:lumMod val="95000"/>
                    <a:lumOff val="5000"/>
                  </a:schemeClr>
                </a:solidFill>
                <a:cs typeface="Aban Light" pitchFamily="2" charset="-78"/>
              </a:rPr>
              <a:t>هویت </a:t>
            </a:r>
            <a:r>
              <a:rPr lang="fa-IR" sz="2000" dirty="0">
                <a:solidFill>
                  <a:schemeClr val="tx1">
                    <a:lumMod val="95000"/>
                    <a:lumOff val="5000"/>
                  </a:schemeClr>
                </a:solidFill>
                <a:cs typeface="Aban Light" pitchFamily="2" charset="-78"/>
              </a:rPr>
              <a:t>شهر چیست</a:t>
            </a:r>
            <a:r>
              <a:rPr lang="fa-IR" sz="2000" dirty="0" smtClean="0">
                <a:solidFill>
                  <a:schemeClr val="tx1">
                    <a:lumMod val="95000"/>
                    <a:lumOff val="5000"/>
                  </a:schemeClr>
                </a:solidFill>
                <a:cs typeface="Aban Light" pitchFamily="2" charset="-78"/>
              </a:rPr>
              <a:t>؟</a:t>
            </a:r>
          </a:p>
          <a:p>
            <a:r>
              <a:rPr lang="fa-IR" sz="2000" dirty="0" smtClean="0">
                <a:solidFill>
                  <a:schemeClr val="tx1">
                    <a:lumMod val="95000"/>
                    <a:lumOff val="5000"/>
                  </a:schemeClr>
                </a:solidFill>
                <a:cs typeface="Aban Light" pitchFamily="2" charset="-78"/>
              </a:rPr>
              <a:t> </a:t>
            </a:r>
            <a:r>
              <a:rPr lang="fa-IR" sz="2000" dirty="0">
                <a:solidFill>
                  <a:schemeClr val="tx1">
                    <a:lumMod val="95000"/>
                    <a:lumOff val="5000"/>
                  </a:schemeClr>
                </a:solidFill>
                <a:cs typeface="Aban Light" pitchFamily="2" charset="-78"/>
              </a:rPr>
              <a:t>(به نظر می‌رسد که نظام ها و مجموعه های نوین شهری از ایده های سنتی فرهنگ و زندگی شهر فاصله دارند.)</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25835197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6" name="Rectangle 5"/>
          <p:cNvSpPr/>
          <p:nvPr/>
        </p:nvSpPr>
        <p:spPr>
          <a:xfrm>
            <a:off x="2854037" y="3433281"/>
            <a:ext cx="4572000" cy="400110"/>
          </a:xfrm>
          <a:prstGeom prst="rect">
            <a:avLst/>
          </a:prstGeom>
        </p:spPr>
        <p:txBody>
          <a:bodyPr>
            <a:spAutoFit/>
          </a:bodyPr>
          <a:lstStyle/>
          <a:p>
            <a:endParaRPr lang="en-US" sz="2000" dirty="0">
              <a:solidFill>
                <a:schemeClr val="tx1">
                  <a:lumMod val="95000"/>
                  <a:lumOff val="5000"/>
                </a:schemeClr>
              </a:solidFill>
              <a:cs typeface="Aban Light" pitchFamily="2" charset="-78"/>
            </a:endParaRPr>
          </a:p>
        </p:txBody>
      </p:sp>
      <p:sp>
        <p:nvSpPr>
          <p:cNvPr id="13" name="Rounded Rectangle 12"/>
          <p:cNvSpPr/>
          <p:nvPr/>
        </p:nvSpPr>
        <p:spPr>
          <a:xfrm>
            <a:off x="540327" y="708117"/>
            <a:ext cx="8087331" cy="1896537"/>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ناب ‌گرایی</a:t>
            </a:r>
            <a:r>
              <a:rPr lang="fa-IR" sz="2000" dirty="0">
                <a:solidFill>
                  <a:schemeClr val="tx1">
                    <a:lumMod val="95000"/>
                    <a:lumOff val="5000"/>
                  </a:schemeClr>
                </a:solidFill>
                <a:cs typeface="Aban Light" pitchFamily="2" charset="-78"/>
              </a:rPr>
              <a:t> یا پوریسم سبکی از حجم‌گری بود که با زیبایی‌شناسی نوین هنر ماشینی پیوند داشت. پیروان این سبک به دنبال کاهش و گاه حذف تزئینات و ریزه‌کاری‌های موجود در حجم‌گری بودند تا به هنری ناب دست یابند. لوکوربوزیه و اوزان فان دو تن از برجسته‌ترین هنرمندان این سبک هستند که بین سال‌های ۱۹۱۸ تا ۱۹۲۵ فعال بودند.</a:t>
            </a:r>
            <a:endParaRPr lang="en-US" sz="2000" dirty="0">
              <a:solidFill>
                <a:schemeClr val="tx1">
                  <a:lumMod val="95000"/>
                  <a:lumOff val="5000"/>
                </a:schemeClr>
              </a:solidFill>
              <a:cs typeface="Aban Light" pitchFamily="2" charset="-78"/>
            </a:endParaRPr>
          </a:p>
        </p:txBody>
      </p:sp>
      <p:sp>
        <p:nvSpPr>
          <p:cNvPr id="15" name="Rounded Rectangle 14"/>
          <p:cNvSpPr/>
          <p:nvPr/>
        </p:nvSpPr>
        <p:spPr>
          <a:xfrm>
            <a:off x="5375564" y="3820706"/>
            <a:ext cx="3349076" cy="1389773"/>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smtClean="0">
                <a:solidFill>
                  <a:schemeClr val="tx1">
                    <a:lumMod val="95000"/>
                    <a:lumOff val="5000"/>
                  </a:schemeClr>
                </a:solidFill>
                <a:cs typeface="Aban Light" pitchFamily="2" charset="-78"/>
              </a:rPr>
              <a:t>به </a:t>
            </a:r>
            <a:r>
              <a:rPr lang="fa-IR" sz="2000" dirty="0">
                <a:solidFill>
                  <a:schemeClr val="tx1">
                    <a:lumMod val="95000"/>
                    <a:lumOff val="5000"/>
                  </a:schemeClr>
                </a:solidFill>
                <a:cs typeface="Aban Light" pitchFamily="2" charset="-78"/>
              </a:rPr>
              <a:t>کار گرفتن سطوح و حجمهای هندسی ای چون استوانه و </a:t>
            </a:r>
            <a:r>
              <a:rPr lang="fa-IR" sz="2000" dirty="0" smtClean="0">
                <a:solidFill>
                  <a:schemeClr val="tx1">
                    <a:lumMod val="95000"/>
                    <a:lumOff val="5000"/>
                  </a:schemeClr>
                </a:solidFill>
                <a:cs typeface="Aban Light" pitchFamily="2" charset="-78"/>
              </a:rPr>
              <a:t>مخروط </a:t>
            </a:r>
            <a:r>
              <a:rPr lang="fa-IR" sz="2000" dirty="0">
                <a:solidFill>
                  <a:schemeClr val="tx1">
                    <a:lumMod val="95000"/>
                    <a:lumOff val="5000"/>
                  </a:schemeClr>
                </a:solidFill>
                <a:cs typeface="Aban Light" pitchFamily="2" charset="-78"/>
              </a:rPr>
              <a:t>به اشکالی ماشینی و مکانیزه </a:t>
            </a:r>
            <a:r>
              <a:rPr lang="fa-IR" sz="2000" dirty="0" smtClean="0">
                <a:solidFill>
                  <a:schemeClr val="tx1">
                    <a:lumMod val="95000"/>
                    <a:lumOff val="5000"/>
                  </a:schemeClr>
                </a:solidFill>
                <a:cs typeface="Aban Light" pitchFamily="2" charset="-78"/>
              </a:rPr>
              <a:t>شده</a:t>
            </a:r>
            <a:endParaRPr lang="en-US" sz="2000" dirty="0">
              <a:solidFill>
                <a:schemeClr val="tx1">
                  <a:lumMod val="95000"/>
                  <a:lumOff val="5000"/>
                </a:schemeClr>
              </a:solidFill>
              <a:cs typeface="Aban Light" pitchFamily="2" charset="-78"/>
            </a:endParaRPr>
          </a:p>
        </p:txBody>
      </p:sp>
      <p:sp>
        <p:nvSpPr>
          <p:cNvPr id="16" name="Rounded Rectangle 15"/>
          <p:cNvSpPr/>
          <p:nvPr/>
        </p:nvSpPr>
        <p:spPr>
          <a:xfrm>
            <a:off x="540327" y="2751079"/>
            <a:ext cx="8075338" cy="814224"/>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این دو هنرمند در نقاشی و هنر به دنبال ساختار ناب سادگی هندسی ساختمانها و رسیدن به اشکال افقی و عمودی بودند و هر گونه تزیین گرایی و افزودن را در آن زاید تلقی می کردند.</a:t>
            </a:r>
            <a:endParaRPr lang="en-US" sz="2000" dirty="0">
              <a:solidFill>
                <a:schemeClr val="tx1">
                  <a:lumMod val="95000"/>
                  <a:lumOff val="5000"/>
                </a:schemeClr>
              </a:solidFill>
              <a:cs typeface="Aban Light" pitchFamily="2" charset="-78"/>
            </a:endParaRPr>
          </a:p>
        </p:txBody>
      </p:sp>
      <p:sp>
        <p:nvSpPr>
          <p:cNvPr id="18" name="Rounded Rectangle 17"/>
          <p:cNvSpPr/>
          <p:nvPr/>
        </p:nvSpPr>
        <p:spPr>
          <a:xfrm>
            <a:off x="893619" y="3801364"/>
            <a:ext cx="3920836" cy="1492776"/>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pPr algn="just"/>
            <a:r>
              <a:rPr lang="fa-IR" sz="2000" dirty="0" smtClean="0">
                <a:solidFill>
                  <a:schemeClr val="tx1">
                    <a:lumMod val="95000"/>
                    <a:lumOff val="5000"/>
                  </a:schemeClr>
                </a:solidFill>
                <a:cs typeface="Aban Light" pitchFamily="2" charset="-78"/>
              </a:rPr>
              <a:t>در نظر هنرمندان پوریسم ، ماشین نماد کامل و ناب قرن بیستم و از این رو لوکوربوزیه در معماری خود نیز نظریه " خانه ، ماشینی برای زندگی" را ارائه می داشت.</a:t>
            </a:r>
            <a:endParaRPr lang="en-US" sz="2000" dirty="0">
              <a:solidFill>
                <a:schemeClr val="tx1">
                  <a:lumMod val="95000"/>
                  <a:lumOff val="5000"/>
                </a:schemeClr>
              </a:solidFill>
              <a:cs typeface="Aban Light" pitchFamily="2" charset="-78"/>
            </a:endParaRPr>
          </a:p>
        </p:txBody>
      </p:sp>
      <p:sp>
        <p:nvSpPr>
          <p:cNvPr id="20" name="Rounded Rectangle 19"/>
          <p:cNvSpPr/>
          <p:nvPr/>
        </p:nvSpPr>
        <p:spPr>
          <a:xfrm>
            <a:off x="540327" y="5422508"/>
            <a:ext cx="8184313" cy="1087683"/>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sz="2000" dirty="0">
                <a:solidFill>
                  <a:schemeClr val="tx1">
                    <a:lumMod val="95000"/>
                    <a:lumOff val="5000"/>
                  </a:schemeClr>
                </a:solidFill>
                <a:cs typeface="Aban Light" pitchFamily="2" charset="-78"/>
              </a:rPr>
              <a:t>هنرمندان پوریسم در بازنمایی بر عینیت و بیان صریح تاکید می ورزیدند و در آثار نقاشی خود نیز با به کار گیری رنگهای ملایم و تجسم سه بعدی ، اشیا را در فضایی که القای عمق می کرد قرار می دادند.</a:t>
            </a:r>
            <a:endParaRPr lang="en-US" sz="2000" dirty="0">
              <a:solidFill>
                <a:schemeClr val="tx1">
                  <a:lumMod val="95000"/>
                  <a:lumOff val="5000"/>
                </a:schemeClr>
              </a:solidFill>
              <a:cs typeface="Aban Light" pitchFamily="2" charset="-78"/>
            </a:endParaRPr>
          </a:p>
        </p:txBody>
      </p:sp>
    </p:spTree>
    <p:extLst>
      <p:ext uri="{BB962C8B-B14F-4D97-AF65-F5344CB8AC3E}">
        <p14:creationId xmlns:p14="http://schemas.microsoft.com/office/powerpoint/2010/main" val="31435462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711" y="275359"/>
            <a:ext cx="4591050" cy="30099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3661" y="3562734"/>
            <a:ext cx="5130119" cy="288569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4327" y="275359"/>
            <a:ext cx="2589067" cy="302057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3376563"/>
            <a:ext cx="2937164" cy="3426691"/>
          </a:xfrm>
          <a:prstGeom prst="rect">
            <a:avLst/>
          </a:prstGeom>
        </p:spPr>
      </p:pic>
    </p:spTree>
    <p:extLst>
      <p:ext uri="{BB962C8B-B14F-4D97-AF65-F5344CB8AC3E}">
        <p14:creationId xmlns:p14="http://schemas.microsoft.com/office/powerpoint/2010/main" val="1952800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532"/>
            <a:ext cx="9144000" cy="6768935"/>
          </a:xfrm>
          <a:prstGeom prst="rect">
            <a:avLst/>
          </a:prstGeom>
        </p:spPr>
      </p:pic>
    </p:spTree>
    <p:extLst>
      <p:ext uri="{BB962C8B-B14F-4D97-AF65-F5344CB8AC3E}">
        <p14:creationId xmlns:p14="http://schemas.microsoft.com/office/powerpoint/2010/main" val="33903567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74"/>
            <a:ext cx="9144000" cy="6849438"/>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39864"/>
          </a:xfrm>
          <a:prstGeom prst="rect">
            <a:avLst/>
          </a:prstGeom>
        </p:spPr>
      </p:pic>
      <p:sp>
        <p:nvSpPr>
          <p:cNvPr id="10" name="TextBox 9"/>
          <p:cNvSpPr txBox="1"/>
          <p:nvPr/>
        </p:nvSpPr>
        <p:spPr>
          <a:xfrm>
            <a:off x="886690" y="6205808"/>
            <a:ext cx="3546763" cy="461665"/>
          </a:xfrm>
          <a:prstGeom prst="rect">
            <a:avLst/>
          </a:prstGeom>
          <a:noFill/>
        </p:spPr>
        <p:txBody>
          <a:bodyPr wrap="square" rtlCol="0">
            <a:spAutoFit/>
          </a:bodyPr>
          <a:lstStyle/>
          <a:p>
            <a:r>
              <a:rPr lang="fa-IR" sz="2400" dirty="0" smtClean="0">
                <a:solidFill>
                  <a:schemeClr val="bg1"/>
                </a:solidFill>
                <a:cs typeface="Entezar     &lt;---------" panose="00000700000000000000" pitchFamily="2" charset="-78"/>
              </a:rPr>
              <a:t>خانه ریتولد-هلند -تاسیس 1924</a:t>
            </a:r>
            <a:endParaRPr lang="en-US" sz="2400" dirty="0">
              <a:solidFill>
                <a:schemeClr val="bg1"/>
              </a:solidFill>
              <a:cs typeface="Entezar     &lt;---------" panose="00000700000000000000" pitchFamily="2" charset="-78"/>
            </a:endParaRPr>
          </a:p>
        </p:txBody>
      </p:sp>
    </p:spTree>
    <p:extLst>
      <p:ext uri="{BB962C8B-B14F-4D97-AF65-F5344CB8AC3E}">
        <p14:creationId xmlns:p14="http://schemas.microsoft.com/office/powerpoint/2010/main" val="608688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7" name="Rounded Rectangle 6"/>
          <p:cNvSpPr/>
          <p:nvPr/>
        </p:nvSpPr>
        <p:spPr>
          <a:xfrm>
            <a:off x="166254" y="223863"/>
            <a:ext cx="8744529" cy="4043337"/>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pPr algn="just"/>
            <a:r>
              <a:rPr lang="fa-IR" dirty="0" smtClean="0">
                <a:solidFill>
                  <a:schemeClr val="tx1">
                    <a:lumMod val="95000"/>
                    <a:lumOff val="5000"/>
                  </a:schemeClr>
                </a:solidFill>
                <a:cs typeface="Aban Light" pitchFamily="2" charset="-78"/>
              </a:rPr>
              <a:t>اساس </a:t>
            </a:r>
            <a:r>
              <a:rPr lang="fa-IR" dirty="0">
                <a:solidFill>
                  <a:schemeClr val="tx1">
                    <a:lumMod val="95000"/>
                    <a:lumOff val="5000"/>
                  </a:schemeClr>
                </a:solidFill>
                <a:cs typeface="Aban Light" pitchFamily="2" charset="-78"/>
              </a:rPr>
              <a:t>این سبک هنری بر خلاقیت محض هنرمند و استفاده وی از عناصر اولیه ترسیم نقاشی مثل : نقطه . خط . سطح . و رنگ و بافت و ترکیب آنها به گونه ای که به چشم موضون جلوه نماید و در عین حال ما به ازاء خارجی نیز در طبیعت نداشته باشد استوار است .</a:t>
            </a:r>
          </a:p>
          <a:p>
            <a:pPr algn="just"/>
            <a:r>
              <a:rPr lang="fa-IR" dirty="0">
                <a:solidFill>
                  <a:schemeClr val="tx1">
                    <a:lumMod val="95000"/>
                    <a:lumOff val="5000"/>
                  </a:schemeClr>
                </a:solidFill>
                <a:cs typeface="Aban Light" pitchFamily="2" charset="-78"/>
              </a:rPr>
              <a:t>به این ترتیب اثر هنر بصورت واقعی کلمه زائیده فکر هنرمند خواهد بود و نه کپی شده از یک واقعیت خارجی.</a:t>
            </a:r>
          </a:p>
          <a:p>
            <a:pPr algn="just"/>
            <a:r>
              <a:rPr lang="fa-IR" dirty="0">
                <a:solidFill>
                  <a:schemeClr val="tx1">
                    <a:lumMod val="95000"/>
                    <a:lumOff val="5000"/>
                  </a:schemeClr>
                </a:solidFill>
                <a:cs typeface="Aban Light" pitchFamily="2" charset="-78"/>
              </a:rPr>
              <a:t>این طرز تفکر در بین هنرمندان بااختراع دوربین عکاسی قوت گرفت .چراکه دوربین عین واقعیت خارجی را به تصویر می کشید و هیچ نقاشی قادر نبود به دقت آن واقعیت خارجی را روی بوم نقاشی به تصویر بکشد.</a:t>
            </a:r>
          </a:p>
          <a:p>
            <a:pPr algn="just"/>
            <a:r>
              <a:rPr lang="fa-IR" dirty="0">
                <a:solidFill>
                  <a:schemeClr val="tx1">
                    <a:lumMod val="95000"/>
                    <a:lumOff val="5000"/>
                  </a:schemeClr>
                </a:solidFill>
                <a:cs typeface="Aban Light" pitchFamily="2" charset="-78"/>
              </a:rPr>
              <a:t>به این ترتیب دوربین عکاسی از هر هنرمند نقاشی هنرمند تر نمود پیدا می کرد.</a:t>
            </a:r>
          </a:p>
          <a:p>
            <a:pPr algn="just"/>
            <a:r>
              <a:rPr lang="fa-IR" dirty="0">
                <a:solidFill>
                  <a:schemeClr val="tx1">
                    <a:lumMod val="95000"/>
                    <a:lumOff val="5000"/>
                  </a:schemeClr>
                </a:solidFill>
                <a:cs typeface="Aban Light" pitchFamily="2" charset="-78"/>
              </a:rPr>
              <a:t>بهمین دلیل نقاشان و به طبع آنها مجسمه سازان و سر انجام معماران راه دیگری را برای به بروز خلاقیت هنری خود پیش گرفتند که همانا استفاده از عناصر اولیه سازنده نقاشی و ایجاد ترکیبی نوین از آنها بود به گونه ای که ما به ازاء خارجی در طبیعت جاندار یا بیجان نداشته باشد.</a:t>
            </a:r>
          </a:p>
          <a:p>
            <a:pPr algn="just"/>
            <a:r>
              <a:rPr lang="fa-IR" dirty="0">
                <a:solidFill>
                  <a:schemeClr val="tx1">
                    <a:lumMod val="95000"/>
                    <a:lumOff val="5000"/>
                  </a:schemeClr>
                </a:solidFill>
                <a:cs typeface="Aban Light" pitchFamily="2" charset="-78"/>
              </a:rPr>
              <a:t>به این ترکیب </a:t>
            </a:r>
            <a:r>
              <a:rPr lang="en-US" dirty="0">
                <a:solidFill>
                  <a:schemeClr val="tx1">
                    <a:lumMod val="95000"/>
                    <a:lumOff val="5000"/>
                  </a:schemeClr>
                </a:solidFill>
                <a:cs typeface="Aban Light" pitchFamily="2" charset="-78"/>
              </a:rPr>
              <a:t>Composition </a:t>
            </a:r>
            <a:r>
              <a:rPr lang="fa-IR" dirty="0">
                <a:solidFill>
                  <a:schemeClr val="tx1">
                    <a:lumMod val="95000"/>
                    <a:lumOff val="5000"/>
                  </a:schemeClr>
                </a:solidFill>
                <a:cs typeface="Aban Light" pitchFamily="2" charset="-78"/>
              </a:rPr>
              <a:t>یا ترکیب  مورد استفاده قرار گرفت.و به تدریج در معماری مدرن نیز رواج پیدا کرد و معمارا ن مدرن سعی نمودند بجای استفاده از تزئینات برای بزک کردن ساختمانها با استفاده از ترکیب سطوح و احجام ساختمانی صادق و زیبا خلق نمایند.</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933" y="4075450"/>
            <a:ext cx="3710067" cy="2782550"/>
          </a:xfrm>
          <a:prstGeom prst="rect">
            <a:avLst/>
          </a:prstGeom>
        </p:spPr>
      </p:pic>
    </p:spTree>
    <p:extLst>
      <p:ext uri="{BB962C8B-B14F-4D97-AF65-F5344CB8AC3E}">
        <p14:creationId xmlns:p14="http://schemas.microsoft.com/office/powerpoint/2010/main" val="1072833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6" name="TextBox 5"/>
          <p:cNvSpPr txBox="1"/>
          <p:nvPr/>
        </p:nvSpPr>
        <p:spPr>
          <a:xfrm>
            <a:off x="627796" y="1308957"/>
            <a:ext cx="8243248" cy="400110"/>
          </a:xfrm>
          <a:prstGeom prst="rect">
            <a:avLst/>
          </a:prstGeom>
          <a:noFill/>
        </p:spPr>
        <p:txBody>
          <a:bodyPr wrap="square" rtlCol="1">
            <a:spAutoFit/>
          </a:bodyPr>
          <a:lstStyle/>
          <a:p>
            <a:r>
              <a:rPr lang="fa-IR" sz="2000" dirty="0" smtClean="0">
                <a:solidFill>
                  <a:schemeClr val="tx1">
                    <a:lumMod val="95000"/>
                    <a:lumOff val="5000"/>
                  </a:schemeClr>
                </a:solidFill>
                <a:cs typeface="Entezar     &lt;---------" panose="00000700000000000000" pitchFamily="2" charset="-78"/>
              </a:rPr>
              <a:t>به طور کلی:            </a:t>
            </a:r>
            <a:r>
              <a:rPr lang="fa-IR" sz="2000" dirty="0" smtClean="0">
                <a:solidFill>
                  <a:schemeClr val="tx1">
                    <a:lumMod val="95000"/>
                    <a:lumOff val="5000"/>
                  </a:schemeClr>
                </a:solidFill>
                <a:cs typeface="Aban Light" pitchFamily="2" charset="-78"/>
              </a:rPr>
              <a:t>نفکر مدرن             تمدن مدرن (مدرنیسم)</a:t>
            </a:r>
            <a:endParaRPr lang="fa-IR" sz="2000" dirty="0">
              <a:solidFill>
                <a:schemeClr val="tx1">
                  <a:lumMod val="95000"/>
                  <a:lumOff val="5000"/>
                </a:schemeClr>
              </a:solidFill>
              <a:cs typeface="Aban Light" pitchFamily="2" charset="-78"/>
            </a:endParaRPr>
          </a:p>
        </p:txBody>
      </p:sp>
      <p:cxnSp>
        <p:nvCxnSpPr>
          <p:cNvPr id="9" name="Straight Arrow Connector 8"/>
          <p:cNvCxnSpPr/>
          <p:nvPr/>
        </p:nvCxnSpPr>
        <p:spPr>
          <a:xfrm flipH="1" flipV="1">
            <a:off x="5602403" y="1509012"/>
            <a:ext cx="641445" cy="1364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2210938" y="1737911"/>
            <a:ext cx="2277" cy="54281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968992" y="1308957"/>
            <a:ext cx="1735539" cy="400110"/>
          </a:xfrm>
          <a:prstGeom prst="rect">
            <a:avLst/>
          </a:prstGeom>
          <a:noFill/>
        </p:spPr>
        <p:txBody>
          <a:bodyPr wrap="square" rtlCol="1">
            <a:spAutoFit/>
          </a:bodyPr>
          <a:lstStyle/>
          <a:p>
            <a:r>
              <a:rPr lang="fa-IR" sz="2000" dirty="0" smtClean="0">
                <a:solidFill>
                  <a:schemeClr val="tx1">
                    <a:lumMod val="95000"/>
                    <a:lumOff val="5000"/>
                  </a:schemeClr>
                </a:solidFill>
                <a:cs typeface="Aban Light" pitchFamily="2" charset="-78"/>
              </a:rPr>
              <a:t>جهان بینی مدرنیته</a:t>
            </a:r>
            <a:endParaRPr lang="fa-IR" sz="2000" dirty="0">
              <a:solidFill>
                <a:schemeClr val="tx1">
                  <a:lumMod val="95000"/>
                  <a:lumOff val="5000"/>
                </a:schemeClr>
              </a:solidFill>
              <a:cs typeface="Aban Light" pitchFamily="2" charset="-78"/>
            </a:endParaRPr>
          </a:p>
        </p:txBody>
      </p:sp>
      <p:cxnSp>
        <p:nvCxnSpPr>
          <p:cNvPr id="18" name="Straight Arrow Connector 17"/>
          <p:cNvCxnSpPr/>
          <p:nvPr/>
        </p:nvCxnSpPr>
        <p:spPr>
          <a:xfrm flipH="1" flipV="1">
            <a:off x="2794377" y="1525757"/>
            <a:ext cx="641445" cy="1364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968992" y="2309568"/>
            <a:ext cx="4221028" cy="400110"/>
          </a:xfrm>
          <a:prstGeom prst="rect">
            <a:avLst/>
          </a:prstGeom>
        </p:spPr>
        <p:txBody>
          <a:bodyPr wrap="none">
            <a:spAutoFit/>
          </a:bodyPr>
          <a:lstStyle/>
          <a:p>
            <a:r>
              <a:rPr lang="fa-IR" sz="2000" dirty="0">
                <a:solidFill>
                  <a:schemeClr val="tx1">
                    <a:lumMod val="95000"/>
                    <a:lumOff val="5000"/>
                  </a:schemeClr>
                </a:solidFill>
                <a:cs typeface="Aban Light" pitchFamily="2" charset="-78"/>
              </a:rPr>
              <a:t>جهان بيني يعني نگاه انسان به خدا، جهان و انسان</a:t>
            </a:r>
          </a:p>
        </p:txBody>
      </p:sp>
      <p:cxnSp>
        <p:nvCxnSpPr>
          <p:cNvPr id="21" name="Straight Arrow Connector 20"/>
          <p:cNvCxnSpPr/>
          <p:nvPr/>
        </p:nvCxnSpPr>
        <p:spPr>
          <a:xfrm>
            <a:off x="4972338" y="3161874"/>
            <a:ext cx="9095" cy="850253"/>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567753" y="3952842"/>
            <a:ext cx="1735539" cy="553998"/>
          </a:xfrm>
          <a:prstGeom prst="rect">
            <a:avLst/>
          </a:prstGeom>
          <a:noFill/>
        </p:spPr>
        <p:txBody>
          <a:bodyPr wrap="square" rtlCol="1">
            <a:spAutoFit/>
          </a:bodyPr>
          <a:lstStyle/>
          <a:p>
            <a:r>
              <a:rPr lang="fa-IR" sz="3000" b="1" dirty="0" smtClean="0">
                <a:solidFill>
                  <a:schemeClr val="tx1">
                    <a:lumMod val="95000"/>
                    <a:lumOff val="5000"/>
                  </a:schemeClr>
                </a:solidFill>
                <a:cs typeface="Aban Light" pitchFamily="2" charset="-78"/>
              </a:rPr>
              <a:t>یعنی</a:t>
            </a:r>
            <a:endParaRPr lang="fa-IR" sz="3000" b="1" dirty="0">
              <a:solidFill>
                <a:schemeClr val="tx1">
                  <a:lumMod val="95000"/>
                  <a:lumOff val="5000"/>
                </a:schemeClr>
              </a:solidFill>
              <a:cs typeface="Aban Light" pitchFamily="2" charset="-78"/>
            </a:endParaRPr>
          </a:p>
        </p:txBody>
      </p:sp>
      <p:sp>
        <p:nvSpPr>
          <p:cNvPr id="24" name="Rectangle 23"/>
          <p:cNvSpPr/>
          <p:nvPr/>
        </p:nvSpPr>
        <p:spPr>
          <a:xfrm>
            <a:off x="953798" y="4787597"/>
            <a:ext cx="7185044" cy="1046440"/>
          </a:xfrm>
          <a:prstGeom prst="rect">
            <a:avLst/>
          </a:prstGeom>
        </p:spPr>
        <p:txBody>
          <a:bodyPr wrap="none">
            <a:spAutoFit/>
          </a:bodyPr>
          <a:lstStyle/>
          <a:p>
            <a:r>
              <a:rPr lang="fa-IR" sz="2000" dirty="0">
                <a:solidFill>
                  <a:schemeClr val="tx1">
                    <a:lumMod val="95000"/>
                    <a:lumOff val="5000"/>
                  </a:schemeClr>
                </a:solidFill>
                <a:cs typeface="Aban Light" pitchFamily="2" charset="-78"/>
              </a:rPr>
              <a:t>جهان بيني </a:t>
            </a:r>
            <a:r>
              <a:rPr lang="fa-IR" sz="2000" dirty="0" smtClean="0">
                <a:solidFill>
                  <a:schemeClr val="tx1">
                    <a:lumMod val="95000"/>
                    <a:lumOff val="5000"/>
                  </a:schemeClr>
                </a:solidFill>
                <a:cs typeface="Aban Light" pitchFamily="2" charset="-78"/>
              </a:rPr>
              <a:t>مدرن درباره هر سه موضوع خدا ، انسان و جهان دیدگاه خاص خود را دارد.</a:t>
            </a:r>
          </a:p>
          <a:p>
            <a:endParaRPr lang="fa-IR" sz="2000" dirty="0">
              <a:solidFill>
                <a:schemeClr val="tx1">
                  <a:lumMod val="95000"/>
                  <a:lumOff val="5000"/>
                </a:schemeClr>
              </a:solidFill>
              <a:cs typeface="Aban Light" pitchFamily="2" charset="-78"/>
            </a:endParaRPr>
          </a:p>
          <a:p>
            <a:r>
              <a:rPr lang="fa-IR" sz="2200" b="1" dirty="0" smtClean="0">
                <a:solidFill>
                  <a:srgbClr val="C00000"/>
                </a:solidFill>
                <a:cs typeface="Aban Light" pitchFamily="2" charset="-78"/>
              </a:rPr>
              <a:t>                           البته</a:t>
            </a:r>
            <a:r>
              <a:rPr lang="fa-IR" sz="2000" dirty="0" smtClean="0">
                <a:solidFill>
                  <a:srgbClr val="C00000"/>
                </a:solidFill>
                <a:cs typeface="Aban Light" pitchFamily="2" charset="-78"/>
              </a:rPr>
              <a:t> </a:t>
            </a:r>
            <a:r>
              <a:rPr lang="fa-IR" sz="2000" dirty="0" smtClean="0">
                <a:solidFill>
                  <a:schemeClr val="tx1">
                    <a:lumMod val="95000"/>
                    <a:lumOff val="5000"/>
                  </a:schemeClr>
                </a:solidFill>
                <a:cs typeface="Aban Light" pitchFamily="2" charset="-78"/>
              </a:rPr>
              <a:t>دیدگاهی </a:t>
            </a:r>
            <a:r>
              <a:rPr lang="fa-IR" sz="2200" b="1" dirty="0">
                <a:solidFill>
                  <a:srgbClr val="C00000"/>
                </a:solidFill>
                <a:cs typeface="Aban Light" pitchFamily="2" charset="-78"/>
              </a:rPr>
              <a:t>متفاوت</a:t>
            </a:r>
            <a:r>
              <a:rPr lang="fa-IR" sz="2000" dirty="0" smtClean="0">
                <a:solidFill>
                  <a:srgbClr val="C00000"/>
                </a:solidFill>
                <a:cs typeface="Aban Light" pitchFamily="2" charset="-78"/>
              </a:rPr>
              <a:t> </a:t>
            </a:r>
            <a:r>
              <a:rPr lang="fa-IR" sz="2000" dirty="0" smtClean="0">
                <a:solidFill>
                  <a:schemeClr val="tx1">
                    <a:lumMod val="95000"/>
                    <a:lumOff val="5000"/>
                  </a:schemeClr>
                </a:solidFill>
                <a:cs typeface="Aban Light" pitchFamily="2" charset="-78"/>
              </a:rPr>
              <a:t>با دیدگاه </a:t>
            </a:r>
            <a:r>
              <a:rPr lang="fa-IR" sz="2200" b="1" dirty="0">
                <a:solidFill>
                  <a:srgbClr val="C00000"/>
                </a:solidFill>
                <a:cs typeface="Aban Light" pitchFamily="2" charset="-78"/>
              </a:rPr>
              <a:t>دین</a:t>
            </a:r>
          </a:p>
        </p:txBody>
      </p:sp>
    </p:spTree>
    <p:extLst>
      <p:ext uri="{BB962C8B-B14F-4D97-AF65-F5344CB8AC3E}">
        <p14:creationId xmlns:p14="http://schemas.microsoft.com/office/powerpoint/2010/main" val="24662582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10" name="TextBox 9"/>
          <p:cNvSpPr txBox="1"/>
          <p:nvPr/>
        </p:nvSpPr>
        <p:spPr>
          <a:xfrm>
            <a:off x="5068902" y="439636"/>
            <a:ext cx="3546763" cy="430887"/>
          </a:xfrm>
          <a:prstGeom prst="rect">
            <a:avLst/>
          </a:prstGeom>
          <a:noFill/>
        </p:spPr>
        <p:txBody>
          <a:bodyPr wrap="square" rtlCol="0">
            <a:spAutoFit/>
          </a:bodyPr>
          <a:lstStyle/>
          <a:p>
            <a:r>
              <a:rPr lang="fa-IR" sz="2200" dirty="0" smtClean="0">
                <a:cs typeface="Entezar     &lt;---------" panose="00000700000000000000" pitchFamily="2" charset="-78"/>
              </a:rPr>
              <a:t>خانه ریتولد</a:t>
            </a:r>
            <a:endParaRPr lang="en-US" sz="2200" dirty="0">
              <a:cs typeface="Entezar     &lt;---------" panose="00000700000000000000" pitchFamily="2" charset="-78"/>
            </a:endParaRPr>
          </a:p>
        </p:txBody>
      </p:sp>
      <p:sp>
        <p:nvSpPr>
          <p:cNvPr id="11" name="Rounded Rectangle 10"/>
          <p:cNvSpPr/>
          <p:nvPr/>
        </p:nvSpPr>
        <p:spPr>
          <a:xfrm>
            <a:off x="64650" y="279282"/>
            <a:ext cx="5324768" cy="2560900"/>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dirty="0">
                <a:solidFill>
                  <a:schemeClr val="tx1">
                    <a:lumMod val="95000"/>
                    <a:lumOff val="5000"/>
                  </a:schemeClr>
                </a:solidFill>
                <a:cs typeface="Aban Light" pitchFamily="2" charset="-78"/>
              </a:rPr>
              <a:t>خانه ی شرودر اگرچه دارای دیواری مشترک با آخرین خانه از سری خانه های تراسی است،کاملا به همسایه ی خود بی توجه است،گویی پیام ساختمان این است که آینده فرا رسیده و گذشته خارج از موضوع بحث است.این طرح نه تنها متشکل از دیوارها و سقف ها،بلکه صفحات مستقیم انتزاعی (آبستره)، در فرم های عمودی یا افقی و به رنگ سفید یا خاکستری می باشد.این صفحات چنان که ممکن است تصور شود از بتن نبوده،بلکه از آجر و چوب پرداختی ساخته شده اند.</a:t>
            </a:r>
            <a:endParaRPr lang="en-US" dirty="0">
              <a:solidFill>
                <a:schemeClr val="tx1">
                  <a:lumMod val="95000"/>
                  <a:lumOff val="5000"/>
                </a:schemeClr>
              </a:solidFill>
              <a:cs typeface="Aban Light" pitchFamily="2" charset="-78"/>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9" y="3179017"/>
            <a:ext cx="4453531" cy="334014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5248" y="969040"/>
            <a:ext cx="2631465" cy="350862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2836" y="3506648"/>
            <a:ext cx="2538125" cy="3384167"/>
          </a:xfrm>
          <a:prstGeom prst="rect">
            <a:avLst/>
          </a:prstGeom>
        </p:spPr>
      </p:pic>
    </p:spTree>
    <p:extLst>
      <p:ext uri="{BB962C8B-B14F-4D97-AF65-F5344CB8AC3E}">
        <p14:creationId xmlns:p14="http://schemas.microsoft.com/office/powerpoint/2010/main" val="39758890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393" y="1348172"/>
            <a:ext cx="3239109" cy="48586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6579" y="1703603"/>
            <a:ext cx="5601343" cy="3731895"/>
          </a:xfrm>
          <a:prstGeom prst="rect">
            <a:avLst/>
          </a:prstGeom>
        </p:spPr>
      </p:pic>
    </p:spTree>
    <p:extLst>
      <p:ext uri="{BB962C8B-B14F-4D97-AF65-F5344CB8AC3E}">
        <p14:creationId xmlns:p14="http://schemas.microsoft.com/office/powerpoint/2010/main" val="25709018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74"/>
            <a:ext cx="9144000" cy="684943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57" y="0"/>
            <a:ext cx="4507343" cy="676101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0486" y="1046017"/>
            <a:ext cx="3735532" cy="4980709"/>
          </a:xfrm>
          <a:prstGeom prst="rect">
            <a:avLst/>
          </a:prstGeom>
        </p:spPr>
      </p:pic>
    </p:spTree>
    <p:extLst>
      <p:ext uri="{BB962C8B-B14F-4D97-AF65-F5344CB8AC3E}">
        <p14:creationId xmlns:p14="http://schemas.microsoft.com/office/powerpoint/2010/main" val="1013005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0750" y="2320131"/>
            <a:ext cx="4762500" cy="3362325"/>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74"/>
            <a:ext cx="9144000" cy="6849438"/>
          </a:xfrm>
          <a:prstGeom prst="rect">
            <a:avLst/>
          </a:prstGeom>
        </p:spPr>
      </p:pic>
      <p:sp>
        <p:nvSpPr>
          <p:cNvPr id="7" name="TextBox 6"/>
          <p:cNvSpPr txBox="1"/>
          <p:nvPr/>
        </p:nvSpPr>
        <p:spPr>
          <a:xfrm>
            <a:off x="5278582" y="623455"/>
            <a:ext cx="3408218" cy="400110"/>
          </a:xfrm>
          <a:prstGeom prst="rect">
            <a:avLst/>
          </a:prstGeom>
          <a:noFill/>
        </p:spPr>
        <p:txBody>
          <a:bodyPr wrap="square" rtlCol="0">
            <a:spAutoFit/>
          </a:bodyPr>
          <a:lstStyle/>
          <a:p>
            <a:r>
              <a:rPr lang="fa-IR" sz="2000" dirty="0" smtClean="0">
                <a:cs typeface="Entezar     &lt;---------" panose="00000700000000000000" pitchFamily="2" charset="-78"/>
              </a:rPr>
              <a:t>مشخصات فنی خانه ریتولد</a:t>
            </a:r>
            <a:endParaRPr lang="en-US" sz="2000" dirty="0">
              <a:cs typeface="Entezar     &lt;---------" panose="00000700000000000000" pitchFamily="2" charset="-78"/>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79" y="1023565"/>
            <a:ext cx="5832764" cy="5541126"/>
          </a:xfrm>
          <a:prstGeom prst="rect">
            <a:avLst/>
          </a:prstGeom>
          <a:ln>
            <a:noFill/>
          </a:ln>
          <a:effectLst>
            <a:softEdge rad="112500"/>
          </a:effectLst>
        </p:spPr>
      </p:pic>
    </p:spTree>
    <p:extLst>
      <p:ext uri="{BB962C8B-B14F-4D97-AF65-F5344CB8AC3E}">
        <p14:creationId xmlns:p14="http://schemas.microsoft.com/office/powerpoint/2010/main" val="24204693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74"/>
            <a:ext cx="9144000" cy="684943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78" y="0"/>
            <a:ext cx="9083444" cy="6858000"/>
          </a:xfrm>
          <a:prstGeom prst="rect">
            <a:avLst/>
          </a:prstGeom>
        </p:spPr>
      </p:pic>
    </p:spTree>
    <p:extLst>
      <p:ext uri="{BB962C8B-B14F-4D97-AF65-F5344CB8AC3E}">
        <p14:creationId xmlns:p14="http://schemas.microsoft.com/office/powerpoint/2010/main" val="39706049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74"/>
            <a:ext cx="9144000" cy="6849438"/>
          </a:xfrm>
          <a:prstGeom prst="rect">
            <a:avLst/>
          </a:prstGeom>
        </p:spPr>
      </p:pic>
      <p:sp>
        <p:nvSpPr>
          <p:cNvPr id="7" name="Rounded Rectangle 6"/>
          <p:cNvSpPr/>
          <p:nvPr/>
        </p:nvSpPr>
        <p:spPr>
          <a:xfrm>
            <a:off x="180109" y="334700"/>
            <a:ext cx="8728363" cy="2256099"/>
          </a:xfrm>
          <a:prstGeom prst="roundRect">
            <a:avLst/>
          </a:prstGeom>
          <a:ln w="28575"/>
        </p:spPr>
        <p:style>
          <a:lnRef idx="2">
            <a:schemeClr val="accent2"/>
          </a:lnRef>
          <a:fillRef idx="1">
            <a:schemeClr val="lt1"/>
          </a:fillRef>
          <a:effectRef idx="0">
            <a:schemeClr val="accent2"/>
          </a:effectRef>
          <a:fontRef idx="minor">
            <a:schemeClr val="dk1"/>
          </a:fontRef>
        </p:style>
        <p:txBody>
          <a:bodyPr rtlCol="1" anchor="ctr"/>
          <a:lstStyle/>
          <a:p>
            <a:r>
              <a:rPr lang="fa-IR" dirty="0">
                <a:solidFill>
                  <a:schemeClr val="tx1">
                    <a:lumMod val="95000"/>
                    <a:lumOff val="5000"/>
                  </a:schemeClr>
                </a:solidFill>
                <a:cs typeface="Aban Light" pitchFamily="2" charset="-78"/>
              </a:rPr>
              <a:t/>
            </a:r>
            <a:br>
              <a:rPr lang="fa-IR" dirty="0">
                <a:solidFill>
                  <a:schemeClr val="tx1">
                    <a:lumMod val="95000"/>
                    <a:lumOff val="5000"/>
                  </a:schemeClr>
                </a:solidFill>
                <a:cs typeface="Aban Light" pitchFamily="2" charset="-78"/>
              </a:rPr>
            </a:br>
            <a:r>
              <a:rPr lang="fa-IR" dirty="0">
                <a:solidFill>
                  <a:schemeClr val="tx1">
                    <a:lumMod val="95000"/>
                    <a:lumOff val="5000"/>
                  </a:schemeClr>
                </a:solidFill>
                <a:cs typeface="Aban Light" pitchFamily="2" charset="-78"/>
              </a:rPr>
              <a:t>هیج تمایزی میان فضاهای داخلی و خارجی وجود ندارد.صفحات و خطوط قسمت های خارجی،مانند فضاهای داخلی ساختمان،سطوح خالص رنگ شده ای هستند که هیچ پرده یا فرشی در کنار آن ها وجود ندارد.مبلمانی که اکثر آن توکار طراحی شده است با همان زبان رسمی سخن می گوید.گنجه ها دو برابر تیغه های جداکننده هستند،میزها ادامه ی طاقچه ی پنجره ها بوده و تخت ها تشک هایی مسطح و جعبه مانند هستند.پلان در طبقه ی پایین،کاملا مطابق آداب و رسوم است و با دیوارهای باربری که شکل دهنده ی اتاق هایی متمایز طاحی شده است،اما در طبقه ی اول یک سیستم مبتکرانه از پارتیشن های لغزنده،فضا را به نشیمن روزانه و یا به مکانی برای تفریح و سرگرمی تبدیل می کند.</a:t>
            </a:r>
            <a:endParaRPr lang="en-US" dirty="0">
              <a:solidFill>
                <a:schemeClr val="tx1">
                  <a:lumMod val="95000"/>
                  <a:lumOff val="5000"/>
                </a:schemeClr>
              </a:solidFill>
              <a:cs typeface="Aban Light" pitchFamily="2"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6764" y="3975871"/>
            <a:ext cx="3422072" cy="273710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109" y="2345355"/>
            <a:ext cx="3685024" cy="3574473"/>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7679" y="2896448"/>
            <a:ext cx="2451361" cy="2938540"/>
          </a:xfrm>
          <a:prstGeom prst="rect">
            <a:avLst/>
          </a:prstGeom>
        </p:spPr>
      </p:pic>
    </p:spTree>
    <p:extLst>
      <p:ext uri="{BB962C8B-B14F-4D97-AF65-F5344CB8AC3E}">
        <p14:creationId xmlns:p14="http://schemas.microsoft.com/office/powerpoint/2010/main" val="2675038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139"/>
            <a:ext cx="9144000" cy="684943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7290" y="84994"/>
            <a:ext cx="5842000" cy="3657600"/>
          </a:xfrm>
          <a:prstGeom prst="rect">
            <a:avLst/>
          </a:prstGeom>
        </p:spPr>
      </p:pic>
      <p:pic>
        <p:nvPicPr>
          <p:cNvPr id="10" name="Content Placeholder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133" y="3435927"/>
            <a:ext cx="4311580" cy="3233685"/>
          </a:xfrm>
          <a:prstGeom prst="rect">
            <a:avLst/>
          </a:prstGeom>
        </p:spPr>
      </p:pic>
    </p:spTree>
    <p:extLst>
      <p:ext uri="{BB962C8B-B14F-4D97-AF65-F5344CB8AC3E}">
        <p14:creationId xmlns:p14="http://schemas.microsoft.com/office/powerpoint/2010/main" val="196772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Rectangle 3"/>
          <p:cNvSpPr/>
          <p:nvPr/>
        </p:nvSpPr>
        <p:spPr>
          <a:xfrm>
            <a:off x="386573" y="1204206"/>
            <a:ext cx="8370854" cy="3477875"/>
          </a:xfrm>
          <a:prstGeom prst="rect">
            <a:avLst/>
          </a:prstGeom>
        </p:spPr>
        <p:txBody>
          <a:bodyPr wrap="square">
            <a:spAutoFit/>
          </a:bodyPr>
          <a:lstStyle/>
          <a:p>
            <a:r>
              <a:rPr lang="fa-IR" sz="2000" b="1" dirty="0">
                <a:solidFill>
                  <a:srgbClr val="C00000"/>
                </a:solidFill>
                <a:cs typeface="Aban Light" pitchFamily="2" charset="-78"/>
              </a:rPr>
              <a:t>2-</a:t>
            </a:r>
            <a:r>
              <a:rPr lang="fa-IR" sz="2000" dirty="0" smtClean="0">
                <a:solidFill>
                  <a:schemeClr val="tx1">
                    <a:lumMod val="95000"/>
                    <a:lumOff val="5000"/>
                  </a:schemeClr>
                </a:solidFill>
                <a:cs typeface="Aban Light" pitchFamily="2" charset="-78"/>
              </a:rPr>
              <a:t>  </a:t>
            </a:r>
            <a:r>
              <a:rPr lang="fa-IR" sz="2000" dirty="0">
                <a:solidFill>
                  <a:schemeClr val="tx1">
                    <a:lumMod val="95000"/>
                    <a:lumOff val="5000"/>
                  </a:schemeClr>
                </a:solidFill>
                <a:cs typeface="Aban Light" pitchFamily="2" charset="-78"/>
              </a:rPr>
              <a:t>قرن 18 سه نام دارد : </a:t>
            </a:r>
            <a:r>
              <a:rPr lang="fa-IR" sz="2000" dirty="0" smtClean="0">
                <a:solidFill>
                  <a:schemeClr val="tx1">
                    <a:lumMod val="95000"/>
                    <a:lumOff val="5000"/>
                  </a:schemeClr>
                </a:solidFill>
                <a:cs typeface="Aban Light" pitchFamily="2" charset="-78"/>
              </a:rPr>
              <a:t> </a:t>
            </a:r>
            <a:r>
              <a:rPr lang="fa-IR" sz="2000" dirty="0" smtClean="0">
                <a:solidFill>
                  <a:schemeClr val="tx1">
                    <a:lumMod val="95000"/>
                    <a:lumOff val="5000"/>
                  </a:schemeClr>
                </a:solidFill>
                <a:cs typeface="Aban Bold" pitchFamily="2" charset="-78"/>
              </a:rPr>
              <a:t>عصر </a:t>
            </a:r>
            <a:r>
              <a:rPr lang="fa-IR" sz="2000" dirty="0">
                <a:solidFill>
                  <a:schemeClr val="tx1">
                    <a:lumMod val="95000"/>
                    <a:lumOff val="5000"/>
                  </a:schemeClr>
                </a:solidFill>
                <a:cs typeface="Aban Bold" pitchFamily="2" charset="-78"/>
              </a:rPr>
              <a:t>روشنفكري، عصر عقل، عصر مدرنيته</a:t>
            </a:r>
            <a:r>
              <a:rPr lang="fa-IR" sz="2000" dirty="0" smtClean="0">
                <a:solidFill>
                  <a:schemeClr val="tx1">
                    <a:lumMod val="95000"/>
                    <a:lumOff val="5000"/>
                  </a:schemeClr>
                </a:solidFill>
                <a:cs typeface="Aban Bold" pitchFamily="2" charset="-78"/>
              </a:rPr>
              <a:t>.</a:t>
            </a:r>
          </a:p>
          <a:p>
            <a:endParaRPr lang="fa-IR" sz="2000" dirty="0">
              <a:solidFill>
                <a:schemeClr val="tx1">
                  <a:lumMod val="95000"/>
                  <a:lumOff val="5000"/>
                </a:schemeClr>
              </a:solidFill>
              <a:cs typeface="Aban Bold" pitchFamily="2" charset="-78"/>
            </a:endParaRPr>
          </a:p>
          <a:p>
            <a:r>
              <a:rPr lang="fa-IR" sz="2000" dirty="0" smtClean="0">
                <a:solidFill>
                  <a:schemeClr val="tx1">
                    <a:lumMod val="95000"/>
                    <a:lumOff val="5000"/>
                  </a:schemeClr>
                </a:solidFill>
                <a:cs typeface="Aban Light" pitchFamily="2" charset="-78"/>
              </a:rPr>
              <a:t>كانت </a:t>
            </a:r>
            <a:r>
              <a:rPr lang="fa-IR" sz="2000" dirty="0">
                <a:solidFill>
                  <a:schemeClr val="tx1">
                    <a:lumMod val="95000"/>
                    <a:lumOff val="5000"/>
                  </a:schemeClr>
                </a:solidFill>
                <a:cs typeface="Aban Light" pitchFamily="2" charset="-78"/>
              </a:rPr>
              <a:t>در قرن 18 تعريفي از روشنفكري را در کتاب ( روشنفکری چیست؟ ) داده است كانت در اين كتاب گفته : «روشنفكري يعني عبور از نابالغي، جرأتٍ دانستن»</a:t>
            </a:r>
          </a:p>
          <a:p>
            <a:r>
              <a:rPr lang="fa-IR" sz="2000" dirty="0">
                <a:solidFill>
                  <a:schemeClr val="tx1">
                    <a:lumMod val="95000"/>
                    <a:lumOff val="5000"/>
                  </a:schemeClr>
                </a:solidFill>
                <a:cs typeface="Aban Light" pitchFamily="2" charset="-78"/>
              </a:rPr>
              <a:t> يعني اينكه بشر تا قرن 18 نابالغ بود، بلوغ فكري نداشته است. بعد از قرن 18 بالغ شد و نياز به دستورات ديگران ندارد. </a:t>
            </a:r>
          </a:p>
          <a:p>
            <a:r>
              <a:rPr lang="fa-IR" sz="2000" dirty="0">
                <a:solidFill>
                  <a:schemeClr val="tx1">
                    <a:lumMod val="95000"/>
                    <a:lumOff val="5000"/>
                  </a:schemeClr>
                </a:solidFill>
                <a:cs typeface="Aban Light" pitchFamily="2" charset="-78"/>
              </a:rPr>
              <a:t>منظور از جرات دانستن شناخت جهان است.كانت تا قبل از قرن 18 شناخت جهان را از دين مي‌گرفت. اما از قرن 18 به بعد، جرأت پيدا كرد كه دنبال شناخت جهان برود. بنابراين روشنفكري يا مدرنيسم، اعلان استقلال انسان غربي از دين و وحي است. به همين خاطر يكي از اسم‌هاي قرن 18، «عصر عقل» است. زيرا انسان مي‌گويد : عقل من براي شناخت جهان كافي است و به چيز ديگري نياز ندارم. دين اگر چيزي هم گفته، من كاري با آن ندارم.</a:t>
            </a:r>
          </a:p>
        </p:txBody>
      </p:sp>
    </p:spTree>
    <p:extLst>
      <p:ext uri="{BB962C8B-B14F-4D97-AF65-F5344CB8AC3E}">
        <p14:creationId xmlns:p14="http://schemas.microsoft.com/office/powerpoint/2010/main" val="8770542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417"/>
            <a:ext cx="9144000" cy="6849438"/>
          </a:xfrm>
          <a:prstGeom prst="rect">
            <a:avLst/>
          </a:prstGeom>
        </p:spPr>
      </p:pic>
      <p:sp>
        <p:nvSpPr>
          <p:cNvPr id="4" name="TextBox 3"/>
          <p:cNvSpPr txBox="1"/>
          <p:nvPr/>
        </p:nvSpPr>
        <p:spPr>
          <a:xfrm>
            <a:off x="4722125" y="1064526"/>
            <a:ext cx="4148919" cy="477054"/>
          </a:xfrm>
          <a:prstGeom prst="rect">
            <a:avLst/>
          </a:prstGeom>
          <a:noFill/>
        </p:spPr>
        <p:txBody>
          <a:bodyPr wrap="square" rtlCol="1">
            <a:spAutoFit/>
          </a:bodyPr>
          <a:lstStyle/>
          <a:p>
            <a:r>
              <a:rPr lang="fa-IR" sz="2500" dirty="0" smtClean="0">
                <a:cs typeface="Entezar     &lt;---------" panose="00000700000000000000" pitchFamily="2" charset="-78"/>
              </a:rPr>
              <a:t>خصیصه های مهم مدرنیسم:</a:t>
            </a:r>
            <a:endParaRPr lang="fa-IR" sz="2500" dirty="0">
              <a:cs typeface="Entezar     &lt;---------" panose="00000700000000000000" pitchFamily="2" charset="-78"/>
            </a:endParaRPr>
          </a:p>
        </p:txBody>
      </p:sp>
      <p:graphicFrame>
        <p:nvGraphicFramePr>
          <p:cNvPr id="7" name="Diagram 6"/>
          <p:cNvGraphicFramePr/>
          <p:nvPr>
            <p:extLst>
              <p:ext uri="{D42A27DB-BD31-4B8C-83A1-F6EECF244321}">
                <p14:modId xmlns:p14="http://schemas.microsoft.com/office/powerpoint/2010/main" val="3618751893"/>
              </p:ext>
            </p:extLst>
          </p:nvPr>
        </p:nvGraphicFramePr>
        <p:xfrm>
          <a:off x="573206" y="2086213"/>
          <a:ext cx="8029433" cy="47717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401152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4708478" y="968992"/>
            <a:ext cx="4148919" cy="477054"/>
          </a:xfrm>
          <a:prstGeom prst="rect">
            <a:avLst/>
          </a:prstGeom>
          <a:noFill/>
        </p:spPr>
        <p:txBody>
          <a:bodyPr wrap="square" rtlCol="1">
            <a:spAutoFit/>
          </a:bodyPr>
          <a:lstStyle/>
          <a:p>
            <a:r>
              <a:rPr lang="fa-IR" sz="2500" dirty="0" smtClean="0">
                <a:cs typeface="Entezar     &lt;---------" panose="00000700000000000000" pitchFamily="2" charset="-78"/>
              </a:rPr>
              <a:t>مدرنیسم در هنر و ادبیات:</a:t>
            </a:r>
            <a:endParaRPr lang="fa-IR" sz="2500" dirty="0">
              <a:cs typeface="Entezar     &lt;---------" panose="00000700000000000000" pitchFamily="2" charset="-78"/>
            </a:endParaRPr>
          </a:p>
        </p:txBody>
      </p:sp>
      <p:sp>
        <p:nvSpPr>
          <p:cNvPr id="2" name="Rounded Rectangle 1"/>
          <p:cNvSpPr/>
          <p:nvPr/>
        </p:nvSpPr>
        <p:spPr>
          <a:xfrm>
            <a:off x="1214651" y="3603009"/>
            <a:ext cx="7178722" cy="887104"/>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به معنای </a:t>
            </a:r>
            <a:r>
              <a:rPr lang="fa-IR" sz="2000" b="1" dirty="0">
                <a:solidFill>
                  <a:srgbClr val="002060"/>
                </a:solidFill>
                <a:cs typeface="Aban Light" pitchFamily="2" charset="-78"/>
              </a:rPr>
              <a:t>گسستن خودآگاهانه از گذشته </a:t>
            </a:r>
            <a:r>
              <a:rPr lang="fa-IR" sz="2000" dirty="0">
                <a:solidFill>
                  <a:schemeClr val="tx1">
                    <a:lumMod val="95000"/>
                    <a:lumOff val="5000"/>
                  </a:schemeClr>
                </a:solidFill>
                <a:cs typeface="Aban Light" pitchFamily="2" charset="-78"/>
              </a:rPr>
              <a:t>و </a:t>
            </a:r>
            <a:r>
              <a:rPr lang="fa-IR" sz="2000" dirty="0">
                <a:solidFill>
                  <a:srgbClr val="FF0000"/>
                </a:solidFill>
                <a:cs typeface="Aban Light" pitchFamily="2" charset="-78"/>
              </a:rPr>
              <a:t>جستجوی قالبهای جدید برای بیان </a:t>
            </a:r>
            <a:r>
              <a:rPr lang="fa-IR" sz="2000" dirty="0">
                <a:solidFill>
                  <a:schemeClr val="tx1">
                    <a:lumMod val="95000"/>
                    <a:lumOff val="5000"/>
                  </a:schemeClr>
                </a:solidFill>
                <a:cs typeface="Aban Light" pitchFamily="2" charset="-78"/>
              </a:rPr>
              <a:t>است</a:t>
            </a:r>
          </a:p>
        </p:txBody>
      </p:sp>
      <p:cxnSp>
        <p:nvCxnSpPr>
          <p:cNvPr id="6" name="Straight Arrow Connector 5"/>
          <p:cNvCxnSpPr/>
          <p:nvPr/>
        </p:nvCxnSpPr>
        <p:spPr>
          <a:xfrm>
            <a:off x="6946710" y="4265541"/>
            <a:ext cx="600501" cy="10781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46160" y="5343715"/>
            <a:ext cx="7738281" cy="923330"/>
          </a:xfrm>
          <a:prstGeom prst="rect">
            <a:avLst/>
          </a:prstGeom>
          <a:noFill/>
        </p:spPr>
        <p:txBody>
          <a:bodyPr wrap="square" rtlCol="1">
            <a:spAutoFit/>
          </a:bodyPr>
          <a:lstStyle/>
          <a:p>
            <a:r>
              <a:rPr lang="fa-IR" dirty="0">
                <a:solidFill>
                  <a:schemeClr val="tx1">
                    <a:lumMod val="95000"/>
                    <a:lumOff val="5000"/>
                  </a:schemeClr>
                </a:solidFill>
                <a:cs typeface="Aban Light" pitchFamily="2" charset="-78"/>
              </a:rPr>
              <a:t>رهایی از بن بست "هنر آکادمیک"، که خود عصاره سنت طبیعت گرایی بود، هنرمندان نوجو را به تجربه های جدید کشاند. آنان به انگیزه راهجویی و بدون آنکه مسیر آینده را پیش بینی کنند، امکانات تجسمی رنگ و خط را از نو آزمودند.</a:t>
            </a:r>
          </a:p>
        </p:txBody>
      </p:sp>
      <p:sp>
        <p:nvSpPr>
          <p:cNvPr id="8" name="Rectangle 7"/>
          <p:cNvSpPr/>
          <p:nvPr/>
        </p:nvSpPr>
        <p:spPr>
          <a:xfrm>
            <a:off x="1310185" y="2391081"/>
            <a:ext cx="7274256" cy="369332"/>
          </a:xfrm>
          <a:prstGeom prst="rect">
            <a:avLst/>
          </a:prstGeom>
        </p:spPr>
        <p:txBody>
          <a:bodyPr wrap="square">
            <a:spAutoFit/>
          </a:bodyPr>
          <a:lstStyle/>
          <a:p>
            <a:r>
              <a:rPr lang="fa-IR" dirty="0">
                <a:solidFill>
                  <a:schemeClr val="tx1">
                    <a:lumMod val="95000"/>
                    <a:lumOff val="5000"/>
                  </a:schemeClr>
                </a:solidFill>
                <a:cs typeface="Aban Light" pitchFamily="2" charset="-78"/>
              </a:rPr>
              <a:t>از طریق نفی ارزشهای سنتی،آشنایی با دنیای هنر غیر اروپایی، مانند هنر شرق و هنر اقوام بدوی</a:t>
            </a:r>
          </a:p>
        </p:txBody>
      </p:sp>
      <p:cxnSp>
        <p:nvCxnSpPr>
          <p:cNvPr id="9" name="Straight Arrow Connector 8"/>
          <p:cNvCxnSpPr/>
          <p:nvPr/>
        </p:nvCxnSpPr>
        <p:spPr>
          <a:xfrm flipV="1">
            <a:off x="3555242" y="2982036"/>
            <a:ext cx="279779" cy="82568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966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Rounded Rectangle 3"/>
          <p:cNvSpPr/>
          <p:nvPr/>
        </p:nvSpPr>
        <p:spPr>
          <a:xfrm>
            <a:off x="5813946" y="1432774"/>
            <a:ext cx="2565779" cy="573205"/>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500" dirty="0">
                <a:solidFill>
                  <a:schemeClr val="tx1">
                    <a:lumMod val="95000"/>
                    <a:lumOff val="5000"/>
                  </a:schemeClr>
                </a:solidFill>
                <a:cs typeface="Aban Light" pitchFamily="2" charset="-78"/>
              </a:rPr>
              <a:t> امپرسیونیسم </a:t>
            </a:r>
          </a:p>
        </p:txBody>
      </p:sp>
      <p:sp>
        <p:nvSpPr>
          <p:cNvPr id="5" name="TextBox 4"/>
          <p:cNvSpPr txBox="1"/>
          <p:nvPr/>
        </p:nvSpPr>
        <p:spPr>
          <a:xfrm>
            <a:off x="4572000" y="619295"/>
            <a:ext cx="4148919" cy="477054"/>
          </a:xfrm>
          <a:prstGeom prst="rect">
            <a:avLst/>
          </a:prstGeom>
          <a:noFill/>
        </p:spPr>
        <p:txBody>
          <a:bodyPr wrap="square" rtlCol="1">
            <a:spAutoFit/>
          </a:bodyPr>
          <a:lstStyle/>
          <a:p>
            <a:r>
              <a:rPr lang="fa-IR" sz="2500" dirty="0" smtClean="0">
                <a:cs typeface="Entezar     &lt;---------" panose="00000700000000000000" pitchFamily="2" charset="-78"/>
              </a:rPr>
              <a:t>جنبش های هنری مدرنیسم:</a:t>
            </a:r>
            <a:endParaRPr lang="fa-IR" sz="2500" dirty="0">
              <a:cs typeface="Entezar     &lt;---------" panose="00000700000000000000"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2076" y="2428561"/>
            <a:ext cx="3810000" cy="28098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055" y="812979"/>
            <a:ext cx="3551891" cy="279233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055" y="3833499"/>
            <a:ext cx="4272804" cy="279631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63120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TextBox 3"/>
          <p:cNvSpPr txBox="1"/>
          <p:nvPr/>
        </p:nvSpPr>
        <p:spPr>
          <a:xfrm>
            <a:off x="4566199" y="431464"/>
            <a:ext cx="4148919" cy="477054"/>
          </a:xfrm>
          <a:prstGeom prst="rect">
            <a:avLst/>
          </a:prstGeom>
          <a:noFill/>
        </p:spPr>
        <p:txBody>
          <a:bodyPr wrap="square" rtlCol="1">
            <a:spAutoFit/>
          </a:bodyPr>
          <a:lstStyle/>
          <a:p>
            <a:r>
              <a:rPr lang="fa-IR" sz="2500" dirty="0" smtClean="0">
                <a:cs typeface="Entezar     &lt;---------" panose="00000700000000000000" pitchFamily="2" charset="-78"/>
              </a:rPr>
              <a:t>جنبش های هنری مدرنیسم:</a:t>
            </a:r>
            <a:endParaRPr lang="fa-IR" sz="2500" dirty="0">
              <a:cs typeface="Entezar     &lt;---------" panose="00000700000000000000" pitchFamily="2" charset="-78"/>
            </a:endParaRPr>
          </a:p>
        </p:txBody>
      </p:sp>
      <p:sp>
        <p:nvSpPr>
          <p:cNvPr id="6" name="Rectangle 5"/>
          <p:cNvSpPr/>
          <p:nvPr/>
        </p:nvSpPr>
        <p:spPr>
          <a:xfrm>
            <a:off x="1590064" y="4735795"/>
            <a:ext cx="4572000" cy="400110"/>
          </a:xfrm>
          <a:prstGeom prst="rect">
            <a:avLst/>
          </a:prstGeom>
        </p:spPr>
        <p:txBody>
          <a:bodyPr>
            <a:spAutoFit/>
          </a:bodyPr>
          <a:lstStyle/>
          <a:p>
            <a:endParaRPr lang="fa-IR" sz="2000" dirty="0">
              <a:solidFill>
                <a:schemeClr val="tx1">
                  <a:lumMod val="95000"/>
                  <a:lumOff val="5000"/>
                </a:schemeClr>
              </a:solidFill>
              <a:cs typeface="Aban Light" pitchFamily="2" charset="-78"/>
            </a:endParaRPr>
          </a:p>
        </p:txBody>
      </p:sp>
      <p:sp>
        <p:nvSpPr>
          <p:cNvPr id="7" name="Rectangle 6"/>
          <p:cNvSpPr/>
          <p:nvPr/>
        </p:nvSpPr>
        <p:spPr>
          <a:xfrm>
            <a:off x="7942407" y="2846443"/>
            <a:ext cx="184731" cy="400110"/>
          </a:xfrm>
          <a:prstGeom prst="rect">
            <a:avLst/>
          </a:prstGeom>
        </p:spPr>
        <p:txBody>
          <a:bodyPr wrap="none">
            <a:spAutoFit/>
          </a:bodyPr>
          <a:lstStyle/>
          <a:p>
            <a:endParaRPr lang="fa-IR" sz="2000" dirty="0">
              <a:solidFill>
                <a:schemeClr val="tx1">
                  <a:lumMod val="95000"/>
                  <a:lumOff val="5000"/>
                </a:schemeClr>
              </a:solidFill>
              <a:cs typeface="Aban Light" pitchFamily="2" charset="-78"/>
            </a:endParaRPr>
          </a:p>
        </p:txBody>
      </p:sp>
      <p:sp>
        <p:nvSpPr>
          <p:cNvPr id="10" name="Rectangle 9"/>
          <p:cNvSpPr/>
          <p:nvPr/>
        </p:nvSpPr>
        <p:spPr>
          <a:xfrm>
            <a:off x="2546529" y="4935850"/>
            <a:ext cx="4572000" cy="369332"/>
          </a:xfrm>
          <a:prstGeom prst="rect">
            <a:avLst/>
          </a:prstGeom>
        </p:spPr>
        <p:txBody>
          <a:bodyPr>
            <a:spAutoFit/>
          </a:bodyPr>
          <a:lstStyle/>
          <a:p>
            <a:endParaRPr lang="fa-IR" dirty="0"/>
          </a:p>
        </p:txBody>
      </p:sp>
      <p:sp>
        <p:nvSpPr>
          <p:cNvPr id="12" name="Rounded Rectangle 11"/>
          <p:cNvSpPr/>
          <p:nvPr/>
        </p:nvSpPr>
        <p:spPr>
          <a:xfrm>
            <a:off x="6746147" y="1410734"/>
            <a:ext cx="1965278" cy="57954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دریافتگری</a:t>
            </a:r>
          </a:p>
        </p:txBody>
      </p:sp>
      <p:sp>
        <p:nvSpPr>
          <p:cNvPr id="13" name="Rounded Rectangle 12"/>
          <p:cNvSpPr/>
          <p:nvPr/>
        </p:nvSpPr>
        <p:spPr>
          <a:xfrm>
            <a:off x="717531" y="1410734"/>
            <a:ext cx="4803087" cy="57954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a:solidFill>
                  <a:schemeClr val="tx1">
                    <a:lumMod val="95000"/>
                    <a:lumOff val="5000"/>
                  </a:schemeClr>
                </a:solidFill>
                <a:cs typeface="Aban Light" pitchFamily="2" charset="-78"/>
              </a:rPr>
              <a:t>سرآغاز و زمینه ساز تحولی جدید در هنر غرب </a:t>
            </a:r>
          </a:p>
        </p:txBody>
      </p:sp>
      <p:sp>
        <p:nvSpPr>
          <p:cNvPr id="14" name="Rounded Rectangle 13"/>
          <p:cNvSpPr/>
          <p:nvPr/>
        </p:nvSpPr>
        <p:spPr>
          <a:xfrm>
            <a:off x="717530" y="2155823"/>
            <a:ext cx="8052179" cy="773566"/>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شیوه هنری گروه بزرگی از نگارگران آزاداندیش و نوآور فرانسه در نیمه دوم سده نوزدهم بود که بزودی جهانگیر شد.</a:t>
            </a:r>
          </a:p>
        </p:txBody>
      </p:sp>
      <p:sp>
        <p:nvSpPr>
          <p:cNvPr id="19" name="Rounded Rectangle 18"/>
          <p:cNvSpPr/>
          <p:nvPr/>
        </p:nvSpPr>
        <p:spPr>
          <a:xfrm>
            <a:off x="717530" y="3046498"/>
            <a:ext cx="8052179" cy="773566"/>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r>
              <a:rPr lang="fa-IR" sz="2000" dirty="0">
                <a:solidFill>
                  <a:schemeClr val="tx1">
                    <a:lumMod val="95000"/>
                    <a:lumOff val="5000"/>
                  </a:schemeClr>
                </a:solidFill>
                <a:cs typeface="Aban Light" pitchFamily="2" charset="-78"/>
              </a:rPr>
              <a:t>این شیوه مبتنی است بر نشان دادن دریافت و برداشت مستقیم هنرمند از دیده‌های زودگذر</a:t>
            </a:r>
          </a:p>
        </p:txBody>
      </p:sp>
      <p:sp>
        <p:nvSpPr>
          <p:cNvPr id="20" name="Rounded Rectangle 19"/>
          <p:cNvSpPr/>
          <p:nvPr/>
        </p:nvSpPr>
        <p:spPr>
          <a:xfrm>
            <a:off x="5002926" y="3937173"/>
            <a:ext cx="3862317" cy="2616990"/>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dirty="0">
                <a:solidFill>
                  <a:schemeClr val="tx1">
                    <a:lumMod val="95000"/>
                    <a:lumOff val="5000"/>
                  </a:schemeClr>
                </a:solidFill>
                <a:cs typeface="Aban Light" pitchFamily="2" charset="-78"/>
              </a:rPr>
              <a:t>در این سبک نقاشان از ضربات «شکسته» و کوتاه قلم مو آغشته به رنگ‌های خالص و نامخلوط به جای ترکیب‌های ظریف رنگ‌ها استفاده می‌کنند. مثلاً، به جای ترکیب رنگهای ابی و زرد برای تولید سبز آن‌ها دو رنگ آبی و زرد را مخلوط نشده بروی بوم قرار می‌دهند تا رنگ‌ها «حس» رنگ سبز را در نظر بیننده به وجود </a:t>
            </a:r>
            <a:r>
              <a:rPr lang="fa-IR" sz="2000" dirty="0" smtClean="0">
                <a:solidFill>
                  <a:schemeClr val="tx1">
                    <a:lumMod val="95000"/>
                    <a:lumOff val="5000"/>
                  </a:schemeClr>
                </a:solidFill>
                <a:cs typeface="Aban Light" pitchFamily="2" charset="-78"/>
              </a:rPr>
              <a:t>بیاورد.</a:t>
            </a:r>
            <a:endParaRPr lang="fa-IR" sz="2000" dirty="0">
              <a:solidFill>
                <a:schemeClr val="tx1">
                  <a:lumMod val="95000"/>
                  <a:lumOff val="5000"/>
                </a:schemeClr>
              </a:solidFill>
              <a:cs typeface="Aban Light" pitchFamily="2" charset="-78"/>
            </a:endParaRPr>
          </a:p>
        </p:txBody>
      </p:sp>
      <p:sp>
        <p:nvSpPr>
          <p:cNvPr id="21" name="Rounded Rectangle 20"/>
          <p:cNvSpPr/>
          <p:nvPr/>
        </p:nvSpPr>
        <p:spPr>
          <a:xfrm>
            <a:off x="1336098" y="4533184"/>
            <a:ext cx="3165159" cy="1677827"/>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just"/>
            <a:r>
              <a:rPr lang="fa-IR" sz="2000" dirty="0">
                <a:solidFill>
                  <a:schemeClr val="tx1">
                    <a:lumMod val="95000"/>
                    <a:lumOff val="5000"/>
                  </a:schemeClr>
                </a:solidFill>
                <a:cs typeface="Aban Light" pitchFamily="2" charset="-78"/>
              </a:rPr>
              <a:t>آنها در نقاشی صحنه‌های زندگی مدرن در عوض جزئیات، تأثیرات کلی واضح را نشان می‌دهند.</a:t>
            </a:r>
          </a:p>
        </p:txBody>
      </p:sp>
    </p:spTree>
    <p:extLst>
      <p:ext uri="{BB962C8B-B14F-4D97-AF65-F5344CB8AC3E}">
        <p14:creationId xmlns:p14="http://schemas.microsoft.com/office/powerpoint/2010/main" val="29719774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2"/>
            <a:ext cx="9144000" cy="6849438"/>
          </a:xfrm>
          <a:prstGeom prst="rect">
            <a:avLst/>
          </a:prstGeom>
        </p:spPr>
      </p:pic>
      <p:sp>
        <p:nvSpPr>
          <p:cNvPr id="4" name="Rounded Rectangle 3"/>
          <p:cNvSpPr/>
          <p:nvPr/>
        </p:nvSpPr>
        <p:spPr>
          <a:xfrm>
            <a:off x="5813946" y="1432774"/>
            <a:ext cx="2565779" cy="573205"/>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500" dirty="0">
                <a:solidFill>
                  <a:schemeClr val="tx1">
                    <a:lumMod val="95000"/>
                    <a:lumOff val="5000"/>
                  </a:schemeClr>
                </a:solidFill>
                <a:cs typeface="Aban Light" pitchFamily="2" charset="-78"/>
              </a:rPr>
              <a:t>اکسپرسیونیسم</a:t>
            </a:r>
          </a:p>
        </p:txBody>
      </p:sp>
      <p:sp>
        <p:nvSpPr>
          <p:cNvPr id="5" name="TextBox 4"/>
          <p:cNvSpPr txBox="1"/>
          <p:nvPr/>
        </p:nvSpPr>
        <p:spPr>
          <a:xfrm>
            <a:off x="4572000" y="619295"/>
            <a:ext cx="4148919" cy="477054"/>
          </a:xfrm>
          <a:prstGeom prst="rect">
            <a:avLst/>
          </a:prstGeom>
          <a:noFill/>
        </p:spPr>
        <p:txBody>
          <a:bodyPr wrap="square" rtlCol="1">
            <a:spAutoFit/>
          </a:bodyPr>
          <a:lstStyle/>
          <a:p>
            <a:r>
              <a:rPr lang="fa-IR" sz="2500" dirty="0" smtClean="0">
                <a:cs typeface="Entezar     &lt;---------" panose="00000700000000000000" pitchFamily="2" charset="-78"/>
              </a:rPr>
              <a:t>جنبش های هنری مدرنیسم:</a:t>
            </a:r>
            <a:endParaRPr lang="fa-IR" sz="2500" dirty="0">
              <a:cs typeface="Entezar     &lt;---------" panose="00000700000000000000" pitchFamily="2" charset="-78"/>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2436" y="2595490"/>
            <a:ext cx="2661313" cy="347371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563" y="3980418"/>
            <a:ext cx="4691651" cy="26625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566" y="246610"/>
            <a:ext cx="3518738" cy="35187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893160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1763</TotalTime>
  <Words>2118</Words>
  <Application>Microsoft Office PowerPoint</Application>
  <PresentationFormat>On-screen Show (4:3)</PresentationFormat>
  <Paragraphs>132</Paragraphs>
  <Slides>36</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Aban Bold</vt:lpstr>
      <vt:lpstr>Aban Light</vt:lpstr>
      <vt:lpstr>Arial</vt:lpstr>
      <vt:lpstr>B Yekan</vt:lpstr>
      <vt:lpstr>Calibri</vt:lpstr>
      <vt:lpstr>Calibri Light</vt:lpstr>
      <vt:lpstr>Entezar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Essi</dc:creator>
  <cp:lastModifiedBy>Mohammad</cp:lastModifiedBy>
  <cp:revision>56</cp:revision>
  <dcterms:created xsi:type="dcterms:W3CDTF">2015-11-25T21:05:52Z</dcterms:created>
  <dcterms:modified xsi:type="dcterms:W3CDTF">2020-10-10T13:49:30Z</dcterms:modified>
</cp:coreProperties>
</file>