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7BDE28-5E05-4EFE-8C3A-9530DD827E36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3B3F8B00-C0F2-4279-804B-CE634F9CD067}">
      <dgm:prSet phldrT="[Text]"/>
      <dgm:spPr/>
      <dgm:t>
        <a:bodyPr/>
        <a:lstStyle/>
        <a:p>
          <a:r>
            <a:rPr lang="fa-IR" dirty="0" smtClean="0">
              <a:cs typeface="B Nazanin" panose="00000400000000000000" pitchFamily="2" charset="-78"/>
            </a:rPr>
            <a:t>توسعه نامناسب فضاهای شهری</a:t>
          </a:r>
          <a:endParaRPr lang="en-US" dirty="0">
            <a:cs typeface="B Nazanin" panose="00000400000000000000" pitchFamily="2" charset="-78"/>
          </a:endParaRPr>
        </a:p>
      </dgm:t>
    </dgm:pt>
    <dgm:pt modelId="{6F5DEA2B-E743-463A-ADEA-114881A1DB35}" type="parTrans" cxnId="{D4D189AD-3D8C-4566-87ED-12A02AFBBE33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56B4F846-948C-4A4F-8AF7-86B4B3F4C31A}" type="sibTrans" cxnId="{D4D189AD-3D8C-4566-87ED-12A02AFBBE33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396586E5-67FE-47C2-B4C2-C99114344277}">
      <dgm:prSet phldrT="[Text]"/>
      <dgm:spPr/>
      <dgm:t>
        <a:bodyPr/>
        <a:lstStyle/>
        <a:p>
          <a:r>
            <a:rPr lang="fa-IR" dirty="0" smtClean="0">
              <a:cs typeface="B Nazanin" panose="00000400000000000000" pitchFamily="2" charset="-78"/>
            </a:rPr>
            <a:t>تراکم رو به گسترش کاربری ها و رشد اقتصادی</a:t>
          </a:r>
          <a:endParaRPr lang="en-US" dirty="0">
            <a:cs typeface="B Nazanin" panose="00000400000000000000" pitchFamily="2" charset="-78"/>
          </a:endParaRPr>
        </a:p>
      </dgm:t>
    </dgm:pt>
    <dgm:pt modelId="{975FA1A9-8A06-4431-92E4-F505323D93E1}" type="parTrans" cxnId="{BBA734C3-38B8-45B1-8B1C-94DEF1E3F394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AD305DCD-27B9-46E3-91A5-FC6A0E2BF299}" type="sibTrans" cxnId="{BBA734C3-38B8-45B1-8B1C-94DEF1E3F394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DC3D8911-064A-4CDB-9297-E7A3CEA34B96}">
      <dgm:prSet phldrT="[Text]"/>
      <dgm:spPr/>
      <dgm:t>
        <a:bodyPr/>
        <a:lstStyle/>
        <a:p>
          <a:r>
            <a:rPr lang="fa-IR" dirty="0" smtClean="0">
              <a:cs typeface="B Nazanin" panose="00000400000000000000" pitchFamily="2" charset="-78"/>
            </a:rPr>
            <a:t>افزایش سفر های درون شهری</a:t>
          </a:r>
          <a:endParaRPr lang="en-US" dirty="0">
            <a:cs typeface="B Nazanin" panose="00000400000000000000" pitchFamily="2" charset="-78"/>
          </a:endParaRPr>
        </a:p>
      </dgm:t>
    </dgm:pt>
    <dgm:pt modelId="{5D68A8B8-2E81-492C-BC31-C2C40F033AEC}" type="parTrans" cxnId="{A999066C-8A22-490D-8281-623A73A54B89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6269FD0F-CEB9-4CFF-9FFA-37B22515C4EF}" type="sibTrans" cxnId="{A999066C-8A22-490D-8281-623A73A54B89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A1CF31BF-7B67-4872-A49D-CE1E7B5D8690}">
      <dgm:prSet/>
      <dgm:spPr/>
      <dgm:t>
        <a:bodyPr/>
        <a:lstStyle/>
        <a:p>
          <a:endParaRPr lang="en-US" dirty="0">
            <a:cs typeface="B Nazanin" panose="00000400000000000000" pitchFamily="2" charset="-78"/>
          </a:endParaRPr>
        </a:p>
      </dgm:t>
    </dgm:pt>
    <dgm:pt modelId="{4174F8B9-CADA-4975-8779-15753CD30185}" type="parTrans" cxnId="{425CE947-6F04-4855-9558-CF27D5AD503C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042902DF-BB89-4137-9DC5-A564324D2B9B}" type="sibTrans" cxnId="{425CE947-6F04-4855-9558-CF27D5AD503C}">
      <dgm:prSet/>
      <dgm:spPr/>
      <dgm:t>
        <a:bodyPr/>
        <a:lstStyle/>
        <a:p>
          <a:endParaRPr lang="en-US">
            <a:cs typeface="2  Roya" pitchFamily="2" charset="-78"/>
          </a:endParaRPr>
        </a:p>
      </dgm:t>
    </dgm:pt>
    <dgm:pt modelId="{206267AE-06FA-4A59-B0B9-C9828435BBC2}" type="pres">
      <dgm:prSet presAssocID="{007BDE28-5E05-4EFE-8C3A-9530DD827E36}" presName="Name0" presStyleCnt="0">
        <dgm:presLayoutVars>
          <dgm:dir/>
          <dgm:resizeHandles val="exact"/>
        </dgm:presLayoutVars>
      </dgm:prSet>
      <dgm:spPr/>
    </dgm:pt>
    <dgm:pt modelId="{E16617A4-7240-463D-A97A-1421664AF435}" type="pres">
      <dgm:prSet presAssocID="{3B3F8B00-C0F2-4279-804B-CE634F9CD067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775AA0-842B-43B6-9526-E476B990E358}" type="pres">
      <dgm:prSet presAssocID="{56B4F846-948C-4A4F-8AF7-86B4B3F4C31A}" presName="parSpace" presStyleCnt="0"/>
      <dgm:spPr/>
    </dgm:pt>
    <dgm:pt modelId="{B70C5790-B07D-478F-892A-E43FB12455BC}" type="pres">
      <dgm:prSet presAssocID="{396586E5-67FE-47C2-B4C2-C99114344277}" presName="parTxOnly" presStyleLbl="node1" presStyleIdx="1" presStyleCnt="4" custScaleX="201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F4E2D4-CE40-4FDF-96EA-82754EFA4C92}" type="pres">
      <dgm:prSet presAssocID="{AD305DCD-27B9-46E3-91A5-FC6A0E2BF299}" presName="parSpace" presStyleCnt="0"/>
      <dgm:spPr/>
    </dgm:pt>
    <dgm:pt modelId="{B3D44333-BC4D-4EFD-9460-96508A75B3EB}" type="pres">
      <dgm:prSet presAssocID="{DC3D8911-064A-4CDB-9297-E7A3CEA34B96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5888C-D4F4-4960-A1A5-D9230B60AD85}" type="pres">
      <dgm:prSet presAssocID="{6269FD0F-CEB9-4CFF-9FFA-37B22515C4EF}" presName="parSpace" presStyleCnt="0"/>
      <dgm:spPr/>
    </dgm:pt>
    <dgm:pt modelId="{B37756ED-965E-489D-A8BF-C2AFEDFE0B82}" type="pres">
      <dgm:prSet presAssocID="{A1CF31BF-7B67-4872-A49D-CE1E7B5D8690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5CE947-6F04-4855-9558-CF27D5AD503C}" srcId="{007BDE28-5E05-4EFE-8C3A-9530DD827E36}" destId="{A1CF31BF-7B67-4872-A49D-CE1E7B5D8690}" srcOrd="3" destOrd="0" parTransId="{4174F8B9-CADA-4975-8779-15753CD30185}" sibTransId="{042902DF-BB89-4137-9DC5-A564324D2B9B}"/>
    <dgm:cxn modelId="{A999066C-8A22-490D-8281-623A73A54B89}" srcId="{007BDE28-5E05-4EFE-8C3A-9530DD827E36}" destId="{DC3D8911-064A-4CDB-9297-E7A3CEA34B96}" srcOrd="2" destOrd="0" parTransId="{5D68A8B8-2E81-492C-BC31-C2C40F033AEC}" sibTransId="{6269FD0F-CEB9-4CFF-9FFA-37B22515C4EF}"/>
    <dgm:cxn modelId="{4D010F54-0C50-4BA2-AE14-7F19A594F83B}" type="presOf" srcId="{DC3D8911-064A-4CDB-9297-E7A3CEA34B96}" destId="{B3D44333-BC4D-4EFD-9460-96508A75B3EB}" srcOrd="0" destOrd="0" presId="urn:microsoft.com/office/officeart/2005/8/layout/hChevron3"/>
    <dgm:cxn modelId="{A8E4489E-EEBD-45AB-82D7-62C44BBE9D75}" type="presOf" srcId="{A1CF31BF-7B67-4872-A49D-CE1E7B5D8690}" destId="{B37756ED-965E-489D-A8BF-C2AFEDFE0B82}" srcOrd="0" destOrd="0" presId="urn:microsoft.com/office/officeart/2005/8/layout/hChevron3"/>
    <dgm:cxn modelId="{A81E81CB-E26E-4994-8A28-E00667CC29B0}" type="presOf" srcId="{007BDE28-5E05-4EFE-8C3A-9530DD827E36}" destId="{206267AE-06FA-4A59-B0B9-C9828435BBC2}" srcOrd="0" destOrd="0" presId="urn:microsoft.com/office/officeart/2005/8/layout/hChevron3"/>
    <dgm:cxn modelId="{14D0026F-0803-47CC-BE04-848C4D18CD1D}" type="presOf" srcId="{3B3F8B00-C0F2-4279-804B-CE634F9CD067}" destId="{E16617A4-7240-463D-A97A-1421664AF435}" srcOrd="0" destOrd="0" presId="urn:microsoft.com/office/officeart/2005/8/layout/hChevron3"/>
    <dgm:cxn modelId="{BBA734C3-38B8-45B1-8B1C-94DEF1E3F394}" srcId="{007BDE28-5E05-4EFE-8C3A-9530DD827E36}" destId="{396586E5-67FE-47C2-B4C2-C99114344277}" srcOrd="1" destOrd="0" parTransId="{975FA1A9-8A06-4431-92E4-F505323D93E1}" sibTransId="{AD305DCD-27B9-46E3-91A5-FC6A0E2BF299}"/>
    <dgm:cxn modelId="{D4D189AD-3D8C-4566-87ED-12A02AFBBE33}" srcId="{007BDE28-5E05-4EFE-8C3A-9530DD827E36}" destId="{3B3F8B00-C0F2-4279-804B-CE634F9CD067}" srcOrd="0" destOrd="0" parTransId="{6F5DEA2B-E743-463A-ADEA-114881A1DB35}" sibTransId="{56B4F846-948C-4A4F-8AF7-86B4B3F4C31A}"/>
    <dgm:cxn modelId="{0BCC122F-DACE-40C3-B34C-15E4F11BD83A}" type="presOf" srcId="{396586E5-67FE-47C2-B4C2-C99114344277}" destId="{B70C5790-B07D-478F-892A-E43FB12455BC}" srcOrd="0" destOrd="0" presId="urn:microsoft.com/office/officeart/2005/8/layout/hChevron3"/>
    <dgm:cxn modelId="{562AB4D0-AE24-4EB3-8753-935E69F0BF96}" type="presParOf" srcId="{206267AE-06FA-4A59-B0B9-C9828435BBC2}" destId="{E16617A4-7240-463D-A97A-1421664AF435}" srcOrd="0" destOrd="0" presId="urn:microsoft.com/office/officeart/2005/8/layout/hChevron3"/>
    <dgm:cxn modelId="{BCC55E79-19B5-4C76-A50F-A3C8456CC26E}" type="presParOf" srcId="{206267AE-06FA-4A59-B0B9-C9828435BBC2}" destId="{E3775AA0-842B-43B6-9526-E476B990E358}" srcOrd="1" destOrd="0" presId="urn:microsoft.com/office/officeart/2005/8/layout/hChevron3"/>
    <dgm:cxn modelId="{5B540746-07C8-4DC1-B07F-92738A20E165}" type="presParOf" srcId="{206267AE-06FA-4A59-B0B9-C9828435BBC2}" destId="{B70C5790-B07D-478F-892A-E43FB12455BC}" srcOrd="2" destOrd="0" presId="urn:microsoft.com/office/officeart/2005/8/layout/hChevron3"/>
    <dgm:cxn modelId="{2A0C5D31-9D7D-48C0-806E-6F482D39E533}" type="presParOf" srcId="{206267AE-06FA-4A59-B0B9-C9828435BBC2}" destId="{16F4E2D4-CE40-4FDF-96EA-82754EFA4C92}" srcOrd="3" destOrd="0" presId="urn:microsoft.com/office/officeart/2005/8/layout/hChevron3"/>
    <dgm:cxn modelId="{A633E986-7906-4EAF-8A97-0D712100B4FF}" type="presParOf" srcId="{206267AE-06FA-4A59-B0B9-C9828435BBC2}" destId="{B3D44333-BC4D-4EFD-9460-96508A75B3EB}" srcOrd="4" destOrd="0" presId="urn:microsoft.com/office/officeart/2005/8/layout/hChevron3"/>
    <dgm:cxn modelId="{0330EC5F-EE58-4C26-B1DF-A8EF9109D954}" type="presParOf" srcId="{206267AE-06FA-4A59-B0B9-C9828435BBC2}" destId="{B7C5888C-D4F4-4960-A1A5-D9230B60AD85}" srcOrd="5" destOrd="0" presId="urn:microsoft.com/office/officeart/2005/8/layout/hChevron3"/>
    <dgm:cxn modelId="{2B95082F-B799-44E3-B05A-6FC98307B88C}" type="presParOf" srcId="{206267AE-06FA-4A59-B0B9-C9828435BBC2}" destId="{B37756ED-965E-489D-A8BF-C2AFEDFE0B82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617A4-7240-463D-A97A-1421664AF435}">
      <dsp:nvSpPr>
        <dsp:cNvPr id="0" name=""/>
        <dsp:cNvSpPr/>
      </dsp:nvSpPr>
      <dsp:spPr>
        <a:xfrm>
          <a:off x="150" y="662582"/>
          <a:ext cx="1640085" cy="65603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Nazanin" panose="00000400000000000000" pitchFamily="2" charset="-78"/>
            </a:rPr>
            <a:t>توسعه نامناسب فضاهای شهری</a:t>
          </a:r>
          <a:endParaRPr lang="en-US" sz="1400" kern="1200" dirty="0">
            <a:cs typeface="B Nazanin" panose="00000400000000000000" pitchFamily="2" charset="-78"/>
          </a:endParaRPr>
        </a:p>
      </dsp:txBody>
      <dsp:txXfrm>
        <a:off x="150" y="662582"/>
        <a:ext cx="1476077" cy="656034"/>
      </dsp:txXfrm>
    </dsp:sp>
    <dsp:sp modelId="{B70C5790-B07D-478F-892A-E43FB12455BC}">
      <dsp:nvSpPr>
        <dsp:cNvPr id="0" name=""/>
        <dsp:cNvSpPr/>
      </dsp:nvSpPr>
      <dsp:spPr>
        <a:xfrm>
          <a:off x="1312218" y="662582"/>
          <a:ext cx="3302493" cy="6560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Nazanin" panose="00000400000000000000" pitchFamily="2" charset="-78"/>
            </a:rPr>
            <a:t>تراکم رو به گسترش کاربری ها و رشد اقتصادی</a:t>
          </a:r>
          <a:endParaRPr lang="en-US" sz="1400" kern="1200" dirty="0">
            <a:cs typeface="B Nazanin" panose="00000400000000000000" pitchFamily="2" charset="-78"/>
          </a:endParaRPr>
        </a:p>
      </dsp:txBody>
      <dsp:txXfrm>
        <a:off x="1640235" y="662582"/>
        <a:ext cx="2646459" cy="656034"/>
      </dsp:txXfrm>
    </dsp:sp>
    <dsp:sp modelId="{B3D44333-BC4D-4EFD-9460-96508A75B3EB}">
      <dsp:nvSpPr>
        <dsp:cNvPr id="0" name=""/>
        <dsp:cNvSpPr/>
      </dsp:nvSpPr>
      <dsp:spPr>
        <a:xfrm>
          <a:off x="4286695" y="662582"/>
          <a:ext cx="1640085" cy="6560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Nazanin" panose="00000400000000000000" pitchFamily="2" charset="-78"/>
            </a:rPr>
            <a:t>افزایش سفر های درون شهری</a:t>
          </a:r>
          <a:endParaRPr lang="en-US" sz="1400" kern="1200" dirty="0">
            <a:cs typeface="B Nazanin" panose="00000400000000000000" pitchFamily="2" charset="-78"/>
          </a:endParaRPr>
        </a:p>
      </dsp:txBody>
      <dsp:txXfrm>
        <a:off x="4614712" y="662582"/>
        <a:ext cx="984051" cy="656034"/>
      </dsp:txXfrm>
    </dsp:sp>
    <dsp:sp modelId="{B37756ED-965E-489D-A8BF-C2AFEDFE0B82}">
      <dsp:nvSpPr>
        <dsp:cNvPr id="0" name=""/>
        <dsp:cNvSpPr/>
      </dsp:nvSpPr>
      <dsp:spPr>
        <a:xfrm>
          <a:off x="5598763" y="662582"/>
          <a:ext cx="1640085" cy="6560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cs typeface="B Nazanin" panose="00000400000000000000" pitchFamily="2" charset="-78"/>
          </a:endParaRPr>
        </a:p>
      </dsp:txBody>
      <dsp:txXfrm>
        <a:off x="5926780" y="662582"/>
        <a:ext cx="984051" cy="65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552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284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9499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9035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58607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0491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4103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57625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3969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0387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4794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513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3405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44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379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564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6527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9BE6310-2DDD-456D-80C9-732026A8976A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BF99F9-5391-4C10-AC63-4AAC991E75B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497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60780"/>
            <a:ext cx="5943600" cy="2868168"/>
          </a:xfrm>
        </p:spPr>
        <p:txBody>
          <a:bodyPr/>
          <a:lstStyle/>
          <a:p>
            <a:pPr algn="l"/>
            <a:r>
              <a:rPr lang="en-US" sz="6000" dirty="0" smtClean="0">
                <a:latin typeface="Cooper Black" pitchFamily="18" charset="0"/>
                <a:cs typeface="Aharoni" pitchFamily="2" charset="-79"/>
              </a:rPr>
              <a:t>TOD</a:t>
            </a:r>
            <a:r>
              <a:rPr lang="en-US" dirty="0" smtClean="0">
                <a:latin typeface="Cooper Black" pitchFamily="18" charset="0"/>
                <a:cs typeface="Aharoni" pitchFamily="2" charset="-79"/>
              </a:rPr>
              <a:t/>
            </a:r>
            <a:br>
              <a:rPr lang="en-US" dirty="0" smtClean="0">
                <a:latin typeface="Cooper Black" pitchFamily="18" charset="0"/>
                <a:cs typeface="Aharoni" pitchFamily="2" charset="-79"/>
              </a:rPr>
            </a:b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  <a:cs typeface="Aharoni" pitchFamily="2" charset="-79"/>
              </a:rPr>
              <a:t> </a:t>
            </a:r>
            <a:r>
              <a:rPr lang="en-US" sz="4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  <a:cs typeface="Aharoni" pitchFamily="2" charset="-79"/>
              </a:rPr>
              <a:t>Transit</a:t>
            </a:r>
            <a:br>
              <a:rPr lang="en-US" sz="4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  <a:cs typeface="Aharoni" pitchFamily="2" charset="-79"/>
              </a:rPr>
            </a:br>
            <a:r>
              <a:rPr lang="en-US" sz="4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  <a:cs typeface="Aharoni" pitchFamily="2" charset="-79"/>
              </a:rPr>
              <a:t> Oriented Development</a:t>
            </a:r>
            <a:endParaRPr lang="en-US" dirty="0"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041264"/>
            <a:ext cx="6477000" cy="803536"/>
          </a:xfrm>
        </p:spPr>
        <p:txBody>
          <a:bodyPr>
            <a:noAutofit/>
          </a:bodyPr>
          <a:lstStyle/>
          <a:p>
            <a:r>
              <a:rPr lang="fa-IR" sz="3200" b="1" dirty="0" smtClean="0">
                <a:cs typeface="B Homa" panose="00000400000000000000" pitchFamily="2" charset="-78"/>
              </a:rPr>
              <a:t>توسعه شهری بامحوریت حمل ونقل عمومی</a:t>
            </a:r>
            <a:endParaRPr lang="en-US" sz="3200" b="1" dirty="0" smtClean="0">
              <a:cs typeface="B Homa" panose="00000400000000000000" pitchFamily="2" charset="-78"/>
            </a:endParaRPr>
          </a:p>
          <a:p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352800" y="4800600"/>
            <a:ext cx="5114778" cy="110124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352800" y="5029200"/>
            <a:ext cx="5114778" cy="110124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2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637020" y="2430780"/>
            <a:ext cx="3810000" cy="777240"/>
          </a:xfrm>
        </p:spPr>
        <p:txBody>
          <a:bodyPr>
            <a:normAutofit/>
          </a:bodyPr>
          <a:lstStyle/>
          <a:p>
            <a:pPr algn="r" rtl="1"/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در ایران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7467600" cy="6074736"/>
          </a:xfrm>
        </p:spPr>
        <p:txBody>
          <a:bodyPr>
            <a:normAutofit/>
          </a:bodyPr>
          <a:lstStyle/>
          <a:p>
            <a:pPr algn="justLow" rtl="1"/>
            <a:r>
              <a:rPr lang="fa-IR" dirty="0" smtClean="0">
                <a:cs typeface="B Nazanin" panose="00000400000000000000" pitchFamily="2" charset="-78"/>
              </a:rPr>
              <a:t>تقاضای فراوانی برای برخورداری از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اتومبیل شخصی در بین شهروندان وجود دارد.</a:t>
            </a:r>
            <a:endParaRPr lang="en-US" dirty="0" smtClean="0">
              <a:cs typeface="B Nazanin" panose="00000400000000000000" pitchFamily="2" charset="-78"/>
            </a:endParaRPr>
          </a:p>
          <a:p>
            <a:pPr algn="justLow" rtl="1"/>
            <a:r>
              <a:rPr lang="fa-IR" dirty="0" smtClean="0">
                <a:cs typeface="B Nazanin" panose="00000400000000000000" pitchFamily="2" charset="-78"/>
              </a:rPr>
              <a:t>قشرهای گسترد های از مردم دارای اتومبیل شخصی نیستند.</a:t>
            </a:r>
            <a:endParaRPr lang="en-US" dirty="0" smtClean="0">
              <a:cs typeface="B Nazanin" panose="00000400000000000000" pitchFamily="2" charset="-78"/>
            </a:endParaRPr>
          </a:p>
          <a:p>
            <a:pPr algn="justLow" rtl="1"/>
            <a:r>
              <a:rPr lang="fa-IR" dirty="0" smtClean="0">
                <a:cs typeface="B Nazanin" panose="00000400000000000000" pitchFamily="2" charset="-78"/>
              </a:rPr>
              <a:t>مطالعه و بررسی های میدانی در محله عباسی تهران و با استفاده از پرسشنامه صورت گرفته که نتایج زیر دریافت شده است .</a:t>
            </a:r>
          </a:p>
          <a:p>
            <a:pPr algn="justLow" rtl="1"/>
            <a:endParaRPr lang="fa-IR" dirty="0" smtClean="0">
              <a:cs typeface="B Nazanin" panose="00000400000000000000" pitchFamily="2" charset="-78"/>
            </a:endParaRPr>
          </a:p>
        </p:txBody>
      </p:sp>
      <p:pic>
        <p:nvPicPr>
          <p:cNvPr id="4" name="Picture 3" descr="Untitled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1800"/>
            <a:ext cx="8153400" cy="3282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6400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ماخذ : فصلنامه علمی پژوهشی مطالعات شهری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747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637020" y="2430780"/>
            <a:ext cx="3810000" cy="777240"/>
          </a:xfrm>
        </p:spPr>
        <p:txBody>
          <a:bodyPr>
            <a:normAutofit/>
          </a:bodyPr>
          <a:lstStyle/>
          <a:p>
            <a:pPr algn="r" rtl="1"/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در جهان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200" y="762000"/>
          <a:ext cx="6096000" cy="4724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واشنگتن</a:t>
                      </a:r>
                      <a:r>
                        <a:rPr lang="fa-IR" sz="2500" b="1" baseline="0" dirty="0" smtClean="0">
                          <a:cs typeface="B Nazanin" panose="00000400000000000000" pitchFamily="2" charset="-78"/>
                        </a:rPr>
                        <a:t> دی سی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بوستون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نیوجرسی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شیکاگو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دالاس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fa-IR" sz="25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دِنوِر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0" lang="fa-IR" sz="25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پورتلند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5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خلیج سان فرانسیسکو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میامی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a-IR" sz="2500" b="1" dirty="0" smtClean="0">
                          <a:cs typeface="B Nazanin" panose="00000400000000000000" pitchFamily="2" charset="-78"/>
                        </a:rPr>
                        <a:t>سندیگو</a:t>
                      </a:r>
                      <a:endParaRPr lang="en-US" sz="2500" b="1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3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nazpc\Desktop\Untitled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7724775" cy="600075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 rot="16200000">
            <a:off x="6637020" y="2430780"/>
            <a:ext cx="3810000" cy="7772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B Nazanin" panose="00000400000000000000" pitchFamily="2" charset="-78"/>
              </a:rPr>
              <a:t>TOD</a:t>
            </a:r>
            <a:r>
              <a:rPr kumimoji="0" lang="fa-IR" sz="50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B Nazanin" panose="00000400000000000000" pitchFamily="2" charset="-78"/>
              </a:rPr>
              <a:t>در جهان</a:t>
            </a:r>
            <a:endParaRPr kumimoji="0" lang="en-US" sz="50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7948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elnazpc\Desktop\Untitled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124200"/>
            <a:ext cx="4751041" cy="3543300"/>
          </a:xfrm>
          <a:prstGeom prst="rect">
            <a:avLst/>
          </a:prstGeom>
          <a:noFill/>
        </p:spPr>
      </p:pic>
      <p:pic>
        <p:nvPicPr>
          <p:cNvPr id="4098" name="Picture 2" descr="C:\Users\elnazpc\Desktop\Untitled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0"/>
            <a:ext cx="386603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76800" y="1524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قبل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525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بعد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2971800" y="5410200"/>
            <a:ext cx="609600" cy="381000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 flipH="1">
            <a:off x="4191000" y="1752600"/>
            <a:ext cx="533400" cy="38100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3048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MRT_Aman" pitchFamily="66" charset="-78"/>
              </a:rPr>
              <a:t>ونکور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MRT_Aman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8922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6827520" y="2087880"/>
            <a:ext cx="34290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مزایای 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381000"/>
          <a:ext cx="6096000" cy="5334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سرمایه گذاري بخش خصوصی و دولتی در اطراف ایستگاههاي مترو </a:t>
                      </a: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تمایل از اتومبیل شخصی </a:t>
                      </a: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ازدحام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ترافیک و آلودگی صوتی و بصري </a:t>
                      </a: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هزینه ی خانوار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در ارتباط با حمل و نقل</a:t>
                      </a:r>
                      <a:endParaRPr lang="fa-IR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کیفیت زندگی بالا تر </a:t>
                      </a: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مکان هایی بهتر برای کار و زندگی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</a:t>
                      </a:r>
                      <a:endParaRPr lang="fa-IR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تصادفات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و خسارت ها</a:t>
                      </a:r>
                      <a:endParaRPr lang="fa-IR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r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52800"/>
            <a:ext cx="3581400" cy="2686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2244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6827520" y="2087880"/>
            <a:ext cx="34290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مزایای 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457200"/>
          <a:ext cx="7010400" cy="494700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010400"/>
              </a:tblGrid>
              <a:tr h="76200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زندگی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سالم تر با قابلیت پیاده روی بیشتر و استرس کمتر </a:t>
                      </a:r>
                      <a:endParaRPr lang="en-US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justLow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29406">
                <a:tc>
                  <a:txBody>
                    <a:bodyPr/>
                    <a:lstStyle/>
                    <a:p>
                      <a:pPr algn="justLow" rtl="1"/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آلودگی و تخریب محیط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زیست</a:t>
                      </a:r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29406">
                <a:tc>
                  <a:txBody>
                    <a:bodyPr/>
                    <a:lstStyle/>
                    <a:p>
                      <a:pPr algn="justLow" rtl="1"/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توسعه پراکنده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شهر در حومه ها و افزایش انگیزه در توسعه فشرده شهری</a:t>
                      </a:r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29406">
                <a:tc>
                  <a:txBody>
                    <a:bodyPr/>
                    <a:lstStyle/>
                    <a:p>
                      <a:pPr algn="justLow" rtl="1"/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ایجاد واحدهاي تجاري جدید </a:t>
                      </a:r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29406">
                <a:tc>
                  <a:txBody>
                    <a:bodyPr/>
                    <a:lstStyle/>
                    <a:p>
                      <a:pPr algn="justLow" rtl="1"/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فرصت هاي شغلی را بهبود می دهد، جوامع را امن ترمی کند</a:t>
                      </a:r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29406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جذابیت و</a:t>
                      </a:r>
                      <a:r>
                        <a:rPr lang="en-US" sz="2200" b="0" dirty="0" smtClean="0"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راحتی را براي مردم فراهم می آورد </a:t>
                      </a:r>
                      <a:r>
                        <a:rPr lang="fa-IR" sz="2000" dirty="0" smtClean="0">
                          <a:cs typeface="B Nazanin" panose="00000400000000000000" pitchFamily="2" charset="-78"/>
                        </a:rPr>
                        <a:t>ایجاد سرزندگي در شهرها</a:t>
                      </a:r>
                      <a:endParaRPr kumimoji="0" lang="fa-IR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justLow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1305385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کاهش تعداد و طول سفرها با اتومبیل</a:t>
                      </a:r>
                      <a:endParaRPr lang="en-US" sz="2200" b="0" dirty="0" smtClean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8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6827520" y="2087880"/>
            <a:ext cx="34290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مزایای 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381000"/>
          <a:ext cx="6781800" cy="5334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781800"/>
              </a:tblGrid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b="1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تشویق سا کنین و شاغلین عرصه طراحی به استفاده بیشتر از حمل و نقل عمومی نسبت به اتومبیل شخصی است.</a:t>
                      </a:r>
                      <a:endParaRPr lang="en-US" sz="2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Low" rtl="1"/>
                      <a:r>
                        <a:rPr kumimoji="0" lang="fa-IR" sz="2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کاهش میل و اشتیاق به توسعه حوم های جدید</a:t>
                      </a:r>
                    </a:p>
                    <a:p>
                      <a:pPr algn="justLow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و عدم اسکان شهروندان در حوم ههای کم ترا کم</a:t>
                      </a:r>
                    </a:p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0" dirty="0" smtClean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200" b="0" dirty="0" smtClean="0">
                          <a:cs typeface="B Nazanin" panose="00000400000000000000" pitchFamily="2" charset="-78"/>
                        </a:rPr>
                        <a:t>کاهش هزینه ی خانوار</a:t>
                      </a:r>
                      <a:r>
                        <a:rPr lang="fa-IR" sz="2200" b="0" baseline="0" dirty="0" smtClean="0">
                          <a:cs typeface="B Nazanin" panose="00000400000000000000" pitchFamily="2" charset="-78"/>
                        </a:rPr>
                        <a:t> در ارتباط با حمل و نقل</a:t>
                      </a:r>
                      <a:endParaRPr lang="fa-IR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justLow" rtl="1"/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بالا بردن قابلیت استفاده افراد پیاده از فضاهای خیابا نها</a:t>
                      </a:r>
                      <a:endParaRPr lang="en-US" sz="2200" b="0" dirty="0" smtClean="0">
                        <a:cs typeface="B Nazanin" panose="00000400000000000000" pitchFamily="2" charset="-78"/>
                      </a:endParaRPr>
                    </a:p>
                    <a:p>
                      <a:pPr algn="justLow" rtl="1"/>
                      <a:endParaRPr kumimoji="0" lang="fa-IR" sz="22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تأ کید بر توسعه داخلی، بومی و محلی جدید</a:t>
                      </a:r>
                    </a:p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200" b="1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تحقق اهداف متعدد و ویژهای در واحدهای همسایگی و باهمستانهاست</a:t>
                      </a:r>
                      <a:endParaRPr lang="en-US" sz="2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B Nazanin" panose="00000400000000000000" pitchFamily="2" charset="-78"/>
                      </a:endParaRPr>
                    </a:p>
                    <a:p>
                      <a:pPr algn="justLow" rtl="1"/>
                      <a:endParaRPr kumimoji="0" lang="fa-IR" sz="22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6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6200000">
            <a:off x="5798820" y="2735580"/>
            <a:ext cx="5410200" cy="8534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نمونه از این الگو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pic>
        <p:nvPicPr>
          <p:cNvPr id="5" name="Content Placeholder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0" y="1295400"/>
            <a:ext cx="6836430" cy="38104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4660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637020" y="2430780"/>
            <a:ext cx="38100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منابع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73100" y="783264"/>
            <a:ext cx="7239000" cy="6074736"/>
          </a:xfrm>
        </p:spPr>
        <p:txBody>
          <a:bodyPr>
            <a:normAutofit/>
          </a:bodyPr>
          <a:lstStyle/>
          <a:p>
            <a:pPr algn="justLow" rtl="1"/>
            <a:r>
              <a:rPr lang="fa-IR" sz="1800" dirty="0" smtClean="0">
                <a:cs typeface="B Nazanin" panose="00000400000000000000" pitchFamily="2" charset="-78"/>
              </a:rPr>
              <a:t>مجتبی رفیعیان ، محمد رضا پورجعفر ، علی ا کبر تقوایی، علی رضا صادقی _ </a:t>
            </a:r>
            <a:r>
              <a:rPr lang="fa-IR" sz="1800" b="1" dirty="0" smtClean="0">
                <a:cs typeface="B Nazanin" panose="00000400000000000000" pitchFamily="2" charset="-78"/>
              </a:rPr>
              <a:t>ارائه فرآیند طراحی شهری اجتماعات محلی با تأکید بر رویکرد ”توسعه حمل ونقل محور“ </a:t>
            </a:r>
            <a:r>
              <a:rPr lang="fa-IR" sz="1800" dirty="0" smtClean="0">
                <a:cs typeface="B Nazanin" panose="00000400000000000000" pitchFamily="2" charset="-78"/>
              </a:rPr>
              <a:t>_ فصلنامه علمی پژوهشی مطالعات شهری _ شماره ششم 1392</a:t>
            </a:r>
          </a:p>
          <a:p>
            <a:pPr algn="justLow" rtl="1"/>
            <a:r>
              <a:rPr lang="fa-IR" sz="1800" dirty="0" smtClean="0">
                <a:cs typeface="B Nazanin" panose="00000400000000000000" pitchFamily="2" charset="-78"/>
              </a:rPr>
              <a:t>کتایون پور امین ، علیرضا حسنی _</a:t>
            </a:r>
            <a:r>
              <a:rPr lang="fa-IR" sz="1800" b="1" dirty="0" smtClean="0">
                <a:cs typeface="B Nazanin" panose="00000400000000000000" pitchFamily="2" charset="-78"/>
              </a:rPr>
              <a:t>به کار گیری رهیافت </a:t>
            </a:r>
            <a:r>
              <a:rPr lang="en-US" sz="1800" b="1" dirty="0" smtClean="0">
                <a:cs typeface="B Nazanin" panose="00000400000000000000" pitchFamily="2" charset="-78"/>
              </a:rPr>
              <a:t>TOD</a:t>
            </a:r>
            <a:r>
              <a:rPr lang="fa-IR" sz="1800" b="1" dirty="0" smtClean="0">
                <a:cs typeface="B Nazanin" panose="00000400000000000000" pitchFamily="2" charset="-78"/>
              </a:rPr>
              <a:t>در راستای ارزیابی و کاهش چالش های حمل و نقل درون شهری (نمونه موردی مرکز شهر بجنورد) </a:t>
            </a:r>
            <a:r>
              <a:rPr lang="fa-IR" sz="1800" dirty="0" smtClean="0">
                <a:cs typeface="B Nazanin" panose="00000400000000000000" pitchFamily="2" charset="-78"/>
              </a:rPr>
              <a:t>_ هشتمین کنفرانس معماری و شهرسازی و توسعه پایدار با محوریت بومی تا شهر پایدار _ دی ماه 1392</a:t>
            </a:r>
          </a:p>
          <a:p>
            <a:pPr algn="justLow" rtl="1"/>
            <a:r>
              <a:rPr lang="fa-IR" sz="1800" dirty="0" smtClean="0">
                <a:cs typeface="B Nazanin" panose="00000400000000000000" pitchFamily="2" charset="-78"/>
              </a:rPr>
              <a:t>مجتبي رفيعيان و همكاران</a:t>
            </a:r>
            <a:r>
              <a:rPr lang="fa-IR" sz="1800" b="1" dirty="0" smtClean="0">
                <a:cs typeface="B Nazanin" panose="00000400000000000000" pitchFamily="2" charset="-78"/>
              </a:rPr>
              <a:t>_كاربرد رويكرد توسعة حمل ونقل محور</a:t>
            </a:r>
            <a:r>
              <a:rPr lang="en-US" sz="1800" b="1" dirty="0" smtClean="0">
                <a:cs typeface="B Nazanin" panose="00000400000000000000" pitchFamily="2" charset="-78"/>
              </a:rPr>
              <a:t>TOD</a:t>
            </a:r>
            <a:r>
              <a:rPr lang="fa-IR" sz="1800" b="1" dirty="0" smtClean="0">
                <a:cs typeface="B Nazanin" panose="00000400000000000000" pitchFamily="2" charset="-78"/>
              </a:rPr>
              <a:t> در برنامه ریزی كاربري زمين هاي شهري نمونة مطالعه: ايستگاه مترو صادقيه_</a:t>
            </a:r>
            <a:r>
              <a:rPr lang="fa-IR" sz="1800" dirty="0" smtClean="0">
                <a:cs typeface="B Nazanin" panose="00000400000000000000" pitchFamily="2" charset="-78"/>
              </a:rPr>
              <a:t>برنامه ريزي و آمايش فضا_دوره چهاردهم، شماره 3، پاييز 138</a:t>
            </a:r>
            <a:endParaRPr lang="fa-IR" sz="1800" b="1" dirty="0" smtClean="0">
              <a:cs typeface="B Nazanin" panose="00000400000000000000" pitchFamily="2" charset="-78"/>
            </a:endParaRPr>
          </a:p>
          <a:p>
            <a:pPr algn="justLow" rtl="1"/>
            <a:endParaRPr lang="fa-IR" sz="1800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700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7288530" y="2465070"/>
            <a:ext cx="250698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45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مقدمه </a:t>
            </a:r>
            <a:endParaRPr lang="en-US" sz="45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533400"/>
            <a:ext cx="7543800" cy="5715000"/>
          </a:xfrm>
        </p:spPr>
        <p:txBody>
          <a:bodyPr>
            <a:normAutofit/>
          </a:bodyPr>
          <a:lstStyle/>
          <a:p>
            <a:pPr algn="justLow" rtl="1"/>
            <a:r>
              <a:rPr lang="fa-IR" dirty="0" smtClean="0">
                <a:cs typeface="B Nazanin" panose="00000400000000000000" pitchFamily="2" charset="-78"/>
              </a:rPr>
              <a:t>ویژگی اصلی قرن </a:t>
            </a:r>
            <a:r>
              <a:rPr lang="fa-IR" dirty="0" smtClean="0">
                <a:cs typeface="B Nazanin" panose="00000400000000000000" pitchFamily="2" charset="-78"/>
              </a:rPr>
              <a:t>بیستم                   </a:t>
            </a:r>
            <a:r>
              <a:rPr lang="fa-IR" dirty="0" smtClean="0">
                <a:solidFill>
                  <a:srgbClr val="000000"/>
                </a:solidFill>
                <a:cs typeface="B Nazanin" panose="00000400000000000000" pitchFamily="2" charset="-78"/>
              </a:rPr>
              <a:t>رشد مناطق کلانشهری وگسترش حومه ها </a:t>
            </a:r>
          </a:p>
          <a:p>
            <a:pPr algn="justLow" rtl="1"/>
            <a:r>
              <a:rPr lang="fa-IR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عمده ترين</a:t>
            </a:r>
            <a:r>
              <a:rPr lang="en-US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گزينه حمل و</a:t>
            </a:r>
            <a:r>
              <a:rPr lang="en-US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نقل شهري          حمل و نقل موتوري </a:t>
            </a:r>
          </a:p>
          <a:p>
            <a:pPr algn="justLow" rtl="1"/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>
              <a:buNone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>
              <a:buNone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/>
            <a:r>
              <a:rPr lang="fa-IR" sz="2400" dirty="0" smtClean="0">
                <a:cs typeface="B Nazanin" panose="00000400000000000000" pitchFamily="2" charset="-78"/>
              </a:rPr>
              <a:t>تحت تأثیر شرایط و مسائل روز، تحولات زیادي در عرصه برنامه ریزي شهري ایجاد شده است و به فراخور آن رویکردها و گرایشهاي جدیدي نیز در مقاطع مختلف زمانی ظهور یافته است .</a:t>
            </a:r>
          </a:p>
          <a:p>
            <a:pPr algn="justLow" rtl="1"/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/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/>
            <a:endParaRPr lang="fa-IR" sz="2400" dirty="0" smtClean="0">
              <a:cs typeface="B Nazanin" panose="00000400000000000000" pitchFamily="2" charset="-78"/>
            </a:endParaRPr>
          </a:p>
          <a:p>
            <a:pPr algn="justLow" rtl="1"/>
            <a:endParaRPr lang="fa-IR" sz="2400" dirty="0" smtClean="0">
              <a:cs typeface="B Nazanin" panose="00000400000000000000" pitchFamily="2" charset="-7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4775200" y="848280"/>
            <a:ext cx="6858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200400" y="1219200"/>
            <a:ext cx="6858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918065593"/>
              </p:ext>
            </p:extLst>
          </p:nvPr>
        </p:nvGraphicFramePr>
        <p:xfrm>
          <a:off x="685800" y="1333500"/>
          <a:ext cx="72390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91300" y="2177906"/>
            <a:ext cx="1066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3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بروز مشکلات </a:t>
            </a:r>
            <a:endParaRPr lang="en-US" sz="13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120707"/>
              </p:ext>
            </p:extLst>
          </p:nvPr>
        </p:nvGraphicFramePr>
        <p:xfrm>
          <a:off x="381000" y="4384516"/>
          <a:ext cx="7543800" cy="1280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71800"/>
                <a:gridCol w="2057400"/>
                <a:gridCol w="2514600"/>
              </a:tblGrid>
              <a:tr h="5334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dirty="0" smtClean="0">
                          <a:cs typeface="B Nazanin" panose="00000400000000000000" pitchFamily="2" charset="-78"/>
                        </a:rPr>
                        <a:t>نوشهرسازي</a:t>
                      </a:r>
                    </a:p>
                    <a:p>
                      <a:pPr algn="r" rtl="1"/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dirty="0" smtClean="0">
                          <a:cs typeface="B Nazanin" panose="00000400000000000000" pitchFamily="2" charset="-78"/>
                        </a:rPr>
                        <a:t>رشد هوشمند</a:t>
                      </a:r>
                    </a:p>
                    <a:p>
                      <a:pPr algn="r" rtl="1"/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dirty="0" smtClean="0">
                          <a:cs typeface="B Nazanin" panose="00000400000000000000" pitchFamily="2" charset="-78"/>
                        </a:rPr>
                        <a:t>توسعه پایدار</a:t>
                      </a:r>
                    </a:p>
                    <a:p>
                      <a:pPr algn="r" rtl="1"/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u="sng" dirty="0" smtClean="0">
                          <a:solidFill>
                            <a:srgbClr val="002060"/>
                          </a:solidFill>
                          <a:cs typeface="B Nazanin" panose="00000400000000000000" pitchFamily="2" charset="-78"/>
                        </a:rPr>
                        <a:t>توسعه مبتنی بر حمل و نقل همگانی</a:t>
                      </a:r>
                    </a:p>
                    <a:p>
                      <a:pPr algn="r" rtl="1"/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800" b="0" dirty="0" smtClean="0">
                          <a:cs typeface="B Nazanin" panose="00000400000000000000" pitchFamily="2" charset="-78"/>
                        </a:rPr>
                        <a:t>برنامه ریزي محیطی </a:t>
                      </a:r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0" dirty="0" smtClean="0">
                          <a:cs typeface="B Nazanin" panose="00000400000000000000" pitchFamily="2" charset="-78"/>
                        </a:rPr>
                        <a:t>عدالت اجتماعی</a:t>
                      </a:r>
                    </a:p>
                    <a:p>
                      <a:pPr algn="r" rtl="1"/>
                      <a:endParaRPr lang="en-US" b="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Striped Right Arrow 12"/>
          <p:cNvSpPr/>
          <p:nvPr/>
        </p:nvSpPr>
        <p:spPr>
          <a:xfrm rot="5400000">
            <a:off x="1181100" y="5372100"/>
            <a:ext cx="457200" cy="5334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30300" y="6094492"/>
            <a:ext cx="5708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نتیجه :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درآمد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زايي بمنظور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احداث و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توسعه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سامانه حمل و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نقل همگاني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B Nazanin" panose="00000400000000000000" pitchFamily="2" charset="-78"/>
              </a:rPr>
              <a:t>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309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5444490" y="3128010"/>
            <a:ext cx="6408420" cy="1600200"/>
          </a:xfrm>
        </p:spPr>
        <p:txBody>
          <a:bodyPr>
            <a:normAutofit/>
          </a:bodyPr>
          <a:lstStyle/>
          <a:p>
            <a:pPr algn="r" rtl="1"/>
            <a:r>
              <a:rPr lang="fa-IR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تاریخچه شکل گیری این نظریه</a:t>
            </a:r>
            <a:r>
              <a:rPr lang="en-US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/>
            </a:r>
            <a:br>
              <a:rPr lang="en-US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</a:br>
            <a:endParaRPr lang="en-US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391400" cy="6074736"/>
          </a:xfrm>
        </p:spPr>
        <p:txBody>
          <a:bodyPr>
            <a:normAutofit fontScale="92500" lnSpcReduction="10000"/>
          </a:bodyPr>
          <a:lstStyle/>
          <a:p>
            <a:pPr algn="justLow" rtl="1"/>
            <a:r>
              <a:rPr lang="fa-IR" sz="2400" dirty="0" smtClean="0">
                <a:cs typeface="B Nazanin" panose="00000400000000000000" pitchFamily="2" charset="-78"/>
              </a:rPr>
              <a:t>در اوایل دهه 1980 </a:t>
            </a:r>
            <a:r>
              <a:rPr lang="fa-IR" sz="2400" dirty="0" smtClean="0">
                <a:cs typeface="B Nazanin" panose="00000400000000000000" pitchFamily="2" charset="-78"/>
              </a:rPr>
              <a:t>     </a:t>
            </a:r>
            <a:r>
              <a:rPr lang="en-US" sz="2400" dirty="0" smtClean="0">
                <a:cs typeface="B Nazanin" panose="00000400000000000000" pitchFamily="2" charset="-78"/>
              </a:rPr>
              <a:t>    </a:t>
            </a:r>
            <a:r>
              <a:rPr lang="fa-IR" sz="2400" dirty="0" smtClean="0">
                <a:cs typeface="B Nazanin" panose="00000400000000000000" pitchFamily="2" charset="-78"/>
              </a:rPr>
              <a:t>       </a:t>
            </a:r>
            <a:r>
              <a:rPr lang="fa-IR" sz="2400" b="1" dirty="0" smtClean="0">
                <a:solidFill>
                  <a:schemeClr val="tx2">
                    <a:lumMod val="75000"/>
                  </a:schemeClr>
                </a:solidFill>
                <a:cs typeface="B Nazanin" panose="00000400000000000000" pitchFamily="2" charset="-78"/>
              </a:rPr>
              <a:t>جنبش نوشهرسازی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cs typeface="B Nazanin" panose="00000400000000000000" pitchFamily="2" charset="-78"/>
            </a:endParaRPr>
          </a:p>
          <a:p>
            <a:pPr algn="justLow" rtl="1"/>
            <a:endParaRPr lang="en-US" sz="500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Font typeface="+mj-lt"/>
              <a:buAutoNum type="arabicPeriod"/>
            </a:pPr>
            <a:r>
              <a:rPr lang="fa-IR" sz="2400" dirty="0" smtClean="0">
                <a:cs typeface="B Nazanin" panose="00000400000000000000" pitchFamily="2" charset="-78"/>
              </a:rPr>
              <a:t>توسعه اجتماعات محلی 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Font typeface="+mj-lt"/>
              <a:buAutoNum type="arabicPeriod"/>
            </a:pPr>
            <a:r>
              <a:rPr lang="fa-IR" sz="2400" dirty="0" smtClean="0">
                <a:cs typeface="B Nazanin" panose="00000400000000000000" pitchFamily="2" charset="-78"/>
              </a:rPr>
              <a:t>تکیه بر جا به جایی ساکنین محلی به صورت پیاده و یا با استفاده از دوچرخه و یا وسائل حمل و نقل همگانی دارد</a:t>
            </a:r>
            <a:r>
              <a:rPr lang="en-US" sz="2400" dirty="0" smtClean="0">
                <a:cs typeface="B Nazanin" panose="00000400000000000000" pitchFamily="2" charset="-78"/>
              </a:rPr>
              <a:t>.</a:t>
            </a:r>
          </a:p>
          <a:p>
            <a:pPr marL="457200" indent="-457200" algn="justLow" rtl="1">
              <a:buFont typeface="+mj-lt"/>
              <a:buAutoNum type="arabicPeriod"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Font typeface="+mj-lt"/>
              <a:buAutoNum type="arabicPeriod"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Font typeface="+mj-lt"/>
              <a:buAutoNum type="arabicPeriod"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marL="457200" indent="-457200" algn="justLow" rtl="1"/>
            <a:r>
              <a:rPr lang="fa-IR" sz="2400" dirty="0" smtClean="0">
                <a:cs typeface="B Nazanin" panose="00000400000000000000" pitchFamily="2" charset="-78"/>
              </a:rPr>
              <a:t>پیتر کالتورپ</a:t>
            </a:r>
            <a:r>
              <a:rPr lang="en-US" sz="2400" dirty="0" smtClean="0">
                <a:cs typeface="B Nazanin" panose="00000400000000000000" pitchFamily="2" charset="-78"/>
              </a:rPr>
              <a:t>     </a:t>
            </a:r>
            <a:r>
              <a:rPr lang="en-US" sz="2400" dirty="0" smtClean="0">
                <a:cs typeface="B Nazanin" panose="00000400000000000000" pitchFamily="2" charset="-78"/>
              </a:rPr>
              <a:t>              </a:t>
            </a:r>
            <a:r>
              <a:rPr lang="fa-IR" sz="2400" dirty="0" smtClean="0">
                <a:cs typeface="B Nazanin" panose="00000400000000000000" pitchFamily="2" charset="-78"/>
              </a:rPr>
              <a:t>پیشگامان نوشهرسازی</a:t>
            </a:r>
            <a:r>
              <a:rPr lang="en-US" sz="2400" dirty="0" smtClean="0">
                <a:cs typeface="B Nazanin" panose="00000400000000000000" pitchFamily="2" charset="-78"/>
              </a:rPr>
              <a:t>           </a:t>
            </a:r>
          </a:p>
          <a:p>
            <a:pPr marL="457200" indent="-457200" algn="justLow" rtl="1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chemeClr val="tx2">
                    <a:lumMod val="75000"/>
                  </a:schemeClr>
                </a:solidFill>
                <a:cs typeface="B Nazanin" panose="00000400000000000000" pitchFamily="2" charset="-78"/>
              </a:rPr>
              <a:t>خصوصیات این نظریه </a:t>
            </a:r>
          </a:p>
          <a:p>
            <a:pPr marL="457200" indent="-457200" algn="justLow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محله ای متراکم و کاملا به هم تنیده است که فروشگاه ها ، مسکن و دفاتر را در قالب منطقه ای به هم فشرده و با فواصلی که با پیاده روی قابل طی کردن است و به دور یک ایستگاه حمل و نقل جای گرفته اند ، با یکدیگر ترکیب می کند 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None/>
            </a:pPr>
            <a:endParaRPr lang="en-US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None/>
            </a:pPr>
            <a:endParaRPr lang="en-US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None/>
            </a:pPr>
            <a:endParaRPr lang="en-US" dirty="0" smtClean="0">
              <a:cs typeface="B Nazanin" panose="00000400000000000000" pitchFamily="2" charset="-78"/>
            </a:endParaRPr>
          </a:p>
          <a:p>
            <a:pPr marL="457200" indent="-457200" algn="justLow" rtl="1">
              <a:buNone/>
            </a:pP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-38100" y="2580168"/>
            <a:ext cx="8077200" cy="83820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accent1">
                    <a:lumMod val="50000"/>
                  </a:schemeClr>
                </a:solidFill>
                <a:cs typeface="B Nazanin" panose="00000400000000000000" pitchFamily="2" charset="-78"/>
              </a:rPr>
              <a:t>ایجاد مناطق و محدوده هایی با اختلاط کاربری و بالاترین دسترسی به سیستم حمل و نقل عمومی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4826000" y="4241800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4660900" y="609600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52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6637020" y="2430780"/>
            <a:ext cx="3810000" cy="777240"/>
          </a:xfrm>
        </p:spPr>
        <p:txBody>
          <a:bodyPr>
            <a:normAutofit/>
          </a:bodyPr>
          <a:lstStyle/>
          <a:p>
            <a:pPr algn="r" rtl="1"/>
            <a:r>
              <a:rPr lang="en-US" sz="5000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 </a:t>
            </a:r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چیست  ؟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304800"/>
            <a:ext cx="7620000" cy="6400800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</a:pPr>
            <a:r>
              <a:rPr lang="fa-IR" sz="2400" dirty="0" smtClean="0">
                <a:solidFill>
                  <a:srgbClr val="000000"/>
                </a:solidFill>
                <a:cs typeface="B Nazanin" panose="00000400000000000000" pitchFamily="2" charset="-78"/>
              </a:rPr>
              <a:t>توسعه حمل و نقل محور عبارتست از مناطقی با قابلیت پیاده روی که در فاصله نیم مایلی یا ¼ مایلی از ایستگاه های حمل و نقل عمومی قرار گرفته اند و شامل کاربری های مختلط از جمله اداری ، تفریحی ، خرده فروشی و مسکونی می باشند . تراکم بالا ، فشردگی در بافت شهری ، فضاهای باز و عمومی و ... از دیگر ویژگی های این نوع توسعه می باشند .</a:t>
            </a:r>
          </a:p>
          <a:p>
            <a:pPr marL="0" indent="0" algn="justLow" rtl="1">
              <a:lnSpc>
                <a:spcPct val="150000"/>
              </a:lnSpc>
            </a:pPr>
            <a:endParaRPr lang="fa-IR" sz="2400" dirty="0" smtClean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endParaRPr lang="en-US" sz="2400" dirty="0" smtClean="0"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200400"/>
            <a:ext cx="5272232" cy="343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637020" y="2430780"/>
            <a:ext cx="3810000" cy="777240"/>
          </a:xfrm>
        </p:spPr>
        <p:txBody>
          <a:bodyPr>
            <a:normAutofit/>
          </a:bodyPr>
          <a:lstStyle/>
          <a:p>
            <a:pPr algn="r" rtl="1"/>
            <a:r>
              <a:rPr lang="en-US" sz="5000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 </a:t>
            </a:r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anose="00000400000000000000" pitchFamily="2" charset="-78"/>
              </a:rPr>
              <a:t> در کجا  ؟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7239000" cy="6074736"/>
          </a:xfrm>
        </p:spPr>
        <p:txBody>
          <a:bodyPr>
            <a:normAutofit/>
          </a:bodyPr>
          <a:lstStyle/>
          <a:p>
            <a:pPr algn="justLow" rtl="1">
              <a:buNone/>
            </a:pPr>
            <a:r>
              <a:rPr lang="fa-IR" dirty="0" smtClean="0">
                <a:cs typeface="B Nazanin" panose="00000400000000000000" pitchFamily="2" charset="-78"/>
              </a:rPr>
              <a:t>پروژه هاي </a:t>
            </a:r>
            <a:r>
              <a:rPr lang="en-US" dirty="0" smtClean="0">
                <a:cs typeface="B Nazanin" panose="00000400000000000000" pitchFamily="2" charset="-78"/>
              </a:rPr>
              <a:t>TOD </a:t>
            </a:r>
            <a:endParaRPr lang="fa-IR" dirty="0" smtClean="0">
              <a:cs typeface="B Nazanin" panose="00000400000000000000" pitchFamily="2" charset="-78"/>
            </a:endParaRPr>
          </a:p>
          <a:p>
            <a:pPr algn="justLow" rtl="1">
              <a:buNone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ترکیب فعالیت های سکونت+ خرده فروشي+ دفاتر كار+ دفاتر خدماتی و غيره، حضور دارند 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تراکم به مراتب بالا تر از حد معمول 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نزدیكي و دسترسی به عناصرشبکه حمل ونقل 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افزایش پیاده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روی و سفر از طریق حمل ونقل عمومي </a:t>
            </a:r>
          </a:p>
          <a:p>
            <a:pPr marL="514350" indent="-514350" algn="justLow" rtl="1">
              <a:buFont typeface="+mj-lt"/>
              <a:buAutoNum type="arabicPeriod"/>
            </a:pPr>
            <a:endParaRPr lang="fa-IR" dirty="0" smtClean="0">
              <a:cs typeface="B Nazanin" panose="00000400000000000000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86200"/>
            <a:ext cx="4391697" cy="2548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005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nazpc\Desktop\city-sketch.png.662x0_q70_crop-sc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202" y="965200"/>
            <a:ext cx="9281202" cy="4991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586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103620" y="2964180"/>
            <a:ext cx="48768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اهداف 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7239000" cy="6074736"/>
          </a:xfrm>
        </p:spPr>
        <p:txBody>
          <a:bodyPr>
            <a:normAutofit/>
          </a:bodyPr>
          <a:lstStyle/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تشویق سا کنین و شاغلین عرصه طراحی به استفاده بیشتر از حمل ونقل عمومی نسبت به اتومبیل شخصی</a:t>
            </a: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به حداقل رساندن شدت ترافیک، شلوغی وازدحام</a:t>
            </a: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r>
              <a:rPr lang="fa-IR" dirty="0" smtClean="0">
                <a:cs typeface="B Nazanin" panose="00000400000000000000" pitchFamily="2" charset="-78"/>
              </a:rPr>
              <a:t>بالا بردن قابلیت استفاده افراد پیاده از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فضاهای خیابا نها، پیاده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روها و دیگر خدمات شهری</a:t>
            </a: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/>
            </a:pPr>
            <a:endParaRPr lang="fa-IR" dirty="0" smtClean="0">
              <a:cs typeface="B Nazanin" panose="00000400000000000000" pitchFamily="2" charset="-78"/>
            </a:endParaRPr>
          </a:p>
        </p:txBody>
      </p:sp>
      <p:pic>
        <p:nvPicPr>
          <p:cNvPr id="2050" name="Picture 2" descr="C:\Users\elnazpc\Desktop\Asa_Apartments_Portland_300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429000"/>
            <a:ext cx="2590800" cy="2964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92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103620" y="2964180"/>
            <a:ext cx="48768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اهداف 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7239000" cy="6074736"/>
          </a:xfrm>
        </p:spPr>
        <p:txBody>
          <a:bodyPr>
            <a:normAutofit/>
          </a:bodyPr>
          <a:lstStyle/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r>
              <a:rPr lang="fa-IR" dirty="0" smtClean="0">
                <a:cs typeface="B Nazanin" panose="00000400000000000000" pitchFamily="2" charset="-78"/>
              </a:rPr>
              <a:t>تأ کید بر توسعه داخلی، بومی و محلی جدید و توجهجدی به انگار ههای </a:t>
            </a:r>
            <a:r>
              <a:rPr lang="en-US" dirty="0" smtClean="0">
                <a:cs typeface="B Nazanin" panose="00000400000000000000" pitchFamily="2" charset="-78"/>
              </a:rPr>
              <a:t>TND</a:t>
            </a: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r>
              <a:rPr lang="fa-IR" dirty="0" smtClean="0">
                <a:cs typeface="B Nazanin" panose="00000400000000000000" pitchFamily="2" charset="-78"/>
              </a:rPr>
              <a:t>تشویق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نوعی توسعه که در آن به گوناگونی معماری بناها، گوناگونی فعالیتی و کاربری مختلط تأ کید و از یکنواختی جلوگیری</a:t>
            </a:r>
            <a:r>
              <a:rPr lang="en-US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میشود</a:t>
            </a: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endParaRPr lang="fa-IR" dirty="0" smtClean="0">
              <a:cs typeface="B Nazanin" panose="00000400000000000000" pitchFamily="2" charset="-78"/>
            </a:endParaRPr>
          </a:p>
          <a:p>
            <a:pPr marL="514350" indent="-514350" algn="justLow" rtl="1">
              <a:lnSpc>
                <a:spcPct val="150000"/>
              </a:lnSpc>
              <a:buFont typeface="+mj-lt"/>
              <a:buAutoNum type="arabicPeriod" startAt="4"/>
            </a:pPr>
            <a:endParaRPr lang="fa-IR" dirty="0" smtClean="0">
              <a:cs typeface="B Nazanin" panose="00000400000000000000" pitchFamily="2" charset="-78"/>
            </a:endParaRPr>
          </a:p>
        </p:txBody>
      </p:sp>
      <p:pic>
        <p:nvPicPr>
          <p:cNvPr id="3074" name="Picture 2" descr="C:\Users\elnazpc\Desktop\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0"/>
            <a:ext cx="4247498" cy="283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61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 rot="16200000">
            <a:off x="6370320" y="2697480"/>
            <a:ext cx="4343400" cy="777240"/>
          </a:xfrm>
        </p:spPr>
        <p:txBody>
          <a:bodyPr>
            <a:normAutofit/>
          </a:bodyPr>
          <a:lstStyle/>
          <a:p>
            <a:pPr algn="r" rtl="1"/>
            <a:r>
              <a:rPr lang="fa-IR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اصول اصلی</a:t>
            </a:r>
            <a:r>
              <a:rPr lang="en-US" sz="5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cs typeface="B Nazanin" panose="00000400000000000000" pitchFamily="2" charset="-78"/>
              </a:rPr>
              <a:t>TOD</a:t>
            </a:r>
            <a:endParaRPr lang="en-US" sz="5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685800"/>
          <a:ext cx="7543800" cy="525780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7543800"/>
              </a:tblGrid>
              <a:tr h="988780">
                <a:tc>
                  <a:txBody>
                    <a:bodyPr/>
                    <a:lstStyle/>
                    <a:p>
                      <a:pPr marL="457200" marR="0" indent="-45720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500" dirty="0" smtClean="0">
                          <a:cs typeface="B Nazanin" panose="00000400000000000000" pitchFamily="2" charset="-78"/>
                        </a:rPr>
                        <a:t>ایجاد عرصه های مشوق پیاده روی و دسترسی ایمن به حمل ونقل عمومی</a:t>
                      </a:r>
                    </a:p>
                  </a:txBody>
                  <a:tcPr/>
                </a:tc>
              </a:tr>
              <a:tr h="572865">
                <a:tc>
                  <a:txBody>
                    <a:bodyPr/>
                    <a:lstStyle/>
                    <a:p>
                      <a:pPr marL="457200" marR="0" indent="-45720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500" dirty="0" smtClean="0">
                          <a:cs typeface="B Nazanin" panose="00000400000000000000" pitchFamily="2" charset="-78"/>
                        </a:rPr>
                        <a:t>ضوابط منطقه بندی سازگار با حمل ونقل عمومی</a:t>
                      </a:r>
                    </a:p>
                  </a:txBody>
                  <a:tcPr/>
                </a:tc>
              </a:tr>
              <a:tr h="572865">
                <a:tc>
                  <a:txBody>
                    <a:bodyPr/>
                    <a:lstStyle/>
                    <a:p>
                      <a:pPr marL="457200" marR="0" indent="-45720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500" dirty="0" smtClean="0">
                          <a:cs typeface="B Nazanin" panose="00000400000000000000" pitchFamily="2" charset="-78"/>
                        </a:rPr>
                        <a:t>ترا کم بالا و در عین حال متعادل</a:t>
                      </a:r>
                    </a:p>
                  </a:txBody>
                  <a:tcPr/>
                </a:tc>
              </a:tr>
              <a:tr h="988780">
                <a:tc>
                  <a:txBody>
                    <a:bodyPr/>
                    <a:lstStyle/>
                    <a:p>
                      <a:pPr marL="457200" marR="0" indent="-45720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2500" kern="1200" baseline="0" dirty="0" smtClean="0">
                          <a:cs typeface="B Nazanin" panose="00000400000000000000" pitchFamily="2" charset="-78"/>
                        </a:rPr>
                        <a:t>گونا گونی فعالیتی و کاربری</a:t>
                      </a:r>
                      <a:r>
                        <a:rPr kumimoji="0" lang="en-US" sz="2500" kern="1200" baseline="0" dirty="0" smtClean="0">
                          <a:cs typeface="B Nazanin" panose="00000400000000000000" pitchFamily="2" charset="-78"/>
                        </a:rPr>
                        <a:t> </a:t>
                      </a:r>
                      <a:r>
                        <a:rPr kumimoji="0" lang="fa-IR" sz="2500" kern="1200" baseline="0" dirty="0" smtClean="0">
                          <a:cs typeface="B Nazanin" panose="00000400000000000000" pitchFamily="2" charset="-78"/>
                        </a:rPr>
                        <a:t>مختلط</a:t>
                      </a:r>
                      <a:endParaRPr lang="en-US" sz="2500" dirty="0" smtClean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72865">
                <a:tc>
                  <a:txBody>
                    <a:bodyPr/>
                    <a:lstStyle/>
                    <a:p>
                      <a:pPr marL="457200" indent="-457200" algn="justLow" rtl="1">
                        <a:buFontTx/>
                        <a:buNone/>
                      </a:pPr>
                      <a:r>
                        <a:rPr kumimoji="0" lang="fa-IR" sz="2500" kern="1200" baseline="0" dirty="0" smtClean="0">
                          <a:cs typeface="B Nazanin" panose="00000400000000000000" pitchFamily="2" charset="-78"/>
                        </a:rPr>
                        <a:t>معماری و ساختمان سازی پویا و زیبا</a:t>
                      </a:r>
                      <a:endParaRPr lang="en-US" sz="25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572865">
                <a:tc>
                  <a:txBody>
                    <a:bodyPr/>
                    <a:lstStyle/>
                    <a:p>
                      <a:pPr marL="457200" indent="-457200" algn="justLow" rtl="1">
                        <a:buFontTx/>
                        <a:buNone/>
                      </a:pPr>
                      <a:r>
                        <a:rPr kumimoji="0" lang="fa-IR" sz="2500" kern="1200" baseline="0" dirty="0" smtClean="0">
                          <a:cs typeface="B Nazanin" panose="00000400000000000000" pitchFamily="2" charset="-78"/>
                        </a:rPr>
                        <a:t>فضاهای شهری مفید و قابل استفاده</a:t>
                      </a:r>
                    </a:p>
                  </a:txBody>
                  <a:tcPr/>
                </a:tc>
              </a:tr>
              <a:tr h="988780">
                <a:tc>
                  <a:txBody>
                    <a:bodyPr/>
                    <a:lstStyle/>
                    <a:p>
                      <a:pPr marL="457200" indent="-457200" algn="justLow" rtl="1">
                        <a:buFontTx/>
                        <a:buNone/>
                      </a:pPr>
                      <a:r>
                        <a:rPr kumimoji="0" lang="fa-IR" sz="2500" kern="1200" baseline="0" dirty="0" smtClean="0">
                          <a:cs typeface="B Nazanin" panose="00000400000000000000" pitchFamily="2" charset="-78"/>
                        </a:rPr>
                        <a:t>طراحی آ گاهانه خطوط ارتباطی، دسترس یها و پارکینگها</a:t>
                      </a:r>
                      <a:endParaRPr lang="en-US" sz="25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7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5</TotalTime>
  <Words>916</Words>
  <Application>Microsoft Office PowerPoint</Application>
  <PresentationFormat>On-screen Show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Aharoni</vt:lpstr>
      <vt:lpstr>Arial</vt:lpstr>
      <vt:lpstr>B Homa</vt:lpstr>
      <vt:lpstr>B Nazanin</vt:lpstr>
      <vt:lpstr>Berlin Sans FB</vt:lpstr>
      <vt:lpstr>Berlin Sans FB Demi</vt:lpstr>
      <vt:lpstr>Cooper Black</vt:lpstr>
      <vt:lpstr>MRT_Aman</vt:lpstr>
      <vt:lpstr>Tw Cen MT</vt:lpstr>
      <vt:lpstr>Wingdings 2</vt:lpstr>
      <vt:lpstr>Droplet</vt:lpstr>
      <vt:lpstr>TOD  Transit  Oriented Development</vt:lpstr>
      <vt:lpstr>مقدمه </vt:lpstr>
      <vt:lpstr>تاریخچه شکل گیری این نظریه </vt:lpstr>
      <vt:lpstr>Tod چیست  ؟</vt:lpstr>
      <vt:lpstr>Tod  در کجا  ؟</vt:lpstr>
      <vt:lpstr>PowerPoint Presentation</vt:lpstr>
      <vt:lpstr>اهداف TOD</vt:lpstr>
      <vt:lpstr>اهداف TOD</vt:lpstr>
      <vt:lpstr>اصول اصلیTOD</vt:lpstr>
      <vt:lpstr>TODدر ایران</vt:lpstr>
      <vt:lpstr>TODدر جهان</vt:lpstr>
      <vt:lpstr>PowerPoint Presentation</vt:lpstr>
      <vt:lpstr>PowerPoint Presentation</vt:lpstr>
      <vt:lpstr>مزایای TOD</vt:lpstr>
      <vt:lpstr>مزایای TOD</vt:lpstr>
      <vt:lpstr>مزایای TOD</vt:lpstr>
      <vt:lpstr>نمونه از این الگو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  Transit  Oriented Development</dc:title>
  <dc:creator>Mohammad</dc:creator>
  <cp:lastModifiedBy>Mohammad</cp:lastModifiedBy>
  <cp:revision>1</cp:revision>
  <dcterms:created xsi:type="dcterms:W3CDTF">2020-11-06T20:31:14Z</dcterms:created>
  <dcterms:modified xsi:type="dcterms:W3CDTF">2020-11-06T20:37:13Z</dcterms:modified>
</cp:coreProperties>
</file>