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media/image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003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062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6360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967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972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59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58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39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08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3937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082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7561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211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866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14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557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3983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7574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2902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6991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075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534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B56BB-0123-4547-9AC6-3E0774B97B9C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200CC-8D96-4DAE-B049-6113509C253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7776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033BFDA-D5E4-46A4-AEF2-DEE3B859AD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11/28/2020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58B5F81-AD03-4739-A6DB-A15C70D5B4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0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Excel_Worksheet1.xls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15616" y="2924944"/>
            <a:ext cx="7050328" cy="546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954" dirty="0">
                <a:solidFill>
                  <a:srgbClr val="4472C4">
                    <a:lumMod val="75000"/>
                  </a:srgbClr>
                </a:solidFill>
                <a:cs typeface="B Homa" panose="00000400000000000000" pitchFamily="2" charset="-78"/>
              </a:rPr>
              <a:t>بررسی و تحلیل ساختمان </a:t>
            </a:r>
            <a:r>
              <a:rPr lang="fa-IR" sz="2954" dirty="0">
                <a:solidFill>
                  <a:srgbClr val="4472C4">
                    <a:lumMod val="75000"/>
                  </a:srgbClr>
                </a:solidFill>
                <a:cs typeface="B Homa" panose="00000400000000000000" pitchFamily="2" charset="-78"/>
              </a:rPr>
              <a:t>سوئیس </a:t>
            </a:r>
            <a:r>
              <a:rPr lang="fa-IR" sz="2954" dirty="0">
                <a:solidFill>
                  <a:srgbClr val="4472C4">
                    <a:lumMod val="75000"/>
                  </a:srgbClr>
                </a:solidFill>
                <a:cs typeface="B Homa" panose="00000400000000000000" pitchFamily="2" charset="-78"/>
              </a:rPr>
              <a:t>ری اثر نورمن </a:t>
            </a:r>
            <a:r>
              <a:rPr lang="fa-IR" sz="2954" dirty="0">
                <a:solidFill>
                  <a:srgbClr val="4472C4">
                    <a:lumMod val="75000"/>
                  </a:srgbClr>
                </a:solidFill>
                <a:cs typeface="B Homa" panose="00000400000000000000" pitchFamily="2" charset="-78"/>
              </a:rPr>
              <a:t>فاستر</a:t>
            </a:r>
            <a:endParaRPr lang="en-US" sz="2954" dirty="0">
              <a:solidFill>
                <a:srgbClr val="4472C4">
                  <a:lumMod val="75000"/>
                </a:srgbClr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20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923928" y="1029223"/>
            <a:ext cx="4680520" cy="1535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ایده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طرح نهایی فاستر، شبیه میوه کاج است که با تکنیک مدل‏سازی پارامتریک رایانه‏ای به دست آمده است. این شکل افزون بر آن که دید ساختمان‏های مجاور را کم نمی‏کند، بلکه به دلیل ساختار آیرودینامیکی خود، از شدت باد در اطراف برج هم می‏کاهد.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(گلابچی،192:1390)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6" name="Picture 2" descr="D:\p.arshad\2th\saze no\New folder\8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52" y="2737213"/>
            <a:ext cx="4758128" cy="374598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96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067944" y="1029223"/>
            <a:ext cx="4536504" cy="2399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ایده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این برج دارای پلان شعاعی با محیط دایره‏ای شکل است که از زاویه نیمرخ به سمت بالا عریض می‏شود و دوباره عرض آن کاهش می‏یابد و در قسمت انتهایی آن به حداقل می‏رسد. این فرم به خوبی با شرایط و قید و بندهای سایت سازگار است. چنین ساختمانی نسبت به یک بلوک چهارگوش هم اندازه خود ظریف تر به نظر می‏رسد. انعکاس نور نیز در آن کاهش می‏یابد و شفافیت مطلوب به بهترین حالت به دست می‏آید. با نازک تر شدن مقطع آن در جهت پایین، مساحت عرصه عمومی در طبقه همکف به بالاترین حد ممکن افزایش می‏یابد.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463" r="35050"/>
          <a:stretch/>
        </p:blipFill>
        <p:spPr bwMode="auto">
          <a:xfrm>
            <a:off x="533952" y="852215"/>
            <a:ext cx="3461984" cy="563098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1960" y="3426023"/>
            <a:ext cx="4392488" cy="3057171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84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425" y="3356992"/>
            <a:ext cx="4793023" cy="312669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131840" y="1026845"/>
            <a:ext cx="5472608" cy="2026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هدف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این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پروژه با رویکرد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فنی، معماری، اجتماعی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و فضایی جدید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خود قصد داشت که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اولین برج اکولوژیکی پایتخت را به وجود آورد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. در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این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برج، ایده‏هایی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که با همکاری باکمینیستر فولر در طراحی کلیماتروفیس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، پیوند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جدیدی بین طبیعت و محیط کار بوجود آورد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. محیط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سرسبز این برج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، خرداقلیم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مناسبی در میان فضایی محصور و انرژی بسند به دست داد 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و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صفحات دیوار و بام را در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پوسته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مثلثی شکلی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با هم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ادغام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کرد.</a:t>
            </a:r>
          </a:p>
          <a:p>
            <a:pPr algn="justLow" rtl="1"/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(گلابچی،192:1390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)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52" y="3356992"/>
            <a:ext cx="3212072" cy="312620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533952" y="2924944"/>
            <a:ext cx="1661784" cy="319377"/>
          </a:xfrm>
          <a:prstGeom prst="rect">
            <a:avLst/>
          </a:prstGeom>
          <a:solidFill>
            <a:schemeClr val="accent3">
              <a:lumMod val="75000"/>
              <a:alpha val="50196"/>
            </a:schemeClr>
          </a:solidFill>
          <a:ln w="9525">
            <a:solidFill>
              <a:schemeClr val="accent2">
                <a:lumMod val="50000"/>
              </a:schemeClr>
            </a:solidFill>
            <a:prstDash val="dash"/>
            <a:miter lim="800000"/>
            <a:headEnd/>
            <a:tailEnd/>
          </a:ln>
          <a:extLst/>
        </p:spPr>
        <p:txBody>
          <a:bodyPr wrap="square" lIns="118169" tIns="59084" rIns="118169" bIns="59084">
            <a:spAutoFit/>
          </a:bodyPr>
          <a:lstStyle/>
          <a:p>
            <a:pPr algn="ctr"/>
            <a:r>
              <a:rPr lang="en-US" sz="1300" dirty="0">
                <a:solidFill>
                  <a:prstClr val="black"/>
                </a:solidFill>
                <a:latin typeface="Technic" panose="00000400000000000000" pitchFamily="2" charset="2"/>
                <a:cs typeface="Aparajita" panose="020B0604020202020204" pitchFamily="34" charset="0"/>
              </a:rPr>
              <a:t>(69:2009, Jenkins)</a:t>
            </a:r>
            <a:endParaRPr lang="en-US" sz="1300" dirty="0">
              <a:solidFill>
                <a:prstClr val="black"/>
              </a:solidFill>
              <a:latin typeface="Technic" panose="00000400000000000000" pitchFamily="2" charset="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84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131840" y="1098853"/>
            <a:ext cx="5472608" cy="1898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 این برج از نوع شبکه فضایی مورب است و بدین وسیله فضای بدون ستونی در طبقات به وجود آمده است.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کف هریک از طبقات نسبت به طبقه پایین دوران یافته است. این کار باعث شده فضای بین شعاع‏های هر طبقه با یکدیگر ترکیب شود و طرح مارپیچی شکلی در فضا به وجود آید. این فضاها، مقیاس اجتماعی ساختمان را کوچک‏تر کرده و فضای باز میان شبکه‏های مورب همچون شش‏های ساختمان، هوای داخلی را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تنظیم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می‏کنند.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(گلابچی،193:1390)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0" name="Picture 2" descr="D:\p.arshad\2th\saze no\New folder\5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52" y="2930549"/>
            <a:ext cx="5406200" cy="355264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11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699792" y="980728"/>
            <a:ext cx="5904656" cy="2114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دریچه‏های تعبیه شده در طبقات و پوسته ساختمان، نقش هدایت هوای تازه به داخل ساختمان را به عهده دارند. در روند بازیافت، از هوای خروجی می‎توان برای گرمایش ساختمان استفاده کرد و سپس آن را به بیرون ساختمان هدایت نمود.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فرم مارپیچی شکلی که به وسیله دهلیز سرگشاده طبقات به وجود آمده است، با ایجاد اختلاف فشار به جریان طبیعی هوا کمک می‏کند. این سیستم به قدری کارآمد و مؤثر است که در بیشتر ایام سال، دیگر به سیستم تهویه مطبوع مکانیکی نیازی نیست.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(گلابچی،193:1390)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952" y="3501009"/>
            <a:ext cx="4560042" cy="297471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p.arshad\2th\saze no\New folder\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52" y="404664"/>
            <a:ext cx="2021824" cy="299529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r="14404"/>
          <a:stretch/>
        </p:blipFill>
        <p:spPr bwMode="auto">
          <a:xfrm>
            <a:off x="5382777" y="3501009"/>
            <a:ext cx="3221671" cy="297471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2987824" y="882829"/>
            <a:ext cx="5616624" cy="2114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 فلزی سوییس ری شامل هسته مرکزی و یک سازه محیطی از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نوع</a:t>
            </a:r>
            <a:r>
              <a:rPr lang="en-US" sz="1500" dirty="0" err="1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Diagrid</a:t>
            </a:r>
            <a:r>
              <a:rPr lang="en-US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یا </a:t>
            </a:r>
            <a:r>
              <a:rPr lang="en-US" sz="15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Diagonal Grid </a:t>
            </a:r>
            <a:r>
              <a:rPr lang="fa-IR" sz="15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می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‏باشد. تیرهای اصلی به هم متصل شده‏اند. طبقات دارای کف فلزی کامپوزیت با ساختار بتنی است. این ساختمان شامل 55 کیلومتر عناصر مورب (فلزی) است که 10 هزار تن وزن دارند. شمع‏های زیر فونداسیون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تا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عمق متوسط 27 متر فرورفته‏اند. بیشترین مقدار بار هر ستون 1500 تن است.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(گلابچی،193:1390)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021" y="3502166"/>
            <a:ext cx="4393423" cy="297471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952" y="404664"/>
            <a:ext cx="2257604" cy="301014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3502166"/>
            <a:ext cx="2231691" cy="297471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6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755576" y="836712"/>
            <a:ext cx="7848872" cy="11060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از آنجا که سازه این برج از نوع شبکه فضایی مورب است، بدین وسیله فضای بدون ستونی در طبقات به وجود آمده است.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7" name="Picture 2" descr="D:\p.arshad\2th\saze no\New folder\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" b="2567"/>
          <a:stretch/>
        </p:blipFill>
        <p:spPr bwMode="auto">
          <a:xfrm>
            <a:off x="540021" y="2847799"/>
            <a:ext cx="3815955" cy="362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p.arshad\2th\saze no\New folder\6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2561" r="6665"/>
          <a:stretch/>
        </p:blipFill>
        <p:spPr bwMode="auto">
          <a:xfrm>
            <a:off x="4700075" y="2850145"/>
            <a:ext cx="3888432" cy="362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62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755576" y="836712"/>
            <a:ext cx="7848872" cy="11060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از آنجا که سازه این برج از نوع شبکه فضایی مورب است، بدین وسیله فضای بدون ستونی در طبقات به وجود آمده است.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469119"/>
            <a:ext cx="3888432" cy="300262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022" y="2348880"/>
            <a:ext cx="4100188" cy="412286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60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707904" y="1052736"/>
            <a:ext cx="4896544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سازه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با این که کل بنا منحنی به نظر می‏رسد، ولی تنها یک قطعه شیشه منحنی در کل ساختمان به کار رفته که یک کلاهک لنز مانند در نوک برج است و 250 کیلوگرم وزن و 2.4 قطر دارد. برج از پایه به سمت بالا عریض تر می شود و بیشترین عرض را در طبقه 16 دارد. 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(گلابچی،193:1390)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4466" y="3543758"/>
            <a:ext cx="3659982" cy="292798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p.arshad\2th\saze no\New folder\FAP-SR-0069_SWISS_RE_TOWER_ST_MARY_AXE__GHERKIN_CONSTRUCTION_SHOT__A_FRAME_PRODUC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2" y="3543758"/>
            <a:ext cx="4311145" cy="292798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7"/>
          <a:stretch/>
        </p:blipFill>
        <p:spPr bwMode="auto">
          <a:xfrm>
            <a:off x="540022" y="404663"/>
            <a:ext cx="3023866" cy="29715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42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pic>
        <p:nvPicPr>
          <p:cNvPr id="10" name="Picture 2" descr="D:\p.arshad\2th\saze no\New folder\FAP-SR-0142_SWISS_RE_TOWER_ST_MARY_AXE__GHERKIN_SWISS_RE_AERIAL_VIEW_UNDER_CONSTRUC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2" y="3140968"/>
            <a:ext cx="3344714" cy="333077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p.arshad\2th\saze no\New folder\FAP-SR-0375_SWISS_RE_TOWER_ST_MARY_AXE__GHERKIN_CONSTRUCTION_SHO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808" y="3140968"/>
            <a:ext cx="2206639" cy="333077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p.arshad\2th\saze no\New folder\swiss_re_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2" y="798997"/>
            <a:ext cx="3344714" cy="219795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9340" y="3140968"/>
            <a:ext cx="2203863" cy="333077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5952040" y="764704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accent6">
                    <a:lumMod val="75000"/>
                  </a:schemeClr>
                </a:solidFill>
                <a:latin typeface="Technic" panose="00000400000000000000" pitchFamily="2" charset="2"/>
                <a:ea typeface="+mj-ea"/>
                <a:cs typeface="IranNastaliq" pitchFamily="18" charset="0"/>
              </a:defRPr>
            </a:lvl1pPr>
          </a:lstStyle>
          <a:p>
            <a:pPr algn="l" rtl="0"/>
            <a:r>
              <a:rPr lang="en-US" sz="2400" dirty="0" smtClean="0">
                <a:solidFill>
                  <a:srgbClr val="A5A5A5">
                    <a:lumMod val="50000"/>
                  </a:srgbClr>
                </a:solidFill>
              </a:rPr>
              <a:t>Structure</a:t>
            </a:r>
            <a:endParaRPr lang="en-US" sz="2400" dirty="0">
              <a:solidFill>
                <a:srgbClr val="A5A5A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3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028911" y="404664"/>
            <a:ext cx="2892208" cy="838205"/>
          </a:xfrm>
        </p:spPr>
        <p:txBody>
          <a:bodyPr anchor="ctr">
            <a:normAutofit/>
          </a:bodyPr>
          <a:lstStyle/>
          <a:p>
            <a:pPr algn="l"/>
            <a:r>
              <a:rPr lang="en-US" sz="5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5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37" y="404664"/>
            <a:ext cx="4361795" cy="5660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952040" y="1050067"/>
            <a:ext cx="301244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rgbClr val="E7E6E6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Norman Foster</a:t>
            </a:r>
            <a:endParaRPr lang="en-US" sz="3200" dirty="0">
              <a:solidFill>
                <a:srgbClr val="E7E6E6">
                  <a:lumMod val="50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72200" y="1868046"/>
            <a:ext cx="2372054" cy="326485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508104" y="1484784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>
                <a:solidFill>
                  <a:srgbClr val="70AD47">
                    <a:lumMod val="75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London</a:t>
            </a:r>
            <a:endParaRPr lang="en-US" sz="3200" dirty="0">
              <a:solidFill>
                <a:srgbClr val="70AD47">
                  <a:lumMod val="75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998740" y="1916832"/>
            <a:ext cx="396574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600" dirty="0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2001-2003</a:t>
            </a:r>
            <a:endParaRPr lang="en-US" sz="2600" dirty="0">
              <a:solidFill>
                <a:srgbClr val="ED7D31">
                  <a:lumMod val="50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028910" y="4941168"/>
            <a:ext cx="4007585" cy="1127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Architects:</a:t>
            </a:r>
            <a:r>
              <a:rPr lang="en-US" sz="18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/>
            </a:r>
            <a:br>
              <a:rPr lang="en-US" sz="18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</a:br>
            <a:r>
              <a:rPr lang="en-US" sz="1900" dirty="0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Norman </a:t>
            </a:r>
            <a:r>
              <a:rPr lang="en-US" sz="1900" dirty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Foster, Ken </a:t>
            </a:r>
            <a:r>
              <a:rPr lang="en-US" sz="1900" dirty="0" err="1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Shuttleworth</a:t>
            </a:r>
            <a:endParaRPr lang="en-US" sz="1900" dirty="0" smtClean="0">
              <a:solidFill>
                <a:srgbClr val="ED7D31">
                  <a:lumMod val="50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  <a:p>
            <a:pPr algn="l"/>
            <a:r>
              <a:rPr lang="en-US" sz="1700" dirty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Architecture </a:t>
            </a:r>
            <a:r>
              <a:rPr lang="en-US" sz="17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firm:</a:t>
            </a:r>
            <a:r>
              <a:rPr lang="en-US" sz="18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/>
            </a:r>
            <a:br>
              <a:rPr lang="en-US" sz="18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</a:br>
            <a:r>
              <a:rPr lang="en-US" sz="1900" dirty="0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Foster </a:t>
            </a:r>
            <a:r>
              <a:rPr lang="en-US" sz="1900" dirty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+ Partners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998740" y="2300299"/>
            <a:ext cx="396574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Open: </a:t>
            </a:r>
            <a:r>
              <a:rPr lang="en-US" sz="2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2004</a:t>
            </a:r>
            <a:endParaRPr lang="en-US" sz="2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22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2497768"/>
            <a:ext cx="3888431" cy="397397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957" y="2497769"/>
            <a:ext cx="4046818" cy="397397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952040" y="764704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accent6">
                    <a:lumMod val="75000"/>
                  </a:schemeClr>
                </a:solidFill>
                <a:latin typeface="Technic" panose="00000400000000000000" pitchFamily="2" charset="2"/>
                <a:ea typeface="+mj-ea"/>
                <a:cs typeface="IranNastaliq" pitchFamily="18" charset="0"/>
              </a:defRPr>
            </a:lvl1pPr>
          </a:lstStyle>
          <a:p>
            <a:pPr algn="l" rtl="0"/>
            <a:r>
              <a:rPr lang="en-US" sz="2400" dirty="0" smtClean="0">
                <a:solidFill>
                  <a:srgbClr val="A5A5A5">
                    <a:lumMod val="50000"/>
                  </a:srgbClr>
                </a:solidFill>
              </a:rPr>
              <a:t>Structure</a:t>
            </a:r>
            <a:endParaRPr lang="en-US" sz="2400" dirty="0">
              <a:solidFill>
                <a:srgbClr val="A5A5A5">
                  <a:lumMod val="50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588224" y="1124744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accent6">
                    <a:lumMod val="75000"/>
                  </a:schemeClr>
                </a:solidFill>
                <a:latin typeface="Technic" panose="00000400000000000000" pitchFamily="2" charset="2"/>
                <a:ea typeface="+mj-ea"/>
                <a:cs typeface="IranNastaliq" pitchFamily="18" charset="0"/>
              </a:defRPr>
            </a:lvl1pPr>
          </a:lstStyle>
          <a:p>
            <a:pPr algn="l" rtl="0"/>
            <a:r>
              <a:rPr lang="en-US" sz="2400" dirty="0">
                <a:solidFill>
                  <a:srgbClr val="A5A5A5">
                    <a:lumMod val="75000"/>
                  </a:srgbClr>
                </a:solidFill>
              </a:rPr>
              <a:t>Foundations</a:t>
            </a:r>
          </a:p>
        </p:txBody>
      </p:sp>
    </p:spTree>
    <p:extLst>
      <p:ext uri="{BB962C8B-B14F-4D97-AF65-F5344CB8AC3E}">
        <p14:creationId xmlns:p14="http://schemas.microsoft.com/office/powerpoint/2010/main" val="49243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1484784"/>
            <a:ext cx="8712968" cy="313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l" rtl="0"/>
            <a:r>
              <a:rPr lang="en-US" sz="1400" dirty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</a:rPr>
              <a:t>Books</a:t>
            </a:r>
          </a:p>
          <a:p>
            <a:pPr algn="l" rtl="0"/>
            <a:r>
              <a:rPr lang="en-US" sz="1400" dirty="0" err="1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jedidlg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, p. (1997). sir Norman Foster. </a:t>
            </a:r>
            <a:r>
              <a:rPr lang="en-US" sz="1400" dirty="0" err="1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cologne,Germany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: </a:t>
            </a:r>
            <a:r>
              <a:rPr lang="en-US" sz="1400" dirty="0" err="1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taschen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.</a:t>
            </a:r>
          </a:p>
          <a:p>
            <a:pPr algn="l" rtl="0"/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Jenkins, D. (2009). Norman Foster: Works 5. UK: </a:t>
            </a:r>
            <a:r>
              <a:rPr lang="en-US" sz="1400" dirty="0" err="1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prestel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.</a:t>
            </a:r>
          </a:p>
          <a:p>
            <a:pPr algn="l" rtl="0"/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Russell, J. s. (2006). The effervescing surface of the AGBAR TOWER. Architectural record, 89-94.</a:t>
            </a:r>
          </a:p>
          <a:p>
            <a:endParaRPr lang="en-US" sz="14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r>
              <a:rPr lang="fa-IR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گلابچی</a:t>
            </a:r>
            <a:r>
              <a:rPr lang="fa-IR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, م. (1390). درک رفتار سازه ها. تهران: انتشارات دانشگاه تهران.</a:t>
            </a:r>
          </a:p>
          <a:p>
            <a:r>
              <a:rPr lang="fa-IR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گلابچی, م. (1390). ساختمان های فولادی (برای دانشجویان معماری و مهندسی عمران.) تهران: انتشارات دانشگاه تهران.</a:t>
            </a:r>
          </a:p>
          <a:p>
            <a:r>
              <a:rPr lang="fa-IR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گلابچی, م. (1391). تعامل تکنولوژی و معماری (بررسی آثار نورمن فاستر).تهران: انتشارات دانشگاه تهران.</a:t>
            </a:r>
          </a:p>
          <a:p>
            <a:pPr algn="l" rtl="0"/>
            <a:endParaRPr lang="en-US" sz="1400" dirty="0">
              <a:solidFill>
                <a:srgbClr val="ED7D31">
                  <a:lumMod val="50000"/>
                </a:srgbClr>
              </a:solidFill>
              <a:latin typeface="Technic" panose="00000400000000000000" pitchFamily="2" charset="2"/>
            </a:endParaRPr>
          </a:p>
          <a:p>
            <a:pPr algn="l" rtl="0"/>
            <a:endParaRPr lang="en-US" sz="1400" dirty="0">
              <a:solidFill>
                <a:srgbClr val="ED7D31">
                  <a:lumMod val="50000"/>
                </a:srgbClr>
              </a:solidFill>
              <a:latin typeface="Technic" panose="00000400000000000000" pitchFamily="2" charset="2"/>
            </a:endParaRPr>
          </a:p>
          <a:p>
            <a:pPr algn="l" rtl="0"/>
            <a:r>
              <a:rPr lang="en-US" sz="1400" dirty="0" err="1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</a:rPr>
              <a:t>WebSites</a:t>
            </a:r>
            <a:endParaRPr lang="en-US" sz="1400" dirty="0">
              <a:solidFill>
                <a:srgbClr val="ED7D31">
                  <a:lumMod val="50000"/>
                </a:srgbClr>
              </a:solidFill>
              <a:latin typeface="Technic" panose="00000400000000000000" pitchFamily="2" charset="2"/>
            </a:endParaRPr>
          </a:p>
          <a:p>
            <a:pPr algn="l" rtl="0"/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http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://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www.cidect.org</a:t>
            </a:r>
          </a:p>
          <a:p>
            <a:pPr algn="l" rtl="0"/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http://www.30stmaryaxe.info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/</a:t>
            </a:r>
          </a:p>
          <a:p>
            <a:pPr algn="l" rtl="0"/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http://</a:t>
            </a:r>
            <a:r>
              <a:rPr lang="en-US" sz="14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</a:rPr>
              <a:t>www.viewpictures.co.uk/Building.aspx?ID=11645</a:t>
            </a:r>
            <a:endParaRPr lang="en-US" sz="14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952040" y="764704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accent6">
                    <a:lumMod val="75000"/>
                  </a:schemeClr>
                </a:solidFill>
                <a:latin typeface="Technic" panose="00000400000000000000" pitchFamily="2" charset="2"/>
                <a:ea typeface="+mj-ea"/>
                <a:cs typeface="IranNastaliq" pitchFamily="18" charset="0"/>
              </a:defRPr>
            </a:lvl1pPr>
          </a:lstStyle>
          <a:p>
            <a:pPr algn="l" rtl="0"/>
            <a:r>
              <a:rPr lang="en-US" sz="2400" dirty="0" smtClean="0">
                <a:solidFill>
                  <a:srgbClr val="A5A5A5">
                    <a:lumMod val="50000"/>
                  </a:srgbClr>
                </a:solidFill>
              </a:rPr>
              <a:t>Resources</a:t>
            </a:r>
            <a:endParaRPr lang="en-US" sz="2400" dirty="0">
              <a:solidFill>
                <a:srgbClr val="A5A5A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13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2892208" cy="838205"/>
          </a:xfrm>
        </p:spPr>
        <p:txBody>
          <a:bodyPr anchor="ctr">
            <a:normAutofit/>
          </a:bodyPr>
          <a:lstStyle/>
          <a:p>
            <a:pPr algn="l"/>
            <a:r>
              <a:rPr lang="en-US" sz="5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5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952040" y="1050067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accent6">
                    <a:lumMod val="75000"/>
                  </a:schemeClr>
                </a:solidFill>
                <a:latin typeface="Technic" panose="00000400000000000000" pitchFamily="2" charset="2"/>
                <a:ea typeface="+mj-ea"/>
                <a:cs typeface="IranNastaliq" pitchFamily="18" charset="0"/>
              </a:defRPr>
            </a:lvl1pPr>
          </a:lstStyle>
          <a:p>
            <a:pPr algn="l" rtl="0"/>
            <a:r>
              <a:rPr lang="en-US" dirty="0" err="1">
                <a:solidFill>
                  <a:srgbClr val="70AD47">
                    <a:lumMod val="75000"/>
                  </a:srgbClr>
                </a:solidFill>
              </a:rPr>
              <a:t>Londen</a:t>
            </a:r>
            <a:endParaRPr lang="en-US" dirty="0">
              <a:solidFill>
                <a:srgbClr val="70AD47">
                  <a:lumMod val="75000"/>
                </a:srgb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8064896" cy="420632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13" name="Oval 12"/>
          <p:cNvSpPr/>
          <p:nvPr/>
        </p:nvSpPr>
        <p:spPr>
          <a:xfrm>
            <a:off x="4211960" y="2803585"/>
            <a:ext cx="792088" cy="871297"/>
          </a:xfrm>
          <a:prstGeom prst="ellipse">
            <a:avLst/>
          </a:prstGeom>
          <a:solidFill>
            <a:srgbClr val="FFC000">
              <a:alpha val="45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04664"/>
            <a:ext cx="3990500" cy="240792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3419872" y="6237312"/>
            <a:ext cx="5184576" cy="3668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Address: </a:t>
            </a:r>
            <a:r>
              <a:rPr lang="en-US" sz="1800" dirty="0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30 </a:t>
            </a:r>
            <a:r>
              <a:rPr lang="en-US" sz="1800" dirty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St Mary Axe, London EC3A 8EP, UK</a:t>
            </a:r>
          </a:p>
        </p:txBody>
      </p:sp>
    </p:spTree>
    <p:extLst>
      <p:ext uri="{BB962C8B-B14F-4D97-AF65-F5344CB8AC3E}">
        <p14:creationId xmlns:p14="http://schemas.microsoft.com/office/powerpoint/2010/main" val="15977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1"/>
          <a:stretch/>
        </p:blipFill>
        <p:spPr>
          <a:xfrm>
            <a:off x="533952" y="404664"/>
            <a:ext cx="1405920" cy="252028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195736" y="1128656"/>
            <a:ext cx="3240360" cy="1508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Architectural </a:t>
            </a:r>
            <a:r>
              <a:rPr lang="en-US" sz="18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styles:</a:t>
            </a:r>
            <a:br>
              <a:rPr lang="en-US" sz="18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</a:br>
            <a:r>
              <a:rPr lang="en-US" sz="19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Sustainable </a:t>
            </a:r>
            <a:r>
              <a:rPr lang="en-US" sz="19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architecture, Postmodern Architecture, High-tech architecture, Neo-futurism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115" y="3108295"/>
            <a:ext cx="2468989" cy="3376343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2" y="3108295"/>
            <a:ext cx="2237848" cy="33749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411" y="404664"/>
            <a:ext cx="2396895" cy="6078531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2195736" y="404664"/>
            <a:ext cx="2892208" cy="838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200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5200" dirty="0">
              <a:solidFill>
                <a:srgbClr val="ED7D31">
                  <a:lumMod val="50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 rot="16200000">
            <a:off x="6999914" y="4848085"/>
            <a:ext cx="2838170" cy="43204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commercial skyscraper</a:t>
            </a:r>
            <a:endParaRPr lang="en-US" sz="20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32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533951" y="986488"/>
          <a:ext cx="6990377" cy="5496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4" imgW="5572032" imgH="4381560" progId="Excel.Sheet.12">
                  <p:embed/>
                </p:oleObj>
              </mc:Choice>
              <mc:Fallback>
                <p:oleObj name="Worksheet" r:id="rId4" imgW="5572032" imgH="43815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951" y="986488"/>
                        <a:ext cx="6990377" cy="5496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96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2" y="1310602"/>
            <a:ext cx="6990376" cy="48465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533952" y="6237312"/>
            <a:ext cx="5184576" cy="3668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Address: </a:t>
            </a:r>
            <a:r>
              <a:rPr lang="en-US" sz="1800" dirty="0" smtClean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30 </a:t>
            </a:r>
            <a:r>
              <a:rPr lang="en-US" sz="1800" dirty="0">
                <a:solidFill>
                  <a:srgbClr val="ED7D31">
                    <a:lumMod val="50000"/>
                  </a:srgbClr>
                </a:solidFill>
                <a:latin typeface="Technic" panose="00000400000000000000" pitchFamily="2" charset="2"/>
                <a:cs typeface="IranNastaliq" pitchFamily="18" charset="0"/>
              </a:rPr>
              <a:t>St Mary Axe, London EC3A 8EP, UK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952040" y="764704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accent6">
                    <a:lumMod val="75000"/>
                  </a:schemeClr>
                </a:solidFill>
                <a:latin typeface="Technic" panose="00000400000000000000" pitchFamily="2" charset="2"/>
                <a:ea typeface="+mj-ea"/>
                <a:cs typeface="IranNastaliq" pitchFamily="18" charset="0"/>
              </a:defRPr>
            </a:lvl1pPr>
          </a:lstStyle>
          <a:p>
            <a:pPr algn="l" rtl="0"/>
            <a:r>
              <a:rPr lang="en-US" sz="2400" dirty="0" smtClean="0">
                <a:solidFill>
                  <a:srgbClr val="A5A5A5">
                    <a:lumMod val="50000"/>
                  </a:srgbClr>
                </a:solidFill>
              </a:rPr>
              <a:t>Site Plan</a:t>
            </a:r>
            <a:endParaRPr lang="en-US" sz="2400" dirty="0">
              <a:solidFill>
                <a:srgbClr val="A5A5A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6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843808" y="1026845"/>
            <a:ext cx="5760640" cy="11060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فعالیت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شرکت سویس ری، یکی از مهم ترین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شرکت‏های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بیمه در جهان است. 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ساختمان جدید سویس ری مرکز تجمع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همه کارکنان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این شرکت در لندن است.</a:t>
            </a:r>
          </a:p>
          <a:p>
            <a:pPr marL="169863" indent="-169863" algn="justLow" rtl="1"/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(گلابچی،192:1390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)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0" y="3323507"/>
            <a:ext cx="4752528" cy="3159687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952" y="2514912"/>
            <a:ext cx="3096344" cy="396828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9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611560" y="1026845"/>
            <a:ext cx="7992888" cy="21861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مشخصات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41 طبقه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76/400 مترمربع زیربنا 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یک 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بخش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اداری، 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فضاهای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کار، 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یک مرکز و یک تالار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عمومی</a:t>
            </a:r>
            <a:endParaRPr lang="fa-IR" sz="1600" dirty="0">
              <a:solidFill>
                <a:srgbClr val="ED7D31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180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متر ارتفاع در مرکز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لندن  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ششمین 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بنای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بلند این شهر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اولین آسمان‏خراش همگام با طبیعت و مناسب با اقلیم در لندن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شرکت اسکانسا ساخت این برج را در سال 2000 آغاز کرد و در 28 آوریل 2004 به اتمام رساند.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قابلیت گنجایش چهارهزار نفر در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فضای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دفاتر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و امور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اداری</a:t>
            </a:r>
            <a:endParaRPr lang="fa-IR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برنده جایزه </a:t>
            </a:r>
            <a:r>
              <a:rPr lang="en-US" sz="1600" dirty="0" err="1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Emporise</a:t>
            </a:r>
            <a:r>
              <a:rPr lang="en-US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</a:t>
            </a:r>
            <a:r>
              <a:rPr lang="en-US" sz="15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Skyscraper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در سال 2003</a:t>
            </a:r>
            <a:endParaRPr lang="en-US" sz="1600" dirty="0" smtClean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برنده جایزه معماری</a:t>
            </a:r>
            <a:r>
              <a:rPr lang="en-US" sz="15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RIBA </a:t>
            </a:r>
            <a:r>
              <a:rPr lang="en-US" sz="1500" dirty="0" err="1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Stirling</a:t>
            </a:r>
            <a:r>
              <a:rPr lang="en-US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</a:t>
            </a:r>
            <a:endParaRPr lang="en-US" sz="1600" dirty="0">
              <a:solidFill>
                <a:srgbClr val="4472C4">
                  <a:lumMod val="75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952" y="3194329"/>
            <a:ext cx="5262184" cy="3288865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22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duotone>
              <a:prstClr val="black"/>
              <a:schemeClr val="accent3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004048" y="404664"/>
            <a:ext cx="1872208" cy="622181"/>
          </a:xfrm>
        </p:spPr>
        <p:txBody>
          <a:bodyPr anchor="ctr"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echnic" panose="00000400000000000000" pitchFamily="2" charset="2"/>
                <a:cs typeface="IranNastaliq" pitchFamily="18" charset="0"/>
              </a:rPr>
              <a:t>Swiss Re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echnic" panose="00000400000000000000" pitchFamily="2" charset="2"/>
              <a:cs typeface="IranNastaliq" pitchFamily="18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63888" y="692696"/>
            <a:ext cx="5040560" cy="21861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/>
            <a:r>
              <a:rPr lang="fa-IR" sz="1600" dirty="0" smtClean="0">
                <a:solidFill>
                  <a:srgbClr val="A5A5A5">
                    <a:lumMod val="50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مشخصات</a:t>
            </a:r>
            <a:endParaRPr lang="en-US" sz="1600" dirty="0">
              <a:solidFill>
                <a:srgbClr val="A5A5A5">
                  <a:lumMod val="50000"/>
                </a:srgbClr>
              </a:solidFill>
              <a:latin typeface="Technic" panose="00000400000000000000" pitchFamily="2" charset="2"/>
              <a:cs typeface="B Roya" panose="00000400000000000000" pitchFamily="2" charset="-78"/>
            </a:endParaRP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23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آسانسور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با 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سرعت‏های متفاوتی از یک تا شش متر بر ثانیه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در طبقات </a:t>
            </a: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38 تا 40 رستوران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  سالن غذاخوری خصوصی و سالن پذیرایی </a:t>
            </a:r>
          </a:p>
          <a:p>
            <a:pPr marL="169863" indent="-169863" algn="justLow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در طبقه 40 </a:t>
            </a:r>
            <a:r>
              <a:rPr lang="fa-IR" sz="1600" dirty="0" smtClean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  </a:t>
            </a:r>
            <a:r>
              <a:rPr lang="fa-IR" sz="1600" dirty="0" smtClean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یک </a:t>
            </a:r>
            <a:r>
              <a:rPr lang="fa-IR" sz="1600" dirty="0">
                <a:solidFill>
                  <a:srgbClr val="ED7D31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کافه با منظره پانورامای بی نظیر برای ساکنان ساختمان و میهمانان ایشان</a:t>
            </a:r>
          </a:p>
          <a:p>
            <a:pPr algn="justLow" rtl="1"/>
            <a:r>
              <a:rPr lang="fa-IR" sz="1600" dirty="0">
                <a:solidFill>
                  <a:srgbClr val="4472C4">
                    <a:lumMod val="75000"/>
                  </a:srgbClr>
                </a:solidFill>
                <a:latin typeface="Technic" panose="00000400000000000000" pitchFamily="2" charset="2"/>
                <a:cs typeface="B Roya" panose="00000400000000000000" pitchFamily="2" charset="-78"/>
              </a:rPr>
              <a:t>(گلابچی،194:1390)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8395" y="2844673"/>
            <a:ext cx="5457781" cy="3638521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p.arshad\2th\saze no\New folder\FAP-SR-0287_SWISS_RE_TOWER_ST_MARY_AXE__GHERKIN_RESTAURANT_OVERCA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95" y="588721"/>
            <a:ext cx="2719018" cy="219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24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1047</Words>
  <Application>Microsoft Office PowerPoint</Application>
  <PresentationFormat>On-screen Show (4:3)</PresentationFormat>
  <Paragraphs>96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Aparajita</vt:lpstr>
      <vt:lpstr>Arial</vt:lpstr>
      <vt:lpstr>B Homa</vt:lpstr>
      <vt:lpstr>B Nazanin</vt:lpstr>
      <vt:lpstr>B Roya</vt:lpstr>
      <vt:lpstr>Calibri</vt:lpstr>
      <vt:lpstr>Calibri Light</vt:lpstr>
      <vt:lpstr>IranNastaliq</vt:lpstr>
      <vt:lpstr>Technic</vt:lpstr>
      <vt:lpstr>Times New Roman</vt:lpstr>
      <vt:lpstr>Office Theme</vt:lpstr>
      <vt:lpstr>1_Office Theme</vt:lpstr>
      <vt:lpstr>Worksheet</vt:lpstr>
      <vt:lpstr>PowerPoint Presentation</vt:lpstr>
      <vt:lpstr>Swiss Re</vt:lpstr>
      <vt:lpstr>Swiss Re</vt:lpstr>
      <vt:lpstr>PowerPoint Presentation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  <vt:lpstr>Swiss 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2020-11-28T16:00:11Z</dcterms:created>
  <dcterms:modified xsi:type="dcterms:W3CDTF">2020-11-28T16:00:26Z</dcterms:modified>
</cp:coreProperties>
</file>