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70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4754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74865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2900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D369D6A9-7C7F-46E1-9DBE-79C728DCF031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8E1E877-D0A7-4972-81E9-CD963FEBC707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183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7AE99-3A1C-4C59-90E5-7DBB74122130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19A-DF77-41B3-B337-9769350BBBA1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939247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422B9-1041-45DE-84AB-A558F027D96B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3409-1A7A-45FF-AA70-6540CB4A5B5F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363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084BD0-8F70-4BEC-B064-883F02870B42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D2B5-4694-4AE3-8BA1-00BC1942A57E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4272854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19D61C-4035-4660-B105-FA8212E4A070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F03F6-CB9F-4C21-B2B6-AB2C6A7FE15D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599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2E5F61-1969-4A0C-ADD3-102E35838612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69C83-33A3-42B8-AD13-DFD20D9ABF48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591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A64EA5-98DB-4471-A0EF-E68FA0F61976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1110-15D9-45D9-ACF1-4ABA086B77D0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1979773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61F13-B260-48CA-8E81-B624E19F38FF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4F48D-0945-420B-9534-02673F6DA03B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31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4678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CBD0B7-0730-4428-8D48-482E6BFC12AC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C460-D24B-4627-B47A-AF2A70C1FB9E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1594030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66790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532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11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11071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324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154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7B02CD-26F4-458E-BF3E-98950116E449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954B8-20CA-400D-B166-C755DED847B1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5869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9CCD3F-7398-4F25-8E9E-918B3F26CDE2}" type="datetimeFigureOut">
              <a:rPr lang="fa-IR" smtClean="0">
                <a:solidFill>
                  <a:srgbClr val="E2DFCC">
                    <a:shade val="50000"/>
                  </a:srgbClr>
                </a:solidFill>
              </a:rPr>
              <a:pPr>
                <a:defRPr/>
              </a:pPr>
              <a:t>12/04/1442</a:t>
            </a:fld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 dirty="0">
              <a:solidFill>
                <a:srgbClr val="E2DFCC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7F13E-D284-4DD6-858B-93665AAC0924}" type="slidenum">
              <a:rPr lang="fa-IR" altLang="en-US" smtClean="0"/>
              <a:pPr/>
              <a:t>‹#›</a:t>
            </a:fld>
            <a:endParaRPr lang="fa-IR" alt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01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7235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2571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4365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8204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976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146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9045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2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C2A836-A2FF-445C-9EC9-0DF1A203F5AE}" type="datetimeFigureOut">
              <a:rPr lang="fa-IR" smtClean="0"/>
              <a:t>12/04/1442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554330-0E1A-49C2-AC9B-C3E2A208D55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658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94205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2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979613" y="836613"/>
            <a:ext cx="504825" cy="431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0" name="Striped Right Arrow 9"/>
          <p:cNvSpPr/>
          <p:nvPr/>
        </p:nvSpPr>
        <p:spPr>
          <a:xfrm>
            <a:off x="2700338" y="836613"/>
            <a:ext cx="2519362" cy="360362"/>
          </a:xfrm>
          <a:prstGeom prst="stripedRightArrow">
            <a:avLst/>
          </a:prstGeom>
          <a:solidFill>
            <a:srgbClr val="FFC000">
              <a:alpha val="6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5365" name="TextBox 10"/>
          <p:cNvSpPr txBox="1">
            <a:spLocks noChangeArrowheads="1"/>
          </p:cNvSpPr>
          <p:nvPr/>
        </p:nvSpPr>
        <p:spPr bwMode="auto">
          <a:xfrm>
            <a:off x="6178550" y="836613"/>
            <a:ext cx="2054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وجود روزنه جهت تهویه و نور</a:t>
            </a:r>
          </a:p>
        </p:txBody>
      </p:sp>
      <p:sp>
        <p:nvSpPr>
          <p:cNvPr id="14" name="Striped Right Arrow 13"/>
          <p:cNvSpPr/>
          <p:nvPr/>
        </p:nvSpPr>
        <p:spPr>
          <a:xfrm>
            <a:off x="2700338" y="3213100"/>
            <a:ext cx="2519362" cy="360363"/>
          </a:xfrm>
          <a:prstGeom prst="stripedRightArrow">
            <a:avLst/>
          </a:prstGeom>
          <a:solidFill>
            <a:srgbClr val="FFC000">
              <a:alpha val="6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5367" name="TextBox 14"/>
          <p:cNvSpPr txBox="1">
            <a:spLocks noChangeArrowheads="1"/>
          </p:cNvSpPr>
          <p:nvPr/>
        </p:nvSpPr>
        <p:spPr bwMode="auto">
          <a:xfrm>
            <a:off x="5435600" y="3141663"/>
            <a:ext cx="287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</a:rPr>
              <a:t>استفاده از قوسهای جناغی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</a:rPr>
              <a:t>با خشت خام</a:t>
            </a:r>
          </a:p>
        </p:txBody>
      </p:sp>
    </p:spTree>
    <p:extLst>
      <p:ext uri="{BB962C8B-B14F-4D97-AF65-F5344CB8AC3E}">
        <p14:creationId xmlns:p14="http://schemas.microsoft.com/office/powerpoint/2010/main" val="237585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triped Right Arrow 4"/>
          <p:cNvSpPr/>
          <p:nvPr/>
        </p:nvSpPr>
        <p:spPr>
          <a:xfrm rot="1378152">
            <a:off x="793187" y="2754741"/>
            <a:ext cx="1508954" cy="499338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black"/>
              </a:solidFill>
            </a:endParaRPr>
          </a:p>
        </p:txBody>
      </p:sp>
      <p:sp>
        <p:nvSpPr>
          <p:cNvPr id="6" name="Striped Right Arrow 5"/>
          <p:cNvSpPr/>
          <p:nvPr/>
        </p:nvSpPr>
        <p:spPr>
          <a:xfrm rot="1378152">
            <a:off x="2307627" y="3188393"/>
            <a:ext cx="1144369" cy="436907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black"/>
              </a:solidFill>
            </a:endParaRPr>
          </a:p>
        </p:txBody>
      </p:sp>
      <p:sp>
        <p:nvSpPr>
          <p:cNvPr id="7" name="Striped Right Arrow 6"/>
          <p:cNvSpPr/>
          <p:nvPr/>
        </p:nvSpPr>
        <p:spPr>
          <a:xfrm rot="1378152">
            <a:off x="3287396" y="3930549"/>
            <a:ext cx="769009" cy="215382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2340769" y="2277269"/>
            <a:ext cx="3959225" cy="71437"/>
          </a:xfrm>
          <a:prstGeom prst="straightConnector1">
            <a:avLst/>
          </a:prstGeom>
          <a:ln w="57150">
            <a:solidFill>
              <a:srgbClr val="9BB8C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643438" y="3500438"/>
            <a:ext cx="4249737" cy="1008062"/>
          </a:xfrm>
          <a:prstGeom prst="straightConnector1">
            <a:avLst/>
          </a:prstGeom>
          <a:ln w="762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1600" y="2132856"/>
            <a:ext cx="1026243" cy="369332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fa-IR" b="1" dirty="0">
                <a:ln w="11430"/>
                <a:gradFill>
                  <a:gsLst>
                    <a:gs pos="0">
                      <a:srgbClr val="63A537">
                        <a:tint val="70000"/>
                        <a:satMod val="245000"/>
                      </a:srgbClr>
                    </a:gs>
                    <a:gs pos="75000">
                      <a:srgbClr val="63A53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63A53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 Homa" panose="00000400000000000000" pitchFamily="2" charset="-78"/>
              </a:rPr>
              <a:t>طاق نماها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55976" y="2060848"/>
            <a:ext cx="11961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fa-IR" b="1" dirty="0">
                <a:ln w="900" cmpd="sng">
                  <a:solidFill>
                    <a:srgbClr val="99CB38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99CB38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99CB38">
                      <a:satMod val="190000"/>
                      <a:tint val="100000"/>
                      <a:alpha val="74000"/>
                    </a:srgbClr>
                  </a:innerShdw>
                </a:effectLst>
                <a:cs typeface="B Homa" panose="00000400000000000000" pitchFamily="2" charset="-78"/>
              </a:rPr>
              <a:t>مسقف بودن</a:t>
            </a:r>
          </a:p>
        </p:txBody>
      </p:sp>
      <p:sp>
        <p:nvSpPr>
          <p:cNvPr id="16400" name="TextBox 19"/>
          <p:cNvSpPr txBox="1">
            <a:spLocks noChangeArrowheads="1"/>
          </p:cNvSpPr>
          <p:nvPr/>
        </p:nvSpPr>
        <p:spPr bwMode="auto">
          <a:xfrm>
            <a:off x="6492492" y="3429000"/>
            <a:ext cx="827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srgbClr val="0070C0"/>
                </a:solidFill>
                <a:ea typeface="2  Homa"/>
                <a:cs typeface="B Homa" panose="00000400000000000000" pitchFamily="2" charset="-78"/>
              </a:rPr>
              <a:t>حجره ها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5112298" cy="33855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fa-IR" sz="1600" b="1" spc="150" dirty="0">
                <a:ln w="11430"/>
                <a:solidFill>
                  <a:prstClr val="black"/>
                </a:solidFill>
                <a:cs typeface="B Yekan" pitchFamily="2" charset="-78"/>
              </a:rPr>
              <a:t>وبلاگ تخصصی معماری          </a:t>
            </a:r>
            <a:r>
              <a:rPr lang="en-US" sz="1600" b="1" spc="150" dirty="0">
                <a:ln w="11430"/>
                <a:solidFill>
                  <a:prstClr val="black"/>
                </a:solidFill>
                <a:cs typeface="B Yekan" pitchFamily="2" charset="-78"/>
              </a:rPr>
              <a:t>Parscad.blogfa.com</a:t>
            </a:r>
          </a:p>
        </p:txBody>
      </p:sp>
    </p:spTree>
    <p:extLst>
      <p:ext uri="{BB962C8B-B14F-4D97-AF65-F5344CB8AC3E}">
        <p14:creationId xmlns:p14="http://schemas.microsoft.com/office/powerpoint/2010/main" val="2866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ویژگی های چهارسوق گنجعلی خان</a:t>
            </a:r>
          </a:p>
        </p:txBody>
      </p:sp>
      <p:sp>
        <p:nvSpPr>
          <p:cNvPr id="17411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/>
            <a:r>
              <a:rPr lang="fa-IR" altLang="en-US" sz="1400" dirty="0" smtClean="0">
                <a:cs typeface="B Yekan" panose="00000400000000000000" pitchFamily="2" charset="-78"/>
              </a:rPr>
              <a:t>محل تقاطع دو راسته بازار را چهار سوق می‌گویند . بدلیل برخورد و تقاطع دو راسته بازار شمالی-جنوبی و شرقی-غربی در محل چهار سوق گنجعلی خان ، در گذشته این مکان مهم‌ترین و پر ترافیک‌ترین نقطه شهر محسوب می‌شد . این چهار سوق جز مجموعه گنجعلی خان است و هشت مغازه در خود جای داده است . نمای داخلی این چهار سوق با گچبری جالب و نقاشیهای با رنگ و روغن با اینکه ۴۰۰ سال از ترسیم آنها می‌گذرد ، هنوز زیبایی خود را حفظ کرده‌اند . تا قبل از ورودی معماری جدید و تداخل معماری غربی ، گنبدهای بازار به صورت یک باند به هم پیوسته بوده و از مرتفع‌ترین بناهای شهر بعد از مسجد جامع محسوب می شده اند . گنبد چهارسوق نیز مرتفع ترین گنبد شهر به شمار می‌آمده ‌است .</a:t>
            </a:r>
          </a:p>
          <a:p>
            <a:pPr marL="0"/>
            <a:endParaRPr lang="fa-IR" altLang="en-US" sz="1400" dirty="0" smtClean="0">
              <a:cs typeface="B Yekan" panose="00000400000000000000" pitchFamily="2" charset="-78"/>
            </a:endParaRPr>
          </a:p>
          <a:p>
            <a:pPr marL="0"/>
            <a:r>
              <a:rPr lang="fa-IR" altLang="en-US" sz="1400" dirty="0" smtClean="0">
                <a:cs typeface="B Yekan" panose="00000400000000000000" pitchFamily="2" charset="-78"/>
              </a:rPr>
              <a:t>چهار سوق آن عبارت است از : بازار مسگری ، بازار میدان قلعه ، بازار سراج ها  و بازار گنجعلیخان</a:t>
            </a:r>
          </a:p>
          <a:p>
            <a:pPr marL="0"/>
            <a:endParaRPr lang="fa-IR" altLang="en-US" sz="1400" dirty="0" smtClean="0">
              <a:cs typeface="B Yekan" panose="00000400000000000000" pitchFamily="2" charset="-78"/>
            </a:endParaRPr>
          </a:p>
          <a:p>
            <a:pPr marL="0"/>
            <a:r>
              <a:rPr lang="fa-IR" altLang="en-US" sz="1400" dirty="0" smtClean="0">
                <a:cs typeface="B Yekan" panose="00000400000000000000" pitchFamily="2" charset="-78"/>
              </a:rPr>
              <a:t>نوزگیرهایی که در اطراف آن تعبیه شده و حالت گنبدی شکل آن متاثر از ساختار اقلیمی جنوب ایران می باشد .</a:t>
            </a:r>
          </a:p>
          <a:p>
            <a:pPr marL="0"/>
            <a:endParaRPr lang="fa-IR" altLang="en-US" sz="1400" dirty="0" smtClean="0">
              <a:cs typeface="B Yekan" panose="00000400000000000000" pitchFamily="2" charset="-78"/>
            </a:endParaRPr>
          </a:p>
          <a:p>
            <a:pPr marL="0"/>
            <a:r>
              <a:rPr lang="fa-IR" altLang="en-US" sz="1400" dirty="0" smtClean="0">
                <a:cs typeface="B Yekan" panose="00000400000000000000" pitchFamily="2" charset="-78"/>
              </a:rPr>
              <a:t>این چهارسوق به خاطر ارتفاع زیاد ، در تابستان هوای خنک و مطبوع دارد .</a:t>
            </a:r>
          </a:p>
        </p:txBody>
      </p:sp>
    </p:spTree>
    <p:extLst>
      <p:ext uri="{BB962C8B-B14F-4D97-AF65-F5344CB8AC3E}">
        <p14:creationId xmlns:p14="http://schemas.microsoft.com/office/powerpoint/2010/main" val="352668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2928938"/>
            <a:ext cx="2606675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928688"/>
            <a:ext cx="47609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6372225" y="2492375"/>
            <a:ext cx="1436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</a:rPr>
              <a:t>نمای بیرونی </a:t>
            </a: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2268538" y="4221163"/>
            <a:ext cx="1358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</a:rPr>
              <a:t>نمای داخلی</a:t>
            </a:r>
          </a:p>
        </p:txBody>
      </p:sp>
      <p:sp>
        <p:nvSpPr>
          <p:cNvPr id="11" name="Striped Right Arrow 10"/>
          <p:cNvSpPr/>
          <p:nvPr/>
        </p:nvSpPr>
        <p:spPr>
          <a:xfrm rot="6966807">
            <a:off x="2438075" y="1565027"/>
            <a:ext cx="1074548" cy="407812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940425" y="3716338"/>
            <a:ext cx="1439863" cy="1296987"/>
          </a:xfrm>
          <a:prstGeom prst="ellipse">
            <a:avLst/>
          </a:prstGeom>
          <a:solidFill>
            <a:srgbClr val="00B0F0">
              <a:alpha val="3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2618317"/>
            <a:ext cx="5308866" cy="151553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a-IR" dirty="0" smtClean="0">
                <a:cs typeface="B Homa" panose="00000400000000000000" pitchFamily="2" charset="-78"/>
              </a:rPr>
              <a:t>معرفی و بررسی بازار </a:t>
            </a:r>
            <a:r>
              <a:rPr lang="fa-IR" dirty="0" smtClean="0">
                <a:cs typeface="B Homa" panose="00000400000000000000" pitchFamily="2" charset="-78"/>
              </a:rPr>
              <a:t>گنجعلی خان کرمان</a:t>
            </a:r>
            <a:endParaRPr lang="fa-IR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828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928938"/>
            <a:ext cx="5727700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467600" cy="1143000"/>
          </a:xfrm>
        </p:spPr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پیشینه تاریخی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idx="1"/>
          </p:nvPr>
        </p:nvSpPr>
        <p:spPr>
          <a:xfrm>
            <a:off x="2411413" y="1412875"/>
            <a:ext cx="6305550" cy="4525963"/>
          </a:xfrm>
        </p:spPr>
        <p:txBody>
          <a:bodyPr/>
          <a:lstStyle/>
          <a:p>
            <a:r>
              <a:rPr lang="fa-IR" altLang="en-US" sz="1400" dirty="0" smtClean="0">
                <a:cs typeface="B Yekan" panose="00000400000000000000" pitchFamily="2" charset="-78"/>
              </a:rPr>
              <a:t>مکان : مرکز شهر قدیمی کرمان</a:t>
            </a: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زمان ساخت : 1005 هجری قمری ، دوره صفوی ، شاه عباس</a:t>
            </a: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بانی : گنجعلی خان حاکم کرمان</a:t>
            </a: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معمار : استاد سلطان محمد معمار یزدی</a:t>
            </a: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سبک معماری : شیوه اصفهانی</a:t>
            </a:r>
          </a:p>
        </p:txBody>
      </p:sp>
      <p:sp>
        <p:nvSpPr>
          <p:cNvPr id="5" name="Oval 4"/>
          <p:cNvSpPr/>
          <p:nvPr/>
        </p:nvSpPr>
        <p:spPr>
          <a:xfrm>
            <a:off x="4716463" y="3644900"/>
            <a:ext cx="503237" cy="5048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20180534">
            <a:off x="1095375" y="5314950"/>
            <a:ext cx="503238" cy="3619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0180534">
            <a:off x="2019300" y="4854575"/>
            <a:ext cx="334963" cy="2413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19250" y="4868863"/>
            <a:ext cx="1223963" cy="504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771775" y="4508500"/>
            <a:ext cx="1368425" cy="3603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140200" y="4292600"/>
            <a:ext cx="647700" cy="215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051050" y="5013325"/>
            <a:ext cx="360363" cy="144463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TextBox 27"/>
          <p:cNvSpPr txBox="1">
            <a:spLocks noChangeArrowheads="1"/>
          </p:cNvSpPr>
          <p:nvPr/>
        </p:nvSpPr>
        <p:spPr bwMode="auto">
          <a:xfrm>
            <a:off x="4355922" y="3357563"/>
            <a:ext cx="12987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b="1" dirty="0">
                <a:solidFill>
                  <a:prstClr val="black"/>
                </a:solidFill>
                <a:ea typeface="2  Homa"/>
                <a:cs typeface="B Homa" panose="00000400000000000000" pitchFamily="2" charset="-78"/>
              </a:rPr>
              <a:t>میدان مشتاقیه</a:t>
            </a:r>
          </a:p>
        </p:txBody>
      </p:sp>
      <p:sp>
        <p:nvSpPr>
          <p:cNvPr id="8205" name="TextBox 28"/>
          <p:cNvSpPr txBox="1">
            <a:spLocks noChangeArrowheads="1"/>
          </p:cNvSpPr>
          <p:nvPr/>
        </p:nvSpPr>
        <p:spPr bwMode="auto">
          <a:xfrm>
            <a:off x="3168444" y="4437063"/>
            <a:ext cx="9733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b="1" dirty="0">
                <a:solidFill>
                  <a:prstClr val="black"/>
                </a:solidFill>
                <a:ea typeface="2  Homa"/>
                <a:cs typeface="B Homa" panose="00000400000000000000" pitchFamily="2" charset="-78"/>
              </a:rPr>
              <a:t>بازار کرمان</a:t>
            </a:r>
          </a:p>
        </p:txBody>
      </p:sp>
      <p:sp>
        <p:nvSpPr>
          <p:cNvPr id="8206" name="TextBox 29"/>
          <p:cNvSpPr txBox="1">
            <a:spLocks noChangeArrowheads="1"/>
          </p:cNvSpPr>
          <p:nvPr/>
        </p:nvSpPr>
        <p:spPr bwMode="auto">
          <a:xfrm>
            <a:off x="1546998" y="4652963"/>
            <a:ext cx="13644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400" b="1" dirty="0">
                <a:solidFill>
                  <a:prstClr val="black"/>
                </a:solidFill>
                <a:ea typeface="2  Homa"/>
                <a:cs typeface="B Homa" panose="00000400000000000000" pitchFamily="2" charset="-78"/>
              </a:rPr>
              <a:t>میدان گنجعلی خان</a:t>
            </a:r>
          </a:p>
        </p:txBody>
      </p:sp>
      <p:sp>
        <p:nvSpPr>
          <p:cNvPr id="8207" name="TextBox 30"/>
          <p:cNvSpPr txBox="1">
            <a:spLocks noChangeArrowheads="1"/>
          </p:cNvSpPr>
          <p:nvPr/>
        </p:nvSpPr>
        <p:spPr bwMode="auto">
          <a:xfrm>
            <a:off x="876450" y="5300663"/>
            <a:ext cx="936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b="1" dirty="0">
                <a:solidFill>
                  <a:prstClr val="black"/>
                </a:solidFill>
                <a:ea typeface="2  Homa"/>
                <a:cs typeface="B Homa" panose="00000400000000000000" pitchFamily="2" charset="-78"/>
              </a:rPr>
              <a:t>میدان ارگ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09306" y="5157192"/>
            <a:ext cx="1362874" cy="338554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fa-IR" sz="1600" b="1" dirty="0">
                <a:ln w="11430"/>
                <a:gradFill>
                  <a:gsLst>
                    <a:gs pos="0">
                      <a:srgbClr val="63A537">
                        <a:tint val="70000"/>
                        <a:satMod val="245000"/>
                      </a:srgbClr>
                    </a:gs>
                    <a:gs pos="75000">
                      <a:srgbClr val="63A53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63A53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 Homa" panose="00000400000000000000" pitchFamily="2" charset="-78"/>
              </a:rPr>
              <a:t>بازار گنجعلی خان</a:t>
            </a:r>
          </a:p>
        </p:txBody>
      </p:sp>
    </p:spTree>
    <p:extLst>
      <p:ext uri="{BB962C8B-B14F-4D97-AF65-F5344CB8AC3E}">
        <p14:creationId xmlns:p14="http://schemas.microsoft.com/office/powerpoint/2010/main" val="132080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38288"/>
            <a:ext cx="7000875" cy="472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450" y="558800"/>
            <a:ext cx="7467600" cy="1012825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fa-IR" sz="1400" dirty="0" smtClean="0">
                <a:latin typeface="+mn-lt"/>
                <a:ea typeface="+mn-ea"/>
                <a:cs typeface="B Yekan" pitchFamily="2" charset="-78"/>
              </a:rPr>
              <a:t>بازار گنجعلی خان حد فاصل بین </a:t>
            </a:r>
            <a:r>
              <a:rPr lang="fa-IR" sz="1400" dirty="0" smtClean="0">
                <a:solidFill>
                  <a:srgbClr val="FF0000"/>
                </a:solidFill>
                <a:latin typeface="+mn-lt"/>
                <a:ea typeface="+mn-ea"/>
                <a:cs typeface="B Yekan" pitchFamily="2" charset="-78"/>
              </a:rPr>
              <a:t>چهار سوق </a:t>
            </a:r>
            <a:r>
              <a:rPr lang="fa-IR" sz="1400" dirty="0" smtClean="0">
                <a:latin typeface="+mn-lt"/>
                <a:ea typeface="+mn-ea"/>
                <a:cs typeface="B Yekan" pitchFamily="2" charset="-78"/>
              </a:rPr>
              <a:t>و </a:t>
            </a:r>
            <a:r>
              <a:rPr lang="fa-IR" sz="1400" dirty="0" smtClean="0">
                <a:solidFill>
                  <a:srgbClr val="FF0000"/>
                </a:solidFill>
                <a:latin typeface="+mn-lt"/>
                <a:ea typeface="+mn-ea"/>
                <a:cs typeface="B Yekan" pitchFamily="2" charset="-78"/>
              </a:rPr>
              <a:t>بازار اختیاری </a:t>
            </a:r>
            <a:r>
              <a:rPr lang="fa-IR" sz="1400" dirty="0" smtClean="0">
                <a:latin typeface="+mn-lt"/>
                <a:ea typeface="+mn-ea"/>
                <a:cs typeface="B Yekan" pitchFamily="2" charset="-78"/>
              </a:rPr>
              <a:t>است . در بخش جنوبی میدان گنجعلی خان قرار گرفته‌است . در سمت راست این بازار حمام گنجعلی خان و هجده مغازه قرار دارد و در سمت چپ آن طاقنماهایی طراحی شده‌اند که منظره زیبایی را نشان می‌دهند .</a:t>
            </a:r>
            <a:r>
              <a:rPr lang="fa-IR" sz="1400" dirty="0" smtClean="0">
                <a:cs typeface="B Homa" panose="00000400000000000000" pitchFamily="2" charset="-78"/>
              </a:rPr>
              <a:t/>
            </a:r>
            <a:br>
              <a:rPr lang="fa-IR" sz="1400" dirty="0" smtClean="0">
                <a:cs typeface="B Homa" panose="00000400000000000000" pitchFamily="2" charset="-78"/>
              </a:rPr>
            </a:br>
            <a:endParaRPr lang="fa-IR" sz="1400" dirty="0">
              <a:cs typeface="B Homa" panose="00000400000000000000" pitchFamily="2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3995738" y="3716338"/>
            <a:ext cx="288925" cy="288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268538" y="4076700"/>
            <a:ext cx="287337" cy="288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3635375" y="4005263"/>
            <a:ext cx="1073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dirty="0">
                <a:solidFill>
                  <a:srgbClr val="FF0000"/>
                </a:solidFill>
                <a:ea typeface="2  Homa"/>
                <a:cs typeface="B Homa" panose="00000400000000000000" pitchFamily="2" charset="-78"/>
              </a:rPr>
              <a:t>دروازه مسجد</a:t>
            </a:r>
          </a:p>
        </p:txBody>
      </p:sp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1872247" y="4365625"/>
            <a:ext cx="891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dirty="0">
                <a:solidFill>
                  <a:srgbClr val="FF0000"/>
                </a:solidFill>
                <a:ea typeface="2  Homa"/>
                <a:cs typeface="B Homa" panose="00000400000000000000" pitchFamily="2" charset="-78"/>
              </a:rPr>
              <a:t>دروازه ارگ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2555081" y="4004470"/>
            <a:ext cx="720725" cy="14446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31" idx="1"/>
          </p:cNvCxnSpPr>
          <p:nvPr/>
        </p:nvCxnSpPr>
        <p:spPr>
          <a:xfrm flipV="1">
            <a:off x="2627313" y="4032250"/>
            <a:ext cx="663575" cy="117475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2843213" y="4005263"/>
            <a:ext cx="144462" cy="144462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rot="21037684">
            <a:off x="3289300" y="3956050"/>
            <a:ext cx="285750" cy="106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9228" name="TextBox 32"/>
          <p:cNvSpPr txBox="1">
            <a:spLocks noChangeArrowheads="1"/>
          </p:cNvSpPr>
          <p:nvPr/>
        </p:nvSpPr>
        <p:spPr bwMode="auto">
          <a:xfrm>
            <a:off x="4212648" y="4508500"/>
            <a:ext cx="10118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600" dirty="0">
                <a:solidFill>
                  <a:srgbClr val="FF0000"/>
                </a:solidFill>
                <a:ea typeface="2  Homa"/>
                <a:cs typeface="B Homa" panose="00000400000000000000" pitchFamily="2" charset="-78"/>
              </a:rPr>
              <a:t>بازار اختیاری</a:t>
            </a:r>
          </a:p>
        </p:txBody>
      </p:sp>
      <p:cxnSp>
        <p:nvCxnSpPr>
          <p:cNvPr id="35" name="Elbow Connector 34"/>
          <p:cNvCxnSpPr>
            <a:stCxn id="31" idx="2"/>
            <a:endCxn id="9228" idx="1"/>
          </p:cNvCxnSpPr>
          <p:nvPr/>
        </p:nvCxnSpPr>
        <p:spPr>
          <a:xfrm rot="16200000" flipH="1">
            <a:off x="3518704" y="3983833"/>
            <a:ext cx="616074" cy="771813"/>
          </a:xfrm>
          <a:prstGeom prst="bentConnector2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سبک شناسی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557338"/>
            <a:ext cx="7467600" cy="1397000"/>
          </a:xfrm>
        </p:spPr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fa-IR" sz="1400" dirty="0" smtClean="0">
                <a:cs typeface="B Yekan" pitchFamily="2" charset="-78"/>
              </a:rPr>
              <a:t>         به شیوه‌ی معماری دوره‌ی صفویه ، </a:t>
            </a:r>
            <a:r>
              <a:rPr lang="fa-IR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B Yekan" pitchFamily="2" charset="-78"/>
              </a:rPr>
              <a:t>سبک اصفهانی </a:t>
            </a:r>
            <a:r>
              <a:rPr lang="fa-IR" sz="1400" dirty="0" smtClean="0">
                <a:cs typeface="B Yekan" pitchFamily="2" charset="-78"/>
              </a:rPr>
              <a:t>اطلاق می‌شود . چون اولین بناها در شهر اصفهان ساخته شده و به سبک اصفهانی معروف است . دوره‌ی حکومت شاه عباس را عصر طلایی سبک اصفهانی می‌دانند .</a:t>
            </a:r>
            <a:r>
              <a:rPr lang="en-US" sz="1400" dirty="0" smtClean="0">
                <a:cs typeface="B Yekan" pitchFamily="2" charset="-78"/>
              </a:rPr>
              <a:t> </a:t>
            </a:r>
            <a:br>
              <a:rPr lang="en-US" sz="1400" dirty="0" smtClean="0">
                <a:cs typeface="B Yekan" pitchFamily="2" charset="-78"/>
              </a:rPr>
            </a:br>
            <a:r>
              <a:rPr lang="en-US" sz="1400" dirty="0" smtClean="0">
                <a:cs typeface="B Yekan" pitchFamily="2" charset="-78"/>
              </a:rPr>
              <a:t/>
            </a:r>
            <a:br>
              <a:rPr lang="en-US" sz="1400" dirty="0" smtClean="0">
                <a:cs typeface="B Yekan" pitchFamily="2" charset="-78"/>
              </a:rPr>
            </a:br>
            <a:r>
              <a:rPr lang="fa-IR" sz="1400" dirty="0" smtClean="0">
                <a:cs typeface="B Yekan" pitchFamily="2" charset="-78"/>
              </a:rPr>
              <a:t>ویژگی‌های سبک اصفهانی (تزئینی‌ترین سبک معماری ایرانی</a:t>
            </a:r>
            <a:r>
              <a:rPr lang="en-US" sz="1400" dirty="0" smtClean="0">
                <a:cs typeface="B Yekan" pitchFamily="2" charset="-78"/>
              </a:rPr>
              <a:t>(</a:t>
            </a:r>
            <a:r>
              <a:rPr lang="en-US" sz="1400" dirty="0" smtClean="0">
                <a:cs typeface="B Homa" panose="00000400000000000000" pitchFamily="2" charset="-78"/>
              </a:rPr>
              <a:t/>
            </a:r>
            <a:br>
              <a:rPr lang="en-US" sz="1400" dirty="0" smtClean="0">
                <a:cs typeface="B Homa" panose="00000400000000000000" pitchFamily="2" charset="-78"/>
              </a:rPr>
            </a:br>
            <a:r>
              <a:rPr lang="en-US" sz="1400" dirty="0" smtClean="0">
                <a:cs typeface="B Homa" panose="00000400000000000000" pitchFamily="2" charset="-78"/>
              </a:rPr>
              <a:t/>
            </a:r>
            <a:br>
              <a:rPr lang="en-US" sz="1400" dirty="0" smtClean="0">
                <a:cs typeface="B Homa" panose="00000400000000000000" pitchFamily="2" charset="-78"/>
              </a:rPr>
            </a:br>
            <a:r>
              <a:rPr lang="en-US" sz="1400" dirty="0" smtClean="0">
                <a:cs typeface="B Homa" panose="00000400000000000000" pitchFamily="2" charset="-78"/>
              </a:rPr>
              <a:t>  </a:t>
            </a:r>
            <a:endParaRPr lang="fa-IR" sz="1400" dirty="0">
              <a:cs typeface="B Homa" panose="00000400000000000000" pitchFamily="2" charset="-78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1763713" y="2781300"/>
            <a:ext cx="4649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پلان مستطیل شکل و چند ضلعی ساده</a:t>
            </a:r>
            <a:endParaRPr lang="en-US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/>
            </a:r>
            <a:br>
              <a:rPr lang="en-US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</a:b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پلان ایوانی</a:t>
            </a:r>
            <a:endParaRPr lang="en-US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/>
            </a:r>
            <a:br>
              <a:rPr lang="en-US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</a:b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مصالح مرغوب و بادوام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a-IR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در تزئینات بناها از کاشی خشتی، هفت‌رنگ، مقرنس کاری، یزدی‌بندی، کاربندی یا رسمی‌بندی استفاده شده است</a:t>
            </a:r>
            <a:r>
              <a:rPr lang="en-US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.</a:t>
            </a:r>
          </a:p>
        </p:txBody>
      </p:sp>
      <p:sp>
        <p:nvSpPr>
          <p:cNvPr id="6" name="Chevron 5"/>
          <p:cNvSpPr/>
          <p:nvPr/>
        </p:nvSpPr>
        <p:spPr>
          <a:xfrm rot="10800000">
            <a:off x="6732588" y="2781300"/>
            <a:ext cx="287337" cy="28733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 rot="10800000">
            <a:off x="6732588" y="3213100"/>
            <a:ext cx="287337" cy="28733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 rot="10800000">
            <a:off x="6732588" y="3644900"/>
            <a:ext cx="287337" cy="28892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 rot="10800000">
            <a:off x="6732588" y="4076700"/>
            <a:ext cx="287337" cy="28892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0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سیر تحولات تاریخی بنا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900113" y="1700213"/>
            <a:ext cx="7272337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382588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بنا بر اسناد معتبر از جمله وقف نامه گنجعلی خان ، این بازار بر روی بازار قدیمی شهر ساخته شده و هم اکنون از حیث معماری و تاریخ بنا پس از بازار اختیاری جزو تاریخی بخش بازار محسوب می شود .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endParaRPr lang="fa-IR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در ابتدای قدرت و تسلط شاه عباس ، وی به فکر افتاد که کرمان و فارس را از جهت حکام مقتدر تام الاختیار موقعیت تازه ای بخشد ، زیرا گمان داشت که با تغییر راه ابریشم از عثمانی به راه دریایی بوشهر و بندرعباس ، تجارت را به این سمت منتقل سازد .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endParaRPr lang="fa-IR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گنجعلی خان 1005 ه.ق تا 1034 ه.ق حاکم کرمان بوده است و پس از او پسرش حکومت کرمان را داشت . در زمان او اقدامات بسیار اساسی و مهمی در کرمان شده است . راهها امن و امان شد و تجارت رونق گرفت .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endParaRPr lang="fa-IR" alt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B38"/>
              </a:buClr>
              <a:buSzPct val="80000"/>
            </a:pPr>
            <a:r>
              <a:rPr lang="fa-IR" altLang="en-US" sz="1400" dirty="0">
                <a:solidFill>
                  <a:prstClr val="white"/>
                </a:solidFill>
                <a:cs typeface="B Yekan" panose="00000400000000000000" pitchFamily="2" charset="-78"/>
              </a:rPr>
              <a:t>وی طبق دستور شاه عباس کبیر طرح بازاری عالی به انضمام چهارسوقی رفیع و حمامی بسیار بزرگ و عالی با میدان و مدرسه و ضراب خانه و مساجدی چند به همراه آب انباری بسیار بزرگ و محکم با طراحی معماران یزدی و اصفهانی احداث نمود .</a:t>
            </a:r>
          </a:p>
        </p:txBody>
      </p:sp>
    </p:spTree>
    <p:extLst>
      <p:ext uri="{BB962C8B-B14F-4D97-AF65-F5344CB8AC3E}">
        <p14:creationId xmlns:p14="http://schemas.microsoft.com/office/powerpoint/2010/main" val="242299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7467600" cy="1143000"/>
          </a:xfrm>
        </p:spPr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بازار و بازار کرمان از نگاه بزرگان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2332038"/>
            <a:ext cx="7467600" cy="3328987"/>
          </a:xfrm>
        </p:spPr>
        <p:txBody>
          <a:bodyPr>
            <a:normAutofit/>
          </a:bodyPr>
          <a:lstStyle/>
          <a:p>
            <a:pPr marL="0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fa-IR" sz="1400" dirty="0" smtClean="0">
                <a:cs typeface="B Yekan" pitchFamily="2" charset="-78"/>
              </a:rPr>
              <a:t>فرد ریچاردز که در اوایل سلطنت رضاشاه به ایران آمد ، درباره بازارهای ایران گفته است : بازارهای ایران هنوز مقدار زیادی از جذابیت و فریبندگی خود را حفظ کرده و زیباترین گوشه زندگی مردم این گشور را تشکیل می دهد . این بازارها ممکن است شلوغ باشد ولی هیچ وقت کسل کننده نیست و ... می توان آن را یکی از مطبوع ترین و وسیع ترین باشگاههای جهان خواند .</a:t>
            </a:r>
          </a:p>
          <a:p>
            <a:pPr marL="0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fa-IR" sz="1400" dirty="0" smtClean="0">
              <a:cs typeface="B Yekan" pitchFamily="2" charset="-78"/>
            </a:endParaRPr>
          </a:p>
          <a:p>
            <a:pPr marL="0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fa-IR" sz="1400" dirty="0" smtClean="0">
                <a:cs typeface="B Yekan" pitchFamily="2" charset="-78"/>
              </a:rPr>
              <a:t>استاد باستانی پاریزی درباره بازار گنجعلی خان چنین می گوید : چهارصد سال ، کل مردم کرمان و بسا ولایات در زمستان های سرد ، عبور گرم آنها از این بازار (گنجعلی خان) و انجام کلیه امور ، رهگشای حوائج آنها بوده است ... در واقع شکارگاه چشم چشم چرانان و نظربانان و رندان و برآورنده حوائج عاطفی و روحی اهل نظر و مهبط سلام و علیک ها و آشتی پس از قهرها یعنی در حکم کوچه آشتی کنان ، منتهی پرپهنا و بالاخره فراهم کننده زمینه ازدواج ها و تشکیل خانواده های بعدی و مرکز تجمعات و نظریات مذهبی و سیاسی و مسلکی ، همین بازار بوده و هیچگس تاکنون به اهمیت آن اشاره نکرده ، زیرا همه کس بازار را فقط از دید اقتصاد و ثروت و معامله بررسی می کرده است .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fa-IR" sz="1400" dirty="0" smtClean="0">
              <a:cs typeface="B Homa" panose="00000400000000000000" pitchFamily="2" charset="-78"/>
            </a:endParaRPr>
          </a:p>
          <a:p>
            <a:pPr marL="420624" indent="-384048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fa-IR" sz="1400" dirty="0" smtClean="0">
              <a:cs typeface="B Homa" panose="00000400000000000000" pitchFamily="2" charset="-78"/>
            </a:endParaRP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fa-IR" sz="1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57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467600" cy="1143000"/>
          </a:xfrm>
        </p:spPr>
        <p:txBody>
          <a:bodyPr/>
          <a:lstStyle/>
          <a:p>
            <a:pPr algn="r"/>
            <a:r>
              <a:rPr lang="fa-IR" altLang="en-US" sz="3200" dirty="0" smtClean="0">
                <a:ea typeface="2  Homa"/>
                <a:cs typeface="B Homa" panose="00000400000000000000" pitchFamily="2" charset="-78"/>
              </a:rPr>
              <a:t>ویژگی های معماری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9750" y="1557338"/>
            <a:ext cx="7827963" cy="5040312"/>
          </a:xfrm>
        </p:spPr>
        <p:txBody>
          <a:bodyPr>
            <a:normAutofit/>
          </a:bodyPr>
          <a:lstStyle/>
          <a:p>
            <a:r>
              <a:rPr lang="fa-IR" altLang="en-US" sz="1400" dirty="0" smtClean="0">
                <a:cs typeface="B Yekan" panose="00000400000000000000" pitchFamily="2" charset="-78"/>
              </a:rPr>
              <a:t>استخوان بندی اصلی بافت شهر</a:t>
            </a:r>
          </a:p>
          <a:p>
            <a:endParaRPr lang="fa-IR" altLang="en-US" sz="1400" dirty="0" smtClean="0">
              <a:cs typeface="B Yekan" panose="00000400000000000000" pitchFamily="2" charset="-78"/>
            </a:endParaRP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فضای درون گرا با حیاط مرکزی (ویژگی فضاهای معماری نواحی گرم و خشک)                     جبران فقدان چشم</a:t>
            </a:r>
          </a:p>
          <a:p>
            <a:pPr>
              <a:buFont typeface="Wingdings 2" panose="05020102010507070707" pitchFamily="18" charset="2"/>
              <a:buNone/>
            </a:pPr>
            <a:r>
              <a:rPr lang="fa-IR" altLang="en-US" sz="1400" dirty="0" smtClean="0">
                <a:cs typeface="B Yekan" panose="00000400000000000000" pitchFamily="2" charset="-78"/>
              </a:rPr>
              <a:t>                                                                                                                                         انداز و فضاهای سبز طبیعی</a:t>
            </a:r>
          </a:p>
          <a:p>
            <a:pPr>
              <a:buFont typeface="Wingdings 2" panose="05020102010507070707" pitchFamily="18" charset="2"/>
              <a:buNone/>
            </a:pPr>
            <a:r>
              <a:rPr lang="fa-IR" altLang="en-US" sz="1400" dirty="0" smtClean="0">
                <a:cs typeface="B Yekan" panose="00000400000000000000" pitchFamily="2" charset="-78"/>
              </a:rPr>
              <a:t> </a:t>
            </a: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خیابان سرپوشیده با پوشش های گنبدی شکل                    وجود آب و هوای گرم و خشک کویری</a:t>
            </a:r>
          </a:p>
          <a:p>
            <a:endParaRPr lang="fa-IR" altLang="en-US" sz="1400" dirty="0" smtClean="0">
              <a:cs typeface="B Yekan" panose="00000400000000000000" pitchFamily="2" charset="-78"/>
            </a:endParaRP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وجود روزنه در وسط هریک از گنبدها                      جهت تجدید هوا و استفاده از نور طبیعی و ملایم آفتاب</a:t>
            </a:r>
          </a:p>
          <a:p>
            <a:endParaRPr lang="fa-IR" altLang="en-US" sz="1400" dirty="0" smtClean="0">
              <a:cs typeface="B Yekan" panose="00000400000000000000" pitchFamily="2" charset="-78"/>
            </a:endParaRP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بلندی کف معبر بازار                    جاری شدن آب قنات ها پس از مشروب کردن بازار به محلات مسکونی</a:t>
            </a:r>
          </a:p>
          <a:p>
            <a:pPr>
              <a:buFont typeface="Wingdings 2" panose="05020102010507070707" pitchFamily="18" charset="2"/>
              <a:buNone/>
            </a:pPr>
            <a:r>
              <a:rPr lang="fa-IR" altLang="en-US" sz="1400" dirty="0" smtClean="0">
                <a:cs typeface="B Yekan" panose="00000400000000000000" pitchFamily="2" charset="-78"/>
              </a:rPr>
              <a:t>                                                          معطوف شدن دید اصلی به طرف مرکز شهر</a:t>
            </a:r>
          </a:p>
          <a:p>
            <a:endParaRPr lang="fa-IR" altLang="en-US" sz="1400" dirty="0" smtClean="0">
              <a:cs typeface="B Yekan" panose="00000400000000000000" pitchFamily="2" charset="-78"/>
            </a:endParaRP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وجود چهارسوق گنجعلی خان با ارتفاع زیاد در محل برخورد راسته بازارها</a:t>
            </a:r>
          </a:p>
          <a:p>
            <a:endParaRPr lang="fa-IR" altLang="en-US" sz="1400" dirty="0" smtClean="0">
              <a:cs typeface="B Yekan" panose="00000400000000000000" pitchFamily="2" charset="-78"/>
            </a:endParaRPr>
          </a:p>
          <a:p>
            <a:r>
              <a:rPr lang="fa-IR" altLang="en-US" sz="1400" dirty="0" smtClean="0">
                <a:cs typeface="B Yekan" panose="00000400000000000000" pitchFamily="2" charset="-78"/>
              </a:rPr>
              <a:t>قرارگیری دکان ها با ریتمی مشخص و ثابت در پی هم</a:t>
            </a:r>
          </a:p>
        </p:txBody>
      </p:sp>
      <p:sp>
        <p:nvSpPr>
          <p:cNvPr id="4" name="Left Arrow 3"/>
          <p:cNvSpPr/>
          <p:nvPr/>
        </p:nvSpPr>
        <p:spPr>
          <a:xfrm>
            <a:off x="4286250" y="2924175"/>
            <a:ext cx="576263" cy="1444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4857750" y="3429000"/>
            <a:ext cx="576263" cy="1444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5857875" y="3933825"/>
            <a:ext cx="576263" cy="142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2352675" y="2133600"/>
            <a:ext cx="576263" cy="142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44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ESalehi\Desktop\Untitled-1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32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9709163">
            <a:off x="1360488" y="4752975"/>
            <a:ext cx="4519612" cy="75565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4367869">
            <a:off x="-503238" y="4487863"/>
            <a:ext cx="3679825" cy="755650"/>
          </a:xfrm>
          <a:prstGeom prst="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9690859">
            <a:off x="1606550" y="5527675"/>
            <a:ext cx="782638" cy="93821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9772304">
            <a:off x="1387475" y="2692400"/>
            <a:ext cx="3621088" cy="2058988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48488" y="5229225"/>
            <a:ext cx="438150" cy="2159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48488" y="5661025"/>
            <a:ext cx="431800" cy="215900"/>
          </a:xfrm>
          <a:prstGeom prst="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48488" y="6165850"/>
            <a:ext cx="431800" cy="28733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48488" y="4724400"/>
            <a:ext cx="431800" cy="288925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solidFill>
              <a:srgbClr val="9BB8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4347" name="TextBox 16"/>
          <p:cNvSpPr txBox="1">
            <a:spLocks noChangeArrowheads="1"/>
          </p:cNvSpPr>
          <p:nvPr/>
        </p:nvSpPr>
        <p:spPr bwMode="auto">
          <a:xfrm>
            <a:off x="8031195" y="4652963"/>
            <a:ext cx="11128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حیاط مرکزی</a:t>
            </a:r>
          </a:p>
        </p:txBody>
      </p:sp>
      <p:sp>
        <p:nvSpPr>
          <p:cNvPr id="14348" name="TextBox 17"/>
          <p:cNvSpPr txBox="1">
            <a:spLocks noChangeArrowheads="1"/>
          </p:cNvSpPr>
          <p:nvPr/>
        </p:nvSpPr>
        <p:spPr bwMode="auto">
          <a:xfrm>
            <a:off x="7608002" y="5157788"/>
            <a:ext cx="15359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بازار گنجعلی خان</a:t>
            </a:r>
          </a:p>
        </p:txBody>
      </p:sp>
      <p:sp>
        <p:nvSpPr>
          <p:cNvPr id="14349" name="TextBox 18"/>
          <p:cNvSpPr txBox="1">
            <a:spLocks noChangeArrowheads="1"/>
          </p:cNvSpPr>
          <p:nvPr/>
        </p:nvSpPr>
        <p:spPr bwMode="auto">
          <a:xfrm>
            <a:off x="7812088" y="5589588"/>
            <a:ext cx="1331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بازار مسگری</a:t>
            </a:r>
          </a:p>
        </p:txBody>
      </p:sp>
      <p:sp>
        <p:nvSpPr>
          <p:cNvPr id="14350" name="TextBox 19"/>
          <p:cNvSpPr txBox="1">
            <a:spLocks noChangeArrowheads="1"/>
          </p:cNvSpPr>
          <p:nvPr/>
        </p:nvSpPr>
        <p:spPr bwMode="auto">
          <a:xfrm>
            <a:off x="7577138" y="6092825"/>
            <a:ext cx="15668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چهارسوق گنجعلی</a:t>
            </a:r>
          </a:p>
        </p:txBody>
      </p:sp>
      <p:sp>
        <p:nvSpPr>
          <p:cNvPr id="21" name="Rectangle 20"/>
          <p:cNvSpPr/>
          <p:nvPr/>
        </p:nvSpPr>
        <p:spPr>
          <a:xfrm rot="19851941">
            <a:off x="4051300" y="5078413"/>
            <a:ext cx="573088" cy="87788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48488" y="4221163"/>
            <a:ext cx="398462" cy="2413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9735172">
            <a:off x="631825" y="2139950"/>
            <a:ext cx="3665538" cy="755650"/>
          </a:xfrm>
          <a:prstGeom prst="rect">
            <a:avLst/>
          </a:prstGeom>
          <a:solidFill>
            <a:srgbClr val="00206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4354" name="TextBox 23"/>
          <p:cNvSpPr txBox="1">
            <a:spLocks noChangeArrowheads="1"/>
          </p:cNvSpPr>
          <p:nvPr/>
        </p:nvSpPr>
        <p:spPr bwMode="auto">
          <a:xfrm>
            <a:off x="7497394" y="4149725"/>
            <a:ext cx="16466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حمام گنجعلی خان</a:t>
            </a:r>
          </a:p>
        </p:txBody>
      </p:sp>
      <p:sp>
        <p:nvSpPr>
          <p:cNvPr id="25" name="Rectangle 24"/>
          <p:cNvSpPr/>
          <p:nvPr/>
        </p:nvSpPr>
        <p:spPr>
          <a:xfrm rot="19772304">
            <a:off x="4586288" y="1235075"/>
            <a:ext cx="2133600" cy="2058988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48488" y="3716338"/>
            <a:ext cx="417512" cy="288925"/>
          </a:xfrm>
          <a:prstGeom prst="rect">
            <a:avLst/>
          </a:prstGeom>
          <a:solidFill>
            <a:srgbClr val="0070C0">
              <a:alpha val="5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14357" name="TextBox 26"/>
          <p:cNvSpPr txBox="1">
            <a:spLocks noChangeArrowheads="1"/>
          </p:cNvSpPr>
          <p:nvPr/>
        </p:nvSpPr>
        <p:spPr bwMode="auto">
          <a:xfrm>
            <a:off x="7760287" y="3716338"/>
            <a:ext cx="1383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ahoma" panose="020B06040305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altLang="en-US" dirty="0">
                <a:solidFill>
                  <a:prstClr val="white"/>
                </a:solidFill>
                <a:ea typeface="2  Homa"/>
                <a:cs typeface="B Homa" panose="00000400000000000000" pitchFamily="2" charset="-78"/>
              </a:rPr>
              <a:t>مدرسه گنجعلی</a:t>
            </a:r>
          </a:p>
        </p:txBody>
      </p:sp>
      <p:sp>
        <p:nvSpPr>
          <p:cNvPr id="28" name="Up Arrow 27"/>
          <p:cNvSpPr/>
          <p:nvPr/>
        </p:nvSpPr>
        <p:spPr>
          <a:xfrm>
            <a:off x="8100392" y="188640"/>
            <a:ext cx="576064" cy="792088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 dirty="0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00392" y="1124744"/>
            <a:ext cx="554960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sz="4000" b="1" dirty="0">
                <a:ln w="10541" cmpd="sng">
                  <a:solidFill>
                    <a:srgbClr val="99CB3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99CB38">
                        <a:tint val="40000"/>
                        <a:satMod val="250000"/>
                      </a:srgbClr>
                    </a:gs>
                    <a:gs pos="9000">
                      <a:srgbClr val="99CB38">
                        <a:tint val="52000"/>
                        <a:satMod val="300000"/>
                      </a:srgbClr>
                    </a:gs>
                    <a:gs pos="50000">
                      <a:srgbClr val="99CB38">
                        <a:shade val="20000"/>
                        <a:satMod val="300000"/>
                      </a:srgbClr>
                    </a:gs>
                    <a:gs pos="79000">
                      <a:srgbClr val="99CB38">
                        <a:tint val="52000"/>
                        <a:satMod val="300000"/>
                      </a:srgbClr>
                    </a:gs>
                    <a:gs pos="100000">
                      <a:srgbClr val="99CB38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B Homa" panose="00000400000000000000" pitchFamily="2" charset="-78"/>
              </a:rPr>
              <a:t>N</a:t>
            </a:r>
            <a:endParaRPr lang="fa-IR" sz="4000" b="1" dirty="0">
              <a:ln w="10541" cmpd="sng">
                <a:solidFill>
                  <a:srgbClr val="99CB38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99CB38">
                      <a:tint val="40000"/>
                      <a:satMod val="250000"/>
                    </a:srgbClr>
                  </a:gs>
                  <a:gs pos="9000">
                    <a:srgbClr val="99CB38">
                      <a:tint val="52000"/>
                      <a:satMod val="300000"/>
                    </a:srgbClr>
                  </a:gs>
                  <a:gs pos="50000">
                    <a:srgbClr val="99CB38">
                      <a:shade val="20000"/>
                      <a:satMod val="300000"/>
                    </a:srgbClr>
                  </a:gs>
                  <a:gs pos="79000">
                    <a:srgbClr val="99CB38">
                      <a:tint val="52000"/>
                      <a:satMod val="300000"/>
                    </a:srgbClr>
                  </a:gs>
                  <a:gs pos="100000">
                    <a:srgbClr val="99CB38">
                      <a:tint val="40000"/>
                      <a:satMod val="250000"/>
                    </a:srgbClr>
                  </a:gs>
                </a:gsLst>
                <a:lin ang="5400000"/>
              </a:gra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3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915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2  Homa</vt:lpstr>
      <vt:lpstr>Arial</vt:lpstr>
      <vt:lpstr>B Homa</vt:lpstr>
      <vt:lpstr>B Yekan</vt:lpstr>
      <vt:lpstr>Calibri</vt:lpstr>
      <vt:lpstr>Calibri Light</vt:lpstr>
      <vt:lpstr>Courier New</vt:lpstr>
      <vt:lpstr>Garamond</vt:lpstr>
      <vt:lpstr>Tahoma</vt:lpstr>
      <vt:lpstr>Times New Roman</vt:lpstr>
      <vt:lpstr>Wingdings 2</vt:lpstr>
      <vt:lpstr>Office Theme</vt:lpstr>
      <vt:lpstr>Organic</vt:lpstr>
      <vt:lpstr>PowerPoint Presentation</vt:lpstr>
      <vt:lpstr>معرفی و بررسی بازار گنجعلی خان کرمان</vt:lpstr>
      <vt:lpstr>پیشینه تاریخی</vt:lpstr>
      <vt:lpstr>بازار گنجعلی خان حد فاصل بین چهار سوق و بازار اختیاری است . در بخش جنوبی میدان گنجعلی خان قرار گرفته‌است . در سمت راست این بازار حمام گنجعلی خان و هجده مغازه قرار دارد و در سمت چپ آن طاقنماهایی طراحی شده‌اند که منظره زیبایی را نشان می‌دهند . </vt:lpstr>
      <vt:lpstr>سبک شناسی</vt:lpstr>
      <vt:lpstr>سیر تحولات تاریخی بنا</vt:lpstr>
      <vt:lpstr>بازار و بازار کرمان از نگاه بزرگان</vt:lpstr>
      <vt:lpstr>ویژگی های معماری</vt:lpstr>
      <vt:lpstr>PowerPoint Presentation</vt:lpstr>
      <vt:lpstr>PowerPoint Presentation</vt:lpstr>
      <vt:lpstr>PowerPoint Presentation</vt:lpstr>
      <vt:lpstr>ویژگی های چهارسوق گنجعلی خان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</cp:revision>
  <dcterms:created xsi:type="dcterms:W3CDTF">2020-11-27T08:33:11Z</dcterms:created>
  <dcterms:modified xsi:type="dcterms:W3CDTF">2020-11-27T13:51:49Z</dcterms:modified>
</cp:coreProperties>
</file>