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72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7595A1-7311-4F74-8100-DB59A0CDE82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2A706A1A-C4F5-445F-A8FE-B9407CC38B72}">
      <dgm:prSet phldrT="[Text]"/>
      <dgm:spPr/>
      <dgm:t>
        <a:bodyPr/>
        <a:lstStyle/>
        <a:p>
          <a:pPr rtl="1"/>
          <a:r>
            <a:rPr lang="fa-IR" dirty="0" smtClean="0">
              <a:cs typeface="B Yekan" panose="00000400000000000000" pitchFamily="2" charset="-78"/>
            </a:rPr>
            <a:t>پدیده فرسودگی </a:t>
          </a:r>
          <a:endParaRPr lang="fa-IR" dirty="0">
            <a:cs typeface="B Yekan" panose="00000400000000000000" pitchFamily="2" charset="-78"/>
          </a:endParaRPr>
        </a:p>
      </dgm:t>
    </dgm:pt>
    <dgm:pt modelId="{FC6318C6-7440-4F72-953B-65F4946D1B8F}" type="parTrans" cxnId="{0B2B8F5C-D9CD-4316-95A6-D4F29601F9CF}">
      <dgm:prSet/>
      <dgm:spPr/>
      <dgm:t>
        <a:bodyPr/>
        <a:lstStyle/>
        <a:p>
          <a:pPr rtl="1"/>
          <a:endParaRPr lang="fa-IR"/>
        </a:p>
      </dgm:t>
    </dgm:pt>
    <dgm:pt modelId="{4D74BE75-22FF-4376-8C37-E17081BAA3DD}" type="sibTrans" cxnId="{0B2B8F5C-D9CD-4316-95A6-D4F29601F9CF}">
      <dgm:prSet/>
      <dgm:spPr/>
      <dgm:t>
        <a:bodyPr/>
        <a:lstStyle/>
        <a:p>
          <a:pPr rtl="1"/>
          <a:endParaRPr lang="fa-IR"/>
        </a:p>
      </dgm:t>
    </dgm:pt>
    <dgm:pt modelId="{F2863738-6390-48F6-83D0-265A1119B160}">
      <dgm:prSet phldrT="[Text]"/>
      <dgm:spPr/>
      <dgm:t>
        <a:bodyPr/>
        <a:lstStyle/>
        <a:p>
          <a:pPr rtl="1"/>
          <a:r>
            <a:rPr lang="fa-IR" dirty="0" smtClean="0">
              <a:cs typeface="B Yekan" panose="00000400000000000000" pitchFamily="2" charset="-78"/>
            </a:rPr>
            <a:t>کالبد بافت </a:t>
          </a:r>
          <a:endParaRPr lang="fa-IR" dirty="0">
            <a:cs typeface="B Yekan" panose="00000400000000000000" pitchFamily="2" charset="-78"/>
          </a:endParaRPr>
        </a:p>
      </dgm:t>
    </dgm:pt>
    <dgm:pt modelId="{214EA236-A55B-4F82-997D-AE026F38BC33}" type="parTrans" cxnId="{218D5AA2-C54F-47F2-B367-929B75553700}">
      <dgm:prSet/>
      <dgm:spPr/>
      <dgm:t>
        <a:bodyPr/>
        <a:lstStyle/>
        <a:p>
          <a:pPr rtl="1"/>
          <a:endParaRPr lang="fa-IR"/>
        </a:p>
      </dgm:t>
    </dgm:pt>
    <dgm:pt modelId="{679BE962-9AE7-447C-927C-49329ECF5A5F}" type="sibTrans" cxnId="{218D5AA2-C54F-47F2-B367-929B75553700}">
      <dgm:prSet/>
      <dgm:spPr/>
      <dgm:t>
        <a:bodyPr/>
        <a:lstStyle/>
        <a:p>
          <a:pPr rtl="1"/>
          <a:endParaRPr lang="fa-IR"/>
        </a:p>
      </dgm:t>
    </dgm:pt>
    <dgm:pt modelId="{4F08F805-4A1E-485B-9C9B-A9E3E8E1DB14}">
      <dgm:prSet phldrT="[Text]"/>
      <dgm:spPr/>
      <dgm:t>
        <a:bodyPr/>
        <a:lstStyle/>
        <a:p>
          <a:pPr rtl="1"/>
          <a:r>
            <a:rPr lang="fa-IR" dirty="0" smtClean="0">
              <a:cs typeface="B Yekan" panose="00000400000000000000" pitchFamily="2" charset="-78"/>
            </a:rPr>
            <a:t>فعالیت های اجتماعی</a:t>
          </a:r>
          <a:endParaRPr lang="fa-IR" dirty="0">
            <a:cs typeface="B Yekan" panose="00000400000000000000" pitchFamily="2" charset="-78"/>
          </a:endParaRPr>
        </a:p>
      </dgm:t>
    </dgm:pt>
    <dgm:pt modelId="{ABFADE21-868B-4AED-8182-3B9ED9097493}" type="parTrans" cxnId="{DAD05A4E-7D25-477D-8C87-259B14737125}">
      <dgm:prSet/>
      <dgm:spPr/>
      <dgm:t>
        <a:bodyPr/>
        <a:lstStyle/>
        <a:p>
          <a:pPr rtl="1"/>
          <a:endParaRPr lang="fa-IR"/>
        </a:p>
      </dgm:t>
    </dgm:pt>
    <dgm:pt modelId="{FFEAEA66-4A9F-443C-A76C-28BD7CBAC007}" type="sibTrans" cxnId="{DAD05A4E-7D25-477D-8C87-259B14737125}">
      <dgm:prSet/>
      <dgm:spPr/>
      <dgm:t>
        <a:bodyPr/>
        <a:lstStyle/>
        <a:p>
          <a:pPr rtl="1"/>
          <a:endParaRPr lang="fa-IR"/>
        </a:p>
      </dgm:t>
    </dgm:pt>
    <dgm:pt modelId="{03566B6A-6F71-42EB-84AC-05AD8B2454E4}">
      <dgm:prSet phldrT="[Text]"/>
      <dgm:spPr/>
      <dgm:t>
        <a:bodyPr/>
        <a:lstStyle/>
        <a:p>
          <a:pPr rtl="1"/>
          <a:r>
            <a:rPr lang="fa-IR" dirty="0" smtClean="0">
              <a:cs typeface="B Yekan" panose="00000400000000000000" pitchFamily="2" charset="-78"/>
            </a:rPr>
            <a:t>فعالیت های اقتصادی </a:t>
          </a:r>
          <a:endParaRPr lang="fa-IR" dirty="0">
            <a:cs typeface="B Yekan" panose="00000400000000000000" pitchFamily="2" charset="-78"/>
          </a:endParaRPr>
        </a:p>
      </dgm:t>
    </dgm:pt>
    <dgm:pt modelId="{9F293B08-2523-44F4-887F-DCA88461890D}" type="parTrans" cxnId="{B9284D9D-FF62-41A7-AE60-7A35CA5871A7}">
      <dgm:prSet/>
      <dgm:spPr/>
      <dgm:t>
        <a:bodyPr/>
        <a:lstStyle/>
        <a:p>
          <a:pPr rtl="1"/>
          <a:endParaRPr lang="fa-IR"/>
        </a:p>
      </dgm:t>
    </dgm:pt>
    <dgm:pt modelId="{516B674F-DAB3-482F-A6DC-2ED6514983DB}" type="sibTrans" cxnId="{B9284D9D-FF62-41A7-AE60-7A35CA5871A7}">
      <dgm:prSet/>
      <dgm:spPr/>
      <dgm:t>
        <a:bodyPr/>
        <a:lstStyle/>
        <a:p>
          <a:pPr rtl="1"/>
          <a:endParaRPr lang="fa-IR"/>
        </a:p>
      </dgm:t>
    </dgm:pt>
    <dgm:pt modelId="{8174B998-341F-4088-BC73-F0A6F7621AB9}" type="pres">
      <dgm:prSet presAssocID="{9C7595A1-7311-4F74-8100-DB59A0CDE825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D593969-B1D3-4362-B588-AF6670C41FC0}" type="pres">
      <dgm:prSet presAssocID="{2A706A1A-C4F5-445F-A8FE-B9407CC38B72}" presName="root1" presStyleCnt="0"/>
      <dgm:spPr/>
    </dgm:pt>
    <dgm:pt modelId="{164AEB7E-7F37-4BAD-9B3B-58823F234F68}" type="pres">
      <dgm:prSet presAssocID="{2A706A1A-C4F5-445F-A8FE-B9407CC38B7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36E94A6-F11B-4E76-B4F4-3B64A0DCC14D}" type="pres">
      <dgm:prSet presAssocID="{2A706A1A-C4F5-445F-A8FE-B9407CC38B72}" presName="level2hierChild" presStyleCnt="0"/>
      <dgm:spPr/>
    </dgm:pt>
    <dgm:pt modelId="{35635636-B8B5-4C81-8DBA-F8DE5D862621}" type="pres">
      <dgm:prSet presAssocID="{214EA236-A55B-4F82-997D-AE026F38BC33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F0E8421-AF6E-4739-943D-3B600004CB3D}" type="pres">
      <dgm:prSet presAssocID="{214EA236-A55B-4F82-997D-AE026F38BC33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4F085037-5F5C-4336-A597-F5B3D35814E6}" type="pres">
      <dgm:prSet presAssocID="{F2863738-6390-48F6-83D0-265A1119B160}" presName="root2" presStyleCnt="0"/>
      <dgm:spPr/>
    </dgm:pt>
    <dgm:pt modelId="{E0159398-174B-41CA-A853-1371AB68BAE9}" type="pres">
      <dgm:prSet presAssocID="{F2863738-6390-48F6-83D0-265A1119B160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F7E5DC9-42CF-4042-8E03-F5CBE0814FCB}" type="pres">
      <dgm:prSet presAssocID="{F2863738-6390-48F6-83D0-265A1119B160}" presName="level3hierChild" presStyleCnt="0"/>
      <dgm:spPr/>
    </dgm:pt>
    <dgm:pt modelId="{A2936B3C-62F7-44A6-9604-89DF8F6F275C}" type="pres">
      <dgm:prSet presAssocID="{ABFADE21-868B-4AED-8182-3B9ED9097493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18D7577-2C43-46D5-8241-04FA97BDDB09}" type="pres">
      <dgm:prSet presAssocID="{ABFADE21-868B-4AED-8182-3B9ED9097493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D1D9F0C7-47FB-4CEF-90C3-C8704366EE22}" type="pres">
      <dgm:prSet presAssocID="{4F08F805-4A1E-485B-9C9B-A9E3E8E1DB14}" presName="root2" presStyleCnt="0"/>
      <dgm:spPr/>
    </dgm:pt>
    <dgm:pt modelId="{0D25C6FD-6449-4D2E-8C57-CB0A151FBA1E}" type="pres">
      <dgm:prSet presAssocID="{4F08F805-4A1E-485B-9C9B-A9E3E8E1DB14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A69C862-07AF-4518-88C9-064EE841B8A9}" type="pres">
      <dgm:prSet presAssocID="{4F08F805-4A1E-485B-9C9B-A9E3E8E1DB14}" presName="level3hierChild" presStyleCnt="0"/>
      <dgm:spPr/>
    </dgm:pt>
    <dgm:pt modelId="{BDF4663D-27CD-4C72-AA60-78D31D7D29E0}" type="pres">
      <dgm:prSet presAssocID="{9F293B08-2523-44F4-887F-DCA88461890D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1EAF971B-4495-49C2-B35D-59EF6CDD475A}" type="pres">
      <dgm:prSet presAssocID="{9F293B08-2523-44F4-887F-DCA88461890D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A2785615-1862-42C7-BEFE-98FBB49DAFD2}" type="pres">
      <dgm:prSet presAssocID="{03566B6A-6F71-42EB-84AC-05AD8B2454E4}" presName="root2" presStyleCnt="0"/>
      <dgm:spPr/>
    </dgm:pt>
    <dgm:pt modelId="{7B6ED603-AA01-4B24-860B-7298DC9259D0}" type="pres">
      <dgm:prSet presAssocID="{03566B6A-6F71-42EB-84AC-05AD8B2454E4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D74E8FE-93C2-46B1-902D-E377CAF6623A}" type="pres">
      <dgm:prSet presAssocID="{03566B6A-6F71-42EB-84AC-05AD8B2454E4}" presName="level3hierChild" presStyleCnt="0"/>
      <dgm:spPr/>
    </dgm:pt>
  </dgm:ptLst>
  <dgm:cxnLst>
    <dgm:cxn modelId="{16573A9F-F2B9-41CA-A534-54871E56867A}" type="presOf" srcId="{4F08F805-4A1E-485B-9C9B-A9E3E8E1DB14}" destId="{0D25C6FD-6449-4D2E-8C57-CB0A151FBA1E}" srcOrd="0" destOrd="0" presId="urn:microsoft.com/office/officeart/2008/layout/HorizontalMultiLevelHierarchy"/>
    <dgm:cxn modelId="{38F6A0B3-D85B-4C89-B098-689B326CF9E7}" type="presOf" srcId="{ABFADE21-868B-4AED-8182-3B9ED9097493}" destId="{A2936B3C-62F7-44A6-9604-89DF8F6F275C}" srcOrd="0" destOrd="0" presId="urn:microsoft.com/office/officeart/2008/layout/HorizontalMultiLevelHierarchy"/>
    <dgm:cxn modelId="{E12AFCA7-083A-4126-8BD5-C6226C083389}" type="presOf" srcId="{F2863738-6390-48F6-83D0-265A1119B160}" destId="{E0159398-174B-41CA-A853-1371AB68BAE9}" srcOrd="0" destOrd="0" presId="urn:microsoft.com/office/officeart/2008/layout/HorizontalMultiLevelHierarchy"/>
    <dgm:cxn modelId="{BA6E4DB5-7656-47D1-B904-20B93F8137EB}" type="presOf" srcId="{9F293B08-2523-44F4-887F-DCA88461890D}" destId="{1EAF971B-4495-49C2-B35D-59EF6CDD475A}" srcOrd="1" destOrd="0" presId="urn:microsoft.com/office/officeart/2008/layout/HorizontalMultiLevelHierarchy"/>
    <dgm:cxn modelId="{BE389ECE-85E0-42C4-B17D-2E76388FD0B3}" type="presOf" srcId="{ABFADE21-868B-4AED-8182-3B9ED9097493}" destId="{018D7577-2C43-46D5-8241-04FA97BDDB09}" srcOrd="1" destOrd="0" presId="urn:microsoft.com/office/officeart/2008/layout/HorizontalMultiLevelHierarchy"/>
    <dgm:cxn modelId="{2ED6B20A-40E2-419E-93D0-505940E2682B}" type="presOf" srcId="{03566B6A-6F71-42EB-84AC-05AD8B2454E4}" destId="{7B6ED603-AA01-4B24-860B-7298DC9259D0}" srcOrd="0" destOrd="0" presId="urn:microsoft.com/office/officeart/2008/layout/HorizontalMultiLevelHierarchy"/>
    <dgm:cxn modelId="{B9284D9D-FF62-41A7-AE60-7A35CA5871A7}" srcId="{2A706A1A-C4F5-445F-A8FE-B9407CC38B72}" destId="{03566B6A-6F71-42EB-84AC-05AD8B2454E4}" srcOrd="2" destOrd="0" parTransId="{9F293B08-2523-44F4-887F-DCA88461890D}" sibTransId="{516B674F-DAB3-482F-A6DC-2ED6514983DB}"/>
    <dgm:cxn modelId="{DAD05A4E-7D25-477D-8C87-259B14737125}" srcId="{2A706A1A-C4F5-445F-A8FE-B9407CC38B72}" destId="{4F08F805-4A1E-485B-9C9B-A9E3E8E1DB14}" srcOrd="1" destOrd="0" parTransId="{ABFADE21-868B-4AED-8182-3B9ED9097493}" sibTransId="{FFEAEA66-4A9F-443C-A76C-28BD7CBAC007}"/>
    <dgm:cxn modelId="{0B2B8F5C-D9CD-4316-95A6-D4F29601F9CF}" srcId="{9C7595A1-7311-4F74-8100-DB59A0CDE825}" destId="{2A706A1A-C4F5-445F-A8FE-B9407CC38B72}" srcOrd="0" destOrd="0" parTransId="{FC6318C6-7440-4F72-953B-65F4946D1B8F}" sibTransId="{4D74BE75-22FF-4376-8C37-E17081BAA3DD}"/>
    <dgm:cxn modelId="{58BA90B7-9393-41FE-B015-A1999055C0D0}" type="presOf" srcId="{9F293B08-2523-44F4-887F-DCA88461890D}" destId="{BDF4663D-27CD-4C72-AA60-78D31D7D29E0}" srcOrd="0" destOrd="0" presId="urn:microsoft.com/office/officeart/2008/layout/HorizontalMultiLevelHierarchy"/>
    <dgm:cxn modelId="{218D5AA2-C54F-47F2-B367-929B75553700}" srcId="{2A706A1A-C4F5-445F-A8FE-B9407CC38B72}" destId="{F2863738-6390-48F6-83D0-265A1119B160}" srcOrd="0" destOrd="0" parTransId="{214EA236-A55B-4F82-997D-AE026F38BC33}" sibTransId="{679BE962-9AE7-447C-927C-49329ECF5A5F}"/>
    <dgm:cxn modelId="{91B8B423-4EC0-4747-8A12-7680F8C399D6}" type="presOf" srcId="{214EA236-A55B-4F82-997D-AE026F38BC33}" destId="{35635636-B8B5-4C81-8DBA-F8DE5D862621}" srcOrd="0" destOrd="0" presId="urn:microsoft.com/office/officeart/2008/layout/HorizontalMultiLevelHierarchy"/>
    <dgm:cxn modelId="{A561AC0C-F66F-4F62-B432-EE44CC24BCFB}" type="presOf" srcId="{2A706A1A-C4F5-445F-A8FE-B9407CC38B72}" destId="{164AEB7E-7F37-4BAD-9B3B-58823F234F68}" srcOrd="0" destOrd="0" presId="urn:microsoft.com/office/officeart/2008/layout/HorizontalMultiLevelHierarchy"/>
    <dgm:cxn modelId="{BE72CDD7-D77E-4622-9C1B-64CEA9A3252C}" type="presOf" srcId="{214EA236-A55B-4F82-997D-AE026F38BC33}" destId="{1F0E8421-AF6E-4739-943D-3B600004CB3D}" srcOrd="1" destOrd="0" presId="urn:microsoft.com/office/officeart/2008/layout/HorizontalMultiLevelHierarchy"/>
    <dgm:cxn modelId="{65E12F4E-BCF4-4D28-84D3-1D90A966B44E}" type="presOf" srcId="{9C7595A1-7311-4F74-8100-DB59A0CDE825}" destId="{8174B998-341F-4088-BC73-F0A6F7621AB9}" srcOrd="0" destOrd="0" presId="urn:microsoft.com/office/officeart/2008/layout/HorizontalMultiLevelHierarchy"/>
    <dgm:cxn modelId="{4E1C21EC-6B76-4F6D-88AE-435DBBA46A67}" type="presParOf" srcId="{8174B998-341F-4088-BC73-F0A6F7621AB9}" destId="{BD593969-B1D3-4362-B588-AF6670C41FC0}" srcOrd="0" destOrd="0" presId="urn:microsoft.com/office/officeart/2008/layout/HorizontalMultiLevelHierarchy"/>
    <dgm:cxn modelId="{D3AED1EC-383E-4054-96F5-396AF687FCB7}" type="presParOf" srcId="{BD593969-B1D3-4362-B588-AF6670C41FC0}" destId="{164AEB7E-7F37-4BAD-9B3B-58823F234F68}" srcOrd="0" destOrd="0" presId="urn:microsoft.com/office/officeart/2008/layout/HorizontalMultiLevelHierarchy"/>
    <dgm:cxn modelId="{E9D38E10-EB63-4F68-BD7B-7AC21102F44B}" type="presParOf" srcId="{BD593969-B1D3-4362-B588-AF6670C41FC0}" destId="{C36E94A6-F11B-4E76-B4F4-3B64A0DCC14D}" srcOrd="1" destOrd="0" presId="urn:microsoft.com/office/officeart/2008/layout/HorizontalMultiLevelHierarchy"/>
    <dgm:cxn modelId="{2798F0D6-2317-4D81-9063-9D47C77FD278}" type="presParOf" srcId="{C36E94A6-F11B-4E76-B4F4-3B64A0DCC14D}" destId="{35635636-B8B5-4C81-8DBA-F8DE5D862621}" srcOrd="0" destOrd="0" presId="urn:microsoft.com/office/officeart/2008/layout/HorizontalMultiLevelHierarchy"/>
    <dgm:cxn modelId="{A6948C8E-4BCE-4FA4-948A-2D4B6AC0948A}" type="presParOf" srcId="{35635636-B8B5-4C81-8DBA-F8DE5D862621}" destId="{1F0E8421-AF6E-4739-943D-3B600004CB3D}" srcOrd="0" destOrd="0" presId="urn:microsoft.com/office/officeart/2008/layout/HorizontalMultiLevelHierarchy"/>
    <dgm:cxn modelId="{CFCD6BD7-DC97-49B9-BB8C-D1445F03000D}" type="presParOf" srcId="{C36E94A6-F11B-4E76-B4F4-3B64A0DCC14D}" destId="{4F085037-5F5C-4336-A597-F5B3D35814E6}" srcOrd="1" destOrd="0" presId="urn:microsoft.com/office/officeart/2008/layout/HorizontalMultiLevelHierarchy"/>
    <dgm:cxn modelId="{B8C82650-A5E0-4059-9203-E8CF8128DE0A}" type="presParOf" srcId="{4F085037-5F5C-4336-A597-F5B3D35814E6}" destId="{E0159398-174B-41CA-A853-1371AB68BAE9}" srcOrd="0" destOrd="0" presId="urn:microsoft.com/office/officeart/2008/layout/HorizontalMultiLevelHierarchy"/>
    <dgm:cxn modelId="{E0DFE317-4CF1-479C-9FB8-3173D399DF4C}" type="presParOf" srcId="{4F085037-5F5C-4336-A597-F5B3D35814E6}" destId="{7F7E5DC9-42CF-4042-8E03-F5CBE0814FCB}" srcOrd="1" destOrd="0" presId="urn:microsoft.com/office/officeart/2008/layout/HorizontalMultiLevelHierarchy"/>
    <dgm:cxn modelId="{3FAB9329-7D88-43E9-9A0C-49BA5A2183F1}" type="presParOf" srcId="{C36E94A6-F11B-4E76-B4F4-3B64A0DCC14D}" destId="{A2936B3C-62F7-44A6-9604-89DF8F6F275C}" srcOrd="2" destOrd="0" presId="urn:microsoft.com/office/officeart/2008/layout/HorizontalMultiLevelHierarchy"/>
    <dgm:cxn modelId="{2E076DB0-6B96-43D4-92CD-ECDFD0A1A8DC}" type="presParOf" srcId="{A2936B3C-62F7-44A6-9604-89DF8F6F275C}" destId="{018D7577-2C43-46D5-8241-04FA97BDDB09}" srcOrd="0" destOrd="0" presId="urn:microsoft.com/office/officeart/2008/layout/HorizontalMultiLevelHierarchy"/>
    <dgm:cxn modelId="{F08371D0-0F9F-4CAC-84AA-636C03026E53}" type="presParOf" srcId="{C36E94A6-F11B-4E76-B4F4-3B64A0DCC14D}" destId="{D1D9F0C7-47FB-4CEF-90C3-C8704366EE22}" srcOrd="3" destOrd="0" presId="urn:microsoft.com/office/officeart/2008/layout/HorizontalMultiLevelHierarchy"/>
    <dgm:cxn modelId="{8EDBB4EF-62DE-480D-9826-29435A7127C8}" type="presParOf" srcId="{D1D9F0C7-47FB-4CEF-90C3-C8704366EE22}" destId="{0D25C6FD-6449-4D2E-8C57-CB0A151FBA1E}" srcOrd="0" destOrd="0" presId="urn:microsoft.com/office/officeart/2008/layout/HorizontalMultiLevelHierarchy"/>
    <dgm:cxn modelId="{F888A533-2724-406C-BD3D-03C56D5EADD9}" type="presParOf" srcId="{D1D9F0C7-47FB-4CEF-90C3-C8704366EE22}" destId="{7A69C862-07AF-4518-88C9-064EE841B8A9}" srcOrd="1" destOrd="0" presId="urn:microsoft.com/office/officeart/2008/layout/HorizontalMultiLevelHierarchy"/>
    <dgm:cxn modelId="{1200A593-3D26-412D-8C1E-94A8E6CBA2A6}" type="presParOf" srcId="{C36E94A6-F11B-4E76-B4F4-3B64A0DCC14D}" destId="{BDF4663D-27CD-4C72-AA60-78D31D7D29E0}" srcOrd="4" destOrd="0" presId="urn:microsoft.com/office/officeart/2008/layout/HorizontalMultiLevelHierarchy"/>
    <dgm:cxn modelId="{E1113A0C-E4D5-4EC0-B36B-BA9BAE6DEC32}" type="presParOf" srcId="{BDF4663D-27CD-4C72-AA60-78D31D7D29E0}" destId="{1EAF971B-4495-49C2-B35D-59EF6CDD475A}" srcOrd="0" destOrd="0" presId="urn:microsoft.com/office/officeart/2008/layout/HorizontalMultiLevelHierarchy"/>
    <dgm:cxn modelId="{EE3A4D10-B107-48DC-93EB-E87EBE413359}" type="presParOf" srcId="{C36E94A6-F11B-4E76-B4F4-3B64A0DCC14D}" destId="{A2785615-1862-42C7-BEFE-98FBB49DAFD2}" srcOrd="5" destOrd="0" presId="urn:microsoft.com/office/officeart/2008/layout/HorizontalMultiLevelHierarchy"/>
    <dgm:cxn modelId="{97F2DCF1-AC71-4795-88CF-935499DCAC5A}" type="presParOf" srcId="{A2785615-1862-42C7-BEFE-98FBB49DAFD2}" destId="{7B6ED603-AA01-4B24-860B-7298DC9259D0}" srcOrd="0" destOrd="0" presId="urn:microsoft.com/office/officeart/2008/layout/HorizontalMultiLevelHierarchy"/>
    <dgm:cxn modelId="{2CA15F98-CC8C-4573-91B5-9E88177821E2}" type="presParOf" srcId="{A2785615-1862-42C7-BEFE-98FBB49DAFD2}" destId="{DD74E8FE-93C2-46B1-902D-E377CAF6623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7A7EEC-BB44-46FB-B41F-1AAFF4EA67A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29B4940-633D-4F93-AD72-C2530607BD49}">
      <dgm:prSet phldrT="[Text]"/>
      <dgm:spPr/>
      <dgm:t>
        <a:bodyPr/>
        <a:lstStyle/>
        <a:p>
          <a:pPr rtl="1"/>
          <a:r>
            <a:rPr lang="fa-IR" dirty="0" smtClean="0">
              <a:cs typeface="B Narm" panose="00000400000000000000" pitchFamily="2" charset="-78"/>
            </a:rPr>
            <a:t>هدف اصلی این طرح</a:t>
          </a:r>
          <a:endParaRPr lang="fa-IR" dirty="0">
            <a:cs typeface="B Narm" panose="00000400000000000000" pitchFamily="2" charset="-78"/>
          </a:endParaRPr>
        </a:p>
      </dgm:t>
    </dgm:pt>
    <dgm:pt modelId="{6920A10D-DE96-44BB-8945-65A84BDC619C}" type="parTrans" cxnId="{1AA53339-4200-4DDE-B3F3-46CBBC750F64}">
      <dgm:prSet/>
      <dgm:spPr/>
      <dgm:t>
        <a:bodyPr/>
        <a:lstStyle/>
        <a:p>
          <a:pPr rtl="1"/>
          <a:endParaRPr lang="fa-IR"/>
        </a:p>
      </dgm:t>
    </dgm:pt>
    <dgm:pt modelId="{ECC0657F-C6E7-4214-8DFD-2BA620B1D7D7}" type="sibTrans" cxnId="{1AA53339-4200-4DDE-B3F3-46CBBC750F64}">
      <dgm:prSet/>
      <dgm:spPr/>
      <dgm:t>
        <a:bodyPr/>
        <a:lstStyle/>
        <a:p>
          <a:pPr rtl="1"/>
          <a:endParaRPr lang="fa-IR"/>
        </a:p>
      </dgm:t>
    </dgm:pt>
    <dgm:pt modelId="{31834B03-B16F-4474-BA60-2FB80282E461}">
      <dgm:prSet phldrT="[Text]"/>
      <dgm:spPr/>
      <dgm:t>
        <a:bodyPr/>
        <a:lstStyle/>
        <a:p>
          <a:pPr rtl="1"/>
          <a:r>
            <a:rPr lang="fa-IR" dirty="0" smtClean="0">
              <a:cs typeface="B Narm" panose="00000400000000000000" pitchFamily="2" charset="-78"/>
            </a:rPr>
            <a:t>نوسازی شهری مرکز شهر</a:t>
          </a:r>
          <a:endParaRPr lang="fa-IR" dirty="0">
            <a:cs typeface="B Narm" panose="00000400000000000000" pitchFamily="2" charset="-78"/>
          </a:endParaRPr>
        </a:p>
      </dgm:t>
    </dgm:pt>
    <dgm:pt modelId="{2EF3D0B9-1AE3-4759-B67D-28E0DFAB6ACE}" type="parTrans" cxnId="{C0B5E35A-89DB-4429-AC6E-4D777F309819}">
      <dgm:prSet/>
      <dgm:spPr/>
      <dgm:t>
        <a:bodyPr/>
        <a:lstStyle/>
        <a:p>
          <a:pPr rtl="1"/>
          <a:endParaRPr lang="fa-IR"/>
        </a:p>
      </dgm:t>
    </dgm:pt>
    <dgm:pt modelId="{8C86465F-BD6E-4A82-AACD-2FD8970EF858}" type="sibTrans" cxnId="{C0B5E35A-89DB-4429-AC6E-4D777F309819}">
      <dgm:prSet/>
      <dgm:spPr/>
      <dgm:t>
        <a:bodyPr/>
        <a:lstStyle/>
        <a:p>
          <a:pPr rtl="1"/>
          <a:endParaRPr lang="fa-IR"/>
        </a:p>
      </dgm:t>
    </dgm:pt>
    <dgm:pt modelId="{EA186DDD-04CB-45A4-8FDF-3E9373F600FE}" type="pres">
      <dgm:prSet presAssocID="{7E7A7EEC-BB44-46FB-B41F-1AAFF4EA67A8}" presName="CompostProcess" presStyleCnt="0">
        <dgm:presLayoutVars>
          <dgm:dir val="rev"/>
          <dgm:resizeHandles val="exact"/>
        </dgm:presLayoutVars>
      </dgm:prSet>
      <dgm:spPr/>
    </dgm:pt>
    <dgm:pt modelId="{01FD96EA-D776-4EB4-8E05-1B2BF1BD3202}" type="pres">
      <dgm:prSet presAssocID="{7E7A7EEC-BB44-46FB-B41F-1AAFF4EA67A8}" presName="arrow" presStyleLbl="bgShp" presStyleIdx="0" presStyleCnt="1" custLinFactNeighborY="394"/>
      <dgm:spPr/>
    </dgm:pt>
    <dgm:pt modelId="{FCCD71A3-E5E6-4E99-9BE9-AC0B95D8FF1A}" type="pres">
      <dgm:prSet presAssocID="{7E7A7EEC-BB44-46FB-B41F-1AAFF4EA67A8}" presName="linearProcess" presStyleCnt="0"/>
      <dgm:spPr/>
    </dgm:pt>
    <dgm:pt modelId="{FA6F8849-B0D7-4C82-A3F5-515EB82118AF}" type="pres">
      <dgm:prSet presAssocID="{529B4940-633D-4F93-AD72-C2530607BD49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8631735-E6DC-4F6B-94CA-A6716CDEA1B3}" type="pres">
      <dgm:prSet presAssocID="{ECC0657F-C6E7-4214-8DFD-2BA620B1D7D7}" presName="sibTrans" presStyleCnt="0"/>
      <dgm:spPr/>
    </dgm:pt>
    <dgm:pt modelId="{6D9C4045-A176-461E-BBBE-553878869F3A}" type="pres">
      <dgm:prSet presAssocID="{31834B03-B16F-4474-BA60-2FB80282E461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AA53339-4200-4DDE-B3F3-46CBBC750F64}" srcId="{7E7A7EEC-BB44-46FB-B41F-1AAFF4EA67A8}" destId="{529B4940-633D-4F93-AD72-C2530607BD49}" srcOrd="0" destOrd="0" parTransId="{6920A10D-DE96-44BB-8945-65A84BDC619C}" sibTransId="{ECC0657F-C6E7-4214-8DFD-2BA620B1D7D7}"/>
    <dgm:cxn modelId="{61C6B374-1441-4C75-9DB7-9CBA6399C9CB}" type="presOf" srcId="{7E7A7EEC-BB44-46FB-B41F-1AAFF4EA67A8}" destId="{EA186DDD-04CB-45A4-8FDF-3E9373F600FE}" srcOrd="0" destOrd="0" presId="urn:microsoft.com/office/officeart/2005/8/layout/hProcess9"/>
    <dgm:cxn modelId="{C0B5E35A-89DB-4429-AC6E-4D777F309819}" srcId="{7E7A7EEC-BB44-46FB-B41F-1AAFF4EA67A8}" destId="{31834B03-B16F-4474-BA60-2FB80282E461}" srcOrd="1" destOrd="0" parTransId="{2EF3D0B9-1AE3-4759-B67D-28E0DFAB6ACE}" sibTransId="{8C86465F-BD6E-4A82-AACD-2FD8970EF858}"/>
    <dgm:cxn modelId="{050995E2-F0CE-4AFC-87AA-A447ED39FB7B}" type="presOf" srcId="{529B4940-633D-4F93-AD72-C2530607BD49}" destId="{FA6F8849-B0D7-4C82-A3F5-515EB82118AF}" srcOrd="0" destOrd="0" presId="urn:microsoft.com/office/officeart/2005/8/layout/hProcess9"/>
    <dgm:cxn modelId="{E44BF211-ABA5-40B6-A843-FE5E4802D077}" type="presOf" srcId="{31834B03-B16F-4474-BA60-2FB80282E461}" destId="{6D9C4045-A176-461E-BBBE-553878869F3A}" srcOrd="0" destOrd="0" presId="urn:microsoft.com/office/officeart/2005/8/layout/hProcess9"/>
    <dgm:cxn modelId="{42F1B91F-CCB9-46AA-9500-F745113441A4}" type="presParOf" srcId="{EA186DDD-04CB-45A4-8FDF-3E9373F600FE}" destId="{01FD96EA-D776-4EB4-8E05-1B2BF1BD3202}" srcOrd="0" destOrd="0" presId="urn:microsoft.com/office/officeart/2005/8/layout/hProcess9"/>
    <dgm:cxn modelId="{2FE95C14-6F47-41B8-9233-B2EE8E574134}" type="presParOf" srcId="{EA186DDD-04CB-45A4-8FDF-3E9373F600FE}" destId="{FCCD71A3-E5E6-4E99-9BE9-AC0B95D8FF1A}" srcOrd="1" destOrd="0" presId="urn:microsoft.com/office/officeart/2005/8/layout/hProcess9"/>
    <dgm:cxn modelId="{2C6F9AFD-5967-405F-823F-05888E5B70A0}" type="presParOf" srcId="{FCCD71A3-E5E6-4E99-9BE9-AC0B95D8FF1A}" destId="{FA6F8849-B0D7-4C82-A3F5-515EB82118AF}" srcOrd="0" destOrd="0" presId="urn:microsoft.com/office/officeart/2005/8/layout/hProcess9"/>
    <dgm:cxn modelId="{3E791C2F-19E1-4D0F-AEB9-17DDECD6071D}" type="presParOf" srcId="{FCCD71A3-E5E6-4E99-9BE9-AC0B95D8FF1A}" destId="{F8631735-E6DC-4F6B-94CA-A6716CDEA1B3}" srcOrd="1" destOrd="0" presId="urn:microsoft.com/office/officeart/2005/8/layout/hProcess9"/>
    <dgm:cxn modelId="{5CE7025F-62D2-458B-BB3E-FDD2EADA90CD}" type="presParOf" srcId="{FCCD71A3-E5E6-4E99-9BE9-AC0B95D8FF1A}" destId="{6D9C4045-A176-461E-BBBE-553878869F3A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0D7289-2738-4490-B58B-4B370A56B0C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4A57D175-067C-4E7D-856D-F7576F8B55F3}">
      <dgm:prSet phldrT="[Text]"/>
      <dgm:spPr/>
      <dgm:t>
        <a:bodyPr/>
        <a:lstStyle/>
        <a:p>
          <a:pPr algn="justLow" rtl="1"/>
          <a:r>
            <a:rPr lang="fa-IR" dirty="0" smtClean="0">
              <a:cs typeface="B Homa" panose="00000400000000000000" pitchFamily="2" charset="-78"/>
            </a:rPr>
            <a:t>کمک به تجدید حیات کسب و کار </a:t>
          </a:r>
          <a:endParaRPr lang="fa-IR" dirty="0">
            <a:cs typeface="B Homa" panose="00000400000000000000" pitchFamily="2" charset="-78"/>
          </a:endParaRPr>
        </a:p>
      </dgm:t>
    </dgm:pt>
    <dgm:pt modelId="{8731A1B8-F49B-4D3F-BE16-4706B30850A7}" type="parTrans" cxnId="{EB449364-27A5-4E5B-A0E0-586C5152246E}">
      <dgm:prSet/>
      <dgm:spPr/>
      <dgm:t>
        <a:bodyPr/>
        <a:lstStyle/>
        <a:p>
          <a:pPr rtl="1"/>
          <a:endParaRPr lang="fa-IR"/>
        </a:p>
      </dgm:t>
    </dgm:pt>
    <dgm:pt modelId="{169D9BFF-05DD-4526-9C91-2D69DAC0C9A5}" type="sibTrans" cxnId="{EB449364-27A5-4E5B-A0E0-586C5152246E}">
      <dgm:prSet/>
      <dgm:spPr/>
      <dgm:t>
        <a:bodyPr/>
        <a:lstStyle/>
        <a:p>
          <a:pPr rtl="1"/>
          <a:endParaRPr lang="fa-IR"/>
        </a:p>
      </dgm:t>
    </dgm:pt>
    <dgm:pt modelId="{49764EF0-937D-481C-A12A-07BB04B54CFB}">
      <dgm:prSet phldrT="[Text]"/>
      <dgm:spPr/>
      <dgm:t>
        <a:bodyPr/>
        <a:lstStyle/>
        <a:p>
          <a:pPr algn="justLow" rtl="1"/>
          <a:r>
            <a:rPr lang="fa-IR" dirty="0" smtClean="0">
              <a:cs typeface="B Homa" panose="00000400000000000000" pitchFamily="2" charset="-78"/>
            </a:rPr>
            <a:t>از بین بردن زوال در منطقه ی مرکز شهر</a:t>
          </a:r>
          <a:endParaRPr lang="fa-IR" dirty="0">
            <a:cs typeface="B Homa" panose="00000400000000000000" pitchFamily="2" charset="-78"/>
          </a:endParaRPr>
        </a:p>
      </dgm:t>
    </dgm:pt>
    <dgm:pt modelId="{3B8FCA90-5BFD-485B-82E7-DE515D06DEA8}" type="parTrans" cxnId="{DEB3A97E-FFA2-456B-8C8E-5332A36242FC}">
      <dgm:prSet/>
      <dgm:spPr/>
      <dgm:t>
        <a:bodyPr/>
        <a:lstStyle/>
        <a:p>
          <a:pPr rtl="1"/>
          <a:endParaRPr lang="fa-IR"/>
        </a:p>
      </dgm:t>
    </dgm:pt>
    <dgm:pt modelId="{F2715E2D-76EA-4A73-BA1C-8205709EB14B}" type="sibTrans" cxnId="{DEB3A97E-FFA2-456B-8C8E-5332A36242FC}">
      <dgm:prSet/>
      <dgm:spPr/>
      <dgm:t>
        <a:bodyPr/>
        <a:lstStyle/>
        <a:p>
          <a:pPr rtl="1"/>
          <a:endParaRPr lang="fa-IR"/>
        </a:p>
      </dgm:t>
    </dgm:pt>
    <dgm:pt modelId="{5EFCA102-BAAE-4BD0-A873-517D6C268021}" type="pres">
      <dgm:prSet presAssocID="{E10D7289-2738-4490-B58B-4B370A56B0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F3EECF71-6718-432C-BA02-E82D97376C4A}" type="pres">
      <dgm:prSet presAssocID="{4A57D175-067C-4E7D-856D-F7576F8B55F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88B4687-C7D1-4144-855B-3B34037EFBA2}" type="pres">
      <dgm:prSet presAssocID="{169D9BFF-05DD-4526-9C91-2D69DAC0C9A5}" presName="sibTrans" presStyleCnt="0"/>
      <dgm:spPr/>
    </dgm:pt>
    <dgm:pt modelId="{548187CC-536B-441F-8EC8-BD22A263A527}" type="pres">
      <dgm:prSet presAssocID="{49764EF0-937D-481C-A12A-07BB04B54CF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130BAB3-D2FD-48E6-9213-27647DA3112B}" type="presOf" srcId="{49764EF0-937D-481C-A12A-07BB04B54CFB}" destId="{548187CC-536B-441F-8EC8-BD22A263A527}" srcOrd="0" destOrd="0" presId="urn:microsoft.com/office/officeart/2005/8/layout/default"/>
    <dgm:cxn modelId="{EB449364-27A5-4E5B-A0E0-586C5152246E}" srcId="{E10D7289-2738-4490-B58B-4B370A56B0C0}" destId="{4A57D175-067C-4E7D-856D-F7576F8B55F3}" srcOrd="0" destOrd="0" parTransId="{8731A1B8-F49B-4D3F-BE16-4706B30850A7}" sibTransId="{169D9BFF-05DD-4526-9C91-2D69DAC0C9A5}"/>
    <dgm:cxn modelId="{DEB3A97E-FFA2-456B-8C8E-5332A36242FC}" srcId="{E10D7289-2738-4490-B58B-4B370A56B0C0}" destId="{49764EF0-937D-481C-A12A-07BB04B54CFB}" srcOrd="1" destOrd="0" parTransId="{3B8FCA90-5BFD-485B-82E7-DE515D06DEA8}" sibTransId="{F2715E2D-76EA-4A73-BA1C-8205709EB14B}"/>
    <dgm:cxn modelId="{51E159D0-397E-46FC-9695-CE2B049F0FFF}" type="presOf" srcId="{E10D7289-2738-4490-B58B-4B370A56B0C0}" destId="{5EFCA102-BAAE-4BD0-A873-517D6C268021}" srcOrd="0" destOrd="0" presId="urn:microsoft.com/office/officeart/2005/8/layout/default"/>
    <dgm:cxn modelId="{23795ACF-8623-4371-B281-C9650088BAC4}" type="presOf" srcId="{4A57D175-067C-4E7D-856D-F7576F8B55F3}" destId="{F3EECF71-6718-432C-BA02-E82D97376C4A}" srcOrd="0" destOrd="0" presId="urn:microsoft.com/office/officeart/2005/8/layout/default"/>
    <dgm:cxn modelId="{60C867AC-9E79-4103-94C4-868082983B70}" type="presParOf" srcId="{5EFCA102-BAAE-4BD0-A873-517D6C268021}" destId="{F3EECF71-6718-432C-BA02-E82D97376C4A}" srcOrd="0" destOrd="0" presId="urn:microsoft.com/office/officeart/2005/8/layout/default"/>
    <dgm:cxn modelId="{26BE1C54-D2BE-4C2E-8367-E0EFA3D8F87C}" type="presParOf" srcId="{5EFCA102-BAAE-4BD0-A873-517D6C268021}" destId="{188B4687-C7D1-4144-855B-3B34037EFBA2}" srcOrd="1" destOrd="0" presId="urn:microsoft.com/office/officeart/2005/8/layout/default"/>
    <dgm:cxn modelId="{7FAB8870-F467-4197-AA0D-01D25C938CAF}" type="presParOf" srcId="{5EFCA102-BAAE-4BD0-A873-517D6C268021}" destId="{548187CC-536B-441F-8EC8-BD22A263A52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F4663D-27CD-4C72-AA60-78D31D7D29E0}">
      <dsp:nvSpPr>
        <dsp:cNvPr id="0" name=""/>
        <dsp:cNvSpPr/>
      </dsp:nvSpPr>
      <dsp:spPr>
        <a:xfrm>
          <a:off x="3345787" y="1486026"/>
          <a:ext cx="370436" cy="705862"/>
        </a:xfrm>
        <a:custGeom>
          <a:avLst/>
          <a:gdLst/>
          <a:ahLst/>
          <a:cxnLst/>
          <a:rect l="0" t="0" r="0" b="0"/>
          <a:pathLst>
            <a:path>
              <a:moveTo>
                <a:pt x="370436" y="0"/>
              </a:moveTo>
              <a:lnTo>
                <a:pt x="185218" y="0"/>
              </a:lnTo>
              <a:lnTo>
                <a:pt x="185218" y="705862"/>
              </a:lnTo>
              <a:lnTo>
                <a:pt x="0" y="7058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511076" y="1819028"/>
        <a:ext cx="39858" cy="39858"/>
      </dsp:txXfrm>
    </dsp:sp>
    <dsp:sp modelId="{A2936B3C-62F7-44A6-9604-89DF8F6F275C}">
      <dsp:nvSpPr>
        <dsp:cNvPr id="0" name=""/>
        <dsp:cNvSpPr/>
      </dsp:nvSpPr>
      <dsp:spPr>
        <a:xfrm>
          <a:off x="3345787" y="1440306"/>
          <a:ext cx="370436" cy="91440"/>
        </a:xfrm>
        <a:custGeom>
          <a:avLst/>
          <a:gdLst/>
          <a:ahLst/>
          <a:cxnLst/>
          <a:rect l="0" t="0" r="0" b="0"/>
          <a:pathLst>
            <a:path>
              <a:moveTo>
                <a:pt x="370436" y="45720"/>
              </a:moveTo>
              <a:lnTo>
                <a:pt x="0" y="4572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521745" y="1476765"/>
        <a:ext cx="18521" cy="18521"/>
      </dsp:txXfrm>
    </dsp:sp>
    <dsp:sp modelId="{35635636-B8B5-4C81-8DBA-F8DE5D862621}">
      <dsp:nvSpPr>
        <dsp:cNvPr id="0" name=""/>
        <dsp:cNvSpPr/>
      </dsp:nvSpPr>
      <dsp:spPr>
        <a:xfrm>
          <a:off x="3345787" y="780163"/>
          <a:ext cx="370436" cy="705862"/>
        </a:xfrm>
        <a:custGeom>
          <a:avLst/>
          <a:gdLst/>
          <a:ahLst/>
          <a:cxnLst/>
          <a:rect l="0" t="0" r="0" b="0"/>
          <a:pathLst>
            <a:path>
              <a:moveTo>
                <a:pt x="370436" y="705862"/>
              </a:moveTo>
              <a:lnTo>
                <a:pt x="185218" y="705862"/>
              </a:lnTo>
              <a:lnTo>
                <a:pt x="185218" y="0"/>
              </a:lnTo>
              <a:lnTo>
                <a:pt x="0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511076" y="1113165"/>
        <a:ext cx="39858" cy="39858"/>
      </dsp:txXfrm>
    </dsp:sp>
    <dsp:sp modelId="{164AEB7E-7F37-4BAD-9B3B-58823F234F68}">
      <dsp:nvSpPr>
        <dsp:cNvPr id="0" name=""/>
        <dsp:cNvSpPr/>
      </dsp:nvSpPr>
      <dsp:spPr>
        <a:xfrm rot="5400000">
          <a:off x="2512543" y="1203681"/>
          <a:ext cx="2972052" cy="564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>
              <a:cs typeface="B Yekan" panose="00000400000000000000" pitchFamily="2" charset="-78"/>
            </a:rPr>
            <a:t>پدیده فرسودگی </a:t>
          </a:r>
          <a:endParaRPr lang="fa-IR" sz="2900" kern="1200" dirty="0">
            <a:cs typeface="B Yekan" panose="00000400000000000000" pitchFamily="2" charset="-78"/>
          </a:endParaRPr>
        </a:p>
      </dsp:txBody>
      <dsp:txXfrm>
        <a:off x="2512543" y="1203681"/>
        <a:ext cx="2972052" cy="564689"/>
      </dsp:txXfrm>
    </dsp:sp>
    <dsp:sp modelId="{E0159398-174B-41CA-A853-1371AB68BAE9}">
      <dsp:nvSpPr>
        <dsp:cNvPr id="0" name=""/>
        <dsp:cNvSpPr/>
      </dsp:nvSpPr>
      <dsp:spPr>
        <a:xfrm>
          <a:off x="1493604" y="497818"/>
          <a:ext cx="1852182" cy="564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Yekan" panose="00000400000000000000" pitchFamily="2" charset="-78"/>
            </a:rPr>
            <a:t>کالبد بافت </a:t>
          </a:r>
          <a:endParaRPr lang="fa-IR" sz="1800" kern="1200" dirty="0">
            <a:cs typeface="B Yekan" panose="00000400000000000000" pitchFamily="2" charset="-78"/>
          </a:endParaRPr>
        </a:p>
      </dsp:txBody>
      <dsp:txXfrm>
        <a:off x="1493604" y="497818"/>
        <a:ext cx="1852182" cy="564689"/>
      </dsp:txXfrm>
    </dsp:sp>
    <dsp:sp modelId="{0D25C6FD-6449-4D2E-8C57-CB0A151FBA1E}">
      <dsp:nvSpPr>
        <dsp:cNvPr id="0" name=""/>
        <dsp:cNvSpPr/>
      </dsp:nvSpPr>
      <dsp:spPr>
        <a:xfrm>
          <a:off x="1493604" y="1203681"/>
          <a:ext cx="1852182" cy="564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Yekan" panose="00000400000000000000" pitchFamily="2" charset="-78"/>
            </a:rPr>
            <a:t>فعالیت های اجتماعی</a:t>
          </a:r>
          <a:endParaRPr lang="fa-IR" sz="1800" kern="1200" dirty="0">
            <a:cs typeface="B Yekan" panose="00000400000000000000" pitchFamily="2" charset="-78"/>
          </a:endParaRPr>
        </a:p>
      </dsp:txBody>
      <dsp:txXfrm>
        <a:off x="1493604" y="1203681"/>
        <a:ext cx="1852182" cy="564689"/>
      </dsp:txXfrm>
    </dsp:sp>
    <dsp:sp modelId="{7B6ED603-AA01-4B24-860B-7298DC9259D0}">
      <dsp:nvSpPr>
        <dsp:cNvPr id="0" name=""/>
        <dsp:cNvSpPr/>
      </dsp:nvSpPr>
      <dsp:spPr>
        <a:xfrm>
          <a:off x="1493604" y="1909543"/>
          <a:ext cx="1852182" cy="5646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Yekan" panose="00000400000000000000" pitchFamily="2" charset="-78"/>
            </a:rPr>
            <a:t>فعالیت های اقتصادی </a:t>
          </a:r>
          <a:endParaRPr lang="fa-IR" sz="1800" kern="1200" dirty="0">
            <a:cs typeface="B Yekan" panose="00000400000000000000" pitchFamily="2" charset="-78"/>
          </a:endParaRPr>
        </a:p>
      </dsp:txBody>
      <dsp:txXfrm>
        <a:off x="1493604" y="1909543"/>
        <a:ext cx="1852182" cy="5646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D96EA-D776-4EB4-8E05-1B2BF1BD3202}">
      <dsp:nvSpPr>
        <dsp:cNvPr id="0" name=""/>
        <dsp:cNvSpPr/>
      </dsp:nvSpPr>
      <dsp:spPr>
        <a:xfrm>
          <a:off x="360917" y="0"/>
          <a:ext cx="4090404" cy="3679206"/>
        </a:xfrm>
        <a:prstGeom prst="lef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6F8849-B0D7-4C82-A3F5-515EB82118AF}">
      <dsp:nvSpPr>
        <dsp:cNvPr id="0" name=""/>
        <dsp:cNvSpPr/>
      </dsp:nvSpPr>
      <dsp:spPr>
        <a:xfrm>
          <a:off x="2464804" y="1103761"/>
          <a:ext cx="2236469" cy="14716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>
              <a:cs typeface="B Narm" panose="00000400000000000000" pitchFamily="2" charset="-78"/>
            </a:rPr>
            <a:t>هدف اصلی این طرح</a:t>
          </a:r>
          <a:endParaRPr lang="fa-IR" sz="2900" kern="1200" dirty="0">
            <a:cs typeface="B Narm" panose="00000400000000000000" pitchFamily="2" charset="-78"/>
          </a:endParaRPr>
        </a:p>
      </dsp:txBody>
      <dsp:txXfrm>
        <a:off x="2536646" y="1175603"/>
        <a:ext cx="2092785" cy="1327998"/>
      </dsp:txXfrm>
    </dsp:sp>
    <dsp:sp modelId="{6D9C4045-A176-461E-BBBE-553878869F3A}">
      <dsp:nvSpPr>
        <dsp:cNvPr id="0" name=""/>
        <dsp:cNvSpPr/>
      </dsp:nvSpPr>
      <dsp:spPr>
        <a:xfrm>
          <a:off x="110965" y="1103761"/>
          <a:ext cx="2236469" cy="14716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>
              <a:cs typeface="B Narm" panose="00000400000000000000" pitchFamily="2" charset="-78"/>
            </a:rPr>
            <a:t>نوسازی شهری مرکز شهر</a:t>
          </a:r>
          <a:endParaRPr lang="fa-IR" sz="2900" kern="1200" dirty="0">
            <a:cs typeface="B Narm" panose="00000400000000000000" pitchFamily="2" charset="-78"/>
          </a:endParaRPr>
        </a:p>
      </dsp:txBody>
      <dsp:txXfrm>
        <a:off x="182807" y="1175603"/>
        <a:ext cx="2092785" cy="13279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ECF71-6718-432C-BA02-E82D97376C4A}">
      <dsp:nvSpPr>
        <dsp:cNvPr id="0" name=""/>
        <dsp:cNvSpPr/>
      </dsp:nvSpPr>
      <dsp:spPr>
        <a:xfrm>
          <a:off x="0" y="343375"/>
          <a:ext cx="2514599" cy="1508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Low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Homa" panose="00000400000000000000" pitchFamily="2" charset="-78"/>
            </a:rPr>
            <a:t>کمک به تجدید حیات کسب و کار </a:t>
          </a:r>
          <a:endParaRPr lang="fa-IR" sz="2700" kern="1200" dirty="0">
            <a:cs typeface="B Homa" panose="00000400000000000000" pitchFamily="2" charset="-78"/>
          </a:endParaRPr>
        </a:p>
      </dsp:txBody>
      <dsp:txXfrm>
        <a:off x="0" y="343375"/>
        <a:ext cx="2514599" cy="1508760"/>
      </dsp:txXfrm>
    </dsp:sp>
    <dsp:sp modelId="{548187CC-536B-441F-8EC8-BD22A263A527}">
      <dsp:nvSpPr>
        <dsp:cNvPr id="0" name=""/>
        <dsp:cNvSpPr/>
      </dsp:nvSpPr>
      <dsp:spPr>
        <a:xfrm>
          <a:off x="0" y="2103596"/>
          <a:ext cx="2514599" cy="1508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justLow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Homa" panose="00000400000000000000" pitchFamily="2" charset="-78"/>
            </a:rPr>
            <a:t>از بین بردن زوال در منطقه ی مرکز شهر</a:t>
          </a:r>
          <a:endParaRPr lang="fa-IR" sz="2700" kern="1200" dirty="0">
            <a:cs typeface="B Homa" panose="00000400000000000000" pitchFamily="2" charset="-78"/>
          </a:endParaRPr>
        </a:p>
      </dsp:txBody>
      <dsp:txXfrm>
        <a:off x="0" y="2103596"/>
        <a:ext cx="2514599" cy="1508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931B7D-FCB1-476C-89FC-620C2E810FA8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04E856A-07CC-49A7-B15F-68E0B3CFB45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4433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E41B-B855-4FFA-98FD-57F9E5C8CCA3}" type="slidenum">
              <a:rPr lang="fa-IR" smtClean="0">
                <a:solidFill>
                  <a:prstClr val="black"/>
                </a:solidFill>
              </a:rPr>
              <a:pPr/>
              <a:t>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02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0142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786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31002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7997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0818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6949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7434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4928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2309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6577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6370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>
                <a:solidFill>
                  <a:srgbClr val="637052"/>
                </a:solidFill>
              </a:rPr>
              <a:pPr/>
              <a:t>‹#›</a:t>
            </a:fld>
            <a:endParaRPr lang="fa-IR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13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8744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0146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8893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25637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6475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03041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80851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27996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B782F-EC9D-42FB-BAA4-B649D9C03620}" type="datetimeFigureOut">
              <a:rPr lang="fa-IR" smtClean="0"/>
              <a:pPr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EBC9-1D5E-40E0-964D-CF4168F24AE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7821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827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1850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8388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49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9703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1570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988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830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CDFB4-7740-476D-BB65-93170D9BE792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9A63821-E149-4CA8-B740-938743EA4A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4274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6200" y="1976438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cs typeface="B Narm" panose="00000400000000000000" pitchFamily="2" charset="-78"/>
              </a:rPr>
              <a:t>تجارب جهانی مداخله در بافت های فرسوده </a:t>
            </a:r>
            <a:r>
              <a:rPr lang="fa-IR" b="1" dirty="0" smtClean="0">
                <a:cs typeface="B Narm" panose="00000400000000000000" pitchFamily="2" charset="-78"/>
              </a:rPr>
              <a:t>شهری</a:t>
            </a:r>
            <a:endParaRPr lang="fa-IR" dirty="0">
              <a:cs typeface="B Nar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861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668338"/>
            <a:ext cx="10334625" cy="548640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fa-IR" dirty="0">
                <a:cs typeface="B Homa" panose="00000400000000000000" pitchFamily="2" charset="-78"/>
              </a:rPr>
              <a:t>هشت هدف تجسمی از روحیه، خوش بینی و تعهد مالکین، کسبه، سازمان های اجتماعی و عموم مردم مرکز شهر است. آنها چشم انداز مثبتی برای مرکز شهر اسپرینگفیلد ایجاد می کنند. به منظور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 رسمیت شناختن ارزش ماندگار مشارکت های دولتی و خصوصی</a:t>
            </a:r>
            <a:r>
              <a:rPr lang="fa-IR" dirty="0">
                <a:cs typeface="B Homa" panose="00000400000000000000" pitchFamily="2" charset="-78"/>
              </a:rPr>
              <a:t>، این اهداف دست یافتنی در نظر گرفته شده است. علاوه بر دربرگرفتن اهداف، آنها منعکس کننده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چشم انداز طرح پالایش مرکز شهر</a:t>
            </a:r>
            <a:r>
              <a:rPr lang="fa-IR" dirty="0">
                <a:cs typeface="B Homa" panose="00000400000000000000" pitchFamily="2" charset="-78"/>
              </a:rPr>
              <a:t> نیز هستند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fa-IR" dirty="0">
                <a:cs typeface="B Homa" panose="00000400000000000000" pitchFamily="2" charset="-78"/>
              </a:rPr>
              <a:t>اهداف طرح پالایش مرکز شهر، به شرح زیر می </a:t>
            </a:r>
            <a:r>
              <a:rPr lang="fa-IR" dirty="0" smtClean="0">
                <a:cs typeface="B Homa" panose="00000400000000000000" pitchFamily="2" charset="-78"/>
              </a:rPr>
              <a:t>باشد:</a:t>
            </a:r>
          </a:p>
          <a:p>
            <a:pPr algn="just">
              <a:lnSpc>
                <a:spcPct val="12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ایجاد یک مرکز شهر پیاده و عبوری دوستانه</a:t>
            </a:r>
            <a:r>
              <a:rPr lang="fa-IR" dirty="0">
                <a:cs typeface="B Homa" panose="00000400000000000000" pitchFamily="2" charset="-78"/>
              </a:rPr>
              <a:t>؛ توسعه محیطی که منجر به پیاده روی، دوچرخه سواری و حمل و نقل گردد در حالی که دسترسی به خودروهای محلی و شبکه حمل و نقل را فراهم می کند</a:t>
            </a:r>
            <a:r>
              <a:rPr lang="fa-IR" dirty="0" smtClean="0">
                <a:cs typeface="B Homa" panose="00000400000000000000" pitchFamily="2" charset="-78"/>
              </a:rPr>
              <a:t>. </a:t>
            </a:r>
            <a:r>
              <a:rPr lang="fa-IR" dirty="0">
                <a:cs typeface="B Homa" panose="00000400000000000000" pitchFamily="2" charset="-78"/>
              </a:rPr>
              <a:t>ارایه ی خیابان های امن و پیاده </a:t>
            </a:r>
            <a:r>
              <a:rPr lang="fa-IR" dirty="0" smtClean="0">
                <a:cs typeface="B Homa" panose="00000400000000000000" pitchFamily="2" charset="-78"/>
              </a:rPr>
              <a:t>مدار.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dirty="0" smtClean="0">
                <a:cs typeface="B Homa" panose="00000400000000000000" pitchFamily="2" charset="-78"/>
              </a:rPr>
              <a:t>حفاظت </a:t>
            </a:r>
            <a:r>
              <a:rPr lang="fa-IR" dirty="0">
                <a:cs typeface="B Homa" panose="00000400000000000000" pitchFamily="2" charset="-78"/>
              </a:rPr>
              <a:t>از گذشته؛ تقویت شخصیت آینده ی مرکز شهر با حفظ بهتر آن نسبت به گذشته.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ارتقاء مناسب ساخت و سازهای جدید و حفاظت تاریخی ابنیه ی موجود</a:t>
            </a:r>
            <a:endParaRPr lang="en-US" b="1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اتصال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مجدد به ویژگی های منابع طبیعی اصلی</a:t>
            </a:r>
            <a:r>
              <a:rPr lang="fa-IR" dirty="0">
                <a:cs typeface="B Homa" panose="00000400000000000000" pitchFamily="2" charset="-78"/>
              </a:rPr>
              <a:t>؛ برقراری ارتباط مرکز شهر باآب آسیاب و پارک جزیره، و ایجاد فرصت برای مرکز شهر به سبب مجاورت با این مناطق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fa-IR" dirty="0" smtClean="0">
                <a:cs typeface="B Homa" panose="00000400000000000000" pitchFamily="2" charset="-78"/>
              </a:rPr>
              <a:t>تشویق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فعالیت های عصرانه در مرکز شهر</a:t>
            </a:r>
            <a:r>
              <a:rPr lang="fa-IR" dirty="0">
                <a:cs typeface="B Homa" panose="00000400000000000000" pitchFamily="2" charset="-78"/>
              </a:rPr>
              <a:t> با ایجاد فرصت هایی نظیر ناهار خوری، فرهنگی و تفریحی برای تمام سنین. افزایش توسعه مسکن در مرکز شهر برای ایجاد یک شهر </a:t>
            </a:r>
            <a:r>
              <a:rPr lang="fa-IR" dirty="0" smtClean="0">
                <a:cs typeface="B Homa" panose="00000400000000000000" pitchFamily="2" charset="-78"/>
              </a:rPr>
              <a:t>18تا24 </a:t>
            </a:r>
            <a:r>
              <a:rPr lang="fa-IR" dirty="0">
                <a:cs typeface="B Homa" panose="00000400000000000000" pitchFamily="2" charset="-78"/>
              </a:rPr>
              <a:t>ساعته</a:t>
            </a:r>
            <a:r>
              <a:rPr lang="en-US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88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47763" y="536575"/>
            <a:ext cx="11044237" cy="553085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باززنده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سازی مرکز شهر بوسیله ی کاربری های جدید</a:t>
            </a:r>
            <a:r>
              <a:rPr lang="fa-IR" dirty="0">
                <a:cs typeface="B Homa" panose="00000400000000000000" pitchFamily="2" charset="-78"/>
              </a:rPr>
              <a:t>؛ ایجاد فرصت های جدید برای کاربردهای اداری، تجاری، مسکونی، مدنی و مختلط. تشویق کاربری های حجیمی که حمل و نقل محور بوده و در یک مسیر کوتاه از ایستگاه اسپرینگفیلد واقع شده اند</a:t>
            </a:r>
            <a:r>
              <a:rPr lang="en-US" dirty="0">
                <a:cs typeface="B Homa" panose="00000400000000000000" pitchFamily="2" charset="-78"/>
              </a:rPr>
              <a:t>. </a:t>
            </a:r>
            <a:endParaRPr lang="en-US" dirty="0" smtClean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dirty="0" smtClean="0">
                <a:cs typeface="B Homa" panose="00000400000000000000" pitchFamily="2" charset="-78"/>
              </a:rPr>
              <a:t>حصول </a:t>
            </a:r>
            <a:r>
              <a:rPr lang="fa-IR" dirty="0">
                <a:cs typeface="B Homa" panose="00000400000000000000" pitchFamily="2" charset="-78"/>
              </a:rPr>
              <a:t>اطمینان از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پارکینگ کافی</a:t>
            </a:r>
            <a:r>
              <a:rPr lang="fa-IR" dirty="0">
                <a:cs typeface="B Homa" panose="00000400000000000000" pitchFamily="2" charset="-78"/>
              </a:rPr>
              <a:t>؛ ارائه ی پارکینگ هایی که برای مرکز شهر حیاتی است</a:t>
            </a:r>
            <a:r>
              <a:rPr lang="en-US" dirty="0">
                <a:cs typeface="B Homa" panose="00000400000000000000" pitchFamily="2" charset="-78"/>
              </a:rPr>
              <a:t>. </a:t>
            </a:r>
            <a:endParaRPr lang="en-US" dirty="0" smtClean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dirty="0" smtClean="0">
                <a:cs typeface="B Homa" panose="00000400000000000000" pitchFamily="2" charset="-78"/>
              </a:rPr>
              <a:t>ایجاد مکان های گردهمایی مدنی؛ 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ایجاد فضاهای عمومی فراوان</a:t>
            </a:r>
            <a:r>
              <a:rPr lang="fa-IR" dirty="0" smtClean="0">
                <a:cs typeface="B Homa" panose="00000400000000000000" pitchFamily="2" charset="-78"/>
              </a:rPr>
              <a:t>، اعم از کوچک و بزرگ. ایجاد یک میدان شهری</a:t>
            </a:r>
            <a:endParaRPr lang="en-US" dirty="0" smtClean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شناسایی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پروژه های شتاب دهنده</a:t>
            </a:r>
            <a:r>
              <a:rPr lang="fa-IR" dirty="0">
                <a:cs typeface="B Homa" panose="00000400000000000000" pitchFamily="2" charset="-78"/>
              </a:rPr>
              <a:t>؛ شناسایی طرح هایی که محرک رشد مرکز شهر هستند، از جمله پیشرفت هایی است که می تواند در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کوتاه مدت </a:t>
            </a:r>
            <a:r>
              <a:rPr lang="fa-IR" dirty="0">
                <a:cs typeface="B Homa" panose="00000400000000000000" pitchFamily="2" charset="-78"/>
              </a:rPr>
              <a:t>با موفقیت انجام </a:t>
            </a:r>
            <a:r>
              <a:rPr lang="fa-IR" dirty="0" smtClean="0">
                <a:cs typeface="B Homa" panose="00000400000000000000" pitchFamily="2" charset="-78"/>
              </a:rPr>
              <a:t>پذیرد.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ایجاد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مشارکت های مرکز شهر</a:t>
            </a:r>
            <a:r>
              <a:rPr lang="fa-IR" dirty="0">
                <a:cs typeface="B Homa" panose="00000400000000000000" pitchFamily="2" charset="-78"/>
              </a:rPr>
              <a:t>؛ همکاری با خط حمل و نقل منطقه، شرکت توسعه رنسانس اسپرینگفیلد و گروه های دیگر برای هماهنگ ساختن تلاش ها و ایجاد حمایت </a:t>
            </a:r>
            <a:r>
              <a:rPr lang="fa-IR" dirty="0" smtClean="0">
                <a:cs typeface="B Homa" panose="00000400000000000000" pitchFamily="2" charset="-78"/>
              </a:rPr>
              <a:t>اجتماعی.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en-US" dirty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ایجاد یک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هویت مثبت </a:t>
            </a:r>
            <a:r>
              <a:rPr lang="fa-IR" dirty="0">
                <a:cs typeface="B Homa" panose="00000400000000000000" pitchFamily="2" charset="-78"/>
              </a:rPr>
              <a:t>برای مرکز شهر؛ همکاری ذینفعان تجاری و جامعه اسپرینگفیلد در مرکز شهر به ایجاد هویتی مثبت و حس غرور و افتخار برای مرکز شهر منجر گردد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توسعه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ی مرکز شهر به عنوان دروازه ی ورودی اسپرینگفیلد</a:t>
            </a:r>
            <a:r>
              <a:rPr lang="fa-IR" dirty="0">
                <a:cs typeface="B Homa" panose="00000400000000000000" pitchFamily="2" charset="-78"/>
              </a:rPr>
              <a:t>؛ تلاش برای رسیدن به تصویری ذهنی از مرکز شهر که به خوبی منعکس کننده ی سایر قسمت های شهر </a:t>
            </a:r>
            <a:r>
              <a:rPr lang="fa-IR" dirty="0" smtClean="0">
                <a:cs typeface="B Homa" panose="00000400000000000000" pitchFamily="2" charset="-78"/>
              </a:rPr>
              <a:t>است</a:t>
            </a:r>
            <a:r>
              <a:rPr lang="fa-IR" dirty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08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 smtClean="0">
                <a:cs typeface="B Narm" panose="00000400000000000000" pitchFamily="2" charset="-78"/>
              </a:rPr>
              <a:t>سازگاری </a:t>
            </a:r>
            <a:r>
              <a:rPr lang="fa-IR" b="1" dirty="0">
                <a:cs typeface="B Narm" panose="00000400000000000000" pitchFamily="2" charset="-78"/>
              </a:rPr>
              <a:t>اهداف و سیاست ها با برنامه ریزی محلی و منطقه ای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>
              <a:lnSpc>
                <a:spcPct val="100000"/>
              </a:lnSpc>
              <a:buNone/>
            </a:pPr>
            <a:r>
              <a:rPr lang="en-US" sz="2400" dirty="0" smtClean="0">
                <a:cs typeface="B Homa" panose="00000400000000000000" pitchFamily="2" charset="-78"/>
              </a:rPr>
              <a:t> ORS 457,085</a:t>
            </a:r>
            <a:r>
              <a:rPr lang="fa-IR" sz="2400" dirty="0" smtClean="0">
                <a:cs typeface="B Homa" panose="00000400000000000000" pitchFamily="2" charset="-78"/>
              </a:rPr>
              <a:t>مستلزم </a:t>
            </a:r>
            <a:r>
              <a:rPr lang="fa-IR" sz="2400" dirty="0">
                <a:cs typeface="B Homa" panose="00000400000000000000" pitchFamily="2" charset="-78"/>
              </a:rPr>
              <a:t>آن است که طرح نوسازی شهری با اهداف مشخص محلی مرتبط باشد. طرح جامع کلان شهر </a:t>
            </a:r>
            <a:r>
              <a:rPr lang="fa-IR" sz="2400" dirty="0" smtClean="0">
                <a:cs typeface="B Homa" panose="00000400000000000000" pitchFamily="2" charset="-78"/>
              </a:rPr>
              <a:t>یوجین-اسپرینگفیلد (</a:t>
            </a:r>
            <a:r>
              <a:rPr lang="fa-IR" sz="2400" dirty="0">
                <a:cs typeface="B Homa" panose="00000400000000000000" pitchFamily="2" charset="-78"/>
              </a:rPr>
              <a:t>مترو پلن) در حال حاضر طرح جامع کاربری زمین در شهر است. این طرح به صورت محلی تصویب گردید و در سال </a:t>
            </a:r>
            <a:r>
              <a:rPr lang="fa-IR" sz="2400" dirty="0" smtClean="0">
                <a:cs typeface="B Homa" panose="00000400000000000000" pitchFamily="2" charset="-78"/>
              </a:rPr>
              <a:t>1982 توسط </a:t>
            </a:r>
            <a:r>
              <a:rPr lang="fa-IR" sz="2400" dirty="0">
                <a:cs typeface="B Homa" panose="00000400000000000000" pitchFamily="2" charset="-78"/>
              </a:rPr>
              <a:t>کمیسیون حفاظت و توسعه زمین</a:t>
            </a:r>
            <a:r>
              <a:rPr lang="en-US" sz="2400" dirty="0">
                <a:cs typeface="B Homa" panose="00000400000000000000" pitchFamily="2" charset="-78"/>
              </a:rPr>
              <a:t> </a:t>
            </a:r>
            <a:r>
              <a:rPr lang="en-US" sz="2400" dirty="0" smtClean="0">
                <a:cs typeface="B Homa" panose="00000400000000000000" pitchFamily="2" charset="-78"/>
              </a:rPr>
              <a:t>(LCDC) </a:t>
            </a:r>
            <a:r>
              <a:rPr lang="fa-IR" sz="2400" dirty="0" smtClean="0">
                <a:cs typeface="B Homa" panose="00000400000000000000" pitchFamily="2" charset="-78"/>
              </a:rPr>
              <a:t>به </a:t>
            </a:r>
            <a:r>
              <a:rPr lang="fa-IR" sz="2400" dirty="0">
                <a:cs typeface="B Homa" panose="00000400000000000000" pitchFamily="2" charset="-78"/>
              </a:rPr>
              <a:t>تایید و در </a:t>
            </a:r>
            <a:r>
              <a:rPr lang="fa-IR" sz="2400" dirty="0" smtClean="0">
                <a:cs typeface="B Homa" panose="00000400000000000000" pitchFamily="2" charset="-78"/>
              </a:rPr>
              <a:t>1987 اصلاح </a:t>
            </a:r>
            <a:r>
              <a:rPr lang="fa-IR" sz="2400" dirty="0">
                <a:cs typeface="B Homa" panose="00000400000000000000" pitchFamily="2" charset="-78"/>
              </a:rPr>
              <a:t>گردید. در حقیقت متروپلن، طرح جامع و سند کنترل کاربری زمین در اسپرینگفیلد است و طیف گسترده ای از اهداف و سیاست های مربوط به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کاربری زمین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ترافیک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حمل و نقل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خدمات عمومی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تسهیلات اجتماعی و تفریحی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توسعه اقتصادی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اسکان</a:t>
            </a:r>
            <a:r>
              <a:rPr lang="fa-IR" sz="2400" dirty="0">
                <a:cs typeface="B Homa" panose="00000400000000000000" pitchFamily="2" charset="-78"/>
              </a:rPr>
              <a:t> 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حفاظت از محیط زیست </a:t>
            </a:r>
            <a:r>
              <a:rPr lang="fa-IR" sz="2400" dirty="0">
                <a:cs typeface="B Homa" panose="00000400000000000000" pitchFamily="2" charset="-78"/>
              </a:rPr>
              <a:t>را مورد توجه قرار داده است. طرح نوسازی مرکز شهر، بسیاری از این اهداف را عملی می </a:t>
            </a:r>
            <a:r>
              <a:rPr lang="fa-IR" sz="2400" dirty="0" smtClean="0">
                <a:cs typeface="B Homa" panose="00000400000000000000" pitchFamily="2" charset="-78"/>
              </a:rPr>
              <a:t>سازد</a:t>
            </a:r>
            <a:r>
              <a:rPr lang="fa-IR" sz="2400" dirty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10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>
              <a:buNone/>
            </a:pPr>
            <a:r>
              <a:rPr lang="en-US" sz="2400" dirty="0" smtClean="0">
                <a:cs typeface="B Homa" panose="00000400000000000000" pitchFamily="2" charset="-78"/>
              </a:rPr>
              <a:t> </a:t>
            </a:r>
            <a:r>
              <a:rPr lang="fa-IR" sz="2400" dirty="0">
                <a:cs typeface="B Homa" panose="00000400000000000000" pitchFamily="2" charset="-78"/>
              </a:rPr>
              <a:t>بررسی دوره ای مترو پلن به صورت محلی به پایان رسید و با توجه به ارسال تاییدنامه از سوی </a:t>
            </a:r>
            <a:r>
              <a:rPr lang="en-US" sz="2400" dirty="0">
                <a:cs typeface="B Homa" panose="00000400000000000000" pitchFamily="2" charset="-78"/>
              </a:rPr>
              <a:t>ORS </a:t>
            </a:r>
            <a:r>
              <a:rPr lang="en-US" sz="2400" dirty="0" smtClean="0">
                <a:cs typeface="B Homa" panose="00000400000000000000" pitchFamily="2" charset="-78"/>
              </a:rPr>
              <a:t>197</a:t>
            </a:r>
            <a:r>
              <a:rPr lang="fa-IR" sz="2400" dirty="0" smtClean="0">
                <a:cs typeface="B Homa" panose="00000400000000000000" pitchFamily="2" charset="-78"/>
              </a:rPr>
              <a:t> در </a:t>
            </a:r>
            <a:r>
              <a:rPr lang="fa-IR" sz="2400" dirty="0">
                <a:cs typeface="B Homa" panose="00000400000000000000" pitchFamily="2" charset="-78"/>
              </a:rPr>
              <a:t>سال </a:t>
            </a:r>
            <a:r>
              <a:rPr lang="en-US" sz="2400" dirty="0" smtClean="0">
                <a:cs typeface="B Homa" panose="00000400000000000000" pitchFamily="2" charset="-78"/>
              </a:rPr>
              <a:t> 2006</a:t>
            </a:r>
            <a:r>
              <a:rPr lang="fa-IR" sz="2400" dirty="0" smtClean="0">
                <a:cs typeface="B Homa" panose="00000400000000000000" pitchFamily="2" charset="-78"/>
              </a:rPr>
              <a:t>به </a:t>
            </a:r>
            <a:r>
              <a:rPr lang="fa-IR" sz="2400" dirty="0">
                <a:cs typeface="B Homa" panose="00000400000000000000" pitchFamily="2" charset="-78"/>
              </a:rPr>
              <a:t>تایید رسید. دیگر بخش های مترو پلن که طرح نوسازی شهری را تحت تاثیر قرار می دهد، شامل؛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طرح پالایش مرکز شهر</a:t>
            </a:r>
            <a:r>
              <a:rPr lang="fa-IR" sz="2400" dirty="0">
                <a:cs typeface="B Homa" panose="00000400000000000000" pitchFamily="2" charset="-78"/>
              </a:rPr>
              <a:t>(تنظیم استفاده از زمین در کل منطقه، از جمله در طرح بازسازی شهری مرکز شهر)،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طرح جامع فراغتی و پارک ها</a:t>
            </a:r>
            <a:r>
              <a:rPr lang="fa-IR" sz="2400" dirty="0">
                <a:cs typeface="B Homa" panose="00000400000000000000" pitchFamily="2" charset="-78"/>
              </a:rPr>
              <a:t>، 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ترنس پلن </a:t>
            </a:r>
            <a:r>
              <a:rPr lang="fa-IR" sz="2400" dirty="0">
                <a:cs typeface="B Homa" panose="00000400000000000000" pitchFamily="2" charset="-78"/>
              </a:rPr>
              <a:t>(برنامه های اصلاح عملکردی و اهداف ویژه ی مترو پلن) است که توسط شورای شهر تصویب شده و به روش ارسال تاییدنامه، تصدیق </a:t>
            </a:r>
            <a:r>
              <a:rPr lang="fa-IR" sz="2400" dirty="0" smtClean="0">
                <a:cs typeface="B Homa" panose="00000400000000000000" pitchFamily="2" charset="-78"/>
              </a:rPr>
              <a:t>گردید</a:t>
            </a:r>
            <a:r>
              <a:rPr lang="fa-IR" sz="2400" dirty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297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کاربری </a:t>
            </a:r>
            <a:r>
              <a:rPr lang="fa-IR" b="1" dirty="0">
                <a:cs typeface="B Narm" panose="00000400000000000000" pitchFamily="2" charset="-78"/>
              </a:rPr>
              <a:t>های پیشنهادی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پروژه ها و کاربری های طرح نوسازی مرکز شهر، مطابق با طرح های کاربری زمین و منطقه بندی در منطقه ی بازسازی پیشنهاد شده و با ساختار مترو پلن، طرح پالایش مرکز شهر و نقشه ی منطقه بندی اسپرینگفیلد همانگ است.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طرح نوسازی شهری مرکز شهر، شامل تقریبا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417 هکتار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از اراضی مسکونی، تجاری، صنعتی و زمین های طبقه بندی شده ی عمومی می باشد. </a:t>
            </a:r>
            <a:r>
              <a:rPr lang="fa-IR" sz="2400" dirty="0" smtClean="0">
                <a:cs typeface="B Homa" panose="00000400000000000000" pitchFamily="2" charset="-78"/>
              </a:rPr>
              <a:t>حدود 268 هکتار </a:t>
            </a:r>
            <a:r>
              <a:rPr lang="fa-IR" sz="2400" dirty="0">
                <a:cs typeface="B Homa" panose="00000400000000000000" pitchFamily="2" charset="-78"/>
              </a:rPr>
              <a:t>از زمین های مسکونی، تجاری و صنعتی غیرمعاف از مالیات هستند، ویژگی که به افزایش درآمدهای مالیاتی محدوده ی بازسازی کمک خواهد کرد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119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493" y="-3465"/>
            <a:ext cx="5677469" cy="68614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6210" y="30278"/>
            <a:ext cx="5459104" cy="683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4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نمایی </a:t>
            </a:r>
            <a:r>
              <a:rPr lang="fa-IR" b="1" dirty="0">
                <a:cs typeface="B Narm" panose="00000400000000000000" pitchFamily="2" charset="-78"/>
              </a:rPr>
              <a:t>کلی از برنامه توسعه</a:t>
            </a:r>
            <a:r>
              <a:rPr lang="fa-IR" dirty="0">
                <a:cs typeface="B Narm" panose="00000400000000000000" pitchFamily="2" charset="-78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fa-IR" dirty="0">
                <a:cs typeface="B Homa" panose="00000400000000000000" pitchFamily="2" charset="-78"/>
              </a:rPr>
              <a:t>پروژه هایی که برای از بین بردن پژمردگی و زوال محدوده طراحی شده است، جزئی کلیدی از طرح نوسازی شهری مرکز شهر هستند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fa-IR" dirty="0">
                <a:cs typeface="B Homa" panose="00000400000000000000" pitchFamily="2" charset="-78"/>
              </a:rPr>
              <a:t>پروژه ها و اقدامات </a:t>
            </a:r>
            <a:r>
              <a:rPr lang="fa-IR" dirty="0" smtClean="0">
                <a:cs typeface="B Homa" panose="00000400000000000000" pitchFamily="2" charset="-78"/>
              </a:rPr>
              <a:t>برنامه </a:t>
            </a:r>
            <a:r>
              <a:rPr lang="fa-IR" dirty="0">
                <a:cs typeface="B Homa" panose="00000400000000000000" pitchFamily="2" charset="-78"/>
              </a:rPr>
              <a:t>عبارتند </a:t>
            </a:r>
            <a:r>
              <a:rPr lang="fa-IR" dirty="0" smtClean="0">
                <a:cs typeface="B Homa" panose="00000400000000000000" pitchFamily="2" charset="-78"/>
              </a:rPr>
              <a:t>از</a:t>
            </a:r>
            <a:r>
              <a:rPr lang="en-US" dirty="0" smtClean="0">
                <a:cs typeface="B Homa" panose="00000400000000000000" pitchFamily="2" charset="-78"/>
              </a:rPr>
              <a:t>: </a:t>
            </a:r>
            <a:endParaRPr lang="fa-IR" dirty="0" smtClean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B Homa" panose="00000400000000000000" pitchFamily="2" charset="-78"/>
              </a:rPr>
              <a:t>اصلاح </a:t>
            </a:r>
            <a:r>
              <a:rPr lang="fa-IR" dirty="0">
                <a:cs typeface="B Homa" panose="00000400000000000000" pitchFamily="2" charset="-78"/>
              </a:rPr>
              <a:t>وضعیت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خیابان ها</a:t>
            </a:r>
            <a:r>
              <a:rPr lang="fa-IR" b="1" dirty="0">
                <a:cs typeface="B Homa" panose="00000400000000000000" pitchFamily="2" charset="-78"/>
              </a:rPr>
              <a:t>،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جداول</a:t>
            </a:r>
            <a:r>
              <a:rPr lang="fa-IR" b="1" dirty="0">
                <a:cs typeface="B Homa" panose="00000400000000000000" pitchFamily="2" charset="-78"/>
              </a:rPr>
              <a:t> و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پیاده روها </a:t>
            </a:r>
            <a:r>
              <a:rPr lang="fa-IR" dirty="0">
                <a:cs typeface="B Homa" panose="00000400000000000000" pitchFamily="2" charset="-78"/>
              </a:rPr>
              <a:t>برای تشویق توسعه های جدید در محدوده پروژه و برای رسیدگی به مشکلات ایمنی عابر پیاده و وسایل نقلیه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بهبود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زیرساخت </a:t>
            </a:r>
            <a:r>
              <a:rPr lang="fa-IR" dirty="0">
                <a:cs typeface="B Homa" panose="00000400000000000000" pitchFamily="2" charset="-78"/>
              </a:rPr>
              <a:t>های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مرتبط با آب، طوفان و فاضلاب بهداشتی به منظور تشویق توسعه های جدید در محدوده </a:t>
            </a:r>
            <a:r>
              <a:rPr lang="fa-IR" dirty="0" smtClean="0">
                <a:cs typeface="B Homa" panose="00000400000000000000" pitchFamily="2" charset="-78"/>
              </a:rPr>
              <a:t>پروژه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dirty="0" smtClean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ارتقاء سیمای ظاهری منطقه ی نوسازی و فراهم آوردن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محیط پیاده امن تر و جذاب تر</a:t>
            </a:r>
            <a:r>
              <a:rPr lang="fa-IR" dirty="0">
                <a:cs typeface="B Homa" panose="00000400000000000000" pitchFamily="2" charset="-78"/>
              </a:rPr>
              <a:t>، ازجمله بهبود چشم انداز خیابان و مناظر طبیعی و توسعه پارک های عمومی و فضاهای </a:t>
            </a:r>
            <a:r>
              <a:rPr lang="fa-IR" dirty="0" smtClean="0">
                <a:cs typeface="B Homa" panose="00000400000000000000" pitchFamily="2" charset="-78"/>
              </a:rPr>
              <a:t>باز</a:t>
            </a:r>
          </a:p>
        </p:txBody>
      </p:sp>
    </p:spTree>
    <p:extLst>
      <p:ext uri="{BB962C8B-B14F-4D97-AF65-F5344CB8AC3E}">
        <p14:creationId xmlns:p14="http://schemas.microsoft.com/office/powerpoint/2010/main" val="34477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بهبود تسهیلات پارکینگ های عمومی </a:t>
            </a:r>
            <a:r>
              <a:rPr lang="fa-IR" dirty="0">
                <a:cs typeface="B Homa" panose="00000400000000000000" pitchFamily="2" charset="-78"/>
              </a:rPr>
              <a:t>موجود و احداث امکانات عمومی جدید برای پاسخگویی به نیازهای کنونی و آینده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کمک های مالی </a:t>
            </a:r>
            <a:r>
              <a:rPr lang="fa-IR" dirty="0">
                <a:cs typeface="B Homa" panose="00000400000000000000" pitchFamily="2" charset="-78"/>
              </a:rPr>
              <a:t>برای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بازسازی و نوسازی </a:t>
            </a:r>
            <a:r>
              <a:rPr lang="fa-IR" dirty="0">
                <a:cs typeface="B Homa" panose="00000400000000000000" pitchFamily="2" charset="-78"/>
              </a:rPr>
              <a:t>آثار زوال در منطقه نوسازی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کمک های مالی </a:t>
            </a:r>
            <a:r>
              <a:rPr lang="fa-IR" dirty="0" smtClean="0">
                <a:cs typeface="B Homa" panose="00000400000000000000" pitchFamily="2" charset="-78"/>
              </a:rPr>
              <a:t>برای </a:t>
            </a:r>
            <a:r>
              <a:rPr lang="fa-IR" dirty="0">
                <a:cs typeface="B Homa" panose="00000400000000000000" pitchFamily="2" charset="-78"/>
              </a:rPr>
              <a:t>تشویق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ساخت و سازهای جدید </a:t>
            </a:r>
            <a:r>
              <a:rPr lang="fa-IR" dirty="0">
                <a:cs typeface="B Homa" panose="00000400000000000000" pitchFamily="2" charset="-78"/>
              </a:rPr>
              <a:t>برای کمک به تجدید حیات اقتصادی و اجتماعی در محدوده نوسازی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تملک و واگذاری اراضی </a:t>
            </a:r>
            <a:r>
              <a:rPr lang="fa-IR" dirty="0" smtClean="0">
                <a:cs typeface="B Homa" panose="00000400000000000000" pitchFamily="2" charset="-78"/>
              </a:rPr>
              <a:t>برای </a:t>
            </a:r>
            <a:r>
              <a:rPr lang="fa-IR" dirty="0">
                <a:cs typeface="B Homa" panose="00000400000000000000" pitchFamily="2" charset="-78"/>
              </a:rPr>
              <a:t>اصلاحات عمومی، اصلاح راه، اصلاحات آب و برق و توسعه خصوصی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مدیریت و حمایت از آژانس نوسازی </a:t>
            </a:r>
            <a:r>
              <a:rPr lang="fa-IR" dirty="0">
                <a:cs typeface="B Homa" panose="00000400000000000000" pitchFamily="2" charset="-78"/>
              </a:rPr>
              <a:t>و برنامه نوسازی شهری مرکز </a:t>
            </a:r>
            <a:r>
              <a:rPr lang="fa-IR" dirty="0" smtClean="0">
                <a:cs typeface="B Homa" panose="00000400000000000000" pitchFamily="2" charset="-78"/>
              </a:rPr>
              <a:t>شهر</a:t>
            </a:r>
            <a:endParaRPr lang="en-US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80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تشریح </a:t>
            </a:r>
            <a:r>
              <a:rPr lang="fa-IR" b="1" dirty="0">
                <a:cs typeface="B Narm" panose="00000400000000000000" pitchFamily="2" charset="-78"/>
              </a:rPr>
              <a:t>پروژه های در دست انجام</a:t>
            </a:r>
            <a:r>
              <a:rPr lang="fa-IR" dirty="0">
                <a:cs typeface="B Narm" panose="00000400000000000000" pitchFamily="2" charset="-78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به منظور دستیابی به اهداف طرح، فعالیت های زیر توسط آژانس توسعه اقتصادی </a:t>
            </a:r>
            <a:r>
              <a:rPr lang="fa-IR" sz="2400" dirty="0" smtClean="0">
                <a:cs typeface="B Homa" panose="00000400000000000000" pitchFamily="2" charset="-78"/>
              </a:rPr>
              <a:t>اسپرینگفیلد (</a:t>
            </a:r>
            <a:r>
              <a:rPr lang="en-US" sz="2400" dirty="0" smtClean="0">
                <a:cs typeface="B Homa" panose="00000400000000000000" pitchFamily="2" charset="-78"/>
              </a:rPr>
              <a:t> (SEDA</a:t>
            </a:r>
            <a:r>
              <a:rPr lang="fa-IR" sz="2400" dirty="0" smtClean="0">
                <a:cs typeface="B Homa" panose="00000400000000000000" pitchFamily="2" charset="-78"/>
              </a:rPr>
              <a:t> آژانس </a:t>
            </a:r>
            <a:r>
              <a:rPr lang="fa-IR" sz="2400" dirty="0">
                <a:cs typeface="B Homa" panose="00000400000000000000" pitchFamily="2" charset="-78"/>
              </a:rPr>
              <a:t>نوسازی شهری این شهر، با توجه به قوانین فدرال، ایالتی، محلی و شهری، سیاست ها و روش ها، انجام خواهد </a:t>
            </a:r>
            <a:r>
              <a:rPr lang="fa-IR" sz="2400" dirty="0" smtClean="0">
                <a:cs typeface="B Homa" panose="00000400000000000000" pitchFamily="2" charset="-78"/>
              </a:rPr>
              <a:t>شد. </a:t>
            </a:r>
            <a:r>
              <a:rPr lang="en-US" sz="2400" dirty="0" smtClean="0">
                <a:cs typeface="B Homa" panose="00000400000000000000" pitchFamily="2" charset="-78"/>
              </a:rPr>
              <a:t>SEDA</a:t>
            </a:r>
            <a:r>
              <a:rPr lang="fa-IR" sz="2400" dirty="0" smtClean="0">
                <a:cs typeface="B Homa" panose="00000400000000000000" pitchFamily="2" charset="-78"/>
              </a:rPr>
              <a:t> ممکن </a:t>
            </a:r>
            <a:r>
              <a:rPr lang="fa-IR" sz="2400" dirty="0">
                <a:cs typeface="B Homa" panose="00000400000000000000" pitchFamily="2" charset="-78"/>
              </a:rPr>
              <a:t>است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تمامی و یا بخشی از این فعالیت ها را از نظر مالی تامین نماید </a:t>
            </a:r>
            <a:r>
              <a:rPr lang="fa-IR" sz="2400" dirty="0">
                <a:cs typeface="B Homa" panose="00000400000000000000" pitchFamily="2" charset="-78"/>
              </a:rPr>
              <a:t>و یا به دنبال منابع مالی دیگری برای آنها باشد. این پروژه ها و فعالیت ها ممکن است برای حصول اهداف طرح نوسازی، تغییر یافته و یا گسترش </a:t>
            </a:r>
            <a:r>
              <a:rPr lang="fa-IR" sz="2400" dirty="0" smtClean="0">
                <a:cs typeface="B Homa" panose="00000400000000000000" pitchFamily="2" charset="-78"/>
              </a:rPr>
              <a:t>یابد</a:t>
            </a:r>
            <a:r>
              <a:rPr lang="fa-IR" sz="2400" dirty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70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230" y="-40944"/>
            <a:ext cx="4966252" cy="68921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6482" y="-68239"/>
            <a:ext cx="5324160" cy="687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434" y="1728789"/>
            <a:ext cx="8822266" cy="4278311"/>
          </a:xfrm>
        </p:spPr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با توجه به ضرورت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بهره برداری بهینه از ظرفیت های درونی شهرها </a:t>
            </a:r>
            <a:r>
              <a:rPr lang="fa-IR" sz="2400" dirty="0">
                <a:cs typeface="B Homa" panose="00000400000000000000" pitchFamily="2" charset="-78"/>
              </a:rPr>
              <a:t>در برنامه ریزی توسعه شهری، سیاست های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ساماندهی عرصه های فرسوده ی شهری </a:t>
            </a:r>
            <a:r>
              <a:rPr lang="fa-IR" sz="2400" dirty="0">
                <a:cs typeface="B Homa" panose="00000400000000000000" pitchFamily="2" charset="-78"/>
              </a:rPr>
              <a:t>موضوع این تحقیق می باشد. </a:t>
            </a:r>
            <a:endParaRPr lang="fa-IR" sz="2400" dirty="0" smtClean="0">
              <a:cs typeface="B Homa" panose="00000400000000000000" pitchFamily="2" charset="-78"/>
            </a:endParaRPr>
          </a:p>
          <a:p>
            <a:pPr algn="just"/>
            <a:r>
              <a:rPr lang="fa-IR" sz="2400" dirty="0">
                <a:cs typeface="B Homa" panose="00000400000000000000" pitchFamily="2" charset="-78"/>
              </a:rPr>
              <a:t>در این راستا به منظور استفاده از تجربیات جهانی، پروژه نوسازی شهری مرکز شهر اسپرینگفیلد بررسی شده است. </a:t>
            </a:r>
            <a:endParaRPr lang="fa-IR" sz="2400" dirty="0" smtClean="0">
              <a:cs typeface="B Homa" panose="00000400000000000000" pitchFamily="2" charset="-78"/>
            </a:endParaRPr>
          </a:p>
          <a:p>
            <a:pPr algn="just"/>
            <a:r>
              <a:rPr lang="fa-IR" sz="2400" dirty="0">
                <a:cs typeface="B Homa" panose="00000400000000000000" pitchFamily="2" charset="-78"/>
              </a:rPr>
              <a:t>به منظور اصلاح فضاهای رو به زوال شهری، می بایست نظام مداخله ی یکپارچه ای پیشنهاد گردد و در ارتباط با چگونگی تامین منابع مالی برنامه، از طریق اقداماتی همچون استفاده از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کمک های دولتی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مشارکت های مردمی</a:t>
            </a:r>
            <a:r>
              <a:rPr lang="fa-IR" sz="2400" b="1" dirty="0">
                <a:cs typeface="B Homa" panose="00000400000000000000" pitchFamily="2" charset="-78"/>
              </a:rPr>
              <a:t>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اعطای کمک های بلاعوض و اعطای وام</a:t>
            </a:r>
            <a:r>
              <a:rPr lang="fa-IR" sz="2400" dirty="0">
                <a:cs typeface="B Homa" panose="00000400000000000000" pitchFamily="2" charset="-78"/>
              </a:rPr>
              <a:t>، برای پروژه های توانبخشی پهنه های فرسوده ی شهری راهکارهایی ارایه شود.</a:t>
            </a:r>
            <a:endParaRPr lang="en-US" sz="2400" dirty="0">
              <a:cs typeface="B Homa" panose="00000400000000000000" pitchFamily="2" charset="-78"/>
            </a:endParaRPr>
          </a:p>
          <a:p>
            <a:pPr marL="0" indent="0" algn="just">
              <a:buNone/>
            </a:pP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74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اصلاحات </a:t>
            </a:r>
            <a:r>
              <a:rPr lang="fa-IR" b="1" dirty="0">
                <a:cs typeface="B Narm" panose="00000400000000000000" pitchFamily="2" charset="-78"/>
              </a:rPr>
              <a:t>عمومی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700" y="1825625"/>
            <a:ext cx="9182100" cy="4351338"/>
          </a:xfrm>
        </p:spPr>
        <p:txBody>
          <a:bodyPr>
            <a:normAutofit/>
          </a:bodyPr>
          <a:lstStyle/>
          <a:p>
            <a:pPr algn="just"/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بهبود عمومی </a:t>
            </a:r>
            <a:r>
              <a:rPr lang="fa-IR" sz="2400" dirty="0">
                <a:cs typeface="B Homa" panose="00000400000000000000" pitchFamily="2" charset="-78"/>
              </a:rPr>
              <a:t>شامل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 و ساز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تعمیر</a:t>
            </a:r>
            <a:r>
              <a:rPr lang="fa-IR" sz="2400" dirty="0" smtClean="0">
                <a:cs typeface="B Homa" panose="00000400000000000000" pitchFamily="2" charset="-78"/>
              </a:rPr>
              <a:t> و یا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جایگزینی پیاده روها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خیابان ها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پارکینگ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پارک ها </a:t>
            </a:r>
            <a:r>
              <a:rPr lang="fa-IR" sz="2400" dirty="0" smtClean="0">
                <a:cs typeface="B Homa" panose="00000400000000000000" pitchFamily="2" charset="-78"/>
              </a:rPr>
              <a:t>و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فضاهای باز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امکانات رفاهی عابر پیاده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تجهیزات آب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فاضلاب بهداشتی و طوفان</a:t>
            </a:r>
            <a:r>
              <a:rPr lang="fa-IR" sz="2400" dirty="0" smtClean="0">
                <a:cs typeface="B Homa" panose="00000400000000000000" pitchFamily="2" charset="-78"/>
              </a:rPr>
              <a:t>،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اصلاح تالاب ها</a:t>
            </a:r>
            <a:r>
              <a:rPr lang="fa-IR" sz="2400" dirty="0" smtClean="0">
                <a:cs typeface="B Homa" panose="00000400000000000000" pitchFamily="2" charset="-78"/>
              </a:rPr>
              <a:t>،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رودخانه و سواحل </a:t>
            </a:r>
            <a:r>
              <a:rPr lang="fa-IR" sz="2400" dirty="0" smtClean="0">
                <a:cs typeface="B Homa" panose="00000400000000000000" pitchFamily="2" charset="-78"/>
              </a:rPr>
              <a:t>و </a:t>
            </a:r>
            <a:r>
              <a:rPr lang="fa-IR" sz="2400" dirty="0">
                <a:cs typeface="B Homa" panose="00000400000000000000" pitchFamily="2" charset="-78"/>
              </a:rPr>
              <a:t>دیگر امکانات عمومی لازم برای اجرای اهداف و </a:t>
            </a:r>
            <a:r>
              <a:rPr lang="fa-IR" sz="2400" dirty="0" smtClean="0">
                <a:cs typeface="B Homa" panose="00000400000000000000" pitchFamily="2" charset="-78"/>
              </a:rPr>
              <a:t>مقاصد </a:t>
            </a:r>
            <a:r>
              <a:rPr lang="fa-IR" sz="2400" dirty="0">
                <a:cs typeface="B Homa" panose="00000400000000000000" pitchFamily="2" charset="-78"/>
              </a:rPr>
              <a:t>این طرح</a:t>
            </a:r>
            <a:r>
              <a:rPr lang="en-US" sz="2400" dirty="0" smtClean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37982" cy="68917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7" b="3806"/>
          <a:stretch/>
        </p:blipFill>
        <p:spPr>
          <a:xfrm>
            <a:off x="7277101" y="3445850"/>
            <a:ext cx="3686073" cy="29319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82" b="3384"/>
          <a:stretch/>
        </p:blipFill>
        <p:spPr>
          <a:xfrm>
            <a:off x="2662736" y="3390162"/>
            <a:ext cx="3889611" cy="298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0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Narm" panose="00000400000000000000" pitchFamily="2" charset="-78"/>
              </a:rPr>
              <a:t>اصلاحات </a:t>
            </a:r>
            <a:r>
              <a:rPr lang="fa-IR" b="1" dirty="0">
                <a:cs typeface="B Narm" panose="00000400000000000000" pitchFamily="2" charset="-78"/>
              </a:rPr>
              <a:t>ساخت و ساز و جریان حرکتی خیابان ها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>
                <a:cs typeface="B Homa" panose="00000400000000000000" pitchFamily="2" charset="-78"/>
              </a:rPr>
              <a:t>این اصلاحات شامل؛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محوطه سازی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 و ساز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بازسازی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تعمیر و یا جایگزینی خیابانها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پیاده رو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امکانات رفاهی دوچرخه سوارها و پیاده ها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تسهیلات حمل و نقل عمومی</a:t>
            </a:r>
            <a:r>
              <a:rPr lang="fa-IR" dirty="0">
                <a:cs typeface="B Homa" panose="00000400000000000000" pitchFamily="2" charset="-78"/>
              </a:rPr>
              <a:t> و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تملک زمین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اصلاح راه</a:t>
            </a:r>
            <a:r>
              <a:rPr lang="fa-IR" dirty="0">
                <a:cs typeface="B Homa" panose="00000400000000000000" pitchFamily="2" charset="-78"/>
              </a:rPr>
              <a:t>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راحتی</a:t>
            </a:r>
            <a:r>
              <a:rPr lang="fa-IR" dirty="0">
                <a:cs typeface="B Homa" panose="00000400000000000000" pitchFamily="2" charset="-78"/>
              </a:rPr>
              <a:t> و دیگر اصلاحات زمین می شود</a:t>
            </a:r>
            <a:r>
              <a:rPr lang="en-US" dirty="0">
                <a:cs typeface="B Homa" panose="00000400000000000000" pitchFamily="2" charset="-78"/>
              </a:rPr>
              <a:t>.</a:t>
            </a:r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53" b="2542"/>
          <a:stretch/>
        </p:blipFill>
        <p:spPr>
          <a:xfrm>
            <a:off x="948486" y="2746476"/>
            <a:ext cx="6181725" cy="35124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04" r="3055"/>
          <a:stretch/>
        </p:blipFill>
        <p:spPr>
          <a:xfrm>
            <a:off x="7131662" y="3857414"/>
            <a:ext cx="4172812" cy="24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729" y="2260817"/>
            <a:ext cx="3382680" cy="40533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99886"/>
            <a:ext cx="8594193" cy="51247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79" r="7979" b="4664"/>
          <a:stretch/>
        </p:blipFill>
        <p:spPr>
          <a:xfrm>
            <a:off x="8831406" y="304800"/>
            <a:ext cx="2112366" cy="185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1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ارتقاء </a:t>
            </a:r>
            <a:r>
              <a:rPr lang="fa-IR" b="1" dirty="0">
                <a:cs typeface="B Narm" panose="00000400000000000000" pitchFamily="2" charset="-78"/>
              </a:rPr>
              <a:t>زیرساخت ها و خدمات شهری</a:t>
            </a:r>
            <a:r>
              <a:rPr lang="fa-IR" dirty="0">
                <a:cs typeface="B Narm" panose="00000400000000000000" pitchFamily="2" charset="-78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این فعالیت ها به </a:t>
            </a:r>
            <a:r>
              <a:rPr lang="en-US" sz="2400" dirty="0" smtClean="0">
                <a:cs typeface="B Homa" panose="00000400000000000000" pitchFamily="2" charset="-78"/>
              </a:rPr>
              <a:t> SEDA</a:t>
            </a:r>
            <a:r>
              <a:rPr lang="fa-IR" sz="2400" dirty="0">
                <a:cs typeface="B Homa" panose="00000400000000000000" pitchFamily="2" charset="-78"/>
              </a:rPr>
              <a:t>اجازه می دهد تا در زمینه ی ساخت و بهبود زیرساخت ها و خدمات شهری در سراسر محدوده نوسازی شهری، اقدامات لازم را انجام دهد. این پروژه ها شامل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 و ساز، بازسازی، تعمیر، به روز رسانی و یا تعویض تجهیزات مرتبط با برق، آب، فاضلاب، زهکشی طوفان، جابه جایی خط هوایی به مکان های زیرزمینی، و خرید زمین، اصلاح راه ها، راحتی و دیگر اصلاحات اراضی</a:t>
            </a:r>
            <a:r>
              <a:rPr lang="fa-IR" sz="2400" dirty="0">
                <a:cs typeface="B Homa" panose="00000400000000000000" pitchFamily="2" charset="-78"/>
              </a:rPr>
              <a:t>، می </a:t>
            </a:r>
            <a:r>
              <a:rPr lang="fa-IR" sz="2400" dirty="0" smtClean="0">
                <a:cs typeface="B Homa" panose="00000400000000000000" pitchFamily="2" charset="-78"/>
              </a:rPr>
              <a:t>گردد، </a:t>
            </a:r>
            <a:r>
              <a:rPr lang="en-US" sz="2400" dirty="0" smtClean="0">
                <a:cs typeface="B Homa" panose="00000400000000000000" pitchFamily="2" charset="-78"/>
              </a:rPr>
              <a:t>SEDA</a:t>
            </a:r>
            <a:r>
              <a:rPr lang="fa-IR" sz="2400" dirty="0" smtClean="0">
                <a:cs typeface="B Homa" panose="00000400000000000000" pitchFamily="2" charset="-78"/>
              </a:rPr>
              <a:t>بایستی </a:t>
            </a:r>
            <a:r>
              <a:rPr lang="fa-IR" sz="2400" dirty="0">
                <a:cs typeface="B Homa" panose="00000400000000000000" pitchFamily="2" charset="-78"/>
              </a:rPr>
              <a:t>در صورت لزوم، به ارائه دهندگان خدمات شهری و تعمیر و ارتقاء بخش های منتخبی از سیستم خدمات شهری و به منظور افزایش فرصت های توسعه امن، کمک نماید</a:t>
            </a:r>
            <a:r>
              <a:rPr lang="en-US" sz="2400" dirty="0" smtClean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918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1"/>
          <a:stretch/>
        </p:blipFill>
        <p:spPr>
          <a:xfrm>
            <a:off x="0" y="1480456"/>
            <a:ext cx="9168676" cy="48840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7" b="2960"/>
          <a:stretch/>
        </p:blipFill>
        <p:spPr>
          <a:xfrm>
            <a:off x="9279618" y="0"/>
            <a:ext cx="2912382" cy="361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اصلاحات </a:t>
            </a:r>
            <a:r>
              <a:rPr lang="fa-IR" b="1" dirty="0">
                <a:cs typeface="B Narm" panose="00000400000000000000" pitchFamily="2" charset="-78"/>
              </a:rPr>
              <a:t>تسهیلات </a:t>
            </a:r>
            <a:r>
              <a:rPr lang="fa-IR" b="1" dirty="0" smtClean="0">
                <a:cs typeface="B Narm" panose="00000400000000000000" pitchFamily="2" charset="-78"/>
              </a:rPr>
              <a:t>عمومی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a-IR" dirty="0">
                <a:cs typeface="B Homa" panose="00000400000000000000" pitchFamily="2" charset="-78"/>
              </a:rPr>
              <a:t>این فعالیت ها شامل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 ساخت و ساز و بهبود امکانات عمومی </a:t>
            </a:r>
            <a:r>
              <a:rPr lang="fa-IR" dirty="0">
                <a:cs typeface="B Homa" panose="00000400000000000000" pitchFamily="2" charset="-78"/>
              </a:rPr>
              <a:t>در سراسر منطقه بازسازی مرکز شهر و شامل موارد ذیل می گردد</a:t>
            </a:r>
            <a:r>
              <a:rPr lang="en-US" dirty="0">
                <a:cs typeface="B Homa" panose="00000400000000000000" pitchFamily="2" charset="-78"/>
              </a:rPr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a-IR" b="1" dirty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نقل مکان ایستگاه آتش نشانی مرکز شهر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a-IR" dirty="0">
                <a:cs typeface="B Homa" panose="00000400000000000000" pitchFamily="2" charset="-78"/>
              </a:rPr>
              <a:t>ساخت کتابخانه اسپرینگفیلد</a:t>
            </a:r>
            <a:r>
              <a:rPr lang="en-US" dirty="0">
                <a:cs typeface="B Homa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ساخت </a:t>
            </a:r>
            <a:r>
              <a:rPr lang="fa-IR" dirty="0">
                <a:cs typeface="B Homa" panose="00000400000000000000" pitchFamily="2" charset="-78"/>
              </a:rPr>
              <a:t>و ارتقاء پارکینگ مرکز شهر.</a:t>
            </a:r>
            <a:endParaRPr lang="en-US" dirty="0"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نمایشگاه </a:t>
            </a:r>
            <a:r>
              <a:rPr lang="fa-IR" dirty="0">
                <a:cs typeface="B Homa" panose="00000400000000000000" pitchFamily="2" charset="-78"/>
              </a:rPr>
              <a:t>های هنر عمومی مرکز شهر.</a:t>
            </a:r>
            <a:endParaRPr lang="en-US" dirty="0"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بهبود </a:t>
            </a:r>
            <a:r>
              <a:rPr lang="fa-IR" dirty="0">
                <a:cs typeface="B Homa" panose="00000400000000000000" pitchFamily="2" charset="-78"/>
              </a:rPr>
              <a:t>مرکز فعالیت بزرگسالان 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  <a:endParaRPr lang="en-US" dirty="0"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اصلاح </a:t>
            </a:r>
            <a:r>
              <a:rPr lang="fa-IR" dirty="0">
                <a:cs typeface="B Homa" panose="00000400000000000000" pitchFamily="2" charset="-78"/>
              </a:rPr>
              <a:t>موزه اسپرینگفیلد.</a:t>
            </a:r>
            <a:endParaRPr lang="en-US" dirty="0"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ارتقاء </a:t>
            </a:r>
            <a:r>
              <a:rPr lang="fa-IR" dirty="0">
                <a:cs typeface="B Homa" panose="00000400000000000000" pitchFamily="2" charset="-78"/>
              </a:rPr>
              <a:t>تسهیلات محدوده ی مدرسه.</a:t>
            </a:r>
            <a:endParaRPr lang="en-US" dirty="0"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fa-IR" dirty="0" smtClean="0">
                <a:cs typeface="B Homa" panose="00000400000000000000" pitchFamily="2" charset="-78"/>
              </a:rPr>
              <a:t>حمایت </a:t>
            </a:r>
            <a:r>
              <a:rPr lang="fa-IR" dirty="0">
                <a:cs typeface="B Homa" panose="00000400000000000000" pitchFamily="2" charset="-78"/>
              </a:rPr>
              <a:t>از مالکیت زمین.</a:t>
            </a:r>
          </a:p>
        </p:txBody>
      </p:sp>
    </p:spTree>
    <p:extLst>
      <p:ext uri="{BB962C8B-B14F-4D97-AF65-F5344CB8AC3E}">
        <p14:creationId xmlns:p14="http://schemas.microsoft.com/office/powerpoint/2010/main" val="381397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cs typeface="B Narm" panose="00000400000000000000" pitchFamily="2" charset="-78"/>
              </a:rPr>
              <a:t>بهسازی </a:t>
            </a:r>
            <a:r>
              <a:rPr lang="fa-IR" b="1" dirty="0">
                <a:cs typeface="B Narm" panose="00000400000000000000" pitchFamily="2" charset="-78"/>
              </a:rPr>
              <a:t>پارک ها، مراکز تفریحی، مسیرهای دوچرخه و پیاده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این فعالیت ها شامل؛ ارتباطات عابر پیاده، دوچرخه و حمل و نقل در منطقه نوسازی با مناطق هم جوار در داخل و اطراف مرکز شهر می شود. بهسازی این ارتباطات ممکن است شامل،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روشنایی خیابان ها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ظروف زباله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نیمکت ها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نمادهای تاریخی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درختان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محوطه سازی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علائم خیابان ها</a:t>
            </a:r>
            <a:r>
              <a:rPr lang="fa-IR" sz="2400" dirty="0">
                <a:cs typeface="B Homa" panose="00000400000000000000" pitchFamily="2" charset="-78"/>
              </a:rPr>
              <a:t>، گردد</a:t>
            </a:r>
            <a:r>
              <a:rPr lang="en-US" sz="2400" dirty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85" y="3204804"/>
            <a:ext cx="5161501" cy="30807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34" r="7277"/>
          <a:stretch/>
        </p:blipFill>
        <p:spPr>
          <a:xfrm>
            <a:off x="7769029" y="3161752"/>
            <a:ext cx="2716718" cy="30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0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319816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951" y="2340012"/>
            <a:ext cx="4107976" cy="2400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951" y="136477"/>
            <a:ext cx="4107976" cy="22854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135" y="4363069"/>
            <a:ext cx="4117792" cy="235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ارتقاء </a:t>
            </a:r>
            <a:r>
              <a:rPr lang="fa-IR" b="1" dirty="0">
                <a:cs typeface="B Narm" panose="00000400000000000000" pitchFamily="2" charset="-78"/>
              </a:rPr>
              <a:t>سلامت </a:t>
            </a:r>
            <a:r>
              <a:rPr lang="fa-IR" b="1" dirty="0" smtClean="0">
                <a:cs typeface="B Narm" panose="00000400000000000000" pitchFamily="2" charset="-78"/>
              </a:rPr>
              <a:t>عمومی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برای رسیدن به اهداف این طرح و برای استفاده از سرمایه گذاری های عمومی به شیوه ای که منافع منطقه نوسازی </a:t>
            </a:r>
            <a:r>
              <a:rPr lang="fa-IR" sz="2400" dirty="0" smtClean="0">
                <a:cs typeface="B Homa" panose="00000400000000000000" pitchFamily="2" charset="-78"/>
              </a:rPr>
              <a:t>و ساکنان </a:t>
            </a:r>
            <a:r>
              <a:rPr lang="fa-IR" sz="2400" dirty="0">
                <a:cs typeface="B Homa" panose="00000400000000000000" pitchFamily="2" charset="-78"/>
              </a:rPr>
              <a:t>اسپرینگفیلد تامین گردد، </a:t>
            </a:r>
            <a:r>
              <a:rPr lang="en-US" sz="2400" dirty="0">
                <a:cs typeface="B Homa" panose="00000400000000000000" pitchFamily="2" charset="-78"/>
              </a:rPr>
              <a:t>SEDA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مجاز به ارتقا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 ساخت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امکانات مربوط به خدمات و بهداشت عمومی </a:t>
            </a:r>
            <a:r>
              <a:rPr lang="fa-IR" sz="2400" dirty="0">
                <a:cs typeface="B Homa" panose="00000400000000000000" pitchFamily="2" charset="-78"/>
              </a:rPr>
              <a:t>در </a:t>
            </a:r>
            <a:r>
              <a:rPr lang="fa-IR" sz="2400" dirty="0" smtClean="0">
                <a:cs typeface="B Homa" panose="00000400000000000000" pitchFamily="2" charset="-78"/>
              </a:rPr>
              <a:t>منطقه نوسازی </a:t>
            </a:r>
            <a:r>
              <a:rPr lang="fa-IR" sz="2400" dirty="0">
                <a:cs typeface="B Homa" panose="00000400000000000000" pitchFamily="2" charset="-78"/>
              </a:rPr>
              <a:t>شهری می </a:t>
            </a:r>
            <a:r>
              <a:rPr lang="fa-IR" sz="2400" dirty="0" smtClean="0">
                <a:cs typeface="B Homa" panose="00000400000000000000" pitchFamily="2" charset="-78"/>
              </a:rPr>
              <a:t>باشد.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302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cs typeface="B Narm" panose="00000400000000000000" pitchFamily="2" charset="-78"/>
              </a:rPr>
              <a:t>حفاظت، توانبخشی، توسعه و توسعه </a:t>
            </a:r>
            <a:r>
              <a:rPr lang="fa-IR" b="1" dirty="0" smtClean="0">
                <a:cs typeface="B Narm" panose="00000400000000000000" pitchFamily="2" charset="-78"/>
              </a:rPr>
              <a:t>مجدد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3487" y="1825625"/>
            <a:ext cx="5591628" cy="4351338"/>
          </a:xfrm>
        </p:spPr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fa-IR" sz="2800" dirty="0">
                <a:cs typeface="B Homa" panose="00000400000000000000" pitchFamily="2" charset="-78"/>
              </a:rPr>
              <a:t>طرح نوسازی مرکز شهر اسپرینگفیلد به منظور حفاظت، توانبخشی، توسعه و توسعه ی مجدد محدوده، موارد ذیل را مد </a:t>
            </a:r>
            <a:r>
              <a:rPr lang="fa-IR" sz="2800" dirty="0" smtClean="0">
                <a:cs typeface="B Homa" panose="00000400000000000000" pitchFamily="2" charset="-78"/>
              </a:rPr>
              <a:t>نظر قرار </a:t>
            </a:r>
            <a:r>
              <a:rPr lang="fa-IR" sz="2800" dirty="0">
                <a:cs typeface="B Homa" panose="00000400000000000000" pitchFamily="2" charset="-78"/>
              </a:rPr>
              <a:t>داده </a:t>
            </a:r>
            <a:r>
              <a:rPr lang="fa-IR" sz="2800" dirty="0" smtClean="0">
                <a:cs typeface="B Homa" panose="00000400000000000000" pitchFamily="2" charset="-78"/>
              </a:rPr>
              <a:t>است.</a:t>
            </a:r>
            <a:endParaRPr lang="fa-IR" sz="2800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72" t="5692"/>
          <a:stretch/>
        </p:blipFill>
        <p:spPr>
          <a:xfrm>
            <a:off x="1288141" y="1875307"/>
            <a:ext cx="3443514" cy="434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9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463" y="1296989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به طور کلی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کاهش کارایی </a:t>
            </a:r>
            <a:r>
              <a:rPr lang="fa-IR" sz="2400" dirty="0">
                <a:cs typeface="B Homa" panose="00000400000000000000" pitchFamily="2" charset="-78"/>
              </a:rPr>
              <a:t>هر پدیده ای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فرسودگی</a:t>
            </a:r>
            <a:r>
              <a:rPr lang="fa-IR" sz="2400" dirty="0">
                <a:cs typeface="B Homa" panose="00000400000000000000" pitchFamily="2" charset="-78"/>
              </a:rPr>
              <a:t> آن را در پی دارد. هنگامی که حیات شهری در محدوده ای از شهر به هر علتی رو به رکود می رود، بافت شهری آن محدوده در روند فرسودگی قرار می گیرد. </a:t>
            </a:r>
            <a:endParaRPr lang="fa-IR" sz="2400" dirty="0" smtClean="0">
              <a:cs typeface="B Homa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29246198"/>
              </p:ext>
            </p:extLst>
          </p:nvPr>
        </p:nvGraphicFramePr>
        <p:xfrm>
          <a:off x="6417481" y="2167139"/>
          <a:ext cx="5774519" cy="2972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824077" y="2433886"/>
            <a:ext cx="65483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فرسودگی یکی از مهم ترین مسایل مربوط به فضای شهری است که باعث </a:t>
            </a:r>
            <a:r>
              <a:rPr lang="fa-IR" sz="2400" b="1" dirty="0">
                <a:solidFill>
                  <a:srgbClr val="E48312">
                    <a:lumMod val="50000"/>
                  </a:srgbClr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بی سازمانی</a:t>
            </a:r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، </a:t>
            </a:r>
            <a:r>
              <a:rPr lang="fa-IR" sz="2400" b="1" dirty="0">
                <a:solidFill>
                  <a:srgbClr val="E48312">
                    <a:lumMod val="50000"/>
                  </a:srgbClr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عدم تعادل</a:t>
            </a:r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، </a:t>
            </a:r>
            <a:r>
              <a:rPr lang="fa-IR" sz="2400" b="1" dirty="0">
                <a:solidFill>
                  <a:srgbClr val="E48312">
                    <a:lumMod val="50000"/>
                  </a:srgbClr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عدم تناسب </a:t>
            </a:r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و </a:t>
            </a:r>
            <a:r>
              <a:rPr lang="fa-IR" sz="2400" b="1" dirty="0">
                <a:solidFill>
                  <a:srgbClr val="E48312">
                    <a:lumMod val="50000"/>
                  </a:srgbClr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بی قوارگی </a:t>
            </a:r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آن می شود.</a:t>
            </a:r>
          </a:p>
          <a:p>
            <a:pPr algn="just"/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در این ارتباط، بهسازی و نوسازی شهری مجموعه فعالیت ها و اقدام هایی است که ابعاد مختلف کالبدی، اجتماعی، اقتصادی، سیاسی، اداری و فرهنگی را در بر دارد</a:t>
            </a:r>
            <a:r>
              <a:rPr lang="en-US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. </a:t>
            </a:r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به عبارتی دیگر </a:t>
            </a:r>
            <a:r>
              <a:rPr lang="fa-IR" sz="2400" b="1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بهسازی و نوسازی شهری صرفا شامل ساخت و سازهای فیزیکی یا کالبدی یا عناصر کالبدی شهر نمی گردد.</a:t>
            </a:r>
            <a:endParaRPr lang="fa-IR" sz="2400" b="1" dirty="0">
              <a:solidFill>
                <a:srgbClr val="0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596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cs typeface="B Narm" panose="00000400000000000000" pitchFamily="2" charset="-78"/>
              </a:rPr>
              <a:t>توسعه مجدد از طریق ساخت و سازهای </a:t>
            </a:r>
            <a:r>
              <a:rPr lang="fa-IR" b="1" dirty="0" smtClean="0">
                <a:cs typeface="B Narm" panose="00000400000000000000" pitchFamily="2" charset="-78"/>
              </a:rPr>
              <a:t>جدید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این هدف از طرح برای تحریک سرمایه گذاری جدید عمومی، خصوصی، غیر انتفاعی و سازمانهای مردم نهاد می باشد و </a:t>
            </a:r>
            <a:r>
              <a:rPr lang="fa-IR" sz="2400" dirty="0" smtClean="0">
                <a:cs typeface="B Homa" panose="00000400000000000000" pitchFamily="2" charset="-78"/>
              </a:rPr>
              <a:t>با تسهیل </a:t>
            </a:r>
            <a:r>
              <a:rPr lang="fa-IR" sz="2400" dirty="0">
                <a:cs typeface="B Homa" panose="00000400000000000000" pitchFamily="2" charset="-78"/>
              </a:rPr>
              <a:t>توسعه مجدد اموال مورد استفاده قرارگرفته شده و به طور خاص، تضمین این نکته که سرمایه گذاری های جدید </a:t>
            </a:r>
            <a:r>
              <a:rPr lang="fa-IR" sz="2400" dirty="0" smtClean="0">
                <a:cs typeface="B Homa" panose="00000400000000000000" pitchFamily="2" charset="-78"/>
              </a:rPr>
              <a:t>در خدمت </a:t>
            </a:r>
            <a:r>
              <a:rPr lang="fa-IR" sz="2400" dirty="0">
                <a:cs typeface="B Homa" panose="00000400000000000000" pitchFamily="2" charset="-78"/>
              </a:rPr>
              <a:t>منافع ساکنان و کسب و کار موجود در این منطقه خواهد </a:t>
            </a:r>
            <a:r>
              <a:rPr lang="fa-IR" sz="2400" dirty="0" smtClean="0">
                <a:cs typeface="B Homa" panose="00000400000000000000" pitchFamily="2" charset="-78"/>
              </a:rPr>
              <a:t>بود.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fa-IR" sz="2400" dirty="0">
                <a:cs typeface="B Homa" panose="00000400000000000000" pitchFamily="2" charset="-78"/>
              </a:rPr>
              <a:t>توسعه ی مجدد از طریق ساخت و ساز می تواند به دو شکل صورت پذیرد</a:t>
            </a:r>
            <a:r>
              <a:rPr lang="fa-IR" sz="2400" dirty="0" smtClean="0">
                <a:cs typeface="B Homa" panose="00000400000000000000" pitchFamily="2" charset="-78"/>
              </a:rPr>
              <a:t>: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توسط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صاحبان اموال عمومی یا خصوصی</a:t>
            </a:r>
            <a:r>
              <a:rPr lang="fa-IR" sz="2400" dirty="0">
                <a:cs typeface="B Homa" panose="00000400000000000000" pitchFamily="2" charset="-78"/>
              </a:rPr>
              <a:t>، همراه با کمک های مالی آژانس، یا بدون آن ها</a:t>
            </a:r>
            <a:r>
              <a:rPr lang="fa-IR" sz="2400" dirty="0" smtClean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a-IR" sz="2400" dirty="0" smtClean="0">
                <a:cs typeface="B Homa" panose="00000400000000000000" pitchFamily="2" charset="-78"/>
              </a:rPr>
              <a:t>براساس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تملک املاک توسط آژانس</a:t>
            </a:r>
            <a:r>
              <a:rPr lang="fa-IR" sz="2400" dirty="0">
                <a:cs typeface="B Homa" panose="00000400000000000000" pitchFamily="2" charset="-78"/>
              </a:rPr>
              <a:t> برای توسعه مجدد و یا فروش مجدد به </a:t>
            </a:r>
            <a:r>
              <a:rPr lang="fa-IR" sz="2400" dirty="0" smtClean="0">
                <a:cs typeface="B Homa" panose="00000400000000000000" pitchFamily="2" charset="-78"/>
              </a:rPr>
              <a:t>دیگران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456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cs typeface="B Narm" panose="00000400000000000000" pitchFamily="2" charset="-78"/>
              </a:rPr>
              <a:t>تامین مالی توسعه مجدد و </a:t>
            </a:r>
            <a:r>
              <a:rPr lang="fa-IR" b="1" dirty="0" smtClean="0">
                <a:cs typeface="B Narm" panose="00000400000000000000" pitchFamily="2" charset="-78"/>
              </a:rPr>
              <a:t>توانبخشی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200" dirty="0">
                <a:cs typeface="B Homa" panose="00000400000000000000" pitchFamily="2" charset="-78"/>
              </a:rPr>
              <a:t>به منظور دستیابی به اهداف این طرح، </a:t>
            </a:r>
            <a:r>
              <a:rPr lang="en-US" sz="2200" dirty="0">
                <a:cs typeface="B Homa" panose="00000400000000000000" pitchFamily="2" charset="-78"/>
              </a:rPr>
              <a:t>SEDA</a:t>
            </a:r>
            <a:r>
              <a:rPr lang="fa-IR" sz="2200" dirty="0">
                <a:cs typeface="B Homa" panose="00000400000000000000" pitchFamily="2" charset="-78"/>
              </a:rPr>
              <a:t>ممکن است دستورالعمل ها، وام ها و انواع دیگری از برنامه های </a:t>
            </a:r>
            <a:r>
              <a:rPr lang="fa-IR" sz="2200" dirty="0" smtClean="0">
                <a:cs typeface="B Homa" panose="00000400000000000000" pitchFamily="2" charset="-78"/>
              </a:rPr>
              <a:t>کمک مالی</a:t>
            </a:r>
            <a:r>
              <a:rPr lang="fa-IR" sz="2200" dirty="0">
                <a:cs typeface="B Homa" panose="00000400000000000000" pitchFamily="2" charset="-78"/>
              </a:rPr>
              <a:t>، برای صاحبان املاک و کسانی که به توسعه مجدد و بازسازی تمایل دارند را تنظیم نماید. </a:t>
            </a:r>
            <a:r>
              <a:rPr lang="fa-IR" sz="22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هر گونه کمک مالی و </a:t>
            </a:r>
            <a:r>
              <a:rPr lang="fa-IR" sz="22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وام برای </a:t>
            </a:r>
            <a:r>
              <a:rPr lang="fa-IR" sz="22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توسعه ی ساختمان های مسکونی غیراستیجاری و با اولویت </a:t>
            </a: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خانواده های درآمد کم و متوسط </a:t>
            </a:r>
            <a:r>
              <a:rPr lang="fa-IR" sz="22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برای اصلاح </a:t>
            </a:r>
            <a:r>
              <a:rPr lang="fa-IR" sz="22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مشکلات بهداشتی </a:t>
            </a:r>
            <a:r>
              <a:rPr lang="fa-IR" sz="22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 ایمنی و خانه های غیر استاندارد خواهد </a:t>
            </a:r>
            <a:r>
              <a:rPr lang="fa-IR" sz="22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بود.</a:t>
            </a:r>
            <a:endParaRPr lang="fa-IR" sz="2200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14"/>
          <a:stretch/>
        </p:blipFill>
        <p:spPr>
          <a:xfrm>
            <a:off x="1097280" y="3013123"/>
            <a:ext cx="6105525" cy="321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cs typeface="B Narm" panose="00000400000000000000" pitchFamily="2" charset="-78"/>
              </a:rPr>
              <a:t>نگهداری، توانبخشی و </a:t>
            </a:r>
            <a:r>
              <a:rPr lang="fa-IR" b="1" dirty="0" smtClean="0">
                <a:cs typeface="B Narm" panose="00000400000000000000" pitchFamily="2" charset="-78"/>
              </a:rPr>
              <a:t>حفاظت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پروژه ها و فعالیت های این مجموعه، </a:t>
            </a:r>
            <a:r>
              <a:rPr lang="en-US" sz="2400" dirty="0">
                <a:cs typeface="B Homa" panose="00000400000000000000" pitchFamily="2" charset="-78"/>
              </a:rPr>
              <a:t>SEDA</a:t>
            </a:r>
            <a:r>
              <a:rPr lang="fa-IR" sz="2400" dirty="0">
                <a:cs typeface="B Homa" panose="00000400000000000000" pitchFamily="2" charset="-78"/>
              </a:rPr>
              <a:t>را به پیشبرد نوسازی و اهداف طرح جامع برای بهبود اقتصاد اسپرینگفیلد </a:t>
            </a:r>
            <a:r>
              <a:rPr lang="fa-IR" sz="2400" dirty="0" smtClean="0">
                <a:cs typeface="B Homa" panose="00000400000000000000" pitchFamily="2" charset="-78"/>
              </a:rPr>
              <a:t>و بهبود </a:t>
            </a:r>
            <a:r>
              <a:rPr lang="fa-IR" sz="2400" dirty="0">
                <a:cs typeface="B Homa" panose="00000400000000000000" pitchFamily="2" charset="-78"/>
              </a:rPr>
              <a:t>ظاهر و نشاط منطقه ی مرکز شهر، قادر خواهد ساخت. مطابق مجوز قوانین دولتی و فدرال، </a:t>
            </a:r>
            <a:r>
              <a:rPr lang="en-US" sz="2400" dirty="0">
                <a:cs typeface="B Homa" panose="00000400000000000000" pitchFamily="2" charset="-78"/>
              </a:rPr>
              <a:t>SEDA</a:t>
            </a:r>
            <a:r>
              <a:rPr lang="fa-IR" sz="2400" dirty="0">
                <a:cs typeface="B Homa" panose="00000400000000000000" pitchFamily="2" charset="-78"/>
              </a:rPr>
              <a:t>می تواند از </a:t>
            </a:r>
            <a:r>
              <a:rPr lang="fa-IR" sz="2400" dirty="0" smtClean="0">
                <a:cs typeface="B Homa" panose="00000400000000000000" pitchFamily="2" charset="-78"/>
              </a:rPr>
              <a:t>طریق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وام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 یا کمک های بلاعوض و یا هر دو</a:t>
            </a:r>
            <a:r>
              <a:rPr lang="fa-IR" sz="2400" dirty="0">
                <a:cs typeface="B Homa" panose="00000400000000000000" pitchFamily="2" charset="-78"/>
              </a:rPr>
              <a:t>، به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توسعه ساختمان های جدید دولتی و خصوصی و ایجاد تسهیلات </a:t>
            </a:r>
            <a:r>
              <a:rPr lang="fa-IR" sz="2400" dirty="0">
                <a:cs typeface="B Homa" panose="00000400000000000000" pitchFamily="2" charset="-78"/>
              </a:rPr>
              <a:t>در منطقه </a:t>
            </a:r>
            <a:r>
              <a:rPr lang="fa-IR" sz="2400" dirty="0" smtClean="0">
                <a:cs typeface="B Homa" panose="00000400000000000000" pitchFamily="2" charset="-78"/>
              </a:rPr>
              <a:t>ی نوسازی </a:t>
            </a:r>
            <a:r>
              <a:rPr lang="fa-IR" sz="2400" dirty="0">
                <a:cs typeface="B Homa" panose="00000400000000000000" pitchFamily="2" charset="-78"/>
              </a:rPr>
              <a:t>کمک نماید. این برنامه ها ممکن است شامل کمک های مالی و وام برای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اصلاح نمای ساختمان های خصوصی</a:t>
            </a:r>
            <a:r>
              <a:rPr lang="fa-IR" sz="2400" dirty="0">
                <a:cs typeface="B Homa" panose="00000400000000000000" pitchFamily="2" charset="-78"/>
              </a:rPr>
              <a:t> </a:t>
            </a:r>
            <a:r>
              <a:rPr lang="fa-IR" sz="2400" dirty="0" smtClean="0">
                <a:cs typeface="B Homa" panose="00000400000000000000" pitchFamily="2" charset="-78"/>
              </a:rPr>
              <a:t>و برای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تغییر وضعیت غیراستاندارد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ساختمان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ها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بازسازی داخلی </a:t>
            </a:r>
            <a:r>
              <a:rPr lang="fa-IR" sz="2400" dirty="0" smtClean="0">
                <a:cs typeface="B Homa" panose="00000400000000000000" pitchFamily="2" charset="-78"/>
              </a:rPr>
              <a:t>باشد.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18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تملک </a:t>
            </a:r>
            <a:r>
              <a:rPr lang="fa-IR" b="1" dirty="0">
                <a:cs typeface="B Narm" panose="00000400000000000000" pitchFamily="2" charset="-78"/>
              </a:rPr>
              <a:t>و انتقال </a:t>
            </a:r>
            <a:r>
              <a:rPr lang="fa-IR" b="1" dirty="0" smtClean="0">
                <a:cs typeface="B Narm" panose="00000400000000000000" pitchFamily="2" charset="-78"/>
              </a:rPr>
              <a:t>اموال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2634" y="1270000"/>
            <a:ext cx="8596668" cy="38807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dirty="0">
                <a:cs typeface="B Homa" panose="00000400000000000000" pitchFamily="2" charset="-78"/>
              </a:rPr>
              <a:t>به منظور حصول اهداف طرح، </a:t>
            </a:r>
            <a:r>
              <a:rPr lang="en-US" sz="2800" dirty="0" smtClean="0">
                <a:cs typeface="B Homa" panose="00000400000000000000" pitchFamily="2" charset="-78"/>
              </a:rPr>
              <a:t>SEDA</a:t>
            </a:r>
            <a:r>
              <a:rPr lang="fa-IR" sz="2800" dirty="0" smtClean="0">
                <a:cs typeface="B Homa" panose="00000400000000000000" pitchFamily="2" charset="-78"/>
              </a:rPr>
              <a:t> مجاز </a:t>
            </a:r>
            <a:r>
              <a:rPr lang="fa-IR" sz="2800" dirty="0">
                <a:cs typeface="B Homa" panose="00000400000000000000" pitchFamily="2" charset="-78"/>
              </a:rPr>
              <a:t>به </a:t>
            </a:r>
            <a:r>
              <a:rPr lang="fa-IR" sz="28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تملک زمین ها و </a:t>
            </a:r>
            <a:r>
              <a:rPr lang="fa-IR" sz="28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ساختمان </a:t>
            </a:r>
            <a:r>
              <a:rPr lang="fa-IR" sz="2800" dirty="0">
                <a:cs typeface="B Homa" panose="00000400000000000000" pitchFamily="2" charset="-78"/>
              </a:rPr>
              <a:t>هایی است که برای مقاصد توسعه و توسعه </a:t>
            </a:r>
            <a:r>
              <a:rPr lang="fa-IR" sz="2800" dirty="0" smtClean="0">
                <a:cs typeface="B Homa" panose="00000400000000000000" pitchFamily="2" charset="-78"/>
              </a:rPr>
              <a:t>ی مجدد </a:t>
            </a:r>
            <a:r>
              <a:rPr lang="fa-IR" sz="2800" dirty="0">
                <a:cs typeface="B Homa" panose="00000400000000000000" pitchFamily="2" charset="-78"/>
              </a:rPr>
              <a:t>مورد نیاز </a:t>
            </a:r>
            <a:r>
              <a:rPr lang="fa-IR" sz="2800" dirty="0" smtClean="0">
                <a:cs typeface="B Homa" panose="00000400000000000000" pitchFamily="2" charset="-78"/>
              </a:rPr>
              <a:t>است.</a:t>
            </a:r>
            <a:endParaRPr lang="fa-IR" sz="2800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25" y="2978150"/>
            <a:ext cx="60864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3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>
                <a:cs typeface="B Narm" panose="00000400000000000000" pitchFamily="2" charset="-78"/>
              </a:rPr>
              <a:t>مدیریت و مطالعات فنی </a:t>
            </a:r>
            <a:r>
              <a:rPr lang="fa-IR" b="1" dirty="0" smtClean="0">
                <a:cs typeface="B Narm" panose="00000400000000000000" pitchFamily="2" charset="-78"/>
              </a:rPr>
              <a:t>طرح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400" dirty="0">
                <a:cs typeface="B Homa" panose="00000400000000000000" pitchFamily="2" charset="-78"/>
              </a:rPr>
              <a:t>مدیریت طرح نوسازی مرکز شهر و اجرای پروژه ها و اقدامات آن به شیوه ای موثر، کارآمد و از نظر مالی جوابگو، انجام </a:t>
            </a:r>
            <a:r>
              <a:rPr lang="fa-IR" sz="2400" dirty="0" smtClean="0">
                <a:cs typeface="B Homa" panose="00000400000000000000" pitchFamily="2" charset="-78"/>
              </a:rPr>
              <a:t>می شود</a:t>
            </a:r>
            <a:r>
              <a:rPr lang="fa-IR" sz="2400" dirty="0">
                <a:cs typeface="B Homa" panose="00000400000000000000" pitchFamily="2" charset="-78"/>
              </a:rPr>
              <a:t>. بودجه </a:t>
            </a:r>
            <a:r>
              <a:rPr lang="en-US" sz="2400" dirty="0">
                <a:cs typeface="B Homa" panose="00000400000000000000" pitchFamily="2" charset="-78"/>
              </a:rPr>
              <a:t>SEDA</a:t>
            </a:r>
            <a:r>
              <a:rPr lang="fa-IR" sz="2400" dirty="0">
                <a:cs typeface="B Homa" panose="00000400000000000000" pitchFamily="2" charset="-78"/>
              </a:rPr>
              <a:t>ممکن است برای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پرداخت بدهی</a:t>
            </a:r>
            <a:r>
              <a:rPr lang="fa-IR" sz="2400" dirty="0">
                <a:cs typeface="B Homa" panose="00000400000000000000" pitchFamily="2" charset="-78"/>
              </a:rPr>
              <a:t> های مرتبط با آماده سازی شهری طرح نوسازی،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انجام برنامه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های طراحی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استفاده از زمین های متفرقه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مطالعات تاسیسات عمومی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مهندسی</a:t>
            </a:r>
            <a:r>
              <a:rPr lang="fa-IR" sz="2400" dirty="0">
                <a:cs typeface="B Homa" panose="00000400000000000000" pitchFamily="2" charset="-78"/>
              </a:rPr>
              <a:t>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تجزیه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و تحلیل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بازار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برنامه ها </a:t>
            </a:r>
            <a:r>
              <a:rPr lang="fa-IR" sz="2400" dirty="0">
                <a:cs typeface="B Homa" panose="00000400000000000000" pitchFamily="2" charset="-78"/>
              </a:rPr>
              <a:t>و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سایر مطالعات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فنی </a:t>
            </a:r>
            <a:r>
              <a:rPr lang="fa-IR" sz="2400" dirty="0">
                <a:cs typeface="B Homa" panose="00000400000000000000" pitchFamily="2" charset="-78"/>
              </a:rPr>
              <a:t>مورد نیاز برای تحقق اهداف برنامه، مورد استفاده قرار گیرد. بودجه </a:t>
            </a:r>
            <a:r>
              <a:rPr lang="en-US" sz="2400" dirty="0">
                <a:cs typeface="B Homa" panose="00000400000000000000" pitchFamily="2" charset="-78"/>
              </a:rPr>
              <a:t>SEDA</a:t>
            </a:r>
            <a:r>
              <a:rPr lang="fa-IR" sz="2400" dirty="0">
                <a:cs typeface="B Homa" panose="00000400000000000000" pitchFamily="2" charset="-78"/>
              </a:rPr>
              <a:t>همچنین ممکن است برای </a:t>
            </a:r>
            <a:r>
              <a:rPr lang="fa-IR" sz="2400" dirty="0" smtClean="0">
                <a:cs typeface="B Homa" panose="00000400000000000000" pitchFamily="2" charset="-78"/>
              </a:rPr>
              <a:t>بازاریابی و </a:t>
            </a:r>
            <a:r>
              <a:rPr lang="fa-IR" sz="2400" dirty="0">
                <a:cs typeface="B Homa" panose="00000400000000000000" pitchFamily="2" charset="-78"/>
              </a:rPr>
              <a:t>برنامه هایی برای کمک به انجام اهداف طرح توسعه مجدد اختصاص یابد</a:t>
            </a:r>
            <a:r>
              <a:rPr lang="fa-IR" sz="2400" dirty="0" smtClean="0">
                <a:cs typeface="B Homa" panose="00000400000000000000" pitchFamily="2" charset="-78"/>
              </a:rPr>
              <a:t>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96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جمع </a:t>
            </a:r>
            <a:r>
              <a:rPr lang="fa-IR" b="1" dirty="0">
                <a:cs typeface="B Narm" panose="00000400000000000000" pitchFamily="2" charset="-78"/>
              </a:rPr>
              <a:t>بندی و نتیجه </a:t>
            </a:r>
            <a:r>
              <a:rPr lang="fa-IR" b="1" dirty="0" smtClean="0">
                <a:cs typeface="B Narm" panose="00000400000000000000" pitchFamily="2" charset="-78"/>
              </a:rPr>
              <a:t>گیری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00000"/>
              </a:lnSpc>
            </a:pPr>
            <a:r>
              <a:rPr lang="fa-IR" sz="2400" dirty="0">
                <a:cs typeface="B Homa" panose="00000400000000000000" pitchFamily="2" charset="-78"/>
              </a:rPr>
              <a:t>پس از بررسی طرح نوسازی مرکز شهر اسپرینگفیلد مشخص می گردد؛ هدف این طرح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کمک به تجدید حیات کسب و کار </a:t>
            </a:r>
            <a:r>
              <a:rPr lang="fa-IR" sz="2400" dirty="0" smtClean="0">
                <a:cs typeface="B Homa" panose="00000400000000000000" pitchFamily="2" charset="-78"/>
              </a:rPr>
              <a:t>و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از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بین بردن زوال و فرسودگی </a:t>
            </a:r>
            <a:r>
              <a:rPr lang="fa-IR" sz="2400" dirty="0">
                <a:cs typeface="B Homa" panose="00000400000000000000" pitchFamily="2" charset="-78"/>
              </a:rPr>
              <a:t>در منطقه ی مرکز شهر اسپرینگفیلد است. نوسازی مرکز شهر به دنبال حمایت از توسعه </a:t>
            </a:r>
            <a:r>
              <a:rPr lang="fa-IR" sz="2400" dirty="0" smtClean="0">
                <a:cs typeface="B Homa" panose="00000400000000000000" pitchFamily="2" charset="-78"/>
              </a:rPr>
              <a:t>ی تجاری</a:t>
            </a:r>
            <a:r>
              <a:rPr lang="fa-IR" sz="2400" dirty="0">
                <a:cs typeface="B Homa" panose="00000400000000000000" pitchFamily="2" charset="-78"/>
              </a:rPr>
              <a:t>، صنعتی، مسکونی رشد اقتصادی شهر است. در این طرح به منظور اصلاح فضاهای رو به زوال شهری،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نظام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مداخله ی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یکپارچه</a:t>
            </a:r>
            <a:r>
              <a:rPr lang="fa-IR" sz="2400" dirty="0">
                <a:cs typeface="B Homa" panose="00000400000000000000" pitchFamily="2" charset="-78"/>
              </a:rPr>
              <a:t> ای پیشنهاد گردیده و در ارتباط با چگونگی تامین منابع مالی برنامه، از طریق اقداماتی همچون استفاده از 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کمک های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دولتی، مشارکت های مردمی، کمک های بلاعوض و اعطای وام</a:t>
            </a:r>
            <a:r>
              <a:rPr lang="fa-IR" sz="2400" dirty="0">
                <a:cs typeface="B Homa" panose="00000400000000000000" pitchFamily="2" charset="-78"/>
              </a:rPr>
              <a:t>، برای پروژه های توانبخشی پهنه های فرسوده </a:t>
            </a:r>
            <a:r>
              <a:rPr lang="fa-IR" sz="2400" dirty="0" smtClean="0">
                <a:cs typeface="B Homa" panose="00000400000000000000" pitchFamily="2" charset="-78"/>
              </a:rPr>
              <a:t>ی شهری </a:t>
            </a:r>
            <a:r>
              <a:rPr lang="fa-IR" sz="2400" dirty="0">
                <a:cs typeface="B Homa" panose="00000400000000000000" pitchFamily="2" charset="-78"/>
              </a:rPr>
              <a:t>راهکارهایی ارایه شده است. در این ارتباط، نکته ی مهم دیگر توجه به این مساله است که هر گونه اقدام در </a:t>
            </a:r>
            <a:r>
              <a:rPr lang="fa-IR" sz="2400" dirty="0" smtClean="0">
                <a:cs typeface="B Homa" panose="00000400000000000000" pitchFamily="2" charset="-78"/>
              </a:rPr>
              <a:t>جهت</a:t>
            </a:r>
            <a:r>
              <a:rPr lang="fa-IR" sz="2400" dirty="0">
                <a:cs typeface="B Homa" panose="00000400000000000000" pitchFamily="2" charset="-78"/>
              </a:rPr>
              <a:t> </a:t>
            </a:r>
            <a:r>
              <a:rPr lang="fa-IR" sz="2400" dirty="0" smtClean="0">
                <a:cs typeface="B Homa" panose="00000400000000000000" pitchFamily="2" charset="-78"/>
              </a:rPr>
              <a:t>ساماندهی </a:t>
            </a:r>
            <a:r>
              <a:rPr lang="fa-IR" sz="2400" dirty="0">
                <a:cs typeface="B Homa" panose="00000400000000000000" pitchFamily="2" charset="-78"/>
              </a:rPr>
              <a:t>محدوده های فرسوده مستلزم سیاست گزاری، برنامه ریزی و برخورداری از مدیریت اجرایی هماهنگ و </a:t>
            </a:r>
            <a:r>
              <a:rPr lang="fa-IR" sz="2400" dirty="0" smtClean="0">
                <a:cs typeface="B Homa" panose="00000400000000000000" pitchFamily="2" charset="-78"/>
              </a:rPr>
              <a:t>همچنین مشارکت </a:t>
            </a:r>
            <a:r>
              <a:rPr lang="fa-IR" sz="2400" dirty="0">
                <a:cs typeface="B Homa" panose="00000400000000000000" pitchFamily="2" charset="-78"/>
              </a:rPr>
              <a:t>فعالانه و همه جانبه ی مردم و ساکنین با مدیریت شهری </a:t>
            </a:r>
            <a:r>
              <a:rPr lang="fa-IR" sz="2400" dirty="0" smtClean="0">
                <a:cs typeface="B Homa" panose="00000400000000000000" pitchFamily="2" charset="-78"/>
              </a:rPr>
              <a:t>است.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319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>
                <a:cs typeface="B Narm" panose="00000400000000000000" pitchFamily="2" charset="-78"/>
              </a:rPr>
              <a:t>منابع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36689"/>
            <a:ext cx="8596668" cy="3880773"/>
          </a:xfrm>
        </p:spPr>
        <p:txBody>
          <a:bodyPr>
            <a:normAutofit/>
          </a:bodyPr>
          <a:lstStyle/>
          <a:p>
            <a:pPr marL="514350" indent="-514350" algn="r">
              <a:buFont typeface="+mj-lt"/>
              <a:buAutoNum type="romanUcPeriod"/>
            </a:pPr>
            <a:r>
              <a:rPr lang="fa-IR" sz="2400" b="1" dirty="0">
                <a:cs typeface="B Homa" panose="00000400000000000000" pitchFamily="2" charset="-78"/>
              </a:rPr>
              <a:t>تجارب جهانی مداخله در بافت های فرسوده </a:t>
            </a:r>
            <a:r>
              <a:rPr lang="fa-IR" sz="2400" b="1" dirty="0" smtClean="0">
                <a:cs typeface="B Homa" panose="00000400000000000000" pitchFamily="2" charset="-78"/>
              </a:rPr>
              <a:t>شهری</a:t>
            </a:r>
            <a:r>
              <a:rPr lang="fa-IR" sz="2400" dirty="0">
                <a:cs typeface="B Homa" panose="00000400000000000000" pitchFamily="2" charset="-78"/>
              </a:rPr>
              <a:t> </a:t>
            </a:r>
            <a:r>
              <a:rPr lang="fa-IR" sz="2400" b="1" dirty="0" smtClean="0">
                <a:cs typeface="B Homa" panose="00000400000000000000" pitchFamily="2" charset="-78"/>
              </a:rPr>
              <a:t>(نمونه </a:t>
            </a:r>
            <a:r>
              <a:rPr lang="fa-IR" sz="2400" b="1" dirty="0">
                <a:cs typeface="B Homa" panose="00000400000000000000" pitchFamily="2" charset="-78"/>
              </a:rPr>
              <a:t>موردی: طرح نوسازی مرکز شهر </a:t>
            </a:r>
            <a:r>
              <a:rPr lang="fa-IR" sz="2400" b="1" dirty="0" smtClean="0">
                <a:cs typeface="B Homa" panose="00000400000000000000" pitchFamily="2" charset="-78"/>
              </a:rPr>
              <a:t>اسپرینگفیلد) /</a:t>
            </a:r>
            <a:r>
              <a:rPr lang="fa-IR" sz="2400" b="1" dirty="0">
                <a:cs typeface="B Homa" panose="00000400000000000000" pitchFamily="2" charset="-78"/>
              </a:rPr>
              <a:t>سمیرا حاجی زاده بجستانی، هادی </a:t>
            </a:r>
            <a:r>
              <a:rPr lang="fa-IR" sz="2400" b="1" dirty="0" smtClean="0">
                <a:cs typeface="B Homa" panose="00000400000000000000" pitchFamily="2" charset="-78"/>
              </a:rPr>
              <a:t>سروری</a:t>
            </a:r>
            <a:endParaRPr lang="fa-IR" sz="2400" dirty="0">
              <a:cs typeface="B Homa" panose="00000400000000000000" pitchFamily="2" charset="-78"/>
            </a:endParaRPr>
          </a:p>
          <a:p>
            <a:pPr marL="514350" indent="-514350" algn="r">
              <a:buFont typeface="+mj-lt"/>
              <a:buAutoNum type="romanUcPeriod"/>
            </a:pPr>
            <a:r>
              <a:rPr lang="en-US" sz="2400" dirty="0" smtClean="0">
                <a:cs typeface="B Homa" panose="00000400000000000000" pitchFamily="2" charset="-78"/>
              </a:rPr>
              <a:t>Its time for </a:t>
            </a:r>
            <a:r>
              <a:rPr lang="en-US" sz="2400" dirty="0" err="1" smtClean="0">
                <a:cs typeface="B Homa" panose="00000400000000000000" pitchFamily="2" charset="-78"/>
              </a:rPr>
              <a:t>springfield</a:t>
            </a:r>
            <a:r>
              <a:rPr lang="en-US" sz="2400" dirty="0" smtClean="0">
                <a:cs typeface="B Homa" panose="00000400000000000000" pitchFamily="2" charset="-78"/>
              </a:rPr>
              <a:t> (rebirth of downtown)</a:t>
            </a:r>
            <a:endParaRPr lang="fa-IR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4979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840038" y="466725"/>
            <a:ext cx="9351962" cy="2860675"/>
          </a:xfrm>
        </p:spPr>
        <p:txBody>
          <a:bodyPr/>
          <a:lstStyle/>
          <a:p>
            <a:pPr algn="just"/>
            <a:r>
              <a:rPr lang="fa-IR" dirty="0">
                <a:solidFill>
                  <a:schemeClr val="tx1"/>
                </a:solidFill>
                <a:cs typeface="B Yekan" panose="00000400000000000000" pitchFamily="2" charset="-78"/>
              </a:rPr>
              <a:t>اهداف آژانس توسعه اقتصادی اسپرینگفیلد از طرح نوسازی مرکز شهر چه می باشد؟ </a:t>
            </a:r>
            <a:endParaRPr lang="fa-IR" dirty="0" smtClean="0">
              <a:solidFill>
                <a:schemeClr val="tx1"/>
              </a:solidFill>
              <a:cs typeface="B Yekan" panose="00000400000000000000" pitchFamily="2" charset="-78"/>
            </a:endParaRPr>
          </a:p>
          <a:p>
            <a:pPr algn="just"/>
            <a:r>
              <a:rPr lang="fa-IR" dirty="0">
                <a:solidFill>
                  <a:schemeClr val="tx1"/>
                </a:solidFill>
                <a:cs typeface="B Yekan" panose="00000400000000000000" pitchFamily="2" charset="-78"/>
              </a:rPr>
              <a:t>ارتباط و سازگاری اهداف و استراتژی های طرح نوسازی، با برنامه ریزی های محلی و منطقه ای چگونه است؟ </a:t>
            </a:r>
            <a:endParaRPr lang="fa-IR" dirty="0" smtClean="0">
              <a:solidFill>
                <a:schemeClr val="tx1"/>
              </a:solidFill>
              <a:cs typeface="B Yekan" panose="00000400000000000000" pitchFamily="2" charset="-78"/>
            </a:endParaRPr>
          </a:p>
          <a:p>
            <a:pPr algn="just"/>
            <a:r>
              <a:rPr lang="fa-IR" dirty="0">
                <a:solidFill>
                  <a:schemeClr val="tx1"/>
                </a:solidFill>
                <a:cs typeface="B Yekan" panose="00000400000000000000" pitchFamily="2" charset="-78"/>
              </a:rPr>
              <a:t>طرح نوسازی مرکز شهر اسپرینگفیلد شامل چه پروژه هایی می گردد؟ </a:t>
            </a:r>
            <a:endParaRPr lang="fa-IR" dirty="0" smtClean="0">
              <a:solidFill>
                <a:schemeClr val="tx1"/>
              </a:solidFill>
              <a:cs typeface="B Yeka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62" y="2225584"/>
            <a:ext cx="6414447" cy="39889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6111" y="2225584"/>
            <a:ext cx="2798787" cy="398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7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طرح </a:t>
            </a:r>
            <a:r>
              <a:rPr lang="fa-IR" b="1" dirty="0">
                <a:cs typeface="B Narm" panose="00000400000000000000" pitchFamily="2" charset="-78"/>
              </a:rPr>
              <a:t>نوسازی شهری مرکز شهر اسپرینگفیلد</a:t>
            </a:r>
            <a:endParaRPr lang="fa-IR" dirty="0">
              <a:cs typeface="B Narm" panose="000004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5855760" y="1818585"/>
          <a:ext cx="4812240" cy="3679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>
            <p:extLst/>
          </p:nvPr>
        </p:nvGraphicFramePr>
        <p:xfrm>
          <a:off x="2788920" y="1507808"/>
          <a:ext cx="2514600" cy="395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Rectangle 7"/>
          <p:cNvSpPr/>
          <p:nvPr/>
        </p:nvSpPr>
        <p:spPr>
          <a:xfrm>
            <a:off x="487680" y="5444088"/>
            <a:ext cx="11277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نوسازی شهری برای حمایت از توسعه ی تجاری، صنعتی، مسکونی و مختلط ایده آل بوده و برای رشد اقتصادی شهر اسپرینگفیلد حیاتی است. </a:t>
            </a:r>
            <a:endParaRPr lang="fa-IR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0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1744" y="1812664"/>
            <a:ext cx="8596668" cy="3880773"/>
          </a:xfrm>
        </p:spPr>
        <p:txBody>
          <a:bodyPr>
            <a:normAutofit/>
          </a:bodyPr>
          <a:lstStyle/>
          <a:p>
            <a:pPr algn="justLow"/>
            <a:r>
              <a:rPr lang="fa-IR" sz="2400" dirty="0" smtClean="0">
                <a:cs typeface="B Homa" panose="00000400000000000000" pitchFamily="2" charset="-78"/>
              </a:rPr>
              <a:t>این امر نمی تواند به آسانی و بدون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مشارکت های عمومی </a:t>
            </a:r>
            <a:r>
              <a:rPr lang="fa-IR" sz="2400" dirty="0" smtClean="0">
                <a:cs typeface="B Homa" panose="00000400000000000000" pitchFamily="2" charset="-78"/>
              </a:rPr>
              <a:t>انجام پذیرد به دلیل:</a:t>
            </a:r>
          </a:p>
          <a:p>
            <a:pPr algn="justLow"/>
            <a:r>
              <a:rPr lang="fa-IR" sz="2400" dirty="0" smtClean="0">
                <a:cs typeface="B Homa" panose="00000400000000000000" pitchFamily="2" charset="-78"/>
              </a:rPr>
              <a:t>مالکیت </a:t>
            </a:r>
            <a:r>
              <a:rPr lang="fa-IR" sz="2400" dirty="0">
                <a:cs typeface="B Homa" panose="00000400000000000000" pitchFamily="2" charset="-78"/>
              </a:rPr>
              <a:t>های </a:t>
            </a:r>
            <a:r>
              <a:rPr lang="fa-IR" sz="2400" dirty="0" smtClean="0">
                <a:cs typeface="B Homa" panose="00000400000000000000" pitchFamily="2" charset="-78"/>
              </a:rPr>
              <a:t>چندگانه</a:t>
            </a:r>
          </a:p>
          <a:p>
            <a:pPr algn="justLow"/>
            <a:r>
              <a:rPr lang="fa-IR" sz="2400" dirty="0">
                <a:cs typeface="B Homa" panose="00000400000000000000" pitchFamily="2" charset="-78"/>
              </a:rPr>
              <a:t>قیمت بالای زمین </a:t>
            </a:r>
            <a:endParaRPr lang="fa-IR" sz="2400" dirty="0" smtClean="0">
              <a:cs typeface="B Homa" panose="00000400000000000000" pitchFamily="2" charset="-78"/>
            </a:endParaRPr>
          </a:p>
          <a:p>
            <a:pPr algn="justLow"/>
            <a:r>
              <a:rPr lang="fa-IR" sz="2400" dirty="0">
                <a:cs typeface="B Homa" panose="00000400000000000000" pitchFamily="2" charset="-78"/>
              </a:rPr>
              <a:t>وجود کاربری های ترکیبی که برای توسعه سودمند </a:t>
            </a:r>
            <a:r>
              <a:rPr lang="fa-IR" sz="2400" dirty="0" smtClean="0">
                <a:cs typeface="B Homa" panose="00000400000000000000" pitchFamily="2" charset="-78"/>
              </a:rPr>
              <a:t>نیستند</a:t>
            </a:r>
          </a:p>
        </p:txBody>
      </p:sp>
      <p:sp>
        <p:nvSpPr>
          <p:cNvPr id="4" name="Rectangle 3"/>
          <p:cNvSpPr/>
          <p:nvPr/>
        </p:nvSpPr>
        <p:spPr>
          <a:xfrm>
            <a:off x="994410" y="5141822"/>
            <a:ext cx="10264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400" dirty="0">
                <a:solidFill>
                  <a:srgbClr val="000000"/>
                </a:solidFill>
                <a:ea typeface="Calibri" panose="020F0502020204030204" pitchFamily="34" charset="0"/>
                <a:cs typeface="B Homa" panose="00000400000000000000" pitchFamily="2" charset="-78"/>
              </a:rPr>
              <a:t>طرح نوسازی شهری مرکز شهر شامل پروژه ها، فعالیت ها و اقدامات است که به درمان علل افت و زوال در منطقه نوسازی درمرکز شهر می پردازد.</a:t>
            </a:r>
            <a:endParaRPr lang="fa-IR" sz="2400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64280"/>
            <a:ext cx="3903572" cy="277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0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100" y="2074334"/>
            <a:ext cx="5161279" cy="4023360"/>
          </a:xfrm>
        </p:spPr>
        <p:txBody>
          <a:bodyPr>
            <a:normAutofit fontScale="92500"/>
          </a:bodyPr>
          <a:lstStyle/>
          <a:p>
            <a:pPr algn="just"/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آژانس توسعه اقتصادی </a:t>
            </a: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اسپرینگفیلد</a:t>
            </a:r>
            <a:r>
              <a:rPr lang="fa-IR" sz="2400" dirty="0" smtClean="0">
                <a:cs typeface="B Homa" panose="00000400000000000000" pitchFamily="2" charset="-78"/>
              </a:rPr>
              <a:t> </a:t>
            </a:r>
            <a:r>
              <a:rPr lang="en-US" sz="2400" dirty="0" smtClean="0">
                <a:cs typeface="B Homa" panose="00000400000000000000" pitchFamily="2" charset="-78"/>
              </a:rPr>
              <a:t> (SEDA)</a:t>
            </a:r>
            <a:r>
              <a:rPr lang="fa-IR" sz="2400" dirty="0" smtClean="0">
                <a:cs typeface="B Homa" panose="00000400000000000000" pitchFamily="2" charset="-78"/>
              </a:rPr>
              <a:t>به </a:t>
            </a:r>
            <a:r>
              <a:rPr lang="fa-IR" sz="2400" dirty="0">
                <a:cs typeface="B Homa" panose="00000400000000000000" pitchFamily="2" charset="-78"/>
              </a:rPr>
              <a:t>عنوان آژانس نوسازی شهری،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مدیریت برنامه نوسازی شهری</a:t>
            </a:r>
            <a:r>
              <a:rPr lang="fa-IR" sz="2400" dirty="0">
                <a:cs typeface="B Homa" panose="00000400000000000000" pitchFamily="2" charset="-78"/>
              </a:rPr>
              <a:t> مرکز شهر را برعهده دارد</a:t>
            </a:r>
            <a:r>
              <a:rPr lang="en-US" sz="2400" dirty="0">
                <a:cs typeface="B Homa" panose="00000400000000000000" pitchFamily="2" charset="-78"/>
              </a:rPr>
              <a:t>. </a:t>
            </a:r>
            <a:endParaRPr lang="fa-IR" sz="2400" dirty="0" smtClean="0">
              <a:cs typeface="B Homa" panose="00000400000000000000" pitchFamily="2" charset="-78"/>
            </a:endParaRPr>
          </a:p>
          <a:p>
            <a:pPr algn="just"/>
            <a:r>
              <a:rPr lang="fa-IR" sz="2400" dirty="0" smtClean="0">
                <a:cs typeface="B Homa" panose="00000400000000000000" pitchFamily="2" charset="-78"/>
              </a:rPr>
              <a:t>طرح </a:t>
            </a:r>
            <a:r>
              <a:rPr lang="fa-IR" sz="2400" dirty="0">
                <a:cs typeface="B Homa" panose="00000400000000000000" pitchFamily="2" charset="-78"/>
              </a:rPr>
              <a:t>نوسازی مرکز شهر شامل دو بخش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متون و ضمائم </a:t>
            </a:r>
            <a:r>
              <a:rPr lang="fa-IR" sz="2400" dirty="0">
                <a:cs typeface="B Homa" panose="00000400000000000000" pitchFamily="2" charset="-78"/>
              </a:rPr>
              <a:t>می باشد. این برنامه مطابق اساسنامه اصلاح شده ی </a:t>
            </a:r>
            <a:r>
              <a:rPr lang="fa-IR" sz="2400" dirty="0" smtClean="0">
                <a:cs typeface="B Homa" panose="00000400000000000000" pitchFamily="2" charset="-78"/>
              </a:rPr>
              <a:t>اورگان فصل </a:t>
            </a:r>
            <a:r>
              <a:rPr lang="en-US" sz="2400" dirty="0" smtClean="0">
                <a:cs typeface="B Homa" panose="00000400000000000000" pitchFamily="2" charset="-78"/>
              </a:rPr>
              <a:t>457</a:t>
            </a:r>
            <a:r>
              <a:rPr lang="fa-IR" sz="2400" dirty="0" smtClean="0">
                <a:cs typeface="B Homa" panose="00000400000000000000" pitchFamily="2" charset="-78"/>
              </a:rPr>
              <a:t> قانون </a:t>
            </a:r>
            <a:r>
              <a:rPr lang="fa-IR" sz="2400" dirty="0">
                <a:cs typeface="B Homa" panose="00000400000000000000" pitchFamily="2" charset="-78"/>
              </a:rPr>
              <a:t>اساسی اورگان و تمامی قوانین و احکام دولت اورگان و شهر اسپرینگفیلد تهیه شده است</a:t>
            </a:r>
            <a:r>
              <a:rPr lang="en-US" sz="2400" dirty="0">
                <a:cs typeface="B Homa" panose="00000400000000000000" pitchFamily="2" charset="-78"/>
              </a:rPr>
              <a:t>. </a:t>
            </a:r>
            <a:r>
              <a:rPr lang="fa-IR" sz="2400" dirty="0">
                <a:cs typeface="B Homa" panose="00000400000000000000" pitchFamily="2" charset="-78"/>
              </a:rPr>
              <a:t>کلیه ی این قوانین و احکام قابل اجرا، به صورت صریح و یا ضمنی </a:t>
            </a:r>
            <a:r>
              <a:rPr lang="fa-IR" sz="2400" dirty="0" smtClean="0">
                <a:cs typeface="B Homa" panose="00000400000000000000" pitchFamily="2" charset="-78"/>
              </a:rPr>
              <a:t>بخشی </a:t>
            </a:r>
            <a:r>
              <a:rPr lang="fa-IR" sz="2400" dirty="0">
                <a:cs typeface="B Homa" panose="00000400000000000000" pitchFamily="2" charset="-78"/>
              </a:rPr>
              <a:t>از این طرح هستند.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71" y="2324100"/>
            <a:ext cx="4743397" cy="327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7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مشارکت </a:t>
            </a:r>
            <a:r>
              <a:rPr lang="fa-IR" b="1" dirty="0">
                <a:cs typeface="B Narm" panose="00000400000000000000" pitchFamily="2" charset="-78"/>
              </a:rPr>
              <a:t>شهروندان</a:t>
            </a:r>
            <a:r>
              <a:rPr lang="fa-IR" dirty="0">
                <a:cs typeface="B Narm" panose="00000400000000000000" pitchFamily="2" charset="-78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fa-IR" sz="2400" dirty="0">
                <a:cs typeface="B Homa" panose="00000400000000000000" pitchFamily="2" charset="-78"/>
              </a:rPr>
              <a:t>طرح نوسازی شهری </a:t>
            </a:r>
            <a:r>
              <a:rPr lang="fa-IR" sz="2400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تحت هدایت شورا شهر اسپرینگفیلد </a:t>
            </a:r>
            <a:r>
              <a:rPr lang="fa-IR" sz="2400" dirty="0">
                <a:cs typeface="B Homa" panose="00000400000000000000" pitchFamily="2" charset="-78"/>
              </a:rPr>
              <a:t>توسعه یافته است. در ژوئن </a:t>
            </a:r>
            <a:r>
              <a:rPr lang="fa-IR" sz="2400" dirty="0" smtClean="0">
                <a:cs typeface="B Homa" panose="00000400000000000000" pitchFamily="2" charset="-78"/>
              </a:rPr>
              <a:t>،</a:t>
            </a:r>
            <a:r>
              <a:rPr lang="en-US" sz="2400" dirty="0" smtClean="0">
                <a:cs typeface="B Homa" panose="00000400000000000000" pitchFamily="2" charset="-78"/>
              </a:rPr>
              <a:t>2007</a:t>
            </a:r>
            <a:r>
              <a:rPr lang="fa-IR" sz="2400" dirty="0" smtClean="0">
                <a:cs typeface="B Homa" panose="00000400000000000000" pitchFamily="2" charset="-78"/>
              </a:rPr>
              <a:t> کمیته </a:t>
            </a:r>
            <a:r>
              <a:rPr lang="fa-IR" sz="2400" dirty="0">
                <a:cs typeface="B Homa" panose="00000400000000000000" pitchFamily="2" charset="-78"/>
              </a:rPr>
              <a:t>همکاری شهروندان یک طرح مشارکتی شامل افت جلسات عمومی، ارتباطات پست الکترونیکی مستقیم، مقالات رسانه ای و روش های دیگر درگیر شدن عموم مردم و شهروندان در منطقه بازسازی را تایید کرد. کارکنان برای برگزاری دو جلسه عمومی به طور گسترده ای تبلیغ نموده و از </a:t>
            </a:r>
            <a:r>
              <a:rPr lang="fa-IR" sz="2400" u="sng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عموم مردم برای بحث در مورد مفاهیم نوسازی شهری و عناصر طرح پیش نویس نوسازی، دعوت به عمل آمد</a:t>
            </a:r>
            <a:r>
              <a:rPr lang="fa-IR" sz="2400" dirty="0">
                <a:cs typeface="B Homa" panose="00000400000000000000" pitchFamily="2" charset="-78"/>
              </a:rPr>
              <a:t>. تمامی جلسات برای بحث و تبادل نظر مردم باز بود. همچنین انتشار گزارش های خبری و بیانیه های مطبوعاتی در مورد جلسات عمومی و توسعه طرح به سطح آگاهی عمومی مشارکت های مردمی کمک نمود</a:t>
            </a:r>
            <a:r>
              <a:rPr lang="en-US" sz="2400" dirty="0" smtClean="0">
                <a:cs typeface="B Homa" panose="00000400000000000000" pitchFamily="2" charset="-78"/>
              </a:rPr>
              <a:t>.</a:t>
            </a:r>
            <a:endParaRPr lang="en-US" sz="24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661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Narm" panose="00000400000000000000" pitchFamily="2" charset="-78"/>
              </a:rPr>
              <a:t>اهداف </a:t>
            </a:r>
            <a:r>
              <a:rPr lang="fa-IR" b="1" dirty="0">
                <a:cs typeface="B Narm" panose="00000400000000000000" pitchFamily="2" charset="-78"/>
              </a:rPr>
              <a:t>نوسازی شهری مرکز </a:t>
            </a:r>
            <a:r>
              <a:rPr lang="fa-IR" b="1" dirty="0" smtClean="0">
                <a:cs typeface="B Narm" panose="00000400000000000000" pitchFamily="2" charset="-78"/>
              </a:rPr>
              <a:t>شهر</a:t>
            </a:r>
            <a:endParaRPr lang="fa-IR" dirty="0">
              <a:cs typeface="B Narm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680" y="1726443"/>
            <a:ext cx="10515600" cy="5131557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fa-IR" dirty="0">
                <a:cs typeface="B Homa" panose="00000400000000000000" pitchFamily="2" charset="-78"/>
              </a:rPr>
              <a:t> هشت هدف طرح نوسازی مرکز شهر اسپرینگفیلد به تازگی کشف نشده و یا منحصر به فرد نیستند. آنها از تلاش های برنامه ریزی قبلی مشتق شده و اسناد سیاست برنامه ریزی از جمله 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پالایش طرح مرکز شهر </a:t>
            </a:r>
            <a:r>
              <a:rPr lang="fa-IR" dirty="0">
                <a:cs typeface="B Homa" panose="00000400000000000000" pitchFamily="2" charset="-78"/>
              </a:rPr>
              <a:t>و برنامه مترو همراه با برنامه های کاربردی مرتبط با آن به تصویب رسیده </a:t>
            </a:r>
            <a:r>
              <a:rPr lang="fa-IR" dirty="0" smtClean="0">
                <a:cs typeface="B Homa" panose="00000400000000000000" pitchFamily="2" charset="-78"/>
              </a:rPr>
              <a:t>است.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</a:pPr>
            <a:r>
              <a:rPr lang="fa-IR" dirty="0" smtClean="0">
                <a:cs typeface="B Homa" panose="00000400000000000000" pitchFamily="2" charset="-78"/>
              </a:rPr>
              <a:t>اهداف </a:t>
            </a:r>
            <a:r>
              <a:rPr lang="fa-IR" dirty="0">
                <a:cs typeface="B Homa" panose="00000400000000000000" pitchFamily="2" charset="-78"/>
              </a:rPr>
              <a:t>نوسازی مرکز شهر به شرح زیر </a:t>
            </a:r>
            <a:r>
              <a:rPr lang="fa-IR" dirty="0" smtClean="0">
                <a:cs typeface="B Homa" panose="00000400000000000000" pitchFamily="2" charset="-78"/>
              </a:rPr>
              <a:t>است</a:t>
            </a:r>
            <a:r>
              <a:rPr lang="en-US" dirty="0" smtClean="0">
                <a:cs typeface="B Homa" panose="00000400000000000000" pitchFamily="2" charset="-78"/>
              </a:rPr>
              <a:t>:</a:t>
            </a:r>
            <a:endParaRPr lang="en-US" dirty="0"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dirty="0">
                <a:cs typeface="B Homa" panose="00000400000000000000" pitchFamily="2" charset="-78"/>
              </a:rPr>
              <a:t>ترویج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بهسازی</a:t>
            </a:r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عمومی</a:t>
            </a:r>
            <a:r>
              <a:rPr lang="fa-IR" dirty="0">
                <a:cs typeface="B Homa" panose="00000400000000000000" pitchFamily="2" charset="-78"/>
              </a:rPr>
              <a:t> و 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خصوصی</a:t>
            </a:r>
          </a:p>
          <a:p>
            <a:pPr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dirty="0" smtClean="0">
                <a:cs typeface="B Homa" panose="00000400000000000000" pitchFamily="2" charset="-78"/>
              </a:rPr>
              <a:t>بازسازی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ساختمان بورس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dirty="0">
                <a:cs typeface="B Homa" panose="00000400000000000000" pitchFamily="2" charset="-78"/>
              </a:rPr>
              <a:t>ب</a:t>
            </a:r>
            <a:r>
              <a:rPr lang="fa-IR" dirty="0" smtClean="0">
                <a:cs typeface="B Homa" panose="00000400000000000000" pitchFamily="2" charset="-78"/>
              </a:rPr>
              <a:t>هبود </a:t>
            </a:r>
            <a:r>
              <a:rPr lang="fa-IR" dirty="0">
                <a:cs typeface="B Homa" panose="00000400000000000000" pitchFamily="2" charset="-78"/>
              </a:rPr>
              <a:t>وضعیت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خیابان</a:t>
            </a:r>
            <a:r>
              <a:rPr lang="fa-IR" dirty="0">
                <a:cs typeface="B Homa" panose="00000400000000000000" pitchFamily="2" charset="-78"/>
              </a:rPr>
              <a:t> ها،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پارک</a:t>
            </a:r>
            <a:r>
              <a:rPr lang="fa-IR" dirty="0">
                <a:cs typeface="B Homa" panose="00000400000000000000" pitchFamily="2" charset="-78"/>
              </a:rPr>
              <a:t> ها و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فضاهای باز 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dirty="0" smtClean="0">
                <a:cs typeface="B Homa" panose="00000400000000000000" pitchFamily="2" charset="-78"/>
              </a:rPr>
              <a:t>بهبود </a:t>
            </a:r>
            <a:r>
              <a:rPr lang="fa-IR" dirty="0">
                <a:cs typeface="B Homa" panose="00000400000000000000" pitchFamily="2" charset="-78"/>
              </a:rPr>
              <a:t>و گسترش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فرصت های خانه 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سازی</a:t>
            </a:r>
            <a:endParaRPr lang="fa-IR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dirty="0" smtClean="0">
                <a:cs typeface="B Homa" panose="00000400000000000000" pitchFamily="2" charset="-78"/>
              </a:rPr>
              <a:t>اصلاح </a:t>
            </a:r>
            <a:r>
              <a:rPr lang="fa-IR" dirty="0">
                <a:cs typeface="B Homa" panose="00000400000000000000" pitchFamily="2" charset="-78"/>
              </a:rPr>
              <a:t>علائم عمومی و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Homa" panose="00000400000000000000" pitchFamily="2" charset="-78"/>
              </a:rPr>
              <a:t>بهبود وضعیت ورودی مرکز شهر 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680" y="3396343"/>
            <a:ext cx="4449882" cy="26828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2438" y="31772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sz="2000" dirty="0">
                <a:solidFill>
                  <a:srgbClr val="000000"/>
                </a:solidFill>
                <a:cs typeface="B Homa" panose="00000400000000000000" pitchFamily="2" charset="-78"/>
              </a:rPr>
              <a:t>انجام </a:t>
            </a:r>
            <a:r>
              <a:rPr lang="fa-IR" sz="2000" dirty="0">
                <a:solidFill>
                  <a:srgbClr val="E48312">
                    <a:lumMod val="50000"/>
                  </a:srgbClr>
                </a:solidFill>
                <a:cs typeface="B Homa" panose="00000400000000000000" pitchFamily="2" charset="-78"/>
              </a:rPr>
              <a:t>اصلاحات</a:t>
            </a:r>
            <a:r>
              <a:rPr lang="fa-IR" sz="2000" dirty="0">
                <a:solidFill>
                  <a:srgbClr val="000000"/>
                </a:solidFill>
                <a:cs typeface="B Homa" panose="00000400000000000000" pitchFamily="2" charset="-78"/>
              </a:rPr>
              <a:t> سودمند </a:t>
            </a:r>
            <a:endParaRPr lang="en-US" sz="2000" dirty="0">
              <a:solidFill>
                <a:srgbClr val="000000"/>
              </a:solidFill>
              <a:cs typeface="B Homa" panose="00000400000000000000" pitchFamily="2" charset="-78"/>
            </a:endParaRPr>
          </a:p>
          <a:p>
            <a:pPr marL="342900" indent="-342900"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sz="2000" dirty="0">
                <a:solidFill>
                  <a:srgbClr val="000000"/>
                </a:solidFill>
                <a:cs typeface="B Homa" panose="00000400000000000000" pitchFamily="2" charset="-78"/>
              </a:rPr>
              <a:t>ساخت و یا بازسازی امکانات </a:t>
            </a:r>
            <a:r>
              <a:rPr lang="fa-IR" sz="2000" dirty="0">
                <a:solidFill>
                  <a:srgbClr val="E48312">
                    <a:lumMod val="50000"/>
                  </a:srgbClr>
                </a:solidFill>
                <a:cs typeface="B Homa" panose="00000400000000000000" pitchFamily="2" charset="-78"/>
              </a:rPr>
              <a:t>پارکینگ </a:t>
            </a:r>
            <a:endParaRPr lang="en-US" sz="2000" dirty="0">
              <a:solidFill>
                <a:srgbClr val="E48312">
                  <a:lumMod val="50000"/>
                </a:srgbClr>
              </a:solidFill>
              <a:cs typeface="B Homa" panose="00000400000000000000" pitchFamily="2" charset="-78"/>
            </a:endParaRPr>
          </a:p>
          <a:p>
            <a:pPr marL="342900" indent="-342900" algn="just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fa-IR" sz="2000" dirty="0">
                <a:solidFill>
                  <a:srgbClr val="000000"/>
                </a:solidFill>
                <a:cs typeface="B Homa" panose="00000400000000000000" pitchFamily="2" charset="-78"/>
              </a:rPr>
              <a:t>ساخت و یا بازسازی</a:t>
            </a:r>
            <a:r>
              <a:rPr lang="fa-IR" sz="2000" dirty="0">
                <a:solidFill>
                  <a:srgbClr val="E48312">
                    <a:lumMod val="50000"/>
                  </a:srgbClr>
                </a:solidFill>
                <a:cs typeface="B Homa" panose="00000400000000000000" pitchFamily="2" charset="-78"/>
              </a:rPr>
              <a:t> امکانات عمومی</a:t>
            </a:r>
          </a:p>
        </p:txBody>
      </p:sp>
    </p:spTree>
    <p:extLst>
      <p:ext uri="{BB962C8B-B14F-4D97-AF65-F5344CB8AC3E}">
        <p14:creationId xmlns:p14="http://schemas.microsoft.com/office/powerpoint/2010/main" val="325843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3005</Words>
  <Application>Microsoft Office PowerPoint</Application>
  <PresentationFormat>Widescreen</PresentationFormat>
  <Paragraphs>112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50" baseType="lpstr">
      <vt:lpstr>Arial</vt:lpstr>
      <vt:lpstr>B Homa</vt:lpstr>
      <vt:lpstr>B Narm</vt:lpstr>
      <vt:lpstr>B Yekan</vt:lpstr>
      <vt:lpstr>Calibri</vt:lpstr>
      <vt:lpstr>Calibri Light</vt:lpstr>
      <vt:lpstr>Courier New</vt:lpstr>
      <vt:lpstr>Tahoma</vt:lpstr>
      <vt:lpstr>Times New Roman</vt:lpstr>
      <vt:lpstr>Trebuchet MS</vt:lpstr>
      <vt:lpstr>Wingdings</vt:lpstr>
      <vt:lpstr>Wingdings 3</vt:lpstr>
      <vt:lpstr>Office Theme</vt:lpstr>
      <vt:lpstr>Facet</vt:lpstr>
      <vt:lpstr>تجارب جهانی مداخله در بافت های فرسوده شهری</vt:lpstr>
      <vt:lpstr>PowerPoint Presentation</vt:lpstr>
      <vt:lpstr>PowerPoint Presentation</vt:lpstr>
      <vt:lpstr>PowerPoint Presentation</vt:lpstr>
      <vt:lpstr>طرح نوسازی شهری مرکز شهر اسپرینگفیلد</vt:lpstr>
      <vt:lpstr>PowerPoint Presentation</vt:lpstr>
      <vt:lpstr>PowerPoint Presentation</vt:lpstr>
      <vt:lpstr>مشارکت شهروندان </vt:lpstr>
      <vt:lpstr>اهداف نوسازی شهری مرکز شهر</vt:lpstr>
      <vt:lpstr>PowerPoint Presentation</vt:lpstr>
      <vt:lpstr>PowerPoint Presentation</vt:lpstr>
      <vt:lpstr>سازگاری اهداف و سیاست ها با برنامه ریزی محلی و منطقه ای</vt:lpstr>
      <vt:lpstr>PowerPoint Presentation</vt:lpstr>
      <vt:lpstr>کاربری های پیشنهادی</vt:lpstr>
      <vt:lpstr>PowerPoint Presentation</vt:lpstr>
      <vt:lpstr>نمایی کلی از برنامه توسعه </vt:lpstr>
      <vt:lpstr>PowerPoint Presentation</vt:lpstr>
      <vt:lpstr>تشریح پروژه های در دست انجام </vt:lpstr>
      <vt:lpstr>PowerPoint Presentation</vt:lpstr>
      <vt:lpstr>اصلاحات عمومی</vt:lpstr>
      <vt:lpstr>اصلاحات ساخت و ساز و جریان حرکتی خیابان ها</vt:lpstr>
      <vt:lpstr>PowerPoint Presentation</vt:lpstr>
      <vt:lpstr>ارتقاء زیرساخت ها و خدمات شهری </vt:lpstr>
      <vt:lpstr>PowerPoint Presentation</vt:lpstr>
      <vt:lpstr>اصلاحات تسهیلات عمومی</vt:lpstr>
      <vt:lpstr>بهسازی پارک ها، مراکز تفریحی، مسیرهای دوچرخه و پیاده</vt:lpstr>
      <vt:lpstr>PowerPoint Presentation</vt:lpstr>
      <vt:lpstr>ارتقاء سلامت عمومی</vt:lpstr>
      <vt:lpstr>حفاظت، توانبخشی، توسعه و توسعه مجدد</vt:lpstr>
      <vt:lpstr>توسعه مجدد از طریق ساخت و سازهای جدید</vt:lpstr>
      <vt:lpstr>تامین مالی توسعه مجدد و توانبخشی</vt:lpstr>
      <vt:lpstr>نگهداری، توانبخشی و حفاظت</vt:lpstr>
      <vt:lpstr>تملک و انتقال اموال</vt:lpstr>
      <vt:lpstr>مدیریت و مطالعات فنی طرح</vt:lpstr>
      <vt:lpstr>جمع بندی و نتیجه گیری</vt:lpstr>
      <vt:lpstr>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تجارب جهانی مداخله در بافت های فرسوده شهری</dc:title>
  <dc:creator>Mohammad</dc:creator>
  <cp:lastModifiedBy>Mohammad</cp:lastModifiedBy>
  <cp:revision>4</cp:revision>
  <dcterms:created xsi:type="dcterms:W3CDTF">2020-11-10T16:58:57Z</dcterms:created>
  <dcterms:modified xsi:type="dcterms:W3CDTF">2020-11-21T12:04:54Z</dcterms:modified>
</cp:coreProperties>
</file>