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7821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9337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8937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329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22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14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6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409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317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02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1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436243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580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651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572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22087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3300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826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9102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1258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433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5198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18186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11470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35491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1666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84263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61408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EF259-1299-4A95-84AB-86950DA89400}" type="datetimeFigureOut">
              <a:rPr lang="fa-IR" smtClean="0"/>
              <a:t>22/03/1442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643B2-3270-4A2B-8C0C-6950DBB2FA2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3830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CC850-D546-4F18-975F-93C0BE4BDE22}" type="datetimeFigureOut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22/03/1442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8BFE4-1DA2-4A56-94EE-9707DBD257E0}" type="slidenum">
              <a:rPr lang="fa-IR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3184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2952328"/>
          </a:xfrm>
        </p:spPr>
        <p:txBody>
          <a:bodyPr>
            <a:normAutofit/>
          </a:bodyPr>
          <a:lstStyle/>
          <a:p>
            <a:pPr algn="ctr"/>
            <a:r>
              <a:rPr lang="fa-IR" sz="4400" dirty="0" smtClean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  <a:t>حمل </a:t>
            </a:r>
            <a:r>
              <a:rPr lang="fa-IR" sz="4400" dirty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  <a:t>و نقل پایدار و سیاستهایی براي رسیدن به آن</a:t>
            </a:r>
            <a:br>
              <a:rPr lang="fa-IR" sz="4400" dirty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</a:br>
            <a:r>
              <a:rPr lang="fa-IR" sz="4400" dirty="0" smtClean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  <a:t>با </a:t>
            </a:r>
            <a:r>
              <a:rPr lang="fa-IR" sz="4400" dirty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  <a:t>معرفی </a:t>
            </a:r>
            <a:r>
              <a:rPr lang="fa-IR" sz="4400" dirty="0" smtClean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  <a:t>استراتژي </a:t>
            </a:r>
            <a:r>
              <a:rPr lang="en-US" sz="4400" dirty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  <a:t>ASI</a:t>
            </a:r>
            <a:r>
              <a:rPr lang="fa-IR" dirty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  <a:t/>
            </a:r>
            <a:br>
              <a:rPr lang="fa-IR" dirty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</a:br>
            <a:r>
              <a:rPr lang="fa-IR" dirty="0" smtClean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  <a:t/>
            </a:r>
            <a:br>
              <a:rPr lang="fa-IR" dirty="0" smtClean="0">
                <a:latin typeface="Adobe Caslon Pro" pitchFamily="18" charset="0"/>
                <a:ea typeface="Adobe Fan Heiti Std B" pitchFamily="34" charset="-128"/>
                <a:cs typeface="Adobe Arabic" pitchFamily="18" charset="-78"/>
              </a:rPr>
            </a:br>
            <a:endParaRPr lang="fa-IR" sz="2800" dirty="0">
              <a:latin typeface="Adobe Caslon Pro" pitchFamily="18" charset="0"/>
              <a:ea typeface="Adobe Fan Heiti Std B" pitchFamily="34" charset="-12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099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11"/>
            <a:ext cx="8229600" cy="653104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a-IR" sz="2000" dirty="0" smtClean="0"/>
          </a:p>
          <a:p>
            <a:pPr marL="0" indent="0">
              <a:buNone/>
            </a:pPr>
            <a:endParaRPr lang="fa-IR" sz="2000" dirty="0" smtClean="0"/>
          </a:p>
          <a:p>
            <a:pPr marL="0" indent="0">
              <a:buNone/>
            </a:pPr>
            <a:endParaRPr lang="fa-IR" sz="2000" dirty="0"/>
          </a:p>
          <a:p>
            <a:pPr marL="0" indent="0">
              <a:buNone/>
            </a:pPr>
            <a:endParaRPr lang="fa-IR" sz="2000" dirty="0" smtClean="0"/>
          </a:p>
          <a:p>
            <a:pPr marL="0" indent="0">
              <a:buNone/>
            </a:pPr>
            <a:endParaRPr lang="fa-IR" sz="2000" dirty="0"/>
          </a:p>
          <a:p>
            <a:pPr marL="0" indent="0">
              <a:buNone/>
            </a:pPr>
            <a:endParaRPr lang="fa-IR" sz="2000" dirty="0" smtClean="0"/>
          </a:p>
          <a:p>
            <a:pPr marL="0" indent="0">
              <a:buNone/>
            </a:pPr>
            <a:endParaRPr lang="fa-IR" sz="2000" dirty="0"/>
          </a:p>
          <a:p>
            <a:pPr marL="0" indent="0">
              <a:buNone/>
            </a:pPr>
            <a:endParaRPr lang="fa-IR" sz="2000" dirty="0" smtClean="0"/>
          </a:p>
          <a:p>
            <a:pPr marL="0" indent="0">
              <a:buNone/>
            </a:pPr>
            <a:endParaRPr lang="fa-IR" sz="2000" dirty="0"/>
          </a:p>
          <a:p>
            <a:pPr marL="0" indent="0">
              <a:buNone/>
            </a:pPr>
            <a:endParaRPr lang="fa-IR" sz="2000" dirty="0" smtClean="0"/>
          </a:p>
          <a:p>
            <a:pPr marL="0" indent="0">
              <a:buNone/>
            </a:pPr>
            <a:endParaRPr lang="fa-IR" sz="2000" dirty="0"/>
          </a:p>
          <a:p>
            <a:pPr marL="0" indent="0">
              <a:buNone/>
            </a:pPr>
            <a:endParaRPr lang="fa-IR" sz="2000" dirty="0" smtClean="0"/>
          </a:p>
          <a:p>
            <a:pPr marL="0" indent="0">
              <a:buNone/>
            </a:pPr>
            <a:endParaRPr lang="fa-IR" sz="2000" dirty="0"/>
          </a:p>
          <a:p>
            <a:pPr marL="0" indent="0">
              <a:buNone/>
            </a:pPr>
            <a:endParaRPr lang="fa-IR" sz="2000" dirty="0" smtClean="0"/>
          </a:p>
          <a:p>
            <a:pPr marL="0" indent="0">
              <a:buNone/>
            </a:pP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4)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مدیریت تقاضاي سفر</a:t>
            </a:r>
          </a:p>
          <a:p>
            <a:pPr marL="0" indent="0">
              <a:buNone/>
            </a:pPr>
            <a:r>
              <a:rPr lang="fa-IR" sz="2000" dirty="0">
                <a:latin typeface="Adobe Arabic" pitchFamily="18" charset="-78"/>
                <a:cs typeface="Adobe Arabic" pitchFamily="18" charset="-78"/>
              </a:rPr>
              <a:t>پیش بینی پارکینگ ها/پیش بینی نیازهاي حرکت کالاها/پیش بینی نیازهاي </a:t>
            </a:r>
            <a:r>
              <a:rPr lang="fa-IR" sz="2000" dirty="0" smtClean="0">
                <a:latin typeface="Adobe Arabic" pitchFamily="18" charset="-78"/>
                <a:cs typeface="Adobe Arabic" pitchFamily="18" charset="-78"/>
              </a:rPr>
              <a:t>معلولین و...</a:t>
            </a:r>
            <a:endParaRPr lang="fa-IR" sz="2000" dirty="0">
              <a:latin typeface="Adobe Arabic" pitchFamily="18" charset="-78"/>
              <a:cs typeface="Adobe Arabic" pitchFamily="18" charset="-78"/>
            </a:endParaRPr>
          </a:p>
          <a:p>
            <a:pPr marL="0" indent="0">
              <a:buNone/>
            </a:pPr>
            <a:r>
              <a:rPr lang="fa-IR" dirty="0">
                <a:latin typeface="Adobe Arabic" pitchFamily="18" charset="-78"/>
                <a:cs typeface="Adobe Arabic" pitchFamily="18" charset="-78"/>
              </a:rPr>
              <a:t>5) ارتقاء کیفیت زیست محیطی </a:t>
            </a:r>
          </a:p>
          <a:p>
            <a:pPr marL="0" indent="0">
              <a:buNone/>
            </a:pPr>
            <a:r>
              <a:rPr lang="fa-IR" dirty="0">
                <a:latin typeface="Adobe Arabic" pitchFamily="18" charset="-78"/>
                <a:cs typeface="Adobe Arabic" pitchFamily="18" charset="-78"/>
              </a:rPr>
              <a:t>6)توجه به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نقش شبکه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حمل و نقل در مدیریت بحران حوادث طبیعی</a:t>
            </a:r>
          </a:p>
          <a:p>
            <a:pPr marL="0" indent="0">
              <a:buNone/>
            </a:pPr>
            <a:endParaRPr lang="fa-IR" dirty="0"/>
          </a:p>
          <a:p>
            <a:pPr marL="0" indent="0">
              <a:buNone/>
            </a:pPr>
            <a:endParaRPr lang="fa-IR" dirty="0"/>
          </a:p>
          <a:p>
            <a:pPr marL="0" indent="0">
              <a:buNone/>
            </a:pPr>
            <a:endParaRPr lang="fa-IR" dirty="0"/>
          </a:p>
        </p:txBody>
      </p:sp>
      <p:sp>
        <p:nvSpPr>
          <p:cNvPr id="4" name="Isosceles Triangle 3"/>
          <p:cNvSpPr/>
          <p:nvPr/>
        </p:nvSpPr>
        <p:spPr>
          <a:xfrm>
            <a:off x="2115809" y="216892"/>
            <a:ext cx="4392488" cy="4822114"/>
          </a:xfrm>
          <a:prstGeom prst="triangle">
            <a:avLst>
              <a:gd name="adj" fmla="val 509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براي رسیدن به پایداري باید استفاده ناکارا از ماشین (استفاده تک نفره از ماشین به جاي حمل و نقل عمومی) کاهش یابد و سیستم متعادل تري براي حمل و نقل از طر یق ترکیب روش هاي زیر ایجاد گردد</a:t>
            </a:r>
            <a:endParaRPr lang="fa-IR" sz="2000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" name="Right Triangle 4"/>
          <p:cNvSpPr/>
          <p:nvPr/>
        </p:nvSpPr>
        <p:spPr>
          <a:xfrm rot="3657018">
            <a:off x="1337721" y="489094"/>
            <a:ext cx="3046402" cy="427771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>
                <a:solidFill>
                  <a:prstClr val="black">
                    <a:lumMod val="95000"/>
                    <a:lumOff val="5000"/>
                  </a:prstClr>
                </a:solidFill>
                <a:latin typeface="Adobe Arabic" pitchFamily="18" charset="-78"/>
                <a:cs typeface="Adobe Arabic" pitchFamily="18" charset="-78"/>
              </a:rPr>
              <a:t>2- استفاده از تکنیک هاي مدیریت ترافیکی براي رسیدن به استفاده هرچه کاراتر از راه ها ومسیرهاي موجود</a:t>
            </a:r>
            <a:endParaRPr lang="fa-IR" sz="2000" dirty="0">
              <a:solidFill>
                <a:prstClr val="black">
                  <a:lumMod val="95000"/>
                  <a:lumOff val="5000"/>
                </a:prstClr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7281" flipH="1">
            <a:off x="4379524" y="594494"/>
            <a:ext cx="4627457" cy="430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 rot="19513712">
            <a:off x="6129121" y="1501970"/>
            <a:ext cx="14615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000" dirty="0">
                <a:solidFill>
                  <a:prstClr val="black">
                    <a:lumMod val="95000"/>
                    <a:lumOff val="5000"/>
                  </a:prstClr>
                </a:solidFill>
                <a:latin typeface="Adobe Arabic" pitchFamily="18" charset="-78"/>
                <a:cs typeface="Adobe Arabic" pitchFamily="18" charset="-78"/>
              </a:rPr>
              <a:t>1-طراحی حومه هاي جدید توسعه هاي اساسی و آتی باید در جهت افزایش امکانات پیاده روي ،دوچرخه سواري و استفاده از حمل و نقل عمومی باشد</a:t>
            </a:r>
            <a:endParaRPr lang="fa-IR" sz="2000" dirty="0">
              <a:solidFill>
                <a:prstClr val="black">
                  <a:lumMod val="95000"/>
                  <a:lumOff val="5000"/>
                </a:prstClr>
              </a:solidFill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8191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fontScale="92500" lnSpcReduction="20000"/>
          </a:bodyPr>
          <a:lstStyle/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ده اصل والتر هوك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اول: ایجاد فضاهاي مناسب پیادهروي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دوم: ایجاد محیطی مناسب براي دوچرخهسواران و سایر وسایل نقلیه غیر موتوري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سوم: حمل و نقل عمومی کم هزینه و گسترده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چهارم: مدیریت سفرها با ایجاد دسترسی براي پیاده روي پاك با کاهش تعداد وسایل نقلیه و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با سرعت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ایمن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پنجم: حمل و نقل بار و کالا در پاك ترین و ایمنترین حالت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ششم: اختلاط کاربریها یا یکپارچهسازي مردم با فعالیتها، ساختمانها و فضاها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هفتم: متراکم سازي ساختمانها و پیادهمحور و حمل و نقل عمومی محور کردن نواحی شهري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هشتم: افزودن امتیازات طبیعی، فرهنگی، اجتماعی و تاریخی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نهم: مستقیم کردن مسیرهاي پیادهروي با کوچک کردن بلوكهاي شهري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اصل دهم: بادوام ساختن و پایدارسازي</a:t>
            </a:r>
          </a:p>
          <a:p>
            <a:endParaRPr lang="fa-IR" sz="2000" dirty="0"/>
          </a:p>
        </p:txBody>
      </p:sp>
    </p:spTree>
    <p:extLst>
      <p:ext uri="{BB962C8B-B14F-4D97-AF65-F5344CB8AC3E}">
        <p14:creationId xmlns:p14="http://schemas.microsoft.com/office/powerpoint/2010/main" val="80457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r>
              <a:rPr lang="fa-IR" sz="4000" dirty="0">
                <a:latin typeface="Adobe Arabic" pitchFamily="18" charset="-78"/>
                <a:cs typeface="Adobe Arabic" pitchFamily="18" charset="-78"/>
              </a:rPr>
              <a:t>استراتژي </a:t>
            </a:r>
            <a:r>
              <a:rPr lang="en-US" sz="4000" dirty="0">
                <a:latin typeface="Adobe Arabic" pitchFamily="18" charset="-78"/>
                <a:cs typeface="Adobe Arabic" pitchFamily="18" charset="-78"/>
              </a:rPr>
              <a:t>ASI</a:t>
            </a:r>
          </a:p>
          <a:p>
            <a:endParaRPr lang="en-US" sz="2000" dirty="0"/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رهیافت </a:t>
            </a:r>
            <a:r>
              <a:rPr lang="en-US" dirty="0">
                <a:latin typeface="Adobe Arabic" pitchFamily="18" charset="-78"/>
                <a:cs typeface="Adobe Arabic" pitchFamily="18" charset="-78"/>
              </a:rPr>
              <a:t>GIZ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براي حمل و نقل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پایدار؛خودش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را ملزم نمود که رهیافت هاي گوناگونی را ترویج کند</a:t>
            </a: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از این رهیافتهاي شناخته شده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بنام </a:t>
            </a:r>
            <a:r>
              <a:rPr lang="en-US" dirty="0">
                <a:latin typeface="Adobe Arabic" pitchFamily="18" charset="-78"/>
                <a:cs typeface="Adobe Arabic" pitchFamily="18" charset="-78"/>
              </a:rPr>
              <a:t>ASI</a:t>
            </a:r>
          </a:p>
          <a:p>
            <a:endParaRPr lang="fa-IR" sz="2000" dirty="0"/>
          </a:p>
        </p:txBody>
      </p:sp>
      <p:sp>
        <p:nvSpPr>
          <p:cNvPr id="4" name="Curved Right Arrow 3"/>
          <p:cNvSpPr/>
          <p:nvPr/>
        </p:nvSpPr>
        <p:spPr>
          <a:xfrm>
            <a:off x="4427984" y="2132856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17212" y="2852936"/>
            <a:ext cx="9348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40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هدف</a:t>
            </a:r>
            <a:endParaRPr lang="fa-IR" sz="4000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6" name="Curved Left Arrow 5"/>
          <p:cNvSpPr/>
          <p:nvPr/>
        </p:nvSpPr>
        <p:spPr>
          <a:xfrm>
            <a:off x="6152083" y="3349008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1187624" y="4114820"/>
            <a:ext cx="4940636" cy="9006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>
                <a:solidFill>
                  <a:prstClr val="black">
                    <a:lumMod val="95000"/>
                    <a:lumOff val="5000"/>
                  </a:prstClr>
                </a:solidFill>
                <a:latin typeface="Adobe Arabic" pitchFamily="18" charset="-78"/>
                <a:cs typeface="Adobe Arabic" pitchFamily="18" charset="-78"/>
              </a:rPr>
              <a:t>ترویج یک رهیافت جایگزین بعنوان یک راه حل براي رسیدن به توسعه ي پایدار در سیستم حمل و نقل است.</a:t>
            </a:r>
            <a:endParaRPr lang="fa-IR" sz="2400" dirty="0">
              <a:solidFill>
                <a:prstClr val="black">
                  <a:lumMod val="95000"/>
                  <a:lumOff val="5000"/>
                </a:prstClr>
              </a:solidFill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9921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490" y="566117"/>
            <a:ext cx="8229600" cy="5976664"/>
          </a:xfrm>
        </p:spPr>
        <p:txBody>
          <a:bodyPr/>
          <a:lstStyle/>
          <a:p>
            <a:r>
              <a:rPr lang="fa-IR" dirty="0" smtClean="0"/>
              <a:t> 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528704" y="332656"/>
            <a:ext cx="6417244" cy="7200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رهیافت </a:t>
            </a:r>
            <a:endParaRPr lang="fa-IR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005828" y="1299868"/>
            <a:ext cx="1922512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بهبود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78015"/>
            <a:ext cx="19446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63" y="1288942"/>
            <a:ext cx="1944687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>
            <a:off x="6724767" y="2219716"/>
            <a:ext cx="484632" cy="9784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481290" y="2219716"/>
            <a:ext cx="484632" cy="9784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2277691" y="2207140"/>
            <a:ext cx="484632" cy="9784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005828" y="3429000"/>
            <a:ext cx="1922511" cy="14964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بهبود بهره وري انرژي</a:t>
            </a:r>
          </a:p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حمل و نقل و تکنولوژي</a:t>
            </a:r>
          </a:p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وسایل حمل و نقل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751263" y="3429000"/>
            <a:ext cx="1944687" cy="14964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تغییر به سمتمدلهاي</a:t>
            </a:r>
          </a:p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سازگار با محیط زیست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097" y="3414159"/>
            <a:ext cx="1944687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val 10"/>
          <p:cNvSpPr/>
          <p:nvPr/>
        </p:nvSpPr>
        <p:spPr>
          <a:xfrm>
            <a:off x="6005828" y="5276056"/>
            <a:ext cx="192251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983" y="5257006"/>
            <a:ext cx="194468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623" y="5276056"/>
            <a:ext cx="194468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689086" y="508060"/>
            <a:ext cx="792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A – S – I</a:t>
            </a:r>
            <a:endParaRPr lang="fa-IR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94736" y="1450165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تغییر - نگهداري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8102" y="1439238"/>
            <a:ext cx="1345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دوري جستن-کاهش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948074" y="3708144"/>
            <a:ext cx="1169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دوري کردن یا </a:t>
            </a:r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کاهش نیاز</a:t>
            </a:r>
            <a:endParaRPr lang="fa-IR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به سفر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332293" y="5419615"/>
            <a:ext cx="1269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وسایل حمل و فقل با </a:t>
            </a:r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کیفیت </a:t>
            </a:r>
            <a:endParaRPr lang="fa-IR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62548" y="5548590"/>
            <a:ext cx="4429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سفر </a:t>
            </a:r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با </a:t>
            </a:r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کیفیت</a:t>
            </a:r>
            <a:endParaRPr lang="fa-IR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87417" y="5400565"/>
            <a:ext cx="1565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سیستم </a:t>
            </a:r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با کیفیت</a:t>
            </a:r>
          </a:p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کیفیت</a:t>
            </a:r>
          </a:p>
        </p:txBody>
      </p:sp>
    </p:spTree>
    <p:extLst>
      <p:ext uri="{BB962C8B-B14F-4D97-AF65-F5344CB8AC3E}">
        <p14:creationId xmlns:p14="http://schemas.microsoft.com/office/powerpoint/2010/main" val="384161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/>
          <a:lstStyle/>
          <a:p>
            <a:r>
              <a:rPr lang="fa-IR" sz="2000" dirty="0" smtClean="0"/>
              <a:t>مثال خرید:</a:t>
            </a:r>
            <a:r>
              <a:rPr lang="fa-IR" dirty="0" smtClean="0"/>
              <a:t> </a:t>
            </a:r>
            <a:endParaRPr lang="fa-IR" dirty="0"/>
          </a:p>
        </p:txBody>
      </p:sp>
      <p:pic>
        <p:nvPicPr>
          <p:cNvPr id="2050" name="Picture 2" descr="E:\20160402_221734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35292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36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نتیجه گیری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راهبرد حمل و نقل پایدار، </a:t>
            </a:r>
            <a:r>
              <a:rPr lang="fa-IR" dirty="0">
                <a:solidFill>
                  <a:srgbClr val="FFFF00"/>
                </a:solidFill>
                <a:latin typeface="Adobe Arabic" pitchFamily="18" charset="-78"/>
                <a:cs typeface="Adobe Arabic" pitchFamily="18" charset="-78"/>
              </a:rPr>
              <a:t>دستورالعملی چند بعدي، یکپارچه، پویا و پیوسته است که تضمین </a:t>
            </a:r>
            <a:r>
              <a:rPr lang="fa-IR" dirty="0" smtClean="0">
                <a:solidFill>
                  <a:srgbClr val="FFFF00"/>
                </a:solidFill>
                <a:latin typeface="Adobe Arabic" pitchFamily="18" charset="-78"/>
                <a:cs typeface="Adobe Arabic" pitchFamily="18" charset="-78"/>
              </a:rPr>
              <a:t>کننده توزیع </a:t>
            </a:r>
            <a:r>
              <a:rPr lang="fa-IR" dirty="0">
                <a:solidFill>
                  <a:srgbClr val="FFFF00"/>
                </a:solidFill>
                <a:latin typeface="Adobe Arabic" pitchFamily="18" charset="-78"/>
                <a:cs typeface="Adobe Arabic" pitchFamily="18" charset="-78"/>
              </a:rPr>
              <a:t>عادلانه امکانات و احتیاجات در زمان ها و مکان هاي مختلف با در نظر گیري عوامل متغیر </a:t>
            </a:r>
            <a:r>
              <a:rPr lang="fa-IR" dirty="0" smtClean="0">
                <a:solidFill>
                  <a:srgbClr val="FFFF00"/>
                </a:solidFill>
                <a:latin typeface="Adobe Arabic" pitchFamily="18" charset="-78"/>
                <a:cs typeface="Adobe Arabic" pitchFamily="18" charset="-78"/>
              </a:rPr>
              <a:t>وموثر </a:t>
            </a:r>
            <a:r>
              <a:rPr lang="fa-IR" dirty="0">
                <a:solidFill>
                  <a:srgbClr val="FFFF00"/>
                </a:solidFill>
                <a:latin typeface="Adobe Arabic" pitchFamily="18" charset="-78"/>
                <a:cs typeface="Adobe Arabic" pitchFamily="18" charset="-78"/>
              </a:rPr>
              <a:t>در شبکه شهري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 است. طبق این نظریه، حمل و نقل داراي شاخص هاي متعددي در زیر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مجموعه اهداف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اقتصادي، اجتماعی و زیست محیطی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است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. سیاست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گذاري،ایجاد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حمایت هاي قانونی، تامین منابع مالی و استفاده از ابزار هاي برنامه ریزي شهري از جمله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این راهبردها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هستند. حمل و نقل به شیوه پیاده و دوچرخه از پایدار ترین و کم هزینه ترین شیوه هاي حمل و نقل است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که باید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توسط برنامه ریزان شهري به آن اهمیت داده شود</a:t>
            </a:r>
            <a:endParaRPr lang="fa-IR" dirty="0" smtClean="0">
              <a:latin typeface="Adobe Arabic" pitchFamily="18" charset="-78"/>
              <a:cs typeface="Adobe Arabic" pitchFamily="18" charset="-78"/>
            </a:endParaRPr>
          </a:p>
          <a:p>
            <a:endParaRPr lang="fa-IR" sz="2000" dirty="0" smtClean="0">
              <a:latin typeface="Adobe Arabic" pitchFamily="18" charset="-78"/>
              <a:cs typeface="Adobe Arabic" pitchFamily="18" charset="-78"/>
            </a:endParaRPr>
          </a:p>
          <a:p>
            <a:endParaRPr lang="fa-IR" sz="2000" dirty="0">
              <a:latin typeface="Adobe Arabic" pitchFamily="18" charset="-78"/>
              <a:cs typeface="Adobe Arabic" pitchFamily="18" charset="-78"/>
            </a:endParaRPr>
          </a:p>
          <a:p>
            <a:endParaRPr lang="fa-IR" sz="2000" dirty="0"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2050" name="Picture 2" descr="D:\term6\hamlonaghl\bicycle-transpo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01" y="3789040"/>
            <a:ext cx="3300796" cy="267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85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408712"/>
          </a:xfrm>
        </p:spPr>
        <p:txBody>
          <a:bodyPr>
            <a:normAutofit fontScale="77500" lnSpcReduction="20000"/>
          </a:bodyPr>
          <a:lstStyle/>
          <a:p>
            <a:r>
              <a:rPr lang="fa-IR" dirty="0">
                <a:cs typeface="B Nazanin" panose="00000400000000000000" pitchFamily="2" charset="-78"/>
              </a:rPr>
              <a:t>منابع</a:t>
            </a:r>
          </a:p>
          <a:p>
            <a:r>
              <a:rPr lang="fa-IR" dirty="0">
                <a:cs typeface="B Nazanin" panose="00000400000000000000" pitchFamily="2" charset="-78"/>
              </a:rPr>
              <a:t>1) جهانشاهلو، لعلا و امینی، الهام، 1385 ، " برنامه ریزي شهري و نقش آن در دستیابی به حمل و نقل پایدار</a:t>
            </a:r>
          </a:p>
          <a:p>
            <a:r>
              <a:rPr lang="fa-IR" dirty="0">
                <a:cs typeface="B Nazanin" panose="00000400000000000000" pitchFamily="2" charset="-78"/>
              </a:rPr>
              <a:t>شهري" ، هفتمین کنفرانس حمل و نقل و ترافیک ایران</a:t>
            </a:r>
          </a:p>
          <a:p>
            <a:r>
              <a:rPr lang="fa-IR" dirty="0">
                <a:cs typeface="B Nazanin" panose="00000400000000000000" pitchFamily="2" charset="-78"/>
              </a:rPr>
              <a:t>2) وگذر،میشل؛ ترجمه فتوحی، حمید، 1381 ، "حمل و نقل و توسعه شهر، تاثیرات متقابل توسعه و دسترسی" ،</a:t>
            </a:r>
          </a:p>
          <a:p>
            <a:r>
              <a:rPr lang="fa-IR" dirty="0">
                <a:cs typeface="B Nazanin" panose="00000400000000000000" pitchFamily="2" charset="-78"/>
              </a:rPr>
              <a:t>ماهنامه شهرداري ها، شماره 55</a:t>
            </a:r>
          </a:p>
          <a:p>
            <a:r>
              <a:rPr lang="fa-IR" dirty="0">
                <a:cs typeface="B Nazanin" panose="00000400000000000000" pitchFamily="2" charset="-78"/>
              </a:rPr>
              <a:t>3) برتون، الیزابت، ترجمه مرادي مسیحی، 1383 ، وارواز، "دستیابی به شکل پایدار شهري" (جلد اول) انتشارات</a:t>
            </a:r>
          </a:p>
          <a:p>
            <a:r>
              <a:rPr lang="fa-IR" dirty="0">
                <a:cs typeface="B Nazanin" panose="00000400000000000000" pitchFamily="2" charset="-78"/>
              </a:rPr>
              <a:t>شرکت پردازش و برنامه ریزي شهري</a:t>
            </a:r>
          </a:p>
          <a:p>
            <a:r>
              <a:rPr lang="fa-IR" dirty="0">
                <a:cs typeface="B Nazanin" panose="00000400000000000000" pitchFamily="2" charset="-78"/>
              </a:rPr>
              <a:t>4) بهزادفر، مصطفی و گلریزان، فاطمه 1387 ،"حمل و نقل پایدار" ، ماهنامه بین المللی راه و ساختمان شماره 55</a:t>
            </a:r>
          </a:p>
          <a:p>
            <a:r>
              <a:rPr lang="fa-IR" dirty="0">
                <a:cs typeface="B Nazanin" panose="00000400000000000000" pitchFamily="2" charset="-78"/>
              </a:rPr>
              <a:t>5) </a:t>
            </a:r>
            <a:r>
              <a:rPr lang="en-US" dirty="0">
                <a:cs typeface="B Nazanin" panose="00000400000000000000" pitchFamily="2" charset="-78"/>
              </a:rPr>
              <a:t>World commission on environment &amp; development, 1987, our common future on</a:t>
            </a:r>
          </a:p>
          <a:p>
            <a:r>
              <a:rPr lang="en-US" dirty="0" err="1">
                <a:cs typeface="B Nazanin" panose="00000400000000000000" pitchFamily="2" charset="-78"/>
              </a:rPr>
              <a:t>fird</a:t>
            </a:r>
            <a:r>
              <a:rPr lang="en-US" dirty="0">
                <a:cs typeface="B Nazanin" panose="00000400000000000000" pitchFamily="2" charset="-78"/>
              </a:rPr>
              <a:t> university press</a:t>
            </a:r>
          </a:p>
          <a:p>
            <a:r>
              <a:rPr lang="en-US" dirty="0">
                <a:cs typeface="B Nazanin" panose="00000400000000000000" pitchFamily="2" charset="-78"/>
              </a:rPr>
              <a:t>6) </a:t>
            </a:r>
            <a:r>
              <a:rPr lang="fa-IR" dirty="0">
                <a:cs typeface="B Nazanin" panose="00000400000000000000" pitchFamily="2" charset="-78"/>
              </a:rPr>
              <a:t>صفارزاده، محمد و دیگران، 1387 ، " نوآوري در حمل و نقل عمومی شهري در جهت توسعه پایدار" ، هشتمین</a:t>
            </a:r>
          </a:p>
          <a:p>
            <a:r>
              <a:rPr lang="fa-IR" dirty="0">
                <a:cs typeface="B Nazanin" panose="00000400000000000000" pitchFamily="2" charset="-78"/>
              </a:rPr>
              <a:t>کنفرانس مهندسی حمل و نقل ترافیک ایران</a:t>
            </a:r>
          </a:p>
          <a:p>
            <a:r>
              <a:rPr lang="fa-IR" dirty="0">
                <a:cs typeface="B Nazanin" panose="00000400000000000000" pitchFamily="2" charset="-78"/>
              </a:rPr>
              <a:t>7) </a:t>
            </a:r>
            <a:r>
              <a:rPr lang="en-US" dirty="0" smtClean="0">
                <a:cs typeface="B Nazanin" panose="00000400000000000000" pitchFamily="2" charset="-78"/>
              </a:rPr>
              <a:t>www.vtpi.org</a:t>
            </a:r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031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 fontScale="77500" lnSpcReduction="20000"/>
          </a:bodyPr>
          <a:lstStyle/>
          <a:p>
            <a:r>
              <a:rPr lang="fa-IR" dirty="0">
                <a:cs typeface="B Nazanin" panose="00000400000000000000" pitchFamily="2" charset="-78"/>
              </a:rPr>
              <a:t>8) احمدیان، ر، سعیدیان، و، 1387 ، "تاثیر حمل و نقل بر کاربري هاي شهري با رویکرد توسعه پایدار" ، هشتمین</a:t>
            </a:r>
          </a:p>
          <a:p>
            <a:r>
              <a:rPr lang="fa-IR" dirty="0">
                <a:cs typeface="B Nazanin" panose="00000400000000000000" pitchFamily="2" charset="-78"/>
              </a:rPr>
              <a:t>کنفرانس مهندسی حمل و نقل ترافیک ایران</a:t>
            </a:r>
          </a:p>
          <a:p>
            <a:r>
              <a:rPr lang="fa-IR" dirty="0">
                <a:cs typeface="B Nazanin" panose="00000400000000000000" pitchFamily="2" charset="-78"/>
              </a:rPr>
              <a:t>9) بانیستر، دیوید، ترجمه اسدي، ایرج، ستوده، احد 1385 ، "حمل و نقل و توسعه پایدار" فصلنامه مدیریت شهري،</a:t>
            </a:r>
          </a:p>
          <a:p>
            <a:r>
              <a:rPr lang="fa-IR" dirty="0">
                <a:cs typeface="B Nazanin" panose="00000400000000000000" pitchFamily="2" charset="-78"/>
              </a:rPr>
              <a:t>12- شماره 11</a:t>
            </a:r>
          </a:p>
          <a:p>
            <a:r>
              <a:rPr lang="fa-IR" dirty="0">
                <a:cs typeface="B Nazanin" panose="00000400000000000000" pitchFamily="2" charset="-78"/>
              </a:rPr>
              <a:t>10)</a:t>
            </a:r>
            <a:r>
              <a:rPr lang="en-US" dirty="0" err="1">
                <a:cs typeface="B Nazanin" panose="00000400000000000000" pitchFamily="2" charset="-78"/>
              </a:rPr>
              <a:t>Ryan,Lisa</a:t>
            </a:r>
            <a:r>
              <a:rPr lang="en-US" dirty="0">
                <a:cs typeface="B Nazanin" panose="00000400000000000000" pitchFamily="2" charset="-78"/>
              </a:rPr>
              <a:t> &amp; </a:t>
            </a:r>
            <a:r>
              <a:rPr lang="en-US" dirty="0" err="1">
                <a:cs typeface="B Nazanin" panose="00000400000000000000" pitchFamily="2" charset="-78"/>
              </a:rPr>
              <a:t>Turtun,hal</a:t>
            </a:r>
            <a:r>
              <a:rPr lang="en-US" dirty="0">
                <a:cs typeface="B Nazanin" panose="00000400000000000000" pitchFamily="2" charset="-78"/>
              </a:rPr>
              <a:t> 2007, “Sustainable automobile </a:t>
            </a:r>
            <a:r>
              <a:rPr lang="en-US" dirty="0" err="1">
                <a:cs typeface="B Nazanin" panose="00000400000000000000" pitchFamily="2" charset="-78"/>
              </a:rPr>
              <a:t>transport:shaping</a:t>
            </a:r>
            <a:r>
              <a:rPr lang="en-US" dirty="0">
                <a:cs typeface="B Nazanin" panose="00000400000000000000" pitchFamily="2" charset="-78"/>
              </a:rPr>
              <a:t> climate</a:t>
            </a:r>
          </a:p>
          <a:p>
            <a:r>
              <a:rPr lang="en-US" dirty="0">
                <a:cs typeface="B Nazanin" panose="00000400000000000000" pitchFamily="2" charset="-78"/>
              </a:rPr>
              <a:t>change policy”, Cheltenham UK</a:t>
            </a:r>
          </a:p>
          <a:p>
            <a:r>
              <a:rPr lang="en-US" dirty="0">
                <a:cs typeface="B Nazanin" panose="00000400000000000000" pitchFamily="2" charset="-78"/>
              </a:rPr>
              <a:t>11)World watch Institute,2006, :</a:t>
            </a:r>
            <a:r>
              <a:rPr lang="en-US" dirty="0" err="1">
                <a:cs typeface="B Nazanin" panose="00000400000000000000" pitchFamily="2" charset="-78"/>
              </a:rPr>
              <a:t>bioful</a:t>
            </a:r>
            <a:r>
              <a:rPr lang="en-US" dirty="0">
                <a:cs typeface="B Nazanin" panose="00000400000000000000" pitchFamily="2" charset="-78"/>
              </a:rPr>
              <a:t> for </a:t>
            </a:r>
            <a:r>
              <a:rPr lang="en-US" dirty="0" err="1">
                <a:cs typeface="B Nazanin" panose="00000400000000000000" pitchFamily="2" charset="-78"/>
              </a:rPr>
              <a:t>transport:global</a:t>
            </a:r>
            <a:r>
              <a:rPr lang="en-US" dirty="0">
                <a:cs typeface="B Nazanin" panose="00000400000000000000" pitchFamily="2" charset="-78"/>
              </a:rPr>
              <a:t> potential and implication</a:t>
            </a:r>
          </a:p>
          <a:p>
            <a:r>
              <a:rPr lang="en-US" dirty="0">
                <a:cs typeface="B Nazanin" panose="00000400000000000000" pitchFamily="2" charset="-78"/>
              </a:rPr>
              <a:t>for energy and agriculture” , Earth in the UK and USA</a:t>
            </a:r>
          </a:p>
          <a:p>
            <a:r>
              <a:rPr lang="en-US" dirty="0">
                <a:cs typeface="B Nazanin" panose="00000400000000000000" pitchFamily="2" charset="-78"/>
              </a:rPr>
              <a:t>12) http://bus.tabriz.ir, </a:t>
            </a:r>
            <a:r>
              <a:rPr lang="en-US" dirty="0" err="1">
                <a:cs typeface="B Nazanin" panose="00000400000000000000" pitchFamily="2" charset="-78"/>
              </a:rPr>
              <a:t>Abdolrahimi</a:t>
            </a:r>
            <a:r>
              <a:rPr lang="en-US" dirty="0">
                <a:cs typeface="B Nazanin" panose="00000400000000000000" pitchFamily="2" charset="-78"/>
              </a:rPr>
              <a:t> ,1390</a:t>
            </a:r>
          </a:p>
          <a:p>
            <a:r>
              <a:rPr lang="en-US" dirty="0">
                <a:cs typeface="B Nazanin" panose="00000400000000000000" pitchFamily="2" charset="-78"/>
              </a:rPr>
              <a:t>13 ) </a:t>
            </a:r>
            <a:r>
              <a:rPr lang="fa-IR" dirty="0">
                <a:cs typeface="B Nazanin" panose="00000400000000000000" pitchFamily="2" charset="-78"/>
              </a:rPr>
              <a:t>کنف لاخر، هرمان، ترجمه قریب، فریدون 1381 ، "اصول برنامه ریزي(طراحی)تردد پیاده و دوچرخه" انتشارات</a:t>
            </a:r>
          </a:p>
          <a:p>
            <a:r>
              <a:rPr lang="fa-IR" dirty="0">
                <a:cs typeface="B Nazanin" panose="00000400000000000000" pitchFamily="2" charset="-78"/>
              </a:rPr>
              <a:t>دانشگاه تهران، چاپ اول</a:t>
            </a:r>
          </a:p>
          <a:p>
            <a:r>
              <a:rPr lang="en-US" dirty="0" smtClean="0">
                <a:cs typeface="B Nazanin" panose="00000400000000000000" pitchFamily="2" charset="-78"/>
              </a:rPr>
              <a:t>15 </a:t>
            </a:r>
            <a:r>
              <a:rPr lang="en-US" dirty="0">
                <a:cs typeface="B Nazanin" panose="00000400000000000000" pitchFamily="2" charset="-78"/>
              </a:rPr>
              <a:t>) </a:t>
            </a:r>
            <a:r>
              <a:rPr lang="fa-IR" dirty="0">
                <a:cs typeface="B Nazanin" panose="00000400000000000000" pitchFamily="2" charset="-78"/>
              </a:rPr>
              <a:t>بختیاري، پیمان و دیگران، 1388 ، "جایگاه انرژي هاي تجدید پذیر در نظریه حملو نفقل پایدار مسافر" فصلنامه</a:t>
            </a:r>
          </a:p>
          <a:p>
            <a:r>
              <a:rPr lang="fa-IR" dirty="0">
                <a:cs typeface="B Nazanin" panose="00000400000000000000" pitchFamily="2" charset="-78"/>
              </a:rPr>
              <a:t>مطالعات مدیریت ترافیک سال چهارم شماره </a:t>
            </a:r>
            <a:r>
              <a:rPr lang="fa-IR" dirty="0" smtClean="0">
                <a:cs typeface="B Nazanin" panose="00000400000000000000" pitchFamily="2" charset="-78"/>
              </a:rPr>
              <a:t>12</a:t>
            </a:r>
            <a:endParaRPr lang="fa-IR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8867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48"/>
          </a:xfrm>
        </p:spPr>
        <p:txBody>
          <a:bodyPr>
            <a:normAutofit/>
          </a:bodyPr>
          <a:lstStyle/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مقدمه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رشد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شتابان کلان شهرها در جهان توأم با افزایش جمعیت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                اختلال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در سیستم حمل و نقل درون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شهري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endParaRPr lang="fa-IR" dirty="0" smtClean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مطلوب خواهی انسان ها و همچنین درك نیاز هاي آیندگان، بشر را واداشت تا به مسائل نگاهی نو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بیاندازد و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مفهومی با نام پایداري به واژگان علوم مختلف وارد شد؛ پایداري در دیدگاه جامع از سه جزء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اساسی تشکیل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شده است: اقصاد، جامعه و محیط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.</a:t>
            </a:r>
          </a:p>
          <a:p>
            <a:pPr marL="0" indent="0">
              <a:buNone/>
            </a:pP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  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6" name="Flowchart: Multidocument 5"/>
          <p:cNvSpPr/>
          <p:nvPr/>
        </p:nvSpPr>
        <p:spPr>
          <a:xfrm>
            <a:off x="1763688" y="4581128"/>
            <a:ext cx="5741224" cy="144016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800" dirty="0">
                <a:solidFill>
                  <a:prstClr val="black">
                    <a:lumMod val="95000"/>
                    <a:lumOff val="5000"/>
                  </a:prstClr>
                </a:solidFill>
                <a:latin typeface="Adobe Arabic" pitchFamily="18" charset="-78"/>
                <a:cs typeface="Adobe Arabic" pitchFamily="18" charset="-78"/>
              </a:rPr>
              <a:t>خودرو ها یکی ازمهمترین مشکلات در دستیابی به حمل و نقل پایدار</a:t>
            </a:r>
          </a:p>
          <a:p>
            <a:pPr algn="ctr"/>
            <a:endParaRPr lang="fa-IR" sz="2800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7" name="Notched Right Arrow 6"/>
          <p:cNvSpPr/>
          <p:nvPr/>
        </p:nvSpPr>
        <p:spPr>
          <a:xfrm flipH="1">
            <a:off x="2952169" y="1268760"/>
            <a:ext cx="864096" cy="64807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67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r>
              <a:rPr lang="fa-IR" sz="4000" dirty="0">
                <a:latin typeface="Adobe Arabic" pitchFamily="18" charset="-78"/>
                <a:cs typeface="Adobe Arabic" pitchFamily="18" charset="-78"/>
              </a:rPr>
              <a:t>سیر تکاملی شهر ها با رویکرد حمل و </a:t>
            </a:r>
            <a:r>
              <a:rPr lang="fa-IR" sz="4000" dirty="0" smtClean="0">
                <a:latin typeface="Adobe Arabic" pitchFamily="18" charset="-78"/>
                <a:cs typeface="Adobe Arabic" pitchFamily="18" charset="-78"/>
              </a:rPr>
              <a:t>نقل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در سده هاي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میانه                  محل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زندگی و محل کار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نزدیک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پیدایش راه آهن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باعث                  توسعه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شهر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ها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>
                <a:latin typeface="Adobe Arabic" pitchFamily="18" charset="-78"/>
                <a:cs typeface="Adobe Arabic" pitchFamily="18" charset="-78"/>
              </a:rPr>
              <a:t>سیستم هاي حمل و نقل تندرو و خودرو هاي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شخصی                توسعه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کلان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شهرها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" name="Striped Right Arrow 4"/>
          <p:cNvSpPr/>
          <p:nvPr/>
        </p:nvSpPr>
        <p:spPr>
          <a:xfrm flipH="1">
            <a:off x="5894918" y="1456127"/>
            <a:ext cx="819807" cy="55796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472" y="2302948"/>
            <a:ext cx="747588" cy="60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3284984"/>
            <a:ext cx="808535" cy="650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2151630" y="4725144"/>
            <a:ext cx="5400600" cy="122413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200" dirty="0">
                <a:solidFill>
                  <a:prstClr val="black">
                    <a:lumMod val="95000"/>
                    <a:lumOff val="5000"/>
                  </a:prstClr>
                </a:solidFill>
                <a:latin typeface="Adobe Arabic" pitchFamily="18" charset="-78"/>
                <a:cs typeface="Adobe Arabic" pitchFamily="18" charset="-78"/>
              </a:rPr>
              <a:t>جدول: حاصل کار پیتر نیومن و جف کن ورتی</a:t>
            </a:r>
          </a:p>
          <a:p>
            <a:pPr algn="ctr"/>
            <a:endParaRPr lang="fa-IR" sz="3200" dirty="0">
              <a:solidFill>
                <a:prstClr val="black">
                  <a:lumMod val="95000"/>
                  <a:lumOff val="5000"/>
                </a:prstClr>
              </a:solidFill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9362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07504" y="0"/>
          <a:ext cx="8712965" cy="644665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42593"/>
                <a:gridCol w="1742593"/>
                <a:gridCol w="1742593"/>
                <a:gridCol w="1742593"/>
                <a:gridCol w="1742593"/>
              </a:tblGrid>
              <a:tr h="960250">
                <a:tc>
                  <a:txBody>
                    <a:bodyPr/>
                    <a:lstStyle/>
                    <a:p>
                      <a:pPr rtl="1"/>
                      <a:endParaRPr lang="fa-IR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Adobe Arabic" pitchFamily="18" charset="-78"/>
                          <a:cs typeface="Adobe Arabic" pitchFamily="18" charset="-78"/>
                        </a:rPr>
                        <a:t>پیاده ماقبل مدرن سنتی</a:t>
                      </a:r>
                      <a:endParaRPr lang="fa-IR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Adobe Arabic" pitchFamily="18" charset="-78"/>
                          <a:cs typeface="Adobe Arabic" pitchFamily="18" charset="-78"/>
                        </a:rPr>
                        <a:t>ترانزیت صنعتی</a:t>
                      </a:r>
                      <a:endParaRPr lang="fa-IR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Adobe Arabic" pitchFamily="18" charset="-78"/>
                          <a:cs typeface="Adobe Arabic" pitchFamily="18" charset="-78"/>
                        </a:rPr>
                        <a:t>مدرن خودرو مدار</a:t>
                      </a:r>
                      <a:endParaRPr lang="fa-IR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latin typeface="Adobe Arabic" pitchFamily="18" charset="-78"/>
                          <a:cs typeface="Adobe Arabic" pitchFamily="18" charset="-78"/>
                        </a:rPr>
                        <a:t>پست مدرن پایدار</a:t>
                      </a:r>
                      <a:endParaRPr lang="fa-IR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</a:tr>
              <a:tr h="1150231"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latin typeface="Adobe Arabic" pitchFamily="18" charset="-78"/>
                          <a:cs typeface="Adobe Arabic" pitchFamily="18" charset="-78"/>
                        </a:rPr>
                        <a:t>اقتصاد</a:t>
                      </a:r>
                      <a:endParaRPr lang="fa-IR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صنایع کوچک خانواري(اقتصاد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محلی و کوچک منطقه اي)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صنایع بزرگ مستقر در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بخش هاي مختلف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شهر(اقتصاد ملی و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منطقه اي)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صنایع در مقیاس بزرگ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که در سطح شهر پخش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است(اقتصاد ملی و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منطقه اي)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با گرایش اطلاعاتی و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خدمات(شهر جهانی،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صنایع سنگین در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محدوده هاي روستایی و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شهر هاي کوچک)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</a:tr>
              <a:tr h="1362115"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latin typeface="Adobe Arabic" pitchFamily="18" charset="-78"/>
                          <a:cs typeface="Adobe Arabic" pitchFamily="18" charset="-78"/>
                        </a:rPr>
                        <a:t>سازمان</a:t>
                      </a:r>
                    </a:p>
                    <a:p>
                      <a:pPr rtl="1"/>
                      <a:r>
                        <a:rPr lang="fa-IR" dirty="0" smtClean="0">
                          <a:latin typeface="Adobe Arabic" pitchFamily="18" charset="-78"/>
                          <a:cs typeface="Adobe Arabic" pitchFamily="18" charset="-78"/>
                        </a:rPr>
                        <a:t>اجتماعی</a:t>
                      </a:r>
                      <a:endParaRPr lang="fa-IR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بر اساس چهره به چهره اجتماعی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شهرهاي بزرگ با وجود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از دست دادن روابط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چهره به چهره، لیکن در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حومه هایی با گرایش به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قطار همچنان گرایش به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اجتماع وجود دارد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فرد گرایانه و ایزوله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بر پایه اجتماعات محلی و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لیکن مرتبط به طور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جهانی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</a:tr>
              <a:tr h="1150231"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latin typeface="Adobe Arabic" pitchFamily="18" charset="-78"/>
                          <a:cs typeface="Adobe Arabic" pitchFamily="18" charset="-78"/>
                        </a:rPr>
                        <a:t>حمل و نقل</a:t>
                      </a:r>
                      <a:endParaRPr lang="fa-IR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پیاده و بعداً دو چرخه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خودرو ها و قطارها (به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علاوه پیاده و دوچرخه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خودرو ها(تقریبا به طور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کامل)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پیاده و دوچرخه (محلی)،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ترانزیت در عرض شهر ها،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خودرو ها (به طور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تکمیلی)، هوایی براي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جهانی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</a:tr>
              <a:tr h="1785885"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latin typeface="Adobe Arabic" pitchFamily="18" charset="-78"/>
                          <a:cs typeface="Adobe Arabic" pitchFamily="18" charset="-78"/>
                        </a:rPr>
                        <a:t>شکل شهر</a:t>
                      </a:r>
                      <a:endParaRPr lang="fa-IR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شهر پیاده: کوچک، متراکم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ارگانیک با کاربري هایی مختلط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شهر ترانزیتی: حومه ها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با تراکم متوسط، مراکز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متراکم و مختلط، کریدور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هاي با پیرامون سبز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شهر خودرو: ناحیه ي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مرکز تجاري با بلند مرتبه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سازي، تراکم پایین در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حومه ها با عملکرد هاي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مجزا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شهر پایدار: روستاهاي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محلی شهري (با تراکم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بالا) که به وسیله ترانزیت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و محدوده هاي متوسط و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تراکم هاي پایین اطراف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روستاها مربوط می شود،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بدون توسعه هاي بی</a:t>
                      </a:r>
                    </a:p>
                    <a:p>
                      <a:pPr rtl="1"/>
                      <a:r>
                        <a:rPr lang="fa-IR" sz="1400" dirty="0" smtClean="0">
                          <a:latin typeface="Adobe Arabic" pitchFamily="18" charset="-78"/>
                          <a:cs typeface="Adobe Arabic" pitchFamily="18" charset="-78"/>
                        </a:rPr>
                        <a:t>رویه</a:t>
                      </a:r>
                      <a:endParaRPr lang="fa-IR" sz="1400" dirty="0"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6497450"/>
            <a:ext cx="81369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1200" dirty="0">
                <a:solidFill>
                  <a:prstClr val="white"/>
                </a:solidFill>
                <a:cs typeface="B Nazanin" panose="00000400000000000000" pitchFamily="2" charset="-78"/>
              </a:rPr>
              <a:t>برتون، الیزابت، ترجمه مرادي مسیحی، 1383 ، وارواز، "دستیابی به شکل پایدار شهري" (جلد اول) انتشارات شرکت پردازش و برنامه ریزي شهري</a:t>
            </a:r>
          </a:p>
        </p:txBody>
      </p:sp>
    </p:spTree>
    <p:extLst>
      <p:ext uri="{BB962C8B-B14F-4D97-AF65-F5344CB8AC3E}">
        <p14:creationId xmlns:p14="http://schemas.microsoft.com/office/powerpoint/2010/main" val="119973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r>
              <a:rPr lang="fa-IR" sz="4000" dirty="0">
                <a:latin typeface="Adobe Arabic" pitchFamily="18" charset="-78"/>
                <a:cs typeface="Adobe Arabic" pitchFamily="18" charset="-78"/>
              </a:rPr>
              <a:t>تبیین مفاهیم </a:t>
            </a:r>
            <a:r>
              <a:rPr lang="fa-IR" sz="4000" dirty="0" smtClean="0">
                <a:latin typeface="Adobe Arabic" pitchFamily="18" charset="-78"/>
                <a:cs typeface="Adobe Arabic" pitchFamily="18" charset="-78"/>
              </a:rPr>
              <a:t>پایداري</a:t>
            </a:r>
          </a:p>
          <a:p>
            <a:endParaRPr lang="fa-IR" sz="4000" dirty="0">
              <a:latin typeface="Adobe Arabic" pitchFamily="18" charset="-78"/>
              <a:cs typeface="Adobe Arabic" pitchFamily="18" charset="-78"/>
            </a:endParaRPr>
          </a:p>
          <a:p>
            <a:endParaRPr lang="fa-IR" sz="4000" dirty="0" smtClean="0">
              <a:latin typeface="Adobe Arabic" pitchFamily="18" charset="-78"/>
              <a:cs typeface="Adobe Arabic" pitchFamily="18" charset="-78"/>
            </a:endParaRPr>
          </a:p>
          <a:p>
            <a:endParaRPr lang="fa-IR" sz="4000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8" name="Flowchart: Connector 7"/>
          <p:cNvSpPr/>
          <p:nvPr/>
        </p:nvSpPr>
        <p:spPr>
          <a:xfrm>
            <a:off x="3224526" y="1340768"/>
            <a:ext cx="2545432" cy="20882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اقتصاد:توسعه</a:t>
            </a:r>
          </a:p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اقتصادي و حیاتی</a:t>
            </a:r>
          </a:p>
        </p:txBody>
      </p:sp>
      <p:sp>
        <p:nvSpPr>
          <p:cNvPr id="9" name="Flowchart: Connector 8"/>
          <p:cNvSpPr/>
          <p:nvPr/>
        </p:nvSpPr>
        <p:spPr>
          <a:xfrm>
            <a:off x="4355976" y="2780928"/>
            <a:ext cx="2567136" cy="21602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جامعه: یکسانی</a:t>
            </a:r>
          </a:p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جامعه وسالم</a:t>
            </a:r>
          </a:p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بودن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288" y="2822751"/>
            <a:ext cx="2584450" cy="218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771800" y="3329382"/>
            <a:ext cx="1493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محیط:</a:t>
            </a:r>
          </a:p>
          <a:p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یکپارچگی</a:t>
            </a:r>
          </a:p>
          <a:p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زیست</a:t>
            </a:r>
          </a:p>
          <a:p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محیطی،حفاظت</a:t>
            </a:r>
          </a:p>
          <a:p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محیطی و احیا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1835696" y="2060848"/>
            <a:ext cx="3453634" cy="1305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67544" y="1484784"/>
            <a:ext cx="1224136" cy="745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پایداري جامع</a:t>
            </a:r>
          </a:p>
        </p:txBody>
      </p:sp>
    </p:spTree>
    <p:extLst>
      <p:ext uri="{BB962C8B-B14F-4D97-AF65-F5344CB8AC3E}">
        <p14:creationId xmlns:p14="http://schemas.microsoft.com/office/powerpoint/2010/main" val="215631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77500" lnSpcReduction="20000"/>
          </a:bodyPr>
          <a:lstStyle/>
          <a:p>
            <a:r>
              <a:rPr lang="fa-IR" sz="4000" dirty="0" smtClean="0">
                <a:latin typeface="Adobe Arabic" pitchFamily="18" charset="-78"/>
                <a:cs typeface="Adobe Arabic" pitchFamily="18" charset="-78"/>
              </a:rPr>
              <a:t>مفهوم </a:t>
            </a:r>
            <a:r>
              <a:rPr lang="fa-IR" sz="4000" dirty="0">
                <a:latin typeface="Adobe Arabic" pitchFamily="18" charset="-78"/>
                <a:cs typeface="Adobe Arabic" pitchFamily="18" charset="-78"/>
              </a:rPr>
              <a:t>توسعه پایدار و حمل و نقل </a:t>
            </a:r>
            <a:r>
              <a:rPr lang="fa-IR" sz="4000" dirty="0" smtClean="0">
                <a:latin typeface="Adobe Arabic" pitchFamily="18" charset="-78"/>
                <a:cs typeface="Adobe Arabic" pitchFamily="18" charset="-78"/>
              </a:rPr>
              <a:t>پایدار</a:t>
            </a:r>
          </a:p>
          <a:p>
            <a:endParaRPr lang="fa-IR" sz="4000" dirty="0" smtClean="0">
              <a:latin typeface="Adobe Arabic" pitchFamily="18" charset="-78"/>
              <a:cs typeface="Adobe Arabic" pitchFamily="18" charset="-78"/>
            </a:endParaRPr>
          </a:p>
          <a:p>
            <a:r>
              <a:rPr lang="fa-IR" sz="2600" dirty="0">
                <a:latin typeface="Adobe Arabic" pitchFamily="18" charset="-78"/>
                <a:cs typeface="Adobe Arabic" pitchFamily="18" charset="-78"/>
              </a:rPr>
              <a:t>توسعه هایی که 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نیازهاي 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کنونی را تامین کند بدون آنکه مخاطره اي براي توانایی نسل هاي آینده جهت تامین 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نیازهایشان 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ایجاد کند را توسعه پایدار گویند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.</a:t>
            </a:r>
          </a:p>
          <a:p>
            <a:endParaRPr lang="fa-IR" sz="2600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sz="2600" dirty="0">
                <a:latin typeface="Adobe Arabic" pitchFamily="18" charset="-78"/>
                <a:cs typeface="Adobe Arabic" pitchFamily="18" charset="-78"/>
              </a:rPr>
              <a:t>تعاریف متعددي براي حمل و نقل پایدار از منظري متفاوت به حمل و نقل: </a:t>
            </a:r>
            <a:endParaRPr lang="fa-IR" sz="2600" dirty="0" smtClean="0">
              <a:latin typeface="Adobe Arabic" pitchFamily="18" charset="-78"/>
              <a:cs typeface="Adobe Arabic" pitchFamily="18" charset="-78"/>
            </a:endParaRPr>
          </a:p>
          <a:p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الف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) سیاست ها و زیر ساخت هایی جهت توسعه اقتصادي، حفظ محیط زیست و برابري 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اجتماعی،هدف 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بهینه سازي سامانه حمل و نقلی جهت دستیابی به اهداف اقتصادي، اجتماعی و زیست 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محیطی بدون 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مخاطره انداختن نسل هاي آتی حمل و نقل پایدار می باشد</a:t>
            </a:r>
          </a:p>
          <a:p>
            <a:r>
              <a:rPr lang="fa-IR" sz="2600" dirty="0">
                <a:latin typeface="Adobe Arabic" pitchFamily="18" charset="-78"/>
                <a:cs typeface="Adobe Arabic" pitchFamily="18" charset="-78"/>
              </a:rPr>
              <a:t>ب) موثرترین و راحت ترین طریق جا به جایی مردم و وسائط نقلیه با کمترین میزان مصرف انرژي (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درزمینه 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سوخت و تلاشهاي انسانی) با مقبولترین هزینه، کمترین ترافیک و کمترین اثرات سوء 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زیست محیطی 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نظیر آلودگی هوا و صدا حمل و نقل پایدار می باشد</a:t>
            </a:r>
          </a:p>
          <a:p>
            <a:r>
              <a:rPr lang="fa-IR" sz="2600" dirty="0">
                <a:latin typeface="Adobe Arabic" pitchFamily="18" charset="-78"/>
                <a:cs typeface="Adobe Arabic" pitchFamily="18" charset="-78"/>
              </a:rPr>
              <a:t>ج) حمل و نقل پایدار داراي 3 رویکرد؛ اقداماتی در جهت کاهش و حذف سفر هاي درون 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شهري،حرکت 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به سمت شیوه هاي حمل ونقل غیر موتوري مانند پیاده روي و دوچرخه سواري به 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جاي استفاده 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از سیستم حمل و نقل موتوري و روي آوردن به سیستم حمل و نقلی نوین در بخش </a:t>
            </a:r>
            <a:r>
              <a:rPr lang="fa-IR" sz="2600" dirty="0" smtClean="0">
                <a:latin typeface="Adobe Arabic" pitchFamily="18" charset="-78"/>
                <a:cs typeface="Adobe Arabic" pitchFamily="18" charset="-78"/>
              </a:rPr>
              <a:t>انرژي گردد </a:t>
            </a:r>
            <a:r>
              <a:rPr lang="fa-IR" sz="2600" dirty="0">
                <a:latin typeface="Adobe Arabic" pitchFamily="18" charset="-78"/>
                <a:cs typeface="Adobe Arabic" pitchFamily="18" charset="-78"/>
              </a:rPr>
              <a:t>را حمل و نقل پایدار می گویند.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endParaRPr lang="fa-IR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64491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5976664"/>
          </a:xfrm>
        </p:spPr>
        <p:txBody>
          <a:bodyPr/>
          <a:lstStyle/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/>
          </a:p>
          <a:p>
            <a:endParaRPr lang="fa-IR" dirty="0" smtClean="0"/>
          </a:p>
          <a:p>
            <a:endParaRPr lang="fa-IR" dirty="0" smtClean="0"/>
          </a:p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حمل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و نقل پایدار</a:t>
            </a:r>
          </a:p>
        </p:txBody>
      </p:sp>
      <p:sp>
        <p:nvSpPr>
          <p:cNvPr id="4" name="Right Brace 3"/>
          <p:cNvSpPr/>
          <p:nvPr/>
        </p:nvSpPr>
        <p:spPr>
          <a:xfrm>
            <a:off x="5364088" y="188640"/>
            <a:ext cx="1512168" cy="63367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09398" y="1856150"/>
            <a:ext cx="1082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36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ضرورت</a:t>
            </a:r>
            <a:endParaRPr lang="fa-IR" sz="3600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1332" y="331483"/>
            <a:ext cx="42892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کاهش سفرهاي درون شهري         طی کوتاه ترین مسیر وصرف کمترین زمان و انرژي و حتی الامکان در مقیاسی با پاي پیاده در محله هاي مسکونی </a:t>
            </a:r>
          </a:p>
          <a:p>
            <a:r>
              <a:rPr lang="fa-IR" sz="24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"نگرش پایدار"به حمل ونقل شهري          از طریق تصمیم گیریهاي یکپارچه وجامع نگریست و در زمینه هایی چون ارتباطات وحمل ونقل ترافیک، حجم عظیمی از حرکات فیزیکی را کاهش داد .درجهت کاهش آلودگی زیست محیطی</a:t>
            </a:r>
          </a:p>
          <a:p>
            <a:endParaRPr lang="fa-IR" sz="2400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  <a:p>
            <a:r>
              <a:rPr lang="fa-IR" sz="24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اصل "صرفه جویی یااقتصاد"          کمتر بودن درون داده سیستم نسبت به برون داده یا محصول سیستم</a:t>
            </a:r>
            <a:endParaRPr lang="fa-IR" sz="2400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21045" y="5085184"/>
            <a:ext cx="10951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40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اهداف</a:t>
            </a:r>
            <a:endParaRPr lang="fa-IR" sz="4000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979712" y="589360"/>
            <a:ext cx="4680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149" y="1639930"/>
            <a:ext cx="549275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80" y="3796407"/>
            <a:ext cx="549275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34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92500" lnSpcReduction="10000"/>
          </a:bodyPr>
          <a:lstStyle/>
          <a:p>
            <a:r>
              <a:rPr lang="fa-IR" sz="4000" dirty="0">
                <a:latin typeface="Adobe Arabic" pitchFamily="18" charset="-78"/>
                <a:cs typeface="Adobe Arabic" pitchFamily="18" charset="-78"/>
              </a:rPr>
              <a:t>سیاست هاي جاري حمل </a:t>
            </a:r>
            <a:r>
              <a:rPr lang="fa-IR" sz="4000" dirty="0" smtClean="0">
                <a:latin typeface="Adobe Arabic" pitchFamily="18" charset="-78"/>
                <a:cs typeface="Adobe Arabic" pitchFamily="18" charset="-78"/>
              </a:rPr>
              <a:t>ونقل</a:t>
            </a:r>
          </a:p>
          <a:p>
            <a:pPr marL="0" indent="0">
              <a:buNone/>
            </a:pPr>
            <a:r>
              <a:rPr lang="fa-IR" sz="4000" dirty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دلایل 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ناپایداربودن سیاست هاي جاري حمل و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نقل:</a:t>
            </a:r>
          </a:p>
          <a:p>
            <a:endParaRPr lang="fa-IR" sz="2000" dirty="0" smtClean="0">
              <a:latin typeface="Adobe Arabic" pitchFamily="18" charset="-78"/>
              <a:cs typeface="Adobe Arabic" pitchFamily="18" charset="-78"/>
            </a:endParaRPr>
          </a:p>
          <a:p>
            <a:endParaRPr lang="fa-IR" sz="2000" dirty="0">
              <a:latin typeface="Adobe Arabic" pitchFamily="18" charset="-78"/>
              <a:cs typeface="Adobe Arabic" pitchFamily="18" charset="-78"/>
            </a:endParaRPr>
          </a:p>
          <a:p>
            <a:endParaRPr lang="fa-IR" sz="2000" dirty="0" smtClean="0">
              <a:latin typeface="Adobe Arabic" pitchFamily="18" charset="-78"/>
              <a:cs typeface="Adobe Arabic" pitchFamily="18" charset="-78"/>
            </a:endParaRPr>
          </a:p>
          <a:p>
            <a:r>
              <a:rPr lang="fa-IR" sz="4000" dirty="0">
                <a:latin typeface="Adobe Arabic" pitchFamily="18" charset="-78"/>
                <a:cs typeface="Adobe Arabic" pitchFamily="18" charset="-78"/>
              </a:rPr>
              <a:t>اصول برنامه ریزي و سیاستگذاري در دستیابی به حمل و نقل </a:t>
            </a:r>
            <a:r>
              <a:rPr lang="fa-IR" sz="4000" dirty="0" smtClean="0">
                <a:latin typeface="Adobe Arabic" pitchFamily="18" charset="-78"/>
                <a:cs typeface="Adobe Arabic" pitchFamily="18" charset="-78"/>
              </a:rPr>
              <a:t>پایدار</a:t>
            </a:r>
            <a:endParaRPr lang="fa-IR" sz="4000" dirty="0">
              <a:latin typeface="Adobe Arabic" pitchFamily="18" charset="-78"/>
              <a:cs typeface="Adobe Arabic" pitchFamily="18" charset="-78"/>
            </a:endParaRPr>
          </a:p>
          <a:p>
            <a:endParaRPr lang="fa-IR" sz="2000" dirty="0" smtClean="0">
              <a:latin typeface="Adobe Arabic" pitchFamily="18" charset="-78"/>
              <a:cs typeface="Adobe Arabic" pitchFamily="18" charset="-78"/>
            </a:endParaRPr>
          </a:p>
          <a:p>
            <a:r>
              <a:rPr lang="fa-IR" sz="2000" dirty="0" smtClean="0">
                <a:latin typeface="Adobe Arabic" pitchFamily="18" charset="-78"/>
                <a:cs typeface="Adobe Arabic" pitchFamily="18" charset="-78"/>
              </a:rPr>
              <a:t>                                       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سوخت هیدروژنی </a:t>
            </a:r>
          </a:p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دیوید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بانیستر </a:t>
            </a:r>
            <a:endParaRPr lang="fa-IR" dirty="0" smtClean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                                 تغییر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رفتار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ترافیکی</a:t>
            </a:r>
            <a:endParaRPr lang="fa-IR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8" name="Left-Up Arrow 7"/>
          <p:cNvSpPr/>
          <p:nvPr/>
        </p:nvSpPr>
        <p:spPr>
          <a:xfrm rot="18473045">
            <a:off x="6324151" y="4886736"/>
            <a:ext cx="850392" cy="850392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1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85000" lnSpcReduction="20000"/>
          </a:bodyPr>
          <a:lstStyle/>
          <a:p>
            <a:r>
              <a:rPr lang="fa-IR" sz="3200" dirty="0">
                <a:latin typeface="Adobe Arabic" pitchFamily="18" charset="-78"/>
                <a:cs typeface="Adobe Arabic" pitchFamily="18" charset="-78"/>
              </a:rPr>
              <a:t>سیاست ها، فرصت ها پایه بحث در بسترحمل و نقل </a:t>
            </a:r>
            <a:r>
              <a:rPr lang="fa-IR" sz="3200" dirty="0" smtClean="0">
                <a:latin typeface="Adobe Arabic" pitchFamily="18" charset="-78"/>
                <a:cs typeface="Adobe Arabic" pitchFamily="18" charset="-78"/>
              </a:rPr>
              <a:t>پایدار</a:t>
            </a:r>
          </a:p>
          <a:p>
            <a:endParaRPr lang="fa-IR" sz="3200" dirty="0" smtClean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1)تغییر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ساختار شهري و کاربري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اراضی</a:t>
            </a: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تحقق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اهداف توسعه ي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پایدار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توسط استفان مارشال</a:t>
            </a:r>
            <a:endParaRPr lang="fa-IR" dirty="0" smtClean="0">
              <a:latin typeface="Adobe Arabic" pitchFamily="18" charset="-78"/>
              <a:cs typeface="Adobe Arabic" pitchFamily="18" charset="-78"/>
            </a:endParaRP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endParaRPr lang="fa-IR" dirty="0" smtClean="0">
              <a:latin typeface="Adobe Arabic" pitchFamily="18" charset="-78"/>
              <a:cs typeface="Adobe Arabic" pitchFamily="18" charset="-78"/>
            </a:endParaRP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2)کاهش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نیاز به سفر وتقلیل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کاهش تأثیرات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سوء حمل و نقل </a:t>
            </a:r>
          </a:p>
          <a:p>
            <a:pPr marL="0" indent="0">
              <a:buNone/>
            </a:pPr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3)تغییر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فرهنگ استفاده از وسایط  نقلیه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شخصی</a:t>
            </a:r>
          </a:p>
          <a:p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وسایل </a:t>
            </a:r>
            <a:r>
              <a:rPr lang="fa-IR" dirty="0">
                <a:latin typeface="Adobe Arabic" pitchFamily="18" charset="-78"/>
                <a:cs typeface="Adobe Arabic" pitchFamily="18" charset="-78"/>
              </a:rPr>
              <a:t>نقلیه شخصی----حاکم-----بر حمل ونقل شهري بوده و براي آینده قابل پیش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بینی</a:t>
            </a:r>
            <a:endParaRPr lang="fa-IR" dirty="0">
              <a:latin typeface="Adobe Arabic" pitchFamily="18" charset="-78"/>
              <a:cs typeface="Adobe Arabic" pitchFamily="18" charset="-78"/>
            </a:endParaRPr>
          </a:p>
          <a:p>
            <a:endParaRPr lang="fa-IR" dirty="0"/>
          </a:p>
          <a:p>
            <a:endParaRPr lang="fa-IR" dirty="0"/>
          </a:p>
        </p:txBody>
      </p:sp>
      <p:sp>
        <p:nvSpPr>
          <p:cNvPr id="8" name="Rectangle 7"/>
          <p:cNvSpPr/>
          <p:nvPr/>
        </p:nvSpPr>
        <p:spPr>
          <a:xfrm>
            <a:off x="-1548680" y="24928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a-IR" sz="24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تغییر وسایل نقلیه ي سفر</a:t>
            </a:r>
          </a:p>
          <a:p>
            <a:r>
              <a:rPr lang="fa-IR" sz="24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تغییر مقصد سفر</a:t>
            </a:r>
          </a:p>
          <a:p>
            <a:r>
              <a:rPr lang="fa-IR" sz="2400" dirty="0">
                <a:solidFill>
                  <a:prstClr val="white"/>
                </a:solidFill>
                <a:latin typeface="Adobe Arabic" pitchFamily="18" charset="-78"/>
                <a:cs typeface="Adobe Arabic" pitchFamily="18" charset="-78"/>
              </a:rPr>
              <a:t>ترکیب سفر ها</a:t>
            </a:r>
            <a:endParaRPr lang="fa-IR" sz="2400" dirty="0">
              <a:solidFill>
                <a:prstClr val="white"/>
              </a:solidFill>
              <a:latin typeface="Adobe Arabic" pitchFamily="18" charset="-78"/>
              <a:cs typeface="Adobe Arabic" pitchFamily="18" charset="-78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023320" y="2708920"/>
            <a:ext cx="11886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3023320" y="2708920"/>
            <a:ext cx="1188640" cy="3841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023320" y="2708920"/>
            <a:ext cx="118864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7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1684</Words>
  <Application>Microsoft Office PowerPoint</Application>
  <PresentationFormat>On-screen Show (4:3)</PresentationFormat>
  <Paragraphs>231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Adobe Fan Heiti Std B</vt:lpstr>
      <vt:lpstr>Adobe Arabic</vt:lpstr>
      <vt:lpstr>Adobe Caslon Pro</vt:lpstr>
      <vt:lpstr>Arial</vt:lpstr>
      <vt:lpstr>B Nazanin</vt:lpstr>
      <vt:lpstr>Calibri</vt:lpstr>
      <vt:lpstr>Calibri Light</vt:lpstr>
      <vt:lpstr>Times New Roman</vt:lpstr>
      <vt:lpstr>Trebuchet MS</vt:lpstr>
      <vt:lpstr>Tw Cen MT</vt:lpstr>
      <vt:lpstr>Office Theme</vt:lpstr>
      <vt:lpstr>Circuit</vt:lpstr>
      <vt:lpstr>حمل و نقل پایدار و سیاستهایی براي رسیدن به آن با معرفی استراتژي ASI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حمل و نقل پایدار و سیاستهایی براي رسیدن به آن با معرفی استراتژي ASI  </dc:title>
  <dc:creator>Mohammad</dc:creator>
  <cp:lastModifiedBy>Mohammad</cp:lastModifiedBy>
  <cp:revision>1</cp:revision>
  <dcterms:created xsi:type="dcterms:W3CDTF">2020-11-06T20:30:05Z</dcterms:created>
  <dcterms:modified xsi:type="dcterms:W3CDTF">2020-11-06T20:30:33Z</dcterms:modified>
</cp:coreProperties>
</file>