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2" r:id="rId7"/>
    <p:sldId id="261"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22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1E700B27-DE4C-4B9E-BB11-B9027034A00F}" type="datetimeFigureOut">
              <a:rPr lang="en-US" dirty="0"/>
              <a:pPr/>
              <a:t>11/10/2020</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0F4739-9812-4A9F-890D-2AD6BA5F6EE8}" type="datetimeFigureOut">
              <a:rPr lang="en-US" dirty="0"/>
              <a:t>11/10/2020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845AC5-A3F8-44AA-BA8F-596CDCC976D3}"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73B183-A821-4095-A363-9EC968635539}"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4D01B4-0AA5-45E6-B2E6-5FA4078AEBCF}"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147335C-0450-40D7-8612-B3203BED4F28}" type="datetimeFigureOut">
              <a:rPr lang="en-US" dirty="0"/>
              <a:t>11/10/2020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246A105-2A1C-4284-B4EA-07CF89B1A393}" type="datetimeFigureOut">
              <a:rPr lang="en-US" dirty="0"/>
              <a:t>11/10/2020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DBE609-F3F2-45E6-BD6A-E03A8C86C1AE}"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24AD68-089C-4467-A8F3-EA2BBCA6B44E}"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C51FCE-E4BB-4680-8E50-3C0E348D2609}"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AA073D-A903-47F8-8D16-77642FB0DF1F}" type="datetimeFigureOut">
              <a:rPr lang="en-US" dirty="0"/>
              <a:t>11/10/2020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B91FA40-626B-4CA1-85D0-7A9016E395BA}" type="datetimeFigureOut">
              <a:rPr lang="en-US" dirty="0"/>
              <a:t>11/10/2020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3F425EA-B9DC-48A7-991E-9A82573B1B21}" type="datetimeFigureOut">
              <a:rPr lang="en-US" dirty="0"/>
              <a:t>11/10/2020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CB97F8-6CEB-469B-AFCC-889F2A2B1D5A}" type="datetimeFigureOut">
              <a:rPr lang="en-US" dirty="0"/>
              <a:t>11/10/2020</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dirty="0"/>
              <a:t>11/10/2020</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665CEB-0076-4E37-B880-BCEA9784DE0A}" type="datetimeFigureOut">
              <a:rPr lang="en-US" dirty="0"/>
              <a:t>11/10/2020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149E5E-3896-4118-99A7-7B85668F1C5E}" type="datetimeFigureOut">
              <a:rPr lang="en-US" dirty="0"/>
              <a:t>11/10/2020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rgbClr val="0070C0"/>
          </a:fgClr>
          <a:bgClr>
            <a:schemeClr val="bg1"/>
          </a:bgClr>
        </a:pattFill>
        <a:effectLst/>
      </p:bgPr>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7E0D914D-B099-4142-A885-11F276715148}" type="datetimeFigureOut">
              <a:rPr lang="en-US" dirty="0"/>
              <a:t>11/10/2020</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9000"/>
            <a:lum/>
          </a:blip>
          <a:srcRect/>
          <a:stretch>
            <a:fillRect l="-24000" r="-2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8134" y="2331904"/>
            <a:ext cx="9869360" cy="1765112"/>
          </a:xfrm>
        </p:spPr>
        <p:txBody>
          <a:bodyPr/>
          <a:lstStyle/>
          <a:p>
            <a:pPr algn="ctr"/>
            <a:r>
              <a:rPr lang="fa-IR" b="1" dirty="0" smtClean="0">
                <a:solidFill>
                  <a:schemeClr val="tx1"/>
                </a:solidFill>
                <a:cs typeface="B Kourosh" panose="00000400000000000000" pitchFamily="2" charset="-78"/>
              </a:rPr>
              <a:t>سیستم </a:t>
            </a:r>
            <a:r>
              <a:rPr lang="fa-IR" b="1" dirty="0">
                <a:solidFill>
                  <a:schemeClr val="tx1"/>
                </a:solidFill>
                <a:cs typeface="B Kourosh" panose="00000400000000000000" pitchFamily="2" charset="-78"/>
              </a:rPr>
              <a:t>هاي </a:t>
            </a:r>
            <a:r>
              <a:rPr lang="fa-IR" b="1" dirty="0" smtClean="0">
                <a:solidFill>
                  <a:schemeClr val="tx1"/>
                </a:solidFill>
                <a:cs typeface="B Kourosh" panose="00000400000000000000" pitchFamily="2" charset="-78"/>
              </a:rPr>
              <a:t>ترکیبی </a:t>
            </a:r>
            <a:r>
              <a:rPr lang="fa-IR" b="1" dirty="0">
                <a:solidFill>
                  <a:schemeClr val="tx1"/>
                </a:solidFill>
                <a:cs typeface="B Kourosh" panose="00000400000000000000" pitchFamily="2" charset="-78"/>
              </a:rPr>
              <a:t>حمل و نقل عمومی شهري</a:t>
            </a:r>
            <a:r>
              <a:rPr lang="fa-IR" b="1" dirty="0" smtClean="0">
                <a:solidFill>
                  <a:schemeClr val="tx1"/>
                </a:solidFill>
                <a:cs typeface="B Kourosh" panose="00000400000000000000" pitchFamily="2" charset="-78"/>
              </a:rPr>
              <a:t>،</a:t>
            </a:r>
            <a:r>
              <a:rPr lang="en-US" b="1" dirty="0">
                <a:solidFill>
                  <a:schemeClr val="tx1"/>
                </a:solidFill>
                <a:cs typeface="B Kourosh" panose="00000400000000000000" pitchFamily="2" charset="-78"/>
              </a:rPr>
              <a:t/>
            </a:r>
            <a:br>
              <a:rPr lang="en-US" b="1" dirty="0">
                <a:solidFill>
                  <a:schemeClr val="tx1"/>
                </a:solidFill>
                <a:cs typeface="B Kourosh" panose="00000400000000000000" pitchFamily="2" charset="-78"/>
              </a:rPr>
            </a:br>
            <a:r>
              <a:rPr lang="en-US" b="1" dirty="0" smtClean="0">
                <a:solidFill>
                  <a:schemeClr val="tx1"/>
                </a:solidFill>
                <a:cs typeface="B Kourosh" panose="00000400000000000000" pitchFamily="2" charset="-78"/>
              </a:rPr>
              <a:t>LRT </a:t>
            </a:r>
            <a:r>
              <a:rPr lang="fa-IR" b="1" dirty="0" smtClean="0">
                <a:solidFill>
                  <a:schemeClr val="tx1"/>
                </a:solidFill>
                <a:cs typeface="B Kourosh" panose="00000400000000000000" pitchFamily="2" charset="-78"/>
              </a:rPr>
              <a:t>و</a:t>
            </a:r>
            <a:r>
              <a:rPr lang="en-US" b="1" dirty="0" smtClean="0">
                <a:solidFill>
                  <a:schemeClr val="tx1"/>
                </a:solidFill>
                <a:cs typeface="B Kourosh" panose="00000400000000000000" pitchFamily="2" charset="-78"/>
              </a:rPr>
              <a:t> </a:t>
            </a:r>
            <a:r>
              <a:rPr lang="fa-IR" b="1" dirty="0" smtClean="0">
                <a:solidFill>
                  <a:schemeClr val="tx1"/>
                </a:solidFill>
                <a:cs typeface="B Kourosh" panose="00000400000000000000" pitchFamily="2" charset="-78"/>
              </a:rPr>
              <a:t> </a:t>
            </a:r>
            <a:r>
              <a:rPr lang="en-US" b="1" dirty="0" smtClean="0">
                <a:solidFill>
                  <a:schemeClr val="tx1"/>
                </a:solidFill>
                <a:cs typeface="B Kourosh" panose="00000400000000000000" pitchFamily="2" charset="-78"/>
              </a:rPr>
              <a:t>BRT </a:t>
            </a:r>
            <a:r>
              <a:rPr lang="fa-IR" b="1" dirty="0" smtClean="0">
                <a:solidFill>
                  <a:schemeClr val="tx1"/>
                </a:solidFill>
                <a:cs typeface="B Kourosh" panose="00000400000000000000" pitchFamily="2" charset="-78"/>
              </a:rPr>
              <a:t>میان</a:t>
            </a:r>
            <a:r>
              <a:rPr lang="en-US" b="1" dirty="0" smtClean="0">
                <a:solidFill>
                  <a:schemeClr val="tx1"/>
                </a:solidFill>
                <a:cs typeface="B Kourosh" panose="00000400000000000000" pitchFamily="2" charset="-78"/>
              </a:rPr>
              <a:t> </a:t>
            </a:r>
            <a:r>
              <a:rPr lang="fa-IR" b="1" dirty="0" smtClean="0">
                <a:solidFill>
                  <a:schemeClr val="tx1"/>
                </a:solidFill>
                <a:cs typeface="B Kourosh" panose="00000400000000000000" pitchFamily="2" charset="-78"/>
              </a:rPr>
              <a:t>پلی</a:t>
            </a:r>
            <a:endParaRPr lang="en-US" dirty="0">
              <a:solidFill>
                <a:schemeClr val="tx1"/>
              </a:solidFill>
              <a:cs typeface="B Kourosh" panose="00000400000000000000" pitchFamily="2" charset="-78"/>
            </a:endParaRPr>
          </a:p>
        </p:txBody>
      </p:sp>
    </p:spTree>
    <p:extLst>
      <p:ext uri="{BB962C8B-B14F-4D97-AF65-F5344CB8AC3E}">
        <p14:creationId xmlns:p14="http://schemas.microsoft.com/office/powerpoint/2010/main" val="13185339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sz="5400" dirty="0" smtClean="0">
                <a:solidFill>
                  <a:schemeClr val="bg1"/>
                </a:solidFill>
                <a:cs typeface="B Kourosh" panose="00000400000000000000" pitchFamily="2" charset="-78"/>
              </a:rPr>
              <a:t>LRT </a:t>
            </a:r>
            <a:r>
              <a:rPr lang="fa-IR" sz="5400" dirty="0" smtClean="0">
                <a:solidFill>
                  <a:schemeClr val="bg1"/>
                </a:solidFill>
                <a:cs typeface="B Kourosh" panose="00000400000000000000" pitchFamily="2" charset="-78"/>
              </a:rPr>
              <a:t>و </a:t>
            </a:r>
            <a:r>
              <a:rPr lang="en-US" sz="5400" dirty="0">
                <a:solidFill>
                  <a:schemeClr val="bg1"/>
                </a:solidFill>
                <a:cs typeface="B Kourosh" panose="00000400000000000000" pitchFamily="2" charset="-78"/>
              </a:rPr>
              <a:t> </a:t>
            </a:r>
            <a:r>
              <a:rPr lang="en-US" sz="5400" dirty="0" smtClean="0">
                <a:solidFill>
                  <a:schemeClr val="bg1"/>
                </a:solidFill>
                <a:cs typeface="B Kourosh" panose="00000400000000000000" pitchFamily="2" charset="-78"/>
              </a:rPr>
              <a:t>BRT</a:t>
            </a:r>
            <a:r>
              <a:rPr lang="fa-IR" sz="5400" dirty="0" smtClean="0">
                <a:solidFill>
                  <a:schemeClr val="bg1"/>
                </a:solidFill>
                <a:cs typeface="B Kourosh" panose="00000400000000000000" pitchFamily="2" charset="-78"/>
              </a:rPr>
              <a:t>مقایسه </a:t>
            </a:r>
            <a:endParaRPr lang="en-US" sz="5400" dirty="0">
              <a:solidFill>
                <a:schemeClr val="bg1"/>
              </a:solidFill>
              <a:cs typeface="B Kourosh"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2000" dirty="0" smtClean="0">
                <a:cs typeface="B Koodak" panose="00000700000000000000" pitchFamily="2" charset="-78"/>
              </a:rPr>
              <a:t>ظرفیت حمل و نقل بیشتر برای </a:t>
            </a:r>
            <a:r>
              <a:rPr lang="en-US" sz="2000" dirty="0" smtClean="0">
                <a:cs typeface="B Koodak" panose="00000700000000000000" pitchFamily="2" charset="-78"/>
              </a:rPr>
              <a:t>LRT</a:t>
            </a:r>
            <a:r>
              <a:rPr lang="fa-IR" sz="2000" dirty="0" smtClean="0">
                <a:cs typeface="B Koodak" panose="00000700000000000000" pitchFamily="2" charset="-78"/>
              </a:rPr>
              <a:t> وهزینه نگهداری بیشتر و نیاز به نفرات بیشتر برای نگهداری</a:t>
            </a:r>
          </a:p>
          <a:p>
            <a:pPr algn="r" rtl="1"/>
            <a:r>
              <a:rPr lang="fa-IR" sz="2000" dirty="0" smtClean="0">
                <a:cs typeface="B Koodak" panose="00000700000000000000" pitchFamily="2" charset="-78"/>
              </a:rPr>
              <a:t>انعطاف پذیری بیشتر </a:t>
            </a:r>
            <a:r>
              <a:rPr lang="en-US" sz="2000" dirty="0" smtClean="0">
                <a:cs typeface="B Koodak" panose="00000700000000000000" pitchFamily="2" charset="-78"/>
              </a:rPr>
              <a:t>BRT</a:t>
            </a:r>
            <a:endParaRPr lang="fa-IR" sz="2000" dirty="0" smtClean="0">
              <a:cs typeface="B Koodak" panose="00000700000000000000" pitchFamily="2" charset="-78"/>
            </a:endParaRPr>
          </a:p>
          <a:p>
            <a:pPr algn="r" rtl="1"/>
            <a:r>
              <a:rPr lang="fa-IR" sz="2000" dirty="0">
                <a:cs typeface="B Koodak" panose="00000700000000000000" pitchFamily="2" charset="-78"/>
              </a:rPr>
              <a:t> </a:t>
            </a:r>
            <a:r>
              <a:rPr lang="fa-IR" sz="2000" dirty="0" smtClean="0">
                <a:cs typeface="B Koodak" panose="00000700000000000000" pitchFamily="2" charset="-78"/>
              </a:rPr>
              <a:t>قابلیت </a:t>
            </a:r>
            <a:r>
              <a:rPr lang="fa-IR" sz="2000" smtClean="0">
                <a:cs typeface="B Koodak" panose="00000700000000000000" pitchFamily="2" charset="-78"/>
              </a:rPr>
              <a:t>اعتماد بیش</a:t>
            </a:r>
            <a:r>
              <a:rPr lang="fa-IR" sz="2000">
                <a:cs typeface="B Koodak" panose="00000700000000000000" pitchFamily="2" charset="-78"/>
              </a:rPr>
              <a:t>ت</a:t>
            </a:r>
            <a:r>
              <a:rPr lang="fa-IR" sz="2000" smtClean="0">
                <a:cs typeface="B Koodak" panose="00000700000000000000" pitchFamily="2" charset="-78"/>
              </a:rPr>
              <a:t>ر </a:t>
            </a:r>
            <a:r>
              <a:rPr lang="fa-IR" sz="2000" dirty="0" smtClean="0">
                <a:cs typeface="B Koodak" panose="00000700000000000000" pitchFamily="2" charset="-78"/>
              </a:rPr>
              <a:t>به </a:t>
            </a:r>
            <a:r>
              <a:rPr lang="en-US" sz="2000" dirty="0" smtClean="0">
                <a:cs typeface="B Koodak" panose="00000700000000000000" pitchFamily="2" charset="-78"/>
              </a:rPr>
              <a:t>LRT</a:t>
            </a:r>
          </a:p>
          <a:p>
            <a:pPr algn="r" rtl="1"/>
            <a:r>
              <a:rPr lang="fa-IR" sz="2000" dirty="0" smtClean="0">
                <a:cs typeface="B Koodak" panose="00000700000000000000" pitchFamily="2" charset="-78"/>
              </a:rPr>
              <a:t>کاهش زمان انتظار برای </a:t>
            </a:r>
            <a:r>
              <a:rPr lang="en-US" sz="2000" dirty="0" smtClean="0">
                <a:cs typeface="B Koodak" panose="00000700000000000000" pitchFamily="2" charset="-78"/>
              </a:rPr>
              <a:t>BRT</a:t>
            </a:r>
          </a:p>
          <a:p>
            <a:pPr marL="0" indent="0" algn="r" rtl="1">
              <a:buNone/>
            </a:pPr>
            <a:endParaRPr lang="en-US" sz="2000" dirty="0">
              <a:cs typeface="B Koodak"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216" y="4456090"/>
            <a:ext cx="3463609" cy="21185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4164" y="4456091"/>
            <a:ext cx="3566039" cy="21185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772367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sz="4400" dirty="0" smtClean="0">
                <a:cs typeface="B Kourosh" panose="00000400000000000000" pitchFamily="2" charset="-78"/>
              </a:rPr>
              <a:t>LRT</a:t>
            </a:r>
            <a:r>
              <a:rPr lang="fa-IR" sz="4400" dirty="0" smtClean="0">
                <a:cs typeface="B Kourosh" panose="00000400000000000000" pitchFamily="2" charset="-78"/>
              </a:rPr>
              <a:t>مشکلات استفاده از </a:t>
            </a:r>
            <a:endParaRPr lang="en-US" sz="4400" dirty="0">
              <a:cs typeface="B Kourosh" panose="000004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endParaRPr lang="fa-IR" sz="2000" dirty="0" smtClean="0">
              <a:cs typeface="B Koodak" panose="00000700000000000000" pitchFamily="2" charset="-78"/>
            </a:endParaRPr>
          </a:p>
          <a:p>
            <a:pPr algn="r" rtl="1">
              <a:lnSpc>
                <a:spcPct val="150000"/>
              </a:lnSpc>
            </a:pPr>
            <a:endParaRPr lang="en-US" sz="2000" dirty="0">
              <a:cs typeface="B Koodak" panose="00000700000000000000" pitchFamily="2" charset="-78"/>
            </a:endParaRPr>
          </a:p>
        </p:txBody>
      </p:sp>
      <p:sp>
        <p:nvSpPr>
          <p:cNvPr id="4"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9173" y="2346414"/>
            <a:ext cx="3099291" cy="43009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6" name="Group 5"/>
          <p:cNvGrpSpPr/>
          <p:nvPr/>
        </p:nvGrpSpPr>
        <p:grpSpPr>
          <a:xfrm>
            <a:off x="6469782" y="2394952"/>
            <a:ext cx="3446584" cy="4110423"/>
            <a:chOff x="5542671" y="705844"/>
            <a:chExt cx="4206240" cy="4316506"/>
          </a:xfrm>
        </p:grpSpPr>
        <p:grpSp>
          <p:nvGrpSpPr>
            <p:cNvPr id="7" name="Group 6"/>
            <p:cNvGrpSpPr/>
            <p:nvPr/>
          </p:nvGrpSpPr>
          <p:grpSpPr>
            <a:xfrm>
              <a:off x="5542671" y="705844"/>
              <a:ext cx="4206240" cy="3187733"/>
              <a:chOff x="5542671" y="705844"/>
              <a:chExt cx="4206240" cy="3187733"/>
            </a:xfrm>
          </p:grpSpPr>
          <p:sp>
            <p:nvSpPr>
              <p:cNvPr id="9" name="Rectangle 8"/>
              <p:cNvSpPr/>
              <p:nvPr/>
            </p:nvSpPr>
            <p:spPr>
              <a:xfrm>
                <a:off x="5542671" y="705844"/>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0" name="Freeform 9"/>
              <p:cNvSpPr/>
              <p:nvPr/>
            </p:nvSpPr>
            <p:spPr>
              <a:xfrm>
                <a:off x="5745876" y="824551"/>
                <a:ext cx="3376145"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algn="ctr" defTabSz="1244600">
                  <a:lnSpc>
                    <a:spcPct val="90000"/>
                  </a:lnSpc>
                  <a:spcBef>
                    <a:spcPct val="0"/>
                  </a:spcBef>
                  <a:spcAft>
                    <a:spcPct val="35000"/>
                  </a:spcAft>
                </a:pPr>
                <a:r>
                  <a:rPr lang="fa-IR" kern="1200" dirty="0" smtClean="0">
                    <a:cs typeface="B Koodak" panose="00000700000000000000" pitchFamily="2" charset="-78"/>
                  </a:rPr>
                  <a:t> </a:t>
                </a:r>
              </a:p>
              <a:p>
                <a:pPr algn="ctr" defTabSz="1244600">
                  <a:lnSpc>
                    <a:spcPct val="90000"/>
                  </a:lnSpc>
                  <a:spcBef>
                    <a:spcPct val="0"/>
                  </a:spcBef>
                  <a:spcAft>
                    <a:spcPct val="35000"/>
                  </a:spcAft>
                </a:pPr>
                <a:r>
                  <a:rPr lang="fa-IR" dirty="0" smtClean="0">
                    <a:cs typeface="B Koodak" panose="00000700000000000000" pitchFamily="2" charset="-78"/>
                  </a:rPr>
                  <a:t>مانور </a:t>
                </a:r>
                <a:r>
                  <a:rPr lang="fa-IR" dirty="0">
                    <a:cs typeface="B Koodak" panose="00000700000000000000" pitchFamily="2" charset="-78"/>
                  </a:rPr>
                  <a:t>محدود به دلیل وابستگی به ریل</a:t>
                </a:r>
              </a:p>
              <a:p>
                <a:pPr lvl="0" algn="ctr" defTabSz="1244600">
                  <a:lnSpc>
                    <a:spcPct val="90000"/>
                  </a:lnSpc>
                  <a:spcBef>
                    <a:spcPct val="0"/>
                  </a:spcBef>
                  <a:spcAft>
                    <a:spcPct val="35000"/>
                  </a:spcAft>
                </a:pPr>
                <a:endParaRPr lang="en-US" kern="1200" dirty="0">
                  <a:cs typeface="B Koodak" panose="00000700000000000000" pitchFamily="2" charset="-78"/>
                </a:endParaRPr>
              </a:p>
            </p:txBody>
          </p:sp>
          <p:sp>
            <p:nvSpPr>
              <p:cNvPr id="11" name="Rectangle 10"/>
              <p:cNvSpPr/>
              <p:nvPr/>
            </p:nvSpPr>
            <p:spPr>
              <a:xfrm>
                <a:off x="5542671" y="1807325"/>
                <a:ext cx="4206240" cy="957479"/>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2" name="Freeform 11"/>
              <p:cNvSpPr/>
              <p:nvPr/>
            </p:nvSpPr>
            <p:spPr>
              <a:xfrm>
                <a:off x="5722302" y="1914556"/>
                <a:ext cx="337614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algn="ctr" defTabSz="1244600">
                  <a:lnSpc>
                    <a:spcPct val="90000"/>
                  </a:lnSpc>
                  <a:spcBef>
                    <a:spcPct val="0"/>
                  </a:spcBef>
                  <a:spcAft>
                    <a:spcPct val="35000"/>
                  </a:spcAft>
                </a:pPr>
                <a:endParaRPr lang="fa-IR" sz="2000" dirty="0" smtClean="0">
                  <a:cs typeface="B Koodak" panose="00000700000000000000" pitchFamily="2" charset="-78"/>
                </a:endParaRPr>
              </a:p>
              <a:p>
                <a:pPr algn="ctr" defTabSz="1244600">
                  <a:lnSpc>
                    <a:spcPct val="90000"/>
                  </a:lnSpc>
                  <a:spcBef>
                    <a:spcPct val="0"/>
                  </a:spcBef>
                  <a:spcAft>
                    <a:spcPct val="35000"/>
                  </a:spcAft>
                </a:pPr>
                <a:r>
                  <a:rPr lang="fa-IR" sz="2000" dirty="0" smtClean="0">
                    <a:cs typeface="B Koodak" panose="00000700000000000000" pitchFamily="2" charset="-78"/>
                  </a:rPr>
                  <a:t>آلودگی </a:t>
                </a:r>
                <a:r>
                  <a:rPr lang="fa-IR" sz="2000" dirty="0">
                    <a:cs typeface="B Koodak" panose="00000700000000000000" pitchFamily="2" charset="-78"/>
                  </a:rPr>
                  <a:t>بصری دکل های برق</a:t>
                </a:r>
              </a:p>
              <a:p>
                <a:pPr lvl="0" algn="ctr" defTabSz="1244600">
                  <a:lnSpc>
                    <a:spcPct val="90000"/>
                  </a:lnSpc>
                  <a:spcBef>
                    <a:spcPct val="0"/>
                  </a:spcBef>
                  <a:spcAft>
                    <a:spcPct val="35000"/>
                  </a:spcAft>
                </a:pPr>
                <a:endParaRPr lang="en-US" sz="2000" kern="1200" dirty="0">
                  <a:cs typeface="B Koodak" panose="00000700000000000000" pitchFamily="2" charset="-78"/>
                </a:endParaRPr>
              </a:p>
            </p:txBody>
          </p:sp>
          <p:sp>
            <p:nvSpPr>
              <p:cNvPr id="13" name="Rectangle 12"/>
              <p:cNvSpPr/>
              <p:nvPr/>
            </p:nvSpPr>
            <p:spPr>
              <a:xfrm>
                <a:off x="5542671" y="2913145"/>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4" name="Freeform 13"/>
              <p:cNvSpPr/>
              <p:nvPr/>
            </p:nvSpPr>
            <p:spPr>
              <a:xfrm>
                <a:off x="5722302" y="3031853"/>
                <a:ext cx="337614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algn="ctr" defTabSz="1244600">
                  <a:lnSpc>
                    <a:spcPct val="90000"/>
                  </a:lnSpc>
                  <a:spcBef>
                    <a:spcPct val="0"/>
                  </a:spcBef>
                  <a:spcAft>
                    <a:spcPct val="35000"/>
                  </a:spcAft>
                </a:pPr>
                <a:endParaRPr lang="fa-IR" sz="2000" dirty="0" smtClean="0">
                  <a:cs typeface="B Koodak" panose="00000700000000000000" pitchFamily="2" charset="-78"/>
                </a:endParaRPr>
              </a:p>
              <a:p>
                <a:pPr algn="ctr" defTabSz="1244600">
                  <a:lnSpc>
                    <a:spcPct val="90000"/>
                  </a:lnSpc>
                  <a:spcBef>
                    <a:spcPct val="0"/>
                  </a:spcBef>
                  <a:spcAft>
                    <a:spcPct val="35000"/>
                  </a:spcAft>
                </a:pPr>
                <a:r>
                  <a:rPr lang="fa-IR" sz="2000" dirty="0" smtClean="0">
                    <a:cs typeface="B Koodak" panose="00000700000000000000" pitchFamily="2" charset="-78"/>
                  </a:rPr>
                  <a:t>هزینه </a:t>
                </a:r>
                <a:r>
                  <a:rPr lang="fa-IR" sz="2000" dirty="0">
                    <a:cs typeface="B Koodak" panose="00000700000000000000" pitchFamily="2" charset="-78"/>
                  </a:rPr>
                  <a:t>بالای ریل گذاری</a:t>
                </a:r>
              </a:p>
              <a:p>
                <a:pPr lvl="0" algn="ctr" defTabSz="1244600">
                  <a:lnSpc>
                    <a:spcPct val="90000"/>
                  </a:lnSpc>
                  <a:spcBef>
                    <a:spcPct val="0"/>
                  </a:spcBef>
                  <a:spcAft>
                    <a:spcPct val="35000"/>
                  </a:spcAft>
                </a:pPr>
                <a:endParaRPr lang="en-US" sz="2000" kern="1200" dirty="0">
                  <a:cs typeface="B Koodak" panose="00000700000000000000" pitchFamily="2" charset="-78"/>
                </a:endParaRPr>
              </a:p>
            </p:txBody>
          </p:sp>
        </p:grpSp>
        <p:sp>
          <p:nvSpPr>
            <p:cNvPr id="8" name="Rectangle 7"/>
            <p:cNvSpPr/>
            <p:nvPr/>
          </p:nvSpPr>
          <p:spPr>
            <a:xfrm>
              <a:off x="5542671" y="4041918"/>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grpSp>
      <p:sp>
        <p:nvSpPr>
          <p:cNvPr id="16" name="Rectangle 15"/>
          <p:cNvSpPr/>
          <p:nvPr/>
        </p:nvSpPr>
        <p:spPr>
          <a:xfrm>
            <a:off x="6713734" y="3175085"/>
            <a:ext cx="184730" cy="455189"/>
          </a:xfrm>
          <a:prstGeom prst="rect">
            <a:avLst/>
          </a:prstGeom>
        </p:spPr>
        <p:txBody>
          <a:bodyPr wrap="none">
            <a:spAutoFit/>
          </a:bodyPr>
          <a:lstStyle/>
          <a:p>
            <a:pPr algn="r" rtl="1">
              <a:lnSpc>
                <a:spcPct val="150000"/>
              </a:lnSpc>
            </a:pPr>
            <a:endParaRPr lang="en-US" dirty="0">
              <a:cs typeface="B Koodak" panose="00000700000000000000" pitchFamily="2" charset="-78"/>
            </a:endParaRPr>
          </a:p>
        </p:txBody>
      </p:sp>
      <p:sp>
        <p:nvSpPr>
          <p:cNvPr id="17" name="Freeform 16"/>
          <p:cNvSpPr/>
          <p:nvPr/>
        </p:nvSpPr>
        <p:spPr>
          <a:xfrm>
            <a:off x="6636288" y="5714384"/>
            <a:ext cx="2766408" cy="648357"/>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algn="ctr" defTabSz="1244600">
              <a:lnSpc>
                <a:spcPct val="90000"/>
              </a:lnSpc>
              <a:spcBef>
                <a:spcPct val="0"/>
              </a:spcBef>
              <a:spcAft>
                <a:spcPct val="35000"/>
              </a:spcAft>
            </a:pPr>
            <a:endParaRPr lang="fa-IR" sz="2000" dirty="0" smtClean="0">
              <a:cs typeface="B Koodak" panose="00000700000000000000" pitchFamily="2" charset="-78"/>
            </a:endParaRPr>
          </a:p>
          <a:p>
            <a:pPr algn="ctr" defTabSz="1244600">
              <a:lnSpc>
                <a:spcPct val="90000"/>
              </a:lnSpc>
              <a:spcBef>
                <a:spcPct val="0"/>
              </a:spcBef>
              <a:spcAft>
                <a:spcPct val="35000"/>
              </a:spcAft>
            </a:pPr>
            <a:r>
              <a:rPr lang="fa-IR" sz="2000" dirty="0">
                <a:cs typeface="B Koodak" panose="00000700000000000000" pitchFamily="2" charset="-78"/>
              </a:rPr>
              <a:t>پایین بودن سرعت</a:t>
            </a:r>
            <a:endParaRPr lang="en-US" sz="2000" dirty="0">
              <a:cs typeface="B Koodak" panose="00000700000000000000" pitchFamily="2" charset="-78"/>
            </a:endParaRPr>
          </a:p>
          <a:p>
            <a:pPr lvl="0" algn="ctr" defTabSz="1244600">
              <a:lnSpc>
                <a:spcPct val="90000"/>
              </a:lnSpc>
              <a:spcBef>
                <a:spcPct val="0"/>
              </a:spcBef>
              <a:spcAft>
                <a:spcPct val="35000"/>
              </a:spcAft>
            </a:pPr>
            <a:endParaRPr lang="en-US" sz="2000" kern="1200" dirty="0">
              <a:cs typeface="B Koodak" panose="00000700000000000000" pitchFamily="2" charset="-78"/>
            </a:endParaRPr>
          </a:p>
        </p:txBody>
      </p:sp>
    </p:spTree>
    <p:extLst>
      <p:ext uri="{BB962C8B-B14F-4D97-AF65-F5344CB8AC3E}">
        <p14:creationId xmlns:p14="http://schemas.microsoft.com/office/powerpoint/2010/main" val="2324202417"/>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4000" b="1" dirty="0" smtClean="0">
                <a:cs typeface="B Kourosh" panose="00000400000000000000" pitchFamily="2" charset="-78"/>
              </a:rPr>
              <a:t>معرفی </a:t>
            </a:r>
            <a:r>
              <a:rPr lang="fa-IR" sz="4000" b="1" dirty="0">
                <a:cs typeface="B Kourosh" panose="00000400000000000000" pitchFamily="2" charset="-78"/>
              </a:rPr>
              <a:t>سیستم هاي نوین ترکیبی حمل و نقل شهري</a:t>
            </a:r>
            <a:endParaRPr lang="en-US" sz="4000" dirty="0">
              <a:cs typeface="B Kourosh" panose="00000400000000000000" pitchFamily="2" charset="-78"/>
            </a:endParaRPr>
          </a:p>
        </p:txBody>
      </p:sp>
      <p:sp>
        <p:nvSpPr>
          <p:cNvPr id="3" name="Content Placeholder 2"/>
          <p:cNvSpPr>
            <a:spLocks noGrp="1"/>
          </p:cNvSpPr>
          <p:nvPr>
            <p:ph idx="1"/>
          </p:nvPr>
        </p:nvSpPr>
        <p:spPr>
          <a:xfrm>
            <a:off x="1154954" y="2333044"/>
            <a:ext cx="8761412" cy="3416300"/>
          </a:xfrm>
        </p:spPr>
        <p:txBody>
          <a:bodyPr>
            <a:normAutofit/>
          </a:bodyPr>
          <a:lstStyle/>
          <a:p>
            <a:pPr algn="r" rtl="1">
              <a:lnSpc>
                <a:spcPct val="150000"/>
              </a:lnSpc>
            </a:pPr>
            <a:r>
              <a:rPr lang="fa-IR" sz="2000" dirty="0">
                <a:cs typeface="B Koodak" panose="00000700000000000000" pitchFamily="2" charset="-78"/>
              </a:rPr>
              <a:t>به منظور هزینه تمام شده کمتر براي مطالعات زیرساختی و هزینه هاي عملکردي </a:t>
            </a:r>
            <a:r>
              <a:rPr lang="fa-IR" sz="2000" dirty="0" smtClean="0">
                <a:cs typeface="B Koodak" panose="00000700000000000000" pitchFamily="2" charset="-78"/>
              </a:rPr>
              <a:t>سیستم حمل ونقل </a:t>
            </a:r>
            <a:r>
              <a:rPr lang="fa-IR" sz="2000" dirty="0">
                <a:cs typeface="B Koodak" panose="00000700000000000000" pitchFamily="2" charset="-78"/>
              </a:rPr>
              <a:t>عمومی، با استفاده از تکنولوژي روز، سیستم هاي انعطاف پذیر جدیدي ابداء شده اند. </a:t>
            </a:r>
            <a:r>
              <a:rPr lang="fa-IR" sz="2000" dirty="0" smtClean="0">
                <a:cs typeface="B Koodak" panose="00000700000000000000" pitchFamily="2" charset="-78"/>
              </a:rPr>
              <a:t>این سیستمها </a:t>
            </a:r>
            <a:r>
              <a:rPr lang="fa-IR" sz="2000" dirty="0">
                <a:cs typeface="B Koodak" panose="00000700000000000000" pitchFamily="2" charset="-78"/>
              </a:rPr>
              <a:t>با هدف تلفیق ویژگی هاي مثبت تراموا و اتوبوس و با به کارگیري فناوري هاي جدید </a:t>
            </a:r>
            <a:r>
              <a:rPr lang="fa-IR" sz="2000" dirty="0" smtClean="0">
                <a:cs typeface="B Koodak" panose="00000700000000000000" pitchFamily="2" charset="-78"/>
              </a:rPr>
              <a:t>و متنوع</a:t>
            </a:r>
            <a:r>
              <a:rPr lang="fa-IR" sz="2000" dirty="0">
                <a:cs typeface="B Koodak" panose="00000700000000000000" pitchFamily="2" charset="-78"/>
              </a:rPr>
              <a:t>، می توانند مشتریان زیادي را به خود جلب کنند</a:t>
            </a:r>
            <a:endParaRPr lang="en-US" sz="2000" dirty="0">
              <a:cs typeface="B Koodak" panose="00000700000000000000" pitchFamily="2" charset="-78"/>
            </a:endParaRPr>
          </a:p>
        </p:txBody>
      </p:sp>
      <p:sp>
        <p:nvSpPr>
          <p:cNvPr id="4"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3" y="3890724"/>
            <a:ext cx="3645928" cy="26146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049574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en-US" sz="4400" b="1" dirty="0" smtClean="0"/>
              <a:t>GLT </a:t>
            </a:r>
            <a:r>
              <a:rPr lang="en-US" sz="4400" b="1" dirty="0"/>
              <a:t>(TVR)</a:t>
            </a:r>
            <a:endParaRPr lang="en-US" sz="4400" dirty="0"/>
          </a:p>
        </p:txBody>
      </p:sp>
      <p:sp>
        <p:nvSpPr>
          <p:cNvPr id="3" name="Content Placeholder 2"/>
          <p:cNvSpPr>
            <a:spLocks noGrp="1"/>
          </p:cNvSpPr>
          <p:nvPr>
            <p:ph idx="1"/>
          </p:nvPr>
        </p:nvSpPr>
        <p:spPr/>
        <p:txBody>
          <a:bodyPr>
            <a:normAutofit/>
          </a:bodyPr>
          <a:lstStyle/>
          <a:p>
            <a:pPr algn="r" rtl="1">
              <a:lnSpc>
                <a:spcPct val="150000"/>
              </a:lnSpc>
            </a:pPr>
            <a:r>
              <a:rPr lang="fa-IR" sz="2000" dirty="0">
                <a:cs typeface="B Koodak" panose="00000700000000000000" pitchFamily="2" charset="-78"/>
              </a:rPr>
              <a:t>در این سیستم وزن خودرو برروي چرخ هاي لاستیکی قرار می گیرد و نیروي محرکه </a:t>
            </a:r>
            <a:r>
              <a:rPr lang="fa-IR" sz="2000" dirty="0" smtClean="0">
                <a:cs typeface="B Koodak" panose="00000700000000000000" pitchFamily="2" charset="-78"/>
              </a:rPr>
              <a:t>خودرو</a:t>
            </a:r>
            <a:r>
              <a:rPr lang="en-US" sz="2000" dirty="0" smtClean="0">
                <a:cs typeface="B Koodak" panose="00000700000000000000" pitchFamily="2" charset="-78"/>
              </a:rPr>
              <a:t> </a:t>
            </a:r>
            <a:r>
              <a:rPr lang="fa-IR" sz="2000" dirty="0" smtClean="0">
                <a:cs typeface="B Koodak" panose="00000700000000000000" pitchFamily="2" charset="-78"/>
              </a:rPr>
              <a:t>جریان </a:t>
            </a:r>
            <a:r>
              <a:rPr lang="fa-IR" sz="2000" dirty="0">
                <a:cs typeface="B Koodak" panose="00000700000000000000" pitchFamily="2" charset="-78"/>
              </a:rPr>
              <a:t>الکتریسیته میباشد. سیستم هدایت خودرو توسط یک چرخ فولادي که دو سمت آن پره </a:t>
            </a:r>
            <a:r>
              <a:rPr lang="fa-IR" sz="2000" dirty="0" smtClean="0">
                <a:cs typeface="B Koodak" panose="00000700000000000000" pitchFamily="2" charset="-78"/>
              </a:rPr>
              <a:t>هایی</a:t>
            </a:r>
            <a:r>
              <a:rPr lang="en-US" sz="2000" dirty="0" smtClean="0">
                <a:cs typeface="B Koodak" panose="00000700000000000000" pitchFamily="2" charset="-78"/>
              </a:rPr>
              <a:t> </a:t>
            </a:r>
            <a:r>
              <a:rPr lang="fa-IR" sz="2000" dirty="0" smtClean="0">
                <a:cs typeface="B Koodak" panose="00000700000000000000" pitchFamily="2" charset="-78"/>
              </a:rPr>
              <a:t>وجود </a:t>
            </a:r>
            <a:r>
              <a:rPr lang="fa-IR" sz="2000" dirty="0">
                <a:cs typeface="B Koodak" panose="00000700000000000000" pitchFamily="2" charset="-78"/>
              </a:rPr>
              <a:t>دارد و بصورت قائم نسبت به سطح زمین قرار دارد، اعمال می </a:t>
            </a:r>
            <a:r>
              <a:rPr lang="fa-IR" sz="2000" dirty="0" smtClean="0">
                <a:cs typeface="B Koodak" panose="00000700000000000000" pitchFamily="2" charset="-78"/>
              </a:rPr>
              <a:t>شود</a:t>
            </a:r>
            <a:r>
              <a:rPr lang="en-US" sz="2000" dirty="0" smtClean="0">
                <a:cs typeface="B Koodak" panose="00000700000000000000" pitchFamily="2" charset="-78"/>
              </a:rPr>
              <a:t>.</a:t>
            </a:r>
            <a:endParaRPr lang="en-US" sz="2000" dirty="0">
              <a:cs typeface="B Koodak" panose="000007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284" t="679" r="32026" b="-679"/>
          <a:stretch/>
        </p:blipFill>
        <p:spPr>
          <a:xfrm>
            <a:off x="649015" y="4375492"/>
            <a:ext cx="3343880" cy="1975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387" y="4375492"/>
            <a:ext cx="2765268" cy="1975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pic>
        <p:nvPicPr>
          <p:cNvPr id="8" name="Picture 7"/>
          <p:cNvPicPr>
            <a:picLocks noChangeAspect="1"/>
          </p:cNvPicPr>
          <p:nvPr/>
        </p:nvPicPr>
        <p:blipFill>
          <a:blip r:embed="rId4"/>
          <a:stretch>
            <a:fillRect/>
          </a:stretch>
        </p:blipFill>
        <p:spPr>
          <a:xfrm>
            <a:off x="4526567" y="4375492"/>
            <a:ext cx="2873148" cy="1975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3680555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en-US" sz="4400" b="1" dirty="0">
                <a:cs typeface="B Kourosh" panose="00000400000000000000" pitchFamily="2" charset="-78"/>
              </a:rPr>
              <a:t> </a:t>
            </a:r>
            <a:r>
              <a:rPr lang="fa-IR" sz="4400" b="1" dirty="0" smtClean="0">
                <a:cs typeface="B Kourosh" panose="00000400000000000000" pitchFamily="2" charset="-78"/>
              </a:rPr>
              <a:t>سیویس</a:t>
            </a:r>
            <a:r>
              <a:rPr lang="en-US" sz="4400" b="1" dirty="0" smtClean="0">
                <a:cs typeface="B Kourosh" panose="00000400000000000000" pitchFamily="2" charset="-78"/>
              </a:rPr>
              <a:t> </a:t>
            </a:r>
            <a:r>
              <a:rPr lang="fa-IR" sz="4400" b="1" dirty="0" smtClean="0">
                <a:cs typeface="B Kourosh" panose="00000400000000000000" pitchFamily="2" charset="-78"/>
              </a:rPr>
              <a:t>و </a:t>
            </a:r>
            <a:r>
              <a:rPr lang="en-US" sz="4400" b="1" dirty="0">
                <a:cs typeface="B Kourosh" panose="00000400000000000000" pitchFamily="2" charset="-78"/>
              </a:rPr>
              <a:t> </a:t>
            </a:r>
            <a:r>
              <a:rPr lang="fa-IR" sz="4400" b="1" dirty="0" smtClean="0">
                <a:cs typeface="B Kourosh" panose="00000400000000000000" pitchFamily="2" charset="-78"/>
              </a:rPr>
              <a:t>فیلیاس</a:t>
            </a:r>
            <a:endParaRPr lang="en-US" sz="4400" dirty="0">
              <a:cs typeface="B Kourosh" panose="00000400000000000000" pitchFamily="2" charset="-78"/>
            </a:endParaRPr>
          </a:p>
        </p:txBody>
      </p:sp>
      <p:sp>
        <p:nvSpPr>
          <p:cNvPr id="3" name="Content Placeholder 2"/>
          <p:cNvSpPr>
            <a:spLocks noGrp="1"/>
          </p:cNvSpPr>
          <p:nvPr>
            <p:ph idx="1"/>
          </p:nvPr>
        </p:nvSpPr>
        <p:spPr>
          <a:xfrm>
            <a:off x="1154953" y="2320165"/>
            <a:ext cx="8761412" cy="3416300"/>
          </a:xfrm>
        </p:spPr>
        <p:txBody>
          <a:bodyPr>
            <a:normAutofit/>
          </a:bodyPr>
          <a:lstStyle/>
          <a:p>
            <a:pPr algn="r" rtl="1">
              <a:lnSpc>
                <a:spcPct val="150000"/>
              </a:lnSpc>
            </a:pPr>
            <a:r>
              <a:rPr lang="fa-IR" sz="2000" dirty="0">
                <a:cs typeface="B Koodak" panose="00000700000000000000" pitchFamily="2" charset="-78"/>
              </a:rPr>
              <a:t>در این خودرو ها سیستم هدایت کننده به صورت خودکار ( یا بدون تماس فیزیکی) می باشد. </a:t>
            </a:r>
            <a:r>
              <a:rPr lang="fa-IR" sz="2000" dirty="0" smtClean="0">
                <a:cs typeface="B Koodak" panose="00000700000000000000" pitchFamily="2" charset="-78"/>
              </a:rPr>
              <a:t>این</a:t>
            </a:r>
            <a:r>
              <a:rPr lang="en-US" sz="2000" dirty="0" smtClean="0">
                <a:cs typeface="B Koodak" panose="00000700000000000000" pitchFamily="2" charset="-78"/>
              </a:rPr>
              <a:t> </a:t>
            </a:r>
            <a:r>
              <a:rPr lang="fa-IR" sz="2000" dirty="0" smtClean="0">
                <a:cs typeface="B Koodak" panose="00000700000000000000" pitchFamily="2" charset="-78"/>
              </a:rPr>
              <a:t>سیستم </a:t>
            </a:r>
            <a:r>
              <a:rPr lang="fa-IR" sz="2000" dirty="0">
                <a:cs typeface="B Koodak" panose="00000700000000000000" pitchFamily="2" charset="-78"/>
              </a:rPr>
              <a:t>ها به عنوان راه حلی جدید به منظور ایجاد انعطاف پذیري بیشتر براي استفاده دو </a:t>
            </a:r>
            <a:r>
              <a:rPr lang="fa-IR" sz="2000" dirty="0" smtClean="0">
                <a:cs typeface="B Koodak" panose="00000700000000000000" pitchFamily="2" charset="-78"/>
              </a:rPr>
              <a:t>منظوره</a:t>
            </a:r>
            <a:r>
              <a:rPr lang="en-US" sz="2000" dirty="0" smtClean="0">
                <a:cs typeface="B Koodak" panose="00000700000000000000" pitchFamily="2" charset="-78"/>
              </a:rPr>
              <a:t> </a:t>
            </a:r>
            <a:r>
              <a:rPr lang="fa-IR" sz="2000" dirty="0" smtClean="0">
                <a:cs typeface="B Koodak" panose="00000700000000000000" pitchFamily="2" charset="-78"/>
              </a:rPr>
              <a:t>(هدایت </a:t>
            </a:r>
            <a:r>
              <a:rPr lang="fa-IR" sz="2000" dirty="0">
                <a:cs typeface="B Koodak" panose="00000700000000000000" pitchFamily="2" charset="-78"/>
              </a:rPr>
              <a:t>شونده و غیر هدایت شونده) ابداع </a:t>
            </a:r>
            <a:r>
              <a:rPr lang="fa-IR" sz="2000" dirty="0" smtClean="0">
                <a:cs typeface="B Koodak" panose="00000700000000000000" pitchFamily="2" charset="-78"/>
              </a:rPr>
              <a:t>شده</a:t>
            </a:r>
            <a:r>
              <a:rPr lang="en-US" sz="2000" dirty="0" smtClean="0">
                <a:cs typeface="B Koodak" panose="00000700000000000000" pitchFamily="2" charset="-78"/>
              </a:rPr>
              <a:t> </a:t>
            </a:r>
            <a:r>
              <a:rPr lang="fa-IR" sz="2000" dirty="0" smtClean="0">
                <a:cs typeface="B Koodak" panose="00000700000000000000" pitchFamily="2" charset="-78"/>
              </a:rPr>
              <a:t>اند</a:t>
            </a:r>
            <a:r>
              <a:rPr lang="fa-IR" sz="2000" dirty="0">
                <a:cs typeface="B Koodak" panose="00000700000000000000" pitchFamily="2" charset="-78"/>
              </a:rPr>
              <a:t>.</a:t>
            </a:r>
            <a:endParaRPr lang="en-US" sz="2000" dirty="0">
              <a:cs typeface="B Koodak"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4727" y="4198513"/>
            <a:ext cx="4470932" cy="23911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1207" y="4028315"/>
            <a:ext cx="3415158" cy="2561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15566370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154954" y="2217133"/>
            <a:ext cx="8761412" cy="3416300"/>
          </a:xfrm>
        </p:spPr>
        <p:txBody>
          <a:bodyPr>
            <a:normAutofit/>
          </a:bodyPr>
          <a:lstStyle/>
          <a:p>
            <a:pPr algn="r" rtl="1">
              <a:lnSpc>
                <a:spcPct val="150000"/>
              </a:lnSpc>
            </a:pPr>
            <a:r>
              <a:rPr lang="fa-IR" sz="2000" dirty="0">
                <a:cs typeface="B Koodak" panose="00000700000000000000" pitchFamily="2" charset="-78"/>
              </a:rPr>
              <a:t>"فیلیاس" از سیستم هدایت کننده مغناطیسی بهره می برد. و در طول هاي 18 و 24 متري </a:t>
            </a:r>
            <a:r>
              <a:rPr lang="fa-IR" sz="2000" dirty="0" smtClean="0">
                <a:cs typeface="B Koodak" panose="00000700000000000000" pitchFamily="2" charset="-78"/>
              </a:rPr>
              <a:t>تولید</a:t>
            </a:r>
            <a:r>
              <a:rPr lang="en-US" sz="2000" dirty="0" smtClean="0">
                <a:cs typeface="B Koodak" panose="00000700000000000000" pitchFamily="2" charset="-78"/>
              </a:rPr>
              <a:t> </a:t>
            </a:r>
            <a:r>
              <a:rPr lang="fa-IR" sz="2000" dirty="0" smtClean="0">
                <a:cs typeface="B Koodak" panose="00000700000000000000" pitchFamily="2" charset="-78"/>
              </a:rPr>
              <a:t>می</a:t>
            </a:r>
            <a:r>
              <a:rPr lang="en-US" sz="2000" dirty="0" smtClean="0">
                <a:cs typeface="B Koodak" panose="00000700000000000000" pitchFamily="2" charset="-78"/>
              </a:rPr>
              <a:t> </a:t>
            </a:r>
            <a:r>
              <a:rPr lang="fa-IR" sz="2000" dirty="0" smtClean="0">
                <a:cs typeface="B Koodak" panose="00000700000000000000" pitchFamily="2" charset="-78"/>
              </a:rPr>
              <a:t>شود</a:t>
            </a:r>
            <a:r>
              <a:rPr lang="fa-IR" sz="2000" dirty="0">
                <a:cs typeface="B Koodak" panose="00000700000000000000" pitchFamily="2" charset="-78"/>
              </a:rPr>
              <a:t>. به عقیده برخی از صاحبنظران ، رقیب اصلی این محصول،"ترنسلور" -که در ادامه </a:t>
            </a:r>
            <a:r>
              <a:rPr lang="fa-IR" sz="2000" dirty="0" smtClean="0">
                <a:cs typeface="B Koodak" panose="00000700000000000000" pitchFamily="2" charset="-78"/>
              </a:rPr>
              <a:t>معرفی</a:t>
            </a:r>
            <a:r>
              <a:rPr lang="en-US" sz="2000" dirty="0" smtClean="0">
                <a:cs typeface="B Koodak" panose="00000700000000000000" pitchFamily="2" charset="-78"/>
              </a:rPr>
              <a:t> </a:t>
            </a:r>
            <a:r>
              <a:rPr lang="fa-IR" sz="2000" dirty="0" smtClean="0">
                <a:cs typeface="B Koodak" panose="00000700000000000000" pitchFamily="2" charset="-78"/>
              </a:rPr>
              <a:t>می</a:t>
            </a:r>
            <a:r>
              <a:rPr lang="en-US" sz="2000" dirty="0" smtClean="0">
                <a:cs typeface="B Koodak" panose="00000700000000000000" pitchFamily="2" charset="-78"/>
              </a:rPr>
              <a:t> </a:t>
            </a:r>
            <a:r>
              <a:rPr lang="fa-IR" sz="2000" dirty="0" smtClean="0">
                <a:cs typeface="B Koodak" panose="00000700000000000000" pitchFamily="2" charset="-78"/>
              </a:rPr>
              <a:t>شود- </a:t>
            </a:r>
            <a:r>
              <a:rPr lang="fa-IR" sz="2000" dirty="0">
                <a:cs typeface="B Koodak" panose="00000700000000000000" pitchFamily="2" charset="-78"/>
              </a:rPr>
              <a:t>می باشد </a:t>
            </a:r>
            <a:endParaRPr lang="en-US" sz="2000" dirty="0">
              <a:cs typeface="B Koodak" panose="000007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6090"/>
          <a:stretch/>
        </p:blipFill>
        <p:spPr>
          <a:xfrm>
            <a:off x="773159" y="3925283"/>
            <a:ext cx="4762500" cy="25256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5887" y="3925283"/>
            <a:ext cx="4446046" cy="25256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24054434"/>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4800" b="1" dirty="0">
                <a:cs typeface="B Kourosh" panose="00000400000000000000" pitchFamily="2" charset="-78"/>
              </a:rPr>
              <a:t>ترنسلور</a:t>
            </a:r>
            <a:endParaRPr lang="en-US" sz="4800" dirty="0">
              <a:cs typeface="B Kourosh" panose="000004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sz="2000" dirty="0" smtClean="0">
                <a:cs typeface="B Koodak" panose="00000700000000000000" pitchFamily="2" charset="-78"/>
              </a:rPr>
              <a:t>یکی </a:t>
            </a:r>
            <a:r>
              <a:rPr lang="fa-IR" sz="2000" dirty="0">
                <a:cs typeface="B Koodak" panose="00000700000000000000" pitchFamily="2" charset="-78"/>
              </a:rPr>
              <a:t>از جدید ترین سیستم هاي حمل و نقلی هدایت شونده است که ظاهري مشابه قطار </a:t>
            </a:r>
            <a:r>
              <a:rPr lang="fa-IR" sz="2000" dirty="0" smtClean="0">
                <a:cs typeface="B Koodak" panose="00000700000000000000" pitchFamily="2" charset="-78"/>
              </a:rPr>
              <a:t>هاي</a:t>
            </a:r>
            <a:r>
              <a:rPr lang="en-US" sz="2000" dirty="0" smtClean="0">
                <a:cs typeface="B Koodak" panose="00000700000000000000" pitchFamily="2" charset="-78"/>
              </a:rPr>
              <a:t> </a:t>
            </a:r>
            <a:r>
              <a:rPr lang="fa-IR" sz="2000" dirty="0" smtClean="0">
                <a:cs typeface="B Koodak" panose="00000700000000000000" pitchFamily="2" charset="-78"/>
              </a:rPr>
              <a:t>سبک </a:t>
            </a:r>
            <a:r>
              <a:rPr lang="fa-IR" sz="2000" dirty="0">
                <a:cs typeface="B Koodak" panose="00000700000000000000" pitchFamily="2" charset="-78"/>
              </a:rPr>
              <a:t>شهري و تراموا دارد اما مانند اتوبوس با چرخ هاي لاستیکی حرکت می کند. </a:t>
            </a:r>
            <a:endParaRPr lang="en-US" sz="2000" dirty="0">
              <a:cs typeface="B Koodak" panose="000007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28720"/>
          <a:stretch/>
        </p:blipFill>
        <p:spPr>
          <a:xfrm>
            <a:off x="897959" y="4134842"/>
            <a:ext cx="5645092" cy="25299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0047" y="4134841"/>
            <a:ext cx="3373316" cy="25299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3212387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154953" y="2204255"/>
            <a:ext cx="8761412" cy="3416300"/>
          </a:xfrm>
        </p:spPr>
        <p:txBody>
          <a:bodyPr>
            <a:noAutofit/>
          </a:bodyPr>
          <a:lstStyle/>
          <a:p>
            <a:pPr marL="0" indent="0" algn="r">
              <a:lnSpc>
                <a:spcPct val="150000"/>
              </a:lnSpc>
              <a:buNone/>
            </a:pPr>
            <a:r>
              <a:rPr lang="fa-IR" sz="2000" dirty="0" smtClean="0">
                <a:cs typeface="B Koodak" panose="00000700000000000000" pitchFamily="2" charset="-78"/>
              </a:rPr>
              <a:t>در ترنسلور سیستم هدایت کننده وی شکل است که بر روی هر کدام از محورهای چرخ ها نصب شده است . این سیستم دارای دوچرخ می باشد که </a:t>
            </a:r>
            <a:r>
              <a:rPr lang="fa-IR" sz="2000" dirty="0">
                <a:cs typeface="B Koodak" panose="00000700000000000000" pitchFamily="2" charset="-78"/>
              </a:rPr>
              <a:t>هر کدام از یک سمت داراي پره می باشند. </a:t>
            </a:r>
            <a:r>
              <a:rPr lang="fa-IR" sz="2000" dirty="0" smtClean="0">
                <a:cs typeface="B Koodak" panose="00000700000000000000" pitchFamily="2" charset="-78"/>
              </a:rPr>
              <a:t>این چرخ </a:t>
            </a:r>
            <a:r>
              <a:rPr lang="fa-IR" sz="2000" dirty="0">
                <a:cs typeface="B Koodak" panose="00000700000000000000" pitchFamily="2" charset="-78"/>
              </a:rPr>
              <a:t>ها که با یک </a:t>
            </a:r>
            <a:r>
              <a:rPr lang="fa-IR" sz="2000" dirty="0" smtClean="0">
                <a:cs typeface="B Koodak" panose="00000700000000000000" pitchFamily="2" charset="-78"/>
              </a:rPr>
              <a:t>دیگر </a:t>
            </a:r>
            <a:r>
              <a:rPr lang="fa-IR" sz="2000" dirty="0">
                <a:cs typeface="B Koodak" panose="00000700000000000000" pitchFamily="2" charset="-78"/>
              </a:rPr>
              <a:t>زاویه 90 درجه دارند، با زاویه 45 درجه نسبت به سطح خیابان، در دو </a:t>
            </a:r>
            <a:r>
              <a:rPr lang="fa-IR" sz="2000" dirty="0" smtClean="0">
                <a:cs typeface="B Koodak" panose="00000700000000000000" pitchFamily="2" charset="-78"/>
              </a:rPr>
              <a:t>سمت</a:t>
            </a:r>
            <a:r>
              <a:rPr lang="fa-IR" sz="2000" dirty="0">
                <a:cs typeface="B Koodak" panose="00000700000000000000" pitchFamily="2" charset="-78"/>
              </a:rPr>
              <a:t> </a:t>
            </a:r>
            <a:r>
              <a:rPr lang="fa-IR" sz="2000" dirty="0" smtClean="0">
                <a:cs typeface="B Koodak" panose="00000700000000000000" pitchFamily="2" charset="-78"/>
              </a:rPr>
              <a:t>به ریل </a:t>
            </a:r>
            <a:r>
              <a:rPr lang="fa-IR" sz="2000" dirty="0">
                <a:cs typeface="B Koodak" panose="00000700000000000000" pitchFamily="2" charset="-78"/>
              </a:rPr>
              <a:t>قفل می </a:t>
            </a:r>
            <a:r>
              <a:rPr lang="fa-IR" sz="2000" dirty="0" smtClean="0">
                <a:cs typeface="B Koodak" panose="00000700000000000000" pitchFamily="2" charset="-78"/>
              </a:rPr>
              <a:t>شوند.</a:t>
            </a:r>
            <a:endParaRPr lang="en-US" sz="2000" dirty="0">
              <a:cs typeface="B Koodak" panose="00000700000000000000" pitchFamily="2" charset="-78"/>
            </a:endParaRPr>
          </a:p>
        </p:txBody>
      </p:sp>
      <p:pic>
        <p:nvPicPr>
          <p:cNvPr id="4" name="Picture 3"/>
          <p:cNvPicPr>
            <a:picLocks noChangeAspect="1"/>
          </p:cNvPicPr>
          <p:nvPr/>
        </p:nvPicPr>
        <p:blipFill>
          <a:blip r:embed="rId2"/>
          <a:stretch>
            <a:fillRect/>
          </a:stretch>
        </p:blipFill>
        <p:spPr>
          <a:xfrm>
            <a:off x="768013" y="4627939"/>
            <a:ext cx="4824835" cy="19852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1271"/>
          <a:stretch/>
        </p:blipFill>
        <p:spPr>
          <a:xfrm>
            <a:off x="5979788" y="4627939"/>
            <a:ext cx="3851324" cy="19852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034994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279" y="2737834"/>
            <a:ext cx="3670479" cy="1600200"/>
          </a:xfrm>
        </p:spPr>
        <p:txBody>
          <a:bodyPr/>
          <a:lstStyle/>
          <a:p>
            <a:pPr algn="ctr"/>
            <a:r>
              <a:rPr lang="fa-IR" sz="5400" dirty="0" smtClean="0">
                <a:cs typeface="B Kourosh" panose="00000400000000000000" pitchFamily="2" charset="-78"/>
              </a:rPr>
              <a:t> </a:t>
            </a:r>
            <a:r>
              <a:rPr lang="fa-IR" sz="5400" b="1" dirty="0">
                <a:cs typeface="B Kourosh" panose="00000400000000000000" pitchFamily="2" charset="-78"/>
              </a:rPr>
              <a:t>ویژگی هاي </a:t>
            </a:r>
            <a:r>
              <a:rPr lang="fa-IR" sz="5400" b="1" dirty="0" smtClean="0">
                <a:cs typeface="B Kourosh" panose="00000400000000000000" pitchFamily="2" charset="-78"/>
              </a:rPr>
              <a:t>اصلی ترنسلور</a:t>
            </a:r>
            <a:endParaRPr lang="en-US" sz="5400" dirty="0">
              <a:cs typeface="B Kourosh" panose="00000400000000000000" pitchFamily="2" charset="-78"/>
            </a:endParaRPr>
          </a:p>
        </p:txBody>
      </p:sp>
      <p:pic>
        <p:nvPicPr>
          <p:cNvPr id="20" name="Content Placeholder 1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36888" y="1214689"/>
            <a:ext cx="3065239" cy="2198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grpSp>
        <p:nvGrpSpPr>
          <p:cNvPr id="8" name="Group 7"/>
          <p:cNvGrpSpPr/>
          <p:nvPr/>
        </p:nvGrpSpPr>
        <p:grpSpPr>
          <a:xfrm>
            <a:off x="4994031" y="587136"/>
            <a:ext cx="3446584" cy="5445279"/>
            <a:chOff x="5542671" y="705844"/>
            <a:chExt cx="4206240" cy="5445279"/>
          </a:xfrm>
        </p:grpSpPr>
        <p:grpSp>
          <p:nvGrpSpPr>
            <p:cNvPr id="9" name="Group 8"/>
            <p:cNvGrpSpPr/>
            <p:nvPr/>
          </p:nvGrpSpPr>
          <p:grpSpPr>
            <a:xfrm>
              <a:off x="5542671" y="705844"/>
              <a:ext cx="4206240" cy="3187733"/>
              <a:chOff x="5542671" y="705844"/>
              <a:chExt cx="4206240" cy="3187733"/>
            </a:xfrm>
          </p:grpSpPr>
          <p:sp>
            <p:nvSpPr>
              <p:cNvPr id="12" name="Rectangle 11"/>
              <p:cNvSpPr/>
              <p:nvPr/>
            </p:nvSpPr>
            <p:spPr>
              <a:xfrm>
                <a:off x="5542671" y="705844"/>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3" name="Freeform 12"/>
              <p:cNvSpPr/>
              <p:nvPr/>
            </p:nvSpPr>
            <p:spPr>
              <a:xfrm>
                <a:off x="5722304" y="824552"/>
                <a:ext cx="314038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000" b="1" i="0" kern="1200" dirty="0" smtClean="0">
                    <a:cs typeface="B Koodak" panose="00000700000000000000" pitchFamily="2" charset="-78"/>
                  </a:rPr>
                  <a:t>حرکت تنها به استفاده از یک ریل</a:t>
                </a:r>
                <a:endParaRPr lang="en-US" sz="2000" kern="1200" dirty="0">
                  <a:cs typeface="B Koodak" panose="00000700000000000000" pitchFamily="2" charset="-78"/>
                </a:endParaRPr>
              </a:p>
            </p:txBody>
          </p:sp>
          <p:sp>
            <p:nvSpPr>
              <p:cNvPr id="14" name="Rectangle 13"/>
              <p:cNvSpPr/>
              <p:nvPr/>
            </p:nvSpPr>
            <p:spPr>
              <a:xfrm>
                <a:off x="5542671" y="1807325"/>
                <a:ext cx="4206240" cy="957479"/>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5" name="Freeform 14"/>
              <p:cNvSpPr/>
              <p:nvPr/>
            </p:nvSpPr>
            <p:spPr>
              <a:xfrm>
                <a:off x="5722303" y="1914556"/>
                <a:ext cx="3140384"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b="1" i="0" kern="1200" dirty="0" smtClean="0">
                    <a:cs typeface="B Koodak" panose="00000700000000000000" pitchFamily="2" charset="-78"/>
                  </a:rPr>
                  <a:t>زیرسازی بسیار ساده برای ریل</a:t>
                </a:r>
                <a:endParaRPr lang="en-US" sz="2400" kern="1200" dirty="0">
                  <a:cs typeface="B Koodak" panose="00000700000000000000" pitchFamily="2" charset="-78"/>
                </a:endParaRPr>
              </a:p>
            </p:txBody>
          </p:sp>
          <p:sp>
            <p:nvSpPr>
              <p:cNvPr id="16" name="Rectangle 15"/>
              <p:cNvSpPr/>
              <p:nvPr/>
            </p:nvSpPr>
            <p:spPr>
              <a:xfrm>
                <a:off x="5542671" y="2913145"/>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7" name="Freeform 16"/>
              <p:cNvSpPr/>
              <p:nvPr/>
            </p:nvSpPr>
            <p:spPr>
              <a:xfrm>
                <a:off x="5722302" y="3031853"/>
                <a:ext cx="3140385"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b="1" i="0" kern="1200" dirty="0" smtClean="0">
                    <a:cs typeface="B Koodak" panose="00000700000000000000" pitchFamily="2" charset="-78"/>
                  </a:rPr>
                  <a:t>فاقد آلودگی صوتی</a:t>
                </a:r>
                <a:endParaRPr lang="en-US" sz="2400" kern="1200" dirty="0">
                  <a:cs typeface="B Koodak" panose="00000700000000000000" pitchFamily="2" charset="-78"/>
                </a:endParaRPr>
              </a:p>
            </p:txBody>
          </p:sp>
        </p:grpSp>
        <p:sp>
          <p:nvSpPr>
            <p:cNvPr id="10" name="Rectangle 9"/>
            <p:cNvSpPr/>
            <p:nvPr/>
          </p:nvSpPr>
          <p:spPr>
            <a:xfrm>
              <a:off x="5542671" y="4041918"/>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1" name="Rectangle 10"/>
            <p:cNvSpPr/>
            <p:nvPr/>
          </p:nvSpPr>
          <p:spPr>
            <a:xfrm>
              <a:off x="5542671" y="5170691"/>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grpSp>
      <p:sp>
        <p:nvSpPr>
          <p:cNvPr id="18" name="Freeform 17"/>
          <p:cNvSpPr/>
          <p:nvPr/>
        </p:nvSpPr>
        <p:spPr>
          <a:xfrm>
            <a:off x="5173663" y="4041918"/>
            <a:ext cx="2540782"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dirty="0">
                <a:cs typeface="B Koodak" panose="00000700000000000000" pitchFamily="2" charset="-78"/>
              </a:rPr>
              <a:t>نگهداري بسیار آسان</a:t>
            </a:r>
            <a:endParaRPr lang="en-US" sz="2400" kern="1200" dirty="0">
              <a:cs typeface="B Koodak" panose="00000700000000000000" pitchFamily="2" charset="-78"/>
            </a:endParaRPr>
          </a:p>
        </p:txBody>
      </p:sp>
      <p:sp>
        <p:nvSpPr>
          <p:cNvPr id="19" name="Freeform 18"/>
          <p:cNvSpPr/>
          <p:nvPr/>
        </p:nvSpPr>
        <p:spPr>
          <a:xfrm>
            <a:off x="5173662" y="5170691"/>
            <a:ext cx="254078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200" b="1" dirty="0" smtClean="0">
                <a:cs typeface="B Koodak" panose="00000700000000000000" pitchFamily="2" charset="-78"/>
              </a:rPr>
              <a:t>عملکرد قابل قبول در شیبهای تند</a:t>
            </a:r>
            <a:endParaRPr lang="en-US" sz="2200" kern="1200" dirty="0">
              <a:cs typeface="B Koodak" panose="00000700000000000000" pitchFamily="2" charset="-78"/>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6887" y="3774869"/>
            <a:ext cx="3065239" cy="1316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375889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a:xfrm>
            <a:off x="1154953" y="2242891"/>
            <a:ext cx="8761412" cy="3416300"/>
          </a:xfrm>
        </p:spPr>
        <p:txBody>
          <a:bodyPr>
            <a:normAutofit/>
          </a:bodyPr>
          <a:lstStyle/>
          <a:p>
            <a:pPr algn="r" rtl="1">
              <a:lnSpc>
                <a:spcPct val="150000"/>
              </a:lnSpc>
            </a:pPr>
            <a:r>
              <a:rPr lang="fa-IR" sz="2000" dirty="0" smtClean="0">
                <a:cs typeface="B Koodak" panose="00000700000000000000" pitchFamily="2" charset="-78"/>
              </a:rPr>
              <a:t>ترنسلور </a:t>
            </a:r>
            <a:r>
              <a:rPr lang="fa-IR" sz="2000" dirty="0">
                <a:cs typeface="B Koodak" panose="00000700000000000000" pitchFamily="2" charset="-78"/>
              </a:rPr>
              <a:t>به شعاع گردشی بسیار کوچکتر از شعاع گردش انواع چرخ فولادي نیازمند است و </a:t>
            </a:r>
            <a:r>
              <a:rPr lang="fa-IR" sz="2000" dirty="0" smtClean="0">
                <a:cs typeface="B Koodak" panose="00000700000000000000" pitchFamily="2" charset="-78"/>
              </a:rPr>
              <a:t>در فضاهایی </a:t>
            </a:r>
            <a:r>
              <a:rPr lang="fa-IR" sz="2000" dirty="0">
                <a:cs typeface="B Koodak" panose="00000700000000000000" pitchFamily="2" charset="-78"/>
              </a:rPr>
              <a:t>مانند فضاي شهري که امکانات هندسی وسیله نقلیه تعیین کننده است </a:t>
            </a:r>
            <a:r>
              <a:rPr lang="fa-IR" sz="2000" dirty="0" smtClean="0">
                <a:cs typeface="B Koodak" panose="00000700000000000000" pitchFamily="2" charset="-78"/>
              </a:rPr>
              <a:t>عملکرد بسیار </a:t>
            </a:r>
            <a:r>
              <a:rPr lang="fa-IR" sz="2000" dirty="0">
                <a:cs typeface="B Koodak" panose="00000700000000000000" pitchFamily="2" charset="-78"/>
              </a:rPr>
              <a:t>مناسبی خواهند داشت (تا شعاع 10.5 متر براي چرخ داخلی).</a:t>
            </a:r>
            <a:endParaRPr lang="en-US" sz="2000" dirty="0">
              <a:cs typeface="B Koodak" panose="000007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3" y="3766466"/>
            <a:ext cx="4139621" cy="27888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213469115"/>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564" y="987736"/>
            <a:ext cx="8761413" cy="706964"/>
          </a:xfrm>
        </p:spPr>
        <p:txBody>
          <a:bodyPr/>
          <a:lstStyle/>
          <a:p>
            <a:pPr algn="r"/>
            <a:r>
              <a:rPr lang="fa-IR" sz="5400" dirty="0" smtClean="0">
                <a:solidFill>
                  <a:schemeClr val="bg1"/>
                </a:solidFill>
                <a:cs typeface="B Kourosh" panose="00000400000000000000" pitchFamily="2" charset="-78"/>
              </a:rPr>
              <a:t>مقدمه</a:t>
            </a:r>
            <a:endParaRPr lang="en-US" sz="5400" dirty="0">
              <a:solidFill>
                <a:schemeClr val="bg1"/>
              </a:solidFill>
              <a:cs typeface="B Kourosh" panose="00000400000000000000" pitchFamily="2" charset="-78"/>
            </a:endParaRPr>
          </a:p>
        </p:txBody>
      </p:sp>
      <p:sp>
        <p:nvSpPr>
          <p:cNvPr id="5" name="Content Placeholder 4"/>
          <p:cNvSpPr>
            <a:spLocks noGrp="1"/>
          </p:cNvSpPr>
          <p:nvPr>
            <p:ph idx="1"/>
          </p:nvPr>
        </p:nvSpPr>
        <p:spPr>
          <a:xfrm>
            <a:off x="696374" y="2279943"/>
            <a:ext cx="9931791" cy="3416300"/>
          </a:xfrm>
        </p:spPr>
        <p:txBody>
          <a:bodyPr>
            <a:normAutofit/>
          </a:bodyPr>
          <a:lstStyle/>
          <a:p>
            <a:pPr algn="r" rtl="1">
              <a:lnSpc>
                <a:spcPct val="150000"/>
              </a:lnSpc>
            </a:pPr>
            <a:r>
              <a:rPr lang="fa-IR" sz="2000" dirty="0">
                <a:cs typeface="B Koodak" panose="00000700000000000000" pitchFamily="2" charset="-78"/>
              </a:rPr>
              <a:t>در حال حاضر با افزایش جمعیت و گسترش شهرنشینی درکشورهاي در حال رشد لزوم </a:t>
            </a:r>
            <a:r>
              <a:rPr lang="fa-IR" sz="2000" dirty="0" smtClean="0">
                <a:cs typeface="B Koodak" panose="00000700000000000000" pitchFamily="2" charset="-78"/>
              </a:rPr>
              <a:t>توسعه سیستم </a:t>
            </a:r>
            <a:r>
              <a:rPr lang="fa-IR" sz="2000" dirty="0">
                <a:cs typeface="B Koodak" panose="00000700000000000000" pitchFamily="2" charset="-78"/>
              </a:rPr>
              <a:t>هاي حمل و نقل امري ضروري است. با توجه به کلان بودن </a:t>
            </a:r>
            <a:r>
              <a:rPr lang="fa-IR" sz="2000" dirty="0" smtClean="0">
                <a:cs typeface="B Koodak" panose="00000700000000000000" pitchFamily="2" charset="-78"/>
              </a:rPr>
              <a:t>سرمایه گذاري </a:t>
            </a:r>
            <a:r>
              <a:rPr lang="fa-IR" sz="2000" dirty="0">
                <a:cs typeface="B Koodak" panose="00000700000000000000" pitchFamily="2" charset="-78"/>
              </a:rPr>
              <a:t>هاي انجام </a:t>
            </a:r>
            <a:r>
              <a:rPr lang="fa-IR" sz="2000" dirty="0" smtClean="0">
                <a:cs typeface="B Koodak" panose="00000700000000000000" pitchFamily="2" charset="-78"/>
              </a:rPr>
              <a:t>شده برروي </a:t>
            </a:r>
            <a:r>
              <a:rPr lang="fa-IR" sz="2000" dirty="0">
                <a:cs typeface="B Koodak" panose="00000700000000000000" pitchFamily="2" charset="-78"/>
              </a:rPr>
              <a:t>سیستم هاي حمل و نقل شهري و از سوي دیگر تنوع بسیار بالاي این سیستم ها در </a:t>
            </a:r>
            <a:r>
              <a:rPr lang="fa-IR" sz="2000" dirty="0" smtClean="0">
                <a:cs typeface="B Koodak" panose="00000700000000000000" pitchFamily="2" charset="-78"/>
              </a:rPr>
              <a:t>دنیا، چنانچه </a:t>
            </a:r>
            <a:r>
              <a:rPr lang="fa-IR" sz="2000" dirty="0">
                <a:cs typeface="B Koodak" panose="00000700000000000000" pitchFamily="2" charset="-78"/>
              </a:rPr>
              <a:t>مزیتی در یکی از سیستم ها موجود باشد، نباید آن را از نظر دور </a:t>
            </a:r>
            <a:r>
              <a:rPr lang="fa-IR" sz="2000" dirty="0" smtClean="0">
                <a:cs typeface="B Koodak" panose="00000700000000000000" pitchFamily="2" charset="-78"/>
              </a:rPr>
              <a:t>داشت.</a:t>
            </a:r>
            <a:endParaRPr lang="en-US" sz="2000" dirty="0">
              <a:cs typeface="B Koodak" panose="00000700000000000000" pitchFamily="2" charset="-78"/>
            </a:endParaRPr>
          </a:p>
        </p:txBody>
      </p:sp>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84054">
            <a:off x="1281564" y="3854547"/>
            <a:ext cx="3056448" cy="26798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52750">
            <a:off x="5522284" y="4070822"/>
            <a:ext cx="3373121" cy="22473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7365181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154954" y="2095500"/>
            <a:ext cx="2793159" cy="1600200"/>
          </a:xfrm>
        </p:spPr>
        <p:txBody>
          <a:bodyPr/>
          <a:lstStyle/>
          <a:p>
            <a:pPr algn="ctr"/>
            <a:r>
              <a:rPr lang="fa-IR" sz="5400" dirty="0" smtClean="0">
                <a:cs typeface="B Kourosh" panose="00000400000000000000" pitchFamily="2" charset="-78"/>
              </a:rPr>
              <a:t>مقایسه</a:t>
            </a:r>
            <a:endParaRPr lang="en-US" sz="5400" dirty="0">
              <a:cs typeface="B Kourosh" panose="00000400000000000000" pitchFamily="2" charset="-78"/>
            </a:endParaRPr>
          </a:p>
        </p:txBody>
      </p:sp>
      <p:pic>
        <p:nvPicPr>
          <p:cNvPr id="21" name="Content Placeholder 20"/>
          <p:cNvPicPr>
            <a:picLocks noGrp="1" noChangeAspect="1"/>
          </p:cNvPicPr>
          <p:nvPr>
            <p:ph idx="1"/>
          </p:nvPr>
        </p:nvPicPr>
        <p:blipFill rotWithShape="1">
          <a:blip r:embed="rId2">
            <a:extLst>
              <a:ext uri="{28A0092B-C50C-407E-A947-70E740481C1C}">
                <a14:useLocalDpi xmlns:a14="http://schemas.microsoft.com/office/drawing/2010/main" val="0"/>
              </a:ext>
            </a:extLst>
          </a:blip>
          <a:srcRect t="9571"/>
          <a:stretch/>
        </p:blipFill>
        <p:spPr>
          <a:xfrm>
            <a:off x="6350312" y="712380"/>
            <a:ext cx="5470501" cy="1797379"/>
          </a:xfrm>
        </p:spPr>
      </p:pic>
      <p:sp>
        <p:nvSpPr>
          <p:cNvPr id="20" name="Text Placeholder 19"/>
          <p:cNvSpPr>
            <a:spLocks noGrp="1"/>
          </p:cNvSpPr>
          <p:nvPr>
            <p:ph type="body" sz="half" idx="2"/>
          </p:nvPr>
        </p:nvSpPr>
        <p:spPr/>
        <p:txBody>
          <a:bodyPr/>
          <a:lstStyle/>
          <a:p>
            <a:endParaRPr lang="en-US" dirty="0"/>
          </a:p>
        </p:txBody>
      </p:sp>
      <p:pic>
        <p:nvPicPr>
          <p:cNvPr id="5" name="Picture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6389733" y="2483633"/>
            <a:ext cx="5399343" cy="3478629"/>
          </a:xfrm>
          <a:prstGeom prst="rect">
            <a:avLst/>
          </a:prstGeom>
        </p:spPr>
      </p:pic>
      <p:sp>
        <p:nvSpPr>
          <p:cNvPr id="22"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1627340215"/>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r"/>
            <a:r>
              <a:rPr lang="fa-IR" sz="5400" dirty="0" smtClean="0">
                <a:cs typeface="B Kourosh" panose="00000400000000000000" pitchFamily="2" charset="-78"/>
              </a:rPr>
              <a:t>نتیجه گیری</a:t>
            </a:r>
            <a:endParaRPr lang="en-US" sz="5400" dirty="0">
              <a:cs typeface="B Kourosh" panose="00000400000000000000" pitchFamily="2" charset="-78"/>
            </a:endParaRPr>
          </a:p>
        </p:txBody>
      </p:sp>
      <p:sp>
        <p:nvSpPr>
          <p:cNvPr id="6" name="Content Placeholder 5"/>
          <p:cNvSpPr>
            <a:spLocks noGrp="1"/>
          </p:cNvSpPr>
          <p:nvPr>
            <p:ph idx="1"/>
          </p:nvPr>
        </p:nvSpPr>
        <p:spPr>
          <a:xfrm>
            <a:off x="1154953" y="2290679"/>
            <a:ext cx="8761412" cy="3416300"/>
          </a:xfrm>
        </p:spPr>
        <p:txBody>
          <a:bodyPr>
            <a:normAutofit/>
          </a:bodyPr>
          <a:lstStyle/>
          <a:p>
            <a:pPr marL="0" indent="0" algn="r" rtl="1">
              <a:lnSpc>
                <a:spcPct val="150000"/>
              </a:lnSpc>
              <a:buNone/>
            </a:pPr>
            <a:r>
              <a:rPr lang="fa-IR" sz="2000" dirty="0" smtClean="0">
                <a:cs typeface="B Koodak" panose="00000700000000000000" pitchFamily="2" charset="-78"/>
              </a:rPr>
              <a:t> براي </a:t>
            </a:r>
            <a:r>
              <a:rPr lang="fa-IR" sz="2000" dirty="0">
                <a:cs typeface="B Koodak" panose="00000700000000000000" pitchFamily="2" charset="-78"/>
              </a:rPr>
              <a:t>انتخاب یک سیستم حمل و نقل عمومی شهري کارآمد، لازم است هر شهر با توجه به </a:t>
            </a:r>
            <a:r>
              <a:rPr lang="fa-IR" sz="2000" dirty="0" smtClean="0">
                <a:cs typeface="B Koodak" panose="00000700000000000000" pitchFamily="2" charset="-78"/>
              </a:rPr>
              <a:t>شرایط خاص </a:t>
            </a:r>
            <a:r>
              <a:rPr lang="fa-IR" sz="2000" dirty="0">
                <a:cs typeface="B Koodak" panose="00000700000000000000" pitchFamily="2" charset="-78"/>
              </a:rPr>
              <a:t>خود، مورد بررسی قرار گیرد. </a:t>
            </a:r>
            <a:r>
              <a:rPr lang="fa-IR" sz="2000" dirty="0" smtClean="0">
                <a:cs typeface="B Koodak" panose="00000700000000000000" pitchFamily="2" charset="-78"/>
              </a:rPr>
              <a:t>برای مثال سیستم </a:t>
            </a:r>
            <a:r>
              <a:rPr lang="en-US" sz="2000" dirty="0" smtClean="0">
                <a:cs typeface="B Koodak" panose="00000700000000000000" pitchFamily="2" charset="-78"/>
              </a:rPr>
              <a:t>BRT</a:t>
            </a:r>
            <a:r>
              <a:rPr lang="fa-IR" sz="2000" dirty="0" smtClean="0">
                <a:cs typeface="B Koodak" panose="00000700000000000000" pitchFamily="2" charset="-78"/>
              </a:rPr>
              <a:t> با توجه به انعطاف پذیری،سرعت و هزینه های پیاده سازی گزینه مناسبی به نظر می رسد اما برای شهری که دچار بحران آلودگی هوا و آلودگی صوتی است (مانند تهران) باید به دنبال راه حل های جایگزین بود.به نظر می رسد سیستم ترنسلور با توجه به تمام محاسن و معایبش گزینه مناسبی برای کلانشهری مانند تهران باشد.</a:t>
            </a:r>
            <a:endParaRPr lang="en-US" sz="2000" dirty="0">
              <a:cs typeface="B Koodak" panose="00000700000000000000" pitchFamily="2" charset="-78"/>
            </a:endParaRPr>
          </a:p>
        </p:txBody>
      </p:sp>
      <p:sp>
        <p:nvSpPr>
          <p:cNvPr id="7"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4119864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4800" dirty="0" smtClean="0">
                <a:cs typeface="B Kourosh" panose="00000400000000000000" pitchFamily="2" charset="-78"/>
              </a:rPr>
              <a:t>منابع</a:t>
            </a:r>
            <a:endParaRPr lang="en-US" sz="4800" dirty="0">
              <a:cs typeface="B Kourosh" panose="00000400000000000000" pitchFamily="2" charset="-78"/>
            </a:endParaRPr>
          </a:p>
        </p:txBody>
      </p:sp>
      <p:sp>
        <p:nvSpPr>
          <p:cNvPr id="3" name="Content Placeholder 2"/>
          <p:cNvSpPr>
            <a:spLocks noGrp="1"/>
          </p:cNvSpPr>
          <p:nvPr>
            <p:ph idx="1"/>
          </p:nvPr>
        </p:nvSpPr>
        <p:spPr>
          <a:xfrm>
            <a:off x="878306" y="2298032"/>
            <a:ext cx="9745578" cy="3721768"/>
          </a:xfrm>
        </p:spPr>
        <p:txBody>
          <a:bodyPr numCol="3">
            <a:noAutofit/>
          </a:bodyPr>
          <a:lstStyle/>
          <a:p>
            <a:r>
              <a:rPr lang="fr-FR" sz="800" dirty="0">
                <a:cs typeface="B Koodak" panose="00000700000000000000" pitchFamily="2" charset="-78"/>
              </a:rPr>
              <a:t>1- </a:t>
            </a:r>
            <a:r>
              <a:rPr lang="fr-FR" sz="800" dirty="0" err="1">
                <a:cs typeface="B Koodak" panose="00000700000000000000" pitchFamily="2" charset="-78"/>
              </a:rPr>
              <a:t>Clement</a:t>
            </a:r>
            <a:r>
              <a:rPr lang="fr-FR" sz="800" dirty="0">
                <a:cs typeface="B Koodak" panose="00000700000000000000" pitchFamily="2" charset="-78"/>
              </a:rPr>
              <a:t>, 1995 ,</a:t>
            </a:r>
            <a:r>
              <a:rPr lang="fr-FR" sz="800" dirty="0" err="1">
                <a:cs typeface="B Koodak" panose="00000700000000000000" pitchFamily="2" charset="-78"/>
              </a:rPr>
              <a:t>Offreintermédiaire</a:t>
            </a:r>
            <a:r>
              <a:rPr lang="fr-FR" sz="800" dirty="0">
                <a:cs typeface="B Koodak" panose="00000700000000000000" pitchFamily="2" charset="-78"/>
              </a:rPr>
              <a:t> et </a:t>
            </a:r>
            <a:r>
              <a:rPr lang="fr-FR" sz="800" dirty="0" err="1">
                <a:cs typeface="B Koodak" panose="00000700000000000000" pitchFamily="2" charset="-78"/>
              </a:rPr>
              <a:t>organisationhiérarchique</a:t>
            </a:r>
            <a:r>
              <a:rPr lang="fr-FR" sz="800" dirty="0">
                <a:cs typeface="B Koodak" panose="00000700000000000000" pitchFamily="2" charset="-78"/>
              </a:rPr>
              <a:t> des réseaux de transports collectifs</a:t>
            </a:r>
          </a:p>
          <a:p>
            <a:r>
              <a:rPr lang="fr-FR" sz="800" dirty="0">
                <a:cs typeface="B Koodak" panose="00000700000000000000" pitchFamily="2" charset="-78"/>
              </a:rPr>
              <a:t>urbains, le cas de l’</a:t>
            </a:r>
            <a:r>
              <a:rPr lang="fr-FR" sz="800" dirty="0" err="1">
                <a:cs typeface="B Koodak" panose="00000700000000000000" pitchFamily="2" charset="-78"/>
              </a:rPr>
              <a:t>agglomérationlyonnaise</a:t>
            </a:r>
            <a:r>
              <a:rPr lang="fr-FR" sz="800" dirty="0">
                <a:cs typeface="B Koodak" panose="00000700000000000000" pitchFamily="2" charset="-78"/>
              </a:rPr>
              <a:t>, </a:t>
            </a:r>
            <a:r>
              <a:rPr lang="fr-FR" sz="800" dirty="0" err="1">
                <a:cs typeface="B Koodak" panose="00000700000000000000" pitchFamily="2" charset="-78"/>
              </a:rPr>
              <a:t>thèsed’Université</a:t>
            </a:r>
            <a:r>
              <a:rPr lang="fr-FR" sz="800" dirty="0">
                <a:cs typeface="B Koodak" panose="00000700000000000000" pitchFamily="2" charset="-78"/>
              </a:rPr>
              <a:t> pour le doctorat de sciences économiques,</a:t>
            </a:r>
          </a:p>
          <a:p>
            <a:r>
              <a:rPr lang="en-US" sz="800" dirty="0" err="1">
                <a:cs typeface="B Koodak" panose="00000700000000000000" pitchFamily="2" charset="-78"/>
              </a:rPr>
              <a:t>Université</a:t>
            </a:r>
            <a:r>
              <a:rPr lang="en-US" sz="800" dirty="0">
                <a:cs typeface="B Koodak" panose="00000700000000000000" pitchFamily="2" charset="-78"/>
              </a:rPr>
              <a:t> Lumière Lyon II</a:t>
            </a:r>
          </a:p>
          <a:p>
            <a:r>
              <a:rPr lang="en-US" sz="800" dirty="0">
                <a:cs typeface="B Koodak" panose="00000700000000000000" pitchFamily="2" charset="-78"/>
              </a:rPr>
              <a:t>2- USA National Bus Rapid Transit Institute web site ( http://www.nbrti.org/ )</a:t>
            </a:r>
          </a:p>
          <a:p>
            <a:r>
              <a:rPr lang="en-US" sz="800" dirty="0">
                <a:cs typeface="B Koodak" panose="00000700000000000000" pitchFamily="2" charset="-78"/>
              </a:rPr>
              <a:t>3- Transportation Research Board, Bus Rapid Transit Volume 2: Implementation Guidelines, 2003,</a:t>
            </a:r>
          </a:p>
          <a:p>
            <a:r>
              <a:rPr lang="en-US" sz="800" dirty="0">
                <a:cs typeface="B Koodak" panose="00000700000000000000" pitchFamily="2" charset="-78"/>
              </a:rPr>
              <a:t>published by Federal Transit Administration in cooperation with the Transit Development Corporation,</a:t>
            </a:r>
          </a:p>
          <a:p>
            <a:r>
              <a:rPr lang="en-US" sz="800" dirty="0">
                <a:cs typeface="B Koodak" panose="00000700000000000000" pitchFamily="2" charset="-78"/>
              </a:rPr>
              <a:t>Washington, D.C.</a:t>
            </a:r>
          </a:p>
          <a:p>
            <a:r>
              <a:rPr lang="en-US" sz="800" dirty="0">
                <a:cs typeface="B Koodak" panose="00000700000000000000" pitchFamily="2" charset="-78"/>
              </a:rPr>
              <a:t>4- American Association of State Highway and Transportation Officials, Geometric Design Guide for</a:t>
            </a:r>
          </a:p>
          <a:p>
            <a:r>
              <a:rPr lang="en-US" sz="800" dirty="0">
                <a:cs typeface="B Koodak" panose="00000700000000000000" pitchFamily="2" charset="-78"/>
              </a:rPr>
              <a:t>Transit Facilities on Highways and Streets. Glossary of Terms, 2002, published by AASHTO,</a:t>
            </a:r>
          </a:p>
          <a:p>
            <a:r>
              <a:rPr lang="en-US" sz="800" dirty="0">
                <a:cs typeface="B Koodak" panose="00000700000000000000" pitchFamily="2" charset="-78"/>
              </a:rPr>
              <a:t>Washington, D.C.</a:t>
            </a:r>
          </a:p>
          <a:p>
            <a:r>
              <a:rPr lang="en-US" sz="800" dirty="0">
                <a:cs typeface="B Koodak" panose="00000700000000000000" pitchFamily="2" charset="-78"/>
              </a:rPr>
              <a:t>5- Samuel L Zimmerman, , Comparison of Bus Rapid Transit (BRT) &amp; Light Rail Transit (LRT)</a:t>
            </a:r>
          </a:p>
          <a:p>
            <a:r>
              <a:rPr lang="en-US" sz="800" dirty="0">
                <a:cs typeface="B Koodak" panose="00000700000000000000" pitchFamily="2" charset="-78"/>
              </a:rPr>
              <a:t>Characteristics, Transportation Planning DMJM-Harris, Arlington VA USA</a:t>
            </a:r>
          </a:p>
          <a:p>
            <a:r>
              <a:rPr lang="en-US" sz="800" dirty="0">
                <a:cs typeface="B Koodak" panose="00000700000000000000" pitchFamily="2" charset="-78"/>
              </a:rPr>
              <a:t>6- David B. </a:t>
            </a:r>
            <a:r>
              <a:rPr lang="en-US" sz="800" dirty="0" err="1">
                <a:cs typeface="B Koodak" panose="00000700000000000000" pitchFamily="2" charset="-78"/>
              </a:rPr>
              <a:t>MCBrayer</a:t>
            </a:r>
            <a:r>
              <a:rPr lang="en-US" sz="800" dirty="0">
                <a:cs typeface="B Koodak" panose="00000700000000000000" pitchFamily="2" charset="-78"/>
              </a:rPr>
              <a:t>, 2003, LIGHT RAIL TRANSIT AND OTHER MODES, Transportation Research</a:t>
            </a:r>
          </a:p>
          <a:p>
            <a:r>
              <a:rPr lang="en-US" sz="800" dirty="0">
                <a:cs typeface="B Koodak" panose="00000700000000000000" pitchFamily="2" charset="-78"/>
              </a:rPr>
              <a:t>Circular E-C058: 9th National Light Rail Transit </a:t>
            </a:r>
            <a:r>
              <a:rPr lang="en-US" sz="800" dirty="0" err="1">
                <a:cs typeface="B Koodak" panose="00000700000000000000" pitchFamily="2" charset="-78"/>
              </a:rPr>
              <a:t>Conferenc</a:t>
            </a:r>
            <a:endParaRPr lang="en-US" sz="800" dirty="0">
              <a:cs typeface="B Koodak" panose="00000700000000000000" pitchFamily="2" charset="-78"/>
            </a:endParaRPr>
          </a:p>
          <a:p>
            <a:r>
              <a:rPr lang="en-US" sz="800" dirty="0">
                <a:cs typeface="B Koodak" panose="00000700000000000000" pitchFamily="2" charset="-78"/>
              </a:rPr>
              <a:t>7- Transportation Research Record 1927, Comparison of Emissions from Light Rail Transit and Bus</a:t>
            </a:r>
          </a:p>
          <a:p>
            <a:r>
              <a:rPr lang="en-US" sz="800" dirty="0">
                <a:cs typeface="B Koodak" panose="00000700000000000000" pitchFamily="2" charset="-78"/>
              </a:rPr>
              <a:t>Rapid Transit, 2008, published by the Public Transportation Planning and Development Committee</a:t>
            </a:r>
          </a:p>
          <a:p>
            <a:r>
              <a:rPr lang="en-US" sz="800" dirty="0">
                <a:cs typeface="B Koodak" panose="00000700000000000000" pitchFamily="2" charset="-78"/>
              </a:rPr>
              <a:t>8- Nicola </a:t>
            </a:r>
            <a:r>
              <a:rPr lang="en-US" sz="800" dirty="0" err="1">
                <a:cs typeface="B Koodak" panose="00000700000000000000" pitchFamily="2" charset="-78"/>
              </a:rPr>
              <a:t>Rusciano</a:t>
            </a:r>
            <a:r>
              <a:rPr lang="en-US" sz="800" dirty="0">
                <a:cs typeface="B Koodak" panose="00000700000000000000" pitchFamily="2" charset="-78"/>
              </a:rPr>
              <a:t>, Massimo </a:t>
            </a:r>
            <a:r>
              <a:rPr lang="en-US" sz="800" dirty="0" err="1">
                <a:cs typeface="B Koodak" panose="00000700000000000000" pitchFamily="2" charset="-78"/>
              </a:rPr>
              <a:t>Viscardi</a:t>
            </a:r>
            <a:r>
              <a:rPr lang="en-US" sz="800" dirty="0">
                <a:cs typeface="B Koodak" panose="00000700000000000000" pitchFamily="2" charset="-78"/>
              </a:rPr>
              <a:t> </a:t>
            </a:r>
            <a:r>
              <a:rPr lang="en-US" sz="800" dirty="0" err="1">
                <a:cs typeface="B Koodak" panose="00000700000000000000" pitchFamily="2" charset="-78"/>
              </a:rPr>
              <a:t>andMichele</a:t>
            </a:r>
            <a:r>
              <a:rPr lang="en-US" sz="800" dirty="0">
                <a:cs typeface="B Koodak" panose="00000700000000000000" pitchFamily="2" charset="-78"/>
              </a:rPr>
              <a:t> </a:t>
            </a:r>
            <a:r>
              <a:rPr lang="en-US" sz="800" dirty="0" err="1">
                <a:cs typeface="B Koodak" panose="00000700000000000000" pitchFamily="2" charset="-78"/>
              </a:rPr>
              <a:t>Iadevaia</a:t>
            </a:r>
            <a:r>
              <a:rPr lang="en-US" sz="800" dirty="0">
                <a:cs typeface="B Koodak" panose="00000700000000000000" pitchFamily="2" charset="-78"/>
              </a:rPr>
              <a:t>, 2006, Noise from traction Equipment and running</a:t>
            </a:r>
          </a:p>
          <a:p>
            <a:r>
              <a:rPr lang="en-US" sz="800" dirty="0">
                <a:cs typeface="B Koodak" panose="00000700000000000000" pitchFamily="2" charset="-78"/>
              </a:rPr>
              <a:t>gear, Report on ranking of the different noise generation mechanisms on motors, Europe</a:t>
            </a:r>
          </a:p>
          <a:p>
            <a:r>
              <a:rPr lang="en-US" sz="800" dirty="0">
                <a:cs typeface="B Koodak" panose="00000700000000000000" pitchFamily="2" charset="-78"/>
              </a:rPr>
              <a:t>9- L. Lesley, 2005, LR55 Tramway Track Installation Method Statement, </a:t>
            </a:r>
            <a:r>
              <a:rPr lang="en-US" sz="800" dirty="0" err="1">
                <a:cs typeface="B Koodak" panose="00000700000000000000" pitchFamily="2" charset="-78"/>
              </a:rPr>
              <a:t>Trampower</a:t>
            </a:r>
            <a:r>
              <a:rPr lang="en-US" sz="800" dirty="0">
                <a:cs typeface="B Koodak" panose="00000700000000000000" pitchFamily="2" charset="-78"/>
              </a:rPr>
              <a:t>, Liverpool, UK</a:t>
            </a:r>
          </a:p>
          <a:p>
            <a:r>
              <a:rPr lang="en-US" sz="800" dirty="0">
                <a:cs typeface="B Koodak" panose="00000700000000000000" pitchFamily="2" charset="-78"/>
              </a:rPr>
              <a:t>( http://www.lr55-rail-road-system.co.uk/method.htm )</a:t>
            </a:r>
          </a:p>
          <a:p>
            <a:r>
              <a:rPr lang="en-US" sz="800" dirty="0">
                <a:cs typeface="B Koodak" panose="00000700000000000000" pitchFamily="2" charset="-78"/>
              </a:rPr>
              <a:t>10- James Bret Michael, 1999, Safety Analysis of Concept Systems for Guidance and Control of Transit</a:t>
            </a:r>
          </a:p>
          <a:p>
            <a:r>
              <a:rPr lang="en-US" sz="800" dirty="0">
                <a:cs typeface="B Koodak" panose="00000700000000000000" pitchFamily="2" charset="-78"/>
              </a:rPr>
              <a:t>Buses, Report for MOU 327, Richmond, CA</a:t>
            </a:r>
          </a:p>
          <a:p>
            <a:r>
              <a:rPr lang="en-US" sz="800" dirty="0">
                <a:cs typeface="B Koodak" panose="00000700000000000000" pitchFamily="2" charset="-78"/>
              </a:rPr>
              <a:t>11- The British In-situ Concrete Paving Association web site ( http://www.britpave-busrail.</a:t>
            </a:r>
          </a:p>
          <a:p>
            <a:r>
              <a:rPr lang="en-US" sz="800" dirty="0">
                <a:cs typeface="B Koodak" panose="00000700000000000000" pitchFamily="2" charset="-78"/>
              </a:rPr>
              <a:t>org.uk/</a:t>
            </a:r>
            <a:r>
              <a:rPr lang="en-US" sz="800" dirty="0" err="1">
                <a:cs typeface="B Koodak" panose="00000700000000000000" pitchFamily="2" charset="-78"/>
              </a:rPr>
              <a:t>busway</a:t>
            </a:r>
            <a:r>
              <a:rPr lang="en-US" sz="800" dirty="0">
                <a:cs typeface="B Koodak" panose="00000700000000000000" pitchFamily="2" charset="-78"/>
              </a:rPr>
              <a:t>/why-build-busway.html )</a:t>
            </a:r>
          </a:p>
          <a:p>
            <a:r>
              <a:rPr lang="en-US" sz="800" dirty="0">
                <a:cs typeface="B Koodak" panose="00000700000000000000" pitchFamily="2" charset="-78"/>
              </a:rPr>
              <a:t>12- Stephen Luke, Mott MacDonald, 2006, Public Transport Mode Selection: A Review of International</a:t>
            </a:r>
          </a:p>
          <a:p>
            <a:r>
              <a:rPr lang="fr-FR" sz="800" dirty="0">
                <a:cs typeface="B Koodak" panose="00000700000000000000" pitchFamily="2" charset="-78"/>
              </a:rPr>
              <a:t>Practice, </a:t>
            </a:r>
            <a:r>
              <a:rPr lang="fr-FR" sz="800" dirty="0" err="1">
                <a:cs typeface="B Koodak" panose="00000700000000000000" pitchFamily="2" charset="-78"/>
              </a:rPr>
              <a:t>European</a:t>
            </a:r>
            <a:r>
              <a:rPr lang="fr-FR" sz="800" dirty="0">
                <a:cs typeface="B Koodak" panose="00000700000000000000" pitchFamily="2" charset="-78"/>
              </a:rPr>
              <a:t> Transport </a:t>
            </a:r>
            <a:r>
              <a:rPr lang="fr-FR" sz="800" dirty="0" err="1">
                <a:cs typeface="B Koodak" panose="00000700000000000000" pitchFamily="2" charset="-78"/>
              </a:rPr>
              <a:t>Conference</a:t>
            </a:r>
            <a:r>
              <a:rPr lang="fr-FR" sz="800" dirty="0">
                <a:cs typeface="B Koodak" panose="00000700000000000000" pitchFamily="2" charset="-78"/>
              </a:rPr>
              <a:t>, page 3</a:t>
            </a:r>
          </a:p>
          <a:p>
            <a:r>
              <a:rPr lang="en-US" sz="800" dirty="0">
                <a:cs typeface="B Koodak" panose="00000700000000000000" pitchFamily="2" charset="-78"/>
              </a:rPr>
              <a:t>13- The British In-situ Concrete Paving </a:t>
            </a:r>
            <a:r>
              <a:rPr lang="en-US" sz="800" dirty="0" err="1">
                <a:cs typeface="B Koodak" panose="00000700000000000000" pitchFamily="2" charset="-78"/>
              </a:rPr>
              <a:t>Association,Guided</a:t>
            </a:r>
            <a:r>
              <a:rPr lang="en-US" sz="800" dirty="0">
                <a:cs typeface="B Koodak" panose="00000700000000000000" pitchFamily="2" charset="-78"/>
              </a:rPr>
              <a:t> </a:t>
            </a:r>
            <a:r>
              <a:rPr lang="en-US" sz="800" dirty="0" err="1">
                <a:cs typeface="B Koodak" panose="00000700000000000000" pitchFamily="2" charset="-78"/>
              </a:rPr>
              <a:t>Busway</a:t>
            </a:r>
            <a:r>
              <a:rPr lang="en-US" sz="800" dirty="0">
                <a:cs typeface="B Koodak" panose="00000700000000000000" pitchFamily="2" charset="-78"/>
              </a:rPr>
              <a:t> Design Handbook, published by</a:t>
            </a:r>
          </a:p>
          <a:p>
            <a:r>
              <a:rPr lang="en-US" sz="800" dirty="0">
                <a:cs typeface="B Koodak" panose="00000700000000000000" pitchFamily="2" charset="-78"/>
              </a:rPr>
              <a:t>The British In-situ Concrete Paving Association</a:t>
            </a:r>
          </a:p>
          <a:p>
            <a:r>
              <a:rPr lang="en-US" sz="800" dirty="0">
                <a:cs typeface="B Koodak" panose="00000700000000000000" pitchFamily="2" charset="-78"/>
              </a:rPr>
              <a:t>14- Hans DAHL, 2004, Use and optimization of public transport vehicles- Aspects of bimodal systems in</a:t>
            </a:r>
          </a:p>
          <a:p>
            <a:r>
              <a:rPr lang="en-US" sz="800" dirty="0">
                <a:cs typeface="B Koodak" panose="00000700000000000000" pitchFamily="2" charset="-78"/>
              </a:rPr>
              <a:t>urban areas, International Management Project at the MBA </a:t>
            </a:r>
            <a:r>
              <a:rPr lang="en-US" sz="800" dirty="0" err="1">
                <a:cs typeface="B Koodak" panose="00000700000000000000" pitchFamily="2" charset="-78"/>
              </a:rPr>
              <a:t>TechnologyManagement</a:t>
            </a:r>
            <a:r>
              <a:rPr lang="en-US" sz="800" dirty="0">
                <a:cs typeface="B Koodak" panose="00000700000000000000" pitchFamily="2" charset="-78"/>
              </a:rPr>
              <a:t> Program, Grenoble,</a:t>
            </a:r>
          </a:p>
          <a:p>
            <a:r>
              <a:rPr lang="en-US" sz="800" dirty="0">
                <a:cs typeface="B Koodak" panose="00000700000000000000" pitchFamily="2" charset="-78"/>
              </a:rPr>
              <a:t>France</a:t>
            </a:r>
          </a:p>
          <a:p>
            <a:r>
              <a:rPr lang="en-US" sz="800" dirty="0">
                <a:cs typeface="B Koodak" panose="00000700000000000000" pitchFamily="2" charset="-78"/>
              </a:rPr>
              <a:t>15- The Light Rail Transit Association web site ( http://www.lrta.info/articles/art0105.html )</a:t>
            </a:r>
          </a:p>
          <a:p>
            <a:r>
              <a:rPr lang="en-US" sz="800" dirty="0">
                <a:cs typeface="B Koodak" panose="00000700000000000000" pitchFamily="2" charset="-78"/>
              </a:rPr>
              <a:t>16- http://ymtram.mashke.org/france/nancy/descr_en.html</a:t>
            </a:r>
          </a:p>
          <a:p>
            <a:r>
              <a:rPr lang="en-US" sz="800" dirty="0">
                <a:cs typeface="B Koodak" panose="00000700000000000000" pitchFamily="2" charset="-78"/>
              </a:rPr>
              <a:t>17- http://www.transportspublics-expo.com/en/2010/accueil/index.php</a:t>
            </a:r>
          </a:p>
          <a:p>
            <a:r>
              <a:rPr lang="en-US" sz="800" dirty="0">
                <a:cs typeface="B Koodak" panose="00000700000000000000" pitchFamily="2" charset="-78"/>
              </a:rPr>
              <a:t>18- </a:t>
            </a:r>
            <a:r>
              <a:rPr lang="en-US" sz="800" dirty="0" err="1">
                <a:cs typeface="B Koodak" panose="00000700000000000000" pitchFamily="2" charset="-78"/>
              </a:rPr>
              <a:t>Lohr</a:t>
            </a:r>
            <a:r>
              <a:rPr lang="en-US" sz="800" dirty="0">
                <a:cs typeface="B Koodak" panose="00000700000000000000" pitchFamily="2" charset="-78"/>
              </a:rPr>
              <a:t> Industrial group ( http://www.lohr.fr/download/Lohr_general-GB.pdf )</a:t>
            </a:r>
          </a:p>
        </p:txBody>
      </p:sp>
      <p:sp>
        <p:nvSpPr>
          <p:cNvPr id="4"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92401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3" name="Content Placeholder 2"/>
          <p:cNvSpPr>
            <a:spLocks noGrp="1"/>
          </p:cNvSpPr>
          <p:nvPr>
            <p:ph type="body" idx="1"/>
          </p:nvPr>
        </p:nvSpPr>
        <p:spPr>
          <a:xfrm>
            <a:off x="1768564" y="4948847"/>
            <a:ext cx="8825659" cy="860400"/>
          </a:xfrm>
        </p:spPr>
        <p:txBody>
          <a:bodyPr>
            <a:normAutofit/>
          </a:bodyPr>
          <a:lstStyle/>
          <a:p>
            <a:pPr marL="0" indent="0" algn="ctr" rtl="1">
              <a:buNone/>
            </a:pPr>
            <a:r>
              <a:rPr lang="fa-IR" sz="4400" b="1" i="1" dirty="0" smtClean="0">
                <a:solidFill>
                  <a:schemeClr val="tx2">
                    <a:lumMod val="60000"/>
                    <a:lumOff val="40000"/>
                  </a:schemeClr>
                </a:solidFill>
                <a:cs typeface="Far.Fanni" panose="00000400000000000000" pitchFamily="2" charset="-78"/>
              </a:rPr>
              <a:t>با تشکر از حسن توجه شما</a:t>
            </a:r>
            <a:endParaRPr lang="en-US" sz="4400" b="1" i="1" dirty="0">
              <a:solidFill>
                <a:schemeClr val="tx2">
                  <a:lumMod val="60000"/>
                  <a:lumOff val="40000"/>
                </a:schemeClr>
              </a:solidFill>
              <a:cs typeface="Far.Fanni" panose="00000400000000000000" pitchFamily="2" charset="-78"/>
            </a:endParaRPr>
          </a:p>
        </p:txBody>
      </p:sp>
    </p:spTree>
    <p:extLst>
      <p:ext uri="{BB962C8B-B14F-4D97-AF65-F5344CB8AC3E}">
        <p14:creationId xmlns:p14="http://schemas.microsoft.com/office/powerpoint/2010/main" val="1729662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dirty="0" smtClean="0">
                <a:cs typeface="B Kourosh" panose="00000400000000000000" pitchFamily="2" charset="-78"/>
              </a:rPr>
              <a:t>) </a:t>
            </a:r>
            <a:r>
              <a:rPr lang="en-US" sz="4400" dirty="0" smtClean="0">
                <a:latin typeface="Meiryo" panose="020B0604030504040204" pitchFamily="34" charset="-128"/>
                <a:ea typeface="Meiryo" panose="020B0604030504040204" pitchFamily="34" charset="-128"/>
                <a:cs typeface="B Kourosh" panose="00000400000000000000" pitchFamily="2" charset="-78"/>
              </a:rPr>
              <a:t>BRT</a:t>
            </a:r>
            <a:r>
              <a:rPr lang="fa-IR" sz="4400" b="1" dirty="0" smtClean="0">
                <a:cs typeface="B Kourosh" panose="00000400000000000000" pitchFamily="2" charset="-78"/>
              </a:rPr>
              <a:t>حمل </a:t>
            </a:r>
            <a:r>
              <a:rPr lang="fa-IR" sz="4400" b="1" dirty="0">
                <a:cs typeface="B Kourosh" panose="00000400000000000000" pitchFamily="2" charset="-78"/>
              </a:rPr>
              <a:t>و نقل اتوبوسی </a:t>
            </a:r>
            <a:r>
              <a:rPr lang="fa-IR" sz="4400" b="1" dirty="0" smtClean="0">
                <a:cs typeface="B Kourosh" panose="00000400000000000000" pitchFamily="2" charset="-78"/>
              </a:rPr>
              <a:t>تندرو (</a:t>
            </a:r>
            <a:endParaRPr lang="en-US" sz="4400" dirty="0">
              <a:cs typeface="B Kourosh" panose="00000400000000000000" pitchFamily="2" charset="-78"/>
            </a:endParaRPr>
          </a:p>
        </p:txBody>
      </p:sp>
      <p:sp>
        <p:nvSpPr>
          <p:cNvPr id="3" name="Content Placeholder 2"/>
          <p:cNvSpPr>
            <a:spLocks noGrp="1"/>
          </p:cNvSpPr>
          <p:nvPr>
            <p:ph idx="1"/>
          </p:nvPr>
        </p:nvSpPr>
        <p:spPr>
          <a:xfrm>
            <a:off x="1318264" y="2140398"/>
            <a:ext cx="8761412" cy="3416300"/>
          </a:xfrm>
        </p:spPr>
        <p:txBody>
          <a:bodyPr>
            <a:normAutofit/>
          </a:bodyPr>
          <a:lstStyle/>
          <a:p>
            <a:pPr algn="r" rtl="1">
              <a:lnSpc>
                <a:spcPct val="150000"/>
              </a:lnSpc>
            </a:pPr>
            <a:r>
              <a:rPr lang="fa-IR" sz="2000" dirty="0">
                <a:cs typeface="B Koodak" panose="00000700000000000000" pitchFamily="2" charset="-78"/>
              </a:rPr>
              <a:t>سیستمی نوآورانه و با ظرفیت بالا است که با پایین آوردن هزینه هاي حمل و نقل عمومی به </a:t>
            </a:r>
            <a:r>
              <a:rPr lang="en-US" sz="2000" dirty="0" smtClean="0">
                <a:cs typeface="B Koodak" panose="00000700000000000000" pitchFamily="2" charset="-78"/>
              </a:rPr>
              <a:t>BRT</a:t>
            </a:r>
            <a:r>
              <a:rPr lang="fa-IR" sz="2000" dirty="0" smtClean="0">
                <a:cs typeface="B Koodak" panose="00000700000000000000" pitchFamily="2" charset="-78"/>
              </a:rPr>
              <a:t> میزان </a:t>
            </a:r>
            <a:r>
              <a:rPr lang="fa-IR" sz="2000" dirty="0">
                <a:cs typeface="B Koodak" panose="00000700000000000000" pitchFamily="2" charset="-78"/>
              </a:rPr>
              <a:t>قابل توجهی موجب بهبود حمل و نقل شهري شده است. این سیستم یکپارچه و </a:t>
            </a:r>
            <a:r>
              <a:rPr lang="fa-IR" sz="2000" dirty="0" smtClean="0">
                <a:cs typeface="B Koodak" panose="00000700000000000000" pitchFamily="2" charset="-78"/>
              </a:rPr>
              <a:t>دائمی ازمسیرها </a:t>
            </a:r>
            <a:r>
              <a:rPr lang="fa-IR" sz="2000" dirty="0">
                <a:cs typeface="B Koodak" panose="00000700000000000000" pitchFamily="2" charset="-78"/>
              </a:rPr>
              <a:t>و یا لینک هاي اختصاصی استفاده می نماید ودر عین انعطاف پذیري از سرعت و </a:t>
            </a:r>
            <a:r>
              <a:rPr lang="fa-IR" sz="2000" dirty="0" smtClean="0">
                <a:cs typeface="B Koodak" panose="00000700000000000000" pitchFamily="2" charset="-78"/>
              </a:rPr>
              <a:t>کارایی را بالایی </a:t>
            </a:r>
            <a:r>
              <a:rPr lang="fa-IR" sz="2000" dirty="0">
                <a:cs typeface="B Koodak" panose="00000700000000000000" pitchFamily="2" charset="-78"/>
              </a:rPr>
              <a:t>برخوردار </a:t>
            </a:r>
            <a:r>
              <a:rPr lang="fa-IR" sz="2000" dirty="0" smtClean="0">
                <a:cs typeface="B Koodak" panose="00000700000000000000" pitchFamily="2" charset="-78"/>
              </a:rPr>
              <a:t>است.</a:t>
            </a:r>
            <a:endParaRPr lang="en-US" sz="2000" dirty="0">
              <a:cs typeface="B Koodak" panose="00000700000000000000" pitchFamily="2" charset="-78"/>
            </a:endParaRPr>
          </a:p>
        </p:txBody>
      </p:sp>
      <p:sp>
        <p:nvSpPr>
          <p:cNvPr id="4"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45198">
            <a:off x="653747" y="3801560"/>
            <a:ext cx="3963839" cy="26439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54150">
            <a:off x="4826965" y="4148025"/>
            <a:ext cx="3403137" cy="25523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303920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4911" y="872196"/>
            <a:ext cx="4051495" cy="3390313"/>
          </a:xfrm>
        </p:spPr>
        <p:txBody>
          <a:bodyPr/>
          <a:lstStyle/>
          <a:p>
            <a:pPr algn="ctr"/>
            <a:r>
              <a:rPr lang="fa-IR" sz="5400" dirty="0" smtClean="0">
                <a:cs typeface="B Kourosh" panose="00000400000000000000" pitchFamily="2" charset="-78"/>
              </a:rPr>
              <a:t>ویژگی های اصلی سامانه اتوبوس تندرو</a:t>
            </a:r>
            <a:endParaRPr lang="en-US" sz="5400" dirty="0">
              <a:cs typeface="B Kourosh" panose="00000400000000000000" pitchFamily="2" charset="-78"/>
            </a:endParaRPr>
          </a:p>
        </p:txBody>
      </p:sp>
      <p:grpSp>
        <p:nvGrpSpPr>
          <p:cNvPr id="2" name="Group 1"/>
          <p:cNvGrpSpPr/>
          <p:nvPr/>
        </p:nvGrpSpPr>
        <p:grpSpPr>
          <a:xfrm>
            <a:off x="4994031" y="587136"/>
            <a:ext cx="3446584" cy="5445279"/>
            <a:chOff x="4994031" y="587136"/>
            <a:chExt cx="3446584" cy="5445279"/>
          </a:xfrm>
        </p:grpSpPr>
        <p:grpSp>
          <p:nvGrpSpPr>
            <p:cNvPr id="25" name="Group 24"/>
            <p:cNvGrpSpPr/>
            <p:nvPr/>
          </p:nvGrpSpPr>
          <p:grpSpPr>
            <a:xfrm>
              <a:off x="4994031" y="587136"/>
              <a:ext cx="3446584" cy="5445279"/>
              <a:chOff x="5542671" y="705844"/>
              <a:chExt cx="4206240" cy="5445279"/>
            </a:xfrm>
          </p:grpSpPr>
          <p:grpSp>
            <p:nvGrpSpPr>
              <p:cNvPr id="14" name="Group 13"/>
              <p:cNvGrpSpPr/>
              <p:nvPr/>
            </p:nvGrpSpPr>
            <p:grpSpPr>
              <a:xfrm>
                <a:off x="5542671" y="705844"/>
                <a:ext cx="4206240" cy="3187733"/>
                <a:chOff x="5542671" y="705844"/>
                <a:chExt cx="4206240" cy="3187733"/>
              </a:xfrm>
            </p:grpSpPr>
            <p:sp>
              <p:nvSpPr>
                <p:cNvPr id="15" name="Rectangle 14"/>
                <p:cNvSpPr/>
                <p:nvPr/>
              </p:nvSpPr>
              <p:spPr>
                <a:xfrm>
                  <a:off x="5542671" y="705844"/>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6" name="Freeform 15"/>
                <p:cNvSpPr/>
                <p:nvPr/>
              </p:nvSpPr>
              <p:spPr>
                <a:xfrm>
                  <a:off x="5722304" y="824552"/>
                  <a:ext cx="273941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800" b="1" i="0" kern="1200" dirty="0" smtClean="0">
                      <a:cs typeface="B Koodak" panose="00000700000000000000" pitchFamily="2" charset="-78"/>
                    </a:rPr>
                    <a:t>مسیر ویژه</a:t>
                  </a:r>
                  <a:endParaRPr lang="en-US" sz="2800" kern="1200" dirty="0">
                    <a:cs typeface="B Koodak" panose="00000700000000000000" pitchFamily="2" charset="-78"/>
                  </a:endParaRPr>
                </a:p>
              </p:txBody>
            </p:sp>
            <p:sp>
              <p:nvSpPr>
                <p:cNvPr id="17" name="Rectangle 16"/>
                <p:cNvSpPr/>
                <p:nvPr/>
              </p:nvSpPr>
              <p:spPr>
                <a:xfrm>
                  <a:off x="5542671" y="1807325"/>
                  <a:ext cx="4206240" cy="957479"/>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8" name="Freeform 17"/>
                <p:cNvSpPr/>
                <p:nvPr/>
              </p:nvSpPr>
              <p:spPr>
                <a:xfrm>
                  <a:off x="5722303" y="1914556"/>
                  <a:ext cx="273941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800" b="1" i="0" kern="1200" smtClean="0">
                      <a:cs typeface="B Koodak" panose="00000700000000000000" pitchFamily="2" charset="-78"/>
                    </a:rPr>
                    <a:t>پوشش کامل</a:t>
                  </a:r>
                  <a:endParaRPr lang="en-US" sz="2800" kern="1200" dirty="0">
                    <a:cs typeface="B Koodak" panose="00000700000000000000" pitchFamily="2" charset="-78"/>
                  </a:endParaRPr>
                </a:p>
              </p:txBody>
            </p:sp>
            <p:sp>
              <p:nvSpPr>
                <p:cNvPr id="19" name="Rectangle 18"/>
                <p:cNvSpPr/>
                <p:nvPr/>
              </p:nvSpPr>
              <p:spPr>
                <a:xfrm>
                  <a:off x="5542671" y="2913145"/>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20" name="Freeform 19"/>
                <p:cNvSpPr/>
                <p:nvPr/>
              </p:nvSpPr>
              <p:spPr>
                <a:xfrm>
                  <a:off x="5722302" y="3031853"/>
                  <a:ext cx="273941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800" b="1" i="0" kern="1200" dirty="0" smtClean="0">
                      <a:cs typeface="B Koodak" panose="00000700000000000000" pitchFamily="2" charset="-78"/>
                    </a:rPr>
                    <a:t>کارایی بالا</a:t>
                  </a:r>
                  <a:endParaRPr lang="en-US" sz="2800" kern="1200" dirty="0">
                    <a:cs typeface="B Koodak" panose="00000700000000000000" pitchFamily="2" charset="-78"/>
                  </a:endParaRPr>
                </a:p>
              </p:txBody>
            </p:sp>
          </p:grpSp>
          <p:sp>
            <p:nvSpPr>
              <p:cNvPr id="21" name="Rectangle 20"/>
              <p:cNvSpPr/>
              <p:nvPr/>
            </p:nvSpPr>
            <p:spPr>
              <a:xfrm>
                <a:off x="5542671" y="4041918"/>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22" name="Rectangle 21"/>
              <p:cNvSpPr/>
              <p:nvPr/>
            </p:nvSpPr>
            <p:spPr>
              <a:xfrm>
                <a:off x="5542671" y="5170691"/>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grpSp>
        <p:sp>
          <p:nvSpPr>
            <p:cNvPr id="23" name="Freeform 22"/>
            <p:cNvSpPr/>
            <p:nvPr/>
          </p:nvSpPr>
          <p:spPr>
            <a:xfrm>
              <a:off x="5173663" y="4041918"/>
              <a:ext cx="2212226"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b="1" dirty="0">
                  <a:cs typeface="B Koodak" panose="00000700000000000000" pitchFamily="2" charset="-78"/>
                </a:rPr>
                <a:t>سامانه اولویت دادن به اتوبوس</a:t>
              </a:r>
              <a:endParaRPr lang="en-US" sz="2400" kern="1200" dirty="0">
                <a:cs typeface="B Koodak" panose="00000700000000000000" pitchFamily="2" charset="-78"/>
              </a:endParaRPr>
            </a:p>
          </p:txBody>
        </p:sp>
        <p:sp>
          <p:nvSpPr>
            <p:cNvPr id="24" name="Freeform 23"/>
            <p:cNvSpPr/>
            <p:nvPr/>
          </p:nvSpPr>
          <p:spPr>
            <a:xfrm>
              <a:off x="5173662" y="5170691"/>
              <a:ext cx="2212227"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200" b="1" dirty="0">
                  <a:cs typeface="B Koodak" panose="00000700000000000000" pitchFamily="2" charset="-78"/>
                </a:rPr>
                <a:t>وسایل نقلیه تراموا مانند</a:t>
              </a:r>
              <a:endParaRPr lang="en-US" sz="2200" kern="1200" dirty="0">
                <a:cs typeface="B Koodak" panose="00000700000000000000" pitchFamily="2" charset="-78"/>
              </a:endParaRPr>
            </a:p>
          </p:txBody>
        </p:sp>
      </p:gr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4477" y="1232051"/>
            <a:ext cx="3307946" cy="18909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4477" y="3516923"/>
            <a:ext cx="3307946" cy="2364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410432497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par>
                                <p:cTn id="13" presetID="2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r"/>
            <a:r>
              <a:rPr lang="fa-IR" sz="4800" dirty="0" smtClean="0">
                <a:solidFill>
                  <a:schemeClr val="bg1"/>
                </a:solidFill>
                <a:cs typeface="B Kourosh" panose="00000400000000000000" pitchFamily="2" charset="-78"/>
              </a:rPr>
              <a:t>)</a:t>
            </a:r>
            <a:r>
              <a:rPr lang="en-US" sz="4800" dirty="0" smtClean="0">
                <a:solidFill>
                  <a:schemeClr val="bg1"/>
                </a:solidFill>
                <a:cs typeface="B Kourosh" panose="00000400000000000000" pitchFamily="2" charset="-78"/>
              </a:rPr>
              <a:t>LRT</a:t>
            </a:r>
            <a:r>
              <a:rPr lang="fa-IR" sz="4800" dirty="0" smtClean="0">
                <a:solidFill>
                  <a:schemeClr val="bg1"/>
                </a:solidFill>
                <a:cs typeface="B Kourosh" panose="00000400000000000000" pitchFamily="2" charset="-78"/>
              </a:rPr>
              <a:t>قطار سبک شهری (</a:t>
            </a:r>
            <a:endParaRPr lang="en-US" sz="4800" dirty="0">
              <a:solidFill>
                <a:schemeClr val="bg1"/>
              </a:solidFill>
              <a:cs typeface="B Kourosh" panose="00000400000000000000" pitchFamily="2" charset="-78"/>
            </a:endParaRPr>
          </a:p>
        </p:txBody>
      </p:sp>
      <p:sp>
        <p:nvSpPr>
          <p:cNvPr id="6" name="Content Placeholder 5"/>
          <p:cNvSpPr>
            <a:spLocks noGrp="1"/>
          </p:cNvSpPr>
          <p:nvPr>
            <p:ph idx="1"/>
          </p:nvPr>
        </p:nvSpPr>
        <p:spPr>
          <a:xfrm>
            <a:off x="1318264" y="2223672"/>
            <a:ext cx="8761412" cy="3416300"/>
          </a:xfrm>
        </p:spPr>
        <p:txBody>
          <a:bodyPr>
            <a:normAutofit/>
          </a:bodyPr>
          <a:lstStyle/>
          <a:p>
            <a:pPr algn="r" rtl="1">
              <a:lnSpc>
                <a:spcPct val="150000"/>
              </a:lnSpc>
            </a:pPr>
            <a:r>
              <a:rPr lang="fa-IR" sz="2000" dirty="0">
                <a:cs typeface="B Koodak" panose="00000700000000000000" pitchFamily="2" charset="-78"/>
              </a:rPr>
              <a:t>گونه اي از حمل و نقل که بر روي </a:t>
            </a:r>
            <a:r>
              <a:rPr lang="fa-IR" sz="2000" dirty="0" smtClean="0">
                <a:cs typeface="B Koodak" panose="00000700000000000000" pitchFamily="2" charset="-78"/>
              </a:rPr>
              <a:t>ریل </a:t>
            </a:r>
            <a:r>
              <a:rPr lang="fa-IR" sz="2000" dirty="0">
                <a:cs typeface="B Koodak" panose="00000700000000000000" pitchFamily="2" charset="-78"/>
              </a:rPr>
              <a:t>انجام میشود و نیروي مورد نیازش را از سیم هاي برق تامین می کند. قطار سبک </a:t>
            </a:r>
            <a:r>
              <a:rPr lang="fa-IR" sz="2000" dirty="0" smtClean="0">
                <a:cs typeface="B Koodak" panose="00000700000000000000" pitchFamily="2" charset="-78"/>
              </a:rPr>
              <a:t>شهري</a:t>
            </a:r>
            <a:r>
              <a:rPr lang="en-US" sz="2000" dirty="0" smtClean="0">
                <a:cs typeface="B Koodak" panose="00000700000000000000" pitchFamily="2" charset="-78"/>
              </a:rPr>
              <a:t> </a:t>
            </a:r>
            <a:r>
              <a:rPr lang="fa-IR" sz="2000" dirty="0" smtClean="0">
                <a:cs typeface="B Koodak" panose="00000700000000000000" pitchFamily="2" charset="-78"/>
              </a:rPr>
              <a:t>میتواند </a:t>
            </a:r>
            <a:r>
              <a:rPr lang="fa-IR" sz="2000" dirty="0">
                <a:cs typeface="B Koodak" panose="00000700000000000000" pitchFamily="2" charset="-78"/>
              </a:rPr>
              <a:t>به تنهایی، با یک یا چند نوع دیگر حمل و نقل عمومی در مسیري اختصاصی در سمت </a:t>
            </a:r>
            <a:r>
              <a:rPr lang="fa-IR" sz="2000" dirty="0" smtClean="0">
                <a:cs typeface="B Koodak" panose="00000700000000000000" pitchFamily="2" charset="-78"/>
              </a:rPr>
              <a:t>راست</a:t>
            </a:r>
            <a:r>
              <a:rPr lang="en-US" sz="2000" dirty="0" smtClean="0">
                <a:cs typeface="B Koodak" panose="00000700000000000000" pitchFamily="2" charset="-78"/>
              </a:rPr>
              <a:t> </a:t>
            </a:r>
            <a:r>
              <a:rPr lang="fa-IR" sz="2000" dirty="0" smtClean="0">
                <a:cs typeface="B Koodak" panose="00000700000000000000" pitchFamily="2" charset="-78"/>
              </a:rPr>
              <a:t>و </a:t>
            </a:r>
            <a:r>
              <a:rPr lang="fa-IR" sz="2000" dirty="0">
                <a:cs typeface="B Koodak" panose="00000700000000000000" pitchFamily="2" charset="-78"/>
              </a:rPr>
              <a:t>تعریف آن </a:t>
            </a:r>
            <a:r>
              <a:rPr lang="en-US" sz="2000" dirty="0">
                <a:cs typeface="B Koodak" panose="00000700000000000000" pitchFamily="2" charset="-78"/>
              </a:rPr>
              <a:t>LRT </a:t>
            </a:r>
            <a:r>
              <a:rPr lang="fa-IR" sz="2000" dirty="0">
                <a:cs typeface="B Koodak" panose="00000700000000000000" pitchFamily="2" charset="-78"/>
              </a:rPr>
              <a:t>راه و یا بصورت مختلط با ترافیک عمل نماید </a:t>
            </a:r>
            <a:r>
              <a:rPr lang="en-US" sz="2000" dirty="0" smtClean="0">
                <a:cs typeface="B Koodak" panose="00000700000000000000" pitchFamily="2" charset="-78"/>
              </a:rPr>
              <a:t>.</a:t>
            </a:r>
            <a:endParaRPr lang="en-US" sz="2000" dirty="0">
              <a:cs typeface="B Koodak" panose="000007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170" y="3812344"/>
            <a:ext cx="5331935" cy="2662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890" y="3812344"/>
            <a:ext cx="3191154" cy="27980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1592070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771" y="2609045"/>
            <a:ext cx="3532956" cy="1600200"/>
          </a:xfrm>
        </p:spPr>
        <p:txBody>
          <a:bodyPr/>
          <a:lstStyle/>
          <a:p>
            <a:r>
              <a:rPr lang="fa-IR" sz="4800" dirty="0" smtClean="0">
                <a:cs typeface="B Kourosh" panose="00000400000000000000" pitchFamily="2" charset="-78"/>
              </a:rPr>
              <a:t>ویژگی های اصلی </a:t>
            </a:r>
            <a:br>
              <a:rPr lang="fa-IR" sz="4800" dirty="0" smtClean="0">
                <a:cs typeface="B Kourosh" panose="00000400000000000000" pitchFamily="2" charset="-78"/>
              </a:rPr>
            </a:br>
            <a:r>
              <a:rPr lang="fa-IR" sz="4800" dirty="0" smtClean="0">
                <a:cs typeface="B Kourosh" panose="00000400000000000000" pitchFamily="2" charset="-78"/>
              </a:rPr>
              <a:t>قطار سبک شهری</a:t>
            </a:r>
            <a:endParaRPr lang="en-US" sz="4800" dirty="0">
              <a:cs typeface="B Kourosh" panose="00000400000000000000" pitchFamily="2" charset="-78"/>
            </a:endParaRPr>
          </a:p>
        </p:txBody>
      </p:sp>
      <p:pic>
        <p:nvPicPr>
          <p:cNvPr id="16" name="Content Placeholder 1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88870" y="1323418"/>
            <a:ext cx="3106212" cy="1633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 name="Group 2"/>
          <p:cNvGrpSpPr/>
          <p:nvPr/>
        </p:nvGrpSpPr>
        <p:grpSpPr>
          <a:xfrm>
            <a:off x="4968274" y="1202022"/>
            <a:ext cx="3446584" cy="4414245"/>
            <a:chOff x="4968274" y="1202022"/>
            <a:chExt cx="3446584" cy="4414245"/>
          </a:xfrm>
        </p:grpSpPr>
        <p:grpSp>
          <p:nvGrpSpPr>
            <p:cNvPr id="5" name="Group 4"/>
            <p:cNvGrpSpPr/>
            <p:nvPr/>
          </p:nvGrpSpPr>
          <p:grpSpPr>
            <a:xfrm>
              <a:off x="4968274" y="1202022"/>
              <a:ext cx="3446584" cy="4414245"/>
              <a:chOff x="5542671" y="705844"/>
              <a:chExt cx="4206240" cy="4316506"/>
            </a:xfrm>
          </p:grpSpPr>
          <p:grpSp>
            <p:nvGrpSpPr>
              <p:cNvPr id="6" name="Group 5"/>
              <p:cNvGrpSpPr/>
              <p:nvPr/>
            </p:nvGrpSpPr>
            <p:grpSpPr>
              <a:xfrm>
                <a:off x="5542671" y="705844"/>
                <a:ext cx="4206240" cy="3187733"/>
                <a:chOff x="5542671" y="705844"/>
                <a:chExt cx="4206240" cy="3187733"/>
              </a:xfrm>
            </p:grpSpPr>
            <p:sp>
              <p:nvSpPr>
                <p:cNvPr id="9" name="Rectangle 8"/>
                <p:cNvSpPr/>
                <p:nvPr/>
              </p:nvSpPr>
              <p:spPr>
                <a:xfrm>
                  <a:off x="5542671" y="705844"/>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0" name="Freeform 9"/>
                <p:cNvSpPr/>
                <p:nvPr/>
              </p:nvSpPr>
              <p:spPr>
                <a:xfrm>
                  <a:off x="5722304" y="824552"/>
                  <a:ext cx="3376145"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rtl="1">
                    <a:lnSpc>
                      <a:spcPct val="90000"/>
                    </a:lnSpc>
                    <a:spcBef>
                      <a:spcPct val="0"/>
                    </a:spcBef>
                    <a:spcAft>
                      <a:spcPct val="35000"/>
                    </a:spcAft>
                  </a:pPr>
                  <a:r>
                    <a:rPr lang="ar-SA" dirty="0">
                      <a:cs typeface="B Koodak" panose="00000700000000000000" pitchFamily="2" charset="-78"/>
                    </a:rPr>
                    <a:t>استفاده از مقطع مسیر</a:t>
                  </a:r>
                  <a:r>
                    <a:rPr lang="en-US" dirty="0">
                      <a:cs typeface="B Koodak" panose="00000700000000000000" pitchFamily="2" charset="-78"/>
                    </a:rPr>
                    <a:t> </a:t>
                  </a:r>
                  <a:r>
                    <a:rPr lang="ar-SA" dirty="0" smtClean="0">
                      <a:cs typeface="B Koodak" panose="00000700000000000000" pitchFamily="2" charset="-78"/>
                    </a:rPr>
                    <a:t>کم</a:t>
                  </a:r>
                  <a:r>
                    <a:rPr lang="en-US" dirty="0" smtClean="0">
                      <a:cs typeface="B Koodak" panose="00000700000000000000" pitchFamily="2" charset="-78"/>
                    </a:rPr>
                    <a:t> </a:t>
                  </a:r>
                  <a:r>
                    <a:rPr lang="ar-SA" dirty="0" smtClean="0">
                      <a:cs typeface="B Koodak" panose="00000700000000000000" pitchFamily="2" charset="-78"/>
                    </a:rPr>
                    <a:t>ارتفاع </a:t>
                  </a:r>
                  <a:r>
                    <a:rPr lang="ar-SA" dirty="0">
                      <a:cs typeface="B Koodak" panose="00000700000000000000" pitchFamily="2" charset="-78"/>
                    </a:rPr>
                    <a:t>و همسطح با زمین</a:t>
                  </a:r>
                  <a:endParaRPr lang="en-US" kern="1200" dirty="0">
                    <a:cs typeface="B Koodak" panose="00000700000000000000" pitchFamily="2" charset="-78"/>
                  </a:endParaRPr>
                </a:p>
              </p:txBody>
            </p:sp>
            <p:sp>
              <p:nvSpPr>
                <p:cNvPr id="11" name="Rectangle 10"/>
                <p:cNvSpPr/>
                <p:nvPr/>
              </p:nvSpPr>
              <p:spPr>
                <a:xfrm>
                  <a:off x="5542671" y="1807325"/>
                  <a:ext cx="4206240" cy="957479"/>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2" name="Freeform 11"/>
                <p:cNvSpPr/>
                <p:nvPr/>
              </p:nvSpPr>
              <p:spPr>
                <a:xfrm>
                  <a:off x="5722302" y="1914556"/>
                  <a:ext cx="337614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ar-SA" sz="2000" dirty="0">
                      <a:cs typeface="B Koodak" panose="00000700000000000000" pitchFamily="2" charset="-78"/>
                    </a:rPr>
                    <a:t>ظرفیت مسافری </a:t>
                  </a:r>
                  <a:r>
                    <a:rPr lang="ar-SA" sz="2000" dirty="0" smtClean="0">
                      <a:cs typeface="B Koodak" panose="00000700000000000000" pitchFamily="2" charset="-78"/>
                    </a:rPr>
                    <a:t>ناوگا</a:t>
                  </a:r>
                  <a:r>
                    <a:rPr lang="fa-IR" sz="2000" dirty="0" smtClean="0">
                      <a:cs typeface="B Koodak" panose="00000700000000000000" pitchFamily="2" charset="-78"/>
                    </a:rPr>
                    <a:t>ن</a:t>
                  </a:r>
                  <a:r>
                    <a:rPr lang="ar-SA" sz="2000" dirty="0" smtClean="0">
                      <a:cs typeface="B Koodak" panose="00000700000000000000" pitchFamily="2" charset="-78"/>
                    </a:rPr>
                    <a:t>15 تا300نفر</a:t>
                  </a:r>
                  <a:endParaRPr lang="en-US" sz="2000" kern="1200" dirty="0">
                    <a:cs typeface="B Koodak" panose="00000700000000000000" pitchFamily="2" charset="-78"/>
                  </a:endParaRPr>
                </a:p>
              </p:txBody>
            </p:sp>
            <p:sp>
              <p:nvSpPr>
                <p:cNvPr id="13" name="Rectangle 12"/>
                <p:cNvSpPr/>
                <p:nvPr/>
              </p:nvSpPr>
              <p:spPr>
                <a:xfrm>
                  <a:off x="5542671" y="2913145"/>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4" name="Freeform 13"/>
                <p:cNvSpPr/>
                <p:nvPr/>
              </p:nvSpPr>
              <p:spPr>
                <a:xfrm>
                  <a:off x="5722302" y="3031853"/>
                  <a:ext cx="337614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ar-SA" sz="2000" dirty="0">
                      <a:cs typeface="B Koodak" panose="00000700000000000000" pitchFamily="2" charset="-78"/>
                    </a:rPr>
                    <a:t>عمر مفید ناوگان آن حداقل 30 سال است</a:t>
                  </a:r>
                  <a:endParaRPr lang="en-US" sz="2000" kern="1200" dirty="0">
                    <a:cs typeface="B Koodak" panose="00000700000000000000" pitchFamily="2" charset="-78"/>
                  </a:endParaRPr>
                </a:p>
              </p:txBody>
            </p:sp>
          </p:grpSp>
          <p:sp>
            <p:nvSpPr>
              <p:cNvPr id="7" name="Rectangle 6"/>
              <p:cNvSpPr/>
              <p:nvPr/>
            </p:nvSpPr>
            <p:spPr>
              <a:xfrm>
                <a:off x="5542671" y="4041918"/>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grpSp>
        <p:sp>
          <p:nvSpPr>
            <p:cNvPr id="15" name="Freeform 14"/>
            <p:cNvSpPr/>
            <p:nvPr/>
          </p:nvSpPr>
          <p:spPr>
            <a:xfrm>
              <a:off x="5132378" y="4743443"/>
              <a:ext cx="276640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ar-SA" sz="2000" dirty="0">
                  <a:cs typeface="B Koodak" panose="00000700000000000000" pitchFamily="2" charset="-78"/>
                </a:rPr>
                <a:t>هزینه های تعمیر و نگهداری </a:t>
              </a:r>
              <a:r>
                <a:rPr lang="fa-IR" sz="2000" dirty="0" smtClean="0">
                  <a:cs typeface="B Koodak" panose="00000700000000000000" pitchFamily="2" charset="-78"/>
                </a:rPr>
                <a:t>پایین</a:t>
              </a:r>
              <a:endParaRPr lang="en-US" sz="2000" kern="1200" dirty="0">
                <a:cs typeface="B Koodak" panose="00000700000000000000" pitchFamily="2" charset="-78"/>
              </a:endParaRP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3088" y="3126515"/>
            <a:ext cx="2637776" cy="2655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3126014157"/>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800" dirty="0" smtClean="0">
                <a:solidFill>
                  <a:schemeClr val="bg1"/>
                </a:solidFill>
                <a:cs typeface="B Kourosh" panose="00000400000000000000" pitchFamily="2" charset="-78"/>
              </a:rPr>
              <a:t>مونوریل</a:t>
            </a:r>
            <a:endParaRPr lang="en-US" sz="4800" dirty="0">
              <a:solidFill>
                <a:schemeClr val="bg1"/>
              </a:solidFill>
              <a:cs typeface="B Kourosh" panose="00000400000000000000" pitchFamily="2" charset="-78"/>
            </a:endParaRPr>
          </a:p>
        </p:txBody>
      </p:sp>
      <p:sp>
        <p:nvSpPr>
          <p:cNvPr id="3" name="Content Placeholder 2"/>
          <p:cNvSpPr>
            <a:spLocks noGrp="1"/>
          </p:cNvSpPr>
          <p:nvPr>
            <p:ph idx="1"/>
          </p:nvPr>
        </p:nvSpPr>
        <p:spPr/>
        <p:txBody>
          <a:bodyPr/>
          <a:lstStyle/>
          <a:p>
            <a:pPr algn="r" rtl="1">
              <a:lnSpc>
                <a:spcPct val="150000"/>
              </a:lnSpc>
            </a:pPr>
            <a:r>
              <a:rPr lang="fa-IR" b="1" dirty="0" smtClean="0">
                <a:solidFill>
                  <a:schemeClr val="tx1"/>
                </a:solidFill>
                <a:cs typeface="B Koodak" panose="00000700000000000000" pitchFamily="2" charset="-78"/>
              </a:rPr>
              <a:t>تک‌ریل یا</a:t>
            </a:r>
            <a:r>
              <a:rPr lang="fa-IR" b="1" dirty="0">
                <a:solidFill>
                  <a:schemeClr val="tx1"/>
                </a:solidFill>
                <a:cs typeface="B Koodak" panose="00000700000000000000" pitchFamily="2" charset="-78"/>
              </a:rPr>
              <a:t> مونوریل، شیوه‌ای از </a:t>
            </a:r>
            <a:r>
              <a:rPr lang="fa-IR" b="1" dirty="0" smtClean="0">
                <a:solidFill>
                  <a:schemeClr val="tx1">
                    <a:lumMod val="95000"/>
                    <a:lumOff val="5000"/>
                  </a:schemeClr>
                </a:solidFill>
                <a:cs typeface="B Koodak" panose="00000700000000000000" pitchFamily="2" charset="-78"/>
              </a:rPr>
              <a:t>حمل و نقل </a:t>
            </a:r>
            <a:r>
              <a:rPr lang="fa-IR" b="1" dirty="0" smtClean="0">
                <a:solidFill>
                  <a:schemeClr val="tx1"/>
                </a:solidFill>
                <a:cs typeface="B Koodak" panose="00000700000000000000" pitchFamily="2" charset="-78"/>
              </a:rPr>
              <a:t>سبک </a:t>
            </a:r>
            <a:r>
              <a:rPr lang="fa-IR" b="1" dirty="0">
                <a:solidFill>
                  <a:schemeClr val="tx1"/>
                </a:solidFill>
                <a:cs typeface="B Koodak" panose="00000700000000000000" pitchFamily="2" charset="-78"/>
              </a:rPr>
              <a:t>ریلی است. تک‌ریل در واقع یک خط منفرد است که به‌عنوان ریل برای واگن‌های مسافری یا باری استفاده می‌شود. ترن یا واگن‌ها بوسیله چرخ‌هایشان بر روی این ریل منفرد که درست در مرکز ترن یا واگن قرار می‌گیرد، حرکت می‌کنند</a:t>
            </a:r>
            <a:r>
              <a:rPr lang="fa-IR" b="1" dirty="0" smtClean="0">
                <a:solidFill>
                  <a:schemeClr val="tx1"/>
                </a:solidFill>
                <a:cs typeface="B Koodak" panose="00000700000000000000" pitchFamily="2" charset="-78"/>
              </a:rPr>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552" y="4003510"/>
            <a:ext cx="3666186" cy="2749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350" y="4003510"/>
            <a:ext cx="3923573" cy="25987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18410112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186" y="1447800"/>
            <a:ext cx="4159876" cy="2895600"/>
          </a:xfrm>
        </p:spPr>
        <p:txBody>
          <a:bodyPr/>
          <a:lstStyle/>
          <a:p>
            <a:pPr algn="ctr"/>
            <a:r>
              <a:rPr lang="fa-IR" sz="5400" dirty="0" smtClean="0">
                <a:cs typeface="B Kourosh" panose="00000400000000000000" pitchFamily="2" charset="-78"/>
              </a:rPr>
              <a:t>ویژگی های اصلی </a:t>
            </a:r>
            <a:br>
              <a:rPr lang="fa-IR" sz="5400" dirty="0" smtClean="0">
                <a:cs typeface="B Kourosh" panose="00000400000000000000" pitchFamily="2" charset="-78"/>
              </a:rPr>
            </a:br>
            <a:r>
              <a:rPr lang="fa-IR" sz="5400" dirty="0" smtClean="0">
                <a:cs typeface="B Kourosh" panose="00000400000000000000" pitchFamily="2" charset="-78"/>
              </a:rPr>
              <a:t>مونوریل</a:t>
            </a:r>
            <a:endParaRPr lang="en-US" sz="5400" dirty="0">
              <a:cs typeface="B Kourosh" panose="00000400000000000000" pitchFamily="2" charset="-78"/>
            </a:endParaRPr>
          </a:p>
        </p:txBody>
      </p:sp>
      <p:pic>
        <p:nvPicPr>
          <p:cNvPr id="17" name="Content Placeholder 1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82342" y="1243958"/>
            <a:ext cx="3042568" cy="2281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Group 4"/>
          <p:cNvGrpSpPr/>
          <p:nvPr/>
        </p:nvGrpSpPr>
        <p:grpSpPr>
          <a:xfrm>
            <a:off x="5006910" y="1243958"/>
            <a:ext cx="3446584" cy="4316506"/>
            <a:chOff x="5542671" y="705844"/>
            <a:chExt cx="4206240" cy="4316506"/>
          </a:xfrm>
        </p:grpSpPr>
        <p:grpSp>
          <p:nvGrpSpPr>
            <p:cNvPr id="6" name="Group 5"/>
            <p:cNvGrpSpPr/>
            <p:nvPr/>
          </p:nvGrpSpPr>
          <p:grpSpPr>
            <a:xfrm>
              <a:off x="5542671" y="705844"/>
              <a:ext cx="4206240" cy="3187733"/>
              <a:chOff x="5542671" y="705844"/>
              <a:chExt cx="4206240" cy="3187733"/>
            </a:xfrm>
          </p:grpSpPr>
          <p:sp>
            <p:nvSpPr>
              <p:cNvPr id="9" name="Rectangle 8"/>
              <p:cNvSpPr/>
              <p:nvPr/>
            </p:nvSpPr>
            <p:spPr>
              <a:xfrm>
                <a:off x="5542671" y="705844"/>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0" name="Freeform 9"/>
              <p:cNvSpPr/>
              <p:nvPr/>
            </p:nvSpPr>
            <p:spPr>
              <a:xfrm>
                <a:off x="5722304" y="824552"/>
                <a:ext cx="3517603"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dirty="0">
                    <a:cs typeface="B Koodak" panose="00000700000000000000" pitchFamily="2" charset="-78"/>
                  </a:rPr>
                  <a:t>فضای کمی </a:t>
                </a:r>
                <a:r>
                  <a:rPr lang="fa-IR" sz="2400" dirty="0" smtClean="0">
                    <a:cs typeface="B Koodak" panose="00000700000000000000" pitchFamily="2" charset="-78"/>
                  </a:rPr>
                  <a:t>اشغال </a:t>
                </a:r>
                <a:r>
                  <a:rPr lang="fa-IR" sz="2400" dirty="0">
                    <a:cs typeface="B Koodak" panose="00000700000000000000" pitchFamily="2" charset="-78"/>
                  </a:rPr>
                  <a:t>می‌کند</a:t>
                </a:r>
                <a:endParaRPr lang="en-US" sz="2400" kern="1200" dirty="0">
                  <a:cs typeface="B Koodak" panose="00000700000000000000" pitchFamily="2" charset="-78"/>
                </a:endParaRPr>
              </a:p>
            </p:txBody>
          </p:sp>
          <p:sp>
            <p:nvSpPr>
              <p:cNvPr id="11" name="Rectangle 10"/>
              <p:cNvSpPr/>
              <p:nvPr/>
            </p:nvSpPr>
            <p:spPr>
              <a:xfrm>
                <a:off x="5542671" y="1807325"/>
                <a:ext cx="4206240" cy="957479"/>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2" name="Freeform 11"/>
              <p:cNvSpPr/>
              <p:nvPr/>
            </p:nvSpPr>
            <p:spPr>
              <a:xfrm>
                <a:off x="5722303" y="1914556"/>
                <a:ext cx="3517604"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dirty="0">
                    <a:cs typeface="B Koodak" panose="00000700000000000000" pitchFamily="2" charset="-78"/>
                  </a:rPr>
                  <a:t>ارتعاش و نویز کمی ایجاد </a:t>
                </a:r>
                <a:r>
                  <a:rPr lang="fa-IR" sz="2400" dirty="0" smtClean="0">
                    <a:cs typeface="B Koodak" panose="00000700000000000000" pitchFamily="2" charset="-78"/>
                  </a:rPr>
                  <a:t>می‌کند</a:t>
                </a:r>
                <a:endParaRPr lang="en-US" sz="2400" kern="1200" dirty="0">
                  <a:cs typeface="B Koodak" panose="00000700000000000000" pitchFamily="2" charset="-78"/>
                </a:endParaRPr>
              </a:p>
            </p:txBody>
          </p:sp>
          <p:sp>
            <p:nvSpPr>
              <p:cNvPr id="13" name="Rectangle 12"/>
              <p:cNvSpPr/>
              <p:nvPr/>
            </p:nvSpPr>
            <p:spPr>
              <a:xfrm>
                <a:off x="5542671" y="2913145"/>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sp>
            <p:nvSpPr>
              <p:cNvPr id="14" name="Freeform 13"/>
              <p:cNvSpPr/>
              <p:nvPr/>
            </p:nvSpPr>
            <p:spPr>
              <a:xfrm>
                <a:off x="5722302" y="3031853"/>
                <a:ext cx="3517605"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b="1" i="0" kern="1200" dirty="0" smtClean="0">
                    <a:cs typeface="B Koodak" panose="00000700000000000000" pitchFamily="2" charset="-78"/>
                  </a:rPr>
                  <a:t>عمر بیش از 30 سال دارند.</a:t>
                </a:r>
                <a:endParaRPr lang="en-US" sz="2400" kern="1200" dirty="0">
                  <a:cs typeface="B Koodak" panose="00000700000000000000" pitchFamily="2" charset="-78"/>
                </a:endParaRPr>
              </a:p>
            </p:txBody>
          </p:sp>
        </p:grpSp>
        <p:sp>
          <p:nvSpPr>
            <p:cNvPr id="7" name="Rectangle 6"/>
            <p:cNvSpPr/>
            <p:nvPr/>
          </p:nvSpPr>
          <p:spPr>
            <a:xfrm>
              <a:off x="5542671" y="4041918"/>
              <a:ext cx="4206240" cy="980432"/>
            </a:xfrm>
            <a:prstGeom prst="rect">
              <a:avLst/>
            </a:prstGeom>
          </p:spPr>
          <p:style>
            <a:lnRef idx="2">
              <a:schemeClr val="dk2">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2">
                <a:hueOff val="0"/>
                <a:satOff val="0"/>
                <a:lumOff val="0"/>
                <a:alphaOff val="0"/>
              </a:schemeClr>
            </a:fontRef>
          </p:style>
        </p:sp>
      </p:grpSp>
      <p:sp>
        <p:nvSpPr>
          <p:cNvPr id="15"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
        <p:nvSpPr>
          <p:cNvPr id="16" name="Freeform 15"/>
          <p:cNvSpPr/>
          <p:nvPr/>
        </p:nvSpPr>
        <p:spPr>
          <a:xfrm>
            <a:off x="5145256" y="4698740"/>
            <a:ext cx="2882318" cy="743016"/>
          </a:xfrm>
          <a:custGeom>
            <a:avLst/>
            <a:gdLst>
              <a:gd name="connsiteX0" fmla="*/ 0 w 2739413"/>
              <a:gd name="connsiteY0" fmla="*/ 123838 h 743016"/>
              <a:gd name="connsiteX1" fmla="*/ 123838 w 2739413"/>
              <a:gd name="connsiteY1" fmla="*/ 0 h 743016"/>
              <a:gd name="connsiteX2" fmla="*/ 2615575 w 2739413"/>
              <a:gd name="connsiteY2" fmla="*/ 0 h 743016"/>
              <a:gd name="connsiteX3" fmla="*/ 2739413 w 2739413"/>
              <a:gd name="connsiteY3" fmla="*/ 123838 h 743016"/>
              <a:gd name="connsiteX4" fmla="*/ 2739413 w 2739413"/>
              <a:gd name="connsiteY4" fmla="*/ 619178 h 743016"/>
              <a:gd name="connsiteX5" fmla="*/ 2615575 w 2739413"/>
              <a:gd name="connsiteY5" fmla="*/ 743016 h 743016"/>
              <a:gd name="connsiteX6" fmla="*/ 123838 w 2739413"/>
              <a:gd name="connsiteY6" fmla="*/ 743016 h 743016"/>
              <a:gd name="connsiteX7" fmla="*/ 0 w 2739413"/>
              <a:gd name="connsiteY7" fmla="*/ 619178 h 743016"/>
              <a:gd name="connsiteX8" fmla="*/ 0 w 2739413"/>
              <a:gd name="connsiteY8" fmla="*/ 123838 h 74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413" h="743016">
                <a:moveTo>
                  <a:pt x="0" y="123838"/>
                </a:moveTo>
                <a:cubicBezTo>
                  <a:pt x="0" y="55444"/>
                  <a:pt x="55444" y="0"/>
                  <a:pt x="123838" y="0"/>
                </a:cubicBezTo>
                <a:lnTo>
                  <a:pt x="2615575" y="0"/>
                </a:lnTo>
                <a:cubicBezTo>
                  <a:pt x="2683969" y="0"/>
                  <a:pt x="2739413" y="55444"/>
                  <a:pt x="2739413" y="123838"/>
                </a:cubicBezTo>
                <a:lnTo>
                  <a:pt x="2739413" y="619178"/>
                </a:lnTo>
                <a:cubicBezTo>
                  <a:pt x="2739413" y="687572"/>
                  <a:pt x="2683969" y="743016"/>
                  <a:pt x="2615575" y="743016"/>
                </a:cubicBezTo>
                <a:lnTo>
                  <a:pt x="123838" y="743016"/>
                </a:lnTo>
                <a:cubicBezTo>
                  <a:pt x="55444" y="743016"/>
                  <a:pt x="0" y="687572"/>
                  <a:pt x="0" y="619178"/>
                </a:cubicBezTo>
                <a:lnTo>
                  <a:pt x="0" y="123838"/>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90737" tIns="36271" rIns="190737" bIns="36271" numCol="1" spcCol="1270" anchor="ctr" anchorCtr="0">
            <a:noAutofit/>
          </a:bodyPr>
          <a:lstStyle/>
          <a:p>
            <a:pPr lvl="0" algn="ctr" defTabSz="1244600">
              <a:lnSpc>
                <a:spcPct val="90000"/>
              </a:lnSpc>
              <a:spcBef>
                <a:spcPct val="0"/>
              </a:spcBef>
              <a:spcAft>
                <a:spcPct val="35000"/>
              </a:spcAft>
            </a:pPr>
            <a:r>
              <a:rPr lang="fa-IR" sz="2400" b="1" i="0" kern="1200" dirty="0" smtClean="0">
                <a:cs typeface="B Koodak" panose="00000700000000000000" pitchFamily="2" charset="-78"/>
              </a:rPr>
              <a:t>قابلیت ساخت ایستگاه در بیشتر مکانها</a:t>
            </a:r>
            <a:endParaRPr lang="en-US" sz="2400" kern="1200" dirty="0">
              <a:cs typeface="B Koodak" panose="00000700000000000000" pitchFamily="2" charset="-78"/>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2342" y="3709115"/>
            <a:ext cx="3042568" cy="22582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9375069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800" dirty="0" smtClean="0">
                <a:cs typeface="B Kourosh" panose="00000400000000000000" pitchFamily="2" charset="-78"/>
              </a:rPr>
              <a:t>مترو</a:t>
            </a:r>
            <a:endParaRPr lang="en-US" sz="4800" dirty="0">
              <a:cs typeface="B Kourosh" panose="00000400000000000000" pitchFamily="2" charset="-78"/>
            </a:endParaRPr>
          </a:p>
        </p:txBody>
      </p:sp>
      <p:sp>
        <p:nvSpPr>
          <p:cNvPr id="3" name="Content Placeholder 2"/>
          <p:cNvSpPr>
            <a:spLocks noGrp="1"/>
          </p:cNvSpPr>
          <p:nvPr>
            <p:ph idx="1"/>
          </p:nvPr>
        </p:nvSpPr>
        <p:spPr>
          <a:xfrm>
            <a:off x="1154954" y="2230012"/>
            <a:ext cx="8761412" cy="3416300"/>
          </a:xfrm>
        </p:spPr>
        <p:txBody>
          <a:bodyPr/>
          <a:lstStyle/>
          <a:p>
            <a:pPr marL="0" indent="0" algn="r">
              <a:lnSpc>
                <a:spcPct val="150000"/>
              </a:lnSpc>
              <a:buNone/>
            </a:pPr>
            <a:r>
              <a:rPr lang="ar-SA" dirty="0">
                <a:cs typeface="B Koodak" panose="00000700000000000000" pitchFamily="2" charset="-78"/>
              </a:rPr>
              <a:t>مترو سيستمي است كه براي جابجايي حجم انبوه‌تري از مسافر مورد استفاده قرار مي‌گيرد و طبق استانداردهاي بين‌المللي، ظرفيت اين نوع سيستم، 12000 تا 40000 نفر مسافر در ساعت مي‌باشد. اين سيستم بصورت كاملاً حفاظت شده و در بافت درون شهري عموماً زيرزميني و در حومه بصورت هم سطح با تعداد حداقل 5 واگن به جابجايي مسافر مي‌پردازد. اين سيستم خود كشش برقي از طريق ريل سوم يا شبكه بالاسري تغذيه مي‌گردد. </a:t>
            </a:r>
            <a:endParaRPr lang="en-US" dirty="0">
              <a:cs typeface="B Koodak"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2012" y="4061918"/>
            <a:ext cx="3438660" cy="2585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1117" y="4061917"/>
            <a:ext cx="4544732" cy="2585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p:cNvSpPr>
          <p:nvPr/>
        </p:nvSpPr>
        <p:spPr bwMode="gray">
          <a:xfrm>
            <a:off x="10079676" y="6152751"/>
            <a:ext cx="2112324" cy="705249"/>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1100" b="1" dirty="0" smtClean="0">
                <a:solidFill>
                  <a:schemeClr val="tx2">
                    <a:lumMod val="75000"/>
                  </a:schemeClr>
                </a:solidFill>
                <a:cs typeface="B Kourosh" panose="00000400000000000000" pitchFamily="2" charset="-78"/>
              </a:rPr>
              <a:t>سیستم هاي ترکیبی حمل و نقل عمومی شهري،</a:t>
            </a:r>
            <a:r>
              <a:rPr lang="en-US" sz="1100" b="1" dirty="0" smtClean="0">
                <a:solidFill>
                  <a:schemeClr val="tx2">
                    <a:lumMod val="75000"/>
                  </a:schemeClr>
                </a:solidFill>
                <a:cs typeface="B Kourosh" panose="00000400000000000000" pitchFamily="2" charset="-78"/>
              </a:rPr>
              <a:t/>
            </a:r>
            <a:br>
              <a:rPr lang="en-US" sz="1100" b="1" dirty="0" smtClean="0">
                <a:solidFill>
                  <a:schemeClr val="tx2">
                    <a:lumMod val="75000"/>
                  </a:schemeClr>
                </a:solidFill>
                <a:cs typeface="B Kourosh" panose="00000400000000000000" pitchFamily="2" charset="-78"/>
              </a:rPr>
            </a:br>
            <a:r>
              <a:rPr lang="en-US" sz="1100" b="1" dirty="0" smtClean="0">
                <a:solidFill>
                  <a:schemeClr val="tx2">
                    <a:lumMod val="75000"/>
                  </a:schemeClr>
                </a:solidFill>
                <a:cs typeface="B Kourosh" panose="00000400000000000000" pitchFamily="2" charset="-78"/>
              </a:rPr>
              <a:t>LRT </a:t>
            </a:r>
            <a:r>
              <a:rPr lang="fa-IR" sz="1100" b="1" dirty="0" smtClean="0">
                <a:solidFill>
                  <a:schemeClr val="tx2">
                    <a:lumMod val="75000"/>
                  </a:schemeClr>
                </a:solidFill>
                <a:cs typeface="B Kourosh" panose="00000400000000000000" pitchFamily="2" charset="-78"/>
              </a:rPr>
              <a:t>و</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 </a:t>
            </a:r>
            <a:r>
              <a:rPr lang="en-US" sz="1100" b="1" dirty="0" smtClean="0">
                <a:solidFill>
                  <a:schemeClr val="tx2">
                    <a:lumMod val="75000"/>
                  </a:schemeClr>
                </a:solidFill>
                <a:cs typeface="B Kourosh" panose="00000400000000000000" pitchFamily="2" charset="-78"/>
              </a:rPr>
              <a:t>BRT </a:t>
            </a:r>
            <a:r>
              <a:rPr lang="fa-IR" sz="1100" b="1" dirty="0" smtClean="0">
                <a:solidFill>
                  <a:schemeClr val="tx2">
                    <a:lumMod val="75000"/>
                  </a:schemeClr>
                </a:solidFill>
                <a:cs typeface="B Kourosh" panose="00000400000000000000" pitchFamily="2" charset="-78"/>
              </a:rPr>
              <a:t>میان</a:t>
            </a:r>
            <a:r>
              <a:rPr lang="en-US" sz="1100" b="1" dirty="0" smtClean="0">
                <a:solidFill>
                  <a:schemeClr val="tx2">
                    <a:lumMod val="75000"/>
                  </a:schemeClr>
                </a:solidFill>
                <a:cs typeface="B Kourosh" panose="00000400000000000000" pitchFamily="2" charset="-78"/>
              </a:rPr>
              <a:t> </a:t>
            </a:r>
            <a:r>
              <a:rPr lang="fa-IR" sz="1100" b="1" dirty="0" smtClean="0">
                <a:solidFill>
                  <a:schemeClr val="tx2">
                    <a:lumMod val="75000"/>
                  </a:schemeClr>
                </a:solidFill>
                <a:cs typeface="B Kourosh" panose="00000400000000000000" pitchFamily="2" charset="-78"/>
              </a:rPr>
              <a:t>پلی</a:t>
            </a:r>
            <a:endParaRPr lang="en-US" sz="1100" b="1" dirty="0">
              <a:solidFill>
                <a:schemeClr val="tx2">
                  <a:lumMod val="75000"/>
                </a:schemeClr>
              </a:solidFill>
              <a:cs typeface="B Kourosh" panose="00000400000000000000" pitchFamily="2" charset="-78"/>
            </a:endParaRPr>
          </a:p>
        </p:txBody>
      </p:sp>
    </p:spTree>
    <p:extLst>
      <p:ext uri="{BB962C8B-B14F-4D97-AF65-F5344CB8AC3E}">
        <p14:creationId xmlns:p14="http://schemas.microsoft.com/office/powerpoint/2010/main" val="22641429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docProps/app.xml><?xml version="1.0" encoding="utf-8"?>
<Properties xmlns="http://schemas.openxmlformats.org/officeDocument/2006/extended-properties" xmlns:vt="http://schemas.openxmlformats.org/officeDocument/2006/docPropsVTypes">
  <Template>Ion Boardroom</Template>
  <TotalTime>994</TotalTime>
  <Words>1533</Words>
  <Application>Microsoft Office PowerPoint</Application>
  <PresentationFormat>Widescreen</PresentationFormat>
  <Paragraphs>119</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B Koodak</vt:lpstr>
      <vt:lpstr>B Kourosh</vt:lpstr>
      <vt:lpstr>Century Gothic</vt:lpstr>
      <vt:lpstr>Far.Fanni</vt:lpstr>
      <vt:lpstr>Meiryo</vt:lpstr>
      <vt:lpstr>Wingdings 3</vt:lpstr>
      <vt:lpstr>Ion Boardroom</vt:lpstr>
      <vt:lpstr>سیستم هاي ترکیبی حمل و نقل عمومی شهري، LRT و  BRT میان پلی</vt:lpstr>
      <vt:lpstr>مقدمه</vt:lpstr>
      <vt:lpstr>) BRTحمل و نقل اتوبوسی تندرو (</vt:lpstr>
      <vt:lpstr>ویژگی های اصلی سامانه اتوبوس تندرو</vt:lpstr>
      <vt:lpstr>)LRTقطار سبک شهری (</vt:lpstr>
      <vt:lpstr>ویژگی های اصلی  قطار سبک شهری</vt:lpstr>
      <vt:lpstr>مونوریل</vt:lpstr>
      <vt:lpstr>ویژگی های اصلی  مونوریل</vt:lpstr>
      <vt:lpstr>مترو</vt:lpstr>
      <vt:lpstr>LRT و  BRTمقایسه </vt:lpstr>
      <vt:lpstr>LRTمشکلات استفاده از </vt:lpstr>
      <vt:lpstr>معرفی سیستم هاي نوین ترکیبی حمل و نقل شهري</vt:lpstr>
      <vt:lpstr>GLT (TVR)</vt:lpstr>
      <vt:lpstr> سیویس و  فیلیاس</vt:lpstr>
      <vt:lpstr>PowerPoint Presentation</vt:lpstr>
      <vt:lpstr>ترنسلور</vt:lpstr>
      <vt:lpstr>PowerPoint Presentation</vt:lpstr>
      <vt:lpstr> ویژگی هاي اصلی ترنسلور</vt:lpstr>
      <vt:lpstr>PowerPoint Presentation</vt:lpstr>
      <vt:lpstr>مقایسه</vt:lpstr>
      <vt:lpstr>نتیجه گیری</vt:lpstr>
      <vt:lpstr>منابع</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سیستم هاي ترکیبی حمل و نقل عمومی شهري، LRT و  BRT میان پلی</dc:title>
  <dc:creator>Abolfazl_M</dc:creator>
  <cp:lastModifiedBy>Mohammad</cp:lastModifiedBy>
  <cp:revision>57</cp:revision>
  <dcterms:created xsi:type="dcterms:W3CDTF">2016-04-06T15:05:36Z</dcterms:created>
  <dcterms:modified xsi:type="dcterms:W3CDTF">2020-11-10T00:02:42Z</dcterms:modified>
</cp:coreProperties>
</file>