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7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snapToGrid="0">
      <p:cViewPr varScale="1">
        <p:scale>
          <a:sx n="75" d="100"/>
          <a:sy n="75" d="100"/>
        </p:scale>
        <p:origin x="107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F7784D0-E551-4D1F-8848-D33EE253AE90}" type="doc">
      <dgm:prSet loTypeId="urn:microsoft.com/office/officeart/2005/8/layout/radial4" loCatId="relationship" qsTypeId="urn:microsoft.com/office/officeart/2005/8/quickstyle/3d2#1" qsCatId="3D" csTypeId="urn:microsoft.com/office/officeart/2005/8/colors/accent3_2" csCatId="accent3" phldr="1"/>
      <dgm:spPr/>
      <dgm:t>
        <a:bodyPr/>
        <a:lstStyle/>
        <a:p>
          <a:endParaRPr lang="en-US"/>
        </a:p>
      </dgm:t>
    </dgm:pt>
    <dgm:pt modelId="{6C13FA53-60B1-4091-8F87-24E32307F190}">
      <dgm:prSet phldrT="[Text]" custT="1"/>
      <dgm:spPr>
        <a:solidFill>
          <a:srgbClr val="339966"/>
        </a:solidFill>
      </dgm:spPr>
      <dgm:t>
        <a:bodyPr/>
        <a:lstStyle/>
        <a:p>
          <a:r>
            <a:rPr lang="fa-IR" sz="3200" b="1" dirty="0">
              <a:effectLst>
                <a:outerShdw blurRad="38100" dist="38100" dir="2700000" algn="tl">
                  <a:srgbClr val="000000">
                    <a:alpha val="43137"/>
                  </a:srgbClr>
                </a:outerShdw>
              </a:effectLst>
              <a:cs typeface="B Narenj" pitchFamily="2" charset="-78"/>
            </a:rPr>
            <a:t>عملکردهای فضای سبز</a:t>
          </a:r>
          <a:endParaRPr lang="en-US" sz="3200" b="1" dirty="0">
            <a:effectLst>
              <a:outerShdw blurRad="38100" dist="38100" dir="2700000" algn="tl">
                <a:srgbClr val="000000">
                  <a:alpha val="43137"/>
                </a:srgbClr>
              </a:outerShdw>
            </a:effectLst>
            <a:cs typeface="B Narenj" pitchFamily="2" charset="-78"/>
          </a:endParaRPr>
        </a:p>
      </dgm:t>
    </dgm:pt>
    <dgm:pt modelId="{886FDE18-B776-4858-943C-BE32D5BD8F24}" type="parTrans" cxnId="{BCB4F061-3F5E-401B-A3C9-2650669AE16D}">
      <dgm:prSet/>
      <dgm:spPr/>
      <dgm:t>
        <a:bodyPr/>
        <a:lstStyle/>
        <a:p>
          <a:endParaRPr lang="en-US"/>
        </a:p>
      </dgm:t>
    </dgm:pt>
    <dgm:pt modelId="{D83D90C3-37A9-4CD6-9441-782217CA31EF}" type="sibTrans" cxnId="{BCB4F061-3F5E-401B-A3C9-2650669AE16D}">
      <dgm:prSet/>
      <dgm:spPr/>
      <dgm:t>
        <a:bodyPr/>
        <a:lstStyle/>
        <a:p>
          <a:endParaRPr lang="en-US"/>
        </a:p>
      </dgm:t>
    </dgm:pt>
    <dgm:pt modelId="{332FA7FF-6F2E-4967-B49C-C54793EE7185}">
      <dgm:prSet phldrT="[Text]" custT="1"/>
      <dgm:spPr>
        <a:solidFill>
          <a:srgbClr val="339966"/>
        </a:solidFill>
      </dgm:spPr>
      <dgm:t>
        <a:bodyPr/>
        <a:lstStyle/>
        <a:p>
          <a:r>
            <a:rPr lang="fa-IR" sz="2000" b="1" dirty="0">
              <a:cs typeface="B Kamran" pitchFamily="2" charset="-78"/>
            </a:rPr>
            <a:t>عملکرد اجتماعی- روانی</a:t>
          </a:r>
          <a:endParaRPr lang="en-US" sz="2000" b="1" dirty="0">
            <a:cs typeface="B Kamran" pitchFamily="2" charset="-78"/>
          </a:endParaRPr>
        </a:p>
      </dgm:t>
    </dgm:pt>
    <dgm:pt modelId="{FCEB6979-78BA-4B61-859E-05E45CA57CF1}" type="parTrans" cxnId="{B71DA3C2-4A2A-47E6-BA4C-6A1797D33830}">
      <dgm:prSet/>
      <dgm:spPr>
        <a:solidFill>
          <a:srgbClr val="99FF99"/>
        </a:solidFill>
      </dgm:spPr>
      <dgm:t>
        <a:bodyPr/>
        <a:lstStyle/>
        <a:p>
          <a:endParaRPr lang="en-US"/>
        </a:p>
      </dgm:t>
    </dgm:pt>
    <dgm:pt modelId="{E0B3F3CF-16A6-48F0-B350-AB08ECC60C33}" type="sibTrans" cxnId="{B71DA3C2-4A2A-47E6-BA4C-6A1797D33830}">
      <dgm:prSet/>
      <dgm:spPr/>
      <dgm:t>
        <a:bodyPr/>
        <a:lstStyle/>
        <a:p>
          <a:endParaRPr lang="en-US"/>
        </a:p>
      </dgm:t>
    </dgm:pt>
    <dgm:pt modelId="{644FE669-A301-473E-B3DD-E9EAD0DA25F8}">
      <dgm:prSet phldrT="[Text]" custT="1"/>
      <dgm:spPr>
        <a:solidFill>
          <a:srgbClr val="339966"/>
        </a:solidFill>
      </dgm:spPr>
      <dgm:t>
        <a:bodyPr/>
        <a:lstStyle/>
        <a:p>
          <a:r>
            <a:rPr lang="fa-IR" sz="2000" b="1" dirty="0">
              <a:cs typeface="B Kamran" pitchFamily="2" charset="-78"/>
            </a:rPr>
            <a:t>عملکرد زیبایی شناختی</a:t>
          </a:r>
          <a:endParaRPr lang="en-US" sz="2000" b="1" dirty="0">
            <a:cs typeface="B Kamran" pitchFamily="2" charset="-78"/>
          </a:endParaRPr>
        </a:p>
      </dgm:t>
    </dgm:pt>
    <dgm:pt modelId="{715EAD3B-A049-46CF-9A4D-33EEC68347AA}" type="parTrans" cxnId="{48D82F4D-19E5-42BC-A719-BFFC9F94B607}">
      <dgm:prSet/>
      <dgm:spPr>
        <a:solidFill>
          <a:srgbClr val="99FF99"/>
        </a:solidFill>
      </dgm:spPr>
      <dgm:t>
        <a:bodyPr/>
        <a:lstStyle/>
        <a:p>
          <a:endParaRPr lang="en-US"/>
        </a:p>
      </dgm:t>
    </dgm:pt>
    <dgm:pt modelId="{0728A937-BB2F-4E02-8567-F857DD5C99EF}" type="sibTrans" cxnId="{48D82F4D-19E5-42BC-A719-BFFC9F94B607}">
      <dgm:prSet/>
      <dgm:spPr/>
      <dgm:t>
        <a:bodyPr/>
        <a:lstStyle/>
        <a:p>
          <a:endParaRPr lang="en-US"/>
        </a:p>
      </dgm:t>
    </dgm:pt>
    <dgm:pt modelId="{423E3401-027E-4D10-931A-994530EC482C}">
      <dgm:prSet phldrT="[Text]" custT="1"/>
      <dgm:spPr>
        <a:solidFill>
          <a:srgbClr val="339966"/>
        </a:solidFill>
      </dgm:spPr>
      <dgm:t>
        <a:bodyPr/>
        <a:lstStyle/>
        <a:p>
          <a:r>
            <a:rPr lang="fa-IR" sz="2000" b="1" dirty="0">
              <a:cs typeface="B Kamran" pitchFamily="2" charset="-78"/>
            </a:rPr>
            <a:t>عملکرد زیست محیطی</a:t>
          </a:r>
          <a:endParaRPr lang="en-US" sz="2000" b="1" dirty="0">
            <a:cs typeface="B Kamran" pitchFamily="2" charset="-78"/>
          </a:endParaRPr>
        </a:p>
      </dgm:t>
    </dgm:pt>
    <dgm:pt modelId="{2BF0A560-008A-4693-9B3C-413E176EF22D}" type="parTrans" cxnId="{52001EBE-2C40-4DD3-9AF7-0D6A40CC4748}">
      <dgm:prSet/>
      <dgm:spPr>
        <a:solidFill>
          <a:srgbClr val="99FF99"/>
        </a:solidFill>
      </dgm:spPr>
      <dgm:t>
        <a:bodyPr/>
        <a:lstStyle/>
        <a:p>
          <a:endParaRPr lang="en-US"/>
        </a:p>
      </dgm:t>
    </dgm:pt>
    <dgm:pt modelId="{26D9E204-691F-46D0-9959-820E1C4B2463}" type="sibTrans" cxnId="{52001EBE-2C40-4DD3-9AF7-0D6A40CC4748}">
      <dgm:prSet/>
      <dgm:spPr/>
      <dgm:t>
        <a:bodyPr/>
        <a:lstStyle/>
        <a:p>
          <a:endParaRPr lang="en-US"/>
        </a:p>
      </dgm:t>
    </dgm:pt>
    <dgm:pt modelId="{F2FF4DFE-CA23-4D58-B7D2-AF8DA8B1A04E}">
      <dgm:prSet custT="1"/>
      <dgm:spPr>
        <a:solidFill>
          <a:srgbClr val="339966"/>
        </a:solidFill>
      </dgm:spPr>
      <dgm:t>
        <a:bodyPr/>
        <a:lstStyle/>
        <a:p>
          <a:r>
            <a:rPr lang="fa-IR" sz="2000" b="1" dirty="0">
              <a:cs typeface="B Kamran" pitchFamily="2" charset="-78"/>
            </a:rPr>
            <a:t>عملکرد حفاظتی</a:t>
          </a:r>
          <a:endParaRPr lang="en-US" sz="2000" b="1" dirty="0">
            <a:cs typeface="B Kamran" pitchFamily="2" charset="-78"/>
          </a:endParaRPr>
        </a:p>
      </dgm:t>
    </dgm:pt>
    <dgm:pt modelId="{A8CEA4E2-8193-4B94-9500-04ED0BBA99D8}" type="parTrans" cxnId="{259E95A0-455F-415B-A139-5F82BB40AF43}">
      <dgm:prSet/>
      <dgm:spPr>
        <a:solidFill>
          <a:srgbClr val="99FF99"/>
        </a:solidFill>
      </dgm:spPr>
      <dgm:t>
        <a:bodyPr/>
        <a:lstStyle/>
        <a:p>
          <a:endParaRPr lang="en-US"/>
        </a:p>
      </dgm:t>
    </dgm:pt>
    <dgm:pt modelId="{78A1B583-2E4B-49ED-B7D1-5F1720C2CAB0}" type="sibTrans" cxnId="{259E95A0-455F-415B-A139-5F82BB40AF43}">
      <dgm:prSet/>
      <dgm:spPr/>
      <dgm:t>
        <a:bodyPr/>
        <a:lstStyle/>
        <a:p>
          <a:endParaRPr lang="en-US"/>
        </a:p>
      </dgm:t>
    </dgm:pt>
    <dgm:pt modelId="{019E7D45-A5F2-42E0-85AC-A17410A85D31}">
      <dgm:prSet custT="1"/>
      <dgm:spPr>
        <a:solidFill>
          <a:srgbClr val="339966"/>
        </a:solidFill>
      </dgm:spPr>
      <dgm:t>
        <a:bodyPr/>
        <a:lstStyle/>
        <a:p>
          <a:r>
            <a:rPr lang="fa-IR" sz="2000" b="1" dirty="0">
              <a:cs typeface="B Kamran" pitchFamily="2" charset="-78"/>
            </a:rPr>
            <a:t>عملکرد اکولوژیک</a:t>
          </a:r>
          <a:endParaRPr lang="en-US" sz="2000" b="1" dirty="0">
            <a:cs typeface="B Kamran" pitchFamily="2" charset="-78"/>
          </a:endParaRPr>
        </a:p>
      </dgm:t>
    </dgm:pt>
    <dgm:pt modelId="{0B23A435-BEDC-4C38-9016-C110ADC1B5A1}" type="parTrans" cxnId="{8EEC3F41-E19D-442F-A320-2AE95A9A2D70}">
      <dgm:prSet/>
      <dgm:spPr>
        <a:solidFill>
          <a:srgbClr val="99FF99"/>
        </a:solidFill>
      </dgm:spPr>
      <dgm:t>
        <a:bodyPr/>
        <a:lstStyle/>
        <a:p>
          <a:endParaRPr lang="en-US"/>
        </a:p>
      </dgm:t>
    </dgm:pt>
    <dgm:pt modelId="{E5B391A4-624C-4D9F-864B-9970EF2CD0E3}" type="sibTrans" cxnId="{8EEC3F41-E19D-442F-A320-2AE95A9A2D70}">
      <dgm:prSet/>
      <dgm:spPr/>
      <dgm:t>
        <a:bodyPr/>
        <a:lstStyle/>
        <a:p>
          <a:endParaRPr lang="en-US"/>
        </a:p>
      </dgm:t>
    </dgm:pt>
    <dgm:pt modelId="{1AFA63DE-0A0C-4950-BFD1-B3A4EDC09A89}" type="pres">
      <dgm:prSet presAssocID="{1F7784D0-E551-4D1F-8848-D33EE253AE90}" presName="cycle" presStyleCnt="0">
        <dgm:presLayoutVars>
          <dgm:chMax val="1"/>
          <dgm:dir/>
          <dgm:animLvl val="ctr"/>
          <dgm:resizeHandles val="exact"/>
        </dgm:presLayoutVars>
      </dgm:prSet>
      <dgm:spPr/>
      <dgm:t>
        <a:bodyPr/>
        <a:lstStyle/>
        <a:p>
          <a:pPr rtl="1"/>
          <a:endParaRPr lang="fa-IR"/>
        </a:p>
      </dgm:t>
    </dgm:pt>
    <dgm:pt modelId="{A46ECD19-A29D-48CE-90C5-D75D8566BD58}" type="pres">
      <dgm:prSet presAssocID="{6C13FA53-60B1-4091-8F87-24E32307F190}" presName="centerShape" presStyleLbl="node0" presStyleIdx="0" presStyleCnt="1"/>
      <dgm:spPr/>
      <dgm:t>
        <a:bodyPr/>
        <a:lstStyle/>
        <a:p>
          <a:pPr rtl="1"/>
          <a:endParaRPr lang="fa-IR"/>
        </a:p>
      </dgm:t>
    </dgm:pt>
    <dgm:pt modelId="{527B09F6-1E4B-4A5E-A23F-7145B42173FA}" type="pres">
      <dgm:prSet presAssocID="{FCEB6979-78BA-4B61-859E-05E45CA57CF1}" presName="parTrans" presStyleLbl="bgSibTrans2D1" presStyleIdx="0" presStyleCnt="5"/>
      <dgm:spPr/>
      <dgm:t>
        <a:bodyPr/>
        <a:lstStyle/>
        <a:p>
          <a:pPr rtl="1"/>
          <a:endParaRPr lang="fa-IR"/>
        </a:p>
      </dgm:t>
    </dgm:pt>
    <dgm:pt modelId="{CB1414EA-228C-4F13-84C2-E4242C468A5F}" type="pres">
      <dgm:prSet presAssocID="{332FA7FF-6F2E-4967-B49C-C54793EE7185}" presName="node" presStyleLbl="node1" presStyleIdx="0" presStyleCnt="5">
        <dgm:presLayoutVars>
          <dgm:bulletEnabled val="1"/>
        </dgm:presLayoutVars>
      </dgm:prSet>
      <dgm:spPr/>
      <dgm:t>
        <a:bodyPr/>
        <a:lstStyle/>
        <a:p>
          <a:pPr rtl="1"/>
          <a:endParaRPr lang="fa-IR"/>
        </a:p>
      </dgm:t>
    </dgm:pt>
    <dgm:pt modelId="{45453EAC-E733-4D1F-9B03-CEAAB7417CF4}" type="pres">
      <dgm:prSet presAssocID="{715EAD3B-A049-46CF-9A4D-33EEC68347AA}" presName="parTrans" presStyleLbl="bgSibTrans2D1" presStyleIdx="1" presStyleCnt="5"/>
      <dgm:spPr/>
      <dgm:t>
        <a:bodyPr/>
        <a:lstStyle/>
        <a:p>
          <a:pPr rtl="1"/>
          <a:endParaRPr lang="fa-IR"/>
        </a:p>
      </dgm:t>
    </dgm:pt>
    <dgm:pt modelId="{8BB94C05-B673-42F2-AAD3-DCE11941A763}" type="pres">
      <dgm:prSet presAssocID="{644FE669-A301-473E-B3DD-E9EAD0DA25F8}" presName="node" presStyleLbl="node1" presStyleIdx="1" presStyleCnt="5">
        <dgm:presLayoutVars>
          <dgm:bulletEnabled val="1"/>
        </dgm:presLayoutVars>
      </dgm:prSet>
      <dgm:spPr/>
      <dgm:t>
        <a:bodyPr/>
        <a:lstStyle/>
        <a:p>
          <a:pPr rtl="1"/>
          <a:endParaRPr lang="fa-IR"/>
        </a:p>
      </dgm:t>
    </dgm:pt>
    <dgm:pt modelId="{4060B505-4C28-4AFF-A0E8-0E12DBF53EBF}" type="pres">
      <dgm:prSet presAssocID="{2BF0A560-008A-4693-9B3C-413E176EF22D}" presName="parTrans" presStyleLbl="bgSibTrans2D1" presStyleIdx="2" presStyleCnt="5"/>
      <dgm:spPr/>
      <dgm:t>
        <a:bodyPr/>
        <a:lstStyle/>
        <a:p>
          <a:pPr rtl="1"/>
          <a:endParaRPr lang="fa-IR"/>
        </a:p>
      </dgm:t>
    </dgm:pt>
    <dgm:pt modelId="{929B338F-889B-42A5-A44C-ACF3F5002073}" type="pres">
      <dgm:prSet presAssocID="{423E3401-027E-4D10-931A-994530EC482C}" presName="node" presStyleLbl="node1" presStyleIdx="2" presStyleCnt="5">
        <dgm:presLayoutVars>
          <dgm:bulletEnabled val="1"/>
        </dgm:presLayoutVars>
      </dgm:prSet>
      <dgm:spPr/>
      <dgm:t>
        <a:bodyPr/>
        <a:lstStyle/>
        <a:p>
          <a:pPr rtl="1"/>
          <a:endParaRPr lang="fa-IR"/>
        </a:p>
      </dgm:t>
    </dgm:pt>
    <dgm:pt modelId="{C625EED6-5A83-487F-A1A2-E55B89EC04C1}" type="pres">
      <dgm:prSet presAssocID="{A8CEA4E2-8193-4B94-9500-04ED0BBA99D8}" presName="parTrans" presStyleLbl="bgSibTrans2D1" presStyleIdx="3" presStyleCnt="5"/>
      <dgm:spPr/>
      <dgm:t>
        <a:bodyPr/>
        <a:lstStyle/>
        <a:p>
          <a:pPr rtl="1"/>
          <a:endParaRPr lang="fa-IR"/>
        </a:p>
      </dgm:t>
    </dgm:pt>
    <dgm:pt modelId="{A1A4F877-9A71-4F12-9A62-CAF64A35BB8E}" type="pres">
      <dgm:prSet presAssocID="{F2FF4DFE-CA23-4D58-B7D2-AF8DA8B1A04E}" presName="node" presStyleLbl="node1" presStyleIdx="3" presStyleCnt="5">
        <dgm:presLayoutVars>
          <dgm:bulletEnabled val="1"/>
        </dgm:presLayoutVars>
      </dgm:prSet>
      <dgm:spPr/>
      <dgm:t>
        <a:bodyPr/>
        <a:lstStyle/>
        <a:p>
          <a:pPr rtl="1"/>
          <a:endParaRPr lang="fa-IR"/>
        </a:p>
      </dgm:t>
    </dgm:pt>
    <dgm:pt modelId="{634AAFFC-6A21-463E-A042-CB74771DEFCA}" type="pres">
      <dgm:prSet presAssocID="{0B23A435-BEDC-4C38-9016-C110ADC1B5A1}" presName="parTrans" presStyleLbl="bgSibTrans2D1" presStyleIdx="4" presStyleCnt="5"/>
      <dgm:spPr/>
      <dgm:t>
        <a:bodyPr/>
        <a:lstStyle/>
        <a:p>
          <a:pPr rtl="1"/>
          <a:endParaRPr lang="fa-IR"/>
        </a:p>
      </dgm:t>
    </dgm:pt>
    <dgm:pt modelId="{1E69CF31-8E6C-49E7-8AD7-4DEE9C6B4F0A}" type="pres">
      <dgm:prSet presAssocID="{019E7D45-A5F2-42E0-85AC-A17410A85D31}" presName="node" presStyleLbl="node1" presStyleIdx="4" presStyleCnt="5">
        <dgm:presLayoutVars>
          <dgm:bulletEnabled val="1"/>
        </dgm:presLayoutVars>
      </dgm:prSet>
      <dgm:spPr/>
      <dgm:t>
        <a:bodyPr/>
        <a:lstStyle/>
        <a:p>
          <a:pPr rtl="1"/>
          <a:endParaRPr lang="fa-IR"/>
        </a:p>
      </dgm:t>
    </dgm:pt>
  </dgm:ptLst>
  <dgm:cxnLst>
    <dgm:cxn modelId="{8EEC3F41-E19D-442F-A320-2AE95A9A2D70}" srcId="{6C13FA53-60B1-4091-8F87-24E32307F190}" destId="{019E7D45-A5F2-42E0-85AC-A17410A85D31}" srcOrd="4" destOrd="0" parTransId="{0B23A435-BEDC-4C38-9016-C110ADC1B5A1}" sibTransId="{E5B391A4-624C-4D9F-864B-9970EF2CD0E3}"/>
    <dgm:cxn modelId="{88678535-E224-4EDC-87EF-A64C80EED1A4}" type="presOf" srcId="{332FA7FF-6F2E-4967-B49C-C54793EE7185}" destId="{CB1414EA-228C-4F13-84C2-E4242C468A5F}" srcOrd="0" destOrd="0" presId="urn:microsoft.com/office/officeart/2005/8/layout/radial4"/>
    <dgm:cxn modelId="{B71DA3C2-4A2A-47E6-BA4C-6A1797D33830}" srcId="{6C13FA53-60B1-4091-8F87-24E32307F190}" destId="{332FA7FF-6F2E-4967-B49C-C54793EE7185}" srcOrd="0" destOrd="0" parTransId="{FCEB6979-78BA-4B61-859E-05E45CA57CF1}" sibTransId="{E0B3F3CF-16A6-48F0-B350-AB08ECC60C33}"/>
    <dgm:cxn modelId="{48D82F4D-19E5-42BC-A719-BFFC9F94B607}" srcId="{6C13FA53-60B1-4091-8F87-24E32307F190}" destId="{644FE669-A301-473E-B3DD-E9EAD0DA25F8}" srcOrd="1" destOrd="0" parTransId="{715EAD3B-A049-46CF-9A4D-33EEC68347AA}" sibTransId="{0728A937-BB2F-4E02-8567-F857DD5C99EF}"/>
    <dgm:cxn modelId="{8E4F8C18-7B0F-4172-ADD9-9B8BC37F74CB}" type="presOf" srcId="{FCEB6979-78BA-4B61-859E-05E45CA57CF1}" destId="{527B09F6-1E4B-4A5E-A23F-7145B42173FA}" srcOrd="0" destOrd="0" presId="urn:microsoft.com/office/officeart/2005/8/layout/radial4"/>
    <dgm:cxn modelId="{259E95A0-455F-415B-A139-5F82BB40AF43}" srcId="{6C13FA53-60B1-4091-8F87-24E32307F190}" destId="{F2FF4DFE-CA23-4D58-B7D2-AF8DA8B1A04E}" srcOrd="3" destOrd="0" parTransId="{A8CEA4E2-8193-4B94-9500-04ED0BBA99D8}" sibTransId="{78A1B583-2E4B-49ED-B7D1-5F1720C2CAB0}"/>
    <dgm:cxn modelId="{BCB4F061-3F5E-401B-A3C9-2650669AE16D}" srcId="{1F7784D0-E551-4D1F-8848-D33EE253AE90}" destId="{6C13FA53-60B1-4091-8F87-24E32307F190}" srcOrd="0" destOrd="0" parTransId="{886FDE18-B776-4858-943C-BE32D5BD8F24}" sibTransId="{D83D90C3-37A9-4CD6-9441-782217CA31EF}"/>
    <dgm:cxn modelId="{08E623FF-1031-47CB-91FA-449661ADA7F9}" type="presOf" srcId="{1F7784D0-E551-4D1F-8848-D33EE253AE90}" destId="{1AFA63DE-0A0C-4950-BFD1-B3A4EDC09A89}" srcOrd="0" destOrd="0" presId="urn:microsoft.com/office/officeart/2005/8/layout/radial4"/>
    <dgm:cxn modelId="{7D2DD3FE-0720-4E83-9EE4-51363081D335}" type="presOf" srcId="{0B23A435-BEDC-4C38-9016-C110ADC1B5A1}" destId="{634AAFFC-6A21-463E-A042-CB74771DEFCA}" srcOrd="0" destOrd="0" presId="urn:microsoft.com/office/officeart/2005/8/layout/radial4"/>
    <dgm:cxn modelId="{3CB0B197-57DE-4E43-A1C6-B383CBD1C054}" type="presOf" srcId="{715EAD3B-A049-46CF-9A4D-33EEC68347AA}" destId="{45453EAC-E733-4D1F-9B03-CEAAB7417CF4}" srcOrd="0" destOrd="0" presId="urn:microsoft.com/office/officeart/2005/8/layout/radial4"/>
    <dgm:cxn modelId="{C5FAEBD6-ABA8-4003-AEBB-1FB23556F249}" type="presOf" srcId="{423E3401-027E-4D10-931A-994530EC482C}" destId="{929B338F-889B-42A5-A44C-ACF3F5002073}" srcOrd="0" destOrd="0" presId="urn:microsoft.com/office/officeart/2005/8/layout/radial4"/>
    <dgm:cxn modelId="{52001EBE-2C40-4DD3-9AF7-0D6A40CC4748}" srcId="{6C13FA53-60B1-4091-8F87-24E32307F190}" destId="{423E3401-027E-4D10-931A-994530EC482C}" srcOrd="2" destOrd="0" parTransId="{2BF0A560-008A-4693-9B3C-413E176EF22D}" sibTransId="{26D9E204-691F-46D0-9959-820E1C4B2463}"/>
    <dgm:cxn modelId="{E9E31821-878E-4DE9-B6A6-8FCC394B09E0}" type="presOf" srcId="{A8CEA4E2-8193-4B94-9500-04ED0BBA99D8}" destId="{C625EED6-5A83-487F-A1A2-E55B89EC04C1}" srcOrd="0" destOrd="0" presId="urn:microsoft.com/office/officeart/2005/8/layout/radial4"/>
    <dgm:cxn modelId="{57F16C48-4BE2-4A17-8F7F-81057F521194}" type="presOf" srcId="{F2FF4DFE-CA23-4D58-B7D2-AF8DA8B1A04E}" destId="{A1A4F877-9A71-4F12-9A62-CAF64A35BB8E}" srcOrd="0" destOrd="0" presId="urn:microsoft.com/office/officeart/2005/8/layout/radial4"/>
    <dgm:cxn modelId="{75586700-B02B-47E9-87A3-3274336970CB}" type="presOf" srcId="{2BF0A560-008A-4693-9B3C-413E176EF22D}" destId="{4060B505-4C28-4AFF-A0E8-0E12DBF53EBF}" srcOrd="0" destOrd="0" presId="urn:microsoft.com/office/officeart/2005/8/layout/radial4"/>
    <dgm:cxn modelId="{8AFFD8D2-363E-407D-B3EF-BA4B0C71FBA7}" type="presOf" srcId="{644FE669-A301-473E-B3DD-E9EAD0DA25F8}" destId="{8BB94C05-B673-42F2-AAD3-DCE11941A763}" srcOrd="0" destOrd="0" presId="urn:microsoft.com/office/officeart/2005/8/layout/radial4"/>
    <dgm:cxn modelId="{2D919837-7911-4EE6-85D3-1DCD95DCBD14}" type="presOf" srcId="{6C13FA53-60B1-4091-8F87-24E32307F190}" destId="{A46ECD19-A29D-48CE-90C5-D75D8566BD58}" srcOrd="0" destOrd="0" presId="urn:microsoft.com/office/officeart/2005/8/layout/radial4"/>
    <dgm:cxn modelId="{2E85B041-C9B2-47B6-A96C-A0E6DC6ECF89}" type="presOf" srcId="{019E7D45-A5F2-42E0-85AC-A17410A85D31}" destId="{1E69CF31-8E6C-49E7-8AD7-4DEE9C6B4F0A}" srcOrd="0" destOrd="0" presId="urn:microsoft.com/office/officeart/2005/8/layout/radial4"/>
    <dgm:cxn modelId="{A4BAA3BF-71A1-4453-A6F8-51E79C92248A}" type="presParOf" srcId="{1AFA63DE-0A0C-4950-BFD1-B3A4EDC09A89}" destId="{A46ECD19-A29D-48CE-90C5-D75D8566BD58}" srcOrd="0" destOrd="0" presId="urn:microsoft.com/office/officeart/2005/8/layout/radial4"/>
    <dgm:cxn modelId="{A468FA77-10CF-44EB-BE1D-9FEBF2A8F142}" type="presParOf" srcId="{1AFA63DE-0A0C-4950-BFD1-B3A4EDC09A89}" destId="{527B09F6-1E4B-4A5E-A23F-7145B42173FA}" srcOrd="1" destOrd="0" presId="urn:microsoft.com/office/officeart/2005/8/layout/radial4"/>
    <dgm:cxn modelId="{D57E8573-E93C-467C-B4C0-A790E4157B0A}" type="presParOf" srcId="{1AFA63DE-0A0C-4950-BFD1-B3A4EDC09A89}" destId="{CB1414EA-228C-4F13-84C2-E4242C468A5F}" srcOrd="2" destOrd="0" presId="urn:microsoft.com/office/officeart/2005/8/layout/radial4"/>
    <dgm:cxn modelId="{E3E7C9C9-A1B6-4C43-819B-8895522611C9}" type="presParOf" srcId="{1AFA63DE-0A0C-4950-BFD1-B3A4EDC09A89}" destId="{45453EAC-E733-4D1F-9B03-CEAAB7417CF4}" srcOrd="3" destOrd="0" presId="urn:microsoft.com/office/officeart/2005/8/layout/radial4"/>
    <dgm:cxn modelId="{7A8EED28-8FBB-4DAF-8A5E-AE174155ADD2}" type="presParOf" srcId="{1AFA63DE-0A0C-4950-BFD1-B3A4EDC09A89}" destId="{8BB94C05-B673-42F2-AAD3-DCE11941A763}" srcOrd="4" destOrd="0" presId="urn:microsoft.com/office/officeart/2005/8/layout/radial4"/>
    <dgm:cxn modelId="{3DD22695-0D03-4BEB-AA47-38880285F9D0}" type="presParOf" srcId="{1AFA63DE-0A0C-4950-BFD1-B3A4EDC09A89}" destId="{4060B505-4C28-4AFF-A0E8-0E12DBF53EBF}" srcOrd="5" destOrd="0" presId="urn:microsoft.com/office/officeart/2005/8/layout/radial4"/>
    <dgm:cxn modelId="{AAFD55E2-6CFA-4F2D-9F3F-4D9B5175D2BA}" type="presParOf" srcId="{1AFA63DE-0A0C-4950-BFD1-B3A4EDC09A89}" destId="{929B338F-889B-42A5-A44C-ACF3F5002073}" srcOrd="6" destOrd="0" presId="urn:microsoft.com/office/officeart/2005/8/layout/radial4"/>
    <dgm:cxn modelId="{86567E2B-62C5-4709-AEFD-305DF72F900C}" type="presParOf" srcId="{1AFA63DE-0A0C-4950-BFD1-B3A4EDC09A89}" destId="{C625EED6-5A83-487F-A1A2-E55B89EC04C1}" srcOrd="7" destOrd="0" presId="urn:microsoft.com/office/officeart/2005/8/layout/radial4"/>
    <dgm:cxn modelId="{EF854BD7-C833-4580-BCE2-6E25806BAD42}" type="presParOf" srcId="{1AFA63DE-0A0C-4950-BFD1-B3A4EDC09A89}" destId="{A1A4F877-9A71-4F12-9A62-CAF64A35BB8E}" srcOrd="8" destOrd="0" presId="urn:microsoft.com/office/officeart/2005/8/layout/radial4"/>
    <dgm:cxn modelId="{1F454A8D-97EA-4ABE-AFD9-BEBC22F24A0B}" type="presParOf" srcId="{1AFA63DE-0A0C-4950-BFD1-B3A4EDC09A89}" destId="{634AAFFC-6A21-463E-A042-CB74771DEFCA}" srcOrd="9" destOrd="0" presId="urn:microsoft.com/office/officeart/2005/8/layout/radial4"/>
    <dgm:cxn modelId="{01014098-EB41-4E19-B826-405639E08614}" type="presParOf" srcId="{1AFA63DE-0A0C-4950-BFD1-B3A4EDC09A89}" destId="{1E69CF31-8E6C-49E7-8AD7-4DEE9C6B4F0A}" srcOrd="10"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37F6E8A-3554-43BC-B646-69DE32426397}" type="doc">
      <dgm:prSet loTypeId="urn:microsoft.com/office/officeart/2005/8/layout/pyramid2" loCatId="pyramid" qsTypeId="urn:microsoft.com/office/officeart/2005/8/quickstyle/3d3" qsCatId="3D" csTypeId="urn:microsoft.com/office/officeart/2005/8/colors/accent6_1" csCatId="accent6" phldr="1"/>
      <dgm:spPr/>
    </dgm:pt>
    <dgm:pt modelId="{64895E2E-773C-4F7E-A332-FE92495103DD}">
      <dgm:prSet custT="1"/>
      <dgm:spPr/>
      <dgm:t>
        <a:bodyPr/>
        <a:lstStyle/>
        <a:p>
          <a:r>
            <a:rPr lang="fa-IR" sz="1600" b="1">
              <a:cs typeface="B Kamran" pitchFamily="2" charset="-78"/>
            </a:rPr>
            <a:t>تاثیر بر رطوبت نسبی، کاهش دما و سرعت باد</a:t>
          </a:r>
          <a:endParaRPr lang="en-US" sz="1600" b="1"/>
        </a:p>
      </dgm:t>
    </dgm:pt>
    <dgm:pt modelId="{3463906A-D69F-444B-A0EB-A8BA6BB699A4}" type="parTrans" cxnId="{92D71918-4F81-4395-894A-0F9E60CBF71A}">
      <dgm:prSet/>
      <dgm:spPr/>
      <dgm:t>
        <a:bodyPr/>
        <a:lstStyle/>
        <a:p>
          <a:endParaRPr lang="en-US"/>
        </a:p>
      </dgm:t>
    </dgm:pt>
    <dgm:pt modelId="{E8165B7C-3D5C-4FF3-85C4-F8803F5921FE}" type="sibTrans" cxnId="{92D71918-4F81-4395-894A-0F9E60CBF71A}">
      <dgm:prSet/>
      <dgm:spPr/>
      <dgm:t>
        <a:bodyPr/>
        <a:lstStyle/>
        <a:p>
          <a:endParaRPr lang="en-US"/>
        </a:p>
      </dgm:t>
    </dgm:pt>
    <dgm:pt modelId="{9DF95E09-0EDA-41E8-91C2-8F929D105AC5}">
      <dgm:prSet custT="1"/>
      <dgm:spPr/>
      <dgm:t>
        <a:bodyPr/>
        <a:lstStyle/>
        <a:p>
          <a:r>
            <a:rPr lang="fa-IR" sz="1600" b="1">
              <a:cs typeface="B Kamran" pitchFamily="2" charset="-78"/>
            </a:rPr>
            <a:t>ایجاد اصطحکاک، کاهش انرژی و جذب امواج صوتی</a:t>
          </a:r>
          <a:endParaRPr lang="en-US" sz="1600" b="1"/>
        </a:p>
      </dgm:t>
    </dgm:pt>
    <dgm:pt modelId="{CFB2A5EA-A5F1-4E68-9876-515ECB50FA56}" type="parTrans" cxnId="{FB5048E9-C5DF-4F00-BDB4-E65918E2AC88}">
      <dgm:prSet/>
      <dgm:spPr/>
      <dgm:t>
        <a:bodyPr/>
        <a:lstStyle/>
        <a:p>
          <a:endParaRPr lang="en-US"/>
        </a:p>
      </dgm:t>
    </dgm:pt>
    <dgm:pt modelId="{685BB657-20B3-413D-A860-0EFFAD6FB76F}" type="sibTrans" cxnId="{FB5048E9-C5DF-4F00-BDB4-E65918E2AC88}">
      <dgm:prSet/>
      <dgm:spPr/>
      <dgm:t>
        <a:bodyPr/>
        <a:lstStyle/>
        <a:p>
          <a:endParaRPr lang="en-US"/>
        </a:p>
      </dgm:t>
    </dgm:pt>
    <dgm:pt modelId="{C7401603-E2FA-4859-9A98-0FE87AC822BC}">
      <dgm:prSet custT="1"/>
      <dgm:spPr/>
      <dgm:t>
        <a:bodyPr/>
        <a:lstStyle/>
        <a:p>
          <a:r>
            <a:rPr lang="fa-IR" sz="1600" b="1" dirty="0">
              <a:cs typeface="B Kamran" pitchFamily="2" charset="-78"/>
            </a:rPr>
            <a:t>ایجاد انحراف در مسیر حرکت امواج صوتی</a:t>
          </a:r>
          <a:endParaRPr lang="en-US" sz="1600" b="1" dirty="0"/>
        </a:p>
      </dgm:t>
    </dgm:pt>
    <dgm:pt modelId="{DA019BE0-4F46-4AC3-89C6-E5265D359C83}" type="parTrans" cxnId="{C1650834-0C2D-4791-A6BF-6A70B0C90FD6}">
      <dgm:prSet/>
      <dgm:spPr/>
      <dgm:t>
        <a:bodyPr/>
        <a:lstStyle/>
        <a:p>
          <a:endParaRPr lang="en-US"/>
        </a:p>
      </dgm:t>
    </dgm:pt>
    <dgm:pt modelId="{EBFFA7C4-BF65-4678-A132-3F7A940CDA87}" type="sibTrans" cxnId="{C1650834-0C2D-4791-A6BF-6A70B0C90FD6}">
      <dgm:prSet/>
      <dgm:spPr/>
      <dgm:t>
        <a:bodyPr/>
        <a:lstStyle/>
        <a:p>
          <a:endParaRPr lang="en-US"/>
        </a:p>
      </dgm:t>
    </dgm:pt>
    <dgm:pt modelId="{83A15870-3929-46DE-8ABA-95FF1E91A809}">
      <dgm:prSet custT="1"/>
      <dgm:spPr/>
      <dgm:t>
        <a:bodyPr/>
        <a:lstStyle/>
        <a:p>
          <a:pPr rtl="1"/>
          <a:r>
            <a:rPr lang="fa-IR" sz="1600" b="1">
              <a:cs typeface="B Kamran" pitchFamily="2" charset="-78"/>
            </a:rPr>
            <a:t>انعکاس و انکسار امواج صوتی</a:t>
          </a:r>
          <a:endParaRPr lang="fa-IR" sz="1600" b="1" dirty="0">
            <a:cs typeface="B Kamran" pitchFamily="2" charset="-78"/>
          </a:endParaRPr>
        </a:p>
      </dgm:t>
    </dgm:pt>
    <dgm:pt modelId="{4ED4E087-A627-4CE5-B566-3D35655CC778}" type="parTrans" cxnId="{622C794A-4411-46B6-89C6-B5DDC0CF9E8E}">
      <dgm:prSet/>
      <dgm:spPr/>
      <dgm:t>
        <a:bodyPr/>
        <a:lstStyle/>
        <a:p>
          <a:endParaRPr lang="en-US"/>
        </a:p>
      </dgm:t>
    </dgm:pt>
    <dgm:pt modelId="{834DD200-8592-4489-B4E8-D6B7FAEBC56D}" type="sibTrans" cxnId="{622C794A-4411-46B6-89C6-B5DDC0CF9E8E}">
      <dgm:prSet/>
      <dgm:spPr/>
      <dgm:t>
        <a:bodyPr/>
        <a:lstStyle/>
        <a:p>
          <a:endParaRPr lang="en-US"/>
        </a:p>
      </dgm:t>
    </dgm:pt>
    <dgm:pt modelId="{559BDAA3-03B8-49E8-9ECE-092A7581D42A}" type="pres">
      <dgm:prSet presAssocID="{A37F6E8A-3554-43BC-B646-69DE32426397}" presName="compositeShape" presStyleCnt="0">
        <dgm:presLayoutVars>
          <dgm:dir/>
          <dgm:resizeHandles/>
        </dgm:presLayoutVars>
      </dgm:prSet>
      <dgm:spPr/>
    </dgm:pt>
    <dgm:pt modelId="{95E9D623-D2A4-40D6-8B6B-2800AB871781}" type="pres">
      <dgm:prSet presAssocID="{A37F6E8A-3554-43BC-B646-69DE32426397}" presName="pyramid" presStyleLbl="node1" presStyleIdx="0" presStyleCnt="1"/>
      <dgm:spPr/>
    </dgm:pt>
    <dgm:pt modelId="{A8391099-BB9E-41EF-895B-54CF59D7DB46}" type="pres">
      <dgm:prSet presAssocID="{A37F6E8A-3554-43BC-B646-69DE32426397}" presName="theList" presStyleCnt="0"/>
      <dgm:spPr/>
    </dgm:pt>
    <dgm:pt modelId="{AA57CDB5-FABE-46BC-A879-349F78E538F4}" type="pres">
      <dgm:prSet presAssocID="{64895E2E-773C-4F7E-A332-FE92495103DD}" presName="aNode" presStyleLbl="fgAcc1" presStyleIdx="0" presStyleCnt="4">
        <dgm:presLayoutVars>
          <dgm:bulletEnabled val="1"/>
        </dgm:presLayoutVars>
      </dgm:prSet>
      <dgm:spPr/>
      <dgm:t>
        <a:bodyPr/>
        <a:lstStyle/>
        <a:p>
          <a:pPr rtl="1"/>
          <a:endParaRPr lang="fa-IR"/>
        </a:p>
      </dgm:t>
    </dgm:pt>
    <dgm:pt modelId="{85E77CA9-11F3-41A8-A101-98D3D52EE580}" type="pres">
      <dgm:prSet presAssocID="{64895E2E-773C-4F7E-A332-FE92495103DD}" presName="aSpace" presStyleCnt="0"/>
      <dgm:spPr/>
    </dgm:pt>
    <dgm:pt modelId="{F39028A6-0234-4A99-B0FB-B4471A23F381}" type="pres">
      <dgm:prSet presAssocID="{9DF95E09-0EDA-41E8-91C2-8F929D105AC5}" presName="aNode" presStyleLbl="fgAcc1" presStyleIdx="1" presStyleCnt="4">
        <dgm:presLayoutVars>
          <dgm:bulletEnabled val="1"/>
        </dgm:presLayoutVars>
      </dgm:prSet>
      <dgm:spPr/>
      <dgm:t>
        <a:bodyPr/>
        <a:lstStyle/>
        <a:p>
          <a:pPr rtl="1"/>
          <a:endParaRPr lang="fa-IR"/>
        </a:p>
      </dgm:t>
    </dgm:pt>
    <dgm:pt modelId="{7468DC35-73E2-455B-9D46-644A84C69A8A}" type="pres">
      <dgm:prSet presAssocID="{9DF95E09-0EDA-41E8-91C2-8F929D105AC5}" presName="aSpace" presStyleCnt="0"/>
      <dgm:spPr/>
    </dgm:pt>
    <dgm:pt modelId="{E45B976E-5290-41FF-8794-DB8655972782}" type="pres">
      <dgm:prSet presAssocID="{C7401603-E2FA-4859-9A98-0FE87AC822BC}" presName="aNode" presStyleLbl="fgAcc1" presStyleIdx="2" presStyleCnt="4">
        <dgm:presLayoutVars>
          <dgm:bulletEnabled val="1"/>
        </dgm:presLayoutVars>
      </dgm:prSet>
      <dgm:spPr/>
      <dgm:t>
        <a:bodyPr/>
        <a:lstStyle/>
        <a:p>
          <a:pPr rtl="1"/>
          <a:endParaRPr lang="fa-IR"/>
        </a:p>
      </dgm:t>
    </dgm:pt>
    <dgm:pt modelId="{BB838D6A-E8AE-4D7E-AB3A-6DEFBF99EA38}" type="pres">
      <dgm:prSet presAssocID="{C7401603-E2FA-4859-9A98-0FE87AC822BC}" presName="aSpace" presStyleCnt="0"/>
      <dgm:spPr/>
    </dgm:pt>
    <dgm:pt modelId="{4DCFE7A6-8A6D-4B1D-A1AE-4263071291F2}" type="pres">
      <dgm:prSet presAssocID="{83A15870-3929-46DE-8ABA-95FF1E91A809}" presName="aNode" presStyleLbl="fgAcc1" presStyleIdx="3" presStyleCnt="4">
        <dgm:presLayoutVars>
          <dgm:bulletEnabled val="1"/>
        </dgm:presLayoutVars>
      </dgm:prSet>
      <dgm:spPr/>
      <dgm:t>
        <a:bodyPr/>
        <a:lstStyle/>
        <a:p>
          <a:pPr rtl="1"/>
          <a:endParaRPr lang="fa-IR"/>
        </a:p>
      </dgm:t>
    </dgm:pt>
    <dgm:pt modelId="{6F651583-17A2-447F-BF77-82647768816B}" type="pres">
      <dgm:prSet presAssocID="{83A15870-3929-46DE-8ABA-95FF1E91A809}" presName="aSpace" presStyleCnt="0"/>
      <dgm:spPr/>
    </dgm:pt>
  </dgm:ptLst>
  <dgm:cxnLst>
    <dgm:cxn modelId="{622C794A-4411-46B6-89C6-B5DDC0CF9E8E}" srcId="{A37F6E8A-3554-43BC-B646-69DE32426397}" destId="{83A15870-3929-46DE-8ABA-95FF1E91A809}" srcOrd="3" destOrd="0" parTransId="{4ED4E087-A627-4CE5-B566-3D35655CC778}" sibTransId="{834DD200-8592-4489-B4E8-D6B7FAEBC56D}"/>
    <dgm:cxn modelId="{895985CC-B85F-4B9F-891F-9B4AA0665F66}" type="presOf" srcId="{9DF95E09-0EDA-41E8-91C2-8F929D105AC5}" destId="{F39028A6-0234-4A99-B0FB-B4471A23F381}" srcOrd="0" destOrd="0" presId="urn:microsoft.com/office/officeart/2005/8/layout/pyramid2"/>
    <dgm:cxn modelId="{A0D546D7-2059-47F9-A497-05157AD9E4FB}" type="presOf" srcId="{A37F6E8A-3554-43BC-B646-69DE32426397}" destId="{559BDAA3-03B8-49E8-9ECE-092A7581D42A}" srcOrd="0" destOrd="0" presId="urn:microsoft.com/office/officeart/2005/8/layout/pyramid2"/>
    <dgm:cxn modelId="{92D71918-4F81-4395-894A-0F9E60CBF71A}" srcId="{A37F6E8A-3554-43BC-B646-69DE32426397}" destId="{64895E2E-773C-4F7E-A332-FE92495103DD}" srcOrd="0" destOrd="0" parTransId="{3463906A-D69F-444B-A0EB-A8BA6BB699A4}" sibTransId="{E8165B7C-3D5C-4FF3-85C4-F8803F5921FE}"/>
    <dgm:cxn modelId="{C1650834-0C2D-4791-A6BF-6A70B0C90FD6}" srcId="{A37F6E8A-3554-43BC-B646-69DE32426397}" destId="{C7401603-E2FA-4859-9A98-0FE87AC822BC}" srcOrd="2" destOrd="0" parTransId="{DA019BE0-4F46-4AC3-89C6-E5265D359C83}" sibTransId="{EBFFA7C4-BF65-4678-A132-3F7A940CDA87}"/>
    <dgm:cxn modelId="{FB5048E9-C5DF-4F00-BDB4-E65918E2AC88}" srcId="{A37F6E8A-3554-43BC-B646-69DE32426397}" destId="{9DF95E09-0EDA-41E8-91C2-8F929D105AC5}" srcOrd="1" destOrd="0" parTransId="{CFB2A5EA-A5F1-4E68-9876-515ECB50FA56}" sibTransId="{685BB657-20B3-413D-A860-0EFFAD6FB76F}"/>
    <dgm:cxn modelId="{966C6F26-F05A-40D8-9AD9-EF75C7E70BCB}" type="presOf" srcId="{83A15870-3929-46DE-8ABA-95FF1E91A809}" destId="{4DCFE7A6-8A6D-4B1D-A1AE-4263071291F2}" srcOrd="0" destOrd="0" presId="urn:microsoft.com/office/officeart/2005/8/layout/pyramid2"/>
    <dgm:cxn modelId="{A86591AA-8FE6-4373-9BF4-40143A5E3025}" type="presOf" srcId="{64895E2E-773C-4F7E-A332-FE92495103DD}" destId="{AA57CDB5-FABE-46BC-A879-349F78E538F4}" srcOrd="0" destOrd="0" presId="urn:microsoft.com/office/officeart/2005/8/layout/pyramid2"/>
    <dgm:cxn modelId="{71F0BAB3-10AE-4678-ABF0-C522DF8CFE9C}" type="presOf" srcId="{C7401603-E2FA-4859-9A98-0FE87AC822BC}" destId="{E45B976E-5290-41FF-8794-DB8655972782}" srcOrd="0" destOrd="0" presId="urn:microsoft.com/office/officeart/2005/8/layout/pyramid2"/>
    <dgm:cxn modelId="{6A1FE7DE-BAE5-4505-8A80-16FD34810EB8}" type="presParOf" srcId="{559BDAA3-03B8-49E8-9ECE-092A7581D42A}" destId="{95E9D623-D2A4-40D6-8B6B-2800AB871781}" srcOrd="0" destOrd="0" presId="urn:microsoft.com/office/officeart/2005/8/layout/pyramid2"/>
    <dgm:cxn modelId="{D40E5B4A-AA2F-4069-BE8C-B3AEE2AD34DC}" type="presParOf" srcId="{559BDAA3-03B8-49E8-9ECE-092A7581D42A}" destId="{A8391099-BB9E-41EF-895B-54CF59D7DB46}" srcOrd="1" destOrd="0" presId="urn:microsoft.com/office/officeart/2005/8/layout/pyramid2"/>
    <dgm:cxn modelId="{DD4718C3-585C-4E9D-BA72-B8EEA8DBD971}" type="presParOf" srcId="{A8391099-BB9E-41EF-895B-54CF59D7DB46}" destId="{AA57CDB5-FABE-46BC-A879-349F78E538F4}" srcOrd="0" destOrd="0" presId="urn:microsoft.com/office/officeart/2005/8/layout/pyramid2"/>
    <dgm:cxn modelId="{4A0B52B6-79A7-4AA7-A7BF-00255EE41057}" type="presParOf" srcId="{A8391099-BB9E-41EF-895B-54CF59D7DB46}" destId="{85E77CA9-11F3-41A8-A101-98D3D52EE580}" srcOrd="1" destOrd="0" presId="urn:microsoft.com/office/officeart/2005/8/layout/pyramid2"/>
    <dgm:cxn modelId="{C98DD789-7E15-4FFB-9F1E-22B2E8BE4B54}" type="presParOf" srcId="{A8391099-BB9E-41EF-895B-54CF59D7DB46}" destId="{F39028A6-0234-4A99-B0FB-B4471A23F381}" srcOrd="2" destOrd="0" presId="urn:microsoft.com/office/officeart/2005/8/layout/pyramid2"/>
    <dgm:cxn modelId="{219E0B49-AF7D-4184-B644-EE330726CFBA}" type="presParOf" srcId="{A8391099-BB9E-41EF-895B-54CF59D7DB46}" destId="{7468DC35-73E2-455B-9D46-644A84C69A8A}" srcOrd="3" destOrd="0" presId="urn:microsoft.com/office/officeart/2005/8/layout/pyramid2"/>
    <dgm:cxn modelId="{1CD7A0C0-0D00-405F-B1F1-B01589DB23E4}" type="presParOf" srcId="{A8391099-BB9E-41EF-895B-54CF59D7DB46}" destId="{E45B976E-5290-41FF-8794-DB8655972782}" srcOrd="4" destOrd="0" presId="urn:microsoft.com/office/officeart/2005/8/layout/pyramid2"/>
    <dgm:cxn modelId="{3B49A9F2-5D2B-4F73-98E7-C739F771EA4D}" type="presParOf" srcId="{A8391099-BB9E-41EF-895B-54CF59D7DB46}" destId="{BB838D6A-E8AE-4D7E-AB3A-6DEFBF99EA38}" srcOrd="5" destOrd="0" presId="urn:microsoft.com/office/officeart/2005/8/layout/pyramid2"/>
    <dgm:cxn modelId="{44A96BEC-044F-4024-BA91-74DE18845685}" type="presParOf" srcId="{A8391099-BB9E-41EF-895B-54CF59D7DB46}" destId="{4DCFE7A6-8A6D-4B1D-A1AE-4263071291F2}" srcOrd="6" destOrd="0" presId="urn:microsoft.com/office/officeart/2005/8/layout/pyramid2"/>
    <dgm:cxn modelId="{72DE7511-E3CB-489E-914F-76BFE60FC791}" type="presParOf" srcId="{A8391099-BB9E-41EF-895B-54CF59D7DB46}" destId="{6F651583-17A2-447F-BF77-82647768816B}" srcOrd="7" destOrd="0" presId="urn:microsoft.com/office/officeart/2005/8/layout/pyramid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F25A28-7F0F-4C9F-BF09-B056AC91994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F5084A4D-F13D-4AF1-946C-9F7648BFFD29}">
      <dgm:prSet phldrT="[Text]" custT="1"/>
      <dgm:spPr>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fa-IR" sz="28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معیارهای طبقه بندی درختان</a:t>
          </a:r>
          <a:endParaRPr lang="en-US" sz="28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gm:t>
    </dgm:pt>
    <dgm:pt modelId="{41FD6C3A-3043-4C18-A9BF-58DA6029DD79}" type="parTrans" cxnId="{C3C79B62-138B-4502-89ED-B4F882739910}">
      <dgm:prSet/>
      <dgm:spPr/>
      <dgm:t>
        <a:bodyPr/>
        <a:lstStyle/>
        <a:p>
          <a:endParaRPr lang="en-US"/>
        </a:p>
      </dgm:t>
    </dgm:pt>
    <dgm:pt modelId="{DDFD3E94-61F4-454B-B407-B1DAAC2A41F0}" type="sibTrans" cxnId="{C3C79B62-138B-4502-89ED-B4F882739910}">
      <dgm:prSet/>
      <dgm:spPr/>
      <dgm:t>
        <a:bodyPr/>
        <a:lstStyle/>
        <a:p>
          <a:endParaRPr lang="en-US"/>
        </a:p>
      </dgm:t>
    </dgm:pt>
    <dgm:pt modelId="{2D40A3EA-0B5E-4F74-8FCF-34593CB48C53}">
      <dgm:prSet phldrT="[Text]" custT="1"/>
      <dgm:spPr>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fa-IR"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اندازه</a:t>
          </a:r>
          <a:endParaRPr lang="en-US"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gm:t>
    </dgm:pt>
    <dgm:pt modelId="{2423EB73-CD47-4CA5-B7F8-A28FA892DB08}" type="parTrans" cxnId="{A2569EF0-3514-44A8-A475-1C5FB8E38F31}">
      <dgm:prSet custT="1"/>
      <dgm:spPr>
        <a:ln>
          <a:solidFill>
            <a:schemeClr val="bg2">
              <a:lumMod val="10000"/>
            </a:schemeClr>
          </a:solidFill>
        </a:ln>
      </dgm:spPr>
      <dgm:t>
        <a:bodyPr/>
        <a:lstStyle/>
        <a:p>
          <a:endParaRPr lang="en-US" sz="100">
            <a:cs typeface="B Kamran" pitchFamily="2" charset="-78"/>
          </a:endParaRPr>
        </a:p>
      </dgm:t>
    </dgm:pt>
    <dgm:pt modelId="{A5341BFC-C454-41A7-83A0-942A119F70BD}" type="sibTrans" cxnId="{A2569EF0-3514-44A8-A475-1C5FB8E38F31}">
      <dgm:prSet/>
      <dgm:spPr/>
      <dgm:t>
        <a:bodyPr/>
        <a:lstStyle/>
        <a:p>
          <a:endParaRPr lang="en-US"/>
        </a:p>
      </dgm:t>
    </dgm:pt>
    <dgm:pt modelId="{6520E3EC-6757-42A4-AF39-DCB87FF6F63A}">
      <dgm:prSet phldrT="[Text]" custT="1"/>
      <dgm:spPr>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fa-IR"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تراکم</a:t>
          </a:r>
          <a:endParaRPr lang="en-US"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gm:t>
    </dgm:pt>
    <dgm:pt modelId="{89027148-DAC2-4798-BA13-553712E6DDDA}" type="parTrans" cxnId="{1C0ABD2A-78F2-4A93-B5AB-94FDD8109A42}">
      <dgm:prSet custT="1"/>
      <dgm:spPr>
        <a:ln>
          <a:solidFill>
            <a:schemeClr val="bg2">
              <a:lumMod val="10000"/>
            </a:schemeClr>
          </a:solidFill>
        </a:ln>
      </dgm:spPr>
      <dgm:t>
        <a:bodyPr/>
        <a:lstStyle/>
        <a:p>
          <a:endParaRPr lang="en-US" sz="100">
            <a:cs typeface="B Kamran" pitchFamily="2" charset="-78"/>
          </a:endParaRPr>
        </a:p>
      </dgm:t>
    </dgm:pt>
    <dgm:pt modelId="{0BEE62CA-AE70-4DAE-8BCA-B36C6655C523}" type="sibTrans" cxnId="{1C0ABD2A-78F2-4A93-B5AB-94FDD8109A42}">
      <dgm:prSet/>
      <dgm:spPr/>
      <dgm:t>
        <a:bodyPr/>
        <a:lstStyle/>
        <a:p>
          <a:endParaRPr lang="en-US"/>
        </a:p>
      </dgm:t>
    </dgm:pt>
    <dgm:pt modelId="{E16FC146-A004-4A7B-9AED-F34E0C06BBBC}">
      <dgm:prSet phldrT="[Text]" custT="1"/>
      <dgm:spPr>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fa-IR"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شکل</a:t>
          </a:r>
          <a:endParaRPr lang="en-US"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gm:t>
    </dgm:pt>
    <dgm:pt modelId="{D96F6288-EB9A-49A4-B3B3-DE0E5892DDE0}" type="parTrans" cxnId="{0F236D0A-D790-4A51-B6D8-8F209C468C57}">
      <dgm:prSet custT="1"/>
      <dgm:spPr>
        <a:ln>
          <a:solidFill>
            <a:schemeClr val="bg2">
              <a:lumMod val="10000"/>
            </a:schemeClr>
          </a:solidFill>
        </a:ln>
      </dgm:spPr>
      <dgm:t>
        <a:bodyPr/>
        <a:lstStyle/>
        <a:p>
          <a:endParaRPr lang="en-US" sz="100">
            <a:cs typeface="B Kamran" pitchFamily="2" charset="-78"/>
          </a:endParaRPr>
        </a:p>
      </dgm:t>
    </dgm:pt>
    <dgm:pt modelId="{DD0D0774-A8A3-429F-B772-03B6F758035F}" type="sibTrans" cxnId="{0F236D0A-D790-4A51-B6D8-8F209C468C57}">
      <dgm:prSet/>
      <dgm:spPr/>
      <dgm:t>
        <a:bodyPr/>
        <a:lstStyle/>
        <a:p>
          <a:endParaRPr lang="en-US"/>
        </a:p>
      </dgm:t>
    </dgm:pt>
    <dgm:pt modelId="{2F4F9B1E-85F0-4BB0-9B70-A89D67519E7C}">
      <dgm:prSet phldrT="[Text]" custT="1"/>
      <dgm:spPr>
        <a:solidFill>
          <a:schemeClr val="accent3">
            <a:lumMod val="5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fa-IR"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برگ</a:t>
          </a:r>
          <a:endParaRPr lang="en-US" sz="36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gm:t>
    </dgm:pt>
    <dgm:pt modelId="{025C1CA9-7E22-4C21-BA9C-46F48263DDBF}" type="parTrans" cxnId="{ADFC7186-FEF7-4964-B1D0-64B28CC3B23B}">
      <dgm:prSet custT="1"/>
      <dgm:spPr>
        <a:ln>
          <a:solidFill>
            <a:schemeClr val="bg2">
              <a:lumMod val="10000"/>
            </a:schemeClr>
          </a:solidFill>
        </a:ln>
      </dgm:spPr>
      <dgm:t>
        <a:bodyPr/>
        <a:lstStyle/>
        <a:p>
          <a:endParaRPr lang="en-US" sz="100">
            <a:cs typeface="B Kamran" pitchFamily="2" charset="-78"/>
          </a:endParaRPr>
        </a:p>
      </dgm:t>
    </dgm:pt>
    <dgm:pt modelId="{86220202-C70F-4E45-85BC-9192C62AA777}" type="sibTrans" cxnId="{ADFC7186-FEF7-4964-B1D0-64B28CC3B23B}">
      <dgm:prSet/>
      <dgm:spPr/>
      <dgm:t>
        <a:bodyPr/>
        <a:lstStyle/>
        <a:p>
          <a:endParaRPr lang="en-US"/>
        </a:p>
      </dgm:t>
    </dgm:pt>
    <dgm:pt modelId="{88DDB900-6A1A-4288-BC2A-AF4D68A13DA0}" type="pres">
      <dgm:prSet presAssocID="{CEF25A28-7F0F-4C9F-BF09-B056AC91994D}" presName="cycle" presStyleCnt="0">
        <dgm:presLayoutVars>
          <dgm:chMax val="1"/>
          <dgm:dir/>
          <dgm:animLvl val="ctr"/>
          <dgm:resizeHandles val="exact"/>
        </dgm:presLayoutVars>
      </dgm:prSet>
      <dgm:spPr/>
      <dgm:t>
        <a:bodyPr/>
        <a:lstStyle/>
        <a:p>
          <a:pPr rtl="1"/>
          <a:endParaRPr lang="fa-IR"/>
        </a:p>
      </dgm:t>
    </dgm:pt>
    <dgm:pt modelId="{3CD3D641-51F3-4ABB-BB74-3F98CB027493}" type="pres">
      <dgm:prSet presAssocID="{F5084A4D-F13D-4AF1-946C-9F7648BFFD29}" presName="centerShape" presStyleLbl="node0" presStyleIdx="0" presStyleCnt="1" custScaleX="117760" custScaleY="119005"/>
      <dgm:spPr/>
      <dgm:t>
        <a:bodyPr/>
        <a:lstStyle/>
        <a:p>
          <a:pPr rtl="1"/>
          <a:endParaRPr lang="fa-IR"/>
        </a:p>
      </dgm:t>
    </dgm:pt>
    <dgm:pt modelId="{DDC1FCCF-AFDB-481C-B860-5D0211EC749D}" type="pres">
      <dgm:prSet presAssocID="{2423EB73-CD47-4CA5-B7F8-A28FA892DB08}" presName="Name9" presStyleLbl="parChTrans1D2" presStyleIdx="0" presStyleCnt="4"/>
      <dgm:spPr/>
      <dgm:t>
        <a:bodyPr/>
        <a:lstStyle/>
        <a:p>
          <a:pPr rtl="1"/>
          <a:endParaRPr lang="fa-IR"/>
        </a:p>
      </dgm:t>
    </dgm:pt>
    <dgm:pt modelId="{284C3E98-418E-4578-B486-87E5D5A3688A}" type="pres">
      <dgm:prSet presAssocID="{2423EB73-CD47-4CA5-B7F8-A28FA892DB08}" presName="connTx" presStyleLbl="parChTrans1D2" presStyleIdx="0" presStyleCnt="4"/>
      <dgm:spPr/>
      <dgm:t>
        <a:bodyPr/>
        <a:lstStyle/>
        <a:p>
          <a:pPr rtl="1"/>
          <a:endParaRPr lang="fa-IR"/>
        </a:p>
      </dgm:t>
    </dgm:pt>
    <dgm:pt modelId="{983C136F-1A75-4243-B838-088E71C03B8A}" type="pres">
      <dgm:prSet presAssocID="{2D40A3EA-0B5E-4F74-8FCF-34593CB48C53}" presName="node" presStyleLbl="node1" presStyleIdx="0" presStyleCnt="4">
        <dgm:presLayoutVars>
          <dgm:bulletEnabled val="1"/>
        </dgm:presLayoutVars>
      </dgm:prSet>
      <dgm:spPr/>
      <dgm:t>
        <a:bodyPr/>
        <a:lstStyle/>
        <a:p>
          <a:pPr rtl="1"/>
          <a:endParaRPr lang="fa-IR"/>
        </a:p>
      </dgm:t>
    </dgm:pt>
    <dgm:pt modelId="{C95F217C-3D62-4640-A8E9-1282D8214FCA}" type="pres">
      <dgm:prSet presAssocID="{89027148-DAC2-4798-BA13-553712E6DDDA}" presName="Name9" presStyleLbl="parChTrans1D2" presStyleIdx="1" presStyleCnt="4"/>
      <dgm:spPr/>
      <dgm:t>
        <a:bodyPr/>
        <a:lstStyle/>
        <a:p>
          <a:pPr rtl="1"/>
          <a:endParaRPr lang="fa-IR"/>
        </a:p>
      </dgm:t>
    </dgm:pt>
    <dgm:pt modelId="{6D232F74-2CD6-45E2-BCC0-849A189EA002}" type="pres">
      <dgm:prSet presAssocID="{89027148-DAC2-4798-BA13-553712E6DDDA}" presName="connTx" presStyleLbl="parChTrans1D2" presStyleIdx="1" presStyleCnt="4"/>
      <dgm:spPr/>
      <dgm:t>
        <a:bodyPr/>
        <a:lstStyle/>
        <a:p>
          <a:pPr rtl="1"/>
          <a:endParaRPr lang="fa-IR"/>
        </a:p>
      </dgm:t>
    </dgm:pt>
    <dgm:pt modelId="{90B0DB1E-7993-4FE1-9FC6-F30CA038B75A}" type="pres">
      <dgm:prSet presAssocID="{6520E3EC-6757-42A4-AF39-DCB87FF6F63A}" presName="node" presStyleLbl="node1" presStyleIdx="1" presStyleCnt="4">
        <dgm:presLayoutVars>
          <dgm:bulletEnabled val="1"/>
        </dgm:presLayoutVars>
      </dgm:prSet>
      <dgm:spPr/>
      <dgm:t>
        <a:bodyPr/>
        <a:lstStyle/>
        <a:p>
          <a:pPr rtl="1"/>
          <a:endParaRPr lang="fa-IR"/>
        </a:p>
      </dgm:t>
    </dgm:pt>
    <dgm:pt modelId="{74C3BB6C-1046-4FDF-B12B-5AF6710EBC58}" type="pres">
      <dgm:prSet presAssocID="{D96F6288-EB9A-49A4-B3B3-DE0E5892DDE0}" presName="Name9" presStyleLbl="parChTrans1D2" presStyleIdx="2" presStyleCnt="4"/>
      <dgm:spPr/>
      <dgm:t>
        <a:bodyPr/>
        <a:lstStyle/>
        <a:p>
          <a:pPr rtl="1"/>
          <a:endParaRPr lang="fa-IR"/>
        </a:p>
      </dgm:t>
    </dgm:pt>
    <dgm:pt modelId="{C089F862-B4B0-4C4D-B15F-8C6091B071A5}" type="pres">
      <dgm:prSet presAssocID="{D96F6288-EB9A-49A4-B3B3-DE0E5892DDE0}" presName="connTx" presStyleLbl="parChTrans1D2" presStyleIdx="2" presStyleCnt="4"/>
      <dgm:spPr/>
      <dgm:t>
        <a:bodyPr/>
        <a:lstStyle/>
        <a:p>
          <a:pPr rtl="1"/>
          <a:endParaRPr lang="fa-IR"/>
        </a:p>
      </dgm:t>
    </dgm:pt>
    <dgm:pt modelId="{95D07475-7FE3-499C-8F02-E869EB638143}" type="pres">
      <dgm:prSet presAssocID="{E16FC146-A004-4A7B-9AED-F34E0C06BBBC}" presName="node" presStyleLbl="node1" presStyleIdx="2" presStyleCnt="4">
        <dgm:presLayoutVars>
          <dgm:bulletEnabled val="1"/>
        </dgm:presLayoutVars>
      </dgm:prSet>
      <dgm:spPr/>
      <dgm:t>
        <a:bodyPr/>
        <a:lstStyle/>
        <a:p>
          <a:pPr rtl="1"/>
          <a:endParaRPr lang="fa-IR"/>
        </a:p>
      </dgm:t>
    </dgm:pt>
    <dgm:pt modelId="{562C38D2-58DA-40FC-A59F-E7CE5B59C3F2}" type="pres">
      <dgm:prSet presAssocID="{025C1CA9-7E22-4C21-BA9C-46F48263DDBF}" presName="Name9" presStyleLbl="parChTrans1D2" presStyleIdx="3" presStyleCnt="4"/>
      <dgm:spPr/>
      <dgm:t>
        <a:bodyPr/>
        <a:lstStyle/>
        <a:p>
          <a:pPr rtl="1"/>
          <a:endParaRPr lang="fa-IR"/>
        </a:p>
      </dgm:t>
    </dgm:pt>
    <dgm:pt modelId="{84C92682-410F-48E6-A90E-BB476E586135}" type="pres">
      <dgm:prSet presAssocID="{025C1CA9-7E22-4C21-BA9C-46F48263DDBF}" presName="connTx" presStyleLbl="parChTrans1D2" presStyleIdx="3" presStyleCnt="4"/>
      <dgm:spPr/>
      <dgm:t>
        <a:bodyPr/>
        <a:lstStyle/>
        <a:p>
          <a:pPr rtl="1"/>
          <a:endParaRPr lang="fa-IR"/>
        </a:p>
      </dgm:t>
    </dgm:pt>
    <dgm:pt modelId="{E3F8018C-9619-4FCA-AFD6-545BFACF7E1B}" type="pres">
      <dgm:prSet presAssocID="{2F4F9B1E-85F0-4BB0-9B70-A89D67519E7C}" presName="node" presStyleLbl="node1" presStyleIdx="3" presStyleCnt="4">
        <dgm:presLayoutVars>
          <dgm:bulletEnabled val="1"/>
        </dgm:presLayoutVars>
      </dgm:prSet>
      <dgm:spPr/>
      <dgm:t>
        <a:bodyPr/>
        <a:lstStyle/>
        <a:p>
          <a:pPr rtl="1"/>
          <a:endParaRPr lang="fa-IR"/>
        </a:p>
      </dgm:t>
    </dgm:pt>
  </dgm:ptLst>
  <dgm:cxnLst>
    <dgm:cxn modelId="{0C583644-923E-4F99-802B-54A1C0AD1F62}" type="presOf" srcId="{89027148-DAC2-4798-BA13-553712E6DDDA}" destId="{6D232F74-2CD6-45E2-BCC0-849A189EA002}" srcOrd="1" destOrd="0" presId="urn:microsoft.com/office/officeart/2005/8/layout/radial1"/>
    <dgm:cxn modelId="{86CD12F8-45CA-4B8D-BE88-3AC0A676886B}" type="presOf" srcId="{2D40A3EA-0B5E-4F74-8FCF-34593CB48C53}" destId="{983C136F-1A75-4243-B838-088E71C03B8A}" srcOrd="0" destOrd="0" presId="urn:microsoft.com/office/officeart/2005/8/layout/radial1"/>
    <dgm:cxn modelId="{A2569EF0-3514-44A8-A475-1C5FB8E38F31}" srcId="{F5084A4D-F13D-4AF1-946C-9F7648BFFD29}" destId="{2D40A3EA-0B5E-4F74-8FCF-34593CB48C53}" srcOrd="0" destOrd="0" parTransId="{2423EB73-CD47-4CA5-B7F8-A28FA892DB08}" sibTransId="{A5341BFC-C454-41A7-83A0-942A119F70BD}"/>
    <dgm:cxn modelId="{C4704336-EB46-4E91-8D6A-399C441F2547}" type="presOf" srcId="{CEF25A28-7F0F-4C9F-BF09-B056AC91994D}" destId="{88DDB900-6A1A-4288-BC2A-AF4D68A13DA0}" srcOrd="0" destOrd="0" presId="urn:microsoft.com/office/officeart/2005/8/layout/radial1"/>
    <dgm:cxn modelId="{ADFC7186-FEF7-4964-B1D0-64B28CC3B23B}" srcId="{F5084A4D-F13D-4AF1-946C-9F7648BFFD29}" destId="{2F4F9B1E-85F0-4BB0-9B70-A89D67519E7C}" srcOrd="3" destOrd="0" parTransId="{025C1CA9-7E22-4C21-BA9C-46F48263DDBF}" sibTransId="{86220202-C70F-4E45-85BC-9192C62AA777}"/>
    <dgm:cxn modelId="{4EAA7231-3EB2-4E66-B923-68E2C6ED179B}" type="presOf" srcId="{2F4F9B1E-85F0-4BB0-9B70-A89D67519E7C}" destId="{E3F8018C-9619-4FCA-AFD6-545BFACF7E1B}" srcOrd="0" destOrd="0" presId="urn:microsoft.com/office/officeart/2005/8/layout/radial1"/>
    <dgm:cxn modelId="{F1758CC9-37B9-436F-99CB-471C9E35F91D}" type="presOf" srcId="{D96F6288-EB9A-49A4-B3B3-DE0E5892DDE0}" destId="{74C3BB6C-1046-4FDF-B12B-5AF6710EBC58}" srcOrd="0" destOrd="0" presId="urn:microsoft.com/office/officeart/2005/8/layout/radial1"/>
    <dgm:cxn modelId="{DB1045C9-1A0B-49C7-9BF2-EF3B348979A5}" type="presOf" srcId="{025C1CA9-7E22-4C21-BA9C-46F48263DDBF}" destId="{562C38D2-58DA-40FC-A59F-E7CE5B59C3F2}" srcOrd="0" destOrd="0" presId="urn:microsoft.com/office/officeart/2005/8/layout/radial1"/>
    <dgm:cxn modelId="{F73B5399-172A-454E-AB9D-587264041929}" type="presOf" srcId="{2423EB73-CD47-4CA5-B7F8-A28FA892DB08}" destId="{284C3E98-418E-4578-B486-87E5D5A3688A}" srcOrd="1" destOrd="0" presId="urn:microsoft.com/office/officeart/2005/8/layout/radial1"/>
    <dgm:cxn modelId="{C3C79B62-138B-4502-89ED-B4F882739910}" srcId="{CEF25A28-7F0F-4C9F-BF09-B056AC91994D}" destId="{F5084A4D-F13D-4AF1-946C-9F7648BFFD29}" srcOrd="0" destOrd="0" parTransId="{41FD6C3A-3043-4C18-A9BF-58DA6029DD79}" sibTransId="{DDFD3E94-61F4-454B-B407-B1DAAC2A41F0}"/>
    <dgm:cxn modelId="{378FCECF-7C82-46F7-9800-4EC1274FE254}" type="presOf" srcId="{89027148-DAC2-4798-BA13-553712E6DDDA}" destId="{C95F217C-3D62-4640-A8E9-1282D8214FCA}" srcOrd="0" destOrd="0" presId="urn:microsoft.com/office/officeart/2005/8/layout/radial1"/>
    <dgm:cxn modelId="{A863963D-8B53-438E-B92E-379EF5694933}" type="presOf" srcId="{D96F6288-EB9A-49A4-B3B3-DE0E5892DDE0}" destId="{C089F862-B4B0-4C4D-B15F-8C6091B071A5}" srcOrd="1" destOrd="0" presId="urn:microsoft.com/office/officeart/2005/8/layout/radial1"/>
    <dgm:cxn modelId="{D65AF3B7-F90D-4F05-8E2B-FA678BCB79F9}" type="presOf" srcId="{025C1CA9-7E22-4C21-BA9C-46F48263DDBF}" destId="{84C92682-410F-48E6-A90E-BB476E586135}" srcOrd="1" destOrd="0" presId="urn:microsoft.com/office/officeart/2005/8/layout/radial1"/>
    <dgm:cxn modelId="{E7BABAA6-262F-4067-BCD4-CFB3C508615A}" type="presOf" srcId="{2423EB73-CD47-4CA5-B7F8-A28FA892DB08}" destId="{DDC1FCCF-AFDB-481C-B860-5D0211EC749D}" srcOrd="0" destOrd="0" presId="urn:microsoft.com/office/officeart/2005/8/layout/radial1"/>
    <dgm:cxn modelId="{0F236D0A-D790-4A51-B6D8-8F209C468C57}" srcId="{F5084A4D-F13D-4AF1-946C-9F7648BFFD29}" destId="{E16FC146-A004-4A7B-9AED-F34E0C06BBBC}" srcOrd="2" destOrd="0" parTransId="{D96F6288-EB9A-49A4-B3B3-DE0E5892DDE0}" sibTransId="{DD0D0774-A8A3-429F-B772-03B6F758035F}"/>
    <dgm:cxn modelId="{AC2B2B48-34F1-4D3D-829C-C3CFC724301A}" type="presOf" srcId="{6520E3EC-6757-42A4-AF39-DCB87FF6F63A}" destId="{90B0DB1E-7993-4FE1-9FC6-F30CA038B75A}" srcOrd="0" destOrd="0" presId="urn:microsoft.com/office/officeart/2005/8/layout/radial1"/>
    <dgm:cxn modelId="{13DB1FE9-41B1-4341-9142-748783EC857F}" type="presOf" srcId="{E16FC146-A004-4A7B-9AED-F34E0C06BBBC}" destId="{95D07475-7FE3-499C-8F02-E869EB638143}" srcOrd="0" destOrd="0" presId="urn:microsoft.com/office/officeart/2005/8/layout/radial1"/>
    <dgm:cxn modelId="{1C0ABD2A-78F2-4A93-B5AB-94FDD8109A42}" srcId="{F5084A4D-F13D-4AF1-946C-9F7648BFFD29}" destId="{6520E3EC-6757-42A4-AF39-DCB87FF6F63A}" srcOrd="1" destOrd="0" parTransId="{89027148-DAC2-4798-BA13-553712E6DDDA}" sibTransId="{0BEE62CA-AE70-4DAE-8BCA-B36C6655C523}"/>
    <dgm:cxn modelId="{4853DCFA-2751-46B6-96E0-2C04B499F337}" type="presOf" srcId="{F5084A4D-F13D-4AF1-946C-9F7648BFFD29}" destId="{3CD3D641-51F3-4ABB-BB74-3F98CB027493}" srcOrd="0" destOrd="0" presId="urn:microsoft.com/office/officeart/2005/8/layout/radial1"/>
    <dgm:cxn modelId="{5129B6C4-5677-446C-9515-00F7AF8B5CA9}" type="presParOf" srcId="{88DDB900-6A1A-4288-BC2A-AF4D68A13DA0}" destId="{3CD3D641-51F3-4ABB-BB74-3F98CB027493}" srcOrd="0" destOrd="0" presId="urn:microsoft.com/office/officeart/2005/8/layout/radial1"/>
    <dgm:cxn modelId="{F75E63AB-0ABC-4D28-B012-6095190E15EA}" type="presParOf" srcId="{88DDB900-6A1A-4288-BC2A-AF4D68A13DA0}" destId="{DDC1FCCF-AFDB-481C-B860-5D0211EC749D}" srcOrd="1" destOrd="0" presId="urn:microsoft.com/office/officeart/2005/8/layout/radial1"/>
    <dgm:cxn modelId="{B3F95AD4-81CD-43D0-80A8-5E12E61B3B5F}" type="presParOf" srcId="{DDC1FCCF-AFDB-481C-B860-5D0211EC749D}" destId="{284C3E98-418E-4578-B486-87E5D5A3688A}" srcOrd="0" destOrd="0" presId="urn:microsoft.com/office/officeart/2005/8/layout/radial1"/>
    <dgm:cxn modelId="{A452450E-B8CB-47B0-9983-6082EEF6A954}" type="presParOf" srcId="{88DDB900-6A1A-4288-BC2A-AF4D68A13DA0}" destId="{983C136F-1A75-4243-B838-088E71C03B8A}" srcOrd="2" destOrd="0" presId="urn:microsoft.com/office/officeart/2005/8/layout/radial1"/>
    <dgm:cxn modelId="{85905F30-34D5-4299-A863-9512C9D71592}" type="presParOf" srcId="{88DDB900-6A1A-4288-BC2A-AF4D68A13DA0}" destId="{C95F217C-3D62-4640-A8E9-1282D8214FCA}" srcOrd="3" destOrd="0" presId="urn:microsoft.com/office/officeart/2005/8/layout/radial1"/>
    <dgm:cxn modelId="{ED68861B-DEFE-4782-AFE5-954A82A1E674}" type="presParOf" srcId="{C95F217C-3D62-4640-A8E9-1282D8214FCA}" destId="{6D232F74-2CD6-45E2-BCC0-849A189EA002}" srcOrd="0" destOrd="0" presId="urn:microsoft.com/office/officeart/2005/8/layout/radial1"/>
    <dgm:cxn modelId="{9C46F3E9-279F-4C04-8E8F-23D4E97805A7}" type="presParOf" srcId="{88DDB900-6A1A-4288-BC2A-AF4D68A13DA0}" destId="{90B0DB1E-7993-4FE1-9FC6-F30CA038B75A}" srcOrd="4" destOrd="0" presId="urn:microsoft.com/office/officeart/2005/8/layout/radial1"/>
    <dgm:cxn modelId="{6A566578-B903-4AE3-8A42-F9519802B7FF}" type="presParOf" srcId="{88DDB900-6A1A-4288-BC2A-AF4D68A13DA0}" destId="{74C3BB6C-1046-4FDF-B12B-5AF6710EBC58}" srcOrd="5" destOrd="0" presId="urn:microsoft.com/office/officeart/2005/8/layout/radial1"/>
    <dgm:cxn modelId="{C6BFB434-B861-4164-9FEF-EB299D851B05}" type="presParOf" srcId="{74C3BB6C-1046-4FDF-B12B-5AF6710EBC58}" destId="{C089F862-B4B0-4C4D-B15F-8C6091B071A5}" srcOrd="0" destOrd="0" presId="urn:microsoft.com/office/officeart/2005/8/layout/radial1"/>
    <dgm:cxn modelId="{FA4FC0FC-34FF-41E5-BC3B-AC7D67AEB0CB}" type="presParOf" srcId="{88DDB900-6A1A-4288-BC2A-AF4D68A13DA0}" destId="{95D07475-7FE3-499C-8F02-E869EB638143}" srcOrd="6" destOrd="0" presId="urn:microsoft.com/office/officeart/2005/8/layout/radial1"/>
    <dgm:cxn modelId="{D1EE4325-1CAD-48D4-BDFE-9C76E374C24F}" type="presParOf" srcId="{88DDB900-6A1A-4288-BC2A-AF4D68A13DA0}" destId="{562C38D2-58DA-40FC-A59F-E7CE5B59C3F2}" srcOrd="7" destOrd="0" presId="urn:microsoft.com/office/officeart/2005/8/layout/radial1"/>
    <dgm:cxn modelId="{19C21362-8022-440B-8741-F0DBA8135C9A}" type="presParOf" srcId="{562C38D2-58DA-40FC-A59F-E7CE5B59C3F2}" destId="{84C92682-410F-48E6-A90E-BB476E586135}" srcOrd="0" destOrd="0" presId="urn:microsoft.com/office/officeart/2005/8/layout/radial1"/>
    <dgm:cxn modelId="{3579631E-F71A-42CD-9017-7B816CB5F54F}" type="presParOf" srcId="{88DDB900-6A1A-4288-BC2A-AF4D68A13DA0}" destId="{E3F8018C-9619-4FCA-AFD6-545BFACF7E1B}" srcOrd="8"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6ECD19-A29D-48CE-90C5-D75D8566BD58}">
      <dsp:nvSpPr>
        <dsp:cNvPr id="0" name=""/>
        <dsp:cNvSpPr/>
      </dsp:nvSpPr>
      <dsp:spPr>
        <a:xfrm>
          <a:off x="2167847" y="2336122"/>
          <a:ext cx="1502396" cy="1502396"/>
        </a:xfrm>
        <a:prstGeom prst="ellipse">
          <a:avLst/>
        </a:prstGeom>
        <a:solidFill>
          <a:srgbClr val="33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1422400">
            <a:lnSpc>
              <a:spcPct val="90000"/>
            </a:lnSpc>
            <a:spcBef>
              <a:spcPct val="0"/>
            </a:spcBef>
            <a:spcAft>
              <a:spcPct val="35000"/>
            </a:spcAft>
          </a:pPr>
          <a:r>
            <a:rPr lang="fa-IR" sz="3200" b="1" kern="1200" dirty="0">
              <a:effectLst>
                <a:outerShdw blurRad="38100" dist="38100" dir="2700000" algn="tl">
                  <a:srgbClr val="000000">
                    <a:alpha val="43137"/>
                  </a:srgbClr>
                </a:outerShdw>
              </a:effectLst>
              <a:cs typeface="B Narenj" pitchFamily="2" charset="-78"/>
            </a:rPr>
            <a:t>عملکردهای فضای سبز</a:t>
          </a:r>
          <a:endParaRPr lang="en-US" sz="3200" b="1" kern="1200" dirty="0">
            <a:effectLst>
              <a:outerShdw blurRad="38100" dist="38100" dir="2700000" algn="tl">
                <a:srgbClr val="000000">
                  <a:alpha val="43137"/>
                </a:srgbClr>
              </a:outerShdw>
            </a:effectLst>
            <a:cs typeface="B Narenj" pitchFamily="2" charset="-78"/>
          </a:endParaRPr>
        </a:p>
      </dsp:txBody>
      <dsp:txXfrm>
        <a:off x="2387868" y="2556143"/>
        <a:ext cx="1062354" cy="1062354"/>
      </dsp:txXfrm>
    </dsp:sp>
    <dsp:sp modelId="{527B09F6-1E4B-4A5E-A23F-7145B42173FA}">
      <dsp:nvSpPr>
        <dsp:cNvPr id="0" name=""/>
        <dsp:cNvSpPr/>
      </dsp:nvSpPr>
      <dsp:spPr>
        <a:xfrm rot="10800000">
          <a:off x="714085" y="2873229"/>
          <a:ext cx="1373805" cy="428182"/>
        </a:xfrm>
        <a:prstGeom prst="leftArrow">
          <a:avLst>
            <a:gd name="adj1" fmla="val 60000"/>
            <a:gd name="adj2" fmla="val 50000"/>
          </a:avLst>
        </a:prstGeom>
        <a:solidFill>
          <a:srgbClr val="99FF9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B1414EA-228C-4F13-84C2-E4242C468A5F}">
      <dsp:nvSpPr>
        <dsp:cNvPr id="0" name=""/>
        <dsp:cNvSpPr/>
      </dsp:nvSpPr>
      <dsp:spPr>
        <a:xfrm>
          <a:off x="446" y="2516410"/>
          <a:ext cx="1427276" cy="1141821"/>
        </a:xfrm>
        <a:prstGeom prst="roundRect">
          <a:avLst>
            <a:gd name="adj" fmla="val 10000"/>
          </a:avLst>
        </a:prstGeom>
        <a:solidFill>
          <a:srgbClr val="33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fa-IR" sz="2000" b="1" kern="1200" dirty="0">
              <a:cs typeface="B Kamran" pitchFamily="2" charset="-78"/>
            </a:rPr>
            <a:t>عملکرد اجتماعی- روانی</a:t>
          </a:r>
          <a:endParaRPr lang="en-US" sz="2000" b="1" kern="1200" dirty="0">
            <a:cs typeface="B Kamran" pitchFamily="2" charset="-78"/>
          </a:endParaRPr>
        </a:p>
      </dsp:txBody>
      <dsp:txXfrm>
        <a:off x="33889" y="2549853"/>
        <a:ext cx="1360390" cy="1074935"/>
      </dsp:txXfrm>
    </dsp:sp>
    <dsp:sp modelId="{45453EAC-E733-4D1F-9B03-CEAAB7417CF4}">
      <dsp:nvSpPr>
        <dsp:cNvPr id="0" name=""/>
        <dsp:cNvSpPr/>
      </dsp:nvSpPr>
      <dsp:spPr>
        <a:xfrm rot="13500000">
          <a:off x="1158714" y="1799800"/>
          <a:ext cx="1373805" cy="428182"/>
        </a:xfrm>
        <a:prstGeom prst="leftArrow">
          <a:avLst>
            <a:gd name="adj1" fmla="val 60000"/>
            <a:gd name="adj2" fmla="val 50000"/>
          </a:avLst>
        </a:prstGeom>
        <a:solidFill>
          <a:srgbClr val="99FF9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8BB94C05-B673-42F2-AAD3-DCE11941A763}">
      <dsp:nvSpPr>
        <dsp:cNvPr id="0" name=""/>
        <dsp:cNvSpPr/>
      </dsp:nvSpPr>
      <dsp:spPr>
        <a:xfrm>
          <a:off x="646264" y="957267"/>
          <a:ext cx="1427276" cy="1141821"/>
        </a:xfrm>
        <a:prstGeom prst="roundRect">
          <a:avLst>
            <a:gd name="adj" fmla="val 10000"/>
          </a:avLst>
        </a:prstGeom>
        <a:solidFill>
          <a:srgbClr val="33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fa-IR" sz="2000" b="1" kern="1200" dirty="0">
              <a:cs typeface="B Kamran" pitchFamily="2" charset="-78"/>
            </a:rPr>
            <a:t>عملکرد زیبایی شناختی</a:t>
          </a:r>
          <a:endParaRPr lang="en-US" sz="2000" b="1" kern="1200" dirty="0">
            <a:cs typeface="B Kamran" pitchFamily="2" charset="-78"/>
          </a:endParaRPr>
        </a:p>
      </dsp:txBody>
      <dsp:txXfrm>
        <a:off x="679707" y="990710"/>
        <a:ext cx="1360390" cy="1074935"/>
      </dsp:txXfrm>
    </dsp:sp>
    <dsp:sp modelId="{4060B505-4C28-4AFF-A0E8-0E12DBF53EBF}">
      <dsp:nvSpPr>
        <dsp:cNvPr id="0" name=""/>
        <dsp:cNvSpPr/>
      </dsp:nvSpPr>
      <dsp:spPr>
        <a:xfrm rot="16200000">
          <a:off x="2232143" y="1355171"/>
          <a:ext cx="1373805" cy="428182"/>
        </a:xfrm>
        <a:prstGeom prst="leftArrow">
          <a:avLst>
            <a:gd name="adj1" fmla="val 60000"/>
            <a:gd name="adj2" fmla="val 50000"/>
          </a:avLst>
        </a:prstGeom>
        <a:solidFill>
          <a:srgbClr val="99FF9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29B338F-889B-42A5-A44C-ACF3F5002073}">
      <dsp:nvSpPr>
        <dsp:cNvPr id="0" name=""/>
        <dsp:cNvSpPr/>
      </dsp:nvSpPr>
      <dsp:spPr>
        <a:xfrm>
          <a:off x="2205407" y="311449"/>
          <a:ext cx="1427276" cy="1141821"/>
        </a:xfrm>
        <a:prstGeom prst="roundRect">
          <a:avLst>
            <a:gd name="adj" fmla="val 10000"/>
          </a:avLst>
        </a:prstGeom>
        <a:solidFill>
          <a:srgbClr val="33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fa-IR" sz="2000" b="1" kern="1200" dirty="0">
              <a:cs typeface="B Kamran" pitchFamily="2" charset="-78"/>
            </a:rPr>
            <a:t>عملکرد زیست محیطی</a:t>
          </a:r>
          <a:endParaRPr lang="en-US" sz="2000" b="1" kern="1200" dirty="0">
            <a:cs typeface="B Kamran" pitchFamily="2" charset="-78"/>
          </a:endParaRPr>
        </a:p>
      </dsp:txBody>
      <dsp:txXfrm>
        <a:off x="2238850" y="344892"/>
        <a:ext cx="1360390" cy="1074935"/>
      </dsp:txXfrm>
    </dsp:sp>
    <dsp:sp modelId="{C625EED6-5A83-487F-A1A2-E55B89EC04C1}">
      <dsp:nvSpPr>
        <dsp:cNvPr id="0" name=""/>
        <dsp:cNvSpPr/>
      </dsp:nvSpPr>
      <dsp:spPr>
        <a:xfrm rot="18900000">
          <a:off x="3305572" y="1799800"/>
          <a:ext cx="1373805" cy="428182"/>
        </a:xfrm>
        <a:prstGeom prst="leftArrow">
          <a:avLst>
            <a:gd name="adj1" fmla="val 60000"/>
            <a:gd name="adj2" fmla="val 50000"/>
          </a:avLst>
        </a:prstGeom>
        <a:solidFill>
          <a:srgbClr val="99FF9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A1A4F877-9A71-4F12-9A62-CAF64A35BB8E}">
      <dsp:nvSpPr>
        <dsp:cNvPr id="0" name=""/>
        <dsp:cNvSpPr/>
      </dsp:nvSpPr>
      <dsp:spPr>
        <a:xfrm>
          <a:off x="3764550" y="957267"/>
          <a:ext cx="1427276" cy="1141821"/>
        </a:xfrm>
        <a:prstGeom prst="roundRect">
          <a:avLst>
            <a:gd name="adj" fmla="val 10000"/>
          </a:avLst>
        </a:prstGeom>
        <a:solidFill>
          <a:srgbClr val="33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fa-IR" sz="2000" b="1" kern="1200" dirty="0">
              <a:cs typeface="B Kamran" pitchFamily="2" charset="-78"/>
            </a:rPr>
            <a:t>عملکرد حفاظتی</a:t>
          </a:r>
          <a:endParaRPr lang="en-US" sz="2000" b="1" kern="1200" dirty="0">
            <a:cs typeface="B Kamran" pitchFamily="2" charset="-78"/>
          </a:endParaRPr>
        </a:p>
      </dsp:txBody>
      <dsp:txXfrm>
        <a:off x="3797993" y="990710"/>
        <a:ext cx="1360390" cy="1074935"/>
      </dsp:txXfrm>
    </dsp:sp>
    <dsp:sp modelId="{634AAFFC-6A21-463E-A042-CB74771DEFCA}">
      <dsp:nvSpPr>
        <dsp:cNvPr id="0" name=""/>
        <dsp:cNvSpPr/>
      </dsp:nvSpPr>
      <dsp:spPr>
        <a:xfrm>
          <a:off x="3750201" y="2873229"/>
          <a:ext cx="1373805" cy="428182"/>
        </a:xfrm>
        <a:prstGeom prst="leftArrow">
          <a:avLst>
            <a:gd name="adj1" fmla="val 60000"/>
            <a:gd name="adj2" fmla="val 50000"/>
          </a:avLst>
        </a:prstGeom>
        <a:solidFill>
          <a:srgbClr val="99FF99"/>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1E69CF31-8E6C-49E7-8AD7-4DEE9C6B4F0A}">
      <dsp:nvSpPr>
        <dsp:cNvPr id="0" name=""/>
        <dsp:cNvSpPr/>
      </dsp:nvSpPr>
      <dsp:spPr>
        <a:xfrm>
          <a:off x="4410368" y="2516410"/>
          <a:ext cx="1427276" cy="1141821"/>
        </a:xfrm>
        <a:prstGeom prst="roundRect">
          <a:avLst>
            <a:gd name="adj" fmla="val 10000"/>
          </a:avLst>
        </a:prstGeom>
        <a:solidFill>
          <a:srgbClr val="339966"/>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8100" tIns="38100" rIns="38100" bIns="38100" numCol="1" spcCol="1270" anchor="ctr" anchorCtr="0">
          <a:noAutofit/>
        </a:bodyPr>
        <a:lstStyle/>
        <a:p>
          <a:pPr lvl="0" algn="ctr" defTabSz="889000">
            <a:lnSpc>
              <a:spcPct val="90000"/>
            </a:lnSpc>
            <a:spcBef>
              <a:spcPct val="0"/>
            </a:spcBef>
            <a:spcAft>
              <a:spcPct val="35000"/>
            </a:spcAft>
          </a:pPr>
          <a:r>
            <a:rPr lang="fa-IR" sz="2000" b="1" kern="1200" dirty="0">
              <a:cs typeface="B Kamran" pitchFamily="2" charset="-78"/>
            </a:rPr>
            <a:t>عملکرد اکولوژیک</a:t>
          </a:r>
          <a:endParaRPr lang="en-US" sz="2000" b="1" kern="1200" dirty="0">
            <a:cs typeface="B Kamran" pitchFamily="2" charset="-78"/>
          </a:endParaRPr>
        </a:p>
      </dsp:txBody>
      <dsp:txXfrm>
        <a:off x="4443811" y="2549853"/>
        <a:ext cx="1360390" cy="107493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E9D623-D2A4-40D6-8B6B-2800AB871781}">
      <dsp:nvSpPr>
        <dsp:cNvPr id="0" name=""/>
        <dsp:cNvSpPr/>
      </dsp:nvSpPr>
      <dsp:spPr>
        <a:xfrm>
          <a:off x="615656" y="0"/>
          <a:ext cx="3149600" cy="3149600"/>
        </a:xfrm>
        <a:prstGeom prst="triangle">
          <a:avLst/>
        </a:prstGeom>
        <a:solidFill>
          <a:schemeClr val="l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AA57CDB5-FABE-46BC-A879-349F78E538F4}">
      <dsp:nvSpPr>
        <dsp:cNvPr id="0" name=""/>
        <dsp:cNvSpPr/>
      </dsp:nvSpPr>
      <dsp:spPr>
        <a:xfrm>
          <a:off x="2190456" y="315267"/>
          <a:ext cx="2047240" cy="559792"/>
        </a:xfrm>
        <a:prstGeom prst="roundRect">
          <a:avLst/>
        </a:prstGeom>
        <a:solidFill>
          <a:schemeClr val="accent6">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a-IR" sz="1600" b="1" kern="1200">
              <a:cs typeface="B Kamran" pitchFamily="2" charset="-78"/>
            </a:rPr>
            <a:t>تاثیر بر رطوبت نسبی، کاهش دما و سرعت باد</a:t>
          </a:r>
          <a:endParaRPr lang="en-US" sz="1600" b="1" kern="1200"/>
        </a:p>
      </dsp:txBody>
      <dsp:txXfrm>
        <a:off x="2217783" y="342594"/>
        <a:ext cx="1992586" cy="505138"/>
      </dsp:txXfrm>
    </dsp:sp>
    <dsp:sp modelId="{F39028A6-0234-4A99-B0FB-B4471A23F381}">
      <dsp:nvSpPr>
        <dsp:cNvPr id="0" name=""/>
        <dsp:cNvSpPr/>
      </dsp:nvSpPr>
      <dsp:spPr>
        <a:xfrm>
          <a:off x="2190456" y="945033"/>
          <a:ext cx="2047240" cy="559792"/>
        </a:xfrm>
        <a:prstGeom prst="roundRect">
          <a:avLst/>
        </a:prstGeom>
        <a:solidFill>
          <a:schemeClr val="accent6">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a-IR" sz="1600" b="1" kern="1200">
              <a:cs typeface="B Kamran" pitchFamily="2" charset="-78"/>
            </a:rPr>
            <a:t>ایجاد اصطحکاک، کاهش انرژی و جذب امواج صوتی</a:t>
          </a:r>
          <a:endParaRPr lang="en-US" sz="1600" b="1" kern="1200"/>
        </a:p>
      </dsp:txBody>
      <dsp:txXfrm>
        <a:off x="2217783" y="972360"/>
        <a:ext cx="1992586" cy="505138"/>
      </dsp:txXfrm>
    </dsp:sp>
    <dsp:sp modelId="{E45B976E-5290-41FF-8794-DB8655972782}">
      <dsp:nvSpPr>
        <dsp:cNvPr id="0" name=""/>
        <dsp:cNvSpPr/>
      </dsp:nvSpPr>
      <dsp:spPr>
        <a:xfrm>
          <a:off x="2190456" y="1574799"/>
          <a:ext cx="2047240" cy="559792"/>
        </a:xfrm>
        <a:prstGeom prst="roundRect">
          <a:avLst/>
        </a:prstGeom>
        <a:solidFill>
          <a:schemeClr val="accent6">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fa-IR" sz="1600" b="1" kern="1200" dirty="0">
              <a:cs typeface="B Kamran" pitchFamily="2" charset="-78"/>
            </a:rPr>
            <a:t>ایجاد انحراف در مسیر حرکت امواج صوتی</a:t>
          </a:r>
          <a:endParaRPr lang="en-US" sz="1600" b="1" kern="1200" dirty="0"/>
        </a:p>
      </dsp:txBody>
      <dsp:txXfrm>
        <a:off x="2217783" y="1602126"/>
        <a:ext cx="1992586" cy="505138"/>
      </dsp:txXfrm>
    </dsp:sp>
    <dsp:sp modelId="{4DCFE7A6-8A6D-4B1D-A1AE-4263071291F2}">
      <dsp:nvSpPr>
        <dsp:cNvPr id="0" name=""/>
        <dsp:cNvSpPr/>
      </dsp:nvSpPr>
      <dsp:spPr>
        <a:xfrm>
          <a:off x="2190456" y="2204566"/>
          <a:ext cx="2047240" cy="559792"/>
        </a:xfrm>
        <a:prstGeom prst="roundRect">
          <a:avLst/>
        </a:prstGeom>
        <a:solidFill>
          <a:schemeClr val="accent6">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lvl="0" algn="ctr" defTabSz="711200" rtl="1">
            <a:lnSpc>
              <a:spcPct val="90000"/>
            </a:lnSpc>
            <a:spcBef>
              <a:spcPct val="0"/>
            </a:spcBef>
            <a:spcAft>
              <a:spcPct val="35000"/>
            </a:spcAft>
          </a:pPr>
          <a:r>
            <a:rPr lang="fa-IR" sz="1600" b="1" kern="1200">
              <a:cs typeface="B Kamran" pitchFamily="2" charset="-78"/>
            </a:rPr>
            <a:t>انعکاس و انکسار امواج صوتی</a:t>
          </a:r>
          <a:endParaRPr lang="fa-IR" sz="1600" b="1" kern="1200" dirty="0">
            <a:cs typeface="B Kamran" pitchFamily="2" charset="-78"/>
          </a:endParaRPr>
        </a:p>
      </dsp:txBody>
      <dsp:txXfrm>
        <a:off x="2217783" y="2231893"/>
        <a:ext cx="1992586" cy="5051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3D641-51F3-4ABB-BB74-3F98CB027493}">
      <dsp:nvSpPr>
        <dsp:cNvPr id="0" name=""/>
        <dsp:cNvSpPr/>
      </dsp:nvSpPr>
      <dsp:spPr>
        <a:xfrm>
          <a:off x="2461842" y="1531819"/>
          <a:ext cx="1477115" cy="1492731"/>
        </a:xfrm>
        <a:prstGeom prst="ellipse">
          <a:avLst/>
        </a:prstGeom>
        <a:solidFill>
          <a:schemeClr val="accent3">
            <a:lumMod val="50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fa-IR" sz="28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معیارهای طبقه بندی درختان</a:t>
          </a:r>
          <a:endParaRPr lang="en-US" sz="28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sp:txBody>
      <dsp:txXfrm>
        <a:off x="2678160" y="1750424"/>
        <a:ext cx="1044479" cy="1055521"/>
      </dsp:txXfrm>
    </dsp:sp>
    <dsp:sp modelId="{DDC1FCCF-AFDB-481C-B860-5D0211EC749D}">
      <dsp:nvSpPr>
        <dsp:cNvPr id="0" name=""/>
        <dsp:cNvSpPr/>
      </dsp:nvSpPr>
      <dsp:spPr>
        <a:xfrm rot="16200000">
          <a:off x="3070981" y="1384763"/>
          <a:ext cx="258837" cy="35274"/>
        </a:xfrm>
        <a:custGeom>
          <a:avLst/>
          <a:gdLst/>
          <a:ahLst/>
          <a:cxnLst/>
          <a:rect l="0" t="0" r="0" b="0"/>
          <a:pathLst>
            <a:path>
              <a:moveTo>
                <a:pt x="0" y="17637"/>
              </a:moveTo>
              <a:lnTo>
                <a:pt x="258837" y="17637"/>
              </a:lnTo>
            </a:path>
          </a:pathLst>
        </a:custGeom>
        <a:noFill/>
        <a:ln w="25400" cap="flat" cmpd="sng" algn="ctr">
          <a:solidFill>
            <a:schemeClr val="bg2">
              <a:lumMod val="1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
            <a:lnSpc>
              <a:spcPct val="90000"/>
            </a:lnSpc>
            <a:spcBef>
              <a:spcPct val="0"/>
            </a:spcBef>
            <a:spcAft>
              <a:spcPct val="35000"/>
            </a:spcAft>
          </a:pPr>
          <a:endParaRPr lang="en-US" sz="100" kern="1200">
            <a:cs typeface="B Kamran" pitchFamily="2" charset="-78"/>
          </a:endParaRPr>
        </a:p>
      </dsp:txBody>
      <dsp:txXfrm>
        <a:off x="3193929" y="1395929"/>
        <a:ext cx="12941" cy="12941"/>
      </dsp:txXfrm>
    </dsp:sp>
    <dsp:sp modelId="{983C136F-1A75-4243-B838-088E71C03B8A}">
      <dsp:nvSpPr>
        <dsp:cNvPr id="0" name=""/>
        <dsp:cNvSpPr/>
      </dsp:nvSpPr>
      <dsp:spPr>
        <a:xfrm>
          <a:off x="2573228" y="18637"/>
          <a:ext cx="1254343" cy="1254343"/>
        </a:xfrm>
        <a:prstGeom prst="ellipse">
          <a:avLst/>
        </a:prstGeom>
        <a:solidFill>
          <a:schemeClr val="accent3">
            <a:lumMod val="50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fa-IR"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اندازه</a:t>
          </a:r>
          <a:endParaRPr lang="en-US"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sp:txBody>
      <dsp:txXfrm>
        <a:off x="2756922" y="202331"/>
        <a:ext cx="886955" cy="886955"/>
      </dsp:txXfrm>
    </dsp:sp>
    <dsp:sp modelId="{C95F217C-3D62-4640-A8E9-1282D8214FCA}">
      <dsp:nvSpPr>
        <dsp:cNvPr id="0" name=""/>
        <dsp:cNvSpPr/>
      </dsp:nvSpPr>
      <dsp:spPr>
        <a:xfrm>
          <a:off x="3938957" y="2260547"/>
          <a:ext cx="266645" cy="35274"/>
        </a:xfrm>
        <a:custGeom>
          <a:avLst/>
          <a:gdLst/>
          <a:ahLst/>
          <a:cxnLst/>
          <a:rect l="0" t="0" r="0" b="0"/>
          <a:pathLst>
            <a:path>
              <a:moveTo>
                <a:pt x="0" y="17637"/>
              </a:moveTo>
              <a:lnTo>
                <a:pt x="266645" y="17637"/>
              </a:lnTo>
            </a:path>
          </a:pathLst>
        </a:custGeom>
        <a:noFill/>
        <a:ln w="25400" cap="flat" cmpd="sng" algn="ctr">
          <a:solidFill>
            <a:schemeClr val="bg2">
              <a:lumMod val="1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
            <a:lnSpc>
              <a:spcPct val="90000"/>
            </a:lnSpc>
            <a:spcBef>
              <a:spcPct val="0"/>
            </a:spcBef>
            <a:spcAft>
              <a:spcPct val="35000"/>
            </a:spcAft>
          </a:pPr>
          <a:endParaRPr lang="en-US" sz="100" kern="1200">
            <a:cs typeface="B Kamran" pitchFamily="2" charset="-78"/>
          </a:endParaRPr>
        </a:p>
      </dsp:txBody>
      <dsp:txXfrm>
        <a:off x="4065614" y="2271518"/>
        <a:ext cx="13332" cy="13332"/>
      </dsp:txXfrm>
    </dsp:sp>
    <dsp:sp modelId="{90B0DB1E-7993-4FE1-9FC6-F30CA038B75A}">
      <dsp:nvSpPr>
        <dsp:cNvPr id="0" name=""/>
        <dsp:cNvSpPr/>
      </dsp:nvSpPr>
      <dsp:spPr>
        <a:xfrm>
          <a:off x="4205603" y="1651013"/>
          <a:ext cx="1254343" cy="1254343"/>
        </a:xfrm>
        <a:prstGeom prst="ellipse">
          <a:avLst/>
        </a:prstGeom>
        <a:solidFill>
          <a:schemeClr val="accent3">
            <a:lumMod val="50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fa-IR"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تراکم</a:t>
          </a:r>
          <a:endParaRPr lang="en-US"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sp:txBody>
      <dsp:txXfrm>
        <a:off x="4389297" y="1834707"/>
        <a:ext cx="886955" cy="886955"/>
      </dsp:txXfrm>
    </dsp:sp>
    <dsp:sp modelId="{74C3BB6C-1046-4FDF-B12B-5AF6710EBC58}">
      <dsp:nvSpPr>
        <dsp:cNvPr id="0" name=""/>
        <dsp:cNvSpPr/>
      </dsp:nvSpPr>
      <dsp:spPr>
        <a:xfrm rot="5400000">
          <a:off x="3070981" y="3136332"/>
          <a:ext cx="258837" cy="35274"/>
        </a:xfrm>
        <a:custGeom>
          <a:avLst/>
          <a:gdLst/>
          <a:ahLst/>
          <a:cxnLst/>
          <a:rect l="0" t="0" r="0" b="0"/>
          <a:pathLst>
            <a:path>
              <a:moveTo>
                <a:pt x="0" y="17637"/>
              </a:moveTo>
              <a:lnTo>
                <a:pt x="258837" y="17637"/>
              </a:lnTo>
            </a:path>
          </a:pathLst>
        </a:custGeom>
        <a:noFill/>
        <a:ln w="25400" cap="flat" cmpd="sng" algn="ctr">
          <a:solidFill>
            <a:schemeClr val="bg2">
              <a:lumMod val="1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
            <a:lnSpc>
              <a:spcPct val="90000"/>
            </a:lnSpc>
            <a:spcBef>
              <a:spcPct val="0"/>
            </a:spcBef>
            <a:spcAft>
              <a:spcPct val="35000"/>
            </a:spcAft>
          </a:pPr>
          <a:endParaRPr lang="en-US" sz="100" kern="1200">
            <a:cs typeface="B Kamran" pitchFamily="2" charset="-78"/>
          </a:endParaRPr>
        </a:p>
      </dsp:txBody>
      <dsp:txXfrm>
        <a:off x="3193929" y="3147498"/>
        <a:ext cx="12941" cy="12941"/>
      </dsp:txXfrm>
    </dsp:sp>
    <dsp:sp modelId="{95D07475-7FE3-499C-8F02-E869EB638143}">
      <dsp:nvSpPr>
        <dsp:cNvPr id="0" name=""/>
        <dsp:cNvSpPr/>
      </dsp:nvSpPr>
      <dsp:spPr>
        <a:xfrm>
          <a:off x="2573228" y="3283388"/>
          <a:ext cx="1254343" cy="1254343"/>
        </a:xfrm>
        <a:prstGeom prst="ellipse">
          <a:avLst/>
        </a:prstGeom>
        <a:solidFill>
          <a:schemeClr val="accent3">
            <a:lumMod val="50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fa-IR"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شکل</a:t>
          </a:r>
          <a:endParaRPr lang="en-US"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sp:txBody>
      <dsp:txXfrm>
        <a:off x="2756922" y="3467082"/>
        <a:ext cx="886955" cy="886955"/>
      </dsp:txXfrm>
    </dsp:sp>
    <dsp:sp modelId="{562C38D2-58DA-40FC-A59F-E7CE5B59C3F2}">
      <dsp:nvSpPr>
        <dsp:cNvPr id="0" name=""/>
        <dsp:cNvSpPr/>
      </dsp:nvSpPr>
      <dsp:spPr>
        <a:xfrm rot="10800000">
          <a:off x="2195196" y="2260547"/>
          <a:ext cx="266645" cy="35274"/>
        </a:xfrm>
        <a:custGeom>
          <a:avLst/>
          <a:gdLst/>
          <a:ahLst/>
          <a:cxnLst/>
          <a:rect l="0" t="0" r="0" b="0"/>
          <a:pathLst>
            <a:path>
              <a:moveTo>
                <a:pt x="0" y="17637"/>
              </a:moveTo>
              <a:lnTo>
                <a:pt x="266645" y="17637"/>
              </a:lnTo>
            </a:path>
          </a:pathLst>
        </a:custGeom>
        <a:noFill/>
        <a:ln w="25400" cap="flat" cmpd="sng" algn="ctr">
          <a:solidFill>
            <a:schemeClr val="bg2">
              <a:lumMod val="1000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44450">
            <a:lnSpc>
              <a:spcPct val="90000"/>
            </a:lnSpc>
            <a:spcBef>
              <a:spcPct val="0"/>
            </a:spcBef>
            <a:spcAft>
              <a:spcPct val="35000"/>
            </a:spcAft>
          </a:pPr>
          <a:endParaRPr lang="en-US" sz="100" kern="1200">
            <a:cs typeface="B Kamran" pitchFamily="2" charset="-78"/>
          </a:endParaRPr>
        </a:p>
      </dsp:txBody>
      <dsp:txXfrm rot="10800000">
        <a:off x="2321853" y="2271518"/>
        <a:ext cx="13332" cy="13332"/>
      </dsp:txXfrm>
    </dsp:sp>
    <dsp:sp modelId="{E3F8018C-9619-4FCA-AFD6-545BFACF7E1B}">
      <dsp:nvSpPr>
        <dsp:cNvPr id="0" name=""/>
        <dsp:cNvSpPr/>
      </dsp:nvSpPr>
      <dsp:spPr>
        <a:xfrm>
          <a:off x="940852" y="1651013"/>
          <a:ext cx="1254343" cy="1254343"/>
        </a:xfrm>
        <a:prstGeom prst="ellipse">
          <a:avLst/>
        </a:prstGeom>
        <a:solidFill>
          <a:schemeClr val="accent3">
            <a:lumMod val="50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fa-IR"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rPr>
            <a:t>برگ</a:t>
          </a:r>
          <a:endParaRPr lang="en-US" sz="3600" kern="1200" dirty="0">
            <a:ln>
              <a:solidFill>
                <a:schemeClr val="bg1"/>
              </a:solidFill>
            </a:ln>
            <a:solidFill>
              <a:schemeClr val="bg1">
                <a:lumMod val="85000"/>
              </a:schemeClr>
            </a:solidFill>
            <a:effectLst>
              <a:innerShdw blurRad="63500" dist="50800" dir="8100000">
                <a:prstClr val="black">
                  <a:alpha val="50000"/>
                </a:prstClr>
              </a:innerShdw>
            </a:effectLst>
            <a:cs typeface="B Kamran" pitchFamily="2" charset="-78"/>
          </a:endParaRPr>
        </a:p>
      </dsp:txBody>
      <dsp:txXfrm>
        <a:off x="1124546" y="1834707"/>
        <a:ext cx="886955" cy="886955"/>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95D4C898-B167-4237-8A4C-6CFCDF883F71}" type="datetimeFigureOut">
              <a:rPr lang="fa-IR" smtClean="0"/>
              <a:t>21/04/1442</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B69BFE5-3D1D-4DB9-9B17-9A1BF1018928}" type="slidenum">
              <a:rPr lang="fa-IR" smtClean="0"/>
              <a:t>‹#›</a:t>
            </a:fld>
            <a:endParaRPr lang="fa-IR"/>
          </a:p>
        </p:txBody>
      </p:sp>
    </p:spTree>
    <p:extLst>
      <p:ext uri="{BB962C8B-B14F-4D97-AF65-F5344CB8AC3E}">
        <p14:creationId xmlns:p14="http://schemas.microsoft.com/office/powerpoint/2010/main" val="421147171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2063469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29010553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42439655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2446784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7877145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572269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9189832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0707713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2941706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464060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635742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1255093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8053220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9428568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66709404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5388400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7950218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9227681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6177324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58081966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6733745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946513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1790973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22377319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41987564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16952194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14719177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41765309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16224296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D66F50-9350-42C1-9236-06F4031BF261}" type="slidenum">
              <a:rPr lang="en-US">
                <a:solidFill>
                  <a:prstClr val="black"/>
                </a:solidFill>
              </a:rPr>
              <a:pPr fontAlgn="base">
                <a:spcBef>
                  <a:spcPct val="0"/>
                </a:spcBef>
                <a:spcAft>
                  <a:spcPct val="0"/>
                </a:spcAft>
              </a:pPr>
              <a:t>36</a:t>
            </a:fld>
            <a:endParaRPr lang="en-US">
              <a:solidFill>
                <a:prstClr val="black"/>
              </a:solidFill>
            </a:endParaRPr>
          </a:p>
        </p:txBody>
      </p:sp>
    </p:spTree>
    <p:extLst>
      <p:ext uri="{BB962C8B-B14F-4D97-AF65-F5344CB8AC3E}">
        <p14:creationId xmlns:p14="http://schemas.microsoft.com/office/powerpoint/2010/main" val="14986455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2E2ECC-83D2-4D20-95AD-832EF8313B85}" type="slidenum">
              <a:rPr lang="en-US">
                <a:solidFill>
                  <a:prstClr val="black"/>
                </a:solidFill>
              </a:rPr>
              <a:pPr fontAlgn="base">
                <a:spcBef>
                  <a:spcPct val="0"/>
                </a:spcBef>
                <a:spcAft>
                  <a:spcPct val="0"/>
                </a:spcAft>
              </a:pPr>
              <a:t>37</a:t>
            </a:fld>
            <a:endParaRPr lang="en-US">
              <a:solidFill>
                <a:prstClr val="black"/>
              </a:solidFill>
            </a:endParaRPr>
          </a:p>
        </p:txBody>
      </p:sp>
    </p:spTree>
    <p:extLst>
      <p:ext uri="{BB962C8B-B14F-4D97-AF65-F5344CB8AC3E}">
        <p14:creationId xmlns:p14="http://schemas.microsoft.com/office/powerpoint/2010/main" val="341835327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2E2ECC-83D2-4D20-95AD-832EF8313B85}" type="slidenum">
              <a:rPr lang="en-US">
                <a:solidFill>
                  <a:prstClr val="black"/>
                </a:solidFill>
              </a:rPr>
              <a:pPr fontAlgn="base">
                <a:spcBef>
                  <a:spcPct val="0"/>
                </a:spcBef>
                <a:spcAft>
                  <a:spcPct val="0"/>
                </a:spcAft>
              </a:pPr>
              <a:t>38</a:t>
            </a:fld>
            <a:endParaRPr lang="en-US">
              <a:solidFill>
                <a:prstClr val="black"/>
              </a:solidFill>
            </a:endParaRPr>
          </a:p>
        </p:txBody>
      </p:sp>
    </p:spTree>
    <p:extLst>
      <p:ext uri="{BB962C8B-B14F-4D97-AF65-F5344CB8AC3E}">
        <p14:creationId xmlns:p14="http://schemas.microsoft.com/office/powerpoint/2010/main" val="203941497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F2E2ECC-83D2-4D20-95AD-832EF8313B85}" type="slidenum">
              <a:rPr lang="en-US">
                <a:solidFill>
                  <a:prstClr val="black"/>
                </a:solidFill>
              </a:rPr>
              <a:pPr fontAlgn="base">
                <a:spcBef>
                  <a:spcPct val="0"/>
                </a:spcBef>
                <a:spcAft>
                  <a:spcPct val="0"/>
                </a:spcAft>
              </a:pPr>
              <a:t>39</a:t>
            </a:fld>
            <a:endParaRPr lang="en-US">
              <a:solidFill>
                <a:prstClr val="black"/>
              </a:solidFill>
            </a:endParaRPr>
          </a:p>
        </p:txBody>
      </p:sp>
    </p:spTree>
    <p:extLst>
      <p:ext uri="{BB962C8B-B14F-4D97-AF65-F5344CB8AC3E}">
        <p14:creationId xmlns:p14="http://schemas.microsoft.com/office/powerpoint/2010/main" val="8562009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7772600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AB2E82C-ADA5-4C49-9637-8523475A223F}" type="slidenum">
              <a:rPr lang="en-US">
                <a:solidFill>
                  <a:prstClr val="black"/>
                </a:solidFill>
              </a:rPr>
              <a:pPr fontAlgn="base">
                <a:spcBef>
                  <a:spcPct val="0"/>
                </a:spcBef>
                <a:spcAft>
                  <a:spcPct val="0"/>
                </a:spcAft>
              </a:pPr>
              <a:t>40</a:t>
            </a:fld>
            <a:endParaRPr lang="en-US">
              <a:solidFill>
                <a:prstClr val="black"/>
              </a:solidFill>
            </a:endParaRPr>
          </a:p>
        </p:txBody>
      </p:sp>
    </p:spTree>
    <p:extLst>
      <p:ext uri="{BB962C8B-B14F-4D97-AF65-F5344CB8AC3E}">
        <p14:creationId xmlns:p14="http://schemas.microsoft.com/office/powerpoint/2010/main" val="31820114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A502889-994E-43BC-9853-DE4823887B70}" type="slidenum">
              <a:rPr lang="en-US">
                <a:solidFill>
                  <a:prstClr val="black"/>
                </a:solidFill>
              </a:rPr>
              <a:pPr fontAlgn="base">
                <a:spcBef>
                  <a:spcPct val="0"/>
                </a:spcBef>
                <a:spcAft>
                  <a:spcPct val="0"/>
                </a:spcAft>
              </a:pPr>
              <a:t>41</a:t>
            </a:fld>
            <a:endParaRPr lang="en-US">
              <a:solidFill>
                <a:prstClr val="black"/>
              </a:solidFill>
            </a:endParaRPr>
          </a:p>
        </p:txBody>
      </p:sp>
    </p:spTree>
    <p:extLst>
      <p:ext uri="{BB962C8B-B14F-4D97-AF65-F5344CB8AC3E}">
        <p14:creationId xmlns:p14="http://schemas.microsoft.com/office/powerpoint/2010/main" val="10544219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9090A5-11B2-4C38-AB7F-3BC70C04B3F2}" type="slidenum">
              <a:rPr lang="en-US">
                <a:solidFill>
                  <a:prstClr val="black"/>
                </a:solidFill>
              </a:rPr>
              <a:pPr fontAlgn="base">
                <a:spcBef>
                  <a:spcPct val="0"/>
                </a:spcBef>
                <a:spcAft>
                  <a:spcPct val="0"/>
                </a:spcAft>
              </a:pPr>
              <a:t>42</a:t>
            </a:fld>
            <a:endParaRPr lang="en-US">
              <a:solidFill>
                <a:prstClr val="black"/>
              </a:solidFill>
            </a:endParaRPr>
          </a:p>
        </p:txBody>
      </p:sp>
    </p:spTree>
    <p:extLst>
      <p:ext uri="{BB962C8B-B14F-4D97-AF65-F5344CB8AC3E}">
        <p14:creationId xmlns:p14="http://schemas.microsoft.com/office/powerpoint/2010/main" val="22191231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69090A5-11B2-4C38-AB7F-3BC70C04B3F2}" type="slidenum">
              <a:rPr lang="en-US">
                <a:solidFill>
                  <a:prstClr val="black"/>
                </a:solidFill>
              </a:rPr>
              <a:pPr fontAlgn="base">
                <a:spcBef>
                  <a:spcPct val="0"/>
                </a:spcBef>
                <a:spcAft>
                  <a:spcPct val="0"/>
                </a:spcAft>
              </a:pPr>
              <a:t>43</a:t>
            </a:fld>
            <a:endParaRPr lang="en-US">
              <a:solidFill>
                <a:prstClr val="black"/>
              </a:solidFill>
            </a:endParaRPr>
          </a:p>
        </p:txBody>
      </p:sp>
    </p:spTree>
    <p:extLst>
      <p:ext uri="{BB962C8B-B14F-4D97-AF65-F5344CB8AC3E}">
        <p14:creationId xmlns:p14="http://schemas.microsoft.com/office/powerpoint/2010/main" val="18644399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5FC36C4-9863-42AD-86D3-93FF213595D7}" type="slidenum">
              <a:rPr lang="en-US">
                <a:solidFill>
                  <a:prstClr val="black"/>
                </a:solidFill>
              </a:rPr>
              <a:pPr fontAlgn="base">
                <a:spcBef>
                  <a:spcPct val="0"/>
                </a:spcBef>
                <a:spcAft>
                  <a:spcPct val="0"/>
                </a:spcAft>
              </a:pPr>
              <a:t>44</a:t>
            </a:fld>
            <a:endParaRPr lang="en-US">
              <a:solidFill>
                <a:prstClr val="black"/>
              </a:solidFill>
            </a:endParaRPr>
          </a:p>
        </p:txBody>
      </p:sp>
    </p:spTree>
    <p:extLst>
      <p:ext uri="{BB962C8B-B14F-4D97-AF65-F5344CB8AC3E}">
        <p14:creationId xmlns:p14="http://schemas.microsoft.com/office/powerpoint/2010/main" val="362552076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EC84A3-0FF6-40B3-B5FC-46C472834612}" type="slidenum">
              <a:rPr lang="en-US">
                <a:solidFill>
                  <a:prstClr val="black"/>
                </a:solidFill>
              </a:rPr>
              <a:pPr fontAlgn="base">
                <a:spcBef>
                  <a:spcPct val="0"/>
                </a:spcBef>
                <a:spcAft>
                  <a:spcPct val="0"/>
                </a:spcAft>
              </a:pPr>
              <a:t>45</a:t>
            </a:fld>
            <a:endParaRPr lang="en-US">
              <a:solidFill>
                <a:prstClr val="black"/>
              </a:solidFill>
            </a:endParaRPr>
          </a:p>
        </p:txBody>
      </p:sp>
    </p:spTree>
    <p:extLst>
      <p:ext uri="{BB962C8B-B14F-4D97-AF65-F5344CB8AC3E}">
        <p14:creationId xmlns:p14="http://schemas.microsoft.com/office/powerpoint/2010/main" val="37794360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4EC84A3-0FF6-40B3-B5FC-46C472834612}" type="slidenum">
              <a:rPr lang="en-US">
                <a:solidFill>
                  <a:prstClr val="black"/>
                </a:solidFill>
              </a:rPr>
              <a:pPr fontAlgn="base">
                <a:spcBef>
                  <a:spcPct val="0"/>
                </a:spcBef>
                <a:spcAft>
                  <a:spcPct val="0"/>
                </a:spcAft>
              </a:pPr>
              <a:t>46</a:t>
            </a:fld>
            <a:endParaRPr lang="en-US">
              <a:solidFill>
                <a:prstClr val="black"/>
              </a:solidFill>
            </a:endParaRPr>
          </a:p>
        </p:txBody>
      </p:sp>
    </p:spTree>
    <p:extLst>
      <p:ext uri="{BB962C8B-B14F-4D97-AF65-F5344CB8AC3E}">
        <p14:creationId xmlns:p14="http://schemas.microsoft.com/office/powerpoint/2010/main" val="42737393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417254125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17090969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49</a:t>
            </a:fld>
            <a:endParaRPr lang="en-US">
              <a:solidFill>
                <a:prstClr val="black"/>
              </a:solidFill>
            </a:endParaRPr>
          </a:p>
        </p:txBody>
      </p:sp>
    </p:spTree>
    <p:extLst>
      <p:ext uri="{BB962C8B-B14F-4D97-AF65-F5344CB8AC3E}">
        <p14:creationId xmlns:p14="http://schemas.microsoft.com/office/powerpoint/2010/main" val="1781367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42111576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19541524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10849624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318516119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112564698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94462070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55</a:t>
            </a:fld>
            <a:endParaRPr lang="en-US">
              <a:solidFill>
                <a:prstClr val="black"/>
              </a:solidFill>
            </a:endParaRPr>
          </a:p>
        </p:txBody>
      </p:sp>
    </p:spTree>
    <p:extLst>
      <p:ext uri="{BB962C8B-B14F-4D97-AF65-F5344CB8AC3E}">
        <p14:creationId xmlns:p14="http://schemas.microsoft.com/office/powerpoint/2010/main" val="238377945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56</a:t>
            </a:fld>
            <a:endParaRPr lang="en-US">
              <a:solidFill>
                <a:prstClr val="black"/>
              </a:solidFill>
            </a:endParaRPr>
          </a:p>
        </p:txBody>
      </p:sp>
    </p:spTree>
    <p:extLst>
      <p:ext uri="{BB962C8B-B14F-4D97-AF65-F5344CB8AC3E}">
        <p14:creationId xmlns:p14="http://schemas.microsoft.com/office/powerpoint/2010/main" val="46028896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139075691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58</a:t>
            </a:fld>
            <a:endParaRPr lang="en-US">
              <a:solidFill>
                <a:prstClr val="black"/>
              </a:solidFill>
            </a:endParaRPr>
          </a:p>
        </p:txBody>
      </p:sp>
    </p:spTree>
    <p:extLst>
      <p:ext uri="{BB962C8B-B14F-4D97-AF65-F5344CB8AC3E}">
        <p14:creationId xmlns:p14="http://schemas.microsoft.com/office/powerpoint/2010/main" val="280432594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59</a:t>
            </a:fld>
            <a:endParaRPr lang="en-US">
              <a:solidFill>
                <a:prstClr val="black"/>
              </a:solidFill>
            </a:endParaRPr>
          </a:p>
        </p:txBody>
      </p:sp>
    </p:spTree>
    <p:extLst>
      <p:ext uri="{BB962C8B-B14F-4D97-AF65-F5344CB8AC3E}">
        <p14:creationId xmlns:p14="http://schemas.microsoft.com/office/powerpoint/2010/main" val="3532748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16700939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60</a:t>
            </a:fld>
            <a:endParaRPr lang="en-US">
              <a:solidFill>
                <a:prstClr val="black"/>
              </a:solidFill>
            </a:endParaRPr>
          </a:p>
        </p:txBody>
      </p:sp>
    </p:spTree>
    <p:extLst>
      <p:ext uri="{BB962C8B-B14F-4D97-AF65-F5344CB8AC3E}">
        <p14:creationId xmlns:p14="http://schemas.microsoft.com/office/powerpoint/2010/main" val="353911700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61</a:t>
            </a:fld>
            <a:endParaRPr lang="en-US">
              <a:solidFill>
                <a:prstClr val="black"/>
              </a:solidFill>
            </a:endParaRPr>
          </a:p>
        </p:txBody>
      </p:sp>
    </p:spTree>
    <p:extLst>
      <p:ext uri="{BB962C8B-B14F-4D97-AF65-F5344CB8AC3E}">
        <p14:creationId xmlns:p14="http://schemas.microsoft.com/office/powerpoint/2010/main" val="3825301591"/>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62</a:t>
            </a:fld>
            <a:endParaRPr lang="en-US">
              <a:solidFill>
                <a:prstClr val="black"/>
              </a:solidFill>
            </a:endParaRPr>
          </a:p>
        </p:txBody>
      </p:sp>
    </p:spTree>
    <p:extLst>
      <p:ext uri="{BB962C8B-B14F-4D97-AF65-F5344CB8AC3E}">
        <p14:creationId xmlns:p14="http://schemas.microsoft.com/office/powerpoint/2010/main" val="352485962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63</a:t>
            </a:fld>
            <a:endParaRPr lang="en-US">
              <a:solidFill>
                <a:prstClr val="black"/>
              </a:solidFill>
            </a:endParaRPr>
          </a:p>
        </p:txBody>
      </p:sp>
    </p:spTree>
    <p:extLst>
      <p:ext uri="{BB962C8B-B14F-4D97-AF65-F5344CB8AC3E}">
        <p14:creationId xmlns:p14="http://schemas.microsoft.com/office/powerpoint/2010/main" val="190820748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64</a:t>
            </a:fld>
            <a:endParaRPr lang="en-US">
              <a:solidFill>
                <a:prstClr val="black"/>
              </a:solidFill>
            </a:endParaRPr>
          </a:p>
        </p:txBody>
      </p:sp>
    </p:spTree>
    <p:extLst>
      <p:ext uri="{BB962C8B-B14F-4D97-AF65-F5344CB8AC3E}">
        <p14:creationId xmlns:p14="http://schemas.microsoft.com/office/powerpoint/2010/main" val="108868238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65</a:t>
            </a:fld>
            <a:endParaRPr lang="en-US">
              <a:solidFill>
                <a:prstClr val="black"/>
              </a:solidFill>
            </a:endParaRPr>
          </a:p>
        </p:txBody>
      </p:sp>
    </p:spTree>
    <p:extLst>
      <p:ext uri="{BB962C8B-B14F-4D97-AF65-F5344CB8AC3E}">
        <p14:creationId xmlns:p14="http://schemas.microsoft.com/office/powerpoint/2010/main" val="38229319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66</a:t>
            </a:fld>
            <a:endParaRPr lang="en-US">
              <a:solidFill>
                <a:prstClr val="black"/>
              </a:solidFill>
            </a:endParaRPr>
          </a:p>
        </p:txBody>
      </p:sp>
    </p:spTree>
    <p:extLst>
      <p:ext uri="{BB962C8B-B14F-4D97-AF65-F5344CB8AC3E}">
        <p14:creationId xmlns:p14="http://schemas.microsoft.com/office/powerpoint/2010/main" val="37679044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67</a:t>
            </a:fld>
            <a:endParaRPr lang="en-US">
              <a:solidFill>
                <a:prstClr val="black"/>
              </a:solidFill>
            </a:endParaRPr>
          </a:p>
        </p:txBody>
      </p:sp>
    </p:spTree>
    <p:extLst>
      <p:ext uri="{BB962C8B-B14F-4D97-AF65-F5344CB8AC3E}">
        <p14:creationId xmlns:p14="http://schemas.microsoft.com/office/powerpoint/2010/main" val="106580275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68</a:t>
            </a:fld>
            <a:endParaRPr lang="en-US">
              <a:solidFill>
                <a:prstClr val="black"/>
              </a:solidFill>
            </a:endParaRPr>
          </a:p>
        </p:txBody>
      </p:sp>
    </p:spTree>
    <p:extLst>
      <p:ext uri="{BB962C8B-B14F-4D97-AF65-F5344CB8AC3E}">
        <p14:creationId xmlns:p14="http://schemas.microsoft.com/office/powerpoint/2010/main" val="136150982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69</a:t>
            </a:fld>
            <a:endParaRPr lang="en-US">
              <a:solidFill>
                <a:prstClr val="black"/>
              </a:solidFill>
            </a:endParaRPr>
          </a:p>
        </p:txBody>
      </p:sp>
    </p:spTree>
    <p:extLst>
      <p:ext uri="{BB962C8B-B14F-4D97-AF65-F5344CB8AC3E}">
        <p14:creationId xmlns:p14="http://schemas.microsoft.com/office/powerpoint/2010/main" val="1602537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891828525"/>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70</a:t>
            </a:fld>
            <a:endParaRPr lang="en-US">
              <a:solidFill>
                <a:prstClr val="black"/>
              </a:solidFill>
            </a:endParaRPr>
          </a:p>
        </p:txBody>
      </p:sp>
    </p:spTree>
    <p:extLst>
      <p:ext uri="{BB962C8B-B14F-4D97-AF65-F5344CB8AC3E}">
        <p14:creationId xmlns:p14="http://schemas.microsoft.com/office/powerpoint/2010/main" val="1649974764"/>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71</a:t>
            </a:fld>
            <a:endParaRPr lang="en-US">
              <a:solidFill>
                <a:prstClr val="black"/>
              </a:solidFill>
            </a:endParaRPr>
          </a:p>
        </p:txBody>
      </p:sp>
    </p:spTree>
    <p:extLst>
      <p:ext uri="{BB962C8B-B14F-4D97-AF65-F5344CB8AC3E}">
        <p14:creationId xmlns:p14="http://schemas.microsoft.com/office/powerpoint/2010/main" val="106534416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72</a:t>
            </a:fld>
            <a:endParaRPr lang="en-US">
              <a:solidFill>
                <a:prstClr val="black"/>
              </a:solidFill>
            </a:endParaRPr>
          </a:p>
        </p:txBody>
      </p:sp>
    </p:spTree>
    <p:extLst>
      <p:ext uri="{BB962C8B-B14F-4D97-AF65-F5344CB8AC3E}">
        <p14:creationId xmlns:p14="http://schemas.microsoft.com/office/powerpoint/2010/main" val="3308048365"/>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73</a:t>
            </a:fld>
            <a:endParaRPr lang="en-US">
              <a:solidFill>
                <a:prstClr val="black"/>
              </a:solidFill>
            </a:endParaRPr>
          </a:p>
        </p:txBody>
      </p:sp>
    </p:spTree>
    <p:extLst>
      <p:ext uri="{BB962C8B-B14F-4D97-AF65-F5344CB8AC3E}">
        <p14:creationId xmlns:p14="http://schemas.microsoft.com/office/powerpoint/2010/main" val="120327230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74</a:t>
            </a:fld>
            <a:endParaRPr lang="en-US">
              <a:solidFill>
                <a:prstClr val="black"/>
              </a:solidFill>
            </a:endParaRPr>
          </a:p>
        </p:txBody>
      </p:sp>
    </p:spTree>
    <p:extLst>
      <p:ext uri="{BB962C8B-B14F-4D97-AF65-F5344CB8AC3E}">
        <p14:creationId xmlns:p14="http://schemas.microsoft.com/office/powerpoint/2010/main" val="355785803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75</a:t>
            </a:fld>
            <a:endParaRPr lang="en-US">
              <a:solidFill>
                <a:prstClr val="black"/>
              </a:solidFill>
            </a:endParaRPr>
          </a:p>
        </p:txBody>
      </p:sp>
    </p:spTree>
    <p:extLst>
      <p:ext uri="{BB962C8B-B14F-4D97-AF65-F5344CB8AC3E}">
        <p14:creationId xmlns:p14="http://schemas.microsoft.com/office/powerpoint/2010/main" val="3692654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5251685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C4254E3-F7E3-4EC0-8530-5A4A7555E61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633969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22041" indent="0" algn="ctr">
              <a:buNone/>
              <a:defRPr>
                <a:solidFill>
                  <a:schemeClr val="tx1">
                    <a:tint val="75000"/>
                  </a:schemeClr>
                </a:solidFill>
              </a:defRPr>
            </a:lvl2pPr>
            <a:lvl3pPr marL="844083" indent="0" algn="ctr">
              <a:buNone/>
              <a:defRPr>
                <a:solidFill>
                  <a:schemeClr val="tx1">
                    <a:tint val="75000"/>
                  </a:schemeClr>
                </a:solidFill>
              </a:defRPr>
            </a:lvl3pPr>
            <a:lvl4pPr marL="1266124" indent="0" algn="ctr">
              <a:buNone/>
              <a:defRPr>
                <a:solidFill>
                  <a:schemeClr val="tx1">
                    <a:tint val="75000"/>
                  </a:schemeClr>
                </a:solidFill>
              </a:defRPr>
            </a:lvl4pPr>
            <a:lvl5pPr marL="1688165" indent="0" algn="ctr">
              <a:buNone/>
              <a:defRPr>
                <a:solidFill>
                  <a:schemeClr val="tx1">
                    <a:tint val="75000"/>
                  </a:schemeClr>
                </a:solidFill>
              </a:defRPr>
            </a:lvl5pPr>
            <a:lvl6pPr marL="2110207" indent="0" algn="ctr">
              <a:buNone/>
              <a:defRPr>
                <a:solidFill>
                  <a:schemeClr val="tx1">
                    <a:tint val="75000"/>
                  </a:schemeClr>
                </a:solidFill>
              </a:defRPr>
            </a:lvl6pPr>
            <a:lvl7pPr marL="2532248" indent="0" algn="ctr">
              <a:buNone/>
              <a:defRPr>
                <a:solidFill>
                  <a:schemeClr val="tx1">
                    <a:tint val="75000"/>
                  </a:schemeClr>
                </a:solidFill>
              </a:defRPr>
            </a:lvl7pPr>
            <a:lvl8pPr marL="2954289" indent="0" algn="ctr">
              <a:buNone/>
              <a:defRPr>
                <a:solidFill>
                  <a:schemeClr val="tx1">
                    <a:tint val="75000"/>
                  </a:schemeClr>
                </a:solidFill>
              </a:defRPr>
            </a:lvl8pPr>
            <a:lvl9pPr marL="3376331"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dirty="0">
              <a:solidFill>
                <a:srgbClr val="1F497D">
                  <a:shade val="90000"/>
                </a:srgbClr>
              </a:solidFill>
            </a:endParaRPr>
          </a:p>
        </p:txBody>
      </p:sp>
    </p:spTree>
    <p:extLst>
      <p:ext uri="{BB962C8B-B14F-4D97-AF65-F5344CB8AC3E}">
        <p14:creationId xmlns:p14="http://schemas.microsoft.com/office/powerpoint/2010/main" val="41070715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91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04215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805058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692"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846">
                <a:solidFill>
                  <a:schemeClr val="tx1">
                    <a:tint val="75000"/>
                  </a:schemeClr>
                </a:solidFill>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srgbClr val="1F497D">
                  <a:shade val="90000"/>
                </a:srgbClr>
              </a:solidFill>
            </a:endParaRPr>
          </a:p>
        </p:txBody>
      </p:sp>
    </p:spTree>
    <p:extLst>
      <p:ext uri="{BB962C8B-B14F-4D97-AF65-F5344CB8AC3E}">
        <p14:creationId xmlns:p14="http://schemas.microsoft.com/office/powerpoint/2010/main" val="39345136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2"/>
            <a:ext cx="4038600" cy="4525963"/>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0286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329697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7099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03234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1846" b="1"/>
            </a:lvl1pPr>
          </a:lstStyle>
          <a:p>
            <a:r>
              <a:rPr lang="en-US"/>
              <a:t>Click to edit Master title style</a:t>
            </a:r>
          </a:p>
        </p:txBody>
      </p:sp>
      <p:sp>
        <p:nvSpPr>
          <p:cNvPr id="3" name="Content Placeholder 2"/>
          <p:cNvSpPr>
            <a:spLocks noGrp="1"/>
          </p:cNvSpPr>
          <p:nvPr>
            <p:ph idx="1"/>
          </p:nvPr>
        </p:nvSpPr>
        <p:spPr>
          <a:xfrm>
            <a:off x="3575051" y="273052"/>
            <a:ext cx="5111750"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2"/>
            <a:ext cx="3008313"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srgbClr val="1F497D">
                  <a:shade val="90000"/>
                </a:srgbClr>
              </a:solidFill>
            </a:endParaRPr>
          </a:p>
        </p:txBody>
      </p:sp>
    </p:spTree>
    <p:extLst>
      <p:ext uri="{BB962C8B-B14F-4D97-AF65-F5344CB8AC3E}">
        <p14:creationId xmlns:p14="http://schemas.microsoft.com/office/powerpoint/2010/main" val="18884365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846"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en-US"/>
              <a:t>Click to edit Master text styles</a:t>
            </a:r>
          </a:p>
        </p:txBody>
      </p:sp>
      <p:sp>
        <p:nvSpPr>
          <p:cNvPr id="5" name="Date Placeholder 4"/>
          <p:cNvSpPr>
            <a:spLocks noGrp="1"/>
          </p:cNvSpPr>
          <p:nvPr>
            <p:ph type="dt" sz="half" idx="10"/>
          </p:nvPr>
        </p:nvSpPr>
        <p:spPr/>
        <p:txBody>
          <a:bodyPr/>
          <a:lstStyle/>
          <a:p>
            <a:fld id="{48D92626-37D2-4832-BF7A-BC283494A20D}" type="datetimeFigureOut">
              <a:rPr lang="en-US" smtClean="0">
                <a:solidFill>
                  <a:prstClr val="black">
                    <a:tint val="75000"/>
                  </a:prstClr>
                </a:solidFill>
              </a:rPr>
              <a:pPr/>
              <a:t>12/6/2020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8C592886-E571-45D5-8B56-343DC94F8FA6}" type="slidenum">
              <a:rPr lang="en-US" smtClean="0">
                <a:solidFill>
                  <a:prstClr val="black">
                    <a:tint val="75000"/>
                  </a:prstClr>
                </a:solidFill>
              </a:rPr>
              <a:pPr/>
              <a:t>‹#›</a:t>
            </a:fld>
            <a:endParaRPr lang="en-US">
              <a:solidFill>
                <a:srgbClr val="1F497D">
                  <a:shade val="90000"/>
                </a:srgbClr>
              </a:solidFill>
            </a:endParaRPr>
          </a:p>
        </p:txBody>
      </p:sp>
    </p:spTree>
    <p:extLst>
      <p:ext uri="{BB962C8B-B14F-4D97-AF65-F5344CB8AC3E}">
        <p14:creationId xmlns:p14="http://schemas.microsoft.com/office/powerpoint/2010/main" val="3076559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pPr rtl="0"/>
            <a:fld id="{48D92626-37D2-4832-BF7A-BC283494A20D}" type="datetimeFigureOut">
              <a:rPr lang="en-US" smtClean="0">
                <a:solidFill>
                  <a:prstClr val="black">
                    <a:tint val="75000"/>
                  </a:prstClr>
                </a:solidFill>
              </a:rPr>
              <a:pPr rtl="0"/>
              <a:t>12/6/2020</a:t>
            </a:fld>
            <a:endParaRPr lang="en-US" sz="1200" dirty="0">
              <a:solidFill>
                <a:srgbClr val="EEECE1">
                  <a:tint val="60000"/>
                  <a:satMod val="155000"/>
                </a:srgbClr>
              </a:solidFill>
            </a:endParaRP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pPr algn="r" rtl="0"/>
            <a:endParaRPr lang="en-US" sz="1200" dirty="0">
              <a:solidFill>
                <a:srgbClr val="EEECE1">
                  <a:tint val="60000"/>
                  <a:satMod val="155000"/>
                </a:srgb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pPr rtl="0"/>
            <a:fld id="{8C592886-E571-45D5-8B56-343DC94F8FA6}" type="slidenum">
              <a:rPr lang="en-US" smtClean="0">
                <a:solidFill>
                  <a:prstClr val="black">
                    <a:tint val="75000"/>
                  </a:prstClr>
                </a:solidFill>
              </a:rPr>
              <a:pPr rtl="0"/>
              <a:t>‹#›</a:t>
            </a:fld>
            <a:endParaRPr lang="en-US" sz="1477" b="1" dirty="0">
              <a:solidFill>
                <a:srgbClr val="1F497D">
                  <a:shade val="90000"/>
                </a:srgbClr>
              </a:solidFill>
            </a:endParaRPr>
          </a:p>
        </p:txBody>
      </p:sp>
    </p:spTree>
    <p:extLst>
      <p:ext uri="{BB962C8B-B14F-4D97-AF65-F5344CB8AC3E}">
        <p14:creationId xmlns:p14="http://schemas.microsoft.com/office/powerpoint/2010/main" val="1641571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844083" rtl="0" eaLnBrk="1" latinLnBrk="0" hangingPunct="1">
        <a:spcBef>
          <a:spcPct val="0"/>
        </a:spcBef>
        <a:buNone/>
        <a:defRPr sz="4062" kern="1200">
          <a:solidFill>
            <a:schemeClr val="tx1"/>
          </a:solidFill>
          <a:latin typeface="+mj-lt"/>
          <a:ea typeface="+mj-ea"/>
          <a:cs typeface="+mj-cs"/>
        </a:defRPr>
      </a:lvl1pPr>
    </p:titleStyle>
    <p:bodyStyle>
      <a:lvl1pPr marL="316531" indent="-316531" algn="l" defTabSz="844083" rtl="0" eaLnBrk="1" latinLnBrk="0" hangingPunct="1">
        <a:spcBef>
          <a:spcPct val="20000"/>
        </a:spcBef>
        <a:buFont typeface="Arial" pitchFamily="34" charset="0"/>
        <a:buChar char="•"/>
        <a:defRPr sz="2954" kern="1200">
          <a:solidFill>
            <a:schemeClr val="tx1"/>
          </a:solidFill>
          <a:latin typeface="+mn-lt"/>
          <a:ea typeface="+mn-ea"/>
          <a:cs typeface="+mn-cs"/>
        </a:defRPr>
      </a:lvl1pPr>
      <a:lvl2pPr marL="685817" indent="-263776" algn="l" defTabSz="844083" rtl="0" eaLnBrk="1" latinLnBrk="0" hangingPunct="1">
        <a:spcBef>
          <a:spcPct val="20000"/>
        </a:spcBef>
        <a:buFont typeface="Arial" pitchFamily="34" charset="0"/>
        <a:buChar char="–"/>
        <a:defRPr sz="2585" kern="1200">
          <a:solidFill>
            <a:schemeClr val="tx1"/>
          </a:solidFill>
          <a:latin typeface="+mn-lt"/>
          <a:ea typeface="+mn-ea"/>
          <a:cs typeface="+mn-cs"/>
        </a:defRPr>
      </a:lvl2pPr>
      <a:lvl3pPr marL="1055103" indent="-211021" algn="l" defTabSz="844083" rtl="0" eaLnBrk="1" latinLnBrk="0" hangingPunct="1">
        <a:spcBef>
          <a:spcPct val="20000"/>
        </a:spcBef>
        <a:buFont typeface="Arial" pitchFamily="34" charset="0"/>
        <a:buChar char="•"/>
        <a:defRPr sz="2215" kern="1200">
          <a:solidFill>
            <a:schemeClr val="tx1"/>
          </a:solidFill>
          <a:latin typeface="+mn-lt"/>
          <a:ea typeface="+mn-ea"/>
          <a:cs typeface="+mn-cs"/>
        </a:defRPr>
      </a:lvl3pPr>
      <a:lvl4pPr marL="1477145"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4pPr>
      <a:lvl5pPr marL="1899186"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5pPr>
      <a:lvl6pPr marL="2321227"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6pPr>
      <a:lvl7pPr marL="2743269"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7pPr>
      <a:lvl8pPr marL="3165310"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8pPr>
      <a:lvl9pPr marL="3587351" indent="-211021" algn="l" defTabSz="844083" rtl="0" eaLnBrk="1" latinLnBrk="0" hangingPunct="1">
        <a:spcBef>
          <a:spcPct val="20000"/>
        </a:spcBef>
        <a:buFont typeface="Arial" pitchFamily="34" charset="0"/>
        <a:buChar char="•"/>
        <a:defRPr sz="1846" kern="1200">
          <a:solidFill>
            <a:schemeClr val="tx1"/>
          </a:solidFill>
          <a:latin typeface="+mn-lt"/>
          <a:ea typeface="+mn-ea"/>
          <a:cs typeface="+mn-cs"/>
        </a:defRPr>
      </a:lvl9pPr>
    </p:bodyStyle>
    <p:otherStyle>
      <a:defPPr>
        <a:defRPr lang="en-US"/>
      </a:defPPr>
      <a:lvl1pPr marL="0" algn="l" defTabSz="844083" rtl="0" eaLnBrk="1" latinLnBrk="0" hangingPunct="1">
        <a:defRPr sz="1662" kern="1200">
          <a:solidFill>
            <a:schemeClr val="tx1"/>
          </a:solidFill>
          <a:latin typeface="+mn-lt"/>
          <a:ea typeface="+mn-ea"/>
          <a:cs typeface="+mn-cs"/>
        </a:defRPr>
      </a:lvl1pPr>
      <a:lvl2pPr marL="422041" algn="l" defTabSz="844083" rtl="0" eaLnBrk="1" latinLnBrk="0" hangingPunct="1">
        <a:defRPr sz="1662" kern="1200">
          <a:solidFill>
            <a:schemeClr val="tx1"/>
          </a:solidFill>
          <a:latin typeface="+mn-lt"/>
          <a:ea typeface="+mn-ea"/>
          <a:cs typeface="+mn-cs"/>
        </a:defRPr>
      </a:lvl2pPr>
      <a:lvl3pPr marL="844083" algn="l" defTabSz="844083" rtl="0" eaLnBrk="1" latinLnBrk="0" hangingPunct="1">
        <a:defRPr sz="1662" kern="1200">
          <a:solidFill>
            <a:schemeClr val="tx1"/>
          </a:solidFill>
          <a:latin typeface="+mn-lt"/>
          <a:ea typeface="+mn-ea"/>
          <a:cs typeface="+mn-cs"/>
        </a:defRPr>
      </a:lvl3pPr>
      <a:lvl4pPr marL="1266124" algn="l" defTabSz="844083" rtl="0" eaLnBrk="1" latinLnBrk="0" hangingPunct="1">
        <a:defRPr sz="1662" kern="1200">
          <a:solidFill>
            <a:schemeClr val="tx1"/>
          </a:solidFill>
          <a:latin typeface="+mn-lt"/>
          <a:ea typeface="+mn-ea"/>
          <a:cs typeface="+mn-cs"/>
        </a:defRPr>
      </a:lvl4pPr>
      <a:lvl5pPr marL="1688165" algn="l" defTabSz="844083" rtl="0" eaLnBrk="1" latinLnBrk="0" hangingPunct="1">
        <a:defRPr sz="1662" kern="1200">
          <a:solidFill>
            <a:schemeClr val="tx1"/>
          </a:solidFill>
          <a:latin typeface="+mn-lt"/>
          <a:ea typeface="+mn-ea"/>
          <a:cs typeface="+mn-cs"/>
        </a:defRPr>
      </a:lvl5pPr>
      <a:lvl6pPr marL="2110207" algn="l" defTabSz="844083" rtl="0" eaLnBrk="1" latinLnBrk="0" hangingPunct="1">
        <a:defRPr sz="1662" kern="1200">
          <a:solidFill>
            <a:schemeClr val="tx1"/>
          </a:solidFill>
          <a:latin typeface="+mn-lt"/>
          <a:ea typeface="+mn-ea"/>
          <a:cs typeface="+mn-cs"/>
        </a:defRPr>
      </a:lvl6pPr>
      <a:lvl7pPr marL="2532248" algn="l" defTabSz="844083" rtl="0" eaLnBrk="1" latinLnBrk="0" hangingPunct="1">
        <a:defRPr sz="1662" kern="1200">
          <a:solidFill>
            <a:schemeClr val="tx1"/>
          </a:solidFill>
          <a:latin typeface="+mn-lt"/>
          <a:ea typeface="+mn-ea"/>
          <a:cs typeface="+mn-cs"/>
        </a:defRPr>
      </a:lvl7pPr>
      <a:lvl8pPr marL="2954289" algn="l" defTabSz="844083" rtl="0" eaLnBrk="1" latinLnBrk="0" hangingPunct="1">
        <a:defRPr sz="1662" kern="1200">
          <a:solidFill>
            <a:schemeClr val="tx1"/>
          </a:solidFill>
          <a:latin typeface="+mn-lt"/>
          <a:ea typeface="+mn-ea"/>
          <a:cs typeface="+mn-cs"/>
        </a:defRPr>
      </a:lvl8pPr>
      <a:lvl9pPr marL="3376331" algn="l" defTabSz="844083" rtl="0" eaLnBrk="1" latinLnBrk="0" hangingPunct="1">
        <a:defRPr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3.jpeg"/><Relationship Id="rId7" Type="http://schemas.openxmlformats.org/officeDocument/2006/relationships/image" Target="../media/image13.tiff"/><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7.gif"/><Relationship Id="rId10" Type="http://schemas.openxmlformats.org/officeDocument/2006/relationships/image" Target="../media/image16.jpeg"/><Relationship Id="rId4" Type="http://schemas.openxmlformats.org/officeDocument/2006/relationships/image" Target="../media/image4.jpeg"/><Relationship Id="rId9"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7.gif"/><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3.jpeg"/><Relationship Id="rId7" Type="http://schemas.openxmlformats.org/officeDocument/2006/relationships/image" Target="../media/image20.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3.jpeg"/><Relationship Id="rId7"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7.gif"/><Relationship Id="rId4" Type="http://schemas.openxmlformats.org/officeDocument/2006/relationships/image" Target="../media/image4.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image" Target="../media/image3.jpeg"/><Relationship Id="rId7" Type="http://schemas.openxmlformats.org/officeDocument/2006/relationships/image" Target="../media/image29.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31.jpeg"/><Relationship Id="rId4" Type="http://schemas.openxmlformats.org/officeDocument/2006/relationships/image" Target="../media/image4.jpeg"/></Relationships>
</file>

<file path=ppt/slides/_rels/slide18.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jpeg"/><Relationship Id="rId7" Type="http://schemas.openxmlformats.org/officeDocument/2006/relationships/image" Target="../media/image34.jpe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jpeg"/><Relationship Id="rId7" Type="http://schemas.openxmlformats.org/officeDocument/2006/relationships/diagramQuickStyle" Target="../diagrams/quickStyle2.xml"/><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jpeg"/><Relationship Id="rId9" Type="http://schemas.microsoft.com/office/2007/relationships/diagramDrawing" Target="../diagrams/drawing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4.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8.png"/><Relationship Id="rId4" Type="http://schemas.openxmlformats.org/officeDocument/2006/relationships/image" Target="../media/image4.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4.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jpe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jpeg"/></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jpeg"/></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jpeg"/></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7.xml"/><Relationship Id="rId6" Type="http://schemas.openxmlformats.org/officeDocument/2006/relationships/image" Target="../media/image51.jpeg"/><Relationship Id="rId5" Type="http://schemas.openxmlformats.org/officeDocument/2006/relationships/image" Target="../media/image50.png"/><Relationship Id="rId4" Type="http://schemas.openxmlformats.org/officeDocument/2006/relationships/image" Target="../media/image4.jpeg"/></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4.jpeg"/></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58.jpeg"/><Relationship Id="rId2" Type="http://schemas.openxmlformats.org/officeDocument/2006/relationships/notesSlide" Target="../notesSlides/notesSlide31.xml"/><Relationship Id="rId1" Type="http://schemas.openxmlformats.org/officeDocument/2006/relationships/slideLayout" Target="../slideLayouts/slideLayout7.xml"/><Relationship Id="rId6" Type="http://schemas.openxmlformats.org/officeDocument/2006/relationships/image" Target="../media/image57.jpeg"/><Relationship Id="rId5" Type="http://schemas.openxmlformats.org/officeDocument/2006/relationships/image" Target="../media/image56.png"/><Relationship Id="rId4" Type="http://schemas.openxmlformats.org/officeDocument/2006/relationships/image" Target="../media/image4.jpeg"/></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59.jpeg"/><Relationship Id="rId4" Type="http://schemas.openxmlformats.org/officeDocument/2006/relationships/image" Target="../media/image4.jpeg"/></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2.jpeg"/><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4.jpeg"/></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jpeg"/><Relationship Id="rId7" Type="http://schemas.openxmlformats.org/officeDocument/2006/relationships/diagramColors" Target="../diagrams/colors3.xml"/><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36.xml.rels><?xml version="1.0" encoding="UTF-8" standalone="yes"?>
<Relationships xmlns="http://schemas.openxmlformats.org/package/2006/relationships"><Relationship Id="rId8" Type="http://schemas.openxmlformats.org/officeDocument/2006/relationships/image" Target="../media/image67.jpeg"/><Relationship Id="rId13" Type="http://schemas.openxmlformats.org/officeDocument/2006/relationships/image" Target="../media/image72.jpeg"/><Relationship Id="rId3" Type="http://schemas.openxmlformats.org/officeDocument/2006/relationships/image" Target="../media/image63.jpeg"/><Relationship Id="rId7" Type="http://schemas.openxmlformats.org/officeDocument/2006/relationships/image" Target="../media/image66.jpeg"/><Relationship Id="rId12" Type="http://schemas.openxmlformats.org/officeDocument/2006/relationships/image" Target="../media/image71.jpeg"/><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65.jpeg"/><Relationship Id="rId11" Type="http://schemas.openxmlformats.org/officeDocument/2006/relationships/image" Target="../media/image70.jpeg"/><Relationship Id="rId5" Type="http://schemas.openxmlformats.org/officeDocument/2006/relationships/image" Target="../media/image64.jpeg"/><Relationship Id="rId10" Type="http://schemas.openxmlformats.org/officeDocument/2006/relationships/image" Target="../media/image69.jpeg"/><Relationship Id="rId4" Type="http://schemas.openxmlformats.org/officeDocument/2006/relationships/image" Target="../media/image4.jpeg"/><Relationship Id="rId9" Type="http://schemas.openxmlformats.org/officeDocument/2006/relationships/image" Target="../media/image68.jpeg"/><Relationship Id="rId14" Type="http://schemas.openxmlformats.org/officeDocument/2006/relationships/image" Target="../media/image73.jpeg"/></Relationships>
</file>

<file path=ppt/slides/_rels/slide37.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7.xml"/><Relationship Id="rId1" Type="http://schemas.openxmlformats.org/officeDocument/2006/relationships/slideLayout" Target="../slideLayouts/slideLayout7.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4.jpeg"/></Relationships>
</file>

<file path=ppt/slides/_rels/slide38.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63.jpeg"/><Relationship Id="rId7" Type="http://schemas.openxmlformats.org/officeDocument/2006/relationships/image" Target="../media/image78.jpe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image" Target="../media/image77.jpeg"/><Relationship Id="rId5" Type="http://schemas.openxmlformats.org/officeDocument/2006/relationships/image" Target="../media/image76.jpeg"/><Relationship Id="rId10" Type="http://schemas.openxmlformats.org/officeDocument/2006/relationships/image" Target="../media/image81.jpeg"/><Relationship Id="rId4" Type="http://schemas.openxmlformats.org/officeDocument/2006/relationships/image" Target="../media/image4.jpeg"/><Relationship Id="rId9" Type="http://schemas.openxmlformats.org/officeDocument/2006/relationships/image" Target="../media/image80.jpeg"/></Relationships>
</file>

<file path=ppt/slides/_rels/slide39.xml.rels><?xml version="1.0" encoding="UTF-8" standalone="yes"?>
<Relationships xmlns="http://schemas.openxmlformats.org/package/2006/relationships"><Relationship Id="rId8" Type="http://schemas.openxmlformats.org/officeDocument/2006/relationships/image" Target="../media/image85.jpeg"/><Relationship Id="rId3" Type="http://schemas.openxmlformats.org/officeDocument/2006/relationships/image" Target="../media/image63.jpeg"/><Relationship Id="rId7" Type="http://schemas.openxmlformats.org/officeDocument/2006/relationships/image" Target="../media/image84.jpeg"/><Relationship Id="rId2" Type="http://schemas.openxmlformats.org/officeDocument/2006/relationships/notesSlide" Target="../notesSlides/notesSlide39.xml"/><Relationship Id="rId1" Type="http://schemas.openxmlformats.org/officeDocument/2006/relationships/slideLayout" Target="../slideLayouts/slideLayout7.xml"/><Relationship Id="rId6" Type="http://schemas.openxmlformats.org/officeDocument/2006/relationships/image" Target="../media/image83.jpeg"/><Relationship Id="rId5" Type="http://schemas.openxmlformats.org/officeDocument/2006/relationships/image" Target="../media/image82.jpeg"/><Relationship Id="rId10" Type="http://schemas.openxmlformats.org/officeDocument/2006/relationships/image" Target="../media/image87.jpeg"/><Relationship Id="rId4" Type="http://schemas.openxmlformats.org/officeDocument/2006/relationships/image" Target="../media/image4.jpeg"/><Relationship Id="rId9" Type="http://schemas.openxmlformats.org/officeDocument/2006/relationships/image" Target="../media/image86.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89.jpeg"/><Relationship Id="rId3" Type="http://schemas.openxmlformats.org/officeDocument/2006/relationships/image" Target="../media/image63.jpeg"/><Relationship Id="rId7" Type="http://schemas.openxmlformats.org/officeDocument/2006/relationships/image" Target="../media/image8.jpe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88.jpeg"/><Relationship Id="rId5" Type="http://schemas.openxmlformats.org/officeDocument/2006/relationships/image" Target="../media/image9.jpeg"/><Relationship Id="rId4" Type="http://schemas.openxmlformats.org/officeDocument/2006/relationships/image" Target="../media/image4.jpeg"/></Relationships>
</file>

<file path=ppt/slides/_rels/slide41.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92.jpeg"/><Relationship Id="rId2" Type="http://schemas.openxmlformats.org/officeDocument/2006/relationships/notesSlide" Target="../notesSlides/notesSlide41.xml"/><Relationship Id="rId1" Type="http://schemas.openxmlformats.org/officeDocument/2006/relationships/slideLayout" Target="../slideLayouts/slideLayout7.xml"/><Relationship Id="rId6" Type="http://schemas.openxmlformats.org/officeDocument/2006/relationships/image" Target="../media/image91.jpeg"/><Relationship Id="rId5" Type="http://schemas.openxmlformats.org/officeDocument/2006/relationships/image" Target="../media/image90.jpeg"/><Relationship Id="rId4" Type="http://schemas.openxmlformats.org/officeDocument/2006/relationships/image" Target="../media/image4.jpeg"/></Relationships>
</file>

<file path=ppt/slides/_rels/slide42.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image" Target="../media/image63.jpeg"/><Relationship Id="rId7" Type="http://schemas.openxmlformats.org/officeDocument/2006/relationships/image" Target="../media/image95.jpeg"/><Relationship Id="rId2" Type="http://schemas.openxmlformats.org/officeDocument/2006/relationships/notesSlide" Target="../notesSlides/notesSlide42.xml"/><Relationship Id="rId1" Type="http://schemas.openxmlformats.org/officeDocument/2006/relationships/slideLayout" Target="../slideLayouts/slideLayout7.xml"/><Relationship Id="rId6" Type="http://schemas.openxmlformats.org/officeDocument/2006/relationships/image" Target="../media/image94.jpeg"/><Relationship Id="rId5" Type="http://schemas.openxmlformats.org/officeDocument/2006/relationships/image" Target="../media/image93.jpeg"/><Relationship Id="rId4" Type="http://schemas.openxmlformats.org/officeDocument/2006/relationships/image" Target="../media/image4.jpeg"/><Relationship Id="rId9" Type="http://schemas.openxmlformats.org/officeDocument/2006/relationships/image" Target="../media/image97.jpeg"/></Relationships>
</file>

<file path=ppt/slides/_rels/slide4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98.jpeg"/><Relationship Id="rId4" Type="http://schemas.openxmlformats.org/officeDocument/2006/relationships/image" Target="../media/image4.jpeg"/></Relationships>
</file>

<file path=ppt/slides/_rels/slide44.xml.rels><?xml version="1.0" encoding="UTF-8" standalone="yes"?>
<Relationships xmlns="http://schemas.openxmlformats.org/package/2006/relationships"><Relationship Id="rId8" Type="http://schemas.openxmlformats.org/officeDocument/2006/relationships/image" Target="../media/image102.jpeg"/><Relationship Id="rId3" Type="http://schemas.openxmlformats.org/officeDocument/2006/relationships/image" Target="../media/image63.jpeg"/><Relationship Id="rId7" Type="http://schemas.openxmlformats.org/officeDocument/2006/relationships/image" Target="../media/image101.jpeg"/><Relationship Id="rId2" Type="http://schemas.openxmlformats.org/officeDocument/2006/relationships/notesSlide" Target="../notesSlides/notesSlide44.xml"/><Relationship Id="rId1" Type="http://schemas.openxmlformats.org/officeDocument/2006/relationships/slideLayout" Target="../slideLayouts/slideLayout7.xml"/><Relationship Id="rId6" Type="http://schemas.openxmlformats.org/officeDocument/2006/relationships/image" Target="../media/image100.jpeg"/><Relationship Id="rId5" Type="http://schemas.openxmlformats.org/officeDocument/2006/relationships/image" Target="../media/image99.jpeg"/><Relationship Id="rId4" Type="http://schemas.openxmlformats.org/officeDocument/2006/relationships/image" Target="../media/image4.jpeg"/></Relationships>
</file>

<file path=ppt/slides/_rels/slide45.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105.jpeg"/><Relationship Id="rId2" Type="http://schemas.openxmlformats.org/officeDocument/2006/relationships/notesSlide" Target="../notesSlides/notesSlide45.xml"/><Relationship Id="rId1" Type="http://schemas.openxmlformats.org/officeDocument/2006/relationships/slideLayout" Target="../slideLayouts/slideLayout7.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4.jpeg"/></Relationships>
</file>

<file path=ppt/slides/_rels/slide46.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105.jpeg"/><Relationship Id="rId2" Type="http://schemas.openxmlformats.org/officeDocument/2006/relationships/notesSlide" Target="../notesSlides/notesSlide46.xml"/><Relationship Id="rId1" Type="http://schemas.openxmlformats.org/officeDocument/2006/relationships/slideLayout" Target="../slideLayouts/slideLayout7.xml"/><Relationship Id="rId6" Type="http://schemas.openxmlformats.org/officeDocument/2006/relationships/image" Target="../media/image104.jpeg"/><Relationship Id="rId5" Type="http://schemas.openxmlformats.org/officeDocument/2006/relationships/image" Target="../media/image103.jpeg"/><Relationship Id="rId4" Type="http://schemas.openxmlformats.org/officeDocument/2006/relationships/image" Target="../media/image4.jpeg"/></Relationships>
</file>

<file path=ppt/slides/_rels/slide4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image" Target="../media/image106.jpeg"/><Relationship Id="rId4" Type="http://schemas.openxmlformats.org/officeDocument/2006/relationships/image" Target="../media/image4.jpeg"/></Relationships>
</file>

<file path=ppt/slides/_rels/slide4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107.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109.jpeg"/><Relationship Id="rId5" Type="http://schemas.openxmlformats.org/officeDocument/2006/relationships/image" Target="../media/image108.jpeg"/><Relationship Id="rId4" Type="http://schemas.openxmlformats.org/officeDocument/2006/relationships/image" Target="../media/image4.jpeg"/></Relationships>
</file>

<file path=ppt/slides/_rels/slide51.xml.rels><?xml version="1.0" encoding="UTF-8" standalone="yes"?>
<Relationships xmlns="http://schemas.openxmlformats.org/package/2006/relationships"><Relationship Id="rId8" Type="http://schemas.openxmlformats.org/officeDocument/2006/relationships/image" Target="../media/image113.jpeg"/><Relationship Id="rId3" Type="http://schemas.openxmlformats.org/officeDocument/2006/relationships/image" Target="../media/image3.jpeg"/><Relationship Id="rId7" Type="http://schemas.openxmlformats.org/officeDocument/2006/relationships/image" Target="../media/image112.jpeg"/><Relationship Id="rId2" Type="http://schemas.openxmlformats.org/officeDocument/2006/relationships/notesSlide" Target="../notesSlides/notesSlide51.xml"/><Relationship Id="rId1" Type="http://schemas.openxmlformats.org/officeDocument/2006/relationships/slideLayout" Target="../slideLayouts/slideLayout7.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4.jpeg"/></Relationships>
</file>

<file path=ppt/slides/_rels/slide5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2.xml"/><Relationship Id="rId1" Type="http://schemas.openxmlformats.org/officeDocument/2006/relationships/slideLayout" Target="../slideLayouts/slideLayout7.xml"/><Relationship Id="rId6" Type="http://schemas.openxmlformats.org/officeDocument/2006/relationships/image" Target="../media/image115.jpeg"/><Relationship Id="rId5" Type="http://schemas.openxmlformats.org/officeDocument/2006/relationships/image" Target="../media/image114.jpeg"/><Relationship Id="rId4" Type="http://schemas.openxmlformats.org/officeDocument/2006/relationships/image" Target="../media/image4.jpeg"/></Relationships>
</file>

<file path=ppt/slides/_rels/slide53.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18.jpeg"/><Relationship Id="rId2" Type="http://schemas.openxmlformats.org/officeDocument/2006/relationships/notesSlide" Target="../notesSlides/notesSlide53.xml"/><Relationship Id="rId1" Type="http://schemas.openxmlformats.org/officeDocument/2006/relationships/slideLayout" Target="../slideLayouts/slideLayout7.xml"/><Relationship Id="rId6" Type="http://schemas.openxmlformats.org/officeDocument/2006/relationships/image" Target="../media/image117.jpeg"/><Relationship Id="rId5" Type="http://schemas.openxmlformats.org/officeDocument/2006/relationships/image" Target="../media/image116.jpeg"/><Relationship Id="rId4" Type="http://schemas.openxmlformats.org/officeDocument/2006/relationships/image" Target="../media/image4.jpeg"/></Relationships>
</file>

<file path=ppt/slides/_rels/slide5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21.jpeg"/><Relationship Id="rId2" Type="http://schemas.openxmlformats.org/officeDocument/2006/relationships/notesSlide" Target="../notesSlides/notesSlide54.xml"/><Relationship Id="rId1" Type="http://schemas.openxmlformats.org/officeDocument/2006/relationships/slideLayout" Target="../slideLayouts/slideLayout7.xml"/><Relationship Id="rId6" Type="http://schemas.openxmlformats.org/officeDocument/2006/relationships/image" Target="../media/image120.jpeg"/><Relationship Id="rId5" Type="http://schemas.openxmlformats.org/officeDocument/2006/relationships/image" Target="../media/image119.jpeg"/><Relationship Id="rId4" Type="http://schemas.openxmlformats.org/officeDocument/2006/relationships/image" Target="../media/image4.jpeg"/></Relationships>
</file>

<file path=ppt/slides/_rels/slide5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image" Target="../media/image122.jpeg"/><Relationship Id="rId4" Type="http://schemas.openxmlformats.org/officeDocument/2006/relationships/image" Target="../media/image4.jpeg"/></Relationships>
</file>

<file path=ppt/slides/_rels/slide56.xml.rels><?xml version="1.0" encoding="UTF-8" standalone="yes"?>
<Relationships xmlns="http://schemas.openxmlformats.org/package/2006/relationships"><Relationship Id="rId8" Type="http://schemas.openxmlformats.org/officeDocument/2006/relationships/image" Target="../media/image126.jpeg"/><Relationship Id="rId3" Type="http://schemas.openxmlformats.org/officeDocument/2006/relationships/image" Target="../media/image3.jpeg"/><Relationship Id="rId7" Type="http://schemas.openxmlformats.org/officeDocument/2006/relationships/image" Target="../media/image125.jpeg"/><Relationship Id="rId2" Type="http://schemas.openxmlformats.org/officeDocument/2006/relationships/notesSlide" Target="../notesSlides/notesSlide56.xml"/><Relationship Id="rId1" Type="http://schemas.openxmlformats.org/officeDocument/2006/relationships/slideLayout" Target="../slideLayouts/slideLayout7.xml"/><Relationship Id="rId6" Type="http://schemas.openxmlformats.org/officeDocument/2006/relationships/image" Target="../media/image124.jpeg"/><Relationship Id="rId5" Type="http://schemas.openxmlformats.org/officeDocument/2006/relationships/image" Target="../media/image123.jpeg"/><Relationship Id="rId4" Type="http://schemas.openxmlformats.org/officeDocument/2006/relationships/image" Target="../media/image4.jpeg"/></Relationships>
</file>

<file path=ppt/slides/_rels/slide5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7.xml"/><Relationship Id="rId1" Type="http://schemas.openxmlformats.org/officeDocument/2006/relationships/slideLayout" Target="../slideLayouts/slideLayout7.xml"/><Relationship Id="rId5" Type="http://schemas.openxmlformats.org/officeDocument/2006/relationships/image" Target="../media/image127.jpeg"/><Relationship Id="rId4" Type="http://schemas.openxmlformats.org/officeDocument/2006/relationships/image" Target="../media/image4.jpeg"/></Relationships>
</file>

<file path=ppt/slides/_rels/slide58.xml.rels><?xml version="1.0" encoding="UTF-8" standalone="yes"?>
<Relationships xmlns="http://schemas.openxmlformats.org/package/2006/relationships"><Relationship Id="rId8" Type="http://schemas.openxmlformats.org/officeDocument/2006/relationships/image" Target="../media/image131.jpeg"/><Relationship Id="rId3" Type="http://schemas.openxmlformats.org/officeDocument/2006/relationships/image" Target="../media/image3.jpeg"/><Relationship Id="rId7" Type="http://schemas.openxmlformats.org/officeDocument/2006/relationships/image" Target="../media/image130.jpeg"/><Relationship Id="rId2" Type="http://schemas.openxmlformats.org/officeDocument/2006/relationships/notesSlide" Target="../notesSlides/notesSlide58.xml"/><Relationship Id="rId1" Type="http://schemas.openxmlformats.org/officeDocument/2006/relationships/slideLayout" Target="../slideLayouts/slideLayout7.xml"/><Relationship Id="rId6" Type="http://schemas.openxmlformats.org/officeDocument/2006/relationships/image" Target="../media/image129.jpeg"/><Relationship Id="rId5" Type="http://schemas.openxmlformats.org/officeDocument/2006/relationships/image" Target="../media/image128.jpeg"/><Relationship Id="rId4" Type="http://schemas.openxmlformats.org/officeDocument/2006/relationships/image" Target="../media/image4.jpeg"/></Relationships>
</file>

<file path=ppt/slides/_rels/slide59.xml.rels><?xml version="1.0" encoding="UTF-8" standalone="yes"?>
<Relationships xmlns="http://schemas.openxmlformats.org/package/2006/relationships"><Relationship Id="rId8" Type="http://schemas.openxmlformats.org/officeDocument/2006/relationships/image" Target="../media/image135.jpeg"/><Relationship Id="rId3" Type="http://schemas.openxmlformats.org/officeDocument/2006/relationships/image" Target="../media/image3.jpeg"/><Relationship Id="rId7" Type="http://schemas.openxmlformats.org/officeDocument/2006/relationships/image" Target="../media/image134.jpeg"/><Relationship Id="rId2" Type="http://schemas.openxmlformats.org/officeDocument/2006/relationships/notesSlide" Target="../notesSlides/notesSlide59.xml"/><Relationship Id="rId1" Type="http://schemas.openxmlformats.org/officeDocument/2006/relationships/slideLayout" Target="../slideLayouts/slideLayout7.xml"/><Relationship Id="rId6" Type="http://schemas.openxmlformats.org/officeDocument/2006/relationships/image" Target="../media/image133.jpeg"/><Relationship Id="rId11" Type="http://schemas.openxmlformats.org/officeDocument/2006/relationships/image" Target="../media/image138.jpeg"/><Relationship Id="rId5" Type="http://schemas.openxmlformats.org/officeDocument/2006/relationships/image" Target="../media/image132.jpeg"/><Relationship Id="rId10" Type="http://schemas.openxmlformats.org/officeDocument/2006/relationships/image" Target="../media/image137.jpeg"/><Relationship Id="rId4" Type="http://schemas.openxmlformats.org/officeDocument/2006/relationships/image" Target="../media/image4.jpeg"/><Relationship Id="rId9" Type="http://schemas.openxmlformats.org/officeDocument/2006/relationships/image" Target="../media/image136.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8" Type="http://schemas.openxmlformats.org/officeDocument/2006/relationships/image" Target="../media/image142.jpeg"/><Relationship Id="rId13" Type="http://schemas.openxmlformats.org/officeDocument/2006/relationships/image" Target="../media/image147.jpeg"/><Relationship Id="rId3" Type="http://schemas.openxmlformats.org/officeDocument/2006/relationships/image" Target="../media/image3.jpeg"/><Relationship Id="rId7" Type="http://schemas.openxmlformats.org/officeDocument/2006/relationships/image" Target="../media/image141.jpeg"/><Relationship Id="rId12" Type="http://schemas.openxmlformats.org/officeDocument/2006/relationships/image" Target="../media/image146.jpeg"/><Relationship Id="rId2" Type="http://schemas.openxmlformats.org/officeDocument/2006/relationships/notesSlide" Target="../notesSlides/notesSlide60.xml"/><Relationship Id="rId1" Type="http://schemas.openxmlformats.org/officeDocument/2006/relationships/slideLayout" Target="../slideLayouts/slideLayout7.xml"/><Relationship Id="rId6" Type="http://schemas.openxmlformats.org/officeDocument/2006/relationships/image" Target="../media/image140.jpeg"/><Relationship Id="rId11" Type="http://schemas.openxmlformats.org/officeDocument/2006/relationships/image" Target="../media/image145.jpeg"/><Relationship Id="rId5" Type="http://schemas.openxmlformats.org/officeDocument/2006/relationships/image" Target="../media/image139.jpeg"/><Relationship Id="rId15" Type="http://schemas.openxmlformats.org/officeDocument/2006/relationships/image" Target="../media/image149.jpeg"/><Relationship Id="rId10" Type="http://schemas.openxmlformats.org/officeDocument/2006/relationships/image" Target="../media/image144.jpeg"/><Relationship Id="rId4" Type="http://schemas.openxmlformats.org/officeDocument/2006/relationships/image" Target="../media/image4.jpeg"/><Relationship Id="rId9" Type="http://schemas.openxmlformats.org/officeDocument/2006/relationships/image" Target="../media/image143.jpeg"/><Relationship Id="rId14" Type="http://schemas.openxmlformats.org/officeDocument/2006/relationships/image" Target="../media/image148.jpeg"/></Relationships>
</file>

<file path=ppt/slides/_rels/slide61.xml.rels><?xml version="1.0" encoding="UTF-8" standalone="yes"?>
<Relationships xmlns="http://schemas.openxmlformats.org/package/2006/relationships"><Relationship Id="rId8" Type="http://schemas.openxmlformats.org/officeDocument/2006/relationships/image" Target="../media/image153.jpeg"/><Relationship Id="rId3" Type="http://schemas.openxmlformats.org/officeDocument/2006/relationships/image" Target="../media/image3.jpeg"/><Relationship Id="rId7" Type="http://schemas.openxmlformats.org/officeDocument/2006/relationships/image" Target="../media/image152.jpeg"/><Relationship Id="rId2" Type="http://schemas.openxmlformats.org/officeDocument/2006/relationships/notesSlide" Target="../notesSlides/notesSlide61.xml"/><Relationship Id="rId1" Type="http://schemas.openxmlformats.org/officeDocument/2006/relationships/slideLayout" Target="../slideLayouts/slideLayout7.xml"/><Relationship Id="rId6" Type="http://schemas.openxmlformats.org/officeDocument/2006/relationships/image" Target="../media/image151.jpeg"/><Relationship Id="rId5" Type="http://schemas.openxmlformats.org/officeDocument/2006/relationships/image" Target="../media/image150.jpeg"/><Relationship Id="rId4" Type="http://schemas.openxmlformats.org/officeDocument/2006/relationships/image" Target="../media/image4.jpeg"/><Relationship Id="rId9" Type="http://schemas.openxmlformats.org/officeDocument/2006/relationships/image" Target="../media/image154.jpeg"/></Relationships>
</file>

<file path=ppt/slides/_rels/slide62.xml.rels><?xml version="1.0" encoding="UTF-8" standalone="yes"?>
<Relationships xmlns="http://schemas.openxmlformats.org/package/2006/relationships"><Relationship Id="rId8" Type="http://schemas.openxmlformats.org/officeDocument/2006/relationships/image" Target="../media/image158.jpeg"/><Relationship Id="rId3" Type="http://schemas.openxmlformats.org/officeDocument/2006/relationships/image" Target="../media/image3.jpeg"/><Relationship Id="rId7" Type="http://schemas.openxmlformats.org/officeDocument/2006/relationships/image" Target="../media/image157.jpeg"/><Relationship Id="rId2" Type="http://schemas.openxmlformats.org/officeDocument/2006/relationships/notesSlide" Target="../notesSlides/notesSlide62.xml"/><Relationship Id="rId1" Type="http://schemas.openxmlformats.org/officeDocument/2006/relationships/slideLayout" Target="../slideLayouts/slideLayout7.xml"/><Relationship Id="rId6" Type="http://schemas.openxmlformats.org/officeDocument/2006/relationships/image" Target="../media/image156.jpeg"/><Relationship Id="rId5" Type="http://schemas.openxmlformats.org/officeDocument/2006/relationships/image" Target="../media/image155.jpeg"/><Relationship Id="rId4" Type="http://schemas.openxmlformats.org/officeDocument/2006/relationships/image" Target="../media/image4.jpeg"/></Relationships>
</file>

<file path=ppt/slides/_rels/slide63.xml.rels><?xml version="1.0" encoding="UTF-8" standalone="yes"?>
<Relationships xmlns="http://schemas.openxmlformats.org/package/2006/relationships"><Relationship Id="rId3" Type="http://schemas.openxmlformats.org/officeDocument/2006/relationships/image" Target="../media/image159.jpeg"/><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4.xml"/><Relationship Id="rId1" Type="http://schemas.openxmlformats.org/officeDocument/2006/relationships/slideLayout" Target="../slideLayouts/slideLayout7.xml"/><Relationship Id="rId5" Type="http://schemas.openxmlformats.org/officeDocument/2006/relationships/image" Target="../media/image160.jpeg"/><Relationship Id="rId4" Type="http://schemas.openxmlformats.org/officeDocument/2006/relationships/image" Target="../media/image4.jpeg"/></Relationships>
</file>

<file path=ppt/slides/_rels/slide6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162.jpeg"/><Relationship Id="rId5" Type="http://schemas.openxmlformats.org/officeDocument/2006/relationships/image" Target="../media/image161.jpeg"/><Relationship Id="rId4" Type="http://schemas.openxmlformats.org/officeDocument/2006/relationships/image" Target="../media/image4.jpeg"/></Relationships>
</file>

<file path=ppt/slides/_rels/slide66.xml.rels><?xml version="1.0" encoding="UTF-8" standalone="yes"?>
<Relationships xmlns="http://schemas.openxmlformats.org/package/2006/relationships"><Relationship Id="rId3" Type="http://schemas.openxmlformats.org/officeDocument/2006/relationships/image" Target="../media/image163.gif"/><Relationship Id="rId2" Type="http://schemas.openxmlformats.org/officeDocument/2006/relationships/notesSlide" Target="../notesSlides/notesSlide6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66.jpeg"/><Relationship Id="rId2" Type="http://schemas.openxmlformats.org/officeDocument/2006/relationships/notesSlide" Target="../notesSlides/notesSlide67.xml"/><Relationship Id="rId1" Type="http://schemas.openxmlformats.org/officeDocument/2006/relationships/slideLayout" Target="../slideLayouts/slideLayout7.xml"/><Relationship Id="rId6" Type="http://schemas.openxmlformats.org/officeDocument/2006/relationships/image" Target="../media/image165.jpeg"/><Relationship Id="rId5" Type="http://schemas.openxmlformats.org/officeDocument/2006/relationships/image" Target="../media/image164.jpeg"/><Relationship Id="rId4" Type="http://schemas.openxmlformats.org/officeDocument/2006/relationships/image" Target="../media/image4.jpeg"/></Relationships>
</file>

<file path=ppt/slides/_rels/slide68.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69.jpeg"/><Relationship Id="rId2" Type="http://schemas.openxmlformats.org/officeDocument/2006/relationships/notesSlide" Target="../notesSlides/notesSlide68.xml"/><Relationship Id="rId1" Type="http://schemas.openxmlformats.org/officeDocument/2006/relationships/slideLayout" Target="../slideLayouts/slideLayout7.xml"/><Relationship Id="rId6" Type="http://schemas.openxmlformats.org/officeDocument/2006/relationships/image" Target="../media/image168.png"/><Relationship Id="rId5" Type="http://schemas.openxmlformats.org/officeDocument/2006/relationships/image" Target="../media/image167.jpeg"/><Relationship Id="rId4" Type="http://schemas.openxmlformats.org/officeDocument/2006/relationships/image" Target="../media/image4.jpeg"/></Relationships>
</file>

<file path=ppt/slides/_rels/slide69.xml.rels><?xml version="1.0" encoding="UTF-8" standalone="yes"?>
<Relationships xmlns="http://schemas.openxmlformats.org/package/2006/relationships"><Relationship Id="rId8" Type="http://schemas.openxmlformats.org/officeDocument/2006/relationships/image" Target="../media/image173.jpeg"/><Relationship Id="rId3" Type="http://schemas.openxmlformats.org/officeDocument/2006/relationships/image" Target="../media/image3.jpeg"/><Relationship Id="rId7" Type="http://schemas.openxmlformats.org/officeDocument/2006/relationships/image" Target="../media/image172.jpeg"/><Relationship Id="rId2" Type="http://schemas.openxmlformats.org/officeDocument/2006/relationships/notesSlide" Target="../notesSlides/notesSlide69.xml"/><Relationship Id="rId1" Type="http://schemas.openxmlformats.org/officeDocument/2006/relationships/slideLayout" Target="../slideLayouts/slideLayout7.xml"/><Relationship Id="rId6" Type="http://schemas.openxmlformats.org/officeDocument/2006/relationships/image" Target="../media/image171.jpeg"/><Relationship Id="rId5" Type="http://schemas.openxmlformats.org/officeDocument/2006/relationships/image" Target="../media/image170.jpeg"/><Relationship Id="rId4" Type="http://schemas.openxmlformats.org/officeDocument/2006/relationships/image" Target="../media/image4.jpeg"/><Relationship Id="rId9" Type="http://schemas.openxmlformats.org/officeDocument/2006/relationships/image" Target="../media/image174.jpeg"/></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e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0.xml.rels><?xml version="1.0" encoding="UTF-8" standalone="yes"?>
<Relationships xmlns="http://schemas.openxmlformats.org/package/2006/relationships"><Relationship Id="rId8" Type="http://schemas.openxmlformats.org/officeDocument/2006/relationships/image" Target="../media/image177.jpeg"/><Relationship Id="rId3" Type="http://schemas.openxmlformats.org/officeDocument/2006/relationships/notesSlide" Target="../notesSlides/notesSlide70.xml"/><Relationship Id="rId7" Type="http://schemas.openxmlformats.org/officeDocument/2006/relationships/image" Target="../media/image176.jpeg"/><Relationship Id="rId2" Type="http://schemas.openxmlformats.org/officeDocument/2006/relationships/slideLayout" Target="../slideLayouts/slideLayout7.xml"/><Relationship Id="rId1" Type="http://schemas.openxmlformats.org/officeDocument/2006/relationships/audio" Target="file:///H:\W%20a%20t%20e%20r%20(1).mp3" TargetMode="External"/><Relationship Id="rId6" Type="http://schemas.openxmlformats.org/officeDocument/2006/relationships/image" Target="../media/image17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178.png"/></Relationships>
</file>

<file path=ppt/slides/_rels/slide71.xml.rels><?xml version="1.0" encoding="UTF-8" standalone="yes"?>
<Relationships xmlns="http://schemas.openxmlformats.org/package/2006/relationships"><Relationship Id="rId3" Type="http://schemas.openxmlformats.org/officeDocument/2006/relationships/image" Target="../media/image163.gif"/><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81.jpeg"/><Relationship Id="rId2" Type="http://schemas.openxmlformats.org/officeDocument/2006/relationships/notesSlide" Target="../notesSlides/notesSlide72.xml"/><Relationship Id="rId1" Type="http://schemas.openxmlformats.org/officeDocument/2006/relationships/slideLayout" Target="../slideLayouts/slideLayout7.xml"/><Relationship Id="rId6" Type="http://schemas.openxmlformats.org/officeDocument/2006/relationships/image" Target="../media/image180.jpeg"/><Relationship Id="rId5" Type="http://schemas.openxmlformats.org/officeDocument/2006/relationships/image" Target="../media/image179.jpeg"/><Relationship Id="rId4" Type="http://schemas.openxmlformats.org/officeDocument/2006/relationships/image" Target="../media/image4.jpeg"/></Relationships>
</file>

<file path=ppt/slides/_rels/slide73.xml.rels><?xml version="1.0" encoding="UTF-8" standalone="yes"?>
<Relationships xmlns="http://schemas.openxmlformats.org/package/2006/relationships"><Relationship Id="rId8" Type="http://schemas.openxmlformats.org/officeDocument/2006/relationships/image" Target="../media/image185.jpeg"/><Relationship Id="rId3" Type="http://schemas.openxmlformats.org/officeDocument/2006/relationships/image" Target="../media/image3.jpeg"/><Relationship Id="rId7" Type="http://schemas.openxmlformats.org/officeDocument/2006/relationships/image" Target="../media/image184.jpeg"/><Relationship Id="rId2" Type="http://schemas.openxmlformats.org/officeDocument/2006/relationships/notesSlide" Target="../notesSlides/notesSlide73.xml"/><Relationship Id="rId1" Type="http://schemas.openxmlformats.org/officeDocument/2006/relationships/slideLayout" Target="../slideLayouts/slideLayout7.xml"/><Relationship Id="rId6" Type="http://schemas.openxmlformats.org/officeDocument/2006/relationships/image" Target="../media/image183.jpeg"/><Relationship Id="rId5" Type="http://schemas.openxmlformats.org/officeDocument/2006/relationships/image" Target="../media/image182.jpeg"/><Relationship Id="rId4" Type="http://schemas.openxmlformats.org/officeDocument/2006/relationships/image" Target="../media/image4.jpeg"/><Relationship Id="rId9" Type="http://schemas.openxmlformats.org/officeDocument/2006/relationships/image" Target="../media/image186.jpeg"/></Relationships>
</file>

<file path=ppt/slides/_rels/slide74.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89.jpeg"/><Relationship Id="rId2" Type="http://schemas.openxmlformats.org/officeDocument/2006/relationships/notesSlide" Target="../notesSlides/notesSlide74.xml"/><Relationship Id="rId1" Type="http://schemas.openxmlformats.org/officeDocument/2006/relationships/slideLayout" Target="../slideLayouts/slideLayout7.xml"/><Relationship Id="rId6" Type="http://schemas.openxmlformats.org/officeDocument/2006/relationships/image" Target="../media/image188.jpeg"/><Relationship Id="rId5" Type="http://schemas.openxmlformats.org/officeDocument/2006/relationships/image" Target="../media/image187.jpeg"/><Relationship Id="rId4" Type="http://schemas.openxmlformats.org/officeDocument/2006/relationships/image" Target="../media/image4.jpeg"/></Relationships>
</file>

<file path=ppt/slides/_rels/slide75.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192.jpeg"/><Relationship Id="rId2" Type="http://schemas.openxmlformats.org/officeDocument/2006/relationships/notesSlide" Target="../notesSlides/notesSlide75.xml"/><Relationship Id="rId1" Type="http://schemas.openxmlformats.org/officeDocument/2006/relationships/slideLayout" Target="../slideLayouts/slideLayout7.xml"/><Relationship Id="rId6" Type="http://schemas.openxmlformats.org/officeDocument/2006/relationships/image" Target="../media/image191.jpeg"/><Relationship Id="rId5" Type="http://schemas.openxmlformats.org/officeDocument/2006/relationships/image" Target="../media/image190.jpeg"/><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3.jpeg"/><Relationship Id="rId7"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gif"/><Relationship Id="rId4" Type="http://schemas.openxmlformats.org/officeDocument/2006/relationships/image" Target="../media/image4.jpeg"/><Relationship Id="rId9"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www.joons.co.kr/data/file/Portfolio_space/1499631481_55e831a2_2.jpg"/>
          <p:cNvPicPr>
            <a:picLocks noChangeAspect="1" noChangeArrowheads="1"/>
          </p:cNvPicPr>
          <p:nvPr/>
        </p:nvPicPr>
        <p:blipFill>
          <a:blip r:embed="rId3">
            <a:duotone>
              <a:prstClr val="black"/>
              <a:schemeClr val="accent3">
                <a:lumMod val="50000"/>
                <a:tint val="45000"/>
                <a:satMod val="400000"/>
              </a:schemeClr>
            </a:duotone>
          </a:blip>
          <a:srcRect/>
          <a:stretch>
            <a:fillRect/>
          </a:stretch>
        </p:blipFill>
        <p:spPr bwMode="auto">
          <a:xfrm>
            <a:off x="-140676" y="263770"/>
            <a:ext cx="9284676" cy="6189785"/>
          </a:xfrm>
          <a:prstGeom prst="rect">
            <a:avLst/>
          </a:prstGeom>
          <a:noFill/>
          <a:effectLst>
            <a:softEdge rad="635000"/>
          </a:effectLst>
        </p:spPr>
      </p:pic>
      <p:sp>
        <p:nvSpPr>
          <p:cNvPr id="5" name="Rectangle 4"/>
          <p:cNvSpPr/>
          <p:nvPr/>
        </p:nvSpPr>
        <p:spPr>
          <a:xfrm>
            <a:off x="0" y="263769"/>
            <a:ext cx="4572000" cy="6049108"/>
          </a:xfrm>
          <a:prstGeom prst="rect">
            <a:avLst/>
          </a:prstGeom>
          <a:solidFill>
            <a:srgbClr val="FFFFFF">
              <a:alpha val="88627"/>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sp>
        <p:nvSpPr>
          <p:cNvPr id="6" name="TextBox 5"/>
          <p:cNvSpPr txBox="1"/>
          <p:nvPr/>
        </p:nvSpPr>
        <p:spPr>
          <a:xfrm>
            <a:off x="-1336431" y="1406852"/>
            <a:ext cx="5275385" cy="717440"/>
          </a:xfrm>
          <a:prstGeom prst="rect">
            <a:avLst/>
          </a:prstGeom>
          <a:noFill/>
        </p:spPr>
        <p:txBody>
          <a:bodyPr wrap="square" rtlCol="0">
            <a:spAutoFit/>
          </a:bodyPr>
          <a:lstStyle/>
          <a:p>
            <a:r>
              <a:rPr lang="fa-IR" sz="4062" b="1" dirty="0">
                <a:solidFill>
                  <a:srgbClr val="37441C"/>
                </a:solidFill>
                <a:cs typeface="B Kamran Outline" pitchFamily="2" charset="-78"/>
              </a:rPr>
              <a:t>عناصر نرم(</a:t>
            </a:r>
            <a:r>
              <a:rPr lang="en-US" sz="4062" b="1" dirty="0">
                <a:solidFill>
                  <a:srgbClr val="37441C"/>
                </a:solidFill>
                <a:latin typeface="Comic Sans MS" pitchFamily="66" charset="0"/>
                <a:cs typeface="B Kamran Outline" pitchFamily="2" charset="-78"/>
              </a:rPr>
              <a:t>SOFT</a:t>
            </a:r>
            <a:r>
              <a:rPr lang="fa-IR" sz="4062" b="1" dirty="0">
                <a:solidFill>
                  <a:srgbClr val="37441C"/>
                </a:solidFill>
                <a:cs typeface="B Kamran Outline" pitchFamily="2" charset="-78"/>
              </a:rPr>
              <a:t>)</a:t>
            </a:r>
            <a:endParaRPr lang="en-US" sz="4062" b="1" dirty="0">
              <a:solidFill>
                <a:srgbClr val="37441C"/>
              </a:solidFill>
              <a:latin typeface="Comic Sans MS" pitchFamily="66" charset="0"/>
              <a:cs typeface="B Kamran Outline" pitchFamily="2" charset="-78"/>
            </a:endParaRPr>
          </a:p>
        </p:txBody>
      </p:sp>
      <p:sp>
        <p:nvSpPr>
          <p:cNvPr id="7" name="TextBox 6"/>
          <p:cNvSpPr txBox="1"/>
          <p:nvPr/>
        </p:nvSpPr>
        <p:spPr>
          <a:xfrm>
            <a:off x="844061" y="2336856"/>
            <a:ext cx="5908431" cy="1853713"/>
          </a:xfrm>
          <a:prstGeom prst="rect">
            <a:avLst/>
          </a:prstGeom>
          <a:noFill/>
        </p:spPr>
        <p:txBody>
          <a:bodyPr wrap="square" rtlCol="1">
            <a:spAutoFit/>
          </a:bodyPr>
          <a:lstStyle/>
          <a:p>
            <a:pPr algn="l" rtl="0"/>
            <a:r>
              <a:rPr lang="fa-IR" sz="2954" b="1" dirty="0">
                <a:solidFill>
                  <a:srgbClr val="37441C"/>
                </a:solidFill>
                <a:cs typeface="B Kamran" pitchFamily="2" charset="-78"/>
              </a:rPr>
              <a:t>اصول و مبانی منظر</a:t>
            </a:r>
          </a:p>
          <a:p>
            <a:pPr algn="l" rtl="0"/>
            <a:endParaRPr lang="fa-IR" sz="1846" b="1" dirty="0">
              <a:solidFill>
                <a:srgbClr val="37441C"/>
              </a:solidFill>
              <a:cs typeface="B Kamran" pitchFamily="2" charset="-78"/>
            </a:endParaRPr>
          </a:p>
          <a:p>
            <a:pPr algn="l" rtl="0"/>
            <a:endParaRPr lang="fa-IR" sz="3323" b="1" dirty="0">
              <a:solidFill>
                <a:srgbClr val="37441C"/>
              </a:solidFill>
              <a:cs typeface="B Kamran" pitchFamily="2" charset="-78"/>
            </a:endParaRPr>
          </a:p>
          <a:p>
            <a:pPr algn="l" rtl="0"/>
            <a:endParaRPr lang="fa-IR" sz="3323" b="1" dirty="0">
              <a:solidFill>
                <a:srgbClr val="37441C"/>
              </a:solidFill>
              <a:cs typeface="B Kamran" pitchFamily="2" charset="-78"/>
            </a:endParaRPr>
          </a:p>
        </p:txBody>
      </p:sp>
      <p:pic>
        <p:nvPicPr>
          <p:cNvPr id="114690" name="Picture 2" descr="H:\Pic\mvrdv_stacked_lg.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220308" y="559676"/>
            <a:ext cx="4712677" cy="5978769"/>
          </a:xfrm>
          <a:prstGeom prst="rect">
            <a:avLst/>
          </a:prstGeom>
          <a:ln>
            <a:noFill/>
          </a:ln>
          <a:effectLst>
            <a:softEdge rad="635000"/>
          </a:effectLst>
        </p:spPr>
      </p:pic>
      <p:sp>
        <p:nvSpPr>
          <p:cNvPr id="10" name="Rectangle 9"/>
          <p:cNvSpPr/>
          <p:nvPr/>
        </p:nvSpPr>
        <p:spPr>
          <a:xfrm>
            <a:off x="3657600" y="334108"/>
            <a:ext cx="5486400" cy="6049108"/>
          </a:xfrm>
          <a:prstGeom prst="rect">
            <a:avLst/>
          </a:prstGeom>
          <a:solidFill>
            <a:srgbClr val="FFFFFF">
              <a:alpha val="4500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spTree>
    <p:extLst>
      <p:ext uri="{BB962C8B-B14F-4D97-AF65-F5344CB8AC3E}">
        <p14:creationId xmlns:p14="http://schemas.microsoft.com/office/powerpoint/2010/main" val="8164919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6" name="TextBox 5"/>
          <p:cNvSpPr txBox="1"/>
          <p:nvPr/>
        </p:nvSpPr>
        <p:spPr>
          <a:xfrm>
            <a:off x="281354" y="1389185"/>
            <a:ext cx="7596554" cy="5546518"/>
          </a:xfrm>
          <a:prstGeom prst="rect">
            <a:avLst/>
          </a:prstGeom>
          <a:noFill/>
        </p:spPr>
        <p:txBody>
          <a:bodyPr wrap="square" rtlCol="0">
            <a:spAutoFit/>
          </a:bodyPr>
          <a:lstStyle/>
          <a:p>
            <a:pPr>
              <a:buFontTx/>
              <a:buBlip>
                <a:blip r:embed="rId5"/>
              </a:buBlip>
            </a:pPr>
            <a:r>
              <a:rPr lang="fa-IR" sz="2215" dirty="0">
                <a:solidFill>
                  <a:prstClr val="black"/>
                </a:solidFill>
                <a:cs typeface="B Kamran" pitchFamily="2" charset="-78"/>
              </a:rPr>
              <a:t>همچنین فضای سبز در مقایسه با ساختمانها، سنگفرش ها، سطوح آسفالت و .. به مراتب گرمای کمتری را در خود ذخیره می کنند. </a:t>
            </a:r>
          </a:p>
          <a:p>
            <a:pPr>
              <a:buFontTx/>
              <a:buBlip>
                <a:blip r:embed="rId5"/>
              </a:buBlip>
            </a:pPr>
            <a:endParaRPr lang="fa-IR" sz="2215" dirty="0">
              <a:solidFill>
                <a:prstClr val="black"/>
              </a:solidFill>
              <a:cs typeface="B Kamran" pitchFamily="2" charset="-78"/>
            </a:endParaRPr>
          </a:p>
          <a:p>
            <a:pPr>
              <a:buFontTx/>
              <a:buBlip>
                <a:blip r:embed="rId5"/>
              </a:buBlip>
            </a:pPr>
            <a:endParaRPr lang="fa-IR" sz="2215" dirty="0">
              <a:solidFill>
                <a:prstClr val="black"/>
              </a:solidFill>
              <a:cs typeface="B Kamran" pitchFamily="2" charset="-78"/>
            </a:endParaRPr>
          </a:p>
          <a:p>
            <a:pPr>
              <a:buFontTx/>
              <a:buBlip>
                <a:blip r:embed="rId5"/>
              </a:buBlip>
            </a:pPr>
            <a:endParaRPr lang="fa-IR" sz="2215" dirty="0">
              <a:solidFill>
                <a:prstClr val="black"/>
              </a:solidFill>
              <a:cs typeface="B Kamran" pitchFamily="2" charset="-78"/>
            </a:endParaRPr>
          </a:p>
          <a:p>
            <a:pPr>
              <a:buFontTx/>
              <a:buBlip>
                <a:blip r:embed="rId5"/>
              </a:buBlip>
            </a:pPr>
            <a:endParaRPr lang="fa-IR" sz="2215" dirty="0">
              <a:solidFill>
                <a:prstClr val="black"/>
              </a:solidFill>
              <a:cs typeface="B Kamran" pitchFamily="2" charset="-78"/>
            </a:endParaRPr>
          </a:p>
          <a:p>
            <a:endParaRPr lang="fa-IR" sz="2215" dirty="0">
              <a:solidFill>
                <a:prstClr val="black"/>
              </a:solidFill>
              <a:cs typeface="B Kamran" pitchFamily="2" charset="-78"/>
            </a:endParaRPr>
          </a:p>
          <a:p>
            <a:pPr>
              <a:buFontTx/>
              <a:buBlip>
                <a:blip r:embed="rId5"/>
              </a:buBlip>
            </a:pPr>
            <a:r>
              <a:rPr lang="fa-IR" sz="2215" dirty="0">
                <a:solidFill>
                  <a:prstClr val="black"/>
                </a:solidFill>
                <a:cs typeface="B Kamran" pitchFamily="2" charset="-78"/>
              </a:rPr>
              <a:t>بازدهی اقلیمی فضای سبز در روز و شب متفاوت است.</a:t>
            </a:r>
          </a:p>
          <a:p>
            <a:pPr>
              <a:buFontTx/>
              <a:buBlip>
                <a:blip r:embed="rId5"/>
              </a:buBlip>
            </a:pPr>
            <a:endParaRPr lang="fa-IR" sz="2215" dirty="0">
              <a:solidFill>
                <a:prstClr val="black"/>
              </a:solidFill>
              <a:cs typeface="B Kamran" pitchFamily="2" charset="-78"/>
            </a:endParaRPr>
          </a:p>
          <a:p>
            <a:pPr>
              <a:buFontTx/>
              <a:buBlip>
                <a:blip r:embed="rId5"/>
              </a:buBlip>
            </a:pPr>
            <a:endParaRPr lang="fa-IR" sz="4431" dirty="0">
              <a:solidFill>
                <a:srgbClr val="FF0000"/>
              </a:solidFill>
              <a:cs typeface="B Kamran" pitchFamily="2" charset="-78"/>
            </a:endParaRPr>
          </a:p>
          <a:p>
            <a:endParaRPr lang="fa-IR" sz="2215" dirty="0">
              <a:solidFill>
                <a:prstClr val="black"/>
              </a:solidFill>
              <a:cs typeface="B Kamran" pitchFamily="2" charset="-78"/>
            </a:endParaRPr>
          </a:p>
          <a:p>
            <a:endParaRPr lang="fa-IR" sz="4431" dirty="0">
              <a:solidFill>
                <a:srgbClr val="FF0000"/>
              </a:solidFill>
              <a:cs typeface="B Kamran" pitchFamily="2" charset="-78"/>
            </a:endParaRPr>
          </a:p>
          <a:p>
            <a:endParaRPr lang="fa-IR" sz="4431" dirty="0">
              <a:solidFill>
                <a:srgbClr val="FF0000"/>
              </a:solidFill>
              <a:cs typeface="B Kamran" pitchFamily="2" charset="-78"/>
            </a:endParaRPr>
          </a:p>
        </p:txBody>
      </p:sp>
      <p:pic>
        <p:nvPicPr>
          <p:cNvPr id="3074" name="Picture 2" descr="C:\Users\MONA\Desktop\manzar\sathe asfalt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55077" y="2022231"/>
            <a:ext cx="2110154" cy="1688123"/>
          </a:xfrm>
          <a:prstGeom prst="rect">
            <a:avLst/>
          </a:prstGeom>
          <a:ln>
            <a:noFill/>
          </a:ln>
          <a:effectLst>
            <a:outerShdw blurRad="292100" dist="139700" dir="2700000" algn="tl" rotWithShape="0">
              <a:srgbClr val="333333">
                <a:alpha val="65000"/>
              </a:srgbClr>
            </a:outerShdw>
          </a:effectLst>
        </p:spPr>
      </p:pic>
      <p:pic>
        <p:nvPicPr>
          <p:cNvPr id="3076" name="Picture 4" descr="C:\Users\MONA\Desktop\manzar\khorshid.tif"/>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1389185"/>
            <a:ext cx="2222112" cy="1688123"/>
          </a:xfrm>
          <a:prstGeom prst="rect">
            <a:avLst/>
          </a:prstGeom>
          <a:noFill/>
        </p:spPr>
      </p:pic>
      <p:pic>
        <p:nvPicPr>
          <p:cNvPr id="3077" name="Picture 5" descr="C:\Users\MONA\Desktop\manzar\sathe sabz.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745523" y="2022231"/>
            <a:ext cx="2655277" cy="1688123"/>
          </a:xfrm>
          <a:prstGeom prst="rect">
            <a:avLst/>
          </a:prstGeom>
          <a:ln>
            <a:noFill/>
          </a:ln>
          <a:effectLst>
            <a:outerShdw blurRad="292100" dist="139700" dir="2700000" algn="tl" rotWithShape="0">
              <a:srgbClr val="333333">
                <a:alpha val="65000"/>
              </a:srgbClr>
            </a:outerShdw>
          </a:effectLst>
        </p:spPr>
      </p:pic>
      <p:pic>
        <p:nvPicPr>
          <p:cNvPr id="3079" name="Picture 7" descr="http://www.abogel.com/uploaded_images/aks1-2801-725164.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501662" y="4413739"/>
            <a:ext cx="2129337" cy="1899138"/>
          </a:xfrm>
          <a:prstGeom prst="rect">
            <a:avLst/>
          </a:prstGeom>
          <a:ln>
            <a:noFill/>
          </a:ln>
          <a:effectLst>
            <a:outerShdw blurRad="292100" dist="139700" dir="2700000" algn="tl" rotWithShape="0">
              <a:srgbClr val="333333">
                <a:alpha val="65000"/>
              </a:srgbClr>
            </a:outerShdw>
          </a:effectLst>
        </p:spPr>
      </p:pic>
      <p:pic>
        <p:nvPicPr>
          <p:cNvPr id="3080" name="Picture 8" descr="C:\Users\MONA\Desktop\manzar\sathe chaman.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703385" y="4353570"/>
            <a:ext cx="3024554" cy="195875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983623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6" name="TextBox 5"/>
          <p:cNvSpPr txBox="1"/>
          <p:nvPr/>
        </p:nvSpPr>
        <p:spPr>
          <a:xfrm>
            <a:off x="281354" y="1529862"/>
            <a:ext cx="7596554" cy="3501343"/>
          </a:xfrm>
          <a:prstGeom prst="rect">
            <a:avLst/>
          </a:prstGeom>
          <a:noFill/>
        </p:spPr>
        <p:txBody>
          <a:bodyPr wrap="square" rtlCol="0">
            <a:spAutoFit/>
          </a:bodyPr>
          <a:lstStyle/>
          <a:p>
            <a:pPr>
              <a:buFontTx/>
              <a:buBlip>
                <a:blip r:embed="rId5"/>
              </a:buBlip>
            </a:pPr>
            <a:r>
              <a:rPr lang="fa-IR" sz="2215" dirty="0">
                <a:solidFill>
                  <a:prstClr val="black"/>
                </a:solidFill>
                <a:cs typeface="B Kamran" pitchFamily="2" charset="-78"/>
              </a:rPr>
              <a:t> حداقل بازدهی اقلیمی که فضای سبز می تواند داشته یاشد ایجاد سایه است. ایجاد سایه روی سطوح مصنوعی ذخیره انرژی حرارتی را در آنها کم می کند.</a:t>
            </a:r>
          </a:p>
          <a:p>
            <a:pPr>
              <a:buFontTx/>
              <a:buBlip>
                <a:blip r:embed="rId5"/>
              </a:buBlip>
            </a:pPr>
            <a:endParaRPr lang="fa-IR" sz="2215" dirty="0">
              <a:solidFill>
                <a:prstClr val="black"/>
              </a:solidFill>
              <a:cs typeface="B Kamran" pitchFamily="2" charset="-78"/>
            </a:endParaRPr>
          </a:p>
          <a:p>
            <a:pPr>
              <a:buFontTx/>
              <a:buBlip>
                <a:blip r:embed="rId5"/>
              </a:buBlip>
            </a:pPr>
            <a:endParaRPr lang="fa-IR" sz="4431" dirty="0">
              <a:solidFill>
                <a:srgbClr val="FF0000"/>
              </a:solidFill>
              <a:cs typeface="B Kamran" pitchFamily="2" charset="-78"/>
            </a:endParaRPr>
          </a:p>
          <a:p>
            <a:endParaRPr lang="fa-IR" sz="2215" dirty="0">
              <a:solidFill>
                <a:prstClr val="black"/>
              </a:solidFill>
              <a:cs typeface="B Kamran" pitchFamily="2" charset="-78"/>
            </a:endParaRPr>
          </a:p>
          <a:p>
            <a:endParaRPr lang="fa-IR" sz="4431" dirty="0">
              <a:solidFill>
                <a:srgbClr val="FF0000"/>
              </a:solidFill>
              <a:cs typeface="B Kamran" pitchFamily="2" charset="-78"/>
            </a:endParaRPr>
          </a:p>
          <a:p>
            <a:endParaRPr lang="fa-IR" sz="4431" dirty="0">
              <a:solidFill>
                <a:srgbClr val="FF0000"/>
              </a:solidFill>
              <a:cs typeface="B Kamran" pitchFamily="2" charset="-78"/>
            </a:endParaRPr>
          </a:p>
        </p:txBody>
      </p:sp>
      <p:pic>
        <p:nvPicPr>
          <p:cNvPr id="55297" name="Picture 1" descr="C:\DRIVE\information\UNIVERSIRY\tarahi shahri\2007-04 (Apr)\scan0036.jpg"/>
          <p:cNvPicPr>
            <a:picLocks noChangeAspect="1" noChangeArrowheads="1"/>
          </p:cNvPicPr>
          <p:nvPr/>
        </p:nvPicPr>
        <p:blipFill>
          <a:blip r:embed="rId6" cstate="email">
            <a:clrChange>
              <a:clrFrom>
                <a:srgbClr val="FFFFFF"/>
              </a:clrFrom>
              <a:clrTo>
                <a:srgbClr val="FFFFFF">
                  <a:alpha val="0"/>
                </a:srgbClr>
              </a:clrTo>
            </a:clrChange>
            <a:lum bright="-40000" contrast="40000"/>
            <a:extLst>
              <a:ext uri="{28A0092B-C50C-407E-A947-70E740481C1C}">
                <a14:useLocalDpi xmlns:a14="http://schemas.microsoft.com/office/drawing/2010/main"/>
              </a:ext>
            </a:extLst>
          </a:blip>
          <a:srcRect/>
          <a:stretch>
            <a:fillRect/>
          </a:stretch>
        </p:blipFill>
        <p:spPr bwMode="auto">
          <a:xfrm>
            <a:off x="1969477" y="2807677"/>
            <a:ext cx="4853354" cy="2801815"/>
          </a:xfrm>
          <a:prstGeom prst="rect">
            <a:avLst/>
          </a:prstGeom>
          <a:noFill/>
        </p:spPr>
      </p:pic>
      <p:sp>
        <p:nvSpPr>
          <p:cNvPr id="8" name="Sun 7"/>
          <p:cNvSpPr/>
          <p:nvPr/>
        </p:nvSpPr>
        <p:spPr>
          <a:xfrm>
            <a:off x="1266092" y="2667000"/>
            <a:ext cx="914400" cy="914400"/>
          </a:xfrm>
          <a:prstGeom prst="sun">
            <a:avLst/>
          </a:prstGeom>
          <a:solidFill>
            <a:srgbClr val="FFFF0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spTree>
    <p:extLst>
      <p:ext uri="{BB962C8B-B14F-4D97-AF65-F5344CB8AC3E}">
        <p14:creationId xmlns:p14="http://schemas.microsoft.com/office/powerpoint/2010/main" val="3240155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04446"/>
            <a:ext cx="4501662" cy="660502"/>
          </a:xfrm>
          <a:prstGeom prst="rect">
            <a:avLst/>
          </a:prstGeom>
          <a:noFill/>
        </p:spPr>
        <p:txBody>
          <a:bodyPr wrap="square" rtlCol="0">
            <a:spAutoFit/>
          </a:bodyPr>
          <a:lstStyle/>
          <a:p>
            <a:pPr algn="l" rtl="0"/>
            <a:r>
              <a:rPr lang="fa-IR" sz="3692" b="1" dirty="0">
                <a:solidFill>
                  <a:prstClr val="black"/>
                </a:solidFill>
                <a:effectLst>
                  <a:outerShdw blurRad="38100" dist="38100" dir="2700000" algn="tl">
                    <a:srgbClr val="000000">
                      <a:alpha val="43137"/>
                    </a:srgbClr>
                  </a:outerShdw>
                </a:effectLst>
                <a:cs typeface="B Narenj" pitchFamily="2" charset="-78"/>
              </a:rPr>
              <a:t>عملکرد حفاظتی فضای سبز</a:t>
            </a:r>
            <a:endParaRPr lang="en-US" sz="3692"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389185"/>
            <a:ext cx="7596554" cy="5162952"/>
          </a:xfrm>
          <a:prstGeom prst="rect">
            <a:avLst/>
          </a:prstGeom>
          <a:noFill/>
        </p:spPr>
        <p:txBody>
          <a:bodyPr wrap="square" rtlCol="0">
            <a:spAutoFit/>
          </a:bodyPr>
          <a:lstStyle/>
          <a:p>
            <a:pPr algn="justLow"/>
            <a:r>
              <a:rPr lang="fa-IR" sz="2215" dirty="0">
                <a:solidFill>
                  <a:prstClr val="black"/>
                </a:solidFill>
                <a:cs typeface="B Kamran" pitchFamily="2" charset="-78"/>
              </a:rPr>
              <a:t>یکی از زمینه های کاربردی معماری فضای سبز استفاده از آن در مرمت و خرابی های موجود، بهسازی طبیعت و ایمن سازی محیط است. ایمن سازی معمولا در مقابل حوادث طبیعی و شبه طبیعی صورت می گیرد. مجموعه حوادثی که با استفاده از فنون معماری فضای سبز قابل کنترل اند عبارتند از:</a:t>
            </a:r>
          </a:p>
          <a:p>
            <a:pPr algn="justLow">
              <a:buFont typeface="Arial" pitchFamily="34" charset="0"/>
              <a:buChar char="•"/>
            </a:pPr>
            <a:endParaRPr lang="fa-IR" sz="2215" dirty="0">
              <a:solidFill>
                <a:prstClr val="black"/>
              </a:solidFill>
              <a:cs typeface="B Kamran" pitchFamily="2" charset="-78"/>
            </a:endParaRPr>
          </a:p>
          <a:p>
            <a:pPr algn="justLow">
              <a:buFont typeface="Arial" pitchFamily="34" charset="0"/>
              <a:buChar char="•"/>
            </a:pPr>
            <a:endParaRPr lang="fa-IR" sz="2215" dirty="0">
              <a:solidFill>
                <a:prstClr val="black"/>
              </a:solidFill>
              <a:cs typeface="B Kamran" pitchFamily="2" charset="-78"/>
            </a:endParaRPr>
          </a:p>
          <a:p>
            <a:pPr algn="justLow"/>
            <a:endParaRPr lang="fa-IR" sz="2215" dirty="0">
              <a:solidFill>
                <a:prstClr val="black"/>
              </a:solidFill>
              <a:cs typeface="B Kamran" pitchFamily="2" charset="-78"/>
            </a:endParaRPr>
          </a:p>
          <a:p>
            <a:pPr algn="justLow"/>
            <a:r>
              <a:rPr lang="fa-IR" sz="2215" dirty="0">
                <a:solidFill>
                  <a:prstClr val="black"/>
                </a:solidFill>
                <a:cs typeface="B Kamran" pitchFamily="2" charset="-78"/>
              </a:rPr>
              <a:t> </a:t>
            </a:r>
          </a:p>
          <a:p>
            <a:pPr algn="justLow">
              <a:buFont typeface="Arial" pitchFamily="34" charset="0"/>
              <a:buChar char="•"/>
            </a:pPr>
            <a:r>
              <a:rPr lang="fa-IR" sz="2215" dirty="0">
                <a:solidFill>
                  <a:prstClr val="black"/>
                </a:solidFill>
                <a:cs typeface="B Kamran" pitchFamily="2" charset="-78"/>
              </a:rPr>
              <a:t> </a:t>
            </a:r>
          </a:p>
          <a:p>
            <a:pPr algn="justLow"/>
            <a:endParaRPr lang="fa-IR" sz="2215" dirty="0">
              <a:solidFill>
                <a:prstClr val="black"/>
              </a:solidFill>
              <a:cs typeface="B Kamran" pitchFamily="2" charset="-78"/>
            </a:endParaRPr>
          </a:p>
          <a:p>
            <a:pPr algn="justLow"/>
            <a:endParaRPr lang="fa-IR" sz="831" dirty="0">
              <a:solidFill>
                <a:prstClr val="black"/>
              </a:solidFill>
              <a:cs typeface="B Kamran" pitchFamily="2" charset="-78"/>
            </a:endParaRPr>
          </a:p>
          <a:p>
            <a:pPr algn="justLow"/>
            <a:r>
              <a:rPr lang="fa-IR" sz="2215" dirty="0">
                <a:solidFill>
                  <a:prstClr val="black"/>
                </a:solidFill>
                <a:cs typeface="B Kamran" pitchFamily="2" charset="-78"/>
              </a:rPr>
              <a:t>                                                 </a:t>
            </a:r>
          </a:p>
          <a:p>
            <a:pPr algn="justLow">
              <a:buFont typeface="Arial" pitchFamily="34" charset="0"/>
              <a:buChar char="•"/>
            </a:pPr>
            <a:endParaRPr lang="fa-IR" sz="2215" dirty="0">
              <a:solidFill>
                <a:prstClr val="black"/>
              </a:solidFill>
              <a:cs typeface="B Kamran" pitchFamily="2" charset="-78"/>
            </a:endParaRPr>
          </a:p>
          <a:p>
            <a:pPr algn="ctr"/>
            <a:r>
              <a:rPr lang="fa-IR" sz="1662" dirty="0">
                <a:solidFill>
                  <a:prstClr val="black"/>
                </a:solidFill>
                <a:cs typeface="B Kamran" pitchFamily="2" charset="-78"/>
              </a:rPr>
              <a:t>                                                                                                   </a:t>
            </a:r>
          </a:p>
          <a:p>
            <a:pPr algn="ctr"/>
            <a:r>
              <a:rPr lang="fa-IR" sz="1662" dirty="0">
                <a:solidFill>
                  <a:prstClr val="black"/>
                </a:solidFill>
                <a:cs typeface="B Kamran" pitchFamily="2" charset="-78"/>
              </a:rPr>
              <a:t>                                                                                                    ریزش سنگلاخ و بهمن از ارتفاعات</a:t>
            </a:r>
            <a:endParaRPr lang="fa-IR" sz="2215" dirty="0">
              <a:solidFill>
                <a:prstClr val="black"/>
              </a:solidFill>
              <a:cs typeface="B Kamran" pitchFamily="2" charset="-78"/>
            </a:endParaRPr>
          </a:p>
          <a:p>
            <a:pPr algn="justLow"/>
            <a:r>
              <a:rPr lang="fa-IR" sz="2215" dirty="0">
                <a:solidFill>
                  <a:prstClr val="black"/>
                </a:solidFill>
                <a:cs typeface="B Kamran" pitchFamily="2" charset="-78"/>
              </a:rPr>
              <a:t>                                        </a:t>
            </a:r>
          </a:p>
          <a:p>
            <a:pPr algn="justLow"/>
            <a:r>
              <a:rPr lang="fa-IR" sz="2215" dirty="0">
                <a:solidFill>
                  <a:prstClr val="black"/>
                </a:solidFill>
                <a:cs typeface="B Kamran" pitchFamily="2" charset="-78"/>
              </a:rPr>
              <a:t>                                                    </a:t>
            </a:r>
            <a:r>
              <a:rPr lang="fa-IR" sz="1662" dirty="0">
                <a:solidFill>
                  <a:prstClr val="black"/>
                </a:solidFill>
                <a:cs typeface="B Kamran" pitchFamily="2" charset="-78"/>
              </a:rPr>
              <a:t>فرسایش خاک و بیابان زدایی</a:t>
            </a:r>
            <a:endParaRPr lang="fa-IR" sz="2215" dirty="0">
              <a:solidFill>
                <a:prstClr val="black"/>
              </a:solidFill>
              <a:cs typeface="B Kamran" pitchFamily="2" charset="-78"/>
            </a:endParaRPr>
          </a:p>
        </p:txBody>
      </p:sp>
      <p:pic>
        <p:nvPicPr>
          <p:cNvPr id="53249" name="Picture 1" descr="C:\Users\MONA\Desktop\manzar\rizeshe bahman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3385" y="3077308"/>
            <a:ext cx="1698871" cy="2321169"/>
          </a:xfrm>
          <a:prstGeom prst="rect">
            <a:avLst/>
          </a:prstGeom>
          <a:ln>
            <a:noFill/>
          </a:ln>
          <a:effectLst>
            <a:outerShdw blurRad="292100" dist="139700" dir="2700000" algn="tl" rotWithShape="0">
              <a:srgbClr val="333333">
                <a:alpha val="65000"/>
              </a:srgbClr>
            </a:outerShdw>
          </a:effectLst>
        </p:spPr>
      </p:pic>
      <p:pic>
        <p:nvPicPr>
          <p:cNvPr id="53250" name="Picture 2" descr="C:\Users\MONA\Desktop\manzar\parke_jangali.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731078" y="2584939"/>
            <a:ext cx="2333291" cy="2039815"/>
          </a:xfrm>
          <a:prstGeom prst="rect">
            <a:avLst/>
          </a:prstGeom>
          <a:ln>
            <a:noFill/>
          </a:ln>
          <a:effectLst>
            <a:outerShdw blurRad="292100" dist="139700" dir="2700000" algn="tl" rotWithShape="0">
              <a:srgbClr val="333333">
                <a:alpha val="65000"/>
              </a:srgbClr>
            </a:outerShdw>
          </a:effectLst>
        </p:spPr>
      </p:pic>
      <p:pic>
        <p:nvPicPr>
          <p:cNvPr id="53251" name="Picture 3" descr="C:\Users\MONA\Desktop\manzar\biabanzodai3.jpg"/>
          <p:cNvPicPr>
            <a:picLocks noChangeAspect="1" noChangeArrowheads="1"/>
          </p:cNvPicPr>
          <p:nvPr/>
        </p:nvPicPr>
        <p:blipFill>
          <a:blip r:embed="rId7"/>
          <a:srcRect/>
          <a:stretch>
            <a:fillRect/>
          </a:stretch>
        </p:blipFill>
        <p:spPr bwMode="auto">
          <a:xfrm>
            <a:off x="4220308" y="4976446"/>
            <a:ext cx="2461846" cy="1477108"/>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3587261" y="4695093"/>
            <a:ext cx="1258678" cy="348109"/>
          </a:xfrm>
          <a:prstGeom prst="rect">
            <a:avLst/>
          </a:prstGeom>
          <a:noFill/>
        </p:spPr>
        <p:txBody>
          <a:bodyPr wrap="none" rtlCol="0">
            <a:spAutoFit/>
          </a:bodyPr>
          <a:lstStyle/>
          <a:p>
            <a:pPr algn="l" rtl="0"/>
            <a:r>
              <a:rPr lang="fa-IR" sz="1662" dirty="0">
                <a:solidFill>
                  <a:prstClr val="black"/>
                </a:solidFill>
                <a:cs typeface="B Kamran" pitchFamily="2" charset="-78"/>
              </a:rPr>
              <a:t>لغزش یا رانش خاک</a:t>
            </a:r>
            <a:endParaRPr lang="en-US" sz="1662" dirty="0">
              <a:solidFill>
                <a:prstClr val="black"/>
              </a:solidFill>
            </a:endParaRPr>
          </a:p>
        </p:txBody>
      </p:sp>
      <p:pic>
        <p:nvPicPr>
          <p:cNvPr id="53252" name="Picture 4" descr="C:\Users\MONA\Desktop\manzar\toghyane roodkhane2.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119446" y="2936631"/>
            <a:ext cx="2180492" cy="1635369"/>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6119446" y="4624755"/>
            <a:ext cx="2180492" cy="348109"/>
          </a:xfrm>
          <a:prstGeom prst="rect">
            <a:avLst/>
          </a:prstGeom>
          <a:noFill/>
        </p:spPr>
        <p:txBody>
          <a:bodyPr wrap="square" rtlCol="0">
            <a:spAutoFit/>
          </a:bodyPr>
          <a:lstStyle/>
          <a:p>
            <a:pPr algn="l" rtl="0"/>
            <a:r>
              <a:rPr lang="fa-IR" sz="1662" dirty="0">
                <a:solidFill>
                  <a:prstClr val="black"/>
                </a:solidFill>
                <a:cs typeface="B Kamran" pitchFamily="2" charset="-78"/>
              </a:rPr>
              <a:t>طغیان رودخانه ها و پیشروی آب دریا</a:t>
            </a:r>
            <a:endParaRPr lang="en-US" sz="1662" dirty="0">
              <a:solidFill>
                <a:prstClr val="black"/>
              </a:solidFill>
            </a:endParaRPr>
          </a:p>
        </p:txBody>
      </p:sp>
    </p:spTree>
    <p:extLst>
      <p:ext uri="{BB962C8B-B14F-4D97-AF65-F5344CB8AC3E}">
        <p14:creationId xmlns:p14="http://schemas.microsoft.com/office/powerpoint/2010/main" val="41399335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6" name="TextBox 5"/>
          <p:cNvSpPr txBox="1"/>
          <p:nvPr/>
        </p:nvSpPr>
        <p:spPr>
          <a:xfrm>
            <a:off x="281354" y="1529861"/>
            <a:ext cx="7596554" cy="4183068"/>
          </a:xfrm>
          <a:prstGeom prst="rect">
            <a:avLst/>
          </a:prstGeom>
          <a:noFill/>
        </p:spPr>
        <p:txBody>
          <a:bodyPr wrap="square" rtlCol="0">
            <a:spAutoFit/>
          </a:bodyPr>
          <a:lstStyle/>
          <a:p>
            <a:pPr>
              <a:buFontTx/>
              <a:buBlip>
                <a:blip r:embed="rId5"/>
              </a:buBlip>
            </a:pPr>
            <a:r>
              <a:rPr lang="fa-IR" sz="2215" dirty="0">
                <a:solidFill>
                  <a:prstClr val="black"/>
                </a:solidFill>
                <a:cs typeface="B Kamran" pitchFamily="2" charset="-78"/>
              </a:rPr>
              <a:t> قابل ذکر است که فضاهای سبز حفاظتی الزاما در محدوده شهری متمرکز نیستند و در بسیاری از موارد در فضای پیرامون شهرها احداث می شوند.</a:t>
            </a:r>
          </a:p>
          <a:p>
            <a:r>
              <a:rPr lang="fa-IR" sz="2215" dirty="0">
                <a:solidFill>
                  <a:prstClr val="black"/>
                </a:solidFill>
                <a:cs typeface="B Kamran" pitchFamily="2" charset="-78"/>
              </a:rPr>
              <a:t> مثلا حفاظت از کاربری های مستقر در مناطق پای کوهی</a:t>
            </a:r>
          </a:p>
          <a:p>
            <a:r>
              <a:rPr lang="fa-IR" sz="2215" dirty="0">
                <a:solidFill>
                  <a:prstClr val="black"/>
                </a:solidFill>
                <a:cs typeface="B Kamran" pitchFamily="2" charset="-78"/>
              </a:rPr>
              <a:t>یا احداث بادشکن برای کاهش تاثیر بادهای غبارآلود بر شهر</a:t>
            </a:r>
          </a:p>
          <a:p>
            <a:pPr>
              <a:buFontTx/>
              <a:buBlip>
                <a:blip r:embed="rId5"/>
              </a:buBlip>
            </a:pPr>
            <a:endParaRPr lang="fa-IR" sz="2215" dirty="0">
              <a:solidFill>
                <a:prstClr val="black"/>
              </a:solidFill>
              <a:cs typeface="B Kamran" pitchFamily="2" charset="-78"/>
            </a:endParaRPr>
          </a:p>
          <a:p>
            <a:pPr>
              <a:buFontTx/>
              <a:buBlip>
                <a:blip r:embed="rId5"/>
              </a:buBlip>
            </a:pPr>
            <a:endParaRPr lang="fa-IR" sz="4431" dirty="0">
              <a:solidFill>
                <a:srgbClr val="FF0000"/>
              </a:solidFill>
              <a:cs typeface="B Kamran" pitchFamily="2" charset="-78"/>
            </a:endParaRPr>
          </a:p>
          <a:p>
            <a:endParaRPr lang="fa-IR" sz="2215" dirty="0">
              <a:solidFill>
                <a:prstClr val="black"/>
              </a:solidFill>
              <a:cs typeface="B Kamran" pitchFamily="2" charset="-78"/>
            </a:endParaRPr>
          </a:p>
          <a:p>
            <a:endParaRPr lang="fa-IR" sz="4431" dirty="0">
              <a:solidFill>
                <a:srgbClr val="FF0000"/>
              </a:solidFill>
              <a:cs typeface="B Kamran" pitchFamily="2" charset="-78"/>
            </a:endParaRPr>
          </a:p>
          <a:p>
            <a:endParaRPr lang="fa-IR" sz="4431" dirty="0">
              <a:solidFill>
                <a:srgbClr val="FF0000"/>
              </a:solidFill>
              <a:cs typeface="B Kamran" pitchFamily="2" charset="-78"/>
            </a:endParaRPr>
          </a:p>
        </p:txBody>
      </p:sp>
      <p:pic>
        <p:nvPicPr>
          <p:cNvPr id="51201" name="Picture 1" descr="C:\Users\MONA\Desktop\manzar\badshekan.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31323" y="3569677"/>
            <a:ext cx="3516923" cy="2602523"/>
          </a:xfrm>
          <a:prstGeom prst="rect">
            <a:avLst/>
          </a:prstGeom>
          <a:ln>
            <a:noFill/>
          </a:ln>
          <a:effectLst>
            <a:outerShdw blurRad="292100" dist="139700" dir="2700000" algn="tl" rotWithShape="0">
              <a:srgbClr val="333333">
                <a:alpha val="65000"/>
              </a:srgbClr>
            </a:outerShdw>
          </a:effectLst>
        </p:spPr>
      </p:pic>
      <p:grpSp>
        <p:nvGrpSpPr>
          <p:cNvPr id="9" name="Group 8"/>
          <p:cNvGrpSpPr>
            <a:grpSpLocks noChangeAspect="1"/>
          </p:cNvGrpSpPr>
          <p:nvPr/>
        </p:nvGrpSpPr>
        <p:grpSpPr>
          <a:xfrm>
            <a:off x="351692" y="2936632"/>
            <a:ext cx="3872753" cy="2532184"/>
            <a:chOff x="533400" y="3200400"/>
            <a:chExt cx="3962400" cy="2590799"/>
          </a:xfrm>
        </p:grpSpPr>
        <p:pic>
          <p:nvPicPr>
            <p:cNvPr id="51202" name="Picture 2" descr="C:\Users\MONA\Desktop\manzar\ax1\7.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609600" y="3200400"/>
              <a:ext cx="3886200" cy="2590799"/>
            </a:xfrm>
            <a:prstGeom prst="rect">
              <a:avLst/>
            </a:prstGeom>
            <a:ln>
              <a:noFill/>
            </a:ln>
            <a:effectLst>
              <a:outerShdw blurRad="292100" dist="139700" dir="2700000" algn="tl" rotWithShape="0">
                <a:srgbClr val="333333">
                  <a:alpha val="65000"/>
                </a:srgbClr>
              </a:outerShdw>
            </a:effectLst>
          </p:spPr>
        </p:pic>
        <p:pic>
          <p:nvPicPr>
            <p:cNvPr id="51203" name="Picture 3" descr="C:\Users\MONA\Desktop\manzar\ax1\92321_668.jpg"/>
            <p:cNvPicPr>
              <a:picLocks noChangeAspect="1" noChangeArrowheads="1"/>
            </p:cNvPicPr>
            <p:nvPr/>
          </p:nvPicPr>
          <p:blipFill>
            <a:blip r:embed="rId8" cstate="email">
              <a:clrChange>
                <a:clrFrom>
                  <a:srgbClr val="3B4B31"/>
                </a:clrFrom>
                <a:clrTo>
                  <a:srgbClr val="3B4B31">
                    <a:alpha val="0"/>
                  </a:srgbClr>
                </a:clrTo>
              </a:clrChange>
              <a:extLst>
                <a:ext uri="{28A0092B-C50C-407E-A947-70E740481C1C}">
                  <a14:useLocalDpi xmlns:a14="http://schemas.microsoft.com/office/drawing/2010/main"/>
                </a:ext>
              </a:extLst>
            </a:blip>
            <a:srcRect/>
            <a:stretch>
              <a:fillRect/>
            </a:stretch>
          </p:blipFill>
          <p:spPr bwMode="auto">
            <a:xfrm>
              <a:off x="533400" y="3962400"/>
              <a:ext cx="3962400" cy="1143000"/>
            </a:xfrm>
            <a:prstGeom prst="rect">
              <a:avLst/>
            </a:prstGeom>
            <a:ln>
              <a:noFill/>
            </a:ln>
            <a:effectLst>
              <a:softEdge rad="112500"/>
            </a:effectLst>
          </p:spPr>
        </p:pic>
      </p:grpSp>
    </p:spTree>
    <p:extLst>
      <p:ext uri="{BB962C8B-B14F-4D97-AF65-F5344CB8AC3E}">
        <p14:creationId xmlns:p14="http://schemas.microsoft.com/office/powerpoint/2010/main" val="3884457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04446"/>
            <a:ext cx="4501662" cy="660502"/>
          </a:xfrm>
          <a:prstGeom prst="rect">
            <a:avLst/>
          </a:prstGeom>
          <a:noFill/>
        </p:spPr>
        <p:txBody>
          <a:bodyPr wrap="square" rtlCol="0">
            <a:spAutoFit/>
          </a:bodyPr>
          <a:lstStyle/>
          <a:p>
            <a:pPr algn="l" rtl="0"/>
            <a:r>
              <a:rPr lang="fa-IR" sz="3692" b="1" dirty="0">
                <a:solidFill>
                  <a:prstClr val="black"/>
                </a:solidFill>
                <a:effectLst>
                  <a:outerShdw blurRad="38100" dist="38100" dir="2700000" algn="tl">
                    <a:srgbClr val="000000">
                      <a:alpha val="43137"/>
                    </a:srgbClr>
                  </a:outerShdw>
                </a:effectLst>
                <a:cs typeface="B Narenj" pitchFamily="2" charset="-78"/>
              </a:rPr>
              <a:t>عملکرد زیست محیطی فضای سبز</a:t>
            </a:r>
            <a:endParaRPr lang="en-US" sz="3692"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459523"/>
            <a:ext cx="7596554" cy="2137508"/>
          </a:xfrm>
          <a:prstGeom prst="rect">
            <a:avLst/>
          </a:prstGeom>
          <a:noFill/>
        </p:spPr>
        <p:txBody>
          <a:bodyPr wrap="square" rtlCol="0">
            <a:spAutoFit/>
          </a:bodyPr>
          <a:lstStyle/>
          <a:p>
            <a:pPr algn="justLow"/>
            <a:r>
              <a:rPr lang="fa-IR" sz="2215" dirty="0">
                <a:solidFill>
                  <a:prstClr val="black"/>
                </a:solidFill>
                <a:cs typeface="B Kamran" pitchFamily="2" charset="-78"/>
              </a:rPr>
              <a:t>ایجاد فضاهای سبز یکی از راههایی است که به شکلی مؤثر آلودگی های محیط زیست را کنترل کرده و محیط سالم تری برای انسان فراهم می کند.آلودگی ها و آسیب های زیست محیطی مورد نظر عبارتند از:</a:t>
            </a:r>
          </a:p>
          <a:p>
            <a:pPr algn="justLow"/>
            <a:endParaRPr lang="fa-IR" sz="2215" dirty="0">
              <a:solidFill>
                <a:prstClr val="black"/>
              </a:solidFill>
              <a:cs typeface="B Kamran" pitchFamily="2" charset="-78"/>
            </a:endParaRPr>
          </a:p>
          <a:p>
            <a:pPr algn="justLow">
              <a:buFont typeface="Arial" pitchFamily="34" charset="0"/>
              <a:buChar char="•"/>
            </a:pPr>
            <a:r>
              <a:rPr lang="fa-IR" sz="2215" dirty="0">
                <a:solidFill>
                  <a:prstClr val="black"/>
                </a:solidFill>
                <a:cs typeface="B Kamran" pitchFamily="2" charset="-78"/>
              </a:rPr>
              <a:t> آلودگی هوا</a:t>
            </a:r>
          </a:p>
          <a:p>
            <a:pPr algn="justLow">
              <a:buFont typeface="Arial" pitchFamily="34" charset="0"/>
              <a:buChar char="•"/>
            </a:pPr>
            <a:r>
              <a:rPr lang="fa-IR" sz="2215" dirty="0">
                <a:solidFill>
                  <a:prstClr val="black"/>
                </a:solidFill>
                <a:cs typeface="B Kamran" pitchFamily="2" charset="-78"/>
              </a:rPr>
              <a:t> آلودگی صوتی</a:t>
            </a:r>
          </a:p>
          <a:p>
            <a:pPr algn="justLow">
              <a:buFont typeface="Arial" pitchFamily="34" charset="0"/>
              <a:buChar char="•"/>
            </a:pPr>
            <a:r>
              <a:rPr lang="fa-IR" sz="2215" dirty="0">
                <a:solidFill>
                  <a:prstClr val="black"/>
                </a:solidFill>
                <a:cs typeface="B Kamran" pitchFamily="2" charset="-78"/>
              </a:rPr>
              <a:t> باززنده سازی فضاهای تخریب شده و آلوده</a:t>
            </a:r>
          </a:p>
        </p:txBody>
      </p:sp>
      <p:grpSp>
        <p:nvGrpSpPr>
          <p:cNvPr id="12" name="Group 11"/>
          <p:cNvGrpSpPr/>
          <p:nvPr/>
        </p:nvGrpSpPr>
        <p:grpSpPr>
          <a:xfrm>
            <a:off x="773723" y="2303584"/>
            <a:ext cx="6752492" cy="3305908"/>
            <a:chOff x="838200" y="2209800"/>
            <a:chExt cx="7315200" cy="3581400"/>
          </a:xfrm>
        </p:grpSpPr>
        <p:pic>
          <p:nvPicPr>
            <p:cNvPr id="49153" name="Picture 1" descr="C:\Users\MONA\Desktop\manzar\aloodegi.png"/>
            <p:cNvPicPr>
              <a:picLocks noChangeAspect="1" noChangeArrowheads="1"/>
            </p:cNvPicPr>
            <p:nvPr/>
          </p:nvPicPr>
          <p:blipFill>
            <a:blip r:embed="rId5" cstate="email">
              <a:clrChange>
                <a:clrFrom>
                  <a:srgbClr val="CCCCFF"/>
                </a:clrFrom>
                <a:clrTo>
                  <a:srgbClr val="CCCCFF">
                    <a:alpha val="0"/>
                  </a:srgbClr>
                </a:clrTo>
              </a:clrChange>
              <a:grayscl/>
              <a:extLst>
                <a:ext uri="{28A0092B-C50C-407E-A947-70E740481C1C}">
                  <a14:useLocalDpi xmlns:a14="http://schemas.microsoft.com/office/drawing/2010/main"/>
                </a:ext>
              </a:extLst>
            </a:blip>
            <a:srcRect/>
            <a:stretch>
              <a:fillRect/>
            </a:stretch>
          </p:blipFill>
          <p:spPr bwMode="auto">
            <a:xfrm>
              <a:off x="838200" y="2209800"/>
              <a:ext cx="2667000" cy="2119232"/>
            </a:xfrm>
            <a:prstGeom prst="rect">
              <a:avLst/>
            </a:prstGeom>
            <a:ln>
              <a:noFill/>
            </a:ln>
            <a:effectLst>
              <a:outerShdw blurRad="292100" dist="139700" dir="2700000" algn="tl" rotWithShape="0">
                <a:srgbClr val="333333">
                  <a:alpha val="65000"/>
                </a:srgbClr>
              </a:outerShdw>
            </a:effectLst>
          </p:spPr>
        </p:pic>
        <p:pic>
          <p:nvPicPr>
            <p:cNvPr id="8" name="Picture 4" descr="HPIM0281"/>
            <p:cNvPicPr>
              <a:picLocks noChangeAspect="1" noChangeArrowheads="1"/>
            </p:cNvPicPr>
            <p:nvPr/>
          </p:nvPicPr>
          <p:blipFill>
            <a:blip r:embed="rId6" cstate="email">
              <a:clrChange>
                <a:clrFrom>
                  <a:srgbClr val="868B85"/>
                </a:clrFrom>
                <a:clrTo>
                  <a:srgbClr val="868B85">
                    <a:alpha val="0"/>
                  </a:srgbClr>
                </a:clrTo>
              </a:clrChange>
              <a:grayscl/>
              <a:extLst>
                <a:ext uri="{28A0092B-C50C-407E-A947-70E740481C1C}">
                  <a14:useLocalDpi xmlns:a14="http://schemas.microsoft.com/office/drawing/2010/main"/>
                </a:ext>
              </a:extLst>
            </a:blip>
            <a:srcRect/>
            <a:stretch>
              <a:fillRect/>
            </a:stretch>
          </p:blipFill>
          <p:spPr bwMode="auto">
            <a:xfrm>
              <a:off x="3657600" y="4648200"/>
              <a:ext cx="4495800" cy="1143000"/>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29449771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نقش فضای سبز در کاهش آلودگی هوا</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600200"/>
            <a:ext cx="7596554" cy="2989729"/>
          </a:xfrm>
          <a:prstGeom prst="rect">
            <a:avLst/>
          </a:prstGeom>
          <a:noFill/>
        </p:spPr>
        <p:txBody>
          <a:bodyPr wrap="square" rtlCol="0">
            <a:spAutoFit/>
          </a:bodyPr>
          <a:lstStyle/>
          <a:p>
            <a:r>
              <a:rPr lang="fa-IR" sz="3323" b="1" dirty="0">
                <a:solidFill>
                  <a:prstClr val="black"/>
                </a:solidFill>
                <a:cs typeface="B Kamran" pitchFamily="2" charset="-78"/>
              </a:rPr>
              <a:t>نکته! </a:t>
            </a:r>
            <a:r>
              <a:rPr lang="fa-IR" sz="2215" dirty="0">
                <a:solidFill>
                  <a:prstClr val="black"/>
                </a:solidFill>
                <a:cs typeface="B Kamran" pitchFamily="2" charset="-78"/>
              </a:rPr>
              <a:t>بر اثر آلودگی هوا هم اندام های هوایی و هم اندام های زمینی گیاه مورد تهاجم قرار می گیرند به همین دلیل از فضای سبز به هیچ وجه نباید توقع پاکسازی هوای آلوده ای که آلودگی آن از آستانه ها گذشته را داشت.</a:t>
            </a:r>
          </a:p>
          <a:p>
            <a:r>
              <a:rPr lang="fa-IR" sz="2215" dirty="0">
                <a:solidFill>
                  <a:prstClr val="black"/>
                </a:solidFill>
                <a:cs typeface="B Kamran" pitchFamily="2" charset="-78"/>
              </a:rPr>
              <a:t>عملکرد فضای سبز در  مورد کاهش آلودگی هوا در این موارد خلاصه می شود:</a:t>
            </a:r>
          </a:p>
          <a:p>
            <a:pPr>
              <a:buFont typeface="Arial" pitchFamily="34" charset="0"/>
              <a:buChar char="•"/>
            </a:pPr>
            <a:r>
              <a:rPr lang="fa-IR" sz="2215" dirty="0">
                <a:solidFill>
                  <a:prstClr val="black"/>
                </a:solidFill>
                <a:cs typeface="B Kamran" pitchFamily="2" charset="-78"/>
              </a:rPr>
              <a:t> تاثیرگذاری بر شرایط میکروکلیمای شهر</a:t>
            </a:r>
          </a:p>
          <a:p>
            <a:pPr>
              <a:buFont typeface="Arial" pitchFamily="34" charset="0"/>
              <a:buChar char="•"/>
            </a:pPr>
            <a:r>
              <a:rPr lang="fa-IR" sz="2215" dirty="0">
                <a:solidFill>
                  <a:prstClr val="black"/>
                </a:solidFill>
                <a:cs typeface="B Kamran" pitchFamily="2" charset="-78"/>
              </a:rPr>
              <a:t> جذب گاز دی اکسید کربن از هوا</a:t>
            </a:r>
          </a:p>
          <a:p>
            <a:pPr>
              <a:buFont typeface="Arial" pitchFamily="34" charset="0"/>
              <a:buChar char="•"/>
            </a:pPr>
            <a:r>
              <a:rPr lang="fa-IR" sz="2215" dirty="0">
                <a:solidFill>
                  <a:prstClr val="black"/>
                </a:solidFill>
                <a:cs typeface="B Kamran" pitchFamily="2" charset="-78"/>
              </a:rPr>
              <a:t> کاهش غبار</a:t>
            </a:r>
          </a:p>
          <a:p>
            <a:pPr>
              <a:buFont typeface="Arial" pitchFamily="34" charset="0"/>
              <a:buChar char="•"/>
            </a:pPr>
            <a:endParaRPr lang="fa-IR" sz="2215" dirty="0">
              <a:solidFill>
                <a:prstClr val="black"/>
              </a:solidFill>
              <a:cs typeface="B Kamran" pitchFamily="2" charset="-78"/>
            </a:endParaRPr>
          </a:p>
        </p:txBody>
      </p:sp>
    </p:spTree>
    <p:extLst>
      <p:ext uri="{BB962C8B-B14F-4D97-AF65-F5344CB8AC3E}">
        <p14:creationId xmlns:p14="http://schemas.microsoft.com/office/powerpoint/2010/main" val="8233884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5359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79"/>
            <a:ext cx="4501662" cy="490134"/>
          </a:xfrm>
          <a:prstGeom prst="rect">
            <a:avLst/>
          </a:prstGeom>
          <a:noFill/>
        </p:spPr>
        <p:txBody>
          <a:bodyPr wrap="square" rtlCol="0">
            <a:spAutoFit/>
          </a:bodyPr>
          <a:lstStyle/>
          <a:p>
            <a:pPr algn="l" rtl="0"/>
            <a:r>
              <a:rPr lang="fa-IR" sz="2585" b="1" dirty="0">
                <a:solidFill>
                  <a:prstClr val="black"/>
                </a:solidFill>
                <a:effectLst>
                  <a:outerShdw blurRad="38100" dist="38100" dir="2700000" algn="tl">
                    <a:srgbClr val="000000">
                      <a:alpha val="43137"/>
                    </a:srgbClr>
                  </a:outerShdw>
                </a:effectLst>
                <a:cs typeface="B Narenj" pitchFamily="2" charset="-78"/>
              </a:rPr>
              <a:t>تاثیرگذاری بر شرایط میکروکلیمای شهر</a:t>
            </a:r>
            <a:endParaRPr lang="en-US" sz="2585"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600200"/>
            <a:ext cx="7596554" cy="2819362"/>
          </a:xfrm>
          <a:prstGeom prst="rect">
            <a:avLst/>
          </a:prstGeom>
          <a:noFill/>
        </p:spPr>
        <p:txBody>
          <a:bodyPr wrap="square" rtlCol="0">
            <a:spAutoFit/>
          </a:bodyPr>
          <a:lstStyle/>
          <a:p>
            <a:r>
              <a:rPr lang="fa-IR" sz="2215" dirty="0">
                <a:solidFill>
                  <a:prstClr val="black"/>
                </a:solidFill>
                <a:cs typeface="B Kamran" pitchFamily="2" charset="-78"/>
              </a:rPr>
              <a:t>فضای سبز از راه ایجاد اختلاف دما، هوا را هم می زند و از این راه تا حدوددی به رقیق شدن هوای آلوده شهر کمک می کند. چنین عملکردی را بیشتر باید از فضاهای شبه جنگلی وسیع انتظار داشت که البته این عملکرد برد موثر محدوددی دارد.</a:t>
            </a: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4431" dirty="0">
              <a:solidFill>
                <a:srgbClr val="FF0000"/>
              </a:solidFill>
              <a:cs typeface="B Kamran" pitchFamily="2" charset="-78"/>
            </a:endParaRPr>
          </a:p>
        </p:txBody>
      </p:sp>
      <p:grpSp>
        <p:nvGrpSpPr>
          <p:cNvPr id="12" name="Group 11"/>
          <p:cNvGrpSpPr/>
          <p:nvPr/>
        </p:nvGrpSpPr>
        <p:grpSpPr>
          <a:xfrm>
            <a:off x="1055077" y="2860498"/>
            <a:ext cx="4431323" cy="3020178"/>
            <a:chOff x="1143000" y="2813123"/>
            <a:chExt cx="4800600" cy="3271860"/>
          </a:xfrm>
        </p:grpSpPr>
        <p:pic>
          <p:nvPicPr>
            <p:cNvPr id="1026" name="Picture 2" descr="C:\Users\MONA\Desktop\manzar\aloodegi.jpg"/>
            <p:cNvPicPr>
              <a:picLocks noChangeAspect="1" noChangeArrowheads="1"/>
            </p:cNvPicPr>
            <p:nvPr/>
          </p:nvPicPr>
          <p:blipFill>
            <a:blip r:embed="rId5">
              <a:grayscl/>
            </a:blip>
            <a:srcRect/>
            <a:stretch>
              <a:fillRect/>
            </a:stretch>
          </p:blipFill>
          <p:spPr bwMode="auto">
            <a:xfrm>
              <a:off x="1752600" y="2895600"/>
              <a:ext cx="4191000" cy="3098800"/>
            </a:xfrm>
            <a:prstGeom prst="rect">
              <a:avLst/>
            </a:prstGeom>
            <a:ln>
              <a:noFill/>
            </a:ln>
            <a:effectLst>
              <a:outerShdw blurRad="292100" dist="139700" dir="2700000" algn="tl" rotWithShape="0">
                <a:srgbClr val="333333">
                  <a:alpha val="65000"/>
                </a:srgbClr>
              </a:outerShdw>
            </a:effectLst>
          </p:spPr>
        </p:pic>
        <p:pic>
          <p:nvPicPr>
            <p:cNvPr id="1027" name="Picture 3" descr="C:\Users\MONA\Desktop\manzar\pahnbarg2.jpg"/>
            <p:cNvPicPr>
              <a:picLocks noChangeAspect="1" noChangeArrowheads="1"/>
            </p:cNvPicPr>
            <p:nvPr/>
          </p:nvPicPr>
          <p:blipFill>
            <a:blip r:embed="rId6" cstate="email">
              <a:clrChange>
                <a:clrFrom>
                  <a:srgbClr val="9AAED3"/>
                </a:clrFrom>
                <a:clrTo>
                  <a:srgbClr val="9AAED3">
                    <a:alpha val="0"/>
                  </a:srgbClr>
                </a:clrTo>
              </a:clrChange>
              <a:extLst>
                <a:ext uri="{28A0092B-C50C-407E-A947-70E740481C1C}">
                  <a14:useLocalDpi xmlns:a14="http://schemas.microsoft.com/office/drawing/2010/main"/>
                </a:ext>
              </a:extLst>
            </a:blip>
            <a:srcRect/>
            <a:stretch>
              <a:fillRect/>
            </a:stretch>
          </p:blipFill>
          <p:spPr bwMode="auto">
            <a:xfrm>
              <a:off x="1143000" y="2813123"/>
              <a:ext cx="1676400" cy="3271860"/>
            </a:xfrm>
            <a:prstGeom prst="rect">
              <a:avLst/>
            </a:prstGeom>
            <a:ln>
              <a:noFill/>
            </a:ln>
            <a:effectLst>
              <a:softEdge rad="112500"/>
            </a:effectLst>
            <a:scene3d>
              <a:camera prst="orthographicFront">
                <a:rot lat="0" lon="2400000" rev="0"/>
              </a:camera>
              <a:lightRig rig="threePt" dir="t"/>
            </a:scene3d>
          </p:spPr>
        </p:pic>
        <p:pic>
          <p:nvPicPr>
            <p:cNvPr id="9" name="Picture 2" descr="C:\Users\MONA\Desktop\manzar\aloodegi.jpg"/>
            <p:cNvPicPr>
              <a:picLocks noChangeAspect="1" noChangeArrowheads="1"/>
            </p:cNvPicPr>
            <p:nvPr/>
          </p:nvPicPr>
          <p:blipFill>
            <a:blip r:embed="rId7" cstate="email">
              <a:clrChange>
                <a:clrFrom>
                  <a:srgbClr val="A6ACBA"/>
                </a:clrFrom>
                <a:clrTo>
                  <a:srgbClr val="A6ACBA">
                    <a:alpha val="0"/>
                  </a:srgbClr>
                </a:clrTo>
              </a:clrChange>
              <a:grayscl/>
              <a:lum bright="40000" contrast="40000"/>
              <a:extLst>
                <a:ext uri="{28A0092B-C50C-407E-A947-70E740481C1C}">
                  <a14:useLocalDpi xmlns:a14="http://schemas.microsoft.com/office/drawing/2010/main"/>
                </a:ext>
              </a:extLst>
            </a:blip>
            <a:srcRect/>
            <a:stretch>
              <a:fillRect/>
            </a:stretch>
          </p:blipFill>
          <p:spPr bwMode="auto">
            <a:xfrm>
              <a:off x="2302938" y="3048000"/>
              <a:ext cx="1735662" cy="1143000"/>
            </a:xfrm>
            <a:prstGeom prst="rect">
              <a:avLst/>
            </a:prstGeom>
            <a:ln>
              <a:noFill/>
            </a:ln>
            <a:effectLst>
              <a:softEdge rad="112500"/>
            </a:effectLst>
          </p:spPr>
        </p:pic>
        <p:pic>
          <p:nvPicPr>
            <p:cNvPr id="11" name="Picture 2" descr="C:\Users\MONA\Desktop\manzar\aloodegi.jpg"/>
            <p:cNvPicPr>
              <a:picLocks noChangeAspect="1" noChangeArrowheads="1"/>
            </p:cNvPicPr>
            <p:nvPr/>
          </p:nvPicPr>
          <p:blipFill>
            <a:blip r:embed="rId8" cstate="email">
              <a:clrChange>
                <a:clrFrom>
                  <a:srgbClr val="CBCFD8"/>
                </a:clrFrom>
                <a:clrTo>
                  <a:srgbClr val="CBCFD8">
                    <a:alpha val="0"/>
                  </a:srgbClr>
                </a:clrTo>
              </a:clrChange>
              <a:grayscl/>
              <a:lum bright="30000" contrast="20000"/>
              <a:extLst>
                <a:ext uri="{28A0092B-C50C-407E-A947-70E740481C1C}">
                  <a14:useLocalDpi xmlns:a14="http://schemas.microsoft.com/office/drawing/2010/main"/>
                </a:ext>
              </a:extLst>
            </a:blip>
            <a:srcRect/>
            <a:stretch>
              <a:fillRect/>
            </a:stretch>
          </p:blipFill>
          <p:spPr bwMode="auto">
            <a:xfrm>
              <a:off x="3429000" y="2971800"/>
              <a:ext cx="914400" cy="990600"/>
            </a:xfrm>
            <a:prstGeom prst="rect">
              <a:avLst/>
            </a:prstGeom>
            <a:ln>
              <a:noFill/>
            </a:ln>
            <a:effectLst>
              <a:softEdge rad="112500"/>
            </a:effectLst>
          </p:spPr>
        </p:pic>
      </p:grpSp>
      <p:pic>
        <p:nvPicPr>
          <p:cNvPr id="15" name="Picture 2" descr="C:\Users\MONA\Desktop\manzar\aloodegi.jpg"/>
          <p:cNvPicPr>
            <a:picLocks noChangeAspect="1" noChangeArrowheads="1"/>
          </p:cNvPicPr>
          <p:nvPr/>
        </p:nvPicPr>
        <p:blipFill>
          <a:blip r:embed="rId7" cstate="email">
            <a:clrChange>
              <a:clrFrom>
                <a:srgbClr val="A6ACBA"/>
              </a:clrFrom>
              <a:clrTo>
                <a:srgbClr val="A6ACBA">
                  <a:alpha val="0"/>
                </a:srgbClr>
              </a:clrTo>
            </a:clrChange>
            <a:grayscl/>
            <a:lum bright="30000" contrast="40000"/>
            <a:extLst>
              <a:ext uri="{28A0092B-C50C-407E-A947-70E740481C1C}">
                <a14:useLocalDpi xmlns:a14="http://schemas.microsoft.com/office/drawing/2010/main"/>
              </a:ext>
            </a:extLst>
          </a:blip>
          <a:srcRect/>
          <a:stretch>
            <a:fillRect/>
          </a:stretch>
        </p:blipFill>
        <p:spPr bwMode="auto">
          <a:xfrm rot="157113">
            <a:off x="2232687" y="4227811"/>
            <a:ext cx="1390507" cy="915702"/>
          </a:xfrm>
          <a:prstGeom prst="rect">
            <a:avLst/>
          </a:prstGeom>
          <a:ln>
            <a:noFill/>
          </a:ln>
          <a:effectLst>
            <a:softEdge rad="112500"/>
          </a:effectLst>
        </p:spPr>
      </p:pic>
    </p:spTree>
    <p:extLst>
      <p:ext uri="{BB962C8B-B14F-4D97-AF65-F5344CB8AC3E}">
        <p14:creationId xmlns:p14="http://schemas.microsoft.com/office/powerpoint/2010/main" val="4209628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79"/>
            <a:ext cx="4501662" cy="490134"/>
          </a:xfrm>
          <a:prstGeom prst="rect">
            <a:avLst/>
          </a:prstGeom>
          <a:noFill/>
        </p:spPr>
        <p:txBody>
          <a:bodyPr wrap="square" rtlCol="0">
            <a:spAutoFit/>
          </a:bodyPr>
          <a:lstStyle/>
          <a:p>
            <a:pPr algn="l" rtl="0"/>
            <a:r>
              <a:rPr lang="fa-IR" sz="2585" b="1" dirty="0">
                <a:solidFill>
                  <a:prstClr val="black"/>
                </a:solidFill>
                <a:effectLst>
                  <a:outerShdw blurRad="38100" dist="38100" dir="2700000" algn="tl">
                    <a:srgbClr val="000000">
                      <a:alpha val="43137"/>
                    </a:srgbClr>
                  </a:outerShdw>
                </a:effectLst>
                <a:cs typeface="B Narenj" pitchFamily="2" charset="-78"/>
              </a:rPr>
              <a:t>کاهش غبار</a:t>
            </a:r>
            <a:endParaRPr lang="en-US" sz="2585"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140677" y="1318846"/>
            <a:ext cx="7596554" cy="6426952"/>
          </a:xfrm>
          <a:prstGeom prst="rect">
            <a:avLst/>
          </a:prstGeom>
          <a:noFill/>
        </p:spPr>
        <p:txBody>
          <a:bodyPr wrap="square" rtlCol="0">
            <a:spAutoFit/>
          </a:bodyPr>
          <a:lstStyle/>
          <a:p>
            <a:r>
              <a:rPr lang="fa-IR" sz="2215" dirty="0">
                <a:solidFill>
                  <a:prstClr val="black"/>
                </a:solidFill>
                <a:cs typeface="B Kamran" pitchFamily="2" charset="-78"/>
              </a:rPr>
              <a:t>تاثیر فضای سبز بر کاهش میزان آلودگی هوا به غبار قابل توجه است.</a:t>
            </a:r>
          </a:p>
          <a:p>
            <a:endParaRPr lang="fa-IR" sz="923" dirty="0">
              <a:solidFill>
                <a:prstClr val="black"/>
              </a:solidFill>
              <a:cs typeface="B Kamran" pitchFamily="2" charset="-78"/>
            </a:endParaRPr>
          </a:p>
          <a:p>
            <a:r>
              <a:rPr lang="fa-IR" sz="2215" dirty="0">
                <a:solidFill>
                  <a:prstClr val="black"/>
                </a:solidFill>
                <a:cs typeface="B Kamran" pitchFamily="2" charset="-78"/>
              </a:rPr>
              <a:t>برای افزایش بازدهی غبارگیری فضای سبز باید به این موارد توجه شود:</a:t>
            </a:r>
          </a:p>
          <a:p>
            <a:pPr>
              <a:buFont typeface="Arial" pitchFamily="34" charset="0"/>
              <a:buChar char="•"/>
            </a:pPr>
            <a:r>
              <a:rPr lang="fa-IR" sz="2215" dirty="0">
                <a:solidFill>
                  <a:prstClr val="black"/>
                </a:solidFill>
                <a:cs typeface="B Kamran" pitchFamily="2" charset="-78"/>
              </a:rPr>
              <a:t> گیاهان مورد نظر باید دارای شاخ و برگ انبوه باشند.</a:t>
            </a:r>
          </a:p>
          <a:p>
            <a:pPr>
              <a:buFont typeface="Arial" pitchFamily="34" charset="0"/>
              <a:buChar char="•"/>
            </a:pPr>
            <a:r>
              <a:rPr lang="fa-IR" sz="2215" dirty="0">
                <a:solidFill>
                  <a:prstClr val="black"/>
                </a:solidFill>
                <a:cs typeface="B Kamran" pitchFamily="2" charset="-78"/>
              </a:rPr>
              <a:t> انبوهی شاخ و برگ ها باید از سطح زمین آغاز شود.</a:t>
            </a:r>
          </a:p>
          <a:p>
            <a:pPr>
              <a:buFont typeface="Arial" pitchFamily="34" charset="0"/>
              <a:buChar char="•"/>
            </a:pPr>
            <a:r>
              <a:rPr lang="fa-IR" sz="2215" dirty="0">
                <a:solidFill>
                  <a:prstClr val="black"/>
                </a:solidFill>
                <a:cs typeface="B Kamran" pitchFamily="2" charset="-78"/>
              </a:rPr>
              <a:t> تا حد امکان از مخلوطی از گیاهان پهن برگ و گیاهان همیشه سبز استفاده شود.</a:t>
            </a:r>
          </a:p>
          <a:p>
            <a:pPr>
              <a:buFont typeface="Arial" pitchFamily="34" charset="0"/>
              <a:buChar char="•"/>
            </a:pPr>
            <a:r>
              <a:rPr lang="fa-IR" sz="2215" dirty="0">
                <a:solidFill>
                  <a:prstClr val="black"/>
                </a:solidFill>
                <a:cs typeface="B Kamran" pitchFamily="2" charset="-78"/>
              </a:rPr>
              <a:t> عمق مانع سبز طراحی شده زیاد باشد.</a:t>
            </a:r>
          </a:p>
          <a:p>
            <a:pPr>
              <a:buFont typeface="Arial" pitchFamily="34" charset="0"/>
              <a:buChar char="•"/>
            </a:pPr>
            <a:endParaRPr lang="fa-IR" sz="2215" dirty="0">
              <a:solidFill>
                <a:prstClr val="black"/>
              </a:solidFill>
              <a:cs typeface="B Kamran" pitchFamily="2" charset="-78"/>
            </a:endParaRPr>
          </a:p>
          <a:p>
            <a:endParaRPr lang="fa-IR" sz="2585" dirty="0">
              <a:solidFill>
                <a:srgbClr val="FF0000"/>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4431" dirty="0">
              <a:solidFill>
                <a:srgbClr val="FF0000"/>
              </a:solidFill>
              <a:cs typeface="B Kamran" pitchFamily="2" charset="-78"/>
            </a:endParaRPr>
          </a:p>
        </p:txBody>
      </p:sp>
      <p:pic>
        <p:nvPicPr>
          <p:cNvPr id="2050" name="Picture 2" descr="C:\Users\MONA\Desktop\manzar\parke jangalie.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3046" y="3358662"/>
            <a:ext cx="3645877" cy="273440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0687074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6" name="TextBox 5"/>
          <p:cNvSpPr txBox="1"/>
          <p:nvPr/>
        </p:nvSpPr>
        <p:spPr>
          <a:xfrm>
            <a:off x="140677" y="1178170"/>
            <a:ext cx="7596554" cy="7108677"/>
          </a:xfrm>
          <a:prstGeom prst="rect">
            <a:avLst/>
          </a:prstGeom>
          <a:noFill/>
        </p:spPr>
        <p:txBody>
          <a:bodyPr wrap="square" rtlCol="0">
            <a:spAutoFit/>
          </a:bodyPr>
          <a:lstStyle/>
          <a:p>
            <a:r>
              <a:rPr lang="fa-IR" sz="2215" dirty="0">
                <a:solidFill>
                  <a:prstClr val="black"/>
                </a:solidFill>
                <a:cs typeface="B Kamran" pitchFamily="2" charset="-78"/>
              </a:rPr>
              <a:t>به طور کلی سازه های سبز غبارگیر از دو بعد قابل توجه اند:</a:t>
            </a:r>
          </a:p>
          <a:p>
            <a:endParaRPr lang="fa-IR" sz="923" dirty="0">
              <a:solidFill>
                <a:prstClr val="black"/>
              </a:solidFill>
              <a:cs typeface="B Kamran" pitchFamily="2" charset="-78"/>
            </a:endParaRPr>
          </a:p>
          <a:p>
            <a:r>
              <a:rPr lang="fa-IR" sz="2215" dirty="0">
                <a:solidFill>
                  <a:prstClr val="black"/>
                </a:solidFill>
                <a:cs typeface="B Kamran" pitchFamily="2" charset="-78"/>
              </a:rPr>
              <a:t>1- در محدوده خارج شهر: برای مقابله با ورود بادهای مزاحم و غبارآلود به داخل شهر، کاهش میزان غباری که در نتیجه فعالیت واحدهای صنعتی وارد شهر می شود، و ..</a:t>
            </a: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r>
              <a:rPr lang="fa-IR" sz="2215" dirty="0">
                <a:solidFill>
                  <a:prstClr val="black"/>
                </a:solidFill>
                <a:cs typeface="B Kamran" pitchFamily="2" charset="-78"/>
              </a:rPr>
              <a:t>2- در داخل فضای شهر: کنترل غبار ناشی از ترافیک وسایل نقلیه موتوری</a:t>
            </a:r>
          </a:p>
          <a:p>
            <a:endParaRPr lang="fa-IR" sz="2585" dirty="0">
              <a:solidFill>
                <a:srgbClr val="FF0000"/>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4431" dirty="0">
              <a:solidFill>
                <a:srgbClr val="FF0000"/>
              </a:solidFill>
              <a:cs typeface="B Kamran" pitchFamily="2" charset="-78"/>
            </a:endParaRPr>
          </a:p>
        </p:txBody>
      </p:sp>
      <p:grpSp>
        <p:nvGrpSpPr>
          <p:cNvPr id="9" name="Group 8"/>
          <p:cNvGrpSpPr>
            <a:grpSpLocks noChangeAspect="1"/>
          </p:cNvGrpSpPr>
          <p:nvPr/>
        </p:nvGrpSpPr>
        <p:grpSpPr>
          <a:xfrm>
            <a:off x="422031" y="2022231"/>
            <a:ext cx="2826451" cy="1969477"/>
            <a:chOff x="457200" y="1905000"/>
            <a:chExt cx="3429000" cy="2389334"/>
          </a:xfrm>
        </p:grpSpPr>
        <p:pic>
          <p:nvPicPr>
            <p:cNvPr id="3074" name="Picture 2" descr="C:\Users\MONA\Desktop\manzar\fazaye sabz manateghe sanat.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7200" y="1981200"/>
              <a:ext cx="3352800" cy="2313134"/>
            </a:xfrm>
            <a:prstGeom prst="rect">
              <a:avLst/>
            </a:prstGeom>
            <a:ln>
              <a:noFill/>
            </a:ln>
            <a:effectLst>
              <a:outerShdw blurRad="292100" dist="139700" dir="2700000" algn="tl" rotWithShape="0">
                <a:srgbClr val="333333">
                  <a:alpha val="65000"/>
                </a:srgbClr>
              </a:outerShdw>
            </a:effectLst>
          </p:spPr>
        </p:pic>
        <p:pic>
          <p:nvPicPr>
            <p:cNvPr id="3075" name="Picture 3" descr="C:\Users\MONA\Desktop\manzar\aloodegie karkhane.jpg"/>
            <p:cNvPicPr>
              <a:picLocks noChangeAspect="1" noChangeArrowheads="1"/>
            </p:cNvPicPr>
            <p:nvPr/>
          </p:nvPicPr>
          <p:blipFill>
            <a:blip r:embed="rId6" cstate="email">
              <a:lum bright="30000" contrast="10000"/>
              <a:extLst>
                <a:ext uri="{28A0092B-C50C-407E-A947-70E740481C1C}">
                  <a14:useLocalDpi xmlns:a14="http://schemas.microsoft.com/office/drawing/2010/main"/>
                </a:ext>
              </a:extLst>
            </a:blip>
            <a:srcRect/>
            <a:stretch>
              <a:fillRect/>
            </a:stretch>
          </p:blipFill>
          <p:spPr bwMode="auto">
            <a:xfrm>
              <a:off x="2895600" y="1905000"/>
              <a:ext cx="990600" cy="1600200"/>
            </a:xfrm>
            <a:prstGeom prst="rect">
              <a:avLst/>
            </a:prstGeom>
            <a:ln>
              <a:noFill/>
            </a:ln>
            <a:effectLst>
              <a:softEdge rad="112500"/>
            </a:effectLst>
          </p:spPr>
        </p:pic>
      </p:grpSp>
      <p:pic>
        <p:nvPicPr>
          <p:cNvPr id="3076" name="Picture 4" descr="C:\Users\MONA\Desktop\manzar\aloodegie mashin2.jpg"/>
          <p:cNvPicPr>
            <a:picLocks noChangeAspect="1" noChangeArrowheads="1"/>
          </p:cNvPicPr>
          <p:nvPr/>
        </p:nvPicPr>
        <p:blipFill>
          <a:blip r:embed="rId7" cstate="email">
            <a:lum bright="10000" contrast="40000"/>
            <a:extLst>
              <a:ext uri="{28A0092B-C50C-407E-A947-70E740481C1C}">
                <a14:useLocalDpi xmlns:a14="http://schemas.microsoft.com/office/drawing/2010/main"/>
              </a:ext>
            </a:extLst>
          </a:blip>
          <a:srcRect/>
          <a:stretch>
            <a:fillRect/>
          </a:stretch>
        </p:blipFill>
        <p:spPr bwMode="auto">
          <a:xfrm>
            <a:off x="4149969" y="4484077"/>
            <a:ext cx="2813538" cy="1969477"/>
          </a:xfrm>
          <a:prstGeom prst="rect">
            <a:avLst/>
          </a:prstGeom>
          <a:ln>
            <a:noFill/>
          </a:ln>
          <a:effectLst>
            <a:outerShdw blurRad="292100" dist="139700" dir="2700000" algn="tl" rotWithShape="0">
              <a:srgbClr val="333333">
                <a:alpha val="65000"/>
              </a:srgbClr>
            </a:outerShdw>
          </a:effectLst>
        </p:spPr>
      </p:pic>
      <p:pic>
        <p:nvPicPr>
          <p:cNvPr id="3077" name="Picture 5" descr="H:\Pic\otuban.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03386" y="4475528"/>
            <a:ext cx="2954212" cy="19780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344193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نقش فضای سبز در کاهش آلودگی صوتی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529862"/>
            <a:ext cx="7596554" cy="2819233"/>
          </a:xfrm>
          <a:prstGeom prst="rect">
            <a:avLst/>
          </a:prstGeom>
          <a:noFill/>
        </p:spPr>
        <p:txBody>
          <a:bodyPr wrap="square" rtlCol="0">
            <a:spAutoFit/>
          </a:bodyPr>
          <a:lstStyle/>
          <a:p>
            <a:r>
              <a:rPr lang="fa-IR" sz="2215" dirty="0">
                <a:solidFill>
                  <a:prstClr val="black"/>
                </a:solidFill>
                <a:cs typeface="B Kamran" pitchFamily="2" charset="-78"/>
              </a:rPr>
              <a:t>امکانات کاهش بار آلودگی صوتی با فنون فضای سبز بسیار محدودتر از امکانات آن در زمینه کاهش آلودگی هوا می باشد.</a:t>
            </a:r>
          </a:p>
          <a:p>
            <a:r>
              <a:rPr lang="fa-IR" sz="2215" dirty="0">
                <a:solidFill>
                  <a:prstClr val="black"/>
                </a:solidFill>
                <a:cs typeface="B Kamran" pitchFamily="2" charset="-78"/>
              </a:rPr>
              <a:t>با استفاده از قابلیت زیر گیاهان از بار آلودگی صوتی محیط می کاهند:  </a:t>
            </a:r>
          </a:p>
          <a:p>
            <a:endParaRPr lang="fa-IR" sz="2215" dirty="0">
              <a:solidFill>
                <a:prstClr val="black"/>
              </a:solidFill>
              <a:cs typeface="B Kamran" pitchFamily="2" charset="-78"/>
            </a:endParaRPr>
          </a:p>
          <a:p>
            <a:pPr>
              <a:buFont typeface="Arial" pitchFamily="34" charset="0"/>
              <a:buChar char="•"/>
            </a:pPr>
            <a:endParaRPr lang="fa-IR" sz="2215" dirty="0">
              <a:solidFill>
                <a:prstClr val="black"/>
              </a:solidFill>
              <a:cs typeface="B Kamran" pitchFamily="2" charset="-78"/>
            </a:endParaRPr>
          </a:p>
          <a:p>
            <a:pPr>
              <a:buFont typeface="Arial" pitchFamily="34" charset="0"/>
              <a:buChar char="•"/>
            </a:pPr>
            <a:endParaRPr lang="fa-IR" sz="2215" dirty="0">
              <a:solidFill>
                <a:prstClr val="black"/>
              </a:solidFill>
              <a:cs typeface="B Kamran" pitchFamily="2" charset="-78"/>
            </a:endParaRPr>
          </a:p>
          <a:p>
            <a:endParaRPr lang="fa-IR" sz="2215" dirty="0">
              <a:solidFill>
                <a:prstClr val="black"/>
              </a:solidFill>
              <a:cs typeface="B Kamran" pitchFamily="2" charset="-78"/>
            </a:endParaRPr>
          </a:p>
          <a:p>
            <a:pPr>
              <a:buFont typeface="Arial" pitchFamily="34" charset="0"/>
              <a:buChar char="•"/>
            </a:pPr>
            <a:endParaRPr lang="fa-IR" sz="2215" dirty="0">
              <a:solidFill>
                <a:prstClr val="black"/>
              </a:solidFill>
              <a:cs typeface="B Kamran" pitchFamily="2" charset="-78"/>
            </a:endParaRPr>
          </a:p>
        </p:txBody>
      </p:sp>
      <p:graphicFrame>
        <p:nvGraphicFramePr>
          <p:cNvPr id="7" name="Diagram 6"/>
          <p:cNvGraphicFramePr/>
          <p:nvPr/>
        </p:nvGraphicFramePr>
        <p:xfrm>
          <a:off x="0" y="2444262"/>
          <a:ext cx="4853354" cy="31496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28354681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532185" y="404446"/>
            <a:ext cx="4501662" cy="717440"/>
          </a:xfrm>
          <a:prstGeom prst="rect">
            <a:avLst/>
          </a:prstGeom>
          <a:noFill/>
        </p:spPr>
        <p:txBody>
          <a:bodyPr wrap="square" rtlCol="0">
            <a:spAutoFit/>
          </a:bodyPr>
          <a:lstStyle/>
          <a:p>
            <a:r>
              <a:rPr lang="fa-IR" sz="4062" b="1" dirty="0">
                <a:solidFill>
                  <a:prstClr val="black"/>
                </a:solidFill>
                <a:effectLst>
                  <a:outerShdw blurRad="38100" dist="38100" dir="2700000" algn="tl">
                    <a:srgbClr val="000000">
                      <a:alpha val="43137"/>
                    </a:srgbClr>
                  </a:outerShdw>
                </a:effectLst>
                <a:latin typeface="Comic Sans MS" pitchFamily="66" charset="0"/>
                <a:cs typeface="B Narenj" pitchFamily="2" charset="-78"/>
              </a:rPr>
              <a:t>عناصر</a:t>
            </a:r>
            <a:r>
              <a:rPr lang="en-US" sz="2215" b="1" dirty="0">
                <a:solidFill>
                  <a:prstClr val="black"/>
                </a:solidFill>
                <a:effectLst>
                  <a:outerShdw blurRad="38100" dist="38100" dir="2700000" algn="tl">
                    <a:srgbClr val="000000">
                      <a:alpha val="43137"/>
                    </a:srgbClr>
                  </a:outerShdw>
                </a:effectLst>
                <a:latin typeface="Comic Sans MS" pitchFamily="66" charset="0"/>
                <a:cs typeface="2  Arabic Style" pitchFamily="2" charset="-78"/>
              </a:rPr>
              <a:t> SOFT </a:t>
            </a:r>
            <a:r>
              <a:rPr lang="fa-IR" sz="2215" b="1" dirty="0">
                <a:solidFill>
                  <a:prstClr val="black"/>
                </a:solidFill>
                <a:effectLst>
                  <a:outerShdw blurRad="38100" dist="38100" dir="2700000" algn="tl">
                    <a:srgbClr val="000000">
                      <a:alpha val="43137"/>
                    </a:srgbClr>
                  </a:outerShdw>
                </a:effectLst>
                <a:latin typeface="Comic Sans MS" pitchFamily="66" charset="0"/>
                <a:cs typeface="2  Arabic Style" pitchFamily="2" charset="-78"/>
              </a:rPr>
              <a:t>   </a:t>
            </a:r>
            <a:endParaRPr lang="en-US" sz="2954" b="1" dirty="0">
              <a:solidFill>
                <a:prstClr val="black"/>
              </a:solidFill>
              <a:effectLst>
                <a:outerShdw blurRad="38100" dist="38100" dir="2700000" algn="tl">
                  <a:srgbClr val="000000">
                    <a:alpha val="43137"/>
                  </a:srgbClr>
                </a:outerShdw>
              </a:effectLst>
              <a:latin typeface="Comic Sans MS" pitchFamily="66" charset="0"/>
              <a:cs typeface="2  Arabic Style" pitchFamily="2" charset="-78"/>
            </a:endParaRPr>
          </a:p>
        </p:txBody>
      </p:sp>
      <p:sp>
        <p:nvSpPr>
          <p:cNvPr id="9" name=" 3"/>
          <p:cNvSpPr/>
          <p:nvPr/>
        </p:nvSpPr>
        <p:spPr>
          <a:xfrm>
            <a:off x="2098431" y="2439573"/>
            <a:ext cx="4947138" cy="1978855"/>
          </a:xfrm>
          <a:prstGeom prst="leftRightRibbon">
            <a:avLst/>
          </a:prstGeom>
          <a:solidFill>
            <a:srgbClr val="FFCC66">
              <a:alpha val="52941"/>
            </a:srgbClr>
          </a:solidFill>
          <a:scene3d>
            <a:camera prst="orthographicFront"/>
            <a:lightRig rig="flat" dir="t"/>
          </a:scene3d>
          <a:sp3d prstMaterial="dkEdge">
            <a:bevelT w="8200" h="38100"/>
          </a:sp3d>
        </p:spPr>
        <p:style>
          <a:lnRef idx="0">
            <a:schemeClr val="lt1">
              <a:hueOff val="0"/>
              <a:satOff val="0"/>
              <a:lumOff val="0"/>
              <a:alphaOff val="0"/>
            </a:schemeClr>
          </a:lnRef>
          <a:fillRef idx="2">
            <a:schemeClr val="accent6">
              <a:alpha val="90000"/>
              <a:hueOff val="0"/>
              <a:satOff val="0"/>
              <a:lumOff val="0"/>
              <a:alphaOff val="0"/>
            </a:schemeClr>
          </a:fillRef>
          <a:effectRef idx="1">
            <a:schemeClr val="accent6">
              <a:alpha val="90000"/>
              <a:hueOff val="0"/>
              <a:satOff val="0"/>
              <a:lumOff val="0"/>
              <a:alphaOff val="0"/>
            </a:schemeClr>
          </a:effectRef>
          <a:fontRef idx="minor">
            <a:schemeClr val="dk1"/>
          </a:fontRef>
        </p:style>
      </p:sp>
      <p:grpSp>
        <p:nvGrpSpPr>
          <p:cNvPr id="11" name="Group 10"/>
          <p:cNvGrpSpPr/>
          <p:nvPr/>
        </p:nvGrpSpPr>
        <p:grpSpPr>
          <a:xfrm>
            <a:off x="2692087" y="2785872"/>
            <a:ext cx="1632556" cy="969639"/>
            <a:chOff x="643128" y="1089744"/>
            <a:chExt cx="1768602" cy="1050442"/>
          </a:xfrm>
          <a:scene3d>
            <a:camera prst="orthographicFront"/>
            <a:lightRig rig="flat" dir="t"/>
          </a:scene3d>
        </p:grpSpPr>
        <p:sp>
          <p:nvSpPr>
            <p:cNvPr id="15" name="Rectangle 14"/>
            <p:cNvSpPr/>
            <p:nvPr/>
          </p:nvSpPr>
          <p:spPr>
            <a:xfrm>
              <a:off x="643128" y="1089744"/>
              <a:ext cx="1768602" cy="1050442"/>
            </a:xfrm>
            <a:prstGeom prst="rect">
              <a:avLst/>
            </a:prstGeom>
            <a:noFill/>
            <a:ln>
              <a:noFill/>
            </a:ln>
            <a:sp3d/>
          </p:spPr>
          <p:style>
            <a:lnRef idx="0">
              <a:scrgbClr r="0" g="0" b="0"/>
            </a:lnRef>
            <a:fillRef idx="2">
              <a:scrgbClr r="0" g="0" b="0"/>
            </a:fillRef>
            <a:effectRef idx="1">
              <a:schemeClr val="accent6">
                <a:alpha val="90000"/>
                <a:hueOff val="0"/>
                <a:satOff val="0"/>
                <a:lumOff val="0"/>
                <a:alphaOff val="0"/>
              </a:schemeClr>
            </a:effectRef>
            <a:fontRef idx="minor">
              <a:schemeClr val="dk1"/>
            </a:fontRef>
          </p:style>
        </p:sp>
        <p:sp>
          <p:nvSpPr>
            <p:cNvPr id="16" name="Rectangle 15"/>
            <p:cNvSpPr/>
            <p:nvPr/>
          </p:nvSpPr>
          <p:spPr>
            <a:xfrm>
              <a:off x="643128" y="1089744"/>
              <a:ext cx="1768602" cy="105044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0" tIns="157558" rIns="0" bIns="168812" numCol="1" spcCol="1270" anchor="ctr" anchorCtr="0">
              <a:noAutofit/>
            </a:bodyPr>
            <a:lstStyle/>
            <a:p>
              <a:pPr algn="ctr" defTabSz="1969526" rtl="0">
                <a:lnSpc>
                  <a:spcPct val="90000"/>
                </a:lnSpc>
                <a:spcBef>
                  <a:spcPct val="0"/>
                </a:spcBef>
                <a:spcAft>
                  <a:spcPct val="35000"/>
                </a:spcAft>
              </a:pPr>
              <a:r>
                <a:rPr lang="fa-IR" sz="4431" b="1" dirty="0">
                  <a:solidFill>
                    <a:prstClr val="black"/>
                  </a:solidFill>
                  <a:cs typeface="B Kamran" pitchFamily="2" charset="-78"/>
                </a:rPr>
                <a:t>آب</a:t>
              </a:r>
              <a:endParaRPr lang="en-US" sz="4431" b="1" dirty="0">
                <a:solidFill>
                  <a:prstClr val="black"/>
                </a:solidFill>
                <a:cs typeface="B Kamran" pitchFamily="2" charset="-78"/>
              </a:endParaRPr>
            </a:p>
          </p:txBody>
        </p:sp>
      </p:grpSp>
      <p:grpSp>
        <p:nvGrpSpPr>
          <p:cNvPr id="12" name="Group 11"/>
          <p:cNvGrpSpPr/>
          <p:nvPr/>
        </p:nvGrpSpPr>
        <p:grpSpPr>
          <a:xfrm>
            <a:off x="4572000" y="3102489"/>
            <a:ext cx="1929384" cy="969639"/>
            <a:chOff x="2679700" y="1432746"/>
            <a:chExt cx="2090166" cy="1050442"/>
          </a:xfrm>
          <a:scene3d>
            <a:camera prst="orthographicFront"/>
            <a:lightRig rig="flat" dir="t"/>
          </a:scene3d>
        </p:grpSpPr>
        <p:sp>
          <p:nvSpPr>
            <p:cNvPr id="13" name="Rectangle 12"/>
            <p:cNvSpPr/>
            <p:nvPr/>
          </p:nvSpPr>
          <p:spPr>
            <a:xfrm>
              <a:off x="2679700" y="1432746"/>
              <a:ext cx="2090166" cy="1050442"/>
            </a:xfrm>
            <a:prstGeom prst="rect">
              <a:avLst/>
            </a:prstGeom>
            <a:noFill/>
            <a:ln>
              <a:noFill/>
            </a:ln>
            <a:sp3d/>
          </p:spPr>
          <p:style>
            <a:lnRef idx="0">
              <a:scrgbClr r="0" g="0" b="0"/>
            </a:lnRef>
            <a:fillRef idx="2">
              <a:scrgbClr r="0" g="0" b="0"/>
            </a:fillRef>
            <a:effectRef idx="1">
              <a:schemeClr val="accent6">
                <a:alpha val="90000"/>
                <a:hueOff val="0"/>
                <a:satOff val="0"/>
                <a:lumOff val="0"/>
                <a:alphaOff val="0"/>
              </a:schemeClr>
            </a:effectRef>
            <a:fontRef idx="minor">
              <a:schemeClr val="dk1"/>
            </a:fontRef>
          </p:style>
        </p:sp>
        <p:sp>
          <p:nvSpPr>
            <p:cNvPr id="14" name="Rectangle 13"/>
            <p:cNvSpPr/>
            <p:nvPr/>
          </p:nvSpPr>
          <p:spPr>
            <a:xfrm>
              <a:off x="2679700" y="1432746"/>
              <a:ext cx="2090166" cy="105044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0" tIns="157558" rIns="0" bIns="168812" numCol="1" spcCol="1270" anchor="ctr" anchorCtr="0">
              <a:noAutofit/>
            </a:bodyPr>
            <a:lstStyle/>
            <a:p>
              <a:pPr algn="ctr" defTabSz="1969526" rtl="0">
                <a:lnSpc>
                  <a:spcPct val="90000"/>
                </a:lnSpc>
                <a:spcBef>
                  <a:spcPct val="0"/>
                </a:spcBef>
                <a:spcAft>
                  <a:spcPct val="35000"/>
                </a:spcAft>
              </a:pPr>
              <a:r>
                <a:rPr lang="fa-IR" sz="4431" b="1" dirty="0">
                  <a:solidFill>
                    <a:prstClr val="black"/>
                  </a:solidFill>
                  <a:cs typeface="B Kamran" pitchFamily="2" charset="-78"/>
                </a:rPr>
                <a:t>فضای سبز</a:t>
              </a:r>
              <a:endParaRPr lang="en-US" sz="4431" b="1" dirty="0">
                <a:solidFill>
                  <a:prstClr val="black"/>
                </a:solidFill>
                <a:cs typeface="B Kamran" pitchFamily="2" charset="-78"/>
              </a:endParaRPr>
            </a:p>
          </p:txBody>
        </p:sp>
      </p:grpSp>
    </p:spTree>
    <p:extLst>
      <p:ext uri="{BB962C8B-B14F-4D97-AF65-F5344CB8AC3E}">
        <p14:creationId xmlns:p14="http://schemas.microsoft.com/office/powerpoint/2010/main" val="342106080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نقش فضای سبز در کاهش آلودگی صوتی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248508"/>
            <a:ext cx="7596554" cy="2478371"/>
          </a:xfrm>
          <a:prstGeom prst="rect">
            <a:avLst/>
          </a:prstGeom>
          <a:noFill/>
        </p:spPr>
        <p:txBody>
          <a:bodyPr wrap="square" rtlCol="0">
            <a:spAutoFit/>
          </a:bodyPr>
          <a:lstStyle/>
          <a:p>
            <a:endParaRPr lang="fa-IR" sz="2215" dirty="0">
              <a:solidFill>
                <a:prstClr val="black"/>
              </a:solidFill>
              <a:cs typeface="B Kamran" pitchFamily="2" charset="-78"/>
            </a:endParaRPr>
          </a:p>
          <a:p>
            <a:r>
              <a:rPr lang="fa-IR" sz="2215" dirty="0">
                <a:solidFill>
                  <a:prstClr val="black"/>
                </a:solidFill>
                <a:cs typeface="B Kamran" pitchFamily="2" charset="-78"/>
              </a:rPr>
              <a:t>به طور کلی استفاده صرف از گیاهان در سازه های صوت شکن به دلیل کارایی کم و نیاز به فضای گسترده در داخل محیط های شهری چندان عملی نمی نماید.</a:t>
            </a:r>
          </a:p>
          <a:p>
            <a:r>
              <a:rPr lang="fa-IR" sz="2215" dirty="0">
                <a:solidFill>
                  <a:prstClr val="black"/>
                </a:solidFill>
                <a:cs typeface="B Kamran" pitchFamily="2" charset="-78"/>
              </a:rPr>
              <a:t>اما احداث دیوارهای صوت شکن و استفاده از گیاهان بالا رونده برای پوشانیدن سطح دیوارها، بیشترین تاثیر و کمترین نیاز را به فضا دارد.</a:t>
            </a:r>
          </a:p>
          <a:p>
            <a:endParaRPr lang="fa-IR" sz="2215" dirty="0">
              <a:solidFill>
                <a:prstClr val="black"/>
              </a:solidFill>
              <a:cs typeface="B Kamran" pitchFamily="2" charset="-78"/>
            </a:endParaRPr>
          </a:p>
          <a:p>
            <a:pPr>
              <a:buFont typeface="Arial" pitchFamily="34" charset="0"/>
              <a:buChar char="•"/>
            </a:pPr>
            <a:endParaRPr lang="fa-IR" sz="2215" dirty="0">
              <a:solidFill>
                <a:prstClr val="black"/>
              </a:solidFill>
              <a:cs typeface="B Kamran" pitchFamily="2" charset="-78"/>
            </a:endParaRPr>
          </a:p>
        </p:txBody>
      </p:sp>
      <p:pic>
        <p:nvPicPr>
          <p:cNvPr id="4098" name="Picture 2" descr="H:\Pic\Caixa-Madrid-Patrick-Blanc.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66092" y="2866292"/>
            <a:ext cx="2532185" cy="3376246"/>
          </a:xfrm>
          <a:prstGeom prst="rect">
            <a:avLst/>
          </a:prstGeom>
          <a:ln>
            <a:noFill/>
          </a:ln>
          <a:effectLst>
            <a:outerShdw blurRad="292100" dist="139700" dir="2700000" algn="tl" rotWithShape="0">
              <a:srgbClr val="333333">
                <a:alpha val="65000"/>
              </a:srgbClr>
            </a:outerShdw>
          </a:effectLst>
        </p:spPr>
      </p:pic>
      <p:pic>
        <p:nvPicPr>
          <p:cNvPr id="8" name="Picture 2" descr="H:\Documents and Settings\paya.PAYA-5FC80E9C7B\Desktop\rey\New Folder (4)\Picture 010.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90647" y="3679845"/>
            <a:ext cx="3402623" cy="253218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613105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9" name="Rectangle 8"/>
          <p:cNvSpPr/>
          <p:nvPr/>
        </p:nvSpPr>
        <p:spPr>
          <a:xfrm>
            <a:off x="211016" y="1324836"/>
            <a:ext cx="8106610" cy="3500958"/>
          </a:xfrm>
          <a:prstGeom prst="rect">
            <a:avLst/>
          </a:prstGeom>
        </p:spPr>
        <p:txBody>
          <a:bodyPr wrap="square">
            <a:spAutoFit/>
          </a:bodyPr>
          <a:lstStyle/>
          <a:p>
            <a:pPr algn="justLow"/>
            <a:r>
              <a:rPr lang="fa-IR" sz="2215" dirty="0">
                <a:solidFill>
                  <a:prstClr val="black"/>
                </a:solidFill>
                <a:cs typeface="B Kamran" pitchFamily="2" charset="-78"/>
              </a:rPr>
              <a:t>اگر قرار باشد عنصری از عناصر فضای سبز شهری نقش کاهش دهنده بار صوتی محیط را عهده دار شود باید متناسب با هدف موردنظر مکان یابی و طراحی شود.</a:t>
            </a:r>
          </a:p>
          <a:p>
            <a:pPr algn="justLow"/>
            <a:endParaRPr lang="fa-IR" sz="2215" dirty="0">
              <a:solidFill>
                <a:prstClr val="black"/>
              </a:solidFill>
              <a:cs typeface="B Kamran" pitchFamily="2" charset="-78"/>
            </a:endParaRPr>
          </a:p>
          <a:p>
            <a:pPr algn="justLow"/>
            <a:r>
              <a:rPr lang="fa-IR" sz="2215" dirty="0">
                <a:solidFill>
                  <a:prstClr val="black"/>
                </a:solidFill>
                <a:cs typeface="B Kamran" pitchFamily="2" charset="-78"/>
              </a:rPr>
              <a:t>گونه های مناسب برای آلودگی صوتی :</a:t>
            </a:r>
          </a:p>
          <a:p>
            <a:pPr algn="justLow"/>
            <a:r>
              <a:rPr lang="fa-IR" sz="2215" dirty="0">
                <a:solidFill>
                  <a:prstClr val="black"/>
                </a:solidFill>
                <a:cs typeface="B Kamran" pitchFamily="2" charset="-78"/>
              </a:rPr>
              <a:t>استفاده از درختان پهن برگ و ضخیم با تنه ای تنومند</a:t>
            </a:r>
          </a:p>
          <a:p>
            <a:pPr algn="justLow"/>
            <a:r>
              <a:rPr lang="fa-IR" sz="2215" dirty="0">
                <a:solidFill>
                  <a:prstClr val="black"/>
                </a:solidFill>
                <a:cs typeface="B Kamran" pitchFamily="2" charset="-78"/>
              </a:rPr>
              <a:t>قرار گیری عمود برگ ها در جهت انتشار صوت</a:t>
            </a:r>
          </a:p>
          <a:p>
            <a:pPr algn="justLow"/>
            <a:r>
              <a:rPr lang="fa-IR" sz="2215" dirty="0">
                <a:solidFill>
                  <a:prstClr val="black"/>
                </a:solidFill>
                <a:cs typeface="B Kamran" pitchFamily="2" charset="-78"/>
              </a:rPr>
              <a:t>باقی ماندن برگ ها بر روی شاخه پس از خشک شدن.</a:t>
            </a:r>
          </a:p>
          <a:p>
            <a:pPr algn="justLow"/>
            <a:endParaRPr lang="fa-IR" sz="2215" dirty="0">
              <a:solidFill>
                <a:prstClr val="black"/>
              </a:solidFill>
              <a:cs typeface="B Kamran" pitchFamily="2" charset="-78"/>
            </a:endParaRPr>
          </a:p>
          <a:p>
            <a:pPr algn="justLow"/>
            <a:r>
              <a:rPr lang="fa-IR" sz="2215" dirty="0">
                <a:solidFill>
                  <a:prstClr val="black"/>
                </a:solidFill>
                <a:cs typeface="B Kamran" pitchFamily="2" charset="-78"/>
              </a:rPr>
              <a:t>استفاده از پهن برگان همیشه سبز ( بلوط سیاه ، خرزهره ، عشقه ، ماگنولیا و...)</a:t>
            </a:r>
          </a:p>
          <a:p>
            <a:pPr algn="justLow"/>
            <a:endParaRPr lang="fa-IR" sz="2215" dirty="0">
              <a:solidFill>
                <a:prstClr val="black"/>
              </a:solidFill>
              <a:cs typeface="B Kamran" pitchFamily="2" charset="-78"/>
            </a:endParaRPr>
          </a:p>
        </p:txBody>
      </p:sp>
    </p:spTree>
    <p:extLst>
      <p:ext uri="{BB962C8B-B14F-4D97-AF65-F5344CB8AC3E}">
        <p14:creationId xmlns:p14="http://schemas.microsoft.com/office/powerpoint/2010/main" val="66521895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5134708"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نقش فضای سبز در باززنده سازی فضاهای تخریب شده و آلوده</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529862"/>
            <a:ext cx="7596554" cy="1796646"/>
          </a:xfrm>
          <a:prstGeom prst="rect">
            <a:avLst/>
          </a:prstGeom>
          <a:noFill/>
        </p:spPr>
        <p:txBody>
          <a:bodyPr wrap="square" rtlCol="0">
            <a:spAutoFit/>
          </a:bodyPr>
          <a:lstStyle/>
          <a:p>
            <a:r>
              <a:rPr lang="fa-IR" sz="2215" dirty="0">
                <a:solidFill>
                  <a:prstClr val="black"/>
                </a:solidFill>
                <a:cs typeface="B Kamran" pitchFamily="2" charset="-78"/>
              </a:rPr>
              <a:t>آسیب های زیر همگی با استفاده از گیاهان و فنون فضای سبز، قابل مرمت و احیا هستند:</a:t>
            </a:r>
          </a:p>
          <a:p>
            <a:pPr>
              <a:buFont typeface="Arial" pitchFamily="34" charset="0"/>
              <a:buChar char="•"/>
            </a:pPr>
            <a:r>
              <a:rPr lang="fa-IR" sz="2215" dirty="0">
                <a:solidFill>
                  <a:prstClr val="black"/>
                </a:solidFill>
                <a:cs typeface="B Kamran" pitchFamily="2" charset="-78"/>
              </a:rPr>
              <a:t> باززنده سازی و مرمت انبارهای متروکه زباله</a:t>
            </a:r>
          </a:p>
          <a:p>
            <a:pPr>
              <a:buFont typeface="Arial" pitchFamily="34" charset="0"/>
              <a:buChar char="•"/>
            </a:pPr>
            <a:r>
              <a:rPr lang="fa-IR" sz="2215" dirty="0">
                <a:solidFill>
                  <a:prstClr val="black"/>
                </a:solidFill>
                <a:cs typeface="B Kamran" pitchFamily="2" charset="-78"/>
              </a:rPr>
              <a:t> باززنده سازی زمین های خیس خورده از فاضلاب</a:t>
            </a:r>
          </a:p>
          <a:p>
            <a:pPr>
              <a:buFont typeface="Arial" pitchFamily="34" charset="0"/>
              <a:buChar char="•"/>
            </a:pPr>
            <a:r>
              <a:rPr lang="fa-IR" sz="2215" dirty="0">
                <a:solidFill>
                  <a:prstClr val="black"/>
                </a:solidFill>
                <a:cs typeface="B Kamran" pitchFamily="2" charset="-78"/>
              </a:rPr>
              <a:t> باززنده سازی زمین های آلوده به فاضلاب صنعتی</a:t>
            </a:r>
          </a:p>
          <a:p>
            <a:pPr>
              <a:buFont typeface="Arial" pitchFamily="34" charset="0"/>
              <a:buChar char="•"/>
            </a:pPr>
            <a:r>
              <a:rPr lang="fa-IR" sz="2215" dirty="0">
                <a:solidFill>
                  <a:prstClr val="black"/>
                </a:solidFill>
                <a:cs typeface="B Kamran" pitchFamily="2" charset="-78"/>
              </a:rPr>
              <a:t>  مرمت و بهسازی چشم اندازهای طبیعی تخریب شده در نتیجه بهره برداری از معادن به روش روباز</a:t>
            </a:r>
          </a:p>
        </p:txBody>
      </p:sp>
      <p:pic>
        <p:nvPicPr>
          <p:cNvPr id="5122" name="Picture 2" descr="H:\آلودگی.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57046" y="3429000"/>
            <a:ext cx="4384431" cy="282065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848541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04446"/>
            <a:ext cx="4501662" cy="660502"/>
          </a:xfrm>
          <a:prstGeom prst="rect">
            <a:avLst/>
          </a:prstGeom>
          <a:noFill/>
        </p:spPr>
        <p:txBody>
          <a:bodyPr wrap="square" rtlCol="0">
            <a:spAutoFit/>
          </a:bodyPr>
          <a:lstStyle/>
          <a:p>
            <a:pPr algn="l" rtl="0"/>
            <a:r>
              <a:rPr lang="fa-IR" sz="3692" b="1" dirty="0">
                <a:solidFill>
                  <a:prstClr val="black"/>
                </a:solidFill>
                <a:effectLst>
                  <a:outerShdw blurRad="38100" dist="38100" dir="2700000" algn="tl">
                    <a:srgbClr val="000000">
                      <a:alpha val="43137"/>
                    </a:srgbClr>
                  </a:outerShdw>
                </a:effectLst>
                <a:cs typeface="B Narenj" pitchFamily="2" charset="-78"/>
              </a:rPr>
              <a:t>عملکرد اجتماعی- روانی فضای سبز</a:t>
            </a:r>
            <a:endParaRPr lang="en-US" sz="3692"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967154"/>
            <a:ext cx="7596554" cy="3841821"/>
          </a:xfrm>
          <a:prstGeom prst="rect">
            <a:avLst/>
          </a:prstGeom>
          <a:noFill/>
        </p:spPr>
        <p:txBody>
          <a:bodyPr wrap="square" rtlCol="0">
            <a:spAutoFit/>
          </a:bodyPr>
          <a:lstStyle/>
          <a:p>
            <a:endParaRPr lang="fa-IR" sz="2215" b="1" dirty="0">
              <a:solidFill>
                <a:prstClr val="black"/>
              </a:solidFill>
            </a:endParaRPr>
          </a:p>
          <a:p>
            <a:r>
              <a:rPr lang="fa-IR" sz="2215" dirty="0">
                <a:solidFill>
                  <a:prstClr val="black"/>
                </a:solidFill>
                <a:cs typeface="B Kamran" pitchFamily="2" charset="-78"/>
              </a:rPr>
              <a:t>استقرار درختان در شهرها ، باعث برآورده ساختن بخشی از نیازهای اجتماعی ، فرهنگی و روان شناختی شهروندان می شود درختان نقش اجتماعی مهمی را در کاهش تنش ها ونیز بهبود سلامت افراد بازی می کنند و ثابت شده است که فضای سبز شهری باعث بروز آثار مثبت رفتاری زیر می شود.</a:t>
            </a:r>
          </a:p>
          <a:p>
            <a:pPr>
              <a:buFont typeface="Arial" pitchFamily="34" charset="0"/>
              <a:buChar char="•"/>
            </a:pPr>
            <a:r>
              <a:rPr lang="fa-IR" sz="2215" dirty="0">
                <a:solidFill>
                  <a:prstClr val="black"/>
                </a:solidFill>
                <a:cs typeface="B Kamran" pitchFamily="2" charset="-78"/>
              </a:rPr>
              <a:t> ماندن افراد در وضعیت فیزیکی و روحی مناسب</a:t>
            </a:r>
          </a:p>
          <a:p>
            <a:pPr>
              <a:buFont typeface="Arial" pitchFamily="34" charset="0"/>
              <a:buChar char="•"/>
            </a:pPr>
            <a:r>
              <a:rPr lang="fa-IR" sz="2215" dirty="0">
                <a:solidFill>
                  <a:prstClr val="black"/>
                </a:solidFill>
                <a:cs typeface="B Kamran" pitchFamily="2" charset="-78"/>
              </a:rPr>
              <a:t> اجتماعی شدن افراد در نتیجه برقراری رابطه دوستی و نیز احساس ودرک بهتر از موقعیت و شرایط اجتماعی</a:t>
            </a:r>
          </a:p>
          <a:p>
            <a:pPr>
              <a:buFont typeface="Arial" pitchFamily="34" charset="0"/>
              <a:buChar char="•"/>
            </a:pPr>
            <a:r>
              <a:rPr lang="fa-IR" sz="2215" dirty="0">
                <a:solidFill>
                  <a:prstClr val="black"/>
                </a:solidFill>
                <a:cs typeface="B Kamran" pitchFamily="2" charset="-78"/>
              </a:rPr>
              <a:t>کسب و شناخت برخی از شاخص های اجتماعی برای افزایش و بالا بردن ارزش های فردی </a:t>
            </a:r>
          </a:p>
          <a:p>
            <a:pPr>
              <a:buFont typeface="Arial" pitchFamily="34" charset="0"/>
              <a:buChar char="•"/>
            </a:pPr>
            <a:r>
              <a:rPr lang="fa-IR" sz="2215" dirty="0">
                <a:solidFill>
                  <a:prstClr val="black"/>
                </a:solidFill>
                <a:cs typeface="B Kamran" pitchFamily="2" charset="-78"/>
              </a:rPr>
              <a:t>افزایش احساس خویشاوندی و یا وحدت منافع ومسئولیت های اجتماعی  </a:t>
            </a:r>
          </a:p>
          <a:p>
            <a:pPr>
              <a:buFont typeface="Arial" pitchFamily="34" charset="0"/>
              <a:buChar char="•"/>
            </a:pPr>
            <a:endParaRPr lang="fa-IR" sz="2215" dirty="0">
              <a:solidFill>
                <a:prstClr val="black"/>
              </a:solidFill>
              <a:cs typeface="B Kamran" pitchFamily="2" charset="-78"/>
            </a:endParaRPr>
          </a:p>
          <a:p>
            <a:r>
              <a:rPr lang="fa-IR" sz="2215" dirty="0">
                <a:solidFill>
                  <a:prstClr val="black"/>
                </a:solidFill>
                <a:cs typeface="B Kamran" pitchFamily="2" charset="-78"/>
              </a:rPr>
              <a:t> </a:t>
            </a:r>
            <a:endParaRPr lang="fa-IR" sz="2215" b="1" dirty="0">
              <a:solidFill>
                <a:prstClr val="black"/>
              </a:solidFill>
              <a:cs typeface="B Kamran" pitchFamily="2" charset="-78"/>
            </a:endParaRPr>
          </a:p>
          <a:p>
            <a:pPr>
              <a:buFont typeface="Arial" pitchFamily="34" charset="0"/>
              <a:buChar char="•"/>
            </a:pPr>
            <a:endParaRPr lang="en-US" sz="2215" dirty="0">
              <a:solidFill>
                <a:prstClr val="black"/>
              </a:solidFill>
              <a:cs typeface="B Kamran" pitchFamily="2" charset="-78"/>
            </a:endParaRPr>
          </a:p>
        </p:txBody>
      </p:sp>
      <p:pic>
        <p:nvPicPr>
          <p:cNvPr id="6147" name="Picture 3" descr="C:\DRIVE\information\UNIVERSIRY\tarahi shahri\mahdoode\sketch\s10.jpg"/>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2250831" y="3916338"/>
            <a:ext cx="3768844" cy="2326200"/>
          </a:xfrm>
          <a:prstGeom prst="rect">
            <a:avLst/>
          </a:prstGeom>
          <a:noFill/>
        </p:spPr>
      </p:pic>
      <p:pic>
        <p:nvPicPr>
          <p:cNvPr id="11" name="Picture 2" descr="Q:\ebook\Shahr\New Folder\800015-01-45_n.jpg"/>
          <p:cNvPicPr>
            <a:picLocks noChangeAspect="1" noChangeArrowheads="1"/>
          </p:cNvPicPr>
          <p:nvPr/>
        </p:nvPicPr>
        <p:blipFill>
          <a:blip r:embed="rId6"/>
          <a:srcRect/>
          <a:stretch>
            <a:fillRect/>
          </a:stretch>
        </p:blipFill>
        <p:spPr bwMode="auto">
          <a:xfrm>
            <a:off x="5793247" y="3991708"/>
            <a:ext cx="3002510" cy="1969477"/>
          </a:xfrm>
          <a:prstGeom prst="rect">
            <a:avLst/>
          </a:prstGeom>
          <a:ln>
            <a:noFill/>
          </a:ln>
          <a:effectLst>
            <a:outerShdw blurRad="292100" dist="139700" dir="2700000" algn="tl" rotWithShape="0">
              <a:srgbClr val="333333">
                <a:alpha val="65000"/>
              </a:srgbClr>
            </a:outerShdw>
          </a:effectLst>
        </p:spPr>
      </p:pic>
      <p:pic>
        <p:nvPicPr>
          <p:cNvPr id="6149" name="Picture 5" descr="C:\Users\MONA\Desktop\DSC00022.JPG"/>
          <p:cNvPicPr>
            <a:picLocks noChangeAspect="1" noChangeArrowheads="1"/>
          </p:cNvPicPr>
          <p:nvPr/>
        </p:nvPicPr>
        <p:blipFill>
          <a:blip r:embed="rId7" cstate="email">
            <a:clrChange>
              <a:clrFrom>
                <a:srgbClr val="98AC91"/>
              </a:clrFrom>
              <a:clrTo>
                <a:srgbClr val="98AC91">
                  <a:alpha val="0"/>
                </a:srgbClr>
              </a:clrTo>
            </a:clrChange>
            <a:biLevel thresh="50000"/>
            <a:extLst>
              <a:ext uri="{28A0092B-C50C-407E-A947-70E740481C1C}">
                <a14:useLocalDpi xmlns:a14="http://schemas.microsoft.com/office/drawing/2010/main"/>
              </a:ext>
            </a:extLst>
          </a:blip>
          <a:srcRect/>
          <a:stretch>
            <a:fillRect/>
          </a:stretch>
        </p:blipFill>
        <p:spPr bwMode="auto">
          <a:xfrm>
            <a:off x="562708" y="3857060"/>
            <a:ext cx="1688123" cy="231514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637560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6" name="TextBox 5"/>
          <p:cNvSpPr txBox="1"/>
          <p:nvPr/>
        </p:nvSpPr>
        <p:spPr>
          <a:xfrm>
            <a:off x="281354" y="1459523"/>
            <a:ext cx="7596554" cy="3160096"/>
          </a:xfrm>
          <a:prstGeom prst="rect">
            <a:avLst/>
          </a:prstGeom>
          <a:noFill/>
        </p:spPr>
        <p:txBody>
          <a:bodyPr wrap="square" rtlCol="0">
            <a:spAutoFit/>
          </a:bodyPr>
          <a:lstStyle/>
          <a:p>
            <a:r>
              <a:rPr lang="fa-IR" sz="2215" dirty="0">
                <a:solidFill>
                  <a:prstClr val="black"/>
                </a:solidFill>
                <a:cs typeface="B Kamran" pitchFamily="2" charset="-78"/>
              </a:rPr>
              <a:t>از دیگر عملکردهای اجتماعی- روانی فضای سبز می توان به تولید فیتونسید اشاره کرد.این ماده تعادل بین دو نیمکره مغز را بخوبی برقرار می سازد و حالت طبیعی و آرامش بخشی را به انسان ارزانی می کند.درختانی که فیتونسید در فضا رها می کنند عبارتند از:</a:t>
            </a:r>
          </a:p>
          <a:p>
            <a:pPr>
              <a:buFontTx/>
              <a:buChar char="-"/>
            </a:pPr>
            <a:r>
              <a:rPr lang="fa-IR" sz="2215" dirty="0">
                <a:solidFill>
                  <a:prstClr val="black"/>
                </a:solidFill>
                <a:cs typeface="B Kamran" pitchFamily="2" charset="-78"/>
              </a:rPr>
              <a:t>گردو</a:t>
            </a:r>
          </a:p>
          <a:p>
            <a:pPr>
              <a:buFontTx/>
              <a:buChar char="-"/>
            </a:pPr>
            <a:r>
              <a:rPr lang="fa-IR" sz="2215" dirty="0">
                <a:solidFill>
                  <a:prstClr val="black"/>
                </a:solidFill>
                <a:cs typeface="B Kamran" pitchFamily="2" charset="-78"/>
              </a:rPr>
              <a:t> کاج</a:t>
            </a:r>
          </a:p>
          <a:p>
            <a:pPr>
              <a:buFontTx/>
              <a:buChar char="-"/>
            </a:pPr>
            <a:r>
              <a:rPr lang="fa-IR" sz="2215" dirty="0">
                <a:solidFill>
                  <a:prstClr val="black"/>
                </a:solidFill>
                <a:cs typeface="B Kamran" pitchFamily="2" charset="-78"/>
              </a:rPr>
              <a:t> بلوط</a:t>
            </a:r>
          </a:p>
          <a:p>
            <a:pPr>
              <a:buFontTx/>
              <a:buChar char="-"/>
            </a:pPr>
            <a:r>
              <a:rPr lang="fa-IR" sz="2215" dirty="0">
                <a:solidFill>
                  <a:prstClr val="black"/>
                </a:solidFill>
                <a:cs typeface="B Kamran" pitchFamily="2" charset="-78"/>
              </a:rPr>
              <a:t> بید مجنون</a:t>
            </a:r>
          </a:p>
          <a:p>
            <a:pPr>
              <a:buFontTx/>
              <a:buChar char="-"/>
            </a:pPr>
            <a:r>
              <a:rPr lang="fa-IR" sz="2215" dirty="0">
                <a:solidFill>
                  <a:prstClr val="black"/>
                </a:solidFill>
                <a:cs typeface="B Kamran" pitchFamily="2" charset="-78"/>
              </a:rPr>
              <a:t>اکالیپتوس </a:t>
            </a:r>
          </a:p>
          <a:p>
            <a:pPr>
              <a:buFontTx/>
              <a:buChar char="-"/>
            </a:pPr>
            <a:r>
              <a:rPr lang="fa-IR" sz="2215" dirty="0">
                <a:solidFill>
                  <a:prstClr val="black"/>
                </a:solidFill>
                <a:cs typeface="B Kamran" pitchFamily="2" charset="-78"/>
              </a:rPr>
              <a:t> زبان گنجشک</a:t>
            </a:r>
          </a:p>
        </p:txBody>
      </p:sp>
      <p:pic>
        <p:nvPicPr>
          <p:cNvPr id="7170" name="Picture 2" descr="H:\بید مجنون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73723" y="2563734"/>
            <a:ext cx="4501662" cy="3036966"/>
          </a:xfrm>
          <a:prstGeom prst="rect">
            <a:avLst/>
          </a:prstGeom>
          <a:ln>
            <a:noFill/>
          </a:ln>
          <a:effectLst>
            <a:outerShdw blurRad="292100" dist="139700" dir="2700000" algn="tl" rotWithShape="0">
              <a:srgbClr val="333333">
                <a:alpha val="65000"/>
              </a:srgbClr>
            </a:outerShdw>
          </a:effectLst>
        </p:spPr>
      </p:pic>
      <p:pic>
        <p:nvPicPr>
          <p:cNvPr id="7" name="Picture 2" descr="H:\Documents and Settings\paya.PAYA-5FC80E9C7B\My Documents\My Pictures\cali.bmp"/>
          <p:cNvPicPr>
            <a:picLocks noChangeAspect="1" noChangeArrowheads="1"/>
          </p:cNvPicPr>
          <p:nvPr/>
        </p:nvPicPr>
        <p:blipFill>
          <a:blip r:embed="rId6" cstate="email">
            <a:clrChange>
              <a:clrFrom>
                <a:srgbClr val="697432"/>
              </a:clrFrom>
              <a:clrTo>
                <a:srgbClr val="697432">
                  <a:alpha val="0"/>
                </a:srgbClr>
              </a:clrTo>
            </a:clrChange>
            <a:extLst>
              <a:ext uri="{28A0092B-C50C-407E-A947-70E740481C1C}">
                <a14:useLocalDpi xmlns:a14="http://schemas.microsoft.com/office/drawing/2010/main"/>
              </a:ext>
            </a:extLst>
          </a:blip>
          <a:srcRect/>
          <a:stretch>
            <a:fillRect/>
          </a:stretch>
        </p:blipFill>
        <p:spPr bwMode="auto">
          <a:xfrm>
            <a:off x="3165231" y="4877972"/>
            <a:ext cx="773723" cy="590843"/>
          </a:xfrm>
          <a:prstGeom prst="rect">
            <a:avLst/>
          </a:prstGeom>
          <a:ln>
            <a:noFill/>
          </a:ln>
          <a:effectLst>
            <a:outerShdw blurRad="292100" dist="139700" dir="2700000" algn="tl" rotWithShape="0">
              <a:srgbClr val="333333">
                <a:alpha val="65000"/>
              </a:srgbClr>
            </a:outerShdw>
            <a:softEdge rad="31750"/>
          </a:effectLst>
        </p:spPr>
      </p:pic>
    </p:spTree>
    <p:extLst>
      <p:ext uri="{BB962C8B-B14F-4D97-AF65-F5344CB8AC3E}">
        <p14:creationId xmlns:p14="http://schemas.microsoft.com/office/powerpoint/2010/main" val="5483193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7" name="TextBox 6"/>
          <p:cNvSpPr txBox="1"/>
          <p:nvPr/>
        </p:nvSpPr>
        <p:spPr>
          <a:xfrm>
            <a:off x="211015" y="440880"/>
            <a:ext cx="5345723"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اهمیت مناظر طبیعی در ایجاد واکنش های مثبت رفتاری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sp>
        <p:nvSpPr>
          <p:cNvPr id="8" name="Rectangle 7"/>
          <p:cNvSpPr/>
          <p:nvPr/>
        </p:nvSpPr>
        <p:spPr>
          <a:xfrm>
            <a:off x="7174523" y="2373924"/>
            <a:ext cx="1547446"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منظر طبیعی سبز شامل بخشهای کشاورزی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9" name="Rectangle 8"/>
          <p:cNvSpPr/>
          <p:nvPr/>
        </p:nvSpPr>
        <p:spPr>
          <a:xfrm>
            <a:off x="0" y="2303585"/>
            <a:ext cx="2180492" cy="859659"/>
          </a:xfrm>
          <a:prstGeom prst="rect">
            <a:avLst/>
          </a:prstGeom>
        </p:spPr>
        <p:txBody>
          <a:bodyPr wrap="square">
            <a:spAutoFit/>
          </a:bodyPr>
          <a:lstStyle/>
          <a:p>
            <a:r>
              <a:rPr lang="fa-IR" sz="1662" b="1" dirty="0">
                <a:solidFill>
                  <a:prstClr val="black"/>
                </a:solidFill>
                <a:effectLst>
                  <a:outerShdw blurRad="38100" dist="38100" dir="2700000" algn="tl">
                    <a:srgbClr val="000000">
                      <a:alpha val="43137"/>
                    </a:srgbClr>
                  </a:outerShdw>
                </a:effectLst>
                <a:cs typeface="B Kamran" pitchFamily="2" charset="-78"/>
              </a:rPr>
              <a:t>افزایش شادی و کاهش اضطراب،احساس آرامش بیشتر،احساس ترس و خطر کمتر</a:t>
            </a:r>
            <a:endParaRPr lang="en-US" sz="1662" b="1" dirty="0">
              <a:solidFill>
                <a:prstClr val="black"/>
              </a:solidFill>
              <a:effectLst>
                <a:outerShdw blurRad="38100" dist="38100" dir="2700000" algn="tl">
                  <a:srgbClr val="000000">
                    <a:alpha val="43137"/>
                  </a:srgbClr>
                </a:outerShdw>
              </a:effectLst>
              <a:cs typeface="B Kamran" pitchFamily="2" charset="-78"/>
            </a:endParaRPr>
          </a:p>
        </p:txBody>
      </p:sp>
      <p:pic>
        <p:nvPicPr>
          <p:cNvPr id="1026" name="Picture 2" descr="C:\Users\MONA\Desktop\manzar\ax\1003sdfafafaf.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24069" y="1740877"/>
            <a:ext cx="3672255" cy="1836127"/>
          </a:xfrm>
          <a:prstGeom prst="rect">
            <a:avLst/>
          </a:prstGeom>
          <a:ln>
            <a:noFill/>
          </a:ln>
          <a:effectLst>
            <a:outerShdw blurRad="292100" dist="139700" dir="2700000" algn="tl" rotWithShape="0">
              <a:srgbClr val="333333">
                <a:alpha val="65000"/>
              </a:srgbClr>
            </a:outerShdw>
          </a:effectLst>
        </p:spPr>
      </p:pic>
      <p:cxnSp>
        <p:nvCxnSpPr>
          <p:cNvPr id="15" name="Straight Arrow Connector 14"/>
          <p:cNvCxnSpPr/>
          <p:nvPr/>
        </p:nvCxnSpPr>
        <p:spPr>
          <a:xfrm rot="10800000">
            <a:off x="6752492" y="2725615"/>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16" name="Straight Arrow Connector 15"/>
          <p:cNvCxnSpPr/>
          <p:nvPr/>
        </p:nvCxnSpPr>
        <p:spPr>
          <a:xfrm rot="10800000">
            <a:off x="2321169" y="2611733"/>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sp>
        <p:nvSpPr>
          <p:cNvPr id="17" name="Rectangle 16"/>
          <p:cNvSpPr/>
          <p:nvPr/>
        </p:nvSpPr>
        <p:spPr>
          <a:xfrm>
            <a:off x="7385539" y="4565186"/>
            <a:ext cx="1547446"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درختان/مناظر جنگلی با مسیرهای خاکی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18" name="Rectangle 17"/>
          <p:cNvSpPr/>
          <p:nvPr/>
        </p:nvSpPr>
        <p:spPr>
          <a:xfrm>
            <a:off x="211016" y="4413739"/>
            <a:ext cx="1899138" cy="859659"/>
          </a:xfrm>
          <a:prstGeom prst="rect">
            <a:avLst/>
          </a:prstGeom>
        </p:spPr>
        <p:txBody>
          <a:bodyPr wrap="square">
            <a:spAutoFit/>
          </a:bodyPr>
          <a:lstStyle/>
          <a:p>
            <a:r>
              <a:rPr lang="fa-IR" sz="1662" b="1">
                <a:solidFill>
                  <a:prstClr val="black"/>
                </a:solidFill>
                <a:effectLst>
                  <a:outerShdw blurRad="38100" dist="38100" dir="2700000" algn="tl">
                    <a:srgbClr val="000000">
                      <a:alpha val="43137"/>
                    </a:srgbClr>
                  </a:outerShdw>
                </a:effectLst>
                <a:cs typeface="B Kamran" pitchFamily="2" charset="-78"/>
              </a:rPr>
              <a:t>کاهش استرس، لذت از منظر،کاهش عصبانیت و تنش، افزایش تمرکز</a:t>
            </a:r>
            <a:endParaRPr lang="en-US" sz="1662" b="1" dirty="0">
              <a:solidFill>
                <a:prstClr val="black"/>
              </a:solidFill>
              <a:effectLst>
                <a:outerShdw blurRad="38100" dist="38100" dir="2700000" algn="tl">
                  <a:srgbClr val="000000">
                    <a:alpha val="43137"/>
                  </a:srgbClr>
                </a:outerShdw>
              </a:effectLst>
              <a:cs typeface="B Kamran" pitchFamily="2" charset="-78"/>
            </a:endParaRPr>
          </a:p>
        </p:txBody>
      </p:sp>
      <p:cxnSp>
        <p:nvCxnSpPr>
          <p:cNvPr id="14" name="Straight Arrow Connector 13"/>
          <p:cNvCxnSpPr/>
          <p:nvPr/>
        </p:nvCxnSpPr>
        <p:spPr>
          <a:xfrm rot="10800000">
            <a:off x="6743171" y="4906108"/>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19" name="Straight Arrow Connector 18"/>
          <p:cNvCxnSpPr/>
          <p:nvPr/>
        </p:nvCxnSpPr>
        <p:spPr>
          <a:xfrm rot="10800000">
            <a:off x="2250832" y="4790759"/>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pic>
        <p:nvPicPr>
          <p:cNvPr id="20" name="Picture 2" descr="H:\Pic\34evn1y.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700096" y="3780693"/>
            <a:ext cx="1856643" cy="24766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1240740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7" name="TextBox 6"/>
          <p:cNvSpPr txBox="1"/>
          <p:nvPr/>
        </p:nvSpPr>
        <p:spPr>
          <a:xfrm>
            <a:off x="211015" y="440880"/>
            <a:ext cx="5345723"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اهمیت مناظر طبیعی در ایجاد واکنش های مثبت رفتاری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cxnSp>
        <p:nvCxnSpPr>
          <p:cNvPr id="15" name="Straight Arrow Connector 14"/>
          <p:cNvCxnSpPr/>
          <p:nvPr/>
        </p:nvCxnSpPr>
        <p:spPr>
          <a:xfrm rot="10800000">
            <a:off x="6752492" y="2725615"/>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16" name="Straight Arrow Connector 15"/>
          <p:cNvCxnSpPr/>
          <p:nvPr/>
        </p:nvCxnSpPr>
        <p:spPr>
          <a:xfrm rot="10800000">
            <a:off x="2321169" y="2611733"/>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sp>
        <p:nvSpPr>
          <p:cNvPr id="13" name="Rectangle 12"/>
          <p:cNvSpPr/>
          <p:nvPr/>
        </p:nvSpPr>
        <p:spPr>
          <a:xfrm>
            <a:off x="7668035" y="2514600"/>
            <a:ext cx="631904" cy="433196"/>
          </a:xfrm>
          <a:prstGeom prst="rect">
            <a:avLst/>
          </a:prstGeom>
        </p:spPr>
        <p:txBody>
          <a:bodyPr wrap="none">
            <a:spAutoFit/>
          </a:bodyPr>
          <a:lstStyle/>
          <a:p>
            <a:r>
              <a:rPr lang="fa-IR" sz="2215" b="1" dirty="0">
                <a:solidFill>
                  <a:prstClr val="black"/>
                </a:solidFill>
                <a:effectLst>
                  <a:outerShdw blurRad="38100" dist="38100" dir="2700000" algn="tl">
                    <a:srgbClr val="000000">
                      <a:alpha val="43137"/>
                    </a:srgbClr>
                  </a:outerShdw>
                </a:effectLst>
                <a:cs typeface="B Kamran" pitchFamily="2" charset="-78"/>
              </a:rPr>
              <a:t>پرچین</a:t>
            </a:r>
            <a:endParaRPr lang="en-US" sz="2215" b="1" dirty="0">
              <a:solidFill>
                <a:prstClr val="black"/>
              </a:solidFill>
              <a:effectLst>
                <a:outerShdw blurRad="38100" dist="38100" dir="2700000" algn="tl">
                  <a:srgbClr val="000000">
                    <a:alpha val="43137"/>
                  </a:srgbClr>
                </a:outerShdw>
              </a:effectLst>
              <a:cs typeface="B Kamran" pitchFamily="2" charset="-78"/>
            </a:endParaRPr>
          </a:p>
        </p:txBody>
      </p:sp>
      <p:sp>
        <p:nvSpPr>
          <p:cNvPr id="14" name="Rectangle 13"/>
          <p:cNvSpPr/>
          <p:nvPr/>
        </p:nvSpPr>
        <p:spPr>
          <a:xfrm>
            <a:off x="607657" y="2444262"/>
            <a:ext cx="1553630" cy="376385"/>
          </a:xfrm>
          <a:prstGeom prst="rect">
            <a:avLst/>
          </a:prstGeom>
        </p:spPr>
        <p:txBody>
          <a:bodyPr wrap="non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تمدد اعصاب، آرامش</a:t>
            </a:r>
          </a:p>
        </p:txBody>
      </p:sp>
      <p:cxnSp>
        <p:nvCxnSpPr>
          <p:cNvPr id="23" name="Straight Arrow Connector 22"/>
          <p:cNvCxnSpPr/>
          <p:nvPr/>
        </p:nvCxnSpPr>
        <p:spPr>
          <a:xfrm rot="10800000">
            <a:off x="6752492" y="4974979"/>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4" name="Straight Arrow Connector 23"/>
          <p:cNvCxnSpPr/>
          <p:nvPr/>
        </p:nvCxnSpPr>
        <p:spPr>
          <a:xfrm rot="10800000">
            <a:off x="2321169" y="4861097"/>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sp>
        <p:nvSpPr>
          <p:cNvPr id="25" name="Rectangle 24"/>
          <p:cNvSpPr/>
          <p:nvPr/>
        </p:nvSpPr>
        <p:spPr>
          <a:xfrm>
            <a:off x="6893170" y="4624755"/>
            <a:ext cx="1902442" cy="603883"/>
          </a:xfrm>
          <a:prstGeom prst="rect">
            <a:avLst/>
          </a:prstGeom>
        </p:spPr>
        <p:txBody>
          <a:bodyPr wrap="square">
            <a:spAutoFit/>
          </a:bodyPr>
          <a:lstStyle/>
          <a:p>
            <a:r>
              <a:rPr lang="fa-IR" sz="1662" b="1" dirty="0">
                <a:solidFill>
                  <a:prstClr val="black"/>
                </a:solidFill>
                <a:effectLst>
                  <a:outerShdw blurRad="38100" dist="38100" dir="2700000" algn="tl">
                    <a:srgbClr val="000000">
                      <a:alpha val="43137"/>
                    </a:srgbClr>
                  </a:outerShdw>
                </a:effectLst>
                <a:cs typeface="B Kamran" pitchFamily="2" charset="-78"/>
              </a:rPr>
              <a:t>جنگل با دریاچه،دریا با ساحل، کوه های پوشیده از برف</a:t>
            </a:r>
            <a:endParaRPr lang="en-US" sz="1662" b="1" dirty="0">
              <a:solidFill>
                <a:prstClr val="black"/>
              </a:solidFill>
              <a:effectLst>
                <a:outerShdw blurRad="38100" dist="38100" dir="2700000" algn="tl">
                  <a:srgbClr val="000000">
                    <a:alpha val="43137"/>
                  </a:srgbClr>
                </a:outerShdw>
              </a:effectLst>
              <a:cs typeface="B Kamran" pitchFamily="2" charset="-78"/>
            </a:endParaRPr>
          </a:p>
        </p:txBody>
      </p:sp>
      <p:sp>
        <p:nvSpPr>
          <p:cNvPr id="26" name="Rectangle 25"/>
          <p:cNvSpPr/>
          <p:nvPr/>
        </p:nvSpPr>
        <p:spPr>
          <a:xfrm>
            <a:off x="295036" y="4695093"/>
            <a:ext cx="1951176" cy="376385"/>
          </a:xfrm>
          <a:prstGeom prst="rect">
            <a:avLst/>
          </a:prstGeom>
        </p:spPr>
        <p:txBody>
          <a:bodyPr wrap="non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تاثیرات ترمیمی و تجدید قوا</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pic>
        <p:nvPicPr>
          <p:cNvPr id="9218" name="Picture 2" descr="H:\shima\boote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05908" y="1600200"/>
            <a:ext cx="2954215" cy="2215662"/>
          </a:xfrm>
          <a:prstGeom prst="rect">
            <a:avLst/>
          </a:prstGeom>
          <a:ln>
            <a:noFill/>
          </a:ln>
          <a:effectLst>
            <a:outerShdw blurRad="292100" dist="139700" dir="2700000" algn="tl" rotWithShape="0">
              <a:srgbClr val="333333">
                <a:alpha val="65000"/>
              </a:srgbClr>
            </a:outerShdw>
          </a:effectLst>
        </p:spPr>
      </p:pic>
      <p:pic>
        <p:nvPicPr>
          <p:cNvPr id="9220" name="Picture 4" descr="C:\Users\MONA\Desktop\manzar\ax1\jangal ba daryache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305909" y="3991708"/>
            <a:ext cx="2954215" cy="20193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680139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7" name="TextBox 6"/>
          <p:cNvSpPr txBox="1"/>
          <p:nvPr/>
        </p:nvSpPr>
        <p:spPr>
          <a:xfrm>
            <a:off x="211015" y="440880"/>
            <a:ext cx="5345723"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اهمیت مناظر طبیعی در ایجاد واکنش های مثبت رفتاری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cxnSp>
        <p:nvCxnSpPr>
          <p:cNvPr id="15" name="Straight Arrow Connector 14"/>
          <p:cNvCxnSpPr/>
          <p:nvPr/>
        </p:nvCxnSpPr>
        <p:spPr>
          <a:xfrm rot="10800000">
            <a:off x="6752492" y="2725615"/>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16" name="Straight Arrow Connector 15"/>
          <p:cNvCxnSpPr/>
          <p:nvPr/>
        </p:nvCxnSpPr>
        <p:spPr>
          <a:xfrm rot="10800000">
            <a:off x="2321169" y="2611733"/>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rot="10800000">
            <a:off x="6752492" y="4974979"/>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4" name="Straight Arrow Connector 23"/>
          <p:cNvCxnSpPr/>
          <p:nvPr/>
        </p:nvCxnSpPr>
        <p:spPr>
          <a:xfrm rot="10800000">
            <a:off x="2321169" y="4861097"/>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sp>
        <p:nvSpPr>
          <p:cNvPr id="18" name="Rectangle 17"/>
          <p:cNvSpPr/>
          <p:nvPr/>
        </p:nvSpPr>
        <p:spPr>
          <a:xfrm>
            <a:off x="6984142" y="2303585"/>
            <a:ext cx="1878504"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محیط طبیعی دید به درختان و منابع طبیعی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0" name="Rectangle 19"/>
          <p:cNvSpPr/>
          <p:nvPr/>
        </p:nvSpPr>
        <p:spPr>
          <a:xfrm>
            <a:off x="-3351" y="2225004"/>
            <a:ext cx="2286000" cy="859659"/>
          </a:xfrm>
          <a:prstGeom prst="rect">
            <a:avLst/>
          </a:prstGeom>
        </p:spPr>
        <p:txBody>
          <a:bodyPr wrap="square">
            <a:spAutoFit/>
          </a:bodyPr>
          <a:lstStyle/>
          <a:p>
            <a:r>
              <a:rPr lang="fa-IR" sz="1662" b="1" dirty="0">
                <a:solidFill>
                  <a:prstClr val="black"/>
                </a:solidFill>
                <a:effectLst>
                  <a:outerShdw blurRad="38100" dist="38100" dir="2700000" algn="tl">
                    <a:srgbClr val="000000">
                      <a:alpha val="43137"/>
                    </a:srgbClr>
                  </a:outerShdw>
                </a:effectLst>
                <a:cs typeface="B Kamran" pitchFamily="2" charset="-78"/>
              </a:rPr>
              <a:t>تقلیل استرس، سرحال شدن، کاهش فشارخون، افزایش تاثیرات مثبت و کاهش عصبانیت</a:t>
            </a:r>
            <a:endParaRPr lang="en-US" sz="1662" b="1" dirty="0">
              <a:solidFill>
                <a:prstClr val="black"/>
              </a:solidFill>
              <a:effectLst>
                <a:outerShdw blurRad="38100" dist="38100" dir="2700000" algn="tl">
                  <a:srgbClr val="000000">
                    <a:alpha val="43137"/>
                  </a:srgbClr>
                </a:outerShdw>
              </a:effectLst>
              <a:cs typeface="B Kamran" pitchFamily="2" charset="-78"/>
            </a:endParaRPr>
          </a:p>
        </p:txBody>
      </p:sp>
      <p:sp>
        <p:nvSpPr>
          <p:cNvPr id="21" name="Rectangle 20"/>
          <p:cNvSpPr/>
          <p:nvPr/>
        </p:nvSpPr>
        <p:spPr>
          <a:xfrm>
            <a:off x="7244862" y="4731526"/>
            <a:ext cx="1492198"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محیط طبیعی:گیاهان و گیاهان با آب</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2" name="Rectangle 21"/>
          <p:cNvSpPr/>
          <p:nvPr/>
        </p:nvSpPr>
        <p:spPr>
          <a:xfrm>
            <a:off x="66988" y="4547306"/>
            <a:ext cx="2168258" cy="859659"/>
          </a:xfrm>
          <a:prstGeom prst="rect">
            <a:avLst/>
          </a:prstGeom>
        </p:spPr>
        <p:txBody>
          <a:bodyPr wrap="square">
            <a:spAutoFit/>
          </a:bodyPr>
          <a:lstStyle/>
          <a:p>
            <a:r>
              <a:rPr lang="fa-IR" sz="1662" b="1" dirty="0">
                <a:solidFill>
                  <a:prstClr val="black"/>
                </a:solidFill>
                <a:effectLst>
                  <a:outerShdw blurRad="38100" dist="38100" dir="2700000" algn="tl">
                    <a:srgbClr val="000000">
                      <a:alpha val="43137"/>
                    </a:srgbClr>
                  </a:outerShdw>
                </a:effectLst>
                <a:cs typeface="B Kamran" pitchFamily="2" charset="-78"/>
              </a:rPr>
              <a:t>کاهش ترس و عصبانیت، بهبود بیماری سریعتر و کاملتر، کاهش استرس</a:t>
            </a:r>
            <a:endParaRPr lang="en-US" sz="1662" b="1" dirty="0">
              <a:solidFill>
                <a:prstClr val="black"/>
              </a:solidFill>
              <a:effectLst>
                <a:outerShdw blurRad="38100" dist="38100" dir="2700000" algn="tl">
                  <a:srgbClr val="000000">
                    <a:alpha val="43137"/>
                  </a:srgbClr>
                </a:outerShdw>
              </a:effectLst>
              <a:cs typeface="B Kamran" pitchFamily="2" charset="-78"/>
            </a:endParaRPr>
          </a:p>
        </p:txBody>
      </p:sp>
      <p:pic>
        <p:nvPicPr>
          <p:cNvPr id="17" name="Picture 2" descr="C:\Users\MONA\Desktop\800px-Kelardasht_r.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954215" y="1670539"/>
            <a:ext cx="3587262" cy="2127738"/>
          </a:xfrm>
          <a:prstGeom prst="rect">
            <a:avLst/>
          </a:prstGeom>
          <a:ln>
            <a:noFill/>
          </a:ln>
          <a:effectLst>
            <a:outerShdw blurRad="292100" dist="139700" dir="2700000" algn="tl" rotWithShape="0">
              <a:srgbClr val="333333">
                <a:alpha val="65000"/>
              </a:srgbClr>
            </a:outerShdw>
          </a:effectLst>
        </p:spPr>
      </p:pic>
      <p:pic>
        <p:nvPicPr>
          <p:cNvPr id="19" name="Picture 3" descr="H:\بید مجنون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04215" y="4001029"/>
            <a:ext cx="3516923" cy="23211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159911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7" name="TextBox 6"/>
          <p:cNvSpPr txBox="1"/>
          <p:nvPr/>
        </p:nvSpPr>
        <p:spPr>
          <a:xfrm>
            <a:off x="211015" y="440880"/>
            <a:ext cx="5345723"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اهمیت مناظر طبیعی در ایجاد واکنش های مثبت رفتاری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cxnSp>
        <p:nvCxnSpPr>
          <p:cNvPr id="15" name="Straight Arrow Connector 14"/>
          <p:cNvCxnSpPr/>
          <p:nvPr/>
        </p:nvCxnSpPr>
        <p:spPr>
          <a:xfrm rot="10800000">
            <a:off x="6752492" y="2725615"/>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16" name="Straight Arrow Connector 15"/>
          <p:cNvCxnSpPr/>
          <p:nvPr/>
        </p:nvCxnSpPr>
        <p:spPr>
          <a:xfrm rot="10800000">
            <a:off x="2321169" y="2611733"/>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rot="10800000">
            <a:off x="6752492" y="4974979"/>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4" name="Straight Arrow Connector 23"/>
          <p:cNvCxnSpPr/>
          <p:nvPr/>
        </p:nvCxnSpPr>
        <p:spPr>
          <a:xfrm rot="10800000">
            <a:off x="2321169" y="4861097"/>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sp>
        <p:nvSpPr>
          <p:cNvPr id="18" name="Rectangle 17"/>
          <p:cNvSpPr/>
          <p:nvPr/>
        </p:nvSpPr>
        <p:spPr>
          <a:xfrm>
            <a:off x="6984142" y="2303585"/>
            <a:ext cx="1878504"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مناظر با دیدهایی از عناصر طبیعی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0" name="Rectangle 19"/>
          <p:cNvSpPr/>
          <p:nvPr/>
        </p:nvSpPr>
        <p:spPr>
          <a:xfrm>
            <a:off x="-70338" y="2340018"/>
            <a:ext cx="2286000" cy="603883"/>
          </a:xfrm>
          <a:prstGeom prst="rect">
            <a:avLst/>
          </a:prstGeom>
        </p:spPr>
        <p:txBody>
          <a:bodyPr wrap="square">
            <a:spAutoFit/>
          </a:bodyPr>
          <a:lstStyle/>
          <a:p>
            <a:r>
              <a:rPr lang="fa-IR" sz="1662" b="1" dirty="0">
                <a:solidFill>
                  <a:prstClr val="black"/>
                </a:solidFill>
                <a:effectLst>
                  <a:outerShdw blurRad="38100" dist="38100" dir="2700000" algn="tl">
                    <a:srgbClr val="000000">
                      <a:alpha val="43137"/>
                    </a:srgbClr>
                  </a:outerShdw>
                </a:effectLst>
                <a:cs typeface="B Kamran" pitchFamily="2" charset="-78"/>
              </a:rPr>
              <a:t>تاثیر در افزایش توجه مستقیم، رضایتمندی، صبر بیشتر</a:t>
            </a:r>
          </a:p>
        </p:txBody>
      </p:sp>
      <p:sp>
        <p:nvSpPr>
          <p:cNvPr id="21" name="Rectangle 20"/>
          <p:cNvSpPr/>
          <p:nvPr/>
        </p:nvSpPr>
        <p:spPr>
          <a:xfrm>
            <a:off x="7244862" y="4731526"/>
            <a:ext cx="1492198"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باغ قدیمی با درختان میوه و تنوعی از گلها</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2" name="Rectangle 21"/>
          <p:cNvSpPr/>
          <p:nvPr/>
        </p:nvSpPr>
        <p:spPr>
          <a:xfrm>
            <a:off x="66988" y="4705863"/>
            <a:ext cx="2168258" cy="376385"/>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افزایش قدرت تمرکز</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pic>
        <p:nvPicPr>
          <p:cNvPr id="11266" name="Picture 2" descr="C:\Users\MONA\Desktop\manzar\ax1\90.bmp"/>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94892" y="1529861"/>
            <a:ext cx="3165231" cy="2155050"/>
          </a:xfrm>
          <a:prstGeom prst="rect">
            <a:avLst/>
          </a:prstGeom>
          <a:ln>
            <a:noFill/>
          </a:ln>
          <a:effectLst>
            <a:outerShdw blurRad="292100" dist="139700" dir="2700000" algn="tl" rotWithShape="0">
              <a:srgbClr val="333333">
                <a:alpha val="65000"/>
              </a:srgbClr>
            </a:outerShdw>
          </a:effectLst>
        </p:spPr>
      </p:pic>
      <p:pic>
        <p:nvPicPr>
          <p:cNvPr id="11267" name="Picture 3" descr="C:\Users\MONA\Desktop\manzar\ax1\baghe ghadimi.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94892" y="3828824"/>
            <a:ext cx="3194891" cy="208333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2389647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7" name="TextBox 6"/>
          <p:cNvSpPr txBox="1"/>
          <p:nvPr/>
        </p:nvSpPr>
        <p:spPr>
          <a:xfrm>
            <a:off x="211015" y="440880"/>
            <a:ext cx="5345723"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اهمیت مناظر طبیعی در ایجاد واکنش های مثبت رفتاری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cxnSp>
        <p:nvCxnSpPr>
          <p:cNvPr id="15" name="Straight Arrow Connector 14"/>
          <p:cNvCxnSpPr/>
          <p:nvPr/>
        </p:nvCxnSpPr>
        <p:spPr>
          <a:xfrm rot="10800000">
            <a:off x="6752492" y="2725615"/>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16" name="Straight Arrow Connector 15"/>
          <p:cNvCxnSpPr/>
          <p:nvPr/>
        </p:nvCxnSpPr>
        <p:spPr>
          <a:xfrm rot="10800000">
            <a:off x="2321169" y="2611733"/>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rot="10800000">
            <a:off x="6752492" y="4974979"/>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4" name="Straight Arrow Connector 23"/>
          <p:cNvCxnSpPr/>
          <p:nvPr/>
        </p:nvCxnSpPr>
        <p:spPr>
          <a:xfrm rot="10800000">
            <a:off x="2321169" y="4861097"/>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sp>
        <p:nvSpPr>
          <p:cNvPr id="18" name="Rectangle 17"/>
          <p:cNvSpPr/>
          <p:nvPr/>
        </p:nvSpPr>
        <p:spPr>
          <a:xfrm>
            <a:off x="6984142" y="2303585"/>
            <a:ext cx="1878504"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منظر طبیعی: رود دره ها با صدای آب</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0" name="Rectangle 19"/>
          <p:cNvSpPr/>
          <p:nvPr/>
        </p:nvSpPr>
        <p:spPr>
          <a:xfrm>
            <a:off x="-70338" y="2340018"/>
            <a:ext cx="2286000" cy="859659"/>
          </a:xfrm>
          <a:prstGeom prst="rect">
            <a:avLst/>
          </a:prstGeom>
        </p:spPr>
        <p:txBody>
          <a:bodyPr wrap="square">
            <a:spAutoFit/>
          </a:bodyPr>
          <a:lstStyle/>
          <a:p>
            <a:r>
              <a:rPr lang="fa-IR" sz="1662" b="1" dirty="0">
                <a:solidFill>
                  <a:prstClr val="black"/>
                </a:solidFill>
                <a:effectLst>
                  <a:outerShdw blurRad="38100" dist="38100" dir="2700000" algn="tl">
                    <a:srgbClr val="000000">
                      <a:alpha val="43137"/>
                    </a:srgbClr>
                  </a:outerShdw>
                </a:effectLst>
                <a:cs typeface="B Kamran" pitchFamily="2" charset="-78"/>
              </a:rPr>
              <a:t>به طور قابل ملاحظه ای کاعش درد برای آنهایی که در چنین منظری حضور دارند.</a:t>
            </a:r>
          </a:p>
        </p:txBody>
      </p:sp>
      <p:sp>
        <p:nvSpPr>
          <p:cNvPr id="21" name="Rectangle 20"/>
          <p:cNvSpPr/>
          <p:nvPr/>
        </p:nvSpPr>
        <p:spPr>
          <a:xfrm>
            <a:off x="7229771" y="4731526"/>
            <a:ext cx="1632875"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وجود گیاهان در فضاهای عمومی جمعی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2" name="Rectangle 21"/>
          <p:cNvSpPr/>
          <p:nvPr/>
        </p:nvSpPr>
        <p:spPr>
          <a:xfrm>
            <a:off x="66988" y="4705863"/>
            <a:ext cx="2168258"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احساس امنیت و سازگاری، افزایش علایق اجتماعی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pic>
        <p:nvPicPr>
          <p:cNvPr id="12290" name="Picture 2" descr="C:\Users\MONA\Desktop\manzar\ax1\rooddare.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94893" y="1459524"/>
            <a:ext cx="3376037" cy="2252172"/>
          </a:xfrm>
          <a:prstGeom prst="rect">
            <a:avLst/>
          </a:prstGeom>
          <a:ln>
            <a:noFill/>
          </a:ln>
          <a:effectLst>
            <a:outerShdw blurRad="292100" dist="139700" dir="2700000" algn="tl" rotWithShape="0">
              <a:srgbClr val="333333">
                <a:alpha val="65000"/>
              </a:srgbClr>
            </a:outerShdw>
          </a:effectLst>
        </p:spPr>
      </p:pic>
      <p:pic>
        <p:nvPicPr>
          <p:cNvPr id="12293" name="Picture 5" descr="C:\DRIVE\information\UNIVERSIRY\tarh 4\SEARCH\Perspective%20Sketchsm.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63363" y="3991708"/>
            <a:ext cx="3407776" cy="21961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790863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C:\Users\MONA\Desktop\manzar\ax\chelsea04_urba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211015" y="195737"/>
            <a:ext cx="9425354" cy="3795971"/>
          </a:xfrm>
          <a:prstGeom prst="rect">
            <a:avLst/>
          </a:prstGeom>
          <a:ln>
            <a:noFill/>
          </a:ln>
          <a:effectLst>
            <a:softEdge rad="317500"/>
          </a:effectLst>
        </p:spPr>
      </p:pic>
      <p:sp>
        <p:nvSpPr>
          <p:cNvPr id="6" name="TextBox 5"/>
          <p:cNvSpPr txBox="1"/>
          <p:nvPr/>
        </p:nvSpPr>
        <p:spPr>
          <a:xfrm>
            <a:off x="3798277" y="3921370"/>
            <a:ext cx="4501662" cy="1115049"/>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6646" b="1" dirty="0">
                <a:solidFill>
                  <a:srgbClr val="37441C"/>
                </a:solidFill>
                <a:effectLst>
                  <a:glow rad="2286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rPr>
              <a:t>فضای سبز</a:t>
            </a:r>
            <a:endParaRPr lang="en-US" sz="6646" b="1" dirty="0">
              <a:solidFill>
                <a:srgbClr val="37441C"/>
              </a:solidFill>
              <a:effectLst>
                <a:glow rad="2286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endParaRPr>
          </a:p>
        </p:txBody>
      </p:sp>
    </p:spTree>
    <p:extLst>
      <p:ext uri="{BB962C8B-B14F-4D97-AF65-F5344CB8AC3E}">
        <p14:creationId xmlns:p14="http://schemas.microsoft.com/office/powerpoint/2010/main" val="346043639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7" name="TextBox 6"/>
          <p:cNvSpPr txBox="1"/>
          <p:nvPr/>
        </p:nvSpPr>
        <p:spPr>
          <a:xfrm>
            <a:off x="211015" y="440880"/>
            <a:ext cx="5345723"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اهمیت مناظر طبیعی در ایجاد واکنش های مثبت رفتاری</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cxnSp>
        <p:nvCxnSpPr>
          <p:cNvPr id="15" name="Straight Arrow Connector 14"/>
          <p:cNvCxnSpPr/>
          <p:nvPr/>
        </p:nvCxnSpPr>
        <p:spPr>
          <a:xfrm rot="10800000">
            <a:off x="6752492" y="2725615"/>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16" name="Straight Arrow Connector 15"/>
          <p:cNvCxnSpPr/>
          <p:nvPr/>
        </p:nvCxnSpPr>
        <p:spPr>
          <a:xfrm rot="10800000">
            <a:off x="2321169" y="2611733"/>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3" name="Straight Arrow Connector 22"/>
          <p:cNvCxnSpPr/>
          <p:nvPr/>
        </p:nvCxnSpPr>
        <p:spPr>
          <a:xfrm rot="10800000">
            <a:off x="6752492" y="4974979"/>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cxnSp>
        <p:nvCxnSpPr>
          <p:cNvPr id="24" name="Straight Arrow Connector 23"/>
          <p:cNvCxnSpPr/>
          <p:nvPr/>
        </p:nvCxnSpPr>
        <p:spPr>
          <a:xfrm rot="10800000">
            <a:off x="2321169" y="4861097"/>
            <a:ext cx="492369" cy="1466"/>
          </a:xfrm>
          <a:prstGeom prst="straightConnector1">
            <a:avLst/>
          </a:prstGeom>
          <a:ln>
            <a:tailEnd type="arrow" w="lg" len="lg"/>
          </a:ln>
        </p:spPr>
        <p:style>
          <a:lnRef idx="3">
            <a:schemeClr val="accent3"/>
          </a:lnRef>
          <a:fillRef idx="0">
            <a:schemeClr val="accent3"/>
          </a:fillRef>
          <a:effectRef idx="2">
            <a:schemeClr val="accent3"/>
          </a:effectRef>
          <a:fontRef idx="minor">
            <a:schemeClr val="tx1"/>
          </a:fontRef>
        </p:style>
      </p:cxnSp>
      <p:sp>
        <p:nvSpPr>
          <p:cNvPr id="18" name="Rectangle 17"/>
          <p:cNvSpPr/>
          <p:nvPr/>
        </p:nvSpPr>
        <p:spPr>
          <a:xfrm>
            <a:off x="6984142" y="2303585"/>
            <a:ext cx="1878504" cy="944489"/>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فضای سبز قابل مشاهده در شعاع 1تا 3 کیلومتری از مکان زندگی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0" name="Rectangle 19"/>
          <p:cNvSpPr/>
          <p:nvPr/>
        </p:nvSpPr>
        <p:spPr>
          <a:xfrm>
            <a:off x="-70338" y="2340018"/>
            <a:ext cx="2286000" cy="603883"/>
          </a:xfrm>
          <a:prstGeom prst="rect">
            <a:avLst/>
          </a:prstGeom>
        </p:spPr>
        <p:txBody>
          <a:bodyPr wrap="square">
            <a:spAutoFit/>
          </a:bodyPr>
          <a:lstStyle/>
          <a:p>
            <a:r>
              <a:rPr lang="fa-IR" sz="1662" b="1" dirty="0">
                <a:solidFill>
                  <a:prstClr val="black"/>
                </a:solidFill>
                <a:effectLst>
                  <a:outerShdw blurRad="38100" dist="38100" dir="2700000" algn="tl">
                    <a:srgbClr val="000000">
                      <a:alpha val="43137"/>
                    </a:srgbClr>
                  </a:outerShdw>
                </a:effectLst>
                <a:cs typeface="B Kamran" pitchFamily="2" charset="-78"/>
              </a:rPr>
              <a:t>کاهش رفتارهای پرخاشگرانه، سلامت کلی</a:t>
            </a:r>
          </a:p>
        </p:txBody>
      </p:sp>
      <p:sp>
        <p:nvSpPr>
          <p:cNvPr id="21" name="Rectangle 20"/>
          <p:cNvSpPr/>
          <p:nvPr/>
        </p:nvSpPr>
        <p:spPr>
          <a:xfrm>
            <a:off x="7229771" y="4731526"/>
            <a:ext cx="1632875" cy="660437"/>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دید از پنجره به عناصر منظر روستایی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sp>
        <p:nvSpPr>
          <p:cNvPr id="22" name="Rectangle 21"/>
          <p:cNvSpPr/>
          <p:nvPr/>
        </p:nvSpPr>
        <p:spPr>
          <a:xfrm>
            <a:off x="66988" y="4705863"/>
            <a:ext cx="2168258" cy="944489"/>
          </a:xfrm>
          <a:prstGeom prst="rect">
            <a:avLst/>
          </a:prstGeom>
        </p:spPr>
        <p:txBody>
          <a:bodyPr wrap="square">
            <a:spAutoFit/>
          </a:bodyPr>
          <a:lstStyle/>
          <a:p>
            <a:r>
              <a:rPr lang="fa-IR" sz="1846" b="1" dirty="0">
                <a:solidFill>
                  <a:prstClr val="black"/>
                </a:solidFill>
                <a:effectLst>
                  <a:outerShdw blurRad="38100" dist="38100" dir="2700000" algn="tl">
                    <a:srgbClr val="000000">
                      <a:alpha val="43137"/>
                    </a:srgbClr>
                  </a:outerShdw>
                </a:effectLst>
                <a:cs typeface="B Kamran" pitchFamily="2" charset="-78"/>
              </a:rPr>
              <a:t>حفاظی برای پیامدهای ناشی از استرس های شغلی و تاثیر مثبت در بهبود کلی</a:t>
            </a:r>
            <a:endParaRPr lang="en-US" sz="1846" b="1" dirty="0">
              <a:solidFill>
                <a:prstClr val="black"/>
              </a:solidFill>
              <a:effectLst>
                <a:outerShdw blurRad="38100" dist="38100" dir="2700000" algn="tl">
                  <a:srgbClr val="000000">
                    <a:alpha val="43137"/>
                  </a:srgbClr>
                </a:outerShdw>
              </a:effectLst>
              <a:cs typeface="B Kamran" pitchFamily="2" charset="-78"/>
            </a:endParaRPr>
          </a:p>
        </p:txBody>
      </p:sp>
      <p:pic>
        <p:nvPicPr>
          <p:cNvPr id="29697" name="Picture 1" descr="C:\Users\MONA\Desktop\manzar\ax1\masouleh0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105062" y="4054151"/>
            <a:ext cx="3235569" cy="2166407"/>
          </a:xfrm>
          <a:prstGeom prst="rect">
            <a:avLst/>
          </a:prstGeom>
          <a:ln>
            <a:noFill/>
          </a:ln>
          <a:effectLst>
            <a:outerShdw blurRad="292100" dist="139700" dir="2700000" algn="tl" rotWithShape="0">
              <a:srgbClr val="333333">
                <a:alpha val="65000"/>
              </a:srgbClr>
            </a:outerShdw>
          </a:effectLst>
        </p:spPr>
      </p:pic>
      <p:pic>
        <p:nvPicPr>
          <p:cNvPr id="29698" name="Picture 2" descr="C:\Users\MONA\Desktop\manzar\Pic\359wjm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135971" y="1460989"/>
            <a:ext cx="3186723" cy="23900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3414428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4" name="TextBox 13"/>
          <p:cNvSpPr txBox="1"/>
          <p:nvPr/>
        </p:nvSpPr>
        <p:spPr>
          <a:xfrm>
            <a:off x="281354" y="1107831"/>
            <a:ext cx="7596554" cy="4864409"/>
          </a:xfrm>
          <a:prstGeom prst="rect">
            <a:avLst/>
          </a:prstGeom>
          <a:noFill/>
        </p:spPr>
        <p:txBody>
          <a:bodyPr wrap="square" rtlCol="0">
            <a:spAutoFit/>
          </a:bodyPr>
          <a:lstStyle/>
          <a:p>
            <a:endParaRPr lang="fa-IR" sz="2215" b="1" dirty="0">
              <a:solidFill>
                <a:prstClr val="black"/>
              </a:solidFill>
            </a:endParaRPr>
          </a:p>
          <a:p>
            <a:r>
              <a:rPr lang="fa-IR" sz="2215" dirty="0">
                <a:solidFill>
                  <a:prstClr val="black"/>
                </a:solidFill>
                <a:cs typeface="B Kamran" pitchFamily="2" charset="-78"/>
              </a:rPr>
              <a:t>اما تحقیقی که در رابطه با مناظر شهری و مناظر ساخته شده ای که فاقد عناصر طبیعی بوده اند یا عناصر طبیعی در آن نقش مهمی نداشته اند، به عمل آمده است نشان دهنده آن است که این مناظر تاثیرات منفی بر سلامت انسان داشته و پیامدهای زیر را به دنبال دارد:</a:t>
            </a:r>
          </a:p>
          <a:p>
            <a:pPr>
              <a:buFont typeface="Arial" pitchFamily="34" charset="0"/>
              <a:buChar char="•"/>
            </a:pPr>
            <a:r>
              <a:rPr lang="fa-IR" sz="2215" b="1" dirty="0">
                <a:solidFill>
                  <a:prstClr val="black"/>
                </a:solidFill>
                <a:cs typeface="B Kamran" pitchFamily="2" charset="-78"/>
              </a:rPr>
              <a:t> کاهش توجه و دقت</a:t>
            </a:r>
          </a:p>
          <a:p>
            <a:pPr>
              <a:buFont typeface="Arial" pitchFamily="34" charset="0"/>
              <a:buChar char="•"/>
            </a:pPr>
            <a:r>
              <a:rPr lang="fa-IR" sz="2215" b="1" dirty="0">
                <a:solidFill>
                  <a:prstClr val="black"/>
                </a:solidFill>
                <a:cs typeface="B Kamran" pitchFamily="2" charset="-78"/>
              </a:rPr>
              <a:t> افزایش غمگینی</a:t>
            </a:r>
          </a:p>
          <a:p>
            <a:pPr>
              <a:buFont typeface="Arial" pitchFamily="34" charset="0"/>
              <a:buChar char="•"/>
            </a:pPr>
            <a:r>
              <a:rPr lang="fa-IR" sz="2215" b="1" dirty="0">
                <a:solidFill>
                  <a:prstClr val="black"/>
                </a:solidFill>
                <a:cs typeface="B Kamran" pitchFamily="2" charset="-78"/>
              </a:rPr>
              <a:t> افزایش فشارخون</a:t>
            </a:r>
          </a:p>
          <a:p>
            <a:pPr>
              <a:buFont typeface="Arial" pitchFamily="34" charset="0"/>
              <a:buChar char="•"/>
            </a:pPr>
            <a:r>
              <a:rPr lang="fa-IR" sz="2215" b="1" dirty="0">
                <a:solidFill>
                  <a:prstClr val="black"/>
                </a:solidFill>
                <a:cs typeface="B Kamran" pitchFamily="2" charset="-78"/>
              </a:rPr>
              <a:t> افزایش عصبانیت و پرخاشگری</a:t>
            </a:r>
          </a:p>
          <a:p>
            <a:pPr>
              <a:buFont typeface="Arial" pitchFamily="34" charset="0"/>
              <a:buChar char="•"/>
            </a:pPr>
            <a:r>
              <a:rPr lang="fa-IR" sz="2215" b="1" dirty="0">
                <a:solidFill>
                  <a:prstClr val="black"/>
                </a:solidFill>
                <a:cs typeface="B Kamran" pitchFamily="2" charset="-78"/>
              </a:rPr>
              <a:t> خستگی فکری</a:t>
            </a:r>
          </a:p>
          <a:p>
            <a:pPr>
              <a:buFont typeface="Arial" pitchFamily="34" charset="0"/>
              <a:buChar char="•"/>
            </a:pPr>
            <a:r>
              <a:rPr lang="fa-IR" sz="2215" b="1" dirty="0">
                <a:solidFill>
                  <a:prstClr val="black"/>
                </a:solidFill>
                <a:cs typeface="B Kamran" pitchFamily="2" charset="-78"/>
              </a:rPr>
              <a:t> احساس خطر و ترس بیشتر</a:t>
            </a:r>
          </a:p>
          <a:p>
            <a:pPr>
              <a:buFont typeface="Arial" pitchFamily="34" charset="0"/>
              <a:buChar char="•"/>
            </a:pPr>
            <a:r>
              <a:rPr lang="fa-IR" sz="2215" b="1" dirty="0">
                <a:solidFill>
                  <a:prstClr val="black"/>
                </a:solidFill>
                <a:cs typeface="B Kamran" pitchFamily="2" charset="-78"/>
              </a:rPr>
              <a:t> تنش های حسی</a:t>
            </a:r>
          </a:p>
          <a:p>
            <a:pPr>
              <a:buFont typeface="Arial" pitchFamily="34" charset="0"/>
              <a:buChar char="•"/>
            </a:pPr>
            <a:r>
              <a:rPr lang="fa-IR" sz="2215" b="1" dirty="0">
                <a:solidFill>
                  <a:prstClr val="black"/>
                </a:solidFill>
                <a:cs typeface="B Kamran" pitchFamily="2" charset="-78"/>
              </a:rPr>
              <a:t> و...</a:t>
            </a:r>
            <a:endParaRPr lang="fa-IR" sz="3692" b="1" dirty="0">
              <a:solidFill>
                <a:prstClr val="black"/>
              </a:solidFill>
              <a:cs typeface="B Kamran" pitchFamily="2" charset="-78"/>
            </a:endParaRPr>
          </a:p>
          <a:p>
            <a:r>
              <a:rPr lang="fa-IR" sz="2215" dirty="0">
                <a:solidFill>
                  <a:prstClr val="black"/>
                </a:solidFill>
                <a:cs typeface="B Kamran" pitchFamily="2" charset="-78"/>
              </a:rPr>
              <a:t> </a:t>
            </a:r>
            <a:endParaRPr lang="fa-IR" sz="2215" b="1" dirty="0">
              <a:solidFill>
                <a:prstClr val="black"/>
              </a:solidFill>
              <a:cs typeface="B Kamran" pitchFamily="2" charset="-78"/>
            </a:endParaRPr>
          </a:p>
          <a:p>
            <a:pPr>
              <a:buFont typeface="Arial" pitchFamily="34" charset="0"/>
              <a:buChar char="•"/>
            </a:pPr>
            <a:endParaRPr lang="en-US" sz="2215" dirty="0">
              <a:solidFill>
                <a:prstClr val="black"/>
              </a:solidFill>
              <a:cs typeface="B Kamran" pitchFamily="2" charset="-78"/>
            </a:endParaRPr>
          </a:p>
        </p:txBody>
      </p:sp>
      <p:pic>
        <p:nvPicPr>
          <p:cNvPr id="6"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5214" y="2303584"/>
            <a:ext cx="1827648" cy="1617785"/>
          </a:xfrm>
          <a:prstGeom prst="rect">
            <a:avLst/>
          </a:prstGeom>
          <a:ln>
            <a:noFill/>
          </a:ln>
          <a:effectLst>
            <a:outerShdw blurRad="292100" dist="139700" dir="2700000" algn="tl" rotWithShape="0">
              <a:srgbClr val="333333">
                <a:alpha val="65000"/>
              </a:srgbClr>
            </a:outerShdw>
          </a:effectLst>
        </p:spPr>
      </p:pic>
      <p:pic>
        <p:nvPicPr>
          <p:cNvPr id="7" name="Picture 2" descr="C:\hanie\tarahi-abas\axe2.psd"/>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87262" y="3358662"/>
            <a:ext cx="1619794" cy="2180492"/>
          </a:xfrm>
          <a:prstGeom prst="rect">
            <a:avLst/>
          </a:prstGeom>
          <a:ln>
            <a:noFill/>
          </a:ln>
          <a:effectLst>
            <a:outerShdw blurRad="292100" dist="139700" dir="2700000" algn="tl" rotWithShape="0">
              <a:srgbClr val="333333">
                <a:alpha val="65000"/>
              </a:srgbClr>
            </a:outerShdw>
          </a:effectLst>
        </p:spPr>
      </p:pic>
      <p:pic>
        <p:nvPicPr>
          <p:cNvPr id="25601" name="Picture 1" descr="C:\DRIVE\information\UNIVERSIRY\search-maghale\Siena_plaza.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844062" y="4343400"/>
            <a:ext cx="2274277" cy="15145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975630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04446"/>
            <a:ext cx="4501662" cy="660502"/>
          </a:xfrm>
          <a:prstGeom prst="rect">
            <a:avLst/>
          </a:prstGeom>
          <a:noFill/>
        </p:spPr>
        <p:txBody>
          <a:bodyPr wrap="square" rtlCol="0">
            <a:spAutoFit/>
          </a:bodyPr>
          <a:lstStyle/>
          <a:p>
            <a:pPr algn="l" rtl="0"/>
            <a:r>
              <a:rPr lang="fa-IR" sz="3692" b="1" dirty="0">
                <a:solidFill>
                  <a:prstClr val="black"/>
                </a:solidFill>
                <a:effectLst>
                  <a:outerShdw blurRad="38100" dist="38100" dir="2700000" algn="tl">
                    <a:srgbClr val="000000">
                      <a:alpha val="43137"/>
                    </a:srgbClr>
                  </a:outerShdw>
                </a:effectLst>
                <a:cs typeface="B Narenj" pitchFamily="2" charset="-78"/>
              </a:rPr>
              <a:t>عملکرد زیبا شناختی فضای سبز</a:t>
            </a:r>
            <a:endParaRPr lang="en-US" sz="3692"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459524"/>
            <a:ext cx="7596554" cy="2478371"/>
          </a:xfrm>
          <a:prstGeom prst="rect">
            <a:avLst/>
          </a:prstGeom>
          <a:noFill/>
        </p:spPr>
        <p:txBody>
          <a:bodyPr wrap="square" rtlCol="0">
            <a:spAutoFit/>
          </a:bodyPr>
          <a:lstStyle/>
          <a:p>
            <a:pPr rtl="0"/>
            <a:r>
              <a:rPr lang="fa-IR" sz="2215" dirty="0">
                <a:solidFill>
                  <a:prstClr val="black"/>
                </a:solidFill>
                <a:cs typeface="B Kamran" pitchFamily="2" charset="-78"/>
              </a:rPr>
              <a:t>استفاده از گیاه در منظر سازی شهری گام موثری در جهت رفع معایب و نواقص زیر در شهرهاست: </a:t>
            </a:r>
          </a:p>
          <a:p>
            <a:pPr rtl="0"/>
            <a:endParaRPr lang="fa-IR" sz="2215" dirty="0">
              <a:solidFill>
                <a:prstClr val="black"/>
              </a:solidFill>
              <a:cs typeface="B Kamran" pitchFamily="2" charset="-78"/>
            </a:endParaRPr>
          </a:p>
          <a:p>
            <a:pPr rtl="0"/>
            <a:endParaRPr lang="fa-IR" sz="2215" dirty="0">
              <a:solidFill>
                <a:prstClr val="black"/>
              </a:solidFill>
              <a:cs typeface="B Kamran" pitchFamily="2" charset="-78"/>
            </a:endParaRPr>
          </a:p>
          <a:p>
            <a:pPr rtl="0"/>
            <a:r>
              <a:rPr lang="fa-IR" sz="2215" b="1" dirty="0">
                <a:solidFill>
                  <a:prstClr val="black"/>
                </a:solidFill>
                <a:cs typeface="B Kamran" pitchFamily="2" charset="-78"/>
              </a:rPr>
              <a:t>پوشاندن نماهای یکنواخت </a:t>
            </a:r>
            <a:r>
              <a:rPr lang="fa-IR" sz="2215" dirty="0">
                <a:solidFill>
                  <a:prstClr val="black"/>
                </a:solidFill>
                <a:cs typeface="B Kamran" pitchFamily="2" charset="-78"/>
              </a:rPr>
              <a:t>:</a:t>
            </a:r>
          </a:p>
          <a:p>
            <a:pPr rtl="0"/>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en-US" sz="2215" dirty="0">
              <a:solidFill>
                <a:prstClr val="black"/>
              </a:solidFill>
              <a:cs typeface="B Kamran" pitchFamily="2" charset="-78"/>
            </a:endParaRPr>
          </a:p>
        </p:txBody>
      </p:sp>
      <p:pic>
        <p:nvPicPr>
          <p:cNvPr id="7" name="Content Placeholder 3" descr="DSCF9952.JPG"/>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562708" y="1915907"/>
            <a:ext cx="2672862" cy="2005462"/>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633046" y="4512268"/>
            <a:ext cx="7596554" cy="1455783"/>
          </a:xfrm>
          <a:prstGeom prst="rect">
            <a:avLst/>
          </a:prstGeom>
          <a:noFill/>
        </p:spPr>
        <p:txBody>
          <a:bodyPr wrap="square" rtlCol="0">
            <a:spAutoFit/>
          </a:bodyPr>
          <a:lstStyle/>
          <a:p>
            <a:pPr rtl="0"/>
            <a:endParaRPr lang="fa-IR" sz="2215" dirty="0">
              <a:solidFill>
                <a:prstClr val="black"/>
              </a:solidFill>
              <a:cs typeface="B Kamran" pitchFamily="2" charset="-78"/>
            </a:endParaRPr>
          </a:p>
          <a:p>
            <a:pPr rtl="0"/>
            <a:r>
              <a:rPr lang="fa-IR" sz="2215" b="1" dirty="0">
                <a:solidFill>
                  <a:prstClr val="black"/>
                </a:solidFill>
                <a:cs typeface="B Kamran" pitchFamily="2" charset="-78"/>
              </a:rPr>
              <a:t>تعدیل بافت خشن مصالح ساختمانی</a:t>
            </a:r>
          </a:p>
          <a:p>
            <a:endParaRPr lang="fa-IR" sz="2215" dirty="0">
              <a:solidFill>
                <a:prstClr val="black"/>
              </a:solidFill>
              <a:cs typeface="B Kamran" pitchFamily="2" charset="-78"/>
            </a:endParaRPr>
          </a:p>
          <a:p>
            <a:endParaRPr lang="en-US" sz="2215" dirty="0">
              <a:solidFill>
                <a:prstClr val="black"/>
              </a:solidFill>
              <a:cs typeface="B Kamran" pitchFamily="2" charset="-78"/>
            </a:endParaRPr>
          </a:p>
        </p:txBody>
      </p:sp>
    </p:spTree>
    <p:extLst>
      <p:ext uri="{BB962C8B-B14F-4D97-AF65-F5344CB8AC3E}">
        <p14:creationId xmlns:p14="http://schemas.microsoft.com/office/powerpoint/2010/main" val="94663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dirty="0">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6" name="TextBox 5"/>
          <p:cNvSpPr txBox="1"/>
          <p:nvPr/>
        </p:nvSpPr>
        <p:spPr>
          <a:xfrm>
            <a:off x="281354" y="1459523"/>
            <a:ext cx="7596554" cy="1796646"/>
          </a:xfrm>
          <a:prstGeom prst="rect">
            <a:avLst/>
          </a:prstGeom>
          <a:noFill/>
        </p:spPr>
        <p:txBody>
          <a:bodyPr wrap="square" rtlCol="0">
            <a:spAutoFit/>
          </a:bodyPr>
          <a:lstStyle/>
          <a:p>
            <a:pPr rtl="0"/>
            <a:endParaRPr lang="fa-IR" sz="2215" dirty="0">
              <a:solidFill>
                <a:prstClr val="black"/>
              </a:solidFill>
              <a:cs typeface="B Kamran" pitchFamily="2" charset="-78"/>
            </a:endParaRPr>
          </a:p>
          <a:p>
            <a:pPr rtl="0"/>
            <a:r>
              <a:rPr lang="fa-IR" sz="2215" b="1" dirty="0">
                <a:solidFill>
                  <a:prstClr val="black"/>
                </a:solidFill>
                <a:cs typeface="B Kamran" pitchFamily="2" charset="-78"/>
              </a:rPr>
              <a:t>تعدیل ارتفاع ساختمانها : </a:t>
            </a:r>
          </a:p>
          <a:p>
            <a:pPr rtl="0"/>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en-US" sz="2215" dirty="0">
              <a:solidFill>
                <a:prstClr val="black"/>
              </a:solidFill>
              <a:cs typeface="B Kamran" pitchFamily="2" charset="-78"/>
            </a:endParaRPr>
          </a:p>
        </p:txBody>
      </p:sp>
      <p:sp>
        <p:nvSpPr>
          <p:cNvPr id="7" name="Rectangle 6"/>
          <p:cNvSpPr/>
          <p:nvPr/>
        </p:nvSpPr>
        <p:spPr>
          <a:xfrm>
            <a:off x="4871423" y="3429000"/>
            <a:ext cx="3153427" cy="433196"/>
          </a:xfrm>
          <a:prstGeom prst="rect">
            <a:avLst/>
          </a:prstGeom>
        </p:spPr>
        <p:txBody>
          <a:bodyPr wrap="none">
            <a:spAutoFit/>
          </a:bodyPr>
          <a:lstStyle/>
          <a:p>
            <a:r>
              <a:rPr lang="fa-IR" sz="2215" b="1" dirty="0">
                <a:solidFill>
                  <a:prstClr val="black"/>
                </a:solidFill>
                <a:cs typeface="B Kamran" pitchFamily="2" charset="-78"/>
              </a:rPr>
              <a:t>پوشاندن مناظر زشت و عیوب معماری: </a:t>
            </a:r>
          </a:p>
        </p:txBody>
      </p:sp>
      <p:pic>
        <p:nvPicPr>
          <p:cNvPr id="8" name="Picture 1" descr="C:\Users\MONA\Desktop\Sara1391.jpg"/>
          <p:cNvPicPr>
            <a:picLocks noChangeAspect="1" noChangeArrowheads="1"/>
          </p:cNvPicPr>
          <p:nvPr/>
        </p:nvPicPr>
        <p:blipFill>
          <a:blip r:embed="rId5" cstate="email">
            <a:clrChange>
              <a:clrFrom>
                <a:srgbClr val="808080"/>
              </a:clrFrom>
              <a:clrTo>
                <a:srgbClr val="808080">
                  <a:alpha val="0"/>
                </a:srgbClr>
              </a:clrTo>
            </a:clrChange>
            <a:lum bright="40000" contrast="40000"/>
            <a:extLst>
              <a:ext uri="{28A0092B-C50C-407E-A947-70E740481C1C}">
                <a14:useLocalDpi xmlns:a14="http://schemas.microsoft.com/office/drawing/2010/main"/>
              </a:ext>
            </a:extLst>
          </a:blip>
          <a:srcRect/>
          <a:stretch>
            <a:fillRect/>
          </a:stretch>
        </p:blipFill>
        <p:spPr bwMode="auto">
          <a:xfrm rot="5400000">
            <a:off x="2255437" y="259163"/>
            <a:ext cx="1688125" cy="4229523"/>
          </a:xfrm>
          <a:prstGeom prst="rect">
            <a:avLst/>
          </a:prstGeom>
          <a:noFill/>
        </p:spPr>
      </p:pic>
      <p:pic>
        <p:nvPicPr>
          <p:cNvPr id="21505" name="Picture 1" descr="C:\Users\MONA\Desktop\scan0007-1.jpg"/>
          <p:cNvPicPr>
            <a:picLocks noChangeAspect="1" noChangeArrowheads="1"/>
          </p:cNvPicPr>
          <p:nvPr/>
        </p:nvPicPr>
        <p:blipFill>
          <a:blip r:embed="rId6" cstate="email">
            <a:clrChange>
              <a:clrFrom>
                <a:srgbClr val="F3FFFA"/>
              </a:clrFrom>
              <a:clrTo>
                <a:srgbClr val="F3FFFA">
                  <a:alpha val="0"/>
                </a:srgbClr>
              </a:clrTo>
            </a:clrChange>
            <a:extLst>
              <a:ext uri="{28A0092B-C50C-407E-A947-70E740481C1C}">
                <a14:useLocalDpi xmlns:a14="http://schemas.microsoft.com/office/drawing/2010/main"/>
              </a:ext>
            </a:extLst>
          </a:blip>
          <a:srcRect/>
          <a:stretch>
            <a:fillRect/>
          </a:stretch>
        </p:blipFill>
        <p:spPr bwMode="auto">
          <a:xfrm>
            <a:off x="1617785" y="3851031"/>
            <a:ext cx="5000138" cy="984738"/>
          </a:xfrm>
          <a:prstGeom prst="rect">
            <a:avLst/>
          </a:prstGeom>
          <a:noFill/>
        </p:spPr>
      </p:pic>
      <p:pic>
        <p:nvPicPr>
          <p:cNvPr id="9" name="Picture 1" descr="C:\Users\MONA\Desktop\scan0007-1.jpg"/>
          <p:cNvPicPr>
            <a:picLocks noChangeAspect="1" noChangeArrowheads="1"/>
          </p:cNvPicPr>
          <p:nvPr/>
        </p:nvPicPr>
        <p:blipFill>
          <a:blip r:embed="rId6" cstate="email">
            <a:clrChange>
              <a:clrFrom>
                <a:srgbClr val="F3FFFA"/>
              </a:clrFrom>
              <a:clrTo>
                <a:srgbClr val="F3FFFA">
                  <a:alpha val="0"/>
                </a:srgbClr>
              </a:clrTo>
            </a:clrChange>
            <a:extLst>
              <a:ext uri="{28A0092B-C50C-407E-A947-70E740481C1C}">
                <a14:useLocalDpi xmlns:a14="http://schemas.microsoft.com/office/drawing/2010/main"/>
              </a:ext>
            </a:extLst>
          </a:blip>
          <a:srcRect/>
          <a:stretch>
            <a:fillRect/>
          </a:stretch>
        </p:blipFill>
        <p:spPr bwMode="auto">
          <a:xfrm>
            <a:off x="1682016" y="4976446"/>
            <a:ext cx="5000138" cy="984738"/>
          </a:xfrm>
          <a:prstGeom prst="rect">
            <a:avLst/>
          </a:prstGeom>
          <a:noFill/>
        </p:spPr>
      </p:pic>
      <p:pic>
        <p:nvPicPr>
          <p:cNvPr id="21508"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6157320" y="5257800"/>
            <a:ext cx="595172" cy="773724"/>
          </a:xfrm>
          <a:prstGeom prst="rect">
            <a:avLst/>
          </a:prstGeom>
          <a:ln>
            <a:noFill/>
          </a:ln>
          <a:effectLst>
            <a:softEdge rad="112500"/>
          </a:effectLst>
        </p:spPr>
      </p:pic>
      <p:pic>
        <p:nvPicPr>
          <p:cNvPr id="13"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5627077" y="5257800"/>
            <a:ext cx="595172" cy="773724"/>
          </a:xfrm>
          <a:prstGeom prst="rect">
            <a:avLst/>
          </a:prstGeom>
          <a:ln>
            <a:noFill/>
          </a:ln>
          <a:effectLst>
            <a:softEdge rad="112500"/>
          </a:effectLst>
        </p:spPr>
      </p:pic>
      <p:pic>
        <p:nvPicPr>
          <p:cNvPr id="14"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1617785" y="5117124"/>
            <a:ext cx="595172" cy="773724"/>
          </a:xfrm>
          <a:prstGeom prst="rect">
            <a:avLst/>
          </a:prstGeom>
          <a:ln>
            <a:noFill/>
          </a:ln>
          <a:effectLst>
            <a:softEdge rad="112500"/>
          </a:effectLst>
        </p:spPr>
      </p:pic>
      <p:pic>
        <p:nvPicPr>
          <p:cNvPr id="15"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5134708" y="5257800"/>
            <a:ext cx="595172" cy="773724"/>
          </a:xfrm>
          <a:prstGeom prst="rect">
            <a:avLst/>
          </a:prstGeom>
          <a:ln>
            <a:noFill/>
          </a:ln>
          <a:effectLst>
            <a:softEdge rad="112500"/>
          </a:effectLst>
        </p:spPr>
      </p:pic>
      <p:pic>
        <p:nvPicPr>
          <p:cNvPr id="16"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4572000" y="5257800"/>
            <a:ext cx="595172" cy="773724"/>
          </a:xfrm>
          <a:prstGeom prst="rect">
            <a:avLst/>
          </a:prstGeom>
          <a:ln>
            <a:noFill/>
          </a:ln>
          <a:effectLst>
            <a:softEdge rad="112500"/>
          </a:effectLst>
        </p:spPr>
      </p:pic>
      <p:pic>
        <p:nvPicPr>
          <p:cNvPr id="17"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4117505" y="5257800"/>
            <a:ext cx="595172" cy="773724"/>
          </a:xfrm>
          <a:prstGeom prst="rect">
            <a:avLst/>
          </a:prstGeom>
          <a:ln>
            <a:noFill/>
          </a:ln>
          <a:effectLst>
            <a:softEdge rad="112500"/>
          </a:effectLst>
        </p:spPr>
      </p:pic>
      <p:pic>
        <p:nvPicPr>
          <p:cNvPr id="18"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3627092" y="5237460"/>
            <a:ext cx="595172" cy="773724"/>
          </a:xfrm>
          <a:prstGeom prst="rect">
            <a:avLst/>
          </a:prstGeom>
          <a:ln>
            <a:noFill/>
          </a:ln>
          <a:effectLst>
            <a:softEdge rad="112500"/>
          </a:effectLst>
        </p:spPr>
      </p:pic>
      <p:pic>
        <p:nvPicPr>
          <p:cNvPr id="19"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3155061" y="5257800"/>
            <a:ext cx="595172" cy="773724"/>
          </a:xfrm>
          <a:prstGeom prst="rect">
            <a:avLst/>
          </a:prstGeom>
          <a:ln>
            <a:noFill/>
          </a:ln>
          <a:effectLst>
            <a:softEdge rad="112500"/>
          </a:effectLst>
        </p:spPr>
      </p:pic>
      <p:pic>
        <p:nvPicPr>
          <p:cNvPr id="20"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2110154" y="5187462"/>
            <a:ext cx="595172" cy="773724"/>
          </a:xfrm>
          <a:prstGeom prst="rect">
            <a:avLst/>
          </a:prstGeom>
          <a:ln>
            <a:noFill/>
          </a:ln>
          <a:effectLst>
            <a:softEdge rad="112500"/>
          </a:effectLst>
        </p:spPr>
      </p:pic>
      <p:pic>
        <p:nvPicPr>
          <p:cNvPr id="21" name="Picture 4" descr="C:\DRIVE\information\UNIVERSIRY\tarh 4\SEARCH\city_plaza_fountain_xl.jpg"/>
          <p:cNvPicPr>
            <a:picLocks noChangeAspect="1" noChangeArrowheads="1"/>
          </p:cNvPicPr>
          <p:nvPr/>
        </p:nvPicPr>
        <p:blipFill>
          <a:blip r:embed="rId7" cstate="email">
            <a:clrChange>
              <a:clrFrom>
                <a:srgbClr val="A96069"/>
              </a:clrFrom>
              <a:clrTo>
                <a:srgbClr val="A96069">
                  <a:alpha val="0"/>
                </a:srgbClr>
              </a:clrTo>
            </a:clrChange>
            <a:lum bright="-10000" contrast="30000"/>
            <a:extLst>
              <a:ext uri="{28A0092B-C50C-407E-A947-70E740481C1C}">
                <a14:useLocalDpi xmlns:a14="http://schemas.microsoft.com/office/drawing/2010/main"/>
              </a:ext>
            </a:extLst>
          </a:blip>
          <a:srcRect t="-5351"/>
          <a:stretch>
            <a:fillRect/>
          </a:stretch>
        </p:blipFill>
        <p:spPr bwMode="auto">
          <a:xfrm>
            <a:off x="2602523" y="5187462"/>
            <a:ext cx="595172" cy="773724"/>
          </a:xfrm>
          <a:prstGeom prst="rect">
            <a:avLst/>
          </a:prstGeom>
          <a:ln>
            <a:noFill/>
          </a:ln>
          <a:effectLst>
            <a:softEdge rad="112500"/>
          </a:effectLst>
        </p:spPr>
      </p:pic>
    </p:spTree>
    <p:extLst>
      <p:ext uri="{BB962C8B-B14F-4D97-AF65-F5344CB8AC3E}">
        <p14:creationId xmlns:p14="http://schemas.microsoft.com/office/powerpoint/2010/main" val="30779748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4501662" y="263769"/>
            <a:ext cx="4642338" cy="6330462"/>
          </a:xfrm>
          <a:prstGeom prst="rect">
            <a:avLst/>
          </a:prstGeom>
          <a:noFill/>
        </p:spPr>
      </p:pic>
      <p:sp>
        <p:nvSpPr>
          <p:cNvPr id="4" name="Rectangle 3"/>
          <p:cNvSpPr/>
          <p:nvPr/>
        </p:nvSpPr>
        <p:spPr>
          <a:xfrm>
            <a:off x="4220308" y="615461"/>
            <a:ext cx="4853354" cy="6330462"/>
          </a:xfrm>
          <a:prstGeom prst="rect">
            <a:avLst/>
          </a:prstGeom>
          <a:solidFill>
            <a:srgbClr val="F2F2F2">
              <a:alpha val="1600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sp>
        <p:nvSpPr>
          <p:cNvPr id="7" name="TextBox 6"/>
          <p:cNvSpPr txBox="1"/>
          <p:nvPr/>
        </p:nvSpPr>
        <p:spPr>
          <a:xfrm>
            <a:off x="1055077" y="2795954"/>
            <a:ext cx="4501662" cy="774186"/>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rPr>
              <a:t>گونه شناسی فضای سبز</a:t>
            </a:r>
            <a:endParaRPr lang="en-US"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endParaRPr>
          </a:p>
        </p:txBody>
      </p:sp>
    </p:spTree>
    <p:extLst>
      <p:ext uri="{BB962C8B-B14F-4D97-AF65-F5344CB8AC3E}">
        <p14:creationId xmlns:p14="http://schemas.microsoft.com/office/powerpoint/2010/main" val="201426878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graphicFrame>
        <p:nvGraphicFramePr>
          <p:cNvPr id="11" name="Diagram 10"/>
          <p:cNvGraphicFramePr/>
          <p:nvPr/>
        </p:nvGraphicFramePr>
        <p:xfrm>
          <a:off x="1336431" y="982785"/>
          <a:ext cx="6400800" cy="455637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701682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14342"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اندازه</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pic>
        <p:nvPicPr>
          <p:cNvPr id="1026" name="Picture 2" descr="G:\shima\boote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3273" y="1248508"/>
            <a:ext cx="3306019" cy="2479515"/>
          </a:xfrm>
          <a:prstGeom prst="rect">
            <a:avLst/>
          </a:prstGeom>
          <a:ln>
            <a:noFill/>
          </a:ln>
          <a:effectLst>
            <a:outerShdw blurRad="292100" dist="139700" dir="2700000" algn="tl" rotWithShape="0">
              <a:srgbClr val="333333">
                <a:alpha val="65000"/>
              </a:srgbClr>
            </a:outerShdw>
          </a:effectLst>
        </p:spPr>
      </p:pic>
      <p:sp>
        <p:nvSpPr>
          <p:cNvPr id="14346" name="Rectangle 9"/>
          <p:cNvSpPr>
            <a:spLocks noChangeArrowheads="1"/>
          </p:cNvSpPr>
          <p:nvPr/>
        </p:nvSpPr>
        <p:spPr bwMode="auto">
          <a:xfrm>
            <a:off x="441081" y="3763053"/>
            <a:ext cx="3568211" cy="376385"/>
          </a:xfrm>
          <a:prstGeom prst="rect">
            <a:avLst/>
          </a:prstGeom>
          <a:noFill/>
          <a:ln w="9525">
            <a:noFill/>
            <a:miter lim="800000"/>
            <a:headEnd/>
            <a:tailEnd/>
          </a:ln>
        </p:spPr>
        <p:txBody>
          <a:bodyPr>
            <a:spAutoFit/>
          </a:bodyPr>
          <a:lstStyle/>
          <a:p>
            <a:pPr algn="justLow" rtl="0"/>
            <a:r>
              <a:rPr lang="fa-IR" sz="1846" b="1" dirty="0">
                <a:solidFill>
                  <a:prstClr val="black"/>
                </a:solidFill>
                <a:cs typeface="B Kamran" pitchFamily="2" charset="-78"/>
              </a:rPr>
              <a:t>بوته ها با ارتفاع حداکثر5/ 1 متر.</a:t>
            </a:r>
          </a:p>
        </p:txBody>
      </p:sp>
      <p:pic>
        <p:nvPicPr>
          <p:cNvPr id="14349" name="Picture 13" descr="parke jangalie chitgar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491803" y="1178170"/>
            <a:ext cx="3370843" cy="2532185"/>
          </a:xfrm>
          <a:prstGeom prst="rect">
            <a:avLst/>
          </a:prstGeom>
          <a:ln>
            <a:noFill/>
          </a:ln>
          <a:effectLst>
            <a:outerShdw blurRad="292100" dist="139700" dir="2700000" algn="tl" rotWithShape="0">
              <a:srgbClr val="333333">
                <a:alpha val="65000"/>
              </a:srgbClr>
            </a:outerShdw>
          </a:effectLst>
        </p:spPr>
      </p:pic>
      <p:sp>
        <p:nvSpPr>
          <p:cNvPr id="14350" name="Rectangle 14"/>
          <p:cNvSpPr>
            <a:spLocks noChangeArrowheads="1"/>
          </p:cNvSpPr>
          <p:nvPr/>
        </p:nvSpPr>
        <p:spPr bwMode="auto">
          <a:xfrm>
            <a:off x="7240234" y="3763053"/>
            <a:ext cx="1685077" cy="376385"/>
          </a:xfrm>
          <a:prstGeom prst="rect">
            <a:avLst/>
          </a:prstGeom>
          <a:noFill/>
          <a:ln w="9525">
            <a:noFill/>
            <a:miter lim="800000"/>
            <a:headEnd/>
            <a:tailEnd/>
          </a:ln>
          <a:effectLst/>
        </p:spPr>
        <p:txBody>
          <a:bodyPr wrap="none">
            <a:spAutoFit/>
          </a:bodyPr>
          <a:lstStyle/>
          <a:p>
            <a:pPr algn="l" rtl="0"/>
            <a:r>
              <a:rPr lang="fa-IR" sz="1846" b="1">
                <a:solidFill>
                  <a:prstClr val="black"/>
                </a:solidFill>
                <a:cs typeface="B Kamran" pitchFamily="2" charset="-78"/>
              </a:rPr>
              <a:t>درختانی با ارتفاع 15 متر.</a:t>
            </a:r>
          </a:p>
        </p:txBody>
      </p:sp>
      <p:sp>
        <p:nvSpPr>
          <p:cNvPr id="14351" name="Text Box 15"/>
          <p:cNvSpPr txBox="1">
            <a:spLocks noChangeArrowheads="1"/>
          </p:cNvSpPr>
          <p:nvPr/>
        </p:nvSpPr>
        <p:spPr bwMode="auto">
          <a:xfrm>
            <a:off x="4923692" y="6101862"/>
            <a:ext cx="1905220" cy="376385"/>
          </a:xfrm>
          <a:prstGeom prst="rect">
            <a:avLst/>
          </a:prstGeom>
          <a:noFill/>
          <a:ln w="9525">
            <a:noFill/>
            <a:miter lim="800000"/>
            <a:headEnd/>
            <a:tailEnd/>
          </a:ln>
          <a:effectLst/>
        </p:spPr>
        <p:txBody>
          <a:bodyPr wrap="square">
            <a:spAutoFit/>
          </a:bodyPr>
          <a:lstStyle/>
          <a:p>
            <a:pPr algn="justLow" rtl="0"/>
            <a:r>
              <a:rPr lang="fa-IR" sz="1846" b="1" dirty="0">
                <a:solidFill>
                  <a:prstClr val="black"/>
                </a:solidFill>
                <a:cs typeface="B Kamran" pitchFamily="2" charset="-78"/>
              </a:rPr>
              <a:t>درخت کوتاه حداکثر 4 متر</a:t>
            </a:r>
            <a:endParaRPr lang="en-US" sz="1846" b="1" dirty="0">
              <a:solidFill>
                <a:prstClr val="black"/>
              </a:solidFill>
              <a:cs typeface="B Kamran" pitchFamily="2" charset="-78"/>
            </a:endParaRPr>
          </a:p>
        </p:txBody>
      </p:sp>
      <p:pic>
        <p:nvPicPr>
          <p:cNvPr id="11" name="Picture 9"/>
          <p:cNvPicPr>
            <a:picLocks noChangeAspect="1" noChangeArrowheads="1"/>
          </p:cNvPicPr>
          <p:nvPr/>
        </p:nvPicPr>
        <p:blipFill>
          <a:blip r:embed="rId7" cstate="print"/>
          <a:srcRect/>
          <a:stretch>
            <a:fillRect/>
          </a:stretch>
        </p:blipFill>
        <p:spPr bwMode="auto">
          <a:xfrm>
            <a:off x="4015374" y="4202723"/>
            <a:ext cx="3229488" cy="1922313"/>
          </a:xfrm>
          <a:prstGeom prst="rect">
            <a:avLst/>
          </a:prstGeom>
          <a:ln>
            <a:noFill/>
          </a:ln>
          <a:effectLst>
            <a:outerShdw blurRad="292100" dist="139700" dir="2700000" algn="tl" rotWithShape="0">
              <a:srgbClr val="333333">
                <a:alpha val="65000"/>
              </a:srgbClr>
            </a:outerShdw>
          </a:effectLst>
        </p:spPr>
      </p:pic>
      <p:grpSp>
        <p:nvGrpSpPr>
          <p:cNvPr id="2" name="Group 13"/>
          <p:cNvGrpSpPr/>
          <p:nvPr/>
        </p:nvGrpSpPr>
        <p:grpSpPr>
          <a:xfrm>
            <a:off x="70339" y="1178169"/>
            <a:ext cx="2461847" cy="703385"/>
            <a:chOff x="-1" y="762000"/>
            <a:chExt cx="3632202" cy="1066800"/>
          </a:xfrm>
        </p:grpSpPr>
        <p:pic>
          <p:nvPicPr>
            <p:cNvPr id="12" name="Picture 15" descr="C:\Users\MONA\Desktop\Sara1401.jpg"/>
            <p:cNvPicPr>
              <a:picLocks noChangeAspect="1" noChangeArrowheads="1"/>
            </p:cNvPicPr>
            <p:nvPr/>
          </p:nvPicPr>
          <p:blipFill>
            <a:blip r:embed="rId8" cstate="email">
              <a:clrChange>
                <a:clrFrom>
                  <a:srgbClr val="7C7565"/>
                </a:clrFrom>
                <a:clrTo>
                  <a:srgbClr val="7C7565">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1" y="1219200"/>
              <a:ext cx="2438401" cy="609600"/>
            </a:xfrm>
            <a:prstGeom prst="rect">
              <a:avLst/>
            </a:prstGeom>
            <a:ln>
              <a:noFill/>
            </a:ln>
            <a:effectLst>
              <a:outerShdw blurRad="292100" dist="139700" dir="2700000" algn="tl" rotWithShape="0">
                <a:srgbClr val="333333">
                  <a:alpha val="65000"/>
                </a:srgbClr>
              </a:outerShdw>
            </a:effectLst>
          </p:spPr>
        </p:pic>
        <p:pic>
          <p:nvPicPr>
            <p:cNvPr id="13" name="Picture 15" descr="C:\Users\MONA\Desktop\Sara1401.jpg"/>
            <p:cNvPicPr>
              <a:picLocks noChangeAspect="1" noChangeArrowheads="1"/>
            </p:cNvPicPr>
            <p:nvPr/>
          </p:nvPicPr>
          <p:blipFill>
            <a:blip r:embed="rId9" cstate="email">
              <a:clrChange>
                <a:clrFrom>
                  <a:srgbClr val="7C7565"/>
                </a:clrFrom>
                <a:clrTo>
                  <a:srgbClr val="7C7565">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2438400" y="762000"/>
              <a:ext cx="1193801" cy="1066800"/>
            </a:xfrm>
            <a:prstGeom prst="rect">
              <a:avLst/>
            </a:prstGeom>
            <a:ln>
              <a:noFill/>
            </a:ln>
            <a:effectLst>
              <a:outerShdw blurRad="292100" dist="139700" dir="2700000" algn="tl" rotWithShape="0">
                <a:srgbClr val="333333">
                  <a:alpha val="65000"/>
                </a:srgbClr>
              </a:outerShdw>
            </a:effectLst>
          </p:spPr>
        </p:pic>
      </p:grpSp>
      <p:grpSp>
        <p:nvGrpSpPr>
          <p:cNvPr id="3" name="Group 17"/>
          <p:cNvGrpSpPr/>
          <p:nvPr/>
        </p:nvGrpSpPr>
        <p:grpSpPr>
          <a:xfrm>
            <a:off x="1477108" y="4835770"/>
            <a:ext cx="3165231" cy="1395808"/>
            <a:chOff x="4572000" y="1752600"/>
            <a:chExt cx="4343400" cy="2426525"/>
          </a:xfrm>
        </p:grpSpPr>
        <p:pic>
          <p:nvPicPr>
            <p:cNvPr id="14352" name="Picture 16" descr="C:\Users\MONA\Desktop\Sara1400.jpg"/>
            <p:cNvPicPr>
              <a:picLocks noChangeAspect="1" noChangeArrowheads="1"/>
            </p:cNvPicPr>
            <p:nvPr/>
          </p:nvPicPr>
          <p:blipFill>
            <a:blip r:embed="rId10" cstate="email">
              <a:clrChange>
                <a:clrFrom>
                  <a:srgbClr val="858178"/>
                </a:clrFrom>
                <a:clrTo>
                  <a:srgbClr val="858178">
                    <a:alpha val="0"/>
                  </a:srgbClr>
                </a:clrTo>
              </a:clrChange>
              <a:lum bright="10000" contrast="40000"/>
              <a:extLst>
                <a:ext uri="{28A0092B-C50C-407E-A947-70E740481C1C}">
                  <a14:useLocalDpi xmlns:a14="http://schemas.microsoft.com/office/drawing/2010/main"/>
                </a:ext>
              </a:extLst>
            </a:blip>
            <a:srcRect/>
            <a:stretch>
              <a:fillRect/>
            </a:stretch>
          </p:blipFill>
          <p:spPr bwMode="auto">
            <a:xfrm>
              <a:off x="4572000" y="1752600"/>
              <a:ext cx="2209800" cy="1600200"/>
            </a:xfrm>
            <a:prstGeom prst="rect">
              <a:avLst/>
            </a:prstGeom>
            <a:ln>
              <a:noFill/>
            </a:ln>
            <a:effectLst>
              <a:outerShdw blurRad="292100" dist="139700" dir="2700000" algn="tl" rotWithShape="0">
                <a:srgbClr val="333333">
                  <a:alpha val="65000"/>
                </a:srgbClr>
              </a:outerShdw>
            </a:effectLst>
          </p:spPr>
        </p:pic>
        <p:pic>
          <p:nvPicPr>
            <p:cNvPr id="16" name="Picture 16" descr="C:\Users\MONA\Desktop\Sara1400.jpg"/>
            <p:cNvPicPr>
              <a:picLocks noChangeAspect="1" noChangeArrowheads="1"/>
            </p:cNvPicPr>
            <p:nvPr/>
          </p:nvPicPr>
          <p:blipFill>
            <a:blip r:embed="rId11" cstate="email">
              <a:clrChange>
                <a:clrFrom>
                  <a:srgbClr val="858178"/>
                </a:clrFrom>
                <a:clrTo>
                  <a:srgbClr val="858178">
                    <a:alpha val="0"/>
                  </a:srgbClr>
                </a:clrTo>
              </a:clrChange>
              <a:lum bright="10000" contrast="40000"/>
              <a:extLst>
                <a:ext uri="{28A0092B-C50C-407E-A947-70E740481C1C}">
                  <a14:useLocalDpi xmlns:a14="http://schemas.microsoft.com/office/drawing/2010/main"/>
                </a:ext>
              </a:extLst>
            </a:blip>
            <a:srcRect/>
            <a:stretch>
              <a:fillRect/>
            </a:stretch>
          </p:blipFill>
          <p:spPr bwMode="auto">
            <a:xfrm>
              <a:off x="6781800" y="1893125"/>
              <a:ext cx="2133600" cy="2286000"/>
            </a:xfrm>
            <a:prstGeom prst="rect">
              <a:avLst/>
            </a:prstGeom>
            <a:ln>
              <a:noFill/>
            </a:ln>
            <a:effectLst>
              <a:outerShdw blurRad="292100" dist="139700" dir="2700000" algn="tl" rotWithShape="0">
                <a:srgbClr val="333333">
                  <a:alpha val="65000"/>
                </a:srgbClr>
              </a:outerShdw>
            </a:effectLst>
          </p:spPr>
        </p:pic>
        <p:pic>
          <p:nvPicPr>
            <p:cNvPr id="17" name="Picture 16" descr="C:\Users\MONA\Desktop\Sara1400.jpg"/>
            <p:cNvPicPr>
              <a:picLocks noChangeAspect="1" noChangeArrowheads="1"/>
            </p:cNvPicPr>
            <p:nvPr/>
          </p:nvPicPr>
          <p:blipFill>
            <a:blip r:embed="rId12" cstate="email">
              <a:clrChange>
                <a:clrFrom>
                  <a:srgbClr val="858178"/>
                </a:clrFrom>
                <a:clrTo>
                  <a:srgbClr val="858178">
                    <a:alpha val="0"/>
                  </a:srgbClr>
                </a:clrTo>
              </a:clrChange>
              <a:lum bright="10000" contrast="40000"/>
              <a:extLst>
                <a:ext uri="{28A0092B-C50C-407E-A947-70E740481C1C}">
                  <a14:useLocalDpi xmlns:a14="http://schemas.microsoft.com/office/drawing/2010/main"/>
                </a:ext>
              </a:extLst>
            </a:blip>
            <a:srcRect/>
            <a:stretch>
              <a:fillRect/>
            </a:stretch>
          </p:blipFill>
          <p:spPr bwMode="auto">
            <a:xfrm>
              <a:off x="5638800" y="3340925"/>
              <a:ext cx="1143000" cy="838200"/>
            </a:xfrm>
            <a:prstGeom prst="rect">
              <a:avLst/>
            </a:prstGeom>
            <a:ln>
              <a:noFill/>
            </a:ln>
            <a:effectLst>
              <a:outerShdw blurRad="292100" dist="139700" dir="2700000" algn="tl" rotWithShape="0">
                <a:srgbClr val="333333">
                  <a:alpha val="65000"/>
                </a:srgbClr>
              </a:outerShdw>
            </a:effectLst>
          </p:spPr>
        </p:pic>
      </p:grpSp>
      <p:grpSp>
        <p:nvGrpSpPr>
          <p:cNvPr id="5" name="Group 25"/>
          <p:cNvGrpSpPr/>
          <p:nvPr/>
        </p:nvGrpSpPr>
        <p:grpSpPr>
          <a:xfrm>
            <a:off x="6400800" y="2092569"/>
            <a:ext cx="492369" cy="1125415"/>
            <a:chOff x="5105400" y="3429000"/>
            <a:chExt cx="449179" cy="762000"/>
          </a:xfrm>
        </p:grpSpPr>
        <p:pic>
          <p:nvPicPr>
            <p:cNvPr id="23" name="Picture 16" descr="C:\Users\MONA\Desktop\Sara1400.jpg"/>
            <p:cNvPicPr>
              <a:picLocks noChangeAspect="1" noChangeArrowheads="1"/>
            </p:cNvPicPr>
            <p:nvPr/>
          </p:nvPicPr>
          <p:blipFill>
            <a:blip r:embed="rId13" cstate="email">
              <a:clrChange>
                <a:clrFrom>
                  <a:srgbClr val="918F80"/>
                </a:clrFrom>
                <a:clrTo>
                  <a:srgbClr val="918F80">
                    <a:alpha val="0"/>
                  </a:srgbClr>
                </a:clrTo>
              </a:clrChange>
              <a:grayscl/>
              <a:lum bright="-10000"/>
              <a:extLst>
                <a:ext uri="{28A0092B-C50C-407E-A947-70E740481C1C}">
                  <a14:useLocalDpi xmlns:a14="http://schemas.microsoft.com/office/drawing/2010/main"/>
                </a:ext>
              </a:extLst>
            </a:blip>
            <a:srcRect/>
            <a:stretch>
              <a:fillRect/>
            </a:stretch>
          </p:blipFill>
          <p:spPr bwMode="auto">
            <a:xfrm>
              <a:off x="5181600" y="3429000"/>
              <a:ext cx="372979" cy="235188"/>
            </a:xfrm>
            <a:prstGeom prst="rect">
              <a:avLst/>
            </a:prstGeom>
            <a:ln>
              <a:noFill/>
            </a:ln>
            <a:effectLst>
              <a:outerShdw blurRad="292100" dist="139700" dir="2700000" algn="tl" rotWithShape="0">
                <a:srgbClr val="333333">
                  <a:alpha val="65000"/>
                </a:srgbClr>
              </a:outerShdw>
            </a:effectLst>
          </p:spPr>
        </p:pic>
        <p:pic>
          <p:nvPicPr>
            <p:cNvPr id="25" name="Picture 24" descr="C:\Users\MONA\Desktop\Sara1400.jpg"/>
            <p:cNvPicPr>
              <a:picLocks noChangeAspect="1" noChangeArrowheads="1"/>
            </p:cNvPicPr>
            <p:nvPr/>
          </p:nvPicPr>
          <p:blipFill>
            <a:blip r:embed="rId14" cstate="email">
              <a:clrChange>
                <a:clrFrom>
                  <a:srgbClr val="918F80"/>
                </a:clrFrom>
                <a:clrTo>
                  <a:srgbClr val="918F80">
                    <a:alpha val="0"/>
                  </a:srgbClr>
                </a:clrTo>
              </a:clrChange>
              <a:grayscl/>
              <a:lum bright="-10000"/>
              <a:extLst>
                <a:ext uri="{28A0092B-C50C-407E-A947-70E740481C1C}">
                  <a14:useLocalDpi xmlns:a14="http://schemas.microsoft.com/office/drawing/2010/main"/>
                </a:ext>
              </a:extLst>
            </a:blip>
            <a:srcRect/>
            <a:stretch>
              <a:fillRect/>
            </a:stretch>
          </p:blipFill>
          <p:spPr bwMode="auto">
            <a:xfrm>
              <a:off x="5105400" y="3656788"/>
              <a:ext cx="449179" cy="534212"/>
            </a:xfrm>
            <a:prstGeom prst="rect">
              <a:avLst/>
            </a:prstGeom>
            <a:ln>
              <a:noFill/>
            </a:ln>
            <a:effectLst>
              <a:outerShdw blurRad="292100" dist="139700" dir="2700000" algn="tl" rotWithShape="0">
                <a:srgbClr val="333333">
                  <a:alpha val="65000"/>
                </a:srgbClr>
              </a:outerShdw>
            </a:effectLst>
          </p:spPr>
        </p:pic>
      </p:grpSp>
      <p:cxnSp>
        <p:nvCxnSpPr>
          <p:cNvPr id="28" name="Straight Arrow Connector 27"/>
          <p:cNvCxnSpPr/>
          <p:nvPr/>
        </p:nvCxnSpPr>
        <p:spPr>
          <a:xfrm>
            <a:off x="6822831" y="2162908"/>
            <a:ext cx="1617785" cy="14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rot="10800000">
            <a:off x="5767754" y="2162908"/>
            <a:ext cx="773723" cy="14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2993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5861" y="269631"/>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endParaRPr lang="en-US" sz="1662" dirty="0">
              <a:solidFill>
                <a:srgbClr val="FFFFFF"/>
              </a:solidFill>
            </a:endParaRPr>
          </a:p>
        </p:txBody>
      </p:sp>
      <p:pic>
        <p:nvPicPr>
          <p:cNvPr id="15366"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 تراکم</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15368" name="TextBox 1"/>
          <p:cNvSpPr txBox="1">
            <a:spLocks noChangeArrowheads="1"/>
          </p:cNvSpPr>
          <p:nvPr/>
        </p:nvSpPr>
        <p:spPr bwMode="auto">
          <a:xfrm>
            <a:off x="2461846" y="4062047"/>
            <a:ext cx="2602523" cy="1228541"/>
          </a:xfrm>
          <a:prstGeom prst="rect">
            <a:avLst/>
          </a:prstGeom>
          <a:noFill/>
          <a:ln w="9525">
            <a:noFill/>
            <a:miter lim="800000"/>
            <a:headEnd/>
            <a:tailEnd/>
          </a:ln>
        </p:spPr>
        <p:txBody>
          <a:bodyPr>
            <a:spAutoFit/>
          </a:bodyPr>
          <a:lstStyle/>
          <a:p>
            <a:pPr algn="justLow" rtl="0">
              <a:buFont typeface="Wingdings" pitchFamily="2" charset="2"/>
              <a:buChar char="ü"/>
            </a:pPr>
            <a:endParaRPr lang="fa-IR" sz="1846" b="1" dirty="0">
              <a:solidFill>
                <a:prstClr val="black"/>
              </a:solidFill>
              <a:cs typeface="B Kamran" pitchFamily="2" charset="-78"/>
            </a:endParaRPr>
          </a:p>
          <a:p>
            <a:pPr algn="justLow" rtl="0"/>
            <a:r>
              <a:rPr lang="fa-IR" sz="1846" b="1" dirty="0">
                <a:solidFill>
                  <a:prstClr val="black"/>
                </a:solidFill>
                <a:cs typeface="B Kamran" pitchFamily="2" charset="-78"/>
              </a:rPr>
              <a:t>تراکم شاخ و برگ درختان مانعی نسبتا بزرگ در مقابل نور و باد و صدا می باشد.</a:t>
            </a:r>
          </a:p>
        </p:txBody>
      </p:sp>
      <p:pic>
        <p:nvPicPr>
          <p:cNvPr id="2050" name="Picture 2" descr="G:\shima\parchin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1919" y="1387719"/>
            <a:ext cx="3588727" cy="2392974"/>
          </a:xfrm>
          <a:prstGeom prst="rect">
            <a:avLst/>
          </a:prstGeom>
          <a:ln>
            <a:noFill/>
          </a:ln>
          <a:effectLst>
            <a:outerShdw blurRad="292100" dist="139700" dir="2700000" algn="tl" rotWithShape="0">
              <a:srgbClr val="333333">
                <a:alpha val="65000"/>
              </a:srgbClr>
            </a:outerShdw>
          </a:effectLst>
        </p:spPr>
      </p:pic>
      <p:pic>
        <p:nvPicPr>
          <p:cNvPr id="15377" name="Picture 17" descr="H:\Pic\14lrk9v.jpg"/>
          <p:cNvPicPr>
            <a:picLocks noChangeAspect="1" noChangeArrowheads="1"/>
          </p:cNvPicPr>
          <p:nvPr/>
        </p:nvPicPr>
        <p:blipFill>
          <a:blip r:embed="rId6"/>
          <a:srcRect/>
          <a:stretch>
            <a:fillRect/>
          </a:stretch>
        </p:blipFill>
        <p:spPr bwMode="auto">
          <a:xfrm>
            <a:off x="5275385" y="1389185"/>
            <a:ext cx="2954215" cy="393895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808291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5861" y="269631"/>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endParaRPr lang="en-US" sz="1662" dirty="0">
              <a:solidFill>
                <a:srgbClr val="FFFFFF"/>
              </a:solidFill>
            </a:endParaRPr>
          </a:p>
        </p:txBody>
      </p:sp>
      <p:pic>
        <p:nvPicPr>
          <p:cNvPr id="15366"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شکل</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pic>
        <p:nvPicPr>
          <p:cNvPr id="15376" name="Picture 16" descr="C:\Users\MONA\Desktop\Sara1394.jpg"/>
          <p:cNvPicPr>
            <a:picLocks noChangeAspect="1" noChangeArrowheads="1"/>
          </p:cNvPicPr>
          <p:nvPr/>
        </p:nvPicPr>
        <p:blipFill>
          <a:blip r:embed="rId5" cstate="email">
            <a:clrChange>
              <a:clrFrom>
                <a:srgbClr val="898884"/>
              </a:clrFrom>
              <a:clrTo>
                <a:srgbClr val="898884">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281354" y="4343400"/>
            <a:ext cx="1336431" cy="1688123"/>
          </a:xfrm>
          <a:prstGeom prst="rect">
            <a:avLst/>
          </a:prstGeom>
          <a:ln>
            <a:noFill/>
          </a:ln>
          <a:effectLst>
            <a:outerShdw blurRad="292100" dist="139700" dir="2700000" algn="tl" rotWithShape="0">
              <a:srgbClr val="333333">
                <a:alpha val="65000"/>
              </a:srgbClr>
            </a:outerShdw>
          </a:effectLst>
        </p:spPr>
      </p:pic>
      <p:pic>
        <p:nvPicPr>
          <p:cNvPr id="14" name="Picture 16" descr="C:\Users\MONA\Desktop\Sara1394.jpg"/>
          <p:cNvPicPr>
            <a:picLocks noChangeAspect="1" noChangeArrowheads="1"/>
          </p:cNvPicPr>
          <p:nvPr/>
        </p:nvPicPr>
        <p:blipFill>
          <a:blip r:embed="rId6" cstate="email">
            <a:clrChange>
              <a:clrFrom>
                <a:srgbClr val="898884"/>
              </a:clrFrom>
              <a:clrTo>
                <a:srgbClr val="898884">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5697416" y="4062046"/>
            <a:ext cx="2954215" cy="1899138"/>
          </a:xfrm>
          <a:prstGeom prst="rect">
            <a:avLst/>
          </a:prstGeom>
          <a:ln>
            <a:noFill/>
          </a:ln>
          <a:effectLst>
            <a:outerShdw blurRad="292100" dist="139700" dir="2700000" algn="tl" rotWithShape="0">
              <a:srgbClr val="333333">
                <a:alpha val="65000"/>
              </a:srgbClr>
            </a:outerShdw>
          </a:effectLst>
        </p:spPr>
      </p:pic>
      <p:pic>
        <p:nvPicPr>
          <p:cNvPr id="18" name="Picture 16" descr="C:\Users\MONA\Desktop\Sara1394.jpg"/>
          <p:cNvPicPr>
            <a:picLocks noChangeAspect="1" noChangeArrowheads="1"/>
          </p:cNvPicPr>
          <p:nvPr/>
        </p:nvPicPr>
        <p:blipFill>
          <a:blip r:embed="rId7" cstate="email">
            <a:clrChange>
              <a:clrFrom>
                <a:srgbClr val="898884"/>
              </a:clrFrom>
              <a:clrTo>
                <a:srgbClr val="898884">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4360985" y="1740877"/>
            <a:ext cx="1406769" cy="1688123"/>
          </a:xfrm>
          <a:prstGeom prst="rect">
            <a:avLst/>
          </a:prstGeom>
          <a:ln>
            <a:noFill/>
          </a:ln>
          <a:effectLst>
            <a:outerShdw blurRad="292100" dist="139700" dir="2700000" algn="tl" rotWithShape="0">
              <a:srgbClr val="333333">
                <a:alpha val="65000"/>
              </a:srgbClr>
            </a:outerShdw>
          </a:effectLst>
        </p:spPr>
      </p:pic>
      <p:sp>
        <p:nvSpPr>
          <p:cNvPr id="19" name="TextBox 3"/>
          <p:cNvSpPr txBox="1">
            <a:spLocks noChangeArrowheads="1"/>
          </p:cNvSpPr>
          <p:nvPr/>
        </p:nvSpPr>
        <p:spPr bwMode="auto">
          <a:xfrm>
            <a:off x="2391508" y="2283198"/>
            <a:ext cx="1688123" cy="660437"/>
          </a:xfrm>
          <a:prstGeom prst="rect">
            <a:avLst/>
          </a:prstGeom>
          <a:noFill/>
          <a:ln w="9525">
            <a:noFill/>
            <a:miter lim="800000"/>
            <a:headEnd/>
            <a:tailEnd/>
          </a:ln>
        </p:spPr>
        <p:txBody>
          <a:bodyPr wrap="square">
            <a:spAutoFit/>
          </a:bodyPr>
          <a:lstStyle/>
          <a:p>
            <a:pPr algn="justLow" rtl="0"/>
            <a:r>
              <a:rPr lang="fa-IR" sz="1846" b="1" dirty="0">
                <a:solidFill>
                  <a:prstClr val="black"/>
                </a:solidFill>
                <a:cs typeface="B Kamran" pitchFamily="2" charset="-78"/>
              </a:rPr>
              <a:t>درختانی که نمای مدور ، مربع یا عریض دارند.</a:t>
            </a:r>
          </a:p>
        </p:txBody>
      </p:sp>
      <p:pic>
        <p:nvPicPr>
          <p:cNvPr id="20" name="Picture 12" descr="نارون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40677" y="1318846"/>
            <a:ext cx="1969477" cy="3059723"/>
          </a:xfrm>
          <a:prstGeom prst="rect">
            <a:avLst/>
          </a:prstGeom>
          <a:ln>
            <a:noFill/>
          </a:ln>
          <a:effectLst>
            <a:outerShdw blurRad="292100" dist="139700" dir="2700000" algn="tl" rotWithShape="0">
              <a:srgbClr val="333333">
                <a:alpha val="65000"/>
              </a:srgbClr>
            </a:outerShdw>
          </a:effectLst>
        </p:spPr>
      </p:pic>
      <p:pic>
        <p:nvPicPr>
          <p:cNvPr id="21" name="Picture 13" descr="parke jangalie chitgar1"/>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688123" y="3640015"/>
            <a:ext cx="3587262" cy="2696308"/>
          </a:xfrm>
          <a:prstGeom prst="rect">
            <a:avLst/>
          </a:prstGeom>
          <a:ln>
            <a:noFill/>
          </a:ln>
          <a:effectLst>
            <a:outerShdw blurRad="292100" dist="139700" dir="2700000" algn="tl" rotWithShape="0">
              <a:srgbClr val="333333">
                <a:alpha val="65000"/>
              </a:srgbClr>
            </a:outerShdw>
          </a:effectLst>
        </p:spPr>
      </p:pic>
      <p:pic>
        <p:nvPicPr>
          <p:cNvPr id="52226" name="Picture 2" descr="H:\بید مجنون2.jp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6119446" y="1529861"/>
            <a:ext cx="2694125" cy="22508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549289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endParaRPr lang="en-US" sz="1662" dirty="0">
              <a:solidFill>
                <a:srgbClr val="FFFFFF"/>
              </a:solidFill>
            </a:endParaRPr>
          </a:p>
        </p:txBody>
      </p:sp>
      <p:pic>
        <p:nvPicPr>
          <p:cNvPr id="15366"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شکل</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pic>
        <p:nvPicPr>
          <p:cNvPr id="15375" name="Picture 15" descr="سوزنی و مخروطی"/>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67754" y="1600201"/>
            <a:ext cx="2328497" cy="2699238"/>
          </a:xfrm>
          <a:prstGeom prst="rect">
            <a:avLst/>
          </a:prstGeom>
          <a:ln>
            <a:noFill/>
          </a:ln>
          <a:effectLst>
            <a:outerShdw blurRad="292100" dist="139700" dir="2700000" algn="tl" rotWithShape="0">
              <a:srgbClr val="333333">
                <a:alpha val="65000"/>
              </a:srgbClr>
            </a:outerShdw>
          </a:effectLst>
        </p:spPr>
      </p:pic>
      <p:pic>
        <p:nvPicPr>
          <p:cNvPr id="14" name="Picture 16" descr="C:\Users\MONA\Desktop\Sara1394.jpg"/>
          <p:cNvPicPr>
            <a:picLocks noChangeAspect="1" noChangeArrowheads="1"/>
          </p:cNvPicPr>
          <p:nvPr/>
        </p:nvPicPr>
        <p:blipFill>
          <a:blip r:embed="rId6" cstate="email">
            <a:clrChange>
              <a:clrFrom>
                <a:srgbClr val="898884"/>
              </a:clrFrom>
              <a:clrTo>
                <a:srgbClr val="898884">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984738" y="826476"/>
            <a:ext cx="1055077" cy="2848709"/>
          </a:xfrm>
          <a:prstGeom prst="rect">
            <a:avLst/>
          </a:prstGeom>
          <a:ln>
            <a:noFill/>
          </a:ln>
          <a:effectLst>
            <a:outerShdw blurRad="292100" dist="139700" dir="2700000" algn="tl" rotWithShape="0">
              <a:srgbClr val="333333">
                <a:alpha val="65000"/>
              </a:srgbClr>
            </a:outerShdw>
          </a:effectLst>
        </p:spPr>
      </p:pic>
      <p:pic>
        <p:nvPicPr>
          <p:cNvPr id="15" name="Picture 16" descr="C:\Users\MONA\Desktop\Sara1394.jpg"/>
          <p:cNvPicPr>
            <a:picLocks noChangeAspect="1" noChangeArrowheads="1"/>
          </p:cNvPicPr>
          <p:nvPr/>
        </p:nvPicPr>
        <p:blipFill>
          <a:blip r:embed="rId7" cstate="email">
            <a:clrChange>
              <a:clrFrom>
                <a:srgbClr val="898884"/>
              </a:clrFrom>
              <a:clrTo>
                <a:srgbClr val="898884">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7596554" y="4413739"/>
            <a:ext cx="1406769" cy="2046210"/>
          </a:xfrm>
          <a:prstGeom prst="rect">
            <a:avLst/>
          </a:prstGeom>
          <a:ln>
            <a:noFill/>
          </a:ln>
          <a:effectLst>
            <a:outerShdw blurRad="292100" dist="139700" dir="2700000" algn="tl" rotWithShape="0">
              <a:srgbClr val="333333">
                <a:alpha val="65000"/>
              </a:srgbClr>
            </a:outerShdw>
          </a:effectLst>
        </p:spPr>
      </p:pic>
      <p:pic>
        <p:nvPicPr>
          <p:cNvPr id="16" name="Picture 15" descr="C:\Users\MONA\Desktop\Sara1394.jpg"/>
          <p:cNvPicPr>
            <a:picLocks noChangeAspect="1" noChangeArrowheads="1"/>
          </p:cNvPicPr>
          <p:nvPr/>
        </p:nvPicPr>
        <p:blipFill>
          <a:blip r:embed="rId8" cstate="email">
            <a:clrChange>
              <a:clrFrom>
                <a:srgbClr val="898884"/>
              </a:clrFrom>
              <a:clrTo>
                <a:srgbClr val="898884">
                  <a:alpha val="0"/>
                </a:srgbClr>
              </a:clrTo>
            </a:clrChange>
            <a:lum bright="30000" contrast="40000"/>
            <a:extLst>
              <a:ext uri="{28A0092B-C50C-407E-A947-70E740481C1C}">
                <a14:useLocalDpi xmlns:a14="http://schemas.microsoft.com/office/drawing/2010/main"/>
              </a:ext>
            </a:extLst>
          </a:blip>
          <a:srcRect/>
          <a:stretch>
            <a:fillRect/>
          </a:stretch>
        </p:blipFill>
        <p:spPr bwMode="auto">
          <a:xfrm>
            <a:off x="4712677" y="3288323"/>
            <a:ext cx="984738" cy="2954215"/>
          </a:xfrm>
          <a:prstGeom prst="rect">
            <a:avLst/>
          </a:prstGeom>
          <a:ln>
            <a:noFill/>
          </a:ln>
          <a:effectLst>
            <a:outerShdw blurRad="292100" dist="139700" dir="2700000" algn="tl" rotWithShape="0">
              <a:srgbClr val="333333">
                <a:alpha val="65000"/>
              </a:srgbClr>
            </a:outerShdw>
          </a:effectLst>
        </p:spPr>
      </p:pic>
      <p:pic>
        <p:nvPicPr>
          <p:cNvPr id="53251" name="Picture 3" descr="C:\Users\MONA\Desktop\Sara1396.jpg"/>
          <p:cNvPicPr>
            <a:picLocks noChangeAspect="1" noChangeArrowheads="1"/>
          </p:cNvPicPr>
          <p:nvPr/>
        </p:nvPicPr>
        <p:blipFill>
          <a:blip r:embed="rId9" cstate="email">
            <a:lum bright="20000"/>
            <a:extLst>
              <a:ext uri="{28A0092B-C50C-407E-A947-70E740481C1C}">
                <a14:useLocalDpi xmlns:a14="http://schemas.microsoft.com/office/drawing/2010/main"/>
              </a:ext>
            </a:extLst>
          </a:blip>
          <a:srcRect/>
          <a:stretch>
            <a:fillRect/>
          </a:stretch>
        </p:blipFill>
        <p:spPr bwMode="auto">
          <a:xfrm rot="5400000">
            <a:off x="2071206" y="2131517"/>
            <a:ext cx="3313464" cy="1688123"/>
          </a:xfrm>
          <a:prstGeom prst="rect">
            <a:avLst/>
          </a:prstGeom>
          <a:ln>
            <a:noFill/>
          </a:ln>
          <a:effectLst>
            <a:outerShdw blurRad="292100" dist="139700" dir="2700000" algn="tl" rotWithShape="0">
              <a:srgbClr val="333333">
                <a:alpha val="65000"/>
              </a:srgbClr>
            </a:outerShdw>
          </a:effectLst>
        </p:spPr>
      </p:pic>
      <p:pic>
        <p:nvPicPr>
          <p:cNvPr id="53252" name="Picture 4" descr="C:\Users\MONA\Desktop\Sara1395.jpg"/>
          <p:cNvPicPr>
            <a:picLocks noChangeAspect="1" noChangeArrowheads="1"/>
          </p:cNvPicPr>
          <p:nvPr/>
        </p:nvPicPr>
        <p:blipFill>
          <a:blip r:embed="rId10" cstate="email">
            <a:lum bright="20000"/>
            <a:extLst>
              <a:ext uri="{28A0092B-C50C-407E-A947-70E740481C1C}">
                <a14:useLocalDpi xmlns:a14="http://schemas.microsoft.com/office/drawing/2010/main"/>
              </a:ext>
            </a:extLst>
          </a:blip>
          <a:srcRect/>
          <a:stretch>
            <a:fillRect/>
          </a:stretch>
        </p:blipFill>
        <p:spPr bwMode="auto">
          <a:xfrm rot="5400000">
            <a:off x="192258" y="4183965"/>
            <a:ext cx="2851053" cy="168812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54859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4501662" y="263769"/>
            <a:ext cx="4642338" cy="6330462"/>
          </a:xfrm>
          <a:prstGeom prst="rect">
            <a:avLst/>
          </a:prstGeom>
          <a:noFill/>
        </p:spPr>
      </p:pic>
      <p:sp>
        <p:nvSpPr>
          <p:cNvPr id="4" name="Rectangle 3"/>
          <p:cNvSpPr/>
          <p:nvPr/>
        </p:nvSpPr>
        <p:spPr>
          <a:xfrm>
            <a:off x="4220308" y="615461"/>
            <a:ext cx="4853354" cy="6330462"/>
          </a:xfrm>
          <a:prstGeom prst="rect">
            <a:avLst/>
          </a:prstGeom>
          <a:solidFill>
            <a:srgbClr val="F2F2F2">
              <a:alpha val="1600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sp>
        <p:nvSpPr>
          <p:cNvPr id="7" name="TextBox 6"/>
          <p:cNvSpPr txBox="1"/>
          <p:nvPr/>
        </p:nvSpPr>
        <p:spPr>
          <a:xfrm>
            <a:off x="1055077" y="2795954"/>
            <a:ext cx="4501662" cy="774186"/>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rPr>
              <a:t>انواع فضای سبز</a:t>
            </a:r>
            <a:endParaRPr lang="en-US"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endParaRPr>
          </a:p>
        </p:txBody>
      </p:sp>
    </p:spTree>
    <p:extLst>
      <p:ext uri="{BB962C8B-B14F-4D97-AF65-F5344CB8AC3E}">
        <p14:creationId xmlns:p14="http://schemas.microsoft.com/office/powerpoint/2010/main" val="25657331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16390"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برگ</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16392" name="TextBox 1"/>
          <p:cNvSpPr txBox="1">
            <a:spLocks noChangeArrowheads="1"/>
          </p:cNvSpPr>
          <p:nvPr/>
        </p:nvSpPr>
        <p:spPr bwMode="auto">
          <a:xfrm>
            <a:off x="7737231" y="1951893"/>
            <a:ext cx="1547446" cy="348109"/>
          </a:xfrm>
          <a:prstGeom prst="rect">
            <a:avLst/>
          </a:prstGeom>
          <a:noFill/>
          <a:ln w="9525">
            <a:noFill/>
            <a:miter lim="800000"/>
            <a:headEnd/>
            <a:tailEnd/>
          </a:ln>
        </p:spPr>
        <p:txBody>
          <a:bodyPr>
            <a:spAutoFit/>
          </a:bodyPr>
          <a:lstStyle/>
          <a:p>
            <a:pPr algn="justLow" rtl="0"/>
            <a:r>
              <a:rPr lang="fa-IR" sz="1662" b="1" dirty="0">
                <a:solidFill>
                  <a:prstClr val="black"/>
                </a:solidFill>
                <a:cs typeface="B Kamran" pitchFamily="2" charset="-78"/>
              </a:rPr>
              <a:t> سوزنی برگان </a:t>
            </a:r>
          </a:p>
        </p:txBody>
      </p:sp>
      <p:pic>
        <p:nvPicPr>
          <p:cNvPr id="4099" name="Picture 3" descr="G:\manzar\soozani barg.jpg"/>
          <p:cNvPicPr>
            <a:picLocks noChangeAspect="1" noChangeArrowheads="1"/>
          </p:cNvPicPr>
          <p:nvPr/>
        </p:nvPicPr>
        <p:blipFill>
          <a:blip r:embed="rId5"/>
          <a:srcRect/>
          <a:stretch>
            <a:fillRect/>
          </a:stretch>
        </p:blipFill>
        <p:spPr bwMode="auto">
          <a:xfrm>
            <a:off x="6109189" y="2794490"/>
            <a:ext cx="2894134" cy="3588726"/>
          </a:xfrm>
          <a:prstGeom prst="rect">
            <a:avLst/>
          </a:prstGeom>
          <a:ln>
            <a:noFill/>
          </a:ln>
          <a:effectLst>
            <a:outerShdw blurRad="292100" dist="139700" dir="2700000" algn="tl" rotWithShape="0">
              <a:srgbClr val="333333">
                <a:alpha val="65000"/>
              </a:srgbClr>
            </a:outerShdw>
          </a:effectLst>
        </p:spPr>
      </p:pic>
      <p:pic>
        <p:nvPicPr>
          <p:cNvPr id="4100" name="Picture 4" descr="G:\manzar\soozani barg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42339" y="1178169"/>
            <a:ext cx="3094892" cy="2264555"/>
          </a:xfrm>
          <a:prstGeom prst="rect">
            <a:avLst/>
          </a:prstGeom>
          <a:ln>
            <a:noFill/>
          </a:ln>
          <a:effectLst>
            <a:outerShdw blurRad="292100" dist="139700" dir="2700000" algn="tl" rotWithShape="0">
              <a:srgbClr val="333333">
                <a:alpha val="65000"/>
              </a:srgbClr>
            </a:outerShdw>
          </a:effectLst>
        </p:spPr>
      </p:pic>
      <p:sp>
        <p:nvSpPr>
          <p:cNvPr id="16397" name="Rectangle 12"/>
          <p:cNvSpPr>
            <a:spLocks noChangeArrowheads="1"/>
          </p:cNvSpPr>
          <p:nvPr/>
        </p:nvSpPr>
        <p:spPr bwMode="auto">
          <a:xfrm>
            <a:off x="633833" y="5323743"/>
            <a:ext cx="814647" cy="348109"/>
          </a:xfrm>
          <a:prstGeom prst="rect">
            <a:avLst/>
          </a:prstGeom>
          <a:noFill/>
          <a:ln w="9525">
            <a:noFill/>
            <a:miter lim="800000"/>
            <a:headEnd/>
            <a:tailEnd/>
          </a:ln>
        </p:spPr>
        <p:txBody>
          <a:bodyPr wrap="none">
            <a:spAutoFit/>
          </a:bodyPr>
          <a:lstStyle/>
          <a:p>
            <a:pPr algn="justLow" rtl="0"/>
            <a:r>
              <a:rPr lang="fa-IR" sz="1662" b="1">
                <a:solidFill>
                  <a:prstClr val="black"/>
                </a:solidFill>
                <a:cs typeface="B Kamran" pitchFamily="2" charset="-78"/>
              </a:rPr>
              <a:t> پهن برگان</a:t>
            </a:r>
          </a:p>
        </p:txBody>
      </p:sp>
      <p:pic>
        <p:nvPicPr>
          <p:cNvPr id="4101" name="Picture 5" descr="G:\manzar\pahnbarg5.jpg"/>
          <p:cNvPicPr>
            <a:picLocks noChangeAspect="1" noChangeArrowheads="1"/>
          </p:cNvPicPr>
          <p:nvPr/>
        </p:nvPicPr>
        <p:blipFill>
          <a:blip r:embed="rId7"/>
          <a:srcRect/>
          <a:stretch>
            <a:fillRect/>
          </a:stretch>
        </p:blipFill>
        <p:spPr bwMode="auto">
          <a:xfrm>
            <a:off x="1913793" y="3640016"/>
            <a:ext cx="3572608" cy="2857500"/>
          </a:xfrm>
          <a:prstGeom prst="rect">
            <a:avLst/>
          </a:prstGeom>
          <a:ln>
            <a:noFill/>
          </a:ln>
          <a:effectLst>
            <a:outerShdw blurRad="292100" dist="139700" dir="2700000" algn="tl" rotWithShape="0">
              <a:srgbClr val="333333">
                <a:alpha val="65000"/>
              </a:srgbClr>
            </a:outerShdw>
          </a:effectLst>
        </p:spPr>
      </p:pic>
      <p:pic>
        <p:nvPicPr>
          <p:cNvPr id="4098" name="Picture 2" descr="G:\manzar\pahnbarg.jpg"/>
          <p:cNvPicPr>
            <a:picLocks noChangeAspect="1" noChangeArrowheads="1"/>
          </p:cNvPicPr>
          <p:nvPr/>
        </p:nvPicPr>
        <p:blipFill>
          <a:blip r:embed="rId8"/>
          <a:srcRect/>
          <a:stretch>
            <a:fillRect/>
          </a:stretch>
        </p:blipFill>
        <p:spPr bwMode="auto">
          <a:xfrm>
            <a:off x="106973" y="1387719"/>
            <a:ext cx="2987919" cy="35887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0222634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17414"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انواع درختان و کارکرد آنها</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17416" name="TextBox 1"/>
          <p:cNvSpPr txBox="1">
            <a:spLocks noChangeArrowheads="1"/>
          </p:cNvSpPr>
          <p:nvPr/>
        </p:nvSpPr>
        <p:spPr bwMode="auto">
          <a:xfrm>
            <a:off x="5556739" y="4132385"/>
            <a:ext cx="3376246" cy="1228541"/>
          </a:xfrm>
          <a:prstGeom prst="rect">
            <a:avLst/>
          </a:prstGeom>
          <a:noFill/>
          <a:ln w="9525">
            <a:noFill/>
            <a:miter lim="800000"/>
            <a:headEnd/>
            <a:tailEnd/>
          </a:ln>
        </p:spPr>
        <p:txBody>
          <a:bodyPr wrap="square">
            <a:spAutoFit/>
          </a:bodyPr>
          <a:lstStyle/>
          <a:p>
            <a:pPr algn="justLow"/>
            <a:endParaRPr lang="fa-IR" sz="1846" b="1" dirty="0">
              <a:solidFill>
                <a:prstClr val="black"/>
              </a:solidFill>
              <a:cs typeface="B Kamran" pitchFamily="2" charset="-78"/>
            </a:endParaRPr>
          </a:p>
          <a:p>
            <a:pPr algn="justLow"/>
            <a:endParaRPr lang="fa-IR" sz="1846" b="1" dirty="0">
              <a:solidFill>
                <a:prstClr val="black"/>
              </a:solidFill>
              <a:cs typeface="B Kamran" pitchFamily="2" charset="-78"/>
            </a:endParaRPr>
          </a:p>
          <a:p>
            <a:pPr algn="justLow"/>
            <a:r>
              <a:rPr lang="fa-IR" sz="1846" b="1" dirty="0">
                <a:solidFill>
                  <a:prstClr val="black"/>
                </a:solidFill>
                <a:cs typeface="B Kamran" pitchFamily="2" charset="-78"/>
              </a:rPr>
              <a:t>انواع سرو (گونه ای خشکی پسند و در برابر رطوبت ، سازگار و از آن برای جنگل کاری استفاده می کردند.)</a:t>
            </a:r>
          </a:p>
        </p:txBody>
      </p:sp>
      <p:sp>
        <p:nvSpPr>
          <p:cNvPr id="17417" name="TextBox 9"/>
          <p:cNvSpPr txBox="1">
            <a:spLocks noChangeArrowheads="1"/>
          </p:cNvSpPr>
          <p:nvPr/>
        </p:nvSpPr>
        <p:spPr bwMode="auto">
          <a:xfrm>
            <a:off x="7948246" y="1037493"/>
            <a:ext cx="3868615" cy="376385"/>
          </a:xfrm>
          <a:prstGeom prst="rect">
            <a:avLst/>
          </a:prstGeom>
          <a:noFill/>
          <a:ln w="9525">
            <a:noFill/>
            <a:miter lim="800000"/>
            <a:headEnd/>
            <a:tailEnd/>
          </a:ln>
        </p:spPr>
        <p:txBody>
          <a:bodyPr>
            <a:spAutoFit/>
          </a:bodyPr>
          <a:lstStyle/>
          <a:p>
            <a:pPr algn="l" rtl="0"/>
            <a:r>
              <a:rPr lang="fa-IR" sz="1846" b="1" dirty="0">
                <a:solidFill>
                  <a:prstClr val="black"/>
                </a:solidFill>
                <a:cs typeface="B Kamran" pitchFamily="2" charset="-78"/>
              </a:rPr>
              <a:t>درختان مقاوم :</a:t>
            </a:r>
          </a:p>
        </p:txBody>
      </p:sp>
      <p:pic>
        <p:nvPicPr>
          <p:cNvPr id="3074" name="Picture 2" descr="G:\shima\afra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93934" y="4060580"/>
            <a:ext cx="3629758" cy="2392974"/>
          </a:xfrm>
          <a:prstGeom prst="rect">
            <a:avLst/>
          </a:prstGeom>
          <a:ln>
            <a:noFill/>
          </a:ln>
          <a:effectLst>
            <a:outerShdw blurRad="292100" dist="139700" dir="2700000" algn="tl" rotWithShape="0">
              <a:srgbClr val="333333">
                <a:alpha val="65000"/>
              </a:srgbClr>
            </a:outerShdw>
          </a:effectLst>
        </p:spPr>
      </p:pic>
      <p:sp>
        <p:nvSpPr>
          <p:cNvPr id="17419" name="Rectangle 10"/>
          <p:cNvSpPr>
            <a:spLocks noChangeArrowheads="1"/>
          </p:cNvSpPr>
          <p:nvPr/>
        </p:nvSpPr>
        <p:spPr bwMode="auto">
          <a:xfrm>
            <a:off x="1" y="5187462"/>
            <a:ext cx="1239715" cy="1228541"/>
          </a:xfrm>
          <a:prstGeom prst="rect">
            <a:avLst/>
          </a:prstGeom>
          <a:noFill/>
          <a:ln w="9525">
            <a:noFill/>
            <a:miter lim="800000"/>
            <a:headEnd/>
            <a:tailEnd/>
          </a:ln>
        </p:spPr>
        <p:txBody>
          <a:bodyPr wrap="square">
            <a:spAutoFit/>
          </a:bodyPr>
          <a:lstStyle/>
          <a:p>
            <a:pPr algn="justLow"/>
            <a:r>
              <a:rPr lang="fa-IR" sz="1846" b="1" dirty="0">
                <a:solidFill>
                  <a:prstClr val="black"/>
                </a:solidFill>
                <a:cs typeface="B Kamran" pitchFamily="2" charset="-78"/>
              </a:rPr>
              <a:t>درخت افرا در برابر اوضاع نا مساعد محیط مقاوم است.</a:t>
            </a:r>
            <a:endParaRPr lang="fa-IR" sz="1846" b="1" dirty="0">
              <a:solidFill>
                <a:prstClr val="black"/>
              </a:solidFill>
            </a:endParaRPr>
          </a:p>
        </p:txBody>
      </p:sp>
      <p:pic>
        <p:nvPicPr>
          <p:cNvPr id="17422" name="Picture 14" descr="عرعر1"/>
          <p:cNvPicPr>
            <a:picLocks noChangeAspect="1" noChangeArrowheads="1"/>
          </p:cNvPicPr>
          <p:nvPr/>
        </p:nvPicPr>
        <p:blipFill>
          <a:blip r:embed="rId6"/>
          <a:srcRect/>
          <a:stretch>
            <a:fillRect/>
          </a:stretch>
        </p:blipFill>
        <p:spPr bwMode="auto">
          <a:xfrm>
            <a:off x="2321169" y="2162908"/>
            <a:ext cx="2250831" cy="1688123"/>
          </a:xfrm>
          <a:prstGeom prst="rect">
            <a:avLst/>
          </a:prstGeom>
          <a:ln>
            <a:noFill/>
          </a:ln>
          <a:effectLst>
            <a:outerShdw blurRad="292100" dist="139700" dir="2700000" algn="tl" rotWithShape="0">
              <a:srgbClr val="333333">
                <a:alpha val="65000"/>
              </a:srgbClr>
            </a:outerShdw>
          </a:effectLst>
        </p:spPr>
      </p:pic>
      <p:sp>
        <p:nvSpPr>
          <p:cNvPr id="17423" name="Rectangle 15"/>
          <p:cNvSpPr>
            <a:spLocks noChangeArrowheads="1"/>
          </p:cNvSpPr>
          <p:nvPr/>
        </p:nvSpPr>
        <p:spPr bwMode="auto">
          <a:xfrm>
            <a:off x="2743200" y="1389185"/>
            <a:ext cx="2391508" cy="660437"/>
          </a:xfrm>
          <a:prstGeom prst="rect">
            <a:avLst/>
          </a:prstGeom>
          <a:noFill/>
          <a:ln w="9525">
            <a:noFill/>
            <a:miter lim="800000"/>
            <a:headEnd/>
            <a:tailEnd/>
          </a:ln>
          <a:effectLst/>
        </p:spPr>
        <p:txBody>
          <a:bodyPr wrap="square">
            <a:spAutoFit/>
          </a:bodyPr>
          <a:lstStyle/>
          <a:p>
            <a:pPr rtl="0"/>
            <a:r>
              <a:rPr lang="fa-IR" sz="1846" b="1" dirty="0">
                <a:solidFill>
                  <a:prstClr val="black"/>
                </a:solidFill>
                <a:cs typeface="B Kamran" pitchFamily="2" charset="-78"/>
              </a:rPr>
              <a:t>درخت عرعر مقاوم در برابر آلودگی هوا</a:t>
            </a:r>
            <a:endParaRPr lang="en-US" sz="1846" b="1" dirty="0">
              <a:solidFill>
                <a:prstClr val="black"/>
              </a:solidFill>
              <a:cs typeface="B Kamran" pitchFamily="2" charset="-78"/>
            </a:endParaRPr>
          </a:p>
        </p:txBody>
      </p:sp>
      <p:pic>
        <p:nvPicPr>
          <p:cNvPr id="15" name="Picture 11" descr="I:\DCIM\101MSDCF\DSC00048.JPG"/>
          <p:cNvPicPr>
            <a:picLocks noChangeAspect="1" noChangeArrowheads="1"/>
          </p:cNvPicPr>
          <p:nvPr/>
        </p:nvPicPr>
        <p:blipFill>
          <a:blip r:embed="rId7" cstate="email">
            <a:lum contrast="10000"/>
            <a:extLst>
              <a:ext uri="{28A0092B-C50C-407E-A947-70E740481C1C}">
                <a14:useLocalDpi xmlns:a14="http://schemas.microsoft.com/office/drawing/2010/main"/>
              </a:ext>
            </a:extLst>
          </a:blip>
          <a:srcRect/>
          <a:stretch>
            <a:fillRect/>
          </a:stretch>
        </p:blipFill>
        <p:spPr bwMode="auto">
          <a:xfrm>
            <a:off x="5556739" y="2303585"/>
            <a:ext cx="3376246" cy="22508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99591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1843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انواع درختان و کارکرد آنها</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18440" name="TextBox 9"/>
          <p:cNvSpPr txBox="1">
            <a:spLocks noChangeArrowheads="1"/>
          </p:cNvSpPr>
          <p:nvPr/>
        </p:nvSpPr>
        <p:spPr bwMode="auto">
          <a:xfrm>
            <a:off x="7877908" y="896816"/>
            <a:ext cx="3868615" cy="376385"/>
          </a:xfrm>
          <a:prstGeom prst="rect">
            <a:avLst/>
          </a:prstGeom>
          <a:noFill/>
          <a:ln w="9525">
            <a:noFill/>
            <a:miter lim="800000"/>
            <a:headEnd/>
            <a:tailEnd/>
          </a:ln>
        </p:spPr>
        <p:txBody>
          <a:bodyPr>
            <a:spAutoFit/>
          </a:bodyPr>
          <a:lstStyle/>
          <a:p>
            <a:pPr algn="l" rtl="0"/>
            <a:r>
              <a:rPr lang="fa-IR" sz="1846" b="1" dirty="0">
                <a:solidFill>
                  <a:prstClr val="black"/>
                </a:solidFill>
                <a:cs typeface="B Kamran" pitchFamily="2" charset="-78"/>
              </a:rPr>
              <a:t>درختان زینتی :</a:t>
            </a:r>
          </a:p>
        </p:txBody>
      </p:sp>
      <p:sp>
        <p:nvSpPr>
          <p:cNvPr id="18442" name="Rectangle 10"/>
          <p:cNvSpPr>
            <a:spLocks noChangeArrowheads="1"/>
          </p:cNvSpPr>
          <p:nvPr/>
        </p:nvSpPr>
        <p:spPr bwMode="auto">
          <a:xfrm>
            <a:off x="211015" y="3780693"/>
            <a:ext cx="2672862" cy="376385"/>
          </a:xfrm>
          <a:prstGeom prst="rect">
            <a:avLst/>
          </a:prstGeom>
          <a:noFill/>
          <a:ln w="9525">
            <a:noFill/>
            <a:miter lim="800000"/>
            <a:headEnd/>
            <a:tailEnd/>
          </a:ln>
        </p:spPr>
        <p:txBody>
          <a:bodyPr wrap="square">
            <a:spAutoFit/>
          </a:bodyPr>
          <a:lstStyle/>
          <a:p>
            <a:pPr algn="ctr" rtl="0"/>
            <a:r>
              <a:rPr lang="fa-IR" sz="1846" b="1" dirty="0">
                <a:solidFill>
                  <a:prstClr val="black"/>
                </a:solidFill>
                <a:cs typeface="B Kamran" pitchFamily="2" charset="-78"/>
              </a:rPr>
              <a:t>مجنون</a:t>
            </a:r>
          </a:p>
        </p:txBody>
      </p:sp>
      <p:pic>
        <p:nvPicPr>
          <p:cNvPr id="18444" name="Picture 12" descr="بید مجنون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1016" y="1459523"/>
            <a:ext cx="3138854" cy="2353408"/>
          </a:xfrm>
          <a:prstGeom prst="rect">
            <a:avLst/>
          </a:prstGeom>
          <a:ln>
            <a:noFill/>
          </a:ln>
          <a:effectLst>
            <a:outerShdw blurRad="292100" dist="139700" dir="2700000" algn="tl" rotWithShape="0">
              <a:srgbClr val="333333">
                <a:alpha val="65000"/>
              </a:srgbClr>
            </a:outerShdw>
          </a:effectLst>
        </p:spPr>
      </p:pic>
      <p:pic>
        <p:nvPicPr>
          <p:cNvPr id="13" name="Picture 18" descr="H:\سروطلایی.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638193" y="3300046"/>
            <a:ext cx="2365131" cy="3153508"/>
          </a:xfrm>
          <a:prstGeom prst="rect">
            <a:avLst/>
          </a:prstGeom>
          <a:ln>
            <a:noFill/>
          </a:ln>
          <a:effectLst>
            <a:outerShdw blurRad="292100" dist="139700" dir="2700000" algn="tl" rotWithShape="0">
              <a:srgbClr val="333333">
                <a:alpha val="65000"/>
              </a:srgbClr>
            </a:outerShdw>
          </a:effectLst>
        </p:spPr>
      </p:pic>
      <p:sp>
        <p:nvSpPr>
          <p:cNvPr id="14" name="Rectangle 13"/>
          <p:cNvSpPr/>
          <p:nvPr/>
        </p:nvSpPr>
        <p:spPr>
          <a:xfrm>
            <a:off x="8214021" y="2866293"/>
            <a:ext cx="817853" cy="376385"/>
          </a:xfrm>
          <a:prstGeom prst="rect">
            <a:avLst/>
          </a:prstGeom>
        </p:spPr>
        <p:txBody>
          <a:bodyPr wrap="none">
            <a:spAutoFit/>
          </a:bodyPr>
          <a:lstStyle/>
          <a:p>
            <a:pPr algn="justLow" rtl="0"/>
            <a:r>
              <a:rPr lang="fa-IR" sz="1846" b="1" dirty="0">
                <a:solidFill>
                  <a:prstClr val="black"/>
                </a:solidFill>
                <a:cs typeface="B Kamran" pitchFamily="2" charset="-78"/>
              </a:rPr>
              <a:t>سرو طلایی</a:t>
            </a:r>
          </a:p>
        </p:txBody>
      </p:sp>
      <p:grpSp>
        <p:nvGrpSpPr>
          <p:cNvPr id="79874" name="Group 2"/>
          <p:cNvGrpSpPr>
            <a:grpSpLocks/>
          </p:cNvGrpSpPr>
          <p:nvPr/>
        </p:nvGrpSpPr>
        <p:grpSpPr bwMode="auto">
          <a:xfrm>
            <a:off x="3235569" y="3851031"/>
            <a:ext cx="3094892" cy="2321169"/>
            <a:chOff x="974" y="4221"/>
            <a:chExt cx="4597" cy="3729"/>
          </a:xfrm>
        </p:grpSpPr>
        <p:pic>
          <p:nvPicPr>
            <p:cNvPr id="79875" name="Picture 3" descr="16-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974" y="4221"/>
              <a:ext cx="4597" cy="3161"/>
            </a:xfrm>
            <a:prstGeom prst="rect">
              <a:avLst/>
            </a:prstGeom>
            <a:ln>
              <a:noFill/>
            </a:ln>
            <a:effectLst>
              <a:outerShdw blurRad="292100" dist="139700" dir="2700000" algn="tl" rotWithShape="0">
                <a:srgbClr val="333333">
                  <a:alpha val="65000"/>
                </a:srgbClr>
              </a:outerShdw>
            </a:effectLst>
          </p:spPr>
        </p:pic>
        <p:sp>
          <p:nvSpPr>
            <p:cNvPr id="79876" name="Text Box 4"/>
            <p:cNvSpPr txBox="1">
              <a:spLocks noChangeArrowheads="1"/>
            </p:cNvSpPr>
            <p:nvPr/>
          </p:nvSpPr>
          <p:spPr bwMode="auto">
            <a:xfrm>
              <a:off x="2238" y="7431"/>
              <a:ext cx="2184" cy="519"/>
            </a:xfrm>
            <a:prstGeom prst="rect">
              <a:avLst/>
            </a:prstGeom>
            <a:noFill/>
            <a:ln w="9525">
              <a:noFill/>
              <a:miter lim="800000"/>
              <a:headEnd/>
              <a:tailEnd/>
            </a:ln>
          </p:spPr>
          <p:txBody>
            <a:bodyPr vert="horz" wrap="square" lIns="84406" tIns="42203" rIns="84406" bIns="42203" numCol="1" anchor="t" anchorCtr="0" compatLnSpc="1">
              <a:prstTxWarp prst="textNoShape">
                <a:avLst/>
              </a:prstTxWarp>
            </a:bodyPr>
            <a:lstStyle/>
            <a:p>
              <a:pPr algn="ctr" rtl="0" fontAlgn="base">
                <a:spcBef>
                  <a:spcPct val="0"/>
                </a:spcBef>
                <a:spcAft>
                  <a:spcPts val="923"/>
                </a:spcAft>
              </a:pPr>
              <a:r>
                <a:rPr lang="fa-IR" sz="1846" b="1" dirty="0">
                  <a:solidFill>
                    <a:prstClr val="black"/>
                  </a:solidFill>
                  <a:cs typeface="B Kamran" pitchFamily="2" charset="-78"/>
                </a:rPr>
                <a:t>اقاقیای پیوندی</a:t>
              </a:r>
              <a:endParaRPr lang="en-US" sz="1846" b="1" dirty="0">
                <a:solidFill>
                  <a:prstClr val="black"/>
                </a:solidFill>
                <a:cs typeface="B Kamran" pitchFamily="2" charset="-78"/>
              </a:endParaRPr>
            </a:p>
            <a:p>
              <a:pPr algn="l" rtl="0" fontAlgn="base">
                <a:spcBef>
                  <a:spcPct val="0"/>
                </a:spcBef>
                <a:spcAft>
                  <a:spcPct val="0"/>
                </a:spcAft>
              </a:pPr>
              <a:endParaRPr lang="en-US" sz="1846" b="1" dirty="0">
                <a:solidFill>
                  <a:prstClr val="black"/>
                </a:solidFill>
                <a:cs typeface="B Kamran" pitchFamily="2" charset="-78"/>
              </a:endParaRPr>
            </a:p>
          </p:txBody>
        </p:sp>
      </p:grpSp>
      <p:grpSp>
        <p:nvGrpSpPr>
          <p:cNvPr id="79877" name="Group 5"/>
          <p:cNvGrpSpPr>
            <a:grpSpLocks/>
          </p:cNvGrpSpPr>
          <p:nvPr/>
        </p:nvGrpSpPr>
        <p:grpSpPr bwMode="auto">
          <a:xfrm>
            <a:off x="3798277" y="1248356"/>
            <a:ext cx="3024554" cy="2461998"/>
            <a:chOff x="5931" y="4221"/>
            <a:chExt cx="4680" cy="3807"/>
          </a:xfrm>
        </p:grpSpPr>
        <p:pic>
          <p:nvPicPr>
            <p:cNvPr id="79878" name="Picture 6" descr="17-1"/>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5931" y="4221"/>
              <a:ext cx="4680" cy="3133"/>
            </a:xfrm>
            <a:prstGeom prst="rect">
              <a:avLst/>
            </a:prstGeom>
            <a:ln>
              <a:noFill/>
            </a:ln>
            <a:effectLst>
              <a:outerShdw blurRad="292100" dist="139700" dir="2700000" algn="tl" rotWithShape="0">
                <a:srgbClr val="333333">
                  <a:alpha val="65000"/>
                </a:srgbClr>
              </a:outerShdw>
            </a:effectLst>
          </p:spPr>
        </p:pic>
        <p:sp>
          <p:nvSpPr>
            <p:cNvPr id="79879" name="Text Box 7"/>
            <p:cNvSpPr txBox="1">
              <a:spLocks noChangeArrowheads="1"/>
            </p:cNvSpPr>
            <p:nvPr/>
          </p:nvSpPr>
          <p:spPr bwMode="auto">
            <a:xfrm>
              <a:off x="7019" y="7398"/>
              <a:ext cx="2007" cy="630"/>
            </a:xfrm>
            <a:prstGeom prst="rect">
              <a:avLst/>
            </a:prstGeom>
            <a:noFill/>
            <a:ln w="9525">
              <a:noFill/>
              <a:miter lim="800000"/>
              <a:headEnd/>
              <a:tailEnd/>
            </a:ln>
          </p:spPr>
          <p:txBody>
            <a:bodyPr vert="horz" wrap="square" lIns="84406" tIns="42203" rIns="84406" bIns="42203" numCol="1" anchor="t" anchorCtr="0" compatLnSpc="1">
              <a:prstTxWarp prst="textNoShape">
                <a:avLst/>
              </a:prstTxWarp>
            </a:bodyPr>
            <a:lstStyle/>
            <a:p>
              <a:pPr algn="ctr" rtl="0" fontAlgn="base">
                <a:spcBef>
                  <a:spcPct val="0"/>
                </a:spcBef>
                <a:spcAft>
                  <a:spcPts val="923"/>
                </a:spcAft>
              </a:pPr>
              <a:r>
                <a:rPr lang="fa-IR" sz="1846" b="1" dirty="0">
                  <a:solidFill>
                    <a:prstClr val="black"/>
                  </a:solidFill>
                  <a:cs typeface="B Kamran" pitchFamily="2" charset="-78"/>
                </a:rPr>
                <a:t>سرو نقره ای</a:t>
              </a:r>
              <a:endParaRPr lang="en-US" sz="1846" b="1" dirty="0">
                <a:solidFill>
                  <a:prstClr val="black"/>
                </a:solidFill>
                <a:cs typeface="B Kamran" pitchFamily="2" charset="-78"/>
              </a:endParaRPr>
            </a:p>
            <a:p>
              <a:pPr algn="l" rtl="0" fontAlgn="base">
                <a:spcBef>
                  <a:spcPct val="0"/>
                </a:spcBef>
                <a:spcAft>
                  <a:spcPct val="0"/>
                </a:spcAft>
              </a:pPr>
              <a:endParaRPr lang="en-US" sz="1846" b="1" dirty="0">
                <a:solidFill>
                  <a:prstClr val="black"/>
                </a:solidFill>
                <a:cs typeface="B Kamran" pitchFamily="2" charset="-78"/>
              </a:endParaRPr>
            </a:p>
          </p:txBody>
        </p:sp>
      </p:grpSp>
      <p:grpSp>
        <p:nvGrpSpPr>
          <p:cNvPr id="79880" name="Group 8"/>
          <p:cNvGrpSpPr>
            <a:grpSpLocks/>
          </p:cNvGrpSpPr>
          <p:nvPr/>
        </p:nvGrpSpPr>
        <p:grpSpPr bwMode="auto">
          <a:xfrm>
            <a:off x="211016" y="4263364"/>
            <a:ext cx="2817935" cy="2261088"/>
            <a:chOff x="5979" y="7161"/>
            <a:chExt cx="4569" cy="3737"/>
          </a:xfrm>
        </p:grpSpPr>
        <p:pic>
          <p:nvPicPr>
            <p:cNvPr id="79881" name="Picture 9" descr="04"/>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5979" y="7161"/>
              <a:ext cx="4569" cy="3164"/>
            </a:xfrm>
            <a:prstGeom prst="rect">
              <a:avLst/>
            </a:prstGeom>
            <a:ln>
              <a:noFill/>
            </a:ln>
            <a:effectLst>
              <a:outerShdw blurRad="292100" dist="139700" dir="2700000" algn="tl" rotWithShape="0">
                <a:srgbClr val="333333">
                  <a:alpha val="65000"/>
                </a:srgbClr>
              </a:outerShdw>
            </a:effectLst>
          </p:spPr>
        </p:pic>
        <p:sp>
          <p:nvSpPr>
            <p:cNvPr id="79882" name="Text Box 10"/>
            <p:cNvSpPr txBox="1">
              <a:spLocks noChangeArrowheads="1"/>
            </p:cNvSpPr>
            <p:nvPr/>
          </p:nvSpPr>
          <p:spPr bwMode="auto">
            <a:xfrm>
              <a:off x="7261" y="10322"/>
              <a:ext cx="1907" cy="576"/>
            </a:xfrm>
            <a:prstGeom prst="rect">
              <a:avLst/>
            </a:prstGeom>
            <a:noFill/>
            <a:ln w="9525">
              <a:noFill/>
              <a:miter lim="800000"/>
              <a:headEnd/>
              <a:tailEnd/>
            </a:ln>
          </p:spPr>
          <p:txBody>
            <a:bodyPr vert="horz" wrap="square" lIns="84406" tIns="42203" rIns="84406" bIns="42203" numCol="1" anchor="t" anchorCtr="0" compatLnSpc="1">
              <a:prstTxWarp prst="textNoShape">
                <a:avLst/>
              </a:prstTxWarp>
            </a:bodyPr>
            <a:lstStyle/>
            <a:p>
              <a:pPr algn="ctr" rtl="0" fontAlgn="base">
                <a:spcBef>
                  <a:spcPct val="0"/>
                </a:spcBef>
                <a:spcAft>
                  <a:spcPts val="923"/>
                </a:spcAft>
              </a:pPr>
              <a:r>
                <a:rPr lang="fa-IR" sz="1846" b="1" dirty="0">
                  <a:solidFill>
                    <a:prstClr val="black"/>
                  </a:solidFill>
                  <a:cs typeface="B Kamran" pitchFamily="2" charset="-78"/>
                </a:rPr>
                <a:t>نوش طلايي</a:t>
              </a:r>
              <a:endParaRPr lang="en-US" sz="1846" b="1" dirty="0">
                <a:solidFill>
                  <a:prstClr val="black"/>
                </a:solidFill>
                <a:cs typeface="B Kamran" pitchFamily="2" charset="-78"/>
              </a:endParaRPr>
            </a:p>
          </p:txBody>
        </p:sp>
      </p:grpSp>
    </p:spTree>
    <p:extLst>
      <p:ext uri="{BB962C8B-B14F-4D97-AF65-F5344CB8AC3E}">
        <p14:creationId xmlns:p14="http://schemas.microsoft.com/office/powerpoint/2010/main" val="374629656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1843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انتخاب صحیح درخت برای مکان های مختلف</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pic>
        <p:nvPicPr>
          <p:cNvPr id="80898" name="Picture 2" descr="I:\DCIM\101MSDCF\DSC00049.JPG"/>
          <p:cNvPicPr>
            <a:picLocks noChangeAspect="1" noChangeArrowheads="1"/>
          </p:cNvPicPr>
          <p:nvPr/>
        </p:nvPicPr>
        <p:blipFill>
          <a:blip r:embed="rId5" cstate="email">
            <a:clrChange>
              <a:clrFrom>
                <a:srgbClr val="ACACAC"/>
              </a:clrFrom>
              <a:clrTo>
                <a:srgbClr val="ACACAC">
                  <a:alpha val="0"/>
                </a:srgbClr>
              </a:clrTo>
            </a:clrChange>
            <a:lum contrast="40000"/>
            <a:extLst>
              <a:ext uri="{28A0092B-C50C-407E-A947-70E740481C1C}">
                <a14:useLocalDpi xmlns:a14="http://schemas.microsoft.com/office/drawing/2010/main"/>
              </a:ext>
            </a:extLst>
          </a:blip>
          <a:srcRect/>
          <a:stretch>
            <a:fillRect/>
          </a:stretch>
        </p:blipFill>
        <p:spPr bwMode="auto">
          <a:xfrm>
            <a:off x="211015" y="2399404"/>
            <a:ext cx="8651631" cy="2110154"/>
          </a:xfrm>
          <a:prstGeom prst="rect">
            <a:avLst/>
          </a:prstGeom>
          <a:ln>
            <a:noFill/>
          </a:ln>
          <a:effectLst>
            <a:outerShdw blurRad="292100" dist="139700" dir="2700000" algn="tl" rotWithShape="0">
              <a:srgbClr val="333333">
                <a:alpha val="65000"/>
              </a:srgbClr>
            </a:outerShdw>
          </a:effectLst>
        </p:spPr>
      </p:pic>
      <p:sp>
        <p:nvSpPr>
          <p:cNvPr id="22" name="TextBox 21"/>
          <p:cNvSpPr txBox="1"/>
          <p:nvPr/>
        </p:nvSpPr>
        <p:spPr>
          <a:xfrm>
            <a:off x="211015" y="4393132"/>
            <a:ext cx="1195754" cy="2394310"/>
          </a:xfrm>
          <a:prstGeom prst="rect">
            <a:avLst/>
          </a:prstGeom>
          <a:noFill/>
        </p:spPr>
        <p:txBody>
          <a:bodyPr wrap="square" rtlCol="0">
            <a:spAutoFit/>
          </a:bodyPr>
          <a:lstStyle/>
          <a:p>
            <a:pPr algn="justLow"/>
            <a:r>
              <a:rPr lang="fa-IR" sz="1662" b="1" dirty="0">
                <a:solidFill>
                  <a:prstClr val="black"/>
                </a:solidFill>
                <a:cs typeface="B Kamran" pitchFamily="2" charset="-78"/>
              </a:rPr>
              <a:t>عرض 3 تا 5 متر، ارتفاع 5 تا 10 متر</a:t>
            </a:r>
          </a:p>
          <a:p>
            <a:pPr algn="justLow"/>
            <a:r>
              <a:rPr lang="fa-IR" sz="1662" b="1" dirty="0">
                <a:solidFill>
                  <a:prstClr val="black"/>
                </a:solidFill>
                <a:cs typeface="B Kamran" pitchFamily="2" charset="-78"/>
              </a:rPr>
              <a:t>درختانی که ارتفاع گرفته و شاخه ها به صورت دایره ای شکل می گیرند.مانند اقاقیا و شاه بلوط</a:t>
            </a:r>
            <a:endParaRPr lang="en-US" sz="1662" b="1" dirty="0">
              <a:solidFill>
                <a:prstClr val="black"/>
              </a:solidFill>
              <a:cs typeface="B Kamran" pitchFamily="2" charset="-78"/>
            </a:endParaRPr>
          </a:p>
        </p:txBody>
      </p:sp>
      <p:sp>
        <p:nvSpPr>
          <p:cNvPr id="23" name="TextBox 22"/>
          <p:cNvSpPr txBox="1"/>
          <p:nvPr/>
        </p:nvSpPr>
        <p:spPr>
          <a:xfrm>
            <a:off x="1758461" y="4451345"/>
            <a:ext cx="1195754" cy="1371209"/>
          </a:xfrm>
          <a:prstGeom prst="rect">
            <a:avLst/>
          </a:prstGeom>
          <a:noFill/>
        </p:spPr>
        <p:txBody>
          <a:bodyPr wrap="square" rtlCol="0">
            <a:spAutoFit/>
          </a:bodyPr>
          <a:lstStyle/>
          <a:p>
            <a:pPr algn="justLow"/>
            <a:r>
              <a:rPr lang="fa-IR" sz="1662" b="1" dirty="0">
                <a:solidFill>
                  <a:prstClr val="black"/>
                </a:solidFill>
                <a:cs typeface="B Kamran" pitchFamily="2" charset="-78"/>
              </a:rPr>
              <a:t>عرض 5 تا 10متر، ارتفاع 10تا 20 متر</a:t>
            </a:r>
          </a:p>
          <a:p>
            <a:pPr algn="justLow"/>
            <a:r>
              <a:rPr lang="fa-IR" sz="1662" b="1" dirty="0">
                <a:solidFill>
                  <a:prstClr val="black"/>
                </a:solidFill>
                <a:cs typeface="B Kamran" pitchFamily="2" charset="-78"/>
              </a:rPr>
              <a:t>درختانی مانند روبینا(اقاقیا) و آهورن(استفدان)</a:t>
            </a:r>
            <a:endParaRPr lang="en-US" sz="1662" b="1" dirty="0">
              <a:solidFill>
                <a:prstClr val="black"/>
              </a:solidFill>
              <a:cs typeface="B Kamran" pitchFamily="2" charset="-78"/>
            </a:endParaRPr>
          </a:p>
        </p:txBody>
      </p:sp>
      <p:sp>
        <p:nvSpPr>
          <p:cNvPr id="24" name="TextBox 23"/>
          <p:cNvSpPr txBox="1"/>
          <p:nvPr/>
        </p:nvSpPr>
        <p:spPr>
          <a:xfrm>
            <a:off x="3446585" y="4448917"/>
            <a:ext cx="1195754" cy="1882760"/>
          </a:xfrm>
          <a:prstGeom prst="rect">
            <a:avLst/>
          </a:prstGeom>
          <a:noFill/>
        </p:spPr>
        <p:txBody>
          <a:bodyPr wrap="square" rtlCol="0">
            <a:spAutoFit/>
          </a:bodyPr>
          <a:lstStyle/>
          <a:p>
            <a:pPr algn="justLow"/>
            <a:r>
              <a:rPr lang="fa-IR" sz="1662" b="1" dirty="0">
                <a:solidFill>
                  <a:prstClr val="black"/>
                </a:solidFill>
                <a:cs typeface="B Kamran" pitchFamily="2" charset="-78"/>
              </a:rPr>
              <a:t>عرض بیشتر از 10متر، ارتفاع بیشتر از 20 متر</a:t>
            </a:r>
          </a:p>
          <a:p>
            <a:pPr algn="justLow"/>
            <a:r>
              <a:rPr lang="fa-IR" sz="1662" b="1" dirty="0">
                <a:solidFill>
                  <a:prstClr val="black"/>
                </a:solidFill>
                <a:cs typeface="B Kamran" pitchFamily="2" charset="-78"/>
              </a:rPr>
              <a:t>درختانی مانند شاه بلوط ، چنار ، زیزفون و اسفندان مرتفع</a:t>
            </a:r>
            <a:endParaRPr lang="en-US" sz="1662" b="1" dirty="0">
              <a:solidFill>
                <a:prstClr val="black"/>
              </a:solidFill>
              <a:cs typeface="B Kamran" pitchFamily="2" charset="-78"/>
            </a:endParaRPr>
          </a:p>
        </p:txBody>
      </p:sp>
      <p:sp>
        <p:nvSpPr>
          <p:cNvPr id="25" name="TextBox 24"/>
          <p:cNvSpPr txBox="1"/>
          <p:nvPr/>
        </p:nvSpPr>
        <p:spPr>
          <a:xfrm>
            <a:off x="4853354" y="4533809"/>
            <a:ext cx="1195754" cy="1882760"/>
          </a:xfrm>
          <a:prstGeom prst="rect">
            <a:avLst/>
          </a:prstGeom>
          <a:noFill/>
        </p:spPr>
        <p:txBody>
          <a:bodyPr wrap="square" rtlCol="0">
            <a:spAutoFit/>
          </a:bodyPr>
          <a:lstStyle/>
          <a:p>
            <a:pPr algn="justLow"/>
            <a:r>
              <a:rPr lang="fa-IR" sz="1662" b="1" dirty="0">
                <a:solidFill>
                  <a:prstClr val="black"/>
                </a:solidFill>
                <a:cs typeface="B Kamran" pitchFamily="2" charset="-78"/>
              </a:rPr>
              <a:t>عرض 3 تا 5 متر، ارتفاع 5 تا 10 متر</a:t>
            </a:r>
          </a:p>
          <a:p>
            <a:pPr algn="justLow"/>
            <a:r>
              <a:rPr lang="fa-IR" sz="1662" b="1" dirty="0">
                <a:solidFill>
                  <a:prstClr val="black"/>
                </a:solidFill>
                <a:cs typeface="B Kamran" pitchFamily="2" charset="-78"/>
              </a:rPr>
              <a:t>درختانی مانند اسفندان مدور ، شاه بلوط مدور ، گیلاس ژاپنی</a:t>
            </a:r>
            <a:endParaRPr lang="en-US" sz="1662" b="1" dirty="0">
              <a:solidFill>
                <a:prstClr val="black"/>
              </a:solidFill>
              <a:cs typeface="B Kamran" pitchFamily="2" charset="-78"/>
            </a:endParaRPr>
          </a:p>
        </p:txBody>
      </p:sp>
      <p:sp>
        <p:nvSpPr>
          <p:cNvPr id="26" name="TextBox 25"/>
          <p:cNvSpPr txBox="1"/>
          <p:nvPr/>
        </p:nvSpPr>
        <p:spPr>
          <a:xfrm>
            <a:off x="6471139" y="4575517"/>
            <a:ext cx="2039815" cy="1371209"/>
          </a:xfrm>
          <a:prstGeom prst="rect">
            <a:avLst/>
          </a:prstGeom>
          <a:noFill/>
        </p:spPr>
        <p:txBody>
          <a:bodyPr wrap="square" rtlCol="0">
            <a:spAutoFit/>
          </a:bodyPr>
          <a:lstStyle/>
          <a:p>
            <a:pPr algn="justLow"/>
            <a:r>
              <a:rPr lang="fa-IR" sz="1662" b="1" dirty="0">
                <a:solidFill>
                  <a:prstClr val="black"/>
                </a:solidFill>
                <a:cs typeface="B Kamran" pitchFamily="2" charset="-78"/>
              </a:rPr>
              <a:t>عرض کمتر از 10متر، ارتفاع کمتر از 20 متر</a:t>
            </a:r>
          </a:p>
          <a:p>
            <a:pPr algn="justLow"/>
            <a:r>
              <a:rPr lang="fa-IR" sz="1662" b="1" dirty="0">
                <a:solidFill>
                  <a:prstClr val="black"/>
                </a:solidFill>
                <a:cs typeface="B Kamran" pitchFamily="2" charset="-78"/>
              </a:rPr>
              <a:t>درختانی مانند تبریزی ، چنار ، اقاقیا ، سپیدار نقره ای و شاه بلوط قرمز</a:t>
            </a:r>
            <a:endParaRPr lang="en-US" sz="1662" b="1" dirty="0">
              <a:solidFill>
                <a:prstClr val="black"/>
              </a:solidFill>
              <a:cs typeface="B Kamran" pitchFamily="2" charset="-78"/>
            </a:endParaRPr>
          </a:p>
        </p:txBody>
      </p:sp>
      <p:sp>
        <p:nvSpPr>
          <p:cNvPr id="27" name="TextBox 26"/>
          <p:cNvSpPr txBox="1"/>
          <p:nvPr/>
        </p:nvSpPr>
        <p:spPr>
          <a:xfrm>
            <a:off x="211015" y="1517737"/>
            <a:ext cx="1195754" cy="603883"/>
          </a:xfrm>
          <a:prstGeom prst="rect">
            <a:avLst/>
          </a:prstGeom>
          <a:noFill/>
        </p:spPr>
        <p:txBody>
          <a:bodyPr wrap="square" rtlCol="0">
            <a:spAutoFit/>
          </a:bodyPr>
          <a:lstStyle/>
          <a:p>
            <a:pPr algn="justLow"/>
            <a:r>
              <a:rPr lang="fa-IR" sz="1662" b="1" dirty="0">
                <a:solidFill>
                  <a:prstClr val="black"/>
                </a:solidFill>
                <a:cs typeface="B Kamran" pitchFamily="2" charset="-78"/>
              </a:rPr>
              <a:t>در خیابان کم عرض</a:t>
            </a:r>
            <a:endParaRPr lang="en-US" sz="1662" b="1" dirty="0">
              <a:solidFill>
                <a:prstClr val="black"/>
              </a:solidFill>
              <a:cs typeface="B Kamran" pitchFamily="2" charset="-78"/>
            </a:endParaRPr>
          </a:p>
        </p:txBody>
      </p:sp>
      <p:sp>
        <p:nvSpPr>
          <p:cNvPr id="28" name="TextBox 27"/>
          <p:cNvSpPr txBox="1"/>
          <p:nvPr/>
        </p:nvSpPr>
        <p:spPr>
          <a:xfrm>
            <a:off x="1688123" y="1554170"/>
            <a:ext cx="1195754" cy="603883"/>
          </a:xfrm>
          <a:prstGeom prst="rect">
            <a:avLst/>
          </a:prstGeom>
          <a:noFill/>
        </p:spPr>
        <p:txBody>
          <a:bodyPr wrap="square" rtlCol="0">
            <a:spAutoFit/>
          </a:bodyPr>
          <a:lstStyle/>
          <a:p>
            <a:pPr algn="justLow"/>
            <a:r>
              <a:rPr lang="fa-IR" sz="1662" b="1" dirty="0">
                <a:solidFill>
                  <a:prstClr val="black"/>
                </a:solidFill>
                <a:cs typeface="B Kamran" pitchFamily="2" charset="-78"/>
              </a:rPr>
              <a:t>در خیابانهایی به صورت بلوار مانند</a:t>
            </a:r>
            <a:endParaRPr lang="en-US" sz="1662" b="1" dirty="0">
              <a:solidFill>
                <a:prstClr val="black"/>
              </a:solidFill>
              <a:cs typeface="B Kamran" pitchFamily="2" charset="-78"/>
            </a:endParaRPr>
          </a:p>
        </p:txBody>
      </p:sp>
      <p:sp>
        <p:nvSpPr>
          <p:cNvPr id="29" name="TextBox 28"/>
          <p:cNvSpPr txBox="1"/>
          <p:nvPr/>
        </p:nvSpPr>
        <p:spPr>
          <a:xfrm>
            <a:off x="3206463" y="1521619"/>
            <a:ext cx="1406769" cy="859659"/>
          </a:xfrm>
          <a:prstGeom prst="rect">
            <a:avLst/>
          </a:prstGeom>
          <a:noFill/>
        </p:spPr>
        <p:txBody>
          <a:bodyPr wrap="square" rtlCol="0">
            <a:spAutoFit/>
          </a:bodyPr>
          <a:lstStyle/>
          <a:p>
            <a:pPr algn="justLow"/>
            <a:r>
              <a:rPr lang="fa-IR" sz="1662" b="1" dirty="0">
                <a:solidFill>
                  <a:prstClr val="black"/>
                </a:solidFill>
                <a:cs typeface="B Kamran" pitchFamily="2" charset="-78"/>
              </a:rPr>
              <a:t>در میان میدان ها یا پارکینگ ها بصورت تک درخت یا گروهی</a:t>
            </a:r>
            <a:endParaRPr lang="en-US" sz="1662" b="1" dirty="0">
              <a:solidFill>
                <a:prstClr val="black"/>
              </a:solidFill>
              <a:cs typeface="B Kamran" pitchFamily="2" charset="-78"/>
            </a:endParaRPr>
          </a:p>
        </p:txBody>
      </p:sp>
      <p:sp>
        <p:nvSpPr>
          <p:cNvPr id="30" name="TextBox 29"/>
          <p:cNvSpPr txBox="1"/>
          <p:nvPr/>
        </p:nvSpPr>
        <p:spPr>
          <a:xfrm>
            <a:off x="4712677" y="1588075"/>
            <a:ext cx="1406769" cy="603883"/>
          </a:xfrm>
          <a:prstGeom prst="rect">
            <a:avLst/>
          </a:prstGeom>
          <a:noFill/>
        </p:spPr>
        <p:txBody>
          <a:bodyPr wrap="square" rtlCol="0">
            <a:spAutoFit/>
          </a:bodyPr>
          <a:lstStyle/>
          <a:p>
            <a:pPr algn="justLow"/>
            <a:r>
              <a:rPr lang="fa-IR" sz="1662" b="1" dirty="0">
                <a:solidFill>
                  <a:prstClr val="black"/>
                </a:solidFill>
                <a:cs typeface="B Kamran" pitchFamily="2" charset="-78"/>
              </a:rPr>
              <a:t>در پیاده رو ها و پارکینگ ها</a:t>
            </a:r>
            <a:endParaRPr lang="en-US" sz="1662" b="1" dirty="0">
              <a:solidFill>
                <a:prstClr val="black"/>
              </a:solidFill>
              <a:cs typeface="B Kamran" pitchFamily="2" charset="-78"/>
            </a:endParaRPr>
          </a:p>
        </p:txBody>
      </p:sp>
      <p:sp>
        <p:nvSpPr>
          <p:cNvPr id="31" name="TextBox 30"/>
          <p:cNvSpPr txBox="1"/>
          <p:nvPr/>
        </p:nvSpPr>
        <p:spPr>
          <a:xfrm>
            <a:off x="6611815" y="1588075"/>
            <a:ext cx="1758462" cy="603883"/>
          </a:xfrm>
          <a:prstGeom prst="rect">
            <a:avLst/>
          </a:prstGeom>
          <a:noFill/>
        </p:spPr>
        <p:txBody>
          <a:bodyPr wrap="square" rtlCol="0">
            <a:spAutoFit/>
          </a:bodyPr>
          <a:lstStyle/>
          <a:p>
            <a:pPr algn="justLow"/>
            <a:r>
              <a:rPr lang="fa-IR" sz="1662" b="1" dirty="0">
                <a:solidFill>
                  <a:prstClr val="black"/>
                </a:solidFill>
                <a:cs typeface="B Kamran" pitchFamily="2" charset="-78"/>
              </a:rPr>
              <a:t>در  راه ها و خیابان هایی در فضای طبیعی</a:t>
            </a:r>
            <a:endParaRPr lang="en-US" sz="1662" b="1" dirty="0">
              <a:solidFill>
                <a:prstClr val="black"/>
              </a:solidFill>
              <a:cs typeface="B Kamran" pitchFamily="2" charset="-78"/>
            </a:endParaRPr>
          </a:p>
        </p:txBody>
      </p:sp>
    </p:spTree>
    <p:extLst>
      <p:ext uri="{BB962C8B-B14F-4D97-AF65-F5344CB8AC3E}">
        <p14:creationId xmlns:p14="http://schemas.microsoft.com/office/powerpoint/2010/main" val="244892650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539261"/>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19462"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انواع بوته ها و گیاهان پوششی و کارکرد آنها</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10" name="TextBox 9"/>
          <p:cNvSpPr txBox="1"/>
          <p:nvPr/>
        </p:nvSpPr>
        <p:spPr>
          <a:xfrm>
            <a:off x="3314700" y="1389185"/>
            <a:ext cx="2453054" cy="376385"/>
          </a:xfrm>
          <a:prstGeom prst="rect">
            <a:avLst/>
          </a:prstGeom>
          <a:noFill/>
        </p:spPr>
        <p:txBody>
          <a:bodyPr wrap="square" numCol="1" rtlCol="1">
            <a:spAutoFit/>
          </a:bodyPr>
          <a:lstStyle/>
          <a:p>
            <a:pPr algn="just" rtl="0">
              <a:defRPr/>
            </a:pPr>
            <a:r>
              <a:rPr lang="fa-IR" sz="1846" b="1" dirty="0">
                <a:solidFill>
                  <a:prstClr val="black"/>
                </a:solidFill>
                <a:cs typeface="B Kamran" pitchFamily="2" charset="-78"/>
              </a:rPr>
              <a:t>گیاهان خزنده بالا رونده :</a:t>
            </a:r>
          </a:p>
        </p:txBody>
      </p:sp>
      <p:sp>
        <p:nvSpPr>
          <p:cNvPr id="19465" name="TextBox 9"/>
          <p:cNvSpPr txBox="1">
            <a:spLocks noChangeArrowheads="1"/>
          </p:cNvSpPr>
          <p:nvPr/>
        </p:nvSpPr>
        <p:spPr bwMode="auto">
          <a:xfrm>
            <a:off x="211016" y="3200345"/>
            <a:ext cx="2822331" cy="376385"/>
          </a:xfrm>
          <a:prstGeom prst="rect">
            <a:avLst/>
          </a:prstGeom>
          <a:noFill/>
          <a:ln w="9525">
            <a:noFill/>
            <a:miter lim="800000"/>
            <a:headEnd/>
            <a:tailEnd/>
          </a:ln>
        </p:spPr>
        <p:txBody>
          <a:bodyPr wrap="square">
            <a:spAutoFit/>
          </a:bodyPr>
          <a:lstStyle/>
          <a:p>
            <a:pPr algn="justLow" rtl="0"/>
            <a:r>
              <a:rPr lang="fa-IR" sz="1846" b="1" dirty="0">
                <a:solidFill>
                  <a:prstClr val="black"/>
                </a:solidFill>
                <a:cs typeface="B Kamran" pitchFamily="2" charset="-78"/>
              </a:rPr>
              <a:t>پوشاندن سطوحی که نمای جالبی ندارند.</a:t>
            </a:r>
          </a:p>
        </p:txBody>
      </p:sp>
      <p:pic>
        <p:nvPicPr>
          <p:cNvPr id="19468" name="Picture 12" descr="گیاهان پوششی1"/>
          <p:cNvPicPr>
            <a:picLocks noChangeAspect="1" noChangeArrowheads="1"/>
          </p:cNvPicPr>
          <p:nvPr/>
        </p:nvPicPr>
        <p:blipFill>
          <a:blip r:embed="rId5"/>
          <a:srcRect/>
          <a:stretch>
            <a:fillRect/>
          </a:stretch>
        </p:blipFill>
        <p:spPr bwMode="auto">
          <a:xfrm>
            <a:off x="140677" y="3943156"/>
            <a:ext cx="3094892" cy="2264158"/>
          </a:xfrm>
          <a:prstGeom prst="rect">
            <a:avLst/>
          </a:prstGeom>
          <a:noFill/>
        </p:spPr>
      </p:pic>
      <p:sp>
        <p:nvSpPr>
          <p:cNvPr id="19469" name="Rectangle 13"/>
          <p:cNvSpPr>
            <a:spLocks noChangeArrowheads="1"/>
          </p:cNvSpPr>
          <p:nvPr/>
        </p:nvSpPr>
        <p:spPr bwMode="auto">
          <a:xfrm>
            <a:off x="703385" y="6154561"/>
            <a:ext cx="2515432" cy="376385"/>
          </a:xfrm>
          <a:prstGeom prst="rect">
            <a:avLst/>
          </a:prstGeom>
          <a:noFill/>
          <a:ln w="9525">
            <a:noFill/>
            <a:miter lim="800000"/>
            <a:headEnd/>
            <a:tailEnd/>
          </a:ln>
          <a:effectLst/>
        </p:spPr>
        <p:txBody>
          <a:bodyPr wrap="none">
            <a:spAutoFit/>
          </a:bodyPr>
          <a:lstStyle/>
          <a:p>
            <a:pPr algn="l" rtl="0"/>
            <a:r>
              <a:rPr lang="fa-IR" sz="1846" b="1" dirty="0">
                <a:solidFill>
                  <a:prstClr val="black"/>
                </a:solidFill>
                <a:cs typeface="B Kamran" pitchFamily="2" charset="-78"/>
              </a:rPr>
              <a:t>استفاده برای پوشش زمین بجای چمن</a:t>
            </a:r>
            <a:endParaRPr lang="en-US" sz="1846" b="1" dirty="0">
              <a:solidFill>
                <a:prstClr val="black"/>
              </a:solidFill>
              <a:cs typeface="B Kamran" pitchFamily="2" charset="-78"/>
            </a:endParaRPr>
          </a:p>
        </p:txBody>
      </p:sp>
      <p:pic>
        <p:nvPicPr>
          <p:cNvPr id="19470" name="Picture 14" descr="گل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260124" y="2247900"/>
            <a:ext cx="2489689" cy="3291254"/>
          </a:xfrm>
          <a:prstGeom prst="rect">
            <a:avLst/>
          </a:prstGeom>
          <a:noFill/>
        </p:spPr>
      </p:pic>
      <p:pic>
        <p:nvPicPr>
          <p:cNvPr id="19471" name="Picture 15" descr="C:\Users\MONA\Desktop\manzar\ax1\pergola.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344008" y="2092569"/>
            <a:ext cx="2564423" cy="2597022"/>
          </a:xfrm>
          <a:prstGeom prst="rect">
            <a:avLst/>
          </a:prstGeom>
          <a:ln>
            <a:noFill/>
          </a:ln>
          <a:effectLst>
            <a:outerShdw blurRad="292100" dist="139700" dir="2700000" algn="tl" rotWithShape="0">
              <a:srgbClr val="333333">
                <a:alpha val="65000"/>
              </a:srgbClr>
            </a:outerShdw>
          </a:effectLst>
        </p:spPr>
      </p:pic>
      <p:sp>
        <p:nvSpPr>
          <p:cNvPr id="12" name="Rectangle 11"/>
          <p:cNvSpPr/>
          <p:nvPr/>
        </p:nvSpPr>
        <p:spPr>
          <a:xfrm>
            <a:off x="4220308" y="4695093"/>
            <a:ext cx="1573742" cy="376385"/>
          </a:xfrm>
          <a:prstGeom prst="rect">
            <a:avLst/>
          </a:prstGeom>
        </p:spPr>
        <p:txBody>
          <a:bodyPr wrap="square">
            <a:spAutoFit/>
          </a:bodyPr>
          <a:lstStyle/>
          <a:p>
            <a:pPr algn="l" rtl="0"/>
            <a:r>
              <a:rPr lang="fa-IR" sz="1846" b="1" dirty="0">
                <a:solidFill>
                  <a:prstClr val="black"/>
                </a:solidFill>
                <a:cs typeface="B Kamran" pitchFamily="2" charset="-78"/>
              </a:rPr>
              <a:t>پوشاندن داربست ها</a:t>
            </a:r>
            <a:endParaRPr lang="en-US" sz="1846" dirty="0">
              <a:solidFill>
                <a:prstClr val="black"/>
              </a:solidFill>
            </a:endParaRPr>
          </a:p>
        </p:txBody>
      </p:sp>
      <p:sp>
        <p:nvSpPr>
          <p:cNvPr id="13" name="Rectangle 12"/>
          <p:cNvSpPr/>
          <p:nvPr/>
        </p:nvSpPr>
        <p:spPr>
          <a:xfrm>
            <a:off x="8510954" y="1582561"/>
            <a:ext cx="553357" cy="376385"/>
          </a:xfrm>
          <a:prstGeom prst="rect">
            <a:avLst/>
          </a:prstGeom>
        </p:spPr>
        <p:txBody>
          <a:bodyPr wrap="none">
            <a:spAutoFit/>
          </a:bodyPr>
          <a:lstStyle/>
          <a:p>
            <a:pPr algn="l" rtl="0"/>
            <a:r>
              <a:rPr lang="fa-IR" sz="1846" b="1" dirty="0">
                <a:solidFill>
                  <a:prstClr val="black"/>
                </a:solidFill>
                <a:cs typeface="B Kamran" pitchFamily="2" charset="-78"/>
              </a:rPr>
              <a:t>گلها : </a:t>
            </a:r>
            <a:endParaRPr lang="en-US" sz="1846" dirty="0">
              <a:solidFill>
                <a:prstClr val="black"/>
              </a:solidFill>
            </a:endParaRPr>
          </a:p>
        </p:txBody>
      </p:sp>
      <p:pic>
        <p:nvPicPr>
          <p:cNvPr id="15" name="Picture 10" descr="18-2"/>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51693" y="1248508"/>
            <a:ext cx="2791557" cy="19328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5963886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20486"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انواع بوته ها و گیاهان پوششی و کارکرد آنها</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10" name="TextBox 9"/>
          <p:cNvSpPr txBox="1"/>
          <p:nvPr/>
        </p:nvSpPr>
        <p:spPr>
          <a:xfrm>
            <a:off x="3516923" y="1318847"/>
            <a:ext cx="8721969" cy="376385"/>
          </a:xfrm>
          <a:prstGeom prst="rect">
            <a:avLst/>
          </a:prstGeom>
          <a:noFill/>
        </p:spPr>
        <p:txBody>
          <a:bodyPr numCol="2" rtlCol="1">
            <a:spAutoFit/>
          </a:bodyPr>
          <a:lstStyle/>
          <a:p>
            <a:pPr algn="l" rtl="0">
              <a:defRPr/>
            </a:pPr>
            <a:r>
              <a:rPr lang="fa-IR" sz="1846" b="1" dirty="0">
                <a:solidFill>
                  <a:prstClr val="black"/>
                </a:solidFill>
                <a:cs typeface="B Kamran" pitchFamily="2" charset="-78"/>
              </a:rPr>
              <a:t> چمن ها :                                                                      پرچین ها :</a:t>
            </a:r>
          </a:p>
        </p:txBody>
      </p:sp>
      <p:sp>
        <p:nvSpPr>
          <p:cNvPr id="20489" name="TextBox 11"/>
          <p:cNvSpPr txBox="1">
            <a:spLocks noChangeArrowheads="1"/>
          </p:cNvSpPr>
          <p:nvPr/>
        </p:nvSpPr>
        <p:spPr bwMode="auto">
          <a:xfrm>
            <a:off x="1688123" y="1230868"/>
            <a:ext cx="1595804" cy="376385"/>
          </a:xfrm>
          <a:prstGeom prst="rect">
            <a:avLst/>
          </a:prstGeom>
          <a:noFill/>
          <a:ln w="9525">
            <a:noFill/>
            <a:miter lim="800000"/>
            <a:headEnd/>
            <a:tailEnd/>
          </a:ln>
        </p:spPr>
        <p:txBody>
          <a:bodyPr>
            <a:spAutoFit/>
          </a:bodyPr>
          <a:lstStyle/>
          <a:p>
            <a:pPr algn="justLow" rtl="0"/>
            <a:r>
              <a:rPr lang="fa-IR" sz="1846" b="1" dirty="0">
                <a:solidFill>
                  <a:prstClr val="black"/>
                </a:solidFill>
                <a:cs typeface="B Kamran" pitchFamily="2" charset="-78"/>
              </a:rPr>
              <a:t>پرچین های منظم</a:t>
            </a:r>
          </a:p>
        </p:txBody>
      </p:sp>
      <p:pic>
        <p:nvPicPr>
          <p:cNvPr id="20492" name="Picture 12" descr="display_temp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1016" y="1529862"/>
            <a:ext cx="2354874" cy="2693377"/>
          </a:xfrm>
          <a:prstGeom prst="rect">
            <a:avLst/>
          </a:prstGeom>
          <a:ln>
            <a:noFill/>
          </a:ln>
          <a:effectLst>
            <a:outerShdw blurRad="292100" dist="139700" dir="2700000" algn="tl" rotWithShape="0">
              <a:srgbClr val="333333">
                <a:alpha val="65000"/>
              </a:srgbClr>
            </a:outerShdw>
          </a:effectLst>
        </p:spPr>
      </p:pic>
      <p:pic>
        <p:nvPicPr>
          <p:cNvPr id="20493" name="Picture 13" descr="parke jangalie"/>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255835" y="4195397"/>
            <a:ext cx="3105150" cy="2328496"/>
          </a:xfrm>
          <a:prstGeom prst="rect">
            <a:avLst/>
          </a:prstGeom>
          <a:ln>
            <a:noFill/>
          </a:ln>
          <a:effectLst>
            <a:outerShdw blurRad="292100" dist="139700" dir="2700000" algn="tl" rotWithShape="0">
              <a:srgbClr val="333333">
                <a:alpha val="65000"/>
              </a:srgbClr>
            </a:outerShdw>
          </a:effectLst>
        </p:spPr>
      </p:pic>
      <p:sp>
        <p:nvSpPr>
          <p:cNvPr id="20494" name="Rectangle 14"/>
          <p:cNvSpPr>
            <a:spLocks noChangeArrowheads="1"/>
          </p:cNvSpPr>
          <p:nvPr/>
        </p:nvSpPr>
        <p:spPr bwMode="auto">
          <a:xfrm>
            <a:off x="3244950" y="3870845"/>
            <a:ext cx="1803888" cy="376385"/>
          </a:xfrm>
          <a:prstGeom prst="rect">
            <a:avLst/>
          </a:prstGeom>
          <a:noFill/>
          <a:ln w="9525">
            <a:noFill/>
            <a:miter lim="800000"/>
            <a:headEnd/>
            <a:tailEnd/>
          </a:ln>
          <a:effectLst/>
        </p:spPr>
        <p:txBody>
          <a:bodyPr>
            <a:spAutoFit/>
          </a:bodyPr>
          <a:lstStyle/>
          <a:p>
            <a:pPr algn="l" rtl="0"/>
            <a:r>
              <a:rPr lang="fa-IR" sz="1846" b="1" dirty="0">
                <a:solidFill>
                  <a:prstClr val="black"/>
                </a:solidFill>
                <a:cs typeface="B Kamran" pitchFamily="2" charset="-78"/>
              </a:rPr>
              <a:t>پرچین های نا منظم</a:t>
            </a:r>
          </a:p>
        </p:txBody>
      </p:sp>
      <p:pic>
        <p:nvPicPr>
          <p:cNvPr id="20495" name="Picture 15" descr="sathe chaman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556739" y="1881554"/>
            <a:ext cx="2813538" cy="38686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3373125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3" descr="C:\Users\MONA\Desktop\manzar\ax\chelsea04_urban.jpg"/>
          <p:cNvPicPr>
            <a:picLocks noChangeAspect="1" noChangeArrowheads="1"/>
          </p:cNvPicPr>
          <p:nvPr/>
        </p:nvPicPr>
        <p:blipFill>
          <a:blip r:embed="rId3"/>
          <a:srcRect/>
          <a:stretch>
            <a:fillRect/>
          </a:stretch>
        </p:blipFill>
        <p:spPr bwMode="auto">
          <a:xfrm>
            <a:off x="0" y="263769"/>
            <a:ext cx="9144000" cy="6330462"/>
          </a:xfrm>
          <a:prstGeom prst="rect">
            <a:avLst/>
          </a:prstGeom>
          <a:noFill/>
          <a:ln w="9525">
            <a:noFill/>
            <a:miter lim="800000"/>
            <a:headEnd/>
            <a:tailEnd/>
          </a:ln>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en-US" sz="1662">
              <a:solidFill>
                <a:prstClr val="white"/>
              </a:solidFill>
            </a:endParaRPr>
          </a:p>
        </p:txBody>
      </p:sp>
      <p:pic>
        <p:nvPicPr>
          <p:cNvPr id="20486"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a:ln w="9525">
            <a:noFill/>
            <a:miter lim="800000"/>
            <a:headEnd/>
            <a:tailEnd/>
          </a:ln>
        </p:spPr>
      </p:pic>
      <p:sp>
        <p:nvSpPr>
          <p:cNvPr id="7" name="TextBox 6"/>
          <p:cNvSpPr txBox="1"/>
          <p:nvPr/>
        </p:nvSpPr>
        <p:spPr>
          <a:xfrm>
            <a:off x="211015" y="441082"/>
            <a:ext cx="4501662" cy="603691"/>
          </a:xfrm>
          <a:prstGeom prst="rect">
            <a:avLst/>
          </a:prstGeom>
          <a:noFill/>
        </p:spPr>
        <p:txBody>
          <a:bodyPr>
            <a:spAutoFit/>
          </a:bodyPr>
          <a:lstStyle/>
          <a:p>
            <a:pPr algn="l" rtl="0">
              <a:defRPr/>
            </a:pPr>
            <a:r>
              <a:rPr lang="fa-IR" sz="3323" b="1" dirty="0">
                <a:solidFill>
                  <a:prstClr val="black"/>
                </a:solidFill>
                <a:effectLst>
                  <a:outerShdw blurRad="38100" dist="38100" dir="2700000" algn="tl">
                    <a:srgbClr val="000000">
                      <a:alpha val="43137"/>
                    </a:srgbClr>
                  </a:outerShdw>
                </a:effectLst>
                <a:cs typeface="B Narenj" pitchFamily="2" charset="-78"/>
              </a:rPr>
              <a:t>انواع بوته ها و گیاهان پوششی و کارکرد آنها</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10" name="TextBox 9"/>
          <p:cNvSpPr txBox="1"/>
          <p:nvPr/>
        </p:nvSpPr>
        <p:spPr>
          <a:xfrm>
            <a:off x="3516923" y="1318847"/>
            <a:ext cx="8721969" cy="376385"/>
          </a:xfrm>
          <a:prstGeom prst="rect">
            <a:avLst/>
          </a:prstGeom>
          <a:noFill/>
        </p:spPr>
        <p:txBody>
          <a:bodyPr numCol="2" rtlCol="1">
            <a:spAutoFit/>
          </a:bodyPr>
          <a:lstStyle/>
          <a:p>
            <a:pPr algn="l" rtl="0">
              <a:defRPr/>
            </a:pPr>
            <a:r>
              <a:rPr lang="fa-IR" sz="1846" b="1" dirty="0">
                <a:solidFill>
                  <a:prstClr val="black"/>
                </a:solidFill>
                <a:cs typeface="B Kamran" pitchFamily="2" charset="-78"/>
              </a:rPr>
              <a:t> چمن ها :                                                                      پرچین ها :</a:t>
            </a:r>
          </a:p>
        </p:txBody>
      </p:sp>
      <p:sp>
        <p:nvSpPr>
          <p:cNvPr id="20489" name="TextBox 11"/>
          <p:cNvSpPr txBox="1">
            <a:spLocks noChangeArrowheads="1"/>
          </p:cNvSpPr>
          <p:nvPr/>
        </p:nvSpPr>
        <p:spPr bwMode="auto">
          <a:xfrm>
            <a:off x="1688123" y="1230868"/>
            <a:ext cx="1595804" cy="376385"/>
          </a:xfrm>
          <a:prstGeom prst="rect">
            <a:avLst/>
          </a:prstGeom>
          <a:noFill/>
          <a:ln w="9525">
            <a:noFill/>
            <a:miter lim="800000"/>
            <a:headEnd/>
            <a:tailEnd/>
          </a:ln>
        </p:spPr>
        <p:txBody>
          <a:bodyPr>
            <a:spAutoFit/>
          </a:bodyPr>
          <a:lstStyle/>
          <a:p>
            <a:pPr algn="justLow" rtl="0"/>
            <a:r>
              <a:rPr lang="fa-IR" sz="1846" b="1" dirty="0">
                <a:solidFill>
                  <a:prstClr val="black"/>
                </a:solidFill>
                <a:cs typeface="B Kamran" pitchFamily="2" charset="-78"/>
              </a:rPr>
              <a:t>پرچین های منظم</a:t>
            </a:r>
          </a:p>
        </p:txBody>
      </p:sp>
      <p:pic>
        <p:nvPicPr>
          <p:cNvPr id="20492" name="Picture 12" descr="display_temp7"/>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1016" y="1529862"/>
            <a:ext cx="2354874" cy="2693377"/>
          </a:xfrm>
          <a:prstGeom prst="rect">
            <a:avLst/>
          </a:prstGeom>
          <a:ln>
            <a:noFill/>
          </a:ln>
          <a:effectLst>
            <a:outerShdw blurRad="292100" dist="139700" dir="2700000" algn="tl" rotWithShape="0">
              <a:srgbClr val="333333">
                <a:alpha val="65000"/>
              </a:srgbClr>
            </a:outerShdw>
          </a:effectLst>
        </p:spPr>
      </p:pic>
      <p:pic>
        <p:nvPicPr>
          <p:cNvPr id="20493" name="Picture 13" descr="parke jangalie"/>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255835" y="4195397"/>
            <a:ext cx="3105150" cy="2328496"/>
          </a:xfrm>
          <a:prstGeom prst="rect">
            <a:avLst/>
          </a:prstGeom>
          <a:ln>
            <a:noFill/>
          </a:ln>
          <a:effectLst>
            <a:outerShdw blurRad="292100" dist="139700" dir="2700000" algn="tl" rotWithShape="0">
              <a:srgbClr val="333333">
                <a:alpha val="65000"/>
              </a:srgbClr>
            </a:outerShdw>
          </a:effectLst>
        </p:spPr>
      </p:pic>
      <p:sp>
        <p:nvSpPr>
          <p:cNvPr id="20494" name="Rectangle 14"/>
          <p:cNvSpPr>
            <a:spLocks noChangeArrowheads="1"/>
          </p:cNvSpPr>
          <p:nvPr/>
        </p:nvSpPr>
        <p:spPr bwMode="auto">
          <a:xfrm>
            <a:off x="3244950" y="3870845"/>
            <a:ext cx="1803888" cy="376385"/>
          </a:xfrm>
          <a:prstGeom prst="rect">
            <a:avLst/>
          </a:prstGeom>
          <a:noFill/>
          <a:ln w="9525">
            <a:noFill/>
            <a:miter lim="800000"/>
            <a:headEnd/>
            <a:tailEnd/>
          </a:ln>
          <a:effectLst/>
        </p:spPr>
        <p:txBody>
          <a:bodyPr>
            <a:spAutoFit/>
          </a:bodyPr>
          <a:lstStyle/>
          <a:p>
            <a:pPr algn="l" rtl="0"/>
            <a:r>
              <a:rPr lang="fa-IR" sz="1846" b="1" dirty="0">
                <a:solidFill>
                  <a:prstClr val="black"/>
                </a:solidFill>
                <a:cs typeface="B Kamran" pitchFamily="2" charset="-78"/>
              </a:rPr>
              <a:t>پرچین های نا منظم</a:t>
            </a:r>
          </a:p>
        </p:txBody>
      </p:sp>
      <p:pic>
        <p:nvPicPr>
          <p:cNvPr id="20495" name="Picture 15" descr="sathe chaman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556739" y="1881554"/>
            <a:ext cx="2813538" cy="386861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55315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4501662" y="263769"/>
            <a:ext cx="4642338" cy="6330462"/>
          </a:xfrm>
          <a:prstGeom prst="rect">
            <a:avLst/>
          </a:prstGeom>
          <a:noFill/>
        </p:spPr>
      </p:pic>
      <p:sp>
        <p:nvSpPr>
          <p:cNvPr id="4" name="Rectangle 3"/>
          <p:cNvSpPr/>
          <p:nvPr/>
        </p:nvSpPr>
        <p:spPr>
          <a:xfrm>
            <a:off x="4220308" y="615461"/>
            <a:ext cx="4853354" cy="6330462"/>
          </a:xfrm>
          <a:prstGeom prst="rect">
            <a:avLst/>
          </a:prstGeom>
          <a:solidFill>
            <a:srgbClr val="F2F2F2">
              <a:alpha val="1600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sp>
        <p:nvSpPr>
          <p:cNvPr id="7" name="TextBox 6"/>
          <p:cNvSpPr txBox="1"/>
          <p:nvPr/>
        </p:nvSpPr>
        <p:spPr>
          <a:xfrm>
            <a:off x="914400" y="2795954"/>
            <a:ext cx="3657600" cy="1456040"/>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rPr>
              <a:t>معیار های منظر سازی فضاهای سبز شهری </a:t>
            </a:r>
            <a:endParaRPr lang="en-US"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endParaRPr>
          </a:p>
        </p:txBody>
      </p:sp>
    </p:spTree>
    <p:extLst>
      <p:ext uri="{BB962C8B-B14F-4D97-AF65-F5344CB8AC3E}">
        <p14:creationId xmlns:p14="http://schemas.microsoft.com/office/powerpoint/2010/main" val="19186727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معیار های منظر سازی فضا های سبز  شهری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1455783"/>
          </a:xfrm>
          <a:prstGeom prst="rect">
            <a:avLst/>
          </a:prstGeom>
          <a:noFill/>
        </p:spPr>
        <p:txBody>
          <a:bodyPr wrap="square" rtlCol="1">
            <a:spAutoFit/>
          </a:bodyPr>
          <a:lstStyle/>
          <a:p>
            <a:pPr algn="just"/>
            <a:r>
              <a:rPr lang="fa-IR" sz="2215" dirty="0">
                <a:solidFill>
                  <a:prstClr val="black"/>
                </a:solidFill>
                <a:cs typeface="B Kamran" pitchFamily="2" charset="-78"/>
              </a:rPr>
              <a:t>گیاهان به خاطر اندازه، رنگ و تغییرات فصلی از مهم ترین عوامل مرئی زنده و طبیعی بافت شهر ها به شمار می آیند که نقش حیاتی آن ها در فضا سازی و معماری شهر ها غیر قابل تردید است.</a:t>
            </a:r>
          </a:p>
          <a:p>
            <a:pPr algn="just"/>
            <a:r>
              <a:rPr lang="fa-IR" sz="2215" dirty="0">
                <a:solidFill>
                  <a:prstClr val="black"/>
                </a:solidFill>
                <a:cs typeface="B Kamran" pitchFamily="2" charset="-78"/>
              </a:rPr>
              <a:t>منظر سازی (</a:t>
            </a:r>
            <a:r>
              <a:rPr lang="en-US" sz="2215" dirty="0">
                <a:solidFill>
                  <a:prstClr val="black"/>
                </a:solidFill>
                <a:cs typeface="B Kamran" pitchFamily="2" charset="-78"/>
              </a:rPr>
              <a:t>Land </a:t>
            </a:r>
            <a:r>
              <a:rPr lang="en-US" sz="2215" dirty="0" err="1">
                <a:solidFill>
                  <a:prstClr val="black"/>
                </a:solidFill>
                <a:cs typeface="B Kamran" pitchFamily="2" charset="-78"/>
              </a:rPr>
              <a:t>Scape</a:t>
            </a:r>
            <a:r>
              <a:rPr lang="en-US" sz="2215" dirty="0">
                <a:solidFill>
                  <a:prstClr val="black"/>
                </a:solidFill>
                <a:cs typeface="B Kamran" pitchFamily="2" charset="-78"/>
              </a:rPr>
              <a:t> </a:t>
            </a:r>
            <a:r>
              <a:rPr lang="fa-IR" sz="2215" dirty="0">
                <a:solidFill>
                  <a:prstClr val="black"/>
                </a:solidFill>
                <a:cs typeface="B Kamran" pitchFamily="2" charset="-78"/>
              </a:rPr>
              <a:t>) یا به عبارتی دیگر زمین آرایی عبارت است از کاربرد گیاهان در طراحی به نحوی که موجبات ارتقاء جلوه های دیداری محیط گردد. </a:t>
            </a:r>
          </a:p>
        </p:txBody>
      </p:sp>
      <p:pic>
        <p:nvPicPr>
          <p:cNvPr id="1026" name="Picture 2" descr="C:\Sarah\university\manzar\Pic\2_Tivoli.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55077" y="3288323"/>
            <a:ext cx="3739045" cy="26977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extBox 7"/>
          <p:cNvSpPr txBox="1"/>
          <p:nvPr/>
        </p:nvSpPr>
        <p:spPr>
          <a:xfrm>
            <a:off x="4783015" y="3240460"/>
            <a:ext cx="3165231" cy="2648802"/>
          </a:xfrm>
          <a:prstGeom prst="rect">
            <a:avLst/>
          </a:prstGeom>
          <a:noFill/>
        </p:spPr>
        <p:txBody>
          <a:bodyPr wrap="square" numCol="1" rtlCol="1">
            <a:spAutoFit/>
          </a:bodyPr>
          <a:lstStyle/>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انسجام فضایی</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فضا سازی</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نظم و تنوع</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تکرار</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سازگاری</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مردم مداری</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حداقل دخالت و تجاوز به شرایط طبیعی</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راحتی دسترسی</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اصول زیبایی شناسی</a:t>
            </a:r>
          </a:p>
        </p:txBody>
      </p:sp>
    </p:spTree>
    <p:extLst>
      <p:ext uri="{BB962C8B-B14F-4D97-AF65-F5344CB8AC3E}">
        <p14:creationId xmlns:p14="http://schemas.microsoft.com/office/powerpoint/2010/main" val="11588126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انسجام فضایی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2137508"/>
          </a:xfrm>
          <a:prstGeom prst="rect">
            <a:avLst/>
          </a:prstGeom>
          <a:noFill/>
        </p:spPr>
        <p:txBody>
          <a:bodyPr wrap="square" rtlCol="1">
            <a:spAutoFit/>
          </a:bodyPr>
          <a:lstStyle/>
          <a:p>
            <a:pPr algn="just"/>
            <a:r>
              <a:rPr lang="fa-IR" sz="2215" dirty="0">
                <a:solidFill>
                  <a:prstClr val="black"/>
                </a:solidFill>
                <a:cs typeface="B Kamran" pitchFamily="2" charset="-78"/>
              </a:rPr>
              <a:t>سامان دهی موزون محیط، از راه زمین آرایی با پوشش گیاهان، یکی از مناسب ترین شیوه های انسجام فضایی است.</a:t>
            </a:r>
          </a:p>
          <a:p>
            <a:pPr algn="just"/>
            <a:r>
              <a:rPr lang="fa-IR" sz="2215" dirty="0">
                <a:solidFill>
                  <a:prstClr val="black"/>
                </a:solidFill>
                <a:cs typeface="B Kamran" pitchFamily="2" charset="-78"/>
              </a:rPr>
              <a:t>آشفتگی دیداری گیج کننده در اغلب شهر ها به صورت بخش های جدا افتاده، شامل فضا های باز تکه تکه شده، نیاز به سامان دهی دوباره دارد. ردیف های درختان خزان پذیر سایه وار می تواند این انسجام را از راه برقراری نظم مداوم با فضاسازی تنه ها و بافت شاخه ها به وجود آورند. درختان، شاخص ترین عنصر طراحی هستند که قادرند تمام بخش های یک شهر را به هم پیوسته سازند.</a:t>
            </a:r>
          </a:p>
        </p:txBody>
      </p:sp>
      <p:pic>
        <p:nvPicPr>
          <p:cNvPr id="2050" name="Picture 2" descr="C:\Sarah\university\mesgarani\New Folder\scan001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02523" y="3851031"/>
            <a:ext cx="3587262" cy="25828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05579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grpSp>
        <p:nvGrpSpPr>
          <p:cNvPr id="2" name="Group 8"/>
          <p:cNvGrpSpPr/>
          <p:nvPr/>
        </p:nvGrpSpPr>
        <p:grpSpPr>
          <a:xfrm>
            <a:off x="4046479" y="1016388"/>
            <a:ext cx="1356593" cy="475007"/>
            <a:chOff x="4352044" y="1706870"/>
            <a:chExt cx="1469642" cy="514591"/>
          </a:xfrm>
          <a:scene3d>
            <a:camera prst="orthographicFront"/>
            <a:lightRig rig="flat" dir="t"/>
          </a:scene3d>
        </p:grpSpPr>
        <p:sp>
          <p:nvSpPr>
            <p:cNvPr id="111" name="Rounded Rectangle 110"/>
            <p:cNvSpPr/>
            <p:nvPr/>
          </p:nvSpPr>
          <p:spPr>
            <a:xfrm>
              <a:off x="4352044" y="1706870"/>
              <a:ext cx="1469642" cy="51459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12" name="Rounded Rectangle 4"/>
            <p:cNvSpPr/>
            <p:nvPr/>
          </p:nvSpPr>
          <p:spPr>
            <a:xfrm>
              <a:off x="4367116" y="1721942"/>
              <a:ext cx="1439498" cy="48444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b="1" dirty="0">
                  <a:solidFill>
                    <a:prstClr val="black"/>
                  </a:solidFill>
                  <a:cs typeface="B Kamran" pitchFamily="2" charset="-78"/>
                </a:rPr>
                <a:t>کاربری های زمین  با پوشش گیاهی</a:t>
              </a:r>
            </a:p>
          </p:txBody>
        </p:sp>
      </p:grpSp>
      <p:sp>
        <p:nvSpPr>
          <p:cNvPr id="11" name="Straight Connector 5"/>
          <p:cNvSpPr/>
          <p:nvPr/>
        </p:nvSpPr>
        <p:spPr>
          <a:xfrm>
            <a:off x="2385396" y="1491395"/>
            <a:ext cx="2339380" cy="531980"/>
          </a:xfrm>
          <a:custGeom>
            <a:avLst/>
            <a:gdLst/>
            <a:ahLst/>
            <a:cxnLst/>
            <a:rect l="0" t="0" r="0" b="0"/>
            <a:pathLst>
              <a:path>
                <a:moveTo>
                  <a:pt x="2534328" y="0"/>
                </a:moveTo>
                <a:lnTo>
                  <a:pt x="2534328" y="288156"/>
                </a:lnTo>
                <a:lnTo>
                  <a:pt x="0" y="288156"/>
                </a:lnTo>
                <a:lnTo>
                  <a:pt x="0" y="576312"/>
                </a:lnTo>
              </a:path>
            </a:pathLst>
          </a:custGeom>
          <a:noFill/>
        </p:spPr>
        <p:style>
          <a:lnRef idx="2">
            <a:schemeClr val="accent3">
              <a:shade val="6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3" name="Group 11"/>
          <p:cNvGrpSpPr/>
          <p:nvPr/>
        </p:nvGrpSpPr>
        <p:grpSpPr>
          <a:xfrm>
            <a:off x="1611206" y="2023377"/>
            <a:ext cx="1548381" cy="469614"/>
            <a:chOff x="1713831" y="2797775"/>
            <a:chExt cx="1677413" cy="508749"/>
          </a:xfrm>
          <a:scene3d>
            <a:camera prst="orthographicFront"/>
            <a:lightRig rig="flat" dir="t"/>
          </a:scene3d>
        </p:grpSpPr>
        <p:sp>
          <p:nvSpPr>
            <p:cNvPr id="109" name="Rounded Rectangle 108"/>
            <p:cNvSpPr/>
            <p:nvPr/>
          </p:nvSpPr>
          <p:spPr>
            <a:xfrm>
              <a:off x="1713831" y="2797775"/>
              <a:ext cx="1677413" cy="508749"/>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10" name="Rounded Rectangle 7"/>
            <p:cNvSpPr/>
            <p:nvPr/>
          </p:nvSpPr>
          <p:spPr>
            <a:xfrm>
              <a:off x="1728732" y="2812676"/>
              <a:ext cx="1647611" cy="47894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b="1" dirty="0">
                  <a:solidFill>
                    <a:prstClr val="black"/>
                  </a:solidFill>
                  <a:cs typeface="B Kamran" pitchFamily="2" charset="-78"/>
                </a:rPr>
                <a:t>فضاهای سبز</a:t>
              </a:r>
            </a:p>
          </p:txBody>
        </p:sp>
      </p:grpSp>
      <p:sp>
        <p:nvSpPr>
          <p:cNvPr id="13" name="Straight Connector 8"/>
          <p:cNvSpPr/>
          <p:nvPr/>
        </p:nvSpPr>
        <p:spPr>
          <a:xfrm>
            <a:off x="1283040" y="2500990"/>
            <a:ext cx="1102356" cy="324070"/>
          </a:xfrm>
          <a:custGeom>
            <a:avLst/>
            <a:gdLst/>
            <a:ahLst/>
            <a:cxnLst/>
            <a:rect l="0" t="0" r="0" b="0"/>
            <a:pathLst>
              <a:path>
                <a:moveTo>
                  <a:pt x="1194219" y="0"/>
                </a:moveTo>
                <a:lnTo>
                  <a:pt x="1194219" y="175538"/>
                </a:lnTo>
                <a:lnTo>
                  <a:pt x="0" y="175538"/>
                </a:lnTo>
                <a:lnTo>
                  <a:pt x="0" y="35107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5" name="Group 13"/>
          <p:cNvGrpSpPr/>
          <p:nvPr/>
        </p:nvGrpSpPr>
        <p:grpSpPr>
          <a:xfrm>
            <a:off x="700948" y="2795954"/>
            <a:ext cx="1164185" cy="398042"/>
            <a:chOff x="727718" y="3657600"/>
            <a:chExt cx="1261200" cy="431212"/>
          </a:xfrm>
          <a:scene3d>
            <a:camera prst="orthographicFront"/>
            <a:lightRig rig="flat" dir="t"/>
          </a:scene3d>
        </p:grpSpPr>
        <p:sp>
          <p:nvSpPr>
            <p:cNvPr id="107" name="Rounded Rectangle 106"/>
            <p:cNvSpPr/>
            <p:nvPr/>
          </p:nvSpPr>
          <p:spPr>
            <a:xfrm>
              <a:off x="727718" y="3657600"/>
              <a:ext cx="1261200" cy="431212"/>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08" name="Rounded Rectangle 10"/>
            <p:cNvSpPr/>
            <p:nvPr/>
          </p:nvSpPr>
          <p:spPr>
            <a:xfrm>
              <a:off x="740348" y="3670230"/>
              <a:ext cx="1235940" cy="40595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dirty="0">
                  <a:solidFill>
                    <a:prstClr val="black"/>
                  </a:solidFill>
                  <a:cs typeface="B Kamran" pitchFamily="2" charset="-78"/>
                </a:rPr>
                <a:t>فضاهای سبز شهری</a:t>
              </a:r>
            </a:p>
          </p:txBody>
        </p:sp>
      </p:grpSp>
      <p:sp>
        <p:nvSpPr>
          <p:cNvPr id="15" name="Straight Connector 11"/>
          <p:cNvSpPr/>
          <p:nvPr/>
        </p:nvSpPr>
        <p:spPr>
          <a:xfrm>
            <a:off x="424547" y="3334675"/>
            <a:ext cx="858494" cy="328482"/>
          </a:xfrm>
          <a:custGeom>
            <a:avLst/>
            <a:gdLst/>
            <a:ahLst/>
            <a:cxnLst/>
            <a:rect l="0" t="0" r="0" b="0"/>
            <a:pathLst>
              <a:path>
                <a:moveTo>
                  <a:pt x="930035" y="0"/>
                </a:moveTo>
                <a:lnTo>
                  <a:pt x="930035" y="177927"/>
                </a:lnTo>
                <a:lnTo>
                  <a:pt x="0" y="177927"/>
                </a:lnTo>
                <a:lnTo>
                  <a:pt x="0" y="355855"/>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6" name="Group 15"/>
          <p:cNvGrpSpPr/>
          <p:nvPr/>
        </p:nvGrpSpPr>
        <p:grpSpPr>
          <a:xfrm>
            <a:off x="32738" y="3663156"/>
            <a:ext cx="783615" cy="402258"/>
            <a:chOff x="3824" y="4444668"/>
            <a:chExt cx="848916" cy="435779"/>
          </a:xfrm>
          <a:scene3d>
            <a:camera prst="orthographicFront"/>
            <a:lightRig rig="flat" dir="t"/>
          </a:scene3d>
        </p:grpSpPr>
        <p:sp>
          <p:nvSpPr>
            <p:cNvPr id="105" name="Rounded Rectangle 104"/>
            <p:cNvSpPr/>
            <p:nvPr/>
          </p:nvSpPr>
          <p:spPr>
            <a:xfrm>
              <a:off x="3824" y="4444668"/>
              <a:ext cx="848916" cy="435779"/>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06" name="Rounded Rectangle 13"/>
            <p:cNvSpPr/>
            <p:nvPr/>
          </p:nvSpPr>
          <p:spPr>
            <a:xfrm>
              <a:off x="16588" y="4457432"/>
              <a:ext cx="823388" cy="41025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فضاهای سبز خیابانی</a:t>
              </a:r>
              <a:endParaRPr lang="fa-IR" sz="1292" dirty="0">
                <a:solidFill>
                  <a:prstClr val="black"/>
                </a:solidFill>
                <a:cs typeface="B Kamran" pitchFamily="2" charset="-78"/>
              </a:endParaRPr>
            </a:p>
          </p:txBody>
        </p:sp>
      </p:grpSp>
      <p:sp>
        <p:nvSpPr>
          <p:cNvPr id="17" name="Straight Connector 14"/>
          <p:cNvSpPr/>
          <p:nvPr/>
        </p:nvSpPr>
        <p:spPr>
          <a:xfrm>
            <a:off x="1240837" y="3171444"/>
            <a:ext cx="84406" cy="328482"/>
          </a:xfrm>
          <a:custGeom>
            <a:avLst/>
            <a:gdLst/>
            <a:ahLst/>
            <a:cxnLst/>
            <a:rect l="0" t="0" r="0" b="0"/>
            <a:pathLst>
              <a:path>
                <a:moveTo>
                  <a:pt x="45720" y="0"/>
                </a:moveTo>
                <a:lnTo>
                  <a:pt x="45720" y="177927"/>
                </a:lnTo>
                <a:lnTo>
                  <a:pt x="45828" y="177927"/>
                </a:lnTo>
                <a:lnTo>
                  <a:pt x="45828" y="355855"/>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7" name="Group 17"/>
          <p:cNvGrpSpPr/>
          <p:nvPr/>
        </p:nvGrpSpPr>
        <p:grpSpPr>
          <a:xfrm>
            <a:off x="921502" y="3663156"/>
            <a:ext cx="723278" cy="350305"/>
            <a:chOff x="966651" y="4444668"/>
            <a:chExt cx="783551" cy="379497"/>
          </a:xfrm>
          <a:scene3d>
            <a:camera prst="orthographicFront"/>
            <a:lightRig rig="flat" dir="t"/>
          </a:scene3d>
        </p:grpSpPr>
        <p:sp>
          <p:nvSpPr>
            <p:cNvPr id="103" name="Rounded Rectangle 102"/>
            <p:cNvSpPr/>
            <p:nvPr/>
          </p:nvSpPr>
          <p:spPr>
            <a:xfrm>
              <a:off x="966651" y="4444668"/>
              <a:ext cx="783551" cy="37949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04" name="Rounded Rectangle 16"/>
            <p:cNvSpPr/>
            <p:nvPr/>
          </p:nvSpPr>
          <p:spPr>
            <a:xfrm>
              <a:off x="977766" y="4455783"/>
              <a:ext cx="761321" cy="35726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فضاهای سبز نیمه عمومی</a:t>
              </a:r>
              <a:endParaRPr lang="fa-IR" sz="1292" dirty="0">
                <a:solidFill>
                  <a:prstClr val="black"/>
                </a:solidFill>
                <a:cs typeface="B Kamran" pitchFamily="2" charset="-78"/>
              </a:endParaRPr>
            </a:p>
          </p:txBody>
        </p:sp>
      </p:grpSp>
      <p:sp>
        <p:nvSpPr>
          <p:cNvPr id="19" name="Straight Connector 17"/>
          <p:cNvSpPr/>
          <p:nvPr/>
        </p:nvSpPr>
        <p:spPr>
          <a:xfrm>
            <a:off x="1283040" y="3334675"/>
            <a:ext cx="836313" cy="328482"/>
          </a:xfrm>
          <a:custGeom>
            <a:avLst/>
            <a:gdLst/>
            <a:ahLst/>
            <a:cxnLst/>
            <a:rect l="0" t="0" r="0" b="0"/>
            <a:pathLst>
              <a:path>
                <a:moveTo>
                  <a:pt x="0" y="0"/>
                </a:moveTo>
                <a:lnTo>
                  <a:pt x="0" y="177927"/>
                </a:lnTo>
                <a:lnTo>
                  <a:pt x="906006" y="177927"/>
                </a:lnTo>
                <a:lnTo>
                  <a:pt x="906006" y="355855"/>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8" name="Group 19"/>
          <p:cNvGrpSpPr/>
          <p:nvPr/>
        </p:nvGrpSpPr>
        <p:grpSpPr>
          <a:xfrm>
            <a:off x="1749927" y="3663157"/>
            <a:ext cx="738854" cy="430016"/>
            <a:chOff x="1864112" y="4444668"/>
            <a:chExt cx="800425" cy="465851"/>
          </a:xfrm>
          <a:scene3d>
            <a:camera prst="orthographicFront"/>
            <a:lightRig rig="flat" dir="t"/>
          </a:scene3d>
        </p:grpSpPr>
        <p:sp>
          <p:nvSpPr>
            <p:cNvPr id="101" name="Rounded Rectangle 100"/>
            <p:cNvSpPr/>
            <p:nvPr/>
          </p:nvSpPr>
          <p:spPr>
            <a:xfrm>
              <a:off x="1864112" y="4444668"/>
              <a:ext cx="800425" cy="46585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02" name="Rounded Rectangle 19"/>
            <p:cNvSpPr/>
            <p:nvPr/>
          </p:nvSpPr>
          <p:spPr>
            <a:xfrm>
              <a:off x="1877756" y="4458312"/>
              <a:ext cx="773137" cy="43856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فضاهای سبز عمومی (پارک)</a:t>
              </a:r>
              <a:endParaRPr lang="fa-IR" sz="1292" dirty="0">
                <a:solidFill>
                  <a:prstClr val="black"/>
                </a:solidFill>
                <a:cs typeface="B Kamran" pitchFamily="2" charset="-78"/>
              </a:endParaRPr>
            </a:p>
          </p:txBody>
        </p:sp>
      </p:grpSp>
      <p:sp>
        <p:nvSpPr>
          <p:cNvPr id="21" name="Straight Connector 20"/>
          <p:cNvSpPr/>
          <p:nvPr/>
        </p:nvSpPr>
        <p:spPr>
          <a:xfrm>
            <a:off x="2385396" y="2500990"/>
            <a:ext cx="1241686" cy="324070"/>
          </a:xfrm>
          <a:custGeom>
            <a:avLst/>
            <a:gdLst/>
            <a:ahLst/>
            <a:cxnLst/>
            <a:rect l="0" t="0" r="0" b="0"/>
            <a:pathLst>
              <a:path>
                <a:moveTo>
                  <a:pt x="0" y="0"/>
                </a:moveTo>
                <a:lnTo>
                  <a:pt x="0" y="175538"/>
                </a:lnTo>
                <a:lnTo>
                  <a:pt x="1345160" y="175538"/>
                </a:lnTo>
                <a:lnTo>
                  <a:pt x="1345160" y="35107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9" name="Group 21"/>
          <p:cNvGrpSpPr/>
          <p:nvPr/>
        </p:nvGrpSpPr>
        <p:grpSpPr>
          <a:xfrm>
            <a:off x="3008621" y="2795954"/>
            <a:ext cx="1236925" cy="378559"/>
            <a:chOff x="3227697" y="3657600"/>
            <a:chExt cx="1340002" cy="410106"/>
          </a:xfrm>
          <a:scene3d>
            <a:camera prst="orthographicFront"/>
            <a:lightRig rig="flat" dir="t"/>
          </a:scene3d>
        </p:grpSpPr>
        <p:sp>
          <p:nvSpPr>
            <p:cNvPr id="99" name="Rounded Rectangle 98"/>
            <p:cNvSpPr/>
            <p:nvPr/>
          </p:nvSpPr>
          <p:spPr>
            <a:xfrm>
              <a:off x="3227697" y="3657600"/>
              <a:ext cx="1340002" cy="410106"/>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00" name="Rounded Rectangle 22"/>
            <p:cNvSpPr/>
            <p:nvPr/>
          </p:nvSpPr>
          <p:spPr>
            <a:xfrm>
              <a:off x="3239709" y="3669612"/>
              <a:ext cx="1315978" cy="38608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فضاهای سبز غیر شهری</a:t>
              </a:r>
              <a:endParaRPr lang="fa-IR" sz="1292" dirty="0">
                <a:solidFill>
                  <a:prstClr val="black"/>
                </a:solidFill>
                <a:cs typeface="B Kamran" pitchFamily="2" charset="-78"/>
              </a:endParaRPr>
            </a:p>
          </p:txBody>
        </p:sp>
      </p:grpSp>
      <p:sp>
        <p:nvSpPr>
          <p:cNvPr id="23" name="Straight Connector 23"/>
          <p:cNvSpPr/>
          <p:nvPr/>
        </p:nvSpPr>
        <p:spPr>
          <a:xfrm>
            <a:off x="2983693" y="3315192"/>
            <a:ext cx="643390" cy="328482"/>
          </a:xfrm>
          <a:custGeom>
            <a:avLst/>
            <a:gdLst/>
            <a:ahLst/>
            <a:cxnLst/>
            <a:rect l="0" t="0" r="0" b="0"/>
            <a:pathLst>
              <a:path>
                <a:moveTo>
                  <a:pt x="697006" y="0"/>
                </a:moveTo>
                <a:lnTo>
                  <a:pt x="697006" y="177927"/>
                </a:lnTo>
                <a:lnTo>
                  <a:pt x="0" y="177927"/>
                </a:lnTo>
                <a:lnTo>
                  <a:pt x="0" y="355855"/>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10" name="Group 23"/>
          <p:cNvGrpSpPr/>
          <p:nvPr/>
        </p:nvGrpSpPr>
        <p:grpSpPr>
          <a:xfrm>
            <a:off x="2593929" y="3643674"/>
            <a:ext cx="779528" cy="407800"/>
            <a:chOff x="2778447" y="4423562"/>
            <a:chExt cx="844489" cy="441783"/>
          </a:xfrm>
          <a:scene3d>
            <a:camera prst="orthographicFront"/>
            <a:lightRig rig="flat" dir="t"/>
          </a:scene3d>
        </p:grpSpPr>
        <p:sp>
          <p:nvSpPr>
            <p:cNvPr id="97" name="Rounded Rectangle 96"/>
            <p:cNvSpPr/>
            <p:nvPr/>
          </p:nvSpPr>
          <p:spPr>
            <a:xfrm>
              <a:off x="2778447" y="4423562"/>
              <a:ext cx="844489" cy="44178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98" name="Rounded Rectangle 25"/>
            <p:cNvSpPr/>
            <p:nvPr/>
          </p:nvSpPr>
          <p:spPr>
            <a:xfrm>
              <a:off x="2791386" y="4436501"/>
              <a:ext cx="818611" cy="41590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مصنوعی</a:t>
              </a:r>
              <a:endParaRPr lang="fa-IR" sz="1292" dirty="0">
                <a:solidFill>
                  <a:prstClr val="black"/>
                </a:solidFill>
                <a:cs typeface="B Kamran" pitchFamily="2" charset="-78"/>
              </a:endParaRPr>
            </a:p>
          </p:txBody>
        </p:sp>
      </p:grpSp>
      <p:sp>
        <p:nvSpPr>
          <p:cNvPr id="25" name="Straight Connector 26"/>
          <p:cNvSpPr/>
          <p:nvPr/>
        </p:nvSpPr>
        <p:spPr>
          <a:xfrm>
            <a:off x="2782147" y="4051474"/>
            <a:ext cx="201546" cy="1617636"/>
          </a:xfrm>
          <a:custGeom>
            <a:avLst/>
            <a:gdLst/>
            <a:ahLst/>
            <a:cxnLst/>
            <a:rect l="0" t="0" r="0" b="0"/>
            <a:pathLst>
              <a:path>
                <a:moveTo>
                  <a:pt x="218341" y="0"/>
                </a:moveTo>
                <a:lnTo>
                  <a:pt x="218341" y="876219"/>
                </a:lnTo>
                <a:lnTo>
                  <a:pt x="0" y="876219"/>
                </a:lnTo>
                <a:lnTo>
                  <a:pt x="0" y="1752439"/>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12" name="Group 25"/>
          <p:cNvGrpSpPr/>
          <p:nvPr/>
        </p:nvGrpSpPr>
        <p:grpSpPr>
          <a:xfrm>
            <a:off x="2665317" y="5610695"/>
            <a:ext cx="233659" cy="350490"/>
            <a:chOff x="2855784" y="6554502"/>
            <a:chExt cx="253131" cy="379697"/>
          </a:xfrm>
          <a:scene3d>
            <a:camera prst="orthographicFront"/>
            <a:lightRig rig="flat" dir="t"/>
          </a:scene3d>
        </p:grpSpPr>
        <p:sp>
          <p:nvSpPr>
            <p:cNvPr id="95" name="Rounded Rectangle 94"/>
            <p:cNvSpPr/>
            <p:nvPr/>
          </p:nvSpPr>
          <p:spPr>
            <a:xfrm rot="16200000">
              <a:off x="2792501" y="6617785"/>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96" name="Rounded Rectangle 28"/>
            <p:cNvSpPr/>
            <p:nvPr/>
          </p:nvSpPr>
          <p:spPr>
            <a:xfrm rot="16200000">
              <a:off x="2799915" y="6625199"/>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8135" tIns="28135" rIns="28135" bIns="28135" numCol="1" spcCol="1270" anchor="ctr" anchorCtr="0">
              <a:noAutofit/>
            </a:bodyPr>
            <a:lstStyle/>
            <a:p>
              <a:pPr algn="ctr" defTabSz="328254">
                <a:lnSpc>
                  <a:spcPct val="90000"/>
                </a:lnSpc>
                <a:spcBef>
                  <a:spcPct val="0"/>
                </a:spcBef>
                <a:spcAft>
                  <a:spcPct val="35000"/>
                </a:spcAft>
              </a:pPr>
              <a:r>
                <a:rPr lang="fa-IR" sz="738" b="1" dirty="0">
                  <a:solidFill>
                    <a:prstClr val="black"/>
                  </a:solidFill>
                  <a:cs typeface="B Kamran" pitchFamily="2" charset="-78"/>
                </a:rPr>
                <a:t>جنگل های مصنوعی</a:t>
              </a:r>
            </a:p>
          </p:txBody>
        </p:sp>
      </p:grpSp>
      <p:sp>
        <p:nvSpPr>
          <p:cNvPr id="27" name="Straight Connector 29"/>
          <p:cNvSpPr/>
          <p:nvPr/>
        </p:nvSpPr>
        <p:spPr>
          <a:xfrm>
            <a:off x="2983693" y="4051474"/>
            <a:ext cx="254091" cy="1617636"/>
          </a:xfrm>
          <a:custGeom>
            <a:avLst/>
            <a:gdLst/>
            <a:ahLst/>
            <a:cxnLst/>
            <a:rect l="0" t="0" r="0" b="0"/>
            <a:pathLst>
              <a:path>
                <a:moveTo>
                  <a:pt x="0" y="0"/>
                </a:moveTo>
                <a:lnTo>
                  <a:pt x="0" y="876219"/>
                </a:lnTo>
                <a:lnTo>
                  <a:pt x="275265" y="876219"/>
                </a:lnTo>
                <a:lnTo>
                  <a:pt x="275265" y="1752439"/>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14" name="Group 27"/>
          <p:cNvGrpSpPr/>
          <p:nvPr/>
        </p:nvGrpSpPr>
        <p:grpSpPr>
          <a:xfrm>
            <a:off x="3120954" y="5610695"/>
            <a:ext cx="233659" cy="350490"/>
            <a:chOff x="3349391" y="6554502"/>
            <a:chExt cx="253131" cy="379697"/>
          </a:xfrm>
          <a:scene3d>
            <a:camera prst="orthographicFront"/>
            <a:lightRig rig="flat" dir="t"/>
          </a:scene3d>
        </p:grpSpPr>
        <p:sp>
          <p:nvSpPr>
            <p:cNvPr id="93" name="Rounded Rectangle 92"/>
            <p:cNvSpPr/>
            <p:nvPr/>
          </p:nvSpPr>
          <p:spPr>
            <a:xfrm rot="16200000">
              <a:off x="3286108" y="6617785"/>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94" name="Rounded Rectangle 31"/>
            <p:cNvSpPr/>
            <p:nvPr/>
          </p:nvSpPr>
          <p:spPr>
            <a:xfrm rot="16200000">
              <a:off x="3293522" y="6625199"/>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8686" tIns="38686" rIns="38686" bIns="38686" numCol="1" spcCol="1270" anchor="ctr" anchorCtr="0">
              <a:noAutofit/>
            </a:bodyPr>
            <a:lstStyle/>
            <a:p>
              <a:pPr algn="ctr" defTabSz="430834">
                <a:lnSpc>
                  <a:spcPct val="90000"/>
                </a:lnSpc>
                <a:spcBef>
                  <a:spcPct val="0"/>
                </a:spcBef>
                <a:spcAft>
                  <a:spcPct val="35000"/>
                </a:spcAft>
              </a:pPr>
              <a:r>
                <a:rPr lang="fa-IR" sz="969" b="1" dirty="0">
                  <a:solidFill>
                    <a:prstClr val="black"/>
                  </a:solidFill>
                  <a:cs typeface="B Kamran" pitchFamily="2" charset="-78"/>
                </a:rPr>
                <a:t>باغ ها</a:t>
              </a:r>
            </a:p>
          </p:txBody>
        </p:sp>
      </p:grpSp>
      <p:sp>
        <p:nvSpPr>
          <p:cNvPr id="29" name="Straight Connector 32"/>
          <p:cNvSpPr/>
          <p:nvPr/>
        </p:nvSpPr>
        <p:spPr>
          <a:xfrm>
            <a:off x="3627084" y="3315192"/>
            <a:ext cx="495702" cy="328482"/>
          </a:xfrm>
          <a:custGeom>
            <a:avLst/>
            <a:gdLst/>
            <a:ahLst/>
            <a:cxnLst/>
            <a:rect l="0" t="0" r="0" b="0"/>
            <a:pathLst>
              <a:path>
                <a:moveTo>
                  <a:pt x="0" y="0"/>
                </a:moveTo>
                <a:lnTo>
                  <a:pt x="0" y="177927"/>
                </a:lnTo>
                <a:lnTo>
                  <a:pt x="537011" y="177927"/>
                </a:lnTo>
                <a:lnTo>
                  <a:pt x="537011" y="355855"/>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16" name="Group 29"/>
          <p:cNvGrpSpPr/>
          <p:nvPr/>
        </p:nvGrpSpPr>
        <p:grpSpPr>
          <a:xfrm>
            <a:off x="3629895" y="3643674"/>
            <a:ext cx="985782" cy="414910"/>
            <a:chOff x="3900744" y="4423562"/>
            <a:chExt cx="1067930" cy="449486"/>
          </a:xfrm>
          <a:scene3d>
            <a:camera prst="orthographicFront"/>
            <a:lightRig rig="flat" dir="t"/>
          </a:scene3d>
        </p:grpSpPr>
        <p:sp>
          <p:nvSpPr>
            <p:cNvPr id="91" name="Rounded Rectangle 90"/>
            <p:cNvSpPr/>
            <p:nvPr/>
          </p:nvSpPr>
          <p:spPr>
            <a:xfrm>
              <a:off x="3900744" y="4423562"/>
              <a:ext cx="1067930" cy="449486"/>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92" name="Rounded Rectangle 34"/>
            <p:cNvSpPr/>
            <p:nvPr/>
          </p:nvSpPr>
          <p:spPr>
            <a:xfrm>
              <a:off x="3913909" y="4436727"/>
              <a:ext cx="1041600" cy="42315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طبیعی </a:t>
              </a:r>
              <a:endParaRPr lang="fa-IR" sz="1292" dirty="0">
                <a:solidFill>
                  <a:prstClr val="black"/>
                </a:solidFill>
                <a:cs typeface="B Kamran" pitchFamily="2" charset="-78"/>
              </a:endParaRPr>
            </a:p>
          </p:txBody>
        </p:sp>
      </p:grpSp>
      <p:sp>
        <p:nvSpPr>
          <p:cNvPr id="31" name="Straight Connector 35"/>
          <p:cNvSpPr/>
          <p:nvPr/>
        </p:nvSpPr>
        <p:spPr>
          <a:xfrm>
            <a:off x="3693421" y="4058583"/>
            <a:ext cx="429364" cy="1610526"/>
          </a:xfrm>
          <a:custGeom>
            <a:avLst/>
            <a:gdLst/>
            <a:ahLst/>
            <a:cxnLst/>
            <a:rect l="0" t="0" r="0" b="0"/>
            <a:pathLst>
              <a:path>
                <a:moveTo>
                  <a:pt x="465144" y="0"/>
                </a:moveTo>
                <a:lnTo>
                  <a:pt x="465144" y="872368"/>
                </a:lnTo>
                <a:lnTo>
                  <a:pt x="0" y="872368"/>
                </a:lnTo>
                <a:lnTo>
                  <a:pt x="0" y="174473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18" name="Group 31"/>
          <p:cNvGrpSpPr/>
          <p:nvPr/>
        </p:nvGrpSpPr>
        <p:grpSpPr>
          <a:xfrm>
            <a:off x="3576591" y="5610695"/>
            <a:ext cx="233659" cy="350490"/>
            <a:chOff x="3842998" y="6554502"/>
            <a:chExt cx="253131" cy="379697"/>
          </a:xfrm>
          <a:scene3d>
            <a:camera prst="orthographicFront"/>
            <a:lightRig rig="flat" dir="t"/>
          </a:scene3d>
        </p:grpSpPr>
        <p:sp>
          <p:nvSpPr>
            <p:cNvPr id="89" name="Rounded Rectangle 88"/>
            <p:cNvSpPr/>
            <p:nvPr/>
          </p:nvSpPr>
          <p:spPr>
            <a:xfrm rot="16200000" flipH="1">
              <a:off x="3779715" y="6617785"/>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90" name="Rounded Rectangle 37"/>
            <p:cNvSpPr/>
            <p:nvPr/>
          </p:nvSpPr>
          <p:spPr>
            <a:xfrm rot="16200000">
              <a:off x="3787129" y="6625199"/>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8686" tIns="38686" rIns="38686" bIns="38686" numCol="1" spcCol="1270" anchor="ctr" anchorCtr="0">
              <a:noAutofit/>
            </a:bodyPr>
            <a:lstStyle/>
            <a:p>
              <a:pPr algn="ctr" defTabSz="451350">
                <a:lnSpc>
                  <a:spcPct val="90000"/>
                </a:lnSpc>
                <a:spcBef>
                  <a:spcPct val="0"/>
                </a:spcBef>
                <a:spcAft>
                  <a:spcPct val="35000"/>
                </a:spcAft>
              </a:pPr>
              <a:r>
                <a:rPr lang="fa-IR" sz="1015" b="1" dirty="0">
                  <a:solidFill>
                    <a:prstClr val="black"/>
                  </a:solidFill>
                  <a:cs typeface="B Kamran" pitchFamily="2" charset="-78"/>
                </a:rPr>
                <a:t>بیشه ها</a:t>
              </a:r>
            </a:p>
          </p:txBody>
        </p:sp>
      </p:grpSp>
      <p:sp>
        <p:nvSpPr>
          <p:cNvPr id="33" name="Straight Connector 38"/>
          <p:cNvSpPr/>
          <p:nvPr/>
        </p:nvSpPr>
        <p:spPr>
          <a:xfrm>
            <a:off x="4080583" y="4058583"/>
            <a:ext cx="84406" cy="1610526"/>
          </a:xfrm>
          <a:custGeom>
            <a:avLst/>
            <a:gdLst/>
            <a:ahLst/>
            <a:cxnLst/>
            <a:rect l="0" t="0" r="0" b="0"/>
            <a:pathLst>
              <a:path>
                <a:moveTo>
                  <a:pt x="45720" y="0"/>
                </a:moveTo>
                <a:lnTo>
                  <a:pt x="45720" y="872368"/>
                </a:lnTo>
                <a:lnTo>
                  <a:pt x="74182" y="872368"/>
                </a:lnTo>
                <a:lnTo>
                  <a:pt x="74182" y="174473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20" name="Group 33"/>
          <p:cNvGrpSpPr/>
          <p:nvPr/>
        </p:nvGrpSpPr>
        <p:grpSpPr>
          <a:xfrm>
            <a:off x="4032229" y="5610695"/>
            <a:ext cx="233659" cy="350490"/>
            <a:chOff x="4336605" y="6554502"/>
            <a:chExt cx="253131" cy="379697"/>
          </a:xfrm>
          <a:scene3d>
            <a:camera prst="orthographicFront"/>
            <a:lightRig rig="flat" dir="t"/>
          </a:scene3d>
        </p:grpSpPr>
        <p:sp>
          <p:nvSpPr>
            <p:cNvPr id="87" name="Rounded Rectangle 86"/>
            <p:cNvSpPr/>
            <p:nvPr/>
          </p:nvSpPr>
          <p:spPr>
            <a:xfrm rot="16200000">
              <a:off x="4273322" y="6617785"/>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88" name="Rounded Rectangle 40"/>
            <p:cNvSpPr/>
            <p:nvPr/>
          </p:nvSpPr>
          <p:spPr>
            <a:xfrm rot="16200000">
              <a:off x="4280736" y="6625199"/>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8686" tIns="38686" rIns="38686" bIns="38686" numCol="1" spcCol="1270" anchor="ctr" anchorCtr="0">
              <a:noAutofit/>
            </a:bodyPr>
            <a:lstStyle/>
            <a:p>
              <a:pPr algn="ctr" defTabSz="430834">
                <a:lnSpc>
                  <a:spcPct val="90000"/>
                </a:lnSpc>
                <a:spcBef>
                  <a:spcPct val="0"/>
                </a:spcBef>
                <a:spcAft>
                  <a:spcPct val="35000"/>
                </a:spcAft>
              </a:pPr>
              <a:r>
                <a:rPr lang="fa-IR" sz="969" b="1" dirty="0">
                  <a:solidFill>
                    <a:prstClr val="black"/>
                  </a:solidFill>
                  <a:cs typeface="B Kamran" pitchFamily="2" charset="-78"/>
                </a:rPr>
                <a:t>واحه ها</a:t>
              </a:r>
            </a:p>
          </p:txBody>
        </p:sp>
      </p:grpSp>
      <p:sp>
        <p:nvSpPr>
          <p:cNvPr id="35" name="Straight Connector 41"/>
          <p:cNvSpPr/>
          <p:nvPr/>
        </p:nvSpPr>
        <p:spPr>
          <a:xfrm>
            <a:off x="4122786" y="4722339"/>
            <a:ext cx="497958" cy="284619"/>
          </a:xfrm>
          <a:custGeom>
            <a:avLst/>
            <a:gdLst/>
            <a:ahLst/>
            <a:cxnLst/>
            <a:rect l="0" t="0" r="0" b="0"/>
            <a:pathLst>
              <a:path>
                <a:moveTo>
                  <a:pt x="0" y="0"/>
                </a:moveTo>
                <a:lnTo>
                  <a:pt x="0" y="154168"/>
                </a:lnTo>
                <a:lnTo>
                  <a:pt x="539455" y="154168"/>
                </a:lnTo>
                <a:lnTo>
                  <a:pt x="539455" y="308337"/>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22" name="Group 35"/>
          <p:cNvGrpSpPr/>
          <p:nvPr/>
        </p:nvGrpSpPr>
        <p:grpSpPr>
          <a:xfrm>
            <a:off x="4503915" y="5594939"/>
            <a:ext cx="233659" cy="350490"/>
            <a:chOff x="4847599" y="5118102"/>
            <a:chExt cx="253131" cy="379697"/>
          </a:xfrm>
          <a:scene3d>
            <a:camera prst="orthographicFront"/>
            <a:lightRig rig="flat" dir="t"/>
          </a:scene3d>
        </p:grpSpPr>
        <p:sp>
          <p:nvSpPr>
            <p:cNvPr id="85" name="Rounded Rectangle 84"/>
            <p:cNvSpPr/>
            <p:nvPr/>
          </p:nvSpPr>
          <p:spPr>
            <a:xfrm rot="16200000">
              <a:off x="4784316" y="5181385"/>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86" name="Rounded Rectangle 43"/>
            <p:cNvSpPr/>
            <p:nvPr/>
          </p:nvSpPr>
          <p:spPr>
            <a:xfrm rot="16200000">
              <a:off x="4791730" y="5188799"/>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5169" tIns="35169" rIns="35169" bIns="35169" numCol="1" spcCol="1270" anchor="ctr" anchorCtr="0">
              <a:noAutofit/>
            </a:bodyPr>
            <a:lstStyle/>
            <a:p>
              <a:pPr algn="ctr" defTabSz="410318">
                <a:lnSpc>
                  <a:spcPct val="90000"/>
                </a:lnSpc>
                <a:spcBef>
                  <a:spcPct val="0"/>
                </a:spcBef>
                <a:spcAft>
                  <a:spcPct val="35000"/>
                </a:spcAft>
              </a:pPr>
              <a:r>
                <a:rPr lang="fa-IR" sz="923" b="1" dirty="0">
                  <a:solidFill>
                    <a:prstClr val="black"/>
                  </a:solidFill>
                  <a:cs typeface="B Kamran" pitchFamily="2" charset="-78"/>
                </a:rPr>
                <a:t>جنگل ها</a:t>
              </a:r>
            </a:p>
          </p:txBody>
        </p:sp>
      </p:grpSp>
      <p:sp>
        <p:nvSpPr>
          <p:cNvPr id="37" name="Straight Connector 44"/>
          <p:cNvSpPr/>
          <p:nvPr/>
        </p:nvSpPr>
        <p:spPr>
          <a:xfrm>
            <a:off x="4724777" y="1491395"/>
            <a:ext cx="2380119" cy="545486"/>
          </a:xfrm>
          <a:custGeom>
            <a:avLst/>
            <a:gdLst/>
            <a:ahLst/>
            <a:cxnLst/>
            <a:rect l="0" t="0" r="0" b="0"/>
            <a:pathLst>
              <a:path>
                <a:moveTo>
                  <a:pt x="0" y="0"/>
                </a:moveTo>
                <a:lnTo>
                  <a:pt x="0" y="295471"/>
                </a:lnTo>
                <a:lnTo>
                  <a:pt x="2578462" y="295471"/>
                </a:lnTo>
                <a:lnTo>
                  <a:pt x="2578462" y="590943"/>
                </a:lnTo>
              </a:path>
            </a:pathLst>
          </a:custGeom>
          <a:noFill/>
        </p:spPr>
        <p:style>
          <a:lnRef idx="2">
            <a:schemeClr val="accent3">
              <a:shade val="6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24" name="Group 37"/>
          <p:cNvGrpSpPr/>
          <p:nvPr/>
        </p:nvGrpSpPr>
        <p:grpSpPr>
          <a:xfrm>
            <a:off x="6437014" y="2036882"/>
            <a:ext cx="1335763" cy="499638"/>
            <a:chOff x="6941789" y="2812406"/>
            <a:chExt cx="1447077" cy="541274"/>
          </a:xfrm>
          <a:scene3d>
            <a:camera prst="orthographicFront"/>
            <a:lightRig rig="flat" dir="t"/>
          </a:scene3d>
        </p:grpSpPr>
        <p:sp>
          <p:nvSpPr>
            <p:cNvPr id="83" name="Rounded Rectangle 82"/>
            <p:cNvSpPr/>
            <p:nvPr/>
          </p:nvSpPr>
          <p:spPr>
            <a:xfrm>
              <a:off x="6941789" y="2812406"/>
              <a:ext cx="1447077" cy="541274"/>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84" name="Rounded Rectangle 46"/>
            <p:cNvSpPr/>
            <p:nvPr/>
          </p:nvSpPr>
          <p:spPr>
            <a:xfrm>
              <a:off x="6957642" y="2828259"/>
              <a:ext cx="1415371" cy="50956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dirty="0">
                  <a:solidFill>
                    <a:prstClr val="black"/>
                  </a:solidFill>
                  <a:cs typeface="B Kamran" pitchFamily="2" charset="-78"/>
                </a:rPr>
                <a:t>سطوح سبز</a:t>
              </a:r>
            </a:p>
          </p:txBody>
        </p:sp>
      </p:grpSp>
      <p:sp>
        <p:nvSpPr>
          <p:cNvPr id="39" name="Straight Connector 47"/>
          <p:cNvSpPr/>
          <p:nvPr/>
        </p:nvSpPr>
        <p:spPr>
          <a:xfrm>
            <a:off x="6033976" y="2536520"/>
            <a:ext cx="1070919" cy="340664"/>
          </a:xfrm>
          <a:custGeom>
            <a:avLst/>
            <a:gdLst/>
            <a:ahLst/>
            <a:cxnLst/>
            <a:rect l="0" t="0" r="0" b="0"/>
            <a:pathLst>
              <a:path>
                <a:moveTo>
                  <a:pt x="1160162" y="0"/>
                </a:moveTo>
                <a:lnTo>
                  <a:pt x="1160162" y="184526"/>
                </a:lnTo>
                <a:lnTo>
                  <a:pt x="0" y="184526"/>
                </a:lnTo>
                <a:lnTo>
                  <a:pt x="0" y="369053"/>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26" name="Group 39"/>
          <p:cNvGrpSpPr/>
          <p:nvPr/>
        </p:nvGrpSpPr>
        <p:grpSpPr>
          <a:xfrm>
            <a:off x="5366094" y="2877185"/>
            <a:ext cx="1335763" cy="353488"/>
            <a:chOff x="5781626" y="3722734"/>
            <a:chExt cx="1447077" cy="382945"/>
          </a:xfrm>
          <a:scene3d>
            <a:camera prst="orthographicFront"/>
            <a:lightRig rig="flat" dir="t"/>
          </a:scene3d>
        </p:grpSpPr>
        <p:sp>
          <p:nvSpPr>
            <p:cNvPr id="81" name="Rounded Rectangle 80"/>
            <p:cNvSpPr/>
            <p:nvPr/>
          </p:nvSpPr>
          <p:spPr>
            <a:xfrm>
              <a:off x="5781626" y="3722734"/>
              <a:ext cx="1447077" cy="382945"/>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82" name="Rounded Rectangle 49"/>
            <p:cNvSpPr/>
            <p:nvPr/>
          </p:nvSpPr>
          <p:spPr>
            <a:xfrm>
              <a:off x="5792842" y="3733950"/>
              <a:ext cx="1424645" cy="36051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سطوح سبز شهری</a:t>
              </a:r>
              <a:endParaRPr lang="fa-IR" sz="1292" dirty="0">
                <a:solidFill>
                  <a:prstClr val="black"/>
                </a:solidFill>
                <a:cs typeface="B Kamran" pitchFamily="2" charset="-78"/>
              </a:endParaRPr>
            </a:p>
          </p:txBody>
        </p:sp>
      </p:grpSp>
      <p:sp>
        <p:nvSpPr>
          <p:cNvPr id="41" name="Straight Connector 50"/>
          <p:cNvSpPr/>
          <p:nvPr/>
        </p:nvSpPr>
        <p:spPr>
          <a:xfrm>
            <a:off x="5142546" y="3230672"/>
            <a:ext cx="891429" cy="298381"/>
          </a:xfrm>
          <a:custGeom>
            <a:avLst/>
            <a:gdLst/>
            <a:ahLst/>
            <a:cxnLst/>
            <a:rect l="0" t="0" r="0" b="0"/>
            <a:pathLst>
              <a:path>
                <a:moveTo>
                  <a:pt x="965715" y="0"/>
                </a:moveTo>
                <a:lnTo>
                  <a:pt x="965715" y="161623"/>
                </a:lnTo>
                <a:lnTo>
                  <a:pt x="0" y="161623"/>
                </a:lnTo>
                <a:lnTo>
                  <a:pt x="0" y="32324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28" name="Group 41"/>
          <p:cNvGrpSpPr/>
          <p:nvPr/>
        </p:nvGrpSpPr>
        <p:grpSpPr>
          <a:xfrm>
            <a:off x="4720824" y="3529054"/>
            <a:ext cx="843444" cy="349408"/>
            <a:chOff x="5082584" y="4428926"/>
            <a:chExt cx="913731" cy="378525"/>
          </a:xfrm>
          <a:scene3d>
            <a:camera prst="orthographicFront"/>
            <a:lightRig rig="flat" dir="t"/>
          </a:scene3d>
        </p:grpSpPr>
        <p:sp>
          <p:nvSpPr>
            <p:cNvPr id="79" name="Rounded Rectangle 78"/>
            <p:cNvSpPr/>
            <p:nvPr/>
          </p:nvSpPr>
          <p:spPr>
            <a:xfrm>
              <a:off x="5082584" y="4428926"/>
              <a:ext cx="913731" cy="378525"/>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80" name="Rounded Rectangle 52"/>
            <p:cNvSpPr/>
            <p:nvPr/>
          </p:nvSpPr>
          <p:spPr>
            <a:xfrm>
              <a:off x="5093671" y="4440013"/>
              <a:ext cx="891557" cy="35635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زمین های چمن ورزشی</a:t>
              </a:r>
              <a:endParaRPr lang="fa-IR" sz="1292" dirty="0">
                <a:solidFill>
                  <a:prstClr val="black"/>
                </a:solidFill>
                <a:cs typeface="B Kamran" pitchFamily="2" charset="-78"/>
              </a:endParaRPr>
            </a:p>
          </p:txBody>
        </p:sp>
      </p:grpSp>
      <p:sp>
        <p:nvSpPr>
          <p:cNvPr id="43" name="Straight Connector 53"/>
          <p:cNvSpPr/>
          <p:nvPr/>
        </p:nvSpPr>
        <p:spPr>
          <a:xfrm>
            <a:off x="5991773" y="3230672"/>
            <a:ext cx="84406" cy="298381"/>
          </a:xfrm>
          <a:custGeom>
            <a:avLst/>
            <a:gdLst/>
            <a:ahLst/>
            <a:cxnLst/>
            <a:rect l="0" t="0" r="0" b="0"/>
            <a:pathLst>
              <a:path>
                <a:moveTo>
                  <a:pt x="45720" y="0"/>
                </a:moveTo>
                <a:lnTo>
                  <a:pt x="45720" y="161623"/>
                </a:lnTo>
                <a:lnTo>
                  <a:pt x="101311" y="161623"/>
                </a:lnTo>
                <a:lnTo>
                  <a:pt x="101311" y="32324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30" name="Group 43"/>
          <p:cNvGrpSpPr/>
          <p:nvPr/>
        </p:nvGrpSpPr>
        <p:grpSpPr>
          <a:xfrm>
            <a:off x="5669415" y="3529054"/>
            <a:ext cx="831751" cy="347941"/>
            <a:chOff x="6110224" y="4428926"/>
            <a:chExt cx="901064" cy="376936"/>
          </a:xfrm>
          <a:scene3d>
            <a:camera prst="orthographicFront"/>
            <a:lightRig rig="flat" dir="t"/>
          </a:scene3d>
        </p:grpSpPr>
        <p:sp>
          <p:nvSpPr>
            <p:cNvPr id="77" name="Rounded Rectangle 76"/>
            <p:cNvSpPr/>
            <p:nvPr/>
          </p:nvSpPr>
          <p:spPr>
            <a:xfrm>
              <a:off x="6110224" y="4428926"/>
              <a:ext cx="901064" cy="376936"/>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78" name="Rounded Rectangle 55"/>
            <p:cNvSpPr/>
            <p:nvPr/>
          </p:nvSpPr>
          <p:spPr>
            <a:xfrm>
              <a:off x="6121264" y="4439966"/>
              <a:ext cx="878984" cy="354856"/>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سطوح سبز خیابانی</a:t>
              </a:r>
              <a:endParaRPr lang="fa-IR" sz="1292" dirty="0">
                <a:solidFill>
                  <a:prstClr val="black"/>
                </a:solidFill>
                <a:cs typeface="B Kamran" pitchFamily="2" charset="-78"/>
              </a:endParaRPr>
            </a:p>
          </p:txBody>
        </p:sp>
      </p:grpSp>
      <p:sp>
        <p:nvSpPr>
          <p:cNvPr id="45" name="Straight Connector 56"/>
          <p:cNvSpPr/>
          <p:nvPr/>
        </p:nvSpPr>
        <p:spPr>
          <a:xfrm>
            <a:off x="6033976" y="3230672"/>
            <a:ext cx="942745" cy="298381"/>
          </a:xfrm>
          <a:custGeom>
            <a:avLst/>
            <a:gdLst/>
            <a:ahLst/>
            <a:cxnLst/>
            <a:rect l="0" t="0" r="0" b="0"/>
            <a:pathLst>
              <a:path>
                <a:moveTo>
                  <a:pt x="0" y="0"/>
                </a:moveTo>
                <a:lnTo>
                  <a:pt x="0" y="161623"/>
                </a:lnTo>
                <a:lnTo>
                  <a:pt x="1021307" y="161623"/>
                </a:lnTo>
                <a:lnTo>
                  <a:pt x="1021307" y="32324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32" name="Group 45"/>
          <p:cNvGrpSpPr/>
          <p:nvPr/>
        </p:nvGrpSpPr>
        <p:grpSpPr>
          <a:xfrm>
            <a:off x="6606314" y="3529055"/>
            <a:ext cx="740814" cy="388592"/>
            <a:chOff x="7125198" y="4428926"/>
            <a:chExt cx="802548" cy="420975"/>
          </a:xfrm>
          <a:scene3d>
            <a:camera prst="orthographicFront"/>
            <a:lightRig rig="flat" dir="t"/>
          </a:scene3d>
        </p:grpSpPr>
        <p:sp>
          <p:nvSpPr>
            <p:cNvPr id="75" name="Rounded Rectangle 74"/>
            <p:cNvSpPr/>
            <p:nvPr/>
          </p:nvSpPr>
          <p:spPr>
            <a:xfrm>
              <a:off x="7125198" y="4428926"/>
              <a:ext cx="802548" cy="420975"/>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76" name="Rounded Rectangle 58"/>
            <p:cNvSpPr/>
            <p:nvPr/>
          </p:nvSpPr>
          <p:spPr>
            <a:xfrm>
              <a:off x="7137528" y="4441256"/>
              <a:ext cx="777888" cy="396315"/>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سطوح سبز عمومی</a:t>
              </a:r>
              <a:endParaRPr lang="fa-IR" sz="1292" dirty="0">
                <a:solidFill>
                  <a:prstClr val="black"/>
                </a:solidFill>
                <a:cs typeface="B Kamran" pitchFamily="2" charset="-78"/>
              </a:endParaRPr>
            </a:p>
          </p:txBody>
        </p:sp>
      </p:grpSp>
      <p:sp>
        <p:nvSpPr>
          <p:cNvPr id="47" name="Straight Connector 59"/>
          <p:cNvSpPr/>
          <p:nvPr/>
        </p:nvSpPr>
        <p:spPr>
          <a:xfrm>
            <a:off x="7104895" y="2536520"/>
            <a:ext cx="1202016" cy="340664"/>
          </a:xfrm>
          <a:custGeom>
            <a:avLst/>
            <a:gdLst/>
            <a:ahLst/>
            <a:cxnLst/>
            <a:rect l="0" t="0" r="0" b="0"/>
            <a:pathLst>
              <a:path>
                <a:moveTo>
                  <a:pt x="0" y="0"/>
                </a:moveTo>
                <a:lnTo>
                  <a:pt x="0" y="184526"/>
                </a:lnTo>
                <a:lnTo>
                  <a:pt x="1302184" y="184526"/>
                </a:lnTo>
                <a:lnTo>
                  <a:pt x="1302184" y="369053"/>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34" name="Group 47"/>
          <p:cNvGrpSpPr/>
          <p:nvPr/>
        </p:nvGrpSpPr>
        <p:grpSpPr>
          <a:xfrm>
            <a:off x="7770128" y="2877185"/>
            <a:ext cx="1073569" cy="293573"/>
            <a:chOff x="8385996" y="3722734"/>
            <a:chExt cx="1163033" cy="318037"/>
          </a:xfrm>
          <a:scene3d>
            <a:camera prst="orthographicFront"/>
            <a:lightRig rig="flat" dir="t"/>
          </a:scene3d>
        </p:grpSpPr>
        <p:sp>
          <p:nvSpPr>
            <p:cNvPr id="73" name="Rounded Rectangle 72"/>
            <p:cNvSpPr/>
            <p:nvPr/>
          </p:nvSpPr>
          <p:spPr>
            <a:xfrm>
              <a:off x="8385996" y="3722734"/>
              <a:ext cx="1163033" cy="31803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74" name="Rounded Rectangle 61"/>
            <p:cNvSpPr/>
            <p:nvPr/>
          </p:nvSpPr>
          <p:spPr>
            <a:xfrm>
              <a:off x="8395311" y="3732049"/>
              <a:ext cx="1144403" cy="29940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سطوح سبز غیر شهری </a:t>
              </a:r>
              <a:endParaRPr lang="fa-IR" sz="1292" dirty="0">
                <a:solidFill>
                  <a:prstClr val="black"/>
                </a:solidFill>
                <a:cs typeface="B Kamran" pitchFamily="2" charset="-78"/>
              </a:endParaRPr>
            </a:p>
          </p:txBody>
        </p:sp>
      </p:grpSp>
      <p:sp>
        <p:nvSpPr>
          <p:cNvPr id="49" name="Straight Connector 62"/>
          <p:cNvSpPr/>
          <p:nvPr/>
        </p:nvSpPr>
        <p:spPr>
          <a:xfrm>
            <a:off x="7855338" y="3170758"/>
            <a:ext cx="451573" cy="326927"/>
          </a:xfrm>
          <a:custGeom>
            <a:avLst/>
            <a:gdLst/>
            <a:ahLst/>
            <a:cxnLst/>
            <a:rect l="0" t="0" r="0" b="0"/>
            <a:pathLst>
              <a:path>
                <a:moveTo>
                  <a:pt x="489204" y="0"/>
                </a:moveTo>
                <a:lnTo>
                  <a:pt x="489204" y="177085"/>
                </a:lnTo>
                <a:lnTo>
                  <a:pt x="0" y="177085"/>
                </a:lnTo>
                <a:lnTo>
                  <a:pt x="0" y="354171"/>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36" name="Group 49"/>
          <p:cNvGrpSpPr/>
          <p:nvPr/>
        </p:nvGrpSpPr>
        <p:grpSpPr>
          <a:xfrm>
            <a:off x="7491030" y="3497685"/>
            <a:ext cx="728616" cy="319004"/>
            <a:chOff x="8083641" y="4394943"/>
            <a:chExt cx="789334" cy="345588"/>
          </a:xfrm>
          <a:scene3d>
            <a:camera prst="orthographicFront"/>
            <a:lightRig rig="flat" dir="t"/>
          </a:scene3d>
        </p:grpSpPr>
        <p:sp>
          <p:nvSpPr>
            <p:cNvPr id="71" name="Rounded Rectangle 70"/>
            <p:cNvSpPr/>
            <p:nvPr/>
          </p:nvSpPr>
          <p:spPr>
            <a:xfrm>
              <a:off x="8083641" y="4394943"/>
              <a:ext cx="789334" cy="345588"/>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72" name="Rounded Rectangle 64"/>
            <p:cNvSpPr/>
            <p:nvPr/>
          </p:nvSpPr>
          <p:spPr>
            <a:xfrm>
              <a:off x="8093763" y="4405065"/>
              <a:ext cx="769090" cy="325344"/>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مصنوعی</a:t>
              </a:r>
              <a:endParaRPr lang="fa-IR" sz="1292" dirty="0">
                <a:solidFill>
                  <a:prstClr val="black"/>
                </a:solidFill>
                <a:cs typeface="B Kamran" pitchFamily="2" charset="-78"/>
              </a:endParaRPr>
            </a:p>
          </p:txBody>
        </p:sp>
      </p:grpSp>
      <p:sp>
        <p:nvSpPr>
          <p:cNvPr id="51" name="Straight Connector 65"/>
          <p:cNvSpPr/>
          <p:nvPr/>
        </p:nvSpPr>
        <p:spPr>
          <a:xfrm>
            <a:off x="7653793" y="3816690"/>
            <a:ext cx="201546" cy="503208"/>
          </a:xfrm>
          <a:custGeom>
            <a:avLst/>
            <a:gdLst/>
            <a:ahLst/>
            <a:cxnLst/>
            <a:rect l="0" t="0" r="0" b="0"/>
            <a:pathLst>
              <a:path>
                <a:moveTo>
                  <a:pt x="218341" y="0"/>
                </a:moveTo>
                <a:lnTo>
                  <a:pt x="218341" y="272571"/>
                </a:lnTo>
                <a:lnTo>
                  <a:pt x="0" y="272571"/>
                </a:lnTo>
                <a:lnTo>
                  <a:pt x="0" y="545142"/>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38" name="Group 51"/>
          <p:cNvGrpSpPr/>
          <p:nvPr/>
        </p:nvGrpSpPr>
        <p:grpSpPr>
          <a:xfrm>
            <a:off x="7536963" y="4261483"/>
            <a:ext cx="233659" cy="350490"/>
            <a:chOff x="8133401" y="5222390"/>
            <a:chExt cx="253131" cy="379697"/>
          </a:xfrm>
          <a:scene3d>
            <a:camera prst="orthographicFront"/>
            <a:lightRig rig="flat" dir="t"/>
          </a:scene3d>
        </p:grpSpPr>
        <p:sp>
          <p:nvSpPr>
            <p:cNvPr id="69" name="Rounded Rectangle 68"/>
            <p:cNvSpPr/>
            <p:nvPr/>
          </p:nvSpPr>
          <p:spPr>
            <a:xfrm rot="16200000">
              <a:off x="8070118" y="5285673"/>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70" name="Rounded Rectangle 67"/>
            <p:cNvSpPr/>
            <p:nvPr/>
          </p:nvSpPr>
          <p:spPr>
            <a:xfrm rot="16200000">
              <a:off x="8077532" y="5293087"/>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8686" tIns="38686" rIns="38686" bIns="38686" numCol="1" spcCol="1270" anchor="ctr" anchorCtr="0">
              <a:noAutofit/>
            </a:bodyPr>
            <a:lstStyle/>
            <a:p>
              <a:pPr algn="ctr" defTabSz="430834">
                <a:lnSpc>
                  <a:spcPct val="90000"/>
                </a:lnSpc>
                <a:spcBef>
                  <a:spcPct val="0"/>
                </a:spcBef>
                <a:spcAft>
                  <a:spcPct val="35000"/>
                </a:spcAft>
              </a:pPr>
              <a:r>
                <a:rPr lang="fa-IR" sz="969" b="1" dirty="0">
                  <a:solidFill>
                    <a:prstClr val="black"/>
                  </a:solidFill>
                  <a:cs typeface="B Kamran" pitchFamily="2" charset="-78"/>
                </a:rPr>
                <a:t>مراتع</a:t>
              </a:r>
            </a:p>
          </p:txBody>
        </p:sp>
      </p:grpSp>
      <p:sp>
        <p:nvSpPr>
          <p:cNvPr id="53" name="Straight Connector 68"/>
          <p:cNvSpPr/>
          <p:nvPr/>
        </p:nvSpPr>
        <p:spPr>
          <a:xfrm>
            <a:off x="7855339" y="3816690"/>
            <a:ext cx="254091" cy="503208"/>
          </a:xfrm>
          <a:custGeom>
            <a:avLst/>
            <a:gdLst/>
            <a:ahLst/>
            <a:cxnLst/>
            <a:rect l="0" t="0" r="0" b="0"/>
            <a:pathLst>
              <a:path>
                <a:moveTo>
                  <a:pt x="0" y="0"/>
                </a:moveTo>
                <a:lnTo>
                  <a:pt x="0" y="272571"/>
                </a:lnTo>
                <a:lnTo>
                  <a:pt x="275265" y="272571"/>
                </a:lnTo>
                <a:lnTo>
                  <a:pt x="275265" y="545142"/>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40" name="Group 53"/>
          <p:cNvGrpSpPr/>
          <p:nvPr/>
        </p:nvGrpSpPr>
        <p:grpSpPr>
          <a:xfrm>
            <a:off x="7992601" y="4261483"/>
            <a:ext cx="233659" cy="350490"/>
            <a:chOff x="8627008" y="5222390"/>
            <a:chExt cx="253131" cy="379697"/>
          </a:xfrm>
          <a:scene3d>
            <a:camera prst="orthographicFront"/>
            <a:lightRig rig="flat" dir="t"/>
          </a:scene3d>
        </p:grpSpPr>
        <p:sp>
          <p:nvSpPr>
            <p:cNvPr id="67" name="Rounded Rectangle 66"/>
            <p:cNvSpPr/>
            <p:nvPr/>
          </p:nvSpPr>
          <p:spPr>
            <a:xfrm rot="16200000">
              <a:off x="8563725" y="5285673"/>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68" name="Rounded Rectangle 70"/>
            <p:cNvSpPr/>
            <p:nvPr/>
          </p:nvSpPr>
          <p:spPr>
            <a:xfrm rot="16200000">
              <a:off x="8571139" y="5293087"/>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8686" tIns="38686" rIns="38686" bIns="38686" numCol="1" spcCol="1270" anchor="ctr" anchorCtr="0">
              <a:noAutofit/>
            </a:bodyPr>
            <a:lstStyle/>
            <a:p>
              <a:pPr algn="ctr" defTabSz="451350">
                <a:lnSpc>
                  <a:spcPct val="90000"/>
                </a:lnSpc>
                <a:spcBef>
                  <a:spcPct val="0"/>
                </a:spcBef>
                <a:spcAft>
                  <a:spcPct val="35000"/>
                </a:spcAft>
              </a:pPr>
              <a:r>
                <a:rPr lang="fa-IR" sz="1015" b="1" dirty="0">
                  <a:solidFill>
                    <a:prstClr val="black"/>
                  </a:solidFill>
                  <a:cs typeface="B Kamran" pitchFamily="2" charset="-78"/>
                </a:rPr>
                <a:t>مزارع</a:t>
              </a:r>
            </a:p>
          </p:txBody>
        </p:sp>
      </p:grpSp>
      <p:sp>
        <p:nvSpPr>
          <p:cNvPr id="55" name="Straight Connector 71"/>
          <p:cNvSpPr/>
          <p:nvPr/>
        </p:nvSpPr>
        <p:spPr>
          <a:xfrm>
            <a:off x="8306912" y="3170758"/>
            <a:ext cx="391569" cy="301040"/>
          </a:xfrm>
          <a:custGeom>
            <a:avLst/>
            <a:gdLst/>
            <a:ahLst/>
            <a:cxnLst/>
            <a:rect l="0" t="0" r="0" b="0"/>
            <a:pathLst>
              <a:path>
                <a:moveTo>
                  <a:pt x="0" y="0"/>
                </a:moveTo>
                <a:lnTo>
                  <a:pt x="0" y="163063"/>
                </a:lnTo>
                <a:lnTo>
                  <a:pt x="424200" y="163063"/>
                </a:lnTo>
                <a:lnTo>
                  <a:pt x="424200" y="326127"/>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42" name="Group 55"/>
          <p:cNvGrpSpPr/>
          <p:nvPr/>
        </p:nvGrpSpPr>
        <p:grpSpPr>
          <a:xfrm>
            <a:off x="8342301" y="3471798"/>
            <a:ext cx="712361" cy="313653"/>
            <a:chOff x="9005851" y="4366898"/>
            <a:chExt cx="771724" cy="339791"/>
          </a:xfrm>
          <a:scene3d>
            <a:camera prst="orthographicFront"/>
            <a:lightRig rig="flat" dir="t"/>
          </a:scene3d>
        </p:grpSpPr>
        <p:sp>
          <p:nvSpPr>
            <p:cNvPr id="65" name="Rounded Rectangle 64"/>
            <p:cNvSpPr/>
            <p:nvPr/>
          </p:nvSpPr>
          <p:spPr>
            <a:xfrm>
              <a:off x="9005851" y="4366898"/>
              <a:ext cx="771724" cy="33979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66" name="Rounded Rectangle 73"/>
            <p:cNvSpPr/>
            <p:nvPr/>
          </p:nvSpPr>
          <p:spPr>
            <a:xfrm>
              <a:off x="9015803" y="4376850"/>
              <a:ext cx="751820" cy="31988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49237" tIns="49237" rIns="49237" bIns="49237" numCol="1" spcCol="1270" anchor="ctr" anchorCtr="0">
              <a:noAutofit/>
            </a:bodyPr>
            <a:lstStyle/>
            <a:p>
              <a:pPr algn="ctr" defTabSz="574445">
                <a:lnSpc>
                  <a:spcPct val="90000"/>
                </a:lnSpc>
                <a:spcBef>
                  <a:spcPct val="0"/>
                </a:spcBef>
                <a:spcAft>
                  <a:spcPct val="35000"/>
                </a:spcAft>
              </a:pPr>
              <a:r>
                <a:rPr lang="fa-IR" sz="1292">
                  <a:solidFill>
                    <a:prstClr val="black"/>
                  </a:solidFill>
                  <a:cs typeface="B Kamran" pitchFamily="2" charset="-78"/>
                </a:rPr>
                <a:t>طبیعی</a:t>
              </a:r>
              <a:endParaRPr lang="fa-IR" sz="1292" dirty="0">
                <a:solidFill>
                  <a:prstClr val="black"/>
                </a:solidFill>
                <a:cs typeface="B Kamran" pitchFamily="2" charset="-78"/>
              </a:endParaRPr>
            </a:p>
          </p:txBody>
        </p:sp>
      </p:grpSp>
      <p:sp>
        <p:nvSpPr>
          <p:cNvPr id="57" name="Straight Connector 74"/>
          <p:cNvSpPr/>
          <p:nvPr/>
        </p:nvSpPr>
        <p:spPr>
          <a:xfrm>
            <a:off x="8565068" y="3785452"/>
            <a:ext cx="133413" cy="529095"/>
          </a:xfrm>
          <a:custGeom>
            <a:avLst/>
            <a:gdLst/>
            <a:ahLst/>
            <a:cxnLst/>
            <a:rect l="0" t="0" r="0" b="0"/>
            <a:pathLst>
              <a:path>
                <a:moveTo>
                  <a:pt x="144531" y="0"/>
                </a:moveTo>
                <a:lnTo>
                  <a:pt x="144531" y="286593"/>
                </a:lnTo>
                <a:lnTo>
                  <a:pt x="0" y="286593"/>
                </a:lnTo>
                <a:lnTo>
                  <a:pt x="0" y="573186"/>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44" name="Group 57"/>
          <p:cNvGrpSpPr/>
          <p:nvPr/>
        </p:nvGrpSpPr>
        <p:grpSpPr>
          <a:xfrm>
            <a:off x="8448238" y="4256133"/>
            <a:ext cx="233659" cy="350490"/>
            <a:chOff x="9120615" y="5216594"/>
            <a:chExt cx="253131" cy="379697"/>
          </a:xfrm>
          <a:scene3d>
            <a:camera prst="orthographicFront"/>
            <a:lightRig rig="flat" dir="t"/>
          </a:scene3d>
        </p:grpSpPr>
        <p:sp>
          <p:nvSpPr>
            <p:cNvPr id="63" name="Rounded Rectangle 62"/>
            <p:cNvSpPr/>
            <p:nvPr/>
          </p:nvSpPr>
          <p:spPr>
            <a:xfrm rot="16200000">
              <a:off x="9057332" y="5279877"/>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64" name="Rounded Rectangle 76"/>
            <p:cNvSpPr/>
            <p:nvPr/>
          </p:nvSpPr>
          <p:spPr>
            <a:xfrm rot="16200000">
              <a:off x="9064746" y="5287291"/>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1652" tIns="31652" rIns="31652" bIns="31652" numCol="1" spcCol="1270" anchor="ctr" anchorCtr="0">
              <a:noAutofit/>
            </a:bodyPr>
            <a:lstStyle/>
            <a:p>
              <a:pPr algn="ctr" defTabSz="369286">
                <a:lnSpc>
                  <a:spcPct val="90000"/>
                </a:lnSpc>
                <a:spcBef>
                  <a:spcPct val="0"/>
                </a:spcBef>
                <a:spcAft>
                  <a:spcPct val="35000"/>
                </a:spcAft>
              </a:pPr>
              <a:r>
                <a:rPr lang="fa-IR" sz="831" b="1" dirty="0">
                  <a:solidFill>
                    <a:prstClr val="black"/>
                  </a:solidFill>
                  <a:cs typeface="B Kamran" pitchFamily="2" charset="-78"/>
                </a:rPr>
                <a:t>چمنزار ها</a:t>
              </a:r>
            </a:p>
          </p:txBody>
        </p:sp>
      </p:grpSp>
      <p:sp>
        <p:nvSpPr>
          <p:cNvPr id="59" name="Straight Connector 77"/>
          <p:cNvSpPr/>
          <p:nvPr/>
        </p:nvSpPr>
        <p:spPr>
          <a:xfrm>
            <a:off x="8698481" y="3785452"/>
            <a:ext cx="295950" cy="508117"/>
          </a:xfrm>
          <a:custGeom>
            <a:avLst/>
            <a:gdLst/>
            <a:ahLst/>
            <a:cxnLst/>
            <a:rect l="0" t="0" r="0" b="0"/>
            <a:pathLst>
              <a:path>
                <a:moveTo>
                  <a:pt x="0" y="0"/>
                </a:moveTo>
                <a:lnTo>
                  <a:pt x="0" y="275230"/>
                </a:lnTo>
                <a:lnTo>
                  <a:pt x="320612" y="275230"/>
                </a:lnTo>
                <a:lnTo>
                  <a:pt x="320612" y="550460"/>
                </a:lnTo>
              </a:path>
            </a:pathLst>
          </a:cu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sp>
      <p:grpSp>
        <p:nvGrpSpPr>
          <p:cNvPr id="46" name="Group 59"/>
          <p:cNvGrpSpPr/>
          <p:nvPr/>
        </p:nvGrpSpPr>
        <p:grpSpPr>
          <a:xfrm>
            <a:off x="8877603" y="4235154"/>
            <a:ext cx="233659" cy="350490"/>
            <a:chOff x="9585760" y="5193867"/>
            <a:chExt cx="253131" cy="379697"/>
          </a:xfrm>
          <a:scene3d>
            <a:camera prst="orthographicFront"/>
            <a:lightRig rig="flat" dir="t"/>
          </a:scene3d>
        </p:grpSpPr>
        <p:sp>
          <p:nvSpPr>
            <p:cNvPr id="61" name="Rounded Rectangle 60"/>
            <p:cNvSpPr/>
            <p:nvPr/>
          </p:nvSpPr>
          <p:spPr>
            <a:xfrm rot="16200000">
              <a:off x="9522477" y="5257150"/>
              <a:ext cx="379697" cy="253131"/>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62" name="Rounded Rectangle 79"/>
            <p:cNvSpPr/>
            <p:nvPr/>
          </p:nvSpPr>
          <p:spPr>
            <a:xfrm rot="16200000">
              <a:off x="9529891" y="5264564"/>
              <a:ext cx="364869" cy="23830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38686" tIns="38686" rIns="38686" bIns="38686" numCol="1" spcCol="1270" anchor="ctr" anchorCtr="0">
              <a:noAutofit/>
            </a:bodyPr>
            <a:lstStyle/>
            <a:p>
              <a:pPr algn="ctr" defTabSz="430834">
                <a:lnSpc>
                  <a:spcPct val="90000"/>
                </a:lnSpc>
                <a:spcBef>
                  <a:spcPct val="0"/>
                </a:spcBef>
                <a:spcAft>
                  <a:spcPct val="35000"/>
                </a:spcAft>
              </a:pPr>
              <a:r>
                <a:rPr lang="fa-IR" sz="969" b="1" dirty="0">
                  <a:solidFill>
                    <a:prstClr val="black"/>
                  </a:solidFill>
                  <a:cs typeface="B Kamran" pitchFamily="2" charset="-78"/>
                </a:rPr>
                <a:t>مراتع</a:t>
              </a:r>
            </a:p>
          </p:txBody>
        </p:sp>
      </p:grpSp>
      <p:cxnSp>
        <p:nvCxnSpPr>
          <p:cNvPr id="114" name="Straight Connector 113"/>
          <p:cNvCxnSpPr/>
          <p:nvPr/>
        </p:nvCxnSpPr>
        <p:spPr>
          <a:xfrm rot="5400000" flipH="1" flipV="1">
            <a:off x="3466329" y="3287987"/>
            <a:ext cx="329184" cy="1466"/>
          </a:xfrm>
          <a:prstGeom prst="line">
            <a:avLst/>
          </a:pr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cxnSp>
      <p:cxnSp>
        <p:nvCxnSpPr>
          <p:cNvPr id="116" name="Straight Connector 115"/>
          <p:cNvCxnSpPr/>
          <p:nvPr/>
        </p:nvCxnSpPr>
        <p:spPr>
          <a:xfrm rot="5400000" flipH="1" flipV="1">
            <a:off x="4278768" y="5242999"/>
            <a:ext cx="675249" cy="1466"/>
          </a:xfrm>
          <a:prstGeom prst="line">
            <a:avLst/>
          </a:prstGeom>
          <a:noFill/>
        </p:spPr>
        <p:style>
          <a:lnRef idx="2">
            <a:schemeClr val="accent3">
              <a:shade val="80000"/>
              <a:hueOff val="0"/>
              <a:satOff val="0"/>
              <a:lumOff val="0"/>
              <a:alphaOff val="0"/>
            </a:schemeClr>
          </a:lnRef>
          <a:fillRef idx="0">
            <a:scrgbClr r="0" g="0" b="0"/>
          </a:fillRef>
          <a:effectRef idx="0">
            <a:schemeClr val="accent3">
              <a:hueOff val="0"/>
              <a:satOff val="0"/>
              <a:lumOff val="0"/>
              <a:alphaOff val="0"/>
            </a:schemeClr>
          </a:effectRef>
          <a:fontRef idx="minor">
            <a:schemeClr val="tx1">
              <a:hueOff val="0"/>
              <a:satOff val="0"/>
              <a:lumOff val="0"/>
              <a:alphaOff val="0"/>
            </a:schemeClr>
          </a:fontRef>
        </p:style>
      </p:cxnSp>
    </p:spTree>
    <p:extLst>
      <p:ext uri="{BB962C8B-B14F-4D97-AF65-F5344CB8AC3E}">
        <p14:creationId xmlns:p14="http://schemas.microsoft.com/office/powerpoint/2010/main" val="15177957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فضا سازی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844062" y="1740877"/>
            <a:ext cx="7666892" cy="1114921"/>
          </a:xfrm>
          <a:prstGeom prst="rect">
            <a:avLst/>
          </a:prstGeom>
          <a:noFill/>
        </p:spPr>
        <p:txBody>
          <a:bodyPr wrap="square" rtlCol="1">
            <a:spAutoFit/>
          </a:bodyPr>
          <a:lstStyle/>
          <a:p>
            <a:pPr algn="just"/>
            <a:r>
              <a:rPr lang="fa-IR" sz="2215" dirty="0">
                <a:solidFill>
                  <a:prstClr val="black"/>
                </a:solidFill>
                <a:cs typeface="B Kamran" pitchFamily="2" charset="-78"/>
              </a:rPr>
              <a:t>با اصول محصور کردن فضا ها و مکان ها و تأثیر ویژگی های و حالت ها می توان فضا های مطلوب انسانی را به وجود آورد. در حالتی که این تأثیرات ساخته طبیعت هستند باید با دست ساخت های انسانی در تناسب و توافق کامل قرار گیرند.</a:t>
            </a:r>
          </a:p>
        </p:txBody>
      </p:sp>
      <p:pic>
        <p:nvPicPr>
          <p:cNvPr id="3075" name="Picture 3" descr="C:\Users\sara\Desktop\mona khare gave nare savaresh misham ra mibare ta dame istgah mibare\STA41175.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60985" y="3358662"/>
            <a:ext cx="3938954" cy="29542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6" name="Picture 4" descr="C:\Sarah\university\manzar\Pic\14lrk9v.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125415" y="2538046"/>
            <a:ext cx="2883877" cy="38451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3242810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نظم و تنوع</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1114921"/>
          </a:xfrm>
          <a:prstGeom prst="rect">
            <a:avLst/>
          </a:prstGeom>
          <a:noFill/>
        </p:spPr>
        <p:txBody>
          <a:bodyPr wrap="square" rtlCol="1">
            <a:spAutoFit/>
          </a:bodyPr>
          <a:lstStyle/>
          <a:p>
            <a:pPr algn="just"/>
            <a:r>
              <a:rPr lang="fa-IR" sz="2215" dirty="0">
                <a:solidFill>
                  <a:prstClr val="black"/>
                </a:solidFill>
                <a:cs typeface="B Kamran" pitchFamily="2" charset="-78"/>
              </a:rPr>
              <a:t>نظم و تنوع ( شباهت ها و بی شباهتی ها ) هر دو در کنار هم، معرف یک تعادل ظریف و ترکیب متناسب در طراحی محسوب می شوند. در طراحی منظر نیز لازم است که به منظور تجلی زیبایی بصری آن، توجه به نظم و تنوع در حالت تعادل خود معطوف گردد.</a:t>
            </a:r>
          </a:p>
        </p:txBody>
      </p:sp>
      <p:pic>
        <p:nvPicPr>
          <p:cNvPr id="4098" name="Picture 2" descr="C:\Sarah\university\manzar\Pic\DSC_0207.jpg"/>
          <p:cNvPicPr>
            <a:picLocks noChangeAspect="1" noChangeArrowheads="1"/>
          </p:cNvPicPr>
          <p:nvPr/>
        </p:nvPicPr>
        <p:blipFill>
          <a:blip r:embed="rId5"/>
          <a:srcRect/>
          <a:stretch>
            <a:fillRect/>
          </a:stretch>
        </p:blipFill>
        <p:spPr bwMode="auto">
          <a:xfrm>
            <a:off x="492369" y="2795954"/>
            <a:ext cx="2890395" cy="1899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099" name="Picture 3" descr="C:\Sarah\university\manzar\Pic\On_Turner_Pond.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969478" y="4624754"/>
            <a:ext cx="2636214" cy="175848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0" name="Picture 4" descr="C:\Sarah\university\manzar\Pic\Public_Square.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908431" y="4221564"/>
            <a:ext cx="2766462" cy="20913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1" name="Picture 5" descr="C:\Sarah\university\manzar\Pic\t_huis_ten_bosch-17.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868615" y="2936631"/>
            <a:ext cx="2696308" cy="17584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557696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تکرار</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1114921"/>
          </a:xfrm>
          <a:prstGeom prst="rect">
            <a:avLst/>
          </a:prstGeom>
          <a:noFill/>
        </p:spPr>
        <p:txBody>
          <a:bodyPr wrap="square" rtlCol="1">
            <a:spAutoFit/>
          </a:bodyPr>
          <a:lstStyle/>
          <a:p>
            <a:pPr algn="just"/>
            <a:r>
              <a:rPr lang="fa-IR" sz="2215" dirty="0">
                <a:solidFill>
                  <a:prstClr val="black"/>
                </a:solidFill>
                <a:cs typeface="B Kamran" pitchFamily="2" charset="-78"/>
              </a:rPr>
              <a:t>تکرار در طراحی به عنصر ”نظم و تنوع“ معنی و مقصود می بخشد و بین المان ها و فضا های مختلف ایجاد وحدت می کند. در طرح پارک ها نیز تکرار برخی المان های طبیعی یا مصنوعی و فضا ها، می تواند به ایجاد چنین وحدتی منجر شود و از نظر جنبه های بصری، زیبایی طرح را فزونی بخشد.</a:t>
            </a:r>
          </a:p>
        </p:txBody>
      </p:sp>
      <p:pic>
        <p:nvPicPr>
          <p:cNvPr id="5122" name="Picture 2" descr="C:\Sarah\university\manzar\Pic\display_temp.jpg"/>
          <p:cNvPicPr>
            <a:picLocks noChangeAspect="1" noChangeArrowheads="1"/>
          </p:cNvPicPr>
          <p:nvPr/>
        </p:nvPicPr>
        <p:blipFill>
          <a:blip r:embed="rId5">
            <a:lum contrast="20000"/>
          </a:blip>
          <a:srcRect/>
          <a:stretch>
            <a:fillRect/>
          </a:stretch>
        </p:blipFill>
        <p:spPr bwMode="auto">
          <a:xfrm>
            <a:off x="4923692" y="2936631"/>
            <a:ext cx="2743200" cy="313764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3" name="Picture 3" descr="C:\Sarah\university\manzar\Pic\display_temp1.jpg"/>
          <p:cNvPicPr>
            <a:picLocks noChangeAspect="1" noChangeArrowheads="1"/>
          </p:cNvPicPr>
          <p:nvPr/>
        </p:nvPicPr>
        <p:blipFill>
          <a:blip r:embed="rId6"/>
          <a:srcRect/>
          <a:stretch>
            <a:fillRect/>
          </a:stretch>
        </p:blipFill>
        <p:spPr bwMode="auto">
          <a:xfrm>
            <a:off x="914400" y="3217985"/>
            <a:ext cx="3727938" cy="28425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545978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سازگاری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774058"/>
          </a:xfrm>
          <a:prstGeom prst="rect">
            <a:avLst/>
          </a:prstGeom>
          <a:noFill/>
        </p:spPr>
        <p:txBody>
          <a:bodyPr wrap="square" rtlCol="1">
            <a:spAutoFit/>
          </a:bodyPr>
          <a:lstStyle/>
          <a:p>
            <a:pPr algn="just"/>
            <a:r>
              <a:rPr lang="fa-IR" sz="2215" dirty="0">
                <a:solidFill>
                  <a:prstClr val="black"/>
                </a:solidFill>
                <a:cs typeface="B Kamran" pitchFamily="2" charset="-78"/>
              </a:rPr>
              <a:t>منظر سازی در هر مکانی که انجام گیرد، باید با شرایط اقلیمی و جغرافیایی آن نقطه سازگاری داشته باشد. همچنین سازگاری با کاربری های مجاور نیز موجبات افزایش کیفیت های دیداری می گردد.</a:t>
            </a:r>
          </a:p>
        </p:txBody>
      </p:sp>
      <p:pic>
        <p:nvPicPr>
          <p:cNvPr id="6146" name="Picture 2" descr="C:\Sarah\khar too khar\Pic\castle\003_zamki_14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2708" y="4273062"/>
            <a:ext cx="3024950" cy="20153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7" name="Picture 3" descr="C:\Sarah\university\mesgarani\Nashville%20War%20Memorial%20Plaza.jpg"/>
          <p:cNvPicPr>
            <a:picLocks noChangeAspect="1" noChangeArrowheads="1"/>
          </p:cNvPicPr>
          <p:nvPr/>
        </p:nvPicPr>
        <p:blipFill>
          <a:blip r:embed="rId6" cstate="email">
            <a:lum bright="-20000" contrast="10000"/>
            <a:extLst>
              <a:ext uri="{28A0092B-C50C-407E-A947-70E740481C1C}">
                <a14:useLocalDpi xmlns:a14="http://schemas.microsoft.com/office/drawing/2010/main"/>
              </a:ext>
            </a:extLst>
          </a:blip>
          <a:srcRect/>
          <a:stretch>
            <a:fillRect/>
          </a:stretch>
        </p:blipFill>
        <p:spPr bwMode="auto">
          <a:xfrm>
            <a:off x="5908430" y="2936631"/>
            <a:ext cx="2999813" cy="33396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8" name="Picture 4" descr="C:\Sarah\university\mesgarani\16_ArcataPlaza.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024554" y="2655277"/>
            <a:ext cx="2968283" cy="212020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4174977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مردم مداری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1455783"/>
          </a:xfrm>
          <a:prstGeom prst="rect">
            <a:avLst/>
          </a:prstGeom>
          <a:noFill/>
        </p:spPr>
        <p:txBody>
          <a:bodyPr wrap="square" rtlCol="1">
            <a:spAutoFit/>
          </a:bodyPr>
          <a:lstStyle/>
          <a:p>
            <a:pPr algn="just"/>
            <a:r>
              <a:rPr lang="fa-IR" sz="2215" dirty="0">
                <a:solidFill>
                  <a:prstClr val="black"/>
                </a:solidFill>
                <a:cs typeface="B Kamran" pitchFamily="2" charset="-78"/>
              </a:rPr>
              <a:t>منظور، پرهیز از منظر سازی های وسیع دکوراتیو و کاربردی کردن و تلفیق کارکرد های عمومی در طراحی ها ست. به عنوان نمونه، پاسخگویی به نیاز های مثبت انسانی برای گروه های مختلف استفاده کننده در طراحی پارک، یکی از اهداف و اصول بنیادی است. هر چند این هدف به طور کلی در مضمون هر طرحی وجود دارد، لیکن به موارد حساس آن باید توجه داشت.</a:t>
            </a:r>
          </a:p>
        </p:txBody>
      </p:sp>
      <p:pic>
        <p:nvPicPr>
          <p:cNvPr id="7170" name="Picture 2" descr="C:\Sarah\university\manzar\Pic\23lmkbs.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55077" y="3006969"/>
            <a:ext cx="2719754" cy="203981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171" name="Picture 3" descr="C:\Sarah\university\manzar\Pic\Sara1371.jpg"/>
          <p:cNvPicPr>
            <a:picLocks noChangeAspect="1" noChangeArrowheads="1"/>
          </p:cNvPicPr>
          <p:nvPr/>
        </p:nvPicPr>
        <p:blipFill>
          <a:blip r:embed="rId6" cstate="email">
            <a:lum contrast="10000"/>
            <a:extLst>
              <a:ext uri="{28A0092B-C50C-407E-A947-70E740481C1C}">
                <a14:useLocalDpi xmlns:a14="http://schemas.microsoft.com/office/drawing/2010/main"/>
              </a:ext>
            </a:extLst>
          </a:blip>
          <a:srcRect/>
          <a:stretch>
            <a:fillRect/>
          </a:stretch>
        </p:blipFill>
        <p:spPr bwMode="auto">
          <a:xfrm>
            <a:off x="1055077" y="5155123"/>
            <a:ext cx="2743200" cy="126124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172" name="Picture 4" descr="C:\Sarah\university\manzar\Pic\Sara1322.jpg"/>
          <p:cNvPicPr>
            <a:picLocks noChangeAspect="1" noChangeArrowheads="1"/>
          </p:cNvPicPr>
          <p:nvPr/>
        </p:nvPicPr>
        <p:blipFill>
          <a:blip r:embed="rId7" cstate="email">
            <a:lum contrast="20000"/>
            <a:extLst>
              <a:ext uri="{28A0092B-C50C-407E-A947-70E740481C1C}">
                <a14:useLocalDpi xmlns:a14="http://schemas.microsoft.com/office/drawing/2010/main"/>
              </a:ext>
            </a:extLst>
          </a:blip>
          <a:srcRect/>
          <a:stretch>
            <a:fillRect/>
          </a:stretch>
        </p:blipFill>
        <p:spPr bwMode="auto">
          <a:xfrm>
            <a:off x="4220308" y="3499339"/>
            <a:ext cx="4083937" cy="253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970729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حداقل دخالت و تجاوز به شرایط طبیعی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774058"/>
          </a:xfrm>
          <a:prstGeom prst="rect">
            <a:avLst/>
          </a:prstGeom>
          <a:noFill/>
        </p:spPr>
        <p:txBody>
          <a:bodyPr wrap="square" rtlCol="1">
            <a:spAutoFit/>
          </a:bodyPr>
          <a:lstStyle/>
          <a:p>
            <a:pPr algn="just"/>
            <a:r>
              <a:rPr lang="fa-IR" sz="2215" dirty="0">
                <a:solidFill>
                  <a:prstClr val="black"/>
                </a:solidFill>
                <a:cs typeface="B Kamran" pitchFamily="2" charset="-78"/>
              </a:rPr>
              <a:t>هر نوع فعالیت طراحان باید با شرایط توپوگرافی، هیدروگرافی، پوشش گیاهی و اقلیم محل در انطباق کامل بوده و با آن هماهنگ باشد.</a:t>
            </a:r>
          </a:p>
        </p:txBody>
      </p:sp>
      <p:pic>
        <p:nvPicPr>
          <p:cNvPr id="8194" name="Picture 2" descr="C:\Sarah\university\manzar\Pic\1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80492" y="2655277"/>
            <a:ext cx="4431323" cy="33161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942102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راحتی دسترسی و حرکت</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1796646"/>
          </a:xfrm>
          <a:prstGeom prst="rect">
            <a:avLst/>
          </a:prstGeom>
          <a:noFill/>
        </p:spPr>
        <p:txBody>
          <a:bodyPr wrap="square" rtlCol="1">
            <a:spAutoFit/>
          </a:bodyPr>
          <a:lstStyle/>
          <a:p>
            <a:pPr algn="just"/>
            <a:r>
              <a:rPr lang="fa-IR" sz="2215" dirty="0">
                <a:solidFill>
                  <a:prstClr val="black"/>
                </a:solidFill>
                <a:cs typeface="B Kamran" pitchFamily="2" charset="-78"/>
              </a:rPr>
              <a:t>ضمن این که طراحی فضاهای سبز عمومی باید به شیوه ای عملی گردد که دسترسی به آن به راحتی صورت گیرد، در داخل محوطه ها نیز حرکت آزاد، رفتار راحت، نشستن و برخاستن آزاد، انتخاب آزاد فضا ها و مسیر ها، نیازمند فضاهایی است که با طراحی آزاد برآورده می شود. طرح های هندسی و سیمتریک مغایر با حس آزادی است. پیروی از خطوط زمین و جریان طبیعی آب این حس را ارضا می کنند.</a:t>
            </a:r>
          </a:p>
        </p:txBody>
      </p:sp>
      <p:pic>
        <p:nvPicPr>
          <p:cNvPr id="9220" name="Picture 4" descr="C:\Sarah\university\manzar\Pic\Sara1317.jpg"/>
          <p:cNvPicPr>
            <a:picLocks noChangeAspect="1" noChangeArrowheads="1"/>
          </p:cNvPicPr>
          <p:nvPr/>
        </p:nvPicPr>
        <p:blipFill>
          <a:blip r:embed="rId5" cstate="email">
            <a:lum contrast="20000"/>
            <a:extLst>
              <a:ext uri="{28A0092B-C50C-407E-A947-70E740481C1C}">
                <a14:useLocalDpi xmlns:a14="http://schemas.microsoft.com/office/drawing/2010/main"/>
              </a:ext>
            </a:extLst>
          </a:blip>
          <a:srcRect/>
          <a:stretch>
            <a:fillRect/>
          </a:stretch>
        </p:blipFill>
        <p:spPr bwMode="auto">
          <a:xfrm>
            <a:off x="6260123" y="4413739"/>
            <a:ext cx="2250831" cy="191765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218" name="Picture 2" descr="C:\Sarah\university\manzar\Pic\Sara1281.jpg"/>
          <p:cNvPicPr>
            <a:picLocks noChangeAspect="1" noChangeArrowheads="1"/>
          </p:cNvPicPr>
          <p:nvPr/>
        </p:nvPicPr>
        <p:blipFill>
          <a:blip r:embed="rId6" cstate="email">
            <a:lum contrast="20000"/>
            <a:extLst>
              <a:ext uri="{28A0092B-C50C-407E-A947-70E740481C1C}">
                <a14:useLocalDpi xmlns:a14="http://schemas.microsoft.com/office/drawing/2010/main"/>
              </a:ext>
            </a:extLst>
          </a:blip>
          <a:srcRect/>
          <a:stretch>
            <a:fillRect/>
          </a:stretch>
        </p:blipFill>
        <p:spPr bwMode="auto">
          <a:xfrm>
            <a:off x="4220308" y="3147646"/>
            <a:ext cx="2110154" cy="265057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3" descr="C:\Sarah\university\manzar\Pic\Sara1282.jpg"/>
          <p:cNvPicPr>
            <a:picLocks noChangeAspect="1" noChangeArrowheads="1"/>
          </p:cNvPicPr>
          <p:nvPr/>
        </p:nvPicPr>
        <p:blipFill>
          <a:blip r:embed="rId7" cstate="email">
            <a:lum contrast="20000"/>
            <a:extLst>
              <a:ext uri="{28A0092B-C50C-407E-A947-70E740481C1C}">
                <a14:useLocalDpi xmlns:a14="http://schemas.microsoft.com/office/drawing/2010/main"/>
              </a:ext>
            </a:extLst>
          </a:blip>
          <a:srcRect/>
          <a:stretch>
            <a:fillRect/>
          </a:stretch>
        </p:blipFill>
        <p:spPr bwMode="auto">
          <a:xfrm>
            <a:off x="2110154" y="4554415"/>
            <a:ext cx="2180492" cy="1817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219" name="Picture 3" descr="C:\Sarah\university\manzar\Pic\Sara1282.jpg"/>
          <p:cNvPicPr>
            <a:picLocks noChangeAspect="1" noChangeArrowheads="1"/>
          </p:cNvPicPr>
          <p:nvPr/>
        </p:nvPicPr>
        <p:blipFill>
          <a:blip r:embed="rId8" cstate="email">
            <a:lum contrast="20000"/>
            <a:extLst>
              <a:ext uri="{28A0092B-C50C-407E-A947-70E740481C1C}">
                <a14:useLocalDpi xmlns:a14="http://schemas.microsoft.com/office/drawing/2010/main"/>
              </a:ext>
            </a:extLst>
          </a:blip>
          <a:srcRect/>
          <a:stretch>
            <a:fillRect/>
          </a:stretch>
        </p:blipFill>
        <p:spPr bwMode="auto">
          <a:xfrm>
            <a:off x="351692" y="3217985"/>
            <a:ext cx="2194560" cy="182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5674573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اصول زیبایی شناسی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5697415" y="2031189"/>
            <a:ext cx="1688123" cy="3501921"/>
          </a:xfrm>
          <a:prstGeom prst="rect">
            <a:avLst/>
          </a:prstGeom>
          <a:noFill/>
        </p:spPr>
        <p:txBody>
          <a:bodyPr wrap="square" rtlCol="1">
            <a:spAutoFit/>
          </a:bodyPr>
          <a:lstStyle/>
          <a:p>
            <a:pPr algn="just">
              <a:lnSpc>
                <a:spcPct val="150000"/>
              </a:lnSpc>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نقطه</a:t>
            </a:r>
          </a:p>
          <a:p>
            <a:pPr algn="just">
              <a:lnSpc>
                <a:spcPct val="150000"/>
              </a:lnSpc>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خط</a:t>
            </a:r>
          </a:p>
          <a:p>
            <a:pPr algn="just">
              <a:lnSpc>
                <a:spcPct val="150000"/>
              </a:lnSpc>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فرم</a:t>
            </a:r>
          </a:p>
          <a:p>
            <a:pPr algn="just">
              <a:lnSpc>
                <a:spcPct val="150000"/>
              </a:lnSpc>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بافت</a:t>
            </a:r>
          </a:p>
          <a:p>
            <a:pPr algn="just">
              <a:lnSpc>
                <a:spcPct val="150000"/>
              </a:lnSpc>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رنگ</a:t>
            </a:r>
          </a:p>
        </p:txBody>
      </p:sp>
      <p:pic>
        <p:nvPicPr>
          <p:cNvPr id="2050" name="Picture 2" descr="C:\Sarah\university\manzar\Pic\03.jpg"/>
          <p:cNvPicPr>
            <a:picLocks noChangeAspect="1" noChangeArrowheads="1"/>
          </p:cNvPicPr>
          <p:nvPr/>
        </p:nvPicPr>
        <p:blipFill>
          <a:blip r:embed="rId5"/>
          <a:srcRect/>
          <a:stretch>
            <a:fillRect/>
          </a:stretch>
        </p:blipFill>
        <p:spPr bwMode="auto">
          <a:xfrm>
            <a:off x="914400" y="2022231"/>
            <a:ext cx="4689231" cy="35169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313069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اصول زیبایی شناسی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6752492" y="1482439"/>
            <a:ext cx="1688123" cy="546945"/>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نقطه</a:t>
            </a:r>
          </a:p>
        </p:txBody>
      </p:sp>
      <p:grpSp>
        <p:nvGrpSpPr>
          <p:cNvPr id="2" name="Group 32"/>
          <p:cNvGrpSpPr/>
          <p:nvPr/>
        </p:nvGrpSpPr>
        <p:grpSpPr>
          <a:xfrm>
            <a:off x="914400" y="1529863"/>
            <a:ext cx="492369" cy="629463"/>
            <a:chOff x="4876800" y="1676400"/>
            <a:chExt cx="533400" cy="681918"/>
          </a:xfrm>
        </p:grpSpPr>
        <p:sp>
          <p:nvSpPr>
            <p:cNvPr id="8" name="Oval 7"/>
            <p:cNvSpPr/>
            <p:nvPr/>
          </p:nvSpPr>
          <p:spPr>
            <a:xfrm>
              <a:off x="4953000" y="1676400"/>
              <a:ext cx="304800" cy="30480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28" name="TextBox 27"/>
            <p:cNvSpPr txBox="1"/>
            <p:nvPr/>
          </p:nvSpPr>
          <p:spPr>
            <a:xfrm>
              <a:off x="4876800" y="1981200"/>
              <a:ext cx="533400" cy="377118"/>
            </a:xfrm>
            <a:prstGeom prst="rect">
              <a:avLst/>
            </a:prstGeom>
            <a:noFill/>
          </p:spPr>
          <p:txBody>
            <a:bodyPr wrap="square" rtlCol="1">
              <a:spAutoFit/>
            </a:bodyPr>
            <a:lstStyle/>
            <a:p>
              <a:pPr algn="ctr" rtl="0"/>
              <a:r>
                <a:rPr lang="fa-IR" sz="1662" dirty="0">
                  <a:solidFill>
                    <a:prstClr val="black"/>
                  </a:solidFill>
                  <a:cs typeface="B Kamran" pitchFamily="2" charset="-78"/>
                </a:rPr>
                <a:t>نقطه</a:t>
              </a:r>
            </a:p>
          </p:txBody>
        </p:sp>
      </p:grpSp>
      <p:grpSp>
        <p:nvGrpSpPr>
          <p:cNvPr id="3" name="Group 31"/>
          <p:cNvGrpSpPr/>
          <p:nvPr/>
        </p:nvGrpSpPr>
        <p:grpSpPr>
          <a:xfrm>
            <a:off x="1406769" y="1248508"/>
            <a:ext cx="1899138" cy="1051494"/>
            <a:chOff x="2209800" y="1066800"/>
            <a:chExt cx="2057400" cy="1139118"/>
          </a:xfrm>
        </p:grpSpPr>
        <p:pic>
          <p:nvPicPr>
            <p:cNvPr id="10242" name="Picture 2" descr="C:\Sarah\university\manzar\Pic\DSC00037.JPG"/>
            <p:cNvPicPr>
              <a:picLocks noChangeAspect="1" noChangeArrowheads="1"/>
            </p:cNvPicPr>
            <p:nvPr/>
          </p:nvPicPr>
          <p:blipFill>
            <a:blip r:embed="rId5" cstate="email">
              <a:clrChange>
                <a:clrFrom>
                  <a:srgbClr val="ACB4A5"/>
                </a:clrFrom>
                <a:clrTo>
                  <a:srgbClr val="ACB4A5">
                    <a:alpha val="0"/>
                  </a:srgbClr>
                </a:clrTo>
              </a:clrChange>
              <a:biLevel thresh="50000"/>
              <a:extLst>
                <a:ext uri="{28A0092B-C50C-407E-A947-70E740481C1C}">
                  <a14:useLocalDpi xmlns:a14="http://schemas.microsoft.com/office/drawing/2010/main"/>
                </a:ext>
              </a:extLst>
            </a:blip>
            <a:srcRect/>
            <a:stretch>
              <a:fillRect/>
            </a:stretch>
          </p:blipFill>
          <p:spPr bwMode="auto">
            <a:xfrm rot="5400000">
              <a:off x="2833254" y="976746"/>
              <a:ext cx="810491" cy="990600"/>
            </a:xfrm>
            <a:prstGeom prst="rect">
              <a:avLst/>
            </a:prstGeom>
            <a:noFill/>
          </p:spPr>
        </p:pic>
        <p:sp>
          <p:nvSpPr>
            <p:cNvPr id="29" name="TextBox 28"/>
            <p:cNvSpPr txBox="1"/>
            <p:nvPr/>
          </p:nvSpPr>
          <p:spPr>
            <a:xfrm>
              <a:off x="2209800" y="1828800"/>
              <a:ext cx="2057400" cy="377118"/>
            </a:xfrm>
            <a:prstGeom prst="rect">
              <a:avLst/>
            </a:prstGeom>
            <a:noFill/>
          </p:spPr>
          <p:txBody>
            <a:bodyPr wrap="square" rtlCol="1">
              <a:spAutoFit/>
            </a:bodyPr>
            <a:lstStyle/>
            <a:p>
              <a:pPr algn="ctr" rtl="0"/>
              <a:r>
                <a:rPr lang="fa-IR" sz="1662" dirty="0">
                  <a:solidFill>
                    <a:prstClr val="black"/>
                  </a:solidFill>
                  <a:cs typeface="B Kamran" pitchFamily="2" charset="-78"/>
                </a:rPr>
                <a:t>نقطه ای حاصل از تراکم نقاط</a:t>
              </a:r>
            </a:p>
          </p:txBody>
        </p:sp>
      </p:grpSp>
      <p:grpSp>
        <p:nvGrpSpPr>
          <p:cNvPr id="5" name="Group 35"/>
          <p:cNvGrpSpPr/>
          <p:nvPr/>
        </p:nvGrpSpPr>
        <p:grpSpPr>
          <a:xfrm>
            <a:off x="1336431" y="2303587"/>
            <a:ext cx="2391508" cy="910817"/>
            <a:chOff x="1600200" y="3810000"/>
            <a:chExt cx="2590800" cy="986718"/>
          </a:xfrm>
        </p:grpSpPr>
        <p:grpSp>
          <p:nvGrpSpPr>
            <p:cNvPr id="6" name="Group 18"/>
            <p:cNvGrpSpPr/>
            <p:nvPr/>
          </p:nvGrpSpPr>
          <p:grpSpPr>
            <a:xfrm>
              <a:off x="1981200" y="3810001"/>
              <a:ext cx="533400" cy="533400"/>
              <a:chOff x="2743201" y="2787538"/>
              <a:chExt cx="762000" cy="762000"/>
            </a:xfrm>
          </p:grpSpPr>
          <p:cxnSp>
            <p:nvCxnSpPr>
              <p:cNvPr id="16" name="Straight Connector 15"/>
              <p:cNvCxnSpPr/>
              <p:nvPr/>
            </p:nvCxnSpPr>
            <p:spPr>
              <a:xfrm rot="5400000">
                <a:off x="2743200" y="3167743"/>
                <a:ext cx="762000" cy="158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2743201" y="3167743"/>
                <a:ext cx="762000" cy="158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 name="Group 34"/>
            <p:cNvGrpSpPr/>
            <p:nvPr/>
          </p:nvGrpSpPr>
          <p:grpSpPr>
            <a:xfrm>
              <a:off x="1600200" y="3810000"/>
              <a:ext cx="2590800" cy="986718"/>
              <a:chOff x="228600" y="3657600"/>
              <a:chExt cx="2590800" cy="986718"/>
            </a:xfrm>
          </p:grpSpPr>
          <p:grpSp>
            <p:nvGrpSpPr>
              <p:cNvPr id="15" name="Group 13"/>
              <p:cNvGrpSpPr/>
              <p:nvPr/>
            </p:nvGrpSpPr>
            <p:grpSpPr>
              <a:xfrm>
                <a:off x="1951383" y="3657600"/>
                <a:ext cx="563217" cy="579885"/>
                <a:chOff x="2449865" y="2618436"/>
                <a:chExt cx="969599" cy="998298"/>
              </a:xfrm>
              <a:solidFill>
                <a:schemeClr val="tx1"/>
              </a:solidFill>
            </p:grpSpPr>
            <p:sp>
              <p:nvSpPr>
                <p:cNvPr id="9" name="Rectangle 8"/>
                <p:cNvSpPr/>
                <p:nvPr/>
              </p:nvSpPr>
              <p:spPr>
                <a:xfrm>
                  <a:off x="2449865" y="3048010"/>
                  <a:ext cx="359999" cy="1524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11" name="Rectangle 10"/>
                <p:cNvSpPr/>
                <p:nvPr/>
              </p:nvSpPr>
              <p:spPr>
                <a:xfrm>
                  <a:off x="3059465" y="3048010"/>
                  <a:ext cx="359999" cy="152400"/>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12" name="Rectangle 11"/>
                <p:cNvSpPr/>
                <p:nvPr/>
              </p:nvSpPr>
              <p:spPr>
                <a:xfrm rot="5400000">
                  <a:off x="2756881" y="3360534"/>
                  <a:ext cx="360001" cy="152399"/>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13" name="Rectangle 12"/>
                <p:cNvSpPr/>
                <p:nvPr/>
              </p:nvSpPr>
              <p:spPr>
                <a:xfrm rot="5400000">
                  <a:off x="2756881" y="2722237"/>
                  <a:ext cx="360001" cy="152399"/>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grpSp>
          <p:sp>
            <p:nvSpPr>
              <p:cNvPr id="30" name="TextBox 29"/>
              <p:cNvSpPr txBox="1"/>
              <p:nvPr/>
            </p:nvSpPr>
            <p:spPr>
              <a:xfrm>
                <a:off x="228600" y="4267200"/>
                <a:ext cx="2590800" cy="377118"/>
              </a:xfrm>
              <a:prstGeom prst="rect">
                <a:avLst/>
              </a:prstGeom>
              <a:noFill/>
            </p:spPr>
            <p:txBody>
              <a:bodyPr wrap="square" rtlCol="1">
                <a:spAutoFit/>
              </a:bodyPr>
              <a:lstStyle/>
              <a:p>
                <a:pPr algn="ctr" rtl="0"/>
                <a:r>
                  <a:rPr lang="fa-IR" sz="1662" dirty="0">
                    <a:solidFill>
                      <a:prstClr val="black"/>
                    </a:solidFill>
                    <a:cs typeface="B Kamran" pitchFamily="2" charset="-78"/>
                  </a:rPr>
                  <a:t>خطوط متقاطع نقطه ای را مشخص می کنند.</a:t>
                </a:r>
              </a:p>
            </p:txBody>
          </p:sp>
        </p:grpSp>
      </p:grpSp>
      <p:grpSp>
        <p:nvGrpSpPr>
          <p:cNvPr id="18" name="Group 33"/>
          <p:cNvGrpSpPr/>
          <p:nvPr/>
        </p:nvGrpSpPr>
        <p:grpSpPr>
          <a:xfrm>
            <a:off x="3235569" y="1389185"/>
            <a:ext cx="1477108" cy="1025914"/>
            <a:chOff x="1295400" y="2590800"/>
            <a:chExt cx="1600200" cy="1111407"/>
          </a:xfrm>
        </p:grpSpPr>
        <p:grpSp>
          <p:nvGrpSpPr>
            <p:cNvPr id="19" name="Group 26"/>
            <p:cNvGrpSpPr/>
            <p:nvPr/>
          </p:nvGrpSpPr>
          <p:grpSpPr>
            <a:xfrm>
              <a:off x="1752600" y="2590800"/>
              <a:ext cx="450000" cy="450000"/>
              <a:chOff x="1720176" y="4842752"/>
              <a:chExt cx="450000" cy="450000"/>
            </a:xfrm>
            <a:noFill/>
          </p:grpSpPr>
          <p:sp>
            <p:nvSpPr>
              <p:cNvPr id="20" name="Oval 19"/>
              <p:cNvSpPr/>
              <p:nvPr/>
            </p:nvSpPr>
            <p:spPr>
              <a:xfrm>
                <a:off x="1767192" y="4886528"/>
                <a:ext cx="360000" cy="360000"/>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21" name="Oval 20"/>
              <p:cNvSpPr/>
              <p:nvPr/>
            </p:nvSpPr>
            <p:spPr>
              <a:xfrm>
                <a:off x="1855305" y="4979716"/>
                <a:ext cx="180000" cy="180000"/>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22" name="Oval 21"/>
              <p:cNvSpPr/>
              <p:nvPr/>
            </p:nvSpPr>
            <p:spPr>
              <a:xfrm>
                <a:off x="1809344" y="4933544"/>
                <a:ext cx="270000" cy="270000"/>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23" name="Oval 22"/>
              <p:cNvSpPr/>
              <p:nvPr/>
            </p:nvSpPr>
            <p:spPr>
              <a:xfrm>
                <a:off x="1900928" y="5025128"/>
                <a:ext cx="90000" cy="90000"/>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24" name="Oval 23"/>
              <p:cNvSpPr/>
              <p:nvPr/>
            </p:nvSpPr>
            <p:spPr>
              <a:xfrm>
                <a:off x="1720176" y="4842752"/>
                <a:ext cx="450000" cy="450000"/>
              </a:xfrm>
              <a:prstGeom prst="ellipse">
                <a:avLst/>
              </a:prstGeom>
              <a:grp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25" name="Oval 24"/>
              <p:cNvSpPr/>
              <p:nvPr/>
            </p:nvSpPr>
            <p:spPr>
              <a:xfrm>
                <a:off x="1930608" y="5054808"/>
                <a:ext cx="36000" cy="36000"/>
              </a:xfrm>
              <a:prstGeom prst="ellipse">
                <a:avLst/>
              </a:prstGeom>
              <a:solidFill>
                <a:schemeClr val="tx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grpSp>
        <p:sp>
          <p:nvSpPr>
            <p:cNvPr id="31" name="TextBox 30"/>
            <p:cNvSpPr txBox="1"/>
            <p:nvPr/>
          </p:nvSpPr>
          <p:spPr>
            <a:xfrm>
              <a:off x="1295400" y="3048000"/>
              <a:ext cx="1600200" cy="654207"/>
            </a:xfrm>
            <a:prstGeom prst="rect">
              <a:avLst/>
            </a:prstGeom>
            <a:noFill/>
          </p:spPr>
          <p:txBody>
            <a:bodyPr wrap="square" rtlCol="1">
              <a:spAutoFit/>
            </a:bodyPr>
            <a:lstStyle/>
            <a:p>
              <a:pPr algn="ctr" rtl="0"/>
              <a:r>
                <a:rPr lang="fa-IR" sz="1662" dirty="0">
                  <a:solidFill>
                    <a:prstClr val="black"/>
                  </a:solidFill>
                  <a:cs typeface="B Kamran" pitchFamily="2" charset="-78"/>
                </a:rPr>
                <a:t>دایره های هم مرکز بر مرکز خود تأکید می کنند.</a:t>
              </a:r>
            </a:p>
          </p:txBody>
        </p:sp>
      </p:grpSp>
      <p:pic>
        <p:nvPicPr>
          <p:cNvPr id="10243" name="Picture 3" descr="C:\Sarah\university\manzar\Pic\Crystal_City_Water_Park_004.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35857" y="4343401"/>
            <a:ext cx="2621922" cy="1746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44" name="Picture 4" descr="C:\Sarah\university\manzar\Pic\4vg0pe.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978484" y="4484077"/>
            <a:ext cx="2688409" cy="185816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46" name="Picture 6" descr="C:\Sarah\university\manzar\Pic\L00934568309.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235569" y="3288323"/>
            <a:ext cx="2550035" cy="16881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0" name="Rounded Rectangle 39"/>
          <p:cNvSpPr/>
          <p:nvPr/>
        </p:nvSpPr>
        <p:spPr>
          <a:xfrm>
            <a:off x="6119446" y="2444262"/>
            <a:ext cx="2180492" cy="1406769"/>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1" anchor="ctr"/>
          <a:lstStyle/>
          <a:p>
            <a:pPr algn="ctr" rtl="0"/>
            <a:r>
              <a:rPr lang="en-US" sz="1662" dirty="0">
                <a:solidFill>
                  <a:prstClr val="white"/>
                </a:solidFill>
              </a:rPr>
              <a:t>bath</a:t>
            </a:r>
            <a:endParaRPr lang="fa-IR" sz="1662" dirty="0">
              <a:solidFill>
                <a:prstClr val="white"/>
              </a:solidFill>
            </a:endParaRPr>
          </a:p>
        </p:txBody>
      </p:sp>
    </p:spTree>
    <p:extLst>
      <p:ext uri="{BB962C8B-B14F-4D97-AF65-F5344CB8AC3E}">
        <p14:creationId xmlns:p14="http://schemas.microsoft.com/office/powerpoint/2010/main" val="35931773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54595"/>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اصول زیبایی شناسی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7174523" y="1459524"/>
            <a:ext cx="1266092" cy="546945"/>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خط</a:t>
            </a:r>
          </a:p>
        </p:txBody>
      </p:sp>
      <p:pic>
        <p:nvPicPr>
          <p:cNvPr id="11266" name="Picture 2" descr="C:\Sarah\university\manzar\Pic\DSC00039.JPG"/>
          <p:cNvPicPr>
            <a:picLocks noChangeAspect="1" noChangeArrowheads="1"/>
          </p:cNvPicPr>
          <p:nvPr/>
        </p:nvPicPr>
        <p:blipFill>
          <a:blip r:embed="rId5" cstate="email">
            <a:clrChange>
              <a:clrFrom>
                <a:srgbClr val="B3B09F"/>
              </a:clrFrom>
              <a:clrTo>
                <a:srgbClr val="B3B09F">
                  <a:alpha val="0"/>
                </a:srgbClr>
              </a:clrTo>
            </a:clrChange>
            <a:lum contrast="40000"/>
            <a:extLst>
              <a:ext uri="{28A0092B-C50C-407E-A947-70E740481C1C}">
                <a14:useLocalDpi xmlns:a14="http://schemas.microsoft.com/office/drawing/2010/main"/>
              </a:ext>
            </a:extLst>
          </a:blip>
          <a:srcRect/>
          <a:stretch>
            <a:fillRect/>
          </a:stretch>
        </p:blipFill>
        <p:spPr bwMode="auto">
          <a:xfrm rot="16200000">
            <a:off x="175846" y="2127738"/>
            <a:ext cx="1617785" cy="281354"/>
          </a:xfrm>
          <a:prstGeom prst="rect">
            <a:avLst/>
          </a:prstGeom>
          <a:noFill/>
        </p:spPr>
      </p:pic>
      <p:pic>
        <p:nvPicPr>
          <p:cNvPr id="11268" name="Picture 4" descr="C:\Sarah\university\manzar\Pic\Sara1341.jpg"/>
          <p:cNvPicPr>
            <a:picLocks noChangeAspect="1" noChangeArrowheads="1"/>
          </p:cNvPicPr>
          <p:nvPr/>
        </p:nvPicPr>
        <p:blipFill>
          <a:blip r:embed="rId6" cstate="email">
            <a:lum contrast="40000"/>
            <a:extLst>
              <a:ext uri="{28A0092B-C50C-407E-A947-70E740481C1C}">
                <a14:useLocalDpi xmlns:a14="http://schemas.microsoft.com/office/drawing/2010/main"/>
              </a:ext>
            </a:extLst>
          </a:blip>
          <a:srcRect/>
          <a:stretch>
            <a:fillRect/>
          </a:stretch>
        </p:blipFill>
        <p:spPr bwMode="auto">
          <a:xfrm>
            <a:off x="422031" y="3569677"/>
            <a:ext cx="1688123" cy="208713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269" name="Picture 5" descr="C:\Users\sara\Documents\Bluetooth Exchange Folder\Sara630.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195754" y="1318846"/>
            <a:ext cx="2388577" cy="17914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270" name="Picture 6" descr="C:\Sarah\university\mesgarani\scan0014.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868616" y="1811215"/>
            <a:ext cx="3237474" cy="18118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271" name="Picture 7" descr="C:\Sarah\university\manzar\Pic\display_temp3.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376246" y="3921369"/>
            <a:ext cx="2883877" cy="21629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4" name="TextBox 13"/>
          <p:cNvSpPr txBox="1"/>
          <p:nvPr/>
        </p:nvSpPr>
        <p:spPr>
          <a:xfrm>
            <a:off x="1125415" y="3147647"/>
            <a:ext cx="2461846" cy="348109"/>
          </a:xfrm>
          <a:prstGeom prst="rect">
            <a:avLst/>
          </a:prstGeom>
          <a:noFill/>
        </p:spPr>
        <p:txBody>
          <a:bodyPr wrap="square" rtlCol="1">
            <a:spAutoFit/>
          </a:bodyPr>
          <a:lstStyle/>
          <a:p>
            <a:pPr algn="l" rtl="0"/>
            <a:r>
              <a:rPr lang="fa-IR" sz="1662" dirty="0">
                <a:solidFill>
                  <a:prstClr val="black"/>
                </a:solidFill>
                <a:cs typeface="B Kamran" pitchFamily="2" charset="-78"/>
              </a:rPr>
              <a:t>خطوط عمودی دارای کیفیت دینامیک هستند.</a:t>
            </a:r>
          </a:p>
        </p:txBody>
      </p:sp>
      <p:grpSp>
        <p:nvGrpSpPr>
          <p:cNvPr id="2" name="Group 16"/>
          <p:cNvGrpSpPr/>
          <p:nvPr/>
        </p:nvGrpSpPr>
        <p:grpSpPr>
          <a:xfrm>
            <a:off x="6260123" y="4343401"/>
            <a:ext cx="2883877" cy="1051494"/>
            <a:chOff x="1371600" y="1981200"/>
            <a:chExt cx="3124200" cy="1139118"/>
          </a:xfrm>
        </p:grpSpPr>
        <p:pic>
          <p:nvPicPr>
            <p:cNvPr id="26" name="Picture 2" descr="C:\Sarah\university\manzar\Pic\DSC00039.JPG"/>
            <p:cNvPicPr>
              <a:picLocks noChangeAspect="1" noChangeArrowheads="1"/>
            </p:cNvPicPr>
            <p:nvPr/>
          </p:nvPicPr>
          <p:blipFill>
            <a:blip r:embed="rId10" cstate="email">
              <a:clrChange>
                <a:clrFrom>
                  <a:srgbClr val="ABAC9A"/>
                </a:clrFrom>
                <a:clrTo>
                  <a:srgbClr val="ABAC9A">
                    <a:alpha val="0"/>
                  </a:srgbClr>
                </a:clrTo>
              </a:clrChange>
              <a:lum contrast="40000"/>
              <a:extLst>
                <a:ext uri="{28A0092B-C50C-407E-A947-70E740481C1C}">
                  <a14:useLocalDpi xmlns:a14="http://schemas.microsoft.com/office/drawing/2010/main"/>
                </a:ext>
              </a:extLst>
            </a:blip>
            <a:srcRect/>
            <a:stretch>
              <a:fillRect/>
            </a:stretch>
          </p:blipFill>
          <p:spPr bwMode="auto">
            <a:xfrm>
              <a:off x="1371600" y="1981200"/>
              <a:ext cx="2743200" cy="838200"/>
            </a:xfrm>
            <a:prstGeom prst="rect">
              <a:avLst/>
            </a:prstGeom>
            <a:noFill/>
          </p:spPr>
        </p:pic>
        <p:sp>
          <p:nvSpPr>
            <p:cNvPr id="15" name="TextBox 14"/>
            <p:cNvSpPr txBox="1"/>
            <p:nvPr/>
          </p:nvSpPr>
          <p:spPr>
            <a:xfrm>
              <a:off x="1371600" y="2743200"/>
              <a:ext cx="3124200" cy="377118"/>
            </a:xfrm>
            <a:prstGeom prst="rect">
              <a:avLst/>
            </a:prstGeom>
            <a:noFill/>
          </p:spPr>
          <p:txBody>
            <a:bodyPr wrap="square" rtlCol="1">
              <a:spAutoFit/>
            </a:bodyPr>
            <a:lstStyle/>
            <a:p>
              <a:pPr algn="l" rtl="0"/>
              <a:r>
                <a:rPr lang="fa-IR" sz="1662" dirty="0">
                  <a:solidFill>
                    <a:prstClr val="black"/>
                  </a:solidFill>
                  <a:cs typeface="B Kamran" pitchFamily="2" charset="-78"/>
                </a:rPr>
                <a:t>خطوط زیگزاگی بیان گر فعالیت و نشاط روحی هستند.</a:t>
              </a:r>
            </a:p>
          </p:txBody>
        </p:sp>
      </p:grpSp>
      <p:grpSp>
        <p:nvGrpSpPr>
          <p:cNvPr id="3" name="Group 17"/>
          <p:cNvGrpSpPr/>
          <p:nvPr/>
        </p:nvGrpSpPr>
        <p:grpSpPr>
          <a:xfrm>
            <a:off x="140677" y="5609494"/>
            <a:ext cx="3446585" cy="981156"/>
            <a:chOff x="1143000" y="3048000"/>
            <a:chExt cx="3733800" cy="1062918"/>
          </a:xfrm>
        </p:grpSpPr>
        <p:pic>
          <p:nvPicPr>
            <p:cNvPr id="27" name="Picture 2" descr="C:\Sarah\university\manzar\Pic\DSC00039.JPG"/>
            <p:cNvPicPr>
              <a:picLocks noChangeAspect="1" noChangeArrowheads="1"/>
            </p:cNvPicPr>
            <p:nvPr/>
          </p:nvPicPr>
          <p:blipFill>
            <a:blip r:embed="rId11" cstate="email">
              <a:clrChange>
                <a:clrFrom>
                  <a:srgbClr val="A0A191"/>
                </a:clrFrom>
                <a:clrTo>
                  <a:srgbClr val="A0A191">
                    <a:alpha val="0"/>
                  </a:srgbClr>
                </a:clrTo>
              </a:clrChange>
              <a:lum/>
              <a:extLst>
                <a:ext uri="{28A0092B-C50C-407E-A947-70E740481C1C}">
                  <a14:useLocalDpi xmlns:a14="http://schemas.microsoft.com/office/drawing/2010/main"/>
                </a:ext>
              </a:extLst>
            </a:blip>
            <a:srcRect/>
            <a:stretch>
              <a:fillRect/>
            </a:stretch>
          </p:blipFill>
          <p:spPr bwMode="auto">
            <a:xfrm>
              <a:off x="1219200" y="3048000"/>
              <a:ext cx="2971800" cy="685800"/>
            </a:xfrm>
            <a:prstGeom prst="rect">
              <a:avLst/>
            </a:prstGeom>
            <a:noFill/>
          </p:spPr>
        </p:pic>
        <p:sp>
          <p:nvSpPr>
            <p:cNvPr id="16" name="TextBox 15"/>
            <p:cNvSpPr txBox="1"/>
            <p:nvPr/>
          </p:nvSpPr>
          <p:spPr>
            <a:xfrm>
              <a:off x="1143000" y="3733800"/>
              <a:ext cx="3733800" cy="377118"/>
            </a:xfrm>
            <a:prstGeom prst="rect">
              <a:avLst/>
            </a:prstGeom>
            <a:noFill/>
          </p:spPr>
          <p:txBody>
            <a:bodyPr wrap="square" rtlCol="1">
              <a:spAutoFit/>
            </a:bodyPr>
            <a:lstStyle/>
            <a:p>
              <a:pPr algn="l" rtl="0"/>
              <a:r>
                <a:rPr lang="fa-IR" sz="1662" dirty="0">
                  <a:solidFill>
                    <a:prstClr val="black"/>
                  </a:solidFill>
                  <a:cs typeface="B Kamran" pitchFamily="2" charset="-78"/>
                </a:rPr>
                <a:t>خطوط منحنی و موجدار سبب ایجاد نرمی و آرامش میگردد.</a:t>
              </a:r>
            </a:p>
          </p:txBody>
        </p:sp>
      </p:grpSp>
    </p:spTree>
    <p:extLst>
      <p:ext uri="{BB962C8B-B14F-4D97-AF65-F5344CB8AC3E}">
        <p14:creationId xmlns:p14="http://schemas.microsoft.com/office/powerpoint/2010/main" val="2926633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flipH="1">
            <a:off x="4501662" y="263769"/>
            <a:ext cx="4642338" cy="6330462"/>
          </a:xfrm>
          <a:prstGeom prst="rect">
            <a:avLst/>
          </a:prstGeom>
          <a:noFill/>
        </p:spPr>
      </p:pic>
      <p:sp>
        <p:nvSpPr>
          <p:cNvPr id="4" name="Rectangle 3"/>
          <p:cNvSpPr/>
          <p:nvPr/>
        </p:nvSpPr>
        <p:spPr>
          <a:xfrm>
            <a:off x="4220308" y="615461"/>
            <a:ext cx="4853354" cy="6330462"/>
          </a:xfrm>
          <a:prstGeom prst="rect">
            <a:avLst/>
          </a:prstGeom>
          <a:solidFill>
            <a:srgbClr val="F2F2F2">
              <a:alpha val="1600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sp>
        <p:nvSpPr>
          <p:cNvPr id="7" name="TextBox 6"/>
          <p:cNvSpPr txBox="1"/>
          <p:nvPr/>
        </p:nvSpPr>
        <p:spPr>
          <a:xfrm>
            <a:off x="1055077" y="2795954"/>
            <a:ext cx="4501662" cy="774186"/>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rPr>
              <a:t>عملکردهای فضای سبز</a:t>
            </a:r>
            <a:endParaRPr lang="en-US" sz="4431" b="1" dirty="0">
              <a:solidFill>
                <a:srgbClr val="37441C"/>
              </a:solidFill>
              <a:effectLst>
                <a:glow rad="139700">
                  <a:srgbClr val="9BBB59">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endParaRPr>
          </a:p>
        </p:txBody>
      </p:sp>
    </p:spTree>
    <p:extLst>
      <p:ext uri="{BB962C8B-B14F-4D97-AF65-F5344CB8AC3E}">
        <p14:creationId xmlns:p14="http://schemas.microsoft.com/office/powerpoint/2010/main" val="113125457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54595"/>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اصول زیبایی شناسی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5205046" y="1482439"/>
            <a:ext cx="3235569" cy="546945"/>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فرم</a:t>
            </a:r>
          </a:p>
        </p:txBody>
      </p:sp>
      <p:grpSp>
        <p:nvGrpSpPr>
          <p:cNvPr id="2" name="Group 47"/>
          <p:cNvGrpSpPr/>
          <p:nvPr/>
        </p:nvGrpSpPr>
        <p:grpSpPr>
          <a:xfrm>
            <a:off x="1216831" y="4835769"/>
            <a:ext cx="822984" cy="1417935"/>
            <a:chOff x="5257800" y="1447800"/>
            <a:chExt cx="891566" cy="1536096"/>
          </a:xfrm>
        </p:grpSpPr>
        <p:pic>
          <p:nvPicPr>
            <p:cNvPr id="9241" name="Picture 25" descr="C:\Sarah\university\manzar\1\modavvar.jpg"/>
            <p:cNvPicPr>
              <a:picLocks noChangeAspect="1" noChangeArrowheads="1"/>
            </p:cNvPicPr>
            <p:nvPr/>
          </p:nvPicPr>
          <p:blipFill>
            <a:blip r:embed="rId5" cstate="email">
              <a:clrChange>
                <a:clrFrom>
                  <a:srgbClr val="FF0000"/>
                </a:clrFrom>
                <a:clrTo>
                  <a:srgbClr val="FF0000">
                    <a:alpha val="0"/>
                  </a:srgbClr>
                </a:clrTo>
              </a:clrChange>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5257800" y="1447800"/>
              <a:ext cx="891566" cy="1350995"/>
            </a:xfrm>
            <a:prstGeom prst="rect">
              <a:avLst/>
            </a:prstGeom>
            <a:ln>
              <a:noFill/>
            </a:ln>
            <a:effectLst>
              <a:outerShdw blurRad="292100" dist="139700" dir="2700000" algn="tl" rotWithShape="0">
                <a:srgbClr val="333333">
                  <a:alpha val="65000"/>
                </a:srgbClr>
              </a:outerShdw>
            </a:effectLst>
          </p:spPr>
        </p:pic>
        <p:sp>
          <p:nvSpPr>
            <p:cNvPr id="33" name="TextBox 32"/>
            <p:cNvSpPr txBox="1"/>
            <p:nvPr/>
          </p:nvSpPr>
          <p:spPr>
            <a:xfrm>
              <a:off x="5257800" y="2514600"/>
              <a:ext cx="762000" cy="469296"/>
            </a:xfrm>
            <a:prstGeom prst="rect">
              <a:avLst/>
            </a:prstGeom>
            <a:noFill/>
          </p:spPr>
          <p:txBody>
            <a:bodyPr wrap="square" rtlCol="1">
              <a:spAutoFit/>
            </a:bodyPr>
            <a:lstStyle/>
            <a:p>
              <a:pPr algn="just"/>
              <a:r>
                <a:rPr lang="fa-IR" sz="2215" dirty="0">
                  <a:solidFill>
                    <a:prstClr val="black"/>
                  </a:solidFill>
                  <a:cs typeface="B Kamran" pitchFamily="2" charset="-78"/>
                </a:rPr>
                <a:t>مدور</a:t>
              </a:r>
            </a:p>
          </p:txBody>
        </p:sp>
      </p:grpSp>
      <p:grpSp>
        <p:nvGrpSpPr>
          <p:cNvPr id="3" name="Group 53"/>
          <p:cNvGrpSpPr/>
          <p:nvPr/>
        </p:nvGrpSpPr>
        <p:grpSpPr>
          <a:xfrm>
            <a:off x="5345723" y="4554416"/>
            <a:ext cx="2110154" cy="1765505"/>
            <a:chOff x="5562600" y="2895600"/>
            <a:chExt cx="2286000" cy="1912631"/>
          </a:xfrm>
        </p:grpSpPr>
        <p:pic>
          <p:nvPicPr>
            <p:cNvPr id="9233" name="Picture 17" descr="C:\Sarah\university\manzar\1\badi.jpg"/>
            <p:cNvPicPr>
              <a:picLocks noChangeAspect="1" noChangeArrowheads="1"/>
            </p:cNvPicPr>
            <p:nvPr/>
          </p:nvPicPr>
          <p:blipFill>
            <a:blip r:embed="rId6" cstate="email">
              <a:clrChange>
                <a:clrFrom>
                  <a:srgbClr val="FF0000"/>
                </a:clrFrom>
                <a:clrTo>
                  <a:srgbClr val="FF0000">
                    <a:alpha val="0"/>
                  </a:srgbClr>
                </a:clrTo>
              </a:clrChange>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5562600" y="2895600"/>
              <a:ext cx="2286000" cy="1648362"/>
            </a:xfrm>
            <a:prstGeom prst="rect">
              <a:avLst/>
            </a:prstGeom>
            <a:ln>
              <a:noFill/>
            </a:ln>
            <a:effectLst>
              <a:outerShdw blurRad="292100" dist="139700" dir="2700000" algn="tl" rotWithShape="0">
                <a:srgbClr val="333333">
                  <a:alpha val="65000"/>
                </a:srgbClr>
              </a:outerShdw>
            </a:effectLst>
          </p:spPr>
        </p:pic>
        <p:sp>
          <p:nvSpPr>
            <p:cNvPr id="34" name="TextBox 33"/>
            <p:cNvSpPr txBox="1"/>
            <p:nvPr/>
          </p:nvSpPr>
          <p:spPr>
            <a:xfrm>
              <a:off x="6172200" y="4338935"/>
              <a:ext cx="762000" cy="469296"/>
            </a:xfrm>
            <a:prstGeom prst="rect">
              <a:avLst/>
            </a:prstGeom>
            <a:noFill/>
          </p:spPr>
          <p:txBody>
            <a:bodyPr wrap="square" rtlCol="1">
              <a:spAutoFit/>
            </a:bodyPr>
            <a:lstStyle/>
            <a:p>
              <a:pPr algn="just"/>
              <a:r>
                <a:rPr lang="fa-IR" sz="2215" dirty="0">
                  <a:solidFill>
                    <a:prstClr val="black"/>
                  </a:solidFill>
                  <a:cs typeface="B Kamran" pitchFamily="2" charset="-78"/>
                </a:rPr>
                <a:t>بدیع</a:t>
              </a:r>
            </a:p>
          </p:txBody>
        </p:sp>
      </p:grpSp>
      <p:grpSp>
        <p:nvGrpSpPr>
          <p:cNvPr id="8" name="Group 44"/>
          <p:cNvGrpSpPr/>
          <p:nvPr/>
        </p:nvGrpSpPr>
        <p:grpSpPr>
          <a:xfrm>
            <a:off x="0" y="4132385"/>
            <a:ext cx="1209822" cy="2191658"/>
            <a:chOff x="76200" y="3733800"/>
            <a:chExt cx="1310640" cy="2374296"/>
          </a:xfrm>
        </p:grpSpPr>
        <p:pic>
          <p:nvPicPr>
            <p:cNvPr id="9231" name="Picture 15" descr="C:\Sarah\university\manzar\1\sotooni.jpg"/>
            <p:cNvPicPr>
              <a:picLocks noChangeAspect="1" noChangeArrowheads="1"/>
            </p:cNvPicPr>
            <p:nvPr/>
          </p:nvPicPr>
          <p:blipFill>
            <a:blip r:embed="rId7" cstate="email">
              <a:clrChange>
                <a:clrFrom>
                  <a:srgbClr val="FF0000"/>
                </a:clrFrom>
                <a:clrTo>
                  <a:srgbClr val="FF0000">
                    <a:alpha val="0"/>
                  </a:srgbClr>
                </a:clrTo>
              </a:clrChange>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381000" y="3733800"/>
              <a:ext cx="1005840" cy="2057400"/>
            </a:xfrm>
            <a:prstGeom prst="rect">
              <a:avLst/>
            </a:prstGeom>
            <a:ln>
              <a:noFill/>
            </a:ln>
            <a:effectLst>
              <a:outerShdw blurRad="292100" dist="139700" dir="2700000" algn="tl" rotWithShape="0">
                <a:srgbClr val="333333">
                  <a:alpha val="65000"/>
                </a:srgbClr>
              </a:outerShdw>
            </a:effectLst>
          </p:spPr>
        </p:pic>
        <p:sp>
          <p:nvSpPr>
            <p:cNvPr id="37" name="TextBox 36"/>
            <p:cNvSpPr txBox="1"/>
            <p:nvPr/>
          </p:nvSpPr>
          <p:spPr>
            <a:xfrm>
              <a:off x="76200" y="5638800"/>
              <a:ext cx="1143000" cy="469296"/>
            </a:xfrm>
            <a:prstGeom prst="rect">
              <a:avLst/>
            </a:prstGeom>
            <a:noFill/>
          </p:spPr>
          <p:txBody>
            <a:bodyPr wrap="square" rtlCol="1">
              <a:spAutoFit/>
            </a:bodyPr>
            <a:lstStyle/>
            <a:p>
              <a:pPr algn="just"/>
              <a:r>
                <a:rPr lang="fa-IR" sz="2215" dirty="0">
                  <a:solidFill>
                    <a:prstClr val="black"/>
                  </a:solidFill>
                  <a:cs typeface="B Kamran" pitchFamily="2" charset="-78"/>
                </a:rPr>
                <a:t>ستونی</a:t>
              </a:r>
            </a:p>
          </p:txBody>
        </p:sp>
      </p:grpSp>
      <p:grpSp>
        <p:nvGrpSpPr>
          <p:cNvPr id="9" name="Group 48"/>
          <p:cNvGrpSpPr/>
          <p:nvPr/>
        </p:nvGrpSpPr>
        <p:grpSpPr>
          <a:xfrm>
            <a:off x="3024554" y="4273062"/>
            <a:ext cx="1195754" cy="2030481"/>
            <a:chOff x="3962400" y="2994008"/>
            <a:chExt cx="1295400" cy="2199688"/>
          </a:xfrm>
        </p:grpSpPr>
        <p:pic>
          <p:nvPicPr>
            <p:cNvPr id="9240" name="Picture 24" descr="C:\Sarah\university\manzar\1\makhrooti.jpg"/>
            <p:cNvPicPr>
              <a:picLocks noChangeAspect="1" noChangeArrowheads="1"/>
            </p:cNvPicPr>
            <p:nvPr/>
          </p:nvPicPr>
          <p:blipFill>
            <a:blip r:embed="rId8" cstate="email">
              <a:clrChange>
                <a:clrFrom>
                  <a:srgbClr val="FF0000"/>
                </a:clrFrom>
                <a:clrTo>
                  <a:srgbClr val="FF0000">
                    <a:alpha val="0"/>
                  </a:srgbClr>
                </a:clrTo>
              </a:clrChange>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4267200" y="2994008"/>
              <a:ext cx="990600" cy="1884970"/>
            </a:xfrm>
            <a:prstGeom prst="rect">
              <a:avLst/>
            </a:prstGeom>
            <a:ln>
              <a:noFill/>
            </a:ln>
            <a:effectLst>
              <a:outerShdw blurRad="292100" dist="139700" dir="2700000" algn="tl" rotWithShape="0">
                <a:srgbClr val="333333">
                  <a:alpha val="65000"/>
                </a:srgbClr>
              </a:outerShdw>
            </a:effectLst>
          </p:spPr>
        </p:pic>
        <p:sp>
          <p:nvSpPr>
            <p:cNvPr id="38" name="TextBox 37"/>
            <p:cNvSpPr txBox="1"/>
            <p:nvPr/>
          </p:nvSpPr>
          <p:spPr>
            <a:xfrm>
              <a:off x="3962400" y="4724400"/>
              <a:ext cx="1143000" cy="469296"/>
            </a:xfrm>
            <a:prstGeom prst="rect">
              <a:avLst/>
            </a:prstGeom>
            <a:noFill/>
          </p:spPr>
          <p:txBody>
            <a:bodyPr wrap="square" rtlCol="1">
              <a:spAutoFit/>
            </a:bodyPr>
            <a:lstStyle/>
            <a:p>
              <a:pPr algn="just"/>
              <a:r>
                <a:rPr lang="fa-IR" sz="2215" dirty="0">
                  <a:solidFill>
                    <a:prstClr val="black"/>
                  </a:solidFill>
                  <a:cs typeface="B Kamran" pitchFamily="2" charset="-78"/>
                </a:rPr>
                <a:t>مخروطی</a:t>
              </a:r>
            </a:p>
          </p:txBody>
        </p:sp>
      </p:grpSp>
      <p:grpSp>
        <p:nvGrpSpPr>
          <p:cNvPr id="11" name="Group 57"/>
          <p:cNvGrpSpPr/>
          <p:nvPr/>
        </p:nvGrpSpPr>
        <p:grpSpPr>
          <a:xfrm>
            <a:off x="3891194" y="4831648"/>
            <a:ext cx="2087576" cy="1558612"/>
            <a:chOff x="7644459" y="2286000"/>
            <a:chExt cx="2261541" cy="1688496"/>
          </a:xfrm>
        </p:grpSpPr>
        <p:pic>
          <p:nvPicPr>
            <p:cNvPr id="9234" name="Picture 18" descr="C:\Sarah\university\manzar\1\chatri.jpg"/>
            <p:cNvPicPr>
              <a:picLocks noChangeAspect="1" noChangeArrowheads="1"/>
            </p:cNvPicPr>
            <p:nvPr/>
          </p:nvPicPr>
          <p:blipFill>
            <a:blip r:embed="rId9" cstate="email">
              <a:duotone>
                <a:prstClr val="black"/>
                <a:schemeClr val="accent3">
                  <a:tint val="45000"/>
                  <a:satMod val="400000"/>
                </a:schemeClr>
              </a:duotone>
              <a:clrChange>
                <a:clrFrom>
                  <a:srgbClr val="FF0000"/>
                </a:clrFrom>
                <a:clrTo>
                  <a:srgbClr val="FF0000">
                    <a:alpha val="0"/>
                  </a:srgbClr>
                </a:clrTo>
              </a:clrChange>
              <a:extLst>
                <a:ext uri="{28A0092B-C50C-407E-A947-70E740481C1C}">
                  <a14:useLocalDpi xmlns:a14="http://schemas.microsoft.com/office/drawing/2010/main"/>
                </a:ext>
              </a:extLst>
            </a:blip>
            <a:srcRect/>
            <a:stretch>
              <a:fillRect/>
            </a:stretch>
          </p:blipFill>
          <p:spPr bwMode="auto">
            <a:xfrm>
              <a:off x="7644459" y="2286000"/>
              <a:ext cx="2261541" cy="1229428"/>
            </a:xfrm>
            <a:prstGeom prst="rect">
              <a:avLst/>
            </a:prstGeom>
            <a:ln>
              <a:noFill/>
            </a:ln>
            <a:effectLst>
              <a:outerShdw blurRad="292100" dist="139700" dir="2700000" algn="tl" rotWithShape="0">
                <a:srgbClr val="333333">
                  <a:alpha val="65000"/>
                </a:srgbClr>
              </a:outerShdw>
            </a:effectLst>
          </p:spPr>
        </p:pic>
        <p:sp>
          <p:nvSpPr>
            <p:cNvPr id="39" name="TextBox 38"/>
            <p:cNvSpPr txBox="1"/>
            <p:nvPr/>
          </p:nvSpPr>
          <p:spPr>
            <a:xfrm>
              <a:off x="7924800" y="3505200"/>
              <a:ext cx="1143000" cy="469296"/>
            </a:xfrm>
            <a:prstGeom prst="rect">
              <a:avLst/>
            </a:prstGeom>
            <a:noFill/>
          </p:spPr>
          <p:txBody>
            <a:bodyPr wrap="square" rtlCol="1">
              <a:spAutoFit/>
            </a:bodyPr>
            <a:lstStyle/>
            <a:p>
              <a:pPr algn="just"/>
              <a:r>
                <a:rPr lang="fa-IR" sz="2215" dirty="0">
                  <a:solidFill>
                    <a:prstClr val="black"/>
                  </a:solidFill>
                  <a:cs typeface="B Kamran" pitchFamily="2" charset="-78"/>
                </a:rPr>
                <a:t>چتری</a:t>
              </a:r>
            </a:p>
          </p:txBody>
        </p:sp>
      </p:grpSp>
      <p:grpSp>
        <p:nvGrpSpPr>
          <p:cNvPr id="13" name="Group 52"/>
          <p:cNvGrpSpPr/>
          <p:nvPr/>
        </p:nvGrpSpPr>
        <p:grpSpPr>
          <a:xfrm>
            <a:off x="1969477" y="4554415"/>
            <a:ext cx="1406769" cy="1934559"/>
            <a:chOff x="5181600" y="4698124"/>
            <a:chExt cx="1524000" cy="2095772"/>
          </a:xfrm>
        </p:grpSpPr>
        <p:pic>
          <p:nvPicPr>
            <p:cNvPr id="9237" name="Picture 21" descr="C:\Sarah\university\manzar\1\herami.jpg"/>
            <p:cNvPicPr>
              <a:picLocks noChangeAspect="1" noChangeArrowheads="1"/>
            </p:cNvPicPr>
            <p:nvPr/>
          </p:nvPicPr>
          <p:blipFill>
            <a:blip r:embed="rId10" cstate="email">
              <a:clrChange>
                <a:clrFrom>
                  <a:srgbClr val="FF0000"/>
                </a:clrFrom>
                <a:clrTo>
                  <a:srgbClr val="FF0000">
                    <a:alpha val="0"/>
                  </a:srgbClr>
                </a:clrTo>
              </a:clrChange>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5181600" y="4698124"/>
              <a:ext cx="1524000" cy="1773621"/>
            </a:xfrm>
            <a:prstGeom prst="rect">
              <a:avLst/>
            </a:prstGeom>
            <a:noFill/>
          </p:spPr>
        </p:pic>
        <p:sp>
          <p:nvSpPr>
            <p:cNvPr id="41" name="TextBox 40"/>
            <p:cNvSpPr txBox="1"/>
            <p:nvPr/>
          </p:nvSpPr>
          <p:spPr>
            <a:xfrm>
              <a:off x="5181600" y="6324600"/>
              <a:ext cx="1143000" cy="469296"/>
            </a:xfrm>
            <a:prstGeom prst="rect">
              <a:avLst/>
            </a:prstGeom>
            <a:noFill/>
          </p:spPr>
          <p:txBody>
            <a:bodyPr wrap="square" rtlCol="1">
              <a:spAutoFit/>
            </a:bodyPr>
            <a:lstStyle/>
            <a:p>
              <a:pPr algn="just"/>
              <a:r>
                <a:rPr lang="fa-IR" sz="2215" dirty="0">
                  <a:solidFill>
                    <a:prstClr val="black"/>
                  </a:solidFill>
                  <a:cs typeface="B Kamran" pitchFamily="2" charset="-78"/>
                </a:rPr>
                <a:t>هرمی</a:t>
              </a:r>
            </a:p>
          </p:txBody>
        </p:sp>
      </p:grpSp>
      <p:grpSp>
        <p:nvGrpSpPr>
          <p:cNvPr id="16" name="Group 49"/>
          <p:cNvGrpSpPr/>
          <p:nvPr/>
        </p:nvGrpSpPr>
        <p:grpSpPr>
          <a:xfrm>
            <a:off x="6752492" y="4202723"/>
            <a:ext cx="1828800" cy="2121319"/>
            <a:chOff x="2057400" y="2743200"/>
            <a:chExt cx="1981200" cy="2298096"/>
          </a:xfrm>
        </p:grpSpPr>
        <p:pic>
          <p:nvPicPr>
            <p:cNvPr id="9239" name="Picture 23" descr="C:\Sarah\university\manzar\1\majnoon.jpg"/>
            <p:cNvPicPr>
              <a:picLocks noChangeAspect="1" noChangeArrowheads="1"/>
            </p:cNvPicPr>
            <p:nvPr/>
          </p:nvPicPr>
          <p:blipFill>
            <a:blip r:embed="rId11" cstate="email">
              <a:clrChange>
                <a:clrFrom>
                  <a:srgbClr val="FF0000"/>
                </a:clrFrom>
                <a:clrTo>
                  <a:srgbClr val="FF0000">
                    <a:alpha val="0"/>
                  </a:srgbClr>
                </a:clrTo>
              </a:clrChange>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2057400" y="2743200"/>
              <a:ext cx="1981200" cy="2012849"/>
            </a:xfrm>
            <a:prstGeom prst="rect">
              <a:avLst/>
            </a:prstGeom>
            <a:ln>
              <a:noFill/>
            </a:ln>
            <a:effectLst>
              <a:outerShdw blurRad="292100" dist="139700" dir="2700000" algn="tl" rotWithShape="0">
                <a:srgbClr val="333333">
                  <a:alpha val="65000"/>
                </a:srgbClr>
              </a:outerShdw>
            </a:effectLst>
          </p:spPr>
        </p:pic>
        <p:sp>
          <p:nvSpPr>
            <p:cNvPr id="44" name="TextBox 43"/>
            <p:cNvSpPr txBox="1"/>
            <p:nvPr/>
          </p:nvSpPr>
          <p:spPr>
            <a:xfrm>
              <a:off x="2286000" y="4572000"/>
              <a:ext cx="1143000" cy="469296"/>
            </a:xfrm>
            <a:prstGeom prst="rect">
              <a:avLst/>
            </a:prstGeom>
            <a:noFill/>
          </p:spPr>
          <p:txBody>
            <a:bodyPr wrap="square" rtlCol="1">
              <a:spAutoFit/>
            </a:bodyPr>
            <a:lstStyle/>
            <a:p>
              <a:pPr algn="just"/>
              <a:r>
                <a:rPr lang="fa-IR" sz="2215" dirty="0">
                  <a:solidFill>
                    <a:prstClr val="black"/>
                  </a:solidFill>
                  <a:cs typeface="B Kamran" pitchFamily="2" charset="-78"/>
                </a:rPr>
                <a:t>مجنون</a:t>
              </a:r>
            </a:p>
          </p:txBody>
        </p:sp>
      </p:grpSp>
      <p:pic>
        <p:nvPicPr>
          <p:cNvPr id="1026" name="Picture 2" descr="C:\Users\MONA\Desktop\Sara1408.jpg"/>
          <p:cNvPicPr>
            <a:picLocks noChangeAspect="1" noChangeArrowheads="1"/>
          </p:cNvPicPr>
          <p:nvPr/>
        </p:nvPicPr>
        <p:blipFill>
          <a:blip r:embed="rId12" cstate="email">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422031" y="2303584"/>
            <a:ext cx="1969477" cy="15755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7" name="Picture 3" descr="C:\Users\MONA\Desktop\Sara1410.jpg"/>
          <p:cNvPicPr>
            <a:picLocks noChangeAspect="1" noChangeArrowheads="1"/>
          </p:cNvPicPr>
          <p:nvPr/>
        </p:nvPicPr>
        <p:blipFill>
          <a:blip r:embed="rId13" cstate="email">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2180492" y="1248508"/>
            <a:ext cx="1828800" cy="15527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8" name="Picture 4" descr="C:\Users\MONA\Desktop\Sara1411.jpg"/>
          <p:cNvPicPr>
            <a:picLocks noChangeAspect="1" noChangeArrowheads="1"/>
          </p:cNvPicPr>
          <p:nvPr/>
        </p:nvPicPr>
        <p:blipFill>
          <a:blip r:embed="rId14" cstate="email">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3516923" y="2584939"/>
            <a:ext cx="2110154" cy="168030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9" name="Picture 5" descr="C:\Users\MONA\Desktop\Sara1415.jpg"/>
          <p:cNvPicPr>
            <a:picLocks noChangeAspect="1" noChangeArrowheads="1"/>
          </p:cNvPicPr>
          <p:nvPr/>
        </p:nvPicPr>
        <p:blipFill>
          <a:blip r:embed="rId15" cstate="email">
            <a:duotone>
              <a:prstClr val="black"/>
              <a:schemeClr val="accent3">
                <a:tint val="45000"/>
                <a:satMod val="400000"/>
              </a:schemeClr>
            </a:duotone>
            <a:extLst>
              <a:ext uri="{28A0092B-C50C-407E-A947-70E740481C1C}">
                <a14:useLocalDpi xmlns:a14="http://schemas.microsoft.com/office/drawing/2010/main"/>
              </a:ext>
            </a:extLst>
          </a:blip>
          <a:srcRect/>
          <a:stretch>
            <a:fillRect/>
          </a:stretch>
        </p:blipFill>
        <p:spPr bwMode="auto">
          <a:xfrm>
            <a:off x="5556739" y="2162908"/>
            <a:ext cx="2039815" cy="159985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866922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54595"/>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اصول زیبایی شناسی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7174523" y="1459524"/>
            <a:ext cx="1266092" cy="546945"/>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بافت</a:t>
            </a:r>
          </a:p>
        </p:txBody>
      </p:sp>
      <p:pic>
        <p:nvPicPr>
          <p:cNvPr id="8196" name="Picture 4" descr="C:\Sarah\university\manzar\Pic\L00934568169.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587262" y="4484077"/>
            <a:ext cx="2743200" cy="181599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197" name="Picture 5" descr="C:\Sarah\university\manzar\Pic\Riverside-Park.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978769" y="3077308"/>
            <a:ext cx="2743200" cy="22508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198" name="Picture 6" descr="C:\Sarah\university\manzar\Pic\Sara1355.jpg"/>
          <p:cNvPicPr>
            <a:picLocks noChangeAspect="1" noChangeArrowheads="1"/>
          </p:cNvPicPr>
          <p:nvPr/>
        </p:nvPicPr>
        <p:blipFill>
          <a:blip r:embed="rId7" cstate="email">
            <a:lum contrast="20000"/>
            <a:extLst>
              <a:ext uri="{28A0092B-C50C-407E-A947-70E740481C1C}">
                <a14:useLocalDpi xmlns:a14="http://schemas.microsoft.com/office/drawing/2010/main"/>
              </a:ext>
            </a:extLst>
          </a:blip>
          <a:srcRect/>
          <a:stretch>
            <a:fillRect/>
          </a:stretch>
        </p:blipFill>
        <p:spPr bwMode="auto">
          <a:xfrm>
            <a:off x="422031" y="3710354"/>
            <a:ext cx="3348631" cy="22061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194" name="Picture 2" descr="C:\Sarah\university\manzar\Pic\curitiba4.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235569" y="1600200"/>
            <a:ext cx="3165231" cy="24055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195" name="Picture 3" descr="C:\Sarah\university\manzar\Pic\IMGLarge-63328762850.jpg"/>
          <p:cNvPicPr>
            <a:picLocks noChangeAspect="1" noChangeArrowheads="1"/>
          </p:cNvPicPr>
          <p:nvPr/>
        </p:nvPicPr>
        <p:blipFill>
          <a:blip r:embed="rId9"/>
          <a:srcRect/>
          <a:stretch>
            <a:fillRect/>
          </a:stretch>
        </p:blipFill>
        <p:spPr bwMode="auto">
          <a:xfrm>
            <a:off x="422031" y="1248508"/>
            <a:ext cx="3024554" cy="20307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066302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54595"/>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اصول زیبایی شناسی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1477108" y="1459524"/>
            <a:ext cx="6963508" cy="546945"/>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رنگ</a:t>
            </a:r>
          </a:p>
        </p:txBody>
      </p:sp>
      <p:pic>
        <p:nvPicPr>
          <p:cNvPr id="7170" name="Picture 2" descr="C:\Sarah\university\manzar\Pic\L0093456822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44061" y="1389185"/>
            <a:ext cx="3305908" cy="218851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171" name="Picture 3" descr="C:\Sarah\university\manzar\Pic\Sara1291.jpg"/>
          <p:cNvPicPr>
            <a:picLocks noChangeAspect="1" noChangeArrowheads="1"/>
          </p:cNvPicPr>
          <p:nvPr/>
        </p:nvPicPr>
        <p:blipFill>
          <a:blip r:embed="rId6" cstate="email">
            <a:lum contrast="40000"/>
            <a:extLst>
              <a:ext uri="{28A0092B-C50C-407E-A947-70E740481C1C}">
                <a14:useLocalDpi xmlns:a14="http://schemas.microsoft.com/office/drawing/2010/main"/>
              </a:ext>
            </a:extLst>
          </a:blip>
          <a:srcRect/>
          <a:stretch>
            <a:fillRect/>
          </a:stretch>
        </p:blipFill>
        <p:spPr bwMode="auto">
          <a:xfrm>
            <a:off x="4572001" y="2162908"/>
            <a:ext cx="2983328" cy="24618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172" name="Picture 4" descr="C:\Sarah\university\manzar\Pic\Sara1292.jpg"/>
          <p:cNvPicPr>
            <a:picLocks noChangeAspect="1" noChangeArrowheads="1"/>
          </p:cNvPicPr>
          <p:nvPr/>
        </p:nvPicPr>
        <p:blipFill>
          <a:blip r:embed="rId7" cstate="email">
            <a:lum contrast="40000"/>
            <a:extLst>
              <a:ext uri="{28A0092B-C50C-407E-A947-70E740481C1C}">
                <a14:useLocalDpi xmlns:a14="http://schemas.microsoft.com/office/drawing/2010/main"/>
              </a:ext>
            </a:extLst>
          </a:blip>
          <a:srcRect/>
          <a:stretch>
            <a:fillRect/>
          </a:stretch>
        </p:blipFill>
        <p:spPr bwMode="auto">
          <a:xfrm>
            <a:off x="844061" y="3991708"/>
            <a:ext cx="3165231" cy="13523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173" name="Picture 5" descr="C:\Sarah\university\manzar\Pic\Sara1294.jpg"/>
          <p:cNvPicPr>
            <a:picLocks noChangeAspect="1" noChangeArrowheads="1"/>
          </p:cNvPicPr>
          <p:nvPr/>
        </p:nvPicPr>
        <p:blipFill>
          <a:blip r:embed="rId8" cstate="email">
            <a:lum contrast="30000"/>
            <a:extLst>
              <a:ext uri="{28A0092B-C50C-407E-A947-70E740481C1C}">
                <a14:useLocalDpi xmlns:a14="http://schemas.microsoft.com/office/drawing/2010/main"/>
              </a:ext>
            </a:extLst>
          </a:blip>
          <a:srcRect/>
          <a:stretch>
            <a:fillRect/>
          </a:stretch>
        </p:blipFill>
        <p:spPr bwMode="auto">
          <a:xfrm>
            <a:off x="4290646" y="5046785"/>
            <a:ext cx="3376246" cy="12839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Down Arrow 14"/>
          <p:cNvSpPr/>
          <p:nvPr/>
        </p:nvSpPr>
        <p:spPr>
          <a:xfrm rot="3077138">
            <a:off x="4017627" y="3312543"/>
            <a:ext cx="422031" cy="1125415"/>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
        <p:nvSpPr>
          <p:cNvPr id="16" name="Down Arrow 15"/>
          <p:cNvSpPr/>
          <p:nvPr/>
        </p:nvSpPr>
        <p:spPr>
          <a:xfrm rot="18167784">
            <a:off x="3752540" y="5036589"/>
            <a:ext cx="422031" cy="1125415"/>
          </a:xfrm>
          <a:prstGeom prst="downArrow">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endParaRPr lang="fa-IR" sz="1662">
              <a:solidFill>
                <a:prstClr val="white"/>
              </a:solidFill>
            </a:endParaRPr>
          </a:p>
        </p:txBody>
      </p:sp>
    </p:spTree>
    <p:extLst>
      <p:ext uri="{BB962C8B-B14F-4D97-AF65-F5344CB8AC3E}">
        <p14:creationId xmlns:p14="http://schemas.microsoft.com/office/powerpoint/2010/main" val="109988175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09292" y="3921370"/>
            <a:ext cx="4501662" cy="1115049"/>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6646" b="1" dirty="0">
                <a:solidFill>
                  <a:srgbClr val="1F497D">
                    <a:lumMod val="75000"/>
                  </a:srgbClr>
                </a:solidFill>
                <a:effectLst>
                  <a:glow rad="228600">
                    <a:srgbClr val="4BACC6">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rPr>
              <a:t>آب</a:t>
            </a:r>
            <a:endParaRPr lang="en-US" sz="6646" b="1" dirty="0">
              <a:solidFill>
                <a:srgbClr val="1F497D">
                  <a:lumMod val="75000"/>
                </a:srgbClr>
              </a:solidFill>
              <a:effectLst>
                <a:glow rad="228600">
                  <a:srgbClr val="4BACC6">
                    <a:satMod val="175000"/>
                    <a:alpha val="40000"/>
                  </a:srgbClr>
                </a:glow>
                <a:outerShdw blurRad="38100" dist="38100" dir="2700000" algn="tl">
                  <a:srgbClr val="000000">
                    <a:alpha val="43137"/>
                  </a:srgbClr>
                </a:outerShdw>
                <a:reflection blurRad="6350" stA="60000" endA="900" endPos="60000" dist="29997" dir="5400000" sy="-100000" algn="bl" rotWithShape="0"/>
              </a:effectLst>
              <a:cs typeface="B Narenj" pitchFamily="2" charset="-78"/>
            </a:endParaRPr>
          </a:p>
        </p:txBody>
      </p:sp>
      <p:pic>
        <p:nvPicPr>
          <p:cNvPr id="1029" name="Picture 5" descr="C:\Sarah\university\mesgarani\Front%20View%20of%20World%20War%20II%20Memorial%20in%20Washington,%20DC.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81354" y="-228600"/>
            <a:ext cx="9654299" cy="3938954"/>
          </a:xfrm>
          <a:prstGeom prst="rect">
            <a:avLst/>
          </a:prstGeom>
          <a:ln>
            <a:noFill/>
          </a:ln>
          <a:effectLst>
            <a:softEdge rad="112500"/>
          </a:effectLst>
        </p:spPr>
      </p:pic>
    </p:spTree>
    <p:extLst>
      <p:ext uri="{BB962C8B-B14F-4D97-AF65-F5344CB8AC3E}">
        <p14:creationId xmlns:p14="http://schemas.microsoft.com/office/powerpoint/2010/main" val="8940641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آب</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2137508"/>
          </a:xfrm>
          <a:prstGeom prst="rect">
            <a:avLst/>
          </a:prstGeom>
          <a:noFill/>
        </p:spPr>
        <p:txBody>
          <a:bodyPr wrap="square" rtlCol="1">
            <a:spAutoFit/>
          </a:bodyPr>
          <a:lstStyle/>
          <a:p>
            <a:pPr algn="just"/>
            <a:r>
              <a:rPr lang="fa-IR" sz="2215" dirty="0">
                <a:solidFill>
                  <a:prstClr val="black"/>
                </a:solidFill>
                <a:cs typeface="B Kamran" pitchFamily="2" charset="-78"/>
              </a:rPr>
              <a:t>آب به عنوان یکی از اساسی ترین عناصر طبیعی منظر و به تبع آن منظر شهری، تأثیر به سزایی در شکل گیری و اثر بخشی فضاهای شهری داشته و همواره جلوه های مختلف آن باعث تهییج و تحریک گرایش انسان به زیبایی شده است. ارزش های وجودی آب تنها از نوع زیبایی شناختی نبوده بلکه به عمیق ترین و درونی ترین بخش طبیعت ما باز می گردد. چنین محرکی انسان را به سوی شناخت ویژگی های فیزیکی، بصری و ذهنی سوق داده و همین شناخت دستمایه طراحی های انسان در غالب حوض ها، آبنما ها، فواره ها و ... شده است.</a:t>
            </a:r>
          </a:p>
        </p:txBody>
      </p:sp>
      <p:pic>
        <p:nvPicPr>
          <p:cNvPr id="12290" name="Picture 2" descr="C:\Sarah\university\manzar\Pic\j043314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0" y="3974276"/>
            <a:ext cx="4783015" cy="2479278"/>
          </a:xfrm>
          <a:prstGeom prst="rect">
            <a:avLst/>
          </a:prstGeom>
          <a:ln>
            <a:noFill/>
          </a:ln>
          <a:effectLst>
            <a:softEdge rad="112500"/>
          </a:effectLst>
        </p:spPr>
      </p:pic>
    </p:spTree>
    <p:extLst>
      <p:ext uri="{BB962C8B-B14F-4D97-AF65-F5344CB8AC3E}">
        <p14:creationId xmlns:p14="http://schemas.microsoft.com/office/powerpoint/2010/main" val="195428913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آب به عنوان ابزار طراحی</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2137508"/>
          </a:xfrm>
          <a:prstGeom prst="rect">
            <a:avLst/>
          </a:prstGeom>
          <a:noFill/>
        </p:spPr>
        <p:txBody>
          <a:bodyPr wrap="square" rtlCol="1">
            <a:spAutoFit/>
          </a:bodyPr>
          <a:lstStyle/>
          <a:p>
            <a:pPr algn="just"/>
            <a:r>
              <a:rPr lang="fa-IR" sz="2215" dirty="0">
                <a:solidFill>
                  <a:prstClr val="black"/>
                </a:solidFill>
                <a:cs typeface="B Kamran" pitchFamily="2" charset="-78"/>
              </a:rPr>
              <a:t>توانایی آب در بر انگیختن ذهن و جلب توجه انسان آن را به یکی از مهمترین و چند سویه ترین ابزار های طراحی محیط و منظر تبدیل کرده است. با اضافه کردن آب به هر مکانی می توان بر غنای حسی آن افزود. </a:t>
            </a:r>
          </a:p>
          <a:p>
            <a:pPr algn="just"/>
            <a:r>
              <a:rPr lang="fa-IR" sz="2215" dirty="0">
                <a:solidFill>
                  <a:prstClr val="black"/>
                </a:solidFill>
                <a:cs typeface="B Kamran" pitchFamily="2" charset="-78"/>
              </a:rPr>
              <a:t>وجود آب در منظر باعث ایجاد خاطره های جمعی مشترک می شود و کیفیت رمانتیک آب در حالات مختلف تأثیرات متفاوتی بر انسان دارد. آب با تداعی حیات و سرزندگی برای آدمی، حسی از امنیت و اطمینان خاطر را در او بر می انگیزد. </a:t>
            </a:r>
          </a:p>
        </p:txBody>
      </p:sp>
      <p:pic>
        <p:nvPicPr>
          <p:cNvPr id="13314" name="Picture 2" descr="C:\Sarah\university\manzar\Pic\1213425903_venice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95754" y="3569677"/>
            <a:ext cx="3165231" cy="26376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315" name="Picture 3" descr="C:\Users\sara\Documents\Bluetooth Exchange Folder\zayandeh-rood.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53354" y="3851031"/>
            <a:ext cx="3094892" cy="232116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2857113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55077" y="2795954"/>
            <a:ext cx="4501662" cy="774186"/>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4431" b="1" dirty="0">
                <a:solidFill>
                  <a:srgbClr val="1F497D">
                    <a:lumMod val="75000"/>
                  </a:srgbClr>
                </a:solidFill>
                <a:effectLst>
                  <a:glow rad="228600">
                    <a:srgbClr val="4BACC6">
                      <a:satMod val="175000"/>
                      <a:alpha val="40000"/>
                    </a:srgbClr>
                  </a:glow>
                  <a:reflection blurRad="6350" stA="60000" endA="900" endPos="60000" dist="29997" dir="5400000" sy="-100000" algn="bl" rotWithShape="0"/>
                </a:effectLst>
                <a:cs typeface="B Narenj" pitchFamily="2" charset="-78"/>
              </a:rPr>
              <a:t>ارزش های حسی آب</a:t>
            </a:r>
            <a:endParaRPr lang="en-US" sz="4431" b="1" dirty="0">
              <a:solidFill>
                <a:srgbClr val="1F497D">
                  <a:lumMod val="75000"/>
                </a:srgbClr>
              </a:solidFill>
              <a:effectLst>
                <a:glow rad="228600">
                  <a:srgbClr val="4BACC6">
                    <a:satMod val="175000"/>
                    <a:alpha val="40000"/>
                  </a:srgbClr>
                </a:glow>
                <a:reflection blurRad="6350" stA="60000" endA="900" endPos="60000" dist="29997" dir="5400000" sy="-100000" algn="bl" rotWithShape="0"/>
              </a:effectLst>
              <a:cs typeface="B Narenj" pitchFamily="2" charset="-78"/>
            </a:endParaRPr>
          </a:p>
        </p:txBody>
      </p:sp>
      <p:sp>
        <p:nvSpPr>
          <p:cNvPr id="5" name="TextBox 4"/>
          <p:cNvSpPr txBox="1"/>
          <p:nvPr/>
        </p:nvSpPr>
        <p:spPr>
          <a:xfrm>
            <a:off x="1828800" y="4132385"/>
            <a:ext cx="1969477" cy="1768369"/>
          </a:xfrm>
          <a:prstGeom prst="rect">
            <a:avLst/>
          </a:prstGeom>
          <a:noFill/>
        </p:spPr>
        <p:txBody>
          <a:bodyPr wrap="square" rtlCol="1">
            <a:spAutoFit/>
          </a:bodyPr>
          <a:lstStyle/>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رنگ</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بافت</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حرکت و سکون</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موسیقی آب</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انعکاس</a:t>
            </a:r>
          </a:p>
          <a:p>
            <a:pPr algn="l" rtl="0"/>
            <a:endParaRPr lang="fa-IR" sz="1662" dirty="0">
              <a:solidFill>
                <a:prstClr val="black"/>
              </a:solidFill>
            </a:endParaRPr>
          </a:p>
        </p:txBody>
      </p:sp>
      <p:pic>
        <p:nvPicPr>
          <p:cNvPr id="3074" name="Picture 2" descr="C:\Sarah\university\manzar\Pic\76153_893.gif"/>
          <p:cNvPicPr>
            <a:picLocks noChangeAspect="1" noChangeArrowheads="1"/>
          </p:cNvPicPr>
          <p:nvPr/>
        </p:nvPicPr>
        <p:blipFill>
          <a:blip r:embed="rId3"/>
          <a:srcRect/>
          <a:stretch>
            <a:fillRect/>
          </a:stretch>
        </p:blipFill>
        <p:spPr bwMode="auto">
          <a:xfrm>
            <a:off x="4642339" y="-228599"/>
            <a:ext cx="4642198" cy="6970267"/>
          </a:xfrm>
          <a:prstGeom prst="rect">
            <a:avLst/>
          </a:prstGeom>
          <a:ln>
            <a:noFill/>
          </a:ln>
          <a:effectLst>
            <a:softEdge rad="112500"/>
          </a:effectLst>
        </p:spPr>
      </p:pic>
    </p:spTree>
    <p:extLst>
      <p:ext uri="{BB962C8B-B14F-4D97-AF65-F5344CB8AC3E}">
        <p14:creationId xmlns:p14="http://schemas.microsoft.com/office/powerpoint/2010/main" val="117825965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ارزش های حسی آب</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7104184" y="1389185"/>
            <a:ext cx="1477108" cy="546945"/>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 رنگ</a:t>
            </a:r>
          </a:p>
        </p:txBody>
      </p:sp>
      <p:pic>
        <p:nvPicPr>
          <p:cNvPr id="14338" name="Picture 2" descr="C:\Sarah\university\manzar\Pic\1213425914_paris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34708" y="2655277"/>
            <a:ext cx="3305908" cy="27549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339" name="Picture 3" descr="C:\Sarah\university\manzar\Pic\20gmcjl.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110154" y="3710354"/>
            <a:ext cx="3563815" cy="26728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4340" name="Picture 4" descr="C:\Sarah\university\manzar\Pic\175482image001.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22031" y="1670538"/>
            <a:ext cx="3552092" cy="23680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53786448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ارزش های حسی آب</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1617784" y="1389185"/>
            <a:ext cx="6963508" cy="546945"/>
          </a:xfrm>
          <a:prstGeom prst="rect">
            <a:avLst/>
          </a:prstGeom>
          <a:noFill/>
        </p:spPr>
        <p:txBody>
          <a:bodyPr wrap="square" rtlCol="1">
            <a:spAutoFit/>
          </a:bodyPr>
          <a:lstStyle/>
          <a:p>
            <a:pPr marL="166158" indent="-474796"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بافت</a:t>
            </a:r>
          </a:p>
        </p:txBody>
      </p:sp>
      <p:pic>
        <p:nvPicPr>
          <p:cNvPr id="15363" name="Picture 3" descr="C:\Sarah\university\manzar\Pic\Sara1366.jpg"/>
          <p:cNvPicPr>
            <a:picLocks noChangeAspect="1" noChangeArrowheads="1"/>
          </p:cNvPicPr>
          <p:nvPr/>
        </p:nvPicPr>
        <p:blipFill>
          <a:blip r:embed="rId5" cstate="email">
            <a:lum contrast="10000"/>
            <a:extLst>
              <a:ext uri="{28A0092B-C50C-407E-A947-70E740481C1C}">
                <a14:useLocalDpi xmlns:a14="http://schemas.microsoft.com/office/drawing/2010/main"/>
              </a:ext>
            </a:extLst>
          </a:blip>
          <a:srcRect/>
          <a:stretch>
            <a:fillRect/>
          </a:stretch>
        </p:blipFill>
        <p:spPr bwMode="auto">
          <a:xfrm>
            <a:off x="5416062" y="2497760"/>
            <a:ext cx="3235569" cy="24152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364" name="Picture 4" descr="C:\Users\sara\Documents\Bluetooth Exchange Folder\untitled.bmp"/>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461846" y="3710354"/>
            <a:ext cx="3305908" cy="24794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362" name="Picture 2" descr="C:\Sarah\university\manzar\Pic\8_Moscow.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351692" y="1529862"/>
            <a:ext cx="3516923" cy="248382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96047934"/>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ارزش های حسی آب</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1617784" y="1389185"/>
            <a:ext cx="6963508" cy="546945"/>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حرکت و سکون</a:t>
            </a:r>
          </a:p>
        </p:txBody>
      </p:sp>
      <p:pic>
        <p:nvPicPr>
          <p:cNvPr id="1026" name="Picture 2" descr="C:\Sarah\university\manzar\Pic\01c-209-41s.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09293" y="4800466"/>
            <a:ext cx="3701887" cy="15318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7" name="Picture 3" descr="C:\Sarah\university\manzar\Pic\2nhgh09.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838092" y="2020333"/>
            <a:ext cx="2417559" cy="308724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8" name="Picture 4" descr="C:\Sarah\university\manzar\Pic\CrThumb.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813538" y="2940539"/>
            <a:ext cx="2644206" cy="19831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29" name="Picture 5" descr="C:\Sarah\university\manzar\Pic\Landscape.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22031" y="3543626"/>
            <a:ext cx="2417559" cy="24175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30" name="Picture 6" descr="C:\Sarah\university\manzar\Pic\wedding_in_park.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492369" y="1346335"/>
            <a:ext cx="4079631" cy="164123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972224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graphicFrame>
        <p:nvGraphicFramePr>
          <p:cNvPr id="7" name="Diagram 6"/>
          <p:cNvGraphicFramePr/>
          <p:nvPr/>
        </p:nvGraphicFramePr>
        <p:xfrm>
          <a:off x="1125416" y="615462"/>
          <a:ext cx="5838092" cy="414996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2240239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4"/>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5"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ارزش های حسی آب</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1477108" y="1459523"/>
            <a:ext cx="6963508" cy="1001556"/>
          </a:xfrm>
          <a:prstGeom prst="rect">
            <a:avLst/>
          </a:prstGeom>
          <a:noFill/>
        </p:spPr>
        <p:txBody>
          <a:bodyPr wrap="square" rtlCol="1">
            <a:spAutoFit/>
          </a:bodyPr>
          <a:lstStyle/>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موسیقی آب</a:t>
            </a:r>
          </a:p>
          <a:p>
            <a:pPr algn="just">
              <a:buFont typeface="Wingdings" pitchFamily="2" charset="2"/>
              <a:buChar char="ü"/>
            </a:pPr>
            <a:r>
              <a:rPr lang="fa-IR" sz="2954" b="1" dirty="0">
                <a:solidFill>
                  <a:prstClr val="black"/>
                </a:solidFill>
                <a:effectLst>
                  <a:outerShdw blurRad="38100" dist="38100" dir="2700000" algn="tl">
                    <a:srgbClr val="000000">
                      <a:alpha val="43137"/>
                    </a:srgbClr>
                  </a:outerShdw>
                </a:effectLst>
                <a:cs typeface="B Kamran" pitchFamily="2" charset="-78"/>
              </a:rPr>
              <a:t>انعکاس</a:t>
            </a:r>
          </a:p>
        </p:txBody>
      </p:sp>
      <p:pic>
        <p:nvPicPr>
          <p:cNvPr id="2050" name="Picture 2" descr="C:\Sarah\university\manzar\Pic\westerdokseiland_mvrdv070408_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73723" y="1811215"/>
            <a:ext cx="3470031" cy="26025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1" name="Picture 3" descr="C:\Sarah\university\manzar\Pic\1213425903_sydney1.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642338" y="3006969"/>
            <a:ext cx="3341077" cy="278423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052" name="Picture 4" descr="C:\Users\sara\Documents\Bluetooth Exchange Folder\Image138.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1336431" y="3966312"/>
            <a:ext cx="2532185" cy="212770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W a t e r (1).mp3">
            <a:hlinkClick r:id="" action="ppaction://media"/>
          </p:cNvPr>
          <p:cNvPicPr>
            <a:picLocks noRot="1" noChangeAspect="1"/>
          </p:cNvPicPr>
          <p:nvPr>
            <a:audioFile r:link="rId1"/>
          </p:nvPr>
        </p:nvPicPr>
        <p:blipFill>
          <a:blip r:embed="rId9"/>
          <a:stretch>
            <a:fillRect/>
          </a:stretch>
        </p:blipFill>
        <p:spPr>
          <a:xfrm>
            <a:off x="8370277" y="1600200"/>
            <a:ext cx="281354" cy="281354"/>
          </a:xfrm>
          <a:prstGeom prst="rect">
            <a:avLst/>
          </a:prstGeom>
        </p:spPr>
      </p:pic>
    </p:spTree>
    <p:extLst>
      <p:ext uri="{BB962C8B-B14F-4D97-AF65-F5344CB8AC3E}">
        <p14:creationId xmlns:p14="http://schemas.microsoft.com/office/powerpoint/2010/main" val="300444936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693" fill="hold"/>
                                        <p:tgtEl>
                                          <p:spTgt spid="11"/>
                                        </p:tgtEl>
                                      </p:cBhvr>
                                    </p:cmd>
                                  </p:childTnLst>
                                </p:cTn>
                              </p:par>
                            </p:childTnLst>
                          </p:cTn>
                        </p:par>
                      </p:childTnLst>
                    </p:cTn>
                  </p:par>
                </p:childTnLst>
              </p:cTn>
              <p:nextCondLst>
                <p:cond evt="onClick" delay="0">
                  <p:tgtEl>
                    <p:spTgt spid="11"/>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92369" y="2795954"/>
            <a:ext cx="4501662" cy="774186"/>
          </a:xfrm>
          <a:prstGeom prst="rect">
            <a:avLst/>
          </a:prstGeom>
          <a:noFill/>
        </p:spPr>
        <p:txBody>
          <a:bodyPr wrap="square" rtlCol="0">
            <a:spAutoFit/>
            <a:scene3d>
              <a:camera prst="orthographicFront"/>
              <a:lightRig rig="threePt" dir="t"/>
            </a:scene3d>
            <a:sp3d extrusionH="57150">
              <a:bevelT w="57150" h="38100" prst="hardEdge"/>
            </a:sp3d>
          </a:bodyPr>
          <a:lstStyle/>
          <a:p>
            <a:pPr algn="l" rtl="0"/>
            <a:r>
              <a:rPr lang="fa-IR" sz="4431" b="1" dirty="0">
                <a:solidFill>
                  <a:srgbClr val="1F497D">
                    <a:lumMod val="75000"/>
                  </a:srgbClr>
                </a:solidFill>
                <a:effectLst>
                  <a:glow rad="228600">
                    <a:srgbClr val="4BACC6">
                      <a:satMod val="175000"/>
                      <a:alpha val="40000"/>
                    </a:srgbClr>
                  </a:glow>
                  <a:reflection blurRad="6350" stA="60000" endA="900" endPos="60000" dist="29997" dir="5400000" sy="-100000" algn="bl" rotWithShape="0"/>
                </a:effectLst>
                <a:cs typeface="B Narenj" pitchFamily="2" charset="-78"/>
              </a:rPr>
              <a:t>جلوه های مختلف حضور آب در منظر</a:t>
            </a:r>
            <a:endParaRPr lang="en-US" sz="4431" b="1" dirty="0">
              <a:solidFill>
                <a:srgbClr val="1F497D">
                  <a:lumMod val="75000"/>
                </a:srgbClr>
              </a:solidFill>
              <a:effectLst>
                <a:glow rad="228600">
                  <a:srgbClr val="4BACC6">
                    <a:satMod val="175000"/>
                    <a:alpha val="40000"/>
                  </a:srgbClr>
                </a:glow>
                <a:reflection blurRad="6350" stA="60000" endA="900" endPos="60000" dist="29997" dir="5400000" sy="-100000" algn="bl" rotWithShape="0"/>
              </a:effectLst>
              <a:cs typeface="B Narenj" pitchFamily="2" charset="-78"/>
            </a:endParaRPr>
          </a:p>
        </p:txBody>
      </p:sp>
      <p:sp>
        <p:nvSpPr>
          <p:cNvPr id="5" name="TextBox 4"/>
          <p:cNvSpPr txBox="1"/>
          <p:nvPr/>
        </p:nvSpPr>
        <p:spPr>
          <a:xfrm>
            <a:off x="1828800" y="4132385"/>
            <a:ext cx="1969477" cy="944489"/>
          </a:xfrm>
          <a:prstGeom prst="rect">
            <a:avLst/>
          </a:prstGeom>
          <a:noFill/>
        </p:spPr>
        <p:txBody>
          <a:bodyPr wrap="square" rtlCol="1">
            <a:spAutoFit/>
          </a:bodyPr>
          <a:lstStyle/>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حضور متمرکز</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حضور خطی</a:t>
            </a:r>
          </a:p>
          <a:p>
            <a:pPr>
              <a:buFont typeface="Arial" pitchFamily="34" charset="0"/>
              <a:buChar char="•"/>
            </a:pPr>
            <a:r>
              <a:rPr lang="fa-IR" sz="1846" b="1" dirty="0">
                <a:solidFill>
                  <a:prstClr val="black"/>
                </a:solidFill>
                <a:effectLst>
                  <a:outerShdw blurRad="38100" dist="38100" dir="2700000" algn="tl">
                    <a:srgbClr val="000000">
                      <a:alpha val="43137"/>
                    </a:srgbClr>
                  </a:outerShdw>
                </a:effectLst>
                <a:cs typeface="B Kamran" pitchFamily="2" charset="-78"/>
              </a:rPr>
              <a:t>حضور صفحه ای</a:t>
            </a:r>
            <a:endParaRPr lang="fa-IR" sz="1662" dirty="0">
              <a:solidFill>
                <a:prstClr val="black"/>
              </a:solidFill>
            </a:endParaRPr>
          </a:p>
        </p:txBody>
      </p:sp>
      <p:pic>
        <p:nvPicPr>
          <p:cNvPr id="3074" name="Picture 2" descr="C:\Sarah\university\manzar\Pic\76153_893.gif"/>
          <p:cNvPicPr>
            <a:picLocks noChangeAspect="1" noChangeArrowheads="1"/>
          </p:cNvPicPr>
          <p:nvPr/>
        </p:nvPicPr>
        <p:blipFill>
          <a:blip r:embed="rId3"/>
          <a:srcRect/>
          <a:stretch>
            <a:fillRect/>
          </a:stretch>
        </p:blipFill>
        <p:spPr bwMode="auto">
          <a:xfrm>
            <a:off x="4642339" y="-228599"/>
            <a:ext cx="4642198" cy="6970267"/>
          </a:xfrm>
          <a:prstGeom prst="rect">
            <a:avLst/>
          </a:prstGeom>
          <a:ln>
            <a:noFill/>
          </a:ln>
          <a:effectLst>
            <a:softEdge rad="112500"/>
          </a:effectLst>
        </p:spPr>
      </p:pic>
    </p:spTree>
    <p:extLst>
      <p:ext uri="{BB962C8B-B14F-4D97-AF65-F5344CB8AC3E}">
        <p14:creationId xmlns:p14="http://schemas.microsoft.com/office/powerpoint/2010/main" val="52744439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جلوه های مختلف حضور آب در منظر</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433196"/>
          </a:xfrm>
          <a:prstGeom prst="rect">
            <a:avLst/>
          </a:prstGeom>
          <a:noFill/>
        </p:spPr>
        <p:txBody>
          <a:bodyPr wrap="square" rtlCol="1">
            <a:spAutoFit/>
          </a:bodyPr>
          <a:lstStyle/>
          <a:p>
            <a:pPr marL="422041" indent="-422041" algn="just"/>
            <a:r>
              <a:rPr lang="fa-IR" sz="2215" b="1" dirty="0">
                <a:solidFill>
                  <a:prstClr val="black"/>
                </a:solidFill>
                <a:effectLst>
                  <a:outerShdw blurRad="38100" dist="38100" dir="2700000" algn="tl">
                    <a:srgbClr val="000000">
                      <a:alpha val="43137"/>
                    </a:srgbClr>
                  </a:outerShdw>
                </a:effectLst>
                <a:cs typeface="B Kamran" pitchFamily="2" charset="-78"/>
              </a:rPr>
              <a:t>1. حضور متمرکز در جهت مرکزیت بخشیدن به فضا (وحدت، سکون، تفکر )</a:t>
            </a:r>
          </a:p>
        </p:txBody>
      </p:sp>
      <p:pic>
        <p:nvPicPr>
          <p:cNvPr id="3074" name="Picture 2" descr="C:\Sarah\university\manzar\Pic\Sara1358.jpg"/>
          <p:cNvPicPr>
            <a:picLocks noChangeAspect="1" noChangeArrowheads="1"/>
          </p:cNvPicPr>
          <p:nvPr/>
        </p:nvPicPr>
        <p:blipFill>
          <a:blip r:embed="rId5" cstate="email">
            <a:lum contrast="20000"/>
            <a:extLst>
              <a:ext uri="{28A0092B-C50C-407E-A947-70E740481C1C}">
                <a14:useLocalDpi xmlns:a14="http://schemas.microsoft.com/office/drawing/2010/main"/>
              </a:ext>
            </a:extLst>
          </a:blip>
          <a:srcRect/>
          <a:stretch>
            <a:fillRect/>
          </a:stretch>
        </p:blipFill>
        <p:spPr bwMode="auto">
          <a:xfrm>
            <a:off x="281354" y="2162908"/>
            <a:ext cx="3657600" cy="26054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5" name="Picture 3" descr="C:\Sarah\university\manzar\Pic\Sara1388.jpg"/>
          <p:cNvPicPr>
            <a:picLocks noChangeAspect="1" noChangeArrowheads="1"/>
          </p:cNvPicPr>
          <p:nvPr/>
        </p:nvPicPr>
        <p:blipFill>
          <a:blip r:embed="rId6" cstate="email">
            <a:lum contrast="20000"/>
            <a:extLst>
              <a:ext uri="{28A0092B-C50C-407E-A947-70E740481C1C}">
                <a14:useLocalDpi xmlns:a14="http://schemas.microsoft.com/office/drawing/2010/main"/>
              </a:ext>
            </a:extLst>
          </a:blip>
          <a:srcRect/>
          <a:stretch>
            <a:fillRect/>
          </a:stretch>
        </p:blipFill>
        <p:spPr bwMode="auto">
          <a:xfrm>
            <a:off x="2180493" y="4343401"/>
            <a:ext cx="3987751" cy="204609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076" name="Picture 4" descr="C:\Sarah\pic\norooz 87\New Folder\STA41163.JPG"/>
          <p:cNvPicPr>
            <a:picLocks noChangeAspect="1" noChangeArrowheads="1"/>
          </p:cNvPicPr>
          <p:nvPr/>
        </p:nvPicPr>
        <p:blipFill>
          <a:blip r:embed="rId7" cstate="email">
            <a:lum contrast="10000"/>
            <a:extLst>
              <a:ext uri="{28A0092B-C50C-407E-A947-70E740481C1C}">
                <a14:useLocalDpi xmlns:a14="http://schemas.microsoft.com/office/drawing/2010/main"/>
              </a:ext>
            </a:extLst>
          </a:blip>
          <a:srcRect/>
          <a:stretch>
            <a:fillRect/>
          </a:stretch>
        </p:blipFill>
        <p:spPr bwMode="auto">
          <a:xfrm>
            <a:off x="5838092" y="2233246"/>
            <a:ext cx="2404385" cy="32058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5411655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جلوه های مختلف حضور آب در منظر</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774058"/>
          </a:xfrm>
          <a:prstGeom prst="rect">
            <a:avLst/>
          </a:prstGeom>
          <a:noFill/>
        </p:spPr>
        <p:txBody>
          <a:bodyPr wrap="square" rtlCol="1">
            <a:spAutoFit/>
          </a:bodyPr>
          <a:lstStyle/>
          <a:p>
            <a:pPr marL="422041" indent="-422041" algn="just"/>
            <a:r>
              <a:rPr lang="fa-IR" sz="2215" b="1" dirty="0">
                <a:solidFill>
                  <a:prstClr val="black"/>
                </a:solidFill>
                <a:effectLst>
                  <a:outerShdw blurRad="38100" dist="38100" dir="2700000" algn="tl">
                    <a:srgbClr val="000000">
                      <a:alpha val="43137"/>
                    </a:srgbClr>
                  </a:outerShdw>
                </a:effectLst>
                <a:cs typeface="B Kamran" pitchFamily="2" charset="-78"/>
              </a:rPr>
              <a:t>2. حضور خطی : ایجاد سرزندگی و پویایی فضا ( گذرا و جاری )</a:t>
            </a:r>
            <a:endParaRPr lang="fa-IR" sz="2215" dirty="0">
              <a:solidFill>
                <a:prstClr val="black"/>
              </a:solidFill>
              <a:cs typeface="B Kamran" pitchFamily="2" charset="-78"/>
            </a:endParaRPr>
          </a:p>
          <a:p>
            <a:pPr algn="just"/>
            <a:endParaRPr lang="fa-IR" sz="2215" dirty="0">
              <a:solidFill>
                <a:prstClr val="black"/>
              </a:solidFill>
              <a:cs typeface="B Kamran" pitchFamily="2" charset="-78"/>
            </a:endParaRPr>
          </a:p>
        </p:txBody>
      </p:sp>
      <p:pic>
        <p:nvPicPr>
          <p:cNvPr id="4099" name="Picture 3" descr="C:\Sarah\university\manzar\Pic\s_fountain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440677" y="2584938"/>
            <a:ext cx="2492308" cy="33230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0" name="Picture 4" descr="C:\Sarah\university\manzar\Pic\Cesky_Budejovice_030.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22031" y="1459523"/>
            <a:ext cx="2743200" cy="20781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1" name="Picture 5" descr="C:\Sarah\university\manzar\Pic\10_Moscow.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80554" y="3780692"/>
            <a:ext cx="3446585" cy="240722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2" name="Picture 6" descr="C:\Sarah\university\manzar\Pic\175482image007.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305907" y="4624754"/>
            <a:ext cx="2672862" cy="17819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103" name="Picture 7" descr="C:\Sarah\university\manzar\Pic\175482image004.jp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838154" y="2655277"/>
            <a:ext cx="2743200" cy="182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TextBox 11"/>
          <p:cNvSpPr txBox="1"/>
          <p:nvPr/>
        </p:nvSpPr>
        <p:spPr>
          <a:xfrm>
            <a:off x="6893169" y="6031524"/>
            <a:ext cx="1336431" cy="348109"/>
          </a:xfrm>
          <a:prstGeom prst="rect">
            <a:avLst/>
          </a:prstGeom>
          <a:noFill/>
        </p:spPr>
        <p:txBody>
          <a:bodyPr wrap="square" rtlCol="1">
            <a:spAutoFit/>
          </a:bodyPr>
          <a:lstStyle/>
          <a:p>
            <a:pPr algn="l" rtl="0"/>
            <a:r>
              <a:rPr lang="fa-IR" sz="1662" dirty="0">
                <a:solidFill>
                  <a:prstClr val="black"/>
                </a:solidFill>
                <a:cs typeface="B Kamran" pitchFamily="2" charset="-78"/>
              </a:rPr>
              <a:t>حرکت خطی عمودی</a:t>
            </a:r>
            <a:endParaRPr lang="fa-IR" sz="1662" dirty="0">
              <a:solidFill>
                <a:prstClr val="black"/>
              </a:solidFill>
            </a:endParaRPr>
          </a:p>
        </p:txBody>
      </p:sp>
    </p:spTree>
    <p:extLst>
      <p:ext uri="{BB962C8B-B14F-4D97-AF65-F5344CB8AC3E}">
        <p14:creationId xmlns:p14="http://schemas.microsoft.com/office/powerpoint/2010/main" val="160879490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جلوه های مختلف حضور آب در منظر</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433196"/>
          </a:xfrm>
          <a:prstGeom prst="rect">
            <a:avLst/>
          </a:prstGeom>
          <a:noFill/>
        </p:spPr>
        <p:txBody>
          <a:bodyPr wrap="square" rtlCol="1">
            <a:spAutoFit/>
          </a:bodyPr>
          <a:lstStyle/>
          <a:p>
            <a:pPr algn="just"/>
            <a:r>
              <a:rPr lang="fa-IR" sz="2215" b="1" dirty="0">
                <a:solidFill>
                  <a:prstClr val="black"/>
                </a:solidFill>
                <a:effectLst>
                  <a:outerShdw blurRad="38100" dist="38100" dir="2700000" algn="tl">
                    <a:srgbClr val="000000">
                      <a:alpha val="43137"/>
                    </a:srgbClr>
                  </a:outerShdw>
                </a:effectLst>
                <a:cs typeface="B Kamran" pitchFamily="2" charset="-78"/>
              </a:rPr>
              <a:t>2. حضور خطی : ایجاد سرزندگی و پویایی فضا ( گذرا و جاری )</a:t>
            </a:r>
          </a:p>
        </p:txBody>
      </p:sp>
      <p:pic>
        <p:nvPicPr>
          <p:cNvPr id="5123" name="Picture 3" descr="C:\Sarah\university\manzar\Pic\5-2-13.jpg"/>
          <p:cNvPicPr>
            <a:picLocks noChangeAspect="1" noChangeArrowheads="1"/>
          </p:cNvPicPr>
          <p:nvPr/>
        </p:nvPicPr>
        <p:blipFill>
          <a:blip r:embed="rId5"/>
          <a:srcRect/>
          <a:stretch>
            <a:fillRect/>
          </a:stretch>
        </p:blipFill>
        <p:spPr bwMode="auto">
          <a:xfrm>
            <a:off x="5486401" y="2584938"/>
            <a:ext cx="3209192" cy="23915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4" name="Picture 4" descr="C:\Sarah\university\manzar\Pic\1213425868_taj-mahal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912012" y="4062046"/>
            <a:ext cx="2820572" cy="23504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122" name="Picture 2" descr="C:\Sarah\university\manzar\Pic\5_Saint-Petersburg.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22031" y="2092569"/>
            <a:ext cx="2954215" cy="25794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3798277" y="3217985"/>
            <a:ext cx="1336431" cy="348109"/>
          </a:xfrm>
          <a:prstGeom prst="rect">
            <a:avLst/>
          </a:prstGeom>
          <a:noFill/>
        </p:spPr>
        <p:txBody>
          <a:bodyPr wrap="square" rtlCol="1">
            <a:spAutoFit/>
          </a:bodyPr>
          <a:lstStyle/>
          <a:p>
            <a:pPr algn="l" rtl="0"/>
            <a:r>
              <a:rPr lang="fa-IR" sz="1662" dirty="0">
                <a:solidFill>
                  <a:prstClr val="black"/>
                </a:solidFill>
                <a:cs typeface="B Kamran" pitchFamily="2" charset="-78"/>
              </a:rPr>
              <a:t>حرکت خطی افقی</a:t>
            </a:r>
            <a:endParaRPr lang="fa-IR" sz="1662" dirty="0">
              <a:solidFill>
                <a:prstClr val="black"/>
              </a:solidFill>
            </a:endParaRPr>
          </a:p>
        </p:txBody>
      </p:sp>
    </p:spTree>
    <p:extLst>
      <p:ext uri="{BB962C8B-B14F-4D97-AF65-F5344CB8AC3E}">
        <p14:creationId xmlns:p14="http://schemas.microsoft.com/office/powerpoint/2010/main" val="152338049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dirty="0">
              <a:solidFill>
                <a:prstClr val="white"/>
              </a:solidFill>
            </a:endParaRPr>
          </a:p>
        </p:txBody>
      </p:sp>
      <p:pic>
        <p:nvPicPr>
          <p:cNvPr id="26628" name="Picture 4" descr="C:\Users\MONA\Desktop\BACK181.jpg"/>
          <p:cNvPicPr>
            <a:picLocks noChangeAspect="1" noChangeArrowheads="1"/>
          </p:cNvPicPr>
          <p:nvPr/>
        </p:nvPicPr>
        <p:blipFill>
          <a:blip r:embed="rId4" cstate="email">
            <a:duotone>
              <a:prstClr val="black"/>
              <a:schemeClr val="tx2">
                <a:lumMod val="40000"/>
                <a:lumOff val="60000"/>
                <a:tint val="45000"/>
                <a:satMod val="400000"/>
              </a:schemeClr>
            </a:duotone>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603691"/>
          </a:xfrm>
          <a:prstGeom prst="rect">
            <a:avLst/>
          </a:prstGeom>
          <a:noFill/>
        </p:spPr>
        <p:txBody>
          <a:bodyPr wrap="square" rtlCol="0">
            <a:spAutoFit/>
          </a:bodyPr>
          <a:lstStyle/>
          <a:p>
            <a:pPr algn="l" rtl="0"/>
            <a:r>
              <a:rPr lang="fa-IR" sz="3323" b="1" dirty="0">
                <a:solidFill>
                  <a:prstClr val="black"/>
                </a:solidFill>
                <a:effectLst>
                  <a:outerShdw blurRad="38100" dist="38100" dir="2700000" algn="tl">
                    <a:srgbClr val="000000">
                      <a:alpha val="43137"/>
                    </a:srgbClr>
                  </a:outerShdw>
                </a:effectLst>
                <a:cs typeface="B Narenj" pitchFamily="2" charset="-78"/>
              </a:rPr>
              <a:t>جلوه های مختلف حضور آب در منظر</a:t>
            </a:r>
            <a:endParaRPr lang="en-US" sz="3323" b="1" dirty="0">
              <a:solidFill>
                <a:prstClr val="black"/>
              </a:solidFill>
              <a:effectLst>
                <a:outerShdw blurRad="38100" dist="38100" dir="2700000" algn="tl">
                  <a:srgbClr val="000000">
                    <a:alpha val="43137"/>
                  </a:srgbClr>
                </a:outerShdw>
              </a:effectLst>
              <a:cs typeface="B Narenj" pitchFamily="2" charset="-78"/>
            </a:endParaRPr>
          </a:p>
        </p:txBody>
      </p:sp>
      <p:sp>
        <p:nvSpPr>
          <p:cNvPr id="7" name="TextBox 6"/>
          <p:cNvSpPr txBox="1"/>
          <p:nvPr/>
        </p:nvSpPr>
        <p:spPr>
          <a:xfrm>
            <a:off x="984738" y="1740877"/>
            <a:ext cx="6963508" cy="1455783"/>
          </a:xfrm>
          <a:prstGeom prst="rect">
            <a:avLst/>
          </a:prstGeom>
          <a:noFill/>
        </p:spPr>
        <p:txBody>
          <a:bodyPr wrap="square" rtlCol="1">
            <a:spAutoFit/>
          </a:bodyPr>
          <a:lstStyle/>
          <a:p>
            <a:pPr algn="just"/>
            <a:r>
              <a:rPr lang="fa-IR" sz="2215" b="1" dirty="0">
                <a:solidFill>
                  <a:prstClr val="black"/>
                </a:solidFill>
                <a:effectLst>
                  <a:outerShdw blurRad="38100" dist="38100" dir="2700000" algn="tl">
                    <a:srgbClr val="000000">
                      <a:alpha val="43137"/>
                    </a:srgbClr>
                  </a:outerShdw>
                </a:effectLst>
                <a:cs typeface="B Kamran" pitchFamily="2" charset="-78"/>
              </a:rPr>
              <a:t>3. حضور صفحه ای ( وسیع و عمیق )</a:t>
            </a:r>
          </a:p>
          <a:p>
            <a:pPr algn="just"/>
            <a:r>
              <a:rPr lang="fa-IR" sz="2215" dirty="0">
                <a:solidFill>
                  <a:prstClr val="black"/>
                </a:solidFill>
                <a:cs typeface="B Kamran" pitchFamily="2" charset="-78"/>
              </a:rPr>
              <a:t>           </a:t>
            </a:r>
          </a:p>
          <a:p>
            <a:pPr algn="just"/>
            <a:r>
              <a:rPr lang="fa-IR" sz="2215" dirty="0">
                <a:solidFill>
                  <a:prstClr val="black"/>
                </a:solidFill>
                <a:cs typeface="B Kamran" pitchFamily="2" charset="-78"/>
              </a:rPr>
              <a:t>           </a:t>
            </a:r>
          </a:p>
          <a:p>
            <a:pPr algn="just"/>
            <a:endParaRPr lang="fa-IR" sz="2215" dirty="0">
              <a:solidFill>
                <a:prstClr val="black"/>
              </a:solidFill>
              <a:cs typeface="B Kamran" pitchFamily="2" charset="-78"/>
            </a:endParaRPr>
          </a:p>
        </p:txBody>
      </p:sp>
      <p:pic>
        <p:nvPicPr>
          <p:cNvPr id="8" name="Picture 2" descr="C:\Sarah\university\manzar\Pic\Water_fountain_at_Stanford_University.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92369" y="1529861"/>
            <a:ext cx="3235015" cy="242626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6" name="Picture 2" descr="C:\Sarah\university\manzar\Pic\1213425833_niagara-falls1.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838093" y="2936631"/>
            <a:ext cx="3127729" cy="26064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148" name="Picture 4" descr="C:\Sarah\university\manzar\Pic\img_4005.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455580" y="3780692"/>
            <a:ext cx="3523189" cy="264239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914400" y="3991708"/>
            <a:ext cx="1406769" cy="348109"/>
          </a:xfrm>
          <a:prstGeom prst="rect">
            <a:avLst/>
          </a:prstGeom>
          <a:noFill/>
        </p:spPr>
        <p:txBody>
          <a:bodyPr wrap="square" rtlCol="1">
            <a:spAutoFit/>
          </a:bodyPr>
          <a:lstStyle/>
          <a:p>
            <a:pPr algn="l" rtl="0"/>
            <a:r>
              <a:rPr lang="fa-IR" sz="1662" dirty="0">
                <a:solidFill>
                  <a:prstClr val="black"/>
                </a:solidFill>
                <a:cs typeface="B Kamran" pitchFamily="2" charset="-78"/>
              </a:rPr>
              <a:t>صفحات عمودی</a:t>
            </a:r>
            <a:endParaRPr lang="fa-IR" sz="1662" dirty="0">
              <a:solidFill>
                <a:prstClr val="black"/>
              </a:solidFill>
            </a:endParaRPr>
          </a:p>
        </p:txBody>
      </p:sp>
      <p:sp>
        <p:nvSpPr>
          <p:cNvPr id="12" name="TextBox 11"/>
          <p:cNvSpPr txBox="1"/>
          <p:nvPr/>
        </p:nvSpPr>
        <p:spPr>
          <a:xfrm>
            <a:off x="4853354" y="3288324"/>
            <a:ext cx="1406769" cy="348109"/>
          </a:xfrm>
          <a:prstGeom prst="rect">
            <a:avLst/>
          </a:prstGeom>
          <a:noFill/>
        </p:spPr>
        <p:txBody>
          <a:bodyPr wrap="square" rtlCol="1">
            <a:spAutoFit/>
          </a:bodyPr>
          <a:lstStyle/>
          <a:p>
            <a:pPr algn="l" rtl="0"/>
            <a:r>
              <a:rPr lang="fa-IR" sz="1662" dirty="0">
                <a:solidFill>
                  <a:prstClr val="black"/>
                </a:solidFill>
                <a:cs typeface="B Kamran" pitchFamily="2" charset="-78"/>
              </a:rPr>
              <a:t>صفحات افقی</a:t>
            </a:r>
            <a:endParaRPr lang="fa-IR" sz="1662" dirty="0">
              <a:solidFill>
                <a:prstClr val="black"/>
              </a:solidFill>
            </a:endParaRPr>
          </a:p>
        </p:txBody>
      </p:sp>
    </p:spTree>
    <p:extLst>
      <p:ext uri="{BB962C8B-B14F-4D97-AF65-F5344CB8AC3E}">
        <p14:creationId xmlns:p14="http://schemas.microsoft.com/office/powerpoint/2010/main" val="32832212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04446"/>
            <a:ext cx="4501662" cy="660502"/>
          </a:xfrm>
          <a:prstGeom prst="rect">
            <a:avLst/>
          </a:prstGeom>
          <a:noFill/>
        </p:spPr>
        <p:txBody>
          <a:bodyPr wrap="square" rtlCol="0">
            <a:spAutoFit/>
          </a:bodyPr>
          <a:lstStyle/>
          <a:p>
            <a:pPr algn="l" rtl="0"/>
            <a:r>
              <a:rPr lang="fa-IR" sz="3692" b="1" dirty="0">
                <a:solidFill>
                  <a:prstClr val="black"/>
                </a:solidFill>
                <a:effectLst>
                  <a:outerShdw blurRad="38100" dist="38100" dir="2700000" algn="tl">
                    <a:srgbClr val="000000">
                      <a:alpha val="43137"/>
                    </a:srgbClr>
                  </a:outerShdw>
                </a:effectLst>
                <a:cs typeface="B Narenj" pitchFamily="2" charset="-78"/>
              </a:rPr>
              <a:t>عملکرد اکولوژیک فضای سبز</a:t>
            </a:r>
            <a:endParaRPr lang="en-US" sz="3692"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871718"/>
            <a:ext cx="7596554" cy="2478371"/>
          </a:xfrm>
          <a:prstGeom prst="rect">
            <a:avLst/>
          </a:prstGeom>
          <a:noFill/>
        </p:spPr>
        <p:txBody>
          <a:bodyPr wrap="square" rtlCol="0">
            <a:spAutoFit/>
          </a:bodyPr>
          <a:lstStyle/>
          <a:p>
            <a:r>
              <a:rPr lang="fa-IR" sz="2215" dirty="0">
                <a:solidFill>
                  <a:prstClr val="black"/>
                </a:solidFill>
                <a:cs typeface="B Kamran" pitchFamily="2" charset="-78"/>
              </a:rPr>
              <a:t>ازمعماری فضای سبز می توان به عنوان ابزاری مناسب برای کاهش تغییرات نامناسب اقلیمی کمک گرفت.فضای سبز می تواند بر هر یک از اختلالات زیر تاثیرگذار باشد:</a:t>
            </a:r>
          </a:p>
          <a:p>
            <a:endParaRPr lang="fa-IR" sz="2215" dirty="0">
              <a:solidFill>
                <a:prstClr val="black"/>
              </a:solidFill>
              <a:cs typeface="B Kamran" pitchFamily="2" charset="-78"/>
            </a:endParaRPr>
          </a:p>
          <a:p>
            <a:pPr>
              <a:buFont typeface="Arial" pitchFamily="34" charset="0"/>
              <a:buChar char="•"/>
            </a:pPr>
            <a:r>
              <a:rPr lang="fa-IR" sz="2215" b="1" dirty="0">
                <a:solidFill>
                  <a:prstClr val="black"/>
                </a:solidFill>
                <a:cs typeface="B Kamran" pitchFamily="2" charset="-78"/>
              </a:rPr>
              <a:t> کاهش شدت گرمای محیط</a:t>
            </a:r>
          </a:p>
          <a:p>
            <a:pPr>
              <a:buFont typeface="Arial" pitchFamily="34" charset="0"/>
              <a:buChar char="•"/>
            </a:pPr>
            <a:r>
              <a:rPr lang="fa-IR" sz="2215" b="1" dirty="0">
                <a:solidFill>
                  <a:prstClr val="black"/>
                </a:solidFill>
                <a:cs typeface="B Kamran" pitchFamily="2" charset="-78"/>
              </a:rPr>
              <a:t> جذب گازهای گلخانه ای و تولید اکسیژن</a:t>
            </a:r>
          </a:p>
          <a:p>
            <a:pPr>
              <a:buFont typeface="Arial" pitchFamily="34" charset="0"/>
              <a:buChar char="•"/>
            </a:pPr>
            <a:r>
              <a:rPr lang="fa-IR" sz="2215" b="1" dirty="0">
                <a:solidFill>
                  <a:prstClr val="black"/>
                </a:solidFill>
                <a:cs typeface="B Kamran" pitchFamily="2" charset="-78"/>
              </a:rPr>
              <a:t> تاثیر بر چرخه هیدرولوژیک و منابع آب</a:t>
            </a:r>
          </a:p>
          <a:p>
            <a:pPr>
              <a:buFont typeface="Arial" pitchFamily="34" charset="0"/>
              <a:buChar char="•"/>
            </a:pPr>
            <a:endParaRPr lang="en-US" sz="2215" dirty="0">
              <a:solidFill>
                <a:prstClr val="black"/>
              </a:solidFill>
              <a:cs typeface="B Kamran" pitchFamily="2" charset="-78"/>
            </a:endParaRPr>
          </a:p>
        </p:txBody>
      </p:sp>
    </p:spTree>
    <p:extLst>
      <p:ext uri="{BB962C8B-B14F-4D97-AF65-F5344CB8AC3E}">
        <p14:creationId xmlns:p14="http://schemas.microsoft.com/office/powerpoint/2010/main" val="2438869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 name="Picture 3" descr="C:\Users\MONA\Desktop\manzar\ax\chelsea04_urban.jpg"/>
          <p:cNvPicPr>
            <a:picLocks noChangeAspect="1" noChangeArrowheads="1"/>
          </p:cNvPicPr>
          <p:nvPr/>
        </p:nvPicPr>
        <p:blipFill>
          <a:blip r:embed="rId3"/>
          <a:srcRect/>
          <a:stretch>
            <a:fillRect/>
          </a:stretch>
        </p:blipFill>
        <p:spPr bwMode="auto">
          <a:xfrm flipH="1">
            <a:off x="0" y="263769"/>
            <a:ext cx="9144000" cy="6330462"/>
          </a:xfrm>
          <a:prstGeom prst="rect">
            <a:avLst/>
          </a:prstGeom>
          <a:noFill/>
        </p:spPr>
      </p:pic>
      <p:sp>
        <p:nvSpPr>
          <p:cNvPr id="4" name="Rectangle 3"/>
          <p:cNvSpPr/>
          <p:nvPr/>
        </p:nvSpPr>
        <p:spPr>
          <a:xfrm>
            <a:off x="0" y="263769"/>
            <a:ext cx="7737231" cy="6330462"/>
          </a:xfrm>
          <a:prstGeom prst="rect">
            <a:avLst/>
          </a:prstGeom>
          <a:solidFill>
            <a:srgbClr val="F2F2F2">
              <a:alpha val="70980"/>
            </a:srgbClr>
          </a:soli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pic>
        <p:nvPicPr>
          <p:cNvPr id="26628" name="Picture 4" descr="C:\Users\MONA\Desktop\BACK181.jpg"/>
          <p:cNvPicPr>
            <a:picLocks noChangeAspect="1" noChangeArrowheads="1"/>
          </p:cNvPicPr>
          <p:nvPr/>
        </p:nvPicPr>
        <p:blipFill>
          <a:blip r:embed="rId4" cstate="email">
            <a:extLst>
              <a:ext uri="{28A0092B-C50C-407E-A947-70E740481C1C}">
                <a14:useLocalDpi xmlns:a14="http://schemas.microsoft.com/office/drawing/2010/main"/>
              </a:ext>
            </a:extLst>
          </a:blip>
          <a:srcRect b="-25925"/>
          <a:stretch>
            <a:fillRect/>
          </a:stretch>
        </p:blipFill>
        <p:spPr bwMode="auto">
          <a:xfrm>
            <a:off x="0" y="1037493"/>
            <a:ext cx="5416062" cy="70338"/>
          </a:xfrm>
          <a:prstGeom prst="rect">
            <a:avLst/>
          </a:prstGeom>
          <a:noFill/>
        </p:spPr>
      </p:pic>
      <p:sp>
        <p:nvSpPr>
          <p:cNvPr id="10" name="TextBox 9"/>
          <p:cNvSpPr txBox="1"/>
          <p:nvPr/>
        </p:nvSpPr>
        <p:spPr>
          <a:xfrm>
            <a:off x="211015" y="440880"/>
            <a:ext cx="4501662" cy="546945"/>
          </a:xfrm>
          <a:prstGeom prst="rect">
            <a:avLst/>
          </a:prstGeom>
          <a:noFill/>
        </p:spPr>
        <p:txBody>
          <a:bodyPr wrap="square" rtlCol="0">
            <a:spAutoFit/>
          </a:bodyPr>
          <a:lstStyle/>
          <a:p>
            <a:pPr algn="l" rtl="0"/>
            <a:r>
              <a:rPr lang="fa-IR" sz="2954" b="1" dirty="0">
                <a:solidFill>
                  <a:prstClr val="black"/>
                </a:solidFill>
                <a:effectLst>
                  <a:outerShdw blurRad="38100" dist="38100" dir="2700000" algn="tl">
                    <a:srgbClr val="000000">
                      <a:alpha val="43137"/>
                    </a:srgbClr>
                  </a:outerShdw>
                </a:effectLst>
                <a:cs typeface="B Narenj" pitchFamily="2" charset="-78"/>
              </a:rPr>
              <a:t>کاهش شدت گرمای محیط</a:t>
            </a:r>
            <a:endParaRPr lang="en-US" sz="2954" b="1" dirty="0">
              <a:solidFill>
                <a:prstClr val="black"/>
              </a:solidFill>
              <a:effectLst>
                <a:outerShdw blurRad="38100" dist="38100" dir="2700000" algn="tl">
                  <a:srgbClr val="000000">
                    <a:alpha val="43137"/>
                  </a:srgbClr>
                </a:outerShdw>
              </a:effectLst>
              <a:cs typeface="B Narenj" pitchFamily="2" charset="-78"/>
            </a:endParaRPr>
          </a:p>
        </p:txBody>
      </p:sp>
      <p:sp>
        <p:nvSpPr>
          <p:cNvPr id="6" name="TextBox 5"/>
          <p:cNvSpPr txBox="1"/>
          <p:nvPr/>
        </p:nvSpPr>
        <p:spPr>
          <a:xfrm>
            <a:off x="281354" y="1529862"/>
            <a:ext cx="7596554" cy="2819233"/>
          </a:xfrm>
          <a:prstGeom prst="rect">
            <a:avLst/>
          </a:prstGeom>
          <a:noFill/>
        </p:spPr>
        <p:txBody>
          <a:bodyPr wrap="square" rtlCol="0">
            <a:spAutoFit/>
          </a:bodyPr>
          <a:lstStyle/>
          <a:p>
            <a:pPr>
              <a:buFontTx/>
              <a:buBlip>
                <a:blip r:embed="rId5"/>
              </a:buBlip>
            </a:pPr>
            <a:r>
              <a:rPr lang="fa-IR" sz="2215" dirty="0">
                <a:solidFill>
                  <a:prstClr val="black"/>
                </a:solidFill>
                <a:cs typeface="B Kamran" pitchFamily="2" charset="-78"/>
              </a:rPr>
              <a:t> گیاهان قادرند از راه فرآیند تعرق که طی آن از هوای پیرامون خود انرژی حرارتی می گیرند دمای محیط را کاهش دهند.</a:t>
            </a:r>
          </a:p>
          <a:p>
            <a:endParaRPr lang="fa-IR" sz="2215" dirty="0">
              <a:solidFill>
                <a:prstClr val="black"/>
              </a:solidFill>
              <a:cs typeface="B Kamran" pitchFamily="2" charset="-78"/>
            </a:endParaRPr>
          </a:p>
          <a:p>
            <a:pPr>
              <a:buFontTx/>
              <a:buBlip>
                <a:blip r:embed="rId5"/>
              </a:buBlip>
            </a:pPr>
            <a:r>
              <a:rPr lang="fa-IR" sz="2215" dirty="0">
                <a:solidFill>
                  <a:prstClr val="black"/>
                </a:solidFill>
                <a:cs typeface="B Kamran" pitchFamily="2" charset="-78"/>
              </a:rPr>
              <a:t> شدت تعرق به عوامل مختلفی بستگی دارد، یکی از این عوامل نوع برگ است. مثلا بازدهی پهن برگان در کاهش دمای محیط بیشتر از سوزنی برگان است.</a:t>
            </a:r>
          </a:p>
          <a:p>
            <a:endParaRPr lang="fa-IR" sz="2215" dirty="0">
              <a:solidFill>
                <a:prstClr val="black"/>
              </a:solidFill>
              <a:cs typeface="B Kamran" pitchFamily="2" charset="-78"/>
            </a:endParaRPr>
          </a:p>
          <a:p>
            <a:endParaRPr lang="fa-IR" sz="2215" dirty="0">
              <a:solidFill>
                <a:prstClr val="black"/>
              </a:solidFill>
              <a:cs typeface="B Kamran" pitchFamily="2" charset="-78"/>
            </a:endParaRPr>
          </a:p>
          <a:p>
            <a:endParaRPr lang="fa-IR" sz="2215" dirty="0">
              <a:solidFill>
                <a:prstClr val="black"/>
              </a:solidFill>
              <a:cs typeface="B Kamran" pitchFamily="2" charset="-78"/>
            </a:endParaRPr>
          </a:p>
        </p:txBody>
      </p:sp>
      <p:pic>
        <p:nvPicPr>
          <p:cNvPr id="2050" name="Picture 2" descr="C:\Users\MONA\Desktop\manzar\pahnbarg5.jpg"/>
          <p:cNvPicPr>
            <a:picLocks noChangeAspect="1" noChangeArrowheads="1"/>
          </p:cNvPicPr>
          <p:nvPr/>
        </p:nvPicPr>
        <p:blipFill>
          <a:blip r:embed="rId6"/>
          <a:srcRect/>
          <a:stretch>
            <a:fillRect/>
          </a:stretch>
        </p:blipFill>
        <p:spPr bwMode="auto">
          <a:xfrm>
            <a:off x="492369" y="3358662"/>
            <a:ext cx="3810000" cy="3048000"/>
          </a:xfrm>
          <a:prstGeom prst="rect">
            <a:avLst/>
          </a:prstGeom>
          <a:ln>
            <a:noFill/>
          </a:ln>
          <a:effectLst>
            <a:outerShdw blurRad="292100" dist="139700" dir="2700000" algn="tl" rotWithShape="0">
              <a:srgbClr val="333333">
                <a:alpha val="65000"/>
              </a:srgbClr>
            </a:outerShdw>
          </a:effectLst>
        </p:spPr>
      </p:pic>
      <p:pic>
        <p:nvPicPr>
          <p:cNvPr id="2051" name="Picture 3" descr="C:\Users\MONA\Desktop\manzar\soozani barg.jpg"/>
          <p:cNvPicPr>
            <a:picLocks noChangeAspect="1" noChangeArrowheads="1"/>
          </p:cNvPicPr>
          <p:nvPr/>
        </p:nvPicPr>
        <p:blipFill>
          <a:blip r:embed="rId7"/>
          <a:srcRect/>
          <a:stretch>
            <a:fillRect/>
          </a:stretch>
        </p:blipFill>
        <p:spPr bwMode="auto">
          <a:xfrm>
            <a:off x="4712677" y="3372059"/>
            <a:ext cx="2671397" cy="3024554"/>
          </a:xfrm>
          <a:prstGeom prst="rect">
            <a:avLst/>
          </a:prstGeom>
          <a:ln>
            <a:noFill/>
          </a:ln>
          <a:effectLst>
            <a:outerShdw blurRad="292100" dist="139700" dir="2700000" algn="tl" rotWithShape="0">
              <a:srgbClr val="333333">
                <a:alpha val="65000"/>
              </a:srgbClr>
            </a:outerShdw>
          </a:effectLst>
        </p:spPr>
      </p:pic>
      <p:pic>
        <p:nvPicPr>
          <p:cNvPr id="11" name="Picture 4" descr="C:\Users\MONA\Desktop\manzar\damasanj.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827986" y="3499338"/>
            <a:ext cx="177027" cy="830664"/>
          </a:xfrm>
          <a:prstGeom prst="rect">
            <a:avLst/>
          </a:prstGeom>
          <a:noFill/>
        </p:spPr>
      </p:pic>
      <p:grpSp>
        <p:nvGrpSpPr>
          <p:cNvPr id="14" name="Group 13"/>
          <p:cNvGrpSpPr>
            <a:grpSpLocks noChangeAspect="1"/>
          </p:cNvGrpSpPr>
          <p:nvPr/>
        </p:nvGrpSpPr>
        <p:grpSpPr>
          <a:xfrm>
            <a:off x="773724" y="3515571"/>
            <a:ext cx="176423" cy="827829"/>
            <a:chOff x="1600200" y="5181600"/>
            <a:chExt cx="304800" cy="1430215"/>
          </a:xfrm>
        </p:grpSpPr>
        <p:pic>
          <p:nvPicPr>
            <p:cNvPr id="2052" name="Picture 4" descr="C:\Users\MONA\Desktop\manzar\damasanj.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600200" y="5181600"/>
              <a:ext cx="304800" cy="1430215"/>
            </a:xfrm>
            <a:prstGeom prst="rect">
              <a:avLst/>
            </a:prstGeom>
            <a:noFill/>
          </p:spPr>
        </p:pic>
        <p:sp>
          <p:nvSpPr>
            <p:cNvPr id="13" name="Rectangle 12"/>
            <p:cNvSpPr/>
            <p:nvPr/>
          </p:nvSpPr>
          <p:spPr>
            <a:xfrm>
              <a:off x="1747253" y="5850016"/>
              <a:ext cx="76200" cy="2352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sz="1662">
                <a:solidFill>
                  <a:prstClr val="white"/>
                </a:solidFill>
              </a:endParaRPr>
            </a:p>
          </p:txBody>
        </p:sp>
      </p:grpSp>
    </p:spTree>
    <p:extLst>
      <p:ext uri="{BB962C8B-B14F-4D97-AF65-F5344CB8AC3E}">
        <p14:creationId xmlns:p14="http://schemas.microsoft.com/office/powerpoint/2010/main" val="134665746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3134</Words>
  <Application>Microsoft Office PowerPoint</Application>
  <PresentationFormat>On-screen Show (4:3)</PresentationFormat>
  <Paragraphs>474</Paragraphs>
  <Slides>75</Slides>
  <Notes>75</Notes>
  <HiddenSlides>0</HiddenSlides>
  <MMClips>1</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75</vt:i4>
      </vt:variant>
    </vt:vector>
  </HeadingPairs>
  <TitlesOfParts>
    <vt:vector size="84" baseType="lpstr">
      <vt:lpstr>2  Arabic Style</vt:lpstr>
      <vt:lpstr>Arial</vt:lpstr>
      <vt:lpstr>B Kamran</vt:lpstr>
      <vt:lpstr>B Kamran Outline</vt:lpstr>
      <vt:lpstr>B Narenj</vt:lpstr>
      <vt:lpstr>Calibri</vt:lpstr>
      <vt:lpstr>Comic Sans MS</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1</cp:revision>
  <dcterms:created xsi:type="dcterms:W3CDTF">2020-12-06T11:56:11Z</dcterms:created>
  <dcterms:modified xsi:type="dcterms:W3CDTF">2020-12-06T11:56:41Z</dcterms:modified>
</cp:coreProperties>
</file>