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4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1933ED55-6D28-41CE-B2E0-2C4E6A962B0B}" type="datetimeFigureOut">
              <a:rPr lang="fa-IR" smtClean="0"/>
              <a:t>29/03/1442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9EE7C98-B463-4092-B3DD-3A0463CDB0C9}" type="slidenum">
              <a:rPr lang="fa-IR" smtClean="0"/>
              <a:t>‹#›</a:t>
            </a:fld>
            <a:endParaRPr lang="fa-IR"/>
          </a:p>
        </p:txBody>
      </p:sp>
    </p:spTree>
    <p:extLst>
      <p:ext uri="{BB962C8B-B14F-4D97-AF65-F5344CB8AC3E}">
        <p14:creationId xmlns:p14="http://schemas.microsoft.com/office/powerpoint/2010/main" val="130876118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37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871EA6C9-2AB8-4667-B3DF-D08BD0BC2EF0}" type="slidenum">
              <a:rPr lang="ar-SA" altLang="fa-IR" sz="1200">
                <a:solidFill>
                  <a:prstClr val="black"/>
                </a:solidFill>
              </a:rPr>
              <a:pPr eaLnBrk="1" hangingPunct="1"/>
              <a:t>2</a:t>
            </a:fld>
            <a:endParaRPr lang="en-US" altLang="fa-IR" sz="1200">
              <a:solidFill>
                <a:prstClr val="black"/>
              </a:solidFill>
            </a:endParaRPr>
          </a:p>
        </p:txBody>
      </p:sp>
    </p:spTree>
    <p:extLst>
      <p:ext uri="{BB962C8B-B14F-4D97-AF65-F5344CB8AC3E}">
        <p14:creationId xmlns:p14="http://schemas.microsoft.com/office/powerpoint/2010/main" val="2411713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176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76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F1177973-DF97-4A5A-B252-72C8BA125B84}" type="slidenum">
              <a:rPr lang="ar-SA" altLang="fa-IR" sz="1200">
                <a:solidFill>
                  <a:prstClr val="black"/>
                </a:solidFill>
              </a:rPr>
              <a:pPr eaLnBrk="1" hangingPunct="1"/>
              <a:t>26</a:t>
            </a:fld>
            <a:endParaRPr lang="en-US" altLang="fa-IR" sz="1200">
              <a:solidFill>
                <a:prstClr val="black"/>
              </a:solidFill>
            </a:endParaRPr>
          </a:p>
        </p:txBody>
      </p:sp>
    </p:spTree>
    <p:extLst>
      <p:ext uri="{BB962C8B-B14F-4D97-AF65-F5344CB8AC3E}">
        <p14:creationId xmlns:p14="http://schemas.microsoft.com/office/powerpoint/2010/main" val="2602024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78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E16DAFC8-0C18-4D8B-8479-83D6C5026E5F}" type="slidenum">
              <a:rPr lang="ar-SA" altLang="fa-IR" sz="1200">
                <a:solidFill>
                  <a:prstClr val="black"/>
                </a:solidFill>
              </a:rPr>
              <a:pPr eaLnBrk="1" hangingPunct="1"/>
              <a:t>27</a:t>
            </a:fld>
            <a:endParaRPr lang="en-US" altLang="fa-IR" sz="1200">
              <a:solidFill>
                <a:prstClr val="black"/>
              </a:solidFill>
            </a:endParaRPr>
          </a:p>
        </p:txBody>
      </p:sp>
    </p:spTree>
    <p:extLst>
      <p:ext uri="{BB962C8B-B14F-4D97-AF65-F5344CB8AC3E}">
        <p14:creationId xmlns:p14="http://schemas.microsoft.com/office/powerpoint/2010/main" val="1626797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ln/>
        </p:spPr>
      </p:sp>
      <p:sp>
        <p:nvSpPr>
          <p:cNvPr id="180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80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2522FFA6-67D0-4B4A-BE4D-EAA3C5211C88}" type="slidenum">
              <a:rPr lang="ar-SA" altLang="fa-IR" sz="1200">
                <a:solidFill>
                  <a:prstClr val="black"/>
                </a:solidFill>
              </a:rPr>
              <a:pPr eaLnBrk="1" hangingPunct="1"/>
              <a:t>28</a:t>
            </a:fld>
            <a:endParaRPr lang="en-US" altLang="fa-IR" sz="1200">
              <a:solidFill>
                <a:prstClr val="black"/>
              </a:solidFill>
            </a:endParaRPr>
          </a:p>
        </p:txBody>
      </p:sp>
    </p:spTree>
    <p:extLst>
      <p:ext uri="{BB962C8B-B14F-4D97-AF65-F5344CB8AC3E}">
        <p14:creationId xmlns:p14="http://schemas.microsoft.com/office/powerpoint/2010/main" val="443524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181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81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541F7181-4C54-4A7E-8FAC-40245238212D}" type="slidenum">
              <a:rPr lang="ar-SA" altLang="fa-IR" sz="1200">
                <a:solidFill>
                  <a:prstClr val="black"/>
                </a:solidFill>
              </a:rPr>
              <a:pPr eaLnBrk="1" hangingPunct="1"/>
              <a:t>29</a:t>
            </a:fld>
            <a:endParaRPr lang="en-US" altLang="fa-IR" sz="1200">
              <a:solidFill>
                <a:prstClr val="black"/>
              </a:solidFill>
            </a:endParaRPr>
          </a:p>
        </p:txBody>
      </p:sp>
    </p:spTree>
    <p:extLst>
      <p:ext uri="{BB962C8B-B14F-4D97-AF65-F5344CB8AC3E}">
        <p14:creationId xmlns:p14="http://schemas.microsoft.com/office/powerpoint/2010/main" val="4017997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56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E18B994D-C6D9-4C77-BAE0-EF43E2EB5A9B}" type="slidenum">
              <a:rPr lang="ar-SA" altLang="fa-IR" sz="1200">
                <a:solidFill>
                  <a:prstClr val="black"/>
                </a:solidFill>
              </a:rPr>
              <a:pPr eaLnBrk="1" hangingPunct="1"/>
              <a:t>30</a:t>
            </a:fld>
            <a:endParaRPr lang="en-US" altLang="fa-IR" sz="1200">
              <a:solidFill>
                <a:prstClr val="black"/>
              </a:solidFill>
            </a:endParaRPr>
          </a:p>
        </p:txBody>
      </p:sp>
    </p:spTree>
    <p:extLst>
      <p:ext uri="{BB962C8B-B14F-4D97-AF65-F5344CB8AC3E}">
        <p14:creationId xmlns:p14="http://schemas.microsoft.com/office/powerpoint/2010/main" val="4154467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88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893921AB-0E61-43DC-A587-8E28CE83A578}" type="slidenum">
              <a:rPr lang="ar-SA" altLang="fa-IR" sz="1200">
                <a:solidFill>
                  <a:prstClr val="black"/>
                </a:solidFill>
              </a:rPr>
              <a:pPr eaLnBrk="1" hangingPunct="1"/>
              <a:t>31</a:t>
            </a:fld>
            <a:endParaRPr lang="en-US" altLang="fa-IR" sz="1200">
              <a:solidFill>
                <a:prstClr val="black"/>
              </a:solidFill>
            </a:endParaRPr>
          </a:p>
        </p:txBody>
      </p:sp>
    </p:spTree>
    <p:extLst>
      <p:ext uri="{BB962C8B-B14F-4D97-AF65-F5344CB8AC3E}">
        <p14:creationId xmlns:p14="http://schemas.microsoft.com/office/powerpoint/2010/main" val="1850814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89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28BAECBD-514C-415E-AB07-3173EA422A06}" type="slidenum">
              <a:rPr lang="ar-SA" altLang="fa-IR" sz="1200">
                <a:solidFill>
                  <a:prstClr val="black"/>
                </a:solidFill>
              </a:rPr>
              <a:pPr eaLnBrk="1" hangingPunct="1"/>
              <a:t>32</a:t>
            </a:fld>
            <a:endParaRPr lang="en-US" altLang="fa-IR" sz="1200">
              <a:solidFill>
                <a:prstClr val="black"/>
              </a:solidFill>
            </a:endParaRPr>
          </a:p>
        </p:txBody>
      </p:sp>
    </p:spTree>
    <p:extLst>
      <p:ext uri="{BB962C8B-B14F-4D97-AF65-F5344CB8AC3E}">
        <p14:creationId xmlns:p14="http://schemas.microsoft.com/office/powerpoint/2010/main" val="2942594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93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D3B9D185-157E-4A34-8763-08046B9A45B9}" type="slidenum">
              <a:rPr lang="ar-SA" altLang="fa-IR" sz="1200">
                <a:solidFill>
                  <a:prstClr val="black"/>
                </a:solidFill>
              </a:rPr>
              <a:pPr eaLnBrk="1" hangingPunct="1"/>
              <a:t>33</a:t>
            </a:fld>
            <a:endParaRPr lang="en-US" altLang="fa-IR" sz="1200">
              <a:solidFill>
                <a:prstClr val="black"/>
              </a:solidFill>
            </a:endParaRPr>
          </a:p>
        </p:txBody>
      </p:sp>
    </p:spTree>
    <p:extLst>
      <p:ext uri="{BB962C8B-B14F-4D97-AF65-F5344CB8AC3E}">
        <p14:creationId xmlns:p14="http://schemas.microsoft.com/office/powerpoint/2010/main" val="602337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ln/>
        </p:spPr>
      </p:sp>
      <p:sp>
        <p:nvSpPr>
          <p:cNvPr id="194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94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0D651054-ACAD-4C8C-BE33-CA14E1EEE80F}" type="slidenum">
              <a:rPr lang="ar-SA" altLang="fa-IR" sz="1200">
                <a:solidFill>
                  <a:prstClr val="black"/>
                </a:solidFill>
              </a:rPr>
              <a:pPr eaLnBrk="1" hangingPunct="1"/>
              <a:t>34</a:t>
            </a:fld>
            <a:endParaRPr lang="en-US" altLang="fa-IR" sz="1200">
              <a:solidFill>
                <a:prstClr val="black"/>
              </a:solidFill>
            </a:endParaRPr>
          </a:p>
        </p:txBody>
      </p:sp>
    </p:spTree>
    <p:extLst>
      <p:ext uri="{BB962C8B-B14F-4D97-AF65-F5344CB8AC3E}">
        <p14:creationId xmlns:p14="http://schemas.microsoft.com/office/powerpoint/2010/main" val="674835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37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871EA6C9-2AB8-4667-B3DF-D08BD0BC2EF0}" type="slidenum">
              <a:rPr lang="ar-SA" altLang="fa-IR" sz="1200">
                <a:solidFill>
                  <a:prstClr val="black"/>
                </a:solidFill>
              </a:rPr>
              <a:pPr eaLnBrk="1" hangingPunct="1"/>
              <a:t>35</a:t>
            </a:fld>
            <a:endParaRPr lang="en-US" altLang="fa-IR" sz="1200">
              <a:solidFill>
                <a:prstClr val="black"/>
              </a:solidFill>
            </a:endParaRPr>
          </a:p>
        </p:txBody>
      </p:sp>
    </p:spTree>
    <p:extLst>
      <p:ext uri="{BB962C8B-B14F-4D97-AF65-F5344CB8AC3E}">
        <p14:creationId xmlns:p14="http://schemas.microsoft.com/office/powerpoint/2010/main" val="1268465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147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47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A3360C7E-0F4D-458A-B4DC-DF8843321625}" type="slidenum">
              <a:rPr lang="ar-SA" altLang="fa-IR" sz="1200">
                <a:solidFill>
                  <a:prstClr val="black"/>
                </a:solidFill>
              </a:rPr>
              <a:pPr eaLnBrk="1" hangingPunct="1"/>
              <a:t>3</a:t>
            </a:fld>
            <a:endParaRPr lang="en-US" altLang="fa-IR" sz="1200">
              <a:solidFill>
                <a:prstClr val="black"/>
              </a:solidFill>
            </a:endParaRPr>
          </a:p>
        </p:txBody>
      </p:sp>
    </p:spTree>
    <p:extLst>
      <p:ext uri="{BB962C8B-B14F-4D97-AF65-F5344CB8AC3E}">
        <p14:creationId xmlns:p14="http://schemas.microsoft.com/office/powerpoint/2010/main" val="39271618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rtl="0" eaLnBrk="1" fontAlgn="base" hangingPunct="1">
              <a:spcBef>
                <a:spcPct val="0"/>
              </a:spcBef>
              <a:spcAft>
                <a:spcPct val="0"/>
              </a:spcAft>
            </a:pPr>
            <a:fld id="{D327C082-AEB4-4A5C-A970-854F0E46CB27}" type="slidenum">
              <a:rPr lang="ar-SA" altLang="fa-IR" sz="1200">
                <a:solidFill>
                  <a:prstClr val="black"/>
                </a:solidFill>
              </a:rPr>
              <a:pPr rtl="0" eaLnBrk="1" fontAlgn="base" hangingPunct="1">
                <a:spcBef>
                  <a:spcPct val="0"/>
                </a:spcBef>
                <a:spcAft>
                  <a:spcPct val="0"/>
                </a:spcAft>
              </a:pPr>
              <a:t>37</a:t>
            </a:fld>
            <a:endParaRPr lang="en-US" altLang="fa-IR" sz="1200">
              <a:solidFill>
                <a:prstClr val="black"/>
              </a:solidFill>
            </a:endParaRPr>
          </a:p>
        </p:txBody>
      </p:sp>
      <p:sp>
        <p:nvSpPr>
          <p:cNvPr id="211971" name="Rectangle 2"/>
          <p:cNvSpPr>
            <a:spLocks noGrp="1" noRot="1" noChangeAspect="1" noChangeArrowheads="1" noTextEdit="1"/>
          </p:cNvSpPr>
          <p:nvPr>
            <p:ph type="sldImg"/>
          </p:nvPr>
        </p:nvSpPr>
        <p:spPr>
          <a:ln/>
        </p:spPr>
      </p:sp>
      <p:sp>
        <p:nvSpPr>
          <p:cNvPr id="211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Tree>
    <p:extLst>
      <p:ext uri="{BB962C8B-B14F-4D97-AF65-F5344CB8AC3E}">
        <p14:creationId xmlns:p14="http://schemas.microsoft.com/office/powerpoint/2010/main" val="2461191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a:ln/>
        </p:spPr>
      </p:sp>
      <p:sp>
        <p:nvSpPr>
          <p:cNvPr id="237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237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676F37BC-1428-4834-A352-F94EB998DFD8}" type="slidenum">
              <a:rPr lang="ar-SA" altLang="fa-IR" sz="1200">
                <a:solidFill>
                  <a:prstClr val="black"/>
                </a:solidFill>
              </a:rPr>
              <a:pPr eaLnBrk="1" hangingPunct="1"/>
              <a:t>42</a:t>
            </a:fld>
            <a:endParaRPr lang="en-US" altLang="fa-IR" sz="1200">
              <a:solidFill>
                <a:prstClr val="black"/>
              </a:solidFill>
            </a:endParaRPr>
          </a:p>
        </p:txBody>
      </p:sp>
    </p:spTree>
    <p:extLst>
      <p:ext uri="{BB962C8B-B14F-4D97-AF65-F5344CB8AC3E}">
        <p14:creationId xmlns:p14="http://schemas.microsoft.com/office/powerpoint/2010/main" val="33984864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63283F17-3C14-4B99-88B4-908CA4C054DE}" type="slidenum">
              <a:rPr lang="ar-SA" altLang="fa-IR" sz="1200">
                <a:solidFill>
                  <a:prstClr val="black"/>
                </a:solidFill>
              </a:rPr>
              <a:pPr eaLnBrk="1" hangingPunct="1"/>
              <a:t>44</a:t>
            </a:fld>
            <a:endParaRPr lang="en-US" altLang="fa-IR" sz="1200">
              <a:solidFill>
                <a:prstClr val="black"/>
              </a:solidFill>
            </a:endParaRPr>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Tree>
    <p:extLst>
      <p:ext uri="{BB962C8B-B14F-4D97-AF65-F5344CB8AC3E}">
        <p14:creationId xmlns:p14="http://schemas.microsoft.com/office/powerpoint/2010/main" val="34355394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FFE053C0-14C0-41E5-B86E-61479763BDF8}" type="slidenum">
              <a:rPr lang="ar-SA" altLang="fa-IR" sz="1200">
                <a:solidFill>
                  <a:prstClr val="black"/>
                </a:solidFill>
              </a:rPr>
              <a:pPr eaLnBrk="1" hangingPunct="1"/>
              <a:t>46</a:t>
            </a:fld>
            <a:endParaRPr lang="en-US" altLang="fa-IR" sz="1200">
              <a:solidFill>
                <a:prstClr val="black"/>
              </a:solidFill>
            </a:endParaRPr>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Tree>
    <p:extLst>
      <p:ext uri="{BB962C8B-B14F-4D97-AF65-F5344CB8AC3E}">
        <p14:creationId xmlns:p14="http://schemas.microsoft.com/office/powerpoint/2010/main" val="284199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42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E18BF525-F31A-4BB2-B41D-DA7D59CBA4F2}" type="slidenum">
              <a:rPr lang="ar-SA" altLang="fa-IR" sz="1200">
                <a:solidFill>
                  <a:prstClr val="black"/>
                </a:solidFill>
              </a:rPr>
              <a:pPr eaLnBrk="1" hangingPunct="1"/>
              <a:t>15</a:t>
            </a:fld>
            <a:endParaRPr lang="en-US" altLang="fa-IR" sz="1200">
              <a:solidFill>
                <a:prstClr val="black"/>
              </a:solidFill>
            </a:endParaRPr>
          </a:p>
        </p:txBody>
      </p:sp>
    </p:spTree>
    <p:extLst>
      <p:ext uri="{BB962C8B-B14F-4D97-AF65-F5344CB8AC3E}">
        <p14:creationId xmlns:p14="http://schemas.microsoft.com/office/powerpoint/2010/main" val="2188558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37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871EA6C9-2AB8-4667-B3DF-D08BD0BC2EF0}" type="slidenum">
              <a:rPr lang="ar-SA" altLang="fa-IR" sz="1200">
                <a:solidFill>
                  <a:prstClr val="black"/>
                </a:solidFill>
              </a:rPr>
              <a:pPr eaLnBrk="1" hangingPunct="1"/>
              <a:t>19</a:t>
            </a:fld>
            <a:endParaRPr lang="en-US" altLang="fa-IR" sz="1200">
              <a:solidFill>
                <a:prstClr val="black"/>
              </a:solidFill>
            </a:endParaRPr>
          </a:p>
        </p:txBody>
      </p:sp>
    </p:spTree>
    <p:extLst>
      <p:ext uri="{BB962C8B-B14F-4D97-AF65-F5344CB8AC3E}">
        <p14:creationId xmlns:p14="http://schemas.microsoft.com/office/powerpoint/2010/main" val="2549529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150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50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2DF656A5-8E26-4146-A41C-43FA20891DC3}" type="slidenum">
              <a:rPr lang="ar-SA" altLang="fa-IR" sz="1200">
                <a:solidFill>
                  <a:prstClr val="black"/>
                </a:solidFill>
              </a:rPr>
              <a:pPr eaLnBrk="1" hangingPunct="1"/>
              <a:t>20</a:t>
            </a:fld>
            <a:endParaRPr lang="en-US" altLang="fa-IR" sz="1200">
              <a:solidFill>
                <a:prstClr val="black"/>
              </a:solidFill>
            </a:endParaRPr>
          </a:p>
        </p:txBody>
      </p:sp>
    </p:spTree>
    <p:extLst>
      <p:ext uri="{BB962C8B-B14F-4D97-AF65-F5344CB8AC3E}">
        <p14:creationId xmlns:p14="http://schemas.microsoft.com/office/powerpoint/2010/main" val="678286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ln/>
        </p:spPr>
      </p:sp>
      <p:sp>
        <p:nvSpPr>
          <p:cNvPr id="159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59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3C8555BF-99EE-4C27-B976-75C09C2A9EA9}" type="slidenum">
              <a:rPr lang="ar-SA" altLang="fa-IR" sz="1200">
                <a:solidFill>
                  <a:prstClr val="black"/>
                </a:solidFill>
              </a:rPr>
              <a:pPr eaLnBrk="1" hangingPunct="1"/>
              <a:t>21</a:t>
            </a:fld>
            <a:endParaRPr lang="en-US" altLang="fa-IR" sz="1200">
              <a:solidFill>
                <a:prstClr val="black"/>
              </a:solidFill>
            </a:endParaRPr>
          </a:p>
        </p:txBody>
      </p:sp>
    </p:spTree>
    <p:extLst>
      <p:ext uri="{BB962C8B-B14F-4D97-AF65-F5344CB8AC3E}">
        <p14:creationId xmlns:p14="http://schemas.microsoft.com/office/powerpoint/2010/main" val="185594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ln/>
        </p:spPr>
      </p:sp>
      <p:sp>
        <p:nvSpPr>
          <p:cNvPr id="160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60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2782C6AD-9C49-400D-B9C2-7396EE22E05F}" type="slidenum">
              <a:rPr lang="ar-SA" altLang="fa-IR" sz="1200">
                <a:solidFill>
                  <a:prstClr val="black"/>
                </a:solidFill>
              </a:rPr>
              <a:pPr eaLnBrk="1" hangingPunct="1"/>
              <a:t>22</a:t>
            </a:fld>
            <a:endParaRPr lang="en-US" altLang="fa-IR" sz="1200">
              <a:solidFill>
                <a:prstClr val="black"/>
              </a:solidFill>
            </a:endParaRPr>
          </a:p>
        </p:txBody>
      </p:sp>
    </p:spTree>
    <p:extLst>
      <p:ext uri="{BB962C8B-B14F-4D97-AF65-F5344CB8AC3E}">
        <p14:creationId xmlns:p14="http://schemas.microsoft.com/office/powerpoint/2010/main" val="2659394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66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9F5A86A8-D075-4962-B3E2-C080183C3788}" type="slidenum">
              <a:rPr lang="ar-SA" altLang="fa-IR" sz="1200">
                <a:solidFill>
                  <a:prstClr val="black"/>
                </a:solidFill>
              </a:rPr>
              <a:pPr eaLnBrk="1" hangingPunct="1"/>
              <a:t>24</a:t>
            </a:fld>
            <a:endParaRPr lang="en-US" altLang="fa-IR" sz="1200">
              <a:solidFill>
                <a:prstClr val="black"/>
              </a:solidFill>
            </a:endParaRPr>
          </a:p>
        </p:txBody>
      </p:sp>
    </p:spTree>
    <p:extLst>
      <p:ext uri="{BB962C8B-B14F-4D97-AF65-F5344CB8AC3E}">
        <p14:creationId xmlns:p14="http://schemas.microsoft.com/office/powerpoint/2010/main" val="1278293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smtClean="0">
              <a:latin typeface="Arial" pitchFamily="34" charset="0"/>
              <a:cs typeface="Arial" pitchFamily="34" charset="0"/>
            </a:endParaRPr>
          </a:p>
        </p:txBody>
      </p:sp>
      <p:sp>
        <p:nvSpPr>
          <p:cNvPr id="175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1EA3B8FE-4ACC-4DFD-98AB-59C087DBA886}" type="slidenum">
              <a:rPr lang="ar-SA" altLang="fa-IR" sz="1200">
                <a:solidFill>
                  <a:prstClr val="black"/>
                </a:solidFill>
              </a:rPr>
              <a:pPr eaLnBrk="1" hangingPunct="1"/>
              <a:t>25</a:t>
            </a:fld>
            <a:endParaRPr lang="en-US" altLang="fa-IR" sz="1200">
              <a:solidFill>
                <a:prstClr val="black"/>
              </a:solidFill>
            </a:endParaRPr>
          </a:p>
        </p:txBody>
      </p:sp>
    </p:spTree>
    <p:extLst>
      <p:ext uri="{BB962C8B-B14F-4D97-AF65-F5344CB8AC3E}">
        <p14:creationId xmlns:p14="http://schemas.microsoft.com/office/powerpoint/2010/main" val="3442725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5C7446F7-4F62-41A3-9038-C57963A1CDEA}"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9C47816-0D12-4277-AA32-C22E115CFBD7}" type="slidenum">
              <a:rPr lang="fa-IR" smtClean="0"/>
              <a:t>‹#›</a:t>
            </a:fld>
            <a:endParaRPr lang="fa-IR"/>
          </a:p>
        </p:txBody>
      </p:sp>
    </p:spTree>
    <p:extLst>
      <p:ext uri="{BB962C8B-B14F-4D97-AF65-F5344CB8AC3E}">
        <p14:creationId xmlns:p14="http://schemas.microsoft.com/office/powerpoint/2010/main" val="42214000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C7446F7-4F62-41A3-9038-C57963A1CDEA}"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9C47816-0D12-4277-AA32-C22E115CFBD7}" type="slidenum">
              <a:rPr lang="fa-IR" smtClean="0"/>
              <a:t>‹#›</a:t>
            </a:fld>
            <a:endParaRPr lang="fa-IR"/>
          </a:p>
        </p:txBody>
      </p:sp>
    </p:spTree>
    <p:extLst>
      <p:ext uri="{BB962C8B-B14F-4D97-AF65-F5344CB8AC3E}">
        <p14:creationId xmlns:p14="http://schemas.microsoft.com/office/powerpoint/2010/main" val="2439143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C7446F7-4F62-41A3-9038-C57963A1CDEA}"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9C47816-0D12-4277-AA32-C22E115CFBD7}" type="slidenum">
              <a:rPr lang="fa-IR" smtClean="0"/>
              <a:t>‹#›</a:t>
            </a:fld>
            <a:endParaRPr lang="fa-IR"/>
          </a:p>
        </p:txBody>
      </p:sp>
    </p:spTree>
    <p:extLst>
      <p:ext uri="{BB962C8B-B14F-4D97-AF65-F5344CB8AC3E}">
        <p14:creationId xmlns:p14="http://schemas.microsoft.com/office/powerpoint/2010/main" val="3642956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lumMod val="75000"/>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solidFill>
                <a:prstClr val="white"/>
              </a:solidFill>
            </a:endParaRPr>
          </a:p>
        </p:txBody>
      </p:sp>
      <p:sp>
        <p:nvSpPr>
          <p:cNvPr id="5" name="Footer Placeholder 4"/>
          <p:cNvSpPr>
            <a:spLocks noGrp="1"/>
          </p:cNvSpPr>
          <p:nvPr>
            <p:ph type="ftr" sz="quarter" idx="11"/>
          </p:nvPr>
        </p:nvSpPr>
        <p:spPr/>
        <p:txBody>
          <a:bodyPr/>
          <a:lstStyle/>
          <a:p>
            <a:pPr>
              <a:defRPr/>
            </a:pPr>
            <a:endParaRPr lang="en-US">
              <a:solidFill>
                <a:prstClr val="white"/>
              </a:solidFill>
            </a:endParaRPr>
          </a:p>
        </p:txBody>
      </p:sp>
      <p:sp>
        <p:nvSpPr>
          <p:cNvPr id="6" name="Slide Number Placeholder 5"/>
          <p:cNvSpPr>
            <a:spLocks noGrp="1"/>
          </p:cNvSpPr>
          <p:nvPr>
            <p:ph type="sldNum" sz="quarter" idx="12"/>
          </p:nvPr>
        </p:nvSpPr>
        <p:spPr/>
        <p:txBody>
          <a:bodyPr/>
          <a:lstStyle/>
          <a:p>
            <a:pPr>
              <a:defRPr/>
            </a:pPr>
            <a:fld id="{79D43368-C070-4A87-91F7-24C31629164E}"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1082810887"/>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solidFill>
                <a:srgbClr val="F5A408"/>
              </a:solidFill>
            </a:endParaRPr>
          </a:p>
        </p:txBody>
      </p:sp>
      <p:sp>
        <p:nvSpPr>
          <p:cNvPr id="5" name="Footer Placeholder 4"/>
          <p:cNvSpPr>
            <a:spLocks noGrp="1"/>
          </p:cNvSpPr>
          <p:nvPr>
            <p:ph type="ftr" sz="quarter" idx="11"/>
          </p:nvPr>
        </p:nvSpPr>
        <p:spPr/>
        <p:txBody>
          <a:bodyPr/>
          <a:lstStyle/>
          <a:p>
            <a:pPr>
              <a:defRPr/>
            </a:pPr>
            <a:endParaRPr lang="en-US">
              <a:solidFill>
                <a:srgbClr val="F5A408"/>
              </a:solidFill>
            </a:endParaRPr>
          </a:p>
        </p:txBody>
      </p:sp>
      <p:sp>
        <p:nvSpPr>
          <p:cNvPr id="6" name="Slide Number Placeholder 5"/>
          <p:cNvSpPr>
            <a:spLocks noGrp="1"/>
          </p:cNvSpPr>
          <p:nvPr>
            <p:ph type="sldNum" sz="quarter" idx="12"/>
          </p:nvPr>
        </p:nvSpPr>
        <p:spPr/>
        <p:txBody>
          <a:bodyPr/>
          <a:lstStyle/>
          <a:p>
            <a:pPr>
              <a:defRPr/>
            </a:pPr>
            <a:fld id="{D21FA9E5-119E-4883-BBE0-235473B3D38D}"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28090286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solidFill>
                <a:srgbClr val="F5A408"/>
              </a:solidFill>
            </a:endParaRPr>
          </a:p>
        </p:txBody>
      </p:sp>
      <p:sp>
        <p:nvSpPr>
          <p:cNvPr id="5" name="Footer Placeholder 4"/>
          <p:cNvSpPr>
            <a:spLocks noGrp="1"/>
          </p:cNvSpPr>
          <p:nvPr>
            <p:ph type="ftr" sz="quarter" idx="11"/>
          </p:nvPr>
        </p:nvSpPr>
        <p:spPr/>
        <p:txBody>
          <a:bodyPr/>
          <a:lstStyle/>
          <a:p>
            <a:pPr>
              <a:defRPr/>
            </a:pPr>
            <a:endParaRPr lang="en-US">
              <a:solidFill>
                <a:srgbClr val="F5A408"/>
              </a:solidFill>
            </a:endParaRPr>
          </a:p>
        </p:txBody>
      </p:sp>
      <p:sp>
        <p:nvSpPr>
          <p:cNvPr id="6" name="Slide Number Placeholder 5"/>
          <p:cNvSpPr>
            <a:spLocks noGrp="1"/>
          </p:cNvSpPr>
          <p:nvPr>
            <p:ph type="sldNum" sz="quarter" idx="12"/>
          </p:nvPr>
        </p:nvSpPr>
        <p:spPr/>
        <p:txBody>
          <a:bodyPr/>
          <a:lstStyle/>
          <a:p>
            <a:pPr>
              <a:defRPr/>
            </a:pPr>
            <a:fld id="{708E5DDC-F762-4D2D-AB4E-2B1CA9FA0590}"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2167080728"/>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solidFill>
                <a:srgbClr val="F5A408"/>
              </a:solidFill>
            </a:endParaRPr>
          </a:p>
        </p:txBody>
      </p:sp>
      <p:sp>
        <p:nvSpPr>
          <p:cNvPr id="6" name="Footer Placeholder 5"/>
          <p:cNvSpPr>
            <a:spLocks noGrp="1"/>
          </p:cNvSpPr>
          <p:nvPr>
            <p:ph type="ftr" sz="quarter" idx="11"/>
          </p:nvPr>
        </p:nvSpPr>
        <p:spPr/>
        <p:txBody>
          <a:bodyPr/>
          <a:lstStyle/>
          <a:p>
            <a:pPr>
              <a:defRPr/>
            </a:pPr>
            <a:endParaRPr lang="en-US">
              <a:solidFill>
                <a:srgbClr val="F5A408"/>
              </a:solidFill>
            </a:endParaRPr>
          </a:p>
        </p:txBody>
      </p:sp>
      <p:sp>
        <p:nvSpPr>
          <p:cNvPr id="7" name="Slide Number Placeholder 6"/>
          <p:cNvSpPr>
            <a:spLocks noGrp="1"/>
          </p:cNvSpPr>
          <p:nvPr>
            <p:ph type="sldNum" sz="quarter" idx="12"/>
          </p:nvPr>
        </p:nvSpPr>
        <p:spPr/>
        <p:txBody>
          <a:bodyPr/>
          <a:lstStyle/>
          <a:p>
            <a:pPr>
              <a:defRPr/>
            </a:pPr>
            <a:fld id="{315B2831-3767-4243-84B6-D075F2FEDF51}"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4209113656"/>
      </p:ext>
    </p:extLst>
  </p:cSld>
  <p:clrMapOvr>
    <a:masterClrMapping/>
  </p:clrMapOvr>
  <p:transition>
    <p:fade thruBlk="1"/>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solidFill>
                <a:srgbClr val="F5A408"/>
              </a:solidFill>
            </a:endParaRPr>
          </a:p>
        </p:txBody>
      </p:sp>
      <p:sp>
        <p:nvSpPr>
          <p:cNvPr id="8" name="Footer Placeholder 7"/>
          <p:cNvSpPr>
            <a:spLocks noGrp="1"/>
          </p:cNvSpPr>
          <p:nvPr>
            <p:ph type="ftr" sz="quarter" idx="11"/>
          </p:nvPr>
        </p:nvSpPr>
        <p:spPr/>
        <p:txBody>
          <a:bodyPr/>
          <a:lstStyle/>
          <a:p>
            <a:pPr>
              <a:defRPr/>
            </a:pPr>
            <a:endParaRPr lang="en-US">
              <a:solidFill>
                <a:srgbClr val="F5A408"/>
              </a:solidFill>
            </a:endParaRPr>
          </a:p>
        </p:txBody>
      </p:sp>
      <p:sp>
        <p:nvSpPr>
          <p:cNvPr id="9" name="Slide Number Placeholder 8"/>
          <p:cNvSpPr>
            <a:spLocks noGrp="1"/>
          </p:cNvSpPr>
          <p:nvPr>
            <p:ph type="sldNum" sz="quarter" idx="12"/>
          </p:nvPr>
        </p:nvSpPr>
        <p:spPr/>
        <p:txBody>
          <a:bodyPr/>
          <a:lstStyle/>
          <a:p>
            <a:pPr>
              <a:defRPr/>
            </a:pPr>
            <a:fld id="{E56A19B9-34DD-4D65-B70E-ED56C14FAC9C}"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3782944625"/>
      </p:ext>
    </p:extLst>
  </p:cSld>
  <p:clrMapOvr>
    <a:masterClrMapping/>
  </p:clrMapOvr>
  <p:transition>
    <p:fade thruBlk="1"/>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solidFill>
                <a:srgbClr val="F5A408"/>
              </a:solidFill>
            </a:endParaRPr>
          </a:p>
        </p:txBody>
      </p:sp>
      <p:sp>
        <p:nvSpPr>
          <p:cNvPr id="4" name="Footer Placeholder 3"/>
          <p:cNvSpPr>
            <a:spLocks noGrp="1"/>
          </p:cNvSpPr>
          <p:nvPr>
            <p:ph type="ftr" sz="quarter" idx="11"/>
          </p:nvPr>
        </p:nvSpPr>
        <p:spPr/>
        <p:txBody>
          <a:bodyPr/>
          <a:lstStyle/>
          <a:p>
            <a:pPr>
              <a:defRPr/>
            </a:pPr>
            <a:endParaRPr lang="en-US">
              <a:solidFill>
                <a:srgbClr val="F5A408"/>
              </a:solidFill>
            </a:endParaRPr>
          </a:p>
        </p:txBody>
      </p:sp>
      <p:sp>
        <p:nvSpPr>
          <p:cNvPr id="5" name="Slide Number Placeholder 4"/>
          <p:cNvSpPr>
            <a:spLocks noGrp="1"/>
          </p:cNvSpPr>
          <p:nvPr>
            <p:ph type="sldNum" sz="quarter" idx="12"/>
          </p:nvPr>
        </p:nvSpPr>
        <p:spPr/>
        <p:txBody>
          <a:bodyPr/>
          <a:lstStyle/>
          <a:p>
            <a:pPr>
              <a:defRPr/>
            </a:pPr>
            <a:fld id="{A31192BA-0F88-4EE3-9714-35BD608E4C80}"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1070271325"/>
      </p:ext>
    </p:extLst>
  </p:cSld>
  <p:clrMapOvr>
    <a:masterClrMapping/>
  </p:clrMapOvr>
  <p:transition>
    <p:fade thruBlk="1"/>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srgbClr val="F5A408"/>
              </a:solidFill>
            </a:endParaRPr>
          </a:p>
        </p:txBody>
      </p:sp>
      <p:sp>
        <p:nvSpPr>
          <p:cNvPr id="3" name="Footer Placeholder 2"/>
          <p:cNvSpPr>
            <a:spLocks noGrp="1"/>
          </p:cNvSpPr>
          <p:nvPr>
            <p:ph type="ftr" sz="quarter" idx="11"/>
          </p:nvPr>
        </p:nvSpPr>
        <p:spPr/>
        <p:txBody>
          <a:bodyPr/>
          <a:lstStyle/>
          <a:p>
            <a:pPr>
              <a:defRPr/>
            </a:pPr>
            <a:endParaRPr lang="en-US">
              <a:solidFill>
                <a:srgbClr val="F5A408"/>
              </a:solidFill>
            </a:endParaRPr>
          </a:p>
        </p:txBody>
      </p:sp>
      <p:sp>
        <p:nvSpPr>
          <p:cNvPr id="4" name="Slide Number Placeholder 3"/>
          <p:cNvSpPr>
            <a:spLocks noGrp="1"/>
          </p:cNvSpPr>
          <p:nvPr>
            <p:ph type="sldNum" sz="quarter" idx="12"/>
          </p:nvPr>
        </p:nvSpPr>
        <p:spPr/>
        <p:txBody>
          <a:bodyPr/>
          <a:lstStyle/>
          <a:p>
            <a:pPr>
              <a:defRPr/>
            </a:pPr>
            <a:fld id="{0A4B6622-2E78-4350-AABC-05533351315B}"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4107498845"/>
      </p:ext>
    </p:extLst>
  </p:cSld>
  <p:clrMapOvr>
    <a:masterClrMapping/>
  </p:clrMapOvr>
  <p:transition>
    <p:fade thruBlk="1"/>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srgbClr val="F5A408"/>
              </a:solidFill>
            </a:endParaRPr>
          </a:p>
        </p:txBody>
      </p:sp>
      <p:sp>
        <p:nvSpPr>
          <p:cNvPr id="6" name="Footer Placeholder 5"/>
          <p:cNvSpPr>
            <a:spLocks noGrp="1"/>
          </p:cNvSpPr>
          <p:nvPr>
            <p:ph type="ftr" sz="quarter" idx="11"/>
          </p:nvPr>
        </p:nvSpPr>
        <p:spPr/>
        <p:txBody>
          <a:bodyPr/>
          <a:lstStyle/>
          <a:p>
            <a:pPr>
              <a:defRPr/>
            </a:pPr>
            <a:endParaRPr lang="en-US">
              <a:solidFill>
                <a:srgbClr val="F5A408"/>
              </a:solidFill>
            </a:endParaRPr>
          </a:p>
        </p:txBody>
      </p:sp>
      <p:sp>
        <p:nvSpPr>
          <p:cNvPr id="7" name="Slide Number Placeholder 6"/>
          <p:cNvSpPr>
            <a:spLocks noGrp="1"/>
          </p:cNvSpPr>
          <p:nvPr>
            <p:ph type="sldNum" sz="quarter" idx="12"/>
          </p:nvPr>
        </p:nvSpPr>
        <p:spPr/>
        <p:txBody>
          <a:bodyPr/>
          <a:lstStyle/>
          <a:p>
            <a:pPr>
              <a:defRPr/>
            </a:pPr>
            <a:fld id="{5FDE1209-F06C-4377-B50E-833B4A1E6C25}"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4233480887"/>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5C7446F7-4F62-41A3-9038-C57963A1CDEA}"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9C47816-0D12-4277-AA32-C22E115CFBD7}" type="slidenum">
              <a:rPr lang="fa-IR" smtClean="0"/>
              <a:t>‹#›</a:t>
            </a:fld>
            <a:endParaRPr lang="fa-IR"/>
          </a:p>
        </p:txBody>
      </p:sp>
    </p:spTree>
    <p:extLst>
      <p:ext uri="{BB962C8B-B14F-4D97-AF65-F5344CB8AC3E}">
        <p14:creationId xmlns:p14="http://schemas.microsoft.com/office/powerpoint/2010/main" val="7327697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srgbClr val="F5A408"/>
              </a:solidFill>
            </a:endParaRPr>
          </a:p>
        </p:txBody>
      </p:sp>
      <p:sp>
        <p:nvSpPr>
          <p:cNvPr id="6" name="Footer Placeholder 5"/>
          <p:cNvSpPr>
            <a:spLocks noGrp="1"/>
          </p:cNvSpPr>
          <p:nvPr>
            <p:ph type="ftr" sz="quarter" idx="11"/>
          </p:nvPr>
        </p:nvSpPr>
        <p:spPr/>
        <p:txBody>
          <a:bodyPr/>
          <a:lstStyle/>
          <a:p>
            <a:pPr>
              <a:defRPr/>
            </a:pPr>
            <a:endParaRPr lang="en-US">
              <a:solidFill>
                <a:srgbClr val="F5A408"/>
              </a:solidFill>
            </a:endParaRPr>
          </a:p>
        </p:txBody>
      </p:sp>
      <p:sp>
        <p:nvSpPr>
          <p:cNvPr id="7" name="Slide Number Placeholder 6"/>
          <p:cNvSpPr>
            <a:spLocks noGrp="1"/>
          </p:cNvSpPr>
          <p:nvPr>
            <p:ph type="sldNum" sz="quarter" idx="12"/>
          </p:nvPr>
        </p:nvSpPr>
        <p:spPr/>
        <p:txBody>
          <a:bodyPr/>
          <a:lstStyle/>
          <a:p>
            <a:pPr>
              <a:defRPr/>
            </a:pPr>
            <a:fld id="{2E0D76C6-89A2-4895-8987-72E4F62EEBDA}"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3576636709"/>
      </p:ext>
    </p:extLst>
  </p:cSld>
  <p:clrMapOvr>
    <a:masterClrMapping/>
  </p:clrMapOvr>
  <p:transition>
    <p:fade thruBlk="1"/>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solidFill>
                <a:srgbClr val="F5A408"/>
              </a:solidFill>
            </a:endParaRPr>
          </a:p>
        </p:txBody>
      </p:sp>
      <p:sp>
        <p:nvSpPr>
          <p:cNvPr id="5" name="Footer Placeholder 4"/>
          <p:cNvSpPr>
            <a:spLocks noGrp="1"/>
          </p:cNvSpPr>
          <p:nvPr>
            <p:ph type="ftr" sz="quarter" idx="11"/>
          </p:nvPr>
        </p:nvSpPr>
        <p:spPr/>
        <p:txBody>
          <a:bodyPr/>
          <a:lstStyle/>
          <a:p>
            <a:pPr>
              <a:defRPr/>
            </a:pPr>
            <a:endParaRPr lang="en-US">
              <a:solidFill>
                <a:srgbClr val="F5A408"/>
              </a:solidFill>
            </a:endParaRPr>
          </a:p>
        </p:txBody>
      </p:sp>
      <p:sp>
        <p:nvSpPr>
          <p:cNvPr id="6" name="Slide Number Placeholder 5"/>
          <p:cNvSpPr>
            <a:spLocks noGrp="1"/>
          </p:cNvSpPr>
          <p:nvPr>
            <p:ph type="sldNum" sz="quarter" idx="12"/>
          </p:nvPr>
        </p:nvSpPr>
        <p:spPr/>
        <p:txBody>
          <a:bodyPr/>
          <a:lstStyle/>
          <a:p>
            <a:pPr>
              <a:defRPr/>
            </a:pPr>
            <a:fld id="{665FD158-5980-468D-AEFD-BF487B1F979B}"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408911320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solidFill>
                <a:srgbClr val="F5A408"/>
              </a:solidFill>
            </a:endParaRPr>
          </a:p>
        </p:txBody>
      </p:sp>
      <p:sp>
        <p:nvSpPr>
          <p:cNvPr id="5" name="Footer Placeholder 4"/>
          <p:cNvSpPr>
            <a:spLocks noGrp="1"/>
          </p:cNvSpPr>
          <p:nvPr>
            <p:ph type="ftr" sz="quarter" idx="11"/>
          </p:nvPr>
        </p:nvSpPr>
        <p:spPr/>
        <p:txBody>
          <a:bodyPr/>
          <a:lstStyle/>
          <a:p>
            <a:pPr>
              <a:defRPr/>
            </a:pPr>
            <a:endParaRPr lang="en-US">
              <a:solidFill>
                <a:srgbClr val="F5A408"/>
              </a:solidFill>
            </a:endParaRPr>
          </a:p>
        </p:txBody>
      </p:sp>
      <p:sp>
        <p:nvSpPr>
          <p:cNvPr id="6" name="Slide Number Placeholder 5"/>
          <p:cNvSpPr>
            <a:spLocks noGrp="1"/>
          </p:cNvSpPr>
          <p:nvPr>
            <p:ph type="sldNum" sz="quarter" idx="12"/>
          </p:nvPr>
        </p:nvSpPr>
        <p:spPr/>
        <p:txBody>
          <a:bodyPr/>
          <a:lstStyle/>
          <a:p>
            <a:pPr>
              <a:defRPr/>
            </a:pPr>
            <a:fld id="{665FD158-5980-468D-AEFD-BF487B1F979B}" type="slidenum">
              <a:rPr lang="ar-SA" smtClean="0">
                <a:solidFill>
                  <a:prstClr val="white"/>
                </a:solidFill>
              </a:rPr>
              <a:pPr>
                <a:defRPr/>
              </a:pPr>
              <a:t>‹#›</a:t>
            </a:fld>
            <a:endParaRPr lang="en-US">
              <a:solidFill>
                <a:prstClr val="white"/>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r>
              <a:rPr lang="en-US" sz="8000" dirty="0">
                <a:ln w="3175" cmpd="sng">
                  <a:noFill/>
                </a:ln>
                <a:solidFill>
                  <a:srgbClr val="90C226"/>
                </a:solidFill>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r>
              <a:rPr lang="en-US" sz="8000" dirty="0">
                <a:ln w="3175" cmpd="sng">
                  <a:noFill/>
                </a:ln>
                <a:solidFill>
                  <a:srgbClr val="90C226"/>
                </a:solidFill>
                <a:latin typeface="Arial"/>
              </a:rPr>
              <a:t>”</a:t>
            </a:r>
          </a:p>
        </p:txBody>
      </p:sp>
    </p:spTree>
    <p:extLst>
      <p:ext uri="{BB962C8B-B14F-4D97-AF65-F5344CB8AC3E}">
        <p14:creationId xmlns:p14="http://schemas.microsoft.com/office/powerpoint/2010/main" val="146328287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solidFill>
                <a:srgbClr val="F5A408"/>
              </a:solidFill>
            </a:endParaRPr>
          </a:p>
        </p:txBody>
      </p:sp>
      <p:sp>
        <p:nvSpPr>
          <p:cNvPr id="5" name="Footer Placeholder 4"/>
          <p:cNvSpPr>
            <a:spLocks noGrp="1"/>
          </p:cNvSpPr>
          <p:nvPr>
            <p:ph type="ftr" sz="quarter" idx="11"/>
          </p:nvPr>
        </p:nvSpPr>
        <p:spPr/>
        <p:txBody>
          <a:bodyPr/>
          <a:lstStyle/>
          <a:p>
            <a:pPr>
              <a:defRPr/>
            </a:pPr>
            <a:endParaRPr lang="en-US">
              <a:solidFill>
                <a:srgbClr val="F5A408"/>
              </a:solidFill>
            </a:endParaRPr>
          </a:p>
        </p:txBody>
      </p:sp>
      <p:sp>
        <p:nvSpPr>
          <p:cNvPr id="6" name="Slide Number Placeholder 5"/>
          <p:cNvSpPr>
            <a:spLocks noGrp="1"/>
          </p:cNvSpPr>
          <p:nvPr>
            <p:ph type="sldNum" sz="quarter" idx="12"/>
          </p:nvPr>
        </p:nvSpPr>
        <p:spPr/>
        <p:txBody>
          <a:bodyPr/>
          <a:lstStyle/>
          <a:p>
            <a:pPr>
              <a:defRPr/>
            </a:pPr>
            <a:fld id="{665FD158-5980-468D-AEFD-BF487B1F979B}"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349279799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fontAlgn="base">
              <a:spcBef>
                <a:spcPct val="0"/>
              </a:spcBef>
              <a:spcAft>
                <a:spcPct val="0"/>
              </a:spcAft>
              <a:defRPr/>
            </a:pPr>
            <a:endParaRPr lang="en-US">
              <a:solidFill>
                <a:srgbClr val="F5A408"/>
              </a:solidFill>
              <a:latin typeface="Arial" pitchFamily="34" charset="0"/>
              <a:cs typeface="Arial" pitchFamily="34" charset="0"/>
            </a:endParaRPr>
          </a:p>
        </p:txBody>
      </p:sp>
      <p:sp>
        <p:nvSpPr>
          <p:cNvPr id="5" name="Footer Placeholder 4"/>
          <p:cNvSpPr>
            <a:spLocks noGrp="1"/>
          </p:cNvSpPr>
          <p:nvPr>
            <p:ph type="ftr" sz="quarter" idx="11"/>
          </p:nvPr>
        </p:nvSpPr>
        <p:spPr/>
        <p:txBody>
          <a:bodyPr/>
          <a:lstStyle/>
          <a:p>
            <a:pPr rtl="0" fontAlgn="base">
              <a:spcBef>
                <a:spcPct val="0"/>
              </a:spcBef>
              <a:spcAft>
                <a:spcPct val="0"/>
              </a:spcAft>
              <a:defRPr/>
            </a:pPr>
            <a:endParaRPr lang="en-US">
              <a:solidFill>
                <a:srgbClr val="F5A408"/>
              </a:solidFill>
              <a:latin typeface="Arial" pitchFamily="34" charset="0"/>
              <a:cs typeface="Arial" pitchFamily="34" charset="0"/>
            </a:endParaRPr>
          </a:p>
        </p:txBody>
      </p:sp>
      <p:sp>
        <p:nvSpPr>
          <p:cNvPr id="6" name="Slide Number Placeholder 5"/>
          <p:cNvSpPr>
            <a:spLocks noGrp="1"/>
          </p:cNvSpPr>
          <p:nvPr>
            <p:ph type="sldNum" sz="quarter" idx="12"/>
          </p:nvPr>
        </p:nvSpPr>
        <p:spPr/>
        <p:txBody>
          <a:bodyPr/>
          <a:lstStyle/>
          <a:p>
            <a:pPr rtl="0" fontAlgn="base">
              <a:spcBef>
                <a:spcPct val="0"/>
              </a:spcBef>
              <a:spcAft>
                <a:spcPct val="0"/>
              </a:spcAft>
              <a:defRPr/>
            </a:pPr>
            <a:fld id="{665FD158-5980-468D-AEFD-BF487B1F979B}" type="slidenum">
              <a:rPr lang="ar-SA" smtClean="0">
                <a:solidFill>
                  <a:prstClr val="white"/>
                </a:solidFill>
                <a:latin typeface="Arial" pitchFamily="34" charset="0"/>
              </a:rPr>
              <a:pPr rtl="0" fontAlgn="base">
                <a:spcBef>
                  <a:spcPct val="0"/>
                </a:spcBef>
                <a:spcAft>
                  <a:spcPct val="0"/>
                </a:spcAft>
                <a:defRPr/>
              </a:pPr>
              <a:t>‹#›</a:t>
            </a:fld>
            <a:endParaRPr lang="en-US">
              <a:solidFill>
                <a:prstClr val="white"/>
              </a:solidFill>
              <a:latin typeface="Arial" pitchFamily="34" charset="0"/>
              <a:cs typeface="Arial" pitchFamily="34" charset="0"/>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r>
              <a:rPr lang="en-US" sz="8000" dirty="0">
                <a:ln w="3175" cmpd="sng">
                  <a:noFill/>
                </a:ln>
                <a:solidFill>
                  <a:srgbClr val="90C226"/>
                </a:solidFill>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r>
              <a:rPr lang="en-US" sz="8000" dirty="0">
                <a:ln w="3175" cmpd="sng">
                  <a:noFill/>
                </a:ln>
                <a:solidFill>
                  <a:srgbClr val="90C226"/>
                </a:solidFill>
                <a:latin typeface="Arial"/>
              </a:rPr>
              <a:t>”</a:t>
            </a:r>
          </a:p>
        </p:txBody>
      </p:sp>
    </p:spTree>
    <p:extLst>
      <p:ext uri="{BB962C8B-B14F-4D97-AF65-F5344CB8AC3E}">
        <p14:creationId xmlns:p14="http://schemas.microsoft.com/office/powerpoint/2010/main" val="258986727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fontAlgn="base">
              <a:spcBef>
                <a:spcPct val="0"/>
              </a:spcBef>
              <a:spcAft>
                <a:spcPct val="0"/>
              </a:spcAft>
              <a:defRPr/>
            </a:pPr>
            <a:endParaRPr lang="en-US">
              <a:solidFill>
                <a:srgbClr val="F5A408"/>
              </a:solidFill>
              <a:latin typeface="Arial" pitchFamily="34" charset="0"/>
              <a:cs typeface="Arial" pitchFamily="34" charset="0"/>
            </a:endParaRPr>
          </a:p>
        </p:txBody>
      </p:sp>
      <p:sp>
        <p:nvSpPr>
          <p:cNvPr id="5" name="Footer Placeholder 4"/>
          <p:cNvSpPr>
            <a:spLocks noGrp="1"/>
          </p:cNvSpPr>
          <p:nvPr>
            <p:ph type="ftr" sz="quarter" idx="11"/>
          </p:nvPr>
        </p:nvSpPr>
        <p:spPr/>
        <p:txBody>
          <a:bodyPr/>
          <a:lstStyle/>
          <a:p>
            <a:pPr rtl="0" fontAlgn="base">
              <a:spcBef>
                <a:spcPct val="0"/>
              </a:spcBef>
              <a:spcAft>
                <a:spcPct val="0"/>
              </a:spcAft>
              <a:defRPr/>
            </a:pPr>
            <a:endParaRPr lang="en-US">
              <a:solidFill>
                <a:srgbClr val="F5A408"/>
              </a:solidFill>
              <a:latin typeface="Arial" pitchFamily="34" charset="0"/>
              <a:cs typeface="Arial" pitchFamily="34" charset="0"/>
            </a:endParaRPr>
          </a:p>
        </p:txBody>
      </p:sp>
      <p:sp>
        <p:nvSpPr>
          <p:cNvPr id="6" name="Slide Number Placeholder 5"/>
          <p:cNvSpPr>
            <a:spLocks noGrp="1"/>
          </p:cNvSpPr>
          <p:nvPr>
            <p:ph type="sldNum" sz="quarter" idx="12"/>
          </p:nvPr>
        </p:nvSpPr>
        <p:spPr/>
        <p:txBody>
          <a:bodyPr/>
          <a:lstStyle/>
          <a:p>
            <a:pPr rtl="0" fontAlgn="base">
              <a:spcBef>
                <a:spcPct val="0"/>
              </a:spcBef>
              <a:spcAft>
                <a:spcPct val="0"/>
              </a:spcAft>
              <a:defRPr/>
            </a:pPr>
            <a:fld id="{665FD158-5980-468D-AEFD-BF487B1F979B}" type="slidenum">
              <a:rPr lang="ar-SA" smtClean="0">
                <a:solidFill>
                  <a:prstClr val="white"/>
                </a:solidFill>
                <a:latin typeface="Arial" pitchFamily="34" charset="0"/>
              </a:rPr>
              <a:pPr rtl="0" fontAlgn="base">
                <a:spcBef>
                  <a:spcPct val="0"/>
                </a:spcBef>
                <a:spcAft>
                  <a:spcPct val="0"/>
                </a:spcAft>
                <a:defRPr/>
              </a:pPr>
              <a:t>‹#›</a:t>
            </a:fld>
            <a:endParaRPr lang="en-US">
              <a:solidFill>
                <a:prstClr val="white"/>
              </a:solidFill>
              <a:latin typeface="Arial" pitchFamily="34" charset="0"/>
              <a:cs typeface="Arial" pitchFamily="34" charset="0"/>
            </a:endParaRPr>
          </a:p>
        </p:txBody>
      </p:sp>
    </p:spTree>
    <p:extLst>
      <p:ext uri="{BB962C8B-B14F-4D97-AF65-F5344CB8AC3E}">
        <p14:creationId xmlns:p14="http://schemas.microsoft.com/office/powerpoint/2010/main" val="224220819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solidFill>
                <a:srgbClr val="F5A408"/>
              </a:solidFill>
            </a:endParaRPr>
          </a:p>
        </p:txBody>
      </p:sp>
      <p:sp>
        <p:nvSpPr>
          <p:cNvPr id="5" name="Footer Placeholder 4"/>
          <p:cNvSpPr>
            <a:spLocks noGrp="1"/>
          </p:cNvSpPr>
          <p:nvPr>
            <p:ph type="ftr" sz="quarter" idx="11"/>
          </p:nvPr>
        </p:nvSpPr>
        <p:spPr/>
        <p:txBody>
          <a:bodyPr/>
          <a:lstStyle/>
          <a:p>
            <a:pPr>
              <a:defRPr/>
            </a:pPr>
            <a:endParaRPr lang="en-US">
              <a:solidFill>
                <a:srgbClr val="F5A408"/>
              </a:solidFill>
            </a:endParaRPr>
          </a:p>
        </p:txBody>
      </p:sp>
      <p:sp>
        <p:nvSpPr>
          <p:cNvPr id="6" name="Slide Number Placeholder 5"/>
          <p:cNvSpPr>
            <a:spLocks noGrp="1"/>
          </p:cNvSpPr>
          <p:nvPr>
            <p:ph type="sldNum" sz="quarter" idx="12"/>
          </p:nvPr>
        </p:nvSpPr>
        <p:spPr/>
        <p:txBody>
          <a:bodyPr/>
          <a:lstStyle/>
          <a:p>
            <a:pPr>
              <a:defRPr/>
            </a:pPr>
            <a:fld id="{34282B07-BB0D-4474-AC27-D15FCFCA08C6}"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2646892447"/>
      </p:ext>
    </p:extLst>
  </p:cSld>
  <p:clrMapOvr>
    <a:masterClrMapping/>
  </p:clrMapOvr>
  <p:transition>
    <p:fade thruBlk="1"/>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solidFill>
                <a:srgbClr val="F5A408"/>
              </a:solidFill>
            </a:endParaRPr>
          </a:p>
        </p:txBody>
      </p:sp>
      <p:sp>
        <p:nvSpPr>
          <p:cNvPr id="5" name="Footer Placeholder 4"/>
          <p:cNvSpPr>
            <a:spLocks noGrp="1"/>
          </p:cNvSpPr>
          <p:nvPr>
            <p:ph type="ftr" sz="quarter" idx="11"/>
          </p:nvPr>
        </p:nvSpPr>
        <p:spPr/>
        <p:txBody>
          <a:bodyPr/>
          <a:lstStyle/>
          <a:p>
            <a:pPr>
              <a:defRPr/>
            </a:pPr>
            <a:endParaRPr lang="en-US">
              <a:solidFill>
                <a:srgbClr val="F5A408"/>
              </a:solidFill>
            </a:endParaRPr>
          </a:p>
        </p:txBody>
      </p:sp>
      <p:sp>
        <p:nvSpPr>
          <p:cNvPr id="6" name="Slide Number Placeholder 5"/>
          <p:cNvSpPr>
            <a:spLocks noGrp="1"/>
          </p:cNvSpPr>
          <p:nvPr>
            <p:ph type="sldNum" sz="quarter" idx="12"/>
          </p:nvPr>
        </p:nvSpPr>
        <p:spPr/>
        <p:txBody>
          <a:bodyPr/>
          <a:lstStyle/>
          <a:p>
            <a:pPr>
              <a:defRPr/>
            </a:pPr>
            <a:fld id="{8C9A0CD1-DF68-43B2-A678-01F094E8BB3C}" type="slidenum">
              <a:rPr lang="ar-SA" smtClean="0">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2230114672"/>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7446F7-4F62-41A3-9038-C57963A1CDEA}"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9C47816-0D12-4277-AA32-C22E115CFBD7}" type="slidenum">
              <a:rPr lang="fa-IR" smtClean="0"/>
              <a:t>‹#›</a:t>
            </a:fld>
            <a:endParaRPr lang="fa-IR"/>
          </a:p>
        </p:txBody>
      </p:sp>
    </p:spTree>
    <p:extLst>
      <p:ext uri="{BB962C8B-B14F-4D97-AF65-F5344CB8AC3E}">
        <p14:creationId xmlns:p14="http://schemas.microsoft.com/office/powerpoint/2010/main" val="3161727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5C7446F7-4F62-41A3-9038-C57963A1CDEA}"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9C47816-0D12-4277-AA32-C22E115CFBD7}" type="slidenum">
              <a:rPr lang="fa-IR" smtClean="0"/>
              <a:t>‹#›</a:t>
            </a:fld>
            <a:endParaRPr lang="fa-IR"/>
          </a:p>
        </p:txBody>
      </p:sp>
    </p:spTree>
    <p:extLst>
      <p:ext uri="{BB962C8B-B14F-4D97-AF65-F5344CB8AC3E}">
        <p14:creationId xmlns:p14="http://schemas.microsoft.com/office/powerpoint/2010/main" val="2221045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5C7446F7-4F62-41A3-9038-C57963A1CDEA}" type="datetimeFigureOut">
              <a:rPr lang="fa-IR" smtClean="0"/>
              <a:t>29/03/1442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9C47816-0D12-4277-AA32-C22E115CFBD7}" type="slidenum">
              <a:rPr lang="fa-IR" smtClean="0"/>
              <a:t>‹#›</a:t>
            </a:fld>
            <a:endParaRPr lang="fa-IR"/>
          </a:p>
        </p:txBody>
      </p:sp>
    </p:spTree>
    <p:extLst>
      <p:ext uri="{BB962C8B-B14F-4D97-AF65-F5344CB8AC3E}">
        <p14:creationId xmlns:p14="http://schemas.microsoft.com/office/powerpoint/2010/main" val="2112103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5C7446F7-4F62-41A3-9038-C57963A1CDEA}" type="datetimeFigureOut">
              <a:rPr lang="fa-IR" smtClean="0"/>
              <a:t>29/03/1442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9C47816-0D12-4277-AA32-C22E115CFBD7}" type="slidenum">
              <a:rPr lang="fa-IR" smtClean="0"/>
              <a:t>‹#›</a:t>
            </a:fld>
            <a:endParaRPr lang="fa-IR"/>
          </a:p>
        </p:txBody>
      </p:sp>
    </p:spTree>
    <p:extLst>
      <p:ext uri="{BB962C8B-B14F-4D97-AF65-F5344CB8AC3E}">
        <p14:creationId xmlns:p14="http://schemas.microsoft.com/office/powerpoint/2010/main" val="3125023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7446F7-4F62-41A3-9038-C57963A1CDEA}" type="datetimeFigureOut">
              <a:rPr lang="fa-IR" smtClean="0"/>
              <a:t>29/03/1442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9C47816-0D12-4277-AA32-C22E115CFBD7}" type="slidenum">
              <a:rPr lang="fa-IR" smtClean="0"/>
              <a:t>‹#›</a:t>
            </a:fld>
            <a:endParaRPr lang="fa-IR"/>
          </a:p>
        </p:txBody>
      </p:sp>
    </p:spTree>
    <p:extLst>
      <p:ext uri="{BB962C8B-B14F-4D97-AF65-F5344CB8AC3E}">
        <p14:creationId xmlns:p14="http://schemas.microsoft.com/office/powerpoint/2010/main" val="155021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7446F7-4F62-41A3-9038-C57963A1CDEA}"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9C47816-0D12-4277-AA32-C22E115CFBD7}" type="slidenum">
              <a:rPr lang="fa-IR" smtClean="0"/>
              <a:t>‹#›</a:t>
            </a:fld>
            <a:endParaRPr lang="fa-IR"/>
          </a:p>
        </p:txBody>
      </p:sp>
    </p:spTree>
    <p:extLst>
      <p:ext uri="{BB962C8B-B14F-4D97-AF65-F5344CB8AC3E}">
        <p14:creationId xmlns:p14="http://schemas.microsoft.com/office/powerpoint/2010/main" val="1308505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7446F7-4F62-41A3-9038-C57963A1CDEA}"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9C47816-0D12-4277-AA32-C22E115CFBD7}" type="slidenum">
              <a:rPr lang="fa-IR" smtClean="0"/>
              <a:t>‹#›</a:t>
            </a:fld>
            <a:endParaRPr lang="fa-IR"/>
          </a:p>
        </p:txBody>
      </p:sp>
    </p:spTree>
    <p:extLst>
      <p:ext uri="{BB962C8B-B14F-4D97-AF65-F5344CB8AC3E}">
        <p14:creationId xmlns:p14="http://schemas.microsoft.com/office/powerpoint/2010/main" val="3531689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C7446F7-4F62-41A3-9038-C57963A1CDEA}" type="datetimeFigureOut">
              <a:rPr lang="fa-IR" smtClean="0"/>
              <a:t>29/03/1442</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9C47816-0D12-4277-AA32-C22E115CFBD7}" type="slidenum">
              <a:rPr lang="fa-IR" smtClean="0"/>
              <a:t>‹#›</a:t>
            </a:fld>
            <a:endParaRPr lang="fa-IR"/>
          </a:p>
        </p:txBody>
      </p:sp>
    </p:spTree>
    <p:extLst>
      <p:ext uri="{BB962C8B-B14F-4D97-AF65-F5344CB8AC3E}">
        <p14:creationId xmlns:p14="http://schemas.microsoft.com/office/powerpoint/2010/main" val="1130715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cxnSp>
          <p:nvCxnSpPr>
            <p:cNvPr id="7" name="Straight Connector 6"/>
            <p:cNvCxnSpPr/>
            <p:nvPr/>
          </p:nvCxnSpPr>
          <p:spPr>
            <a:xfrm flipV="1">
              <a:off x="5130830" y="4175605"/>
              <a:ext cx="4022475" cy="2682396"/>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7042707"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9" name="Freeform 8"/>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rtl="0" fontAlgn="base">
              <a:spcBef>
                <a:spcPct val="0"/>
              </a:spcBef>
              <a:spcAft>
                <a:spcPct val="0"/>
              </a:spcAft>
              <a:defRPr/>
            </a:pPr>
            <a:endParaRPr lang="en-US">
              <a:solidFill>
                <a:srgbClr val="F5A408"/>
              </a:solidFill>
              <a:latin typeface="Arial" pitchFamily="34" charset="0"/>
              <a:cs typeface="Arial" pitchFamily="34" charset="0"/>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fontAlgn="base">
              <a:spcBef>
                <a:spcPct val="0"/>
              </a:spcBef>
              <a:spcAft>
                <a:spcPct val="0"/>
              </a:spcAft>
              <a:defRPr/>
            </a:pPr>
            <a:endParaRPr lang="en-US">
              <a:solidFill>
                <a:srgbClr val="F5A408"/>
              </a:solidFill>
              <a:latin typeface="Arial" pitchFamily="34" charset="0"/>
              <a:cs typeface="Arial" pitchFamily="34" charset="0"/>
            </a:endParaRP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rtl="0" fontAlgn="base">
              <a:spcBef>
                <a:spcPct val="0"/>
              </a:spcBef>
              <a:spcAft>
                <a:spcPct val="0"/>
              </a:spcAft>
              <a:defRPr/>
            </a:pPr>
            <a:fld id="{665FD158-5980-468D-AEFD-BF487B1F979B}" type="slidenum">
              <a:rPr lang="ar-SA" smtClean="0">
                <a:solidFill>
                  <a:prstClr val="white"/>
                </a:solidFill>
                <a:latin typeface="Arial" pitchFamily="34" charset="0"/>
              </a:rPr>
              <a:pPr rtl="0" fontAlgn="base">
                <a:spcBef>
                  <a:spcPct val="0"/>
                </a:spcBef>
                <a:spcAft>
                  <a:spcPct val="0"/>
                </a:spcAft>
                <a:defRPr/>
              </a:pPr>
              <a:t>‹#›</a:t>
            </a:fld>
            <a:endParaRPr lang="en-US">
              <a:solidFill>
                <a:prstClr val="white"/>
              </a:solidFill>
              <a:latin typeface="Arial" pitchFamily="34" charset="0"/>
              <a:cs typeface="Arial" pitchFamily="34" charset="0"/>
            </a:endParaRPr>
          </a:p>
        </p:txBody>
      </p:sp>
    </p:spTree>
    <p:extLst>
      <p:ext uri="{BB962C8B-B14F-4D97-AF65-F5344CB8AC3E}">
        <p14:creationId xmlns:p14="http://schemas.microsoft.com/office/powerpoint/2010/main" val="324920891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ransition>
    <p:fade thruBlk="1"/>
  </p:transition>
  <p:timing>
    <p:tnLst>
      <p:par>
        <p:cTn id="1" dur="indefinite" restart="never" nodeType="tmRoot"/>
      </p:par>
    </p:tnLst>
  </p:timing>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hyperlink" Target="http://www.tebyan.net/bigimage.aspx?img=image/big/1386/03/1062383161881991011797573651268515316591.jpg"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32.jpeg"/><Relationship Id="rId4" Type="http://schemas.openxmlformats.org/officeDocument/2006/relationships/image" Target="../media/image31.jpe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34.jpeg"/></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8.xml"/><Relationship Id="rId5" Type="http://schemas.openxmlformats.org/officeDocument/2006/relationships/image" Target="../media/image38.png"/><Relationship Id="rId4" Type="http://schemas.openxmlformats.org/officeDocument/2006/relationships/image" Target="../media/image37.jpeg"/></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8.xml"/><Relationship Id="rId4" Type="http://schemas.openxmlformats.org/officeDocument/2006/relationships/image" Target="../media/image45.jpeg"/></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image" Target="../media/image48.jpeg"/><Relationship Id="rId4" Type="http://schemas.openxmlformats.org/officeDocument/2006/relationships/image" Target="../media/image47.jpeg"/></Relationships>
</file>

<file path=ppt/slides/_rels/slide4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52.jpeg"/></Relationships>
</file>

<file path=ppt/slides/_rels/slide4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5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15616" y="2924944"/>
            <a:ext cx="6984776" cy="646331"/>
          </a:xfrm>
          <a:prstGeom prst="rect">
            <a:avLst/>
          </a:prstGeom>
          <a:noFill/>
        </p:spPr>
        <p:txBody>
          <a:bodyPr wrap="square" rtlCol="1">
            <a:spAutoFit/>
          </a:bodyPr>
          <a:lstStyle/>
          <a:p>
            <a:pPr algn="ctr"/>
            <a:r>
              <a:rPr lang="fa-IR" sz="3600" dirty="0">
                <a:ln w="10160">
                  <a:solidFill>
                    <a:srgbClr val="90C226"/>
                  </a:solidFill>
                  <a:prstDash val="solid"/>
                </a:ln>
                <a:solidFill>
                  <a:prstClr val="white"/>
                </a:solidFill>
                <a:effectLst>
                  <a:outerShdw blurRad="38100" dist="32000" dir="5400000" algn="tl">
                    <a:srgbClr val="000000">
                      <a:alpha val="30000"/>
                    </a:srgbClr>
                  </a:outerShdw>
                </a:effectLst>
                <a:cs typeface="B Titr" panose="00000700000000000000" pitchFamily="2" charset="-78"/>
              </a:rPr>
              <a:t>معماری و شهرسازی </a:t>
            </a:r>
            <a:r>
              <a:rPr lang="fa-IR" sz="3600" dirty="0">
                <a:ln w="10160">
                  <a:solidFill>
                    <a:srgbClr val="90C226"/>
                  </a:solidFill>
                  <a:prstDash val="solid"/>
                </a:ln>
                <a:solidFill>
                  <a:srgbClr val="FFFFFF"/>
                </a:solidFill>
                <a:effectLst>
                  <a:outerShdw blurRad="38100" dist="32000" dir="5400000" algn="tl">
                    <a:srgbClr val="000000">
                      <a:alpha val="30000"/>
                    </a:srgbClr>
                  </a:outerShdw>
                </a:effectLst>
                <a:cs typeface="B Titr" panose="00000700000000000000" pitchFamily="2" charset="-78"/>
              </a:rPr>
              <a:t>دوره پهلوی اول ودوم</a:t>
            </a:r>
            <a:endParaRPr lang="fa-IR" sz="3600" dirty="0">
              <a:ln w="10160">
                <a:solidFill>
                  <a:srgbClr val="90C226"/>
                </a:solidFill>
                <a:prstDash val="solid"/>
              </a:ln>
              <a:solidFill>
                <a:srgbClr val="FFFFFF"/>
              </a:solidFill>
              <a:effectLst>
                <a:outerShdw blurRad="38100" dist="32000" dir="5400000" algn="tl">
                  <a:srgbClr val="000000">
                    <a:alpha val="30000"/>
                  </a:srgbClr>
                </a:outerShdw>
              </a:effectLst>
              <a:cs typeface="B Titr" panose="00000700000000000000" pitchFamily="2" charset="-78"/>
            </a:endParaRPr>
          </a:p>
        </p:txBody>
      </p:sp>
    </p:spTree>
    <p:extLst>
      <p:ext uri="{BB962C8B-B14F-4D97-AF65-F5344CB8AC3E}">
        <p14:creationId xmlns:p14="http://schemas.microsoft.com/office/powerpoint/2010/main" val="20775652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nagit_PPTA2C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5656" y="980728"/>
            <a:ext cx="6148772" cy="5431591"/>
          </a:xfrm>
        </p:spPr>
      </p:pic>
      <p:sp>
        <p:nvSpPr>
          <p:cNvPr id="5" name="TextBox 4"/>
          <p:cNvSpPr txBox="1"/>
          <p:nvPr/>
        </p:nvSpPr>
        <p:spPr>
          <a:xfrm>
            <a:off x="1331640" y="6418786"/>
            <a:ext cx="6120680" cy="400110"/>
          </a:xfrm>
          <a:prstGeom prst="rect">
            <a:avLst/>
          </a:prstGeom>
          <a:noFill/>
        </p:spPr>
        <p:txBody>
          <a:bodyPr wrap="square" rtlCol="1">
            <a:spAutoFit/>
          </a:bodyPr>
          <a:lstStyle/>
          <a:p>
            <a:pPr algn="ctr"/>
            <a:r>
              <a:rPr lang="fa-IR" sz="2000" dirty="0">
                <a:solidFill>
                  <a:prstClr val="white"/>
                </a:solidFill>
                <a:cs typeface="B Nazanin" panose="00000400000000000000" pitchFamily="2" charset="-78"/>
              </a:rPr>
              <a:t>تعریض خیابانها،احداث خیابانها و بلوار های جدید</a:t>
            </a:r>
            <a:endParaRPr lang="fa-IR" sz="2000" dirty="0">
              <a:solidFill>
                <a:prstClr val="white"/>
              </a:solidFill>
              <a:cs typeface="B Nazanin" panose="00000400000000000000" pitchFamily="2" charset="-78"/>
            </a:endParaRPr>
          </a:p>
        </p:txBody>
      </p:sp>
    </p:spTree>
    <p:extLst>
      <p:ext uri="{BB962C8B-B14F-4D97-AF65-F5344CB8AC3E}">
        <p14:creationId xmlns:p14="http://schemas.microsoft.com/office/powerpoint/2010/main" val="34382235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377" y="908720"/>
            <a:ext cx="6571060" cy="728480"/>
          </a:xfrm>
        </p:spPr>
        <p:txBody>
          <a:bodyPr/>
          <a:lstStyle/>
          <a:p>
            <a:pPr algn="r"/>
            <a:r>
              <a:rPr lang="fa-IR" sz="3200" dirty="0" smtClean="0">
                <a:cs typeface="B Titr" panose="00000700000000000000" pitchFamily="2" charset="-78"/>
              </a:rPr>
              <a:t>سیمای شهر پیش از پهلوی اول</a:t>
            </a:r>
            <a:endParaRPr lang="fa-IR" sz="3200" dirty="0">
              <a:cs typeface="B Titr" panose="00000700000000000000" pitchFamily="2" charset="-78"/>
            </a:endParaRPr>
          </a:p>
        </p:txBody>
      </p:sp>
      <p:sp>
        <p:nvSpPr>
          <p:cNvPr id="3" name="Content Placeholder 2"/>
          <p:cNvSpPr>
            <a:spLocks noGrp="1"/>
          </p:cNvSpPr>
          <p:nvPr>
            <p:ph idx="1"/>
          </p:nvPr>
        </p:nvSpPr>
        <p:spPr>
          <a:xfrm>
            <a:off x="4316426" y="2492896"/>
            <a:ext cx="4576054" cy="3816424"/>
          </a:xfrm>
        </p:spPr>
        <p:txBody>
          <a:bodyPr>
            <a:normAutofit/>
          </a:bodyPr>
          <a:lstStyle/>
          <a:p>
            <a:pPr marL="0" indent="0" algn="ctr">
              <a:buNone/>
            </a:pPr>
            <a:r>
              <a:rPr lang="fa-IR" sz="2200" b="1" dirty="0">
                <a:cs typeface="B Nazanin" panose="00000400000000000000" pitchFamily="2" charset="-78"/>
              </a:rPr>
              <a:t>عناصر سیمای شهر در دوران پیش از پهلوی </a:t>
            </a:r>
            <a:r>
              <a:rPr lang="fa-IR" sz="2200" b="1" dirty="0" smtClean="0">
                <a:cs typeface="B Nazanin" panose="00000400000000000000" pitchFamily="2" charset="-78"/>
              </a:rPr>
              <a:t>اول</a:t>
            </a:r>
            <a:endParaRPr lang="fa-IR" sz="2200" b="1" dirty="0">
              <a:cs typeface="B Nazanin" panose="00000400000000000000" pitchFamily="2" charset="-78"/>
            </a:endParaRPr>
          </a:p>
          <a:p>
            <a:pPr algn="just"/>
            <a:r>
              <a:rPr lang="fa-IR" sz="2200" b="1" dirty="0" smtClean="0">
                <a:cs typeface="B Nazanin" panose="00000400000000000000" pitchFamily="2" charset="-78"/>
              </a:rPr>
              <a:t>محلات</a:t>
            </a:r>
            <a:r>
              <a:rPr lang="fa-IR" sz="2200" dirty="0" smtClean="0">
                <a:cs typeface="B Nazanin" panose="00000400000000000000" pitchFamily="2" charset="-78"/>
              </a:rPr>
              <a:t>(مهم </a:t>
            </a:r>
            <a:r>
              <a:rPr lang="fa-IR" sz="2200" dirty="0">
                <a:cs typeface="B Nazanin" panose="00000400000000000000" pitchFamily="2" charset="-78"/>
              </a:rPr>
              <a:t>ترین رکن سیمای شهر </a:t>
            </a:r>
            <a:r>
              <a:rPr lang="fa-IR" sz="2200" dirty="0" smtClean="0">
                <a:cs typeface="B Nazanin" panose="00000400000000000000" pitchFamily="2" charset="-78"/>
              </a:rPr>
              <a:t>فاقد مرز کالبدی</a:t>
            </a:r>
            <a:r>
              <a:rPr lang="fa-IR" sz="2200" dirty="0">
                <a:cs typeface="B Nazanin" panose="00000400000000000000" pitchFamily="2" charset="-78"/>
              </a:rPr>
              <a:t>)</a:t>
            </a:r>
          </a:p>
          <a:p>
            <a:pPr algn="just"/>
            <a:r>
              <a:rPr lang="fa-IR" sz="2200" b="1" dirty="0" smtClean="0">
                <a:cs typeface="B Nazanin" panose="00000400000000000000" pitchFamily="2" charset="-78"/>
              </a:rPr>
              <a:t>گره</a:t>
            </a:r>
            <a:r>
              <a:rPr lang="fa-IR" sz="2200" dirty="0" smtClean="0">
                <a:cs typeface="B Nazanin" panose="00000400000000000000" pitchFamily="2" charset="-78"/>
              </a:rPr>
              <a:t> </a:t>
            </a:r>
            <a:r>
              <a:rPr lang="fa-IR" sz="2200" dirty="0">
                <a:cs typeface="B Nazanin" panose="00000400000000000000" pitchFamily="2" charset="-78"/>
              </a:rPr>
              <a:t>(متبلور در میادین و حسینیه ها)</a:t>
            </a:r>
          </a:p>
          <a:p>
            <a:pPr algn="just"/>
            <a:r>
              <a:rPr lang="fa-IR" sz="2200" b="1" dirty="0" smtClean="0">
                <a:cs typeface="B Nazanin" panose="00000400000000000000" pitchFamily="2" charset="-78"/>
              </a:rPr>
              <a:t>نشانه</a:t>
            </a:r>
            <a:r>
              <a:rPr lang="fa-IR" sz="2200" dirty="0">
                <a:cs typeface="B Nazanin" panose="00000400000000000000" pitchFamily="2" charset="-78"/>
              </a:rPr>
              <a:t>( تکیه ها،آب انبارها، </a:t>
            </a:r>
            <a:r>
              <a:rPr lang="fa-IR" sz="2200" dirty="0" smtClean="0">
                <a:cs typeface="B Nazanin" panose="00000400000000000000" pitchFamily="2" charset="-78"/>
              </a:rPr>
              <a:t>مساجد، </a:t>
            </a:r>
            <a:r>
              <a:rPr lang="fa-IR" sz="2200" dirty="0">
                <a:cs typeface="B Nazanin" panose="00000400000000000000" pitchFamily="2" charset="-78"/>
              </a:rPr>
              <a:t>بقاع </a:t>
            </a:r>
            <a:r>
              <a:rPr lang="fa-IR" sz="2200" dirty="0" smtClean="0">
                <a:cs typeface="B Nazanin" panose="00000400000000000000" pitchFamily="2" charset="-78"/>
              </a:rPr>
              <a:t>و...)</a:t>
            </a:r>
            <a:endParaRPr lang="fa-IR" sz="2200" dirty="0">
              <a:cs typeface="B Nazanin" panose="00000400000000000000" pitchFamily="2" charset="-78"/>
            </a:endParaRPr>
          </a:p>
          <a:p>
            <a:pPr algn="just"/>
            <a:r>
              <a:rPr lang="fa-IR" sz="2200" dirty="0" smtClean="0">
                <a:cs typeface="B Nazanin" panose="00000400000000000000" pitchFamily="2" charset="-78"/>
              </a:rPr>
              <a:t> </a:t>
            </a:r>
            <a:r>
              <a:rPr lang="fa-IR" sz="2200" b="1" dirty="0">
                <a:cs typeface="B Nazanin" panose="00000400000000000000" pitchFamily="2" charset="-78"/>
              </a:rPr>
              <a:t>لبه</a:t>
            </a:r>
            <a:r>
              <a:rPr lang="fa-IR" sz="2200" dirty="0">
                <a:cs typeface="B Nazanin" panose="00000400000000000000" pitchFamily="2" charset="-78"/>
              </a:rPr>
              <a:t>( در امتداد برج و باروی قدیم و خندق آن)</a:t>
            </a:r>
          </a:p>
          <a:p>
            <a:pPr algn="just"/>
            <a:r>
              <a:rPr lang="fa-IR" sz="2200" b="1" dirty="0" smtClean="0">
                <a:cs typeface="B Nazanin" panose="00000400000000000000" pitchFamily="2" charset="-78"/>
              </a:rPr>
              <a:t>راه</a:t>
            </a:r>
            <a:r>
              <a:rPr lang="fa-IR" sz="2200" dirty="0" smtClean="0">
                <a:cs typeface="B Nazanin" panose="00000400000000000000" pitchFamily="2" charset="-78"/>
              </a:rPr>
              <a:t> </a:t>
            </a:r>
            <a:r>
              <a:rPr lang="fa-IR" sz="2200" dirty="0">
                <a:cs typeface="B Nazanin" panose="00000400000000000000" pitchFamily="2" charset="-78"/>
              </a:rPr>
              <a:t>(به شکلی محو و محدود در گذرها و راسته بازار)</a:t>
            </a:r>
          </a:p>
          <a:p>
            <a:endParaRPr lang="fa-I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89725"/>
            <a:ext cx="4283968" cy="4466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355710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95936" y="2465512"/>
            <a:ext cx="5148064" cy="4392488"/>
          </a:xfrm>
        </p:spPr>
        <p:txBody>
          <a:bodyPr>
            <a:normAutofit fontScale="85000" lnSpcReduction="20000"/>
          </a:bodyPr>
          <a:lstStyle/>
          <a:p>
            <a:pPr algn="just"/>
            <a:r>
              <a:rPr lang="fa-IR" sz="2600" b="1" dirty="0">
                <a:cs typeface="B Nazanin" panose="00000400000000000000" pitchFamily="2" charset="-78"/>
              </a:rPr>
              <a:t>عناصر سیمای شهر در این دوره </a:t>
            </a:r>
            <a:r>
              <a:rPr lang="fa-IR" sz="2600" b="1" dirty="0" smtClean="0">
                <a:cs typeface="B Nazanin" panose="00000400000000000000" pitchFamily="2" charset="-78"/>
              </a:rPr>
              <a:t>این چنین </a:t>
            </a:r>
            <a:r>
              <a:rPr lang="fa-IR" sz="2600" b="1" dirty="0">
                <a:cs typeface="B Nazanin" panose="00000400000000000000" pitchFamily="2" charset="-78"/>
              </a:rPr>
              <a:t>دستخوش تغییر شده اند:</a:t>
            </a:r>
          </a:p>
          <a:p>
            <a:pPr algn="just"/>
            <a:r>
              <a:rPr lang="fa-IR" sz="2600" b="1" dirty="0">
                <a:cs typeface="B Nazanin" panose="00000400000000000000" pitchFamily="2" charset="-78"/>
              </a:rPr>
              <a:t>راه</a:t>
            </a:r>
            <a:r>
              <a:rPr lang="fa-IR" sz="2600" dirty="0">
                <a:cs typeface="B Nazanin" panose="00000400000000000000" pitchFamily="2" charset="-78"/>
              </a:rPr>
              <a:t> (خیابانهای تازه احداث مستقیم و عریض که در ذهن طراح آنقدر </a:t>
            </a:r>
            <a:r>
              <a:rPr lang="fa-IR" sz="2600" dirty="0" smtClean="0">
                <a:cs typeface="B Nazanin" panose="00000400000000000000" pitchFamily="2" charset="-78"/>
              </a:rPr>
              <a:t>صلب </a:t>
            </a:r>
            <a:r>
              <a:rPr lang="fa-IR" sz="2600" dirty="0">
                <a:cs typeface="B Nazanin" panose="00000400000000000000" pitchFamily="2" charset="-78"/>
              </a:rPr>
              <a:t>است که آن را با بهره گیری از خط کش ترسیم کرده است)</a:t>
            </a:r>
          </a:p>
          <a:p>
            <a:pPr algn="just"/>
            <a:r>
              <a:rPr lang="fa-IR" sz="2600" b="1" dirty="0">
                <a:cs typeface="B Nazanin" panose="00000400000000000000" pitchFamily="2" charset="-78"/>
              </a:rPr>
              <a:t>گره</a:t>
            </a:r>
            <a:r>
              <a:rPr lang="fa-IR" sz="2600" dirty="0">
                <a:cs typeface="B Nazanin" panose="00000400000000000000" pitchFamily="2" charset="-78"/>
              </a:rPr>
              <a:t>(فلکه های هندسی در تلاقی راه های جدید. گرچه گره ها در دوره پیشین نیز بسیار هندسی و راست گوشه بوده اند اما در آن سیما به نشان دادن موقعیت میادین و حسینیه ها با دوایری بسنده شده، حال آن که در سیمای فرم محور جدید، فلکه ها با استفاده از شابلون تصویر شده اند).</a:t>
            </a:r>
          </a:p>
          <a:p>
            <a:pPr algn="just"/>
            <a:r>
              <a:rPr lang="fa-IR" sz="2600" b="1" dirty="0">
                <a:cs typeface="B Nazanin" panose="00000400000000000000" pitchFamily="2" charset="-78"/>
              </a:rPr>
              <a:t>نشانه</a:t>
            </a:r>
            <a:r>
              <a:rPr lang="fa-IR" sz="2600" dirty="0">
                <a:cs typeface="B Nazanin" panose="00000400000000000000" pitchFamily="2" charset="-78"/>
              </a:rPr>
              <a:t>(تکیه ها،مساجد،اداره ها،کارخانه ها، زندان...)</a:t>
            </a:r>
          </a:p>
          <a:p>
            <a:pPr algn="just"/>
            <a:r>
              <a:rPr lang="fa-IR" sz="2600" b="1" dirty="0">
                <a:cs typeface="B Nazanin" panose="00000400000000000000" pitchFamily="2" charset="-78"/>
              </a:rPr>
              <a:t>لبه ها </a:t>
            </a:r>
            <a:r>
              <a:rPr lang="fa-IR" sz="2600" dirty="0">
                <a:cs typeface="B Nazanin" panose="00000400000000000000" pitchFamily="2" charset="-78"/>
              </a:rPr>
              <a:t>حذف و محلات محو و کم اهمیت شده اند.</a:t>
            </a:r>
          </a:p>
          <a:p>
            <a:endParaRPr lang="fa-IR" dirty="0"/>
          </a:p>
        </p:txBody>
      </p:sp>
      <p:sp>
        <p:nvSpPr>
          <p:cNvPr id="4" name="AutoShape 2" descr="شهرسازی دوره پهلوی اول "/>
          <p:cNvSpPr>
            <a:spLocks noChangeAspect="1" noChangeArrowheads="1"/>
          </p:cNvSpPr>
          <p:nvPr/>
        </p:nvSpPr>
        <p:spPr bwMode="auto">
          <a:xfrm>
            <a:off x="8334375" y="-1417638"/>
            <a:ext cx="3248025"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solidFill>
                <a:prstClr val="white"/>
              </a:solidFill>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04" y="2321496"/>
            <a:ext cx="4113042"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034817" y="1052736"/>
            <a:ext cx="5705535" cy="584775"/>
          </a:xfrm>
          <a:prstGeom prst="rect">
            <a:avLst/>
          </a:prstGeom>
          <a:noFill/>
        </p:spPr>
        <p:txBody>
          <a:bodyPr wrap="square" rtlCol="1">
            <a:spAutoFit/>
          </a:bodyPr>
          <a:lstStyle/>
          <a:p>
            <a:r>
              <a:rPr lang="fa-IR" sz="3200" dirty="0">
                <a:solidFill>
                  <a:prstClr val="black"/>
                </a:solidFill>
                <a:cs typeface="B Titr" panose="00000700000000000000" pitchFamily="2" charset="-78"/>
              </a:rPr>
              <a:t>سیمای شهر </a:t>
            </a:r>
            <a:r>
              <a:rPr lang="fa-IR" sz="3200" dirty="0">
                <a:solidFill>
                  <a:prstClr val="black"/>
                </a:solidFill>
                <a:cs typeface="B Titr" panose="00000700000000000000" pitchFamily="2" charset="-78"/>
              </a:rPr>
              <a:t>پهلوی </a:t>
            </a:r>
            <a:r>
              <a:rPr lang="fa-IR" sz="3200" dirty="0">
                <a:solidFill>
                  <a:prstClr val="black"/>
                </a:solidFill>
                <a:cs typeface="B Titr" panose="00000700000000000000" pitchFamily="2" charset="-78"/>
              </a:rPr>
              <a:t>اول</a:t>
            </a:r>
          </a:p>
        </p:txBody>
      </p:sp>
    </p:spTree>
    <p:extLst>
      <p:ext uri="{BB962C8B-B14F-4D97-AF65-F5344CB8AC3E}">
        <p14:creationId xmlns:p14="http://schemas.microsoft.com/office/powerpoint/2010/main" val="1563134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1600" y="2780928"/>
            <a:ext cx="7738232" cy="2808312"/>
          </a:xfrm>
        </p:spPr>
        <p:txBody>
          <a:bodyPr>
            <a:noAutofit/>
          </a:bodyPr>
          <a:lstStyle/>
          <a:p>
            <a:pPr marL="0" indent="0">
              <a:buNone/>
            </a:pPr>
            <a:r>
              <a:rPr lang="fa-IR" sz="2800" dirty="0">
                <a:cs typeface="B Nazanin" panose="00000400000000000000" pitchFamily="2" charset="-78"/>
              </a:rPr>
              <a:t>عناصری که به عنوان واژگان </a:t>
            </a:r>
            <a:r>
              <a:rPr lang="fa-IR" sz="2800" dirty="0" smtClean="0">
                <a:cs typeface="B Nazanin" panose="00000400000000000000" pitchFamily="2" charset="-78"/>
              </a:rPr>
              <a:t>شهری پهلوی </a:t>
            </a:r>
            <a:r>
              <a:rPr lang="fa-IR" sz="2800" dirty="0">
                <a:cs typeface="B Nazanin" panose="00000400000000000000" pitchFamily="2" charset="-78"/>
              </a:rPr>
              <a:t>مورد محاوره قرار گرفت </a:t>
            </a:r>
            <a:r>
              <a:rPr lang="fa-IR" sz="2800" dirty="0" smtClean="0">
                <a:cs typeface="B Nazanin" panose="00000400000000000000" pitchFamily="2" charset="-78"/>
              </a:rPr>
              <a:t>:</a:t>
            </a:r>
          </a:p>
          <a:p>
            <a:r>
              <a:rPr lang="fa-IR" sz="2400" dirty="0" smtClean="0">
                <a:cs typeface="B Nazanin" panose="00000400000000000000" pitchFamily="2" charset="-78"/>
              </a:rPr>
              <a:t>خیابان ها</a:t>
            </a:r>
          </a:p>
          <a:p>
            <a:r>
              <a:rPr lang="fa-IR" sz="2400" dirty="0" smtClean="0">
                <a:cs typeface="B Nazanin" panose="00000400000000000000" pitchFamily="2" charset="-78"/>
              </a:rPr>
              <a:t>فلکه ها</a:t>
            </a:r>
          </a:p>
          <a:p>
            <a:r>
              <a:rPr lang="fa-IR" sz="2400" dirty="0" smtClean="0">
                <a:cs typeface="B Nazanin" panose="00000400000000000000" pitchFamily="2" charset="-78"/>
              </a:rPr>
              <a:t>بازار</a:t>
            </a:r>
          </a:p>
          <a:p>
            <a:r>
              <a:rPr lang="fa-IR" sz="2400" dirty="0" smtClean="0">
                <a:cs typeface="B Nazanin" panose="00000400000000000000" pitchFamily="2" charset="-78"/>
              </a:rPr>
              <a:t>تجهیزات </a:t>
            </a:r>
            <a:r>
              <a:rPr lang="fa-IR" sz="2400" dirty="0">
                <a:cs typeface="B Nazanin" panose="00000400000000000000" pitchFamily="2" charset="-78"/>
              </a:rPr>
              <a:t>شهری </a:t>
            </a:r>
            <a:endParaRPr lang="fa-IR" sz="2400" dirty="0" smtClean="0">
              <a:cs typeface="B Nazanin" panose="00000400000000000000" pitchFamily="2" charset="-78"/>
            </a:endParaRPr>
          </a:p>
        </p:txBody>
      </p:sp>
      <p:sp>
        <p:nvSpPr>
          <p:cNvPr id="4" name="TextBox 3"/>
          <p:cNvSpPr txBox="1"/>
          <p:nvPr/>
        </p:nvSpPr>
        <p:spPr>
          <a:xfrm>
            <a:off x="2411760" y="908720"/>
            <a:ext cx="5400600" cy="584775"/>
          </a:xfrm>
          <a:prstGeom prst="rect">
            <a:avLst/>
          </a:prstGeom>
          <a:noFill/>
        </p:spPr>
        <p:txBody>
          <a:bodyPr wrap="square" rtlCol="1">
            <a:spAutoFit/>
          </a:bodyPr>
          <a:lstStyle/>
          <a:p>
            <a:r>
              <a:rPr lang="fa-IR" sz="3200" dirty="0">
                <a:solidFill>
                  <a:prstClr val="black"/>
                </a:solidFill>
                <a:cs typeface="B Titr" panose="00000700000000000000" pitchFamily="2" charset="-78"/>
              </a:rPr>
              <a:t>واژه نامه شهری</a:t>
            </a:r>
            <a:endParaRPr lang="fa-IR" sz="3200" dirty="0">
              <a:solidFill>
                <a:prstClr val="black"/>
              </a:solidFill>
              <a:cs typeface="B Titr" panose="00000700000000000000" pitchFamily="2" charset="-78"/>
            </a:endParaRPr>
          </a:p>
        </p:txBody>
      </p:sp>
    </p:spTree>
    <p:extLst>
      <p:ext uri="{BB962C8B-B14F-4D97-AF65-F5344CB8AC3E}">
        <p14:creationId xmlns:p14="http://schemas.microsoft.com/office/powerpoint/2010/main" val="1615103248"/>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200" dirty="0" smtClean="0">
                <a:cs typeface="B Titr" panose="00000700000000000000" pitchFamily="2" charset="-78"/>
              </a:rPr>
              <a:t>خیابان ها</a:t>
            </a:r>
            <a:endParaRPr lang="fa-IR" sz="3200" dirty="0">
              <a:cs typeface="B Titr" panose="00000700000000000000" pitchFamily="2" charset="-78"/>
            </a:endParaRPr>
          </a:p>
        </p:txBody>
      </p:sp>
      <p:sp>
        <p:nvSpPr>
          <p:cNvPr id="3" name="Content Placeholder 2"/>
          <p:cNvSpPr>
            <a:spLocks noGrp="1"/>
          </p:cNvSpPr>
          <p:nvPr>
            <p:ph idx="1"/>
          </p:nvPr>
        </p:nvSpPr>
        <p:spPr>
          <a:xfrm>
            <a:off x="467544" y="2780928"/>
            <a:ext cx="8208912" cy="2736304"/>
          </a:xfrm>
        </p:spPr>
        <p:txBody>
          <a:bodyPr>
            <a:normAutofit/>
          </a:bodyPr>
          <a:lstStyle/>
          <a:p>
            <a:pPr marL="0" indent="0">
              <a:buNone/>
            </a:pPr>
            <a:r>
              <a:rPr lang="fa-IR" sz="2400" dirty="0">
                <a:cs typeface="B Nazanin" panose="00000400000000000000" pitchFamily="2" charset="-78"/>
              </a:rPr>
              <a:t>خیابان </a:t>
            </a:r>
            <a:r>
              <a:rPr lang="fa-IR" sz="2400" dirty="0" smtClean="0">
                <a:cs typeface="B Nazanin" panose="00000400000000000000" pitchFamily="2" charset="-78"/>
              </a:rPr>
              <a:t>ها به </a:t>
            </a:r>
            <a:r>
              <a:rPr lang="fa-IR" sz="2400" dirty="0">
                <a:cs typeface="B Nazanin" panose="00000400000000000000" pitchFamily="2" charset="-78"/>
              </a:rPr>
              <a:t>عنوان </a:t>
            </a:r>
            <a:r>
              <a:rPr lang="fa-IR" sz="2400" dirty="0" smtClean="0">
                <a:cs typeface="B Nazanin" panose="00000400000000000000" pitchFamily="2" charset="-78"/>
              </a:rPr>
              <a:t>محل </a:t>
            </a:r>
            <a:r>
              <a:rPr lang="fa-IR" sz="2400" dirty="0">
                <a:cs typeface="B Nazanin" panose="00000400000000000000" pitchFamily="2" charset="-78"/>
              </a:rPr>
              <a:t>پیاده شدن طرح های شهری این دوره، چنان واجد اهمیت اند که نخستین نقشه دگرگونی تهران در سال 1309 به عنوان« نقشه خیابان ها» شناخته می شود. کوی و کوچه و راسته بازار و دربند به عنوان شالوده چند عملکردی بافت و شکل دهنده لبه های اجتماعی و فرهنگی و ذهنی تقسیمات کالبدی قدیم ناگزیر جایش را به خیابان می سپارد. عنصری مسلط، مختص تردد و لبه عینی تقسیمات نوین اقتصادی و سیاسی(حبیبی ، 163،1382).</a:t>
            </a:r>
          </a:p>
        </p:txBody>
      </p:sp>
    </p:spTree>
    <p:extLst>
      <p:ext uri="{BB962C8B-B14F-4D97-AF65-F5344CB8AC3E}">
        <p14:creationId xmlns:p14="http://schemas.microsoft.com/office/powerpoint/2010/main" val="33846623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Content Placeholder 3" descr="http://www.rasht.ir/Images/Gallery/01_Large.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a:xfrm>
            <a:off x="611560" y="1124744"/>
            <a:ext cx="7776864" cy="5288784"/>
          </a:xfrm>
        </p:spPr>
      </p:pic>
    </p:spTree>
    <p:extLst>
      <p:ext uri="{BB962C8B-B14F-4D97-AF65-F5344CB8AC3E}">
        <p14:creationId xmlns:p14="http://schemas.microsoft.com/office/powerpoint/2010/main" val="86406721"/>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764704"/>
            <a:ext cx="6571060" cy="728480"/>
          </a:xfrm>
        </p:spPr>
        <p:txBody>
          <a:bodyPr/>
          <a:lstStyle/>
          <a:p>
            <a:pPr algn="r"/>
            <a:r>
              <a:rPr lang="fa-IR" sz="3200" dirty="0">
                <a:cs typeface="B Titr" panose="00000700000000000000" pitchFamily="2" charset="-78"/>
              </a:rPr>
              <a:t>فلکه</a:t>
            </a:r>
          </a:p>
        </p:txBody>
      </p:sp>
      <p:sp>
        <p:nvSpPr>
          <p:cNvPr id="3" name="Content Placeholder 2"/>
          <p:cNvSpPr>
            <a:spLocks noGrp="1"/>
          </p:cNvSpPr>
          <p:nvPr>
            <p:ph idx="1"/>
          </p:nvPr>
        </p:nvSpPr>
        <p:spPr>
          <a:xfrm>
            <a:off x="1042125" y="2420888"/>
            <a:ext cx="7450200" cy="2304256"/>
          </a:xfrm>
        </p:spPr>
        <p:txBody>
          <a:bodyPr>
            <a:normAutofit/>
          </a:bodyPr>
          <a:lstStyle/>
          <a:p>
            <a:r>
              <a:rPr lang="fa-IR" sz="2000" dirty="0">
                <a:cs typeface="B Nazanin" panose="00000400000000000000" pitchFamily="2" charset="-78"/>
              </a:rPr>
              <a:t>میدان سازی در محل تقاطع خیابان های یاد شده، از دیگر واژه های شهرسازی پهلوی </a:t>
            </a:r>
            <a:r>
              <a:rPr lang="fa-IR" sz="2000" dirty="0" smtClean="0">
                <a:cs typeface="B Nazanin" panose="00000400000000000000" pitchFamily="2" charset="-78"/>
              </a:rPr>
              <a:t>است</a:t>
            </a:r>
          </a:p>
          <a:p>
            <a:r>
              <a:rPr lang="fa-IR" sz="2000" dirty="0">
                <a:cs typeface="B Nazanin" panose="00000400000000000000" pitchFamily="2" charset="-78"/>
              </a:rPr>
              <a:t>میادینی هندسی با عملکردی که بیش از آنکه محل اجتماعات مدنی باشد، تردد را جواب گوید. و بدین ترتیب «فلکه»  به خانواده گره های شهری ایران اضافه میشود.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717032"/>
            <a:ext cx="8122030"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62472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200" dirty="0" smtClean="0">
                <a:cs typeface="B Titr" panose="00000700000000000000" pitchFamily="2" charset="-78"/>
              </a:rPr>
              <a:t>بازارها</a:t>
            </a:r>
            <a:endParaRPr lang="fa-IR" sz="3200" dirty="0">
              <a:cs typeface="B Titr" panose="00000700000000000000" pitchFamily="2" charset="-78"/>
            </a:endParaRPr>
          </a:p>
        </p:txBody>
      </p:sp>
      <p:sp>
        <p:nvSpPr>
          <p:cNvPr id="3" name="Content Placeholder 2"/>
          <p:cNvSpPr>
            <a:spLocks noGrp="1"/>
          </p:cNvSpPr>
          <p:nvPr>
            <p:ph idx="1"/>
          </p:nvPr>
        </p:nvSpPr>
        <p:spPr>
          <a:xfrm>
            <a:off x="467544" y="2708920"/>
            <a:ext cx="8280920" cy="2880320"/>
          </a:xfrm>
        </p:spPr>
        <p:txBody>
          <a:bodyPr>
            <a:normAutofit/>
          </a:bodyPr>
          <a:lstStyle/>
          <a:p>
            <a:pPr marL="0" indent="0">
              <a:buNone/>
            </a:pPr>
            <a:r>
              <a:rPr lang="fa-IR" sz="2400" dirty="0">
                <a:cs typeface="B Nazanin" panose="00000400000000000000" pitchFamily="2" charset="-78"/>
              </a:rPr>
              <a:t>بازار: برای هماهنگی با نیازهای گردش سرمایه. بازار کهن باید عرصه را خالی کند و با اولین انتقال فضایی، خود را هرچه عریان تر در جداره خیابان های تعریض شده به نمایش بگذارد تا «زمان بازار» به اطوار زمانه جایگزین «مکان بازار» شود( حبیبی، 163،1382) شهرسازی شتابزده پهلوی این اقدام را با تعریض گذرهای داخل بازار تسریع و تسهیل می کند تا حجره های خموده قرار گرفته در جداره نو، جانی دوباره بگیرند و دکان های کم رونق داخل بازار قدیم، در بستر حاشیه ،احتضار را انتظار بکشد. </a:t>
            </a:r>
          </a:p>
        </p:txBody>
      </p:sp>
    </p:spTree>
    <p:extLst>
      <p:ext uri="{BB962C8B-B14F-4D97-AF65-F5344CB8AC3E}">
        <p14:creationId xmlns:p14="http://schemas.microsoft.com/office/powerpoint/2010/main" val="3195704085"/>
      </p:ext>
    </p:extLst>
  </p:cSld>
  <p:clrMapOvr>
    <a:masterClrMapping/>
  </p:clrMapOvr>
  <p:transition spd="slow">
    <p:cover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200" dirty="0" smtClean="0">
                <a:cs typeface="B Titr" panose="00000700000000000000" pitchFamily="2" charset="-78"/>
              </a:rPr>
              <a:t>تجهیزات شهری</a:t>
            </a:r>
            <a:endParaRPr lang="fa-IR" sz="3200" dirty="0">
              <a:cs typeface="B Titr" panose="00000700000000000000" pitchFamily="2" charset="-78"/>
            </a:endParaRPr>
          </a:p>
        </p:txBody>
      </p:sp>
      <p:sp>
        <p:nvSpPr>
          <p:cNvPr id="3" name="Content Placeholder 2"/>
          <p:cNvSpPr>
            <a:spLocks noGrp="1"/>
          </p:cNvSpPr>
          <p:nvPr>
            <p:ph idx="1"/>
          </p:nvPr>
        </p:nvSpPr>
        <p:spPr>
          <a:xfrm>
            <a:off x="395536" y="3140968"/>
            <a:ext cx="8280920" cy="1944216"/>
          </a:xfrm>
        </p:spPr>
        <p:txBody>
          <a:bodyPr>
            <a:normAutofit/>
          </a:bodyPr>
          <a:lstStyle/>
          <a:p>
            <a:pPr marL="0" indent="0">
              <a:buNone/>
            </a:pPr>
            <a:r>
              <a:rPr lang="fa-IR" sz="2400" dirty="0">
                <a:cs typeface="B Nazanin" panose="00000400000000000000" pitchFamily="2" charset="-78"/>
              </a:rPr>
              <a:t>تجهیزات شهری نیز در تکامل زبان شهرسازی پهلوی معنایی نو می یابند: سیم کشی و روشنایی خیابان ، تسطیح خیابان </a:t>
            </a:r>
            <a:r>
              <a:rPr lang="fa-IR" sz="2400" dirty="0" smtClean="0">
                <a:cs typeface="B Nazanin" panose="00000400000000000000" pitchFamily="2" charset="-78"/>
              </a:rPr>
              <a:t>ها </a:t>
            </a:r>
            <a:r>
              <a:rPr lang="fa-IR" sz="2400" dirty="0">
                <a:cs typeface="B Nazanin" panose="00000400000000000000" pitchFamily="2" charset="-78"/>
              </a:rPr>
              <a:t>، دائر نمودن چراغ برقی،مشخص نمودن ماموران تنظیف(سپور) بر عهده بلدیه قرار می </a:t>
            </a:r>
            <a:r>
              <a:rPr lang="fa-IR" sz="2400" dirty="0" smtClean="0">
                <a:cs typeface="B Nazanin" panose="00000400000000000000" pitchFamily="2" charset="-78"/>
              </a:rPr>
              <a:t>گیرد</a:t>
            </a:r>
            <a:endParaRPr lang="fa-IR" sz="2400" dirty="0">
              <a:cs typeface="B Nazanin" panose="00000400000000000000" pitchFamily="2" charset="-78"/>
            </a:endParaRPr>
          </a:p>
        </p:txBody>
      </p:sp>
    </p:spTree>
    <p:extLst>
      <p:ext uri="{BB962C8B-B14F-4D97-AF65-F5344CB8AC3E}">
        <p14:creationId xmlns:p14="http://schemas.microsoft.com/office/powerpoint/2010/main" val="10249794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endParaRPr lang="fa-IR" altLang="fa-IR" sz="3600" b="1" smtClean="0"/>
          </a:p>
        </p:txBody>
      </p:sp>
      <p:sp>
        <p:nvSpPr>
          <p:cNvPr id="4099" name="Content Placeholder 2"/>
          <p:cNvSpPr>
            <a:spLocks noGrp="1"/>
          </p:cNvSpPr>
          <p:nvPr>
            <p:ph idx="1"/>
          </p:nvPr>
        </p:nvSpPr>
        <p:spPr/>
        <p:txBody>
          <a:bodyPr/>
          <a:lstStyle/>
          <a:p>
            <a:pPr algn="r" rtl="1" eaLnBrk="1" hangingPunct="1"/>
            <a:endParaRPr lang="fa-IR" altLang="fa-IR" sz="2000" smtClean="0"/>
          </a:p>
        </p:txBody>
      </p:sp>
      <p:pic>
        <p:nvPicPr>
          <p:cNvPr id="4100" name="Picture 7" descr="I:\niousha\My Scans\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225"/>
            <a:ext cx="6248400" cy="688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Rectangle 9"/>
          <p:cNvSpPr>
            <a:spLocks noChangeArrowheads="1"/>
          </p:cNvSpPr>
          <p:nvPr/>
        </p:nvSpPr>
        <p:spPr bwMode="auto">
          <a:xfrm>
            <a:off x="-41275" y="269277"/>
            <a:ext cx="56388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algn="ctr" rtl="0" eaLnBrk="1" fontAlgn="base" hangingPunct="1">
              <a:spcBef>
                <a:spcPct val="0"/>
              </a:spcBef>
              <a:spcAft>
                <a:spcPct val="0"/>
              </a:spcAft>
            </a:pPr>
            <a:r>
              <a:rPr lang="fa-IR" altLang="fa-IR" sz="4000" b="1" dirty="0" smtClean="0">
                <a:solidFill>
                  <a:prstClr val="white"/>
                </a:solidFill>
                <a:cs typeface="B Nazanin" pitchFamily="2" charset="-78"/>
              </a:rPr>
              <a:t>معماری </a:t>
            </a:r>
            <a:r>
              <a:rPr lang="fa-IR" altLang="fa-IR" sz="4000" b="1" dirty="0">
                <a:solidFill>
                  <a:prstClr val="white"/>
                </a:solidFill>
                <a:cs typeface="B Nazanin" pitchFamily="2" charset="-78"/>
              </a:rPr>
              <a:t>پهلوي اول</a:t>
            </a:r>
          </a:p>
          <a:p>
            <a:pPr algn="ctr" rtl="0" eaLnBrk="1" fontAlgn="base" hangingPunct="1">
              <a:spcBef>
                <a:spcPct val="0"/>
              </a:spcBef>
              <a:spcAft>
                <a:spcPct val="0"/>
              </a:spcAft>
            </a:pPr>
            <a:r>
              <a:rPr lang="fa-IR" altLang="fa-IR" sz="4000" b="1" dirty="0">
                <a:solidFill>
                  <a:prstClr val="white"/>
                </a:solidFill>
                <a:cs typeface="B Nazanin" pitchFamily="2" charset="-78"/>
              </a:rPr>
              <a:t>1320-1299</a:t>
            </a:r>
            <a:endParaRPr lang="en-US" altLang="fa-IR" sz="4000" dirty="0">
              <a:solidFill>
                <a:prstClr val="white"/>
              </a:solidFill>
              <a:cs typeface="B Nazanin" pitchFamily="2" charset="-78"/>
            </a:endParaRPr>
          </a:p>
        </p:txBody>
      </p:sp>
      <p:pic>
        <p:nvPicPr>
          <p:cNvPr id="4102" name="Picture 9" descr="I:\niousha\info pahlavi\architects\aks\DFZSDF.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7525" y="0"/>
            <a:ext cx="3546475"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0" descr="I:\niousha\info pahlavi\architects\aks\YER5YEY.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138488"/>
            <a:ext cx="5410200" cy="349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7445176"/>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endParaRPr lang="fa-IR" altLang="fa-IR" sz="3600" b="1" smtClean="0"/>
          </a:p>
        </p:txBody>
      </p:sp>
      <p:sp>
        <p:nvSpPr>
          <p:cNvPr id="4099" name="Content Placeholder 2"/>
          <p:cNvSpPr>
            <a:spLocks noGrp="1"/>
          </p:cNvSpPr>
          <p:nvPr>
            <p:ph idx="1"/>
          </p:nvPr>
        </p:nvSpPr>
        <p:spPr/>
        <p:txBody>
          <a:bodyPr/>
          <a:lstStyle/>
          <a:p>
            <a:pPr algn="r" rtl="1" eaLnBrk="1" hangingPunct="1"/>
            <a:endParaRPr lang="fa-IR" altLang="fa-IR" sz="2000" smtClean="0"/>
          </a:p>
        </p:txBody>
      </p:sp>
      <p:pic>
        <p:nvPicPr>
          <p:cNvPr id="4100" name="Picture 7" descr="I:\niousha\My Scans\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225"/>
            <a:ext cx="6248400" cy="688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Rectangle 9"/>
          <p:cNvSpPr>
            <a:spLocks noChangeArrowheads="1"/>
          </p:cNvSpPr>
          <p:nvPr/>
        </p:nvSpPr>
        <p:spPr bwMode="auto">
          <a:xfrm>
            <a:off x="-41275" y="269277"/>
            <a:ext cx="56388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algn="ctr" rtl="0" eaLnBrk="1" fontAlgn="base" hangingPunct="1">
              <a:spcBef>
                <a:spcPct val="0"/>
              </a:spcBef>
              <a:spcAft>
                <a:spcPct val="0"/>
              </a:spcAft>
            </a:pPr>
            <a:r>
              <a:rPr lang="fa-IR" altLang="fa-IR" sz="4000" b="1" dirty="0" smtClean="0">
                <a:solidFill>
                  <a:prstClr val="white"/>
                </a:solidFill>
                <a:cs typeface="B Nazanin" pitchFamily="2" charset="-78"/>
              </a:rPr>
              <a:t>شهرسازی </a:t>
            </a:r>
            <a:r>
              <a:rPr lang="fa-IR" altLang="fa-IR" sz="4000" b="1" dirty="0">
                <a:solidFill>
                  <a:prstClr val="white"/>
                </a:solidFill>
                <a:cs typeface="B Nazanin" pitchFamily="2" charset="-78"/>
              </a:rPr>
              <a:t>پهلوي اول</a:t>
            </a:r>
          </a:p>
          <a:p>
            <a:pPr algn="ctr" rtl="0" eaLnBrk="1" fontAlgn="base" hangingPunct="1">
              <a:spcBef>
                <a:spcPct val="0"/>
              </a:spcBef>
              <a:spcAft>
                <a:spcPct val="0"/>
              </a:spcAft>
            </a:pPr>
            <a:r>
              <a:rPr lang="fa-IR" altLang="fa-IR" sz="4000" b="1" dirty="0">
                <a:solidFill>
                  <a:prstClr val="white"/>
                </a:solidFill>
                <a:cs typeface="B Nazanin" pitchFamily="2" charset="-78"/>
              </a:rPr>
              <a:t>1320-1299</a:t>
            </a:r>
            <a:endParaRPr lang="en-US" altLang="fa-IR" sz="4000" dirty="0">
              <a:solidFill>
                <a:prstClr val="white"/>
              </a:solidFill>
              <a:cs typeface="B Nazanin" pitchFamily="2" charset="-78"/>
            </a:endParaRPr>
          </a:p>
        </p:txBody>
      </p:sp>
      <p:pic>
        <p:nvPicPr>
          <p:cNvPr id="4102" name="Picture 9" descr="I:\niousha\info pahlavi\architects\aks\DFZSDF.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7525" y="0"/>
            <a:ext cx="3546475"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0" descr="I:\niousha\info pahlavi\architects\aks\YER5YEY.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138488"/>
            <a:ext cx="5410200" cy="349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3637513"/>
      </p:ext>
    </p:extLst>
  </p:cSld>
  <p:clrMapOvr>
    <a:masterClrMapping/>
  </p:clrMapOvr>
  <mc:AlternateContent xmlns:mc="http://schemas.openxmlformats.org/markup-compatibility/2006" xmlns:p14="http://schemas.microsoft.com/office/powerpoint/2010/main">
    <mc:Choice Requires="p14">
      <p:transition spd="slow" p14:dur="1600">
        <p14:prism dir="r" isContent="1" isInverted="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6" descr="I:\niousha\info pahlavi\architects\aks\untitledRF.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828800"/>
            <a:ext cx="19050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74705" y="836712"/>
            <a:ext cx="6571060" cy="728480"/>
          </a:xfrm>
        </p:spPr>
        <p:txBody>
          <a:bodyPr/>
          <a:lstStyle/>
          <a:p>
            <a:pPr algn="r"/>
            <a:r>
              <a:rPr lang="fa-IR" sz="3200" dirty="0" smtClean="0">
                <a:cs typeface="B Titr" panose="00000700000000000000" pitchFamily="2" charset="-78"/>
              </a:rPr>
              <a:t>معماران دوره پهلوی اول</a:t>
            </a:r>
            <a:endParaRPr lang="fa-IR" sz="3200" dirty="0">
              <a:cs typeface="B Titr" panose="00000700000000000000" pitchFamily="2" charset="-78"/>
            </a:endParaRPr>
          </a:p>
        </p:txBody>
      </p:sp>
      <p:sp>
        <p:nvSpPr>
          <p:cNvPr id="26631" name="Content Placeholder 2"/>
          <p:cNvSpPr>
            <a:spLocks noGrp="1"/>
          </p:cNvSpPr>
          <p:nvPr>
            <p:ph idx="1"/>
          </p:nvPr>
        </p:nvSpPr>
        <p:spPr>
          <a:xfrm>
            <a:off x="2627784" y="2045423"/>
            <a:ext cx="5867400" cy="2819400"/>
          </a:xfrm>
        </p:spPr>
        <p:txBody>
          <a:bodyPr>
            <a:normAutofit/>
          </a:bodyPr>
          <a:lstStyle/>
          <a:p>
            <a:pPr algn="r" rtl="1" eaLnBrk="1" hangingPunct="1">
              <a:buFontTx/>
              <a:buNone/>
            </a:pPr>
            <a:r>
              <a:rPr lang="en-GB" altLang="fa-IR" sz="2400" b="1" dirty="0" smtClean="0">
                <a:solidFill>
                  <a:schemeClr val="bg1"/>
                </a:solidFill>
                <a:cs typeface="B Nazanin" pitchFamily="2" charset="-78"/>
              </a:rPr>
              <a:t> </a:t>
            </a:r>
            <a:endParaRPr lang="fa-IR" altLang="fa-IR" sz="2400" b="1" dirty="0" smtClean="0">
              <a:cs typeface="B Nazanin" pitchFamily="2" charset="-78"/>
            </a:endParaRPr>
          </a:p>
          <a:p>
            <a:pPr algn="r" rtl="1" eaLnBrk="1" hangingPunct="1">
              <a:buFontTx/>
              <a:buNone/>
            </a:pPr>
            <a:r>
              <a:rPr lang="fa-IR" altLang="fa-IR" sz="2400" dirty="0" smtClean="0">
                <a:cs typeface="B Nazanin" pitchFamily="2" charset="-78"/>
              </a:rPr>
              <a:t>1-معماران سنتی </a:t>
            </a:r>
          </a:p>
          <a:p>
            <a:pPr algn="r" rtl="1" eaLnBrk="1" hangingPunct="1">
              <a:buFontTx/>
              <a:buNone/>
            </a:pPr>
            <a:r>
              <a:rPr lang="fa-IR" altLang="fa-IR" sz="2400" dirty="0" smtClean="0">
                <a:cs typeface="B Nazanin" pitchFamily="2" charset="-78"/>
              </a:rPr>
              <a:t>2-معماران خارجی</a:t>
            </a:r>
          </a:p>
          <a:p>
            <a:pPr algn="r" rtl="1" eaLnBrk="1" hangingPunct="1">
              <a:buFontTx/>
              <a:buNone/>
            </a:pPr>
            <a:r>
              <a:rPr lang="fa-IR" altLang="fa-IR" sz="2400" dirty="0" smtClean="0">
                <a:cs typeface="B Nazanin" pitchFamily="2" charset="-78"/>
              </a:rPr>
              <a:t>3-معماران ایرانی </a:t>
            </a:r>
          </a:p>
          <a:p>
            <a:pPr algn="r" rtl="1" eaLnBrk="1" hangingPunct="1">
              <a:buFontTx/>
              <a:buNone/>
            </a:pPr>
            <a:r>
              <a:rPr lang="fa-IR" altLang="fa-IR" sz="2400" dirty="0" smtClean="0">
                <a:cs typeface="B Nazanin" pitchFamily="2" charset="-78"/>
              </a:rPr>
              <a:t>(فرنگ رفته)</a:t>
            </a:r>
          </a:p>
          <a:p>
            <a:pPr algn="r" rtl="1" eaLnBrk="1" hangingPunct="1">
              <a:buFontTx/>
              <a:buNone/>
            </a:pPr>
            <a:endParaRPr lang="fa-IR" altLang="fa-IR" sz="2400" b="1" dirty="0" smtClean="0">
              <a:solidFill>
                <a:schemeClr val="bg1"/>
              </a:solidFill>
              <a:cs typeface="B Nazanin" pitchFamily="2" charset="-78"/>
            </a:endParaRPr>
          </a:p>
          <a:p>
            <a:pPr algn="r" rtl="1" eaLnBrk="1" hangingPunct="1">
              <a:buFontTx/>
              <a:buNone/>
            </a:pPr>
            <a:endParaRPr lang="fa-IR" altLang="fa-IR" sz="2400" b="1" dirty="0" smtClean="0">
              <a:solidFill>
                <a:schemeClr val="bg1"/>
              </a:solidFill>
              <a:cs typeface="B Nazanin" pitchFamily="2" charset="-78"/>
            </a:endParaRPr>
          </a:p>
          <a:p>
            <a:pPr algn="r" rtl="1" eaLnBrk="1" hangingPunct="1">
              <a:buFontTx/>
              <a:buNone/>
            </a:pPr>
            <a:endParaRPr lang="fa-IR" altLang="fa-IR" sz="2400" b="1" dirty="0" smtClean="0">
              <a:solidFill>
                <a:schemeClr val="bg1"/>
              </a:solidFill>
              <a:cs typeface="B Nazanin" pitchFamily="2" charset="-78"/>
            </a:endParaRPr>
          </a:p>
          <a:p>
            <a:pPr algn="r" rtl="1" eaLnBrk="1" hangingPunct="1">
              <a:buFontTx/>
              <a:buNone/>
            </a:pPr>
            <a:endParaRPr lang="en-GB" altLang="fa-IR" sz="2400" b="1" dirty="0" smtClean="0">
              <a:solidFill>
                <a:schemeClr val="bg1"/>
              </a:solidFill>
              <a:cs typeface="B Nazanin" pitchFamily="2" charset="-78"/>
            </a:endParaRPr>
          </a:p>
        </p:txBody>
      </p:sp>
      <p:pic>
        <p:nvPicPr>
          <p:cNvPr id="26628" name="Picture 2" descr="I:\niousha\info pahlavi\architects\vartan-hovanesi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3733800"/>
            <a:ext cx="259080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3" descr="I:\niousha\info pahlavi\architects\aks\R.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3884613"/>
            <a:ext cx="2133600" cy="297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4" descr="I:\niousha\info pahlavi\architects\aks\RE.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4267200"/>
            <a:ext cx="18415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3754868"/>
      </p:ext>
    </p:extLst>
  </p:cSld>
  <p:clrMapOvr>
    <a:masterClrMapping/>
  </p:clrMapOvr>
  <p:transition spd="slow">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Content Placeholder 3" descr="http://naghshejahan.persiangig.com/image/vezarate%20omore%20kharejeh/vezarate%20omore%20kharejeh.jpg"/>
          <p:cNvPicPr>
            <a:picLocks noGrp="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908050"/>
            <a:ext cx="5705475" cy="5486400"/>
          </a:xfrm>
        </p:spPr>
      </p:pic>
      <p:sp>
        <p:nvSpPr>
          <p:cNvPr id="35843" name="Rectangle 1"/>
          <p:cNvSpPr>
            <a:spLocks noChangeArrowheads="1"/>
          </p:cNvSpPr>
          <p:nvPr/>
        </p:nvSpPr>
        <p:spPr bwMode="auto">
          <a:xfrm>
            <a:off x="5770179" y="2763769"/>
            <a:ext cx="3352800"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algn="ctr" eaLnBrk="1" fontAlgn="base" hangingPunct="1">
              <a:lnSpc>
                <a:spcPct val="130000"/>
              </a:lnSpc>
              <a:spcBef>
                <a:spcPct val="0"/>
              </a:spcBef>
              <a:spcAft>
                <a:spcPct val="0"/>
              </a:spcAft>
            </a:pPr>
            <a:r>
              <a:rPr lang="fa-IR" altLang="fa-IR" dirty="0">
                <a:solidFill>
                  <a:prstClr val="black"/>
                </a:solidFill>
                <a:latin typeface="Calibri" pitchFamily="34" charset="0"/>
                <a:cs typeface="B Nazanin" pitchFamily="2" charset="-78"/>
              </a:rPr>
              <a:t>نمایی از ساختمان شماره 9 وزارت امور خارجه</a:t>
            </a:r>
          </a:p>
          <a:p>
            <a:pPr algn="ctr" eaLnBrk="1" fontAlgn="base" hangingPunct="1">
              <a:lnSpc>
                <a:spcPct val="130000"/>
              </a:lnSpc>
              <a:spcBef>
                <a:spcPct val="0"/>
              </a:spcBef>
              <a:spcAft>
                <a:spcPct val="0"/>
              </a:spcAft>
            </a:pPr>
            <a:r>
              <a:rPr lang="fa-IR" altLang="fa-IR" dirty="0">
                <a:solidFill>
                  <a:prstClr val="black"/>
                </a:solidFill>
                <a:latin typeface="Calibri" pitchFamily="34" charset="0"/>
                <a:cs typeface="B Nazanin" pitchFamily="2" charset="-78"/>
              </a:rPr>
              <a:t>(عمارت شهر بانی سابق </a:t>
            </a:r>
            <a:r>
              <a:rPr lang="fa-IR" altLang="fa-IR" dirty="0" smtClean="0">
                <a:solidFill>
                  <a:prstClr val="black"/>
                </a:solidFill>
                <a:latin typeface="Calibri" pitchFamily="34" charset="0"/>
                <a:cs typeface="B Nazanin" pitchFamily="2" charset="-78"/>
              </a:rPr>
              <a:t>)</a:t>
            </a:r>
            <a:endParaRPr lang="fa-IR" altLang="fa-IR" dirty="0">
              <a:solidFill>
                <a:prstClr val="black"/>
              </a:solidFill>
              <a:cs typeface="B Nazanin" pitchFamily="2" charset="-78"/>
            </a:endParaRPr>
          </a:p>
        </p:txBody>
      </p:sp>
    </p:spTree>
    <p:extLst>
      <p:ext uri="{BB962C8B-B14F-4D97-AF65-F5344CB8AC3E}">
        <p14:creationId xmlns:p14="http://schemas.microsoft.com/office/powerpoint/2010/main" val="3659228097"/>
      </p:ext>
    </p:extLst>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3429000" y="609600"/>
            <a:ext cx="4343400" cy="1143000"/>
          </a:xfrm>
        </p:spPr>
        <p:txBody>
          <a:bodyPr/>
          <a:lstStyle/>
          <a:p>
            <a:pPr algn="r" eaLnBrk="1" hangingPunct="1"/>
            <a:r>
              <a:rPr lang="ar-SA" altLang="fa-IR" sz="3200" dirty="0" smtClean="0">
                <a:solidFill>
                  <a:schemeClr val="bg1"/>
                </a:solidFill>
                <a:cs typeface="B Titr" panose="00000700000000000000" pitchFamily="2" charset="-78"/>
              </a:rPr>
              <a:t>وزارت جنگ سابق </a:t>
            </a:r>
            <a:endParaRPr lang="en-GB" altLang="fa-IR" sz="3200" dirty="0" smtClean="0">
              <a:solidFill>
                <a:schemeClr val="bg1"/>
              </a:solidFill>
              <a:cs typeface="B Titr" panose="00000700000000000000" pitchFamily="2" charset="-78"/>
            </a:endParaRPr>
          </a:p>
        </p:txBody>
      </p:sp>
      <p:pic>
        <p:nvPicPr>
          <p:cNvPr id="36867" name="imgOriginal" descr="http://www.ketabeavval.ir/Resource/images/jpg_1695.jpg"/>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881022" y="2160588"/>
            <a:ext cx="5805568" cy="3881437"/>
          </a:xfrm>
        </p:spPr>
      </p:pic>
    </p:spTree>
    <p:extLst>
      <p:ext uri="{BB962C8B-B14F-4D97-AF65-F5344CB8AC3E}">
        <p14:creationId xmlns:p14="http://schemas.microsoft.com/office/powerpoint/2010/main" val="964246774"/>
      </p:ext>
    </p:extLst>
  </p:cSld>
  <p:clrMapOvr>
    <a:masterClrMapping/>
  </p:clrMapOvr>
  <mc:AlternateContent xmlns:mc="http://schemas.openxmlformats.org/markup-compatibility/2006" xmlns:p14="http://schemas.microsoft.com/office/powerpoint/2010/main">
    <mc:Choice Requires="p14">
      <p:transition spd="slow" p14:dur="1600">
        <p14:prism dir="r" isContent="1" isInverted="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200" dirty="0" smtClean="0">
                <a:cs typeface="B Titr" panose="00000700000000000000" pitchFamily="2" charset="-78"/>
              </a:rPr>
              <a:t>باغ ملی و سردرآن</a:t>
            </a:r>
            <a:endParaRPr lang="fa-IR" sz="3200" dirty="0">
              <a:cs typeface="B Titr" panose="00000700000000000000" pitchFamily="2" charset="-78"/>
            </a:endParaRPr>
          </a:p>
        </p:txBody>
      </p:sp>
      <p:sp>
        <p:nvSpPr>
          <p:cNvPr id="3" name="Content Placeholder 2"/>
          <p:cNvSpPr>
            <a:spLocks noGrp="1"/>
          </p:cNvSpPr>
          <p:nvPr>
            <p:ph idx="1"/>
          </p:nvPr>
        </p:nvSpPr>
        <p:spPr>
          <a:xfrm>
            <a:off x="381000" y="2590800"/>
            <a:ext cx="8382000" cy="4038600"/>
          </a:xfrm>
        </p:spPr>
        <p:txBody>
          <a:bodyPr>
            <a:normAutofit/>
          </a:bodyPr>
          <a:lstStyle/>
          <a:p>
            <a:pPr marL="0" indent="0">
              <a:buNone/>
            </a:pPr>
            <a:r>
              <a:rPr lang="fa-IR" sz="2400" dirty="0">
                <a:cs typeface="B Nazanin" panose="00000400000000000000" pitchFamily="2" charset="-78"/>
              </a:rPr>
              <a:t>سردر باغ ملی طی سال‌های 1301 -1304 </a:t>
            </a:r>
            <a:r>
              <a:rPr lang="fa-IR" sz="2400" dirty="0" smtClean="0">
                <a:cs typeface="B Nazanin" panose="00000400000000000000" pitchFamily="2" charset="-78"/>
              </a:rPr>
              <a:t>كه </a:t>
            </a:r>
            <a:r>
              <a:rPr lang="fa-IR" sz="2400" dirty="0">
                <a:cs typeface="B Nazanin" panose="00000400000000000000" pitchFamily="2" charset="-78"/>
              </a:rPr>
              <a:t>محوطه‌ای نظامی و در اختیار  قشون بود، به عنوان دروازه ورود به میدان مشق‌احداث </a:t>
            </a:r>
            <a:r>
              <a:rPr lang="fa-IR" sz="2400" dirty="0" smtClean="0">
                <a:cs typeface="B Nazanin" panose="00000400000000000000" pitchFamily="2" charset="-78"/>
              </a:rPr>
              <a:t>شد.</a:t>
            </a:r>
          </a:p>
          <a:p>
            <a:pPr marL="0" indent="0">
              <a:buNone/>
            </a:pPr>
            <a:r>
              <a:rPr lang="fa-IR" sz="2400" dirty="0">
                <a:cs typeface="B Nazanin" panose="00000400000000000000" pitchFamily="2" charset="-78"/>
              </a:rPr>
              <a:t>مدتی پس از ساخت دروازه‌، فكر ایجاد اولین باغ عمومی شهر تهران به نام باغ ملی در اراضی داخل میدان مشق‌، مطرح و طرح آن تهیه شد و به اجرا درآمد و نام دروازه میدان مشق به سردرباغ ملی تغییر یافت‌. باغ ملی چند سالی بیش‌تر به جا نماند و در محوطه آن وزارت امور خارجه‌، كتاب خانه ملی و موزه ایران باستان را ساختند. اما نام این باغ بر سردر میدان مشق باقی ماند و مردم سردر باغ ملی را به عنوان نماد تاریخ معاصر تهران و معماری خاص تهران قدیم </a:t>
            </a:r>
            <a:r>
              <a:rPr lang="fa-IR" sz="2400" dirty="0" smtClean="0">
                <a:cs typeface="B Nazanin" panose="00000400000000000000" pitchFamily="2" charset="-78"/>
              </a:rPr>
              <a:t>می‌شناسند</a:t>
            </a:r>
            <a:r>
              <a:rPr lang="fa-IR" sz="2400" b="1" dirty="0" smtClean="0">
                <a:cs typeface="B Nazanin" panose="00000400000000000000" pitchFamily="2" charset="-78"/>
              </a:rPr>
              <a:t>.</a:t>
            </a:r>
            <a:endParaRPr lang="fa-IR" sz="2400" b="1" dirty="0">
              <a:cs typeface="B Nazanin" panose="00000400000000000000" pitchFamily="2" charset="-78"/>
            </a:endParaRPr>
          </a:p>
          <a:p>
            <a:pPr marL="0" indent="0">
              <a:buNone/>
            </a:pPr>
            <a:r>
              <a:rPr lang="fa-IR" dirty="0"/>
              <a:t>      </a:t>
            </a:r>
          </a:p>
        </p:txBody>
      </p:sp>
    </p:spTree>
    <p:extLst>
      <p:ext uri="{BB962C8B-B14F-4D97-AF65-F5344CB8AC3E}">
        <p14:creationId xmlns:p14="http://schemas.microsoft.com/office/powerpoint/2010/main" val="13489951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3" descr="http://naghshejahan.persiangig.com/image/baghe%20meli-tehran/43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692166"/>
            <a:ext cx="3657600" cy="502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itle 1"/>
          <p:cNvSpPr>
            <a:spLocks noGrp="1"/>
          </p:cNvSpPr>
          <p:nvPr>
            <p:ph type="title"/>
          </p:nvPr>
        </p:nvSpPr>
        <p:spPr>
          <a:xfrm>
            <a:off x="3352800" y="609600"/>
            <a:ext cx="4191000" cy="1143000"/>
          </a:xfrm>
        </p:spPr>
        <p:txBody>
          <a:bodyPr/>
          <a:lstStyle/>
          <a:p>
            <a:pPr algn="r" eaLnBrk="1" hangingPunct="1"/>
            <a:r>
              <a:rPr lang="fa-IR" altLang="fa-IR" sz="3200" b="1" dirty="0" smtClean="0">
                <a:solidFill>
                  <a:schemeClr val="bg1"/>
                </a:solidFill>
                <a:cs typeface="B Titr" panose="00000700000000000000" pitchFamily="2" charset="-78"/>
              </a:rPr>
              <a:t>سردر باغ ملی</a:t>
            </a:r>
            <a:endParaRPr lang="en-GB" altLang="fa-IR" sz="3200" b="1" dirty="0" smtClean="0">
              <a:solidFill>
                <a:schemeClr val="bg1"/>
              </a:solidFill>
              <a:cs typeface="B Titr" panose="00000700000000000000" pitchFamily="2" charset="-78"/>
            </a:endParaRPr>
          </a:p>
        </p:txBody>
      </p:sp>
      <p:sp>
        <p:nvSpPr>
          <p:cNvPr id="43012" name="Content Placeholder 2"/>
          <p:cNvSpPr>
            <a:spLocks noGrp="1"/>
          </p:cNvSpPr>
          <p:nvPr>
            <p:ph idx="1"/>
          </p:nvPr>
        </p:nvSpPr>
        <p:spPr>
          <a:xfrm>
            <a:off x="4419600" y="1828800"/>
            <a:ext cx="4419600" cy="5029200"/>
          </a:xfrm>
        </p:spPr>
        <p:txBody>
          <a:bodyPr>
            <a:normAutofit fontScale="92500"/>
          </a:bodyPr>
          <a:lstStyle/>
          <a:p>
            <a:pPr algn="r" rtl="1" eaLnBrk="1" hangingPunct="1">
              <a:lnSpc>
                <a:spcPct val="135000"/>
              </a:lnSpc>
              <a:buFontTx/>
              <a:buNone/>
            </a:pPr>
            <a:endParaRPr lang="fa-IR" altLang="fa-IR" sz="2000" b="1" dirty="0" smtClean="0">
              <a:cs typeface="B Nazanin" pitchFamily="2" charset="-78"/>
            </a:endParaRPr>
          </a:p>
          <a:p>
            <a:pPr algn="just">
              <a:lnSpc>
                <a:spcPct val="135000"/>
              </a:lnSpc>
              <a:buNone/>
            </a:pPr>
            <a:r>
              <a:rPr lang="fa-IR" altLang="fa-IR" sz="2400" b="1" dirty="0" smtClean="0">
                <a:cs typeface="B Nazanin" pitchFamily="2" charset="-78"/>
              </a:rPr>
              <a:t>       </a:t>
            </a:r>
            <a:r>
              <a:rPr lang="fa-IR" altLang="fa-IR" sz="2400" dirty="0" smtClean="0">
                <a:cs typeface="B Nazanin" pitchFamily="2" charset="-78"/>
              </a:rPr>
              <a:t>در حکومت پهلوی با پررنگ شدن نقش دولت نیاز به بناهای دولتی افزایش یافت و این محوطه بزرگ در قلب تهران مورد توجه قرار گرفت .ساختمانهای شهربانی ، وزارت امور خارجه، موزه ایران باستان و .. همه در این محوطه ساخته شده اند .امروزه هم اهمیت این محوطه به دلیل وجود مجموعه ای از ساختمانهای متعلق به این مقطع زمانی که می توان آن را  موزه معماری پهلوی اول نامید</a:t>
            </a:r>
            <a:r>
              <a:rPr lang="fa-IR" altLang="fa-IR" sz="2400" dirty="0">
                <a:cs typeface="B Nazanin" pitchFamily="2" charset="-78"/>
              </a:rPr>
              <a:t>. </a:t>
            </a:r>
            <a:endParaRPr lang="en-GB" altLang="fa-IR" sz="2400" dirty="0" smtClean="0">
              <a:cs typeface="B Nazanin" pitchFamily="2" charset="-78"/>
            </a:endParaRPr>
          </a:p>
        </p:txBody>
      </p:sp>
    </p:spTree>
    <p:extLst>
      <p:ext uri="{BB962C8B-B14F-4D97-AF65-F5344CB8AC3E}">
        <p14:creationId xmlns:p14="http://schemas.microsoft.com/office/powerpoint/2010/main" val="662374167"/>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3635896" y="764704"/>
            <a:ext cx="4114800" cy="944563"/>
          </a:xfrm>
        </p:spPr>
        <p:txBody>
          <a:bodyPr/>
          <a:lstStyle/>
          <a:p>
            <a:pPr algn="r" eaLnBrk="1" hangingPunct="1"/>
            <a:r>
              <a:rPr lang="fa-IR" altLang="fa-IR" sz="3200" b="1" dirty="0" smtClean="0">
                <a:solidFill>
                  <a:schemeClr val="bg1"/>
                </a:solidFill>
                <a:cs typeface="B Titr" panose="00000700000000000000" pitchFamily="2" charset="-78"/>
              </a:rPr>
              <a:t>د</a:t>
            </a:r>
            <a:r>
              <a:rPr lang="ar-SA" altLang="fa-IR" sz="3200" b="1" dirty="0" smtClean="0">
                <a:solidFill>
                  <a:schemeClr val="bg1"/>
                </a:solidFill>
                <a:cs typeface="B Titr" panose="00000700000000000000" pitchFamily="2" charset="-78"/>
              </a:rPr>
              <a:t>انشگاه تهران</a:t>
            </a:r>
            <a:endParaRPr lang="en-GB" altLang="fa-IR" sz="3200" dirty="0" smtClean="0">
              <a:solidFill>
                <a:schemeClr val="bg1"/>
              </a:solidFill>
              <a:cs typeface="B Titr" panose="00000700000000000000" pitchFamily="2" charset="-78"/>
            </a:endParaRPr>
          </a:p>
        </p:txBody>
      </p:sp>
      <p:sp>
        <p:nvSpPr>
          <p:cNvPr id="51203" name="Content Placeholder 2"/>
          <p:cNvSpPr>
            <a:spLocks noGrp="1"/>
          </p:cNvSpPr>
          <p:nvPr>
            <p:ph idx="1"/>
          </p:nvPr>
        </p:nvSpPr>
        <p:spPr>
          <a:xfrm>
            <a:off x="4572000" y="2636912"/>
            <a:ext cx="3810000" cy="3804668"/>
          </a:xfrm>
        </p:spPr>
        <p:txBody>
          <a:bodyPr>
            <a:normAutofit/>
          </a:bodyPr>
          <a:lstStyle/>
          <a:p>
            <a:pPr algn="justLow" rtl="1" eaLnBrk="1" hangingPunct="1">
              <a:buFontTx/>
              <a:buNone/>
            </a:pPr>
            <a:r>
              <a:rPr lang="fa-IR" altLang="fa-IR" sz="2400" dirty="0" smtClean="0">
                <a:solidFill>
                  <a:schemeClr val="bg1"/>
                </a:solidFill>
                <a:cs typeface="B Nazanin" pitchFamily="2" charset="-78"/>
              </a:rPr>
              <a:t>     </a:t>
            </a:r>
            <a:r>
              <a:rPr lang="ar-SA" altLang="fa-IR" sz="2400" dirty="0" smtClean="0">
                <a:cs typeface="B Nazanin" pitchFamily="2" charset="-78"/>
              </a:rPr>
              <a:t>فکر تأسیس دانشگاه تهران از همان سال های انقراض سلسله قاجاریه وجود داشت. این مجموعه شامل ساختمان های دانشکده پزشکی ، دانشکده داروسازی ، دانشکده دندان پزشکی و دانشکده فنی بود. کلیه طرح های مربوط به این دانشکده در سال های 1313 تا 1315 شمسی به اجرا در آمد. </a:t>
            </a:r>
            <a:endParaRPr lang="en-GB" altLang="fa-IR" sz="2400" dirty="0" smtClean="0">
              <a:cs typeface="B Nazanin" pitchFamily="2" charset="-78"/>
            </a:endParaRPr>
          </a:p>
          <a:p>
            <a:pPr algn="justLow" rtl="1" eaLnBrk="1" hangingPunct="1">
              <a:buFontTx/>
              <a:buNone/>
            </a:pPr>
            <a:endParaRPr lang="en-GB" altLang="fa-IR" sz="2400" dirty="0" smtClean="0">
              <a:solidFill>
                <a:schemeClr val="bg1"/>
              </a:solidFill>
              <a:cs typeface="B Nazanin" pitchFamily="2" charset="-78"/>
            </a:endParaRPr>
          </a:p>
        </p:txBody>
      </p:sp>
      <p:pic>
        <p:nvPicPr>
          <p:cNvPr id="51204" name="Picture 4" descr="I:\niousha\My Scans\14.jpg"/>
          <p:cNvPicPr>
            <a:picLocks noChangeAspect="1" noChangeArrowheads="1"/>
          </p:cNvPicPr>
          <p:nvPr/>
        </p:nvPicPr>
        <p:blipFill>
          <a:blip r:embed="rId3" cstate="print">
            <a:extLst>
              <a:ext uri="{28A0092B-C50C-407E-A947-70E740481C1C}">
                <a14:useLocalDpi xmlns:a14="http://schemas.microsoft.com/office/drawing/2010/main" val="0"/>
              </a:ext>
            </a:extLst>
          </a:blip>
          <a:srcRect t="6451" r="10284" b="2151"/>
          <a:stretch>
            <a:fillRect/>
          </a:stretch>
        </p:blipFill>
        <p:spPr bwMode="auto">
          <a:xfrm>
            <a:off x="304800" y="1600200"/>
            <a:ext cx="3960233"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5560681"/>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2895600" y="609600"/>
            <a:ext cx="4724400" cy="1143000"/>
          </a:xfrm>
        </p:spPr>
        <p:txBody>
          <a:bodyPr/>
          <a:lstStyle/>
          <a:p>
            <a:pPr algn="r" rtl="1" eaLnBrk="1" hangingPunct="1"/>
            <a:r>
              <a:rPr lang="ar-SA" altLang="fa-IR" sz="3200" b="1" dirty="0" smtClean="0">
                <a:solidFill>
                  <a:schemeClr val="bg1"/>
                </a:solidFill>
                <a:cs typeface="B Titr" panose="00000700000000000000" pitchFamily="2" charset="-78"/>
              </a:rPr>
              <a:t>کاخ موزه سعد آباد</a:t>
            </a:r>
            <a:endParaRPr lang="en-GB" altLang="fa-IR" dirty="0" smtClean="0">
              <a:solidFill>
                <a:schemeClr val="bg1"/>
              </a:solidFill>
              <a:cs typeface="B Titr" panose="00000700000000000000" pitchFamily="2" charset="-78"/>
            </a:endParaRPr>
          </a:p>
        </p:txBody>
      </p:sp>
      <p:pic>
        <p:nvPicPr>
          <p:cNvPr id="52227" name="Picture 3" descr="http://www.tebyan.net/image/big/1386/03/6254172153108235112139554542168323415993.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557" y="2348880"/>
            <a:ext cx="4300425" cy="411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Rectangle 4"/>
          <p:cNvSpPr>
            <a:spLocks noChangeArrowheads="1"/>
          </p:cNvSpPr>
          <p:nvPr/>
        </p:nvSpPr>
        <p:spPr bwMode="auto">
          <a:xfrm>
            <a:off x="4452432" y="2882785"/>
            <a:ext cx="456149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algn="justLow" eaLnBrk="1" fontAlgn="base" hangingPunct="1">
              <a:spcBef>
                <a:spcPct val="0"/>
              </a:spcBef>
              <a:spcAft>
                <a:spcPct val="0"/>
              </a:spcAft>
            </a:pPr>
            <a:r>
              <a:rPr lang="ar-SA" altLang="fa-IR" dirty="0">
                <a:solidFill>
                  <a:prstClr val="black"/>
                </a:solidFill>
                <a:cs typeface="B Nazanin" pitchFamily="2" charset="-78"/>
              </a:rPr>
              <a:t>ساخت آن به درخواست رضا شاه پهلوی به منظور تهیه محلی ییلاقی برای خود انجام </a:t>
            </a:r>
            <a:r>
              <a:rPr lang="ar-SA" altLang="fa-IR" dirty="0" smtClean="0">
                <a:solidFill>
                  <a:prstClr val="black"/>
                </a:solidFill>
                <a:cs typeface="B Nazanin" pitchFamily="2" charset="-78"/>
              </a:rPr>
              <a:t>گرفت‌در </a:t>
            </a:r>
            <a:r>
              <a:rPr lang="ar-SA" altLang="fa-IR" dirty="0">
                <a:solidFill>
                  <a:prstClr val="black"/>
                </a:solidFill>
                <a:cs typeface="B Nazanin" pitchFamily="2" charset="-78"/>
              </a:rPr>
              <a:t>مجموع 14 كاخ ساخته شده است‌. از این میان‌، پنج كاخ‌، بزرگ و بقیه به نسبت كوچك‌تر هستند. قدیمی‌ترین آن‌ها كاخ شهوند و بزرگ‌ترین آن‌ها كاخ سفید است‌. كاخ سعدآباد دارای 180 هكتار جنگل طبیعی‌، چشمه سارها، باغستان‌، گل‌خانه و ... است‌. </a:t>
            </a:r>
            <a:endParaRPr lang="en-GB" altLang="fa-IR" dirty="0">
              <a:solidFill>
                <a:prstClr val="black"/>
              </a:solidFill>
              <a:cs typeface="B Nazanin" pitchFamily="2" charset="-78"/>
            </a:endParaRPr>
          </a:p>
        </p:txBody>
      </p:sp>
    </p:spTree>
    <p:extLst>
      <p:ext uri="{BB962C8B-B14F-4D97-AF65-F5344CB8AC3E}">
        <p14:creationId xmlns:p14="http://schemas.microsoft.com/office/powerpoint/2010/main" val="243917528"/>
      </p:ext>
    </p:extLst>
  </p:cSld>
  <p:clrMapOvr>
    <a:masterClrMapping/>
  </p:clrMapOvr>
  <mc:AlternateContent xmlns:mc="http://schemas.openxmlformats.org/markup-compatibility/2006" xmlns:p14="http://schemas.microsoft.com/office/powerpoint/2010/main">
    <mc:Choice Requires="p14">
      <p:transition spd="slow" p14:dur="1600">
        <p14:prism dir="r" isContent="1" isInverted="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5148064" y="692696"/>
            <a:ext cx="2530624" cy="1143000"/>
          </a:xfrm>
        </p:spPr>
        <p:txBody>
          <a:bodyPr/>
          <a:lstStyle/>
          <a:p>
            <a:pPr algn="r" eaLnBrk="1" hangingPunct="1"/>
            <a:r>
              <a:rPr lang="ar-SA" altLang="fa-IR" sz="3200" dirty="0" smtClean="0">
                <a:solidFill>
                  <a:schemeClr val="bg1"/>
                </a:solidFill>
                <a:cs typeface="B Titr" panose="00000700000000000000" pitchFamily="2" charset="-78"/>
              </a:rPr>
              <a:t>کاخ نیاوران </a:t>
            </a:r>
            <a:endParaRPr lang="en-GB" altLang="fa-IR" sz="3200" dirty="0" smtClean="0">
              <a:solidFill>
                <a:schemeClr val="bg1"/>
              </a:solidFill>
              <a:cs typeface="B Titr" panose="00000700000000000000" pitchFamily="2" charset="-78"/>
            </a:endParaRPr>
          </a:p>
        </p:txBody>
      </p:sp>
      <p:pic>
        <p:nvPicPr>
          <p:cNvPr id="54275" name="imgOriginal" descr="http://www.ketabeavval.ir/Resource/images/jpg_597444.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a:xfrm>
            <a:off x="381000" y="1752600"/>
            <a:ext cx="4114800" cy="3124200"/>
          </a:xfrm>
        </p:spPr>
      </p:pic>
      <p:pic>
        <p:nvPicPr>
          <p:cNvPr id="54276" name="imgOriginal" descr="http://www.ketabeavval.ir/Resource/images/jpg_19002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3810000"/>
            <a:ext cx="4606925"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2728504"/>
      </p:ext>
    </p:extLst>
  </p:cSld>
  <p:clrMapOvr>
    <a:masterClrMapping/>
  </p:clrMapOvr>
  <p:transition spd="slow">
    <p:cover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3429000" y="685800"/>
            <a:ext cx="4267200" cy="1143000"/>
          </a:xfrm>
        </p:spPr>
        <p:txBody>
          <a:bodyPr/>
          <a:lstStyle/>
          <a:p>
            <a:pPr algn="r" eaLnBrk="1" hangingPunct="1"/>
            <a:r>
              <a:rPr lang="ar-SA" altLang="fa-IR" sz="3200" dirty="0" smtClean="0">
                <a:solidFill>
                  <a:schemeClr val="bg1"/>
                </a:solidFill>
                <a:cs typeface="B Titr" panose="00000700000000000000" pitchFamily="2" charset="-78"/>
              </a:rPr>
              <a:t>عکسخانه</a:t>
            </a:r>
            <a:r>
              <a:rPr lang="ar-SA" altLang="fa-IR" sz="4000" dirty="0" smtClean="0">
                <a:solidFill>
                  <a:schemeClr val="bg1"/>
                </a:solidFill>
                <a:cs typeface="B Nazanin" pitchFamily="2" charset="-78"/>
              </a:rPr>
              <a:t> </a:t>
            </a:r>
            <a:endParaRPr lang="en-GB" altLang="fa-IR" sz="4000" dirty="0" smtClean="0">
              <a:solidFill>
                <a:schemeClr val="bg1"/>
              </a:solidFill>
              <a:cs typeface="B Nazanin" pitchFamily="2" charset="-78"/>
            </a:endParaRPr>
          </a:p>
        </p:txBody>
      </p:sp>
      <p:pic>
        <p:nvPicPr>
          <p:cNvPr id="56323" name="imgOriginal" descr="http://www.ketabeavval.ir/Resource/images/jpg_412067.jpg"/>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17006" y="3392646"/>
            <a:ext cx="2133600" cy="1417320"/>
          </a:xfrm>
        </p:spPr>
      </p:pic>
    </p:spTree>
    <p:extLst>
      <p:ext uri="{BB962C8B-B14F-4D97-AF65-F5344CB8AC3E}">
        <p14:creationId xmlns:p14="http://schemas.microsoft.com/office/powerpoint/2010/main" val="4883508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1547664" y="1052736"/>
            <a:ext cx="6248400" cy="1143000"/>
          </a:xfrm>
        </p:spPr>
        <p:txBody>
          <a:bodyPr>
            <a:normAutofit fontScale="90000"/>
          </a:bodyPr>
          <a:lstStyle/>
          <a:p>
            <a:pPr algn="r" rtl="1" eaLnBrk="1" hangingPunct="1"/>
            <a:r>
              <a:rPr lang="ar-SA" altLang="fa-IR" sz="3200" dirty="0" smtClean="0">
                <a:solidFill>
                  <a:schemeClr val="bg1"/>
                </a:solidFill>
                <a:cs typeface="B Titr" panose="00000700000000000000" pitchFamily="2" charset="-78"/>
              </a:rPr>
              <a:t>عمارت کلاه فرنگی </a:t>
            </a:r>
            <a:r>
              <a:rPr lang="ar-SA" altLang="fa-IR" sz="3600" dirty="0" smtClean="0">
                <a:solidFill>
                  <a:schemeClr val="bg1"/>
                </a:solidFill>
                <a:cs typeface="B Nazanin" pitchFamily="2" charset="-78"/>
              </a:rPr>
              <a:t/>
            </a:r>
            <a:br>
              <a:rPr lang="ar-SA" altLang="fa-IR" sz="3600" dirty="0" smtClean="0">
                <a:solidFill>
                  <a:schemeClr val="bg1"/>
                </a:solidFill>
                <a:cs typeface="B Nazanin" pitchFamily="2" charset="-78"/>
              </a:rPr>
            </a:br>
            <a:r>
              <a:rPr lang="en-GB" altLang="fa-IR" sz="3600" dirty="0" smtClean="0">
                <a:solidFill>
                  <a:schemeClr val="bg1"/>
                </a:solidFill>
                <a:cs typeface="B Nazanin" pitchFamily="2" charset="-78"/>
              </a:rPr>
              <a:t/>
            </a:r>
            <a:br>
              <a:rPr lang="en-GB" altLang="fa-IR" sz="3600" dirty="0" smtClean="0">
                <a:solidFill>
                  <a:schemeClr val="bg1"/>
                </a:solidFill>
                <a:cs typeface="B Nazanin" pitchFamily="2" charset="-78"/>
              </a:rPr>
            </a:br>
            <a:endParaRPr lang="en-GB" altLang="fa-IR" sz="3600" dirty="0" smtClean="0">
              <a:solidFill>
                <a:schemeClr val="bg1"/>
              </a:solidFill>
              <a:cs typeface="B Nazanin" pitchFamily="2" charset="-78"/>
            </a:endParaRPr>
          </a:p>
        </p:txBody>
      </p:sp>
      <p:pic>
        <p:nvPicPr>
          <p:cNvPr id="57347" name="imgOriginal" descr="http://www.ketabeavval.ir/Resource/images/jpg_646000.jpg"/>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3021806" y="2955258"/>
            <a:ext cx="1524000" cy="2292096"/>
          </a:xfrm>
        </p:spPr>
      </p:pic>
    </p:spTree>
    <p:extLst>
      <p:ext uri="{BB962C8B-B14F-4D97-AF65-F5344CB8AC3E}">
        <p14:creationId xmlns:p14="http://schemas.microsoft.com/office/powerpoint/2010/main" val="167908857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395536" y="2780928"/>
            <a:ext cx="8534400" cy="3373222"/>
          </a:xfrm>
        </p:spPr>
        <p:txBody>
          <a:bodyPr>
            <a:normAutofit lnSpcReduction="10000"/>
          </a:bodyPr>
          <a:lstStyle/>
          <a:p>
            <a:pPr algn="just" rtl="1" eaLnBrk="1" hangingPunct="1">
              <a:lnSpc>
                <a:spcPct val="150000"/>
              </a:lnSpc>
              <a:buFontTx/>
              <a:buNone/>
            </a:pPr>
            <a:r>
              <a:rPr lang="ar-SA" altLang="fa-IR" sz="2400" b="1" dirty="0" smtClean="0">
                <a:cs typeface="B Nazanin" pitchFamily="2" charset="-78"/>
              </a:rPr>
              <a:t>تهران</a:t>
            </a:r>
            <a:r>
              <a:rPr lang="ar-SA" altLang="fa-IR" sz="2400" dirty="0" smtClean="0">
                <a:cs typeface="B Nazanin" pitchFamily="2" charset="-78"/>
              </a:rPr>
              <a:t> در میان شهرهای ایران، شهری است که به دلیل پایتخت بودن و تمرکز بنیادهای سیاسی و اقتصادی در آن، نسبت به شهرهای دیگر زودتر با مظاهر مدرنیسم و به تبع آن با معماری مدرن آشنا شد. این آشنایی در دوران قاجار و به خصوص دوره ناصرالدین شاه آغاز شد</a:t>
            </a:r>
            <a:r>
              <a:rPr lang="en-US" altLang="fa-IR" sz="2400" dirty="0" smtClean="0">
                <a:cs typeface="B Nazanin" pitchFamily="2" charset="-78"/>
              </a:rPr>
              <a:t>. </a:t>
            </a:r>
            <a:r>
              <a:rPr lang="ar-SA" altLang="fa-IR" sz="2400" dirty="0" smtClean="0">
                <a:cs typeface="B Nazanin" pitchFamily="2" charset="-78"/>
              </a:rPr>
              <a:t>اما عمل</a:t>
            </a:r>
            <a:r>
              <a:rPr lang="fa-IR" altLang="fa-IR" sz="2400" dirty="0" smtClean="0">
                <a:cs typeface="B Nazanin" pitchFamily="2" charset="-78"/>
              </a:rPr>
              <a:t>اً </a:t>
            </a:r>
            <a:r>
              <a:rPr lang="ar-SA" altLang="fa-IR" sz="2400" dirty="0" smtClean="0">
                <a:cs typeface="B Nazanin" pitchFamily="2" charset="-78"/>
              </a:rPr>
              <a:t>در دوران پهلوی بود که جنبه های زندگی مدرن از حصار دربار و ارگ سلطنتی خارج شد و چهره تهران و پس از آن سایر شهرهای ایران را به سرعت عوض کرد</a:t>
            </a:r>
            <a:r>
              <a:rPr lang="en-US" altLang="fa-IR" sz="2400" dirty="0" smtClean="0">
                <a:cs typeface="B Nazanin" pitchFamily="2" charset="-78"/>
              </a:rPr>
              <a:t>. </a:t>
            </a:r>
            <a:endParaRPr lang="en-GB" altLang="fa-IR" sz="2000" dirty="0" smtClean="0">
              <a:solidFill>
                <a:schemeClr val="bg1"/>
              </a:solidFill>
              <a:cs typeface="B Nazanin" pitchFamily="2" charset="-78"/>
            </a:endParaRPr>
          </a:p>
        </p:txBody>
      </p:sp>
      <p:sp>
        <p:nvSpPr>
          <p:cNvPr id="23556" name="Rectangle 6"/>
          <p:cNvSpPr>
            <a:spLocks noChangeArrowheads="1"/>
          </p:cNvSpPr>
          <p:nvPr/>
        </p:nvSpPr>
        <p:spPr bwMode="auto">
          <a:xfrm>
            <a:off x="74613" y="6324600"/>
            <a:ext cx="2287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algn="l" rtl="0" eaLnBrk="1" fontAlgn="base" hangingPunct="1">
              <a:spcBef>
                <a:spcPct val="0"/>
              </a:spcBef>
              <a:spcAft>
                <a:spcPct val="0"/>
              </a:spcAft>
            </a:pPr>
            <a:r>
              <a:rPr lang="ar-SA" altLang="fa-IR" sz="1800" b="1">
                <a:solidFill>
                  <a:prstClr val="white"/>
                </a:solidFill>
                <a:cs typeface="B Nazanin" pitchFamily="2" charset="-78"/>
              </a:rPr>
              <a:t>ساختمان اداره پست تهران</a:t>
            </a:r>
            <a:endParaRPr lang="en-GB" altLang="fa-IR" sz="1800" b="1">
              <a:solidFill>
                <a:prstClr val="white"/>
              </a:solidFill>
              <a:cs typeface="B Nazanin" pitchFamily="2" charset="-78"/>
            </a:endParaRPr>
          </a:p>
        </p:txBody>
      </p:sp>
      <p:sp>
        <p:nvSpPr>
          <p:cNvPr id="4" name="Rectangle 3"/>
          <p:cNvSpPr/>
          <p:nvPr/>
        </p:nvSpPr>
        <p:spPr>
          <a:xfrm>
            <a:off x="5940152" y="980728"/>
            <a:ext cx="1296144" cy="584775"/>
          </a:xfrm>
          <a:prstGeom prst="rect">
            <a:avLst/>
          </a:prstGeom>
        </p:spPr>
        <p:txBody>
          <a:bodyPr wrap="square">
            <a:spAutoFit/>
          </a:bodyPr>
          <a:lstStyle/>
          <a:p>
            <a:r>
              <a:rPr lang="fa-IR" sz="3200" dirty="0">
                <a:solidFill>
                  <a:srgbClr val="90C226"/>
                </a:solidFill>
                <a:cs typeface="B Titr" panose="00000700000000000000" pitchFamily="2" charset="-78"/>
              </a:rPr>
              <a:t>تهران</a:t>
            </a:r>
            <a:endParaRPr lang="fa-IR" dirty="0">
              <a:solidFill>
                <a:prstClr val="white"/>
              </a:solidFill>
            </a:endParaRPr>
          </a:p>
        </p:txBody>
      </p:sp>
    </p:spTree>
    <p:extLst>
      <p:ext uri="{BB962C8B-B14F-4D97-AF65-F5344CB8AC3E}">
        <p14:creationId xmlns:p14="http://schemas.microsoft.com/office/powerpoint/2010/main" val="3924321888"/>
      </p:ext>
    </p:extLst>
  </p:cSld>
  <p:clrMapOvr>
    <a:masterClrMapping/>
  </p:clrMapOvr>
  <p:transition spd="slow">
    <p:cover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imgOriginal" descr="http://www.ketabeavval.ir/Resource/images/jpg_127262.jpg"/>
          <p:cNvPicPr>
            <a:picLocks noGrp="1"/>
          </p:cNvPicPr>
          <p:nvPr>
            <p:ph idx="4294967295"/>
          </p:nvPr>
        </p:nvPicPr>
        <p:blipFill>
          <a:blip r:embed="rId3">
            <a:lum bright="-24000"/>
            <a:extLst>
              <a:ext uri="{28A0092B-C50C-407E-A947-70E740481C1C}">
                <a14:useLocalDpi xmlns:a14="http://schemas.microsoft.com/office/drawing/2010/main" val="0"/>
              </a:ext>
            </a:extLst>
          </a:blip>
          <a:srcRect/>
          <a:stretch>
            <a:fillRect/>
          </a:stretch>
        </p:blipFill>
        <p:spPr>
          <a:xfrm>
            <a:off x="0" y="0"/>
            <a:ext cx="9144000" cy="6858000"/>
          </a:xfrm>
        </p:spPr>
      </p:pic>
      <p:sp>
        <p:nvSpPr>
          <p:cNvPr id="32771" name="Title 1"/>
          <p:cNvSpPr>
            <a:spLocks noGrp="1"/>
          </p:cNvSpPr>
          <p:nvPr>
            <p:ph type="title" idx="4294967295"/>
          </p:nvPr>
        </p:nvSpPr>
        <p:spPr>
          <a:xfrm>
            <a:off x="0" y="115888"/>
            <a:ext cx="8229600" cy="792162"/>
          </a:xfrm>
        </p:spPr>
        <p:txBody>
          <a:bodyPr/>
          <a:lstStyle/>
          <a:p>
            <a:pPr algn="ctr" rtl="1" eaLnBrk="1" hangingPunct="1"/>
            <a:r>
              <a:rPr lang="ar-SA" altLang="fa-IR" sz="3200" b="1" dirty="0" smtClean="0">
                <a:solidFill>
                  <a:schemeClr val="bg1"/>
                </a:solidFill>
                <a:cs typeface="B Titr" panose="00000700000000000000" pitchFamily="2" charset="-78"/>
              </a:rPr>
              <a:t>بانک ملی بازار</a:t>
            </a:r>
            <a:r>
              <a:rPr lang="ar-SA" altLang="fa-IR" sz="3600" b="1" dirty="0" smtClean="0">
                <a:solidFill>
                  <a:schemeClr val="bg1"/>
                </a:solidFill>
                <a:cs typeface="B Titr" panose="00000700000000000000" pitchFamily="2" charset="-78"/>
              </a:rPr>
              <a:t> </a:t>
            </a:r>
            <a:endParaRPr lang="en-GB" altLang="fa-IR" sz="3600" b="1" dirty="0" smtClean="0">
              <a:solidFill>
                <a:schemeClr val="bg1"/>
              </a:solidFill>
              <a:cs typeface="B Titr" panose="00000700000000000000" pitchFamily="2" charset="-78"/>
            </a:endParaRPr>
          </a:p>
        </p:txBody>
      </p:sp>
      <p:sp>
        <p:nvSpPr>
          <p:cNvPr id="32772" name="Rectangle 4"/>
          <p:cNvSpPr>
            <a:spLocks noChangeArrowheads="1"/>
          </p:cNvSpPr>
          <p:nvPr/>
        </p:nvSpPr>
        <p:spPr bwMode="auto">
          <a:xfrm>
            <a:off x="533400" y="1700808"/>
            <a:ext cx="8153400" cy="273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algn="ctr" eaLnBrk="1" fontAlgn="base" hangingPunct="1">
              <a:spcBef>
                <a:spcPct val="0"/>
              </a:spcBef>
              <a:spcAft>
                <a:spcPct val="0"/>
              </a:spcAft>
            </a:pPr>
            <a:r>
              <a:rPr lang="ar-SA" altLang="fa-IR" sz="2800" b="1" dirty="0">
                <a:solidFill>
                  <a:prstClr val="white"/>
                </a:solidFill>
                <a:cs typeface="B Nazanin" pitchFamily="2" charset="-78"/>
              </a:rPr>
              <a:t>بنای بانک ملی بازار با طراحی و معماری </a:t>
            </a:r>
            <a:r>
              <a:rPr lang="ar-SA" altLang="fa-IR" sz="3200" b="1" dirty="0">
                <a:solidFill>
                  <a:prstClr val="white"/>
                </a:solidFill>
                <a:cs typeface="B Nazanin" pitchFamily="2" charset="-78"/>
              </a:rPr>
              <a:t>محسن فروغی‌</a:t>
            </a:r>
            <a:r>
              <a:rPr lang="ar-SA" altLang="fa-IR" sz="2800" b="1" dirty="0">
                <a:solidFill>
                  <a:prstClr val="white"/>
                </a:solidFill>
                <a:cs typeface="B Nazanin" pitchFamily="2" charset="-78"/>
              </a:rPr>
              <a:t>، مهندس و معمار ایرانی‌، ساخته شده است که رضا شاه از او برای ساخت برنامه‌های سازندگی دعوت کرده بود. بناهایی که او ساخته است هرچندکه مدرن‌ هستند ولی دارای ظرافت و سنت اسلامی است‌. </a:t>
            </a:r>
            <a:br>
              <a:rPr lang="ar-SA" altLang="fa-IR" sz="2800" b="1" dirty="0">
                <a:solidFill>
                  <a:prstClr val="white"/>
                </a:solidFill>
                <a:cs typeface="B Nazanin" pitchFamily="2" charset="-78"/>
              </a:rPr>
            </a:br>
            <a:r>
              <a:rPr lang="ar-SA" altLang="fa-IR" sz="2800" b="1" dirty="0">
                <a:solidFill>
                  <a:prstClr val="white"/>
                </a:solidFill>
                <a:cs typeface="B Nazanin" pitchFamily="2" charset="-78"/>
              </a:rPr>
              <a:t>    ساختمان بانک ملی بازار شاید در میان بناهای عمومی‌ای که وی ساخته است‌ به بهترین وجه نشان دهنده سبک او باشد</a:t>
            </a:r>
            <a:r>
              <a:rPr lang="ar-SA" altLang="fa-IR" sz="2800" b="1" dirty="0" smtClean="0">
                <a:solidFill>
                  <a:prstClr val="white"/>
                </a:solidFill>
                <a:cs typeface="B Nazanin" pitchFamily="2" charset="-78"/>
              </a:rPr>
              <a:t>.</a:t>
            </a:r>
            <a:endParaRPr lang="en-GB" altLang="fa-IR" sz="2800" b="1" dirty="0">
              <a:solidFill>
                <a:prstClr val="white"/>
              </a:solidFill>
              <a:cs typeface="B Nazanin" pitchFamily="2" charset="-78"/>
            </a:endParaRPr>
          </a:p>
        </p:txBody>
      </p:sp>
    </p:spTree>
    <p:extLst>
      <p:ext uri="{BB962C8B-B14F-4D97-AF65-F5344CB8AC3E}">
        <p14:creationId xmlns:p14="http://schemas.microsoft.com/office/powerpoint/2010/main" val="3521291445"/>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3851920" y="620688"/>
            <a:ext cx="3810000" cy="1143000"/>
          </a:xfrm>
        </p:spPr>
        <p:txBody>
          <a:bodyPr/>
          <a:lstStyle/>
          <a:p>
            <a:pPr algn="r" eaLnBrk="1" hangingPunct="1"/>
            <a:r>
              <a:rPr lang="ar-SA" altLang="fa-IR" sz="3200" dirty="0" smtClean="0">
                <a:solidFill>
                  <a:schemeClr val="bg1"/>
                </a:solidFill>
                <a:cs typeface="B Titr" panose="00000700000000000000" pitchFamily="2" charset="-78"/>
              </a:rPr>
              <a:t>برج آب بانک ملی</a:t>
            </a:r>
            <a:endParaRPr lang="en-GB" altLang="fa-IR" sz="3200" dirty="0" smtClean="0">
              <a:solidFill>
                <a:schemeClr val="bg1"/>
              </a:solidFill>
              <a:cs typeface="B Titr" panose="00000700000000000000" pitchFamily="2" charset="-78"/>
            </a:endParaRPr>
          </a:p>
        </p:txBody>
      </p:sp>
      <p:sp>
        <p:nvSpPr>
          <p:cNvPr id="64515" name="Content Placeholder 2"/>
          <p:cNvSpPr>
            <a:spLocks noGrp="1"/>
          </p:cNvSpPr>
          <p:nvPr>
            <p:ph idx="1"/>
          </p:nvPr>
        </p:nvSpPr>
        <p:spPr>
          <a:xfrm>
            <a:off x="4343400" y="2514600"/>
            <a:ext cx="4267200" cy="3733800"/>
          </a:xfrm>
        </p:spPr>
        <p:txBody>
          <a:bodyPr>
            <a:normAutofit/>
          </a:bodyPr>
          <a:lstStyle/>
          <a:p>
            <a:pPr marL="0" indent="0" rtl="1" eaLnBrk="1" hangingPunct="1">
              <a:lnSpc>
                <a:spcPct val="110000"/>
              </a:lnSpc>
              <a:buNone/>
            </a:pPr>
            <a:r>
              <a:rPr lang="ar-SA" altLang="fa-IR" sz="2400" b="1" dirty="0" smtClean="0">
                <a:cs typeface="B Nazanin" pitchFamily="2" charset="-78"/>
              </a:rPr>
              <a:t>برج آب توسط گروهی از کارگزاران آلمانی و زیر نظر مهندس لیندن بلات در سال</a:t>
            </a:r>
            <a:r>
              <a:rPr lang="fa-IR" altLang="fa-IR" sz="2400" b="1" dirty="0" smtClean="0">
                <a:cs typeface="B Nazanin" pitchFamily="2" charset="-78"/>
              </a:rPr>
              <a:t>۱۳۱۵</a:t>
            </a:r>
            <a:r>
              <a:rPr lang="ar-SA" altLang="fa-IR" sz="2400" b="1" dirty="0" smtClean="0">
                <a:cs typeface="B Nazanin" pitchFamily="2" charset="-78"/>
              </a:rPr>
              <a:t> ساخته شد. این تاریخ بر روی کاشی موجود در نمای شرقی حک شده</a:t>
            </a:r>
            <a:r>
              <a:rPr lang="fa-IR" altLang="fa-IR" sz="2400" b="1" dirty="0" smtClean="0">
                <a:cs typeface="B Nazanin" pitchFamily="2" charset="-78"/>
              </a:rPr>
              <a:t> </a:t>
            </a:r>
            <a:r>
              <a:rPr lang="ar-SA" altLang="fa-IR" sz="2400" b="1" dirty="0" smtClean="0">
                <a:cs typeface="B Nazanin" pitchFamily="2" charset="-78"/>
              </a:rPr>
              <a:t>است‌. </a:t>
            </a:r>
            <a:br>
              <a:rPr lang="ar-SA" altLang="fa-IR" sz="2400" b="1" dirty="0" smtClean="0">
                <a:cs typeface="B Nazanin" pitchFamily="2" charset="-78"/>
              </a:rPr>
            </a:br>
            <a:r>
              <a:rPr lang="ar-SA" altLang="fa-IR" sz="2400" b="1" dirty="0" smtClean="0">
                <a:cs typeface="B Nazanin" pitchFamily="2" charset="-78"/>
              </a:rPr>
              <a:t>این برج به منظور استفاده از ذخیره آب چاه</a:t>
            </a:r>
            <a:r>
              <a:rPr lang="fa-IR" altLang="fa-IR" sz="2400" b="1" dirty="0" smtClean="0">
                <a:cs typeface="B Nazanin" pitchFamily="2" charset="-78"/>
              </a:rPr>
              <a:t> </a:t>
            </a:r>
            <a:r>
              <a:rPr lang="ar-SA" altLang="fa-IR" sz="2400" b="1" dirty="0" smtClean="0">
                <a:cs typeface="B Nazanin" pitchFamily="2" charset="-78"/>
              </a:rPr>
              <a:t>‌ها برای آبیاری فضای سبز و هم‌چنین فشار آب در لوله‌ها</a:t>
            </a:r>
            <a:r>
              <a:rPr lang="fa-IR" altLang="fa-IR" sz="2400" b="1" dirty="0">
                <a:cs typeface="B Nazanin" pitchFamily="2" charset="-78"/>
              </a:rPr>
              <a:t> </a:t>
            </a:r>
            <a:r>
              <a:rPr lang="ar-SA" altLang="fa-IR" sz="2400" b="1" dirty="0" smtClean="0">
                <a:cs typeface="B Nazanin" pitchFamily="2" charset="-78"/>
              </a:rPr>
              <a:t>با ارتفاع هفت طبقه ساخته شده است‌.</a:t>
            </a:r>
            <a:endParaRPr lang="en-GB" altLang="fa-IR" sz="2400" b="1" dirty="0" smtClean="0">
              <a:cs typeface="B Nazanin" pitchFamily="2" charset="-78"/>
            </a:endParaRPr>
          </a:p>
        </p:txBody>
      </p:sp>
      <p:pic>
        <p:nvPicPr>
          <p:cNvPr id="64516" name="imgOriginal" descr="http://www.ketabeavval.ir/Resource/images/jpg_577226.jp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35893"/>
            <a:ext cx="3657600" cy="5101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0544977"/>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3"/>
          <p:cNvSpPr>
            <a:spLocks noGrp="1"/>
          </p:cNvSpPr>
          <p:nvPr>
            <p:ph type="title"/>
          </p:nvPr>
        </p:nvSpPr>
        <p:spPr>
          <a:xfrm>
            <a:off x="1752600" y="3276600"/>
            <a:ext cx="7010400" cy="1143000"/>
          </a:xfrm>
        </p:spPr>
        <p:txBody>
          <a:bodyPr/>
          <a:lstStyle/>
          <a:p>
            <a:pPr eaLnBrk="1" hangingPunct="1"/>
            <a:r>
              <a:rPr lang="ar-SA" altLang="fa-IR" sz="3200" dirty="0" smtClean="0">
                <a:solidFill>
                  <a:schemeClr val="tx1"/>
                </a:solidFill>
                <a:cs typeface="B Nazanin" pitchFamily="2" charset="-78"/>
              </a:rPr>
              <a:t>زورخانه بانک </a:t>
            </a:r>
            <a:endParaRPr lang="en-GB" altLang="fa-IR" sz="3200" dirty="0" smtClean="0">
              <a:solidFill>
                <a:schemeClr val="tx1"/>
              </a:solidFill>
              <a:cs typeface="B Nazanin" pitchFamily="2" charset="-78"/>
            </a:endParaRPr>
          </a:p>
        </p:txBody>
      </p:sp>
      <p:pic>
        <p:nvPicPr>
          <p:cNvPr id="65539" name="imgOriginal" descr="http://www.ketabeavval.ir/Resource/images/jpg_996607.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a:xfrm>
            <a:off x="143991" y="1371600"/>
            <a:ext cx="4244078" cy="5305097"/>
          </a:xfrm>
        </p:spPr>
      </p:pic>
      <p:sp>
        <p:nvSpPr>
          <p:cNvPr id="65540" name="Rectangle 4"/>
          <p:cNvSpPr>
            <a:spLocks noChangeArrowheads="1"/>
          </p:cNvSpPr>
          <p:nvPr/>
        </p:nvSpPr>
        <p:spPr bwMode="auto">
          <a:xfrm>
            <a:off x="4648200" y="3068960"/>
            <a:ext cx="42672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fontAlgn="base" hangingPunct="1">
              <a:spcBef>
                <a:spcPct val="0"/>
              </a:spcBef>
              <a:spcAft>
                <a:spcPct val="0"/>
              </a:spcAft>
            </a:pPr>
            <a:r>
              <a:rPr lang="ar-SA" altLang="fa-IR" b="1" dirty="0">
                <a:solidFill>
                  <a:prstClr val="black"/>
                </a:solidFill>
                <a:cs typeface="B Nazanin" pitchFamily="2" charset="-78"/>
              </a:rPr>
              <a:t>ساختمان زورخانه بانک ملی درسال </a:t>
            </a:r>
            <a:r>
              <a:rPr lang="fa-IR" altLang="fa-IR" b="1" dirty="0">
                <a:solidFill>
                  <a:prstClr val="black"/>
                </a:solidFill>
                <a:cs typeface="B Nazanin" pitchFamily="2" charset="-78"/>
              </a:rPr>
              <a:t>۱۳۲۵</a:t>
            </a:r>
            <a:r>
              <a:rPr lang="ar-SA" altLang="fa-IR" b="1" dirty="0">
                <a:solidFill>
                  <a:prstClr val="black"/>
                </a:solidFill>
                <a:cs typeface="B Nazanin" pitchFamily="2" charset="-78"/>
              </a:rPr>
              <a:t> ساخته شده است‌. معماری ساختمان ساده و سنتی </a:t>
            </a:r>
            <a:r>
              <a:rPr lang="ar-SA" altLang="fa-IR" b="1" dirty="0" smtClean="0">
                <a:solidFill>
                  <a:prstClr val="black"/>
                </a:solidFill>
                <a:cs typeface="B Nazanin" pitchFamily="2" charset="-78"/>
              </a:rPr>
              <a:t>است‌</a:t>
            </a:r>
            <a:r>
              <a:rPr lang="fa-IR" altLang="fa-IR" b="1" dirty="0">
                <a:solidFill>
                  <a:prstClr val="black"/>
                </a:solidFill>
                <a:cs typeface="B Nazanin" pitchFamily="2" charset="-78"/>
              </a:rPr>
              <a:t>.</a:t>
            </a:r>
            <a:endParaRPr lang="en-GB" altLang="fa-IR" b="1" dirty="0">
              <a:solidFill>
                <a:prstClr val="black"/>
              </a:solidFill>
              <a:cs typeface="B Nazanin" pitchFamily="2" charset="-78"/>
            </a:endParaRPr>
          </a:p>
        </p:txBody>
      </p:sp>
      <p:sp>
        <p:nvSpPr>
          <p:cNvPr id="2" name="TextBox 1"/>
          <p:cNvSpPr txBox="1"/>
          <p:nvPr/>
        </p:nvSpPr>
        <p:spPr>
          <a:xfrm>
            <a:off x="4658072" y="908720"/>
            <a:ext cx="3048000" cy="584775"/>
          </a:xfrm>
          <a:prstGeom prst="rect">
            <a:avLst/>
          </a:prstGeom>
          <a:noFill/>
        </p:spPr>
        <p:txBody>
          <a:bodyPr wrap="square" rtlCol="1">
            <a:spAutoFit/>
          </a:bodyPr>
          <a:lstStyle/>
          <a:p>
            <a:pPr rtl="0" fontAlgn="base">
              <a:spcBef>
                <a:spcPct val="0"/>
              </a:spcBef>
              <a:spcAft>
                <a:spcPct val="0"/>
              </a:spcAft>
            </a:pPr>
            <a:r>
              <a:rPr lang="fa-IR" sz="3200" dirty="0">
                <a:solidFill>
                  <a:prstClr val="black"/>
                </a:solidFill>
                <a:latin typeface="Arial" pitchFamily="34" charset="0"/>
                <a:cs typeface="B Titr" panose="00000700000000000000" pitchFamily="2" charset="-78"/>
              </a:rPr>
              <a:t>زورخانه بانک ملی</a:t>
            </a:r>
          </a:p>
        </p:txBody>
      </p:sp>
    </p:spTree>
    <p:extLst>
      <p:ext uri="{BB962C8B-B14F-4D97-AF65-F5344CB8AC3E}">
        <p14:creationId xmlns:p14="http://schemas.microsoft.com/office/powerpoint/2010/main" val="1407948727"/>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1619672" y="908720"/>
            <a:ext cx="6248400" cy="655638"/>
          </a:xfrm>
        </p:spPr>
        <p:txBody>
          <a:bodyPr>
            <a:normAutofit fontScale="90000"/>
          </a:bodyPr>
          <a:lstStyle/>
          <a:p>
            <a:pPr algn="r" rtl="1" eaLnBrk="1" hangingPunct="1"/>
            <a:r>
              <a:rPr lang="ar-SA" altLang="fa-IR" sz="3200" b="1" dirty="0" smtClean="0">
                <a:solidFill>
                  <a:schemeClr val="bg1"/>
                </a:solidFill>
                <a:cs typeface="B Titr" panose="00000700000000000000" pitchFamily="2" charset="-78"/>
              </a:rPr>
              <a:t>دبیرستان انوشیروان دادگر</a:t>
            </a:r>
            <a:r>
              <a:rPr lang="fa-IR" altLang="fa-IR" sz="2400" b="1" dirty="0" smtClean="0">
                <a:solidFill>
                  <a:schemeClr val="tx1"/>
                </a:solidFill>
                <a:cs typeface="B Nazanin" pitchFamily="2" charset="-78"/>
              </a:rPr>
              <a:t/>
            </a:r>
            <a:br>
              <a:rPr lang="fa-IR" altLang="fa-IR" sz="2400" b="1" dirty="0" smtClean="0">
                <a:solidFill>
                  <a:schemeClr val="tx1"/>
                </a:solidFill>
                <a:cs typeface="B Nazanin" pitchFamily="2" charset="-78"/>
              </a:rPr>
            </a:br>
            <a:endParaRPr lang="en-GB" altLang="fa-IR" sz="2400" b="1" dirty="0" smtClean="0">
              <a:solidFill>
                <a:schemeClr val="tx1"/>
              </a:solidFill>
              <a:cs typeface="B Nazanin" pitchFamily="2" charset="-78"/>
            </a:endParaRPr>
          </a:p>
        </p:txBody>
      </p:sp>
      <p:pic>
        <p:nvPicPr>
          <p:cNvPr id="69635" name="imgOriginal" descr="http://www.ketabeavval.ir/Resource/images/jpg_11396.jpg"/>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953592" y="2160588"/>
            <a:ext cx="5660428" cy="3881437"/>
          </a:xfrm>
        </p:spPr>
      </p:pic>
    </p:spTree>
    <p:extLst>
      <p:ext uri="{BB962C8B-B14F-4D97-AF65-F5344CB8AC3E}">
        <p14:creationId xmlns:p14="http://schemas.microsoft.com/office/powerpoint/2010/main" val="2126736673"/>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5004048" y="764704"/>
            <a:ext cx="2810272" cy="1143000"/>
          </a:xfrm>
        </p:spPr>
        <p:txBody>
          <a:bodyPr/>
          <a:lstStyle/>
          <a:p>
            <a:pPr algn="r" eaLnBrk="1" hangingPunct="1"/>
            <a:r>
              <a:rPr lang="ar-SA" altLang="fa-IR" sz="3200" dirty="0" smtClean="0">
                <a:solidFill>
                  <a:schemeClr val="bg1"/>
                </a:solidFill>
                <a:cs typeface="B Titr" panose="00000700000000000000" pitchFamily="2" charset="-78"/>
              </a:rPr>
              <a:t>شهرداری رشت</a:t>
            </a:r>
            <a:r>
              <a:rPr lang="en-GB" altLang="fa-IR" sz="3200" dirty="0" smtClean="0">
                <a:solidFill>
                  <a:schemeClr val="bg1"/>
                </a:solidFill>
                <a:cs typeface="B Nazanin" pitchFamily="2" charset="-78"/>
              </a:rPr>
              <a:t/>
            </a:r>
            <a:br>
              <a:rPr lang="en-GB" altLang="fa-IR" sz="3200" dirty="0" smtClean="0">
                <a:solidFill>
                  <a:schemeClr val="bg1"/>
                </a:solidFill>
                <a:cs typeface="B Nazanin" pitchFamily="2" charset="-78"/>
              </a:rPr>
            </a:br>
            <a:endParaRPr lang="en-GB" altLang="fa-IR" sz="3200" dirty="0" smtClean="0">
              <a:solidFill>
                <a:schemeClr val="bg1"/>
              </a:solidFill>
              <a:cs typeface="B Nazanin" pitchFamily="2" charset="-78"/>
            </a:endParaRPr>
          </a:p>
        </p:txBody>
      </p:sp>
      <p:pic>
        <p:nvPicPr>
          <p:cNvPr id="70659" name="Content Placeholder 3" descr="http://www.rasht.ir/Images/Gallery/03_Large.jpg"/>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2116931" y="2848769"/>
            <a:ext cx="3333750" cy="2505075"/>
          </a:xfrm>
        </p:spPr>
      </p:pic>
      <p:pic>
        <p:nvPicPr>
          <p:cNvPr id="70660" name="Picture 5" descr="http://www.rasht.ir/Images/Gallery/05_Larg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651" y="1807779"/>
            <a:ext cx="43497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1" name="Picture 4" descr="http://www.rasht.ir/Images/Gallery/04_Larg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650" y="4474779"/>
            <a:ext cx="4349750" cy="231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86064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endParaRPr lang="fa-IR" altLang="fa-IR" sz="3600" b="1" smtClean="0"/>
          </a:p>
        </p:txBody>
      </p:sp>
      <p:sp>
        <p:nvSpPr>
          <p:cNvPr id="4099" name="Content Placeholder 2"/>
          <p:cNvSpPr>
            <a:spLocks noGrp="1"/>
          </p:cNvSpPr>
          <p:nvPr>
            <p:ph idx="1"/>
          </p:nvPr>
        </p:nvSpPr>
        <p:spPr/>
        <p:txBody>
          <a:bodyPr/>
          <a:lstStyle/>
          <a:p>
            <a:pPr algn="r" rtl="1" eaLnBrk="1" hangingPunct="1"/>
            <a:endParaRPr lang="fa-IR" altLang="fa-IR" sz="2000" smtClean="0"/>
          </a:p>
        </p:txBody>
      </p:sp>
      <p:pic>
        <p:nvPicPr>
          <p:cNvPr id="4100" name="Picture 7" descr="I:\niousha\My Scans\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225"/>
            <a:ext cx="6248400" cy="688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Rectangle 9"/>
          <p:cNvSpPr>
            <a:spLocks noChangeArrowheads="1"/>
          </p:cNvSpPr>
          <p:nvPr/>
        </p:nvSpPr>
        <p:spPr bwMode="auto">
          <a:xfrm>
            <a:off x="-41275" y="269277"/>
            <a:ext cx="56388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algn="ctr" rtl="0" eaLnBrk="1" fontAlgn="base" hangingPunct="1">
              <a:spcBef>
                <a:spcPct val="0"/>
              </a:spcBef>
              <a:spcAft>
                <a:spcPct val="0"/>
              </a:spcAft>
            </a:pPr>
            <a:r>
              <a:rPr lang="fa-IR" altLang="fa-IR" sz="4000" b="1" dirty="0" smtClean="0">
                <a:solidFill>
                  <a:prstClr val="white"/>
                </a:solidFill>
                <a:cs typeface="B Nazanin" pitchFamily="2" charset="-78"/>
              </a:rPr>
              <a:t>معماری </a:t>
            </a:r>
            <a:r>
              <a:rPr lang="fa-IR" altLang="fa-IR" sz="4000" b="1" dirty="0">
                <a:solidFill>
                  <a:prstClr val="white"/>
                </a:solidFill>
                <a:cs typeface="B Nazanin" pitchFamily="2" charset="-78"/>
              </a:rPr>
              <a:t>پهلوي </a:t>
            </a:r>
            <a:r>
              <a:rPr lang="fa-IR" altLang="fa-IR" sz="4000" b="1" dirty="0" smtClean="0">
                <a:solidFill>
                  <a:prstClr val="white"/>
                </a:solidFill>
                <a:cs typeface="B Nazanin" pitchFamily="2" charset="-78"/>
              </a:rPr>
              <a:t>دوم</a:t>
            </a:r>
          </a:p>
          <a:p>
            <a:pPr algn="ctr" rtl="0" eaLnBrk="1" fontAlgn="base" hangingPunct="1">
              <a:spcBef>
                <a:spcPct val="0"/>
              </a:spcBef>
              <a:spcAft>
                <a:spcPct val="0"/>
              </a:spcAft>
            </a:pPr>
            <a:r>
              <a:rPr lang="fa-IR" altLang="fa-IR" sz="4000" b="1" dirty="0" smtClean="0">
                <a:solidFill>
                  <a:prstClr val="white"/>
                </a:solidFill>
                <a:cs typeface="B Nazanin" pitchFamily="2" charset="-78"/>
              </a:rPr>
              <a:t>1357-1320</a:t>
            </a:r>
          </a:p>
        </p:txBody>
      </p:sp>
      <p:pic>
        <p:nvPicPr>
          <p:cNvPr id="4102" name="Picture 9" descr="I:\niousha\info pahlavi\architects\aks\DFZSDF.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7525" y="0"/>
            <a:ext cx="3546475"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0" descr="I:\niousha\info pahlavi\architects\aks\YER5YEY.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138488"/>
            <a:ext cx="5410200" cy="349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1531523"/>
      </p:ext>
    </p:extLst>
  </p:cSld>
  <p:clrMapOvr>
    <a:masterClrMapping/>
  </p:clrMapOvr>
  <p:transition spd="slow">
    <p:cover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438400"/>
            <a:ext cx="8305800" cy="4038600"/>
          </a:xfrm>
        </p:spPr>
        <p:txBody>
          <a:bodyPr>
            <a:normAutofit/>
          </a:bodyPr>
          <a:lstStyle/>
          <a:p>
            <a:pPr marL="0" indent="0">
              <a:buNone/>
            </a:pPr>
            <a:r>
              <a:rPr lang="fa-IR" sz="2400" dirty="0">
                <a:cs typeface="B Nazanin" panose="00000400000000000000" pitchFamily="2" charset="-78"/>
              </a:rPr>
              <a:t>یکی از دوران های شاخص تلفیق معماری غرب و ایران از آغاز دهه سی و عمدتا در دهه چ</a:t>
            </a:r>
            <a:r>
              <a:rPr lang="fa-IR" sz="2400" dirty="0" smtClean="0">
                <a:cs typeface="B Nazanin" panose="00000400000000000000" pitchFamily="2" charset="-78"/>
              </a:rPr>
              <a:t>هل </a:t>
            </a:r>
            <a:r>
              <a:rPr lang="fa-IR" sz="2400" dirty="0">
                <a:cs typeface="B Nazanin" panose="00000400000000000000" pitchFamily="2" charset="-78"/>
              </a:rPr>
              <a:t>و پنجاه شمسی در زمان سلطنت پهلوی دوم بوده است در این زمان تعدادی از معماران بر جسته هم چون سیحون-نادر اردلان-کامران دیبا-حسین امانت -کوروش فرزامی-علی سردار افخمی و غلامرضا فرزانمهر ساختمان های مهم و ارزشمندی را طراحی کردند که در آنها به شیوه ای بدیع و ترکیبی زیبا تلفیق این دو معماری  کاملا متفاوت صورت پذیرفت</a:t>
            </a:r>
          </a:p>
          <a:p>
            <a:pPr marL="0" indent="0">
              <a:buNone/>
            </a:pPr>
            <a:r>
              <a:rPr lang="fa-IR" sz="2400" dirty="0">
                <a:cs typeface="B Nazanin" panose="00000400000000000000" pitchFamily="2" charset="-78"/>
              </a:rPr>
              <a:t>بدین ترتیب حتی قبل از آن که  معماری پست مدرن در غرب و نهایتا در کشورهای دیگر گسترش یابد نوعی معماری مدرن ایرانی که توجه به تمدن-فرهنگ وتاریخ ایران داشت در </a:t>
            </a:r>
            <a:r>
              <a:rPr lang="fa-IR" sz="2400" dirty="0" smtClean="0">
                <a:cs typeface="B Nazanin" panose="00000400000000000000" pitchFamily="2" charset="-78"/>
              </a:rPr>
              <a:t>کشور </a:t>
            </a:r>
            <a:r>
              <a:rPr lang="fa-IR" sz="2400" dirty="0">
                <a:cs typeface="B Nazanin" panose="00000400000000000000" pitchFamily="2" charset="-78"/>
              </a:rPr>
              <a:t>ما رشد نمود</a:t>
            </a:r>
          </a:p>
          <a:p>
            <a:endParaRPr lang="fa-IR" dirty="0"/>
          </a:p>
        </p:txBody>
      </p:sp>
    </p:spTree>
    <p:extLst>
      <p:ext uri="{BB962C8B-B14F-4D97-AF65-F5344CB8AC3E}">
        <p14:creationId xmlns:p14="http://schemas.microsoft.com/office/powerpoint/2010/main" val="1481634958"/>
      </p:ext>
    </p:extLst>
  </p:cSld>
  <p:clrMapOvr>
    <a:masterClrMapping/>
  </p:clrMapOvr>
  <mc:AlternateContent xmlns:mc="http://schemas.openxmlformats.org/markup-compatibility/2006" xmlns:p14="http://schemas.microsoft.com/office/powerpoint/2010/main">
    <mc:Choice Requires="p14">
      <p:transition spd="slow" p14:dur="1600">
        <p14:prism dir="r" isContent="1" isInverted="1"/>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p:cNvSpPr>
          <p:nvPr/>
        </p:nvSpPr>
        <p:spPr bwMode="auto">
          <a:xfrm>
            <a:off x="5058455" y="1736455"/>
            <a:ext cx="22083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18288"/>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algn="ctr" eaLnBrk="1" fontAlgn="base" hangingPunct="1">
              <a:lnSpc>
                <a:spcPct val="150000"/>
              </a:lnSpc>
              <a:spcBef>
                <a:spcPct val="20000"/>
              </a:spcBef>
              <a:spcAft>
                <a:spcPct val="0"/>
              </a:spcAft>
            </a:pPr>
            <a:r>
              <a:rPr lang="fa-IR" altLang="fa-IR" sz="2800" dirty="0">
                <a:solidFill>
                  <a:prstClr val="black"/>
                </a:solidFill>
                <a:ea typeface="Majalla UI"/>
                <a:cs typeface="B Mitra" panose="00000400000000000000" pitchFamily="2" charset="-78"/>
              </a:rPr>
              <a:t>مقبره </a:t>
            </a:r>
            <a:r>
              <a:rPr lang="fa-IR" altLang="fa-IR" sz="2800" dirty="0" smtClean="0">
                <a:solidFill>
                  <a:prstClr val="black"/>
                </a:solidFill>
                <a:ea typeface="Majalla UI"/>
                <a:cs typeface="B Mitra" panose="00000400000000000000" pitchFamily="2" charset="-78"/>
              </a:rPr>
              <a:t>بوعلی </a:t>
            </a:r>
            <a:r>
              <a:rPr lang="fa-IR" altLang="fa-IR" sz="2800" dirty="0">
                <a:solidFill>
                  <a:prstClr val="black"/>
                </a:solidFill>
                <a:ea typeface="Majalla UI"/>
                <a:cs typeface="B Mitra" panose="00000400000000000000" pitchFamily="2" charset="-78"/>
              </a:rPr>
              <a:t>سینا </a:t>
            </a:r>
          </a:p>
          <a:p>
            <a:pPr algn="ctr" eaLnBrk="1" fontAlgn="base" hangingPunct="1">
              <a:lnSpc>
                <a:spcPct val="150000"/>
              </a:lnSpc>
              <a:spcBef>
                <a:spcPct val="20000"/>
              </a:spcBef>
              <a:spcAft>
                <a:spcPct val="0"/>
              </a:spcAft>
            </a:pPr>
            <a:r>
              <a:rPr lang="fa-IR" altLang="fa-IR" sz="2800" dirty="0" smtClean="0">
                <a:solidFill>
                  <a:prstClr val="black"/>
                </a:solidFill>
                <a:ea typeface="Majalla UI"/>
                <a:cs typeface="B Mitra" panose="00000400000000000000" pitchFamily="2" charset="-78"/>
              </a:rPr>
              <a:t>1330-1326 </a:t>
            </a:r>
            <a:r>
              <a:rPr lang="fa-IR" altLang="fa-IR" sz="2800" dirty="0" smtClean="0">
                <a:solidFill>
                  <a:prstClr val="white"/>
                </a:solidFill>
                <a:ea typeface="Majalla UI"/>
                <a:cs typeface="B Mitra" pitchFamily="2" charset="-78"/>
              </a:rPr>
              <a:t>  </a:t>
            </a:r>
            <a:endParaRPr lang="fa-IR" altLang="fa-IR" sz="2800" dirty="0">
              <a:solidFill>
                <a:prstClr val="white"/>
              </a:solidFill>
              <a:ea typeface="Majalla UI"/>
              <a:cs typeface="B Mitra" pitchFamily="2" charset="-78"/>
            </a:endParaRPr>
          </a:p>
        </p:txBody>
      </p:sp>
      <p:sp>
        <p:nvSpPr>
          <p:cNvPr id="89091" name="Rectangle 3"/>
          <p:cNvSpPr>
            <a:spLocks noChangeArrowheads="1"/>
          </p:cNvSpPr>
          <p:nvPr/>
        </p:nvSpPr>
        <p:spPr bwMode="auto">
          <a:xfrm>
            <a:off x="4191000" y="1212580"/>
            <a:ext cx="3048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fontAlgn="base" hangingPunct="1">
              <a:spcBef>
                <a:spcPct val="0"/>
              </a:spcBef>
              <a:spcAft>
                <a:spcPct val="0"/>
              </a:spcAft>
            </a:pPr>
            <a:r>
              <a:rPr lang="fa-IR" altLang="fa-IR" sz="2800" b="1" dirty="0">
                <a:solidFill>
                  <a:prstClr val="black"/>
                </a:solidFill>
                <a:cs typeface="B Mitra" panose="00000400000000000000" pitchFamily="2" charset="-78"/>
              </a:rPr>
              <a:t>هوشنگ سیحون</a:t>
            </a:r>
            <a:endParaRPr lang="en-US" altLang="fa-IR" sz="2800" b="1" dirty="0">
              <a:solidFill>
                <a:prstClr val="black"/>
              </a:solidFill>
              <a:cs typeface="B Mitra" panose="00000400000000000000" pitchFamily="2" charset="-78"/>
            </a:endParaRPr>
          </a:p>
        </p:txBody>
      </p:sp>
      <p:pic>
        <p:nvPicPr>
          <p:cNvPr id="212996" name="Picture 4" descr="a2"/>
          <p:cNvPicPr>
            <a:picLocks noChangeAspect="1" noChangeArrowheads="1"/>
          </p:cNvPicPr>
          <p:nvPr/>
        </p:nvPicPr>
        <p:blipFill>
          <a:blip r:embed="rId3"/>
          <a:srcRect/>
          <a:stretch>
            <a:fillRect/>
          </a:stretch>
        </p:blipFill>
        <p:spPr bwMode="auto">
          <a:xfrm>
            <a:off x="762000" y="1828800"/>
            <a:ext cx="3048000" cy="4492625"/>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pic>
        <p:nvPicPr>
          <p:cNvPr id="212997" name="Picture 5" descr="a1"/>
          <p:cNvPicPr>
            <a:picLocks noChangeAspect="1" noChangeArrowheads="1"/>
          </p:cNvPicPr>
          <p:nvPr/>
        </p:nvPicPr>
        <p:blipFill>
          <a:blip r:embed="rId4"/>
          <a:srcRect/>
          <a:stretch>
            <a:fillRect/>
          </a:stretch>
        </p:blipFill>
        <p:spPr bwMode="auto">
          <a:xfrm>
            <a:off x="4191000" y="3504658"/>
            <a:ext cx="3962400" cy="2816767"/>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spTree>
    <p:extLst>
      <p:ext uri="{BB962C8B-B14F-4D97-AF65-F5344CB8AC3E}">
        <p14:creationId xmlns:p14="http://schemas.microsoft.com/office/powerpoint/2010/main" val="220856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seyhoun33"/>
          <p:cNvPicPr>
            <a:picLocks noChangeAspect="1" noChangeArrowheads="1"/>
          </p:cNvPicPr>
          <p:nvPr/>
        </p:nvPicPr>
        <p:blipFill>
          <a:blip r:embed="rId2"/>
          <a:srcRect/>
          <a:stretch>
            <a:fillRect/>
          </a:stretch>
        </p:blipFill>
        <p:spPr bwMode="auto">
          <a:xfrm>
            <a:off x="3581399" y="2590800"/>
            <a:ext cx="4540250" cy="3505200"/>
          </a:xfrm>
          <a:prstGeom prst="rect">
            <a:avLst/>
          </a:prstGeom>
          <a:noFill/>
          <a:ln w="57150" cmpd="thinThick" algn="ctr">
            <a:solidFill>
              <a:srgbClr val="000000"/>
            </a:solidFill>
            <a:miter lim="800000"/>
            <a:headEnd/>
            <a:tailEnd/>
          </a:ln>
          <a:effectLst>
            <a:outerShdw dist="107763" dir="2700000" algn="ctr" rotWithShape="0">
              <a:srgbClr val="808080">
                <a:alpha val="50000"/>
              </a:srgbClr>
            </a:outerShdw>
          </a:effectLst>
        </p:spPr>
      </p:pic>
      <p:pic>
        <p:nvPicPr>
          <p:cNvPr id="3" name="Picture 6" descr="seyhoun34b"/>
          <p:cNvPicPr>
            <a:picLocks noChangeAspect="1" noChangeArrowheads="1"/>
          </p:cNvPicPr>
          <p:nvPr/>
        </p:nvPicPr>
        <p:blipFill>
          <a:blip r:embed="rId3"/>
          <a:srcRect/>
          <a:stretch>
            <a:fillRect/>
          </a:stretch>
        </p:blipFill>
        <p:spPr bwMode="auto">
          <a:xfrm>
            <a:off x="492082" y="3657600"/>
            <a:ext cx="2902035" cy="2822575"/>
          </a:xfrm>
          <a:prstGeom prst="rect">
            <a:avLst/>
          </a:prstGeom>
          <a:noFill/>
          <a:ln w="57150" cmpd="thinThick" algn="ctr">
            <a:solidFill>
              <a:srgbClr val="000000"/>
            </a:solidFill>
            <a:miter lim="800000"/>
            <a:headEnd/>
            <a:tailEnd/>
          </a:ln>
          <a:effectLst>
            <a:outerShdw dist="107763" dir="2700000" algn="ctr" rotWithShape="0">
              <a:srgbClr val="808080">
                <a:alpha val="50000"/>
              </a:srgbClr>
            </a:outerShdw>
          </a:effectLst>
        </p:spPr>
      </p:pic>
      <p:pic>
        <p:nvPicPr>
          <p:cNvPr id="4" name="Picture 5" descr="seyhoun34a"/>
          <p:cNvPicPr>
            <a:picLocks noChangeAspect="1" noChangeArrowheads="1"/>
          </p:cNvPicPr>
          <p:nvPr/>
        </p:nvPicPr>
        <p:blipFill>
          <a:blip r:embed="rId4"/>
          <a:srcRect/>
          <a:stretch>
            <a:fillRect/>
          </a:stretch>
        </p:blipFill>
        <p:spPr bwMode="auto">
          <a:xfrm>
            <a:off x="492082" y="740633"/>
            <a:ext cx="2784517" cy="2728164"/>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sp>
        <p:nvSpPr>
          <p:cNvPr id="5" name="Rectangle 3"/>
          <p:cNvSpPr>
            <a:spLocks noChangeArrowheads="1"/>
          </p:cNvSpPr>
          <p:nvPr/>
        </p:nvSpPr>
        <p:spPr bwMode="auto">
          <a:xfrm>
            <a:off x="4343400" y="677862"/>
            <a:ext cx="2514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fontAlgn="base" hangingPunct="1">
              <a:spcBef>
                <a:spcPct val="0"/>
              </a:spcBef>
              <a:spcAft>
                <a:spcPct val="0"/>
              </a:spcAft>
            </a:pPr>
            <a:r>
              <a:rPr lang="fa-IR" altLang="fa-IR" sz="2800" b="1" dirty="0">
                <a:solidFill>
                  <a:srgbClr val="000000"/>
                </a:solidFill>
                <a:cs typeface="B Mitra" panose="00000400000000000000" pitchFamily="2" charset="-78"/>
              </a:rPr>
              <a:t>هوشنگ سیحون</a:t>
            </a:r>
            <a:endParaRPr lang="en-US" altLang="fa-IR" sz="2800" b="1" dirty="0">
              <a:solidFill>
                <a:srgbClr val="000000"/>
              </a:solidFill>
              <a:cs typeface="B Mitra" panose="00000400000000000000" pitchFamily="2" charset="-78"/>
            </a:endParaRPr>
          </a:p>
        </p:txBody>
      </p:sp>
      <p:pic>
        <p:nvPicPr>
          <p:cNvPr id="27648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8185" y="1188070"/>
            <a:ext cx="3743325" cy="84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90243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seyhoun39"/>
          <p:cNvPicPr>
            <a:picLocks noChangeAspect="1" noChangeArrowheads="1"/>
          </p:cNvPicPr>
          <p:nvPr/>
        </p:nvPicPr>
        <p:blipFill>
          <a:blip r:embed="rId2"/>
          <a:srcRect/>
          <a:stretch>
            <a:fillRect/>
          </a:stretch>
        </p:blipFill>
        <p:spPr bwMode="auto">
          <a:xfrm>
            <a:off x="3200400" y="2199290"/>
            <a:ext cx="5513388" cy="3886200"/>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pic>
        <p:nvPicPr>
          <p:cNvPr id="3" name="Picture 5" descr="seyhoun38"/>
          <p:cNvPicPr>
            <a:picLocks noChangeAspect="1" noChangeArrowheads="1"/>
          </p:cNvPicPr>
          <p:nvPr/>
        </p:nvPicPr>
        <p:blipFill>
          <a:blip r:embed="rId3"/>
          <a:srcRect/>
          <a:stretch>
            <a:fillRect/>
          </a:stretch>
        </p:blipFill>
        <p:spPr bwMode="auto">
          <a:xfrm>
            <a:off x="381000" y="2252717"/>
            <a:ext cx="2608526" cy="3843283"/>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sp>
        <p:nvSpPr>
          <p:cNvPr id="4" name="Rectangle 3"/>
          <p:cNvSpPr>
            <a:spLocks noChangeArrowheads="1"/>
          </p:cNvSpPr>
          <p:nvPr/>
        </p:nvSpPr>
        <p:spPr bwMode="auto">
          <a:xfrm>
            <a:off x="2935287" y="620110"/>
            <a:ext cx="2743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fontAlgn="base" hangingPunct="1">
              <a:spcBef>
                <a:spcPct val="0"/>
              </a:spcBef>
              <a:spcAft>
                <a:spcPct val="0"/>
              </a:spcAft>
            </a:pPr>
            <a:r>
              <a:rPr lang="fa-IR" altLang="fa-IR" sz="2800" b="1" dirty="0">
                <a:solidFill>
                  <a:srgbClr val="000000"/>
                </a:solidFill>
                <a:cs typeface="B Mitra" pitchFamily="2" charset="-78"/>
              </a:rPr>
              <a:t>هوشنگ سیحون</a:t>
            </a:r>
            <a:endParaRPr lang="en-US" altLang="fa-IR" sz="2800" b="1" dirty="0">
              <a:solidFill>
                <a:srgbClr val="000000"/>
              </a:solidFill>
              <a:cs typeface="B Mitra" pitchFamily="2" charset="-78"/>
            </a:endParaRPr>
          </a:p>
        </p:txBody>
      </p:sp>
      <p:sp>
        <p:nvSpPr>
          <p:cNvPr id="5" name="Subtitle 2"/>
          <p:cNvSpPr>
            <a:spLocks/>
          </p:cNvSpPr>
          <p:nvPr/>
        </p:nvSpPr>
        <p:spPr bwMode="auto">
          <a:xfrm>
            <a:off x="2656681" y="1143985"/>
            <a:ext cx="33004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18288"/>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fontAlgn="base" hangingPunct="1">
              <a:lnSpc>
                <a:spcPct val="150000"/>
              </a:lnSpc>
              <a:spcBef>
                <a:spcPct val="20000"/>
              </a:spcBef>
              <a:spcAft>
                <a:spcPct val="0"/>
              </a:spcAft>
            </a:pPr>
            <a:r>
              <a:rPr lang="fa-IR" altLang="fa-IR" sz="2800" dirty="0">
                <a:solidFill>
                  <a:srgbClr val="000000"/>
                </a:solidFill>
                <a:ea typeface="Majalla UI"/>
                <a:cs typeface="B Mitra" pitchFamily="2" charset="-78"/>
              </a:rPr>
              <a:t>مقبره حکیم عمرخیام  1341</a:t>
            </a:r>
            <a:r>
              <a:rPr lang="fa-IR" altLang="fa-IR" sz="2800" dirty="0">
                <a:solidFill>
                  <a:srgbClr val="FFFFFF"/>
                </a:solidFill>
                <a:ea typeface="Majalla UI"/>
                <a:cs typeface="B Mitra" pitchFamily="2" charset="-78"/>
              </a:rPr>
              <a:t>       </a:t>
            </a:r>
          </a:p>
        </p:txBody>
      </p:sp>
    </p:spTree>
    <p:extLst>
      <p:ext uri="{BB962C8B-B14F-4D97-AF65-F5344CB8AC3E}">
        <p14:creationId xmlns:p14="http://schemas.microsoft.com/office/powerpoint/2010/main" val="2772309363"/>
      </p:ext>
    </p:extLst>
  </p:cSld>
  <p:clrMapOvr>
    <a:masterClrMapping/>
  </p:clrMapOvr>
  <mc:AlternateContent xmlns:mc="http://schemas.openxmlformats.org/markup-compatibility/2006" xmlns:p14="http://schemas.microsoft.com/office/powerpoint/2010/main">
    <mc:Choice Requires="p14">
      <p:transition spd="slow" p14:dur="1600">
        <p14:prism dir="r" isContent="1" isInverted="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60434"/>
            <a:ext cx="4978436" cy="334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4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9284" y="1295400"/>
            <a:ext cx="3632164" cy="4667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44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062" y="3410060"/>
            <a:ext cx="4978436" cy="3374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21448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seyhoun40a"/>
          <p:cNvPicPr>
            <a:picLocks noChangeAspect="1" noChangeArrowheads="1"/>
          </p:cNvPicPr>
          <p:nvPr/>
        </p:nvPicPr>
        <p:blipFill>
          <a:blip r:embed="rId2"/>
          <a:srcRect/>
          <a:stretch>
            <a:fillRect/>
          </a:stretch>
        </p:blipFill>
        <p:spPr bwMode="auto">
          <a:xfrm>
            <a:off x="228600" y="838200"/>
            <a:ext cx="2903483" cy="5720662"/>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pic>
        <p:nvPicPr>
          <p:cNvPr id="3" name="Picture 5" descr="seyhoun40cc"/>
          <p:cNvPicPr>
            <a:picLocks noChangeAspect="1" noChangeArrowheads="1"/>
          </p:cNvPicPr>
          <p:nvPr/>
        </p:nvPicPr>
        <p:blipFill>
          <a:blip r:embed="rId3"/>
          <a:srcRect/>
          <a:stretch>
            <a:fillRect/>
          </a:stretch>
        </p:blipFill>
        <p:spPr bwMode="auto">
          <a:xfrm>
            <a:off x="3651874" y="4172607"/>
            <a:ext cx="4425326" cy="2286000"/>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sp>
        <p:nvSpPr>
          <p:cNvPr id="4" name="Rectangle 3"/>
          <p:cNvSpPr>
            <a:spLocks noChangeArrowheads="1"/>
          </p:cNvSpPr>
          <p:nvPr/>
        </p:nvSpPr>
        <p:spPr bwMode="auto">
          <a:xfrm>
            <a:off x="4267200" y="1460116"/>
            <a:ext cx="2895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fontAlgn="base" hangingPunct="1">
              <a:spcBef>
                <a:spcPct val="0"/>
              </a:spcBef>
              <a:spcAft>
                <a:spcPct val="0"/>
              </a:spcAft>
            </a:pPr>
            <a:r>
              <a:rPr lang="fa-IR" altLang="fa-IR" sz="2800" b="1" dirty="0">
                <a:solidFill>
                  <a:srgbClr val="000000"/>
                </a:solidFill>
                <a:cs typeface="B Mitra" pitchFamily="2" charset="-78"/>
              </a:rPr>
              <a:t>هوشنگ سیحون</a:t>
            </a:r>
            <a:endParaRPr lang="en-US" altLang="fa-IR" sz="2800" b="1" dirty="0">
              <a:solidFill>
                <a:srgbClr val="000000"/>
              </a:solidFill>
              <a:cs typeface="B Mitra" pitchFamily="2" charset="-78"/>
            </a:endParaRPr>
          </a:p>
        </p:txBody>
      </p:sp>
      <p:sp>
        <p:nvSpPr>
          <p:cNvPr id="5" name="Subtitle 2"/>
          <p:cNvSpPr>
            <a:spLocks/>
          </p:cNvSpPr>
          <p:nvPr/>
        </p:nvSpPr>
        <p:spPr bwMode="auto">
          <a:xfrm>
            <a:off x="4324689" y="2018150"/>
            <a:ext cx="314801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18288"/>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fontAlgn="base" hangingPunct="1">
              <a:lnSpc>
                <a:spcPct val="150000"/>
              </a:lnSpc>
              <a:spcBef>
                <a:spcPct val="20000"/>
              </a:spcBef>
              <a:spcAft>
                <a:spcPct val="0"/>
              </a:spcAft>
            </a:pPr>
            <a:r>
              <a:rPr lang="fa-IR" altLang="fa-IR" sz="2800" dirty="0">
                <a:solidFill>
                  <a:srgbClr val="000000"/>
                </a:solidFill>
                <a:ea typeface="Majalla UI"/>
                <a:cs typeface="B Mitra" pitchFamily="2" charset="-78"/>
              </a:rPr>
              <a:t>مقبره استاد کمال الملک 1342 </a:t>
            </a:r>
            <a:endParaRPr lang="en-US" altLang="fa-IR" sz="2800" dirty="0">
              <a:solidFill>
                <a:srgbClr val="000000"/>
              </a:solidFill>
              <a:ea typeface="Majalla UI"/>
              <a:cs typeface="B Mitra" pitchFamily="2" charset="-78"/>
            </a:endParaRPr>
          </a:p>
        </p:txBody>
      </p:sp>
    </p:spTree>
    <p:extLst>
      <p:ext uri="{BB962C8B-B14F-4D97-AF65-F5344CB8AC3E}">
        <p14:creationId xmlns:p14="http://schemas.microsoft.com/office/powerpoint/2010/main" val="1498058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DSC00767"/>
          <p:cNvPicPr>
            <a:picLocks noChangeAspect="1" noChangeArrowheads="1"/>
          </p:cNvPicPr>
          <p:nvPr/>
        </p:nvPicPr>
        <p:blipFill>
          <a:blip r:embed="rId2"/>
          <a:srcRect/>
          <a:stretch>
            <a:fillRect/>
          </a:stretch>
        </p:blipFill>
        <p:spPr bwMode="auto">
          <a:xfrm>
            <a:off x="147638" y="4114800"/>
            <a:ext cx="3352800" cy="2514600"/>
          </a:xfrm>
          <a:prstGeom prst="rect">
            <a:avLst/>
          </a:prstGeom>
          <a:noFill/>
          <a:ln w="57150" cmpd="thinThick" algn="ctr">
            <a:solidFill>
              <a:srgbClr val="000000"/>
            </a:solidFill>
            <a:miter lim="800000"/>
            <a:headEnd/>
            <a:tailEnd/>
          </a:ln>
          <a:effectLst>
            <a:outerShdw dist="107763" dir="2700000" algn="ctr" rotWithShape="0">
              <a:srgbClr val="808080">
                <a:alpha val="50000"/>
              </a:srgbClr>
            </a:outerShdw>
          </a:effectLst>
        </p:spPr>
      </p:pic>
      <p:pic>
        <p:nvPicPr>
          <p:cNvPr id="3" name="Picture 2" descr="DSC00769"/>
          <p:cNvPicPr>
            <a:picLocks noChangeAspect="1" noChangeArrowheads="1"/>
          </p:cNvPicPr>
          <p:nvPr/>
        </p:nvPicPr>
        <p:blipFill>
          <a:blip r:embed="rId3"/>
          <a:srcRect/>
          <a:stretch>
            <a:fillRect/>
          </a:stretch>
        </p:blipFill>
        <p:spPr bwMode="auto">
          <a:xfrm>
            <a:off x="3657600" y="2473325"/>
            <a:ext cx="2462212" cy="3282949"/>
          </a:xfrm>
          <a:prstGeom prst="rect">
            <a:avLst/>
          </a:prstGeom>
          <a:noFill/>
          <a:ln w="57150" cmpd="thinThick" algn="ctr">
            <a:solidFill>
              <a:srgbClr val="000000"/>
            </a:solidFill>
            <a:miter lim="800000"/>
            <a:headEnd/>
            <a:tailEnd/>
          </a:ln>
          <a:effectLst>
            <a:outerShdw dist="107763" dir="2700000" algn="ctr" rotWithShape="0">
              <a:srgbClr val="808080">
                <a:alpha val="50000"/>
              </a:srgbClr>
            </a:outerShdw>
          </a:effectLst>
        </p:spPr>
      </p:pic>
      <p:pic>
        <p:nvPicPr>
          <p:cNvPr id="4" name="Picture 4" descr="DSC00764"/>
          <p:cNvPicPr>
            <a:picLocks noChangeAspect="1" noChangeArrowheads="1"/>
          </p:cNvPicPr>
          <p:nvPr/>
        </p:nvPicPr>
        <p:blipFill>
          <a:blip r:embed="rId4"/>
          <a:srcRect/>
          <a:stretch>
            <a:fillRect/>
          </a:stretch>
        </p:blipFill>
        <p:spPr bwMode="auto">
          <a:xfrm>
            <a:off x="6248400" y="1219200"/>
            <a:ext cx="2590800" cy="3454400"/>
          </a:xfrm>
          <a:prstGeom prst="rect">
            <a:avLst/>
          </a:prstGeom>
          <a:noFill/>
          <a:ln w="57150" cmpd="thinThick" algn="ctr">
            <a:solidFill>
              <a:srgbClr val="000000"/>
            </a:solidFill>
            <a:miter lim="800000"/>
            <a:headEnd/>
            <a:tailEnd/>
          </a:ln>
          <a:effectLst>
            <a:outerShdw dist="107763" dir="2700000" algn="ctr" rotWithShape="0">
              <a:srgbClr val="808080">
                <a:alpha val="50000"/>
              </a:srgbClr>
            </a:outerShdw>
          </a:effectLst>
        </p:spPr>
      </p:pic>
      <p:sp>
        <p:nvSpPr>
          <p:cNvPr id="5" name="Rectangle 3"/>
          <p:cNvSpPr>
            <a:spLocks noChangeArrowheads="1"/>
          </p:cNvSpPr>
          <p:nvPr/>
        </p:nvSpPr>
        <p:spPr bwMode="auto">
          <a:xfrm>
            <a:off x="1733550" y="466725"/>
            <a:ext cx="17668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fontAlgn="base" hangingPunct="1">
              <a:spcBef>
                <a:spcPct val="0"/>
              </a:spcBef>
              <a:spcAft>
                <a:spcPct val="0"/>
              </a:spcAft>
            </a:pPr>
            <a:r>
              <a:rPr lang="fa-IR" altLang="fa-IR" sz="2800" b="1" dirty="0">
                <a:solidFill>
                  <a:srgbClr val="000000"/>
                </a:solidFill>
                <a:cs typeface="B Mitra" pitchFamily="2" charset="-78"/>
              </a:rPr>
              <a:t>کامران دیبا</a:t>
            </a:r>
            <a:endParaRPr lang="en-US" altLang="fa-IR" sz="2800" b="1" dirty="0">
              <a:solidFill>
                <a:srgbClr val="000000"/>
              </a:solidFill>
              <a:cs typeface="B Mitra" pitchFamily="2" charset="-78"/>
            </a:endParaRPr>
          </a:p>
        </p:txBody>
      </p:sp>
      <p:sp>
        <p:nvSpPr>
          <p:cNvPr id="6" name="Rectangle 6"/>
          <p:cNvSpPr>
            <a:spLocks noChangeArrowheads="1"/>
          </p:cNvSpPr>
          <p:nvPr/>
        </p:nvSpPr>
        <p:spPr bwMode="auto">
          <a:xfrm>
            <a:off x="1447800" y="1138237"/>
            <a:ext cx="2811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algn="ctr" rtl="0" eaLnBrk="1" fontAlgn="base" hangingPunct="1">
              <a:spcBef>
                <a:spcPct val="0"/>
              </a:spcBef>
              <a:spcAft>
                <a:spcPct val="0"/>
              </a:spcAft>
            </a:pPr>
            <a:r>
              <a:rPr lang="fa-IR" altLang="fa-IR" b="1" dirty="0">
                <a:solidFill>
                  <a:srgbClr val="000000"/>
                </a:solidFill>
                <a:cs typeface="B Nazanin" pitchFamily="2" charset="-78"/>
              </a:rPr>
              <a:t>پارک شفق  1348-1345</a:t>
            </a:r>
            <a:endParaRPr lang="en-US" altLang="fa-IR" b="1" dirty="0">
              <a:solidFill>
                <a:srgbClr val="000000"/>
              </a:solidFill>
              <a:cs typeface="B Nazanin" pitchFamily="2" charset="-78"/>
            </a:endParaRPr>
          </a:p>
        </p:txBody>
      </p:sp>
    </p:spTree>
    <p:extLst>
      <p:ext uri="{BB962C8B-B14F-4D97-AF65-F5344CB8AC3E}">
        <p14:creationId xmlns:p14="http://schemas.microsoft.com/office/powerpoint/2010/main" val="109475646"/>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3"/>
          <p:cNvSpPr>
            <a:spLocks noChangeArrowheads="1"/>
          </p:cNvSpPr>
          <p:nvPr/>
        </p:nvSpPr>
        <p:spPr bwMode="auto">
          <a:xfrm>
            <a:off x="4788024" y="793733"/>
            <a:ext cx="36718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algn="ctr" eaLnBrk="1" fontAlgn="base" hangingPunct="1">
              <a:spcBef>
                <a:spcPct val="0"/>
              </a:spcBef>
              <a:spcAft>
                <a:spcPct val="0"/>
              </a:spcAft>
            </a:pPr>
            <a:r>
              <a:rPr lang="fa-IR" altLang="fa-IR" b="1" dirty="0">
                <a:solidFill>
                  <a:prstClr val="black"/>
                </a:solidFill>
                <a:cs typeface="B Mitra" pitchFamily="2" charset="-78"/>
              </a:rPr>
              <a:t>کامران دیبا</a:t>
            </a:r>
          </a:p>
          <a:p>
            <a:pPr algn="ctr" eaLnBrk="1" fontAlgn="base" hangingPunct="1">
              <a:spcBef>
                <a:spcPct val="0"/>
              </a:spcBef>
              <a:spcAft>
                <a:spcPct val="0"/>
              </a:spcAft>
            </a:pPr>
            <a:r>
              <a:rPr lang="fa-IR" altLang="fa-IR" b="1" dirty="0">
                <a:solidFill>
                  <a:prstClr val="black"/>
                </a:solidFill>
                <a:cs typeface="B Mitra" pitchFamily="2" charset="-78"/>
              </a:rPr>
              <a:t>فرهنگسراي نياوران</a:t>
            </a:r>
          </a:p>
          <a:p>
            <a:pPr algn="ctr" eaLnBrk="1" fontAlgn="base" hangingPunct="1">
              <a:spcBef>
                <a:spcPct val="0"/>
              </a:spcBef>
              <a:spcAft>
                <a:spcPct val="0"/>
              </a:spcAft>
            </a:pPr>
            <a:r>
              <a:rPr lang="fa-IR" altLang="fa-IR" b="1" dirty="0">
                <a:solidFill>
                  <a:prstClr val="black"/>
                </a:solidFill>
                <a:cs typeface="B Mitra" pitchFamily="2" charset="-78"/>
              </a:rPr>
              <a:t>تعريف جديدي از حياط مركزي</a:t>
            </a:r>
            <a:endParaRPr lang="en-US" altLang="fa-IR" b="1" dirty="0">
              <a:solidFill>
                <a:prstClr val="black"/>
              </a:solidFill>
              <a:cs typeface="B Mitra" pitchFamily="2" charset="-78"/>
            </a:endParaRPr>
          </a:p>
        </p:txBody>
      </p:sp>
      <p:pic>
        <p:nvPicPr>
          <p:cNvPr id="221194" name="Picture 10" descr="G:\aks\jpg_999622[1].jpg"/>
          <p:cNvPicPr>
            <a:picLocks noChangeAspect="1" noChangeArrowheads="1"/>
          </p:cNvPicPr>
          <p:nvPr/>
        </p:nvPicPr>
        <p:blipFill>
          <a:blip r:embed="rId3"/>
          <a:srcRect/>
          <a:stretch>
            <a:fillRect/>
          </a:stretch>
        </p:blipFill>
        <p:spPr bwMode="auto">
          <a:xfrm>
            <a:off x="273533" y="3789040"/>
            <a:ext cx="4247501" cy="2820698"/>
          </a:xfrm>
          <a:prstGeom prst="rect">
            <a:avLst/>
          </a:prstGeom>
          <a:noFill/>
          <a:ln w="57150" cmpd="thinThick" algn="ctr">
            <a:solidFill>
              <a:srgbClr val="000000"/>
            </a:solidFill>
            <a:miter lim="800000"/>
            <a:headEnd/>
            <a:tailEnd/>
          </a:ln>
          <a:effectLst>
            <a:outerShdw dist="107763" dir="2700000" algn="ctr" rotWithShape="0">
              <a:srgbClr val="808080">
                <a:alpha val="50000"/>
              </a:srgbClr>
            </a:outerShdw>
          </a:effectLst>
        </p:spPr>
      </p:pic>
      <p:pic>
        <p:nvPicPr>
          <p:cNvPr id="221195" name="Picture 11" descr="G:\aks\jpg_954852[1].jpg"/>
          <p:cNvPicPr>
            <a:picLocks noChangeAspect="1" noChangeArrowheads="1"/>
          </p:cNvPicPr>
          <p:nvPr/>
        </p:nvPicPr>
        <p:blipFill>
          <a:blip r:embed="rId4"/>
          <a:srcRect/>
          <a:stretch>
            <a:fillRect/>
          </a:stretch>
        </p:blipFill>
        <p:spPr bwMode="auto">
          <a:xfrm>
            <a:off x="273533" y="764704"/>
            <a:ext cx="4226700" cy="2808312"/>
          </a:xfrm>
          <a:prstGeom prst="rect">
            <a:avLst/>
          </a:prstGeom>
          <a:noFill/>
          <a:ln w="57150" cmpd="thinThick" algn="ctr">
            <a:solidFill>
              <a:srgbClr val="000000"/>
            </a:solidFill>
            <a:miter lim="800000"/>
            <a:headEnd/>
            <a:tailEnd/>
          </a:ln>
          <a:effectLst>
            <a:outerShdw dist="107763" dir="2700000" algn="ctr" rotWithShape="0">
              <a:srgbClr val="808080">
                <a:alpha val="50000"/>
              </a:srgbClr>
            </a:outerShdw>
          </a:effectLst>
        </p:spPr>
      </p:pic>
      <p:pic>
        <p:nvPicPr>
          <p:cNvPr id="221196" name="Picture 12" descr="G:\aks\jpg_902691[1].jpg"/>
          <p:cNvPicPr>
            <a:picLocks noChangeAspect="1" noChangeArrowheads="1"/>
          </p:cNvPicPr>
          <p:nvPr/>
        </p:nvPicPr>
        <p:blipFill>
          <a:blip r:embed="rId5"/>
          <a:srcRect/>
          <a:stretch>
            <a:fillRect/>
          </a:stretch>
        </p:blipFill>
        <p:spPr bwMode="auto">
          <a:xfrm>
            <a:off x="4788024" y="2564904"/>
            <a:ext cx="4180310" cy="2930525"/>
          </a:xfrm>
          <a:prstGeom prst="rect">
            <a:avLst/>
          </a:prstGeom>
          <a:noFill/>
          <a:ln w="57150" cmpd="thinThick" algn="ctr">
            <a:solidFill>
              <a:srgbClr val="000000"/>
            </a:solidFill>
            <a:miter lim="800000"/>
            <a:headEnd/>
            <a:tailEnd/>
          </a:ln>
          <a:effectLst>
            <a:outerShdw dist="107763" dir="2700000" algn="ctr" rotWithShape="0">
              <a:srgbClr val="808080">
                <a:alpha val="50000"/>
              </a:srgbClr>
            </a:outerShdw>
          </a:effectLst>
        </p:spPr>
      </p:pic>
    </p:spTree>
    <p:extLst>
      <p:ext uri="{BB962C8B-B14F-4D97-AF65-F5344CB8AC3E}">
        <p14:creationId xmlns:p14="http://schemas.microsoft.com/office/powerpoint/2010/main" val="29924444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G:\aks\images[33].jpg"/>
          <p:cNvPicPr>
            <a:picLocks noChangeAspect="1" noChangeArrowheads="1"/>
          </p:cNvPicPr>
          <p:nvPr/>
        </p:nvPicPr>
        <p:blipFill>
          <a:blip r:embed="rId2"/>
          <a:srcRect/>
          <a:stretch>
            <a:fillRect/>
          </a:stretch>
        </p:blipFill>
        <p:spPr bwMode="auto">
          <a:xfrm>
            <a:off x="855662" y="344216"/>
            <a:ext cx="3886200" cy="3237508"/>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pic>
        <p:nvPicPr>
          <p:cNvPr id="3" name="Picture 2" descr="207928_orig.jpg"/>
          <p:cNvPicPr>
            <a:picLocks noChangeAspect="1"/>
          </p:cNvPicPr>
          <p:nvPr/>
        </p:nvPicPr>
        <p:blipFill>
          <a:blip r:embed="rId3"/>
          <a:srcRect/>
          <a:stretch>
            <a:fillRect/>
          </a:stretch>
        </p:blipFill>
        <p:spPr bwMode="auto">
          <a:xfrm>
            <a:off x="294481" y="3733800"/>
            <a:ext cx="5008563" cy="2895600"/>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sp>
        <p:nvSpPr>
          <p:cNvPr id="4" name="Subtitle 2"/>
          <p:cNvSpPr>
            <a:spLocks/>
          </p:cNvSpPr>
          <p:nvPr/>
        </p:nvSpPr>
        <p:spPr bwMode="auto">
          <a:xfrm>
            <a:off x="4954168" y="2286000"/>
            <a:ext cx="4180682"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18288"/>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algn="ctr" eaLnBrk="1" fontAlgn="base" hangingPunct="1">
              <a:spcBef>
                <a:spcPct val="20000"/>
              </a:spcBef>
              <a:spcAft>
                <a:spcPct val="0"/>
              </a:spcAft>
            </a:pPr>
            <a:r>
              <a:rPr lang="fa-IR" altLang="fa-IR" dirty="0">
                <a:solidFill>
                  <a:srgbClr val="000000"/>
                </a:solidFill>
                <a:ea typeface="Majalla UI"/>
                <a:cs typeface="B Mitra" pitchFamily="2" charset="-78"/>
              </a:rPr>
              <a:t>بنای برج و میدان </a:t>
            </a:r>
            <a:r>
              <a:rPr lang="fa-IR" altLang="fa-IR" dirty="0" smtClean="0">
                <a:solidFill>
                  <a:srgbClr val="000000"/>
                </a:solidFill>
                <a:ea typeface="Majalla UI"/>
                <a:cs typeface="B Mitra" pitchFamily="2" charset="-78"/>
              </a:rPr>
              <a:t>شهید </a:t>
            </a:r>
            <a:r>
              <a:rPr lang="fa-IR" altLang="fa-IR" dirty="0">
                <a:solidFill>
                  <a:srgbClr val="000000"/>
                </a:solidFill>
                <a:ea typeface="Majalla UI"/>
                <a:cs typeface="B Mitra" pitchFamily="2" charset="-78"/>
              </a:rPr>
              <a:t>( آزادی ) 1355 -1350</a:t>
            </a:r>
          </a:p>
          <a:p>
            <a:pPr algn="ctr" eaLnBrk="1" fontAlgn="base" hangingPunct="1">
              <a:spcBef>
                <a:spcPct val="20000"/>
              </a:spcBef>
              <a:spcAft>
                <a:spcPct val="0"/>
              </a:spcAft>
            </a:pPr>
            <a:r>
              <a:rPr lang="fa-IR" altLang="fa-IR" dirty="0">
                <a:solidFill>
                  <a:srgbClr val="000000"/>
                </a:solidFill>
                <a:ea typeface="Majalla UI"/>
                <a:cs typeface="B Mitra" pitchFamily="2" charset="-78"/>
              </a:rPr>
              <a:t>ساختمان سازمان میراث فرهنگی کشور </a:t>
            </a:r>
          </a:p>
          <a:p>
            <a:pPr algn="ctr" eaLnBrk="1" fontAlgn="base" hangingPunct="1">
              <a:spcBef>
                <a:spcPct val="20000"/>
              </a:spcBef>
              <a:spcAft>
                <a:spcPct val="0"/>
              </a:spcAft>
            </a:pPr>
            <a:r>
              <a:rPr lang="fa-IR" altLang="fa-IR" dirty="0">
                <a:solidFill>
                  <a:srgbClr val="000000"/>
                </a:solidFill>
                <a:ea typeface="Majalla UI"/>
                <a:cs typeface="B Mitra" pitchFamily="2" charset="-78"/>
              </a:rPr>
              <a:t>دانشگاه تربیت مدرس       </a:t>
            </a:r>
            <a:endParaRPr lang="en-US" altLang="fa-IR" dirty="0">
              <a:solidFill>
                <a:srgbClr val="000000"/>
              </a:solidFill>
              <a:ea typeface="Majalla UI"/>
              <a:cs typeface="B Mitra" pitchFamily="2" charset="-78"/>
            </a:endParaRPr>
          </a:p>
        </p:txBody>
      </p:sp>
      <p:sp>
        <p:nvSpPr>
          <p:cNvPr id="5" name="Rectangle 3"/>
          <p:cNvSpPr>
            <a:spLocks noChangeArrowheads="1"/>
          </p:cNvSpPr>
          <p:nvPr/>
        </p:nvSpPr>
        <p:spPr bwMode="auto">
          <a:xfrm>
            <a:off x="6161065" y="1439095"/>
            <a:ext cx="17668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fontAlgn="base" hangingPunct="1">
              <a:spcBef>
                <a:spcPct val="0"/>
              </a:spcBef>
              <a:spcAft>
                <a:spcPct val="0"/>
              </a:spcAft>
            </a:pPr>
            <a:r>
              <a:rPr lang="fa-IR" altLang="fa-IR" sz="2800" b="1" dirty="0">
                <a:solidFill>
                  <a:srgbClr val="000000"/>
                </a:solidFill>
                <a:cs typeface="B Mitra" pitchFamily="2" charset="-78"/>
              </a:rPr>
              <a:t>حسین امانت</a:t>
            </a:r>
            <a:endParaRPr lang="en-US" altLang="fa-IR" sz="2800" b="1" dirty="0">
              <a:solidFill>
                <a:srgbClr val="000000"/>
              </a:solidFill>
              <a:cs typeface="B Mitra" pitchFamily="2" charset="-78"/>
            </a:endParaRPr>
          </a:p>
        </p:txBody>
      </p:sp>
    </p:spTree>
    <p:extLst>
      <p:ext uri="{BB962C8B-B14F-4D97-AF65-F5344CB8AC3E}">
        <p14:creationId xmlns:p14="http://schemas.microsoft.com/office/powerpoint/2010/main" val="1212272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3"/>
          <p:cNvSpPr>
            <a:spLocks noGrp="1" noChangeArrowheads="1"/>
          </p:cNvSpPr>
          <p:nvPr>
            <p:ph idx="4294967295"/>
          </p:nvPr>
        </p:nvSpPr>
        <p:spPr>
          <a:xfrm>
            <a:off x="5181600" y="1814513"/>
            <a:ext cx="3962400" cy="3741737"/>
          </a:xfrm>
        </p:spPr>
        <p:txBody>
          <a:bodyPr>
            <a:normAutofit/>
          </a:bodyPr>
          <a:lstStyle/>
          <a:p>
            <a:pPr algn="justLow" rtl="1" eaLnBrk="1" hangingPunct="1">
              <a:buFontTx/>
              <a:buNone/>
            </a:pPr>
            <a:r>
              <a:rPr lang="fa-IR" altLang="fa-IR" sz="2800" b="1" dirty="0" smtClean="0">
                <a:solidFill>
                  <a:schemeClr val="bg1"/>
                </a:solidFill>
                <a:cs typeface="B Nazanin" pitchFamily="2" charset="-78"/>
              </a:rPr>
              <a:t>     </a:t>
            </a:r>
            <a:r>
              <a:rPr lang="ar-SA" altLang="fa-IR" sz="2400" dirty="0" smtClean="0">
                <a:cs typeface="B Nazanin" pitchFamily="2" charset="-78"/>
              </a:rPr>
              <a:t>شايد برجسته ترين بنا در ميان نخستين بناهای به سبك مدرن ايرانی بنای ياد بود ميدان آزادی باشد كه امانت آنرا در سال 1350 طراحی كرد . طرح اين بنا كه به شكل تاق پيروزی ساخته شده از تاق كسری در تيسفون الهام گرفته كه با بيانی مدرن با موتيفهای اسلامی همراه شده است</a:t>
            </a:r>
            <a:endParaRPr lang="en-US" altLang="fa-IR" sz="2400" dirty="0" smtClean="0">
              <a:cs typeface="B Nazanin" pitchFamily="2" charset="-78"/>
            </a:endParaRPr>
          </a:p>
        </p:txBody>
      </p:sp>
      <p:pic>
        <p:nvPicPr>
          <p:cNvPr id="23557" name="Picture 5" descr="100344[1]"/>
          <p:cNvPicPr>
            <a:picLocks noChangeAspect="1" noChangeArrowheads="1"/>
          </p:cNvPicPr>
          <p:nvPr/>
        </p:nvPicPr>
        <p:blipFill>
          <a:blip r:embed="rId3"/>
          <a:srcRect/>
          <a:stretch>
            <a:fillRect/>
          </a:stretch>
        </p:blipFill>
        <p:spPr bwMode="auto">
          <a:xfrm>
            <a:off x="318537" y="4005064"/>
            <a:ext cx="3808730" cy="2443808"/>
          </a:xfrm>
          <a:prstGeom prst="rect">
            <a:avLst/>
          </a:prstGeom>
          <a:noFill/>
          <a:ln w="57150" cmpd="thinThick" algn="ctr">
            <a:solidFill>
              <a:srgbClr val="000000"/>
            </a:solidFill>
            <a:miter lim="800000"/>
            <a:headEnd/>
            <a:tailEnd/>
          </a:ln>
          <a:effectLst>
            <a:outerShdw dist="107763" dir="2700000" algn="ctr" rotWithShape="0">
              <a:srgbClr val="808080">
                <a:alpha val="50000"/>
              </a:srgbClr>
            </a:outerShdw>
          </a:effectLst>
        </p:spPr>
      </p:pic>
      <p:pic>
        <p:nvPicPr>
          <p:cNvPr id="23558" name="Picture 6" descr="2vdl5ps[1]"/>
          <p:cNvPicPr>
            <a:picLocks noChangeAspect="1" noChangeArrowheads="1"/>
          </p:cNvPicPr>
          <p:nvPr/>
        </p:nvPicPr>
        <p:blipFill>
          <a:blip r:embed="rId4"/>
          <a:srcRect/>
          <a:stretch>
            <a:fillRect/>
          </a:stretch>
        </p:blipFill>
        <p:spPr bwMode="auto">
          <a:xfrm>
            <a:off x="477345" y="620688"/>
            <a:ext cx="3491114" cy="3065115"/>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spTree>
    <p:extLst>
      <p:ext uri="{BB962C8B-B14F-4D97-AF65-F5344CB8AC3E}">
        <p14:creationId xmlns:p14="http://schemas.microsoft.com/office/powerpoint/2010/main" val="2251341532"/>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hran-university(2).jpg"/>
          <p:cNvPicPr>
            <a:picLocks noChangeAspect="1"/>
          </p:cNvPicPr>
          <p:nvPr/>
        </p:nvPicPr>
        <p:blipFill>
          <a:blip r:embed="rId2"/>
          <a:srcRect/>
          <a:stretch>
            <a:fillRect/>
          </a:stretch>
        </p:blipFill>
        <p:spPr bwMode="auto">
          <a:xfrm>
            <a:off x="1121979" y="1844824"/>
            <a:ext cx="6934200" cy="4487958"/>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sp>
        <p:nvSpPr>
          <p:cNvPr id="3" name="Rectangle 3"/>
          <p:cNvSpPr>
            <a:spLocks noChangeArrowheads="1"/>
          </p:cNvSpPr>
          <p:nvPr/>
        </p:nvSpPr>
        <p:spPr bwMode="auto">
          <a:xfrm>
            <a:off x="3324635" y="412038"/>
            <a:ext cx="25288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fontAlgn="base" hangingPunct="1">
              <a:spcBef>
                <a:spcPct val="0"/>
              </a:spcBef>
              <a:spcAft>
                <a:spcPct val="0"/>
              </a:spcAft>
            </a:pPr>
            <a:r>
              <a:rPr lang="fa-IR" altLang="fa-IR" sz="2800" b="1" dirty="0">
                <a:solidFill>
                  <a:srgbClr val="000000"/>
                </a:solidFill>
                <a:cs typeface="B Mitra" pitchFamily="2" charset="-78"/>
              </a:rPr>
              <a:t>کورش فرزامی</a:t>
            </a:r>
            <a:endParaRPr lang="en-US" altLang="fa-IR" sz="2800" b="1" dirty="0">
              <a:solidFill>
                <a:srgbClr val="000000"/>
              </a:solidFill>
              <a:cs typeface="B Mitra" pitchFamily="2" charset="-78"/>
            </a:endParaRPr>
          </a:p>
        </p:txBody>
      </p:sp>
      <p:sp>
        <p:nvSpPr>
          <p:cNvPr id="4" name="Subtitle 2"/>
          <p:cNvSpPr>
            <a:spLocks/>
          </p:cNvSpPr>
          <p:nvPr/>
        </p:nvSpPr>
        <p:spPr bwMode="auto">
          <a:xfrm>
            <a:off x="2819400" y="906024"/>
            <a:ext cx="39004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18288"/>
          <a:lstStyle>
            <a:lvl1pPr eaLnBrk="0" hangingPunct="0">
              <a:defRPr sz="2400">
                <a:solidFill>
                  <a:schemeClr val="tx1"/>
                </a:solidFill>
                <a:latin typeface="Arial" pitchFamily="34" charset="0"/>
                <a:cs typeface="Arial" pitchFamily="34" charset="0"/>
              </a:defRPr>
            </a:lvl1pPr>
            <a:lvl2pPr marL="742950" indent="-285750" eaLnBrk="0" hangingPunct="0">
              <a:defRPr sz="2400">
                <a:solidFill>
                  <a:schemeClr val="tx1"/>
                </a:solidFill>
                <a:latin typeface="Arial" pitchFamily="34" charset="0"/>
                <a:cs typeface="Arial" pitchFamily="34" charset="0"/>
              </a:defRPr>
            </a:lvl2pPr>
            <a:lvl3pPr marL="1143000" indent="-228600" eaLnBrk="0" hangingPunct="0">
              <a:defRPr sz="2400">
                <a:solidFill>
                  <a:schemeClr val="tx1"/>
                </a:solidFill>
                <a:latin typeface="Arial" pitchFamily="34" charset="0"/>
                <a:cs typeface="Arial" pitchFamily="34" charset="0"/>
              </a:defRPr>
            </a:lvl3pPr>
            <a:lvl4pPr marL="1600200" indent="-228600" eaLnBrk="0" hangingPunct="0">
              <a:defRPr sz="2400">
                <a:solidFill>
                  <a:schemeClr val="tx1"/>
                </a:solidFill>
                <a:latin typeface="Arial" pitchFamily="34" charset="0"/>
                <a:cs typeface="Arial" pitchFamily="34" charset="0"/>
              </a:defRPr>
            </a:lvl4pPr>
            <a:lvl5pPr marL="2057400" indent="-228600" eaLnBrk="0" hangingPunct="0">
              <a:defRPr sz="2400">
                <a:solidFill>
                  <a:schemeClr val="tx1"/>
                </a:solidFill>
                <a:latin typeface="Arial" pitchFamily="34" charset="0"/>
                <a:cs typeface="Arial" pitchFamily="34" charset="0"/>
              </a:defRPr>
            </a:lvl5pPr>
            <a:lvl6pPr marL="2514600" indent="-228600" algn="ctr" rtl="0" eaLnBrk="0" fontAlgn="base" hangingPunct="0">
              <a:spcBef>
                <a:spcPct val="0"/>
              </a:spcBef>
              <a:spcAft>
                <a:spcPct val="0"/>
              </a:spcAft>
              <a:defRPr sz="2400">
                <a:solidFill>
                  <a:schemeClr val="tx1"/>
                </a:solidFill>
                <a:latin typeface="Arial" pitchFamily="34" charset="0"/>
                <a:cs typeface="Arial" pitchFamily="34" charset="0"/>
              </a:defRPr>
            </a:lvl6pPr>
            <a:lvl7pPr marL="2971800" indent="-228600" algn="ctr" rtl="0" eaLnBrk="0" fontAlgn="base" hangingPunct="0">
              <a:spcBef>
                <a:spcPct val="0"/>
              </a:spcBef>
              <a:spcAft>
                <a:spcPct val="0"/>
              </a:spcAft>
              <a:defRPr sz="2400">
                <a:solidFill>
                  <a:schemeClr val="tx1"/>
                </a:solidFill>
                <a:latin typeface="Arial" pitchFamily="34" charset="0"/>
                <a:cs typeface="Arial" pitchFamily="34" charset="0"/>
              </a:defRPr>
            </a:lvl7pPr>
            <a:lvl8pPr marL="3429000" indent="-228600" algn="ctr" rtl="0" eaLnBrk="0" fontAlgn="base" hangingPunct="0">
              <a:spcBef>
                <a:spcPct val="0"/>
              </a:spcBef>
              <a:spcAft>
                <a:spcPct val="0"/>
              </a:spcAft>
              <a:defRPr sz="2400">
                <a:solidFill>
                  <a:schemeClr val="tx1"/>
                </a:solidFill>
                <a:latin typeface="Arial" pitchFamily="34" charset="0"/>
                <a:cs typeface="Arial" pitchFamily="34" charset="0"/>
              </a:defRPr>
            </a:lvl8pPr>
            <a:lvl9pPr marL="3886200" indent="-228600" algn="ctr" rtl="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fontAlgn="base" hangingPunct="1">
              <a:spcBef>
                <a:spcPct val="20000"/>
              </a:spcBef>
              <a:spcAft>
                <a:spcPct val="0"/>
              </a:spcAft>
            </a:pPr>
            <a:r>
              <a:rPr lang="fa-IR" altLang="fa-IR" sz="2800" dirty="0">
                <a:solidFill>
                  <a:srgbClr val="000000"/>
                </a:solidFill>
                <a:ea typeface="Majalla UI"/>
                <a:cs typeface="B Mitra" pitchFamily="2" charset="-78"/>
              </a:rPr>
              <a:t>   سر در ورودی دانشگاه تهران  1345</a:t>
            </a:r>
            <a:endParaRPr lang="en-US" altLang="fa-IR" sz="2800" dirty="0">
              <a:solidFill>
                <a:srgbClr val="000000"/>
              </a:solidFill>
              <a:ea typeface="Majalla UI"/>
              <a:cs typeface="B Mitra" pitchFamily="2" charset="-78"/>
            </a:endParaRPr>
          </a:p>
        </p:txBody>
      </p:sp>
    </p:spTree>
    <p:extLst>
      <p:ext uri="{BB962C8B-B14F-4D97-AF65-F5344CB8AC3E}">
        <p14:creationId xmlns:p14="http://schemas.microsoft.com/office/powerpoint/2010/main" val="1954534699"/>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idx="4294967295"/>
          </p:nvPr>
        </p:nvSpPr>
        <p:spPr>
          <a:xfrm>
            <a:off x="4343400" y="1341438"/>
            <a:ext cx="4800600" cy="1447800"/>
          </a:xfrm>
        </p:spPr>
        <p:txBody>
          <a:bodyPr/>
          <a:lstStyle/>
          <a:p>
            <a:pPr algn="r" rtl="1" eaLnBrk="1" hangingPunct="1"/>
            <a:r>
              <a:rPr lang="ar-SA" altLang="fa-IR" sz="2800" dirty="0" smtClean="0">
                <a:solidFill>
                  <a:schemeClr val="tx1"/>
                </a:solidFill>
                <a:cs typeface="B Nazanin" pitchFamily="2" charset="-78"/>
              </a:rPr>
              <a:t>فروغی و غياثی ساختمان مدرنيستی مجلس سنا را طراحی كردند ( 1338 )</a:t>
            </a:r>
            <a:r>
              <a:rPr lang="en-US" altLang="fa-IR" sz="2800" dirty="0" smtClean="0">
                <a:solidFill>
                  <a:schemeClr val="tx1"/>
                </a:solidFill>
                <a:cs typeface="B Nazanin" pitchFamily="2" charset="-78"/>
              </a:rPr>
              <a:t> </a:t>
            </a:r>
          </a:p>
        </p:txBody>
      </p:sp>
      <p:pic>
        <p:nvPicPr>
          <p:cNvPr id="17413" name="Picture 5" descr="270px-Senat_03[1]"/>
          <p:cNvPicPr>
            <a:picLocks noChangeAspect="1" noChangeArrowheads="1"/>
          </p:cNvPicPr>
          <p:nvPr/>
        </p:nvPicPr>
        <p:blipFill>
          <a:blip r:embed="rId3"/>
          <a:srcRect/>
          <a:stretch>
            <a:fillRect/>
          </a:stretch>
        </p:blipFill>
        <p:spPr bwMode="auto">
          <a:xfrm>
            <a:off x="4419465" y="3200400"/>
            <a:ext cx="4370388" cy="3416300"/>
          </a:xfrm>
          <a:prstGeom prst="rect">
            <a:avLst/>
          </a:prstGeom>
          <a:noFill/>
          <a:ln w="57150" cmpd="thinThick" algn="ctr">
            <a:solidFill>
              <a:srgbClr val="000000"/>
            </a:solidFill>
            <a:miter lim="800000"/>
            <a:headEnd/>
            <a:tailEnd/>
          </a:ln>
          <a:effectLst>
            <a:outerShdw dist="107763" dir="2700000" algn="ctr" rotWithShape="0">
              <a:srgbClr val="808080">
                <a:alpha val="50000"/>
              </a:srgbClr>
            </a:outerShdw>
          </a:effectLst>
        </p:spPr>
      </p:pic>
      <p:pic>
        <p:nvPicPr>
          <p:cNvPr id="17414" name="Picture 6" descr="200px-Senate-2[1]"/>
          <p:cNvPicPr>
            <a:picLocks noChangeAspect="1" noChangeArrowheads="1"/>
          </p:cNvPicPr>
          <p:nvPr/>
        </p:nvPicPr>
        <p:blipFill>
          <a:blip r:embed="rId4"/>
          <a:srcRect/>
          <a:stretch>
            <a:fillRect/>
          </a:stretch>
        </p:blipFill>
        <p:spPr bwMode="auto">
          <a:xfrm>
            <a:off x="304800" y="404664"/>
            <a:ext cx="3914775" cy="3071813"/>
          </a:xfrm>
          <a:prstGeom prst="rect">
            <a:avLst/>
          </a:prstGeom>
          <a:noFill/>
          <a:ln w="57150" cmpd="thinThick">
            <a:solidFill>
              <a:srgbClr val="000000"/>
            </a:solidFill>
            <a:miter lim="800000"/>
            <a:headEnd/>
            <a:tailEnd/>
          </a:ln>
          <a:effectLst>
            <a:outerShdw dist="107763" dir="2700000" algn="ctr" rotWithShape="0">
              <a:srgbClr val="808080">
                <a:alpha val="50000"/>
              </a:srgbClr>
            </a:outerShdw>
          </a:effectLst>
        </p:spPr>
      </p:pic>
    </p:spTree>
    <p:extLst>
      <p:ext uri="{BB962C8B-B14F-4D97-AF65-F5344CB8AC3E}">
        <p14:creationId xmlns:p14="http://schemas.microsoft.com/office/powerpoint/2010/main" val="2358297597"/>
      </p:ext>
    </p:extLst>
  </p:cSld>
  <p:clrMapOvr>
    <a:masterClrMapping/>
  </p:clrMapOvr>
  <p:transition spd="slow">
    <p:cover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980728"/>
            <a:ext cx="6571060" cy="728480"/>
          </a:xfrm>
        </p:spPr>
        <p:txBody>
          <a:bodyPr/>
          <a:lstStyle/>
          <a:p>
            <a:pPr algn="r"/>
            <a:r>
              <a:rPr lang="fa-IR" sz="3200" dirty="0" smtClean="0">
                <a:cs typeface="B Titr" panose="00000700000000000000" pitchFamily="2" charset="-78"/>
              </a:rPr>
              <a:t>تمرکز فعالیتهای سیاسی،اداری واقتصادی</a:t>
            </a:r>
            <a:endParaRPr lang="fa-IR" sz="3200" dirty="0">
              <a:cs typeface="B Titr" panose="00000700000000000000" pitchFamily="2" charset="-78"/>
            </a:endParaRPr>
          </a:p>
        </p:txBody>
      </p:sp>
      <p:sp>
        <p:nvSpPr>
          <p:cNvPr id="3" name="Content Placeholder 2"/>
          <p:cNvSpPr>
            <a:spLocks noGrp="1"/>
          </p:cNvSpPr>
          <p:nvPr>
            <p:ph idx="1"/>
          </p:nvPr>
        </p:nvSpPr>
        <p:spPr>
          <a:xfrm>
            <a:off x="467544" y="2708920"/>
            <a:ext cx="8208912" cy="3312368"/>
          </a:xfrm>
        </p:spPr>
        <p:txBody>
          <a:bodyPr/>
          <a:lstStyle/>
          <a:p>
            <a:pPr marL="0" indent="0">
              <a:buNone/>
            </a:pPr>
            <a:r>
              <a:rPr lang="fa-IR" dirty="0" smtClean="0"/>
              <a:t> </a:t>
            </a:r>
            <a:r>
              <a:rPr lang="fa-IR" sz="2400" dirty="0" smtClean="0">
                <a:cs typeface="B Nazanin" panose="00000400000000000000" pitchFamily="2" charset="-78"/>
              </a:rPr>
              <a:t>با شکل گیری ادارات،سازمانهای مرکزی و بانکهای متعدد در این دوره شکل جدیدی برای شهر تهران تعریف شد و بدین صورت نفش تهران در مقیاس پوشش دادن به کل کشور دوچندان شد.</a:t>
            </a:r>
          </a:p>
          <a:p>
            <a:pPr marL="0" indent="0">
              <a:buNone/>
            </a:pPr>
            <a:r>
              <a:rPr lang="fa-IR" sz="2400" dirty="0" smtClean="0">
                <a:cs typeface="B Nazanin" panose="00000400000000000000" pitchFamily="2" charset="-78"/>
              </a:rPr>
              <a:t>در پی این نیاز جدید،ارگ قدیم تخریب و درمحل آن وزارتخانه ها احداث شدند.میدان مشق نیز تبدیل به فضای اداری شده و بدین شکل مجموعه ارگ، میدان مشق ومیدان توپخانه (مرکز قدیمی شهر) به مرکز کاربری های اداری مبدل شد.این نوسازی ها با تخریب بعضی بناها وفضاهای با ارزش معماری و شهرسازی گذشته همراه بود.</a:t>
            </a:r>
            <a:endParaRPr lang="fa-IR" sz="2400" dirty="0">
              <a:cs typeface="B Nazanin" panose="00000400000000000000" pitchFamily="2" charset="-78"/>
            </a:endParaRPr>
          </a:p>
        </p:txBody>
      </p:sp>
    </p:spTree>
    <p:extLst>
      <p:ext uri="{BB962C8B-B14F-4D97-AF65-F5344CB8AC3E}">
        <p14:creationId xmlns:p14="http://schemas.microsoft.com/office/powerpoint/2010/main" val="2329744190"/>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endParaRPr lang="fa-IR" altLang="fa-IR" smtClean="0"/>
          </a:p>
        </p:txBody>
      </p:sp>
      <p:sp>
        <p:nvSpPr>
          <p:cNvPr id="76803" name="Rectangle 3"/>
          <p:cNvSpPr>
            <a:spLocks noGrp="1" noChangeArrowheads="1"/>
          </p:cNvSpPr>
          <p:nvPr>
            <p:ph idx="1"/>
          </p:nvPr>
        </p:nvSpPr>
        <p:spPr/>
        <p:txBody>
          <a:bodyPr/>
          <a:lstStyle/>
          <a:p>
            <a:endParaRPr lang="fa-IR" altLang="fa-IR" smtClean="0"/>
          </a:p>
        </p:txBody>
      </p:sp>
      <p:pic>
        <p:nvPicPr>
          <p:cNvPr id="76804" name="Picture 4" descr="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347864" y="6324099"/>
            <a:ext cx="2448272" cy="400110"/>
          </a:xfrm>
          <a:prstGeom prst="rect">
            <a:avLst/>
          </a:prstGeom>
          <a:noFill/>
        </p:spPr>
        <p:txBody>
          <a:bodyPr wrap="square" rtlCol="1">
            <a:spAutoFit/>
          </a:bodyPr>
          <a:lstStyle/>
          <a:p>
            <a:pPr algn="ctr"/>
            <a:r>
              <a:rPr lang="fa-IR" sz="2000" dirty="0">
                <a:solidFill>
                  <a:prstClr val="white"/>
                </a:solidFill>
                <a:cs typeface="B Titr" panose="00000700000000000000" pitchFamily="2" charset="-78"/>
              </a:rPr>
              <a:t>میدان توپخانه 1325</a:t>
            </a:r>
            <a:endParaRPr lang="fa-IR" sz="2000" dirty="0">
              <a:solidFill>
                <a:prstClr val="white"/>
              </a:solidFill>
              <a:cs typeface="B Titr" panose="00000700000000000000" pitchFamily="2" charset="-78"/>
            </a:endParaRPr>
          </a:p>
        </p:txBody>
      </p:sp>
    </p:spTree>
    <p:extLst>
      <p:ext uri="{BB962C8B-B14F-4D97-AF65-F5344CB8AC3E}">
        <p14:creationId xmlns:p14="http://schemas.microsoft.com/office/powerpoint/2010/main" val="3606652353"/>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200" dirty="0" smtClean="0">
                <a:cs typeface="B Titr" panose="00000700000000000000" pitchFamily="2" charset="-78"/>
              </a:rPr>
              <a:t>بورس بازی زمین</a:t>
            </a:r>
            <a:endParaRPr lang="fa-IR" sz="3200" dirty="0">
              <a:cs typeface="B Titr" panose="00000700000000000000" pitchFamily="2" charset="-78"/>
            </a:endParaRPr>
          </a:p>
        </p:txBody>
      </p:sp>
      <p:sp>
        <p:nvSpPr>
          <p:cNvPr id="3" name="Content Placeholder 2"/>
          <p:cNvSpPr>
            <a:spLocks noGrp="1"/>
          </p:cNvSpPr>
          <p:nvPr>
            <p:ph idx="1"/>
          </p:nvPr>
        </p:nvSpPr>
        <p:spPr>
          <a:xfrm>
            <a:off x="467544" y="2780928"/>
            <a:ext cx="8352928" cy="2160240"/>
          </a:xfrm>
        </p:spPr>
        <p:txBody>
          <a:bodyPr>
            <a:normAutofit lnSpcReduction="10000"/>
          </a:bodyPr>
          <a:lstStyle/>
          <a:p>
            <a:pPr marL="0" indent="0">
              <a:buNone/>
            </a:pPr>
            <a:r>
              <a:rPr lang="fa-IR" sz="2400" dirty="0" smtClean="0">
                <a:cs typeface="B Nazanin" panose="00000400000000000000" pitchFamily="2" charset="-78"/>
              </a:rPr>
              <a:t>درچهارچوب برنامه نوسازی شهرهای بزرگ همچون تهران تعریض خیابان های موجود و احداث خیابان کشی های جدید،گسستن بافت سنتی شهر راه به همراه داشت.به دنبال آن واحدهای تجاری در لبه خیابان های جدید الاحداث  و درپشت آنها واحدهای مسکونی شکل گرفت.این نحوه شکل گیری واحدهای مسکونی حالت تقلید گونه ای از مدرن سازی غرب را عرضه کرد که به تبع خود تفاوت قیمت زمین در نقاط مختلف شهر را درپی داشت.</a:t>
            </a:r>
            <a:endParaRPr lang="fa-IR" sz="2400" dirty="0">
              <a:cs typeface="B Nazanin" panose="00000400000000000000" pitchFamily="2" charset="-78"/>
            </a:endParaRPr>
          </a:p>
        </p:txBody>
      </p:sp>
    </p:spTree>
    <p:extLst>
      <p:ext uri="{BB962C8B-B14F-4D97-AF65-F5344CB8AC3E}">
        <p14:creationId xmlns:p14="http://schemas.microsoft.com/office/powerpoint/2010/main" val="3582613833"/>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980728"/>
            <a:ext cx="6571060" cy="728480"/>
          </a:xfrm>
        </p:spPr>
        <p:txBody>
          <a:bodyPr/>
          <a:lstStyle/>
          <a:p>
            <a:pPr algn="r"/>
            <a:r>
              <a:rPr lang="fa-IR" sz="3200" dirty="0" smtClean="0">
                <a:cs typeface="B Titr" panose="00000700000000000000" pitchFamily="2" charset="-78"/>
              </a:rPr>
              <a:t>توسعه شطرنجی و فرسوده انگاری بافت</a:t>
            </a:r>
            <a:endParaRPr lang="fa-IR" sz="3200" dirty="0">
              <a:cs typeface="B Titr" panose="00000700000000000000" pitchFamily="2" charset="-78"/>
            </a:endParaRPr>
          </a:p>
        </p:txBody>
      </p:sp>
      <p:sp>
        <p:nvSpPr>
          <p:cNvPr id="3" name="Content Placeholder 2"/>
          <p:cNvSpPr>
            <a:spLocks noGrp="1"/>
          </p:cNvSpPr>
          <p:nvPr>
            <p:ph idx="1"/>
          </p:nvPr>
        </p:nvSpPr>
        <p:spPr>
          <a:xfrm>
            <a:off x="467544" y="2852936"/>
            <a:ext cx="8208912" cy="2664296"/>
          </a:xfrm>
        </p:spPr>
        <p:txBody>
          <a:bodyPr>
            <a:normAutofit/>
          </a:bodyPr>
          <a:lstStyle/>
          <a:p>
            <a:r>
              <a:rPr lang="fa-IR" sz="2400" b="1" dirty="0">
                <a:cs typeface="B Nazanin" panose="00000400000000000000" pitchFamily="2" charset="-78"/>
              </a:rPr>
              <a:t> </a:t>
            </a:r>
            <a:r>
              <a:rPr lang="fa-IR" sz="2400" dirty="0">
                <a:cs typeface="B Nazanin" panose="00000400000000000000" pitchFamily="2" charset="-78"/>
              </a:rPr>
              <a:t>توسعه شطرنجی:بافت شطرنجی توسعه که در طرح 1316 تهران، پیاده شد به نحو بارزی متاثر از «جنبش معماری و شهرسازی مدرن» بین المللی است(حبیبی ، 165،1382</a:t>
            </a:r>
            <a:r>
              <a:rPr lang="fa-IR" sz="2400" dirty="0" smtClean="0">
                <a:cs typeface="B Nazanin" panose="00000400000000000000" pitchFamily="2" charset="-78"/>
              </a:rPr>
              <a:t>)</a:t>
            </a:r>
          </a:p>
          <a:p>
            <a:r>
              <a:rPr lang="fa-IR" sz="2400" dirty="0">
                <a:cs typeface="B Nazanin" panose="00000400000000000000" pitchFamily="2" charset="-78"/>
              </a:rPr>
              <a:t>فرسوده انگاری بافت کهن و نگاه موزه ای به تک بناها:در خلال سال های 20-1310 طرح های مختلف مداخله ارادی در بافت کهن شهر پیاده شد بدین ترتیب 70% از سطح ساخته شده تهران،تخریبی تلقی گردید(عزیزی،39،1379)</a:t>
            </a:r>
          </a:p>
          <a:p>
            <a:pPr marL="0" indent="0">
              <a:buNone/>
            </a:pPr>
            <a:endParaRPr lang="fa-IR" sz="2400" dirty="0" smtClean="0">
              <a:cs typeface="B Nazanin" panose="00000400000000000000" pitchFamily="2" charset="-78"/>
            </a:endParaRPr>
          </a:p>
        </p:txBody>
      </p:sp>
    </p:spTree>
    <p:extLst>
      <p:ext uri="{BB962C8B-B14F-4D97-AF65-F5344CB8AC3E}">
        <p14:creationId xmlns:p14="http://schemas.microsoft.com/office/powerpoint/2010/main" val="289321247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200" dirty="0" smtClean="0">
                <a:cs typeface="B Titr" panose="00000700000000000000" pitchFamily="2" charset="-78"/>
              </a:rPr>
              <a:t>افزایش اتومبیل</a:t>
            </a:r>
            <a:endParaRPr lang="fa-IR" sz="3200" dirty="0">
              <a:cs typeface="B Titr" panose="00000700000000000000" pitchFamily="2" charset="-78"/>
            </a:endParaRPr>
          </a:p>
        </p:txBody>
      </p:sp>
      <p:sp>
        <p:nvSpPr>
          <p:cNvPr id="3" name="Content Placeholder 2"/>
          <p:cNvSpPr>
            <a:spLocks noGrp="1"/>
          </p:cNvSpPr>
          <p:nvPr>
            <p:ph idx="1"/>
          </p:nvPr>
        </p:nvSpPr>
        <p:spPr>
          <a:xfrm>
            <a:off x="395536" y="2852936"/>
            <a:ext cx="8352928" cy="2088232"/>
          </a:xfrm>
        </p:spPr>
        <p:txBody>
          <a:bodyPr>
            <a:normAutofit/>
          </a:bodyPr>
          <a:lstStyle/>
          <a:p>
            <a:pPr marL="0" indent="0">
              <a:buNone/>
            </a:pPr>
            <a:r>
              <a:rPr lang="fa-IR" sz="2400" dirty="0" smtClean="0">
                <a:cs typeface="B Nazanin" panose="00000400000000000000" pitchFamily="2" charset="-78"/>
              </a:rPr>
              <a:t>در این دوره با افزایش قابل توجه وسایل نقلیه ماشینی روبروییم.تغییر شکل حمل ونقل تا</a:t>
            </a:r>
            <a:r>
              <a:rPr lang="fa-IR" sz="2400" dirty="0">
                <a:cs typeface="B Nazanin" panose="00000400000000000000" pitchFamily="2" charset="-78"/>
              </a:rPr>
              <a:t>ث</a:t>
            </a:r>
            <a:r>
              <a:rPr lang="fa-IR" sz="2400" dirty="0" smtClean="0">
                <a:cs typeface="B Nazanin" panose="00000400000000000000" pitchFamily="2" charset="-78"/>
              </a:rPr>
              <a:t>یر بسزایی در معماری و محیط شهری گذاشت.بدین صورت احداث خیابان های عریض شمالی-جنوبی و شرقی-غربی به صورت محورهای عمود همراه خود دگرگونی چهره شهرها را به ارمغان آورد.</a:t>
            </a:r>
            <a:endParaRPr lang="fa-IR" sz="2400" dirty="0">
              <a:cs typeface="B Nazanin" panose="00000400000000000000" pitchFamily="2" charset="-78"/>
            </a:endParaRPr>
          </a:p>
        </p:txBody>
      </p:sp>
    </p:spTree>
    <p:extLst>
      <p:ext uri="{BB962C8B-B14F-4D97-AF65-F5344CB8AC3E}">
        <p14:creationId xmlns:p14="http://schemas.microsoft.com/office/powerpoint/2010/main" val="68167567"/>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1658</Words>
  <Application>Microsoft Office PowerPoint</Application>
  <PresentationFormat>On-screen Show (4:3)</PresentationFormat>
  <Paragraphs>130</Paragraphs>
  <Slides>46</Slides>
  <Notes>23</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46</vt:i4>
      </vt:variant>
    </vt:vector>
  </HeadingPairs>
  <TitlesOfParts>
    <vt:vector size="59" baseType="lpstr">
      <vt:lpstr>Arial</vt:lpstr>
      <vt:lpstr>B Mitra</vt:lpstr>
      <vt:lpstr>B Nazanin</vt:lpstr>
      <vt:lpstr>B Titr</vt:lpstr>
      <vt:lpstr>Calibri</vt:lpstr>
      <vt:lpstr>Calibri Light</vt:lpstr>
      <vt:lpstr>Majalla UI</vt:lpstr>
      <vt:lpstr>Tahoma</vt:lpstr>
      <vt:lpstr>Times New Roman</vt:lpstr>
      <vt:lpstr>Trebuchet MS</vt:lpstr>
      <vt:lpstr>Wingdings 3</vt:lpstr>
      <vt:lpstr>Office Theme</vt:lpstr>
      <vt:lpstr>Facet</vt:lpstr>
      <vt:lpstr>PowerPoint Presentation</vt:lpstr>
      <vt:lpstr>PowerPoint Presentation</vt:lpstr>
      <vt:lpstr>PowerPoint Presentation</vt:lpstr>
      <vt:lpstr>PowerPoint Presentation</vt:lpstr>
      <vt:lpstr>تمرکز فعالیتهای سیاسی،اداری واقتصادی</vt:lpstr>
      <vt:lpstr>PowerPoint Presentation</vt:lpstr>
      <vt:lpstr>بورس بازی زمین</vt:lpstr>
      <vt:lpstr>توسعه شطرنجی و فرسوده انگاری بافت</vt:lpstr>
      <vt:lpstr>افزایش اتومبیل</vt:lpstr>
      <vt:lpstr>PowerPoint Presentation</vt:lpstr>
      <vt:lpstr>سیمای شهر پیش از پهلوی اول</vt:lpstr>
      <vt:lpstr>PowerPoint Presentation</vt:lpstr>
      <vt:lpstr>PowerPoint Presentation</vt:lpstr>
      <vt:lpstr>خیابان ها</vt:lpstr>
      <vt:lpstr>PowerPoint Presentation</vt:lpstr>
      <vt:lpstr>فلکه</vt:lpstr>
      <vt:lpstr>بازارها</vt:lpstr>
      <vt:lpstr>تجهیزات شهری</vt:lpstr>
      <vt:lpstr>PowerPoint Presentation</vt:lpstr>
      <vt:lpstr>معماران دوره پهلوی اول</vt:lpstr>
      <vt:lpstr>PowerPoint Presentation</vt:lpstr>
      <vt:lpstr>وزارت جنگ سابق </vt:lpstr>
      <vt:lpstr>باغ ملی و سردرآن</vt:lpstr>
      <vt:lpstr>سردر باغ ملی</vt:lpstr>
      <vt:lpstr>دانشگاه تهران</vt:lpstr>
      <vt:lpstr>کاخ موزه سعد آباد</vt:lpstr>
      <vt:lpstr>کاخ نیاوران </vt:lpstr>
      <vt:lpstr>عکسخانه </vt:lpstr>
      <vt:lpstr>عمارت کلاه فرنگی   </vt:lpstr>
      <vt:lpstr>بانک ملی بازار </vt:lpstr>
      <vt:lpstr>برج آب بانک ملی</vt:lpstr>
      <vt:lpstr>زورخانه بانک </vt:lpstr>
      <vt:lpstr>دبیرستان انوشیروان دادگر </vt:lpstr>
      <vt:lpstr>شهرداری رشت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فروغی و غياثی ساختمان مدرنيستی مجلس سنا را طراحی كردند ( 1338 )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2020-11-14T07:52:11Z</dcterms:created>
  <dcterms:modified xsi:type="dcterms:W3CDTF">2020-11-14T07:52:34Z</dcterms:modified>
</cp:coreProperties>
</file>